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0"/>
  </p:notesMasterIdLst>
  <p:sldIdLst>
    <p:sldId id="256" r:id="rId2"/>
    <p:sldId id="257" r:id="rId3"/>
    <p:sldId id="259" r:id="rId4"/>
    <p:sldId id="258" r:id="rId5"/>
    <p:sldId id="260" r:id="rId6"/>
    <p:sldId id="290" r:id="rId7"/>
    <p:sldId id="291" r:id="rId8"/>
    <p:sldId id="266" r:id="rId9"/>
    <p:sldId id="293" r:id="rId10"/>
    <p:sldId id="294" r:id="rId11"/>
    <p:sldId id="299" r:id="rId12"/>
    <p:sldId id="300" r:id="rId13"/>
    <p:sldId id="292" r:id="rId14"/>
    <p:sldId id="301" r:id="rId15"/>
    <p:sldId id="296" r:id="rId16"/>
    <p:sldId id="302" r:id="rId17"/>
    <p:sldId id="288" r:id="rId18"/>
    <p:sldId id="305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ser @" initials="U@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3162" autoAdjust="0"/>
    <p:restoredTop sz="94660"/>
  </p:normalViewPr>
  <p:slideViewPr>
    <p:cSldViewPr>
      <p:cViewPr varScale="1">
        <p:scale>
          <a:sx n="75" d="100"/>
          <a:sy n="75" d="100"/>
        </p:scale>
        <p:origin x="-133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F08F75-DAE3-4812-96AF-918FEB6E6F47}" type="datetimeFigureOut">
              <a:rPr lang="en-US" smtClean="0"/>
              <a:pPr/>
              <a:t>7/5/2011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9C3023-010F-456B-BE6A-905233B49FDD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9C3023-010F-456B-BE6A-905233B49FDD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ZA" dirty="0" smtClean="0"/>
              <a:t>What</a:t>
            </a:r>
            <a:r>
              <a:rPr lang="en-ZA" baseline="0" dirty="0" smtClean="0"/>
              <a:t> is a market in tradable water rights?</a:t>
            </a:r>
          </a:p>
          <a:p>
            <a:r>
              <a:rPr lang="en-ZA" baseline="0" dirty="0" smtClean="0"/>
              <a:t>why is it important</a:t>
            </a:r>
          </a:p>
          <a:p>
            <a:r>
              <a:rPr lang="en-ZA" baseline="0" dirty="0" smtClean="0"/>
              <a:t>What are the requirements for an effective market </a:t>
            </a:r>
          </a:p>
          <a:p>
            <a:r>
              <a:rPr lang="en-ZA" baseline="0" dirty="0" smtClean="0"/>
              <a:t>Do we have these in place</a:t>
            </a:r>
          </a:p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9C3023-010F-456B-BE6A-905233B49FDD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ZA" dirty="0" smtClean="0"/>
              <a:t>We</a:t>
            </a:r>
            <a:r>
              <a:rPr lang="en-ZA" baseline="0" dirty="0" smtClean="0"/>
              <a:t> are a water scarce country with minimal water available to meet increasing demands </a:t>
            </a:r>
          </a:p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9C3023-010F-456B-BE6A-905233B49FDD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ZA" dirty="0" err="1" smtClean="0"/>
              <a:t>i</a:t>
            </a:r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9C3023-010F-456B-BE6A-905233B49FDD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ZA" dirty="0" smtClean="0"/>
              <a:t>Excessive</a:t>
            </a:r>
            <a:r>
              <a:rPr lang="en-ZA" baseline="0" dirty="0" smtClean="0"/>
              <a:t> regulation may lead to high transaction costs while inadequate regulation may impose costs on third parties and the environment</a:t>
            </a:r>
          </a:p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9C3023-010F-456B-BE6A-905233B49FDD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ZA" dirty="0" smtClean="0"/>
              <a:t>WARMS-</a:t>
            </a:r>
            <a:r>
              <a:rPr lang="en-ZA" baseline="0" dirty="0" smtClean="0"/>
              <a:t> water use authorisation and registration management system </a:t>
            </a:r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9C3023-010F-456B-BE6A-905233B49FDD}" type="slidenum">
              <a:rPr lang="en-ZA" smtClean="0"/>
              <a:pPr/>
              <a:t>15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8B734-7863-4BB2-9113-B02E62DE2AFB}" type="datetimeFigureOut">
              <a:rPr lang="en-GB" smtClean="0"/>
              <a:pPr/>
              <a:t>05/07/2011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E06A3-E7DF-49FA-8EDF-076D1904E4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8B734-7863-4BB2-9113-B02E62DE2AFB}" type="datetimeFigureOut">
              <a:rPr lang="en-GB" smtClean="0"/>
              <a:pPr/>
              <a:t>05/07/2011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E06A3-E7DF-49FA-8EDF-076D1904E4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8B734-7863-4BB2-9113-B02E62DE2AFB}" type="datetimeFigureOut">
              <a:rPr lang="en-GB" smtClean="0"/>
              <a:pPr/>
              <a:t>05/07/2011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E06A3-E7DF-49FA-8EDF-076D1904E4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8B734-7863-4BB2-9113-B02E62DE2AFB}" type="datetimeFigureOut">
              <a:rPr lang="en-GB" smtClean="0"/>
              <a:pPr/>
              <a:t>05/07/2011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E06A3-E7DF-49FA-8EDF-076D1904E4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8B734-7863-4BB2-9113-B02E62DE2AFB}" type="datetimeFigureOut">
              <a:rPr lang="en-GB" smtClean="0"/>
              <a:pPr/>
              <a:t>05/07/2011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E06A3-E7DF-49FA-8EDF-076D1904E4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8B734-7863-4BB2-9113-B02E62DE2AFB}" type="datetimeFigureOut">
              <a:rPr lang="en-GB" smtClean="0"/>
              <a:pPr/>
              <a:t>05/07/2011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E06A3-E7DF-49FA-8EDF-076D1904E4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8B734-7863-4BB2-9113-B02E62DE2AFB}" type="datetimeFigureOut">
              <a:rPr lang="en-GB" smtClean="0"/>
              <a:pPr/>
              <a:t>05/07/2011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E06A3-E7DF-49FA-8EDF-076D1904E4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8B734-7863-4BB2-9113-B02E62DE2AFB}" type="datetimeFigureOut">
              <a:rPr lang="en-GB" smtClean="0"/>
              <a:pPr/>
              <a:t>05/07/2011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E06A3-E7DF-49FA-8EDF-076D1904E4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8B734-7863-4BB2-9113-B02E62DE2AFB}" type="datetimeFigureOut">
              <a:rPr lang="en-GB" smtClean="0"/>
              <a:pPr/>
              <a:t>05/07/2011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F2E06A3-E7DF-49FA-8EDF-076D1904E4D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8B734-7863-4BB2-9113-B02E62DE2AFB}" type="datetimeFigureOut">
              <a:rPr lang="en-GB" smtClean="0"/>
              <a:pPr/>
              <a:t>05/07/2011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E06A3-E7DF-49FA-8EDF-076D1904E4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8B734-7863-4BB2-9113-B02E62DE2AFB}" type="datetimeFigureOut">
              <a:rPr lang="en-GB" smtClean="0"/>
              <a:pPr/>
              <a:t>05/07/2011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E06A3-E7DF-49FA-8EDF-076D1904E4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F38B734-7863-4BB2-9113-B02E62DE2AFB}" type="datetimeFigureOut">
              <a:rPr lang="en-GB" smtClean="0"/>
              <a:pPr/>
              <a:t>05/07/2011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F2E06A3-E7DF-49FA-8EDF-076D1904E4D9}" type="slidenum">
              <a:rPr lang="en-GB" smtClean="0"/>
              <a:pPr/>
              <a:t>‹#›</a:t>
            </a:fld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1371600"/>
            <a:ext cx="8133528" cy="2057400"/>
          </a:xfrm>
        </p:spPr>
        <p:txBody>
          <a:bodyPr>
            <a:normAutofit/>
          </a:bodyPr>
          <a:lstStyle/>
          <a:p>
            <a:pPr algn="ctr"/>
            <a:r>
              <a:rPr lang="en-GB" sz="3000" dirty="0">
                <a:solidFill>
                  <a:schemeClr val="tx1">
                    <a:lumMod val="95000"/>
                  </a:schemeClr>
                </a:solidFill>
              </a:rPr>
              <a:t>THE ESTABLISHMENT </a:t>
            </a:r>
            <a:r>
              <a:rPr lang="en-GB" sz="3000" dirty="0" smtClean="0">
                <a:solidFill>
                  <a:schemeClr val="tx1">
                    <a:lumMod val="95000"/>
                  </a:schemeClr>
                </a:solidFill>
              </a:rPr>
              <a:t>OF LEGAL </a:t>
            </a:r>
            <a:r>
              <a:rPr lang="en-GB" sz="3000" dirty="0">
                <a:solidFill>
                  <a:schemeClr val="tx1">
                    <a:lumMod val="95000"/>
                  </a:schemeClr>
                </a:solidFill>
              </a:rPr>
              <a:t>REQUIREMENTS FOR </a:t>
            </a:r>
            <a:r>
              <a:rPr lang="en-GB" sz="3000" dirty="0" smtClean="0">
                <a:solidFill>
                  <a:schemeClr val="tx1">
                    <a:lumMod val="95000"/>
                  </a:schemeClr>
                </a:solidFill>
              </a:rPr>
              <a:t>A FORMAL MARKET </a:t>
            </a:r>
            <a:r>
              <a:rPr lang="en-GB" sz="3000" dirty="0">
                <a:solidFill>
                  <a:schemeClr val="tx1">
                    <a:lumMod val="95000"/>
                  </a:schemeClr>
                </a:solidFill>
              </a:rPr>
              <a:t>IN TRADABLE WATER RIGHTS IN SOUTH </a:t>
            </a:r>
            <a:r>
              <a:rPr lang="en-GB" sz="3000" dirty="0" smtClean="0">
                <a:solidFill>
                  <a:schemeClr val="tx1">
                    <a:lumMod val="95000"/>
                  </a:schemeClr>
                </a:solidFill>
              </a:rPr>
              <a:t>AFRICA:  Are we there yet?</a:t>
            </a:r>
            <a:r>
              <a:rPr lang="en-GB" sz="2400" dirty="0">
                <a:solidFill>
                  <a:schemeClr val="tx1">
                    <a:lumMod val="95000"/>
                  </a:schemeClr>
                </a:solidFill>
              </a:rPr>
              <a:t/>
            </a:r>
            <a:br>
              <a:rPr lang="en-GB" sz="2400" dirty="0">
                <a:solidFill>
                  <a:schemeClr val="tx1">
                    <a:lumMod val="95000"/>
                  </a:schemeClr>
                </a:solidFill>
              </a:rPr>
            </a:br>
            <a:endParaRPr lang="en-GB" sz="2400" dirty="0">
              <a:solidFill>
                <a:schemeClr val="tx1">
                  <a:lumMod val="95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9552" y="3645024"/>
            <a:ext cx="7854696" cy="1752600"/>
          </a:xfrm>
        </p:spPr>
        <p:txBody>
          <a:bodyPr>
            <a:normAutofit/>
          </a:bodyPr>
          <a:lstStyle/>
          <a:p>
            <a:pPr algn="ctr"/>
            <a:r>
              <a:rPr lang="en-US" sz="1600" dirty="0" err="1" smtClean="0"/>
              <a:t>Cebile</a:t>
            </a:r>
            <a:r>
              <a:rPr lang="en-US" sz="1600" dirty="0" smtClean="0"/>
              <a:t> </a:t>
            </a:r>
            <a:r>
              <a:rPr lang="en-US" sz="1600" dirty="0" err="1" smtClean="0"/>
              <a:t>Ntombela</a:t>
            </a:r>
            <a:endParaRPr lang="en-US" sz="1600" dirty="0" smtClean="0"/>
          </a:p>
          <a:p>
            <a:pPr algn="ctr"/>
            <a:r>
              <a:rPr lang="en-US" sz="1600" dirty="0" smtClean="0"/>
              <a:t>IUCN Academy of Environmental Law 2011 Colloquium</a:t>
            </a:r>
          </a:p>
          <a:p>
            <a:pPr algn="ctr"/>
            <a:r>
              <a:rPr lang="en-US" sz="1600" dirty="0" smtClean="0"/>
              <a:t>Water and the Law: Towards Sustainability</a:t>
            </a:r>
          </a:p>
          <a:p>
            <a:pPr algn="ctr"/>
            <a:r>
              <a:rPr lang="en-US" sz="1600" dirty="0" smtClean="0"/>
              <a:t>3-7 July</a:t>
            </a:r>
            <a:endParaRPr lang="en-GB" sz="1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373216"/>
            <a:ext cx="1835696" cy="1484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05725" y="5357826"/>
            <a:ext cx="1438275" cy="1500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980728"/>
            <a:ext cx="8291264" cy="866360"/>
          </a:xfrm>
        </p:spPr>
        <p:txBody>
          <a:bodyPr>
            <a:normAutofit/>
          </a:bodyPr>
          <a:lstStyle/>
          <a:p>
            <a:r>
              <a:rPr lang="en-US" dirty="0" smtClean="0"/>
              <a:t>Presentation outline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South African context </a:t>
            </a:r>
          </a:p>
          <a:p>
            <a:r>
              <a:rPr lang="en-US" dirty="0" smtClean="0"/>
              <a:t>What is a water market</a:t>
            </a:r>
          </a:p>
          <a:p>
            <a:r>
              <a:rPr lang="en-US" dirty="0" smtClean="0"/>
              <a:t>Why a market in tradable water rights?</a:t>
            </a:r>
          </a:p>
          <a:p>
            <a:r>
              <a:rPr lang="en-US" dirty="0" smtClean="0"/>
              <a:t>Requirements for an effective water market </a:t>
            </a:r>
          </a:p>
          <a:p>
            <a:r>
              <a:rPr lang="en-US" dirty="0" smtClean="0"/>
              <a:t>Does our legislation encourage water markets? </a:t>
            </a:r>
          </a:p>
          <a:p>
            <a:r>
              <a:rPr lang="en-US" dirty="0" smtClean="0"/>
              <a:t>Concluding remarks</a:t>
            </a:r>
          </a:p>
          <a:p>
            <a:r>
              <a:rPr lang="en-US" dirty="0" smtClean="0"/>
              <a:t>References</a:t>
            </a:r>
          </a:p>
          <a:p>
            <a:pPr>
              <a:buNone/>
            </a:pPr>
            <a:endParaRPr lang="en-US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South African context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143116"/>
            <a:ext cx="9144000" cy="4714884"/>
          </a:xfrm>
        </p:spPr>
        <p:txBody>
          <a:bodyPr>
            <a:normAutofit fontScale="85000" lnSpcReduction="20000"/>
          </a:bodyPr>
          <a:lstStyle/>
          <a:p>
            <a:r>
              <a:rPr lang="en-GB" dirty="0" smtClean="0"/>
              <a:t>South Africa is generally a </a:t>
            </a:r>
            <a:r>
              <a:rPr lang="en-GB" dirty="0" smtClean="0">
                <a:solidFill>
                  <a:srgbClr val="FF0000"/>
                </a:solidFill>
              </a:rPr>
              <a:t>dry country </a:t>
            </a:r>
            <a:r>
              <a:rPr lang="en-GB" dirty="0" smtClean="0"/>
              <a:t>with relatively </a:t>
            </a:r>
            <a:r>
              <a:rPr lang="en-GB" dirty="0" smtClean="0">
                <a:solidFill>
                  <a:srgbClr val="FF0000"/>
                </a:solidFill>
              </a:rPr>
              <a:t>minimal</a:t>
            </a:r>
            <a:r>
              <a:rPr lang="en-GB" dirty="0" smtClean="0"/>
              <a:t> water available to meet increasing demands</a:t>
            </a:r>
          </a:p>
          <a:p>
            <a:pPr>
              <a:buNone/>
            </a:pPr>
            <a:endParaRPr lang="en-GB" dirty="0" smtClean="0"/>
          </a:p>
          <a:p>
            <a:r>
              <a:rPr lang="en-US" dirty="0" smtClean="0"/>
              <a:t>To </a:t>
            </a:r>
            <a:r>
              <a:rPr lang="en-US" dirty="0" smtClean="0">
                <a:solidFill>
                  <a:srgbClr val="FF0000"/>
                </a:solidFill>
              </a:rPr>
              <a:t>augment</a:t>
            </a:r>
            <a:r>
              <a:rPr lang="en-US" dirty="0" smtClean="0"/>
              <a:t> water </a:t>
            </a:r>
            <a:r>
              <a:rPr lang="en-US" dirty="0" smtClean="0">
                <a:solidFill>
                  <a:srgbClr val="FF0000"/>
                </a:solidFill>
              </a:rPr>
              <a:t>supply ,</a:t>
            </a:r>
            <a:r>
              <a:rPr lang="en-US" dirty="0" smtClean="0"/>
              <a:t>we have develop water infrastructure with over 500 large dams supplying most of our urban, industrial and irrigation needs </a:t>
            </a:r>
          </a:p>
          <a:p>
            <a:endParaRPr lang="en-US" dirty="0" smtClean="0"/>
          </a:p>
          <a:p>
            <a:r>
              <a:rPr lang="en-US" dirty="0" smtClean="0"/>
              <a:t>Challenge:</a:t>
            </a:r>
          </a:p>
          <a:p>
            <a:pPr lvl="1"/>
            <a:r>
              <a:rPr lang="en-US" dirty="0" smtClean="0"/>
              <a:t>Most of the </a:t>
            </a:r>
            <a:r>
              <a:rPr lang="en-US" dirty="0" smtClean="0">
                <a:solidFill>
                  <a:srgbClr val="FF0000"/>
                </a:solidFill>
              </a:rPr>
              <a:t>available</a:t>
            </a:r>
            <a:r>
              <a:rPr lang="en-US" dirty="0" smtClean="0"/>
              <a:t> water </a:t>
            </a:r>
            <a:r>
              <a:rPr lang="en-US" dirty="0" smtClean="0">
                <a:solidFill>
                  <a:srgbClr val="FF0000"/>
                </a:solidFill>
              </a:rPr>
              <a:t>supply</a:t>
            </a:r>
            <a:r>
              <a:rPr lang="en-US" dirty="0" smtClean="0"/>
              <a:t> has been </a:t>
            </a:r>
            <a:r>
              <a:rPr lang="en-US" dirty="0" smtClean="0">
                <a:solidFill>
                  <a:srgbClr val="FF0000"/>
                </a:solidFill>
              </a:rPr>
              <a:t>allocated</a:t>
            </a:r>
          </a:p>
          <a:p>
            <a:pPr lvl="1">
              <a:buNone/>
            </a:pPr>
            <a:endParaRPr lang="en-US" dirty="0" smtClean="0"/>
          </a:p>
          <a:p>
            <a:pPr lvl="1"/>
            <a:r>
              <a:rPr lang="en-US" dirty="0" smtClean="0"/>
              <a:t>The </a:t>
            </a:r>
            <a:r>
              <a:rPr lang="en-US" dirty="0" smtClean="0">
                <a:solidFill>
                  <a:srgbClr val="FF0000"/>
                </a:solidFill>
              </a:rPr>
              <a:t>supply-side approach </a:t>
            </a:r>
            <a:r>
              <a:rPr lang="en-US" dirty="0" smtClean="0"/>
              <a:t>(</a:t>
            </a:r>
            <a:r>
              <a:rPr lang="en-US" dirty="0" err="1" smtClean="0"/>
              <a:t>e.g</a:t>
            </a:r>
            <a:r>
              <a:rPr lang="en-US" dirty="0" smtClean="0"/>
              <a:t> construction of dams) is </a:t>
            </a:r>
            <a:r>
              <a:rPr lang="en-US" dirty="0" smtClean="0">
                <a:solidFill>
                  <a:srgbClr val="FF0000"/>
                </a:solidFill>
              </a:rPr>
              <a:t>no longer </a:t>
            </a:r>
            <a:r>
              <a:rPr lang="en-US" dirty="0" smtClean="0"/>
              <a:t>a </a:t>
            </a:r>
            <a:r>
              <a:rPr lang="en-US" dirty="0" smtClean="0">
                <a:solidFill>
                  <a:srgbClr val="FF0000"/>
                </a:solidFill>
              </a:rPr>
              <a:t>viable</a:t>
            </a:r>
            <a:r>
              <a:rPr lang="en-US" dirty="0" smtClean="0"/>
              <a:t> option. (soci0-economic, environmental factors)</a:t>
            </a:r>
          </a:p>
          <a:p>
            <a:pPr lvl="1">
              <a:buNone/>
            </a:pPr>
            <a:endParaRPr lang="en-US" dirty="0" smtClean="0"/>
          </a:p>
          <a:p>
            <a:pPr lvl="1"/>
            <a:r>
              <a:rPr lang="en-US" dirty="0" smtClean="0"/>
              <a:t>realities of climate change, international obligations and water pollution further </a:t>
            </a:r>
            <a:r>
              <a:rPr lang="en-US" dirty="0" smtClean="0">
                <a:solidFill>
                  <a:srgbClr val="FF0000"/>
                </a:solidFill>
              </a:rPr>
              <a:t>exacerbating </a:t>
            </a:r>
            <a:r>
              <a:rPr lang="en-US" dirty="0" smtClean="0"/>
              <a:t>the problem 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143000"/>
          </a:xfrm>
        </p:spPr>
        <p:txBody>
          <a:bodyPr/>
          <a:lstStyle/>
          <a:p>
            <a:r>
              <a:rPr lang="en-US" dirty="0" smtClean="0"/>
              <a:t>South African context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060848"/>
            <a:ext cx="8229600" cy="4389120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We need focus demand-side management approaches (e.g. re-allocation) 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smtClean="0">
                <a:solidFill>
                  <a:srgbClr val="FF0000"/>
                </a:solidFill>
              </a:rPr>
              <a:t>Increasingly popular option </a:t>
            </a:r>
            <a:r>
              <a:rPr lang="en-US" dirty="0" smtClean="0"/>
              <a:t>in this regard is the use of </a:t>
            </a:r>
            <a:r>
              <a:rPr lang="en-US" dirty="0" smtClean="0">
                <a:solidFill>
                  <a:srgbClr val="FF0000"/>
                </a:solidFill>
              </a:rPr>
              <a:t>water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markets</a:t>
            </a:r>
            <a:r>
              <a:rPr lang="en-US" dirty="0" smtClean="0"/>
              <a:t> </a:t>
            </a:r>
          </a:p>
          <a:p>
            <a:endParaRPr lang="en-US" dirty="0" smtClean="0"/>
          </a:p>
          <a:p>
            <a:pPr algn="ctr"/>
            <a:r>
              <a:rPr lang="en-US" dirty="0" smtClean="0"/>
              <a:t>What is it?</a:t>
            </a:r>
          </a:p>
          <a:p>
            <a:pPr algn="ctr">
              <a:buNone/>
            </a:pPr>
            <a:endParaRPr lang="en-US" dirty="0" smtClean="0"/>
          </a:p>
          <a:p>
            <a:r>
              <a:rPr lang="en-ZA" dirty="0" smtClean="0"/>
              <a:t>Use of </a:t>
            </a:r>
            <a:r>
              <a:rPr lang="en-ZA" dirty="0" smtClean="0">
                <a:solidFill>
                  <a:srgbClr val="FF0000"/>
                </a:solidFill>
              </a:rPr>
              <a:t>market mechanisms</a:t>
            </a:r>
            <a:r>
              <a:rPr lang="en-ZA" dirty="0" smtClean="0"/>
              <a:t> to  </a:t>
            </a:r>
            <a:r>
              <a:rPr lang="en-ZA" dirty="0" smtClean="0">
                <a:solidFill>
                  <a:srgbClr val="FF0000"/>
                </a:solidFill>
              </a:rPr>
              <a:t>enable</a:t>
            </a:r>
            <a:r>
              <a:rPr lang="en-ZA" dirty="0" smtClean="0"/>
              <a:t> water </a:t>
            </a:r>
            <a:r>
              <a:rPr lang="en-ZA" dirty="0" smtClean="0">
                <a:solidFill>
                  <a:srgbClr val="FF0000"/>
                </a:solidFill>
              </a:rPr>
              <a:t>re-allocation </a:t>
            </a:r>
            <a:r>
              <a:rPr lang="en-ZA" dirty="0" smtClean="0"/>
              <a:t> when there is no allocable water  available </a:t>
            </a:r>
          </a:p>
          <a:p>
            <a:endParaRPr lang="en-ZA" dirty="0" smtClean="0"/>
          </a:p>
          <a:p>
            <a:r>
              <a:rPr lang="en-ZA" dirty="0" smtClean="0"/>
              <a:t> </a:t>
            </a:r>
            <a:r>
              <a:rPr lang="en-ZA" dirty="0" smtClean="0">
                <a:solidFill>
                  <a:srgbClr val="FF0000"/>
                </a:solidFill>
              </a:rPr>
              <a:t>Seller</a:t>
            </a:r>
            <a:r>
              <a:rPr lang="en-ZA" dirty="0" smtClean="0"/>
              <a:t> holds a water use right that is </a:t>
            </a:r>
            <a:r>
              <a:rPr lang="en-ZA" dirty="0" smtClean="0">
                <a:solidFill>
                  <a:srgbClr val="FF0000"/>
                </a:solidFill>
              </a:rPr>
              <a:t>surplus</a:t>
            </a:r>
            <a:r>
              <a:rPr lang="en-ZA" dirty="0" smtClean="0"/>
              <a:t> to his water demand while the </a:t>
            </a:r>
            <a:r>
              <a:rPr lang="en-ZA" dirty="0" smtClean="0">
                <a:solidFill>
                  <a:srgbClr val="FF0000"/>
                </a:solidFill>
              </a:rPr>
              <a:t>buyer </a:t>
            </a:r>
            <a:r>
              <a:rPr lang="en-ZA" dirty="0" smtClean="0"/>
              <a:t>faces a water </a:t>
            </a:r>
            <a:r>
              <a:rPr lang="en-ZA" dirty="0" smtClean="0">
                <a:solidFill>
                  <a:srgbClr val="FF0000"/>
                </a:solidFill>
              </a:rPr>
              <a:t>deficit</a:t>
            </a:r>
            <a:r>
              <a:rPr lang="en-ZA" dirty="0" smtClean="0"/>
              <a:t> and is </a:t>
            </a:r>
            <a:r>
              <a:rPr lang="en-ZA" dirty="0" smtClean="0">
                <a:solidFill>
                  <a:srgbClr val="FF0000"/>
                </a:solidFill>
              </a:rPr>
              <a:t>willing</a:t>
            </a:r>
            <a:r>
              <a:rPr lang="en-ZA" dirty="0" smtClean="0"/>
              <a:t> to </a:t>
            </a:r>
            <a:r>
              <a:rPr lang="en-ZA" dirty="0" smtClean="0">
                <a:solidFill>
                  <a:srgbClr val="FF0000"/>
                </a:solidFill>
              </a:rPr>
              <a:t>pay</a:t>
            </a:r>
            <a:r>
              <a:rPr lang="en-ZA" dirty="0" smtClean="0"/>
              <a:t> to meet his water demand</a:t>
            </a:r>
          </a:p>
          <a:p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 algn="ctr">
              <a:buNone/>
            </a:pPr>
            <a:endParaRPr lang="en-US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Why </a:t>
            </a:r>
            <a:r>
              <a:rPr lang="en-US" dirty="0" smtClean="0"/>
              <a:t>a water </a:t>
            </a:r>
            <a:r>
              <a:rPr lang="en-US" dirty="0" smtClean="0"/>
              <a:t>market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143116"/>
            <a:ext cx="9144000" cy="4714884"/>
          </a:xfrm>
        </p:spPr>
        <p:txBody>
          <a:bodyPr>
            <a:normAutofit fontScale="77500" lnSpcReduction="20000"/>
          </a:bodyPr>
          <a:lstStyle/>
          <a:p>
            <a:pPr marL="514350" indent="-514350">
              <a:buNone/>
            </a:pPr>
            <a:r>
              <a:rPr lang="en-US" sz="3200" dirty="0" smtClean="0"/>
              <a:t>Efficiency gains:</a:t>
            </a:r>
          </a:p>
          <a:p>
            <a:pPr marL="514350" indent="-514350">
              <a:buNone/>
            </a:pPr>
            <a:endParaRPr lang="en-US" sz="3200" dirty="0" smtClean="0"/>
          </a:p>
          <a:p>
            <a:pPr marL="1154430" lvl="2" indent="-514350"/>
            <a:r>
              <a:rPr lang="en-GB" sz="3200" dirty="0" smtClean="0"/>
              <a:t>Water is transferred from </a:t>
            </a:r>
            <a:r>
              <a:rPr lang="en-GB" sz="3200" dirty="0" smtClean="0">
                <a:solidFill>
                  <a:srgbClr val="FF0000"/>
                </a:solidFill>
              </a:rPr>
              <a:t>less</a:t>
            </a:r>
            <a:r>
              <a:rPr lang="en-GB" sz="3200" dirty="0" smtClean="0"/>
              <a:t> productive economic  activities to </a:t>
            </a:r>
            <a:r>
              <a:rPr lang="en-GB" sz="3200" dirty="0" smtClean="0">
                <a:solidFill>
                  <a:srgbClr val="FF0000"/>
                </a:solidFill>
              </a:rPr>
              <a:t>more </a:t>
            </a:r>
            <a:r>
              <a:rPr lang="en-GB" sz="3200" dirty="0" smtClean="0"/>
              <a:t>productive activities = </a:t>
            </a:r>
            <a:r>
              <a:rPr lang="en-GB" sz="3200" dirty="0" smtClean="0">
                <a:solidFill>
                  <a:srgbClr val="FF0000"/>
                </a:solidFill>
              </a:rPr>
              <a:t>increased net benefits from the use of water</a:t>
            </a:r>
          </a:p>
          <a:p>
            <a:pPr marL="1154430" lvl="2" indent="-514350">
              <a:buNone/>
            </a:pPr>
            <a:endParaRPr lang="en-GB" sz="3200" dirty="0" smtClean="0">
              <a:solidFill>
                <a:srgbClr val="FF0000"/>
              </a:solidFill>
            </a:endParaRPr>
          </a:p>
          <a:p>
            <a:pPr marL="1154430" lvl="2" indent="-514350"/>
            <a:r>
              <a:rPr lang="en-GB" sz="3200" dirty="0" smtClean="0"/>
              <a:t>Provides incentives for  </a:t>
            </a:r>
            <a:r>
              <a:rPr lang="en-GB" sz="3200" dirty="0" smtClean="0">
                <a:solidFill>
                  <a:srgbClr val="FF0000"/>
                </a:solidFill>
              </a:rPr>
              <a:t>water  conservation </a:t>
            </a:r>
          </a:p>
          <a:p>
            <a:pPr marL="1154430" lvl="2" indent="-514350"/>
            <a:endParaRPr lang="en-GB" sz="3200" dirty="0" smtClean="0">
              <a:solidFill>
                <a:srgbClr val="FF0000"/>
              </a:solidFill>
            </a:endParaRPr>
          </a:p>
          <a:p>
            <a:pPr marL="1154430" lvl="2" indent="-514350">
              <a:buNone/>
            </a:pPr>
            <a:endParaRPr lang="en-US" sz="3200" dirty="0" smtClean="0"/>
          </a:p>
          <a:p>
            <a:pPr lvl="2">
              <a:buNone/>
            </a:pPr>
            <a:endParaRPr lang="en-US" dirty="0" smtClean="0"/>
          </a:p>
          <a:p>
            <a:pPr lvl="2">
              <a:buNone/>
            </a:pPr>
            <a:endParaRPr lang="en-US" dirty="0" smtClean="0"/>
          </a:p>
          <a:p>
            <a:pPr lvl="2">
              <a:buNone/>
            </a:pPr>
            <a:endParaRPr lang="en-US" dirty="0" smtClean="0"/>
          </a:p>
          <a:p>
            <a:pPr lvl="2">
              <a:buNone/>
            </a:pPr>
            <a:endParaRPr lang="en-US" dirty="0" smtClean="0"/>
          </a:p>
          <a:p>
            <a:pPr lvl="2">
              <a:buNone/>
            </a:pPr>
            <a:r>
              <a:rPr lang="en-US" dirty="0" smtClean="0"/>
              <a:t> </a:t>
            </a:r>
          </a:p>
          <a:p>
            <a:pPr lvl="2"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00042"/>
            <a:ext cx="9144000" cy="1143000"/>
          </a:xfrm>
        </p:spPr>
        <p:txBody>
          <a:bodyPr>
            <a:normAutofit/>
          </a:bodyPr>
          <a:lstStyle/>
          <a:p>
            <a:r>
              <a:rPr lang="en-US" sz="4000" dirty="0" smtClean="0"/>
              <a:t>Requirements for an effective market</a:t>
            </a:r>
            <a:endParaRPr lang="en-ZA" sz="40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42845" y="1935163"/>
          <a:ext cx="8786874" cy="47085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28958"/>
                <a:gridCol w="2928958"/>
                <a:gridCol w="2928958"/>
              </a:tblGrid>
              <a:tr h="488939">
                <a:tc>
                  <a:txBody>
                    <a:bodyPr/>
                    <a:lstStyle/>
                    <a:p>
                      <a:r>
                        <a:rPr lang="en-ZA" dirty="0" smtClean="0"/>
                        <a:t>Requirement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Description</a:t>
                      </a:r>
                      <a:r>
                        <a:rPr lang="en-ZA" baseline="0" dirty="0" smtClean="0"/>
                        <a:t> 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Why? </a:t>
                      </a:r>
                      <a:endParaRPr lang="en-ZA" dirty="0"/>
                    </a:p>
                  </a:txBody>
                  <a:tcPr/>
                </a:tc>
              </a:tr>
              <a:tr h="2290644">
                <a:tc>
                  <a:txBody>
                    <a:bodyPr/>
                    <a:lstStyle/>
                    <a:p>
                      <a:r>
                        <a:rPr lang="en-ZA" dirty="0" smtClean="0"/>
                        <a:t>1. </a:t>
                      </a:r>
                      <a:r>
                        <a:rPr lang="en-ZA" baseline="0" dirty="0" smtClean="0"/>
                        <a:t> W</a:t>
                      </a:r>
                      <a:r>
                        <a:rPr lang="en-ZA" dirty="0" smtClean="0"/>
                        <a:t>ater rights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ZA" dirty="0" smtClean="0"/>
                        <a:t> </a:t>
                      </a:r>
                      <a:r>
                        <a:rPr lang="en-ZA" dirty="0" smtClean="0">
                          <a:solidFill>
                            <a:srgbClr val="FF0000"/>
                          </a:solidFill>
                        </a:rPr>
                        <a:t>well-defined</a:t>
                      </a:r>
                      <a:r>
                        <a:rPr lang="en-ZA" dirty="0" smtClean="0"/>
                        <a:t> </a:t>
                      </a:r>
                      <a:r>
                        <a:rPr lang="en-ZA" baseline="0" dirty="0" smtClean="0"/>
                        <a:t>(quantity, quality and reliability of supply)</a:t>
                      </a:r>
                    </a:p>
                    <a:p>
                      <a:pPr>
                        <a:buFont typeface="Arial" pitchFamily="34" charset="0"/>
                        <a:buNone/>
                      </a:pPr>
                      <a:endParaRPr lang="en-ZA" baseline="0" dirty="0" smtClean="0"/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ZA" baseline="0" dirty="0" smtClean="0">
                          <a:solidFill>
                            <a:srgbClr val="FF0000"/>
                          </a:solidFill>
                        </a:rPr>
                        <a:t>Enforceable</a:t>
                      </a:r>
                      <a:r>
                        <a:rPr lang="en-ZA" baseline="0" dirty="0" smtClean="0"/>
                        <a:t> right </a:t>
                      </a:r>
                    </a:p>
                    <a:p>
                      <a:pPr>
                        <a:buFont typeface="Arial" pitchFamily="34" charset="0"/>
                        <a:buNone/>
                      </a:pPr>
                      <a:endParaRPr lang="en-ZA" baseline="0" dirty="0" smtClean="0"/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ZA" dirty="0" smtClean="0">
                          <a:solidFill>
                            <a:srgbClr val="FF0000"/>
                          </a:solidFill>
                        </a:rPr>
                        <a:t>Tradable right </a:t>
                      </a:r>
                      <a:r>
                        <a:rPr lang="en-ZA" dirty="0" smtClean="0"/>
                        <a:t>not tied to land ownership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ZA" dirty="0" smtClean="0"/>
                        <a:t>Secure </a:t>
                      </a:r>
                      <a:r>
                        <a:rPr lang="en-ZA" dirty="0" smtClean="0">
                          <a:solidFill>
                            <a:srgbClr val="FF0000"/>
                          </a:solidFill>
                        </a:rPr>
                        <a:t>certainty</a:t>
                      </a:r>
                      <a:r>
                        <a:rPr lang="en-ZA" dirty="0" smtClean="0"/>
                        <a:t> in what is being traded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endParaRPr lang="en-ZA" dirty="0" smtClean="0"/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ZA" dirty="0" smtClean="0"/>
                        <a:t>Secure </a:t>
                      </a:r>
                      <a:r>
                        <a:rPr lang="en-ZA" dirty="0" smtClean="0">
                          <a:solidFill>
                            <a:srgbClr val="FF0000"/>
                          </a:solidFill>
                        </a:rPr>
                        <a:t>net benefit </a:t>
                      </a:r>
                      <a:r>
                        <a:rPr lang="en-ZA" dirty="0" smtClean="0"/>
                        <a:t>for the</a:t>
                      </a:r>
                      <a:r>
                        <a:rPr lang="en-ZA" baseline="0" dirty="0" smtClean="0"/>
                        <a:t> right holder</a:t>
                      </a:r>
                    </a:p>
                    <a:p>
                      <a:pPr>
                        <a:buFont typeface="Arial" pitchFamily="34" charset="0"/>
                        <a:buNone/>
                      </a:pPr>
                      <a:endParaRPr lang="en-ZA" baseline="0" dirty="0" smtClean="0"/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ZA" dirty="0" smtClean="0"/>
                        <a:t>Less complicated</a:t>
                      </a:r>
                      <a:r>
                        <a:rPr lang="en-ZA" baseline="0" dirty="0" smtClean="0"/>
                        <a:t> transactions</a:t>
                      </a:r>
                      <a:endParaRPr lang="en-ZA" dirty="0"/>
                    </a:p>
                  </a:txBody>
                  <a:tcPr/>
                </a:tc>
              </a:tr>
              <a:tr h="1928965">
                <a:tc>
                  <a:txBody>
                    <a:bodyPr/>
                    <a:lstStyle/>
                    <a:p>
                      <a:r>
                        <a:rPr lang="en-ZA" dirty="0" smtClean="0"/>
                        <a:t>2. Clear contracting mechanisms 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ZA" dirty="0" smtClean="0"/>
                        <a:t>Outline</a:t>
                      </a:r>
                      <a:r>
                        <a:rPr lang="en-ZA" baseline="0" dirty="0" smtClean="0"/>
                        <a:t> </a:t>
                      </a:r>
                      <a:r>
                        <a:rPr lang="en-ZA" baseline="0" dirty="0" smtClean="0">
                          <a:solidFill>
                            <a:srgbClr val="FF0000"/>
                          </a:solidFill>
                        </a:rPr>
                        <a:t>procedure</a:t>
                      </a:r>
                      <a:r>
                        <a:rPr lang="en-ZA" baseline="0" dirty="0" smtClean="0"/>
                        <a:t> to be followed by buyers and sellers     and </a:t>
                      </a:r>
                    </a:p>
                    <a:p>
                      <a:pPr>
                        <a:buFont typeface="Arial" pitchFamily="34" charset="0"/>
                        <a:buNone/>
                      </a:pPr>
                      <a:endParaRPr lang="en-ZA" baseline="0" dirty="0" smtClean="0"/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ZA" baseline="0" dirty="0" smtClean="0"/>
                        <a:t>Role of regulatory bodies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ZA" dirty="0" smtClean="0">
                          <a:solidFill>
                            <a:srgbClr val="FF0000"/>
                          </a:solidFill>
                        </a:rPr>
                        <a:t>Understanding </a:t>
                      </a:r>
                      <a:r>
                        <a:rPr lang="en-ZA" dirty="0" smtClean="0"/>
                        <a:t>of the “</a:t>
                      </a:r>
                      <a:r>
                        <a:rPr lang="en-ZA" dirty="0" smtClean="0">
                          <a:solidFill>
                            <a:srgbClr val="FF0000"/>
                          </a:solidFill>
                        </a:rPr>
                        <a:t>rules</a:t>
                      </a:r>
                      <a:r>
                        <a:rPr lang="en-ZA" dirty="0" smtClean="0"/>
                        <a:t>”</a:t>
                      </a:r>
                      <a:r>
                        <a:rPr lang="en-ZA" baseline="0" dirty="0" smtClean="0"/>
                        <a:t> governing the market</a:t>
                      </a:r>
                      <a:endParaRPr lang="en-ZA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8" y="8572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5400" dirty="0" smtClean="0"/>
              <a:t>Requirements for an effective market</a:t>
            </a:r>
            <a:endParaRPr lang="en-ZA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42845" y="2046605"/>
          <a:ext cx="8858310" cy="47389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770"/>
                <a:gridCol w="2952770"/>
                <a:gridCol w="2952770"/>
              </a:tblGrid>
              <a:tr h="4412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dirty="0" smtClean="0"/>
                        <a:t>Requirement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dirty="0" smtClean="0"/>
                        <a:t>Description</a:t>
                      </a:r>
                      <a:r>
                        <a:rPr lang="en-ZA" baseline="0" dirty="0" smtClean="0"/>
                        <a:t> </a:t>
                      </a:r>
                      <a:endParaRPr lang="en-ZA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Why?</a:t>
                      </a:r>
                      <a:endParaRPr lang="en-ZA" dirty="0"/>
                    </a:p>
                  </a:txBody>
                  <a:tcPr/>
                </a:tc>
              </a:tr>
              <a:tr h="1945291">
                <a:tc>
                  <a:txBody>
                    <a:bodyPr/>
                    <a:lstStyle/>
                    <a:p>
                      <a:r>
                        <a:rPr lang="en-ZA" dirty="0" smtClean="0"/>
                        <a:t>3.</a:t>
                      </a:r>
                      <a:r>
                        <a:rPr lang="en-ZA" baseline="0" dirty="0" smtClean="0"/>
                        <a:t>  Access to information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Freely available information on ,inter alia, 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ZA" dirty="0" smtClean="0"/>
                        <a:t> Water rights holders,</a:t>
                      </a:r>
                      <a:r>
                        <a:rPr lang="en-ZA" baseline="0" dirty="0" smtClean="0"/>
                        <a:t> 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ZA" baseline="0" dirty="0" smtClean="0"/>
                        <a:t>Prices and volumes of water available for trade, 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ZA" baseline="0" dirty="0" smtClean="0"/>
                        <a:t>Record of authorised transfers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ZA" dirty="0" smtClean="0"/>
                        <a:t> facilitate </a:t>
                      </a:r>
                      <a:r>
                        <a:rPr lang="en-ZA" dirty="0" smtClean="0">
                          <a:solidFill>
                            <a:srgbClr val="FF0000"/>
                          </a:solidFill>
                        </a:rPr>
                        <a:t>monitoring</a:t>
                      </a:r>
                      <a:r>
                        <a:rPr lang="en-ZA" baseline="0" dirty="0" smtClean="0"/>
                        <a:t> and </a:t>
                      </a:r>
                      <a:r>
                        <a:rPr lang="en-ZA" baseline="0" dirty="0" smtClean="0">
                          <a:solidFill>
                            <a:srgbClr val="FF0000"/>
                          </a:solidFill>
                        </a:rPr>
                        <a:t>regulation</a:t>
                      </a:r>
                      <a:r>
                        <a:rPr lang="en-ZA" baseline="0" dirty="0" smtClean="0"/>
                        <a:t> of trade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ZA" baseline="0" dirty="0" smtClean="0"/>
                        <a:t>Increased awareness of available the stock</a:t>
                      </a:r>
                      <a:endParaRPr lang="en-ZA" dirty="0"/>
                    </a:p>
                  </a:txBody>
                  <a:tcPr/>
                </a:tc>
              </a:tr>
              <a:tr h="2210558">
                <a:tc>
                  <a:txBody>
                    <a:bodyPr/>
                    <a:lstStyle/>
                    <a:p>
                      <a:r>
                        <a:rPr lang="en-ZA" dirty="0" smtClean="0"/>
                        <a:t>4.</a:t>
                      </a:r>
                      <a:r>
                        <a:rPr lang="en-ZA" baseline="0" dirty="0" smtClean="0"/>
                        <a:t> Effective administration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None/>
                      </a:pPr>
                      <a:r>
                        <a:rPr lang="en-ZA" dirty="0" smtClean="0"/>
                        <a:t>Admin</a:t>
                      </a:r>
                      <a:r>
                        <a:rPr lang="en-ZA" baseline="0" dirty="0" smtClean="0"/>
                        <a:t> system to :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ZA" dirty="0" smtClean="0"/>
                        <a:t> legally</a:t>
                      </a:r>
                      <a:r>
                        <a:rPr lang="en-ZA" baseline="0" dirty="0" smtClean="0"/>
                        <a:t> sanction trade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ZA" baseline="0" dirty="0" smtClean="0"/>
                        <a:t>Ensure compliance with trade formalities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ZA" baseline="0" dirty="0" smtClean="0"/>
                        <a:t>Enforce relevant  legislation and regulations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ZA" baseline="0" dirty="0" smtClean="0"/>
                        <a:t>Resolve disputes  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ZA" dirty="0" smtClean="0"/>
                        <a:t>Prevention of </a:t>
                      </a:r>
                      <a:r>
                        <a:rPr lang="en-ZA" dirty="0" smtClean="0">
                          <a:solidFill>
                            <a:srgbClr val="FF0000"/>
                          </a:solidFill>
                        </a:rPr>
                        <a:t>monopoly</a:t>
                      </a:r>
                      <a:r>
                        <a:rPr lang="en-ZA" baseline="0" dirty="0" smtClean="0">
                          <a:solidFill>
                            <a:srgbClr val="FF0000"/>
                          </a:solidFill>
                        </a:rPr>
                        <a:t> development</a:t>
                      </a:r>
                      <a:r>
                        <a:rPr lang="en-ZA" baseline="0" dirty="0" smtClean="0"/>
                        <a:t>  and </a:t>
                      </a:r>
                      <a:r>
                        <a:rPr lang="en-ZA" baseline="0" dirty="0" smtClean="0">
                          <a:solidFill>
                            <a:srgbClr val="FF0000"/>
                          </a:solidFill>
                        </a:rPr>
                        <a:t>third party effect</a:t>
                      </a:r>
                      <a:r>
                        <a:rPr lang="en-ZA" baseline="0" dirty="0" smtClean="0"/>
                        <a:t>s resulting from trade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28596" y="2571744"/>
            <a:ext cx="83058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Does our legislation accommodate a water market? </a:t>
            </a:r>
            <a:endParaRPr lang="en-Z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Water rights: enforceable? 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935480"/>
            <a:ext cx="9144000" cy="4922520"/>
          </a:xfrm>
        </p:spPr>
        <p:txBody>
          <a:bodyPr>
            <a:normAutofit fontScale="92500" lnSpcReduction="10000"/>
          </a:bodyPr>
          <a:lstStyle/>
          <a:p>
            <a:r>
              <a:rPr lang="en-ZA" dirty="0" smtClean="0"/>
              <a:t>Constitutionally protected (S25:Property clause)</a:t>
            </a:r>
          </a:p>
          <a:p>
            <a:pPr>
              <a:buNone/>
            </a:pPr>
            <a:endParaRPr lang="en-ZA" dirty="0" smtClean="0"/>
          </a:p>
          <a:p>
            <a:r>
              <a:rPr lang="en-ZA" dirty="0" smtClean="0"/>
              <a:t>Subject to deprivation (e.g. in the public interest)</a:t>
            </a:r>
          </a:p>
          <a:p>
            <a:pPr>
              <a:buNone/>
            </a:pPr>
            <a:endParaRPr lang="en-ZA" dirty="0" smtClean="0"/>
          </a:p>
          <a:p>
            <a:r>
              <a:rPr lang="en-ZA" dirty="0" smtClean="0"/>
              <a:t>NWA: Trade </a:t>
            </a:r>
            <a:r>
              <a:rPr lang="en-ZA" dirty="0" smtClean="0">
                <a:solidFill>
                  <a:srgbClr val="FF0000"/>
                </a:solidFill>
              </a:rPr>
              <a:t>decisions</a:t>
            </a:r>
            <a:r>
              <a:rPr lang="en-ZA" dirty="0" smtClean="0"/>
              <a:t> may be </a:t>
            </a:r>
            <a:r>
              <a:rPr lang="en-ZA" dirty="0" smtClean="0">
                <a:solidFill>
                  <a:srgbClr val="FF0000"/>
                </a:solidFill>
              </a:rPr>
              <a:t>challenged</a:t>
            </a:r>
            <a:r>
              <a:rPr lang="en-ZA" dirty="0" smtClean="0"/>
              <a:t> by way of an </a:t>
            </a:r>
            <a:r>
              <a:rPr lang="en-ZA" dirty="0" smtClean="0">
                <a:solidFill>
                  <a:srgbClr val="FF0000"/>
                </a:solidFill>
              </a:rPr>
              <a:t>appeal</a:t>
            </a:r>
            <a:r>
              <a:rPr lang="en-ZA" dirty="0" smtClean="0"/>
              <a:t> to a Water Tribunal </a:t>
            </a:r>
          </a:p>
          <a:p>
            <a:pPr>
              <a:buNone/>
            </a:pPr>
            <a:endParaRPr lang="en-ZA" dirty="0" smtClean="0"/>
          </a:p>
          <a:p>
            <a:r>
              <a:rPr lang="en-ZA" dirty="0" smtClean="0"/>
              <a:t>Provision has been made for the </a:t>
            </a:r>
            <a:r>
              <a:rPr lang="en-ZA" dirty="0" smtClean="0">
                <a:solidFill>
                  <a:srgbClr val="FF0000"/>
                </a:solidFill>
              </a:rPr>
              <a:t>enforcement of licence conditions</a:t>
            </a:r>
            <a:r>
              <a:rPr lang="en-ZA" dirty="0" smtClean="0"/>
              <a:t> in terms of Section 53</a:t>
            </a:r>
          </a:p>
          <a:p>
            <a:pPr>
              <a:buNone/>
            </a:pPr>
            <a:endParaRPr lang="en-ZA" dirty="0" smtClean="0"/>
          </a:p>
          <a:p>
            <a:r>
              <a:rPr lang="en-ZA" dirty="0" smtClean="0">
                <a:solidFill>
                  <a:srgbClr val="FF0000"/>
                </a:solidFill>
              </a:rPr>
              <a:t>Compliance</a:t>
            </a:r>
            <a:r>
              <a:rPr lang="en-ZA" dirty="0" smtClean="0"/>
              <a:t> and </a:t>
            </a:r>
            <a:r>
              <a:rPr lang="en-ZA" dirty="0" smtClean="0">
                <a:solidFill>
                  <a:srgbClr val="FF0000"/>
                </a:solidFill>
              </a:rPr>
              <a:t>enforcement</a:t>
            </a:r>
            <a:r>
              <a:rPr lang="en-ZA" dirty="0" smtClean="0"/>
              <a:t> remain a </a:t>
            </a:r>
            <a:r>
              <a:rPr lang="en-ZA" dirty="0" smtClean="0">
                <a:solidFill>
                  <a:srgbClr val="FF0000"/>
                </a:solidFill>
              </a:rPr>
              <a:t>challenge</a:t>
            </a:r>
            <a:r>
              <a:rPr lang="en-ZA" dirty="0" smtClean="0"/>
              <a:t> in the water sector  which may </a:t>
            </a:r>
            <a:r>
              <a:rPr lang="en-ZA" dirty="0" smtClean="0">
                <a:solidFill>
                  <a:srgbClr val="FF0000"/>
                </a:solidFill>
              </a:rPr>
              <a:t>affect</a:t>
            </a:r>
            <a:r>
              <a:rPr lang="en-ZA" dirty="0" smtClean="0"/>
              <a:t> the </a:t>
            </a:r>
            <a:r>
              <a:rPr lang="en-ZA" dirty="0" smtClean="0">
                <a:solidFill>
                  <a:srgbClr val="FF0000"/>
                </a:solidFill>
              </a:rPr>
              <a:t>functioning</a:t>
            </a:r>
            <a:r>
              <a:rPr lang="en-ZA" dirty="0" smtClean="0"/>
              <a:t> of the market</a:t>
            </a:r>
            <a:endParaRPr lang="en-Z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Water rights:  tradable?</a:t>
            </a:r>
            <a:endParaRPr lang="en-ZA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0" y="1935480"/>
            <a:ext cx="9144000" cy="4922520"/>
          </a:xfrm>
        </p:spPr>
        <p:txBody>
          <a:bodyPr>
            <a:normAutofit/>
          </a:bodyPr>
          <a:lstStyle/>
          <a:p>
            <a:r>
              <a:rPr lang="en-ZA" dirty="0" smtClean="0"/>
              <a:t>NWA (Section 25) provides a regulatory framework for trade</a:t>
            </a:r>
          </a:p>
          <a:p>
            <a:endParaRPr lang="en-ZA" dirty="0" smtClean="0"/>
          </a:p>
          <a:p>
            <a:pPr lvl="1"/>
            <a:r>
              <a:rPr lang="en-ZA" dirty="0" smtClean="0"/>
              <a:t>Section 25(1) : a person authorised to use water for irrigation may on a </a:t>
            </a:r>
            <a:r>
              <a:rPr lang="en-ZA" dirty="0" smtClean="0">
                <a:solidFill>
                  <a:srgbClr val="FF0000"/>
                </a:solidFill>
              </a:rPr>
              <a:t>temporary basis </a:t>
            </a:r>
          </a:p>
          <a:p>
            <a:pPr lvl="2"/>
            <a:r>
              <a:rPr lang="en-ZA" dirty="0" smtClean="0"/>
              <a:t>(</a:t>
            </a:r>
            <a:r>
              <a:rPr lang="en-ZA" dirty="0" err="1" smtClean="0"/>
              <a:t>i</a:t>
            </a:r>
            <a:r>
              <a:rPr lang="en-ZA" dirty="0" smtClean="0"/>
              <a:t>) use some or all of that water for a </a:t>
            </a:r>
            <a:r>
              <a:rPr lang="en-ZA" dirty="0" smtClean="0">
                <a:solidFill>
                  <a:srgbClr val="FF0000"/>
                </a:solidFill>
              </a:rPr>
              <a:t>different purpose </a:t>
            </a:r>
            <a:r>
              <a:rPr lang="en-ZA" dirty="0" smtClean="0"/>
              <a:t>or </a:t>
            </a:r>
          </a:p>
          <a:p>
            <a:pPr lvl="2"/>
            <a:r>
              <a:rPr lang="en-ZA" dirty="0" smtClean="0"/>
              <a:t>(ii) use some or all of that water on </a:t>
            </a:r>
            <a:r>
              <a:rPr lang="en-ZA" dirty="0" smtClean="0">
                <a:solidFill>
                  <a:srgbClr val="FF0000"/>
                </a:solidFill>
              </a:rPr>
              <a:t>another property </a:t>
            </a:r>
            <a:r>
              <a:rPr lang="en-ZA" dirty="0" smtClean="0"/>
              <a:t>in the same      vicinity for a </a:t>
            </a:r>
            <a:r>
              <a:rPr lang="en-ZA" dirty="0" smtClean="0">
                <a:solidFill>
                  <a:srgbClr val="FF0000"/>
                </a:solidFill>
              </a:rPr>
              <a:t>same or a similar </a:t>
            </a:r>
            <a:r>
              <a:rPr lang="en-ZA" dirty="0" smtClean="0"/>
              <a:t>purpose.  </a:t>
            </a:r>
          </a:p>
          <a:p>
            <a:pPr lvl="1"/>
            <a:endParaRPr lang="en-ZA" dirty="0" smtClean="0"/>
          </a:p>
          <a:p>
            <a:pPr lvl="1"/>
            <a:r>
              <a:rPr lang="en-ZA" dirty="0" smtClean="0"/>
              <a:t>Section 25(2) provides that a person may surrender all or part of their water use right to </a:t>
            </a:r>
            <a:r>
              <a:rPr lang="en-ZA" dirty="0" smtClean="0">
                <a:solidFill>
                  <a:srgbClr val="FF0000"/>
                </a:solidFill>
              </a:rPr>
              <a:t>facilitate another's application </a:t>
            </a:r>
            <a:r>
              <a:rPr lang="en-ZA" dirty="0" smtClean="0"/>
              <a:t>to use water from the </a:t>
            </a:r>
            <a:r>
              <a:rPr lang="en-ZA" dirty="0" smtClean="0">
                <a:solidFill>
                  <a:srgbClr val="FF0000"/>
                </a:solidFill>
              </a:rPr>
              <a:t>same resource </a:t>
            </a:r>
            <a:r>
              <a:rPr lang="en-ZA" dirty="0" smtClean="0"/>
              <a:t>in respect of </a:t>
            </a:r>
            <a:r>
              <a:rPr lang="en-ZA" dirty="0" smtClean="0">
                <a:solidFill>
                  <a:srgbClr val="FF0000"/>
                </a:solidFill>
              </a:rPr>
              <a:t>other land</a:t>
            </a:r>
          </a:p>
          <a:p>
            <a:endParaRPr lang="en-Z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Water rights:  tradable?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ZA" dirty="0" smtClean="0"/>
              <a:t>Although water rights are tradable in terms of the NWA, there are no clear  ‘guiding rules’ to facilitate efficient and effective trade </a:t>
            </a:r>
            <a:r>
              <a:rPr lang="en-ZA" dirty="0" smtClean="0">
                <a:solidFill>
                  <a:srgbClr val="FF0000"/>
                </a:solidFill>
              </a:rPr>
              <a:t>(contracting mechanisms)</a:t>
            </a:r>
          </a:p>
          <a:p>
            <a:pPr>
              <a:buNone/>
            </a:pPr>
            <a:endParaRPr lang="en-ZA" dirty="0" smtClean="0"/>
          </a:p>
          <a:p>
            <a:r>
              <a:rPr lang="en-ZA" dirty="0" smtClean="0"/>
              <a:t>Section 26(l) does however provide for the making of regulations in relation to water rights trade which includes among other things the </a:t>
            </a:r>
            <a:r>
              <a:rPr lang="en-ZA" dirty="0" smtClean="0">
                <a:solidFill>
                  <a:srgbClr val="FF0000"/>
                </a:solidFill>
              </a:rPr>
              <a:t>procedure to deal with transactions. </a:t>
            </a:r>
            <a:endParaRPr lang="en-ZA" dirty="0" smtClean="0"/>
          </a:p>
          <a:p>
            <a:endParaRPr lang="en-ZA" dirty="0" smtClean="0">
              <a:solidFill>
                <a:srgbClr val="FF0000"/>
              </a:solidFill>
            </a:endParaRPr>
          </a:p>
          <a:p>
            <a:r>
              <a:rPr lang="en-ZA" dirty="0" smtClean="0"/>
              <a:t>The regulations are not yet in place </a:t>
            </a:r>
          </a:p>
          <a:p>
            <a:endParaRPr lang="en-ZA" dirty="0" smtClean="0"/>
          </a:p>
          <a:p>
            <a:r>
              <a:rPr lang="en-ZA" dirty="0" smtClean="0"/>
              <a:t>DWA has in the </a:t>
            </a:r>
            <a:r>
              <a:rPr lang="en-ZA" dirty="0" smtClean="0">
                <a:solidFill>
                  <a:srgbClr val="FF0000"/>
                </a:solidFill>
              </a:rPr>
              <a:t>interim</a:t>
            </a:r>
            <a:r>
              <a:rPr lang="en-ZA" dirty="0" smtClean="0"/>
              <a:t> developed </a:t>
            </a:r>
            <a:r>
              <a:rPr lang="en-GB" dirty="0" smtClean="0"/>
              <a:t>an internal operational </a:t>
            </a:r>
            <a:r>
              <a:rPr lang="en-GB" dirty="0" smtClean="0">
                <a:solidFill>
                  <a:srgbClr val="FF0000"/>
                </a:solidFill>
              </a:rPr>
              <a:t>policy</a:t>
            </a:r>
            <a:r>
              <a:rPr lang="en-GB" dirty="0" smtClean="0"/>
              <a:t> and </a:t>
            </a:r>
            <a:r>
              <a:rPr lang="en-GB" dirty="0" smtClean="0">
                <a:solidFill>
                  <a:srgbClr val="FF0000"/>
                </a:solidFill>
              </a:rPr>
              <a:t>guidelines</a:t>
            </a:r>
            <a:r>
              <a:rPr lang="en-GB" dirty="0" smtClean="0"/>
              <a:t> to steer transactions </a:t>
            </a:r>
            <a:endParaRPr lang="en-ZA" dirty="0" smtClean="0"/>
          </a:p>
          <a:p>
            <a:endParaRPr lang="en-Z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Water rights:  tradable?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ZA" dirty="0" smtClean="0"/>
              <a:t>DWA’s operational policy outlines:</a:t>
            </a:r>
          </a:p>
          <a:p>
            <a:pPr lvl="2"/>
            <a:r>
              <a:rPr lang="en-GB" dirty="0" smtClean="0"/>
              <a:t>circumstances under which trade may be permitted</a:t>
            </a:r>
          </a:p>
          <a:p>
            <a:pPr lvl="2"/>
            <a:r>
              <a:rPr lang="en-GB" dirty="0" smtClean="0"/>
              <a:t>conditions subject to which trade may take place</a:t>
            </a:r>
          </a:p>
          <a:p>
            <a:pPr lvl="2"/>
            <a:r>
              <a:rPr lang="en-GB" dirty="0" smtClean="0"/>
              <a:t>the process to be followed in approving these transactions</a:t>
            </a:r>
          </a:p>
          <a:p>
            <a:endParaRPr lang="en-GB" dirty="0" smtClean="0"/>
          </a:p>
          <a:p>
            <a:r>
              <a:rPr lang="en-GB" dirty="0" smtClean="0"/>
              <a:t>Provides for trade on temporary  and permanent basis </a:t>
            </a:r>
          </a:p>
          <a:p>
            <a:pPr>
              <a:buNone/>
            </a:pPr>
            <a:endParaRPr lang="en-GB" dirty="0" smtClean="0"/>
          </a:p>
          <a:p>
            <a:r>
              <a:rPr lang="en-GB" dirty="0" smtClean="0"/>
              <a:t>Provides for trade within and between sectors</a:t>
            </a:r>
          </a:p>
          <a:p>
            <a:endParaRPr lang="en-GB" dirty="0" smtClean="0"/>
          </a:p>
          <a:p>
            <a:r>
              <a:rPr lang="en-GB" dirty="0" smtClean="0"/>
              <a:t>Abolished riparian principle ; Water use rights are now allocated to a specific person and are tradable without change in land ownership</a:t>
            </a:r>
            <a:endParaRPr lang="en-US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Z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Water rights: Reliable supply?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Water</a:t>
            </a:r>
            <a:r>
              <a:rPr lang="en-GB" dirty="0" smtClean="0"/>
              <a:t> supplies are </a:t>
            </a:r>
            <a:r>
              <a:rPr lang="en-GB" dirty="0" smtClean="0">
                <a:solidFill>
                  <a:srgbClr val="FF0000"/>
                </a:solidFill>
              </a:rPr>
              <a:t>variable</a:t>
            </a:r>
            <a:r>
              <a:rPr lang="en-GB" dirty="0" smtClean="0"/>
              <a:t> in nature making it </a:t>
            </a:r>
            <a:r>
              <a:rPr lang="en-GB" dirty="0" smtClean="0">
                <a:solidFill>
                  <a:srgbClr val="FF0000"/>
                </a:solidFill>
              </a:rPr>
              <a:t>impractical</a:t>
            </a:r>
            <a:r>
              <a:rPr lang="en-GB" dirty="0" smtClean="0"/>
              <a:t> to grant 100% guarantee of supply </a:t>
            </a:r>
          </a:p>
          <a:p>
            <a:pPr>
              <a:buNone/>
            </a:pPr>
            <a:endParaRPr lang="en-GB" dirty="0" smtClean="0"/>
          </a:p>
          <a:p>
            <a:r>
              <a:rPr lang="en-GB" dirty="0" smtClean="0"/>
              <a:t>Section 31 which states that:</a:t>
            </a:r>
          </a:p>
          <a:p>
            <a:pPr lvl="1">
              <a:buNone/>
            </a:pPr>
            <a:r>
              <a:rPr lang="en-GB" dirty="0" smtClean="0"/>
              <a:t>	‘the issue of a licence to use water </a:t>
            </a:r>
            <a:r>
              <a:rPr lang="en-GB" dirty="0" smtClean="0">
                <a:solidFill>
                  <a:srgbClr val="FF0000"/>
                </a:solidFill>
              </a:rPr>
              <a:t>does not </a:t>
            </a:r>
            <a:r>
              <a:rPr lang="en-GB" dirty="0" smtClean="0"/>
              <a:t>imply a </a:t>
            </a:r>
            <a:r>
              <a:rPr lang="en-GB" dirty="0" smtClean="0">
                <a:solidFill>
                  <a:srgbClr val="FF0000"/>
                </a:solidFill>
              </a:rPr>
              <a:t>guarantee</a:t>
            </a:r>
            <a:r>
              <a:rPr lang="en-GB" dirty="0" smtClean="0"/>
              <a:t> relating to (a) the statistical probability of </a:t>
            </a:r>
            <a:r>
              <a:rPr lang="en-GB" dirty="0" smtClean="0">
                <a:solidFill>
                  <a:srgbClr val="FF0000"/>
                </a:solidFill>
              </a:rPr>
              <a:t>supply</a:t>
            </a:r>
            <a:r>
              <a:rPr lang="en-GB" dirty="0" smtClean="0"/>
              <a:t>; (b) the </a:t>
            </a:r>
            <a:r>
              <a:rPr lang="en-GB" dirty="0" smtClean="0">
                <a:solidFill>
                  <a:srgbClr val="FF0000"/>
                </a:solidFill>
              </a:rPr>
              <a:t>availability</a:t>
            </a:r>
            <a:r>
              <a:rPr lang="en-GB" dirty="0" smtClean="0"/>
              <a:t> of water; or (c) </a:t>
            </a:r>
            <a:r>
              <a:rPr lang="en-GB" dirty="0" smtClean="0">
                <a:solidFill>
                  <a:srgbClr val="FF0000"/>
                </a:solidFill>
              </a:rPr>
              <a:t>the quality </a:t>
            </a:r>
            <a:r>
              <a:rPr lang="en-GB" dirty="0" smtClean="0"/>
              <a:t>of water’.</a:t>
            </a:r>
          </a:p>
          <a:p>
            <a:pPr lvl="1">
              <a:buNone/>
            </a:pPr>
            <a:endParaRPr lang="en-GB" dirty="0" smtClean="0"/>
          </a:p>
          <a:p>
            <a:endParaRPr lang="en-Z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Water rights: Reliable supply?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ZA" dirty="0" smtClean="0">
                <a:solidFill>
                  <a:srgbClr val="FF0000"/>
                </a:solidFill>
              </a:rPr>
              <a:t>Permanent</a:t>
            </a:r>
            <a:r>
              <a:rPr lang="en-ZA" dirty="0" smtClean="0"/>
              <a:t> rights are </a:t>
            </a:r>
            <a:r>
              <a:rPr lang="en-ZA" dirty="0" smtClean="0">
                <a:solidFill>
                  <a:srgbClr val="FF0000"/>
                </a:solidFill>
              </a:rPr>
              <a:t>preferable</a:t>
            </a:r>
            <a:r>
              <a:rPr lang="en-ZA" dirty="0" smtClean="0"/>
              <a:t> for  an </a:t>
            </a:r>
            <a:r>
              <a:rPr lang="en-ZA" dirty="0" smtClean="0">
                <a:solidFill>
                  <a:srgbClr val="FF0000"/>
                </a:solidFill>
              </a:rPr>
              <a:t>efficient </a:t>
            </a:r>
            <a:r>
              <a:rPr lang="en-ZA" dirty="0" smtClean="0"/>
              <a:t>market </a:t>
            </a:r>
          </a:p>
          <a:p>
            <a:endParaRPr lang="en-ZA" dirty="0" smtClean="0"/>
          </a:p>
          <a:p>
            <a:r>
              <a:rPr lang="en-ZA" dirty="0" smtClean="0">
                <a:solidFill>
                  <a:srgbClr val="FF0000"/>
                </a:solidFill>
              </a:rPr>
              <a:t>Rights granted</a:t>
            </a:r>
            <a:r>
              <a:rPr lang="en-ZA" dirty="0" smtClean="0"/>
              <a:t> for shorter periods and rights </a:t>
            </a:r>
            <a:r>
              <a:rPr lang="en-ZA" dirty="0" smtClean="0">
                <a:solidFill>
                  <a:srgbClr val="FF0000"/>
                </a:solidFill>
              </a:rPr>
              <a:t>reviewed </a:t>
            </a:r>
            <a:r>
              <a:rPr lang="en-ZA" dirty="0" smtClean="0"/>
              <a:t>periodically  create </a:t>
            </a:r>
            <a:r>
              <a:rPr lang="en-ZA" dirty="0" smtClean="0">
                <a:solidFill>
                  <a:srgbClr val="FF0000"/>
                </a:solidFill>
              </a:rPr>
              <a:t>uncertainty</a:t>
            </a:r>
          </a:p>
          <a:p>
            <a:pPr>
              <a:buNone/>
            </a:pPr>
            <a:endParaRPr lang="en-ZA" dirty="0" smtClean="0"/>
          </a:p>
          <a:p>
            <a:r>
              <a:rPr lang="en-ZA" dirty="0" smtClean="0"/>
              <a:t>However these provisions secure flexibility should changes in priorities occur  </a:t>
            </a:r>
          </a:p>
          <a:p>
            <a:endParaRPr lang="en-ZA" dirty="0" smtClean="0"/>
          </a:p>
          <a:p>
            <a:r>
              <a:rPr lang="en-ZA" dirty="0" smtClean="0"/>
              <a:t>Water use licenses are issued, in terms of Section  28, for a period not exceeding 40 years and are subject to review at intervals not exceeding </a:t>
            </a:r>
            <a:r>
              <a:rPr lang="en-ZA" dirty="0" smtClean="0">
                <a:solidFill>
                  <a:srgbClr val="FF0000"/>
                </a:solidFill>
              </a:rPr>
              <a:t>5 years</a:t>
            </a:r>
          </a:p>
          <a:p>
            <a:endParaRPr lang="en-ZA" dirty="0" smtClean="0"/>
          </a:p>
          <a:p>
            <a:r>
              <a:rPr lang="en-ZA" dirty="0" smtClean="0"/>
              <a:t>Licenses are </a:t>
            </a:r>
            <a:r>
              <a:rPr lang="en-ZA" dirty="0" smtClean="0">
                <a:solidFill>
                  <a:srgbClr val="FF0000"/>
                </a:solidFill>
              </a:rPr>
              <a:t>reviewed </a:t>
            </a:r>
            <a:r>
              <a:rPr lang="en-ZA" dirty="0" smtClean="0"/>
              <a:t>in terms of </a:t>
            </a:r>
            <a:r>
              <a:rPr lang="en-ZA" dirty="0" smtClean="0">
                <a:solidFill>
                  <a:srgbClr val="FF0000"/>
                </a:solidFill>
              </a:rPr>
              <a:t>Section 49</a:t>
            </a:r>
            <a:r>
              <a:rPr lang="en-ZA" dirty="0" smtClean="0"/>
              <a:t> under which the </a:t>
            </a:r>
            <a:r>
              <a:rPr lang="en-ZA" dirty="0" smtClean="0">
                <a:solidFill>
                  <a:srgbClr val="FF0000"/>
                </a:solidFill>
              </a:rPr>
              <a:t>conditions</a:t>
            </a:r>
            <a:r>
              <a:rPr lang="en-ZA" dirty="0" smtClean="0"/>
              <a:t> of a licence may be </a:t>
            </a:r>
            <a:r>
              <a:rPr lang="en-ZA" dirty="0" smtClean="0">
                <a:solidFill>
                  <a:srgbClr val="FF0000"/>
                </a:solidFill>
              </a:rPr>
              <a:t>revised</a:t>
            </a:r>
            <a:r>
              <a:rPr lang="en-ZA" dirty="0" smtClean="0"/>
              <a:t> in response to changing </a:t>
            </a:r>
            <a:r>
              <a:rPr lang="en-ZA" dirty="0" smtClean="0">
                <a:solidFill>
                  <a:srgbClr val="FF0000"/>
                </a:solidFill>
              </a:rPr>
              <a:t>socio-economic </a:t>
            </a:r>
            <a:r>
              <a:rPr lang="en-ZA" dirty="0" smtClean="0"/>
              <a:t>and</a:t>
            </a:r>
            <a:r>
              <a:rPr lang="en-ZA" dirty="0" smtClean="0">
                <a:solidFill>
                  <a:srgbClr val="FF0000"/>
                </a:solidFill>
              </a:rPr>
              <a:t> environmental conditions. </a:t>
            </a:r>
          </a:p>
          <a:p>
            <a:endParaRPr lang="en-Z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Information readily available? 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ZA" dirty="0" smtClean="0"/>
              <a:t>Section 139 : establishment of the national information system which includes, among others, a register of water use authorisations</a:t>
            </a:r>
          </a:p>
          <a:p>
            <a:endParaRPr lang="en-ZA" dirty="0" smtClean="0"/>
          </a:p>
          <a:p>
            <a:r>
              <a:rPr lang="en-ZA" dirty="0" smtClean="0"/>
              <a:t>System (WARMS) already in place, administered by DWA</a:t>
            </a:r>
          </a:p>
          <a:p>
            <a:endParaRPr lang="en-ZA" dirty="0" smtClean="0"/>
          </a:p>
          <a:p>
            <a:r>
              <a:rPr lang="en-ZA" dirty="0" smtClean="0"/>
              <a:t>Section 25(3) : authority must, in its annual report, provide details of every trade permission granted in terms of Section 25(1) and (2)</a:t>
            </a:r>
          </a:p>
          <a:p>
            <a:endParaRPr lang="en-ZA" dirty="0" smtClean="0"/>
          </a:p>
          <a:p>
            <a:r>
              <a:rPr lang="en-ZA" dirty="0" smtClean="0"/>
              <a:t>No annual report containing this information could be found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Efficient administration?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ZA" dirty="0" smtClean="0"/>
              <a:t>In principle regulation should be kept to the minimum</a:t>
            </a:r>
          </a:p>
          <a:p>
            <a:pPr>
              <a:buNone/>
            </a:pPr>
            <a:r>
              <a:rPr lang="en-ZA" dirty="0" smtClean="0"/>
              <a:t> </a:t>
            </a:r>
          </a:p>
          <a:p>
            <a:r>
              <a:rPr lang="en-ZA" dirty="0" smtClean="0"/>
              <a:t>Water markets currently operate within a centralised non-market water allocation system </a:t>
            </a:r>
          </a:p>
          <a:p>
            <a:pPr>
              <a:buNone/>
            </a:pPr>
            <a:endParaRPr lang="en-ZA" dirty="0" smtClean="0"/>
          </a:p>
          <a:p>
            <a:r>
              <a:rPr lang="en-ZA" dirty="0" smtClean="0"/>
              <a:t>Subjects the water market to high levels of control and regulation</a:t>
            </a:r>
          </a:p>
          <a:p>
            <a:endParaRPr lang="en-ZA" dirty="0" smtClean="0"/>
          </a:p>
          <a:p>
            <a:r>
              <a:rPr lang="en-ZA" dirty="0" smtClean="0"/>
              <a:t>All applications, including trade, must be evaluated in terms of the broader water resources management and social factors  outlined in Section 27</a:t>
            </a:r>
          </a:p>
          <a:p>
            <a:pPr>
              <a:buNone/>
            </a:pPr>
            <a:endParaRPr lang="en-ZA" dirty="0" smtClean="0"/>
          </a:p>
          <a:p>
            <a:r>
              <a:rPr lang="en-ZA" dirty="0" smtClean="0"/>
              <a:t>This broadens the scope of third party effects to be considered in trade </a:t>
            </a:r>
          </a:p>
          <a:p>
            <a:endParaRPr lang="en-ZA" dirty="0" smtClean="0"/>
          </a:p>
          <a:p>
            <a:pPr>
              <a:buNone/>
            </a:pPr>
            <a:endParaRPr lang="en-ZA" dirty="0" smtClean="0"/>
          </a:p>
          <a:p>
            <a:endParaRPr lang="en-Z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Concluding remarks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57364"/>
            <a:ext cx="9144000" cy="4389120"/>
          </a:xfrm>
        </p:spPr>
        <p:txBody>
          <a:bodyPr>
            <a:normAutofit fontScale="92500" lnSpcReduction="10000"/>
          </a:bodyPr>
          <a:lstStyle/>
          <a:p>
            <a:r>
              <a:rPr lang="en-ZA" dirty="0" smtClean="0"/>
              <a:t>From a legal perspective, minimum requirements have been established to facilitate a formal market in tradable water rights	</a:t>
            </a:r>
          </a:p>
          <a:p>
            <a:pPr>
              <a:buNone/>
            </a:pPr>
            <a:endParaRPr lang="en-ZA" dirty="0" smtClean="0"/>
          </a:p>
          <a:p>
            <a:r>
              <a:rPr lang="en-ZA" dirty="0" smtClean="0"/>
              <a:t>These requirements are still in the developmental stage in practice as not all the provisions of the NWA are in place</a:t>
            </a:r>
          </a:p>
          <a:p>
            <a:pPr>
              <a:buNone/>
            </a:pPr>
            <a:endParaRPr lang="en-ZA" dirty="0" smtClean="0"/>
          </a:p>
          <a:p>
            <a:r>
              <a:rPr lang="en-ZA" dirty="0" smtClean="0"/>
              <a:t>Issues to consider as markets develop </a:t>
            </a:r>
          </a:p>
          <a:p>
            <a:pPr lvl="1"/>
            <a:r>
              <a:rPr lang="en-ZA" dirty="0" smtClean="0"/>
              <a:t>Efficiency of markets in practice </a:t>
            </a:r>
          </a:p>
          <a:p>
            <a:pPr lvl="1"/>
            <a:r>
              <a:rPr lang="en-ZA" dirty="0" smtClean="0"/>
              <a:t>Critical issues of environmental protection and </a:t>
            </a:r>
            <a:r>
              <a:rPr lang="en-ZA" smtClean="0"/>
              <a:t>social justice?</a:t>
            </a:r>
            <a:endParaRPr lang="en-ZA" dirty="0" smtClean="0"/>
          </a:p>
          <a:p>
            <a:pPr lvl="1"/>
            <a:r>
              <a:rPr lang="en-ZA" dirty="0" smtClean="0"/>
              <a:t>If not, what parallel mechanism may help us to secure these?</a:t>
            </a:r>
            <a:endParaRPr lang="en-Z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00034" y="2143116"/>
            <a:ext cx="8305800" cy="1143000"/>
          </a:xfrm>
        </p:spPr>
        <p:txBody>
          <a:bodyPr>
            <a:normAutofit/>
          </a:bodyPr>
          <a:lstStyle/>
          <a:p>
            <a:pPr algn="ctr"/>
            <a:r>
              <a:rPr lang="en-ZA" sz="4400" dirty="0" smtClean="0"/>
              <a:t>Thank you!</a:t>
            </a:r>
            <a:endParaRPr lang="en-ZA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5672</TotalTime>
  <Words>1144</Words>
  <Application>Microsoft Office PowerPoint</Application>
  <PresentationFormat>On-screen Show (4:3)</PresentationFormat>
  <Paragraphs>186</Paragraphs>
  <Slides>18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Flow</vt:lpstr>
      <vt:lpstr>THE ESTABLISHMENT OF LEGAL REQUIREMENTS FOR A FORMAL MARKET IN TRADABLE WATER RIGHTS IN SOUTH AFRICA:  Are we there yet? </vt:lpstr>
      <vt:lpstr>Presentation outline</vt:lpstr>
      <vt:lpstr>South African context </vt:lpstr>
      <vt:lpstr>South African context </vt:lpstr>
      <vt:lpstr>   Why a water market </vt:lpstr>
      <vt:lpstr>Requirements for an effective market</vt:lpstr>
      <vt:lpstr>Requirements for an effective market</vt:lpstr>
      <vt:lpstr>Does our legislation accommodate a water market? </vt:lpstr>
      <vt:lpstr>Water rights: enforceable? </vt:lpstr>
      <vt:lpstr>Water rights:  tradable?</vt:lpstr>
      <vt:lpstr>Water rights:  tradable?</vt:lpstr>
      <vt:lpstr>Water rights:  tradable?</vt:lpstr>
      <vt:lpstr>Water rights: Reliable supply?</vt:lpstr>
      <vt:lpstr>Water rights: Reliable supply?</vt:lpstr>
      <vt:lpstr>Information readily available? </vt:lpstr>
      <vt:lpstr>Efficient administration?</vt:lpstr>
      <vt:lpstr>Concluding remarks</vt:lpstr>
      <vt:lpstr>Thank you!</vt:lpstr>
    </vt:vector>
  </TitlesOfParts>
  <Company>CSIR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ESTABLISHMENT OF INSTITUTIONAL REQUIREMENTS FOR A MARKET IN TRADABLE WATER RIGHTS IN SOUTH AFRICA </dc:title>
  <dc:creator>User @</dc:creator>
  <cp:lastModifiedBy>CEBILE</cp:lastModifiedBy>
  <cp:revision>308</cp:revision>
  <dcterms:created xsi:type="dcterms:W3CDTF">2011-06-27T10:50:25Z</dcterms:created>
  <dcterms:modified xsi:type="dcterms:W3CDTF">2011-07-05T05:46:21Z</dcterms:modified>
</cp:coreProperties>
</file>