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2"/>
  </p:notesMasterIdLst>
  <p:sldIdLst>
    <p:sldId id="256" r:id="rId2"/>
    <p:sldId id="257" r:id="rId3"/>
    <p:sldId id="260" r:id="rId4"/>
    <p:sldId id="261" r:id="rId5"/>
    <p:sldId id="264" r:id="rId6"/>
    <p:sldId id="265" r:id="rId7"/>
    <p:sldId id="266" r:id="rId8"/>
    <p:sldId id="267" r:id="rId9"/>
    <p:sldId id="268" r:id="rId10"/>
    <p:sldId id="262" r:id="rId11"/>
    <p:sldId id="263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205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DF0216-5BB0-492D-9256-BA111BE1625B}" type="datetimeFigureOut">
              <a:rPr lang="en-ZA" smtClean="0"/>
              <a:pPr/>
              <a:t>2011/07/03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070839-D232-4487-AA69-930ECA9F029F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3009831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70839-D232-4487-AA69-930ECA9F029F}" type="slidenum">
              <a:rPr lang="en-ZA" smtClean="0"/>
              <a:pPr/>
              <a:t>19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93664-629A-4037-8C37-3B93CB681F8A}" type="datetimeFigureOut">
              <a:rPr lang="en-US" smtClean="0"/>
              <a:pPr/>
              <a:t>7/3/2011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9462-0DC7-4F1A-B4BF-74F683EC3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93664-629A-4037-8C37-3B93CB681F8A}" type="datetimeFigureOut">
              <a:rPr lang="en-US" smtClean="0"/>
              <a:pPr/>
              <a:t>7/3/2011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9462-0DC7-4F1A-B4BF-74F683EC3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93664-629A-4037-8C37-3B93CB681F8A}" type="datetimeFigureOut">
              <a:rPr lang="en-US" smtClean="0"/>
              <a:pPr/>
              <a:t>7/3/2011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9462-0DC7-4F1A-B4BF-74F683EC3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93664-629A-4037-8C37-3B93CB681F8A}" type="datetimeFigureOut">
              <a:rPr lang="en-US" smtClean="0"/>
              <a:pPr/>
              <a:t>7/3/2011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9462-0DC7-4F1A-B4BF-74F683EC3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93664-629A-4037-8C37-3B93CB681F8A}" type="datetimeFigureOut">
              <a:rPr lang="en-US" smtClean="0"/>
              <a:pPr/>
              <a:t>7/3/2011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9462-0DC7-4F1A-B4BF-74F683EC3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93664-629A-4037-8C37-3B93CB681F8A}" type="datetimeFigureOut">
              <a:rPr lang="en-US" smtClean="0"/>
              <a:pPr/>
              <a:t>7/3/2011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9462-0DC7-4F1A-B4BF-74F683EC3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93664-629A-4037-8C37-3B93CB681F8A}" type="datetimeFigureOut">
              <a:rPr lang="en-US" smtClean="0"/>
              <a:pPr/>
              <a:t>7/3/2011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9462-0DC7-4F1A-B4BF-74F683EC3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93664-629A-4037-8C37-3B93CB681F8A}" type="datetimeFigureOut">
              <a:rPr lang="en-US" smtClean="0"/>
              <a:pPr/>
              <a:t>7/3/2011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9462-0DC7-4F1A-B4BF-74F683EC3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93664-629A-4037-8C37-3B93CB681F8A}" type="datetimeFigureOut">
              <a:rPr lang="en-US" smtClean="0"/>
              <a:pPr/>
              <a:t>7/3/2011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3089462-0DC7-4F1A-B4BF-74F683EC3DA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93664-629A-4037-8C37-3B93CB681F8A}" type="datetimeFigureOut">
              <a:rPr lang="en-US" smtClean="0"/>
              <a:pPr/>
              <a:t>7/3/2011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9462-0DC7-4F1A-B4BF-74F683EC3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93664-629A-4037-8C37-3B93CB681F8A}" type="datetimeFigureOut">
              <a:rPr lang="en-US" smtClean="0"/>
              <a:pPr/>
              <a:t>7/3/2011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9462-0DC7-4F1A-B4BF-74F683EC3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6693664-629A-4037-8C37-3B93CB681F8A}" type="datetimeFigureOut">
              <a:rPr lang="en-US" smtClean="0"/>
              <a:pPr/>
              <a:t>7/3/2011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3089462-0DC7-4F1A-B4BF-74F683EC3DA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3569568"/>
          </a:xfrm>
        </p:spPr>
        <p:txBody>
          <a:bodyPr>
            <a:normAutofit fontScale="90000"/>
          </a:bodyPr>
          <a:lstStyle/>
          <a:p>
            <a:r>
              <a:rPr lang="en-ZA" u="sng" dirty="0" smtClean="0">
                <a:effectLst/>
              </a:rPr>
              <a:t/>
            </a:r>
            <a:br>
              <a:rPr lang="en-ZA" u="sng" dirty="0" smtClean="0">
                <a:effectLst/>
              </a:rPr>
            </a:br>
            <a:r>
              <a:rPr lang="en-ZA" u="sng" dirty="0">
                <a:effectLst/>
              </a:rPr>
              <a:t/>
            </a:r>
            <a:br>
              <a:rPr lang="en-ZA" u="sng" dirty="0">
                <a:effectLst/>
              </a:rPr>
            </a:br>
            <a:r>
              <a:rPr lang="en-ZA" u="sng" dirty="0" smtClean="0">
                <a:effectLst/>
              </a:rPr>
              <a:t/>
            </a:r>
            <a:br>
              <a:rPr lang="en-ZA" u="sng" dirty="0" smtClean="0">
                <a:effectLst/>
              </a:rPr>
            </a:br>
            <a:r>
              <a:rPr lang="en-ZA" u="sng" dirty="0">
                <a:effectLst/>
              </a:rPr>
              <a:t/>
            </a:r>
            <a:br>
              <a:rPr lang="en-ZA" u="sng" dirty="0">
                <a:effectLst/>
              </a:rPr>
            </a:b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99592" y="620688"/>
            <a:ext cx="7488832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3600" dirty="0" smtClean="0">
                <a:effectLst/>
                <a:latin typeface="+mj-lt"/>
              </a:rPr>
              <a:t>Exposing the Cracks in the Armour: Structural deficiencies of Environmental Litigation</a:t>
            </a:r>
            <a:r>
              <a:rPr lang="en-US" sz="4000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/>
              </a:rPr>
              <a:t/>
            </a:r>
            <a:br>
              <a:rPr lang="en-US" sz="4000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/>
              </a:rPr>
            </a:br>
            <a:endParaRPr lang="en-US" sz="40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026" name="Picture 2" descr="C:\Users\Louis\Pictures\cleanai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20888"/>
            <a:ext cx="7632848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82060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>
            <a:normAutofit/>
          </a:bodyPr>
          <a:lstStyle/>
          <a:p>
            <a:r>
              <a:rPr lang="en-US" sz="4400" dirty="0" smtClean="0"/>
              <a:t>Contents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908720"/>
            <a:ext cx="8820472" cy="5949280"/>
          </a:xfrm>
        </p:spPr>
        <p:txBody>
          <a:bodyPr>
            <a:normAutofit fontScale="85000" lnSpcReduction="20000"/>
          </a:bodyPr>
          <a:lstStyle/>
          <a:p>
            <a:r>
              <a:rPr lang="en-US" sz="2100" b="1" u="sng" dirty="0" smtClean="0"/>
              <a:t>Introduction</a:t>
            </a:r>
            <a:r>
              <a:rPr lang="en-US" sz="2100" u="sng" dirty="0" smtClean="0"/>
              <a:t> </a:t>
            </a:r>
          </a:p>
          <a:p>
            <a:r>
              <a:rPr lang="en-US" sz="2100" b="1" u="sng" dirty="0"/>
              <a:t>Importance of Realising and Evolving </a:t>
            </a:r>
            <a:r>
              <a:rPr lang="en-US" sz="2100" b="1" u="sng" dirty="0" smtClean="0"/>
              <a:t>s24</a:t>
            </a:r>
          </a:p>
          <a:p>
            <a:pPr lvl="0" indent="274320"/>
            <a:r>
              <a:rPr lang="en-US" sz="2100" dirty="0"/>
              <a:t>Relational Character of </a:t>
            </a:r>
            <a:r>
              <a:rPr lang="en-US" sz="2100" dirty="0" smtClean="0"/>
              <a:t>s24</a:t>
            </a:r>
          </a:p>
          <a:p>
            <a:pPr indent="274320"/>
            <a:r>
              <a:rPr lang="en-US" sz="2100" dirty="0"/>
              <a:t>S24 as A Socio-Economic Right </a:t>
            </a:r>
          </a:p>
          <a:p>
            <a:pPr indent="274320"/>
            <a:r>
              <a:rPr lang="en-US" sz="2100" dirty="0"/>
              <a:t>Progressive </a:t>
            </a:r>
            <a:r>
              <a:rPr lang="en-US" sz="2100" dirty="0" smtClean="0"/>
              <a:t>Realisation</a:t>
            </a:r>
          </a:p>
          <a:p>
            <a:pPr lvl="0" indent="274320"/>
            <a:r>
              <a:rPr lang="en-US" sz="2100" dirty="0"/>
              <a:t>S24 as Minimum Core Right</a:t>
            </a:r>
          </a:p>
          <a:p>
            <a:pPr lvl="0" indent="274320"/>
            <a:r>
              <a:rPr lang="en-ZA" sz="2100" dirty="0"/>
              <a:t>Environmental right and the </a:t>
            </a:r>
            <a:r>
              <a:rPr lang="en-ZA" sz="2100" dirty="0" smtClean="0"/>
              <a:t>Underprivileged</a:t>
            </a:r>
          </a:p>
          <a:p>
            <a:r>
              <a:rPr lang="en-ZA" sz="2100" dirty="0" smtClean="0"/>
              <a:t> </a:t>
            </a:r>
            <a:r>
              <a:rPr lang="en-GB" sz="2100" b="1" u="sng" dirty="0"/>
              <a:t>The Evolution of Sustainable Development in South Africa </a:t>
            </a:r>
          </a:p>
          <a:p>
            <a:pPr indent="274320"/>
            <a:r>
              <a:rPr lang="en-ZA" sz="2100" dirty="0"/>
              <a:t>SA &amp; International meaning of sustainable development </a:t>
            </a:r>
          </a:p>
          <a:p>
            <a:pPr indent="274320"/>
            <a:r>
              <a:rPr lang="en-GB" sz="2100" dirty="0"/>
              <a:t>Principle of integration </a:t>
            </a:r>
          </a:p>
          <a:p>
            <a:pPr indent="274320"/>
            <a:r>
              <a:rPr lang="en-US" sz="2100" dirty="0"/>
              <a:t>Meaning of Sustainable Development: Confusion over </a:t>
            </a:r>
            <a:r>
              <a:rPr lang="en-US" sz="2100" dirty="0" smtClean="0"/>
              <a:t> </a:t>
            </a:r>
            <a:r>
              <a:rPr lang="en-US" sz="2100" dirty="0"/>
              <a:t>principle </a:t>
            </a:r>
            <a:r>
              <a:rPr lang="en-US" sz="2100" dirty="0" smtClean="0"/>
              <a:t>and application </a:t>
            </a:r>
            <a:endParaRPr lang="en-US" sz="2100" dirty="0"/>
          </a:p>
          <a:p>
            <a:pPr indent="274320"/>
            <a:r>
              <a:rPr lang="en-ZA" sz="2100" dirty="0"/>
              <a:t>Water Resource Management and Sustainable Development </a:t>
            </a:r>
          </a:p>
          <a:p>
            <a:r>
              <a:rPr lang="en-US" sz="2100" b="1" u="sng" dirty="0"/>
              <a:t>Deficiencies in Environmental Jurisprudence </a:t>
            </a:r>
          </a:p>
          <a:p>
            <a:pPr indent="274320"/>
            <a:r>
              <a:rPr lang="en-US" sz="2100" dirty="0"/>
              <a:t>Judicial Inconsistencies </a:t>
            </a:r>
          </a:p>
          <a:p>
            <a:pPr indent="274320"/>
            <a:r>
              <a:rPr lang="en-US" sz="2100" dirty="0"/>
              <a:t>Administrative Dominance </a:t>
            </a:r>
          </a:p>
          <a:p>
            <a:pPr indent="274320"/>
            <a:r>
              <a:rPr lang="en-US" sz="2100" dirty="0"/>
              <a:t>Environmental Knowledge Breakdown </a:t>
            </a:r>
          </a:p>
          <a:p>
            <a:pPr indent="274320"/>
            <a:r>
              <a:rPr lang="en-US" sz="2100" dirty="0"/>
              <a:t>Departmental Failure </a:t>
            </a:r>
          </a:p>
          <a:p>
            <a:pPr indent="274320"/>
            <a:r>
              <a:rPr lang="en-US" sz="2100" dirty="0"/>
              <a:t>Water Jurisprudence Failure </a:t>
            </a:r>
          </a:p>
          <a:p>
            <a:pPr indent="274320"/>
            <a:r>
              <a:rPr lang="en-US" sz="2100" dirty="0"/>
              <a:t>Approaches </a:t>
            </a:r>
          </a:p>
          <a:p>
            <a:pPr indent="274320"/>
            <a:r>
              <a:rPr lang="en-US" sz="2100" dirty="0"/>
              <a:t>Environmental Court </a:t>
            </a:r>
          </a:p>
          <a:p>
            <a:r>
              <a:rPr lang="en-US" sz="2100" b="1" u="sng" dirty="0"/>
              <a:t>Conclusion</a:t>
            </a:r>
          </a:p>
          <a:p>
            <a:pPr lvl="0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173581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>
            <a:normAutofit/>
          </a:bodyPr>
          <a:lstStyle/>
          <a:p>
            <a:r>
              <a:rPr lang="en-US" sz="4400" dirty="0" smtClean="0"/>
              <a:t>Introduction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805264"/>
          </a:xfrm>
        </p:spPr>
        <p:txBody>
          <a:bodyPr>
            <a:normAutofit/>
          </a:bodyPr>
          <a:lstStyle/>
          <a:p>
            <a:r>
              <a:rPr lang="en-US" sz="2400" dirty="0" smtClean="0"/>
              <a:t>S7(1): ‘cornerstone </a:t>
            </a:r>
            <a:r>
              <a:rPr lang="en-US" sz="2400" dirty="0"/>
              <a:t>of </a:t>
            </a:r>
            <a:r>
              <a:rPr lang="en-US" sz="2400" dirty="0" smtClean="0"/>
              <a:t>democracy’</a:t>
            </a:r>
          </a:p>
          <a:p>
            <a:r>
              <a:rPr lang="en-US" sz="2400" dirty="0"/>
              <a:t>S7(2</a:t>
            </a:r>
            <a:r>
              <a:rPr lang="en-US" sz="2400" dirty="0" smtClean="0"/>
              <a:t>):</a:t>
            </a:r>
            <a:r>
              <a:rPr lang="en-US" sz="2400" dirty="0"/>
              <a:t>state has a duty to respect, protect, promote, fulfill and give content to these fundamental </a:t>
            </a:r>
            <a:r>
              <a:rPr lang="en-US" sz="2400" dirty="0" smtClean="0"/>
              <a:t>rights</a:t>
            </a:r>
          </a:p>
          <a:p>
            <a:r>
              <a:rPr lang="en-US" sz="2400" dirty="0"/>
              <a:t>Uphold, Solve, Interpret and </a:t>
            </a:r>
            <a:r>
              <a:rPr lang="en-US" sz="2400" dirty="0" smtClean="0"/>
              <a:t>Contribute</a:t>
            </a:r>
          </a:p>
          <a:p>
            <a:r>
              <a:rPr lang="en-US" sz="2400" dirty="0"/>
              <a:t>Reading s24 with s7(2) of the Constitution </a:t>
            </a:r>
            <a:endParaRPr lang="en-US" sz="2400" dirty="0" smtClean="0"/>
          </a:p>
          <a:p>
            <a:r>
              <a:rPr lang="en-US" sz="2400" dirty="0"/>
              <a:t>The evolution of constitutional environmental </a:t>
            </a:r>
            <a:r>
              <a:rPr lang="en-US" sz="2400" dirty="0" smtClean="0"/>
              <a:t>law</a:t>
            </a:r>
          </a:p>
          <a:p>
            <a:r>
              <a:rPr lang="en-US" sz="2400" dirty="0"/>
              <a:t>The court has an obligation to look after the </a:t>
            </a:r>
            <a:r>
              <a:rPr lang="en-US" sz="2400" dirty="0" smtClean="0"/>
              <a:t>environment</a:t>
            </a:r>
          </a:p>
          <a:p>
            <a:r>
              <a:rPr lang="en-ZA" sz="2400" dirty="0" smtClean="0"/>
              <a:t>Historically a multitude </a:t>
            </a:r>
            <a:r>
              <a:rPr lang="en-ZA" sz="2400" dirty="0"/>
              <a:t>of </a:t>
            </a:r>
            <a:r>
              <a:rPr lang="en-ZA" sz="2400" dirty="0" smtClean="0"/>
              <a:t>opportunities to contribute and interpret</a:t>
            </a:r>
          </a:p>
          <a:p>
            <a:r>
              <a:rPr lang="en-ZA" sz="2400" dirty="0" smtClean="0"/>
              <a:t>Lack </a:t>
            </a:r>
            <a:r>
              <a:rPr lang="en-ZA" sz="2400" dirty="0"/>
              <a:t>of meaningful jurisprudence emanating from environmental </a:t>
            </a:r>
            <a:r>
              <a:rPr lang="en-ZA" sz="2400" dirty="0" smtClean="0"/>
              <a:t>litigation</a:t>
            </a:r>
          </a:p>
          <a:p>
            <a:r>
              <a:rPr lang="en-ZA" sz="2400" dirty="0"/>
              <a:t>Environmental jurisprudence is seldom dealt with </a:t>
            </a:r>
            <a:r>
              <a:rPr lang="en-ZA" sz="2400" dirty="0" smtClean="0"/>
              <a:t>directly</a:t>
            </a:r>
          </a:p>
          <a:p>
            <a:r>
              <a:rPr lang="en-ZA" sz="2400" dirty="0" smtClean="0"/>
              <a:t>Water is the hardest hit resource, yet most underdeveloped  </a:t>
            </a:r>
          </a:p>
          <a:p>
            <a:endParaRPr lang="en-ZA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99159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404664"/>
            <a:ext cx="9036496" cy="1296144"/>
          </a:xfrm>
        </p:spPr>
        <p:txBody>
          <a:bodyPr>
            <a:noAutofit/>
          </a:bodyPr>
          <a:lstStyle/>
          <a:p>
            <a:r>
              <a:rPr lang="en-US" sz="4400" dirty="0" smtClean="0"/>
              <a:t>Importance </a:t>
            </a:r>
            <a:r>
              <a:rPr lang="en-US" sz="4400" dirty="0"/>
              <a:t>of Realising &amp;</a:t>
            </a:r>
            <a:r>
              <a:rPr lang="en-US" sz="4400" dirty="0" smtClean="0"/>
              <a:t> </a:t>
            </a:r>
            <a:r>
              <a:rPr lang="en-US" sz="4400" dirty="0"/>
              <a:t>Evolving s24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988840"/>
            <a:ext cx="7992888" cy="486916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Rights based jurisprudence and indirect case law</a:t>
            </a:r>
          </a:p>
          <a:p>
            <a:r>
              <a:rPr lang="en-US" sz="2800" dirty="0" smtClean="0"/>
              <a:t>South </a:t>
            </a:r>
            <a:r>
              <a:rPr lang="en-US" sz="2800" dirty="0"/>
              <a:t>African environmental law and governance </a:t>
            </a:r>
            <a:r>
              <a:rPr lang="en-US" sz="2800" dirty="0" smtClean="0"/>
              <a:t>framework is </a:t>
            </a:r>
            <a:r>
              <a:rPr lang="en-US" sz="2800" dirty="0"/>
              <a:t>premised on the s24 environmental </a:t>
            </a:r>
            <a:r>
              <a:rPr lang="en-US" sz="2800" dirty="0" smtClean="0"/>
              <a:t>right</a:t>
            </a:r>
          </a:p>
          <a:p>
            <a:r>
              <a:rPr lang="en-US" sz="2800" dirty="0"/>
              <a:t>N</a:t>
            </a:r>
            <a:r>
              <a:rPr lang="en-US" sz="2800" dirty="0" smtClean="0"/>
              <a:t>otion </a:t>
            </a:r>
            <a:r>
              <a:rPr lang="en-US" sz="2800" dirty="0"/>
              <a:t>of </a:t>
            </a:r>
            <a:r>
              <a:rPr lang="en-US" sz="2800" dirty="0" smtClean="0"/>
              <a:t>‘entrenchment’ </a:t>
            </a:r>
            <a:r>
              <a:rPr lang="en-US" sz="2800" dirty="0"/>
              <a:t>right </a:t>
            </a:r>
            <a:r>
              <a:rPr lang="en-US" sz="2800" dirty="0" smtClean="0"/>
              <a:t>to </a:t>
            </a:r>
            <a:r>
              <a:rPr lang="en-US" sz="2800" dirty="0"/>
              <a:t>a healthy environment </a:t>
            </a:r>
            <a:endParaRPr lang="en-US" sz="2800" dirty="0" smtClean="0"/>
          </a:p>
          <a:p>
            <a:r>
              <a:rPr lang="en-US" sz="2800" dirty="0"/>
              <a:t>NEMA e</a:t>
            </a:r>
            <a:r>
              <a:rPr lang="en-US" sz="2800" dirty="0" smtClean="0"/>
              <a:t>nacted </a:t>
            </a:r>
            <a:r>
              <a:rPr lang="en-US" sz="2800" dirty="0"/>
              <a:t>to give content to the </a:t>
            </a:r>
            <a:r>
              <a:rPr lang="en-US" sz="2800" dirty="0" smtClean="0"/>
              <a:t>s24 right</a:t>
            </a:r>
          </a:p>
          <a:p>
            <a:r>
              <a:rPr lang="en-US" sz="2800" dirty="0"/>
              <a:t>E</a:t>
            </a:r>
            <a:r>
              <a:rPr lang="en-US" sz="2800" dirty="0" smtClean="0"/>
              <a:t>volution </a:t>
            </a:r>
            <a:r>
              <a:rPr lang="en-US" sz="2800" dirty="0"/>
              <a:t>of the bundle of environmental rights is of the utmost importance </a:t>
            </a:r>
            <a:endParaRPr lang="en-US" sz="2800" dirty="0" smtClean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940682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sz="5400" b="1" dirty="0"/>
              <a:t/>
            </a:r>
            <a:br>
              <a:rPr lang="en-US" sz="5400" b="1" dirty="0"/>
            </a:br>
            <a:r>
              <a:rPr lang="en-US" sz="4800" dirty="0"/>
              <a:t>Relational Character of s24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263752"/>
          </a:xfrm>
        </p:spPr>
        <p:txBody>
          <a:bodyPr/>
          <a:lstStyle/>
          <a:p>
            <a:pPr lvl="0"/>
            <a:r>
              <a:rPr lang="en-US" sz="2800" dirty="0" smtClean="0"/>
              <a:t>Recognition of substantive link to socio-economic rights</a:t>
            </a:r>
          </a:p>
          <a:p>
            <a:pPr lvl="0"/>
            <a:r>
              <a:rPr lang="en-US" sz="2800" dirty="0" smtClean="0"/>
              <a:t>Extension </a:t>
            </a:r>
            <a:r>
              <a:rPr lang="en-US" sz="2800" dirty="0"/>
              <a:t>of Environmental </a:t>
            </a:r>
            <a:r>
              <a:rPr lang="en-US" sz="2800" dirty="0" smtClean="0"/>
              <a:t>rights</a:t>
            </a:r>
          </a:p>
          <a:p>
            <a:pPr lvl="0"/>
            <a:r>
              <a:rPr lang="en-US" sz="2800" dirty="0" smtClean="0"/>
              <a:t>Right </a:t>
            </a:r>
            <a:r>
              <a:rPr lang="en-US" sz="2800" dirty="0"/>
              <a:t>to water </a:t>
            </a:r>
            <a:r>
              <a:rPr lang="en-US" sz="2800" dirty="0" smtClean="0"/>
              <a:t>directly affected </a:t>
            </a:r>
            <a:r>
              <a:rPr lang="en-US" sz="2800" dirty="0"/>
              <a:t>relational </a:t>
            </a:r>
            <a:r>
              <a:rPr lang="en-US" sz="2800" dirty="0" smtClean="0"/>
              <a:t>right</a:t>
            </a:r>
          </a:p>
          <a:p>
            <a:pPr lvl="0"/>
            <a:r>
              <a:rPr lang="en-US" sz="2800" dirty="0" smtClean="0"/>
              <a:t>Link to health and well being </a:t>
            </a:r>
          </a:p>
          <a:p>
            <a:pPr lvl="0"/>
            <a:r>
              <a:rPr lang="en-US" sz="2800" dirty="0" smtClean="0"/>
              <a:t>Issues of poverty</a:t>
            </a:r>
          </a:p>
          <a:p>
            <a:pPr lvl="0"/>
            <a:r>
              <a:rPr lang="en-US" sz="2800" dirty="0" smtClean="0"/>
              <a:t>Mutually reinforcing vicious cycle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5375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96720"/>
          </a:xfrm>
        </p:spPr>
        <p:txBody>
          <a:bodyPr>
            <a:normAutofit fontScale="90000"/>
          </a:bodyPr>
          <a:lstStyle/>
          <a:p>
            <a:r>
              <a:rPr lang="en-US" sz="5400" b="1" dirty="0"/>
              <a:t/>
            </a:r>
            <a:br>
              <a:rPr lang="en-US" sz="5400" b="1" dirty="0"/>
            </a:br>
            <a:r>
              <a:rPr lang="en-US" sz="4800" dirty="0"/>
              <a:t>S24 as A Socio-Economic Right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2800" dirty="0" smtClean="0"/>
              <a:t>Constitutional commitment to socio-economic rights </a:t>
            </a:r>
          </a:p>
          <a:p>
            <a:pPr lvl="0"/>
            <a:r>
              <a:rPr lang="en-US" sz="2800" dirty="0" smtClean="0"/>
              <a:t>Right </a:t>
            </a:r>
            <a:r>
              <a:rPr lang="en-US" sz="2800" dirty="0"/>
              <a:t>to a healthy environment is seen as a universally accepted international socio-economic right </a:t>
            </a:r>
          </a:p>
          <a:p>
            <a:pPr lvl="0"/>
            <a:r>
              <a:rPr lang="en-US" sz="2800" dirty="0"/>
              <a:t>Courts duty to enhance and promote s24 by clarifying the scope and concept of </a:t>
            </a:r>
            <a:r>
              <a:rPr lang="en-US" sz="2800" dirty="0" smtClean="0"/>
              <a:t>right</a:t>
            </a:r>
          </a:p>
          <a:p>
            <a:pPr lvl="0"/>
            <a:r>
              <a:rPr lang="en-US" sz="2800" dirty="0" smtClean="0"/>
              <a:t>Generous interpretation of s24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9402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sz="5400" b="1" dirty="0"/>
              <a:t/>
            </a:r>
            <a:br>
              <a:rPr lang="en-US" sz="5400" b="1" dirty="0"/>
            </a:br>
            <a:r>
              <a:rPr lang="en-US" sz="4800" dirty="0"/>
              <a:t>Progressive Realisation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335760"/>
          </a:xfrm>
        </p:spPr>
        <p:txBody>
          <a:bodyPr>
            <a:normAutofit lnSpcReduction="10000"/>
          </a:bodyPr>
          <a:lstStyle/>
          <a:p>
            <a:pPr lvl="0"/>
            <a:r>
              <a:rPr lang="en-US" sz="2800" dirty="0" smtClean="0"/>
              <a:t>S7 constitutional commitment </a:t>
            </a:r>
            <a:endParaRPr lang="en-ZA" sz="2800" dirty="0" smtClean="0"/>
          </a:p>
          <a:p>
            <a:pPr lvl="0"/>
            <a:r>
              <a:rPr lang="en-ZA" sz="2800" dirty="0" smtClean="0"/>
              <a:t>Progression </a:t>
            </a:r>
            <a:r>
              <a:rPr lang="en-ZA" sz="2800" dirty="0"/>
              <a:t>and evolution of the law is crucial to development </a:t>
            </a:r>
            <a:endParaRPr lang="en-US" sz="2800" b="1" dirty="0"/>
          </a:p>
          <a:p>
            <a:r>
              <a:rPr lang="en-US" sz="2800" dirty="0" smtClean="0"/>
              <a:t>Goes beyond achieving the minimum essential level of a right</a:t>
            </a:r>
          </a:p>
          <a:p>
            <a:r>
              <a:rPr lang="en-US" sz="2800" i="1" dirty="0" smtClean="0"/>
              <a:t>Grootboom </a:t>
            </a:r>
            <a:r>
              <a:rPr lang="en-US" sz="2800" dirty="0" smtClean="0"/>
              <a:t>and </a:t>
            </a:r>
            <a:r>
              <a:rPr lang="en-US" sz="2800" i="1" dirty="0" smtClean="0"/>
              <a:t>TAC</a:t>
            </a:r>
            <a:r>
              <a:rPr lang="en-US" sz="2800" dirty="0" smtClean="0"/>
              <a:t> clarification</a:t>
            </a:r>
          </a:p>
          <a:p>
            <a:r>
              <a:rPr lang="en-US" sz="2800" dirty="0" smtClean="0"/>
              <a:t>Standard of reasonableness not being satisfied  </a:t>
            </a:r>
          </a:p>
          <a:p>
            <a:r>
              <a:rPr lang="en-US" sz="2800" dirty="0" smtClean="0"/>
              <a:t>Failure particularly evident in water related disputes</a:t>
            </a:r>
          </a:p>
        </p:txBody>
      </p:sp>
    </p:spTree>
    <p:extLst>
      <p:ext uri="{BB962C8B-B14F-4D97-AF65-F5344CB8AC3E}">
        <p14:creationId xmlns:p14="http://schemas.microsoft.com/office/powerpoint/2010/main" xmlns="" val="1077260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b="1" dirty="0"/>
              <a:t/>
            </a:r>
            <a:br>
              <a:rPr lang="en-US" sz="5400" b="1" dirty="0"/>
            </a:br>
            <a:r>
              <a:rPr lang="en-US" sz="4800" dirty="0"/>
              <a:t>S24 as Minimum Core Right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4047728"/>
          </a:xfrm>
        </p:spPr>
        <p:txBody>
          <a:bodyPr>
            <a:normAutofit/>
          </a:bodyPr>
          <a:lstStyle/>
          <a:p>
            <a:r>
              <a:rPr lang="en-US" sz="2800" dirty="0" smtClean="0"/>
              <a:t>Far reaching consequences</a:t>
            </a:r>
          </a:p>
          <a:p>
            <a:r>
              <a:rPr lang="en-US" sz="2800" dirty="0" smtClean="0"/>
              <a:t>Obligation to fulfill basic minimum core element </a:t>
            </a:r>
          </a:p>
          <a:p>
            <a:r>
              <a:rPr lang="en-US" sz="2800" dirty="0" smtClean="0"/>
              <a:t>‘Minimum essential level’</a:t>
            </a:r>
          </a:p>
          <a:p>
            <a:r>
              <a:rPr lang="en-GB" sz="2800" dirty="0" smtClean="0"/>
              <a:t>‘No excuses barrier’ to the basic fulfilment of the right  </a:t>
            </a:r>
            <a:endParaRPr lang="en-US" sz="2800" b="1" dirty="0" smtClean="0"/>
          </a:p>
          <a:p>
            <a:r>
              <a:rPr lang="en-US" sz="2800" dirty="0" smtClean="0"/>
              <a:t>Definition of right at core level required to meet basic object of the right</a:t>
            </a:r>
          </a:p>
        </p:txBody>
      </p:sp>
    </p:spTree>
    <p:extLst>
      <p:ext uri="{BB962C8B-B14F-4D97-AF65-F5344CB8AC3E}">
        <p14:creationId xmlns:p14="http://schemas.microsoft.com/office/powerpoint/2010/main" xmlns="" val="1544308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356760"/>
          </a:xfrm>
        </p:spPr>
        <p:txBody>
          <a:bodyPr>
            <a:noAutofit/>
          </a:bodyPr>
          <a:lstStyle/>
          <a:p>
            <a:r>
              <a:rPr lang="en-ZA" sz="4400" dirty="0"/>
              <a:t>Environmental right and the Underprivileged 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4464496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NEMA makes specific mention of the underprivileged </a:t>
            </a:r>
          </a:p>
          <a:p>
            <a:r>
              <a:rPr lang="en-US" sz="2800" dirty="0" smtClean="0"/>
              <a:t>Environmental </a:t>
            </a:r>
            <a:r>
              <a:rPr lang="en-US" sz="2800" dirty="0"/>
              <a:t>governance has a strong social </a:t>
            </a:r>
            <a:r>
              <a:rPr lang="en-US" sz="2800" dirty="0" smtClean="0"/>
              <a:t>element</a:t>
            </a:r>
          </a:p>
          <a:p>
            <a:r>
              <a:rPr lang="en-US" sz="2800" dirty="0"/>
              <a:t>I</a:t>
            </a:r>
            <a:r>
              <a:rPr lang="en-US" sz="2800" dirty="0" smtClean="0"/>
              <a:t>mprovement to environmental ideal and affords more protection </a:t>
            </a:r>
          </a:p>
          <a:p>
            <a:r>
              <a:rPr lang="en-US" sz="2800" dirty="0" smtClean="0"/>
              <a:t>Environmental squalor and poverty are inextricably intertwined, vicious cycle </a:t>
            </a:r>
          </a:p>
          <a:p>
            <a:r>
              <a:rPr lang="en-US" sz="2800" dirty="0" smtClean="0"/>
              <a:t>Vulnerable to environmental degradation</a:t>
            </a:r>
          </a:p>
          <a:p>
            <a:r>
              <a:rPr lang="en-US" sz="2800" dirty="0" smtClean="0"/>
              <a:t>Rural reliance on stable environment </a:t>
            </a:r>
          </a:p>
          <a:p>
            <a:r>
              <a:rPr lang="en-US" sz="2800" dirty="0" smtClean="0"/>
              <a:t>Sustainable development approach key to poverty eradication  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1527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435280" cy="720080"/>
          </a:xfrm>
        </p:spPr>
        <p:txBody>
          <a:bodyPr>
            <a:noAutofit/>
          </a:bodyPr>
          <a:lstStyle/>
          <a:p>
            <a:r>
              <a:rPr lang="en-GB" sz="3200" b="1" dirty="0"/>
              <a:t/>
            </a:r>
            <a:br>
              <a:rPr lang="en-GB" sz="3200" b="1" dirty="0"/>
            </a:br>
            <a:r>
              <a:rPr lang="en-GB" sz="3200" dirty="0" smtClean="0"/>
              <a:t> The Evolution of Sustainable Development in   </a:t>
            </a:r>
            <a:br>
              <a:rPr lang="en-GB" sz="3200" dirty="0" smtClean="0"/>
            </a:br>
            <a:r>
              <a:rPr lang="en-GB" sz="3200" dirty="0"/>
              <a:t> </a:t>
            </a:r>
            <a:r>
              <a:rPr lang="en-GB" sz="3200" dirty="0" smtClean="0"/>
              <a:t>South Africa 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052736"/>
            <a:ext cx="8964488" cy="5805264"/>
          </a:xfrm>
        </p:spPr>
        <p:txBody>
          <a:bodyPr>
            <a:normAutofit/>
          </a:bodyPr>
          <a:lstStyle/>
          <a:p>
            <a:r>
              <a:rPr lang="en-ZA" sz="2400" dirty="0" smtClean="0"/>
              <a:t>SD ingrained </a:t>
            </a:r>
            <a:r>
              <a:rPr lang="en-ZA" sz="2400" dirty="0"/>
              <a:t>in </a:t>
            </a:r>
            <a:r>
              <a:rPr lang="en-ZA" sz="2400" dirty="0" smtClean="0"/>
              <a:t>all environmentally driven legislations</a:t>
            </a:r>
          </a:p>
          <a:p>
            <a:r>
              <a:rPr lang="en-ZA" sz="2400" dirty="0"/>
              <a:t>C</a:t>
            </a:r>
            <a:r>
              <a:rPr lang="en-ZA" sz="2400" dirty="0" smtClean="0"/>
              <a:t>ourts </a:t>
            </a:r>
            <a:r>
              <a:rPr lang="en-ZA" sz="2400" dirty="0"/>
              <a:t>have a duty to initiate the realisation of </a:t>
            </a:r>
            <a:r>
              <a:rPr lang="en-ZA" sz="2400" dirty="0" smtClean="0"/>
              <a:t>SD</a:t>
            </a:r>
          </a:p>
          <a:p>
            <a:r>
              <a:rPr lang="en-US" sz="2400" i="1" dirty="0"/>
              <a:t>Fuel Retailers</a:t>
            </a:r>
            <a:r>
              <a:rPr lang="en-US" sz="2400" dirty="0"/>
              <a:t> case is a prime example </a:t>
            </a:r>
            <a:r>
              <a:rPr lang="en-US" sz="2400" dirty="0" smtClean="0"/>
              <a:t>of expansion</a:t>
            </a:r>
          </a:p>
          <a:p>
            <a:r>
              <a:rPr lang="en-ZA" sz="2400" b="1" dirty="0" smtClean="0"/>
              <a:t>SA &amp; International meaning of SD</a:t>
            </a:r>
          </a:p>
          <a:p>
            <a:r>
              <a:rPr lang="en-US" sz="2400" dirty="0" smtClean="0"/>
              <a:t>SD described by way of a set of principles under SA law </a:t>
            </a:r>
          </a:p>
          <a:p>
            <a:r>
              <a:rPr lang="en-GB" sz="2400" b="1" dirty="0" smtClean="0"/>
              <a:t>Principle </a:t>
            </a:r>
            <a:r>
              <a:rPr lang="en-GB" sz="2400" b="1" dirty="0"/>
              <a:t>of integration </a:t>
            </a:r>
            <a:endParaRPr lang="en-GB" sz="2400" b="1" dirty="0" smtClean="0"/>
          </a:p>
          <a:p>
            <a:r>
              <a:rPr lang="en-US" sz="2400" dirty="0" smtClean="0"/>
              <a:t>Increasing mandate of officials and creation of policy</a:t>
            </a:r>
            <a:endParaRPr lang="en-GB" sz="2400" dirty="0"/>
          </a:p>
          <a:p>
            <a:r>
              <a:rPr lang="en-US" sz="2400" b="1" dirty="0"/>
              <a:t>Meaning of </a:t>
            </a:r>
            <a:r>
              <a:rPr lang="en-US" sz="2400" b="1" dirty="0" smtClean="0"/>
              <a:t>SD: </a:t>
            </a:r>
            <a:r>
              <a:rPr lang="en-US" sz="2400" b="1" dirty="0"/>
              <a:t>Confusion over basic principle and </a:t>
            </a:r>
            <a:r>
              <a:rPr lang="en-US" sz="2400" b="1" dirty="0" smtClean="0"/>
              <a:t>application</a:t>
            </a:r>
          </a:p>
          <a:p>
            <a:r>
              <a:rPr lang="en-US" sz="2400" dirty="0" smtClean="0"/>
              <a:t>History of confusion of environmental legislation</a:t>
            </a:r>
            <a:r>
              <a:rPr lang="en-US" sz="2400" b="1" dirty="0" smtClean="0"/>
              <a:t> </a:t>
            </a:r>
          </a:p>
          <a:p>
            <a:r>
              <a:rPr lang="en-US" sz="2400" dirty="0" smtClean="0"/>
              <a:t>Save the Vaal Environment/</a:t>
            </a:r>
            <a:r>
              <a:rPr lang="en-US" sz="2400" dirty="0" err="1" smtClean="0"/>
              <a:t>Kyalami</a:t>
            </a:r>
            <a:r>
              <a:rPr lang="en-US" sz="2400" dirty="0" smtClean="0"/>
              <a:t> Ridge</a:t>
            </a:r>
          </a:p>
          <a:p>
            <a:r>
              <a:rPr lang="en-ZA" sz="2400" b="1" dirty="0" smtClean="0"/>
              <a:t>Water </a:t>
            </a:r>
            <a:r>
              <a:rPr lang="en-ZA" sz="2400" b="1" dirty="0"/>
              <a:t>Resource Management and </a:t>
            </a:r>
            <a:r>
              <a:rPr lang="en-ZA" sz="2400" b="1" dirty="0" smtClean="0"/>
              <a:t>SD</a:t>
            </a:r>
          </a:p>
          <a:p>
            <a:r>
              <a:rPr lang="en-ZA" sz="2400" dirty="0" smtClean="0"/>
              <a:t>IWRM intrinsically linked, yet underused</a:t>
            </a:r>
          </a:p>
          <a:p>
            <a:endParaRPr lang="en-ZA" sz="2400" dirty="0"/>
          </a:p>
          <a:p>
            <a:endParaRPr lang="en-US" sz="2400" dirty="0" smtClean="0"/>
          </a:p>
          <a:p>
            <a:endParaRPr lang="en-ZA" sz="2400" b="1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72673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US" sz="5400" b="1" dirty="0"/>
              <a:t/>
            </a:r>
            <a:br>
              <a:rPr lang="en-US" sz="5400" b="1" dirty="0"/>
            </a:br>
            <a:r>
              <a:rPr lang="en-US" sz="4000" dirty="0"/>
              <a:t>Deficiencies in Environmental Jurisprudence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84784"/>
            <a:ext cx="8136904" cy="5040560"/>
          </a:xfrm>
        </p:spPr>
        <p:txBody>
          <a:bodyPr>
            <a:normAutofit fontScale="92500"/>
          </a:bodyPr>
          <a:lstStyle/>
          <a:p>
            <a:r>
              <a:rPr lang="en-ZA" sz="2800" dirty="0"/>
              <a:t>T</a:t>
            </a:r>
            <a:r>
              <a:rPr lang="en-ZA" sz="2800" dirty="0" smtClean="0"/>
              <a:t>rend </a:t>
            </a:r>
            <a:r>
              <a:rPr lang="en-ZA" sz="2800" dirty="0"/>
              <a:t>of difficulties in developing concise </a:t>
            </a:r>
            <a:r>
              <a:rPr lang="en-ZA" sz="2800" dirty="0" smtClean="0"/>
              <a:t>principles</a:t>
            </a:r>
          </a:p>
          <a:p>
            <a:r>
              <a:rPr lang="en-ZA" sz="2800" dirty="0"/>
              <a:t>V</a:t>
            </a:r>
            <a:r>
              <a:rPr lang="en-ZA" sz="2800" dirty="0" smtClean="0"/>
              <a:t>arious </a:t>
            </a:r>
            <a:r>
              <a:rPr lang="en-ZA" sz="2800" dirty="0"/>
              <a:t>reasons behind this restricted </a:t>
            </a:r>
            <a:r>
              <a:rPr lang="en-ZA" sz="2800" dirty="0" smtClean="0"/>
              <a:t>development</a:t>
            </a:r>
          </a:p>
          <a:p>
            <a:pPr indent="274320">
              <a:buFont typeface="Arial" pitchFamily="34" charset="0"/>
              <a:buChar char="•"/>
            </a:pPr>
            <a:r>
              <a:rPr lang="en-US" sz="2800" dirty="0" smtClean="0"/>
              <a:t>Primarily administrative and procedural</a:t>
            </a:r>
          </a:p>
          <a:p>
            <a:pPr indent="274320">
              <a:buFont typeface="Arial" pitchFamily="34" charset="0"/>
              <a:buChar char="•"/>
            </a:pPr>
            <a:r>
              <a:rPr lang="en-US" sz="2800" dirty="0" smtClean="0"/>
              <a:t>Lack of understanding and willingness</a:t>
            </a:r>
            <a:endParaRPr lang="en-ZA" sz="2800" dirty="0" smtClean="0"/>
          </a:p>
          <a:p>
            <a:r>
              <a:rPr lang="en-ZA" sz="2800" dirty="0"/>
              <a:t>Important questions arise when enquiring into these </a:t>
            </a:r>
            <a:r>
              <a:rPr lang="en-ZA" sz="2800" dirty="0" smtClean="0"/>
              <a:t>deficiencies</a:t>
            </a:r>
          </a:p>
          <a:p>
            <a:pPr indent="274320">
              <a:buFont typeface="Arial" pitchFamily="34" charset="0"/>
              <a:buChar char="•"/>
            </a:pPr>
            <a:r>
              <a:rPr lang="en-US" sz="2800" dirty="0" smtClean="0"/>
              <a:t>Is SA keeping up?</a:t>
            </a:r>
          </a:p>
          <a:p>
            <a:pPr indent="274320">
              <a:buFont typeface="Arial" pitchFamily="34" charset="0"/>
              <a:buChar char="•"/>
            </a:pPr>
            <a:r>
              <a:rPr lang="en-US" sz="2800" dirty="0" smtClean="0"/>
              <a:t>Furthering the plight?</a:t>
            </a:r>
          </a:p>
          <a:p>
            <a:pPr indent="274320">
              <a:buFont typeface="Arial" pitchFamily="34" charset="0"/>
              <a:buChar char="•"/>
            </a:pPr>
            <a:r>
              <a:rPr lang="en-US" sz="2800" dirty="0" smtClean="0"/>
              <a:t>Need for environmental court?</a:t>
            </a:r>
            <a:endParaRPr lang="en-ZA" sz="2800" dirty="0" smtClean="0"/>
          </a:p>
          <a:p>
            <a:r>
              <a:rPr lang="en-US" sz="2800" dirty="0" smtClean="0"/>
              <a:t>Future increase in environmental litigation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195183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 fontScale="90000"/>
          </a:bodyPr>
          <a:lstStyle/>
          <a:p>
            <a:r>
              <a:rPr lang="en-US" sz="5400" b="1" dirty="0"/>
              <a:t/>
            </a:r>
            <a:br>
              <a:rPr lang="en-US" sz="5400" b="1" dirty="0"/>
            </a:br>
            <a:r>
              <a:rPr lang="en-US" sz="4800" dirty="0"/>
              <a:t>History of Judicial Inconsistencies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896544"/>
          </a:xfrm>
        </p:spPr>
        <p:txBody>
          <a:bodyPr>
            <a:normAutofit/>
          </a:bodyPr>
          <a:lstStyle/>
          <a:p>
            <a:r>
              <a:rPr lang="en-US" sz="2800" dirty="0" smtClean="0"/>
              <a:t>Consistent </a:t>
            </a:r>
            <a:r>
              <a:rPr lang="en-US" sz="2800" dirty="0"/>
              <a:t>decision-making with primary </a:t>
            </a:r>
            <a:r>
              <a:rPr lang="en-US" sz="2800" dirty="0" smtClean="0"/>
              <a:t>principles paramount </a:t>
            </a:r>
            <a:endParaRPr lang="en-US" sz="2800" dirty="0"/>
          </a:p>
          <a:p>
            <a:r>
              <a:rPr lang="en-US" sz="2800" dirty="0"/>
              <a:t>Lack of use and </a:t>
            </a:r>
            <a:r>
              <a:rPr lang="en-US" sz="2800" dirty="0" smtClean="0"/>
              <a:t>misinterpretation of environmental legislation and principles </a:t>
            </a:r>
          </a:p>
          <a:p>
            <a:r>
              <a:rPr lang="en-US" sz="2800" dirty="0"/>
              <a:t> </a:t>
            </a:r>
            <a:r>
              <a:rPr lang="en-US" sz="2800" i="1" dirty="0" smtClean="0"/>
              <a:t>Kyalami/</a:t>
            </a:r>
            <a:r>
              <a:rPr lang="en-US" sz="2800" i="1" dirty="0" err="1" smtClean="0"/>
              <a:t>Merebank</a:t>
            </a:r>
            <a:r>
              <a:rPr lang="en-US" sz="2800" i="1" dirty="0" smtClean="0"/>
              <a:t>/</a:t>
            </a:r>
            <a:r>
              <a:rPr lang="en-ZA" sz="2800" i="1" dirty="0"/>
              <a:t>All the </a:t>
            </a:r>
            <a:r>
              <a:rPr lang="en-ZA" sz="2800" i="1" dirty="0" smtClean="0"/>
              <a:t>Best/Capital </a:t>
            </a:r>
            <a:r>
              <a:rPr lang="en-ZA" sz="2800" i="1" dirty="0"/>
              <a:t>Park </a:t>
            </a:r>
            <a:r>
              <a:rPr lang="en-ZA" sz="2800" i="1" dirty="0" smtClean="0"/>
              <a:t>Motors/</a:t>
            </a:r>
            <a:r>
              <a:rPr lang="en-ZA" sz="2800" i="1" dirty="0" err="1" smtClean="0"/>
              <a:t>Bareki</a:t>
            </a:r>
            <a:r>
              <a:rPr lang="en-ZA" sz="2800" i="1" dirty="0" smtClean="0"/>
              <a:t>/</a:t>
            </a:r>
            <a:r>
              <a:rPr lang="en-US" sz="2800" i="1" dirty="0"/>
              <a:t>HTF Developers </a:t>
            </a:r>
            <a:endParaRPr lang="en-US" sz="2800" i="1" dirty="0" smtClean="0"/>
          </a:p>
          <a:p>
            <a:r>
              <a:rPr lang="en-US" sz="2800" dirty="0" smtClean="0"/>
              <a:t>Valuable opportunities at first interpretation  </a:t>
            </a:r>
            <a:endParaRPr lang="en-US" sz="2800" dirty="0"/>
          </a:p>
          <a:p>
            <a:r>
              <a:rPr lang="en-US" sz="2800" dirty="0"/>
              <a:t>One step forward </a:t>
            </a:r>
            <a:r>
              <a:rPr lang="en-US" sz="2800" dirty="0" smtClean="0"/>
              <a:t>two </a:t>
            </a:r>
            <a:r>
              <a:rPr lang="en-US" sz="2800" dirty="0"/>
              <a:t>steps </a:t>
            </a:r>
            <a:r>
              <a:rPr lang="en-US" sz="2800" dirty="0" smtClean="0"/>
              <a:t>back</a:t>
            </a:r>
          </a:p>
          <a:p>
            <a:r>
              <a:rPr lang="en-US" sz="2800" dirty="0" smtClean="0"/>
              <a:t>Instill a balanced approach/application 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2122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 fontScale="90000"/>
          </a:bodyPr>
          <a:lstStyle/>
          <a:p>
            <a:r>
              <a:rPr lang="en-US" sz="5400" b="1" dirty="0"/>
              <a:t/>
            </a:r>
            <a:br>
              <a:rPr lang="en-US" sz="5400" b="1" dirty="0"/>
            </a:br>
            <a:r>
              <a:rPr lang="en-US" sz="4800" dirty="0"/>
              <a:t>Administrative Dominance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00808"/>
            <a:ext cx="8219256" cy="5040560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/>
              <a:t>Arguing </a:t>
            </a:r>
            <a:r>
              <a:rPr lang="en-US" sz="2800" dirty="0"/>
              <a:t>on well-known administrative rules perpetuates the cycle of underuse </a:t>
            </a:r>
            <a:endParaRPr lang="en-US" sz="2800" dirty="0" smtClean="0"/>
          </a:p>
          <a:p>
            <a:r>
              <a:rPr lang="en-US" sz="2800" dirty="0" smtClean="0"/>
              <a:t>Right to utilise legislatively enacted environmental tools </a:t>
            </a:r>
          </a:p>
          <a:p>
            <a:r>
              <a:rPr lang="en-US" sz="2800" dirty="0" smtClean="0"/>
              <a:t>Inhibition of development through blanket veil judgment </a:t>
            </a:r>
          </a:p>
          <a:p>
            <a:r>
              <a:rPr lang="en-US" sz="2800" dirty="0" smtClean="0"/>
              <a:t>Judgments treating environmental principles a peripheral </a:t>
            </a:r>
          </a:p>
          <a:p>
            <a:r>
              <a:rPr lang="en-US" sz="2800" dirty="0" smtClean="0"/>
              <a:t>Underutilised bundle of extensive environmental laws</a:t>
            </a:r>
          </a:p>
          <a:p>
            <a:r>
              <a:rPr lang="en-ZA" sz="2800" i="1" dirty="0" smtClean="0"/>
              <a:t>Earthlife Africa/</a:t>
            </a:r>
            <a:r>
              <a:rPr lang="en-ZA" sz="2800" i="1" dirty="0"/>
              <a:t>South Durban </a:t>
            </a:r>
            <a:r>
              <a:rPr lang="en-ZA" sz="2800" i="1" dirty="0" smtClean="0"/>
              <a:t>Community/</a:t>
            </a:r>
            <a:r>
              <a:rPr lang="en-ZA" sz="2800" dirty="0"/>
              <a:t> </a:t>
            </a:r>
            <a:r>
              <a:rPr lang="en-ZA" sz="2800" i="1" dirty="0"/>
              <a:t>Lloyd </a:t>
            </a:r>
            <a:endParaRPr lang="en-US" sz="2800" dirty="0" smtClean="0"/>
          </a:p>
          <a:p>
            <a:endParaRPr lang="en-US" sz="28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7193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704088"/>
            <a:ext cx="8568952" cy="852704"/>
          </a:xfrm>
        </p:spPr>
        <p:txBody>
          <a:bodyPr>
            <a:normAutofit fontScale="90000"/>
          </a:bodyPr>
          <a:lstStyle/>
          <a:p>
            <a:r>
              <a:rPr lang="en-US" sz="5400" b="1" dirty="0"/>
              <a:t/>
            </a:r>
            <a:br>
              <a:rPr lang="en-US" sz="5400" b="1" dirty="0"/>
            </a:br>
            <a:r>
              <a:rPr lang="en-US" sz="4800" dirty="0"/>
              <a:t>Environmental Knowledge Breakdown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Influx </a:t>
            </a:r>
            <a:r>
              <a:rPr lang="en-US" sz="2800" dirty="0"/>
              <a:t>of environmental legislation has caused a rapid development </a:t>
            </a:r>
            <a:endParaRPr lang="en-US" sz="2800" dirty="0" smtClean="0"/>
          </a:p>
          <a:p>
            <a:r>
              <a:rPr lang="en-US" sz="2800" dirty="0" smtClean="0"/>
              <a:t>Fall outside the realm of familiarity </a:t>
            </a:r>
          </a:p>
          <a:p>
            <a:r>
              <a:rPr lang="en-US" sz="2800" dirty="0" smtClean="0"/>
              <a:t>International origin yet uniquely South African</a:t>
            </a:r>
          </a:p>
          <a:p>
            <a:r>
              <a:rPr lang="en-US" sz="2800" dirty="0" smtClean="0"/>
              <a:t>Complexity of environmental matters</a:t>
            </a:r>
          </a:p>
          <a:p>
            <a:r>
              <a:rPr lang="en-ZA" sz="2800" i="1" dirty="0" err="1"/>
              <a:t>Hichange</a:t>
            </a:r>
            <a:r>
              <a:rPr lang="en-ZA" sz="2800" i="1" dirty="0"/>
              <a:t> Investments (Pty) Ltd v Cape Produce Co (Pty) Ltd t/a Pelts Products and </a:t>
            </a:r>
            <a:r>
              <a:rPr lang="en-ZA" sz="2800" i="1" dirty="0" smtClean="0"/>
              <a:t>others</a:t>
            </a:r>
          </a:p>
          <a:p>
            <a:r>
              <a:rPr lang="en-US" sz="2800" dirty="0" smtClean="0"/>
              <a:t>Disastrous cumulative impacts </a:t>
            </a:r>
          </a:p>
          <a:p>
            <a:r>
              <a:rPr lang="en-US" sz="2800" dirty="0" smtClean="0"/>
              <a:t>Complicated judicial responsibility </a:t>
            </a:r>
          </a:p>
          <a:p>
            <a:r>
              <a:rPr lang="en-US" sz="2800" dirty="0" smtClean="0"/>
              <a:t>Ultimately undermine s24 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8317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b="1" dirty="0"/>
              <a:t/>
            </a:r>
            <a:br>
              <a:rPr lang="en-US" sz="5400" b="1" dirty="0"/>
            </a:br>
            <a:r>
              <a:rPr lang="en-US" sz="4800" dirty="0"/>
              <a:t>Departmental Failure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119736"/>
          </a:xfrm>
        </p:spPr>
        <p:txBody>
          <a:bodyPr/>
          <a:lstStyle/>
          <a:p>
            <a:r>
              <a:rPr lang="en-US" sz="2800" dirty="0" smtClean="0"/>
              <a:t>Flawed</a:t>
            </a:r>
            <a:r>
              <a:rPr lang="en-US" sz="2800" b="1" dirty="0" smtClean="0"/>
              <a:t> </a:t>
            </a:r>
            <a:r>
              <a:rPr lang="en-US" sz="2800" dirty="0"/>
              <a:t>cycle of environmental </a:t>
            </a:r>
            <a:r>
              <a:rPr lang="en-US" sz="2800" dirty="0" smtClean="0"/>
              <a:t>protection</a:t>
            </a:r>
          </a:p>
          <a:p>
            <a:r>
              <a:rPr lang="en-US" sz="2800" dirty="0" smtClean="0"/>
              <a:t> Confusion between departments and the allocation of functions </a:t>
            </a:r>
          </a:p>
          <a:p>
            <a:r>
              <a:rPr lang="en-US" sz="2800" dirty="0" smtClean="0"/>
              <a:t>Administrative irregularities and lack of information</a:t>
            </a:r>
          </a:p>
          <a:p>
            <a:r>
              <a:rPr lang="en-US" sz="2800" dirty="0" smtClean="0"/>
              <a:t>Difficult to successfully prosecute 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6419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 fontScale="90000"/>
          </a:bodyPr>
          <a:lstStyle/>
          <a:p>
            <a:r>
              <a:rPr lang="en-US" sz="5400" b="1" dirty="0"/>
              <a:t/>
            </a:r>
            <a:br>
              <a:rPr lang="en-US" sz="5400" b="1" dirty="0"/>
            </a:br>
            <a:r>
              <a:rPr lang="en-US" sz="4800" dirty="0"/>
              <a:t>Water Jurisprudence Failure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335760"/>
          </a:xfrm>
        </p:spPr>
        <p:txBody>
          <a:bodyPr/>
          <a:lstStyle/>
          <a:p>
            <a:r>
              <a:rPr lang="en-ZA" sz="2800" dirty="0" smtClean="0"/>
              <a:t>Water ecology is extremely sensitive </a:t>
            </a:r>
            <a:endParaRPr lang="en-US" sz="2800" dirty="0" smtClean="0"/>
          </a:p>
          <a:p>
            <a:r>
              <a:rPr lang="en-US" sz="2800" dirty="0" smtClean="0"/>
              <a:t>Evolution </a:t>
            </a:r>
            <a:r>
              <a:rPr lang="en-US" sz="2800" dirty="0"/>
              <a:t>of water protection jurisprudence in South Africa has been </a:t>
            </a:r>
            <a:r>
              <a:rPr lang="en-US" sz="2800" dirty="0" smtClean="0"/>
              <a:t>slow</a:t>
            </a:r>
          </a:p>
          <a:p>
            <a:r>
              <a:rPr lang="en-ZA" sz="2800" dirty="0" smtClean="0"/>
              <a:t>NWA is a comprehensive, yet complicated </a:t>
            </a:r>
          </a:p>
          <a:p>
            <a:r>
              <a:rPr lang="en-ZA" sz="2800" dirty="0" smtClean="0"/>
              <a:t>IWRM is the spearhead of the NWA</a:t>
            </a:r>
            <a:r>
              <a:rPr lang="en-US" sz="2800" dirty="0" smtClean="0"/>
              <a:t>’s transformative water mandate</a:t>
            </a:r>
          </a:p>
          <a:p>
            <a:r>
              <a:rPr lang="en-US" sz="2800" dirty="0" smtClean="0"/>
              <a:t>Equity and Sustainability</a:t>
            </a:r>
            <a:r>
              <a:rPr lang="en-US" sz="2800" b="1" dirty="0" smtClean="0"/>
              <a:t> </a:t>
            </a:r>
          </a:p>
          <a:p>
            <a:r>
              <a:rPr lang="en-US" sz="2800" dirty="0" smtClean="0"/>
              <a:t>Concept in need of expansion </a:t>
            </a:r>
          </a:p>
          <a:p>
            <a:endParaRPr lang="en-US" sz="24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10282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b="1" dirty="0"/>
              <a:t/>
            </a:r>
            <a:br>
              <a:rPr lang="en-US" sz="5400" b="1" dirty="0"/>
            </a:br>
            <a:r>
              <a:rPr lang="en-US" sz="4800" dirty="0" smtClean="0"/>
              <a:t>Approaches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725144"/>
          </a:xfrm>
        </p:spPr>
        <p:txBody>
          <a:bodyPr>
            <a:normAutofit/>
          </a:bodyPr>
          <a:lstStyle/>
          <a:p>
            <a:r>
              <a:rPr lang="en-US" sz="2800" dirty="0" smtClean="0"/>
              <a:t>Widest possible definition and application </a:t>
            </a:r>
          </a:p>
          <a:p>
            <a:r>
              <a:rPr lang="en-US" sz="2800" dirty="0" smtClean="0"/>
              <a:t>Approach that stimulates change </a:t>
            </a:r>
          </a:p>
          <a:p>
            <a:r>
              <a:rPr lang="en-US" sz="2800" dirty="0" smtClean="0"/>
              <a:t>Application </a:t>
            </a:r>
            <a:r>
              <a:rPr lang="en-US" sz="2800" dirty="0"/>
              <a:t>of the contextual approach and sustainable development </a:t>
            </a:r>
            <a:endParaRPr lang="en-US" sz="2800" dirty="0" smtClean="0"/>
          </a:p>
          <a:p>
            <a:r>
              <a:rPr lang="en-US" sz="2800" dirty="0" smtClean="0"/>
              <a:t>Encouraging a rich law of precedent </a:t>
            </a:r>
          </a:p>
          <a:p>
            <a:r>
              <a:rPr lang="en-US" sz="2800" dirty="0" smtClean="0"/>
              <a:t>Responsibility of the Constitutional Court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415685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b="1" dirty="0"/>
              <a:t/>
            </a:r>
            <a:br>
              <a:rPr lang="en-US" sz="5400" b="1" dirty="0"/>
            </a:br>
            <a:r>
              <a:rPr lang="en-US" sz="4800" dirty="0"/>
              <a:t>Environmental Court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4047728"/>
          </a:xfrm>
        </p:spPr>
        <p:txBody>
          <a:bodyPr/>
          <a:lstStyle/>
          <a:p>
            <a:r>
              <a:rPr lang="en-US" sz="2800" dirty="0" smtClean="0"/>
              <a:t>Knowledgeable decision-makers</a:t>
            </a:r>
          </a:p>
          <a:p>
            <a:r>
              <a:rPr lang="en-US" sz="2800" dirty="0" smtClean="0"/>
              <a:t>Lead </a:t>
            </a:r>
            <a:r>
              <a:rPr lang="en-US" sz="2800" dirty="0"/>
              <a:t>to improved decision-making capability and </a:t>
            </a:r>
            <a:r>
              <a:rPr lang="en-US" sz="2800" dirty="0" smtClean="0"/>
              <a:t>improved environmental jurisprudence</a:t>
            </a:r>
          </a:p>
          <a:p>
            <a:r>
              <a:rPr lang="en-US" sz="2800" dirty="0" smtClean="0"/>
              <a:t>Meaningful and concise reasoning </a:t>
            </a:r>
          </a:p>
          <a:p>
            <a:r>
              <a:rPr lang="en-US" sz="2800" dirty="0" smtClean="0"/>
              <a:t>Faster turnover, encouraging higher frequency </a:t>
            </a:r>
          </a:p>
          <a:p>
            <a:r>
              <a:rPr lang="en-US" sz="2800" dirty="0" smtClean="0"/>
              <a:t>A number of failed attempts </a:t>
            </a:r>
          </a:p>
          <a:p>
            <a:r>
              <a:rPr lang="en-US" sz="2800" dirty="0" smtClean="0"/>
              <a:t>Worthwhile addition?</a:t>
            </a:r>
          </a:p>
          <a:p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6728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 fontScale="90000"/>
          </a:bodyPr>
          <a:lstStyle/>
          <a:p>
            <a:r>
              <a:rPr lang="en-US" sz="5400" b="1" dirty="0"/>
              <a:t/>
            </a:r>
            <a:br>
              <a:rPr lang="en-US" sz="5400" b="1" dirty="0"/>
            </a:br>
            <a:r>
              <a:rPr lang="en-US" sz="4800" dirty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/>
          <a:lstStyle/>
          <a:p>
            <a:r>
              <a:rPr lang="en-US" dirty="0" smtClean="0"/>
              <a:t>Transformation and positive progression </a:t>
            </a:r>
          </a:p>
          <a:p>
            <a:r>
              <a:rPr lang="en-US" dirty="0" smtClean="0"/>
              <a:t>Enormous responsibility is placed on South African courts </a:t>
            </a:r>
          </a:p>
          <a:p>
            <a:r>
              <a:rPr lang="en-US" dirty="0" smtClean="0"/>
              <a:t>A more definite standard required </a:t>
            </a:r>
          </a:p>
          <a:p>
            <a:r>
              <a:rPr lang="en-US" dirty="0" smtClean="0"/>
              <a:t> Courts have a clean slate </a:t>
            </a:r>
          </a:p>
          <a:p>
            <a:r>
              <a:rPr lang="en-US" dirty="0" smtClean="0"/>
              <a:t>Quality not quantity</a:t>
            </a:r>
          </a:p>
          <a:p>
            <a:r>
              <a:rPr lang="en-US" dirty="0" smtClean="0"/>
              <a:t>Cumulative responsibility </a:t>
            </a:r>
          </a:p>
          <a:p>
            <a:r>
              <a:rPr lang="en-US" dirty="0" smtClean="0"/>
              <a:t>Importance of development of environmental principles  </a:t>
            </a:r>
          </a:p>
          <a:p>
            <a:r>
              <a:rPr lang="en-US" dirty="0" smtClean="0"/>
              <a:t>Evolution of environmental law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583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pic>
        <p:nvPicPr>
          <p:cNvPr id="4" name="Picture 2" descr="E:\imagesCAABSH6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132856"/>
            <a:ext cx="6408712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47663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871</TotalTime>
  <Words>886</Words>
  <Application>Microsoft Office PowerPoint</Application>
  <PresentationFormat>On-screen Show (4:3)</PresentationFormat>
  <Paragraphs>158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Flow</vt:lpstr>
      <vt:lpstr>    </vt:lpstr>
      <vt:lpstr>Contents</vt:lpstr>
      <vt:lpstr>Introduction</vt:lpstr>
      <vt:lpstr>Importance of Realising &amp; Evolving s24</vt:lpstr>
      <vt:lpstr> Relational Character of s24</vt:lpstr>
      <vt:lpstr> S24 as A Socio-Economic Right</vt:lpstr>
      <vt:lpstr> Progressive Realisation</vt:lpstr>
      <vt:lpstr> S24 as Minimum Core Right</vt:lpstr>
      <vt:lpstr>Environmental right and the Underprivileged </vt:lpstr>
      <vt:lpstr>  The Evolution of Sustainable Development in     South Africa </vt:lpstr>
      <vt:lpstr> Deficiencies in Environmental Jurisprudence</vt:lpstr>
      <vt:lpstr> History of Judicial Inconsistencies</vt:lpstr>
      <vt:lpstr> Administrative Dominance</vt:lpstr>
      <vt:lpstr> Environmental Knowledge Breakdown</vt:lpstr>
      <vt:lpstr> Departmental Failure</vt:lpstr>
      <vt:lpstr> Water Jurisprudence Failure</vt:lpstr>
      <vt:lpstr> Approaches</vt:lpstr>
      <vt:lpstr> Environmental Court</vt:lpstr>
      <vt:lpstr> Conclusion</vt:lpstr>
      <vt:lpstr>Thank 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</dc:title>
  <dc:creator>Louis</dc:creator>
  <cp:lastModifiedBy>Glaudin</cp:lastModifiedBy>
  <cp:revision>72</cp:revision>
  <dcterms:created xsi:type="dcterms:W3CDTF">2011-06-27T17:11:56Z</dcterms:created>
  <dcterms:modified xsi:type="dcterms:W3CDTF">2011-07-03T14:22:42Z</dcterms:modified>
</cp:coreProperties>
</file>