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5" r:id="rId2"/>
    <p:sldMasterId id="2147483697" r:id="rId3"/>
  </p:sldMasterIdLst>
  <p:notesMasterIdLst>
    <p:notesMasterId r:id="rId14"/>
  </p:notesMasterIdLst>
  <p:sldIdLst>
    <p:sldId id="256" r:id="rId4"/>
    <p:sldId id="270" r:id="rId5"/>
    <p:sldId id="271" r:id="rId6"/>
    <p:sldId id="258" r:id="rId7"/>
    <p:sldId id="266" r:id="rId8"/>
    <p:sldId id="267" r:id="rId9"/>
    <p:sldId id="274" r:id="rId10"/>
    <p:sldId id="273" r:id="rId11"/>
    <p:sldId id="269" r:id="rId12"/>
    <p:sldId id="272" r:id="rId13"/>
  </p:sldIdLst>
  <p:sldSz cx="9144000" cy="6858000" type="screen4x3"/>
  <p:notesSz cx="6858000" cy="9144000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20" d="100"/>
          <a:sy n="120" d="100"/>
        </p:scale>
        <p:origin x="-2824" y="-6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notesMaster" Target="notesMasters/notesMaster1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lätunnisteen paikkamerkki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BF5B03-38F3-43D5-BB80-284262AD423F}" type="datetimeFigureOut">
              <a:rPr lang="fi-FI" smtClean="0"/>
              <a:pPr/>
              <a:t>5.7.2011</a:t>
            </a:fld>
            <a:endParaRPr lang="fi-FI"/>
          </a:p>
        </p:txBody>
      </p:sp>
      <p:sp>
        <p:nvSpPr>
          <p:cNvPr id="4" name="Dian kuvan paikkamerkki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i-FI"/>
          </a:p>
        </p:txBody>
      </p:sp>
      <p:sp>
        <p:nvSpPr>
          <p:cNvPr id="5" name="Huomautusten paikkamerkki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9B1FA-E040-4FA8-B1A5-F260F77FE05B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0591612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n kuvan paikkamerkki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Huomautusten paikkamerkki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i-FI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9B1FA-E040-4FA8-B1A5-F260F77FE05B}" type="slidenum">
              <a:rPr lang="fi-FI" smtClean="0"/>
              <a:pPr/>
              <a:t>1</a:t>
            </a:fld>
            <a:endParaRPr lang="fi-FI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.png"/><Relationship Id="rId3" Type="http://schemas.openxmlformats.org/officeDocument/2006/relationships/image" Target="../media/image3.jpe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.jpeg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bord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800" y="0"/>
            <a:ext cx="8712200" cy="642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Kuva 11" descr="UEF_eng_pysty_1_rgb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88" y="4857750"/>
            <a:ext cx="1825625" cy="143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19138" y="2133600"/>
            <a:ext cx="7705725" cy="1547813"/>
          </a:xfrm>
        </p:spPr>
        <p:txBody>
          <a:bodyPr/>
          <a:lstStyle>
            <a:lvl1pPr>
              <a:lnSpc>
                <a:spcPts val="4200"/>
              </a:lnSpc>
              <a:defRPr sz="3300"/>
            </a:lvl1pPr>
          </a:lstStyle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719138" y="836613"/>
            <a:ext cx="7705725" cy="647700"/>
          </a:xfrm>
        </p:spPr>
        <p:txBody>
          <a:bodyPr rIns="91440"/>
          <a:lstStyle>
            <a:lvl1pPr marL="0" indent="0">
              <a:buFontTx/>
              <a:buNone/>
              <a:defRPr sz="1400"/>
            </a:lvl1pPr>
          </a:lstStyle>
          <a:p>
            <a:r>
              <a:rPr lang="fi-FI" smtClean="0"/>
              <a:t>Muokkaa alaotsikon perustyyliä napsautt.</a:t>
            </a:r>
            <a:endParaRPr lang="fi-FI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F4D0C7-50A9-4F20-9B36-0942D90431F0}" type="datetimeFigureOut">
              <a:rPr lang="fi-FI" smtClean="0"/>
              <a:pPr/>
              <a:t>5.7.2011</a:t>
            </a:fld>
            <a:endParaRPr lang="fi-F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i-F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54C056-40FC-43F1-90EE-1E14A3C95F18}" type="slidenum">
              <a:rPr lang="fi-FI" smtClean="0"/>
              <a:pPr/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Osan ylätunn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F4D0C7-50A9-4F20-9B36-0942D90431F0}" type="datetimeFigureOut">
              <a:rPr lang="fi-FI" smtClean="0"/>
              <a:pPr/>
              <a:t>5.7.2011</a:t>
            </a:fld>
            <a:endParaRPr lang="fi-F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i-F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54C056-40FC-43F1-90EE-1E14A3C95F18}" type="slidenum">
              <a:rPr lang="fi-FI" smtClean="0"/>
              <a:pPr/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3" name="Sisällön paikkamerkki 2"/>
          <p:cNvSpPr>
            <a:spLocks noGrp="1"/>
          </p:cNvSpPr>
          <p:nvPr>
            <p:ph sz="half" idx="1"/>
          </p:nvPr>
        </p:nvSpPr>
        <p:spPr>
          <a:xfrm>
            <a:off x="719138" y="1844675"/>
            <a:ext cx="3919537" cy="4176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/>
          </a:p>
        </p:txBody>
      </p:sp>
      <p:sp>
        <p:nvSpPr>
          <p:cNvPr id="4" name="Sisällön paikkamerkki 3"/>
          <p:cNvSpPr>
            <a:spLocks noGrp="1"/>
          </p:cNvSpPr>
          <p:nvPr>
            <p:ph sz="half" idx="2"/>
          </p:nvPr>
        </p:nvSpPr>
        <p:spPr>
          <a:xfrm>
            <a:off x="4791075" y="1844675"/>
            <a:ext cx="3921125" cy="4176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F4D0C7-50A9-4F20-9B36-0942D90431F0}" type="datetimeFigureOut">
              <a:rPr lang="fi-FI" smtClean="0"/>
              <a:pPr/>
              <a:t>5.7.2011</a:t>
            </a:fld>
            <a:endParaRPr lang="fi-F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i-FI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54C056-40FC-43F1-90EE-1E14A3C95F18}" type="slidenum">
              <a:rPr lang="fi-FI" smtClean="0"/>
              <a:pPr/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tai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4" name="Sisällön paikkamerkk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/>
          </a:p>
        </p:txBody>
      </p:sp>
      <p:sp>
        <p:nvSpPr>
          <p:cNvPr id="5" name="Tekstin paikkamerkki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6" name="Sisällön paikkamerkk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F4D0C7-50A9-4F20-9B36-0942D90431F0}" type="datetimeFigureOut">
              <a:rPr lang="fi-FI" smtClean="0"/>
              <a:pPr/>
              <a:t>5.7.2011</a:t>
            </a:fld>
            <a:endParaRPr lang="fi-FI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i-FI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54C056-40FC-43F1-90EE-1E14A3C95F18}" type="slidenum">
              <a:rPr lang="fi-FI" smtClean="0"/>
              <a:pPr/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F4D0C7-50A9-4F20-9B36-0942D90431F0}" type="datetimeFigureOut">
              <a:rPr lang="fi-FI" smtClean="0"/>
              <a:pPr/>
              <a:t>5.7.2011</a:t>
            </a:fld>
            <a:endParaRPr lang="fi-FI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i-FI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54C056-40FC-43F1-90EE-1E14A3C95F18}" type="slidenum">
              <a:rPr lang="fi-FI" smtClean="0"/>
              <a:pPr/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yhj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F4D0C7-50A9-4F20-9B36-0942D90431F0}" type="datetimeFigureOut">
              <a:rPr lang="fi-FI" smtClean="0"/>
              <a:pPr/>
              <a:t>5.7.2011</a:t>
            </a:fld>
            <a:endParaRPr lang="fi-FI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i-FI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54C056-40FC-43F1-90EE-1E14A3C95F18}" type="slidenum">
              <a:rPr lang="fi-FI" smtClean="0"/>
              <a:pPr/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tsikollinen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/>
          </a:p>
        </p:txBody>
      </p:sp>
      <p:sp>
        <p:nvSpPr>
          <p:cNvPr id="4" name="Tekstin paikkamerkki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F4D0C7-50A9-4F20-9B36-0942D90431F0}" type="datetimeFigureOut">
              <a:rPr lang="fi-FI" smtClean="0"/>
              <a:pPr/>
              <a:t>5.7.2011</a:t>
            </a:fld>
            <a:endParaRPr lang="fi-F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i-FI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54C056-40FC-43F1-90EE-1E14A3C95F18}" type="slidenum">
              <a:rPr lang="fi-FI" smtClean="0"/>
              <a:pPr/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tsikollinen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3" name="Kuvan paikkamerkki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i-FI" noProof="0" smtClean="0"/>
              <a:t>Lisää kuva napsauttamalla kuvaketta</a:t>
            </a:r>
            <a:endParaRPr lang="en-US" noProof="0" smtClean="0"/>
          </a:p>
        </p:txBody>
      </p:sp>
      <p:sp>
        <p:nvSpPr>
          <p:cNvPr id="4" name="Tekstin paikkamerkki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F4D0C7-50A9-4F20-9B36-0942D90431F0}" type="datetimeFigureOut">
              <a:rPr lang="fi-FI" smtClean="0"/>
              <a:pPr/>
              <a:t>5.7.2011</a:t>
            </a:fld>
            <a:endParaRPr lang="fi-F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i-FI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54C056-40FC-43F1-90EE-1E14A3C95F18}" type="slidenum">
              <a:rPr lang="fi-FI" smtClean="0"/>
              <a:pPr/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Otsikko ja pystysuor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3" name="Pystysuoran tekstin paikkamerkki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F4D0C7-50A9-4F20-9B36-0942D90431F0}" type="datetimeFigureOut">
              <a:rPr lang="fi-FI" smtClean="0"/>
              <a:pPr/>
              <a:t>5.7.2011</a:t>
            </a:fld>
            <a:endParaRPr lang="fi-F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i-F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54C056-40FC-43F1-90EE-1E14A3C95F18}" type="slidenum">
              <a:rPr lang="fi-FI" smtClean="0"/>
              <a:pPr/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Pystysuora otsikko j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ystysuora otsikko 1"/>
          <p:cNvSpPr>
            <a:spLocks noGrp="1"/>
          </p:cNvSpPr>
          <p:nvPr>
            <p:ph type="title" orient="vert"/>
          </p:nvPr>
        </p:nvSpPr>
        <p:spPr>
          <a:xfrm>
            <a:off x="6715125" y="657225"/>
            <a:ext cx="1997075" cy="5364163"/>
          </a:xfrm>
        </p:spPr>
        <p:txBody>
          <a:bodyPr vert="eaVert"/>
          <a:lstStyle/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3" name="Pystysuoran tekstin paikkamerkki 2"/>
          <p:cNvSpPr>
            <a:spLocks noGrp="1"/>
          </p:cNvSpPr>
          <p:nvPr>
            <p:ph type="body" orient="vert" idx="1"/>
          </p:nvPr>
        </p:nvSpPr>
        <p:spPr>
          <a:xfrm>
            <a:off x="719138" y="657225"/>
            <a:ext cx="5843587" cy="5364163"/>
          </a:xfrm>
        </p:spPr>
        <p:txBody>
          <a:bodyPr vert="eaVert"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F4D0C7-50A9-4F20-9B36-0942D90431F0}" type="datetimeFigureOut">
              <a:rPr lang="fi-FI" smtClean="0"/>
              <a:pPr/>
              <a:t>5.7.2011</a:t>
            </a:fld>
            <a:endParaRPr lang="fi-F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i-F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54C056-40FC-43F1-90EE-1E14A3C95F18}" type="slidenum">
              <a:rPr lang="fi-FI" smtClean="0"/>
              <a:pPr/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Otsikko, teksti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719138" y="657225"/>
            <a:ext cx="7993062" cy="1008063"/>
          </a:xfrm>
        </p:spPr>
        <p:txBody>
          <a:bodyPr/>
          <a:lstStyle/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3" name="Tekstin paikkamerkki 2"/>
          <p:cNvSpPr>
            <a:spLocks noGrp="1"/>
          </p:cNvSpPr>
          <p:nvPr>
            <p:ph type="body" sz="half" idx="1"/>
          </p:nvPr>
        </p:nvSpPr>
        <p:spPr>
          <a:xfrm>
            <a:off x="719138" y="1844675"/>
            <a:ext cx="3919537" cy="4176713"/>
          </a:xfrm>
        </p:spPr>
        <p:txBody>
          <a:bodyPr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/>
          </a:p>
        </p:txBody>
      </p:sp>
      <p:sp>
        <p:nvSpPr>
          <p:cNvPr id="4" name="Sisällön paikkamerkki 3"/>
          <p:cNvSpPr>
            <a:spLocks noGrp="1"/>
          </p:cNvSpPr>
          <p:nvPr>
            <p:ph sz="half" idx="2"/>
          </p:nvPr>
        </p:nvSpPr>
        <p:spPr>
          <a:xfrm>
            <a:off x="4791075" y="1844675"/>
            <a:ext cx="3921125" cy="4176713"/>
          </a:xfrm>
        </p:spPr>
        <p:txBody>
          <a:bodyPr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F4D0C7-50A9-4F20-9B36-0942D90431F0}" type="datetimeFigureOut">
              <a:rPr lang="fi-FI" smtClean="0"/>
              <a:pPr/>
              <a:t>5.7.2011</a:t>
            </a:fld>
            <a:endParaRPr lang="fi-F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fi-FI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54C056-40FC-43F1-90EE-1E14A3C95F18}" type="slidenum">
              <a:rPr lang="fi-FI" smtClean="0"/>
              <a:pPr/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border_blu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31800"/>
            <a:ext cx="8712200" cy="642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Kuva 11" descr="UEF_eng_pysty_1_rgb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17625" y="4214813"/>
            <a:ext cx="1825625" cy="143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113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511300" y="1773238"/>
            <a:ext cx="6913563" cy="1908175"/>
          </a:xfrm>
        </p:spPr>
        <p:txBody>
          <a:bodyPr/>
          <a:lstStyle>
            <a:lvl1pPr>
              <a:lnSpc>
                <a:spcPts val="4200"/>
              </a:lnSpc>
              <a:defRPr sz="3400" b="0" i="1"/>
            </a:lvl1pPr>
          </a:lstStyle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91147" name="Rectangle 11"/>
          <p:cNvSpPr>
            <a:spLocks noGrp="1" noChangeArrowheads="1"/>
          </p:cNvSpPr>
          <p:nvPr>
            <p:ph type="subTitle" idx="1"/>
          </p:nvPr>
        </p:nvSpPr>
        <p:spPr>
          <a:xfrm>
            <a:off x="4572000" y="5229225"/>
            <a:ext cx="3563938" cy="504825"/>
          </a:xfrm>
        </p:spPr>
        <p:txBody>
          <a:bodyPr rIns="91440" anchor="b"/>
          <a:lstStyle>
            <a:lvl1pPr marL="0" indent="0" algn="r">
              <a:buFontTx/>
              <a:buNone/>
              <a:defRPr i="1"/>
            </a:lvl1pPr>
          </a:lstStyle>
          <a:p>
            <a:r>
              <a:rPr lang="fi-FI" smtClean="0"/>
              <a:t>Muokkaa alaotsikon perustyyliä napsautt.</a:t>
            </a:r>
            <a:endParaRPr lang="fi-FI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ADCF93-0D3C-44EC-96EB-11D4F75FDBAD}" type="datetime1">
              <a:rPr lang="fi-FI"/>
              <a:pPr>
                <a:defRPr/>
              </a:pPr>
              <a:t>5.7.2011</a:t>
            </a:fld>
            <a:endParaRPr lang="fi-F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i-FI"/>
              <a:t>Esityksen nimi / Tekijä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2A14E2-E611-49F3-B5CE-79F0F70CE5BE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Osan ylätunn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98C246-0AA4-436E-8527-EA64C687E5BB}" type="datetime1">
              <a:rPr lang="fi-FI"/>
              <a:pPr>
                <a:defRPr/>
              </a:pPr>
              <a:t>5.7.2011</a:t>
            </a:fld>
            <a:endParaRPr lang="fi-F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i-FI"/>
              <a:t>Esityksen nimi / Tekijä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AC82BA-3F06-42D7-B33A-16AC55835B0E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3" name="Sisällön paikkamerkki 2"/>
          <p:cNvSpPr>
            <a:spLocks noGrp="1"/>
          </p:cNvSpPr>
          <p:nvPr>
            <p:ph sz="half" idx="1"/>
          </p:nvPr>
        </p:nvSpPr>
        <p:spPr>
          <a:xfrm>
            <a:off x="719138" y="1844675"/>
            <a:ext cx="3919537" cy="4176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/>
          </a:p>
        </p:txBody>
      </p:sp>
      <p:sp>
        <p:nvSpPr>
          <p:cNvPr id="4" name="Sisällön paikkamerkki 3"/>
          <p:cNvSpPr>
            <a:spLocks noGrp="1"/>
          </p:cNvSpPr>
          <p:nvPr>
            <p:ph sz="half" idx="2"/>
          </p:nvPr>
        </p:nvSpPr>
        <p:spPr>
          <a:xfrm>
            <a:off x="4791075" y="1844675"/>
            <a:ext cx="3921125" cy="4176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1C3D02-80D6-4542-9821-385B0BBD5353}" type="datetime1">
              <a:rPr lang="fi-FI"/>
              <a:pPr>
                <a:defRPr/>
              </a:pPr>
              <a:t>5.7.2011</a:t>
            </a:fld>
            <a:endParaRPr lang="fi-F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i-FI"/>
              <a:t>Esityksen nimi / Tekijä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45A61E-4355-40EC-A892-0371090F9C3F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tai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4" name="Sisällön paikkamerkk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/>
          </a:p>
        </p:txBody>
      </p:sp>
      <p:sp>
        <p:nvSpPr>
          <p:cNvPr id="5" name="Tekstin paikkamerkki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6" name="Sisällön paikkamerkk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7B8FBD-2C8F-4F29-A1D1-E8CD69924F8E}" type="datetime1">
              <a:rPr lang="fi-FI"/>
              <a:pPr>
                <a:defRPr/>
              </a:pPr>
              <a:t>5.7.2011</a:t>
            </a:fld>
            <a:endParaRPr lang="fi-FI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i-FI"/>
              <a:t>Esityksen nimi / Tekijä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4C1218-3DEE-4B4B-BB36-D49B71EE9EAF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092AB6-EF6D-4BFB-B324-9B7CF898AE03}" type="datetime1">
              <a:rPr lang="fi-FI"/>
              <a:pPr>
                <a:defRPr/>
              </a:pPr>
              <a:t>5.7.2011</a:t>
            </a:fld>
            <a:endParaRPr lang="fi-FI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i-FI"/>
              <a:t>Esityksen nimi / Tekijä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25CDD4-D50D-4A5C-9418-B4EE6FFC499D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yhj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7725EF-DA46-4436-9C6C-7DBD6C21A76D}" type="datetime1">
              <a:rPr lang="fi-FI"/>
              <a:pPr>
                <a:defRPr/>
              </a:pPr>
              <a:t>5.7.2011</a:t>
            </a:fld>
            <a:endParaRPr lang="fi-FI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i-FI"/>
              <a:t>Esityksen nimi / Tekijä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4CA329-20B9-4DD3-8148-FE63990484D5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tsikollinen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/>
          </a:p>
        </p:txBody>
      </p:sp>
      <p:sp>
        <p:nvSpPr>
          <p:cNvPr id="4" name="Tekstin paikkamerkki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268B35-E68C-4519-ACC8-8212474B7876}" type="datetime1">
              <a:rPr lang="fi-FI"/>
              <a:pPr>
                <a:defRPr/>
              </a:pPr>
              <a:t>5.7.2011</a:t>
            </a:fld>
            <a:endParaRPr lang="fi-F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i-FI"/>
              <a:t>Esityksen nimi / Tekijä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29A608-32E4-413B-85DF-C60A410CEBCC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tsikollinen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3" name="Kuvan paikkamerkki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i-FI" noProof="0" smtClean="0"/>
              <a:t>Lisää kuva napsauttamalla kuvaketta</a:t>
            </a:r>
            <a:endParaRPr lang="en-US" noProof="0" smtClean="0"/>
          </a:p>
        </p:txBody>
      </p:sp>
      <p:sp>
        <p:nvSpPr>
          <p:cNvPr id="4" name="Tekstin paikkamerkki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CABE97-D768-40D2-B3D0-0FDE4B2BBF13}" type="datetime1">
              <a:rPr lang="fi-FI"/>
              <a:pPr>
                <a:defRPr/>
              </a:pPr>
              <a:t>5.7.2011</a:t>
            </a:fld>
            <a:endParaRPr lang="fi-F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i-FI"/>
              <a:t>Esityksen nimi / Tekijä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43A622-5C3C-45AF-99C8-20450840CD5E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Otsikko ja pystysuor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3" name="Pystysuoran tekstin paikkamerkki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4048E8-0541-4920-9BEC-388BC09C4399}" type="datetime1">
              <a:rPr lang="fi-FI"/>
              <a:pPr>
                <a:defRPr/>
              </a:pPr>
              <a:t>5.7.2011</a:t>
            </a:fld>
            <a:endParaRPr lang="fi-F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i-FI"/>
              <a:t>Esityksen nimi / Tekijä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5398ED-0484-4F80-B455-93901203AE8E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Pystysuora otsikko j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ystysuora otsikko 1"/>
          <p:cNvSpPr>
            <a:spLocks noGrp="1"/>
          </p:cNvSpPr>
          <p:nvPr>
            <p:ph type="title" orient="vert"/>
          </p:nvPr>
        </p:nvSpPr>
        <p:spPr>
          <a:xfrm>
            <a:off x="6715125" y="657225"/>
            <a:ext cx="1997075" cy="5364163"/>
          </a:xfrm>
        </p:spPr>
        <p:txBody>
          <a:bodyPr vert="eaVert"/>
          <a:lstStyle/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3" name="Pystysuoran tekstin paikkamerkki 2"/>
          <p:cNvSpPr>
            <a:spLocks noGrp="1"/>
          </p:cNvSpPr>
          <p:nvPr>
            <p:ph type="body" orient="vert" idx="1"/>
          </p:nvPr>
        </p:nvSpPr>
        <p:spPr>
          <a:xfrm>
            <a:off x="719138" y="657225"/>
            <a:ext cx="5843587" cy="5364163"/>
          </a:xfrm>
        </p:spPr>
        <p:txBody>
          <a:bodyPr vert="eaVert"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F10893-6DCE-4910-A8D0-19A5F07F1B95}" type="datetime1">
              <a:rPr lang="fi-FI"/>
              <a:pPr>
                <a:defRPr/>
              </a:pPr>
              <a:t>5.7.2011</a:t>
            </a:fld>
            <a:endParaRPr lang="fi-F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i-FI"/>
              <a:t>Esityksen nimi / Tekijä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51A5ED-3A5E-493D-BF74-F1398A129C11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>
            <a:spLocks noChangeArrowheads="1"/>
          </p:cNvSpPr>
          <p:nvPr/>
        </p:nvSpPr>
        <p:spPr bwMode="auto">
          <a:xfrm>
            <a:off x="431800" y="6075363"/>
            <a:ext cx="8277225" cy="53975"/>
          </a:xfrm>
          <a:prstGeom prst="rect">
            <a:avLst/>
          </a:prstGeom>
          <a:solidFill>
            <a:srgbClr val="92C9D7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ChangeArrowheads="1"/>
          </p:cNvSpPr>
          <p:nvPr/>
        </p:nvSpPr>
        <p:spPr bwMode="auto">
          <a:xfrm>
            <a:off x="431800" y="368300"/>
            <a:ext cx="8277225" cy="53975"/>
          </a:xfrm>
          <a:prstGeom prst="rect">
            <a:avLst/>
          </a:prstGeom>
          <a:solidFill>
            <a:srgbClr val="F1739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6" name="Kuva 11" descr="UEF_eng_vaaka_1_black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9575" y="6170613"/>
            <a:ext cx="1570038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18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932363" y="2816225"/>
            <a:ext cx="3779837" cy="865188"/>
          </a:xfrm>
          <a:solidFill>
            <a:schemeClr val="bg1"/>
          </a:solidFill>
        </p:spPr>
        <p:txBody>
          <a:bodyPr lIns="270000" tIns="108000" rIns="270000" bIns="108000"/>
          <a:lstStyle>
            <a:lvl1pPr>
              <a:lnSpc>
                <a:spcPts val="2000"/>
              </a:lnSpc>
              <a:defRPr sz="1800" i="1"/>
            </a:lvl1pPr>
          </a:lstStyle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93188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31800" y="115888"/>
            <a:ext cx="8280400" cy="217487"/>
          </a:xfrm>
        </p:spPr>
        <p:txBody>
          <a:bodyPr rIns="91440"/>
          <a:lstStyle>
            <a:lvl1pPr marL="0" indent="0">
              <a:buFontTx/>
              <a:buNone/>
              <a:defRPr sz="900" i="1"/>
            </a:lvl1pPr>
          </a:lstStyle>
          <a:p>
            <a:r>
              <a:rPr lang="fi-FI" smtClean="0"/>
              <a:t>Muokkaa alaotsikon perustyyliä napsautt.</a:t>
            </a:r>
            <a:endParaRPr lang="fi-FI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7070E3-11FF-4C5C-AB5B-F0799E6E028A}" type="datetime1">
              <a:rPr lang="fi-FI"/>
              <a:pPr>
                <a:defRPr/>
              </a:pPr>
              <a:t>5.7.2011</a:t>
            </a:fld>
            <a:endParaRPr lang="fi-FI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i-FI"/>
              <a:t>Esityksen nimi / Tekijä</a:t>
            </a:r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29CDA-6FE8-4CA6-A6B8-9129899DDA80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A1704A-07AB-4926-9896-7998D04320CB}" type="datetime1">
              <a:rPr lang="fi-FI"/>
              <a:pPr>
                <a:defRPr/>
              </a:pPr>
              <a:t>5.7.2011</a:t>
            </a:fld>
            <a:endParaRPr lang="fi-F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i-FI"/>
              <a:t>Esityksen nimi / Tekijä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BF2E7F-8F0A-4B2E-928F-7B62B09CECFA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Osan ylätunn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F4392B-A119-4368-BF12-9363F56CACDE}" type="datetime1">
              <a:rPr lang="fi-FI"/>
              <a:pPr>
                <a:defRPr/>
              </a:pPr>
              <a:t>5.7.2011</a:t>
            </a:fld>
            <a:endParaRPr lang="fi-F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i-FI"/>
              <a:t>Esityksen nimi / Tekijä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0228AB-988A-4730-96C7-2305C55A390A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3" name="Sisällön paikkamerkki 2"/>
          <p:cNvSpPr>
            <a:spLocks noGrp="1"/>
          </p:cNvSpPr>
          <p:nvPr>
            <p:ph sz="half" idx="1"/>
          </p:nvPr>
        </p:nvSpPr>
        <p:spPr>
          <a:xfrm>
            <a:off x="719138" y="1844675"/>
            <a:ext cx="3919537" cy="4176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/>
          </a:p>
        </p:txBody>
      </p:sp>
      <p:sp>
        <p:nvSpPr>
          <p:cNvPr id="4" name="Sisällön paikkamerkki 3"/>
          <p:cNvSpPr>
            <a:spLocks noGrp="1"/>
          </p:cNvSpPr>
          <p:nvPr>
            <p:ph sz="half" idx="2"/>
          </p:nvPr>
        </p:nvSpPr>
        <p:spPr>
          <a:xfrm>
            <a:off x="4791075" y="1844675"/>
            <a:ext cx="3921125" cy="4176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7900B1-8A52-48DA-B081-CCC2F762F8DA}" type="datetime1">
              <a:rPr lang="fi-FI"/>
              <a:pPr>
                <a:defRPr/>
              </a:pPr>
              <a:t>5.7.2011</a:t>
            </a:fld>
            <a:endParaRPr lang="fi-F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i-FI"/>
              <a:t>Esityksen nimi / Tekijä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DCD432-FCC3-4E02-955B-204DE4798892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tai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4" name="Sisällön paikkamerkk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/>
          </a:p>
        </p:txBody>
      </p:sp>
      <p:sp>
        <p:nvSpPr>
          <p:cNvPr id="5" name="Tekstin paikkamerkki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6" name="Sisällön paikkamerkk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6CFC02-01FA-452B-B48D-23C36E8BB6C5}" type="datetime1">
              <a:rPr lang="fi-FI"/>
              <a:pPr>
                <a:defRPr/>
              </a:pPr>
              <a:t>5.7.2011</a:t>
            </a:fld>
            <a:endParaRPr lang="fi-FI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i-FI"/>
              <a:t>Esityksen nimi / Tekijä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F68782-4170-4A44-9CC5-26E57A378C62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20EFE4-3607-4AE9-A611-4A2D85410FA2}" type="datetime1">
              <a:rPr lang="fi-FI"/>
              <a:pPr>
                <a:defRPr/>
              </a:pPr>
              <a:t>5.7.2011</a:t>
            </a:fld>
            <a:endParaRPr lang="fi-FI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i-FI"/>
              <a:t>Esityksen nimi / Tekijä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CB670F-8C8C-40B6-97EA-CF3C1E72812B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yhj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5B8663-952D-4622-A8E9-B873AF3505B7}" type="datetime1">
              <a:rPr lang="fi-FI"/>
              <a:pPr>
                <a:defRPr/>
              </a:pPr>
              <a:t>5.7.2011</a:t>
            </a:fld>
            <a:endParaRPr lang="fi-FI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i-FI"/>
              <a:t>Esityksen nimi / Tekijä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099BC0-E221-4621-BEA4-E0FEAD9E6905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tsikollinen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/>
          </a:p>
        </p:txBody>
      </p:sp>
      <p:sp>
        <p:nvSpPr>
          <p:cNvPr id="4" name="Tekstin paikkamerkki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DBF8FA-A401-4C3B-8896-DA252145954B}" type="datetime1">
              <a:rPr lang="fi-FI"/>
              <a:pPr>
                <a:defRPr/>
              </a:pPr>
              <a:t>5.7.2011</a:t>
            </a:fld>
            <a:endParaRPr lang="fi-F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i-FI"/>
              <a:t>Esityksen nimi / Tekijä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A43EC4-6034-47AA-A2DD-866F53C56971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tsikollinen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3" name="Kuvan paikkamerkki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i-FI" noProof="0" smtClean="0"/>
              <a:t>Lisää kuva napsauttamalla kuvaketta</a:t>
            </a:r>
            <a:endParaRPr lang="en-US" noProof="0" smtClean="0"/>
          </a:p>
        </p:txBody>
      </p:sp>
      <p:sp>
        <p:nvSpPr>
          <p:cNvPr id="4" name="Tekstin paikkamerkki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5AEC63-FA72-45BF-B013-BAD2377B4D48}" type="datetime1">
              <a:rPr lang="fi-FI"/>
              <a:pPr>
                <a:defRPr/>
              </a:pPr>
              <a:t>5.7.2011</a:t>
            </a:fld>
            <a:endParaRPr lang="fi-F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i-FI"/>
              <a:t>Esityksen nimi / Tekijä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2526E1-D8FA-4377-8412-E89E45166C01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Otsikko ja pystysuor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3" name="Pystysuoran tekstin paikkamerkki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7A0933-F8DB-44B8-981E-E0F5591768EB}" type="datetime1">
              <a:rPr lang="fi-FI"/>
              <a:pPr>
                <a:defRPr/>
              </a:pPr>
              <a:t>5.7.2011</a:t>
            </a:fld>
            <a:endParaRPr lang="fi-F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i-FI"/>
              <a:t>Esityksen nimi / Tekijä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D13DC1-07C4-4999-A543-E7B0FBA0B890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Pystysuora otsikko j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ystysuora otsikko 1"/>
          <p:cNvSpPr>
            <a:spLocks noGrp="1"/>
          </p:cNvSpPr>
          <p:nvPr>
            <p:ph type="title" orient="vert"/>
          </p:nvPr>
        </p:nvSpPr>
        <p:spPr>
          <a:xfrm>
            <a:off x="6715125" y="657225"/>
            <a:ext cx="1997075" cy="5364163"/>
          </a:xfrm>
        </p:spPr>
        <p:txBody>
          <a:bodyPr vert="eaVert"/>
          <a:lstStyle/>
          <a:p>
            <a:r>
              <a:rPr lang="fi-FI" smtClean="0"/>
              <a:t>Muokkaa perustyyl. napsautt.</a:t>
            </a:r>
            <a:endParaRPr lang="en-US"/>
          </a:p>
        </p:txBody>
      </p:sp>
      <p:sp>
        <p:nvSpPr>
          <p:cNvPr id="3" name="Pystysuoran tekstin paikkamerkki 2"/>
          <p:cNvSpPr>
            <a:spLocks noGrp="1"/>
          </p:cNvSpPr>
          <p:nvPr>
            <p:ph type="body" orient="vert" idx="1"/>
          </p:nvPr>
        </p:nvSpPr>
        <p:spPr>
          <a:xfrm>
            <a:off x="719138" y="657225"/>
            <a:ext cx="5843587" cy="5364163"/>
          </a:xfrm>
        </p:spPr>
        <p:txBody>
          <a:bodyPr vert="eaVert"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57AF45-9DEF-44AB-9B6D-3EA8439020FE}" type="datetime1">
              <a:rPr lang="fi-FI"/>
              <a:pPr>
                <a:defRPr/>
              </a:pPr>
              <a:t>5.7.2011</a:t>
            </a:fld>
            <a:endParaRPr lang="fi-F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i-FI"/>
              <a:t>Esityksen nimi / Tekijä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F54345-B761-45FC-A076-77DD5F0E76BF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9.xml"/><Relationship Id="rId8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4.xml"/><Relationship Id="rId12" Type="http://schemas.openxmlformats.org/officeDocument/2006/relationships/theme" Target="../theme/theme3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24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19138" y="657225"/>
            <a:ext cx="7993062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i-FI" smtClean="0"/>
              <a:t>Muokkaa perustyyl. napsautt.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19138" y="1844675"/>
            <a:ext cx="7993062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000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488238" y="6381750"/>
            <a:ext cx="874712" cy="25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fld id="{FCF4D0C7-50A9-4F20-9B36-0942D90431F0}" type="datetimeFigureOut">
              <a:rPr lang="fi-FI" smtClean="0"/>
              <a:pPr/>
              <a:t>5.7.2011</a:t>
            </a:fld>
            <a:endParaRPr lang="fi-FI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52763" y="6381750"/>
            <a:ext cx="4435475" cy="25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endParaRPr lang="fi-FI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51838" y="6381750"/>
            <a:ext cx="360362" cy="25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1800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300" b="1">
                <a:latin typeface="Arial" charset="0"/>
              </a:defRPr>
            </a:lvl1pPr>
          </a:lstStyle>
          <a:p>
            <a:fld id="{E154C056-40FC-43F1-90EE-1E14A3C95F18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431800" y="6075363"/>
            <a:ext cx="8277225" cy="53975"/>
          </a:xfrm>
          <a:prstGeom prst="rect">
            <a:avLst/>
          </a:prstGeom>
          <a:solidFill>
            <a:srgbClr val="92C9D7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431800" y="368300"/>
            <a:ext cx="8277225" cy="53975"/>
          </a:xfrm>
          <a:prstGeom prst="rect">
            <a:avLst/>
          </a:prstGeom>
          <a:solidFill>
            <a:srgbClr val="F1739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1033" name="Kuva 9" descr="UEF_eng_vaaka_1_black.jpg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09575" y="6170613"/>
            <a:ext cx="1570038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Palatino Linotype" pitchFamily="18" charset="0"/>
        </a:defRPr>
      </a:lvl2pPr>
      <a:lvl3pPr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Palatino Linotype" pitchFamily="18" charset="0"/>
        </a:defRPr>
      </a:lvl3pPr>
      <a:lvl4pPr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Palatino Linotype" pitchFamily="18" charset="0"/>
        </a:defRPr>
      </a:lvl4pPr>
      <a:lvl5pPr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Palatino Linotype" pitchFamily="18" charset="0"/>
        </a:defRPr>
      </a:lvl5pPr>
      <a:lvl6pPr marL="457200"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Palatino Linotype" pitchFamily="18" charset="0"/>
        </a:defRPr>
      </a:lvl6pPr>
      <a:lvl7pPr marL="914400"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Palatino Linotype" pitchFamily="18" charset="0"/>
        </a:defRPr>
      </a:lvl7pPr>
      <a:lvl8pPr marL="1371600"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Palatino Linotype" pitchFamily="18" charset="0"/>
        </a:defRPr>
      </a:lvl8pPr>
      <a:lvl9pPr marL="1828800"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Palatino Linotype" pitchFamily="18" charset="0"/>
        </a:defRPr>
      </a:lvl9pPr>
    </p:titleStyle>
    <p:bodyStyle>
      <a:lvl1pPr marL="182563" indent="-182563" algn="l" rtl="0" eaLnBrk="1" fontAlgn="base" hangingPunct="1">
        <a:spcBef>
          <a:spcPct val="0"/>
        </a:spcBef>
        <a:spcAft>
          <a:spcPct val="3000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627063" indent="-265113" algn="l" rtl="0" eaLnBrk="1" fontAlgn="base" hangingPunct="1">
        <a:spcBef>
          <a:spcPct val="0"/>
        </a:spcBef>
        <a:spcAft>
          <a:spcPct val="30000"/>
        </a:spcAft>
        <a:buChar char="–"/>
        <a:defRPr>
          <a:solidFill>
            <a:schemeClr val="tx1"/>
          </a:solidFill>
          <a:latin typeface="+mn-lt"/>
        </a:defRPr>
      </a:lvl2pPr>
      <a:lvl3pPr marL="984250" indent="-177800" algn="l" rtl="0" eaLnBrk="1" fontAlgn="base" hangingPunct="1">
        <a:spcBef>
          <a:spcPct val="0"/>
        </a:spcBef>
        <a:spcAft>
          <a:spcPct val="30000"/>
        </a:spcAft>
        <a:buChar char="•"/>
        <a:defRPr sz="1600">
          <a:solidFill>
            <a:schemeClr val="tx1"/>
          </a:solidFill>
          <a:latin typeface="+mn-lt"/>
        </a:defRPr>
      </a:lvl3pPr>
      <a:lvl4pPr marL="1338263" indent="-174625" algn="l" rtl="0" eaLnBrk="1" fontAlgn="base" hangingPunct="1">
        <a:spcBef>
          <a:spcPct val="0"/>
        </a:spcBef>
        <a:spcAft>
          <a:spcPct val="30000"/>
        </a:spcAft>
        <a:buChar char="–"/>
        <a:defRPr sz="1400">
          <a:solidFill>
            <a:schemeClr val="tx1"/>
          </a:solidFill>
          <a:latin typeface="+mn-lt"/>
        </a:defRPr>
      </a:lvl4pPr>
      <a:lvl5pPr marL="1706563" indent="-188913" algn="l" rtl="0" eaLnBrk="1" fontAlgn="base" hangingPunct="1">
        <a:spcBef>
          <a:spcPct val="0"/>
        </a:spcBef>
        <a:spcAft>
          <a:spcPct val="30000"/>
        </a:spcAft>
        <a:buChar char="»"/>
        <a:defRPr sz="1400">
          <a:solidFill>
            <a:schemeClr val="tx1"/>
          </a:solidFill>
          <a:latin typeface="+mn-lt"/>
        </a:defRPr>
      </a:lvl5pPr>
      <a:lvl6pPr marL="2163763" indent="-188913" algn="l" rtl="0" eaLnBrk="1" fontAlgn="base" hangingPunct="1">
        <a:spcBef>
          <a:spcPct val="0"/>
        </a:spcBef>
        <a:spcAft>
          <a:spcPct val="30000"/>
        </a:spcAft>
        <a:buChar char="»"/>
        <a:defRPr sz="1400">
          <a:solidFill>
            <a:schemeClr val="tx1"/>
          </a:solidFill>
          <a:latin typeface="+mn-lt"/>
        </a:defRPr>
      </a:lvl6pPr>
      <a:lvl7pPr marL="2620963" indent="-188913" algn="l" rtl="0" eaLnBrk="1" fontAlgn="base" hangingPunct="1">
        <a:spcBef>
          <a:spcPct val="0"/>
        </a:spcBef>
        <a:spcAft>
          <a:spcPct val="30000"/>
        </a:spcAft>
        <a:buChar char="»"/>
        <a:defRPr sz="1400">
          <a:solidFill>
            <a:schemeClr val="tx1"/>
          </a:solidFill>
          <a:latin typeface="+mn-lt"/>
        </a:defRPr>
      </a:lvl7pPr>
      <a:lvl8pPr marL="3078163" indent="-188913" algn="l" rtl="0" eaLnBrk="1" fontAlgn="base" hangingPunct="1">
        <a:spcBef>
          <a:spcPct val="0"/>
        </a:spcBef>
        <a:spcAft>
          <a:spcPct val="30000"/>
        </a:spcAft>
        <a:buChar char="»"/>
        <a:defRPr sz="1400">
          <a:solidFill>
            <a:schemeClr val="tx1"/>
          </a:solidFill>
          <a:latin typeface="+mn-lt"/>
        </a:defRPr>
      </a:lvl8pPr>
      <a:lvl9pPr marL="3535363" indent="-188913" algn="l" rtl="0" eaLnBrk="1" fontAlgn="base" hangingPunct="1">
        <a:spcBef>
          <a:spcPct val="0"/>
        </a:spcBef>
        <a:spcAft>
          <a:spcPct val="30000"/>
        </a:spcAft>
        <a:buChar char="»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19138" y="657225"/>
            <a:ext cx="7993062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i-FI" smtClean="0"/>
              <a:t>Muokkaa perustyyl. napsautt.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19138" y="1844675"/>
            <a:ext cx="7993062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000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</a:p>
        </p:txBody>
      </p:sp>
      <p:sp>
        <p:nvSpPr>
          <p:cNvPr id="9011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488238" y="6381750"/>
            <a:ext cx="874712" cy="25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pPr>
              <a:defRPr/>
            </a:pPr>
            <a:fld id="{B23A0A57-2AE0-4BBC-A7D4-6C329F905F92}" type="datetime1">
              <a:rPr lang="fi-FI"/>
              <a:pPr>
                <a:defRPr/>
              </a:pPr>
              <a:t>5.7.2011</a:t>
            </a:fld>
            <a:endParaRPr lang="fi-FI"/>
          </a:p>
        </p:txBody>
      </p:sp>
      <p:sp>
        <p:nvSpPr>
          <p:cNvPr id="9011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52763" y="6381750"/>
            <a:ext cx="4435475" cy="25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pPr>
              <a:defRPr/>
            </a:pPr>
            <a:r>
              <a:rPr lang="fi-FI"/>
              <a:t>Esityksen nimi / Tekijä</a:t>
            </a:r>
          </a:p>
        </p:txBody>
      </p:sp>
      <p:sp>
        <p:nvSpPr>
          <p:cNvPr id="9011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51838" y="6381750"/>
            <a:ext cx="360362" cy="25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1800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300" b="1">
                <a:latin typeface="Arial" charset="0"/>
              </a:defRPr>
            </a:lvl1pPr>
          </a:lstStyle>
          <a:p>
            <a:pPr>
              <a:defRPr/>
            </a:pPr>
            <a:fld id="{EAD7A11A-E59E-4033-8604-3A63D74270C4}" type="slidenum">
              <a:rPr lang="fi-FI"/>
              <a:pPr>
                <a:defRPr/>
              </a:pPr>
              <a:t>‹#›</a:t>
            </a:fld>
            <a:endParaRPr lang="fi-FI"/>
          </a:p>
        </p:txBody>
      </p:sp>
      <p:sp>
        <p:nvSpPr>
          <p:cNvPr id="90119" name="Rectangle 7"/>
          <p:cNvSpPr>
            <a:spLocks noChangeArrowheads="1"/>
          </p:cNvSpPr>
          <p:nvPr/>
        </p:nvSpPr>
        <p:spPr bwMode="auto">
          <a:xfrm>
            <a:off x="431800" y="6075363"/>
            <a:ext cx="8277225" cy="53975"/>
          </a:xfrm>
          <a:prstGeom prst="rect">
            <a:avLst/>
          </a:prstGeom>
          <a:solidFill>
            <a:srgbClr val="92C9D7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90121" name="Rectangle 9"/>
          <p:cNvSpPr>
            <a:spLocks noChangeArrowheads="1"/>
          </p:cNvSpPr>
          <p:nvPr/>
        </p:nvSpPr>
        <p:spPr bwMode="auto">
          <a:xfrm>
            <a:off x="431800" y="368300"/>
            <a:ext cx="8277225" cy="53975"/>
          </a:xfrm>
          <a:prstGeom prst="rect">
            <a:avLst/>
          </a:prstGeom>
          <a:solidFill>
            <a:srgbClr val="F1739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2057" name="Kuva 9" descr="UEF_eng_vaaka_1_black.jp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09575" y="6170613"/>
            <a:ext cx="1570038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hf hdr="0"/>
  <p:txStyles>
    <p:titleStyle>
      <a:lvl1pPr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Palatino Linotype" pitchFamily="18" charset="0"/>
        </a:defRPr>
      </a:lvl2pPr>
      <a:lvl3pPr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Palatino Linotype" pitchFamily="18" charset="0"/>
        </a:defRPr>
      </a:lvl3pPr>
      <a:lvl4pPr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Palatino Linotype" pitchFamily="18" charset="0"/>
        </a:defRPr>
      </a:lvl4pPr>
      <a:lvl5pPr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Palatino Linotype" pitchFamily="18" charset="0"/>
        </a:defRPr>
      </a:lvl5pPr>
      <a:lvl6pPr marL="457200"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Palatino Linotype" pitchFamily="18" charset="0"/>
        </a:defRPr>
      </a:lvl6pPr>
      <a:lvl7pPr marL="914400"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Palatino Linotype" pitchFamily="18" charset="0"/>
        </a:defRPr>
      </a:lvl7pPr>
      <a:lvl8pPr marL="1371600"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Palatino Linotype" pitchFamily="18" charset="0"/>
        </a:defRPr>
      </a:lvl8pPr>
      <a:lvl9pPr marL="1828800"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Palatino Linotype" pitchFamily="18" charset="0"/>
        </a:defRPr>
      </a:lvl9pPr>
    </p:titleStyle>
    <p:bodyStyle>
      <a:lvl1pPr marL="182563" indent="-182563" algn="l" rtl="0" eaLnBrk="1" fontAlgn="base" hangingPunct="1">
        <a:spcBef>
          <a:spcPct val="0"/>
        </a:spcBef>
        <a:spcAft>
          <a:spcPct val="3000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627063" indent="-265113" algn="l" rtl="0" eaLnBrk="1" fontAlgn="base" hangingPunct="1">
        <a:spcBef>
          <a:spcPct val="0"/>
        </a:spcBef>
        <a:spcAft>
          <a:spcPct val="30000"/>
        </a:spcAft>
        <a:buChar char="–"/>
        <a:defRPr>
          <a:solidFill>
            <a:schemeClr val="tx1"/>
          </a:solidFill>
          <a:latin typeface="+mn-lt"/>
        </a:defRPr>
      </a:lvl2pPr>
      <a:lvl3pPr marL="984250" indent="-177800" algn="l" rtl="0" eaLnBrk="1" fontAlgn="base" hangingPunct="1">
        <a:spcBef>
          <a:spcPct val="0"/>
        </a:spcBef>
        <a:spcAft>
          <a:spcPct val="30000"/>
        </a:spcAft>
        <a:buChar char="•"/>
        <a:defRPr sz="1600">
          <a:solidFill>
            <a:schemeClr val="tx1"/>
          </a:solidFill>
          <a:latin typeface="+mn-lt"/>
        </a:defRPr>
      </a:lvl3pPr>
      <a:lvl4pPr marL="1341438" indent="-177800" algn="l" rtl="0" eaLnBrk="1" fontAlgn="base" hangingPunct="1">
        <a:spcBef>
          <a:spcPct val="0"/>
        </a:spcBef>
        <a:spcAft>
          <a:spcPct val="30000"/>
        </a:spcAft>
        <a:buChar char="–"/>
        <a:defRPr sz="1400">
          <a:solidFill>
            <a:schemeClr val="tx1"/>
          </a:solidFill>
          <a:latin typeface="+mn-lt"/>
        </a:defRPr>
      </a:lvl4pPr>
      <a:lvl5pPr marL="1706563" indent="-182563" algn="l" rtl="0" eaLnBrk="1" fontAlgn="base" hangingPunct="1">
        <a:spcBef>
          <a:spcPct val="0"/>
        </a:spcBef>
        <a:spcAft>
          <a:spcPct val="30000"/>
        </a:spcAft>
        <a:buChar char="»"/>
        <a:defRPr sz="1400">
          <a:solidFill>
            <a:schemeClr val="tx1"/>
          </a:solidFill>
          <a:latin typeface="+mn-lt"/>
        </a:defRPr>
      </a:lvl5pPr>
      <a:lvl6pPr marL="2163763" indent="-182563" algn="l" rtl="0" eaLnBrk="1" fontAlgn="base" hangingPunct="1">
        <a:spcBef>
          <a:spcPct val="0"/>
        </a:spcBef>
        <a:spcAft>
          <a:spcPct val="30000"/>
        </a:spcAft>
        <a:buChar char="»"/>
        <a:defRPr sz="1400">
          <a:solidFill>
            <a:schemeClr val="tx1"/>
          </a:solidFill>
          <a:latin typeface="+mn-lt"/>
        </a:defRPr>
      </a:lvl6pPr>
      <a:lvl7pPr marL="2620963" indent="-182563" algn="l" rtl="0" eaLnBrk="1" fontAlgn="base" hangingPunct="1">
        <a:spcBef>
          <a:spcPct val="0"/>
        </a:spcBef>
        <a:spcAft>
          <a:spcPct val="30000"/>
        </a:spcAft>
        <a:buChar char="»"/>
        <a:defRPr sz="1400">
          <a:solidFill>
            <a:schemeClr val="tx1"/>
          </a:solidFill>
          <a:latin typeface="+mn-lt"/>
        </a:defRPr>
      </a:lvl7pPr>
      <a:lvl8pPr marL="3078163" indent="-182563" algn="l" rtl="0" eaLnBrk="1" fontAlgn="base" hangingPunct="1">
        <a:spcBef>
          <a:spcPct val="0"/>
        </a:spcBef>
        <a:spcAft>
          <a:spcPct val="30000"/>
        </a:spcAft>
        <a:buChar char="»"/>
        <a:defRPr sz="1400">
          <a:solidFill>
            <a:schemeClr val="tx1"/>
          </a:solidFill>
          <a:latin typeface="+mn-lt"/>
        </a:defRPr>
      </a:lvl8pPr>
      <a:lvl9pPr marL="3535363" indent="-182563" algn="l" rtl="0" eaLnBrk="1" fontAlgn="base" hangingPunct="1">
        <a:spcBef>
          <a:spcPct val="0"/>
        </a:spcBef>
        <a:spcAft>
          <a:spcPct val="30000"/>
        </a:spcAft>
        <a:buChar char="»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19138" y="657225"/>
            <a:ext cx="7993062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i-FI" smtClean="0"/>
              <a:t>Muokkaa perustyyl. napsautt.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19138" y="1844675"/>
            <a:ext cx="7993062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000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</a:p>
        </p:txBody>
      </p:sp>
      <p:sp>
        <p:nvSpPr>
          <p:cNvPr id="921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488238" y="6381750"/>
            <a:ext cx="874712" cy="25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pPr>
              <a:defRPr/>
            </a:pPr>
            <a:fld id="{149B8F59-E76F-4562-8076-1A5503805776}" type="datetime1">
              <a:rPr lang="fi-FI"/>
              <a:pPr>
                <a:defRPr/>
              </a:pPr>
              <a:t>5.7.2011</a:t>
            </a:fld>
            <a:endParaRPr lang="fi-FI"/>
          </a:p>
        </p:txBody>
      </p:sp>
      <p:sp>
        <p:nvSpPr>
          <p:cNvPr id="921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52763" y="6381750"/>
            <a:ext cx="4435475" cy="25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pPr>
              <a:defRPr/>
            </a:pPr>
            <a:r>
              <a:rPr lang="fi-FI"/>
              <a:t>Esityksen nimi / Tekijä</a:t>
            </a:r>
          </a:p>
        </p:txBody>
      </p:sp>
      <p:sp>
        <p:nvSpPr>
          <p:cNvPr id="921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51838" y="6381750"/>
            <a:ext cx="360362" cy="25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1800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300" b="1">
                <a:latin typeface="Arial" charset="0"/>
              </a:defRPr>
            </a:lvl1pPr>
          </a:lstStyle>
          <a:p>
            <a:pPr>
              <a:defRPr/>
            </a:pPr>
            <a:fld id="{3809AD9E-5B51-4D44-97C6-5E8E12D075A4}" type="slidenum">
              <a:rPr lang="fi-FI"/>
              <a:pPr>
                <a:defRPr/>
              </a:pPr>
              <a:t>‹#›</a:t>
            </a:fld>
            <a:endParaRPr lang="fi-FI"/>
          </a:p>
        </p:txBody>
      </p:sp>
      <p:sp>
        <p:nvSpPr>
          <p:cNvPr id="92167" name="Rectangle 7"/>
          <p:cNvSpPr>
            <a:spLocks noChangeArrowheads="1"/>
          </p:cNvSpPr>
          <p:nvPr/>
        </p:nvSpPr>
        <p:spPr bwMode="auto">
          <a:xfrm>
            <a:off x="431800" y="6075363"/>
            <a:ext cx="8277225" cy="53975"/>
          </a:xfrm>
          <a:prstGeom prst="rect">
            <a:avLst/>
          </a:prstGeom>
          <a:solidFill>
            <a:srgbClr val="92C9D7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92169" name="Rectangle 9"/>
          <p:cNvSpPr>
            <a:spLocks noChangeArrowheads="1"/>
          </p:cNvSpPr>
          <p:nvPr/>
        </p:nvSpPr>
        <p:spPr bwMode="auto">
          <a:xfrm>
            <a:off x="431800" y="368300"/>
            <a:ext cx="8277225" cy="53975"/>
          </a:xfrm>
          <a:prstGeom prst="rect">
            <a:avLst/>
          </a:prstGeom>
          <a:solidFill>
            <a:srgbClr val="F1739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3081" name="Kuva 9" descr="UEF_eng_vaaka_1_black.jp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09575" y="6170613"/>
            <a:ext cx="1570038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hf hdr="0"/>
  <p:txStyles>
    <p:titleStyle>
      <a:lvl1pPr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Palatino Linotype" pitchFamily="18" charset="0"/>
        </a:defRPr>
      </a:lvl2pPr>
      <a:lvl3pPr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Palatino Linotype" pitchFamily="18" charset="0"/>
        </a:defRPr>
      </a:lvl3pPr>
      <a:lvl4pPr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Palatino Linotype" pitchFamily="18" charset="0"/>
        </a:defRPr>
      </a:lvl4pPr>
      <a:lvl5pPr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Palatino Linotype" pitchFamily="18" charset="0"/>
        </a:defRPr>
      </a:lvl5pPr>
      <a:lvl6pPr marL="457200"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Palatino Linotype" pitchFamily="18" charset="0"/>
        </a:defRPr>
      </a:lvl6pPr>
      <a:lvl7pPr marL="914400"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Palatino Linotype" pitchFamily="18" charset="0"/>
        </a:defRPr>
      </a:lvl7pPr>
      <a:lvl8pPr marL="1371600"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Palatino Linotype" pitchFamily="18" charset="0"/>
        </a:defRPr>
      </a:lvl8pPr>
      <a:lvl9pPr marL="1828800"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Palatino Linotype" pitchFamily="18" charset="0"/>
        </a:defRPr>
      </a:lvl9pPr>
    </p:titleStyle>
    <p:bodyStyle>
      <a:lvl1pPr marL="182563" indent="-182563" algn="l" rtl="0" eaLnBrk="1" fontAlgn="base" hangingPunct="1">
        <a:spcBef>
          <a:spcPct val="0"/>
        </a:spcBef>
        <a:spcAft>
          <a:spcPct val="3000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627063" indent="-265113" algn="l" rtl="0" eaLnBrk="1" fontAlgn="base" hangingPunct="1">
        <a:spcBef>
          <a:spcPct val="0"/>
        </a:spcBef>
        <a:spcAft>
          <a:spcPct val="30000"/>
        </a:spcAft>
        <a:buChar char="–"/>
        <a:defRPr>
          <a:solidFill>
            <a:schemeClr val="tx1"/>
          </a:solidFill>
          <a:latin typeface="+mn-lt"/>
        </a:defRPr>
      </a:lvl2pPr>
      <a:lvl3pPr marL="984250" indent="-177800" algn="l" rtl="0" eaLnBrk="1" fontAlgn="base" hangingPunct="1">
        <a:spcBef>
          <a:spcPct val="0"/>
        </a:spcBef>
        <a:spcAft>
          <a:spcPct val="30000"/>
        </a:spcAft>
        <a:buChar char="•"/>
        <a:defRPr sz="1600">
          <a:solidFill>
            <a:schemeClr val="tx1"/>
          </a:solidFill>
          <a:latin typeface="+mn-lt"/>
        </a:defRPr>
      </a:lvl3pPr>
      <a:lvl4pPr marL="1341438" indent="-177800" algn="l" rtl="0" eaLnBrk="1" fontAlgn="base" hangingPunct="1">
        <a:spcBef>
          <a:spcPct val="0"/>
        </a:spcBef>
        <a:spcAft>
          <a:spcPct val="30000"/>
        </a:spcAft>
        <a:buChar char="–"/>
        <a:defRPr sz="1400">
          <a:solidFill>
            <a:schemeClr val="tx1"/>
          </a:solidFill>
          <a:latin typeface="+mn-lt"/>
        </a:defRPr>
      </a:lvl4pPr>
      <a:lvl5pPr marL="1706563" indent="-185738" algn="l" rtl="0" eaLnBrk="1" fontAlgn="base" hangingPunct="1">
        <a:spcBef>
          <a:spcPct val="0"/>
        </a:spcBef>
        <a:spcAft>
          <a:spcPct val="30000"/>
        </a:spcAft>
        <a:buChar char="»"/>
        <a:defRPr sz="1400">
          <a:solidFill>
            <a:schemeClr val="tx1"/>
          </a:solidFill>
          <a:latin typeface="+mn-lt"/>
        </a:defRPr>
      </a:lvl5pPr>
      <a:lvl6pPr marL="2163763" indent="-185738" algn="l" rtl="0" eaLnBrk="1" fontAlgn="base" hangingPunct="1">
        <a:spcBef>
          <a:spcPct val="0"/>
        </a:spcBef>
        <a:spcAft>
          <a:spcPct val="30000"/>
        </a:spcAft>
        <a:buChar char="»"/>
        <a:defRPr sz="1400">
          <a:solidFill>
            <a:schemeClr val="tx1"/>
          </a:solidFill>
          <a:latin typeface="+mn-lt"/>
        </a:defRPr>
      </a:lvl6pPr>
      <a:lvl7pPr marL="2620963" indent="-185738" algn="l" rtl="0" eaLnBrk="1" fontAlgn="base" hangingPunct="1">
        <a:spcBef>
          <a:spcPct val="0"/>
        </a:spcBef>
        <a:spcAft>
          <a:spcPct val="30000"/>
        </a:spcAft>
        <a:buChar char="»"/>
        <a:defRPr sz="1400">
          <a:solidFill>
            <a:schemeClr val="tx1"/>
          </a:solidFill>
          <a:latin typeface="+mn-lt"/>
        </a:defRPr>
      </a:lvl7pPr>
      <a:lvl8pPr marL="3078163" indent="-185738" algn="l" rtl="0" eaLnBrk="1" fontAlgn="base" hangingPunct="1">
        <a:spcBef>
          <a:spcPct val="0"/>
        </a:spcBef>
        <a:spcAft>
          <a:spcPct val="30000"/>
        </a:spcAft>
        <a:buChar char="»"/>
        <a:defRPr sz="1400">
          <a:solidFill>
            <a:schemeClr val="tx1"/>
          </a:solidFill>
          <a:latin typeface="+mn-lt"/>
        </a:defRPr>
      </a:lvl8pPr>
      <a:lvl9pPr marL="3535363" indent="-185738" algn="l" rtl="0" eaLnBrk="1" fontAlgn="base" hangingPunct="1">
        <a:spcBef>
          <a:spcPct val="0"/>
        </a:spcBef>
        <a:spcAft>
          <a:spcPct val="30000"/>
        </a:spcAft>
        <a:buChar char="»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9138" y="2133600"/>
            <a:ext cx="7705725" cy="2519536"/>
          </a:xfrm>
          <a:ln w="76200" cap="rnd" cmpd="sng">
            <a:round/>
          </a:ln>
        </p:spPr>
        <p:txBody>
          <a:bodyPr/>
          <a:lstStyle/>
          <a:p>
            <a:r>
              <a:rPr lang="fi-FI" dirty="0" smtClean="0"/>
              <a:t/>
            </a:r>
            <a:br>
              <a:rPr lang="fi-FI" dirty="0" smtClean="0"/>
            </a:br>
            <a:r>
              <a:rPr lang="fi-FI" sz="3600" dirty="0" err="1" smtClean="0"/>
              <a:t>Water</a:t>
            </a:r>
            <a:r>
              <a:rPr lang="fi-FI" sz="3600" dirty="0" smtClean="0"/>
              <a:t> Permit </a:t>
            </a:r>
            <a:r>
              <a:rPr lang="fi-FI" sz="3600" dirty="0" err="1"/>
              <a:t>J</a:t>
            </a:r>
            <a:r>
              <a:rPr lang="fi-FI" sz="3600" dirty="0" err="1" smtClean="0"/>
              <a:t>udgments</a:t>
            </a:r>
            <a:r>
              <a:rPr lang="fi-FI" sz="3600" dirty="0" smtClean="0"/>
              <a:t> in Finland</a:t>
            </a:r>
            <a:br>
              <a:rPr lang="fi-FI" sz="3600" dirty="0" smtClean="0"/>
            </a:br>
            <a:r>
              <a:rPr lang="fi-FI" sz="3600" dirty="0"/>
              <a:t/>
            </a:r>
            <a:br>
              <a:rPr lang="fi-FI" sz="3600" dirty="0"/>
            </a:br>
            <a:r>
              <a:rPr lang="fi-FI" sz="2400" dirty="0" smtClean="0"/>
              <a:t>How to </a:t>
            </a:r>
            <a:r>
              <a:rPr lang="fi-FI" sz="2400" dirty="0" err="1" smtClean="0"/>
              <a:t>compare</a:t>
            </a:r>
            <a:r>
              <a:rPr lang="fi-FI" sz="2400" dirty="0" smtClean="0"/>
              <a:t> </a:t>
            </a:r>
            <a:r>
              <a:rPr lang="fi-FI" sz="2400" dirty="0" err="1" smtClean="0"/>
              <a:t>material</a:t>
            </a:r>
            <a:r>
              <a:rPr lang="fi-FI" sz="2400" dirty="0" smtClean="0"/>
              <a:t> and </a:t>
            </a:r>
            <a:r>
              <a:rPr lang="fi-FI" sz="2400" dirty="0" err="1" smtClean="0"/>
              <a:t>immaterial</a:t>
            </a:r>
            <a:r>
              <a:rPr lang="fi-FI" sz="2400" dirty="0" smtClean="0"/>
              <a:t> </a:t>
            </a:r>
            <a:r>
              <a:rPr lang="fi-FI" sz="2400" dirty="0" err="1" smtClean="0"/>
              <a:t>interests</a:t>
            </a:r>
            <a:r>
              <a:rPr lang="fi-FI" sz="2400" dirty="0" smtClean="0"/>
              <a:t>?</a:t>
            </a:r>
            <a:r>
              <a:rPr lang="fi-FI" sz="3600" dirty="0" smtClean="0"/>
              <a:t/>
            </a:r>
            <a:br>
              <a:rPr lang="fi-FI" sz="3600" dirty="0" smtClean="0"/>
            </a:br>
            <a:r>
              <a:rPr lang="fi-FI" sz="3600" dirty="0" smtClean="0"/>
              <a:t> </a:t>
            </a:r>
            <a:endParaRPr lang="fi-FI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i-FI" dirty="0" smtClean="0"/>
              <a:t>Niko Soininen</a:t>
            </a:r>
          </a:p>
          <a:p>
            <a:r>
              <a:rPr lang="fi-FI" dirty="0" smtClean="0"/>
              <a:t>Junior </a:t>
            </a:r>
            <a:r>
              <a:rPr lang="fi-FI" dirty="0" err="1" smtClean="0"/>
              <a:t>researcher</a:t>
            </a:r>
            <a:r>
              <a:rPr lang="fi-FI" dirty="0" smtClean="0"/>
              <a:t>, </a:t>
            </a:r>
            <a:r>
              <a:rPr lang="fi-FI" dirty="0" err="1" smtClean="0"/>
              <a:t>doctoral</a:t>
            </a:r>
            <a:r>
              <a:rPr lang="fi-FI" dirty="0" smtClean="0"/>
              <a:t> </a:t>
            </a:r>
            <a:r>
              <a:rPr lang="fi-FI" dirty="0" err="1" smtClean="0"/>
              <a:t>student</a:t>
            </a:r>
            <a:r>
              <a:rPr lang="fi-FI" dirty="0" smtClean="0"/>
              <a:t> of </a:t>
            </a:r>
            <a:r>
              <a:rPr lang="fi-FI" dirty="0" err="1" smtClean="0"/>
              <a:t>environmental</a:t>
            </a:r>
            <a:r>
              <a:rPr lang="fi-FI" dirty="0" smtClean="0"/>
              <a:t> </a:t>
            </a:r>
            <a:r>
              <a:rPr lang="fi-FI" dirty="0" err="1" smtClean="0"/>
              <a:t>law</a:t>
            </a:r>
            <a:endParaRPr lang="fi-FI" dirty="0" smtClean="0"/>
          </a:p>
          <a:p>
            <a:r>
              <a:rPr lang="fi-FI" dirty="0" smtClean="0"/>
              <a:t>IUCN Academy of </a:t>
            </a:r>
            <a:r>
              <a:rPr lang="fi-FI" dirty="0" err="1" smtClean="0"/>
              <a:t>Environmental</a:t>
            </a:r>
            <a:r>
              <a:rPr lang="fi-FI" dirty="0" smtClean="0"/>
              <a:t>  </a:t>
            </a:r>
            <a:r>
              <a:rPr lang="fi-FI" dirty="0" err="1" smtClean="0"/>
              <a:t>Law</a:t>
            </a:r>
            <a:r>
              <a:rPr lang="fi-FI" dirty="0" smtClean="0"/>
              <a:t> 2011 </a:t>
            </a:r>
            <a:r>
              <a:rPr lang="fi-FI" dirty="0" err="1" smtClean="0"/>
              <a:t>Colloquim</a:t>
            </a:r>
            <a:r>
              <a:rPr lang="fi-FI" dirty="0" smtClean="0"/>
              <a:t>: South </a:t>
            </a:r>
            <a:r>
              <a:rPr lang="fi-FI" dirty="0" err="1" smtClean="0"/>
              <a:t>Africa</a:t>
            </a:r>
            <a:endParaRPr lang="fi-FI" dirty="0" smtClean="0"/>
          </a:p>
          <a:p>
            <a:r>
              <a:rPr lang="fi-FI" dirty="0" smtClean="0"/>
              <a:t>5.7.2011</a:t>
            </a:r>
          </a:p>
          <a:p>
            <a:endParaRPr lang="fi-FI" dirty="0" smtClean="0"/>
          </a:p>
          <a:p>
            <a:endParaRPr lang="fi-FI" dirty="0" smtClean="0"/>
          </a:p>
        </p:txBody>
      </p:sp>
      <p:pic>
        <p:nvPicPr>
          <p:cNvPr id="20" name="Kuva 19" descr="ornaments1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" t="21159" r="49584" b="64293"/>
          <a:stretch/>
        </p:blipFill>
        <p:spPr>
          <a:xfrm>
            <a:off x="1907704" y="3429000"/>
            <a:ext cx="4824536" cy="43204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err="1" smtClean="0"/>
              <a:t>Purpose</a:t>
            </a:r>
            <a:r>
              <a:rPr lang="fi-FI" dirty="0" smtClean="0"/>
              <a:t> of the </a:t>
            </a:r>
            <a:r>
              <a:rPr lang="fi-FI" dirty="0"/>
              <a:t>P</a:t>
            </a:r>
            <a:r>
              <a:rPr lang="fi-FI" dirty="0" smtClean="0"/>
              <a:t>resentation</a:t>
            </a:r>
            <a:endParaRPr lang="fi-FI" dirty="0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arenR"/>
            </a:pPr>
            <a:r>
              <a:rPr lang="fi-FI" dirty="0" smtClean="0"/>
              <a:t>Short </a:t>
            </a:r>
            <a:r>
              <a:rPr lang="fi-FI" dirty="0" err="1" smtClean="0"/>
              <a:t>demonstration</a:t>
            </a:r>
            <a:r>
              <a:rPr lang="fi-FI" dirty="0" smtClean="0"/>
              <a:t> of the </a:t>
            </a:r>
            <a:r>
              <a:rPr lang="fi-FI" dirty="0" err="1" smtClean="0"/>
              <a:t>water</a:t>
            </a:r>
            <a:r>
              <a:rPr lang="fi-FI" dirty="0" smtClean="0"/>
              <a:t> permit </a:t>
            </a:r>
            <a:r>
              <a:rPr lang="fi-FI" dirty="0" err="1" smtClean="0"/>
              <a:t>system</a:t>
            </a:r>
            <a:r>
              <a:rPr lang="fi-FI" dirty="0" smtClean="0"/>
              <a:t> in Finland.</a:t>
            </a:r>
          </a:p>
          <a:p>
            <a:pPr marL="623888" lvl="1" indent="-261938">
              <a:buFont typeface="Wingdings" charset="2"/>
              <a:buChar char="Ø"/>
            </a:pPr>
            <a:r>
              <a:rPr lang="fi-FI" dirty="0" smtClean="0">
                <a:sym typeface="Wingdings"/>
              </a:rPr>
              <a:t> </a:t>
            </a:r>
            <a:r>
              <a:rPr lang="fi-FI" dirty="0" err="1">
                <a:sym typeface="Wingdings"/>
              </a:rPr>
              <a:t>C</a:t>
            </a:r>
            <a:r>
              <a:rPr lang="fi-FI" dirty="0" err="1" smtClean="0">
                <a:sym typeface="Wingdings"/>
              </a:rPr>
              <a:t>oncentration</a:t>
            </a:r>
            <a:r>
              <a:rPr lang="fi-FI" dirty="0" smtClean="0">
                <a:sym typeface="Wingdings"/>
              </a:rPr>
              <a:t> on the </a:t>
            </a:r>
            <a:r>
              <a:rPr lang="fi-FI" dirty="0" err="1" smtClean="0">
                <a:sym typeface="Wingdings"/>
              </a:rPr>
              <a:t>problems</a:t>
            </a:r>
            <a:r>
              <a:rPr lang="fi-FI" dirty="0" smtClean="0">
                <a:sym typeface="Wingdings"/>
              </a:rPr>
              <a:t> of </a:t>
            </a:r>
            <a:r>
              <a:rPr lang="fi-FI" dirty="0" err="1" smtClean="0">
                <a:sym typeface="Wingdings"/>
              </a:rPr>
              <a:t>legal</a:t>
            </a:r>
            <a:r>
              <a:rPr lang="fi-FI" dirty="0" smtClean="0">
                <a:sym typeface="Wingdings"/>
              </a:rPr>
              <a:t> </a:t>
            </a:r>
            <a:r>
              <a:rPr lang="fi-FI" dirty="0" err="1" smtClean="0">
                <a:sym typeface="Wingdings"/>
              </a:rPr>
              <a:t>inference</a:t>
            </a:r>
            <a:r>
              <a:rPr lang="fi-FI" dirty="0" smtClean="0">
                <a:sym typeface="Wingdings"/>
              </a:rPr>
              <a:t> </a:t>
            </a:r>
            <a:r>
              <a:rPr lang="fi-FI" dirty="0" err="1" smtClean="0">
                <a:sym typeface="Wingdings"/>
              </a:rPr>
              <a:t>or</a:t>
            </a:r>
            <a:r>
              <a:rPr lang="fi-FI" dirty="0" smtClean="0">
                <a:sym typeface="Wingdings"/>
              </a:rPr>
              <a:t> </a:t>
            </a:r>
            <a:r>
              <a:rPr lang="fi-FI" dirty="0" err="1" smtClean="0">
                <a:sym typeface="Wingdings"/>
              </a:rPr>
              <a:t>use</a:t>
            </a:r>
            <a:r>
              <a:rPr lang="fi-FI" dirty="0" smtClean="0">
                <a:sym typeface="Wingdings"/>
              </a:rPr>
              <a:t> of </a:t>
            </a:r>
            <a:r>
              <a:rPr lang="fi-FI" dirty="0" err="1" smtClean="0">
                <a:sym typeface="Wingdings"/>
              </a:rPr>
              <a:t>legal</a:t>
            </a:r>
            <a:r>
              <a:rPr lang="fi-FI" dirty="0" smtClean="0">
                <a:sym typeface="Wingdings"/>
              </a:rPr>
              <a:t> </a:t>
            </a:r>
            <a:r>
              <a:rPr lang="fi-FI" dirty="0" err="1" smtClean="0">
                <a:sym typeface="Wingdings"/>
              </a:rPr>
              <a:t>discretion</a:t>
            </a:r>
            <a:r>
              <a:rPr lang="fi-FI" dirty="0" smtClean="0">
                <a:sym typeface="Wingdings"/>
              </a:rPr>
              <a:t>: How </a:t>
            </a:r>
            <a:r>
              <a:rPr lang="fi-FI" dirty="0" err="1" smtClean="0">
                <a:sym typeface="Wingdings"/>
              </a:rPr>
              <a:t>can</a:t>
            </a:r>
            <a:r>
              <a:rPr lang="fi-FI" dirty="0" smtClean="0">
                <a:sym typeface="Wingdings"/>
              </a:rPr>
              <a:t> </a:t>
            </a:r>
            <a:r>
              <a:rPr lang="fi-FI" dirty="0" err="1" smtClean="0">
                <a:sym typeface="Wingdings"/>
              </a:rPr>
              <a:t>we</a:t>
            </a:r>
            <a:r>
              <a:rPr lang="fi-FI" dirty="0" smtClean="0">
                <a:sym typeface="Wingdings"/>
              </a:rPr>
              <a:t> </a:t>
            </a:r>
            <a:r>
              <a:rPr lang="fi-FI" dirty="0" err="1" smtClean="0">
                <a:sym typeface="Wingdings"/>
              </a:rPr>
              <a:t>assess</a:t>
            </a:r>
            <a:r>
              <a:rPr lang="fi-FI" dirty="0" smtClean="0">
                <a:sym typeface="Wingdings"/>
              </a:rPr>
              <a:t> the </a:t>
            </a:r>
            <a:r>
              <a:rPr lang="fi-FI" dirty="0" err="1" smtClean="0">
                <a:sym typeface="Wingdings"/>
              </a:rPr>
              <a:t>quality</a:t>
            </a:r>
            <a:r>
              <a:rPr lang="fi-FI" dirty="0" smtClean="0">
                <a:sym typeface="Wingdings"/>
              </a:rPr>
              <a:t> of a </a:t>
            </a:r>
            <a:r>
              <a:rPr lang="fi-FI" dirty="0" err="1" smtClean="0">
                <a:sym typeface="Wingdings"/>
              </a:rPr>
              <a:t>water</a:t>
            </a:r>
            <a:r>
              <a:rPr lang="fi-FI" dirty="0" smtClean="0">
                <a:sym typeface="Wingdings"/>
              </a:rPr>
              <a:t> permit </a:t>
            </a:r>
            <a:r>
              <a:rPr lang="fi-FI" dirty="0" err="1" smtClean="0">
                <a:sym typeface="Wingdings"/>
              </a:rPr>
              <a:t>judgment</a:t>
            </a:r>
            <a:r>
              <a:rPr lang="fi-FI" dirty="0" smtClean="0">
                <a:sym typeface="Wingdings"/>
              </a:rPr>
              <a:t>?</a:t>
            </a:r>
            <a:endParaRPr lang="fi-FI" dirty="0">
              <a:sym typeface="Wingdings"/>
            </a:endParaRPr>
          </a:p>
          <a:p>
            <a:pPr marL="457200" indent="-457200">
              <a:buFont typeface="+mj-lt"/>
              <a:buAutoNum type="arabicParenR" startAt="2"/>
            </a:pPr>
            <a:r>
              <a:rPr lang="fi-FI" dirty="0" err="1" smtClean="0">
                <a:sym typeface="Wingdings"/>
              </a:rPr>
              <a:t>Evoking</a:t>
            </a:r>
            <a:r>
              <a:rPr lang="fi-FI" dirty="0" smtClean="0">
                <a:sym typeface="Wingdings"/>
              </a:rPr>
              <a:t> </a:t>
            </a:r>
            <a:r>
              <a:rPr lang="fi-FI" dirty="0" err="1" smtClean="0">
                <a:sym typeface="Wingdings"/>
              </a:rPr>
              <a:t>comparative</a:t>
            </a:r>
            <a:r>
              <a:rPr lang="fi-FI" dirty="0" smtClean="0">
                <a:sym typeface="Wingdings"/>
              </a:rPr>
              <a:t> </a:t>
            </a:r>
            <a:r>
              <a:rPr lang="fi-FI" dirty="0" err="1" smtClean="0">
                <a:sym typeface="Wingdings"/>
              </a:rPr>
              <a:t>views</a:t>
            </a:r>
            <a:r>
              <a:rPr lang="fi-FI" dirty="0" smtClean="0">
                <a:sym typeface="Wingdings"/>
              </a:rPr>
              <a:t> on </a:t>
            </a:r>
            <a:r>
              <a:rPr lang="fi-FI" dirty="0" err="1" smtClean="0">
                <a:sym typeface="Wingdings"/>
              </a:rPr>
              <a:t>how</a:t>
            </a:r>
            <a:r>
              <a:rPr lang="fi-FI" dirty="0" smtClean="0">
                <a:sym typeface="Wingdings"/>
              </a:rPr>
              <a:t> to </a:t>
            </a:r>
            <a:r>
              <a:rPr lang="fi-FI" dirty="0" err="1" smtClean="0">
                <a:sym typeface="Wingdings"/>
              </a:rPr>
              <a:t>solve</a:t>
            </a:r>
            <a:r>
              <a:rPr lang="fi-FI" dirty="0" smtClean="0">
                <a:sym typeface="Wingdings"/>
              </a:rPr>
              <a:t> the </a:t>
            </a:r>
            <a:r>
              <a:rPr lang="fi-FI" dirty="0" err="1" smtClean="0">
                <a:sym typeface="Wingdings"/>
              </a:rPr>
              <a:t>problems</a:t>
            </a:r>
            <a:r>
              <a:rPr lang="fi-FI" dirty="0" smtClean="0">
                <a:sym typeface="Wingdings"/>
              </a:rPr>
              <a:t> </a:t>
            </a:r>
            <a:r>
              <a:rPr lang="fi-FI" dirty="0" err="1" smtClean="0">
                <a:sym typeface="Wingdings"/>
              </a:rPr>
              <a:t>concerning</a:t>
            </a:r>
            <a:r>
              <a:rPr lang="fi-FI" dirty="0" smtClean="0">
                <a:sym typeface="Wingdings"/>
              </a:rPr>
              <a:t> the </a:t>
            </a:r>
            <a:r>
              <a:rPr lang="fi-FI" dirty="0" err="1" smtClean="0">
                <a:sym typeface="Wingdings"/>
              </a:rPr>
              <a:t>water</a:t>
            </a:r>
            <a:r>
              <a:rPr lang="fi-FI" dirty="0" smtClean="0">
                <a:sym typeface="Wingdings"/>
              </a:rPr>
              <a:t> permit </a:t>
            </a:r>
            <a:r>
              <a:rPr lang="fi-FI" dirty="0" err="1" smtClean="0">
                <a:sym typeface="Wingdings"/>
              </a:rPr>
              <a:t>judgments</a:t>
            </a:r>
            <a:r>
              <a:rPr lang="fi-FI" dirty="0" smtClean="0">
                <a:sym typeface="Wingdings"/>
              </a:rPr>
              <a:t> in Finland.</a:t>
            </a:r>
          </a:p>
          <a:p>
            <a:pPr marL="0" indent="0">
              <a:buNone/>
            </a:pPr>
            <a:endParaRPr lang="fi-FI" dirty="0">
              <a:sym typeface="Wingdings"/>
            </a:endParaRPr>
          </a:p>
          <a:p>
            <a:pPr marL="0" indent="0">
              <a:buNone/>
            </a:pPr>
            <a:endParaRPr lang="fi-FI" dirty="0" smtClean="0">
              <a:sym typeface="Wingdings"/>
            </a:endParaRPr>
          </a:p>
          <a:p>
            <a:pPr marL="0" indent="0">
              <a:buNone/>
            </a:pP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9879410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smtClean="0"/>
              <a:t>Old and New </a:t>
            </a:r>
            <a:r>
              <a:rPr lang="fi-FI" dirty="0" err="1" smtClean="0"/>
              <a:t>Water</a:t>
            </a:r>
            <a:r>
              <a:rPr lang="fi-FI" dirty="0" smtClean="0"/>
              <a:t> Act</a:t>
            </a:r>
            <a:endParaRPr lang="fi-FI" dirty="0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dirty="0" smtClean="0"/>
              <a:t>The </a:t>
            </a:r>
            <a:r>
              <a:rPr lang="fi-FI" dirty="0" err="1" smtClean="0"/>
              <a:t>present</a:t>
            </a:r>
            <a:r>
              <a:rPr lang="fi-FI" dirty="0" smtClean="0"/>
              <a:t> </a:t>
            </a:r>
            <a:r>
              <a:rPr lang="fi-FI" dirty="0" err="1" smtClean="0"/>
              <a:t>Finnish</a:t>
            </a:r>
            <a:r>
              <a:rPr lang="fi-FI" dirty="0" smtClean="0"/>
              <a:t> </a:t>
            </a:r>
            <a:r>
              <a:rPr lang="fi-FI" dirty="0" err="1" smtClean="0"/>
              <a:t>Water</a:t>
            </a:r>
            <a:r>
              <a:rPr lang="fi-FI" dirty="0" smtClean="0"/>
              <a:t> Act </a:t>
            </a:r>
            <a:r>
              <a:rPr lang="fi-FI" dirty="0" err="1" smtClean="0"/>
              <a:t>has</a:t>
            </a:r>
            <a:r>
              <a:rPr lang="fi-FI" dirty="0" smtClean="0"/>
              <a:t> </a:t>
            </a:r>
            <a:r>
              <a:rPr lang="fi-FI" dirty="0" err="1" smtClean="0"/>
              <a:t>been</a:t>
            </a:r>
            <a:r>
              <a:rPr lang="fi-FI" dirty="0" smtClean="0"/>
              <a:t> in </a:t>
            </a:r>
            <a:r>
              <a:rPr lang="fi-FI" dirty="0" err="1" smtClean="0"/>
              <a:t>force</a:t>
            </a:r>
            <a:r>
              <a:rPr lang="fi-FI" dirty="0" smtClean="0"/>
              <a:t> </a:t>
            </a:r>
            <a:r>
              <a:rPr lang="fi-FI" dirty="0" err="1" smtClean="0"/>
              <a:t>since</a:t>
            </a:r>
            <a:r>
              <a:rPr lang="fi-FI" dirty="0" smtClean="0"/>
              <a:t> 1962. </a:t>
            </a:r>
          </a:p>
          <a:p>
            <a:pPr marL="0" indent="0">
              <a:buNone/>
            </a:pPr>
            <a:endParaRPr lang="fi-FI" dirty="0" smtClean="0"/>
          </a:p>
          <a:p>
            <a:r>
              <a:rPr lang="fi-FI" dirty="0" smtClean="0"/>
              <a:t>New </a:t>
            </a:r>
            <a:r>
              <a:rPr lang="fi-FI" dirty="0" err="1" smtClean="0"/>
              <a:t>Water</a:t>
            </a:r>
            <a:r>
              <a:rPr lang="fi-FI" dirty="0" smtClean="0"/>
              <a:t> Act </a:t>
            </a:r>
            <a:r>
              <a:rPr lang="fi-FI" dirty="0" err="1" smtClean="0"/>
              <a:t>will</a:t>
            </a:r>
            <a:r>
              <a:rPr lang="fi-FI" dirty="0" smtClean="0"/>
              <a:t> </a:t>
            </a:r>
            <a:r>
              <a:rPr lang="fi-FI" dirty="0" err="1" smtClean="0"/>
              <a:t>come</a:t>
            </a:r>
            <a:r>
              <a:rPr lang="fi-FI" dirty="0" smtClean="0"/>
              <a:t> to </a:t>
            </a:r>
            <a:r>
              <a:rPr lang="fi-FI" dirty="0" err="1" smtClean="0"/>
              <a:t>force</a:t>
            </a:r>
            <a:r>
              <a:rPr lang="fi-FI" dirty="0" smtClean="0"/>
              <a:t> 1.1.2012.</a:t>
            </a:r>
          </a:p>
          <a:p>
            <a:pPr lvl="1">
              <a:buFont typeface="Wingdings" charset="2"/>
              <a:buChar char="Ø"/>
            </a:pPr>
            <a:r>
              <a:rPr lang="fi-FI" dirty="0" err="1" smtClean="0"/>
              <a:t>Regulations</a:t>
            </a:r>
            <a:r>
              <a:rPr lang="fi-FI" dirty="0" smtClean="0"/>
              <a:t> </a:t>
            </a:r>
            <a:r>
              <a:rPr lang="fi-FI" dirty="0" err="1" smtClean="0"/>
              <a:t>concerning</a:t>
            </a:r>
            <a:r>
              <a:rPr lang="fi-FI" dirty="0" smtClean="0"/>
              <a:t> </a:t>
            </a:r>
            <a:r>
              <a:rPr lang="fi-FI" dirty="0" err="1" smtClean="0"/>
              <a:t>water</a:t>
            </a:r>
            <a:r>
              <a:rPr lang="fi-FI" dirty="0" smtClean="0"/>
              <a:t> permit </a:t>
            </a:r>
            <a:r>
              <a:rPr lang="fi-FI" dirty="0" err="1" smtClean="0"/>
              <a:t>judgment</a:t>
            </a:r>
            <a:r>
              <a:rPr lang="fi-FI" dirty="0" smtClean="0"/>
              <a:t> </a:t>
            </a:r>
            <a:r>
              <a:rPr lang="fi-FI" dirty="0" err="1" smtClean="0"/>
              <a:t>will</a:t>
            </a:r>
            <a:r>
              <a:rPr lang="fi-FI" dirty="0" smtClean="0"/>
              <a:t> </a:t>
            </a:r>
            <a:r>
              <a:rPr lang="fi-FI" dirty="0" err="1" smtClean="0"/>
              <a:t>remain</a:t>
            </a:r>
            <a:r>
              <a:rPr lang="fi-FI" dirty="0" smtClean="0"/>
              <a:t> </a:t>
            </a:r>
            <a:r>
              <a:rPr lang="fi-FI" dirty="0" err="1" smtClean="0"/>
              <a:t>mostly</a:t>
            </a:r>
            <a:r>
              <a:rPr lang="fi-FI" dirty="0" smtClean="0"/>
              <a:t> as </a:t>
            </a:r>
            <a:r>
              <a:rPr lang="fi-FI" dirty="0" err="1" smtClean="0"/>
              <a:t>they</a:t>
            </a:r>
            <a:r>
              <a:rPr lang="fi-FI" dirty="0" smtClean="0"/>
              <a:t> </a:t>
            </a:r>
            <a:r>
              <a:rPr lang="fi-FI" dirty="0" err="1" smtClean="0"/>
              <a:t>were</a:t>
            </a:r>
            <a:r>
              <a:rPr lang="fi-FI" dirty="0" smtClean="0"/>
              <a:t> in the </a:t>
            </a:r>
            <a:r>
              <a:rPr lang="fi-FI" dirty="0" err="1" smtClean="0"/>
              <a:t>old</a:t>
            </a:r>
            <a:r>
              <a:rPr lang="fi-FI" dirty="0" smtClean="0"/>
              <a:t> </a:t>
            </a:r>
            <a:r>
              <a:rPr lang="fi-FI" dirty="0" err="1" smtClean="0"/>
              <a:t>Water</a:t>
            </a:r>
            <a:r>
              <a:rPr lang="fi-FI" dirty="0" smtClean="0"/>
              <a:t> Act.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9603634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i-FI" dirty="0" err="1" smtClean="0"/>
              <a:t>Scope</a:t>
            </a:r>
            <a:r>
              <a:rPr lang="fi-FI" dirty="0" smtClean="0"/>
              <a:t> of the </a:t>
            </a:r>
            <a:r>
              <a:rPr lang="fi-FI" dirty="0" err="1" smtClean="0"/>
              <a:t>Water</a:t>
            </a:r>
            <a:r>
              <a:rPr lang="fi-FI" dirty="0" smtClean="0"/>
              <a:t> Act in Finland</a:t>
            </a:r>
            <a:endParaRPr lang="fi-FI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Since the enactment of the Environmental Protection Act in 2000, The Water Act has regulated </a:t>
            </a:r>
            <a:r>
              <a:rPr lang="en-US" i="1" dirty="0" smtClean="0"/>
              <a:t>only </a:t>
            </a:r>
            <a:r>
              <a:rPr lang="en-US" i="1" dirty="0"/>
              <a:t>structural altering </a:t>
            </a:r>
            <a:r>
              <a:rPr lang="en-US" dirty="0"/>
              <a:t>of the water </a:t>
            </a:r>
            <a:r>
              <a:rPr lang="en-US" dirty="0" smtClean="0"/>
              <a:t>bodies:</a:t>
            </a:r>
          </a:p>
          <a:p>
            <a:pPr lvl="1">
              <a:buFont typeface="Wingdings" charset="2"/>
              <a:buChar char="Ø"/>
            </a:pPr>
            <a:r>
              <a:rPr lang="en-US" dirty="0"/>
              <a:t>C</a:t>
            </a:r>
            <a:r>
              <a:rPr lang="en-US" dirty="0" smtClean="0"/>
              <a:t>ontains </a:t>
            </a:r>
            <a:r>
              <a:rPr lang="en-US" dirty="0"/>
              <a:t>all forms of water related undertakings excluding alteration of a water body through pollution.</a:t>
            </a:r>
            <a:r>
              <a:rPr lang="fi-FI" dirty="0"/>
              <a:t> </a:t>
            </a:r>
            <a:endParaRPr lang="fi-FI" dirty="0" smtClean="0"/>
          </a:p>
          <a:p>
            <a:pPr lvl="1">
              <a:buFont typeface="Wingdings" charset="2"/>
              <a:buChar char="Ø"/>
            </a:pPr>
            <a:endParaRPr lang="fi-FI" dirty="0" smtClean="0"/>
          </a:p>
          <a:p>
            <a:pPr marL="361950" lvl="1" indent="0">
              <a:buNone/>
            </a:pPr>
            <a:endParaRPr lang="fi-FI" dirty="0"/>
          </a:p>
        </p:txBody>
      </p:sp>
      <p:pic>
        <p:nvPicPr>
          <p:cNvPr id="4" name="Kuva 3" descr="IMAG0264.jp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157" b="18908"/>
          <a:stretch/>
        </p:blipFill>
        <p:spPr>
          <a:xfrm>
            <a:off x="0" y="3861048"/>
            <a:ext cx="9144000" cy="230716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err="1" smtClean="0"/>
              <a:t>Requirement</a:t>
            </a:r>
            <a:r>
              <a:rPr lang="fi-FI" dirty="0" smtClean="0"/>
              <a:t> to </a:t>
            </a:r>
            <a:r>
              <a:rPr lang="fi-FI" dirty="0" err="1"/>
              <a:t>A</a:t>
            </a:r>
            <a:r>
              <a:rPr lang="fi-FI" dirty="0" err="1" smtClean="0"/>
              <a:t>pply</a:t>
            </a:r>
            <a:r>
              <a:rPr lang="fi-FI" dirty="0" smtClean="0"/>
              <a:t> for a </a:t>
            </a:r>
            <a:r>
              <a:rPr lang="fi-FI" dirty="0" err="1"/>
              <a:t>W</a:t>
            </a:r>
            <a:r>
              <a:rPr lang="fi-FI" dirty="0" err="1" smtClean="0"/>
              <a:t>ater</a:t>
            </a:r>
            <a:r>
              <a:rPr lang="fi-FI" dirty="0" smtClean="0"/>
              <a:t> </a:t>
            </a:r>
            <a:r>
              <a:rPr lang="fi-FI" dirty="0"/>
              <a:t>P</a:t>
            </a:r>
            <a:r>
              <a:rPr lang="fi-FI" dirty="0" smtClean="0"/>
              <a:t>ermit</a:t>
            </a:r>
            <a:endParaRPr lang="fi-FI" dirty="0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dirty="0"/>
              <a:t>The </a:t>
            </a:r>
            <a:r>
              <a:rPr lang="fi-FI" dirty="0" err="1"/>
              <a:t>requirement</a:t>
            </a:r>
            <a:r>
              <a:rPr lang="fi-FI" dirty="0"/>
              <a:t> to </a:t>
            </a:r>
            <a:r>
              <a:rPr lang="fi-FI" dirty="0" err="1"/>
              <a:t>apply</a:t>
            </a:r>
            <a:r>
              <a:rPr lang="fi-FI" dirty="0"/>
              <a:t> for a </a:t>
            </a:r>
            <a:r>
              <a:rPr lang="fi-FI" dirty="0" err="1"/>
              <a:t>water</a:t>
            </a:r>
            <a:r>
              <a:rPr lang="fi-FI" dirty="0"/>
              <a:t> permit is </a:t>
            </a:r>
            <a:r>
              <a:rPr lang="fi-FI" dirty="0" err="1"/>
              <a:t>based</a:t>
            </a:r>
            <a:r>
              <a:rPr lang="fi-FI" dirty="0"/>
              <a:t> </a:t>
            </a:r>
            <a:r>
              <a:rPr lang="fi-FI" dirty="0" err="1" smtClean="0"/>
              <a:t>mostly</a:t>
            </a:r>
            <a:r>
              <a:rPr lang="fi-FI" dirty="0" smtClean="0"/>
              <a:t> on </a:t>
            </a:r>
            <a:r>
              <a:rPr lang="fi-FI" dirty="0" err="1"/>
              <a:t>sections</a:t>
            </a:r>
            <a:r>
              <a:rPr lang="fi-FI" dirty="0"/>
              <a:t> 12 and 15 of </a:t>
            </a:r>
            <a:r>
              <a:rPr lang="fi-FI" dirty="0" err="1"/>
              <a:t>Chapter</a:t>
            </a:r>
            <a:r>
              <a:rPr lang="fi-FI" dirty="0"/>
              <a:t> 1 of </a:t>
            </a:r>
            <a:r>
              <a:rPr lang="fi-FI" dirty="0" smtClean="0"/>
              <a:t>the </a:t>
            </a:r>
            <a:r>
              <a:rPr lang="fi-FI" dirty="0" err="1"/>
              <a:t>Water</a:t>
            </a:r>
            <a:r>
              <a:rPr lang="fi-FI" dirty="0"/>
              <a:t> </a:t>
            </a:r>
            <a:r>
              <a:rPr lang="fi-FI" dirty="0" smtClean="0"/>
              <a:t>Act.</a:t>
            </a:r>
          </a:p>
          <a:p>
            <a:r>
              <a:rPr lang="fi-FI" dirty="0" err="1" smtClean="0"/>
              <a:t>Chapter</a:t>
            </a:r>
            <a:r>
              <a:rPr lang="fi-FI" dirty="0" smtClean="0"/>
              <a:t> 1, </a:t>
            </a:r>
            <a:r>
              <a:rPr lang="fi-FI" dirty="0" err="1" smtClean="0"/>
              <a:t>section</a:t>
            </a:r>
            <a:r>
              <a:rPr lang="fi-FI" dirty="0" smtClean="0"/>
              <a:t> 12: </a:t>
            </a:r>
            <a:r>
              <a:rPr lang="fi-FI" dirty="0" err="1" smtClean="0"/>
              <a:t>Ban</a:t>
            </a:r>
            <a:r>
              <a:rPr lang="fi-FI" dirty="0" smtClean="0"/>
              <a:t> on </a:t>
            </a:r>
            <a:r>
              <a:rPr lang="fi-FI" dirty="0" err="1" smtClean="0"/>
              <a:t>closing</a:t>
            </a:r>
            <a:r>
              <a:rPr lang="fi-FI" dirty="0" smtClean="0"/>
              <a:t> a </a:t>
            </a:r>
            <a:r>
              <a:rPr lang="fi-FI" dirty="0" err="1" smtClean="0"/>
              <a:t>water</a:t>
            </a:r>
            <a:r>
              <a:rPr lang="fi-FI" dirty="0" smtClean="0"/>
              <a:t> </a:t>
            </a:r>
            <a:r>
              <a:rPr lang="fi-FI" dirty="0" err="1" smtClean="0"/>
              <a:t>way</a:t>
            </a:r>
            <a:r>
              <a:rPr lang="fi-FI" dirty="0" smtClean="0"/>
              <a:t>:</a:t>
            </a:r>
          </a:p>
          <a:p>
            <a:pPr lvl="1"/>
            <a:r>
              <a:rPr lang="en-US" dirty="0"/>
              <a:t>The </a:t>
            </a:r>
            <a:r>
              <a:rPr lang="en-US" i="1" dirty="0"/>
              <a:t>ban on closing</a:t>
            </a:r>
            <a:r>
              <a:rPr lang="en-US" dirty="0"/>
              <a:t> states that the deepest section of a river or other water way used in transport, timber floating or the passage of fish shall remain </a:t>
            </a:r>
            <a:r>
              <a:rPr lang="en-US" dirty="0" smtClean="0"/>
              <a:t>free.</a:t>
            </a:r>
          </a:p>
          <a:p>
            <a:r>
              <a:rPr lang="en-US" dirty="0" smtClean="0"/>
              <a:t>Chapter 1, section 15: Ban on altering water bodies:</a:t>
            </a:r>
          </a:p>
          <a:p>
            <a:pPr lvl="1"/>
            <a:r>
              <a:rPr lang="en-US" i="1" dirty="0"/>
              <a:t>The ban on altering water bodies </a:t>
            </a:r>
            <a:r>
              <a:rPr lang="en-US" dirty="0" smtClean="0"/>
              <a:t>states </a:t>
            </a:r>
            <a:r>
              <a:rPr lang="en-US" dirty="0"/>
              <a:t>that no water may be led from a water body or on land, if such measures may lead to a change in the position, depth or water flow and thereby cause damage </a:t>
            </a:r>
            <a:r>
              <a:rPr lang="fi-FI" dirty="0" smtClean="0"/>
              <a:t>to </a:t>
            </a:r>
            <a:r>
              <a:rPr lang="fi-FI" dirty="0" err="1" smtClean="0"/>
              <a:t>public</a:t>
            </a:r>
            <a:r>
              <a:rPr lang="fi-FI" dirty="0" smtClean="0"/>
              <a:t> </a:t>
            </a:r>
            <a:r>
              <a:rPr lang="fi-FI" dirty="0" err="1" smtClean="0"/>
              <a:t>or</a:t>
            </a:r>
            <a:r>
              <a:rPr lang="fi-FI" dirty="0" smtClean="0"/>
              <a:t> </a:t>
            </a:r>
            <a:r>
              <a:rPr lang="fi-FI" dirty="0" err="1" smtClean="0"/>
              <a:t>private</a:t>
            </a:r>
            <a:r>
              <a:rPr lang="fi-FI" dirty="0" smtClean="0"/>
              <a:t> </a:t>
            </a:r>
            <a:r>
              <a:rPr lang="fi-FI" dirty="0" err="1" smtClean="0"/>
              <a:t>interests</a:t>
            </a:r>
            <a:r>
              <a:rPr lang="fi-FI" dirty="0" smtClean="0"/>
              <a:t>.</a:t>
            </a:r>
          </a:p>
          <a:p>
            <a:pPr>
              <a:buFont typeface="Wingdings" charset="2"/>
              <a:buChar char="Ø"/>
            </a:pPr>
            <a:r>
              <a:rPr lang="fi-FI" dirty="0" err="1" smtClean="0"/>
              <a:t>Above</a:t>
            </a:r>
            <a:r>
              <a:rPr lang="fi-FI" dirty="0" smtClean="0"/>
              <a:t> </a:t>
            </a:r>
            <a:r>
              <a:rPr lang="fi-FI" dirty="0" err="1" smtClean="0"/>
              <a:t>bans</a:t>
            </a:r>
            <a:r>
              <a:rPr lang="fi-FI" dirty="0" smtClean="0"/>
              <a:t> </a:t>
            </a:r>
            <a:r>
              <a:rPr lang="fi-FI" dirty="0" err="1" smtClean="0"/>
              <a:t>are</a:t>
            </a:r>
            <a:r>
              <a:rPr lang="fi-FI" dirty="0" smtClean="0"/>
              <a:t> </a:t>
            </a:r>
            <a:r>
              <a:rPr lang="fi-FI" dirty="0" err="1" smtClean="0"/>
              <a:t>not</a:t>
            </a:r>
            <a:r>
              <a:rPr lang="fi-FI" dirty="0" smtClean="0"/>
              <a:t> </a:t>
            </a:r>
            <a:r>
              <a:rPr lang="fi-FI" dirty="0" err="1" smtClean="0"/>
              <a:t>absolute</a:t>
            </a:r>
            <a:r>
              <a:rPr lang="fi-FI" dirty="0" smtClean="0"/>
              <a:t> </a:t>
            </a:r>
            <a:r>
              <a:rPr lang="fi-FI" dirty="0" err="1" smtClean="0"/>
              <a:t>but</a:t>
            </a:r>
            <a:r>
              <a:rPr lang="fi-FI" dirty="0" smtClean="0"/>
              <a:t> </a:t>
            </a:r>
            <a:r>
              <a:rPr lang="fi-FI" dirty="0" err="1" smtClean="0"/>
              <a:t>state</a:t>
            </a:r>
            <a:r>
              <a:rPr lang="fi-FI" dirty="0" smtClean="0"/>
              <a:t> the </a:t>
            </a:r>
            <a:r>
              <a:rPr lang="fi-FI" dirty="0" err="1" smtClean="0"/>
              <a:t>requirement</a:t>
            </a:r>
            <a:r>
              <a:rPr lang="fi-FI" dirty="0" smtClean="0"/>
              <a:t> to </a:t>
            </a:r>
            <a:r>
              <a:rPr lang="fi-FI" dirty="0" err="1" smtClean="0"/>
              <a:t>apply</a:t>
            </a:r>
            <a:r>
              <a:rPr lang="fi-FI" dirty="0" smtClean="0"/>
              <a:t> for a </a:t>
            </a:r>
            <a:r>
              <a:rPr lang="fi-FI" dirty="0" err="1" smtClean="0"/>
              <a:t>water</a:t>
            </a:r>
            <a:r>
              <a:rPr lang="fi-FI" dirty="0" smtClean="0"/>
              <a:t> permit.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25626433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err="1" smtClean="0"/>
              <a:t>Interest</a:t>
            </a:r>
            <a:r>
              <a:rPr lang="fi-FI" dirty="0" smtClean="0"/>
              <a:t> </a:t>
            </a:r>
            <a:r>
              <a:rPr lang="fi-FI" dirty="0" err="1"/>
              <a:t>C</a:t>
            </a:r>
            <a:r>
              <a:rPr lang="fi-FI" dirty="0" err="1" smtClean="0"/>
              <a:t>omparison</a:t>
            </a:r>
            <a:r>
              <a:rPr lang="fi-FI" dirty="0" smtClean="0"/>
              <a:t> as the </a:t>
            </a:r>
            <a:r>
              <a:rPr lang="fi-FI" dirty="0" err="1"/>
              <a:t>N</a:t>
            </a:r>
            <a:r>
              <a:rPr lang="fi-FI" dirty="0" err="1" smtClean="0"/>
              <a:t>ormative</a:t>
            </a:r>
            <a:r>
              <a:rPr lang="fi-FI" dirty="0" smtClean="0"/>
              <a:t> </a:t>
            </a:r>
            <a:r>
              <a:rPr lang="fi-FI" dirty="0" err="1"/>
              <a:t>B</a:t>
            </a:r>
            <a:r>
              <a:rPr lang="fi-FI" dirty="0" err="1" smtClean="0"/>
              <a:t>asis</a:t>
            </a:r>
            <a:r>
              <a:rPr lang="fi-FI" dirty="0" smtClean="0"/>
              <a:t> for a </a:t>
            </a:r>
            <a:r>
              <a:rPr lang="fi-FI" dirty="0" err="1"/>
              <a:t>W</a:t>
            </a:r>
            <a:r>
              <a:rPr lang="fi-FI" dirty="0" err="1" smtClean="0"/>
              <a:t>ater</a:t>
            </a:r>
            <a:r>
              <a:rPr lang="fi-FI" dirty="0" smtClean="0"/>
              <a:t> </a:t>
            </a:r>
            <a:r>
              <a:rPr lang="fi-FI" dirty="0"/>
              <a:t>P</a:t>
            </a:r>
            <a:r>
              <a:rPr lang="fi-FI" dirty="0" smtClean="0"/>
              <a:t>ermit </a:t>
            </a:r>
            <a:r>
              <a:rPr lang="fi-FI" dirty="0" err="1"/>
              <a:t>J</a:t>
            </a:r>
            <a:r>
              <a:rPr lang="fi-FI" dirty="0" err="1" smtClean="0"/>
              <a:t>udgment</a:t>
            </a:r>
            <a:endParaRPr lang="fi-FI" dirty="0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i-FI" dirty="0"/>
              <a:t>The permit </a:t>
            </a:r>
            <a:r>
              <a:rPr lang="fi-FI" dirty="0" err="1"/>
              <a:t>judgment</a:t>
            </a:r>
            <a:r>
              <a:rPr lang="fi-FI" dirty="0"/>
              <a:t> is </a:t>
            </a:r>
            <a:r>
              <a:rPr lang="fi-FI" dirty="0" err="1"/>
              <a:t>based</a:t>
            </a:r>
            <a:r>
              <a:rPr lang="fi-FI" dirty="0"/>
              <a:t> on </a:t>
            </a:r>
            <a:r>
              <a:rPr lang="fi-FI" dirty="0" err="1"/>
              <a:t>weighing</a:t>
            </a:r>
            <a:r>
              <a:rPr lang="fi-FI" dirty="0"/>
              <a:t> and </a:t>
            </a:r>
            <a:r>
              <a:rPr lang="fi-FI" dirty="0" err="1"/>
              <a:t>balancing</a:t>
            </a:r>
            <a:r>
              <a:rPr lang="fi-FI" dirty="0"/>
              <a:t> of </a:t>
            </a:r>
            <a:r>
              <a:rPr lang="fi-FI" dirty="0" err="1"/>
              <a:t>different</a:t>
            </a:r>
            <a:r>
              <a:rPr lang="fi-FI" dirty="0"/>
              <a:t> </a:t>
            </a:r>
            <a:r>
              <a:rPr lang="fi-FI" dirty="0" err="1"/>
              <a:t>water</a:t>
            </a:r>
            <a:r>
              <a:rPr lang="fi-FI" dirty="0"/>
              <a:t> </a:t>
            </a:r>
            <a:r>
              <a:rPr lang="fi-FI" dirty="0" err="1"/>
              <a:t>related</a:t>
            </a:r>
            <a:r>
              <a:rPr lang="fi-FI" dirty="0"/>
              <a:t> </a:t>
            </a:r>
            <a:r>
              <a:rPr lang="fi-FI" dirty="0" err="1"/>
              <a:t>interests</a:t>
            </a:r>
            <a:r>
              <a:rPr lang="fi-FI" dirty="0"/>
              <a:t> </a:t>
            </a:r>
            <a:r>
              <a:rPr lang="fi-FI" dirty="0" smtClean="0"/>
              <a:t>(</a:t>
            </a:r>
            <a:r>
              <a:rPr lang="fi-FI" dirty="0" err="1" smtClean="0"/>
              <a:t>Chapter</a:t>
            </a:r>
            <a:r>
              <a:rPr lang="fi-FI" dirty="0" smtClean="0"/>
              <a:t> </a:t>
            </a:r>
            <a:r>
              <a:rPr lang="fi-FI" dirty="0"/>
              <a:t>2, </a:t>
            </a:r>
            <a:r>
              <a:rPr lang="fi-FI" dirty="0" err="1"/>
              <a:t>section</a:t>
            </a:r>
            <a:r>
              <a:rPr lang="fi-FI" dirty="0"/>
              <a:t> 6 (2) of the </a:t>
            </a:r>
            <a:r>
              <a:rPr lang="fi-FI" dirty="0" err="1" smtClean="0"/>
              <a:t>Water</a:t>
            </a:r>
            <a:r>
              <a:rPr lang="fi-FI" dirty="0" smtClean="0"/>
              <a:t> Act)</a:t>
            </a:r>
            <a:r>
              <a:rPr lang="fi-FI" dirty="0" smtClean="0"/>
              <a:t>.</a:t>
            </a:r>
          </a:p>
          <a:p>
            <a:r>
              <a:rPr lang="fi-FI" dirty="0" err="1" smtClean="0"/>
              <a:t>If</a:t>
            </a:r>
            <a:r>
              <a:rPr lang="fi-FI" dirty="0" smtClean="0"/>
              <a:t> the </a:t>
            </a:r>
            <a:r>
              <a:rPr lang="fi-FI" dirty="0" err="1" smtClean="0"/>
              <a:t>positive</a:t>
            </a:r>
            <a:r>
              <a:rPr lang="fi-FI" dirty="0" smtClean="0"/>
              <a:t> </a:t>
            </a:r>
            <a:r>
              <a:rPr lang="fi-FI" dirty="0" err="1" smtClean="0"/>
              <a:t>effects</a:t>
            </a:r>
            <a:r>
              <a:rPr lang="fi-FI" dirty="0" smtClean="0"/>
              <a:t> </a:t>
            </a:r>
            <a:r>
              <a:rPr lang="fi-FI" dirty="0" err="1" smtClean="0"/>
              <a:t>clearly</a:t>
            </a:r>
            <a:r>
              <a:rPr lang="fi-FI" dirty="0" smtClean="0"/>
              <a:t> </a:t>
            </a:r>
            <a:r>
              <a:rPr lang="fi-FI" dirty="0" err="1" smtClean="0"/>
              <a:t>outweigh</a:t>
            </a:r>
            <a:r>
              <a:rPr lang="fi-FI" dirty="0" smtClean="0"/>
              <a:t> the </a:t>
            </a:r>
            <a:r>
              <a:rPr lang="fi-FI" dirty="0" err="1" smtClean="0"/>
              <a:t>harms</a:t>
            </a:r>
            <a:r>
              <a:rPr lang="fi-FI" dirty="0" smtClean="0"/>
              <a:t> </a:t>
            </a:r>
            <a:r>
              <a:rPr lang="fi-FI" dirty="0" err="1" smtClean="0"/>
              <a:t>caused</a:t>
            </a:r>
            <a:r>
              <a:rPr lang="fi-FI" dirty="0" smtClean="0"/>
              <a:t> </a:t>
            </a:r>
            <a:r>
              <a:rPr lang="fi-FI" dirty="0" err="1" smtClean="0"/>
              <a:t>by</a:t>
            </a:r>
            <a:r>
              <a:rPr lang="fi-FI" dirty="0" smtClean="0"/>
              <a:t> the </a:t>
            </a:r>
            <a:r>
              <a:rPr lang="fi-FI" dirty="0" err="1" smtClean="0"/>
              <a:t>undertaking</a:t>
            </a:r>
            <a:r>
              <a:rPr lang="fi-FI" dirty="0" smtClean="0"/>
              <a:t>, the permit </a:t>
            </a:r>
            <a:r>
              <a:rPr lang="fi-FI" dirty="0" err="1" smtClean="0"/>
              <a:t>shall</a:t>
            </a:r>
            <a:r>
              <a:rPr lang="fi-FI" dirty="0" smtClean="0"/>
              <a:t> </a:t>
            </a:r>
            <a:r>
              <a:rPr lang="fi-FI" dirty="0" err="1" smtClean="0"/>
              <a:t>be</a:t>
            </a:r>
            <a:r>
              <a:rPr lang="fi-FI" dirty="0" smtClean="0"/>
              <a:t> </a:t>
            </a:r>
            <a:r>
              <a:rPr lang="fi-FI" dirty="0" err="1" smtClean="0"/>
              <a:t>allowed</a:t>
            </a:r>
            <a:r>
              <a:rPr lang="fi-FI" dirty="0" smtClean="0"/>
              <a:t>.</a:t>
            </a:r>
            <a:endParaRPr lang="fi-FI" dirty="0" smtClean="0"/>
          </a:p>
          <a:p>
            <a:r>
              <a:rPr lang="fi-FI" dirty="0" smtClean="0"/>
              <a:t> </a:t>
            </a:r>
            <a:r>
              <a:rPr lang="fi-FI" dirty="0" err="1" smtClean="0"/>
              <a:t>Interests</a:t>
            </a:r>
            <a:r>
              <a:rPr lang="fi-FI" dirty="0" smtClean="0"/>
              <a:t> </a:t>
            </a:r>
            <a:r>
              <a:rPr lang="fi-FI" dirty="0" err="1" smtClean="0"/>
              <a:t>included</a:t>
            </a:r>
            <a:r>
              <a:rPr lang="fi-FI" dirty="0" smtClean="0"/>
              <a:t> in </a:t>
            </a:r>
            <a:r>
              <a:rPr lang="fi-FI" dirty="0" err="1" smtClean="0"/>
              <a:t>water</a:t>
            </a:r>
            <a:r>
              <a:rPr lang="fi-FI" dirty="0" smtClean="0"/>
              <a:t> permit </a:t>
            </a:r>
            <a:r>
              <a:rPr lang="fi-FI" dirty="0" err="1" smtClean="0"/>
              <a:t>judgments</a:t>
            </a:r>
            <a:r>
              <a:rPr lang="fi-FI" dirty="0" smtClean="0"/>
              <a:t> </a:t>
            </a:r>
            <a:r>
              <a:rPr lang="fi-FI" dirty="0" err="1" smtClean="0"/>
              <a:t>can</a:t>
            </a:r>
            <a:r>
              <a:rPr lang="fi-FI" dirty="0" smtClean="0"/>
              <a:t> </a:t>
            </a:r>
            <a:r>
              <a:rPr lang="fi-FI" dirty="0" err="1" smtClean="0"/>
              <a:t>be</a:t>
            </a:r>
            <a:r>
              <a:rPr lang="fi-FI" dirty="0" smtClean="0"/>
              <a:t> </a:t>
            </a:r>
            <a:r>
              <a:rPr lang="fi-FI" dirty="0" err="1" smtClean="0"/>
              <a:t>divided</a:t>
            </a:r>
            <a:r>
              <a:rPr lang="fi-FI" dirty="0" smtClean="0"/>
              <a:t> into:</a:t>
            </a:r>
          </a:p>
          <a:p>
            <a:pPr lvl="1"/>
            <a:r>
              <a:rPr lang="fi-FI" dirty="0" err="1" smtClean="0"/>
              <a:t>Material</a:t>
            </a:r>
            <a:r>
              <a:rPr lang="fi-FI" dirty="0" smtClean="0"/>
              <a:t>: </a:t>
            </a:r>
            <a:r>
              <a:rPr lang="en-US" dirty="0"/>
              <a:t>agriculture, </a:t>
            </a:r>
            <a:r>
              <a:rPr lang="en-US" dirty="0" err="1"/>
              <a:t>silviculture</a:t>
            </a:r>
            <a:r>
              <a:rPr lang="en-US" dirty="0"/>
              <a:t>, water traffic, hydroelectric power, damage or benefit to properties, fishing, floating of wood, water supply and </a:t>
            </a:r>
            <a:r>
              <a:rPr lang="en-US" dirty="0" smtClean="0"/>
              <a:t>sewerage.</a:t>
            </a:r>
          </a:p>
          <a:p>
            <a:pPr lvl="1"/>
            <a:r>
              <a:rPr lang="en-US" dirty="0" smtClean="0"/>
              <a:t>Immaterial: </a:t>
            </a:r>
            <a:r>
              <a:rPr lang="en-US" dirty="0"/>
              <a:t>human health, living conditions, effects on the environment, townscape, land use planning, cultural heritage or </a:t>
            </a:r>
            <a:r>
              <a:rPr lang="en-US" dirty="0" smtClean="0"/>
              <a:t>landscape.</a:t>
            </a:r>
            <a:endParaRPr lang="fi-FI" dirty="0"/>
          </a:p>
          <a:p>
            <a:r>
              <a:rPr lang="fi-FI" dirty="0" err="1" smtClean="0"/>
              <a:t>Consolidation</a:t>
            </a:r>
            <a:r>
              <a:rPr lang="fi-FI" dirty="0" smtClean="0"/>
              <a:t> of </a:t>
            </a:r>
            <a:r>
              <a:rPr lang="fi-FI" dirty="0" err="1" smtClean="0"/>
              <a:t>all</a:t>
            </a:r>
            <a:r>
              <a:rPr lang="fi-FI" dirty="0" smtClean="0"/>
              <a:t> </a:t>
            </a:r>
            <a:r>
              <a:rPr lang="fi-FI" dirty="0" err="1" smtClean="0"/>
              <a:t>above</a:t>
            </a:r>
            <a:r>
              <a:rPr lang="fi-FI" dirty="0" smtClean="0"/>
              <a:t> </a:t>
            </a:r>
            <a:r>
              <a:rPr lang="fi-FI" dirty="0" err="1" smtClean="0"/>
              <a:t>interests</a:t>
            </a:r>
            <a:r>
              <a:rPr lang="fi-FI" dirty="0" smtClean="0"/>
              <a:t> is a </a:t>
            </a:r>
            <a:r>
              <a:rPr lang="fi-FI" dirty="0" err="1" smtClean="0"/>
              <a:t>primary</a:t>
            </a:r>
            <a:r>
              <a:rPr lang="fi-FI" dirty="0" smtClean="0"/>
              <a:t> </a:t>
            </a:r>
            <a:r>
              <a:rPr lang="fi-FI" dirty="0" err="1" smtClean="0"/>
              <a:t>principle</a:t>
            </a:r>
            <a:r>
              <a:rPr lang="fi-FI" dirty="0" smtClean="0"/>
              <a:t> of the </a:t>
            </a:r>
            <a:r>
              <a:rPr lang="fi-FI" dirty="0" err="1" smtClean="0"/>
              <a:t>water</a:t>
            </a:r>
            <a:r>
              <a:rPr lang="fi-FI" dirty="0" smtClean="0"/>
              <a:t> act (</a:t>
            </a:r>
            <a:r>
              <a:rPr lang="fi-FI" dirty="0" err="1" smtClean="0"/>
              <a:t>Chapter</a:t>
            </a:r>
            <a:r>
              <a:rPr lang="fi-FI" dirty="0" smtClean="0"/>
              <a:t> 2, </a:t>
            </a:r>
            <a:r>
              <a:rPr lang="fi-FI" dirty="0" err="1" smtClean="0"/>
              <a:t>section</a:t>
            </a:r>
            <a:r>
              <a:rPr lang="fi-FI" dirty="0" smtClean="0"/>
              <a:t> 3).</a:t>
            </a:r>
          </a:p>
          <a:p>
            <a:r>
              <a:rPr lang="fi-FI" dirty="0" err="1" smtClean="0"/>
              <a:t>Exception</a:t>
            </a:r>
            <a:r>
              <a:rPr lang="fi-FI" dirty="0" smtClean="0"/>
              <a:t> to the main </a:t>
            </a:r>
            <a:r>
              <a:rPr lang="fi-FI" dirty="0" err="1" smtClean="0"/>
              <a:t>rule</a:t>
            </a:r>
            <a:r>
              <a:rPr lang="fi-FI" dirty="0" smtClean="0"/>
              <a:t>:  One </a:t>
            </a:r>
            <a:r>
              <a:rPr lang="fi-FI" dirty="0" err="1"/>
              <a:t>a</a:t>
            </a:r>
            <a:r>
              <a:rPr lang="fi-FI" dirty="0" err="1" smtClean="0"/>
              <a:t>bsolute</a:t>
            </a:r>
            <a:r>
              <a:rPr lang="fi-FI" dirty="0" smtClean="0"/>
              <a:t> </a:t>
            </a:r>
            <a:r>
              <a:rPr lang="fi-FI" dirty="0" err="1"/>
              <a:t>ban</a:t>
            </a:r>
            <a:r>
              <a:rPr lang="fi-FI" dirty="0"/>
              <a:t> on </a:t>
            </a:r>
            <a:r>
              <a:rPr lang="fi-FI" dirty="0" err="1"/>
              <a:t>allowing</a:t>
            </a:r>
            <a:r>
              <a:rPr lang="fi-FI" dirty="0"/>
              <a:t> the permit as a </a:t>
            </a:r>
            <a:r>
              <a:rPr lang="fi-FI" dirty="0" err="1"/>
              <a:t>final</a:t>
            </a:r>
            <a:r>
              <a:rPr lang="fi-FI" dirty="0"/>
              <a:t> </a:t>
            </a:r>
            <a:r>
              <a:rPr lang="fi-FI" dirty="0" err="1"/>
              <a:t>constraint</a:t>
            </a:r>
            <a:r>
              <a:rPr lang="fi-FI" dirty="0"/>
              <a:t> for the </a:t>
            </a:r>
            <a:r>
              <a:rPr lang="fi-FI" dirty="0" err="1"/>
              <a:t>interest</a:t>
            </a:r>
            <a:r>
              <a:rPr lang="fi-FI" dirty="0"/>
              <a:t> </a:t>
            </a:r>
            <a:r>
              <a:rPr lang="fi-FI" dirty="0" err="1"/>
              <a:t>comparison</a:t>
            </a:r>
            <a:r>
              <a:rPr lang="fi-FI" dirty="0"/>
              <a:t> </a:t>
            </a:r>
            <a:r>
              <a:rPr lang="fi-FI" dirty="0" err="1" smtClean="0"/>
              <a:t>even</a:t>
            </a:r>
            <a:r>
              <a:rPr lang="fi-FI" dirty="0" smtClean="0"/>
              <a:t> </a:t>
            </a:r>
            <a:r>
              <a:rPr lang="fi-FI" dirty="0" err="1" smtClean="0"/>
              <a:t>if</a:t>
            </a:r>
            <a:r>
              <a:rPr lang="fi-FI" dirty="0" smtClean="0"/>
              <a:t> the </a:t>
            </a:r>
            <a:r>
              <a:rPr lang="fi-FI" dirty="0" err="1" smtClean="0"/>
              <a:t>comparison</a:t>
            </a:r>
            <a:r>
              <a:rPr lang="fi-FI" dirty="0" smtClean="0"/>
              <a:t> </a:t>
            </a:r>
            <a:r>
              <a:rPr lang="fi-FI" dirty="0" err="1" smtClean="0"/>
              <a:t>would</a:t>
            </a:r>
            <a:r>
              <a:rPr lang="fi-FI" dirty="0" smtClean="0"/>
              <a:t> </a:t>
            </a:r>
            <a:r>
              <a:rPr lang="fi-FI" dirty="0" err="1" smtClean="0"/>
              <a:t>be</a:t>
            </a:r>
            <a:r>
              <a:rPr lang="fi-FI" dirty="0" smtClean="0"/>
              <a:t> </a:t>
            </a:r>
            <a:r>
              <a:rPr lang="fi-FI" dirty="0" err="1" smtClean="0"/>
              <a:t>positive</a:t>
            </a:r>
            <a:r>
              <a:rPr lang="fi-FI" dirty="0" smtClean="0"/>
              <a:t> (</a:t>
            </a:r>
            <a:r>
              <a:rPr lang="fi-FI" dirty="0" err="1"/>
              <a:t>Chapter</a:t>
            </a:r>
            <a:r>
              <a:rPr lang="fi-FI" dirty="0"/>
              <a:t> 2, </a:t>
            </a:r>
            <a:r>
              <a:rPr lang="fi-FI" dirty="0" err="1"/>
              <a:t>section</a:t>
            </a:r>
            <a:r>
              <a:rPr lang="fi-FI" dirty="0"/>
              <a:t> 5)</a:t>
            </a:r>
            <a:r>
              <a:rPr lang="fi-FI" dirty="0" smtClean="0"/>
              <a:t>.</a:t>
            </a:r>
          </a:p>
          <a:p>
            <a:pPr marL="0" indent="0">
              <a:buNone/>
            </a:pPr>
            <a:endParaRPr lang="fi-FI" dirty="0"/>
          </a:p>
          <a:p>
            <a:pPr marL="0" indent="0">
              <a:buNone/>
            </a:pP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41969207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smtClean="0"/>
              <a:t>The </a:t>
            </a:r>
            <a:r>
              <a:rPr lang="fi-FI" dirty="0" err="1" smtClean="0"/>
              <a:t>problems</a:t>
            </a:r>
            <a:r>
              <a:rPr lang="fi-FI" dirty="0" smtClean="0"/>
              <a:t> of the </a:t>
            </a:r>
            <a:r>
              <a:rPr lang="fi-FI" dirty="0" err="1" smtClean="0"/>
              <a:t>Water</a:t>
            </a:r>
            <a:r>
              <a:rPr lang="fi-FI" dirty="0" smtClean="0"/>
              <a:t> Permit </a:t>
            </a:r>
            <a:r>
              <a:rPr lang="fi-FI" dirty="0" err="1" smtClean="0"/>
              <a:t>Judgments</a:t>
            </a:r>
            <a:endParaRPr lang="fi-FI" dirty="0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dirty="0"/>
              <a:t>The </a:t>
            </a:r>
            <a:r>
              <a:rPr lang="fi-FI" dirty="0" err="1"/>
              <a:t>legal</a:t>
            </a:r>
            <a:r>
              <a:rPr lang="fi-FI" dirty="0"/>
              <a:t> </a:t>
            </a:r>
            <a:r>
              <a:rPr lang="fi-FI" dirty="0" err="1"/>
              <a:t>problem</a:t>
            </a:r>
            <a:r>
              <a:rPr lang="fi-FI" dirty="0"/>
              <a:t> </a:t>
            </a:r>
            <a:r>
              <a:rPr lang="fi-FI" dirty="0" err="1"/>
              <a:t>concerning</a:t>
            </a:r>
            <a:r>
              <a:rPr lang="fi-FI" dirty="0"/>
              <a:t> </a:t>
            </a:r>
            <a:r>
              <a:rPr lang="fi-FI" dirty="0" err="1"/>
              <a:t>interest</a:t>
            </a:r>
            <a:r>
              <a:rPr lang="fi-FI" dirty="0"/>
              <a:t> </a:t>
            </a:r>
            <a:r>
              <a:rPr lang="fi-FI" dirty="0" err="1"/>
              <a:t>comparison</a:t>
            </a:r>
            <a:r>
              <a:rPr lang="fi-FI" dirty="0"/>
              <a:t> in </a:t>
            </a:r>
            <a:r>
              <a:rPr lang="fi-FI" dirty="0" err="1"/>
              <a:t>water</a:t>
            </a:r>
            <a:r>
              <a:rPr lang="fi-FI" dirty="0"/>
              <a:t> permit </a:t>
            </a:r>
            <a:r>
              <a:rPr lang="fi-FI" dirty="0" err="1"/>
              <a:t>judgments</a:t>
            </a:r>
            <a:r>
              <a:rPr lang="fi-FI" dirty="0"/>
              <a:t> is </a:t>
            </a:r>
            <a:r>
              <a:rPr lang="fi-FI" dirty="0" err="1"/>
              <a:t>that</a:t>
            </a:r>
            <a:r>
              <a:rPr lang="fi-FI" dirty="0"/>
              <a:t> the </a:t>
            </a:r>
            <a:r>
              <a:rPr lang="fi-FI" dirty="0" err="1"/>
              <a:t>interest</a:t>
            </a:r>
            <a:r>
              <a:rPr lang="fi-FI" dirty="0"/>
              <a:t> </a:t>
            </a:r>
            <a:r>
              <a:rPr lang="fi-FI" dirty="0" err="1"/>
              <a:t>comparison</a:t>
            </a:r>
            <a:r>
              <a:rPr lang="fi-FI" dirty="0"/>
              <a:t> is </a:t>
            </a:r>
            <a:r>
              <a:rPr lang="fi-FI" dirty="0" err="1"/>
              <a:t>very</a:t>
            </a:r>
            <a:r>
              <a:rPr lang="fi-FI" dirty="0"/>
              <a:t> </a:t>
            </a:r>
            <a:r>
              <a:rPr lang="fi-FI" dirty="0" err="1"/>
              <a:t>difficult</a:t>
            </a:r>
            <a:r>
              <a:rPr lang="fi-FI" dirty="0"/>
              <a:t> to </a:t>
            </a:r>
            <a:r>
              <a:rPr lang="fi-FI" dirty="0" err="1"/>
              <a:t>perform</a:t>
            </a:r>
            <a:r>
              <a:rPr lang="fi-FI" dirty="0"/>
              <a:t> </a:t>
            </a:r>
            <a:r>
              <a:rPr lang="fi-FI" dirty="0" err="1"/>
              <a:t>because</a:t>
            </a:r>
            <a:r>
              <a:rPr lang="fi-FI" dirty="0"/>
              <a:t> </a:t>
            </a:r>
            <a:r>
              <a:rPr lang="fi-FI" dirty="0" err="1"/>
              <a:t>multiple</a:t>
            </a:r>
            <a:r>
              <a:rPr lang="fi-FI" dirty="0"/>
              <a:t> </a:t>
            </a:r>
            <a:r>
              <a:rPr lang="fi-FI" dirty="0" err="1"/>
              <a:t>material</a:t>
            </a:r>
            <a:r>
              <a:rPr lang="fi-FI" dirty="0"/>
              <a:t> and </a:t>
            </a:r>
            <a:r>
              <a:rPr lang="fi-FI" dirty="0" err="1"/>
              <a:t>immaterial</a:t>
            </a:r>
            <a:r>
              <a:rPr lang="fi-FI" dirty="0"/>
              <a:t> </a:t>
            </a:r>
            <a:r>
              <a:rPr lang="fi-FI" dirty="0" err="1"/>
              <a:t>interests</a:t>
            </a:r>
            <a:r>
              <a:rPr lang="fi-FI" dirty="0"/>
              <a:t> </a:t>
            </a:r>
            <a:r>
              <a:rPr lang="fi-FI" dirty="0" err="1"/>
              <a:t>are</a:t>
            </a:r>
            <a:r>
              <a:rPr lang="fi-FI" dirty="0"/>
              <a:t> </a:t>
            </a:r>
            <a:r>
              <a:rPr lang="fi-FI" dirty="0" err="1"/>
              <a:t>involved</a:t>
            </a:r>
            <a:r>
              <a:rPr lang="fi-FI" dirty="0"/>
              <a:t>.</a:t>
            </a:r>
          </a:p>
          <a:p>
            <a:pPr>
              <a:buFont typeface="Wingdings" charset="2"/>
              <a:buChar char="Ø"/>
            </a:pPr>
            <a:r>
              <a:rPr lang="fi-FI" dirty="0" smtClean="0"/>
              <a:t> </a:t>
            </a:r>
            <a:r>
              <a:rPr lang="fi-FI" dirty="0" err="1" smtClean="0"/>
              <a:t>Valid</a:t>
            </a:r>
            <a:r>
              <a:rPr lang="fi-FI" dirty="0" smtClean="0"/>
              <a:t> </a:t>
            </a:r>
            <a:r>
              <a:rPr lang="fi-FI" dirty="0" err="1"/>
              <a:t>law</a:t>
            </a:r>
            <a:r>
              <a:rPr lang="fi-FI" dirty="0"/>
              <a:t> </a:t>
            </a:r>
            <a:r>
              <a:rPr lang="fi-FI" dirty="0" err="1"/>
              <a:t>does</a:t>
            </a:r>
            <a:r>
              <a:rPr lang="fi-FI" dirty="0"/>
              <a:t> </a:t>
            </a:r>
            <a:r>
              <a:rPr lang="fi-FI" dirty="0" err="1"/>
              <a:t>not</a:t>
            </a:r>
            <a:r>
              <a:rPr lang="fi-FI" dirty="0"/>
              <a:t> </a:t>
            </a:r>
            <a:r>
              <a:rPr lang="fi-FI" dirty="0" err="1"/>
              <a:t>offer</a:t>
            </a:r>
            <a:r>
              <a:rPr lang="fi-FI" dirty="0"/>
              <a:t> </a:t>
            </a:r>
            <a:r>
              <a:rPr lang="fi-FI" dirty="0" err="1"/>
              <a:t>direct</a:t>
            </a:r>
            <a:r>
              <a:rPr lang="fi-FI" dirty="0"/>
              <a:t> </a:t>
            </a:r>
            <a:r>
              <a:rPr lang="fi-FI" dirty="0" err="1"/>
              <a:t>answers</a:t>
            </a:r>
            <a:r>
              <a:rPr lang="fi-FI" dirty="0"/>
              <a:t> to the </a:t>
            </a:r>
            <a:r>
              <a:rPr lang="fi-FI" dirty="0" err="1"/>
              <a:t>problem</a:t>
            </a:r>
            <a:r>
              <a:rPr lang="fi-FI" dirty="0"/>
              <a:t> </a:t>
            </a:r>
            <a:r>
              <a:rPr lang="fi-FI" dirty="0" err="1"/>
              <a:t>because</a:t>
            </a:r>
            <a:r>
              <a:rPr lang="fi-FI" dirty="0"/>
              <a:t> the </a:t>
            </a:r>
            <a:r>
              <a:rPr lang="fi-FI" dirty="0" err="1"/>
              <a:t>water</a:t>
            </a:r>
            <a:r>
              <a:rPr lang="fi-FI" dirty="0"/>
              <a:t> act </a:t>
            </a:r>
            <a:r>
              <a:rPr lang="fi-FI" dirty="0" err="1"/>
              <a:t>advances</a:t>
            </a:r>
            <a:r>
              <a:rPr lang="fi-FI" dirty="0"/>
              <a:t> </a:t>
            </a:r>
            <a:r>
              <a:rPr lang="fi-FI" dirty="0" err="1"/>
              <a:t>all</a:t>
            </a:r>
            <a:r>
              <a:rPr lang="fi-FI" dirty="0"/>
              <a:t> </a:t>
            </a:r>
            <a:r>
              <a:rPr lang="fi-FI" dirty="0" err="1"/>
              <a:t>above</a:t>
            </a:r>
            <a:r>
              <a:rPr lang="fi-FI" dirty="0"/>
              <a:t> </a:t>
            </a:r>
            <a:r>
              <a:rPr lang="fi-FI" dirty="0" err="1"/>
              <a:t>mentioned</a:t>
            </a:r>
            <a:r>
              <a:rPr lang="fi-FI" dirty="0"/>
              <a:t> </a:t>
            </a:r>
            <a:r>
              <a:rPr lang="fi-FI" dirty="0" err="1"/>
              <a:t>interests</a:t>
            </a:r>
            <a:r>
              <a:rPr lang="fi-FI" dirty="0"/>
              <a:t> at the </a:t>
            </a:r>
            <a:r>
              <a:rPr lang="fi-FI" dirty="0" err="1"/>
              <a:t>same</a:t>
            </a:r>
            <a:r>
              <a:rPr lang="fi-FI" dirty="0"/>
              <a:t> </a:t>
            </a:r>
            <a:r>
              <a:rPr lang="fi-FI" dirty="0" err="1"/>
              <a:t>time</a:t>
            </a:r>
            <a:r>
              <a:rPr lang="fi-FI" dirty="0"/>
              <a:t> </a:t>
            </a:r>
            <a:endParaRPr lang="fi-FI" dirty="0">
              <a:sym typeface="Wingdings"/>
            </a:endParaRPr>
          </a:p>
          <a:p>
            <a:pPr>
              <a:buFont typeface="Wingdings" charset="2"/>
              <a:buChar char="Ø"/>
            </a:pPr>
            <a:r>
              <a:rPr lang="fi-FI" dirty="0" smtClean="0">
                <a:sym typeface="Wingdings"/>
              </a:rPr>
              <a:t> </a:t>
            </a:r>
            <a:r>
              <a:rPr lang="fi-FI" dirty="0" err="1">
                <a:sym typeface="Wingdings"/>
              </a:rPr>
              <a:t>T</a:t>
            </a:r>
            <a:r>
              <a:rPr lang="fi-FI" dirty="0" err="1" smtClean="0">
                <a:sym typeface="Wingdings"/>
              </a:rPr>
              <a:t>his</a:t>
            </a:r>
            <a:r>
              <a:rPr lang="fi-FI" dirty="0" smtClean="0">
                <a:sym typeface="Wingdings"/>
              </a:rPr>
              <a:t> in </a:t>
            </a:r>
            <a:r>
              <a:rPr lang="fi-FI" dirty="0" err="1" smtClean="0">
                <a:sym typeface="Wingdings"/>
              </a:rPr>
              <a:t>turn</a:t>
            </a:r>
            <a:r>
              <a:rPr lang="fi-FI" dirty="0" smtClean="0">
                <a:sym typeface="Wingdings"/>
              </a:rPr>
              <a:t> </a:t>
            </a:r>
            <a:r>
              <a:rPr lang="fi-FI" dirty="0" err="1" smtClean="0">
                <a:sym typeface="Wingdings"/>
              </a:rPr>
              <a:t>has</a:t>
            </a:r>
            <a:r>
              <a:rPr lang="fi-FI" dirty="0" smtClean="0">
                <a:sym typeface="Wingdings"/>
              </a:rPr>
              <a:t> </a:t>
            </a:r>
            <a:r>
              <a:rPr lang="fi-FI" dirty="0" err="1">
                <a:sym typeface="Wingdings"/>
              </a:rPr>
              <a:t>resulted</a:t>
            </a:r>
            <a:r>
              <a:rPr lang="fi-FI" dirty="0">
                <a:sym typeface="Wingdings"/>
              </a:rPr>
              <a:t> into </a:t>
            </a:r>
            <a:r>
              <a:rPr lang="fi-FI" dirty="0" err="1">
                <a:sym typeface="Wingdings"/>
              </a:rPr>
              <a:t>poor</a:t>
            </a:r>
            <a:r>
              <a:rPr lang="fi-FI" dirty="0">
                <a:sym typeface="Wingdings"/>
              </a:rPr>
              <a:t> </a:t>
            </a:r>
            <a:r>
              <a:rPr lang="fi-FI" dirty="0" err="1">
                <a:sym typeface="Wingdings"/>
              </a:rPr>
              <a:t>argumentation</a:t>
            </a:r>
            <a:r>
              <a:rPr lang="fi-FI" dirty="0">
                <a:sym typeface="Wingdings"/>
              </a:rPr>
              <a:t> in the </a:t>
            </a:r>
            <a:r>
              <a:rPr lang="fi-FI" dirty="0" err="1">
                <a:sym typeface="Wingdings"/>
              </a:rPr>
              <a:t>judicial</a:t>
            </a:r>
            <a:r>
              <a:rPr lang="fi-FI" dirty="0">
                <a:sym typeface="Wingdings"/>
              </a:rPr>
              <a:t> </a:t>
            </a:r>
            <a:r>
              <a:rPr lang="fi-FI" dirty="0" err="1">
                <a:sym typeface="Wingdings"/>
              </a:rPr>
              <a:t>bodies</a:t>
            </a:r>
            <a:r>
              <a:rPr lang="fi-FI" dirty="0">
                <a:sym typeface="Wingdings"/>
              </a:rPr>
              <a:t>.</a:t>
            </a:r>
            <a:endParaRPr lang="fi-FI" dirty="0"/>
          </a:p>
          <a:p>
            <a:pPr marL="0" indent="0">
              <a:buNone/>
            </a:pP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6950457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smtClean="0"/>
              <a:t>How </a:t>
            </a:r>
            <a:r>
              <a:rPr lang="fi-FI" dirty="0" err="1" smtClean="0"/>
              <a:t>can</a:t>
            </a:r>
            <a:r>
              <a:rPr lang="fi-FI" dirty="0" smtClean="0"/>
              <a:t> </a:t>
            </a:r>
            <a:r>
              <a:rPr lang="fi-FI" dirty="0" err="1" smtClean="0"/>
              <a:t>Apples</a:t>
            </a:r>
            <a:r>
              <a:rPr lang="fi-FI" dirty="0" smtClean="0"/>
              <a:t> and </a:t>
            </a:r>
            <a:r>
              <a:rPr lang="fi-FI" dirty="0" err="1" smtClean="0"/>
              <a:t>Oranges</a:t>
            </a:r>
            <a:r>
              <a:rPr lang="fi-FI" dirty="0" smtClean="0"/>
              <a:t> </a:t>
            </a:r>
            <a:r>
              <a:rPr lang="fi-FI" dirty="0" err="1" smtClean="0"/>
              <a:t>be</a:t>
            </a:r>
            <a:r>
              <a:rPr lang="fi-FI" dirty="0" smtClean="0"/>
              <a:t> </a:t>
            </a:r>
            <a:r>
              <a:rPr lang="fi-FI" dirty="0" err="1" smtClean="0"/>
              <a:t>Compared</a:t>
            </a:r>
            <a:r>
              <a:rPr lang="fi-FI" dirty="0" smtClean="0"/>
              <a:t>?</a:t>
            </a:r>
            <a:endParaRPr lang="fi-FI" dirty="0"/>
          </a:p>
        </p:txBody>
      </p:sp>
      <p:pic>
        <p:nvPicPr>
          <p:cNvPr id="8" name="Sisällön paikkamerkki 7" descr="ApplesAndOranges-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64" b="1516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2300190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err="1" smtClean="0"/>
              <a:t>Attempts</a:t>
            </a:r>
            <a:r>
              <a:rPr lang="fi-FI" dirty="0" smtClean="0"/>
              <a:t> to </a:t>
            </a:r>
            <a:r>
              <a:rPr lang="fi-FI" dirty="0" err="1" smtClean="0"/>
              <a:t>Solve</a:t>
            </a:r>
            <a:r>
              <a:rPr lang="fi-FI" dirty="0" smtClean="0"/>
              <a:t> the </a:t>
            </a:r>
            <a:r>
              <a:rPr lang="fi-FI" dirty="0" err="1" smtClean="0"/>
              <a:t>Problem</a:t>
            </a:r>
            <a:endParaRPr lang="fi-FI" dirty="0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i-FI" dirty="0" smtClean="0"/>
              <a:t>How </a:t>
            </a:r>
            <a:r>
              <a:rPr lang="fi-FI" dirty="0" err="1" smtClean="0"/>
              <a:t>can</a:t>
            </a:r>
            <a:r>
              <a:rPr lang="fi-FI" dirty="0" smtClean="0"/>
              <a:t> </a:t>
            </a:r>
            <a:r>
              <a:rPr lang="fi-FI" dirty="0" err="1" smtClean="0"/>
              <a:t>material</a:t>
            </a:r>
            <a:r>
              <a:rPr lang="fi-FI" dirty="0" smtClean="0"/>
              <a:t> and </a:t>
            </a:r>
            <a:r>
              <a:rPr lang="fi-FI" dirty="0" err="1" smtClean="0"/>
              <a:t>immaterial</a:t>
            </a:r>
            <a:r>
              <a:rPr lang="fi-FI" dirty="0" smtClean="0"/>
              <a:t> </a:t>
            </a:r>
            <a:r>
              <a:rPr lang="fi-FI" dirty="0" err="1" smtClean="0"/>
              <a:t>interests</a:t>
            </a:r>
            <a:r>
              <a:rPr lang="fi-FI" dirty="0" smtClean="0"/>
              <a:t> </a:t>
            </a:r>
            <a:r>
              <a:rPr lang="fi-FI" dirty="0" err="1" smtClean="0"/>
              <a:t>be</a:t>
            </a:r>
            <a:r>
              <a:rPr lang="fi-FI" dirty="0" smtClean="0"/>
              <a:t> </a:t>
            </a:r>
            <a:r>
              <a:rPr lang="fi-FI" dirty="0" err="1" smtClean="0"/>
              <a:t>compared</a:t>
            </a:r>
            <a:r>
              <a:rPr lang="fi-FI" dirty="0" smtClean="0"/>
              <a:t>?</a:t>
            </a:r>
          </a:p>
          <a:p>
            <a:pPr lvl="1"/>
            <a:r>
              <a:rPr lang="fi-FI" dirty="0" err="1" smtClean="0"/>
              <a:t>Making</a:t>
            </a:r>
            <a:r>
              <a:rPr lang="fi-FI" dirty="0" smtClean="0"/>
              <a:t> </a:t>
            </a:r>
            <a:r>
              <a:rPr lang="fi-FI" dirty="0" err="1" smtClean="0"/>
              <a:t>interests</a:t>
            </a:r>
            <a:r>
              <a:rPr lang="fi-FI" dirty="0" smtClean="0"/>
              <a:t> </a:t>
            </a:r>
            <a:r>
              <a:rPr lang="fi-FI" dirty="0" err="1" smtClean="0"/>
              <a:t>commensurable</a:t>
            </a:r>
            <a:r>
              <a:rPr lang="fi-FI" dirty="0" smtClean="0"/>
              <a:t>, </a:t>
            </a:r>
            <a:r>
              <a:rPr lang="fi-FI" dirty="0" err="1" smtClean="0"/>
              <a:t>e.g</a:t>
            </a:r>
            <a:r>
              <a:rPr lang="fi-FI" dirty="0" smtClean="0"/>
              <a:t>. </a:t>
            </a:r>
            <a:r>
              <a:rPr lang="fi-FI" dirty="0" err="1"/>
              <a:t>e</a:t>
            </a:r>
            <a:r>
              <a:rPr lang="fi-FI" dirty="0" err="1" smtClean="0"/>
              <a:t>cosystem</a:t>
            </a:r>
            <a:r>
              <a:rPr lang="fi-FI" dirty="0" smtClean="0"/>
              <a:t> </a:t>
            </a:r>
            <a:r>
              <a:rPr lang="fi-FI" dirty="0" err="1" smtClean="0"/>
              <a:t>services</a:t>
            </a:r>
            <a:r>
              <a:rPr lang="fi-FI" dirty="0" smtClean="0"/>
              <a:t>:</a:t>
            </a:r>
          </a:p>
          <a:p>
            <a:pPr lvl="2"/>
            <a:r>
              <a:rPr lang="fi-FI" dirty="0" err="1" smtClean="0"/>
              <a:t>Comparison</a:t>
            </a:r>
            <a:r>
              <a:rPr lang="fi-FI" dirty="0" smtClean="0"/>
              <a:t> </a:t>
            </a:r>
            <a:r>
              <a:rPr lang="fi-FI" dirty="0" err="1" smtClean="0"/>
              <a:t>would</a:t>
            </a:r>
            <a:r>
              <a:rPr lang="fi-FI" dirty="0" smtClean="0"/>
              <a:t> </a:t>
            </a:r>
            <a:r>
              <a:rPr lang="fi-FI" dirty="0" err="1" smtClean="0"/>
              <a:t>be</a:t>
            </a:r>
            <a:r>
              <a:rPr lang="fi-FI" dirty="0" smtClean="0"/>
              <a:t> </a:t>
            </a:r>
            <a:r>
              <a:rPr lang="fi-FI" dirty="0" err="1" smtClean="0"/>
              <a:t>easy</a:t>
            </a:r>
            <a:r>
              <a:rPr lang="fi-FI" dirty="0" smtClean="0"/>
              <a:t> to </a:t>
            </a:r>
            <a:r>
              <a:rPr lang="fi-FI" dirty="0" err="1" smtClean="0"/>
              <a:t>perform</a:t>
            </a:r>
            <a:r>
              <a:rPr lang="fi-FI" dirty="0" smtClean="0"/>
              <a:t> and to </a:t>
            </a:r>
            <a:r>
              <a:rPr lang="fi-FI" dirty="0" err="1" smtClean="0"/>
              <a:t>control</a:t>
            </a:r>
            <a:r>
              <a:rPr lang="fi-FI" dirty="0" smtClean="0"/>
              <a:t>.</a:t>
            </a:r>
            <a:endParaRPr lang="fi-FI" dirty="0" smtClean="0"/>
          </a:p>
          <a:p>
            <a:pPr lvl="2"/>
            <a:r>
              <a:rPr lang="fi-FI" dirty="0" err="1" smtClean="0"/>
              <a:t>Increased</a:t>
            </a:r>
            <a:r>
              <a:rPr lang="fi-FI" dirty="0" smtClean="0"/>
              <a:t> </a:t>
            </a:r>
            <a:r>
              <a:rPr lang="fi-FI" dirty="0" err="1" smtClean="0"/>
              <a:t>legal</a:t>
            </a:r>
            <a:r>
              <a:rPr lang="fi-FI" dirty="0" smtClean="0"/>
              <a:t> </a:t>
            </a:r>
            <a:r>
              <a:rPr lang="fi-FI" dirty="0" err="1" smtClean="0"/>
              <a:t>certainty</a:t>
            </a:r>
            <a:r>
              <a:rPr lang="fi-FI" dirty="0" smtClean="0"/>
              <a:t>.</a:t>
            </a:r>
            <a:endParaRPr lang="fi-FI" dirty="0"/>
          </a:p>
          <a:p>
            <a:pPr lvl="2"/>
            <a:r>
              <a:rPr lang="fi-FI" dirty="0" err="1" smtClean="0"/>
              <a:t>Possibilities</a:t>
            </a:r>
            <a:r>
              <a:rPr lang="fi-FI" dirty="0" smtClean="0"/>
              <a:t> </a:t>
            </a:r>
            <a:r>
              <a:rPr lang="fi-FI" dirty="0" smtClean="0"/>
              <a:t>to </a:t>
            </a:r>
            <a:r>
              <a:rPr lang="fi-FI" dirty="0" err="1" smtClean="0"/>
              <a:t>define</a:t>
            </a:r>
            <a:r>
              <a:rPr lang="fi-FI" dirty="0" smtClean="0"/>
              <a:t> </a:t>
            </a:r>
            <a:r>
              <a:rPr lang="fi-FI" dirty="0" err="1" smtClean="0"/>
              <a:t>economical</a:t>
            </a:r>
            <a:r>
              <a:rPr lang="fi-FI" dirty="0" smtClean="0"/>
              <a:t> </a:t>
            </a:r>
            <a:r>
              <a:rPr lang="fi-FI" dirty="0" err="1" smtClean="0"/>
              <a:t>value</a:t>
            </a:r>
            <a:r>
              <a:rPr lang="fi-FI" dirty="0" smtClean="0"/>
              <a:t> on </a:t>
            </a:r>
            <a:r>
              <a:rPr lang="fi-FI" dirty="0" err="1" smtClean="0"/>
              <a:t>all</a:t>
            </a:r>
            <a:r>
              <a:rPr lang="fi-FI" dirty="0" smtClean="0"/>
              <a:t> </a:t>
            </a:r>
            <a:r>
              <a:rPr lang="fi-FI" dirty="0" err="1" smtClean="0"/>
              <a:t>relevant</a:t>
            </a:r>
            <a:r>
              <a:rPr lang="fi-FI" dirty="0" smtClean="0"/>
              <a:t> </a:t>
            </a:r>
            <a:r>
              <a:rPr lang="fi-FI" dirty="0" err="1" smtClean="0"/>
              <a:t>immaterial</a:t>
            </a:r>
            <a:r>
              <a:rPr lang="fi-FI" dirty="0" smtClean="0"/>
              <a:t> </a:t>
            </a:r>
            <a:r>
              <a:rPr lang="fi-FI" dirty="0" err="1" smtClean="0"/>
              <a:t>interests</a:t>
            </a:r>
            <a:r>
              <a:rPr lang="fi-FI" dirty="0" smtClean="0"/>
              <a:t>?</a:t>
            </a:r>
            <a:endParaRPr lang="fi-FI" dirty="0"/>
          </a:p>
          <a:p>
            <a:pPr lvl="1"/>
            <a:r>
              <a:rPr lang="fi-FI" dirty="0" smtClean="0"/>
              <a:t>Using </a:t>
            </a:r>
            <a:r>
              <a:rPr lang="fi-FI" dirty="0" err="1" smtClean="0"/>
              <a:t>only</a:t>
            </a:r>
            <a:r>
              <a:rPr lang="fi-FI" dirty="0" smtClean="0"/>
              <a:t> </a:t>
            </a:r>
            <a:r>
              <a:rPr lang="fi-FI" dirty="0" err="1" smtClean="0"/>
              <a:t>doctrine</a:t>
            </a:r>
            <a:r>
              <a:rPr lang="fi-FI" dirty="0" smtClean="0"/>
              <a:t> </a:t>
            </a:r>
            <a:r>
              <a:rPr lang="fi-FI" dirty="0" smtClean="0"/>
              <a:t>of </a:t>
            </a:r>
            <a:r>
              <a:rPr lang="fi-FI" dirty="0" err="1" smtClean="0"/>
              <a:t>sources</a:t>
            </a:r>
            <a:r>
              <a:rPr lang="fi-FI" dirty="0" smtClean="0"/>
              <a:t> of </a:t>
            </a:r>
            <a:r>
              <a:rPr lang="fi-FI" dirty="0" err="1" smtClean="0"/>
              <a:t>law</a:t>
            </a:r>
            <a:r>
              <a:rPr lang="fi-FI" dirty="0" smtClean="0"/>
              <a:t> in </a:t>
            </a:r>
            <a:r>
              <a:rPr lang="fi-FI" dirty="0" err="1" smtClean="0"/>
              <a:t>defining</a:t>
            </a:r>
            <a:r>
              <a:rPr lang="fi-FI" dirty="0" smtClean="0"/>
              <a:t> </a:t>
            </a:r>
            <a:r>
              <a:rPr lang="fi-FI" dirty="0" err="1" smtClean="0"/>
              <a:t>individual</a:t>
            </a:r>
            <a:r>
              <a:rPr lang="fi-FI" dirty="0" smtClean="0"/>
              <a:t> </a:t>
            </a:r>
            <a:r>
              <a:rPr lang="fi-FI" dirty="0" err="1" smtClean="0"/>
              <a:t>weight</a:t>
            </a:r>
            <a:r>
              <a:rPr lang="fi-FI" dirty="0" smtClean="0"/>
              <a:t> of an </a:t>
            </a:r>
            <a:r>
              <a:rPr lang="fi-FI" dirty="0" err="1" smtClean="0"/>
              <a:t>interest</a:t>
            </a:r>
            <a:r>
              <a:rPr lang="fi-FI" dirty="0" smtClean="0"/>
              <a:t>:</a:t>
            </a:r>
            <a:endParaRPr lang="fi-FI" dirty="0" smtClean="0"/>
          </a:p>
          <a:p>
            <a:pPr lvl="2"/>
            <a:r>
              <a:rPr lang="fi-FI" dirty="0" err="1" smtClean="0"/>
              <a:t>Dividing</a:t>
            </a:r>
            <a:r>
              <a:rPr lang="fi-FI" dirty="0" smtClean="0"/>
              <a:t> </a:t>
            </a:r>
            <a:r>
              <a:rPr lang="fi-FI" dirty="0" err="1" smtClean="0"/>
              <a:t>interest</a:t>
            </a:r>
            <a:r>
              <a:rPr lang="fi-FI" dirty="0" smtClean="0"/>
              <a:t> into </a:t>
            </a:r>
            <a:r>
              <a:rPr lang="fi-FI" dirty="0" err="1" smtClean="0"/>
              <a:t>primary</a:t>
            </a:r>
            <a:r>
              <a:rPr lang="fi-FI" dirty="0" smtClean="0"/>
              <a:t>, </a:t>
            </a:r>
            <a:r>
              <a:rPr lang="fi-FI" dirty="0" err="1" smtClean="0"/>
              <a:t>secondary</a:t>
            </a:r>
            <a:r>
              <a:rPr lang="fi-FI" dirty="0" smtClean="0"/>
              <a:t>… </a:t>
            </a:r>
            <a:r>
              <a:rPr lang="fi-FI" dirty="0" err="1" smtClean="0"/>
              <a:t>interests</a:t>
            </a:r>
            <a:r>
              <a:rPr lang="fi-FI" dirty="0" smtClean="0"/>
              <a:t>.</a:t>
            </a:r>
            <a:endParaRPr lang="fi-FI" dirty="0" smtClean="0"/>
          </a:p>
          <a:p>
            <a:pPr lvl="2"/>
            <a:r>
              <a:rPr lang="fi-FI" dirty="0" err="1" smtClean="0"/>
              <a:t>Decreased</a:t>
            </a:r>
            <a:r>
              <a:rPr lang="fi-FI" dirty="0" smtClean="0"/>
              <a:t> </a:t>
            </a:r>
            <a:r>
              <a:rPr lang="fi-FI" dirty="0" err="1" smtClean="0"/>
              <a:t>legal</a:t>
            </a:r>
            <a:r>
              <a:rPr lang="fi-FI" dirty="0" smtClean="0"/>
              <a:t> </a:t>
            </a:r>
            <a:r>
              <a:rPr lang="fi-FI" dirty="0" err="1" smtClean="0"/>
              <a:t>certainty</a:t>
            </a:r>
            <a:r>
              <a:rPr lang="fi-FI" dirty="0" smtClean="0"/>
              <a:t>.</a:t>
            </a:r>
            <a:endParaRPr lang="fi-FI" dirty="0"/>
          </a:p>
          <a:p>
            <a:pPr lvl="2"/>
            <a:r>
              <a:rPr lang="fi-FI" dirty="0" err="1" smtClean="0"/>
              <a:t>Lack</a:t>
            </a:r>
            <a:r>
              <a:rPr lang="fi-FI" dirty="0" smtClean="0"/>
              <a:t> of </a:t>
            </a:r>
            <a:r>
              <a:rPr lang="fi-FI" dirty="0" err="1" smtClean="0"/>
              <a:t>control</a:t>
            </a:r>
            <a:r>
              <a:rPr lang="fi-FI" dirty="0" smtClean="0"/>
              <a:t> and </a:t>
            </a:r>
            <a:r>
              <a:rPr lang="fi-FI" dirty="0" err="1" smtClean="0"/>
              <a:t>uniform</a:t>
            </a:r>
            <a:r>
              <a:rPr lang="fi-FI" dirty="0" smtClean="0"/>
              <a:t> </a:t>
            </a:r>
            <a:r>
              <a:rPr lang="fi-FI" dirty="0" err="1" smtClean="0"/>
              <a:t>criteria</a:t>
            </a:r>
            <a:r>
              <a:rPr lang="fi-FI" dirty="0" smtClean="0"/>
              <a:t> for </a:t>
            </a:r>
            <a:r>
              <a:rPr lang="fi-FI" dirty="0" err="1" smtClean="0"/>
              <a:t>comparison</a:t>
            </a:r>
            <a:endParaRPr lang="fi-FI" dirty="0" smtClean="0"/>
          </a:p>
          <a:p>
            <a:pPr lvl="2"/>
            <a:r>
              <a:rPr lang="fi-FI" dirty="0" err="1" smtClean="0"/>
              <a:t>Emphasis</a:t>
            </a:r>
            <a:r>
              <a:rPr lang="fi-FI" dirty="0" smtClean="0"/>
              <a:t> </a:t>
            </a:r>
            <a:r>
              <a:rPr lang="fi-FI" dirty="0" err="1" smtClean="0"/>
              <a:t>would</a:t>
            </a:r>
            <a:r>
              <a:rPr lang="fi-FI" dirty="0" smtClean="0"/>
              <a:t> </a:t>
            </a:r>
            <a:r>
              <a:rPr lang="fi-FI" dirty="0" err="1" smtClean="0"/>
              <a:t>have</a:t>
            </a:r>
            <a:r>
              <a:rPr lang="fi-FI" dirty="0" smtClean="0"/>
              <a:t> to </a:t>
            </a:r>
            <a:r>
              <a:rPr lang="fi-FI" dirty="0" err="1" smtClean="0"/>
              <a:t>be</a:t>
            </a:r>
            <a:r>
              <a:rPr lang="fi-FI" dirty="0" smtClean="0"/>
              <a:t> </a:t>
            </a:r>
            <a:r>
              <a:rPr lang="fi-FI" dirty="0" err="1" smtClean="0"/>
              <a:t>placed</a:t>
            </a:r>
            <a:r>
              <a:rPr lang="fi-FI" dirty="0" smtClean="0"/>
              <a:t> on </a:t>
            </a:r>
            <a:r>
              <a:rPr lang="fi-FI" dirty="0" err="1" smtClean="0"/>
              <a:t>evaluative</a:t>
            </a:r>
            <a:r>
              <a:rPr lang="fi-FI" dirty="0" smtClean="0"/>
              <a:t> </a:t>
            </a:r>
            <a:r>
              <a:rPr lang="fi-FI" dirty="0" err="1" smtClean="0"/>
              <a:t>arguments</a:t>
            </a:r>
            <a:r>
              <a:rPr lang="fi-FI" dirty="0" smtClean="0"/>
              <a:t>.</a:t>
            </a:r>
          </a:p>
          <a:p>
            <a:pPr lvl="2"/>
            <a:r>
              <a:rPr lang="fi-FI" dirty="0" err="1"/>
              <a:t>Only</a:t>
            </a:r>
            <a:r>
              <a:rPr lang="fi-FI" dirty="0"/>
              <a:t> </a:t>
            </a:r>
            <a:r>
              <a:rPr lang="fi-FI" dirty="0" err="1"/>
              <a:t>possibility</a:t>
            </a:r>
            <a:r>
              <a:rPr lang="fi-FI" dirty="0"/>
              <a:t> in </a:t>
            </a:r>
            <a:r>
              <a:rPr lang="fi-FI" dirty="0" err="1"/>
              <a:t>some</a:t>
            </a:r>
            <a:r>
              <a:rPr lang="fi-FI" dirty="0"/>
              <a:t> </a:t>
            </a:r>
            <a:r>
              <a:rPr lang="fi-FI" dirty="0" err="1"/>
              <a:t>cases</a:t>
            </a:r>
            <a:r>
              <a:rPr lang="fi-FI" dirty="0" smtClean="0"/>
              <a:t>?</a:t>
            </a:r>
            <a:endParaRPr lang="fi-FI" dirty="0" smtClean="0"/>
          </a:p>
          <a:p>
            <a:pPr>
              <a:buFont typeface="Wingdings" charset="2"/>
              <a:buChar char="Ø"/>
            </a:pPr>
            <a:r>
              <a:rPr lang="fi-FI" dirty="0" smtClean="0"/>
              <a:t> </a:t>
            </a:r>
            <a:r>
              <a:rPr lang="fi-FI" dirty="0" err="1" smtClean="0"/>
              <a:t>Combining</a:t>
            </a:r>
            <a:r>
              <a:rPr lang="fi-FI" dirty="0" smtClean="0"/>
              <a:t> the </a:t>
            </a:r>
            <a:r>
              <a:rPr lang="fi-FI" dirty="0" err="1" smtClean="0"/>
              <a:t>normative</a:t>
            </a:r>
            <a:r>
              <a:rPr lang="fi-FI" dirty="0" smtClean="0"/>
              <a:t> and </a:t>
            </a:r>
            <a:r>
              <a:rPr lang="fi-FI" dirty="0" err="1" smtClean="0"/>
              <a:t>economic</a:t>
            </a:r>
            <a:r>
              <a:rPr lang="fi-FI" dirty="0" smtClean="0"/>
              <a:t> </a:t>
            </a:r>
            <a:r>
              <a:rPr lang="fi-FI" dirty="0" err="1" smtClean="0"/>
              <a:t>criteria</a:t>
            </a:r>
            <a:r>
              <a:rPr lang="fi-FI" dirty="0"/>
              <a:t> </a:t>
            </a:r>
            <a:r>
              <a:rPr lang="fi-FI" dirty="0" smtClean="0"/>
              <a:t>of </a:t>
            </a:r>
            <a:r>
              <a:rPr lang="fi-FI" dirty="0" err="1" smtClean="0"/>
              <a:t>evaluation</a:t>
            </a:r>
            <a:r>
              <a:rPr lang="fi-FI" dirty="0" smtClean="0"/>
              <a:t> in </a:t>
            </a:r>
            <a:r>
              <a:rPr lang="fi-FI" dirty="0" err="1" smtClean="0"/>
              <a:t>order</a:t>
            </a:r>
            <a:r>
              <a:rPr lang="fi-FI" dirty="0" smtClean="0"/>
              <a:t> to </a:t>
            </a:r>
            <a:r>
              <a:rPr lang="fi-FI" dirty="0" err="1" smtClean="0"/>
              <a:t>develop</a:t>
            </a:r>
            <a:r>
              <a:rPr lang="fi-FI" dirty="0" smtClean="0"/>
              <a:t> the </a:t>
            </a:r>
            <a:r>
              <a:rPr lang="fi-FI" dirty="0" err="1" smtClean="0"/>
              <a:t>criteria</a:t>
            </a:r>
            <a:r>
              <a:rPr lang="fi-FI" dirty="0" smtClean="0"/>
              <a:t> for the </a:t>
            </a:r>
            <a:r>
              <a:rPr lang="fi-FI" dirty="0" err="1" smtClean="0"/>
              <a:t>weight</a:t>
            </a:r>
            <a:r>
              <a:rPr lang="fi-FI" dirty="0" smtClean="0"/>
              <a:t> of an </a:t>
            </a:r>
            <a:r>
              <a:rPr lang="fi-FI" dirty="0" err="1" smtClean="0"/>
              <a:t>individual</a:t>
            </a:r>
            <a:r>
              <a:rPr lang="fi-FI" dirty="0" smtClean="0"/>
              <a:t> </a:t>
            </a:r>
            <a:r>
              <a:rPr lang="fi-FI" dirty="0" err="1" smtClean="0"/>
              <a:t>interest</a:t>
            </a:r>
            <a:r>
              <a:rPr lang="fi-FI" dirty="0" smtClean="0"/>
              <a:t>?</a:t>
            </a:r>
            <a:endParaRPr lang="fi-FI" dirty="0" smtClean="0"/>
          </a:p>
        </p:txBody>
      </p:sp>
    </p:spTree>
    <p:extLst>
      <p:ext uri="{BB962C8B-B14F-4D97-AF65-F5344CB8AC3E}">
        <p14:creationId xmlns:p14="http://schemas.microsoft.com/office/powerpoint/2010/main" val="26088591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err="1" smtClean="0"/>
              <a:t>Thank</a:t>
            </a:r>
            <a:r>
              <a:rPr lang="fi-FI" dirty="0" smtClean="0"/>
              <a:t> </a:t>
            </a:r>
            <a:r>
              <a:rPr lang="fi-FI" dirty="0" err="1" smtClean="0"/>
              <a:t>you</a:t>
            </a:r>
            <a:r>
              <a:rPr lang="fi-FI" dirty="0"/>
              <a:t>!</a:t>
            </a:r>
          </a:p>
        </p:txBody>
      </p:sp>
      <p:pic>
        <p:nvPicPr>
          <p:cNvPr id="8" name="Sisällön paikkamerkki 7" descr="IMG_549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09" b="1080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401540484"/>
      </p:ext>
    </p:extLst>
  </p:cSld>
  <p:clrMapOvr>
    <a:masterClrMapping/>
  </p:clrMapOvr>
</p:sld>
</file>

<file path=ppt/theme/theme1.xml><?xml version="1.0" encoding="utf-8"?>
<a:theme xmlns:a="http://schemas.openxmlformats.org/drawingml/2006/main" name="uef_basic_laajamalli-2">
  <a:themeElements>
    <a:clrScheme name="uef_basic_laajamalli-2 1">
      <a:dk1>
        <a:srgbClr val="000000"/>
      </a:dk1>
      <a:lt1>
        <a:srgbClr val="FFFFFF"/>
      </a:lt1>
      <a:dk2>
        <a:srgbClr val="000000"/>
      </a:dk2>
      <a:lt2>
        <a:srgbClr val="D4D4D4"/>
      </a:lt2>
      <a:accent1>
        <a:srgbClr val="D4D800"/>
      </a:accent1>
      <a:accent2>
        <a:srgbClr val="006788"/>
      </a:accent2>
      <a:accent3>
        <a:srgbClr val="FFFFFF"/>
      </a:accent3>
      <a:accent4>
        <a:srgbClr val="000000"/>
      </a:accent4>
      <a:accent5>
        <a:srgbClr val="E6E9AA"/>
      </a:accent5>
      <a:accent6>
        <a:srgbClr val="005D7B"/>
      </a:accent6>
      <a:hlink>
        <a:srgbClr val="009FB8"/>
      </a:hlink>
      <a:folHlink>
        <a:srgbClr val="F9B700"/>
      </a:folHlink>
    </a:clrScheme>
    <a:fontScheme name="uef_basic_laajamalli-2">
      <a:majorFont>
        <a:latin typeface="Palatino Linotype"/>
        <a:ea typeface=""/>
        <a:cs typeface=""/>
      </a:majorFont>
      <a:minorFont>
        <a:latin typeface="Palatino Linotyp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uef_basic_laajamalli-2 1">
        <a:dk1>
          <a:srgbClr val="000000"/>
        </a:dk1>
        <a:lt1>
          <a:srgbClr val="FFFFFF"/>
        </a:lt1>
        <a:dk2>
          <a:srgbClr val="000000"/>
        </a:dk2>
        <a:lt2>
          <a:srgbClr val="D4D4D4"/>
        </a:lt2>
        <a:accent1>
          <a:srgbClr val="D4D800"/>
        </a:accent1>
        <a:accent2>
          <a:srgbClr val="006788"/>
        </a:accent2>
        <a:accent3>
          <a:srgbClr val="FFFFFF"/>
        </a:accent3>
        <a:accent4>
          <a:srgbClr val="000000"/>
        </a:accent4>
        <a:accent5>
          <a:srgbClr val="E6E9AA"/>
        </a:accent5>
        <a:accent6>
          <a:srgbClr val="005D7B"/>
        </a:accent6>
        <a:hlink>
          <a:srgbClr val="009FB8"/>
        </a:hlink>
        <a:folHlink>
          <a:srgbClr val="F9B7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ITÄ-SUOMEN YLIOPISTO 2010 : Lopetus">
  <a:themeElements>
    <a:clrScheme name="ITÄ-SUOMEN YLIOPISTO 2010 : Lopetus 1">
      <a:dk1>
        <a:srgbClr val="000000"/>
      </a:dk1>
      <a:lt1>
        <a:srgbClr val="FFFFFF"/>
      </a:lt1>
      <a:dk2>
        <a:srgbClr val="000000"/>
      </a:dk2>
      <a:lt2>
        <a:srgbClr val="D4D4D4"/>
      </a:lt2>
      <a:accent1>
        <a:srgbClr val="D4D800"/>
      </a:accent1>
      <a:accent2>
        <a:srgbClr val="006788"/>
      </a:accent2>
      <a:accent3>
        <a:srgbClr val="FFFFFF"/>
      </a:accent3>
      <a:accent4>
        <a:srgbClr val="000000"/>
      </a:accent4>
      <a:accent5>
        <a:srgbClr val="E6E9AA"/>
      </a:accent5>
      <a:accent6>
        <a:srgbClr val="005D7B"/>
      </a:accent6>
      <a:hlink>
        <a:srgbClr val="009FB8"/>
      </a:hlink>
      <a:folHlink>
        <a:srgbClr val="F9B700"/>
      </a:folHlink>
    </a:clrScheme>
    <a:fontScheme name="ITÄ-SUOMEN YLIOPISTO 2010 : Lopetus">
      <a:majorFont>
        <a:latin typeface="Palatino Linotype"/>
        <a:ea typeface=""/>
        <a:cs typeface=""/>
      </a:majorFont>
      <a:minorFont>
        <a:latin typeface="Palatino Linotyp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ITÄ-SUOMEN YLIOPISTO 2010 : Lopetus 1">
        <a:dk1>
          <a:srgbClr val="000000"/>
        </a:dk1>
        <a:lt1>
          <a:srgbClr val="FFFFFF"/>
        </a:lt1>
        <a:dk2>
          <a:srgbClr val="000000"/>
        </a:dk2>
        <a:lt2>
          <a:srgbClr val="D4D4D4"/>
        </a:lt2>
        <a:accent1>
          <a:srgbClr val="D4D800"/>
        </a:accent1>
        <a:accent2>
          <a:srgbClr val="006788"/>
        </a:accent2>
        <a:accent3>
          <a:srgbClr val="FFFFFF"/>
        </a:accent3>
        <a:accent4>
          <a:srgbClr val="000000"/>
        </a:accent4>
        <a:accent5>
          <a:srgbClr val="E6E9AA"/>
        </a:accent5>
        <a:accent6>
          <a:srgbClr val="005D7B"/>
        </a:accent6>
        <a:hlink>
          <a:srgbClr val="009FB8"/>
        </a:hlink>
        <a:folHlink>
          <a:srgbClr val="F9B7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ITÄ-SUOMEN YLIOPISTO 2010 : Välisivu">
  <a:themeElements>
    <a:clrScheme name="ITÄ-SUOMEN YLIOPISTO 2010 : Välisivu 1">
      <a:dk1>
        <a:srgbClr val="000000"/>
      </a:dk1>
      <a:lt1>
        <a:srgbClr val="FFFFFF"/>
      </a:lt1>
      <a:dk2>
        <a:srgbClr val="000000"/>
      </a:dk2>
      <a:lt2>
        <a:srgbClr val="D4D4D4"/>
      </a:lt2>
      <a:accent1>
        <a:srgbClr val="D4D800"/>
      </a:accent1>
      <a:accent2>
        <a:srgbClr val="006788"/>
      </a:accent2>
      <a:accent3>
        <a:srgbClr val="FFFFFF"/>
      </a:accent3>
      <a:accent4>
        <a:srgbClr val="000000"/>
      </a:accent4>
      <a:accent5>
        <a:srgbClr val="E6E9AA"/>
      </a:accent5>
      <a:accent6>
        <a:srgbClr val="005D7B"/>
      </a:accent6>
      <a:hlink>
        <a:srgbClr val="009FB8"/>
      </a:hlink>
      <a:folHlink>
        <a:srgbClr val="F9B700"/>
      </a:folHlink>
    </a:clrScheme>
    <a:fontScheme name="ITÄ-SUOMEN YLIOPISTO 2010 : Välisivu">
      <a:majorFont>
        <a:latin typeface="Palatino Linotype"/>
        <a:ea typeface=""/>
        <a:cs typeface=""/>
      </a:majorFont>
      <a:minorFont>
        <a:latin typeface="Palatino Linotyp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ITÄ-SUOMEN YLIOPISTO 2010 : Välisivu 1">
        <a:dk1>
          <a:srgbClr val="000000"/>
        </a:dk1>
        <a:lt1>
          <a:srgbClr val="FFFFFF"/>
        </a:lt1>
        <a:dk2>
          <a:srgbClr val="000000"/>
        </a:dk2>
        <a:lt2>
          <a:srgbClr val="D4D4D4"/>
        </a:lt2>
        <a:accent1>
          <a:srgbClr val="D4D800"/>
        </a:accent1>
        <a:accent2>
          <a:srgbClr val="006788"/>
        </a:accent2>
        <a:accent3>
          <a:srgbClr val="FFFFFF"/>
        </a:accent3>
        <a:accent4>
          <a:srgbClr val="000000"/>
        </a:accent4>
        <a:accent5>
          <a:srgbClr val="E6E9AA"/>
        </a:accent5>
        <a:accent6>
          <a:srgbClr val="005D7B"/>
        </a:accent6>
        <a:hlink>
          <a:srgbClr val="009FB8"/>
        </a:hlink>
        <a:folHlink>
          <a:srgbClr val="F9B7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uef_english</Template>
  <TotalTime>554</TotalTime>
  <Words>708</Words>
  <Application>Microsoft Macintosh PowerPoint</Application>
  <PresentationFormat>Näytössä katseltava diaesitys (4:3)</PresentationFormat>
  <Paragraphs>53</Paragraphs>
  <Slides>10</Slides>
  <Notes>1</Notes>
  <HiddenSlides>0</HiddenSlides>
  <MMClips>0</MMClips>
  <ScaleCrop>false</ScaleCrop>
  <HeadingPairs>
    <vt:vector size="4" baseType="variant">
      <vt:variant>
        <vt:lpstr>Teema</vt:lpstr>
      </vt:variant>
      <vt:variant>
        <vt:i4>3</vt:i4>
      </vt:variant>
      <vt:variant>
        <vt:lpstr>Dian otsikot</vt:lpstr>
      </vt:variant>
      <vt:variant>
        <vt:i4>10</vt:i4>
      </vt:variant>
    </vt:vector>
  </HeadingPairs>
  <TitlesOfParts>
    <vt:vector size="13" baseType="lpstr">
      <vt:lpstr>uef_basic_laajamalli-2</vt:lpstr>
      <vt:lpstr>ITÄ-SUOMEN YLIOPISTO 2010 : Lopetus</vt:lpstr>
      <vt:lpstr>ITÄ-SUOMEN YLIOPISTO 2010 : Välisivu</vt:lpstr>
      <vt:lpstr> Water Permit Judgments in Finland  How to compare material and immaterial interests?  </vt:lpstr>
      <vt:lpstr>Purpose of the Presentation</vt:lpstr>
      <vt:lpstr>Old and New Water Act</vt:lpstr>
      <vt:lpstr>Scope of the Water Act in Finland</vt:lpstr>
      <vt:lpstr>Requirement to Apply for a Water Permit</vt:lpstr>
      <vt:lpstr>Interest Comparison as the Normative Basis for a Water Permit Judgment</vt:lpstr>
      <vt:lpstr>The problems of the Water Permit Judgments</vt:lpstr>
      <vt:lpstr>How can Apples and Oranges be Compared?</vt:lpstr>
      <vt:lpstr>Attempts to Solve the Problem</vt:lpstr>
      <vt:lpstr>Thank you!</vt:lpstr>
    </vt:vector>
  </TitlesOfParts>
  <Company>University of Eastern Finland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Justification of Water Permit Judgments in Finland</dc:title>
  <dc:creator>nsoinine</dc:creator>
  <cp:lastModifiedBy>Niko Soininen</cp:lastModifiedBy>
  <cp:revision>80</cp:revision>
  <dcterms:created xsi:type="dcterms:W3CDTF">2011-06-06T11:20:43Z</dcterms:created>
  <dcterms:modified xsi:type="dcterms:W3CDTF">2011-07-05T12:03:04Z</dcterms:modified>
</cp:coreProperties>
</file>