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40"/>
  </p:notesMasterIdLst>
  <p:sldIdLst>
    <p:sldId id="263" r:id="rId3"/>
    <p:sldId id="273" r:id="rId4"/>
    <p:sldId id="257" r:id="rId5"/>
    <p:sldId id="262" r:id="rId6"/>
    <p:sldId id="319" r:id="rId7"/>
    <p:sldId id="314" r:id="rId8"/>
    <p:sldId id="256" r:id="rId9"/>
    <p:sldId id="315" r:id="rId10"/>
    <p:sldId id="316" r:id="rId11"/>
    <p:sldId id="317" r:id="rId12"/>
    <p:sldId id="318" r:id="rId13"/>
    <p:sldId id="260" r:id="rId14"/>
    <p:sldId id="274" r:id="rId15"/>
    <p:sldId id="275" r:id="rId16"/>
    <p:sldId id="276" r:id="rId17"/>
    <p:sldId id="277" r:id="rId18"/>
    <p:sldId id="264" r:id="rId19"/>
    <p:sldId id="265" r:id="rId20"/>
    <p:sldId id="266" r:id="rId21"/>
    <p:sldId id="267" r:id="rId22"/>
    <p:sldId id="268" r:id="rId23"/>
    <p:sldId id="271" r:id="rId24"/>
    <p:sldId id="272" r:id="rId25"/>
    <p:sldId id="307" r:id="rId26"/>
    <p:sldId id="303" r:id="rId27"/>
    <p:sldId id="313" r:id="rId28"/>
    <p:sldId id="258" r:id="rId29"/>
    <p:sldId id="259" r:id="rId30"/>
    <p:sldId id="320" r:id="rId31"/>
    <p:sldId id="308" r:id="rId32"/>
    <p:sldId id="309" r:id="rId33"/>
    <p:sldId id="310" r:id="rId34"/>
    <p:sldId id="311" r:id="rId35"/>
    <p:sldId id="312" r:id="rId36"/>
    <p:sldId id="298" r:id="rId37"/>
    <p:sldId id="299" r:id="rId38"/>
    <p:sldId id="302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542" autoAdjust="0"/>
  </p:normalViewPr>
  <p:slideViewPr>
    <p:cSldViewPr>
      <p:cViewPr varScale="1">
        <p:scale>
          <a:sx n="106" d="100"/>
          <a:sy n="106" d="100"/>
        </p:scale>
        <p:origin x="-1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286412-459D-4F2F-9FE3-46E5E6903EFB}" type="doc">
      <dgm:prSet loTypeId="urn:microsoft.com/office/officeart/2005/8/layout/target3" loCatId="relationship" qsTypeId="urn:microsoft.com/office/officeart/2005/8/quickstyle/simple1#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EE660AE9-8ABF-410F-A7C3-00AEEEB582F1}">
      <dgm:prSet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CA" dirty="0" smtClean="0">
              <a:solidFill>
                <a:schemeClr val="bg1"/>
              </a:solidFill>
            </a:rPr>
            <a:t>Refuges for viable populations of species, including some of our most vulnerable</a:t>
          </a:r>
          <a:endParaRPr lang="en-CA" dirty="0">
            <a:solidFill>
              <a:schemeClr val="bg1"/>
            </a:solidFill>
          </a:endParaRPr>
        </a:p>
      </dgm:t>
    </dgm:pt>
    <dgm:pt modelId="{8349FED3-645C-484F-B712-85E8B13A6EAD}" type="parTrans" cxnId="{B741E230-2510-44CD-9ECD-205EC78CC6AB}">
      <dgm:prSet/>
      <dgm:spPr/>
      <dgm:t>
        <a:bodyPr/>
        <a:lstStyle/>
        <a:p>
          <a:endParaRPr lang="en-CA"/>
        </a:p>
      </dgm:t>
    </dgm:pt>
    <dgm:pt modelId="{129B872F-2229-45C0-9A1A-4634EB00687C}" type="sibTrans" cxnId="{B741E230-2510-44CD-9ECD-205EC78CC6AB}">
      <dgm:prSet/>
      <dgm:spPr/>
      <dgm:t>
        <a:bodyPr/>
        <a:lstStyle/>
        <a:p>
          <a:endParaRPr lang="en-CA"/>
        </a:p>
      </dgm:t>
    </dgm:pt>
    <dgm:pt modelId="{CFB479DC-973C-42B8-9A6B-B5368A7D95BB}">
      <dgm:prSet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CA" dirty="0" smtClean="0">
              <a:solidFill>
                <a:schemeClr val="bg1"/>
              </a:solidFill>
            </a:rPr>
            <a:t>Ecosystem services for people</a:t>
          </a:r>
        </a:p>
      </dgm:t>
    </dgm:pt>
    <dgm:pt modelId="{32374276-1AF4-4E86-9DC8-3B5AB2973234}" type="parTrans" cxnId="{A56DDA4F-3085-446D-8D8B-64578B02E2E8}">
      <dgm:prSet/>
      <dgm:spPr/>
      <dgm:t>
        <a:bodyPr/>
        <a:lstStyle/>
        <a:p>
          <a:endParaRPr lang="en-CA"/>
        </a:p>
      </dgm:t>
    </dgm:pt>
    <dgm:pt modelId="{2997F3C7-B461-489C-ACAC-835C3A2190A4}" type="sibTrans" cxnId="{A56DDA4F-3085-446D-8D8B-64578B02E2E8}">
      <dgm:prSet/>
      <dgm:spPr/>
      <dgm:t>
        <a:bodyPr/>
        <a:lstStyle/>
        <a:p>
          <a:endParaRPr lang="en-CA"/>
        </a:p>
      </dgm:t>
    </dgm:pt>
    <dgm:pt modelId="{937B2A47-FB5D-49BF-AB05-6DB2BE102DFF}">
      <dgm:prSet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CA" dirty="0" smtClean="0">
              <a:solidFill>
                <a:schemeClr val="bg1"/>
              </a:solidFill>
            </a:rPr>
            <a:t>Globally important carbon stores</a:t>
          </a:r>
        </a:p>
      </dgm:t>
    </dgm:pt>
    <dgm:pt modelId="{3981C479-39FF-411D-A72B-F2B31DDBD1B0}" type="parTrans" cxnId="{1CCD9204-F43D-4A01-9F9B-BB2FC67A59CB}">
      <dgm:prSet/>
      <dgm:spPr/>
      <dgm:t>
        <a:bodyPr/>
        <a:lstStyle/>
        <a:p>
          <a:endParaRPr lang="en-CA"/>
        </a:p>
      </dgm:t>
    </dgm:pt>
    <dgm:pt modelId="{46B3EE19-589B-416B-A951-493F78D08BFE}" type="sibTrans" cxnId="{1CCD9204-F43D-4A01-9F9B-BB2FC67A59CB}">
      <dgm:prSet/>
      <dgm:spPr/>
      <dgm:t>
        <a:bodyPr/>
        <a:lstStyle/>
        <a:p>
          <a:endParaRPr lang="en-CA"/>
        </a:p>
      </dgm:t>
    </dgm:pt>
    <dgm:pt modelId="{5C0AF4C2-AD1B-4224-B805-2C5587B831DC}" type="pres">
      <dgm:prSet presAssocID="{97286412-459D-4F2F-9FE3-46E5E6903EF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8737B9C0-DFA0-4004-9DB8-0BA1259C07D6}" type="pres">
      <dgm:prSet presAssocID="{EE660AE9-8ABF-410F-A7C3-00AEEEB582F1}" presName="circle1" presStyleLbl="node1" presStyleIdx="0" presStyleCnt="3" custScaleY="102022" custLinFactNeighborY="1011"/>
      <dgm:spPr/>
    </dgm:pt>
    <dgm:pt modelId="{4D49EA42-BAA2-41CA-BF95-B8B07E5D63E2}" type="pres">
      <dgm:prSet presAssocID="{EE660AE9-8ABF-410F-A7C3-00AEEEB582F1}" presName="space" presStyleCnt="0"/>
      <dgm:spPr/>
    </dgm:pt>
    <dgm:pt modelId="{BB89859E-2062-4EC4-A382-78948C4B71C0}" type="pres">
      <dgm:prSet presAssocID="{EE660AE9-8ABF-410F-A7C3-00AEEEB582F1}" presName="rect1" presStyleLbl="alignAcc1" presStyleIdx="0" presStyleCnt="3"/>
      <dgm:spPr/>
      <dgm:t>
        <a:bodyPr/>
        <a:lstStyle/>
        <a:p>
          <a:endParaRPr lang="en-CA"/>
        </a:p>
      </dgm:t>
    </dgm:pt>
    <dgm:pt modelId="{E6B70123-7790-4A15-94E6-55EB5B3B560E}" type="pres">
      <dgm:prSet presAssocID="{CFB479DC-973C-42B8-9A6B-B5368A7D95BB}" presName="vertSpace2" presStyleLbl="node1" presStyleIdx="0" presStyleCnt="3"/>
      <dgm:spPr/>
    </dgm:pt>
    <dgm:pt modelId="{4BF8D645-2E0B-4056-A760-FBBD30202764}" type="pres">
      <dgm:prSet presAssocID="{CFB479DC-973C-42B8-9A6B-B5368A7D95BB}" presName="circle2" presStyleLbl="node1" presStyleIdx="1" presStyleCnt="3"/>
      <dgm:spPr/>
    </dgm:pt>
    <dgm:pt modelId="{EAA2BB32-4FCD-42D4-8947-2AB59221909D}" type="pres">
      <dgm:prSet presAssocID="{CFB479DC-973C-42B8-9A6B-B5368A7D95BB}" presName="rect2" presStyleLbl="alignAcc1" presStyleIdx="1" presStyleCnt="3" custLinFactNeighborX="9730" custLinFactNeighborY="-5259"/>
      <dgm:spPr/>
      <dgm:t>
        <a:bodyPr/>
        <a:lstStyle/>
        <a:p>
          <a:endParaRPr lang="en-CA"/>
        </a:p>
      </dgm:t>
    </dgm:pt>
    <dgm:pt modelId="{3D62546E-A08F-4D55-9301-5071BC52D914}" type="pres">
      <dgm:prSet presAssocID="{937B2A47-FB5D-49BF-AB05-6DB2BE102DFF}" presName="vertSpace3" presStyleLbl="node1" presStyleIdx="1" presStyleCnt="3"/>
      <dgm:spPr/>
    </dgm:pt>
    <dgm:pt modelId="{AFFC8255-DAEB-44B2-8370-359768B6786B}" type="pres">
      <dgm:prSet presAssocID="{937B2A47-FB5D-49BF-AB05-6DB2BE102DFF}" presName="circle3" presStyleLbl="node1" presStyleIdx="2" presStyleCnt="3"/>
      <dgm:spPr/>
    </dgm:pt>
    <dgm:pt modelId="{50114322-3CB8-45FB-995B-FE28D1D31D69}" type="pres">
      <dgm:prSet presAssocID="{937B2A47-FB5D-49BF-AB05-6DB2BE102DFF}" presName="rect3" presStyleLbl="alignAcc1" presStyleIdx="2" presStyleCnt="3" custLinFactNeighborX="-461" custLinFactNeighborY="3794"/>
      <dgm:spPr/>
      <dgm:t>
        <a:bodyPr/>
        <a:lstStyle/>
        <a:p>
          <a:endParaRPr lang="en-CA"/>
        </a:p>
      </dgm:t>
    </dgm:pt>
    <dgm:pt modelId="{C7B93369-4096-46D6-B6E9-EC10A0C54ACC}" type="pres">
      <dgm:prSet presAssocID="{EE660AE9-8ABF-410F-A7C3-00AEEEB582F1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8E4220BD-A572-4C5A-BEAE-EA0286576F3E}" type="pres">
      <dgm:prSet presAssocID="{CFB479DC-973C-42B8-9A6B-B5368A7D95BB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1742D9F2-9B56-44F6-B9E3-C32B5B644352}" type="pres">
      <dgm:prSet presAssocID="{937B2A47-FB5D-49BF-AB05-6DB2BE102DFF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A56DDA4F-3085-446D-8D8B-64578B02E2E8}" srcId="{97286412-459D-4F2F-9FE3-46E5E6903EFB}" destId="{CFB479DC-973C-42B8-9A6B-B5368A7D95BB}" srcOrd="1" destOrd="0" parTransId="{32374276-1AF4-4E86-9DC8-3B5AB2973234}" sibTransId="{2997F3C7-B461-489C-ACAC-835C3A2190A4}"/>
    <dgm:cxn modelId="{7582680A-7761-4BD9-8CE8-7FAE1744F4B7}" type="presOf" srcId="{CFB479DC-973C-42B8-9A6B-B5368A7D95BB}" destId="{EAA2BB32-4FCD-42D4-8947-2AB59221909D}" srcOrd="0" destOrd="0" presId="urn:microsoft.com/office/officeart/2005/8/layout/target3"/>
    <dgm:cxn modelId="{FD1A25D5-66BF-452A-93AA-8414EE0930C7}" type="presOf" srcId="{CFB479DC-973C-42B8-9A6B-B5368A7D95BB}" destId="{8E4220BD-A572-4C5A-BEAE-EA0286576F3E}" srcOrd="1" destOrd="0" presId="urn:microsoft.com/office/officeart/2005/8/layout/target3"/>
    <dgm:cxn modelId="{1CCD9204-F43D-4A01-9F9B-BB2FC67A59CB}" srcId="{97286412-459D-4F2F-9FE3-46E5E6903EFB}" destId="{937B2A47-FB5D-49BF-AB05-6DB2BE102DFF}" srcOrd="2" destOrd="0" parTransId="{3981C479-39FF-411D-A72B-F2B31DDBD1B0}" sibTransId="{46B3EE19-589B-416B-A951-493F78D08BFE}"/>
    <dgm:cxn modelId="{4CFF6716-E1A7-4CBD-9B88-7AA4E832BDB3}" type="presOf" srcId="{EE660AE9-8ABF-410F-A7C3-00AEEEB582F1}" destId="{C7B93369-4096-46D6-B6E9-EC10A0C54ACC}" srcOrd="1" destOrd="0" presId="urn:microsoft.com/office/officeart/2005/8/layout/target3"/>
    <dgm:cxn modelId="{B1EE0DFC-2B57-48CB-8E61-1B74B3437C2A}" type="presOf" srcId="{97286412-459D-4F2F-9FE3-46E5E6903EFB}" destId="{5C0AF4C2-AD1B-4224-B805-2C5587B831DC}" srcOrd="0" destOrd="0" presId="urn:microsoft.com/office/officeart/2005/8/layout/target3"/>
    <dgm:cxn modelId="{29EC2BF6-8CCD-4B49-AA82-D4E5CAFD2DE6}" type="presOf" srcId="{EE660AE9-8ABF-410F-A7C3-00AEEEB582F1}" destId="{BB89859E-2062-4EC4-A382-78948C4B71C0}" srcOrd="0" destOrd="0" presId="urn:microsoft.com/office/officeart/2005/8/layout/target3"/>
    <dgm:cxn modelId="{91A32CB9-C181-499B-B37D-1BDC663A919C}" type="presOf" srcId="{937B2A47-FB5D-49BF-AB05-6DB2BE102DFF}" destId="{1742D9F2-9B56-44F6-B9E3-C32B5B644352}" srcOrd="1" destOrd="0" presId="urn:microsoft.com/office/officeart/2005/8/layout/target3"/>
    <dgm:cxn modelId="{3BF14858-60DC-4264-8A71-C0B88B46AE0B}" type="presOf" srcId="{937B2A47-FB5D-49BF-AB05-6DB2BE102DFF}" destId="{50114322-3CB8-45FB-995B-FE28D1D31D69}" srcOrd="0" destOrd="0" presId="urn:microsoft.com/office/officeart/2005/8/layout/target3"/>
    <dgm:cxn modelId="{B741E230-2510-44CD-9ECD-205EC78CC6AB}" srcId="{97286412-459D-4F2F-9FE3-46E5E6903EFB}" destId="{EE660AE9-8ABF-410F-A7C3-00AEEEB582F1}" srcOrd="0" destOrd="0" parTransId="{8349FED3-645C-484F-B712-85E8B13A6EAD}" sibTransId="{129B872F-2229-45C0-9A1A-4634EB00687C}"/>
    <dgm:cxn modelId="{C57605B4-F892-47A7-80F4-142CD1D85DB3}" type="presParOf" srcId="{5C0AF4C2-AD1B-4224-B805-2C5587B831DC}" destId="{8737B9C0-DFA0-4004-9DB8-0BA1259C07D6}" srcOrd="0" destOrd="0" presId="urn:microsoft.com/office/officeart/2005/8/layout/target3"/>
    <dgm:cxn modelId="{B7DA8797-769D-4148-9ED8-D51CBBA51890}" type="presParOf" srcId="{5C0AF4C2-AD1B-4224-B805-2C5587B831DC}" destId="{4D49EA42-BAA2-41CA-BF95-B8B07E5D63E2}" srcOrd="1" destOrd="0" presId="urn:microsoft.com/office/officeart/2005/8/layout/target3"/>
    <dgm:cxn modelId="{67388824-85E3-4241-8EC4-0D683F368F5F}" type="presParOf" srcId="{5C0AF4C2-AD1B-4224-B805-2C5587B831DC}" destId="{BB89859E-2062-4EC4-A382-78948C4B71C0}" srcOrd="2" destOrd="0" presId="urn:microsoft.com/office/officeart/2005/8/layout/target3"/>
    <dgm:cxn modelId="{E90B9E2F-B16E-444F-840D-FDD42BF5FA7F}" type="presParOf" srcId="{5C0AF4C2-AD1B-4224-B805-2C5587B831DC}" destId="{E6B70123-7790-4A15-94E6-55EB5B3B560E}" srcOrd="3" destOrd="0" presId="urn:microsoft.com/office/officeart/2005/8/layout/target3"/>
    <dgm:cxn modelId="{05A7FBD1-0EE0-40D7-87E4-E4EB85155640}" type="presParOf" srcId="{5C0AF4C2-AD1B-4224-B805-2C5587B831DC}" destId="{4BF8D645-2E0B-4056-A760-FBBD30202764}" srcOrd="4" destOrd="0" presId="urn:microsoft.com/office/officeart/2005/8/layout/target3"/>
    <dgm:cxn modelId="{DCB9E851-E0D6-4306-840C-F58B69F33295}" type="presParOf" srcId="{5C0AF4C2-AD1B-4224-B805-2C5587B831DC}" destId="{EAA2BB32-4FCD-42D4-8947-2AB59221909D}" srcOrd="5" destOrd="0" presId="urn:microsoft.com/office/officeart/2005/8/layout/target3"/>
    <dgm:cxn modelId="{6E1CDCC3-E51E-4C19-8413-1F002769F44B}" type="presParOf" srcId="{5C0AF4C2-AD1B-4224-B805-2C5587B831DC}" destId="{3D62546E-A08F-4D55-9301-5071BC52D914}" srcOrd="6" destOrd="0" presId="urn:microsoft.com/office/officeart/2005/8/layout/target3"/>
    <dgm:cxn modelId="{BE359608-AE0C-4FCA-827E-F12D12A68CD6}" type="presParOf" srcId="{5C0AF4C2-AD1B-4224-B805-2C5587B831DC}" destId="{AFFC8255-DAEB-44B2-8370-359768B6786B}" srcOrd="7" destOrd="0" presId="urn:microsoft.com/office/officeart/2005/8/layout/target3"/>
    <dgm:cxn modelId="{6A7F266A-8EB4-4805-9FF0-7685D340558D}" type="presParOf" srcId="{5C0AF4C2-AD1B-4224-B805-2C5587B831DC}" destId="{50114322-3CB8-45FB-995B-FE28D1D31D69}" srcOrd="8" destOrd="0" presId="urn:microsoft.com/office/officeart/2005/8/layout/target3"/>
    <dgm:cxn modelId="{EA99322E-189C-4F27-A11B-9DB8E5CD2110}" type="presParOf" srcId="{5C0AF4C2-AD1B-4224-B805-2C5587B831DC}" destId="{C7B93369-4096-46D6-B6E9-EC10A0C54ACC}" srcOrd="9" destOrd="0" presId="urn:microsoft.com/office/officeart/2005/8/layout/target3"/>
    <dgm:cxn modelId="{01A5AF8D-5ADE-45BC-A27C-9AC97688057E}" type="presParOf" srcId="{5C0AF4C2-AD1B-4224-B805-2C5587B831DC}" destId="{8E4220BD-A572-4C5A-BEAE-EA0286576F3E}" srcOrd="10" destOrd="0" presId="urn:microsoft.com/office/officeart/2005/8/layout/target3"/>
    <dgm:cxn modelId="{0CD8D0AB-6E1C-480B-AF3C-4FF2E17BF716}" type="presParOf" srcId="{5C0AF4C2-AD1B-4224-B805-2C5587B831DC}" destId="{1742D9F2-9B56-44F6-B9E3-C32B5B644352}" srcOrd="11" destOrd="0" presId="urn:microsoft.com/office/officeart/2005/8/layout/target3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6C4E31E-FC2B-4120-A596-15E850D544FA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FE8C667-F12D-4274-ABFD-FFD30C61165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CA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E29FA2-8D1F-49A5-8867-A88A7FC4348F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61D490-9B70-47B3-AE61-C8A9EB715235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CA" smtClean="0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3447492-6B66-4D66-B873-1AEC5740F17D}" type="slidenum">
              <a:rPr lang="en-GB" smtClean="0"/>
              <a:pPr>
                <a:defRPr/>
              </a:pPr>
              <a:t>5</a:t>
            </a:fld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smtClean="0"/>
              <a:t>For example, the third Global Biodiversity Outlook Report was released by the Secretariat of the Convention on Biological Diversity.  Not surprisingly, it’s findings were....</a:t>
            </a:r>
          </a:p>
          <a:p>
            <a:r>
              <a:rPr lang="en-CA" smtClean="0"/>
              <a:t>But importantly it also proposed solutions that would be part of a coordinated approach to addressing climate change and biodiversity loss and would include a key role for ecological restoration</a:t>
            </a:r>
          </a:p>
          <a:p>
            <a:endParaRPr lang="en-CA" smtClean="0"/>
          </a:p>
          <a:p>
            <a:r>
              <a:rPr lang="en-CA" smtClean="0"/>
              <a:t>It recognized that “Increasingly, restoration of terrestrial, inland water, and marine ecosystems will be needed to re-establish ecosystem functioning and the provision of valuable services”</a:t>
            </a:r>
          </a:p>
          <a:p>
            <a:endParaRPr lang="en-CA" smtClean="0"/>
          </a:p>
          <a:p>
            <a:r>
              <a:rPr lang="en-CA" smtClean="0"/>
              <a:t>And</a:t>
            </a:r>
          </a:p>
          <a:p>
            <a:endParaRPr lang="en-CA" smtClean="0"/>
          </a:p>
          <a:p>
            <a:r>
              <a:rPr lang="en-CA" smtClean="0"/>
              <a:t>“Conservation of biodiversity and, where necessary restoration of ecosystems, can be cost-effective interventions for both mitigation of and adaptation to climate change, often with substantial co-benefits”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F699FC6-02F6-47A1-A03C-F23FA7D2FC6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/>
              <a:t>Conservation-based solutions for the planet</a:t>
            </a:r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0ECCD4-45E1-4E6F-B4EB-CD0F5C0E8343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/>
              <a:t>Solutions continue to include a key role for protected areas</a:t>
            </a:r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E66DD54-7119-4F05-962B-D9C2BCA146F3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/>
              <a:t>Recognizing the need for enhanced connectivity among protected areas – and the need to ensure people connect with nature and are engaged in conservation efforts</a:t>
            </a:r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955117-9F4A-47DC-BDB9-7ADBF8DDB96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1A68EE7-B56F-49B0-AB63-88E45B79109C}" type="slidenum">
              <a:rPr lang="en-CA" smtClean="0"/>
              <a:pPr>
                <a:defRPr/>
              </a:pPr>
              <a:t>11</a:t>
            </a:fld>
            <a:endParaRPr lang="en-CA" smtClean="0"/>
          </a:p>
        </p:txBody>
      </p:sp>
      <p:sp>
        <p:nvSpPr>
          <p:cNvPr id="4403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5988" y="4343400"/>
            <a:ext cx="5026025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CA" dirty="0" smtClean="0"/>
              <a:t>recover vulnerable species</a:t>
            </a:r>
          </a:p>
          <a:p>
            <a:pPr eaLnBrk="1" hangingPunct="1">
              <a:defRPr/>
            </a:pPr>
            <a:endParaRPr lang="en-CA" dirty="0" smtClean="0"/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/>
              <a:t>Last Child in the Woods – Nature Deficit Disorder – Richard </a:t>
            </a:r>
            <a:r>
              <a:rPr lang="en-CA" dirty="0" err="1" smtClean="0"/>
              <a:t>Louv</a:t>
            </a:r>
            <a:endParaRPr lang="en-CA" dirty="0" smtClean="0"/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/>
              <a:t>“Reconnect Americans, especially children to America’s rivers and waterways, landscapes of national significance, ranches, farms and forests, great parks and beaches…” (U.S. </a:t>
            </a:r>
            <a:r>
              <a:rPr lang="en-CA" i="1" dirty="0" smtClean="0"/>
              <a:t>Presidential Memorandum – America’s Great Outdoors Strategy – April 16, 2010)</a:t>
            </a:r>
            <a:endParaRPr lang="en-US" dirty="0" smtClean="0"/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CA" dirty="0" smtClean="0">
              <a:solidFill>
                <a:schemeClr val="bg1"/>
              </a:solidFill>
            </a:endParaRPr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</a:rPr>
              <a:t>Economy – Canadians’ needs and priorities</a:t>
            </a:r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</a:rPr>
              <a:t>Urbanization – 80% live in cities</a:t>
            </a:r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</a:rPr>
              <a:t>Age Dynamic – An aging population</a:t>
            </a:r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</a:rPr>
              <a:t>Multiculturalism – Expectations of new Canadians</a:t>
            </a:r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</a:rPr>
              <a:t>Societal Challenges – Nature deficit</a:t>
            </a:r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</a:rPr>
              <a:t>New Technology – Highest per capita internet use</a:t>
            </a:r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</a:rPr>
              <a:t>Climate Change – Impacts and opportunities</a:t>
            </a:r>
          </a:p>
          <a:p>
            <a:pPr marL="342900" indent="-342900" eaLnBrk="1" hangingPunct="1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</a:rPr>
              <a:t>Biodiversity Loss – Ongoing</a:t>
            </a:r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3E66B50-F93B-4DFE-9E8B-16F5DBD050BA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CA" smtClean="0"/>
          </a:p>
        </p:txBody>
      </p:sp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E20DCCDC-1863-4CD9-9709-8C4EE59298A8}" type="slidenum">
              <a:rPr lang="en-GB" sz="1200">
                <a:latin typeface="Times New Roman" pitchFamily="18" charset="0"/>
              </a:rPr>
              <a:pPr algn="r" eaLnBrk="0" hangingPunct="0"/>
              <a:t>13</a:t>
            </a:fld>
            <a:endParaRPr lang="en-GB" sz="1200">
              <a:latin typeface="Times New Roman" pitchFamily="18" charset="0"/>
            </a:endParaRPr>
          </a:p>
        </p:txBody>
      </p:sp>
      <p:sp>
        <p:nvSpPr>
          <p:cNvPr id="47107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00D0C0FC-1F89-412C-B967-F09763D8128A}" type="slidenum">
              <a:rPr lang="en-GB" sz="1200">
                <a:latin typeface="Times New Roman" pitchFamily="18" charset="0"/>
              </a:rPr>
              <a:pPr algn="r" eaLnBrk="0" hangingPunct="0"/>
              <a:t>13</a:t>
            </a:fld>
            <a:endParaRPr lang="en-GB" sz="1200">
              <a:latin typeface="Times New Roman" pitchFamily="18" charset="0"/>
            </a:endParaRPr>
          </a:p>
        </p:txBody>
      </p:sp>
      <p:sp>
        <p:nvSpPr>
          <p:cNvPr id="471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51FB50-CA20-4BB0-B507-9F67ED0F02A7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CA" smtClean="0"/>
          </a:p>
        </p:txBody>
      </p:sp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FAA017FA-4DD9-456F-862F-980D38C2F26E}" type="slidenum">
              <a:rPr lang="en-GB" sz="1200">
                <a:latin typeface="Times New Roman" pitchFamily="18" charset="0"/>
              </a:rPr>
              <a:pPr algn="r" eaLnBrk="0" hangingPunct="0"/>
              <a:t>14</a:t>
            </a:fld>
            <a:endParaRPr lang="en-GB" sz="1200">
              <a:latin typeface="Times New Roman" pitchFamily="18" charset="0"/>
            </a:endParaRPr>
          </a:p>
        </p:txBody>
      </p:sp>
      <p:sp>
        <p:nvSpPr>
          <p:cNvPr id="49155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320D1C5A-CE20-4CAC-A2A7-4E97399F7299}" type="slidenum">
              <a:rPr lang="en-GB" sz="1200">
                <a:latin typeface="Times New Roman" pitchFamily="18" charset="0"/>
              </a:rPr>
              <a:pPr algn="r" eaLnBrk="0" hangingPunct="0"/>
              <a:t>14</a:t>
            </a:fld>
            <a:endParaRPr lang="en-GB" sz="1200">
              <a:latin typeface="Times New Roman" pitchFamily="18" charset="0"/>
            </a:endParaRPr>
          </a:p>
        </p:txBody>
      </p:sp>
      <p:sp>
        <p:nvSpPr>
          <p:cNvPr id="491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6223B3-00CA-4751-B935-5B85BA53133B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CA" smtClean="0"/>
          </a:p>
        </p:txBody>
      </p:sp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9F0B6128-AA34-4FFD-A453-A2BD130E0B8B}" type="slidenum">
              <a:rPr lang="en-GB" sz="1200">
                <a:latin typeface="Times New Roman" pitchFamily="18" charset="0"/>
              </a:rPr>
              <a:pPr algn="r" eaLnBrk="0" hangingPunct="0"/>
              <a:t>15</a:t>
            </a:fld>
            <a:endParaRPr lang="en-GB" sz="1200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95468D-A38C-426A-B216-6A7F401F7FBC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CA" smtClean="0"/>
          </a:p>
        </p:txBody>
      </p:sp>
      <p:sp>
        <p:nvSpPr>
          <p:cNvPr id="5325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0EF58312-4FD4-4875-A584-2E19D2327789}" type="slidenum">
              <a:rPr lang="en-GB" sz="1200">
                <a:latin typeface="Times New Roman" pitchFamily="18" charset="0"/>
              </a:rPr>
              <a:pPr algn="r" eaLnBrk="0" hangingPunct="0"/>
              <a:t>16</a:t>
            </a:fld>
            <a:endParaRPr lang="en-GB" sz="1200">
              <a:latin typeface="Times New Roman" pitchFamily="18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C72D3F-B4DB-42D9-BECB-6B6CA3022538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CA" smtClean="0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A6366F-D922-4F77-9543-D41AAD40FE1E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CA" smtClean="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0F1455-A0A0-45E9-B3EF-00CA96F25E1F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CA" smtClean="0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CFE0D9-3CA0-44F3-9A37-99F39870E064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CA" smtClean="0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2C975C-CD6E-4844-91F0-33E13D94C6E2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CA" smtClean="0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440153-6D58-4855-890C-70C8CCB1BE19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CA" smtClean="0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AF90C1-E3CA-467A-9B7A-ED815FC2129A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CA" smtClean="0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94F14B-EACA-4FFB-847C-79EEE09B4E76}" type="slidenum">
              <a:rPr lang="en-GB" smtClean="0"/>
              <a:pPr>
                <a:defRPr/>
              </a:pPr>
              <a:t>24</a:t>
            </a:fld>
            <a:endParaRPr lang="en-GB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7168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281D37D-DB9C-473E-B8B4-F895BE232F28}" type="slidenum">
              <a:rPr lang="en-GB" sz="1200"/>
              <a:pPr algn="r"/>
              <a:t>25</a:t>
            </a:fld>
            <a:endParaRPr lang="en-GB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128FA7-F4DC-44C4-B83C-C5E00F3AD6C4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CA" smtClean="0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34F22C-A8A9-4E61-8E46-48AA9C605102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CA" smtClean="0"/>
          </a:p>
        </p:txBody>
      </p:sp>
      <p:sp>
        <p:nvSpPr>
          <p:cNvPr id="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4453CF-9C9C-4E41-BDAE-396707E1775B}" type="slidenum">
              <a:rPr lang="en-C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CA" smtClean="0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31104-ECFC-4749-8A63-A1435D2DD4F2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7E37D-B038-492F-8AD8-8F6AF1F6AFA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D9920-C51A-461C-A455-EE05A78A3644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C757A-6B7A-4786-9E91-ED2041E0546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502DE-2D3C-4E3F-A71C-3B864CFC16D8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7767F-99A2-485B-9736-9B8F50C3AD2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BB30D-C1BB-4F98-B41C-2C9A7AF85A85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F9915-B1F0-4626-A31F-AB41E7AED69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331FC-1525-4A14-9A14-F7797BAF040F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97ABF-7F13-4A4F-BA33-A346235351C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DC16A-4E21-4DAD-82C5-B50D0E8B46AB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1FA18-E521-4043-B81D-58C1702F43E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767FA-B4F3-48D9-AE93-DAC6C12AE8EC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A30A3-AD0E-4A0C-A5C1-D56F10070CBA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B0BF7-8CA8-4095-B220-CAABB958006C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15771-5D6D-4CA4-92F8-BAF0CD973C6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73099-A0CD-456E-8CDD-529BB40ED000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B7AE7-2F78-4427-A728-0515080E554E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  <p:transition spd="med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  <p:transition spd="med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pull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  <p:transition spd="med">
    <p:pull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  <p:transition spd="med">
    <p:pull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  <p:transition spd="med">
    <p:pull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ll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pull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>
    <p:pull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  <p:transition spd="med">
    <p:pull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228600"/>
            <a:ext cx="211455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228600"/>
            <a:ext cx="6191250" cy="58975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  <p:transition spd="med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19C5CF-F176-4537-8C44-7134A0C05D5F}" type="datetimeFigureOut">
              <a:rPr lang="en-US"/>
              <a:pPr>
                <a:defRPr/>
              </a:pPr>
              <a:t>12/9/2010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E170F6-69B0-440E-A9A1-C50AB852AA4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6181725"/>
            <a:ext cx="9144000" cy="334963"/>
          </a:xfrm>
          <a:prstGeom prst="rect">
            <a:avLst/>
          </a:prstGeom>
          <a:solidFill>
            <a:srgbClr val="00338D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CA">
              <a:latin typeface="+mn-lt"/>
              <a:cs typeface="+mn-cs"/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4446588" y="6211888"/>
            <a:ext cx="4306887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CA" sz="1200">
                <a:latin typeface="+mn-lt"/>
                <a:cs typeface="+mn-cs"/>
              </a:rPr>
              <a:t>International Union for Conservation of Nature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143250" y="3048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CA">
              <a:latin typeface="+mn-lt"/>
              <a:cs typeface="+mn-cs"/>
            </a:endParaRPr>
          </a:p>
        </p:txBody>
      </p:sp>
      <p:pic>
        <p:nvPicPr>
          <p:cNvPr id="11269" name="Picture 5" descr="IUCN_WCPA2008-300x80opt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357813" y="0"/>
            <a:ext cx="3786187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228600"/>
            <a:ext cx="5181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1" r:id="rId2"/>
    <p:sldLayoutId id="2147483690" r:id="rId3"/>
    <p:sldLayoutId id="2147483689" r:id="rId4"/>
    <p:sldLayoutId id="2147483688" r:id="rId5"/>
    <p:sldLayoutId id="2147483687" r:id="rId6"/>
    <p:sldLayoutId id="2147483686" r:id="rId7"/>
    <p:sldLayoutId id="2147483685" r:id="rId8"/>
    <p:sldLayoutId id="2147483684" r:id="rId9"/>
    <p:sldLayoutId id="2147483683" r:id="rId10"/>
    <p:sldLayoutId id="2147483682" r:id="rId11"/>
  </p:sldLayoutIdLst>
  <p:transition spd="med">
    <p:pull dir="r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Data" Target="../diagrams/data1.xml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Bali_Action_Plan" TargetMode="Externa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3.wmf"/><Relationship Id="rId4" Type="http://schemas.openxmlformats.org/officeDocument/2006/relationships/image" Target="../media/image50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4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6211888"/>
            <a:ext cx="8643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Calibri" pitchFamily="34" charset="0"/>
              </a:rPr>
              <a:t>Flooded houses south of Dhaka, Bangladesh (23°41N, 90°25 W)</a:t>
            </a:r>
          </a:p>
          <a:p>
            <a:r>
              <a:rPr lang="en-CA">
                <a:latin typeface="Calibri" pitchFamily="34" charset="0"/>
              </a:rPr>
              <a:t>© Yann Arthus-Bertrand / Earth from above</a:t>
            </a:r>
          </a:p>
        </p:txBody>
      </p:sp>
      <p:sp>
        <p:nvSpPr>
          <p:cNvPr id="24581" name="TextBox 5"/>
          <p:cNvSpPr txBox="1">
            <a:spLocks noChangeArrowheads="1"/>
          </p:cNvSpPr>
          <p:nvPr/>
        </p:nvSpPr>
        <p:spPr bwMode="auto">
          <a:xfrm>
            <a:off x="250825" y="333375"/>
            <a:ext cx="8637588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4000">
                <a:solidFill>
                  <a:srgbClr val="FFFF00"/>
                </a:solidFill>
                <a:latin typeface="Calibri" pitchFamily="34" charset="0"/>
              </a:rPr>
              <a:t>The  Wicked Problem of Climate Change:</a:t>
            </a:r>
          </a:p>
          <a:p>
            <a:r>
              <a:rPr lang="en-CA" sz="4000">
                <a:solidFill>
                  <a:srgbClr val="FFFF00"/>
                </a:solidFill>
                <a:latin typeface="Calibri" pitchFamily="34" charset="0"/>
              </a:rPr>
              <a:t>Protected Areas as part of a </a:t>
            </a:r>
          </a:p>
          <a:p>
            <a:r>
              <a:rPr lang="en-CA" sz="4000">
                <a:solidFill>
                  <a:srgbClr val="FFFF00"/>
                </a:solidFill>
                <a:latin typeface="Calibri" pitchFamily="34" charset="0"/>
              </a:rPr>
              <a:t>“Natural Solution”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/>
              <a:t>The World is changing and with change problems are stacking up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>
              <a:buFontTx/>
              <a:buNone/>
            </a:pPr>
            <a:endParaRPr lang="en-US" sz="2400" smtClean="0"/>
          </a:p>
        </p:txBody>
      </p:sp>
      <p:pic>
        <p:nvPicPr>
          <p:cNvPr id="99332" name="Picture 4" descr="worldpo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600200"/>
            <a:ext cx="7010400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4" name="Picture 6" descr="304234996_6248b87471_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" y="1600200"/>
            <a:ext cx="708660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6" name="Picture 8" descr="3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" y="1600200"/>
            <a:ext cx="7086600" cy="535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933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1543050"/>
            <a:ext cx="708660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Rectangle 14"/>
          <p:cNvSpPr>
            <a:spLocks noChangeArrowheads="1"/>
          </p:cNvSpPr>
          <p:nvPr/>
        </p:nvSpPr>
        <p:spPr bwMode="auto">
          <a:xfrm>
            <a:off x="0" y="914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Times New Roman" pitchFamily="18" charset="0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6013" y="5373688"/>
            <a:ext cx="6551612" cy="120015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CA" dirty="0"/>
              <a:t>The stocks of hydrocarbons that are profitable to extract are more than enough to take the world to levels of CO</a:t>
            </a:r>
            <a:r>
              <a:rPr lang="en-CA" baseline="-25000" dirty="0"/>
              <a:t>2</a:t>
            </a:r>
            <a:r>
              <a:rPr lang="en-CA" dirty="0"/>
              <a:t> well beyond 750ppm with very dangerous consequences for climate change impacts. “Stern Report”</a:t>
            </a:r>
            <a:endParaRPr lang="en-C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9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3500438"/>
            <a:ext cx="671512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00125" y="142875"/>
            <a:ext cx="6515100" cy="3257550"/>
          </a:xfrm>
        </p:spPr>
      </p:pic>
      <p:sp>
        <p:nvSpPr>
          <p:cNvPr id="28676" name="TextBox 5"/>
          <p:cNvSpPr txBox="1">
            <a:spLocks noChangeArrowheads="1"/>
          </p:cNvSpPr>
          <p:nvPr/>
        </p:nvSpPr>
        <p:spPr bwMode="auto">
          <a:xfrm>
            <a:off x="714375" y="3143250"/>
            <a:ext cx="652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latin typeface="Calibri" pitchFamily="34" charset="0"/>
              </a:rPr>
              <a:t>2009</a:t>
            </a:r>
          </a:p>
        </p:txBody>
      </p:sp>
      <p:sp>
        <p:nvSpPr>
          <p:cNvPr id="28677" name="TextBox 6"/>
          <p:cNvSpPr txBox="1">
            <a:spLocks noChangeArrowheads="1"/>
          </p:cNvSpPr>
          <p:nvPr/>
        </p:nvSpPr>
        <p:spPr bwMode="auto">
          <a:xfrm>
            <a:off x="428625" y="6215063"/>
            <a:ext cx="1690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latin typeface="Calibri" pitchFamily="34" charset="0"/>
              </a:rPr>
              <a:t>2000-09 decade</a:t>
            </a:r>
          </a:p>
        </p:txBody>
      </p:sp>
      <p:sp>
        <p:nvSpPr>
          <p:cNvPr id="28678" name="TextBox 7"/>
          <p:cNvSpPr txBox="1">
            <a:spLocks noChangeArrowheads="1"/>
          </p:cNvSpPr>
          <p:nvPr/>
        </p:nvSpPr>
        <p:spPr bwMode="auto">
          <a:xfrm>
            <a:off x="7143750" y="6286500"/>
            <a:ext cx="17700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latin typeface="Calibri" pitchFamily="34" charset="0"/>
              </a:rPr>
              <a:t>Warmest decade</a:t>
            </a:r>
          </a:p>
        </p:txBody>
      </p:sp>
      <p:sp>
        <p:nvSpPr>
          <p:cNvPr id="28679" name="Rectangle 8"/>
          <p:cNvSpPr>
            <a:spLocks noChangeArrowheads="1"/>
          </p:cNvSpPr>
          <p:nvPr/>
        </p:nvSpPr>
        <p:spPr bwMode="auto">
          <a:xfrm>
            <a:off x="5237163" y="3214688"/>
            <a:ext cx="3906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>
                <a:latin typeface="Calibri" pitchFamily="34" charset="0"/>
              </a:rPr>
              <a:t>http://www.nasa.gov/home/index.html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90572" cy="7184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8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13" y="1214438"/>
            <a:ext cx="904875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276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09075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Rectangle 4"/>
          <p:cNvSpPr>
            <a:spLocks noChangeArrowheads="1"/>
          </p:cNvSpPr>
          <p:nvPr/>
        </p:nvSpPr>
        <p:spPr bwMode="auto">
          <a:xfrm>
            <a:off x="357188" y="6211888"/>
            <a:ext cx="82153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Calibri" pitchFamily="34" charset="0"/>
              </a:rPr>
              <a:t>Middelgrunden offshore wind farm,near Copenhagen, Denmark (55°40 N, 12°38 E)</a:t>
            </a:r>
          </a:p>
          <a:p>
            <a:r>
              <a:rPr lang="en-CA">
                <a:latin typeface="Calibri" pitchFamily="34" charset="0"/>
              </a:rPr>
              <a:t>© Yann Arthus-Bertrand /</a:t>
            </a:r>
          </a:p>
        </p:txBody>
      </p:sp>
      <p:graphicFrame>
        <p:nvGraphicFramePr>
          <p:cNvPr id="99338" name="Object 2"/>
          <p:cNvGraphicFramePr>
            <a:graphicFrameLocks noChangeAspect="1"/>
          </p:cNvGraphicFramePr>
          <p:nvPr/>
        </p:nvGraphicFramePr>
        <p:xfrm>
          <a:off x="0" y="0"/>
          <a:ext cx="8796338" cy="6597650"/>
        </p:xfrm>
        <a:graphic>
          <a:graphicData uri="http://schemas.openxmlformats.org/presentationml/2006/ole">
            <p:oleObj spid="_x0000_s27650" name="Photo Editor Photo" r:id="rId4" imgW="5047619" imgH="299126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5"/>
          <p:cNvPicPr>
            <a:picLocks noChangeAspect="1" noChangeArrowheads="1"/>
          </p:cNvPicPr>
          <p:nvPr/>
        </p:nvPicPr>
        <p:blipFill>
          <a:blip r:embed="rId3"/>
          <a:srcRect l="38023"/>
          <a:stretch>
            <a:fillRect/>
          </a:stretch>
        </p:blipFill>
        <p:spPr bwMode="auto">
          <a:xfrm>
            <a:off x="-76200" y="0"/>
            <a:ext cx="129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itle 9"/>
          <p:cNvSpPr>
            <a:spLocks noGrp="1"/>
          </p:cNvSpPr>
          <p:nvPr>
            <p:ph type="title"/>
          </p:nvPr>
        </p:nvSpPr>
        <p:spPr>
          <a:xfrm>
            <a:off x="1752600" y="34925"/>
            <a:ext cx="6934200" cy="1143000"/>
          </a:xfrm>
        </p:spPr>
        <p:txBody>
          <a:bodyPr/>
          <a:lstStyle/>
          <a:p>
            <a:pPr eaLnBrk="1" hangingPunct="1"/>
            <a:r>
              <a:rPr lang="en-GB" b="1" smtClean="0">
                <a:latin typeface="Calibri" pitchFamily="34" charset="0"/>
              </a:rPr>
              <a:t>The challenge</a:t>
            </a:r>
          </a:p>
        </p:txBody>
      </p:sp>
      <p:sp>
        <p:nvSpPr>
          <p:cNvPr id="31747" name="Content Placeholder 8"/>
          <p:cNvSpPr>
            <a:spLocks noGrp="1"/>
          </p:cNvSpPr>
          <p:nvPr>
            <p:ph idx="1"/>
          </p:nvPr>
        </p:nvSpPr>
        <p:spPr bwMode="auto">
          <a:xfrm>
            <a:off x="1752600" y="1189038"/>
            <a:ext cx="7010400" cy="45259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mtClean="0">
                <a:latin typeface="Calibri" pitchFamily="34" charset="0"/>
              </a:rPr>
              <a:t>Vegetation loss</a:t>
            </a:r>
            <a:r>
              <a:rPr lang="en-GB" b="1" smtClean="0">
                <a:latin typeface="Calibri" pitchFamily="34" charset="0"/>
              </a:rPr>
              <a:t> </a:t>
            </a:r>
            <a:r>
              <a:rPr lang="en-GB" smtClean="0">
                <a:latin typeface="Calibri" pitchFamily="34" charset="0"/>
              </a:rPr>
              <a:t>is already responsible for around 20% of global greenhouse gas emissions</a:t>
            </a:r>
          </a:p>
          <a:p>
            <a:pPr algn="ctr" eaLnBrk="1" hangingPunct="1">
              <a:buFontTx/>
              <a:buNone/>
            </a:pPr>
            <a:r>
              <a:rPr lang="en-GB" b="1" i="1" smtClean="0">
                <a:latin typeface="Calibri" pitchFamily="34" charset="0"/>
              </a:rPr>
              <a:t>and furthermore…</a:t>
            </a:r>
          </a:p>
          <a:p>
            <a:pPr eaLnBrk="1" hangingPunct="1"/>
            <a:endParaRPr lang="en-GB" b="1" smtClean="0">
              <a:latin typeface="Calibri" pitchFamily="34" charset="0"/>
            </a:endParaRPr>
          </a:p>
          <a:p>
            <a:pPr eaLnBrk="1" hangingPunct="1"/>
            <a:r>
              <a:rPr lang="en-GB" smtClean="0">
                <a:latin typeface="Calibri" pitchFamily="34" charset="0"/>
              </a:rPr>
              <a:t>Many ecosystems that are currently sinks for CO</a:t>
            </a:r>
            <a:r>
              <a:rPr lang="en-GB" baseline="-25000" smtClean="0">
                <a:latin typeface="Calibri" pitchFamily="34" charset="0"/>
              </a:rPr>
              <a:t>2</a:t>
            </a:r>
            <a:r>
              <a:rPr lang="en-GB" smtClean="0">
                <a:latin typeface="Calibri" pitchFamily="34" charset="0"/>
              </a:rPr>
              <a:t> could soon “flip” and become net sources due to climate change and other human impacts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33513"/>
            <a:ext cx="3155950" cy="401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335338" y="549275"/>
            <a:ext cx="5808662" cy="6278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CA" sz="2400" b="1" dirty="0">
                <a:cs typeface="+mn-cs"/>
              </a:rPr>
              <a:t>Key Findings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Continuing and accelerating loss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High risk of dramatic loss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Preventable /reversible with strong, urgent action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endParaRPr lang="en-CA" dirty="0">
              <a:cs typeface="+mn-cs"/>
            </a:endParaRPr>
          </a:p>
          <a:p>
            <a:pPr marL="273050" indent="-273050">
              <a:defRPr/>
            </a:pPr>
            <a:r>
              <a:rPr lang="en-CA" sz="2400" b="1" dirty="0">
                <a:cs typeface="+mn-cs"/>
              </a:rPr>
              <a:t>Proposed Strategy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solidFill>
                  <a:schemeClr val="accent5"/>
                </a:solidFill>
                <a:cs typeface="+mn-cs"/>
              </a:rPr>
              <a:t>Address climate change and biodiversity loss in close coordination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Increase efficiency of resource use 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Use market incentives and avoid perverse subsidies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Plan strategically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800" b="1" dirty="0">
                <a:solidFill>
                  <a:schemeClr val="accent5"/>
                </a:solidFill>
                <a:cs typeface="+mn-cs"/>
              </a:rPr>
              <a:t>Restore ecosystems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Share benefits equitably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Support and facilitate local action</a:t>
            </a:r>
          </a:p>
          <a:p>
            <a:pPr marL="273050" indent="-273050">
              <a:buFont typeface="Arial" pitchFamily="34" charset="0"/>
              <a:buChar char="•"/>
              <a:defRPr/>
            </a:pPr>
            <a:r>
              <a:rPr lang="en-CA" sz="2200" dirty="0">
                <a:cs typeface="+mn-cs"/>
              </a:rPr>
              <a:t>Communicate, educate and raise awareness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CA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3425" y="214313"/>
            <a:ext cx="4600575" cy="632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41338" y="0"/>
            <a:ext cx="4705351" cy="610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8" y="0"/>
            <a:ext cx="4786312" cy="675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80975" y="0"/>
            <a:ext cx="5000625" cy="625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11413" y="0"/>
            <a:ext cx="4941887" cy="697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47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57450" y="676275"/>
            <a:ext cx="4229100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618630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CA" sz="4400" dirty="0"/>
              <a:t>The role of protected areas is to contribute to the two main responses to climate change through:</a:t>
            </a:r>
          </a:p>
          <a:p>
            <a:pPr>
              <a:defRPr/>
            </a:pPr>
            <a:r>
              <a:rPr lang="en-CA" sz="4400" dirty="0">
                <a:solidFill>
                  <a:srgbClr val="FFC000"/>
                </a:solidFill>
              </a:rPr>
              <a:t>Mitigation</a:t>
            </a:r>
            <a:r>
              <a:rPr lang="en-CA" sz="4400" dirty="0"/>
              <a:t> </a:t>
            </a:r>
          </a:p>
          <a:p>
            <a:pPr>
              <a:defRPr/>
            </a:pPr>
            <a:r>
              <a:rPr lang="en-CA" sz="4400" dirty="0"/>
              <a:t>	Store</a:t>
            </a:r>
          </a:p>
          <a:p>
            <a:pPr>
              <a:defRPr/>
            </a:pPr>
            <a:r>
              <a:rPr lang="en-CA" sz="4400" dirty="0"/>
              <a:t>	Prevent</a:t>
            </a:r>
          </a:p>
          <a:p>
            <a:pPr>
              <a:defRPr/>
            </a:pPr>
            <a:r>
              <a:rPr lang="en-CA" sz="4400" dirty="0">
                <a:solidFill>
                  <a:srgbClr val="FFC000"/>
                </a:solidFill>
              </a:rPr>
              <a:t>Adaptation</a:t>
            </a:r>
          </a:p>
          <a:p>
            <a:pPr>
              <a:defRPr/>
            </a:pPr>
            <a:r>
              <a:rPr lang="en-CA" sz="4400" dirty="0"/>
              <a:t>	Protect</a:t>
            </a:r>
          </a:p>
          <a:p>
            <a:pPr>
              <a:defRPr/>
            </a:pPr>
            <a:r>
              <a:rPr lang="en-CA" sz="4400" dirty="0"/>
              <a:t>	Provide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85775" y="2349500"/>
            <a:ext cx="8229600" cy="3000375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defRPr/>
            </a:pPr>
            <a:r>
              <a:rPr lang="en-CA" b="1" dirty="0" smtClean="0">
                <a:solidFill>
                  <a:srgbClr val="FFE313"/>
                </a:solidFill>
              </a:rPr>
              <a:t>Protect</a:t>
            </a:r>
            <a:r>
              <a:rPr lang="en-CA" dirty="0" smtClean="0">
                <a:solidFill>
                  <a:srgbClr val="FFE313"/>
                </a:solidFill>
              </a:rPr>
              <a:t> </a:t>
            </a:r>
            <a:r>
              <a:rPr lang="en-CA" dirty="0" smtClean="0"/>
              <a:t>sufficient core areas</a:t>
            </a:r>
          </a:p>
          <a:p>
            <a:pPr eaLnBrk="1" hangingPunct="1">
              <a:defRPr/>
            </a:pPr>
            <a:r>
              <a:rPr lang="en-CA" b="1" dirty="0" smtClean="0">
                <a:solidFill>
                  <a:srgbClr val="FFE313"/>
                </a:solidFill>
              </a:rPr>
              <a:t>Connect</a:t>
            </a:r>
            <a:r>
              <a:rPr lang="en-CA" dirty="0" smtClean="0"/>
              <a:t> protected areas and people</a:t>
            </a:r>
          </a:p>
          <a:p>
            <a:pPr eaLnBrk="1" hangingPunct="1">
              <a:defRPr/>
            </a:pPr>
            <a:r>
              <a:rPr lang="en-CA" b="1" dirty="0" smtClean="0">
                <a:solidFill>
                  <a:srgbClr val="FFE313"/>
                </a:solidFill>
              </a:rPr>
              <a:t>Restore</a:t>
            </a:r>
            <a:r>
              <a:rPr lang="en-CA" dirty="0" smtClean="0"/>
              <a:t> ecosystems, human spirits, and cultural connections</a:t>
            </a:r>
          </a:p>
        </p:txBody>
      </p:sp>
      <p:sp>
        <p:nvSpPr>
          <p:cNvPr id="36866" name="Title 3"/>
          <p:cNvSpPr>
            <a:spLocks noGrp="1"/>
          </p:cNvSpPr>
          <p:nvPr>
            <p:ph type="title"/>
          </p:nvPr>
        </p:nvSpPr>
        <p:spPr>
          <a:xfrm>
            <a:off x="-180975" y="914400"/>
            <a:ext cx="8893175" cy="806450"/>
          </a:xfrm>
        </p:spPr>
        <p:txBody>
          <a:bodyPr/>
          <a:lstStyle/>
          <a:p>
            <a:r>
              <a:rPr lang="en-CA" sz="3600" smtClean="0"/>
              <a:t>Natural Solutions - Actions: </a:t>
            </a:r>
            <a:br>
              <a:rPr lang="en-CA" sz="3600" smtClean="0"/>
            </a:br>
            <a:r>
              <a:rPr lang="en-CA" sz="3600" smtClean="0"/>
              <a:t>Protect, Connect, Restore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xfrm>
            <a:off x="714375" y="533400"/>
            <a:ext cx="7772400" cy="609600"/>
          </a:xfrm>
        </p:spPr>
        <p:txBody>
          <a:bodyPr/>
          <a:lstStyle/>
          <a:p>
            <a:pPr eaLnBrk="1" hangingPunct="1"/>
            <a:r>
              <a:rPr lang="en-CA" sz="3600" smtClean="0"/>
              <a:t>Protect large, intact ecosystems on land and sea, thereby securing....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0" y="1772816"/>
          <a:ext cx="6300192" cy="2708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437063"/>
            <a:ext cx="73818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5" descr="untitled.bmp"/>
          <p:cNvPicPr>
            <a:picLocks noChangeAspect="1"/>
          </p:cNvPicPr>
          <p:nvPr/>
        </p:nvPicPr>
        <p:blipFill>
          <a:blip r:embed="rId8"/>
          <a:srcRect l="10274" r="8011"/>
          <a:stretch>
            <a:fillRect/>
          </a:stretch>
        </p:blipFill>
        <p:spPr bwMode="auto">
          <a:xfrm>
            <a:off x="6443663" y="1700213"/>
            <a:ext cx="2700337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2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72225" y="4941888"/>
            <a:ext cx="2771775" cy="1916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609600"/>
          </a:xfrm>
        </p:spPr>
        <p:txBody>
          <a:bodyPr/>
          <a:lstStyle/>
          <a:p>
            <a:pPr eaLnBrk="1" hangingPunct="1"/>
            <a:r>
              <a:rPr lang="en-CA" sz="3200" smtClean="0"/>
              <a:t>Connect protected areas and people in conservation networks by....</a:t>
            </a:r>
          </a:p>
        </p:txBody>
      </p:sp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395288" y="1285875"/>
            <a:ext cx="8534400" cy="1928813"/>
          </a:xfrm>
        </p:spPr>
        <p:txBody>
          <a:bodyPr/>
          <a:lstStyle/>
          <a:p>
            <a:pPr eaLnBrk="1" hangingPunct="1">
              <a:buClr>
                <a:srgbClr val="002060"/>
              </a:buClr>
              <a:buFont typeface="Wingdings" pitchFamily="2" charset="2"/>
              <a:buChar char="§"/>
            </a:pPr>
            <a:r>
              <a:rPr lang="en-CA" sz="2400" smtClean="0"/>
              <a:t>Re-connecting fragmented habitat</a:t>
            </a:r>
          </a:p>
          <a:p>
            <a:pPr eaLnBrk="1" hangingPunct="1">
              <a:buClr>
                <a:srgbClr val="002060"/>
              </a:buClr>
              <a:buFont typeface="Wingdings" pitchFamily="2" charset="2"/>
              <a:buChar char="§"/>
            </a:pPr>
            <a:r>
              <a:rPr lang="en-CA" sz="2400" smtClean="0"/>
              <a:t>Sustainably managing intervening landscapes</a:t>
            </a:r>
          </a:p>
          <a:p>
            <a:pPr eaLnBrk="1" hangingPunct="1">
              <a:buClr>
                <a:srgbClr val="002060"/>
              </a:buClr>
              <a:buFont typeface="Wingdings" pitchFamily="2" charset="2"/>
              <a:buChar char="§"/>
            </a:pPr>
            <a:r>
              <a:rPr lang="en-CA" sz="2400" smtClean="0"/>
              <a:t>Re-connecting people with nature</a:t>
            </a:r>
          </a:p>
          <a:p>
            <a:pPr eaLnBrk="1" hangingPunct="1">
              <a:buClr>
                <a:srgbClr val="002060"/>
              </a:buClr>
              <a:buFont typeface="Wingdings" pitchFamily="2" charset="2"/>
              <a:buChar char="§"/>
            </a:pPr>
            <a:r>
              <a:rPr lang="en-CA" sz="2400" smtClean="0"/>
              <a:t>Engaging communities and stakeholders in conservation efforts</a:t>
            </a:r>
          </a:p>
          <a:p>
            <a:pPr eaLnBrk="1" hangingPunct="1">
              <a:buClr>
                <a:srgbClr val="002060"/>
              </a:buClr>
              <a:buFont typeface="Wingdings" pitchFamily="2" charset="2"/>
              <a:buChar char="§"/>
            </a:pPr>
            <a:endParaRPr lang="en-CA" sz="2400" smtClean="0"/>
          </a:p>
        </p:txBody>
      </p:sp>
      <p:pic>
        <p:nvPicPr>
          <p:cNvPr id="40963" name="Picture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429000"/>
            <a:ext cx="3657600" cy="2428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40964" name="Picture 5" descr="C:\Documents and Settings\karen keenleyside\Desktop\iucn\Nik's video\Additional photos September 12\Mi'kmaw canoe ceremony- Gros Morne- 2007_06_21- IMG_713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5" y="3214688"/>
            <a:ext cx="3910013" cy="260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TextBox 9"/>
          <p:cNvSpPr txBox="1">
            <a:spLocks noChangeArrowheads="1"/>
          </p:cNvSpPr>
          <p:nvPr/>
        </p:nvSpPr>
        <p:spPr bwMode="auto">
          <a:xfrm>
            <a:off x="571500" y="5857875"/>
            <a:ext cx="85725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800">
                <a:solidFill>
                  <a:schemeClr val="bg1"/>
                </a:solidFill>
              </a:rPr>
              <a:t>Thereby facilitating species movement and gene flow and building public understanding and support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438150"/>
            <a:ext cx="7862888" cy="990600"/>
          </a:xfrm>
        </p:spPr>
        <p:txBody>
          <a:bodyPr/>
          <a:lstStyle/>
          <a:p>
            <a:pPr eaLnBrk="1" hangingPunct="1"/>
            <a:r>
              <a:rPr lang="en-CA" sz="3600" smtClean="0"/>
              <a:t>Restore ecosystems, human spirits, and cultural connections by...</a:t>
            </a:r>
            <a:r>
              <a:rPr lang="en-CA" sz="4000" smtClean="0"/>
              <a:t/>
            </a:r>
            <a:br>
              <a:rPr lang="en-CA" sz="4000" smtClean="0"/>
            </a:br>
            <a:endParaRPr lang="en-CA" sz="4000" smtClean="0"/>
          </a:p>
        </p:txBody>
      </p:sp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1600200" y="-9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grpSp>
        <p:nvGrpSpPr>
          <p:cNvPr id="43011" name="Group 11"/>
          <p:cNvGrpSpPr>
            <a:grpSpLocks/>
          </p:cNvGrpSpPr>
          <p:nvPr/>
        </p:nvGrpSpPr>
        <p:grpSpPr bwMode="auto">
          <a:xfrm>
            <a:off x="498475" y="2786063"/>
            <a:ext cx="3573463" cy="3298825"/>
            <a:chOff x="928688" y="3259138"/>
            <a:chExt cx="3573462" cy="3298825"/>
          </a:xfrm>
        </p:grpSpPr>
        <p:pic>
          <p:nvPicPr>
            <p:cNvPr id="43015" name="Picture 8" descr="G:\04 - Ecological Integrity\EQS\Ecological restoration\PCA Photo Directory\Prairies\Manitoba Conservation\Prep for seeding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28688" y="3259138"/>
              <a:ext cx="2092325" cy="1384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16" name="Picture 9" descr="G:\04 - Ecological Integrity\EQS\Ecological restoration\PCA Photo Directory\Prairies\Manitoba Conservation\early restoration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995488" y="4173538"/>
              <a:ext cx="1982787" cy="1489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17" name="Picture 10" descr="G:\04 - Ecological Integrity\EQS\Ecological restoration\PCA Photo Directory\Prairies\Manitoba Conservation\later restoration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76488" y="5164138"/>
              <a:ext cx="2125662" cy="1393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3012" name="TextBox 10"/>
          <p:cNvSpPr txBox="1">
            <a:spLocks noChangeArrowheads="1"/>
          </p:cNvSpPr>
          <p:nvPr/>
        </p:nvSpPr>
        <p:spPr bwMode="auto">
          <a:xfrm>
            <a:off x="571500" y="1214438"/>
            <a:ext cx="8382000" cy="1570037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 indent="-358775">
              <a:buClr>
                <a:srgbClr val="0070C0"/>
              </a:buClr>
              <a:buFont typeface="Wingdings" pitchFamily="2" charset="2"/>
              <a:buChar char="ü"/>
            </a:pPr>
            <a:r>
              <a:rPr lang="en-CA" sz="2400">
                <a:solidFill>
                  <a:srgbClr val="7030A0"/>
                </a:solidFill>
              </a:rPr>
              <a:t>Re-establishing ecological integrity and connectivity within and between protected areas</a:t>
            </a:r>
          </a:p>
          <a:p>
            <a:pPr marL="358775" indent="-358775">
              <a:buClr>
                <a:srgbClr val="0070C0"/>
              </a:buClr>
              <a:buFont typeface="Wingdings" pitchFamily="2" charset="2"/>
              <a:buChar char="ü"/>
            </a:pPr>
            <a:r>
              <a:rPr lang="en-CA" sz="2400">
                <a:solidFill>
                  <a:srgbClr val="7030A0"/>
                </a:solidFill>
              </a:rPr>
              <a:t>Serving as the catalyst for rebuilding trust, social cohesion, and traditional relationships </a:t>
            </a:r>
            <a:r>
              <a:rPr lang="en-CA" sz="2400">
                <a:solidFill>
                  <a:srgbClr val="0070C0"/>
                </a:solidFill>
              </a:rPr>
              <a:t>with nature</a:t>
            </a:r>
          </a:p>
        </p:txBody>
      </p:sp>
      <p:pic>
        <p:nvPicPr>
          <p:cNvPr id="43013" name="Picture 4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88" y="3071813"/>
            <a:ext cx="3543300" cy="28209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43014" name="TextBox 12"/>
          <p:cNvSpPr txBox="1">
            <a:spLocks noChangeArrowheads="1"/>
          </p:cNvSpPr>
          <p:nvPr/>
        </p:nvSpPr>
        <p:spPr bwMode="auto">
          <a:xfrm>
            <a:off x="742950" y="5975350"/>
            <a:ext cx="81867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800">
                <a:solidFill>
                  <a:schemeClr val="bg1"/>
                </a:solidFill>
              </a:rPr>
              <a:t>Thereby enhancing ecological and social resilience to change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Protected Area</a:t>
            </a:r>
          </a:p>
        </p:txBody>
      </p:sp>
      <p:sp>
        <p:nvSpPr>
          <p:cNvPr id="45058" name="Content Placeholder 2"/>
          <p:cNvSpPr>
            <a:spLocks noGrp="1"/>
          </p:cNvSpPr>
          <p:nvPr>
            <p:ph idx="1"/>
          </p:nvPr>
        </p:nvSpPr>
        <p:spPr bwMode="auto">
          <a:blipFill dpi="0" rotWithShape="1">
            <a:blip r:embed="rId2"/>
            <a:srcRect/>
            <a:tile tx="0" ty="0" sx="100000" sy="100000" flip="none" algn="tl"/>
          </a:blip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CA" sz="2400" smtClean="0"/>
              <a:t>IUCN Definition – “A clearly defined geographical space, recognised, dedicated and managed, through legal or other effective means, to achieve the long-term conservation of nature with associated ecosystem services and cultural values”</a:t>
            </a:r>
          </a:p>
          <a:p>
            <a:pPr eaLnBrk="1" hangingPunct="1"/>
            <a:r>
              <a:rPr lang="en-CA" sz="2400" smtClean="0"/>
              <a:t>The focus on “Nature” or biodiversity is in line with CBD PAs definition.</a:t>
            </a:r>
          </a:p>
          <a:p>
            <a:pPr lvl="1" eaLnBrk="1" hangingPunct="1"/>
            <a:r>
              <a:rPr lang="en-CA" sz="2000" smtClean="0"/>
              <a:t>N.B. ‘protected area’ gives some an impression of exclusion – protected by whom and from whom</a:t>
            </a:r>
          </a:p>
          <a:p>
            <a:pPr lvl="1" eaLnBrk="1" hangingPunct="1"/>
            <a:r>
              <a:rPr lang="en-CA" sz="2000" smtClean="0"/>
              <a:t>PAs are protected not “from” but “for” now and future generations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Footer Placeholder 1"/>
          <p:cNvSpPr txBox="1">
            <a:spLocks noGrp="1"/>
          </p:cNvSpPr>
          <p:nvPr/>
        </p:nvSpPr>
        <p:spPr bwMode="auto">
          <a:xfrm>
            <a:off x="381000" y="6380163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eaLnBrk="0" hangingPunct="0"/>
            <a:r>
              <a:rPr lang="en-GB" sz="1200">
                <a:solidFill>
                  <a:srgbClr val="CDDFF3"/>
                </a:solidFill>
                <a:latin typeface="Calibri" pitchFamily="34" charset="0"/>
              </a:rPr>
              <a:t>UNEP  World Conservation Monitoring Centre</a:t>
            </a:r>
          </a:p>
        </p:txBody>
      </p:sp>
      <p:sp>
        <p:nvSpPr>
          <p:cNvPr id="484357" name="Rectangle 5"/>
          <p:cNvSpPr>
            <a:spLocks noChangeArrowheads="1"/>
          </p:cNvSpPr>
          <p:nvPr/>
        </p:nvSpPr>
        <p:spPr bwMode="auto">
          <a:xfrm>
            <a:off x="0" y="0"/>
            <a:ext cx="9467850" cy="7173913"/>
          </a:xfrm>
          <a:prstGeom prst="rect">
            <a:avLst/>
          </a:prstGeom>
          <a:solidFill>
            <a:schemeClr val="bg1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fontAlgn="auto" hangingPunct="0">
              <a:spcAft>
                <a:spcPts val="0"/>
              </a:spcAft>
              <a:defRPr/>
            </a:pPr>
            <a:endParaRPr lang="en-GB" sz="2400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46083" name="Text Box 3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414338"/>
            <a:ext cx="8763000" cy="1143000"/>
          </a:xfrm>
        </p:spPr>
        <p:txBody>
          <a:bodyPr lIns="92075" tIns="46038" rIns="92075" bIns="46038"/>
          <a:lstStyle/>
          <a:p>
            <a:pPr eaLnBrk="1" hangingPunct="1"/>
            <a:r>
              <a:rPr lang="en-GB" smtClean="0">
                <a:solidFill>
                  <a:srgbClr val="205288"/>
                </a:solidFill>
              </a:rPr>
              <a:t>Protected area coverage growing</a:t>
            </a:r>
          </a:p>
        </p:txBody>
      </p:sp>
      <p:sp>
        <p:nvSpPr>
          <p:cNvPr id="46084" name="Line 7"/>
          <p:cNvSpPr>
            <a:spLocks noChangeShapeType="1"/>
          </p:cNvSpPr>
          <p:nvPr/>
        </p:nvSpPr>
        <p:spPr bwMode="auto">
          <a:xfrm flipV="1">
            <a:off x="5562600" y="47244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5" name="Line 8"/>
          <p:cNvSpPr>
            <a:spLocks noChangeShapeType="1"/>
          </p:cNvSpPr>
          <p:nvPr/>
        </p:nvSpPr>
        <p:spPr bwMode="auto">
          <a:xfrm flipV="1">
            <a:off x="6172200" y="4267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6" name="Line 9"/>
          <p:cNvSpPr>
            <a:spLocks noChangeShapeType="1"/>
          </p:cNvSpPr>
          <p:nvPr/>
        </p:nvSpPr>
        <p:spPr bwMode="auto">
          <a:xfrm flipV="1">
            <a:off x="6705600" y="3733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7" name="Line 10"/>
          <p:cNvSpPr>
            <a:spLocks noChangeShapeType="1"/>
          </p:cNvSpPr>
          <p:nvPr/>
        </p:nvSpPr>
        <p:spPr bwMode="auto">
          <a:xfrm flipV="1">
            <a:off x="7239000" y="28956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8" name="Line 11"/>
          <p:cNvSpPr>
            <a:spLocks noChangeShapeType="1"/>
          </p:cNvSpPr>
          <p:nvPr/>
        </p:nvSpPr>
        <p:spPr bwMode="auto">
          <a:xfrm flipV="1">
            <a:off x="8001000" y="20574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6089" name="Picture 2" descr="http://www.unep-wcmc.org/wdpa/NATPA_growthchart_website_31Jan0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84363"/>
            <a:ext cx="9501188" cy="508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90" name="TextBox 11"/>
          <p:cNvSpPr txBox="1">
            <a:spLocks noChangeArrowheads="1"/>
          </p:cNvSpPr>
          <p:nvPr/>
        </p:nvSpPr>
        <p:spPr bwMode="auto">
          <a:xfrm>
            <a:off x="1357313" y="3571875"/>
            <a:ext cx="25003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>
                <a:latin typeface="Calibri" pitchFamily="34" charset="0"/>
              </a:rPr>
              <a:t>WDPA Jan. 31, 2009 stats 122,512 designated PAs</a:t>
            </a:r>
          </a:p>
          <a:p>
            <a:r>
              <a:rPr lang="en-CA">
                <a:latin typeface="Calibri" pitchFamily="34" charset="0"/>
              </a:rPr>
              <a:t>21,457,755.59 KM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PAfig2008_res1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7099" y="357165"/>
            <a:ext cx="8605257" cy="4427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PAfig1980_res1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357166"/>
            <a:ext cx="8608159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 Placeholder 6"/>
          <p:cNvSpPr>
            <a:spLocks noGrp="1"/>
          </p:cNvSpPr>
          <p:nvPr>
            <p:ph type="body" sz="half" idx="4294967295"/>
          </p:nvPr>
        </p:nvSpPr>
        <p:spPr>
          <a:xfrm>
            <a:off x="357188" y="5181600"/>
            <a:ext cx="8429625" cy="933450"/>
          </a:xfr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2075" tIns="46038" rIns="92075" bIns="46038"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2000" b="1" dirty="0" smtClean="0">
                <a:solidFill>
                  <a:srgbClr val="95B3D7"/>
                </a:solidFill>
                <a:latin typeface="Arial" pitchFamily="34" charset="0"/>
                <a:cs typeface="Arial" pitchFamily="34" charset="0"/>
              </a:rPr>
              <a:t>1980: 	40,000 protected areas covering 7,000,000 km</a:t>
            </a:r>
            <a:r>
              <a:rPr lang="en-GB" sz="2000" b="1" baseline="30000" dirty="0" smtClean="0">
                <a:solidFill>
                  <a:srgbClr val="95B3D7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GB" sz="2000" b="1" dirty="0" smtClean="0">
              <a:solidFill>
                <a:srgbClr val="95B3D7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2000" b="1" dirty="0" smtClean="0">
                <a:solidFill>
                  <a:srgbClr val="95B3D7"/>
                </a:solidFill>
                <a:latin typeface="Arial" pitchFamily="34" charset="0"/>
                <a:cs typeface="Arial" pitchFamily="34" charset="0"/>
              </a:rPr>
              <a:t>2009: 	</a:t>
            </a:r>
            <a:r>
              <a:rPr lang="en-CA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CA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122,512</a:t>
            </a:r>
            <a:r>
              <a:rPr lang="en-GB" sz="2000" b="1" dirty="0" smtClean="0">
                <a:solidFill>
                  <a:srgbClr val="95B3D7"/>
                </a:solidFill>
                <a:latin typeface="Arial" pitchFamily="34" charset="0"/>
                <a:cs typeface="Arial" pitchFamily="34" charset="0"/>
              </a:rPr>
              <a:t> protected areas covering </a:t>
            </a:r>
            <a:r>
              <a:rPr lang="en-CA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21,457,755</a:t>
            </a:r>
            <a:r>
              <a:rPr lang="en-GB" sz="2000" b="1" dirty="0" smtClean="0">
                <a:solidFill>
                  <a:srgbClr val="95B3D7"/>
                </a:solidFill>
                <a:latin typeface="Arial" pitchFamily="34" charset="0"/>
                <a:cs typeface="Arial" pitchFamily="34" charset="0"/>
              </a:rPr>
              <a:t>km</a:t>
            </a:r>
            <a:r>
              <a:rPr lang="en-GB" sz="2000" b="1" baseline="30000" dirty="0" smtClean="0">
                <a:solidFill>
                  <a:srgbClr val="95B3D7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8198" name="Title 7"/>
          <p:cNvSpPr>
            <a:spLocks noGrp="1"/>
          </p:cNvSpPr>
          <p:nvPr>
            <p:ph type="title" idx="4294967295"/>
          </p:nvPr>
        </p:nvSpPr>
        <p:spPr>
          <a:xfrm>
            <a:off x="381000" y="4648200"/>
            <a:ext cx="5486400" cy="566738"/>
          </a:xfrm>
        </p:spPr>
        <p:txBody>
          <a:bodyPr lIns="92075" tIns="46038" rIns="92075" bIns="46038" rtlCol="0" anchor="b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smtClean="0"/>
              <a:t>The Worlds Protected Areas</a:t>
            </a:r>
          </a:p>
        </p:txBody>
      </p:sp>
      <p:sp>
        <p:nvSpPr>
          <p:cNvPr id="48133" name="Footer Placeholder 3"/>
          <p:cNvSpPr txBox="1">
            <a:spLocks noGrp="1"/>
          </p:cNvSpPr>
          <p:nvPr/>
        </p:nvSpPr>
        <p:spPr bwMode="auto">
          <a:xfrm>
            <a:off x="0" y="6096000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eaLnBrk="0" hangingPunct="0"/>
            <a:r>
              <a:rPr lang="en-GB" sz="1200">
                <a:solidFill>
                  <a:srgbClr val="CDDFF3"/>
                </a:solidFill>
                <a:latin typeface="Microsoft Sans Serif" pitchFamily="34" charset="0"/>
                <a:cs typeface="Microsoft Sans Serif" pitchFamily="34" charset="0"/>
              </a:rPr>
              <a:t>UNEP  World Conservation Monitoring Centre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Footer Placeholder 3"/>
          <p:cNvSpPr txBox="1">
            <a:spLocks noGrp="1"/>
          </p:cNvSpPr>
          <p:nvPr/>
        </p:nvSpPr>
        <p:spPr bwMode="auto">
          <a:xfrm>
            <a:off x="381000" y="6380163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eaLnBrk="0" hangingPunct="0"/>
            <a:r>
              <a:rPr lang="en-GB" sz="1200">
                <a:solidFill>
                  <a:srgbClr val="CDDFF3"/>
                </a:solidFill>
                <a:latin typeface="Calibri" pitchFamily="34" charset="0"/>
              </a:rPr>
              <a:t>UNEP  World Conservation Monitoring Centre</a:t>
            </a:r>
          </a:p>
        </p:txBody>
      </p:sp>
      <p:pic>
        <p:nvPicPr>
          <p:cNvPr id="50178" name="Picture 4" descr="PERcontr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307975" y="228600"/>
            <a:ext cx="8458200" cy="1143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 eaLnBrk="0" fontAlgn="auto" hangingPunct="0">
              <a:spcAft>
                <a:spcPts val="0"/>
              </a:spcAft>
              <a:defRPr/>
            </a:pPr>
            <a:r>
              <a:rPr lang="en-GB" sz="3600" b="1" dirty="0">
                <a:solidFill>
                  <a:srgbClr val="205288"/>
                </a:solidFill>
                <a:latin typeface="+mj-lt"/>
                <a:ea typeface="+mj-ea"/>
                <a:cs typeface="+mj-cs"/>
              </a:rPr>
              <a:t>Percentage of territorial area protected</a:t>
            </a:r>
            <a:br>
              <a:rPr lang="en-GB" sz="3600" b="1" dirty="0">
                <a:solidFill>
                  <a:srgbClr val="205288"/>
                </a:solidFill>
                <a:latin typeface="+mj-lt"/>
                <a:ea typeface="+mj-ea"/>
                <a:cs typeface="+mj-cs"/>
              </a:rPr>
            </a:br>
            <a:r>
              <a:rPr lang="en-GB" sz="3600" b="1" dirty="0">
                <a:solidFill>
                  <a:srgbClr val="205288"/>
                </a:solidFill>
                <a:latin typeface="+mj-lt"/>
                <a:ea typeface="+mj-ea"/>
                <a:cs typeface="+mj-cs"/>
              </a:rPr>
              <a:t>by country</a:t>
            </a:r>
            <a:endParaRPr lang="en-US" sz="3600" b="1" dirty="0">
              <a:solidFill>
                <a:srgbClr val="205288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Footer Placeholder 3"/>
          <p:cNvSpPr txBox="1">
            <a:spLocks noGrp="1"/>
          </p:cNvSpPr>
          <p:nvPr/>
        </p:nvSpPr>
        <p:spPr bwMode="auto">
          <a:xfrm>
            <a:off x="381000" y="6380163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eaLnBrk="0" hangingPunct="0"/>
            <a:r>
              <a:rPr lang="en-GB" sz="1200">
                <a:solidFill>
                  <a:srgbClr val="CDDFF3"/>
                </a:solidFill>
                <a:latin typeface="Calibri" pitchFamily="34" charset="0"/>
              </a:rPr>
              <a:t>UNEP  World Conservation Monitoring Centre</a:t>
            </a:r>
          </a:p>
        </p:txBody>
      </p:sp>
      <p:pic>
        <p:nvPicPr>
          <p:cNvPr id="52226" name="Picture 7" descr="WWFeco_crop_blu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93800"/>
            <a:ext cx="925195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24525" y="4941888"/>
            <a:ext cx="3348038" cy="92551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i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n-GB">
                <a:solidFill>
                  <a:schemeClr val="tx1"/>
                </a:solidFill>
                <a:latin typeface="Arial" charset="0"/>
              </a:rPr>
              <a:t>466 of the 825 WWF Terrestrial Ecoregions (56%) currently meet the 10% Target</a:t>
            </a:r>
            <a:endParaRPr lang="en-GB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389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143000"/>
          </a:xfrm>
          <a:solidFill>
            <a:schemeClr val="accent5">
              <a:lumMod val="25000"/>
            </a:schemeClr>
          </a:solidFill>
        </p:spPr>
        <p:txBody>
          <a:bodyPr lIns="92075" tIns="46038" rIns="92075" bIns="46038"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>
                <a:solidFill>
                  <a:schemeClr val="bg1"/>
                </a:solidFill>
              </a:rPr>
              <a:t>WWF Ecoregions protected</a:t>
            </a:r>
            <a:endParaRPr lang="en-US" smtClean="0">
              <a:solidFill>
                <a:schemeClr val="bg1"/>
              </a:solidFill>
            </a:endParaRPr>
          </a:p>
        </p:txBody>
      </p:sp>
      <p:sp>
        <p:nvSpPr>
          <p:cNvPr id="52229" name="Text Box 10"/>
          <p:cNvSpPr txBox="1">
            <a:spLocks noChangeArrowheads="1"/>
          </p:cNvSpPr>
          <p:nvPr/>
        </p:nvSpPr>
        <p:spPr bwMode="auto">
          <a:xfrm>
            <a:off x="7370763" y="6608763"/>
            <a:ext cx="18097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GB" sz="1000">
                <a:latin typeface="Calibri" pitchFamily="34" charset="0"/>
              </a:rPr>
              <a:t>Source: UNEP-WCMC, 2008</a:t>
            </a: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600" dirty="0" smtClean="0">
                <a:solidFill>
                  <a:schemeClr val="accent2"/>
                </a:solidFill>
              </a:rPr>
              <a:t>CBD </a:t>
            </a:r>
            <a:r>
              <a:rPr lang="en-US" sz="3600" dirty="0" err="1" smtClean="0">
                <a:solidFill>
                  <a:schemeClr val="accent2"/>
                </a:solidFill>
              </a:rPr>
              <a:t>Programme</a:t>
            </a:r>
            <a:r>
              <a:rPr lang="en-US" sz="3600" dirty="0" smtClean="0">
                <a:solidFill>
                  <a:schemeClr val="accent2"/>
                </a:solidFill>
              </a:rPr>
              <a:t> of Work on PAs   -  4 elements</a:t>
            </a:r>
            <a:endParaRPr lang="en-US" dirty="0" smtClean="0">
              <a:solidFill>
                <a:schemeClr val="accent2"/>
              </a:solidFill>
            </a:endParaRPr>
          </a:p>
        </p:txBody>
      </p:sp>
      <p:sp>
        <p:nvSpPr>
          <p:cNvPr id="54274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5972175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  <a:buClr>
                <a:srgbClr val="D34623"/>
              </a:buClr>
              <a:buSzPct val="200000"/>
            </a:pPr>
            <a:r>
              <a:rPr lang="en-GB" sz="2800" smtClean="0"/>
              <a:t>Direct actions for planning, selecting, establishing, strengthening, and managing, protected area systems and sites 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SzPct val="200000"/>
            </a:pPr>
            <a:r>
              <a:rPr lang="en-GB" sz="2800" smtClean="0"/>
              <a:t>Governance, participation, equity and benefit sharing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Clr>
                <a:srgbClr val="D32FBB"/>
              </a:buClr>
              <a:buSzPct val="200000"/>
            </a:pPr>
            <a:r>
              <a:rPr lang="en-GB" sz="2800" smtClean="0"/>
              <a:t>Enabling Activities</a:t>
            </a: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buClr>
                <a:srgbClr val="E9F50B"/>
              </a:buClr>
              <a:buSzPct val="200000"/>
            </a:pPr>
            <a:r>
              <a:rPr lang="en-GB" sz="2800" smtClean="0"/>
              <a:t>Standards, assessment, and monitoring</a:t>
            </a:r>
            <a:endParaRPr lang="en-US" sz="1800" smtClean="0"/>
          </a:p>
          <a:p>
            <a:pPr eaLnBrk="1" hangingPunct="1">
              <a:lnSpc>
                <a:spcPct val="90000"/>
              </a:lnSpc>
              <a:spcBef>
                <a:spcPct val="30000"/>
              </a:spcBef>
            </a:pPr>
            <a:endParaRPr lang="en-US" sz="1800" smtClean="0"/>
          </a:p>
        </p:txBody>
      </p:sp>
      <p:pic>
        <p:nvPicPr>
          <p:cNvPr id="54275" name="Picture 4" descr="coniferf.JPG                                                   0006F486Macintosh HD                   B74677AA: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3175" y="2362200"/>
            <a:ext cx="279082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102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CA" smtClean="0">
                <a:solidFill>
                  <a:schemeClr val="accent2"/>
                </a:solidFill>
              </a:rPr>
              <a:t>PE 1 – establishing Protected Areas</a:t>
            </a:r>
            <a:r>
              <a:rPr lang="en-CA" smtClean="0"/>
              <a:t>	</a:t>
            </a:r>
          </a:p>
        </p:txBody>
      </p:sp>
      <p:sp>
        <p:nvSpPr>
          <p:cNvPr id="56322" name="Rectangle 1027"/>
          <p:cNvSpPr>
            <a:spLocks noGrp="1" noChangeArrowheads="1"/>
          </p:cNvSpPr>
          <p:nvPr>
            <p:ph idx="1"/>
          </p:nvPr>
        </p:nvSpPr>
        <p:spPr bwMode="auto"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76238" indent="-376238" algn="just" eaLnBrk="1" hangingPunct="1"/>
            <a:r>
              <a:rPr lang="en-GB" sz="2400" smtClean="0">
                <a:solidFill>
                  <a:schemeClr val="accent2"/>
                </a:solidFill>
                <a:latin typeface="Comic Sans MS" pitchFamily="66" charset="0"/>
                <a:ea typeface="Arial Unicode MS"/>
                <a:cs typeface="Arial Unicode MS"/>
              </a:rPr>
              <a:t>Precondition to the rest of the programme of work. (need a system of PAs to undertake PE 2-4)</a:t>
            </a:r>
          </a:p>
          <a:p>
            <a:pPr marL="376238" indent="-376238" algn="just" eaLnBrk="1" hangingPunct="1"/>
            <a:r>
              <a:rPr lang="en-GB" sz="2400" smtClean="0">
                <a:solidFill>
                  <a:schemeClr val="accent2"/>
                </a:solidFill>
                <a:latin typeface="Comic Sans MS" pitchFamily="66" charset="0"/>
                <a:ea typeface="Arial Unicode MS"/>
                <a:cs typeface="Arial Unicode MS"/>
              </a:rPr>
              <a:t>Integrate PAs into larger landscape and seascape, </a:t>
            </a:r>
          </a:p>
          <a:p>
            <a:pPr marL="952500" lvl="1" indent="-385763" eaLnBrk="1" hangingPunct="1"/>
            <a:r>
              <a:rPr lang="en-GB" sz="2000" smtClean="0">
                <a:solidFill>
                  <a:schemeClr val="accent2"/>
                </a:solidFill>
                <a:latin typeface="Comic Sans MS" pitchFamily="66" charset="0"/>
                <a:ea typeface="Arial Unicode MS"/>
                <a:cs typeface="Arial Unicode MS"/>
              </a:rPr>
              <a:t>Integrated planning (site based through to landscapes) ; </a:t>
            </a:r>
          </a:p>
          <a:p>
            <a:pPr marL="952500" lvl="1" indent="-385763" eaLnBrk="1" hangingPunct="1"/>
            <a:r>
              <a:rPr lang="en-GB" sz="2000" smtClean="0">
                <a:solidFill>
                  <a:schemeClr val="accent2"/>
                </a:solidFill>
                <a:latin typeface="Comic Sans MS" pitchFamily="66" charset="0"/>
                <a:ea typeface="Arial Unicode MS"/>
                <a:cs typeface="Arial Unicode MS"/>
              </a:rPr>
              <a:t>collaboration for trans-boundary PAs; </a:t>
            </a:r>
          </a:p>
          <a:p>
            <a:pPr marL="952500" lvl="1" indent="-385763" eaLnBrk="1" hangingPunct="1"/>
            <a:r>
              <a:rPr lang="en-GB" sz="2000" smtClean="0">
                <a:solidFill>
                  <a:schemeClr val="accent2"/>
                </a:solidFill>
                <a:latin typeface="Comic Sans MS" pitchFamily="66" charset="0"/>
                <a:ea typeface="Arial Unicode MS"/>
                <a:cs typeface="Arial Unicode MS"/>
              </a:rPr>
              <a:t>Dealing with key threats to PAs. </a:t>
            </a:r>
          </a:p>
          <a:p>
            <a:pPr marL="376238" indent="-376238" algn="just" eaLnBrk="1" hangingPunct="1"/>
            <a:r>
              <a:rPr lang="en-GB" sz="2400" smtClean="0">
                <a:solidFill>
                  <a:schemeClr val="accent2"/>
                </a:solidFill>
                <a:latin typeface="Comic Sans MS" pitchFamily="66" charset="0"/>
                <a:ea typeface="Arial Unicode MS"/>
                <a:cs typeface="Arial Unicode MS"/>
              </a:rPr>
              <a:t>A global network as a contribution to globally agreed targets.</a:t>
            </a:r>
          </a:p>
        </p:txBody>
      </p:sp>
      <p:pic>
        <p:nvPicPr>
          <p:cNvPr id="56323" name="Picture 1028" descr="H:\Powerpoint\Pictures\09.92.03.08(5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5813" y="4849813"/>
            <a:ext cx="3278187" cy="200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1029" descr="&#10;KluaneNP2.tif                                                  0001A6C4MacData1                       BBB323AD: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34000"/>
            <a:ext cx="3048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103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0" y="4924425"/>
            <a:ext cx="281940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-214313"/>
            <a:ext cx="5000625" cy="1162051"/>
          </a:xfrm>
        </p:spPr>
        <p:txBody>
          <a:bodyPr/>
          <a:lstStyle/>
          <a:p>
            <a:pPr algn="just" eaLnBrk="1" hangingPunct="1"/>
            <a:r>
              <a:rPr lang="en-GB" sz="3600" smtClean="0">
                <a:solidFill>
                  <a:schemeClr val="accent2"/>
                </a:solidFill>
                <a:latin typeface="Comic Sans MS" pitchFamily="66" charset="0"/>
                <a:ea typeface="Arial Unicode MS"/>
                <a:cs typeface="Arial Unicode MS"/>
              </a:rPr>
              <a:t>PE 2 - Governance</a:t>
            </a:r>
          </a:p>
        </p:txBody>
      </p:sp>
      <p:sp>
        <p:nvSpPr>
          <p:cNvPr id="58370" name="Content Placeholder 6"/>
          <p:cNvSpPr>
            <a:spLocks noGrp="1"/>
          </p:cNvSpPr>
          <p:nvPr>
            <p:ph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428625" y="1500188"/>
            <a:ext cx="5643563" cy="4691062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z="2800" b="1" smtClean="0">
                <a:latin typeface="Comic Sans MS" pitchFamily="66" charset="0"/>
                <a:cs typeface="Times New Roman" pitchFamily="18" charset="0"/>
              </a:rPr>
              <a:t>The socioeconomic and institutional Element (PAs are also about people) </a:t>
            </a:r>
          </a:p>
          <a:p>
            <a:pPr eaLnBrk="1" hangingPunct="1"/>
            <a:r>
              <a:rPr lang="en-GB" sz="2800" b="1" smtClean="0">
                <a:latin typeface="Comic Sans MS" pitchFamily="66" charset="0"/>
                <a:cs typeface="Times New Roman" pitchFamily="18" charset="0"/>
              </a:rPr>
              <a:t>Promotes equity and benefit-sharing by </a:t>
            </a:r>
            <a:endParaRPr lang="fr-CA" sz="2800" b="1" smtClean="0">
              <a:latin typeface="Comic Sans MS" pitchFamily="66" charset="0"/>
              <a:cs typeface="Times New Roman" pitchFamily="18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r>
              <a:rPr lang="en-GB" sz="2400" b="1" smtClean="0">
                <a:latin typeface="Comic Sans MS" pitchFamily="66" charset="0"/>
                <a:cs typeface="Times New Roman" pitchFamily="18" charset="0"/>
              </a:rPr>
              <a:t>increasing the benefits of protected areas for indigenous and local communities,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GB" sz="2400" b="1" smtClean="0">
                <a:latin typeface="Comic Sans MS" pitchFamily="66" charset="0"/>
                <a:cs typeface="Times New Roman" pitchFamily="18" charset="0"/>
              </a:rPr>
              <a:t>enhancing the involvement of indigenous and local communities</a:t>
            </a:r>
            <a:endParaRPr lang="en-GB" sz="2400" smtClean="0">
              <a:latin typeface="Comic Sans MS" pitchFamily="66" charset="0"/>
              <a:cs typeface="Times New Roman" pitchFamily="18" charset="0"/>
            </a:endParaRPr>
          </a:p>
        </p:txBody>
      </p:sp>
      <p:grpSp>
        <p:nvGrpSpPr>
          <p:cNvPr id="58372" name="Group 4"/>
          <p:cNvGrpSpPr>
            <a:grpSpLocks/>
          </p:cNvGrpSpPr>
          <p:nvPr/>
        </p:nvGrpSpPr>
        <p:grpSpPr bwMode="auto">
          <a:xfrm>
            <a:off x="6072188" y="4343400"/>
            <a:ext cx="3071812" cy="1890713"/>
            <a:chOff x="3384" y="2386"/>
            <a:chExt cx="2271" cy="1690"/>
          </a:xfrm>
        </p:grpSpPr>
        <p:pic>
          <p:nvPicPr>
            <p:cNvPr id="58373" name="Picture 5" descr="Landmarks / Igloolik Archeological Site NHS of Canada (NU)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384" y="2386"/>
              <a:ext cx="2226" cy="1477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</p:pic>
        <p:sp>
          <p:nvSpPr>
            <p:cNvPr id="58374" name="Text Box 6"/>
            <p:cNvSpPr txBox="1">
              <a:spLocks noChangeArrowheads="1"/>
            </p:cNvSpPr>
            <p:nvPr/>
          </p:nvSpPr>
          <p:spPr bwMode="auto">
            <a:xfrm>
              <a:off x="3603" y="3857"/>
              <a:ext cx="2052" cy="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1000">
                  <a:solidFill>
                    <a:schemeClr val="tx2"/>
                  </a:solidFill>
                </a:rPr>
                <a:t>Igloolik Island National Historic Site of Canada</a:t>
              </a:r>
              <a:endParaRPr lang="en-CA" sz="100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2"/>
          <p:cNvSpPr txBox="1">
            <a:spLocks noChangeArrowheads="1"/>
          </p:cNvSpPr>
          <p:nvPr/>
        </p:nvSpPr>
        <p:spPr bwMode="auto">
          <a:xfrm>
            <a:off x="228600" y="152400"/>
            <a:ext cx="708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H" sz="4400">
                <a:solidFill>
                  <a:schemeClr val="accent2"/>
                </a:solidFill>
                <a:latin typeface="Comic Sans MS" pitchFamily="66" charset="0"/>
              </a:rPr>
              <a:t>Governance </a:t>
            </a:r>
            <a:endParaRPr lang="en-US" sz="4400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0418" name="Text Box 3"/>
          <p:cNvSpPr txBox="1">
            <a:spLocks noChangeArrowheads="1"/>
          </p:cNvSpPr>
          <p:nvPr/>
        </p:nvSpPr>
        <p:spPr bwMode="auto">
          <a:xfrm>
            <a:off x="457200" y="990600"/>
            <a:ext cx="81534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2575" indent="-282575">
              <a:buSzPct val="60000"/>
              <a:buFont typeface="Wingdings" pitchFamily="2" charset="2"/>
              <a:buChar char="Ø"/>
            </a:pPr>
            <a:r>
              <a:rPr lang="en-GB" sz="2800">
                <a:latin typeface="Comic Sans MS" pitchFamily="66" charset="0"/>
              </a:rPr>
              <a:t>About power, relationships and accountability  </a:t>
            </a:r>
          </a:p>
          <a:p>
            <a:pPr marL="282575" indent="-282575">
              <a:buSzPct val="60000"/>
              <a:buFont typeface="Wingdings" pitchFamily="2" charset="2"/>
              <a:buChar char="Ø"/>
            </a:pPr>
            <a:endParaRPr lang="en-GB" sz="2800">
              <a:latin typeface="Comic Sans MS" pitchFamily="66" charset="0"/>
            </a:endParaRPr>
          </a:p>
          <a:p>
            <a:pPr marL="282575" indent="-282575">
              <a:buSzPct val="60000"/>
              <a:buFont typeface="Wingdings" pitchFamily="2" charset="2"/>
              <a:buChar char="Ø"/>
            </a:pPr>
            <a:r>
              <a:rPr lang="en-GB" sz="2800">
                <a:latin typeface="Comic Sans MS" pitchFamily="66" charset="0"/>
              </a:rPr>
              <a:t>Many different models – governments, private sector, indigenous peoples, NGOs</a:t>
            </a:r>
          </a:p>
          <a:p>
            <a:pPr marL="282575" indent="-282575">
              <a:buSzPct val="60000"/>
              <a:buFont typeface="Wingdings" pitchFamily="2" charset="2"/>
              <a:buChar char="Ø"/>
            </a:pPr>
            <a:endParaRPr lang="en-GB" sz="2800">
              <a:latin typeface="Comic Sans MS" pitchFamily="66" charset="0"/>
            </a:endParaRPr>
          </a:p>
          <a:p>
            <a:pPr marL="282575" indent="-282575">
              <a:buSzPct val="60000"/>
              <a:buFont typeface="Wingdings" pitchFamily="2" charset="2"/>
              <a:buChar char="Ø"/>
            </a:pPr>
            <a:r>
              <a:rPr lang="en-GB" sz="2800">
                <a:latin typeface="Comic Sans MS" pitchFamily="66" charset="0"/>
              </a:rPr>
              <a:t>Integrating sound principles of governance:</a:t>
            </a:r>
          </a:p>
          <a:p>
            <a:pPr lvl="2">
              <a:buSzPct val="60000"/>
              <a:buFont typeface="Wingdings" pitchFamily="2" charset="2"/>
              <a:buChar char="Ø"/>
            </a:pPr>
            <a:r>
              <a:rPr lang="en-GB" sz="2800">
                <a:latin typeface="Comic Sans MS" pitchFamily="66" charset="0"/>
              </a:rPr>
              <a:t>  legitimacy &amp; voice</a:t>
            </a:r>
          </a:p>
          <a:p>
            <a:pPr lvl="2">
              <a:buSzPct val="60000"/>
              <a:buFont typeface="Wingdings" pitchFamily="2" charset="2"/>
              <a:buChar char="Ø"/>
            </a:pPr>
            <a:r>
              <a:rPr lang="en-GB" sz="2800">
                <a:latin typeface="Comic Sans MS" pitchFamily="66" charset="0"/>
              </a:rPr>
              <a:t>  accountability</a:t>
            </a:r>
          </a:p>
          <a:p>
            <a:pPr lvl="2">
              <a:buSzPct val="60000"/>
              <a:buFont typeface="Wingdings" pitchFamily="2" charset="2"/>
              <a:buChar char="Ø"/>
            </a:pPr>
            <a:r>
              <a:rPr lang="en-GB" sz="2800">
                <a:latin typeface="Comic Sans MS" pitchFamily="66" charset="0"/>
              </a:rPr>
              <a:t>  performance</a:t>
            </a:r>
          </a:p>
          <a:p>
            <a:pPr lvl="2">
              <a:buSzPct val="60000"/>
              <a:buFont typeface="Wingdings" pitchFamily="2" charset="2"/>
              <a:buChar char="Ø"/>
            </a:pPr>
            <a:r>
              <a:rPr lang="en-GB" sz="2800">
                <a:latin typeface="Comic Sans MS" pitchFamily="66" charset="0"/>
              </a:rPr>
              <a:t>  fairness</a:t>
            </a:r>
          </a:p>
          <a:p>
            <a:pPr lvl="2">
              <a:buSzPct val="60000"/>
              <a:buFont typeface="Wingdings" pitchFamily="2" charset="2"/>
              <a:buChar char="Ø"/>
            </a:pPr>
            <a:r>
              <a:rPr lang="en-GB" sz="2800">
                <a:latin typeface="Comic Sans MS" pitchFamily="66" charset="0"/>
              </a:rPr>
              <a:t>  direction</a:t>
            </a:r>
          </a:p>
        </p:txBody>
      </p:sp>
      <p:sp>
        <p:nvSpPr>
          <p:cNvPr id="60419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6042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15050" y="3929063"/>
            <a:ext cx="3028950" cy="2271712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>
                <a:solidFill>
                  <a:schemeClr val="accent2"/>
                </a:solidFill>
                <a:latin typeface="Comic Sans MS" pitchFamily="66" charset="0"/>
              </a:rPr>
              <a:t>PE 3 – Enabling Activities</a:t>
            </a:r>
          </a:p>
        </p:txBody>
      </p:sp>
      <p:sp>
        <p:nvSpPr>
          <p:cNvPr id="62466" name="Rectangle 3"/>
          <p:cNvSpPr>
            <a:spLocks noGrp="1" noChangeArrowheads="1"/>
          </p:cNvSpPr>
          <p:nvPr>
            <p:ph idx="1"/>
          </p:nvPr>
        </p:nvSpPr>
        <p:spPr bwMode="auto"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z="2800" smtClean="0">
                <a:latin typeface="Comic Sans MS" pitchFamily="66" charset="0"/>
                <a:cs typeface="Times New Roman" pitchFamily="18" charset="0"/>
              </a:rPr>
              <a:t>Crucial actions focused on generating resources, capacities and public support</a:t>
            </a:r>
            <a:endParaRPr lang="en-US" sz="2800" smtClean="0">
              <a:latin typeface="Comic Sans MS" pitchFamily="66" charset="0"/>
              <a:cs typeface="Times New Roman" pitchFamily="18" charset="0"/>
            </a:endParaRPr>
          </a:p>
          <a:p>
            <a:pPr eaLnBrk="1" hangingPunct="1"/>
            <a:r>
              <a:rPr lang="en-GB" sz="2800" smtClean="0">
                <a:latin typeface="Comic Sans MS" pitchFamily="66" charset="0"/>
                <a:cs typeface="Times New Roman" pitchFamily="18" charset="0"/>
              </a:rPr>
              <a:t>Needs leadership from senior political leaders. </a:t>
            </a:r>
          </a:p>
          <a:p>
            <a:pPr eaLnBrk="1" hangingPunct="1"/>
            <a:r>
              <a:rPr lang="en-GB" sz="2800" smtClean="0">
                <a:latin typeface="Comic Sans MS" pitchFamily="66" charset="0"/>
                <a:cs typeface="Times New Roman" pitchFamily="18" charset="0"/>
              </a:rPr>
              <a:t>Establishing the right conditions</a:t>
            </a:r>
          </a:p>
          <a:p>
            <a:pPr lvl="1" eaLnBrk="1" hangingPunct="1"/>
            <a:r>
              <a:rPr lang="en-GB" sz="2400" smtClean="0">
                <a:latin typeface="Comic Sans MS" pitchFamily="66" charset="0"/>
                <a:cs typeface="Times New Roman" pitchFamily="18" charset="0"/>
              </a:rPr>
              <a:t>policies and institutional mechanisms; </a:t>
            </a:r>
          </a:p>
          <a:p>
            <a:pPr lvl="1" eaLnBrk="1" hangingPunct="1"/>
            <a:r>
              <a:rPr lang="en-GB" sz="2400" smtClean="0">
                <a:latin typeface="Comic Sans MS" pitchFamily="66" charset="0"/>
                <a:cs typeface="Times New Roman" pitchFamily="18" charset="0"/>
              </a:rPr>
              <a:t>appropriate technologies; </a:t>
            </a:r>
          </a:p>
          <a:p>
            <a:pPr lvl="1" eaLnBrk="1" hangingPunct="1"/>
            <a:r>
              <a:rPr lang="en-GB" sz="2400" smtClean="0">
                <a:latin typeface="Comic Sans MS" pitchFamily="66" charset="0"/>
                <a:cs typeface="Times New Roman" pitchFamily="18" charset="0"/>
              </a:rPr>
              <a:t>financial sustainability; and </a:t>
            </a:r>
          </a:p>
          <a:p>
            <a:pPr lvl="1" eaLnBrk="1" hangingPunct="1"/>
            <a:r>
              <a:rPr lang="en-GB" sz="2400" smtClean="0">
                <a:latin typeface="Comic Sans MS" pitchFamily="66" charset="0"/>
                <a:cs typeface="Times New Roman" pitchFamily="18" charset="0"/>
              </a:rPr>
              <a:t>strengthen communication, education and public awareness.</a:t>
            </a:r>
            <a:r>
              <a:rPr lang="en-GB" sz="2400" smtClean="0">
                <a:solidFill>
                  <a:schemeClr val="accent2"/>
                </a:solidFill>
                <a:latin typeface="Comic Sans MS" pitchFamily="66" charset="0"/>
                <a:cs typeface="Times New Roman" pitchFamily="18" charset="0"/>
              </a:rPr>
              <a:t>  </a:t>
            </a:r>
          </a:p>
        </p:txBody>
      </p:sp>
      <p:pic>
        <p:nvPicPr>
          <p:cNvPr id="62467" name="Picture 4" descr="X:\1-COMMON\IMAGES\NATPARKS\PRFH439.DI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14400" y="5791200"/>
            <a:ext cx="61722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 eaLnBrk="1" hangingPunct="1"/>
            <a:r>
              <a:rPr lang="en-CA" smtClean="0">
                <a:solidFill>
                  <a:schemeClr val="accent2"/>
                </a:solidFill>
              </a:rPr>
              <a:t>PE 4 - </a:t>
            </a:r>
            <a:r>
              <a:rPr lang="en-GB" smtClean="0">
                <a:solidFill>
                  <a:schemeClr val="accent2"/>
                </a:solidFill>
                <a:cs typeface="Times New Roman" pitchFamily="18" charset="0"/>
              </a:rPr>
              <a:t>Standards - Monitoring</a:t>
            </a:r>
          </a:p>
        </p:txBody>
      </p:sp>
      <p:sp>
        <p:nvSpPr>
          <p:cNvPr id="64514" name="Rectangle 1027"/>
          <p:cNvSpPr>
            <a:spLocks noGrp="1" noChangeArrowheads="1"/>
          </p:cNvSpPr>
          <p:nvPr>
            <p:ph idx="1"/>
          </p:nvPr>
        </p:nvSpPr>
        <p:spPr bwMode="auto">
          <a:xfrm>
            <a:off x="2786063" y="1600200"/>
            <a:ext cx="5900737" cy="4525963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z="2800" b="1" smtClean="0">
                <a:solidFill>
                  <a:srgbClr val="0070C0"/>
                </a:solidFill>
                <a:latin typeface="Arial Unicode MS"/>
                <a:cs typeface="Times New Roman" pitchFamily="18" charset="0"/>
              </a:rPr>
              <a:t>Closing the loop </a:t>
            </a:r>
            <a:r>
              <a:rPr lang="en-GB" sz="2800" b="1" smtClean="0">
                <a:latin typeface="Arial Unicode MS"/>
                <a:cs typeface="Times New Roman" pitchFamily="18" charset="0"/>
              </a:rPr>
              <a:t>– focused on determining the impacts of PE 1 and 3 </a:t>
            </a:r>
            <a:endParaRPr lang="en-US" sz="2800" b="1" smtClean="0">
              <a:latin typeface="Arial Unicode MS"/>
              <a:cs typeface="Times New Roman" pitchFamily="18" charset="0"/>
            </a:endParaRPr>
          </a:p>
          <a:p>
            <a:pPr eaLnBrk="1" hangingPunct="1"/>
            <a:r>
              <a:rPr lang="en-GB" sz="2800" b="1" smtClean="0">
                <a:latin typeface="Arial Unicode MS"/>
                <a:cs typeface="Times New Roman" pitchFamily="18" charset="0"/>
              </a:rPr>
              <a:t>Calls for systems to </a:t>
            </a:r>
            <a:r>
              <a:rPr lang="en-GB" sz="2800" b="1" smtClean="0">
                <a:solidFill>
                  <a:srgbClr val="0070C0"/>
                </a:solidFill>
                <a:latin typeface="Arial Unicode MS"/>
                <a:cs typeface="Times New Roman" pitchFamily="18" charset="0"/>
              </a:rPr>
              <a:t>assess and monitor </a:t>
            </a:r>
            <a:r>
              <a:rPr lang="en-GB" sz="2800" b="1" smtClean="0">
                <a:latin typeface="Arial Unicode MS"/>
                <a:cs typeface="Times New Roman" pitchFamily="18" charset="0"/>
              </a:rPr>
              <a:t>the effectiveness of protected area systems. </a:t>
            </a:r>
          </a:p>
          <a:p>
            <a:pPr eaLnBrk="1" hangingPunct="1"/>
            <a:r>
              <a:rPr lang="en-GB" sz="2800" b="1" smtClean="0">
                <a:latin typeface="Arial Unicode MS"/>
                <a:cs typeface="Times New Roman" pitchFamily="18" charset="0"/>
              </a:rPr>
              <a:t>Based on a set of </a:t>
            </a:r>
            <a:r>
              <a:rPr lang="en-GB" sz="2800" b="1" smtClean="0">
                <a:solidFill>
                  <a:srgbClr val="0070C0"/>
                </a:solidFill>
                <a:latin typeface="Arial Unicode MS"/>
                <a:cs typeface="Times New Roman" pitchFamily="18" charset="0"/>
              </a:rPr>
              <a:t>standards and criteria</a:t>
            </a:r>
            <a:r>
              <a:rPr lang="en-GB" sz="2800" b="1" smtClean="0">
                <a:latin typeface="Arial Unicode MS"/>
                <a:cs typeface="Times New Roman" pitchFamily="18" charset="0"/>
              </a:rPr>
              <a:t> against which to measure </a:t>
            </a:r>
          </a:p>
          <a:p>
            <a:pPr lvl="1" eaLnBrk="1" hangingPunct="1"/>
            <a:r>
              <a:rPr lang="en-CA" sz="2400" b="1" smtClean="0">
                <a:latin typeface="Arial Unicode MS"/>
                <a:cs typeface="Times New Roman" pitchFamily="18" charset="0"/>
              </a:rPr>
              <a:t>PA Management objectives</a:t>
            </a:r>
          </a:p>
          <a:p>
            <a:pPr lvl="1" eaLnBrk="1" hangingPunct="1"/>
            <a:r>
              <a:rPr lang="en-GB" sz="2400" b="1" smtClean="0">
                <a:latin typeface="Arial Unicode MS"/>
                <a:cs typeface="Times New Roman" pitchFamily="18" charset="0"/>
              </a:rPr>
              <a:t>Management effectiveness </a:t>
            </a:r>
          </a:p>
        </p:txBody>
      </p:sp>
      <p:pic>
        <p:nvPicPr>
          <p:cNvPr id="64515" name="Picture 1028" descr="Scenics / Nahanni NP Reserve of Canada (NT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13" y="2438400"/>
            <a:ext cx="2946401" cy="44196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Text Box 2"/>
          <p:cNvSpPr txBox="1">
            <a:spLocks noChangeArrowheads="1"/>
          </p:cNvSpPr>
          <p:nvPr/>
        </p:nvSpPr>
        <p:spPr bwMode="auto">
          <a:xfrm>
            <a:off x="228600" y="914400"/>
            <a:ext cx="4572000" cy="523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75" y="357188"/>
            <a:ext cx="5214938" cy="6308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CA" sz="3200" dirty="0">
                <a:solidFill>
                  <a:schemeClr val="accent2"/>
                </a:solidFill>
                <a:latin typeface="Comic Sans MS" pitchFamily="66" charset="0"/>
                <a:cs typeface="+mn-cs"/>
              </a:rPr>
              <a:t>The CBD PoWPA has noted and encouraged the use of the IUCN PA Category System as the international system for reporting on protected areas 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CA" sz="3200" dirty="0">
                <a:solidFill>
                  <a:schemeClr val="accent2"/>
                </a:solidFill>
                <a:latin typeface="Comic Sans MS" pitchFamily="66" charset="0"/>
                <a:cs typeface="+mn-cs"/>
              </a:rPr>
              <a:t>The private sector has also recognized the benefits of a standard category system</a:t>
            </a:r>
            <a:endParaRPr lang="en-CA" sz="32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CA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CA" dirty="0">
              <a:latin typeface="+mn-lt"/>
              <a:cs typeface="+mn-cs"/>
            </a:endParaRPr>
          </a:p>
        </p:txBody>
      </p:sp>
      <p:pic>
        <p:nvPicPr>
          <p:cNvPr id="6656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630863" y="1285875"/>
            <a:ext cx="3513137" cy="4976813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</a:rPr>
              <a:t>CBD COP10 - PoWPA Summit</a:t>
            </a:r>
          </a:p>
        </p:txBody>
      </p:sp>
      <p:sp>
        <p:nvSpPr>
          <p:cNvPr id="68610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42875" y="1000125"/>
            <a:ext cx="4352925" cy="4525963"/>
          </a:xfrm>
        </p:spPr>
        <p:txBody>
          <a:bodyPr/>
          <a:lstStyle/>
          <a:p>
            <a:pPr marL="457200" indent="-457200" eaLnBrk="1" hangingPunct="1"/>
            <a:r>
              <a:rPr lang="en-GB" sz="2400" smtClean="0">
                <a:solidFill>
                  <a:srgbClr val="0070C0"/>
                </a:solidFill>
                <a:latin typeface="Tahoma" pitchFamily="34" charset="0"/>
              </a:rPr>
              <a:t>COP9 invited IUCN to contribute to the review process of PoWPA leading up to COP10</a:t>
            </a:r>
          </a:p>
          <a:p>
            <a:pPr marL="457200" indent="-457200" eaLnBrk="1" hangingPunct="1"/>
            <a:r>
              <a:rPr lang="en-GB" sz="2400" smtClean="0">
                <a:solidFill>
                  <a:srgbClr val="0070C0"/>
                </a:solidFill>
                <a:latin typeface="Tahoma" pitchFamily="34" charset="0"/>
              </a:rPr>
              <a:t>Meeting followed by regional workshops organised by the CBD in preparation for SBSSTA</a:t>
            </a:r>
          </a:p>
        </p:txBody>
      </p:sp>
      <p:sp>
        <p:nvSpPr>
          <p:cNvPr id="68611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352925" cy="4525963"/>
          </a:xfrm>
        </p:spPr>
        <p:txBody>
          <a:bodyPr/>
          <a:lstStyle/>
          <a:p>
            <a:pPr marL="457200" indent="-457200" eaLnBrk="1" hangingPunct="1"/>
            <a:r>
              <a:rPr lang="en-GB" sz="2400" smtClean="0">
                <a:solidFill>
                  <a:srgbClr val="0070C0"/>
                </a:solidFill>
                <a:latin typeface="Tahoma" pitchFamily="34" charset="0"/>
              </a:rPr>
              <a:t>Workshop discussion centred on an issues paper widely circulated and commented on, plus feedback from over 60 national reports from Parties to the CBD, regional workshops and UNDP/GEF PoWPA project </a:t>
            </a:r>
          </a:p>
        </p:txBody>
      </p:sp>
      <p:sp>
        <p:nvSpPr>
          <p:cNvPr id="6149" name="Date Placeholder 3"/>
          <p:cNvSpPr>
            <a:spLocks noGrp="1"/>
          </p:cNvSpPr>
          <p:nvPr>
            <p:ph type="dt" sz="quarter" idx="10"/>
          </p:nvPr>
        </p:nvSpPr>
        <p:spPr>
          <a:xfrm>
            <a:off x="0" y="6526213"/>
            <a:ext cx="9144000" cy="476250"/>
          </a:xfrm>
        </p:spPr>
        <p:txBody>
          <a:bodyPr/>
          <a:lstStyle/>
          <a:p>
            <a:pPr>
              <a:defRPr/>
            </a:pPr>
            <a:r>
              <a:rPr lang="en-GB" smtClean="0"/>
              <a:t>International Workshop on the future of the CBD PoWPA, Jeju, 2009</a:t>
            </a:r>
          </a:p>
          <a:p>
            <a:pPr>
              <a:defRPr/>
            </a:pPr>
            <a:endParaRPr lang="en-GB" smtClean="0"/>
          </a:p>
        </p:txBody>
      </p:sp>
      <p:pic>
        <p:nvPicPr>
          <p:cNvPr id="68613" name="Picture 6" descr="DSC_1138.JPG"/>
          <p:cNvPicPr>
            <a:picLocks noChangeAspect="1"/>
          </p:cNvPicPr>
          <p:nvPr/>
        </p:nvPicPr>
        <p:blipFill>
          <a:blip r:embed="rId3"/>
          <a:srcRect t="-17392"/>
          <a:stretch>
            <a:fillRect/>
          </a:stretch>
        </p:blipFill>
        <p:spPr bwMode="auto">
          <a:xfrm>
            <a:off x="0" y="4429125"/>
            <a:ext cx="9144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-142875"/>
            <a:ext cx="8229600" cy="1143000"/>
          </a:xfrm>
        </p:spPr>
        <p:txBody>
          <a:bodyPr/>
          <a:lstStyle/>
          <a:p>
            <a:pPr eaLnBrk="1" hangingPunct="1"/>
            <a:r>
              <a:rPr lang="en-GB" sz="2800" smtClean="0">
                <a:solidFill>
                  <a:srgbClr val="002060"/>
                </a:solidFill>
                <a:latin typeface="Tahoma" pitchFamily="34" charset="0"/>
              </a:rPr>
              <a:t>Key Climate Change recommendation</a:t>
            </a:r>
            <a:endParaRPr lang="en-GB" sz="2800" smtClean="0">
              <a:solidFill>
                <a:schemeClr val="bg1"/>
              </a:solidFill>
              <a:latin typeface="Tahoma" pitchFamily="34" charset="0"/>
            </a:endParaRPr>
          </a:p>
        </p:txBody>
      </p:sp>
      <p:sp>
        <p:nvSpPr>
          <p:cNvPr id="70658" name="Content Placeholder 5"/>
          <p:cNvSpPr>
            <a:spLocks noGrp="1"/>
          </p:cNvSpPr>
          <p:nvPr>
            <p:ph sz="half" idx="4294967295"/>
          </p:nvPr>
        </p:nvSpPr>
        <p:spPr>
          <a:xfrm>
            <a:off x="0" y="879475"/>
            <a:ext cx="9001125" cy="4525963"/>
          </a:xfrm>
        </p:spPr>
        <p:txBody>
          <a:bodyPr/>
          <a:lstStyle/>
          <a:p>
            <a:pPr marL="457200" indent="-457200" eaLnBrk="1" hangingPunct="1">
              <a:buFont typeface="Arial" charset="0"/>
              <a:buNone/>
            </a:pPr>
            <a:r>
              <a:rPr lang="en-GB" sz="3600" b="1" smtClean="0">
                <a:solidFill>
                  <a:srgbClr val="0070C0"/>
                </a:solidFill>
              </a:rPr>
              <a:t>Climate</a:t>
            </a:r>
            <a:r>
              <a:rPr lang="en-GB" sz="3600" smtClean="0">
                <a:solidFill>
                  <a:srgbClr val="0070C0"/>
                </a:solidFill>
              </a:rPr>
              <a:t>: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en-GB" sz="3600" smtClean="0">
                <a:solidFill>
                  <a:srgbClr val="0070C0"/>
                </a:solidFill>
              </a:rPr>
              <a:t>	Include protected area systems &amp; surrounding landscapes / seascapes in international agreements regarding climate change response strategies, for both mitigation and adaptation purposes</a:t>
            </a:r>
            <a:r>
              <a:rPr lang="en-US" sz="4000" smtClean="0">
                <a:solidFill>
                  <a:srgbClr val="0070C0"/>
                </a:solidFill>
              </a:rPr>
              <a:t> </a:t>
            </a:r>
            <a:endParaRPr lang="en-GB" sz="3600" smtClean="0">
              <a:solidFill>
                <a:srgbClr val="0070C0"/>
              </a:solidFill>
              <a:latin typeface="Tahoma" pitchFamily="34" charset="0"/>
            </a:endParaRPr>
          </a:p>
          <a:p>
            <a:pPr marL="457200" indent="-457200" eaLnBrk="1" hangingPunct="1"/>
            <a:endParaRPr lang="en-GB" sz="2400" smtClean="0">
              <a:solidFill>
                <a:schemeClr val="bg1"/>
              </a:solidFill>
              <a:latin typeface="Tahoma" pitchFamily="34" charset="0"/>
            </a:endParaRPr>
          </a:p>
          <a:p>
            <a:pPr marL="457200" indent="-457200" eaLnBrk="1" hangingPunct="1"/>
            <a:endParaRPr lang="en-GB" sz="240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0659" name="Date Placeholder 3"/>
          <p:cNvSpPr txBox="1">
            <a:spLocks noGrp="1"/>
          </p:cNvSpPr>
          <p:nvPr/>
        </p:nvSpPr>
        <p:spPr bwMode="auto">
          <a:xfrm>
            <a:off x="0" y="6526213"/>
            <a:ext cx="9144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b="1">
                <a:solidFill>
                  <a:schemeClr val="bg1"/>
                </a:solidFill>
                <a:latin typeface="Verdana" pitchFamily="34" charset="0"/>
                <a:cs typeface="Times New Roman" pitchFamily="18" charset="0"/>
              </a:rPr>
              <a:t>International Workshop on the future of the CBD PoWPA, Jeju, 2009</a:t>
            </a:r>
          </a:p>
          <a:p>
            <a:pPr algn="ctr"/>
            <a:endParaRPr lang="en-GB" sz="1400" b="1">
              <a:solidFill>
                <a:schemeClr val="bg1"/>
              </a:solidFill>
              <a:latin typeface="Verdana" pitchFamily="34" charset="0"/>
              <a:cs typeface="Times New Roman" pitchFamily="18" charset="0"/>
            </a:endParaRPr>
          </a:p>
        </p:txBody>
      </p:sp>
      <p:pic>
        <p:nvPicPr>
          <p:cNvPr id="70660" name="Picture 2"/>
          <p:cNvPicPr>
            <a:picLocks noChangeAspect="1" noChangeArrowheads="1"/>
          </p:cNvPicPr>
          <p:nvPr/>
        </p:nvPicPr>
        <p:blipFill>
          <a:blip r:embed="rId3"/>
          <a:srcRect l="-3113"/>
          <a:stretch>
            <a:fillRect/>
          </a:stretch>
        </p:blipFill>
        <p:spPr bwMode="auto">
          <a:xfrm>
            <a:off x="-536575" y="5297488"/>
            <a:ext cx="9680575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5772150" cy="1143000"/>
          </a:xfrm>
        </p:spPr>
        <p:txBody>
          <a:bodyPr/>
          <a:lstStyle/>
          <a:p>
            <a:r>
              <a:rPr lang="en-CA" smtClean="0"/>
              <a:t>COP 10 Review of PoWPA Item 3.1.4	</a:t>
            </a:r>
          </a:p>
        </p:txBody>
      </p:sp>
      <p:sp>
        <p:nvSpPr>
          <p:cNvPr id="72706" name="Content Placeholder 2"/>
          <p:cNvSpPr>
            <a:spLocks noGrp="1"/>
          </p:cNvSpPr>
          <p:nvPr>
            <p:ph idx="1"/>
          </p:nvPr>
        </p:nvSpPr>
        <p:spPr bwMode="auto">
          <a:xfrm>
            <a:off x="500063" y="200025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CA" sz="2800" smtClean="0"/>
              <a:t>Specifically regarding climate change</a:t>
            </a:r>
          </a:p>
          <a:p>
            <a:pPr lvl="1"/>
            <a:r>
              <a:rPr lang="en-CA" sz="2400" smtClean="0"/>
              <a:t>Continue implementing PoWPA focus on connectivity</a:t>
            </a:r>
          </a:p>
          <a:p>
            <a:pPr lvl="1"/>
            <a:r>
              <a:rPr lang="en-CA" sz="2400" smtClean="0"/>
              <a:t>Improve C sequestration potential</a:t>
            </a:r>
          </a:p>
          <a:p>
            <a:pPr lvl="1"/>
            <a:r>
              <a:rPr lang="en-CA" sz="2400" smtClean="0"/>
              <a:t>Communicate the value of Pas for CC</a:t>
            </a:r>
          </a:p>
          <a:p>
            <a:pPr lvl="1"/>
            <a:r>
              <a:rPr lang="en-CA" sz="2400" smtClean="0"/>
              <a:t>Support and finance PAs and integrate them into NAPAs </a:t>
            </a:r>
            <a:r>
              <a:rPr lang="en-CA" sz="1600" smtClean="0"/>
              <a:t>(national adaptation programmes of action)</a:t>
            </a:r>
          </a:p>
          <a:p>
            <a:pPr lvl="1"/>
            <a:r>
              <a:rPr lang="en-CA" sz="2400" smtClean="0"/>
              <a:t>Para 6 of Copenhagen Accord</a:t>
            </a:r>
          </a:p>
          <a:p>
            <a:pPr lvl="1"/>
            <a:r>
              <a:rPr lang="en-CA" sz="2400" smtClean="0"/>
              <a:t>Invites UNFCCC to recognize the role of PAs</a:t>
            </a:r>
          </a:p>
          <a:p>
            <a:pPr lvl="1"/>
            <a:r>
              <a:rPr lang="en-CA" sz="2400" smtClean="0"/>
              <a:t>Calls for a joint convention meeting focused on PAs</a:t>
            </a: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2857500" y="1428750"/>
            <a:ext cx="6286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/>
              <a:t>http://www.cbd.int/sbstta14/meeting/documents.shtml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Copenhagen Accord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CA" dirty="0" smtClean="0"/>
              <a:t>6.   We recognize the crucial </a:t>
            </a:r>
            <a:r>
              <a:rPr lang="en-CA" dirty="0" smtClean="0">
                <a:solidFill>
                  <a:srgbClr val="00B0F0"/>
                </a:solidFill>
              </a:rPr>
              <a:t>role of reducing emission from deforestation and forest degradation </a:t>
            </a:r>
            <a:r>
              <a:rPr lang="en-CA" dirty="0" smtClean="0"/>
              <a:t>and the need to enhance removals of greenhouse gas emission by forests and agree on the need to provide </a:t>
            </a:r>
            <a:r>
              <a:rPr lang="en-CA" dirty="0" smtClean="0">
                <a:solidFill>
                  <a:srgbClr val="00B0F0"/>
                </a:solidFill>
              </a:rPr>
              <a:t>positive incentives </a:t>
            </a:r>
            <a:r>
              <a:rPr lang="en-CA" dirty="0" smtClean="0"/>
              <a:t>to such actions through the immediate establishment of a mechanism including REDD-plus, to enable the mobilization of financial resources from developed countries.</a:t>
            </a:r>
          </a:p>
          <a:p>
            <a:pPr eaLnBrk="1" hangingPunct="1">
              <a:defRPr/>
            </a:pPr>
            <a:endParaRPr lang="en-CA" dirty="0" smtClean="0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alpha val="1176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REDD+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en-CA" dirty="0" smtClean="0"/>
              <a:t>UNFCCC COP-13 (Bali) agreed on the </a:t>
            </a:r>
            <a:r>
              <a:rPr lang="en-CA" dirty="0" smtClean="0">
                <a:hlinkClick r:id="rId2" action="ppaction://hlinkfile" tooltip="Bali Action Plan"/>
              </a:rPr>
              <a:t>Bali Action Plan</a:t>
            </a:r>
            <a:r>
              <a:rPr lang="en-CA" dirty="0" smtClean="0"/>
              <a:t> directed toward forest conservation, sustainable forest management and the enhancement of carbon stocks. </a:t>
            </a:r>
          </a:p>
          <a:p>
            <a:pPr eaLnBrk="1" hangingPunct="1">
              <a:defRPr/>
            </a:pPr>
            <a:r>
              <a:rPr lang="en-CA" dirty="0" smtClean="0"/>
              <a:t>REDD+ calls for enhancing existing forests and increasing forest cover by providing funding and investments. </a:t>
            </a:r>
          </a:p>
          <a:p>
            <a:pPr eaLnBrk="1" hangingPunct="1">
              <a:defRPr/>
            </a:pPr>
            <a:r>
              <a:rPr lang="en-CA" dirty="0" smtClean="0"/>
              <a:t>In Copenhagen, Section 6 of the </a:t>
            </a:r>
            <a:r>
              <a:rPr lang="en-CA" dirty="0" smtClean="0">
                <a:hlinkClick r:id="rId2" action="ppaction://hlinkfile" tooltip="Bali Action Plan"/>
              </a:rPr>
              <a:t>Copenhagen Accord </a:t>
            </a:r>
            <a:r>
              <a:rPr lang="en-CA" dirty="0" smtClean="0"/>
              <a:t>recognizes the crucial role of REDD and REDD-plus and the need to provide positive incentives for such actions. (Section 8 speaks to USD 30 billion for the period 2010 - 2012). </a:t>
            </a:r>
          </a:p>
          <a:p>
            <a:pPr eaLnBrk="1" hangingPunct="1">
              <a:defRPr/>
            </a:pPr>
            <a:endParaRPr lang="en-CA" dirty="0" smtClean="0"/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ext Box 2"/>
          <p:cNvSpPr txBox="1">
            <a:spLocks noChangeArrowheads="1"/>
          </p:cNvSpPr>
          <p:nvPr/>
        </p:nvSpPr>
        <p:spPr bwMode="auto">
          <a:xfrm>
            <a:off x="3962400" y="6477000"/>
            <a:ext cx="29924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1400">
                <a:solidFill>
                  <a:schemeClr val="bg1"/>
                </a:solidFill>
              </a:rPr>
              <a:t>Oulanka National Park, Finland</a:t>
            </a:r>
            <a:endParaRPr lang="en-US" sz="1400">
              <a:solidFill>
                <a:schemeClr val="bg1"/>
              </a:solidFill>
            </a:endParaRPr>
          </a:p>
        </p:txBody>
      </p:sp>
      <p:sp>
        <p:nvSpPr>
          <p:cNvPr id="75778" name="Text Box 4"/>
          <p:cNvSpPr txBox="1">
            <a:spLocks noChangeArrowheads="1"/>
          </p:cNvSpPr>
          <p:nvPr/>
        </p:nvSpPr>
        <p:spPr bwMode="auto">
          <a:xfrm>
            <a:off x="1187450" y="1700213"/>
            <a:ext cx="4495800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>
                <a:latin typeface="Calibri" pitchFamily="34" charset="0"/>
              </a:rPr>
              <a:t>Protected areas are the most effective tool yet found for maintaining carbon in natural vegetation</a:t>
            </a:r>
          </a:p>
        </p:txBody>
      </p:sp>
      <p:pic>
        <p:nvPicPr>
          <p:cNvPr id="7577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5463" y="3937000"/>
            <a:ext cx="2268537" cy="2921000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578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4629150"/>
            <a:ext cx="1582738" cy="2228850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578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48488" y="1341438"/>
            <a:ext cx="2195512" cy="3136900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5782" name="Text Box 8"/>
          <p:cNvSpPr txBox="1">
            <a:spLocks noChangeArrowheads="1"/>
          </p:cNvSpPr>
          <p:nvPr/>
        </p:nvSpPr>
        <p:spPr bwMode="auto">
          <a:xfrm>
            <a:off x="468313" y="0"/>
            <a:ext cx="437515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4400" b="1">
                <a:latin typeface="Calibri" pitchFamily="34" charset="0"/>
              </a:rPr>
              <a:t>Carbon storage and capture</a:t>
            </a:r>
            <a:endParaRPr lang="en-US" sz="4400" b="1">
              <a:latin typeface="Calibri" pitchFamily="34" charset="0"/>
            </a:endParaRPr>
          </a:p>
        </p:txBody>
      </p:sp>
      <p:pic>
        <p:nvPicPr>
          <p:cNvPr id="75783" name="Picture 5"/>
          <p:cNvPicPr>
            <a:picLocks noChangeAspect="1" noChangeArrowheads="1"/>
          </p:cNvPicPr>
          <p:nvPr/>
        </p:nvPicPr>
        <p:blipFill>
          <a:blip r:embed="rId5"/>
          <a:srcRect l="38023"/>
          <a:stretch>
            <a:fillRect/>
          </a:stretch>
        </p:blipFill>
        <p:spPr bwMode="auto">
          <a:xfrm>
            <a:off x="-76200" y="0"/>
            <a:ext cx="129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31975" y="-928688"/>
            <a:ext cx="14709775" cy="778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058150" cy="1371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CA" dirty="0" smtClean="0">
                <a:solidFill>
                  <a:schemeClr val="bg1"/>
                </a:solidFill>
              </a:rPr>
              <a:t>WHY PAs and Climate Change ?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413"/>
            <a:ext cx="8675688" cy="45259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CA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PAs cover 12% % of the world’s land surface and contain 15% of the world’s Carbon</a:t>
            </a:r>
          </a:p>
          <a:p>
            <a:pPr>
              <a:defRPr/>
            </a:pPr>
            <a:r>
              <a:rPr lang="en-CA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PAs are most effective as they have</a:t>
            </a:r>
          </a:p>
          <a:p>
            <a:pPr lvl="1">
              <a:defRPr/>
            </a:pPr>
            <a:r>
              <a:rPr lang="en-CA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CA" sz="24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good capacity, (many in remote areas) </a:t>
            </a:r>
          </a:p>
          <a:p>
            <a:pPr lvl="1">
              <a:defRPr/>
            </a:pPr>
            <a:r>
              <a:rPr lang="en-CA" sz="24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efficient management, (management planning)</a:t>
            </a:r>
          </a:p>
          <a:p>
            <a:pPr lvl="1">
              <a:defRPr/>
            </a:pPr>
            <a:r>
              <a:rPr lang="en-CA" sz="24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agreed governance structures and </a:t>
            </a:r>
          </a:p>
          <a:p>
            <a:pPr lvl="1">
              <a:defRPr/>
            </a:pPr>
            <a:r>
              <a:rPr lang="en-CA" sz="24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strong support from local and resident communities. </a:t>
            </a:r>
          </a:p>
          <a:p>
            <a:pPr lvl="1">
              <a:defRPr/>
            </a:pPr>
            <a:r>
              <a:rPr lang="en-CA" sz="24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integrated into wider landscape and seascape strategies.</a:t>
            </a:r>
            <a:endParaRPr lang="en-CA" sz="1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CA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No </a:t>
            </a:r>
            <a:r>
              <a:rPr lang="en-CA" kern="1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startup</a:t>
            </a:r>
            <a:r>
              <a:rPr lang="en-CA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costs, socioeconomic costs are offset.</a:t>
            </a:r>
          </a:p>
          <a:p>
            <a:pPr>
              <a:buFontTx/>
              <a:buNone/>
              <a:defRPr/>
            </a:pPr>
            <a:r>
              <a:rPr lang="en-CA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3" descr="IMG_10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31188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CA" b="1" kern="1200" dirty="0" smtClean="0">
                <a:solidFill>
                  <a:srgbClr val="FFFF00"/>
                </a:solidFill>
              </a:rPr>
              <a:t>Governance and safeguards</a:t>
            </a:r>
            <a:endParaRPr lang="en-CA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CA" sz="2800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Defined borders and legislative frameworks</a:t>
            </a:r>
          </a:p>
          <a:p>
            <a:pPr>
              <a:defRPr/>
            </a:pPr>
            <a:r>
              <a:rPr lang="en-CA" sz="2800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Governance structures to address social and cultural needs</a:t>
            </a:r>
          </a:p>
          <a:p>
            <a:pPr>
              <a:defRPr/>
            </a:pPr>
            <a:r>
              <a:rPr lang="en-CA" sz="2800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Involve people in a legitimate and effective way</a:t>
            </a:r>
          </a:p>
          <a:p>
            <a:pPr>
              <a:defRPr/>
            </a:pPr>
            <a:r>
              <a:rPr lang="en-CA" sz="2800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Backed by a range of supportive conventions 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CA" sz="2400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CBD</a:t>
            </a:r>
            <a:r>
              <a:rPr lang="en-CA" sz="2000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,  </a:t>
            </a:r>
            <a:r>
              <a:rPr lang="en-CA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World Heritage, </a:t>
            </a:r>
            <a:r>
              <a:rPr lang="en-CA" kern="1200" dirty="0" err="1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Ramsar</a:t>
            </a:r>
            <a:r>
              <a:rPr lang="en-CA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, MAB, Man and the Biosphere, 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CA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Regional agreements </a:t>
            </a:r>
          </a:p>
          <a:p>
            <a:pPr lvl="2">
              <a:buFont typeface="Wingdings" pitchFamily="2" charset="2"/>
              <a:buChar char="Ø"/>
              <a:defRPr/>
            </a:pPr>
            <a:r>
              <a:rPr lang="en-CA" kern="1200" dirty="0" err="1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Natura</a:t>
            </a:r>
            <a:r>
              <a:rPr lang="en-CA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 2000 </a:t>
            </a:r>
          </a:p>
          <a:p>
            <a:pPr>
              <a:buFontTx/>
              <a:buNone/>
              <a:defRPr/>
            </a:pPr>
            <a:r>
              <a:rPr lang="en-CA" sz="2800" kern="1200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•  </a:t>
            </a:r>
            <a:r>
              <a:rPr lang="en-CA" sz="2800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best PAs inspire how to manage ecosystems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b="1" kern="1200" dirty="0" smtClean="0">
                <a:solidFill>
                  <a:schemeClr val="tx1"/>
                </a:solidFill>
              </a:rPr>
              <a:t>Permanence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CA" sz="44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PAs are a commitment to permanence and long-term management of ecosystems and natural resources</a:t>
            </a:r>
          </a:p>
          <a:p>
            <a:pPr>
              <a:defRPr/>
            </a:pPr>
            <a:endParaRPr lang="en-CA" sz="44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buFontTx/>
              <a:buNone/>
              <a:defRPr/>
            </a:pPr>
            <a:r>
              <a:rPr lang="en-CA" sz="44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• Focus local, national and international attention on a particular protected area, adding to the area’s protection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3" descr="JEJU hike 0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b="1" kern="1200" dirty="0" smtClean="0">
                <a:solidFill>
                  <a:schemeClr val="tx1"/>
                </a:solidFill>
              </a:rPr>
              <a:t>Effectiveness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2420938"/>
            <a:ext cx="8229600" cy="3760787"/>
          </a:xfrm>
        </p:spPr>
        <p:txBody>
          <a:bodyPr>
            <a:normAutofit fontScale="47500" lnSpcReduction="20000"/>
          </a:bodyPr>
          <a:lstStyle/>
          <a:p>
            <a:pPr>
              <a:defRPr/>
            </a:pPr>
            <a:r>
              <a:rPr lang="en-CA" sz="44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Management plans, mechanism for responding to new conditions</a:t>
            </a:r>
          </a:p>
          <a:p>
            <a:pPr>
              <a:defRPr/>
            </a:pPr>
            <a:endParaRPr lang="en-CA" sz="4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en-CA" sz="44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Planning and managing PAs expertise applicable to broader landscape and seascape scale approaches </a:t>
            </a:r>
          </a:p>
          <a:p>
            <a:pPr>
              <a:defRPr/>
            </a:pPr>
            <a:endParaRPr lang="en-CA" sz="4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en-CA" sz="44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History of tapping existing funding mechanisms, including government budgetary appropriations, GEF and </a:t>
            </a:r>
            <a:r>
              <a:rPr lang="en-CA" sz="4400" b="1" kern="1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LifeWeb</a:t>
            </a:r>
            <a:endParaRPr lang="en-CA" sz="4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CA" sz="44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en-CA" sz="44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Backed by experts - IUCN WCPA and ENGOs and other Governments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3" descr="JEJU hike 0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6200775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CA" b="1" kern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Monitoring, reporting and verification</a:t>
            </a:r>
            <a:endParaRPr lang="en-CA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alpha val="37000"/>
            </a:schemeClr>
          </a:solidFill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CA" sz="44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CBD </a:t>
            </a:r>
            <a:r>
              <a:rPr lang="en-CA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commitments </a:t>
            </a:r>
            <a:r>
              <a:rPr lang="en-CA" sz="44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to establish ecologically representative protected area systems and to report</a:t>
            </a:r>
          </a:p>
          <a:p>
            <a:pPr>
              <a:defRPr/>
            </a:pPr>
            <a:endParaRPr lang="en-CA" sz="44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en-CA" sz="44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Global data sets exist by which to monitor, </a:t>
            </a:r>
          </a:p>
          <a:p>
            <a:pPr lvl="1">
              <a:defRPr/>
            </a:pPr>
            <a:r>
              <a:rPr lang="en-CA" sz="40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such as the IUCN management categories,</a:t>
            </a:r>
          </a:p>
          <a:p>
            <a:pPr lvl="1">
              <a:defRPr/>
            </a:pPr>
            <a:r>
              <a:rPr lang="en-CA" sz="40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governance types</a:t>
            </a:r>
          </a:p>
          <a:p>
            <a:pPr lvl="1">
              <a:defRPr/>
            </a:pPr>
            <a:r>
              <a:rPr lang="en-CA" sz="40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Red List, and the </a:t>
            </a:r>
          </a:p>
          <a:p>
            <a:pPr lvl="1">
              <a:defRPr/>
            </a:pPr>
            <a:r>
              <a:rPr lang="en-CA" sz="40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UNEP – WCMC IUCN  WDPA.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itle 1"/>
          <p:cNvSpPr>
            <a:spLocks noGrp="1"/>
          </p:cNvSpPr>
          <p:nvPr>
            <p:ph type="ctrTitle" idx="4294967295"/>
          </p:nvPr>
        </p:nvSpPr>
        <p:spPr>
          <a:xfrm>
            <a:off x="366713" y="762000"/>
            <a:ext cx="8410575" cy="935038"/>
          </a:xfrm>
        </p:spPr>
        <p:txBody>
          <a:bodyPr anchor="b"/>
          <a:lstStyle/>
          <a:p>
            <a:pPr eaLnBrk="1" hangingPunct="1">
              <a:defRPr/>
            </a:pPr>
            <a:r>
              <a:rPr lang="en-CA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 Steps WCPA </a:t>
            </a:r>
            <a:r>
              <a:rPr lang="en-CA" sz="4800" dirty="0" smtClean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30724" name="Subtitle 2"/>
          <p:cNvSpPr>
            <a:spLocks noGrp="1"/>
          </p:cNvSpPr>
          <p:nvPr>
            <p:ph type="subTitle" idx="4294967295"/>
          </p:nvPr>
        </p:nvSpPr>
        <p:spPr>
          <a:xfrm>
            <a:off x="468313" y="1844675"/>
            <a:ext cx="8351837" cy="3462338"/>
          </a:xfrm>
        </p:spPr>
        <p:txBody>
          <a:bodyPr/>
          <a:lstStyle/>
          <a:p>
            <a:pPr eaLnBrk="1" hangingPunct="1">
              <a:defRPr/>
            </a:pPr>
            <a:r>
              <a:rPr lang="en-C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Continue to participate in UNFCCC process to be sure EBA and PAs are embedded</a:t>
            </a:r>
          </a:p>
          <a:p>
            <a:pPr eaLnBrk="1" hangingPunct="1">
              <a:defRPr/>
            </a:pPr>
            <a:r>
              <a:rPr lang="en-C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Lead in 4 COPs  and RIO +20 in CBD Pavilion “Protected Areas Day”</a:t>
            </a:r>
          </a:p>
          <a:p>
            <a:pPr eaLnBrk="1" hangingPunct="1">
              <a:defRPr/>
            </a:pPr>
            <a:r>
              <a:rPr lang="en-C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IUCN WCPA will continue to build up “Natural Solutions” case studies</a:t>
            </a:r>
          </a:p>
        </p:txBody>
      </p:sp>
      <p:sp>
        <p:nvSpPr>
          <p:cNvPr id="81924" name="Slide Number Placeholder 3"/>
          <p:cNvSpPr txBox="1">
            <a:spLocks noGrp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FC4388-1FBC-4446-9164-37E9BFF286A6}" type="slidenum">
              <a:rPr lang="en-CA" sz="1200">
                <a:latin typeface="Verdana" pitchFamily="34" charset="0"/>
              </a:rPr>
              <a:pPr algn="r"/>
              <a:t>35</a:t>
            </a:fld>
            <a:endParaRPr lang="en-CA" sz="12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85800"/>
            <a:ext cx="8523288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C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WCPA Climate Change milestones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C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Connectivity Conservation Publication</a:t>
            </a:r>
          </a:p>
          <a:p>
            <a:pPr lvl="1" eaLnBrk="1" hangingPunct="1">
              <a:buFontTx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Conservation planning best practice guideline</a:t>
            </a:r>
          </a:p>
          <a:p>
            <a:pPr eaLnBrk="1" hangingPunct="1">
              <a:buFontTx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Protected Areas and Climate Change Best Practice guideline series</a:t>
            </a:r>
          </a:p>
          <a:p>
            <a:pPr lvl="1" eaLnBrk="1" hangingPunct="1">
              <a:buFontTx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Climate Change</a:t>
            </a:r>
          </a:p>
          <a:p>
            <a:pPr lvl="1" eaLnBrk="1" hangingPunct="1">
              <a:buFontTx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Restoration</a:t>
            </a:r>
          </a:p>
          <a:p>
            <a:pPr eaLnBrk="1" hangingPunct="1">
              <a:buFontTx/>
              <a:buChar char="•"/>
              <a:defRPr/>
            </a:pPr>
            <a:r>
              <a:rPr lang="en-C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Capacity Building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0" y="990600"/>
            <a:ext cx="5181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8000" dirty="0" smtClean="0">
                <a:solidFill>
                  <a:schemeClr val="bg1"/>
                </a:solidFill>
              </a:rPr>
              <a:t>Thank You!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eaLnBrk="1" hangingPunct="1"/>
            <a:endParaRPr lang="en-CA" smtClean="0">
              <a:solidFill>
                <a:schemeClr val="accent2"/>
              </a:solidFill>
            </a:endParaRPr>
          </a:p>
          <a:p>
            <a:pPr eaLnBrk="1" hangingPunct="1"/>
            <a:endParaRPr lang="en-CA" smtClean="0">
              <a:solidFill>
                <a:schemeClr val="bg1"/>
              </a:solidFill>
            </a:endParaRPr>
          </a:p>
          <a:p>
            <a:pPr eaLnBrk="1" hangingPunct="1"/>
            <a:endParaRPr lang="en-CA" smtClean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en-CA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IUCN_PPT_Template_March_08_English[1]">
  <a:themeElements>
    <a:clrScheme name="IUCN_PPT_Template_March_08_English[1]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UCN_PPT_Template_March_08_English[1]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CA" sz="32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CA" sz="32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IUCN_PPT_Template_March_08_English[1]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UCN_PPT_Template_March_08_English[1]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UCN_PPT_Template_March_08_English[1]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UCN_PPT_Template_March_08_English[1]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UCN_PPT_Template_March_08_English[1]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UCN_PPT_Template_March_08_English[1]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UCN_PPT_Template_March_08_English[1]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UCN_PPT_Template_March_08_English[1]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UCN_PPT_Template_March_08_English[1]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UCN_PPT_Template_March_08_English[1]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UCN_PPT_Template_March_08_English[1]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UCN_PPT_Template_March_08_English[1]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18586</TotalTime>
  <Words>1650</Words>
  <Application>Microsoft Office PowerPoint</Application>
  <PresentationFormat>On-screen Show (4:3)</PresentationFormat>
  <Paragraphs>255</Paragraphs>
  <Slides>37</Slides>
  <Notes>24</Notes>
  <HiddenSlides>10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Arial</vt:lpstr>
      <vt:lpstr>Calibri</vt:lpstr>
      <vt:lpstr>Times New Roman</vt:lpstr>
      <vt:lpstr>Wingdings</vt:lpstr>
      <vt:lpstr>Microsoft Sans Serif</vt:lpstr>
      <vt:lpstr>Comic Sans MS</vt:lpstr>
      <vt:lpstr>Arial Unicode MS</vt:lpstr>
      <vt:lpstr>Tahoma</vt:lpstr>
      <vt:lpstr>Verdana</vt:lpstr>
      <vt:lpstr>Office Theme</vt:lpstr>
      <vt:lpstr>1_IUCN_PPT_Template_March_08_English[1]</vt:lpstr>
      <vt:lpstr>Photo Editor Photo</vt:lpstr>
      <vt:lpstr>Slide 1</vt:lpstr>
      <vt:lpstr>The World is changing and with change problems are stacking up</vt:lpstr>
      <vt:lpstr>Slide 3</vt:lpstr>
      <vt:lpstr>Slide 4</vt:lpstr>
      <vt:lpstr>The challenge</vt:lpstr>
      <vt:lpstr>Slide 6</vt:lpstr>
      <vt:lpstr>Slide 7</vt:lpstr>
      <vt:lpstr>Natural Solutions - Actions:  Protect, Connect, Restore</vt:lpstr>
      <vt:lpstr>Protect large, intact ecosystems on land and sea, thereby securing....</vt:lpstr>
      <vt:lpstr>Connect protected areas and people in conservation networks by....</vt:lpstr>
      <vt:lpstr>Restore ecosystems, human spirits, and cultural connections by... </vt:lpstr>
      <vt:lpstr>Protected Area</vt:lpstr>
      <vt:lpstr>Protected area coverage growing</vt:lpstr>
      <vt:lpstr>The Worlds Protected Areas</vt:lpstr>
      <vt:lpstr>Slide 15</vt:lpstr>
      <vt:lpstr>WWF Ecoregions protected</vt:lpstr>
      <vt:lpstr>CBD Programme of Work on PAs   -  4 elements</vt:lpstr>
      <vt:lpstr>PE 1 – establishing Protected Areas </vt:lpstr>
      <vt:lpstr>PE 2 - Governance</vt:lpstr>
      <vt:lpstr>Slide 20</vt:lpstr>
      <vt:lpstr>PE 3 – Enabling Activities</vt:lpstr>
      <vt:lpstr>PE 4 - Standards - Monitoring</vt:lpstr>
      <vt:lpstr>Slide 23</vt:lpstr>
      <vt:lpstr>CBD COP10 - PoWPA Summit</vt:lpstr>
      <vt:lpstr>Key Climate Change recommendation</vt:lpstr>
      <vt:lpstr>COP 10 Review of PoWPA Item 3.1.4 </vt:lpstr>
      <vt:lpstr>Copenhagen Accord</vt:lpstr>
      <vt:lpstr>REDD+</vt:lpstr>
      <vt:lpstr>Slide 29</vt:lpstr>
      <vt:lpstr>WHY PAs and Climate Change ?</vt:lpstr>
      <vt:lpstr>Governance and safeguards</vt:lpstr>
      <vt:lpstr>Permanence</vt:lpstr>
      <vt:lpstr>Effectiveness</vt:lpstr>
      <vt:lpstr>Monitoring, reporting and verification</vt:lpstr>
      <vt:lpstr>Next Steps WCPA  </vt:lpstr>
      <vt:lpstr>WCPA Climate Change milestones</vt:lpstr>
      <vt:lpstr>Thank You!</vt:lpstr>
    </vt:vector>
  </TitlesOfParts>
  <Company>Parks Canada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Nik Lopoukhine</dc:creator>
  <cp:lastModifiedBy>COEMaster</cp:lastModifiedBy>
  <cp:revision>642</cp:revision>
  <dcterms:created xsi:type="dcterms:W3CDTF">2010-01-25T23:12:50Z</dcterms:created>
  <dcterms:modified xsi:type="dcterms:W3CDTF">2010-12-09T17:36:40Z</dcterms:modified>
</cp:coreProperties>
</file>