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341" r:id="rId3"/>
    <p:sldId id="338" r:id="rId4"/>
    <p:sldId id="325" r:id="rId5"/>
    <p:sldId id="336" r:id="rId6"/>
    <p:sldId id="342" r:id="rId7"/>
    <p:sldId id="335" r:id="rId8"/>
    <p:sldId id="334" r:id="rId9"/>
    <p:sldId id="343" r:id="rId10"/>
    <p:sldId id="340" r:id="rId11"/>
    <p:sldId id="332" r:id="rId12"/>
    <p:sldId id="339" r:id="rId13"/>
    <p:sldId id="346" r:id="rId14"/>
    <p:sldId id="345" r:id="rId15"/>
    <p:sldId id="324" r:id="rId16"/>
    <p:sldId id="284" r:id="rId17"/>
    <p:sldId id="344" r:id="rId18"/>
    <p:sldId id="349" r:id="rId19"/>
    <p:sldId id="319" r:id="rId20"/>
    <p:sldId id="320" r:id="rId21"/>
    <p:sldId id="299" r:id="rId22"/>
    <p:sldId id="301" r:id="rId23"/>
    <p:sldId id="300" r:id="rId24"/>
    <p:sldId id="348" r:id="rId25"/>
    <p:sldId id="331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FF00"/>
    <a:srgbClr val="FF9900"/>
    <a:srgbClr val="3AF200"/>
    <a:srgbClr val="66FF33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66" autoAdjust="0"/>
    <p:restoredTop sz="94660"/>
  </p:normalViewPr>
  <p:slideViewPr>
    <p:cSldViewPr>
      <p:cViewPr varScale="1">
        <p:scale>
          <a:sx n="35" d="100"/>
          <a:sy n="35" d="100"/>
        </p:scale>
        <p:origin x="-72" y="-1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CB0D438-BC12-49AF-A5A9-1FFBBE98E7D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F68EEF-9194-4518-AC67-76C47FAFC1FA}" type="slidenum">
              <a:rPr lang="en-US"/>
              <a:pPr/>
              <a:t>1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3A2E45-49D6-42D0-AB73-ADF0B7A5A2BC}" type="slidenum">
              <a:rPr lang="en-US"/>
              <a:pPr/>
              <a:t>4</a:t>
            </a:fld>
            <a:endParaRPr lang="en-US"/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19B39EC4-CF05-4F09-97E7-11EE124D74DF}" type="datetime1">
              <a:rPr lang="en-US"/>
              <a:pPr/>
              <a:t>11/3/2009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Bonine, Administrative Law 2008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812358-22DC-4921-A0A1-EFBEC1FF393E}" type="slidenum">
              <a:rPr lang="en-US"/>
              <a:pPr/>
              <a:t>9</a:t>
            </a:fld>
            <a:endParaRPr lang="en-US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3C985D-9571-4DAC-BC4B-92372DECAB11}" type="slidenum">
              <a:rPr lang="en-US"/>
              <a:pPr/>
              <a:t>15</a:t>
            </a:fld>
            <a:endParaRPr lang="en-US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497BC3-8CBE-419D-B590-171949D32666}" type="slidenum">
              <a:rPr lang="en-US"/>
              <a:pPr/>
              <a:t>16</a:t>
            </a:fld>
            <a:endParaRPr lang="en-US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524153-2EF8-4790-808B-479211676A5F}" type="slidenum">
              <a:rPr lang="en-US"/>
              <a:pPr/>
              <a:t>19</a:t>
            </a:fld>
            <a:endParaRPr lang="en-US"/>
          </a:p>
        </p:txBody>
      </p:sp>
      <p:sp>
        <p:nvSpPr>
          <p:cNvPr id="135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D09154-F6C0-4F93-AE24-EB8FF34AAAD8}" type="slidenum">
              <a:rPr lang="en-US"/>
              <a:pPr/>
              <a:t>20</a:t>
            </a:fld>
            <a:endParaRPr lang="en-US"/>
          </a:p>
        </p:txBody>
      </p:sp>
      <p:sp>
        <p:nvSpPr>
          <p:cNvPr id="137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2B37F0-A356-4A57-9A86-6B5A67E49FDF}" type="slidenum">
              <a:rPr lang="en-US"/>
              <a:pPr/>
              <a:t>21</a:t>
            </a:fld>
            <a:endParaRPr lang="en-US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	Public interest environmental litigation in the United States did not start in Washington, D.C., or New York City.  </a:t>
            </a:r>
          </a:p>
          <a:p>
            <a:r>
              <a:rPr lang="en-US" b="1"/>
              <a:t>	It did not start because some lawyers in suits wanted to be involved in shaping policy for the nation.  </a:t>
            </a:r>
          </a:p>
          <a:p>
            <a:r>
              <a:rPr lang="en-US" b="1"/>
              <a:t>	It started with a passion to save a fish, a yearning for the continued peace of a remote valley, and a love for the springtime songs of birds</a:t>
            </a:r>
            <a:r>
              <a:rPr lang="en-US"/>
              <a:t>.</a:t>
            </a:r>
          </a:p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B87322-F468-41E6-B414-6F8720123094}" type="slidenum">
              <a:rPr lang="en-US"/>
              <a:pPr/>
              <a:t>22</a:t>
            </a:fld>
            <a:endParaRPr lang="en-US"/>
          </a:p>
        </p:txBody>
      </p:sp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Perhaps this is behind Thoreau's dictum: In wildness is the salvation of the world.</a:t>
            </a:r>
          </a:p>
          <a:p>
            <a:r>
              <a:rPr lang="en-US"/>
              <a:t/>
            </a:r>
            <a:br>
              <a:rPr lang="en-US"/>
            </a:br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5D8F6D-B607-4B69-928D-739AEE90E680}" type="slidenum">
              <a:rPr lang="en-US"/>
              <a:pPr/>
              <a:t>23</a:t>
            </a:fld>
            <a:endParaRPr lang="en-US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8E1C79-A464-4526-A70A-5E91D10EFE75}" type="slidenum">
              <a:rPr lang="en-US"/>
              <a:pPr/>
              <a:t>25</a:t>
            </a:fld>
            <a:endParaRPr lang="en-US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2008 </a:t>
            </a:r>
          </a:p>
          <a:p>
            <a:r>
              <a:rPr lang="en-US"/>
              <a:t>John Bonine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7E8F6-9680-4DA8-8324-FAEA8F4C3A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effectLst>
                  <a:outerShdw blurRad="38100" dist="63500" dir="2700000" algn="tl">
                    <a:srgbClr val="000000"/>
                  </a:outerShdw>
                </a:effectLst>
              </a:defRPr>
            </a:lvl1pPr>
            <a:lvl2pPr>
              <a:defRPr b="1">
                <a:effectLst>
                  <a:outerShdw blurRad="38100" dist="63500" dir="2700000" algn="tl">
                    <a:srgbClr val="000000"/>
                  </a:outerShdw>
                </a:effectLst>
              </a:defRPr>
            </a:lvl2pPr>
            <a:lvl3pPr>
              <a:defRPr b="1">
                <a:effectLst>
                  <a:outerShdw blurRad="38100" dist="63500" dir="2700000" algn="tl">
                    <a:srgbClr val="000000"/>
                  </a:outerShdw>
                </a:effectLst>
              </a:defRPr>
            </a:lvl3pPr>
            <a:lvl4pPr>
              <a:defRPr b="1">
                <a:effectLst>
                  <a:outerShdw blurRad="38100" dist="63500" dir="2700000" algn="tl">
                    <a:srgbClr val="000000"/>
                  </a:outerShdw>
                </a:effectLst>
              </a:defRPr>
            </a:lvl4pPr>
            <a:lvl5pPr>
              <a:defRPr b="1">
                <a:effectLst>
                  <a:outerShdw blurRad="38100" dist="63500" dir="2700000" algn="tl">
                    <a:srgbClr val="000000"/>
                  </a:outerShdw>
                </a:effectLst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35828-EE5D-4D12-A440-817A355519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4F2649-65BA-41FE-94D8-F18FA3E53F5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734A5-F96F-4BF6-A68C-734D2D1665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2008 </a:t>
            </a:r>
          </a:p>
          <a:p>
            <a:r>
              <a:rPr lang="en-US"/>
              <a:t>John Bonine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C3790-FCDF-479A-8D7E-9FA54BCD66A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2008 </a:t>
            </a:r>
          </a:p>
          <a:p>
            <a:r>
              <a:rPr lang="en-US"/>
              <a:t>John Bonine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0B853E-9A90-4D6A-AE17-6C7CED37AC5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47F716-E180-42DB-ABC3-F11A19D0F3A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2008 </a:t>
            </a:r>
          </a:p>
          <a:p>
            <a:r>
              <a:rPr lang="en-US"/>
              <a:t>John Bonine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79027-1092-4974-899D-EACF64AA63B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2008 </a:t>
            </a:r>
          </a:p>
          <a:p>
            <a:r>
              <a:rPr lang="en-US"/>
              <a:t>John Bonine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EC2F1C-EEFD-4720-9EEF-66DA9E61DB3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2008 </a:t>
            </a:r>
          </a:p>
          <a:p>
            <a:r>
              <a:rPr lang="en-US"/>
              <a:t>John Bonine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EB3FD6-6C72-4E60-AE1B-B7C1FFFCA51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2008 </a:t>
            </a:r>
          </a:p>
          <a:p>
            <a:r>
              <a:rPr lang="en-US"/>
              <a:t>John Bonine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A63FC-797E-4696-B3A4-BFBA188300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00"/>
                </a:solidFill>
              </a:defRPr>
            </a:lvl1pPr>
          </a:lstStyle>
          <a:p>
            <a:r>
              <a:rPr lang="en-US" dirty="0" smtClean="0"/>
              <a:t>Copyright 2009 </a:t>
            </a:r>
          </a:p>
          <a:p>
            <a:r>
              <a:rPr lang="en-US" dirty="0" smtClean="0"/>
              <a:t>John Bonine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00"/>
                </a:solidFill>
              </a:defRPr>
            </a:lvl1pPr>
          </a:lstStyle>
          <a:p>
            <a:fld id="{04B2999B-2145-4F25-A7A3-24919F82D12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F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F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F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F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../../../LLM/Newsletter/LLMnewsletter09final.pd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UOse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2819400"/>
            <a:ext cx="2438400" cy="2171700"/>
          </a:xfrm>
          <a:prstGeom prst="rect">
            <a:avLst/>
          </a:prstGeom>
          <a:solidFill>
            <a:schemeClr val="accent2">
              <a:alpha val="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447800" y="304800"/>
            <a:ext cx="62484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dir="2640000" sx="102000" sy="102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50800" dir="2700000" algn="tl">
                    <a:srgbClr val="000000"/>
                  </a:outerShdw>
                </a:effectLst>
              </a:rPr>
              <a:t>Should </a:t>
            </a:r>
            <a:endParaRPr lang="en-US" sz="4000" b="1" dirty="0" smtClean="0">
              <a:solidFill>
                <a:srgbClr val="FFFF00"/>
              </a:solidFill>
              <a:effectLst>
                <a:outerShdw blurRad="38100" dist="50800" dir="2700000" algn="tl">
                  <a:srgbClr val="000000"/>
                </a:outerShdw>
              </a:effectLst>
            </a:endParaRPr>
          </a:p>
          <a:p>
            <a:pPr algn="ctr"/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50800" dir="2700000" algn="tl">
                    <a:srgbClr val="000000"/>
                  </a:outerShdw>
                </a:effectLst>
              </a:rPr>
              <a:t>Environmental 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50800" dir="2700000" algn="tl">
                    <a:srgbClr val="000000"/>
                  </a:outerShdw>
                </a:effectLst>
              </a:rPr>
              <a:t>Rights </a:t>
            </a:r>
            <a:endParaRPr lang="en-US" sz="4000" b="1" dirty="0" smtClean="0">
              <a:solidFill>
                <a:srgbClr val="FFFF00"/>
              </a:solidFill>
              <a:effectLst>
                <a:outerShdw blurRad="38100" dist="50800" dir="2700000" algn="tl">
                  <a:srgbClr val="000000"/>
                </a:outerShdw>
              </a:effectLst>
            </a:endParaRPr>
          </a:p>
          <a:p>
            <a:pPr algn="ctr"/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50800" dir="2700000" algn="tl">
                    <a:srgbClr val="000000"/>
                  </a:outerShdw>
                </a:effectLst>
              </a:rPr>
              <a:t>Be 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50800" dir="2700000" algn="tl">
                    <a:srgbClr val="000000"/>
                  </a:outerShdw>
                </a:effectLst>
              </a:rPr>
              <a:t>Enforceable in Courts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50800" dir="2700000" algn="tl">
                    <a:srgbClr val="000000"/>
                  </a:outerShdw>
                </a:effectLst>
              </a:rPr>
              <a:t>?       (No?)</a:t>
            </a:r>
            <a:endParaRPr lang="en-US" sz="4000" b="1" dirty="0">
              <a:solidFill>
                <a:srgbClr val="FFFF00"/>
              </a:solidFill>
              <a:effectLst>
                <a:outerShdw blurRad="38100" dist="50800" dir="2700000" algn="tl">
                  <a:srgbClr val="000000"/>
                </a:outerShdw>
              </a:effectLst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735638" y="3611563"/>
            <a:ext cx="30273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LL.M. Program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638800"/>
            <a:ext cx="6400800" cy="762000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dirty="0"/>
              <a:t>Prof. John E. Bonine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University of Oregon, U.S.A.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1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1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10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1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67000" y="67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100"/>
                            </p:stCondLst>
                            <p:childTnLst>
                              <p:par>
                                <p:cTn id="2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3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3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3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3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3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1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1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1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1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100"/>
                            </p:stCondLst>
                            <p:childTnLst>
                              <p:par>
                                <p:cTn id="5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1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1" dur="1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2" dur="1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1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3" grpId="0"/>
      <p:bldP spid="717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Biography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600200"/>
            <a:ext cx="8915400" cy="4525963"/>
          </a:xfrm>
        </p:spPr>
        <p:txBody>
          <a:bodyPr/>
          <a:lstStyle/>
          <a:p>
            <a:r>
              <a:rPr lang="en-US" dirty="0" smtClean="0"/>
              <a:t>6 years in national government EPA</a:t>
            </a:r>
          </a:p>
          <a:p>
            <a:pPr lvl="1"/>
            <a:r>
              <a:rPr lang="en-US" dirty="0" smtClean="0"/>
              <a:t>In charge of air pollution law for the USA</a:t>
            </a:r>
          </a:p>
          <a:p>
            <a:r>
              <a:rPr lang="en-US" dirty="0" smtClean="0"/>
              <a:t>Since 1978: 32 years as environmental law professor</a:t>
            </a:r>
          </a:p>
          <a:p>
            <a:r>
              <a:rPr lang="en-US" dirty="0" smtClean="0"/>
              <a:t>1978: Co-founded first law school Environmental Law Clinic in the world</a:t>
            </a:r>
          </a:p>
          <a:p>
            <a:r>
              <a:rPr lang="en-US" dirty="0" smtClean="0"/>
              <a:t>1989: Founder of Environmental Law Alliance Worldwide (ELAW), </a:t>
            </a:r>
            <a:r>
              <a:rPr lang="en-US" dirty="0" smtClean="0">
                <a:solidFill>
                  <a:srgbClr val="00FF00"/>
                </a:solidFill>
              </a:rPr>
              <a:t>www.elaw.org</a:t>
            </a:r>
          </a:p>
          <a:p>
            <a:r>
              <a:rPr lang="en-US" dirty="0" smtClean="0"/>
              <a:t>1991: Founded ENVLAWPROFESSORS list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Evolution of Thinking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198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sz="2000" dirty="0" smtClean="0"/>
              <a:t>Laws &amp; Cases                                           Rights and Cases</a:t>
            </a:r>
          </a:p>
          <a:p>
            <a:pPr>
              <a:buNone/>
            </a:pPr>
            <a:r>
              <a:rPr lang="en-US" sz="2000" dirty="0" smtClean="0"/>
              <a:t> </a:t>
            </a:r>
            <a:r>
              <a:rPr lang="en-US" sz="2000" dirty="0" smtClean="0"/>
              <a:t>(1984, 1992)                                              (2008)</a:t>
            </a:r>
            <a:endParaRPr lang="en-US" sz="2000" dirty="0"/>
          </a:p>
        </p:txBody>
      </p:sp>
      <p:pic>
        <p:nvPicPr>
          <p:cNvPr id="5" name="Content Placeholder 4" descr="PIC-01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57200" y="1447800"/>
            <a:ext cx="339447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 descr="PIC-01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8750" y="1371600"/>
            <a:ext cx="3486151" cy="4648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Sue the bastard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32062" y="0"/>
            <a:ext cx="3487738" cy="6858000"/>
          </a:xfrm>
          <a:prstGeom prst="rect">
            <a:avLst/>
          </a:prstGeom>
          <a:noFill/>
        </p:spPr>
      </p:pic>
      <p:sp>
        <p:nvSpPr>
          <p:cNvPr id="91139" name="Rectangle 3"/>
          <p:cNvSpPr>
            <a:spLocks noGrp="1" noChangeArrowheads="1"/>
          </p:cNvSpPr>
          <p:nvPr>
            <p:ph type="title"/>
          </p:nvPr>
        </p:nvSpPr>
        <p:spPr>
          <a:xfrm>
            <a:off x="5029200" y="274638"/>
            <a:ext cx="3657600" cy="6126162"/>
          </a:xfrm>
        </p:spPr>
        <p:txBody>
          <a:bodyPr/>
          <a:lstStyle/>
          <a:p>
            <a:r>
              <a:rPr lang="en-US" sz="4000" dirty="0" smtClean="0"/>
              <a:t> 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Environmental Rights or Environmental Policy?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/>
          <a:lstStyle/>
          <a:p>
            <a:r>
              <a:rPr lang="en-US" sz="2800" dirty="0" smtClean="0"/>
              <a:t>More than 100 constitutions </a:t>
            </a:r>
            <a:r>
              <a:rPr lang="en-US" sz="2800" dirty="0" smtClean="0"/>
              <a:t>have recognized </a:t>
            </a:r>
            <a:r>
              <a:rPr lang="en-US" sz="2800" dirty="0" smtClean="0"/>
              <a:t>an “environmental right” </a:t>
            </a:r>
            <a:r>
              <a:rPr lang="en-US" sz="2800" dirty="0" smtClean="0"/>
              <a:t>–for </a:t>
            </a:r>
            <a:r>
              <a:rPr lang="en-US" sz="2800" dirty="0" smtClean="0"/>
              <a:t>decades!</a:t>
            </a:r>
          </a:p>
          <a:p>
            <a:pPr lvl="1"/>
            <a:r>
              <a:rPr lang="en-US" sz="2400" dirty="0" smtClean="0"/>
              <a:t>So what?  Does that make a difference in reality?</a:t>
            </a:r>
          </a:p>
          <a:p>
            <a:pPr lvl="1"/>
            <a:r>
              <a:rPr lang="en-US" sz="2400" dirty="0" smtClean="0"/>
              <a:t>In </a:t>
            </a:r>
            <a:r>
              <a:rPr lang="en-US" sz="2400" dirty="0" smtClean="0"/>
              <a:t>only a few </a:t>
            </a:r>
            <a:r>
              <a:rPr lang="en-US" sz="2400" dirty="0" smtClean="0"/>
              <a:t>do individuals use </a:t>
            </a:r>
            <a:r>
              <a:rPr lang="en-US" sz="2400" dirty="0" smtClean="0"/>
              <a:t>the courts to vindicate that right.</a:t>
            </a:r>
          </a:p>
          <a:p>
            <a:r>
              <a:rPr lang="en-US" sz="2800" dirty="0" smtClean="0"/>
              <a:t>If a supposed “right” is used </a:t>
            </a:r>
            <a:r>
              <a:rPr lang="en-US" sz="2800" dirty="0" smtClean="0"/>
              <a:t>only to </a:t>
            </a:r>
            <a:r>
              <a:rPr lang="en-US" sz="2800" dirty="0" smtClean="0"/>
              <a:t>affect government policy, it is </a:t>
            </a:r>
            <a:r>
              <a:rPr lang="en-US" sz="2800" u="sng" dirty="0" smtClean="0"/>
              <a:t>not</a:t>
            </a:r>
            <a:r>
              <a:rPr lang="en-US" sz="2800" dirty="0" smtClean="0"/>
              <a:t> a right - a </a:t>
            </a:r>
            <a:r>
              <a:rPr lang="en-US" sz="2800" dirty="0" smtClean="0"/>
              <a:t>“policy</a:t>
            </a:r>
            <a:r>
              <a:rPr lang="en-US" sz="2800" dirty="0" smtClean="0"/>
              <a:t>.”</a:t>
            </a:r>
          </a:p>
          <a:p>
            <a:pPr lvl="1"/>
            <a:r>
              <a:rPr lang="en-US" sz="2400" dirty="0" smtClean="0"/>
              <a:t>Or a “policy right” or “</a:t>
            </a:r>
            <a:r>
              <a:rPr lang="en-US" sz="2400" u="sng" dirty="0" smtClean="0"/>
              <a:t>political right</a:t>
            </a:r>
            <a:r>
              <a:rPr lang="en-US" sz="2400" dirty="0" smtClean="0"/>
              <a:t>”</a:t>
            </a:r>
            <a:endParaRPr lang="en-US" sz="2400" dirty="0" smtClean="0"/>
          </a:p>
          <a:p>
            <a:r>
              <a:rPr lang="en-US" sz="2800" dirty="0" smtClean="0"/>
              <a:t>A </a:t>
            </a:r>
            <a:r>
              <a:rPr lang="en-US" sz="2800" dirty="0" smtClean="0"/>
              <a:t>true </a:t>
            </a:r>
            <a:r>
              <a:rPr lang="en-US" sz="2800" dirty="0" smtClean="0"/>
              <a:t>“</a:t>
            </a:r>
            <a:r>
              <a:rPr lang="en-US" sz="2800" u="sng" dirty="0" smtClean="0"/>
              <a:t>legal right</a:t>
            </a:r>
            <a:r>
              <a:rPr lang="en-US" sz="2800" dirty="0" smtClean="0"/>
              <a:t>” </a:t>
            </a:r>
            <a:r>
              <a:rPr lang="en-US" sz="2800" dirty="0" smtClean="0"/>
              <a:t>exists only </a:t>
            </a:r>
            <a:r>
              <a:rPr lang="en-US" sz="2800" dirty="0" smtClean="0"/>
              <a:t>if </a:t>
            </a:r>
            <a:r>
              <a:rPr lang="en-US" sz="2800" dirty="0" smtClean="0"/>
              <a:t>the person holding the right can get an order from a </a:t>
            </a:r>
            <a:r>
              <a:rPr lang="en-US" sz="2800" u="sng" dirty="0" smtClean="0"/>
              <a:t>court of law</a:t>
            </a:r>
            <a:r>
              <a:rPr lang="en-US" sz="2800" dirty="0" smtClean="0"/>
              <a:t> </a:t>
            </a:r>
            <a:r>
              <a:rPr lang="en-US" sz="2800" dirty="0" smtClean="0"/>
              <a:t>against a person or body who is violating the right.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62200"/>
            <a:ext cx="8458200" cy="1066800"/>
          </a:xfrm>
        </p:spPr>
        <p:txBody>
          <a:bodyPr/>
          <a:lstStyle/>
          <a:p>
            <a:r>
              <a:rPr lang="en-US" dirty="0" smtClean="0"/>
              <a:t>Possible </a:t>
            </a:r>
            <a:r>
              <a:rPr lang="en-US" dirty="0" smtClean="0"/>
              <a:t>defendants &amp; causes of action (“claims” in court)?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505200"/>
            <a:ext cx="8229600" cy="3352800"/>
          </a:xfrm>
        </p:spPr>
        <p:txBody>
          <a:bodyPr/>
          <a:lstStyle/>
          <a:p>
            <a:r>
              <a:rPr lang="en-US" b="1" dirty="0" smtClean="0"/>
              <a:t>Actions against </a:t>
            </a:r>
            <a:r>
              <a:rPr lang="en-US" b="1" u="sng" dirty="0" smtClean="0"/>
              <a:t>public</a:t>
            </a:r>
            <a:r>
              <a:rPr lang="en-US" b="1" dirty="0" smtClean="0"/>
              <a:t> </a:t>
            </a:r>
            <a:r>
              <a:rPr lang="en-US" b="1" dirty="0" smtClean="0"/>
              <a:t>authorities (governmental bodies</a:t>
            </a:r>
            <a:r>
              <a:rPr lang="en-US" b="1" dirty="0" smtClean="0"/>
              <a:t>)</a:t>
            </a:r>
          </a:p>
          <a:p>
            <a:pPr lvl="1"/>
            <a:r>
              <a:rPr lang="en-US" dirty="0" smtClean="0"/>
              <a:t>Administrative law: “</a:t>
            </a:r>
            <a:r>
              <a:rPr lang="en-US" dirty="0" smtClean="0"/>
              <a:t>Judicial review</a:t>
            </a:r>
            <a:r>
              <a:rPr lang="en-US" dirty="0" smtClean="0"/>
              <a:t>” of action</a:t>
            </a:r>
          </a:p>
          <a:p>
            <a:pPr lvl="2"/>
            <a:r>
              <a:rPr lang="en-US" dirty="0" smtClean="0"/>
              <a:t>Suit for denial of procedural rights</a:t>
            </a:r>
          </a:p>
          <a:p>
            <a:pPr lvl="2"/>
            <a:r>
              <a:rPr lang="en-US" dirty="0" smtClean="0"/>
              <a:t>Suit for denial of substantive rights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458200" cy="1143000"/>
          </a:xfrm>
        </p:spPr>
        <p:txBody>
          <a:bodyPr/>
          <a:lstStyle/>
          <a:p>
            <a:r>
              <a:rPr lang="en-US" dirty="0" smtClean="0"/>
              <a:t>Possible </a:t>
            </a:r>
            <a:r>
              <a:rPr lang="en-US" dirty="0" smtClean="0"/>
              <a:t>defendants &amp; causes of action (“claims” in court)?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Actions against </a:t>
            </a:r>
            <a:r>
              <a:rPr lang="en-US" b="1" u="sng" dirty="0" smtClean="0"/>
              <a:t>private</a:t>
            </a:r>
            <a:r>
              <a:rPr lang="en-US" b="1" dirty="0" smtClean="0"/>
              <a:t> </a:t>
            </a:r>
            <a:r>
              <a:rPr lang="en-US" b="1" dirty="0" smtClean="0"/>
              <a:t>parties (</a:t>
            </a:r>
            <a:r>
              <a:rPr lang="en-US" b="1" i="1" dirty="0" smtClean="0"/>
              <a:t>e.g., </a:t>
            </a:r>
            <a:r>
              <a:rPr lang="en-US" b="1" dirty="0" smtClean="0"/>
              <a:t>polluters, developers)</a:t>
            </a:r>
            <a:endParaRPr lang="en-US" b="1" dirty="0" smtClean="0"/>
          </a:p>
          <a:p>
            <a:pPr lvl="1"/>
            <a:r>
              <a:rPr lang="en-US" b="1" dirty="0" smtClean="0"/>
              <a:t>Civil or criminal law</a:t>
            </a:r>
          </a:p>
          <a:p>
            <a:pPr lvl="2"/>
            <a:r>
              <a:rPr lang="en-US" b="1" dirty="0" smtClean="0"/>
              <a:t>Civil </a:t>
            </a:r>
            <a:r>
              <a:rPr lang="en-US" b="1" dirty="0" smtClean="0"/>
              <a:t>cases for compensation</a:t>
            </a:r>
          </a:p>
          <a:p>
            <a:pPr lvl="2"/>
            <a:r>
              <a:rPr lang="en-US" b="1" dirty="0" smtClean="0"/>
              <a:t>Civil cases for injunctions</a:t>
            </a:r>
          </a:p>
          <a:p>
            <a:pPr lvl="2"/>
            <a:r>
              <a:rPr lang="en-US" b="1" dirty="0" smtClean="0"/>
              <a:t>Civil or criminal cases for punishment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dirty="0" smtClean="0"/>
              <a:t>Possible “rights” &amp;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56037"/>
            <a:ext cx="8305800" cy="4525963"/>
          </a:xfrm>
        </p:spPr>
        <p:txBody>
          <a:bodyPr/>
          <a:lstStyle/>
          <a:p>
            <a:r>
              <a:rPr lang="en-US" dirty="0" smtClean="0"/>
              <a:t>Procedural rights </a:t>
            </a:r>
            <a:r>
              <a:rPr lang="en-US" dirty="0" smtClean="0"/>
              <a:t>(three pillars) (against public authorities)</a:t>
            </a:r>
            <a:endParaRPr lang="en-US" dirty="0" smtClean="0"/>
          </a:p>
          <a:p>
            <a:pPr lvl="1"/>
            <a:r>
              <a:rPr lang="en-US" dirty="0" smtClean="0"/>
              <a:t>Right to receive information</a:t>
            </a:r>
          </a:p>
          <a:p>
            <a:pPr lvl="1"/>
            <a:r>
              <a:rPr lang="en-US" dirty="0" smtClean="0"/>
              <a:t>Right to participation</a:t>
            </a:r>
          </a:p>
          <a:p>
            <a:pPr lvl="1"/>
            <a:r>
              <a:rPr lang="en-US" dirty="0" smtClean="0"/>
              <a:t>Right to seek justice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sz="4000" dirty="0" smtClean="0"/>
              <a:t>Procedural right of </a:t>
            </a:r>
            <a:br>
              <a:rPr lang="en-US" sz="4000" dirty="0" smtClean="0"/>
            </a:br>
            <a:r>
              <a:rPr lang="en-US" sz="4000" dirty="0" smtClean="0"/>
              <a:t>access to justice</a:t>
            </a:r>
            <a:endParaRPr lang="en-US" sz="4000" dirty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752600"/>
            <a:ext cx="8686800" cy="47244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sz="2800" i="1" dirty="0" err="1"/>
              <a:t>Lago</a:t>
            </a:r>
            <a:r>
              <a:rPr lang="en-US" sz="2800" i="1" dirty="0"/>
              <a:t> </a:t>
            </a:r>
            <a:r>
              <a:rPr lang="en-US" sz="2800" i="1" dirty="0" err="1"/>
              <a:t>Chungara</a:t>
            </a:r>
            <a:r>
              <a:rPr lang="en-US" sz="2800" i="1" dirty="0"/>
              <a:t> Case (</a:t>
            </a:r>
            <a:r>
              <a:rPr lang="en-US" sz="2800" dirty="0"/>
              <a:t>Chile)</a:t>
            </a:r>
          </a:p>
          <a:p>
            <a:pPr lvl="1"/>
            <a:r>
              <a:rPr lang="en-US" sz="2400" dirty="0"/>
              <a:t>“any citizen” of Chile can sue (constitution)</a:t>
            </a:r>
          </a:p>
          <a:p>
            <a:r>
              <a:rPr lang="en-US" sz="2800" i="1" dirty="0"/>
              <a:t>Oposa v. </a:t>
            </a:r>
            <a:r>
              <a:rPr lang="en-US" sz="2800" i="1" dirty="0" err="1"/>
              <a:t>Factoran</a:t>
            </a:r>
            <a:r>
              <a:rPr lang="en-US" sz="2800" dirty="0"/>
              <a:t> (Philippines)</a:t>
            </a:r>
          </a:p>
          <a:p>
            <a:pPr lvl="1"/>
            <a:r>
              <a:rPr lang="en-US" sz="2400" dirty="0"/>
              <a:t>children can sue for future generations (constitution</a:t>
            </a:r>
            <a:r>
              <a:rPr lang="en-US" sz="2400" dirty="0" smtClean="0"/>
              <a:t>)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dirty="0" smtClean="0"/>
              <a:t>Substantive rights (environment, water)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en-US" dirty="0" smtClean="0"/>
              <a:t>What court action can a citizen get from a </a:t>
            </a:r>
            <a:r>
              <a:rPr lang="en-US" u="sng" dirty="0" smtClean="0"/>
              <a:t>substantive</a:t>
            </a:r>
            <a:r>
              <a:rPr lang="en-US" dirty="0" smtClean="0"/>
              <a:t> environmental right?</a:t>
            </a:r>
          </a:p>
          <a:p>
            <a:pPr lvl="1"/>
            <a:r>
              <a:rPr lang="en-US" dirty="0" smtClean="0"/>
              <a:t>Against public authority</a:t>
            </a:r>
          </a:p>
          <a:p>
            <a:pPr lvl="2"/>
            <a:r>
              <a:rPr lang="en-US" dirty="0" smtClean="0"/>
              <a:t>Order blocking (overturning) government action?</a:t>
            </a:r>
          </a:p>
          <a:p>
            <a:pPr lvl="2"/>
            <a:r>
              <a:rPr lang="en-US" dirty="0" smtClean="0"/>
              <a:t>Order forcing positive government action?</a:t>
            </a:r>
          </a:p>
          <a:p>
            <a:pPr lvl="1"/>
            <a:r>
              <a:rPr lang="en-US" dirty="0" smtClean="0"/>
              <a:t>Against private enterprise</a:t>
            </a:r>
          </a:p>
          <a:p>
            <a:pPr lvl="2"/>
            <a:r>
              <a:rPr lang="en-US" b="1" dirty="0" smtClean="0"/>
              <a:t>Order </a:t>
            </a:r>
            <a:r>
              <a:rPr lang="en-US" b="1" dirty="0" smtClean="0"/>
              <a:t>to reduce pollution to a certain level?</a:t>
            </a:r>
          </a:p>
          <a:p>
            <a:pPr lvl="2"/>
            <a:r>
              <a:rPr lang="en-US" b="1" dirty="0" smtClean="0"/>
              <a:t>Order granting compensation?</a:t>
            </a:r>
          </a:p>
          <a:p>
            <a:pPr lvl="2"/>
            <a:r>
              <a:rPr lang="en-US" b="1" dirty="0" smtClean="0"/>
              <a:t>Order blocking a proposed project</a:t>
            </a:r>
            <a:r>
              <a:rPr lang="en-US" b="1" dirty="0" smtClean="0"/>
              <a:t>?</a:t>
            </a:r>
            <a:endParaRPr lang="en-US" b="1" dirty="0" smtClean="0"/>
          </a:p>
          <a:p>
            <a:pPr lvl="1"/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Arguments </a:t>
            </a:r>
            <a:r>
              <a:rPr lang="en-US" dirty="0" smtClean="0"/>
              <a:t>Against Substantive Rights - 1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Citizen enforcement of “environmental rights” is anti-democratic.</a:t>
            </a:r>
          </a:p>
          <a:p>
            <a:pPr lvl="1"/>
            <a:r>
              <a:rPr lang="en-US" b="1" dirty="0" smtClean="0"/>
              <a:t>Invites undemocratic courts to define rights, rather than democratic legislatures</a:t>
            </a:r>
            <a:r>
              <a:rPr lang="en-US" b="1" dirty="0" smtClean="0"/>
              <a:t>.</a:t>
            </a:r>
          </a:p>
          <a:p>
            <a:pPr lvl="2"/>
            <a:r>
              <a:rPr lang="en-US" dirty="0" smtClean="0"/>
              <a:t>Same problem with allowing common law tort lawsuits, instead of governmental regulation.</a:t>
            </a:r>
          </a:p>
          <a:p>
            <a:pPr lvl="2"/>
            <a:r>
              <a:rPr lang="en-US" b="1" dirty="0" smtClean="0"/>
              <a:t>Same problem with citizen enforcement of </a:t>
            </a:r>
            <a:endParaRPr lang="en-US" b="1" dirty="0" smtClean="0"/>
          </a:p>
          <a:p>
            <a:r>
              <a:rPr lang="en-US" b="1" dirty="0" smtClean="0">
                <a:solidFill>
                  <a:srgbClr val="FF9900"/>
                </a:solidFill>
              </a:rPr>
              <a:t>(Response?)</a:t>
            </a:r>
          </a:p>
          <a:p>
            <a:pPr lvl="3"/>
            <a:endParaRPr lang="en-US" b="1" dirty="0" smtClean="0"/>
          </a:p>
          <a:p>
            <a:pPr lvl="2"/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Arguments </a:t>
            </a:r>
            <a:r>
              <a:rPr lang="en-US" dirty="0" smtClean="0"/>
              <a:t>Against Substantive Rights - 2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Special-interest </a:t>
            </a:r>
            <a:r>
              <a:rPr lang="en-US" b="1" dirty="0" smtClean="0"/>
              <a:t>groups set the priorities for enforcement.</a:t>
            </a:r>
          </a:p>
          <a:p>
            <a:pPr lvl="1"/>
            <a:r>
              <a:rPr lang="en-US" b="1" dirty="0" smtClean="0"/>
              <a:t>May spend court time on unimportant issues.</a:t>
            </a:r>
          </a:p>
          <a:p>
            <a:pPr lvl="1"/>
            <a:r>
              <a:rPr lang="en-US" b="1" dirty="0" smtClean="0"/>
              <a:t>Results in under-enforcement in important areas.</a:t>
            </a:r>
          </a:p>
          <a:p>
            <a:r>
              <a:rPr lang="en-US" b="1" dirty="0" smtClean="0">
                <a:solidFill>
                  <a:srgbClr val="FF9900"/>
                </a:solidFill>
              </a:rPr>
              <a:t>(Response?)</a:t>
            </a:r>
          </a:p>
          <a:p>
            <a:pPr lvl="3"/>
            <a:endParaRPr lang="en-US" b="1" dirty="0" smtClean="0"/>
          </a:p>
          <a:p>
            <a:pPr lvl="2"/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Arguments </a:t>
            </a:r>
            <a:r>
              <a:rPr lang="en-US" dirty="0" smtClean="0"/>
              <a:t>Against Substantive Rights - 3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Substantive rights promote weak, sloppy thinking – no intellectual rigor</a:t>
            </a:r>
          </a:p>
          <a:p>
            <a:pPr lvl="1"/>
            <a:r>
              <a:rPr lang="en-US" dirty="0" smtClean="0"/>
              <a:t>They encourage untrained lawyers to take cases that should be brought only after education or experience</a:t>
            </a:r>
          </a:p>
          <a:p>
            <a:pPr lvl="1"/>
            <a:r>
              <a:rPr lang="en-US" b="1" dirty="0" smtClean="0"/>
              <a:t>Typical example: Oregon lawyer against timber cutting</a:t>
            </a:r>
            <a:endParaRPr lang="en-US" b="1" dirty="0" smtClean="0"/>
          </a:p>
          <a:p>
            <a:r>
              <a:rPr lang="en-US" b="1" dirty="0" smtClean="0">
                <a:solidFill>
                  <a:srgbClr val="FF9900"/>
                </a:solidFill>
              </a:rPr>
              <a:t>(</a:t>
            </a:r>
            <a:r>
              <a:rPr lang="en-US" b="1" dirty="0" smtClean="0">
                <a:solidFill>
                  <a:srgbClr val="FF9900"/>
                </a:solidFill>
              </a:rPr>
              <a:t>Response?)</a:t>
            </a:r>
          </a:p>
          <a:p>
            <a:pPr lvl="3"/>
            <a:endParaRPr lang="en-US" b="1" dirty="0" smtClean="0"/>
          </a:p>
          <a:p>
            <a:pPr lvl="2"/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Arguments </a:t>
            </a:r>
            <a:r>
              <a:rPr lang="en-US" dirty="0" smtClean="0"/>
              <a:t>Against Substantive Rights - 4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Procedural rights have a better chance of winning in courts</a:t>
            </a:r>
            <a:endParaRPr lang="en-US" b="1" dirty="0" smtClean="0"/>
          </a:p>
          <a:p>
            <a:pPr lvl="1"/>
            <a:r>
              <a:rPr lang="en-US" b="1" dirty="0" smtClean="0"/>
              <a:t>Judges do not want to make social policy</a:t>
            </a:r>
            <a:endParaRPr lang="en-US" b="1" dirty="0" smtClean="0"/>
          </a:p>
          <a:p>
            <a:pPr lvl="1"/>
            <a:r>
              <a:rPr lang="en-US" b="1" dirty="0" smtClean="0"/>
              <a:t>Judges are more willing to enforce procedures because it seems “neutral”</a:t>
            </a:r>
            <a:endParaRPr lang="en-US" b="1" dirty="0" smtClean="0"/>
          </a:p>
          <a:p>
            <a:r>
              <a:rPr lang="en-US" b="1" dirty="0" smtClean="0">
                <a:solidFill>
                  <a:srgbClr val="FF9900"/>
                </a:solidFill>
              </a:rPr>
              <a:t>(Response?)</a:t>
            </a:r>
          </a:p>
          <a:p>
            <a:pPr lvl="3"/>
            <a:endParaRPr lang="en-US" b="1" dirty="0" smtClean="0"/>
          </a:p>
          <a:p>
            <a:pPr lvl="2"/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2008 </a:t>
            </a:r>
          </a:p>
          <a:p>
            <a:r>
              <a:rPr lang="en-US"/>
              <a:t>John Bonine</a:t>
            </a:r>
          </a:p>
        </p:txBody>
      </p:sp>
      <p:pic>
        <p:nvPicPr>
          <p:cNvPr id="41986" name="Picture 2" descr="law office &amp; shark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360737" y="1600200"/>
            <a:ext cx="3573463" cy="5257800"/>
          </a:xfrm>
          <a:noFill/>
          <a:ln/>
          <a:effectLst>
            <a:outerShdw dist="35921" dir="2700000" algn="ctr" rotWithShape="0">
              <a:srgbClr val="808080"/>
            </a:outerShdw>
          </a:effectLst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587375" y="0"/>
            <a:ext cx="77946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Public interest lawyers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Arguments </a:t>
            </a:r>
            <a:r>
              <a:rPr lang="en-US" dirty="0" smtClean="0"/>
              <a:t>Against Substantive Rights - 5</a:t>
            </a:r>
            <a:endParaRPr lang="en-US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198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19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8333 -0.0222 " pathEditMode="relative" ptsTypes="AA">
                                      <p:cBhvr>
                                        <p:cTn id="17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7341E-6 L -0.00712 0.6834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3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build="p"/>
      <p:bldP spid="41987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2008 </a:t>
            </a:r>
          </a:p>
          <a:p>
            <a:r>
              <a:rPr lang="en-US"/>
              <a:t>John Bonine</a:t>
            </a:r>
          </a:p>
        </p:txBody>
      </p:sp>
      <p:pic>
        <p:nvPicPr>
          <p:cNvPr id="62466" name="Picture 2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800" y="-15875"/>
            <a:ext cx="1955800" cy="854075"/>
          </a:xfrm>
          <a:prstGeom prst="rect">
            <a:avLst/>
          </a:prstGeom>
          <a:noFill/>
        </p:spPr>
      </p:pic>
      <p:pic>
        <p:nvPicPr>
          <p:cNvPr id="62467" name="Picture 3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0800" y="838200"/>
            <a:ext cx="1955800" cy="854075"/>
          </a:xfrm>
          <a:prstGeom prst="rect">
            <a:avLst/>
          </a:prstGeom>
          <a:noFill/>
        </p:spPr>
      </p:pic>
      <p:pic>
        <p:nvPicPr>
          <p:cNvPr id="62468" name="Picture 4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50800" y="1676400"/>
            <a:ext cx="1955800" cy="854075"/>
          </a:xfrm>
          <a:prstGeom prst="rect">
            <a:avLst/>
          </a:prstGeom>
          <a:noFill/>
        </p:spPr>
      </p:pic>
      <p:pic>
        <p:nvPicPr>
          <p:cNvPr id="62469" name="Picture 5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0800" y="2514600"/>
            <a:ext cx="1955800" cy="854075"/>
          </a:xfrm>
          <a:prstGeom prst="rect">
            <a:avLst/>
          </a:prstGeom>
          <a:noFill/>
        </p:spPr>
      </p:pic>
      <p:pic>
        <p:nvPicPr>
          <p:cNvPr id="62470" name="Picture 6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425450"/>
            <a:ext cx="1955800" cy="854075"/>
          </a:xfrm>
          <a:prstGeom prst="rect">
            <a:avLst/>
          </a:prstGeom>
          <a:noFill/>
        </p:spPr>
      </p:pic>
      <p:pic>
        <p:nvPicPr>
          <p:cNvPr id="62471" name="Picture 7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0" y="1279525"/>
            <a:ext cx="1955800" cy="854075"/>
          </a:xfrm>
          <a:prstGeom prst="rect">
            <a:avLst/>
          </a:prstGeom>
          <a:noFill/>
        </p:spPr>
      </p:pic>
      <p:pic>
        <p:nvPicPr>
          <p:cNvPr id="62472" name="Picture 8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2117725"/>
            <a:ext cx="1955800" cy="854075"/>
          </a:xfrm>
          <a:prstGeom prst="rect">
            <a:avLst/>
          </a:prstGeom>
          <a:noFill/>
        </p:spPr>
      </p:pic>
      <p:pic>
        <p:nvPicPr>
          <p:cNvPr id="62473" name="Picture 9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0" y="2955925"/>
            <a:ext cx="1955800" cy="854075"/>
          </a:xfrm>
          <a:prstGeom prst="rect">
            <a:avLst/>
          </a:prstGeom>
          <a:noFill/>
        </p:spPr>
      </p:pic>
      <p:pic>
        <p:nvPicPr>
          <p:cNvPr id="62474" name="Picture 10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3800" y="914400"/>
            <a:ext cx="1955800" cy="854075"/>
          </a:xfrm>
          <a:prstGeom prst="rect">
            <a:avLst/>
          </a:prstGeom>
          <a:noFill/>
        </p:spPr>
      </p:pic>
      <p:pic>
        <p:nvPicPr>
          <p:cNvPr id="62475" name="Picture 11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800" y="1768475"/>
            <a:ext cx="1955800" cy="854075"/>
          </a:xfrm>
          <a:prstGeom prst="rect">
            <a:avLst/>
          </a:prstGeom>
          <a:noFill/>
        </p:spPr>
      </p:pic>
      <p:pic>
        <p:nvPicPr>
          <p:cNvPr id="62476" name="Picture 12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3800" y="2606675"/>
            <a:ext cx="1955800" cy="854075"/>
          </a:xfrm>
          <a:prstGeom prst="rect">
            <a:avLst/>
          </a:prstGeom>
          <a:noFill/>
        </p:spPr>
      </p:pic>
      <p:pic>
        <p:nvPicPr>
          <p:cNvPr id="62477" name="Picture 13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3444875"/>
            <a:ext cx="1955800" cy="854075"/>
          </a:xfrm>
          <a:prstGeom prst="rect">
            <a:avLst/>
          </a:prstGeom>
          <a:noFill/>
        </p:spPr>
      </p:pic>
      <p:pic>
        <p:nvPicPr>
          <p:cNvPr id="62478" name="Picture 14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4200" y="1447800"/>
            <a:ext cx="1955800" cy="854075"/>
          </a:xfrm>
          <a:prstGeom prst="rect">
            <a:avLst/>
          </a:prstGeom>
          <a:noFill/>
        </p:spPr>
      </p:pic>
      <p:pic>
        <p:nvPicPr>
          <p:cNvPr id="62479" name="Picture 15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64200" y="2301875"/>
            <a:ext cx="1955800" cy="854075"/>
          </a:xfrm>
          <a:prstGeom prst="rect">
            <a:avLst/>
          </a:prstGeom>
          <a:noFill/>
        </p:spPr>
      </p:pic>
      <p:pic>
        <p:nvPicPr>
          <p:cNvPr id="62480" name="Picture 16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64200" y="3140075"/>
            <a:ext cx="1955800" cy="854075"/>
          </a:xfrm>
          <a:prstGeom prst="rect">
            <a:avLst/>
          </a:prstGeom>
          <a:noFill/>
        </p:spPr>
      </p:pic>
      <p:pic>
        <p:nvPicPr>
          <p:cNvPr id="62481" name="Picture 17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3978275"/>
            <a:ext cx="1955800" cy="854075"/>
          </a:xfrm>
          <a:prstGeom prst="rect">
            <a:avLst/>
          </a:prstGeom>
          <a:noFill/>
        </p:spPr>
      </p:pic>
      <p:pic>
        <p:nvPicPr>
          <p:cNvPr id="62482" name="Picture 18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69200" y="1873250"/>
            <a:ext cx="1955800" cy="854075"/>
          </a:xfrm>
          <a:prstGeom prst="rect">
            <a:avLst/>
          </a:prstGeom>
          <a:noFill/>
        </p:spPr>
      </p:pic>
      <p:pic>
        <p:nvPicPr>
          <p:cNvPr id="62483" name="Picture 19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9200" y="2727325"/>
            <a:ext cx="1955800" cy="854075"/>
          </a:xfrm>
          <a:prstGeom prst="rect">
            <a:avLst/>
          </a:prstGeom>
          <a:noFill/>
        </p:spPr>
      </p:pic>
      <p:pic>
        <p:nvPicPr>
          <p:cNvPr id="62484" name="Picture 20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69200" y="3565525"/>
            <a:ext cx="1955800" cy="854075"/>
          </a:xfrm>
          <a:prstGeom prst="rect">
            <a:avLst/>
          </a:prstGeom>
          <a:noFill/>
        </p:spPr>
      </p:pic>
      <p:pic>
        <p:nvPicPr>
          <p:cNvPr id="62485" name="Picture 21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4403725"/>
            <a:ext cx="1955800" cy="854075"/>
          </a:xfrm>
          <a:prstGeom prst="rect">
            <a:avLst/>
          </a:prstGeom>
          <a:noFill/>
        </p:spPr>
      </p:pic>
      <p:pic>
        <p:nvPicPr>
          <p:cNvPr id="62486" name="Picture 22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400" y="2574925"/>
            <a:ext cx="1955800" cy="854075"/>
          </a:xfrm>
          <a:prstGeom prst="rect">
            <a:avLst/>
          </a:prstGeom>
          <a:noFill/>
        </p:spPr>
      </p:pic>
      <p:pic>
        <p:nvPicPr>
          <p:cNvPr id="62487" name="Picture 23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400" y="3429000"/>
            <a:ext cx="1955800" cy="854075"/>
          </a:xfrm>
          <a:prstGeom prst="rect">
            <a:avLst/>
          </a:prstGeom>
          <a:noFill/>
        </p:spPr>
      </p:pic>
      <p:pic>
        <p:nvPicPr>
          <p:cNvPr id="62488" name="Picture 24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5400" y="4267200"/>
            <a:ext cx="1955800" cy="854075"/>
          </a:xfrm>
          <a:prstGeom prst="rect">
            <a:avLst/>
          </a:prstGeom>
          <a:noFill/>
        </p:spPr>
      </p:pic>
      <p:pic>
        <p:nvPicPr>
          <p:cNvPr id="62489" name="Picture 25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400" y="5105400"/>
            <a:ext cx="1955800" cy="854075"/>
          </a:xfrm>
          <a:prstGeom prst="rect">
            <a:avLst/>
          </a:prstGeom>
          <a:noFill/>
        </p:spPr>
      </p:pic>
      <p:pic>
        <p:nvPicPr>
          <p:cNvPr id="62490" name="Picture 26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30400" y="3016250"/>
            <a:ext cx="1955800" cy="854075"/>
          </a:xfrm>
          <a:prstGeom prst="rect">
            <a:avLst/>
          </a:prstGeom>
          <a:noFill/>
        </p:spPr>
      </p:pic>
      <p:pic>
        <p:nvPicPr>
          <p:cNvPr id="62491" name="Picture 27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30400" y="3870325"/>
            <a:ext cx="1955800" cy="854075"/>
          </a:xfrm>
          <a:prstGeom prst="rect">
            <a:avLst/>
          </a:prstGeom>
          <a:noFill/>
        </p:spPr>
      </p:pic>
      <p:pic>
        <p:nvPicPr>
          <p:cNvPr id="62492" name="Picture 28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30400" y="4708525"/>
            <a:ext cx="1955800" cy="854075"/>
          </a:xfrm>
          <a:prstGeom prst="rect">
            <a:avLst/>
          </a:prstGeom>
          <a:noFill/>
        </p:spPr>
      </p:pic>
      <p:pic>
        <p:nvPicPr>
          <p:cNvPr id="62493" name="Picture 29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30400" y="5546725"/>
            <a:ext cx="1955800" cy="854075"/>
          </a:xfrm>
          <a:prstGeom prst="rect">
            <a:avLst/>
          </a:prstGeom>
          <a:noFill/>
        </p:spPr>
      </p:pic>
      <p:pic>
        <p:nvPicPr>
          <p:cNvPr id="62494" name="Picture 30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9200" y="3505200"/>
            <a:ext cx="1955800" cy="854075"/>
          </a:xfrm>
          <a:prstGeom prst="rect">
            <a:avLst/>
          </a:prstGeom>
          <a:noFill/>
        </p:spPr>
      </p:pic>
      <p:pic>
        <p:nvPicPr>
          <p:cNvPr id="62495" name="Picture 31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59200" y="4359275"/>
            <a:ext cx="1955800" cy="854075"/>
          </a:xfrm>
          <a:prstGeom prst="rect">
            <a:avLst/>
          </a:prstGeom>
          <a:noFill/>
        </p:spPr>
      </p:pic>
      <p:pic>
        <p:nvPicPr>
          <p:cNvPr id="62496" name="Picture 32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11600" y="5197475"/>
            <a:ext cx="1955800" cy="854075"/>
          </a:xfrm>
          <a:prstGeom prst="rect">
            <a:avLst/>
          </a:prstGeom>
          <a:noFill/>
        </p:spPr>
      </p:pic>
      <p:pic>
        <p:nvPicPr>
          <p:cNvPr id="62497" name="Picture 33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11600" y="6035675"/>
            <a:ext cx="1955800" cy="854075"/>
          </a:xfrm>
          <a:prstGeom prst="rect">
            <a:avLst/>
          </a:prstGeom>
          <a:noFill/>
        </p:spPr>
      </p:pic>
      <p:pic>
        <p:nvPicPr>
          <p:cNvPr id="62498" name="Picture 34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9600" y="4038600"/>
            <a:ext cx="1955800" cy="854075"/>
          </a:xfrm>
          <a:prstGeom prst="rect">
            <a:avLst/>
          </a:prstGeom>
          <a:noFill/>
        </p:spPr>
      </p:pic>
      <p:pic>
        <p:nvPicPr>
          <p:cNvPr id="62499" name="Picture 35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89600" y="4892675"/>
            <a:ext cx="1955800" cy="854075"/>
          </a:xfrm>
          <a:prstGeom prst="rect">
            <a:avLst/>
          </a:prstGeom>
          <a:noFill/>
        </p:spPr>
      </p:pic>
      <p:pic>
        <p:nvPicPr>
          <p:cNvPr id="62500" name="Picture 36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16600" y="5730875"/>
            <a:ext cx="1955800" cy="854075"/>
          </a:xfrm>
          <a:prstGeom prst="rect">
            <a:avLst/>
          </a:prstGeom>
          <a:noFill/>
        </p:spPr>
      </p:pic>
      <p:pic>
        <p:nvPicPr>
          <p:cNvPr id="62501" name="Picture 37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16600" y="6569075"/>
            <a:ext cx="1955800" cy="854075"/>
          </a:xfrm>
          <a:prstGeom prst="rect">
            <a:avLst/>
          </a:prstGeom>
          <a:noFill/>
        </p:spPr>
      </p:pic>
      <p:pic>
        <p:nvPicPr>
          <p:cNvPr id="62502" name="Picture 38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4600" y="4464050"/>
            <a:ext cx="1955800" cy="854075"/>
          </a:xfrm>
          <a:prstGeom prst="rect">
            <a:avLst/>
          </a:prstGeom>
          <a:noFill/>
        </p:spPr>
      </p:pic>
      <p:pic>
        <p:nvPicPr>
          <p:cNvPr id="62503" name="Picture 39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4600" y="5318125"/>
            <a:ext cx="1955800" cy="854075"/>
          </a:xfrm>
          <a:prstGeom prst="rect">
            <a:avLst/>
          </a:prstGeom>
          <a:noFill/>
        </p:spPr>
      </p:pic>
      <p:pic>
        <p:nvPicPr>
          <p:cNvPr id="62504" name="Picture 40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21600" y="6156325"/>
            <a:ext cx="1955800" cy="854075"/>
          </a:xfrm>
          <a:prstGeom prst="rect">
            <a:avLst/>
          </a:prstGeom>
          <a:noFill/>
        </p:spPr>
      </p:pic>
      <p:pic>
        <p:nvPicPr>
          <p:cNvPr id="62505" name="Picture 41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21600" y="6994525"/>
            <a:ext cx="1955800" cy="854075"/>
          </a:xfrm>
          <a:prstGeom prst="rect">
            <a:avLst/>
          </a:prstGeom>
          <a:noFill/>
        </p:spPr>
      </p:pic>
      <p:pic>
        <p:nvPicPr>
          <p:cNvPr id="62506" name="Picture 42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67200"/>
            <a:ext cx="1955800" cy="854075"/>
          </a:xfrm>
          <a:prstGeom prst="rect">
            <a:avLst/>
          </a:prstGeom>
          <a:noFill/>
        </p:spPr>
      </p:pic>
      <p:pic>
        <p:nvPicPr>
          <p:cNvPr id="62507" name="Picture 43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59475"/>
            <a:ext cx="1955800" cy="854075"/>
          </a:xfrm>
          <a:prstGeom prst="rect">
            <a:avLst/>
          </a:prstGeom>
          <a:noFill/>
        </p:spPr>
      </p:pic>
      <p:pic>
        <p:nvPicPr>
          <p:cNvPr id="62508" name="Picture 44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97675"/>
            <a:ext cx="1955800" cy="854075"/>
          </a:xfrm>
          <a:prstGeom prst="rect">
            <a:avLst/>
          </a:prstGeom>
          <a:noFill/>
        </p:spPr>
      </p:pic>
      <p:pic>
        <p:nvPicPr>
          <p:cNvPr id="62509" name="Picture 45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5800" y="4708525"/>
            <a:ext cx="1955800" cy="854075"/>
          </a:xfrm>
          <a:prstGeom prst="rect">
            <a:avLst/>
          </a:prstGeom>
          <a:noFill/>
        </p:spPr>
      </p:pic>
      <p:pic>
        <p:nvPicPr>
          <p:cNvPr id="62510" name="Picture 46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55800" y="5562600"/>
            <a:ext cx="1955800" cy="854075"/>
          </a:xfrm>
          <a:prstGeom prst="rect">
            <a:avLst/>
          </a:prstGeom>
          <a:noFill/>
        </p:spPr>
      </p:pic>
      <p:pic>
        <p:nvPicPr>
          <p:cNvPr id="62511" name="Picture 47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55800" y="6400800"/>
            <a:ext cx="1955800" cy="854075"/>
          </a:xfrm>
          <a:prstGeom prst="rect">
            <a:avLst/>
          </a:prstGeom>
          <a:noFill/>
        </p:spPr>
      </p:pic>
      <p:pic>
        <p:nvPicPr>
          <p:cNvPr id="62512" name="Picture 48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55800" y="7239000"/>
            <a:ext cx="1955800" cy="854075"/>
          </a:xfrm>
          <a:prstGeom prst="rect">
            <a:avLst/>
          </a:prstGeom>
          <a:noFill/>
        </p:spPr>
      </p:pic>
      <p:pic>
        <p:nvPicPr>
          <p:cNvPr id="62513" name="Picture 49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5197475"/>
            <a:ext cx="1955800" cy="854075"/>
          </a:xfrm>
          <a:prstGeom prst="rect">
            <a:avLst/>
          </a:prstGeom>
          <a:noFill/>
        </p:spPr>
      </p:pic>
      <p:pic>
        <p:nvPicPr>
          <p:cNvPr id="62514" name="Picture 50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6051550"/>
            <a:ext cx="1955800" cy="854075"/>
          </a:xfrm>
          <a:prstGeom prst="rect">
            <a:avLst/>
          </a:prstGeom>
          <a:noFill/>
        </p:spPr>
      </p:pic>
      <p:pic>
        <p:nvPicPr>
          <p:cNvPr id="62515" name="Picture 51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86200" y="6889750"/>
            <a:ext cx="1955800" cy="854075"/>
          </a:xfrm>
          <a:prstGeom prst="rect">
            <a:avLst/>
          </a:prstGeom>
          <a:noFill/>
        </p:spPr>
      </p:pic>
      <p:pic>
        <p:nvPicPr>
          <p:cNvPr id="62516" name="Picture 52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7727950"/>
            <a:ext cx="1955800" cy="854075"/>
          </a:xfrm>
          <a:prstGeom prst="rect">
            <a:avLst/>
          </a:prstGeom>
          <a:noFill/>
        </p:spPr>
      </p:pic>
      <p:pic>
        <p:nvPicPr>
          <p:cNvPr id="62517" name="Picture 53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2000" y="5730875"/>
            <a:ext cx="1955800" cy="854075"/>
          </a:xfrm>
          <a:prstGeom prst="rect">
            <a:avLst/>
          </a:prstGeom>
          <a:noFill/>
        </p:spPr>
      </p:pic>
      <p:pic>
        <p:nvPicPr>
          <p:cNvPr id="62518" name="Picture 54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42000" y="6584950"/>
            <a:ext cx="1955800" cy="854075"/>
          </a:xfrm>
          <a:prstGeom prst="rect">
            <a:avLst/>
          </a:prstGeom>
          <a:noFill/>
        </p:spPr>
      </p:pic>
      <p:pic>
        <p:nvPicPr>
          <p:cNvPr id="62519" name="Picture 55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42000" y="7423150"/>
            <a:ext cx="1955800" cy="854075"/>
          </a:xfrm>
          <a:prstGeom prst="rect">
            <a:avLst/>
          </a:prstGeom>
          <a:noFill/>
        </p:spPr>
      </p:pic>
      <p:pic>
        <p:nvPicPr>
          <p:cNvPr id="62520" name="Picture 56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42000" y="8261350"/>
            <a:ext cx="1955800" cy="854075"/>
          </a:xfrm>
          <a:prstGeom prst="rect">
            <a:avLst/>
          </a:prstGeom>
          <a:noFill/>
        </p:spPr>
      </p:pic>
      <p:pic>
        <p:nvPicPr>
          <p:cNvPr id="62521" name="Picture 57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7000" y="6156325"/>
            <a:ext cx="1955800" cy="854075"/>
          </a:xfrm>
          <a:prstGeom prst="rect">
            <a:avLst/>
          </a:prstGeom>
          <a:noFill/>
        </p:spPr>
      </p:pic>
      <p:pic>
        <p:nvPicPr>
          <p:cNvPr id="62522" name="Picture 58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7000" y="7010400"/>
            <a:ext cx="1955800" cy="854075"/>
          </a:xfrm>
          <a:prstGeom prst="rect">
            <a:avLst/>
          </a:prstGeom>
          <a:noFill/>
        </p:spPr>
      </p:pic>
      <p:pic>
        <p:nvPicPr>
          <p:cNvPr id="62523" name="Picture 59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7000" y="7848600"/>
            <a:ext cx="1955800" cy="854075"/>
          </a:xfrm>
          <a:prstGeom prst="rect">
            <a:avLst/>
          </a:prstGeom>
          <a:noFill/>
        </p:spPr>
      </p:pic>
      <p:pic>
        <p:nvPicPr>
          <p:cNvPr id="62524" name="Picture 60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7000" y="8686800"/>
            <a:ext cx="1955800" cy="854075"/>
          </a:xfrm>
          <a:prstGeom prst="rect">
            <a:avLst/>
          </a:prstGeom>
          <a:noFill/>
        </p:spPr>
      </p:pic>
      <p:pic>
        <p:nvPicPr>
          <p:cNvPr id="62525" name="Picture 61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6200" y="-3368675"/>
            <a:ext cx="1955800" cy="854075"/>
          </a:xfrm>
          <a:prstGeom prst="rect">
            <a:avLst/>
          </a:prstGeom>
          <a:noFill/>
        </p:spPr>
      </p:pic>
      <p:pic>
        <p:nvPicPr>
          <p:cNvPr id="62526" name="Picture 62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6200" y="-2514600"/>
            <a:ext cx="1955800" cy="854075"/>
          </a:xfrm>
          <a:prstGeom prst="rect">
            <a:avLst/>
          </a:prstGeom>
          <a:noFill/>
        </p:spPr>
      </p:pic>
      <p:pic>
        <p:nvPicPr>
          <p:cNvPr id="62527" name="Picture 63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6200" y="-1676400"/>
            <a:ext cx="1955800" cy="854075"/>
          </a:xfrm>
          <a:prstGeom prst="rect">
            <a:avLst/>
          </a:prstGeom>
          <a:noFill/>
        </p:spPr>
      </p:pic>
      <p:pic>
        <p:nvPicPr>
          <p:cNvPr id="62528" name="Picture 64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6200" y="-838200"/>
            <a:ext cx="1955800" cy="854075"/>
          </a:xfrm>
          <a:prstGeom prst="rect">
            <a:avLst/>
          </a:prstGeom>
          <a:noFill/>
        </p:spPr>
      </p:pic>
      <p:pic>
        <p:nvPicPr>
          <p:cNvPr id="62529" name="Picture 65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9600" y="-2927350"/>
            <a:ext cx="1955800" cy="854075"/>
          </a:xfrm>
          <a:prstGeom prst="rect">
            <a:avLst/>
          </a:prstGeom>
          <a:noFill/>
        </p:spPr>
      </p:pic>
      <p:pic>
        <p:nvPicPr>
          <p:cNvPr id="62530" name="Picture 66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79600" y="-2073275"/>
            <a:ext cx="1955800" cy="854075"/>
          </a:xfrm>
          <a:prstGeom prst="rect">
            <a:avLst/>
          </a:prstGeom>
          <a:noFill/>
        </p:spPr>
      </p:pic>
      <p:pic>
        <p:nvPicPr>
          <p:cNvPr id="62531" name="Picture 67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79600" y="-1235075"/>
            <a:ext cx="1955800" cy="854075"/>
          </a:xfrm>
          <a:prstGeom prst="rect">
            <a:avLst/>
          </a:prstGeom>
          <a:noFill/>
        </p:spPr>
      </p:pic>
      <p:pic>
        <p:nvPicPr>
          <p:cNvPr id="62532" name="Picture 68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79600" y="-396875"/>
            <a:ext cx="1955800" cy="854075"/>
          </a:xfrm>
          <a:prstGeom prst="rect">
            <a:avLst/>
          </a:prstGeom>
          <a:noFill/>
        </p:spPr>
      </p:pic>
      <p:pic>
        <p:nvPicPr>
          <p:cNvPr id="62533" name="Picture 69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-2438400"/>
            <a:ext cx="1955800" cy="854075"/>
          </a:xfrm>
          <a:prstGeom prst="rect">
            <a:avLst/>
          </a:prstGeom>
          <a:noFill/>
        </p:spPr>
      </p:pic>
      <p:pic>
        <p:nvPicPr>
          <p:cNvPr id="62534" name="Picture 70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-1584325"/>
            <a:ext cx="1955800" cy="854075"/>
          </a:xfrm>
          <a:prstGeom prst="rect">
            <a:avLst/>
          </a:prstGeom>
          <a:noFill/>
        </p:spPr>
      </p:pic>
      <p:pic>
        <p:nvPicPr>
          <p:cNvPr id="62535" name="Picture 71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0" y="-746125"/>
            <a:ext cx="1955800" cy="854075"/>
          </a:xfrm>
          <a:prstGeom prst="rect">
            <a:avLst/>
          </a:prstGeom>
          <a:noFill/>
        </p:spPr>
      </p:pic>
      <p:pic>
        <p:nvPicPr>
          <p:cNvPr id="62536" name="Picture 72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59200" y="92075"/>
            <a:ext cx="1955800" cy="854075"/>
          </a:xfrm>
          <a:prstGeom prst="rect">
            <a:avLst/>
          </a:prstGeom>
          <a:noFill/>
        </p:spPr>
      </p:pic>
      <p:pic>
        <p:nvPicPr>
          <p:cNvPr id="62537" name="Picture 73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5800" y="-1905000"/>
            <a:ext cx="1955800" cy="854075"/>
          </a:xfrm>
          <a:prstGeom prst="rect">
            <a:avLst/>
          </a:prstGeom>
          <a:noFill/>
        </p:spPr>
      </p:pic>
      <p:pic>
        <p:nvPicPr>
          <p:cNvPr id="62538" name="Picture 74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65800" y="-1050925"/>
            <a:ext cx="1955800" cy="854075"/>
          </a:xfrm>
          <a:prstGeom prst="rect">
            <a:avLst/>
          </a:prstGeom>
          <a:noFill/>
        </p:spPr>
      </p:pic>
      <p:pic>
        <p:nvPicPr>
          <p:cNvPr id="62539" name="Picture 75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-212725"/>
            <a:ext cx="1955800" cy="854075"/>
          </a:xfrm>
          <a:prstGeom prst="rect">
            <a:avLst/>
          </a:prstGeom>
          <a:noFill/>
        </p:spPr>
      </p:pic>
      <p:pic>
        <p:nvPicPr>
          <p:cNvPr id="62540" name="Picture 76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625475"/>
            <a:ext cx="1955800" cy="854075"/>
          </a:xfrm>
          <a:prstGeom prst="rect">
            <a:avLst/>
          </a:prstGeom>
          <a:noFill/>
        </p:spPr>
      </p:pic>
      <p:pic>
        <p:nvPicPr>
          <p:cNvPr id="62541" name="Picture 77" descr="lawyers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-1479550"/>
            <a:ext cx="1955800" cy="854075"/>
          </a:xfrm>
          <a:prstGeom prst="rect">
            <a:avLst/>
          </a:prstGeom>
          <a:noFill/>
        </p:spPr>
      </p:pic>
      <p:pic>
        <p:nvPicPr>
          <p:cNvPr id="62542" name="Picture 78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-625475"/>
            <a:ext cx="1955800" cy="854075"/>
          </a:xfrm>
          <a:prstGeom prst="rect">
            <a:avLst/>
          </a:prstGeom>
          <a:noFill/>
        </p:spPr>
      </p:pic>
      <p:pic>
        <p:nvPicPr>
          <p:cNvPr id="62543" name="Picture 79" descr="lawyers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212725"/>
            <a:ext cx="1955800" cy="854075"/>
          </a:xfrm>
          <a:prstGeom prst="rect">
            <a:avLst/>
          </a:prstGeom>
          <a:noFill/>
        </p:spPr>
      </p:pic>
      <p:pic>
        <p:nvPicPr>
          <p:cNvPr id="62544" name="Picture 80" descr="lawyer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1050925"/>
            <a:ext cx="1955800" cy="854075"/>
          </a:xfrm>
          <a:prstGeom prst="rect">
            <a:avLst/>
          </a:prstGeom>
          <a:noFill/>
        </p:spPr>
      </p:pic>
      <p:sp>
        <p:nvSpPr>
          <p:cNvPr id="62545" name="Oval 81"/>
          <p:cNvSpPr>
            <a:spLocks noChangeArrowheads="1"/>
          </p:cNvSpPr>
          <p:nvPr/>
        </p:nvSpPr>
        <p:spPr bwMode="auto">
          <a:xfrm>
            <a:off x="685800" y="4114800"/>
            <a:ext cx="609600" cy="914400"/>
          </a:xfrm>
          <a:prstGeom prst="ellipse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546" name="Oval 82"/>
          <p:cNvSpPr>
            <a:spLocks noChangeArrowheads="1"/>
          </p:cNvSpPr>
          <p:nvPr/>
        </p:nvSpPr>
        <p:spPr bwMode="auto">
          <a:xfrm>
            <a:off x="3276600" y="4648200"/>
            <a:ext cx="609600" cy="914400"/>
          </a:xfrm>
          <a:prstGeom prst="ellipse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547" name="Oval 83"/>
          <p:cNvSpPr>
            <a:spLocks noChangeArrowheads="1"/>
          </p:cNvSpPr>
          <p:nvPr/>
        </p:nvSpPr>
        <p:spPr bwMode="auto">
          <a:xfrm>
            <a:off x="2514600" y="2057400"/>
            <a:ext cx="609600" cy="914400"/>
          </a:xfrm>
          <a:prstGeom prst="ellipse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548" name="Oval 84"/>
          <p:cNvSpPr>
            <a:spLocks noChangeArrowheads="1"/>
          </p:cNvSpPr>
          <p:nvPr/>
        </p:nvSpPr>
        <p:spPr bwMode="auto">
          <a:xfrm>
            <a:off x="5029200" y="1752600"/>
            <a:ext cx="609600" cy="914400"/>
          </a:xfrm>
          <a:prstGeom prst="ellipse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549" name="Oval 85"/>
          <p:cNvSpPr>
            <a:spLocks noChangeArrowheads="1"/>
          </p:cNvSpPr>
          <p:nvPr/>
        </p:nvSpPr>
        <p:spPr bwMode="auto">
          <a:xfrm>
            <a:off x="5791200" y="4800600"/>
            <a:ext cx="609600" cy="914400"/>
          </a:xfrm>
          <a:prstGeom prst="ellipse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550" name="Oval 86"/>
          <p:cNvSpPr>
            <a:spLocks noChangeArrowheads="1"/>
          </p:cNvSpPr>
          <p:nvPr/>
        </p:nvSpPr>
        <p:spPr bwMode="auto">
          <a:xfrm>
            <a:off x="8229600" y="990600"/>
            <a:ext cx="609600" cy="914400"/>
          </a:xfrm>
          <a:prstGeom prst="ellipse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551" name="Oval 87"/>
          <p:cNvSpPr>
            <a:spLocks noChangeArrowheads="1"/>
          </p:cNvSpPr>
          <p:nvPr/>
        </p:nvSpPr>
        <p:spPr bwMode="auto">
          <a:xfrm>
            <a:off x="76200" y="838200"/>
            <a:ext cx="609600" cy="914400"/>
          </a:xfrm>
          <a:prstGeom prst="ellipse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552" name="Oval 88"/>
          <p:cNvSpPr>
            <a:spLocks noChangeArrowheads="1"/>
          </p:cNvSpPr>
          <p:nvPr/>
        </p:nvSpPr>
        <p:spPr bwMode="auto">
          <a:xfrm>
            <a:off x="3276600" y="2971800"/>
            <a:ext cx="609600" cy="914400"/>
          </a:xfrm>
          <a:prstGeom prst="ellipse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553" name="Oval 89"/>
          <p:cNvSpPr>
            <a:spLocks noChangeArrowheads="1"/>
          </p:cNvSpPr>
          <p:nvPr/>
        </p:nvSpPr>
        <p:spPr bwMode="auto">
          <a:xfrm>
            <a:off x="7620000" y="4343400"/>
            <a:ext cx="609600" cy="914400"/>
          </a:xfrm>
          <a:prstGeom prst="ellipse">
            <a:avLst/>
          </a:prstGeom>
          <a:solidFill>
            <a:schemeClr val="accent1">
              <a:alpha val="0"/>
            </a:schemeClr>
          </a:solidFill>
          <a:ln w="762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62554" name="Picture 90" descr="hippie bus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895600" y="1905000"/>
            <a:ext cx="3048000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555" name="Picture 91" descr="hippie-tie-dye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70D00E"/>
              </a:clrFrom>
              <a:clrTo>
                <a:srgbClr val="70D00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0" y="4395788"/>
            <a:ext cx="688975" cy="1090612"/>
          </a:xfrm>
          <a:prstGeom prst="rect">
            <a:avLst/>
          </a:prstGeom>
          <a:noFill/>
        </p:spPr>
      </p:pic>
      <p:pic>
        <p:nvPicPr>
          <p:cNvPr id="62556" name="Picture 92" descr="hippie-girl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1EFB12"/>
              </a:clrFrom>
              <a:clrTo>
                <a:srgbClr val="1EFB1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2895600"/>
            <a:ext cx="990600" cy="1219200"/>
          </a:xfrm>
          <a:prstGeom prst="rect">
            <a:avLst/>
          </a:prstGeom>
          <a:noFill/>
        </p:spPr>
      </p:pic>
      <p:sp>
        <p:nvSpPr>
          <p:cNvPr id="62557" name="Rectangle 93"/>
          <p:cNvSpPr>
            <a:spLocks noGrp="1" noChangeArrowheads="1"/>
          </p:cNvSpPr>
          <p:nvPr>
            <p:ph type="body" idx="1"/>
          </p:nvPr>
        </p:nvSpPr>
        <p:spPr>
          <a:xfrm>
            <a:off x="457200" y="609600"/>
            <a:ext cx="8229600" cy="5257800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3600" i="1"/>
              <a:t>Business</a:t>
            </a:r>
            <a:r>
              <a:rPr lang="en-US" sz="3600"/>
              <a:t> environmental lawyers in USA: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sz="3600"/>
              <a:t>20-30,000</a:t>
            </a:r>
          </a:p>
          <a:p>
            <a:pPr lvl="1">
              <a:lnSpc>
                <a:spcPct val="80000"/>
              </a:lnSpc>
            </a:pPr>
            <a:endParaRPr lang="en-US" sz="3600"/>
          </a:p>
          <a:p>
            <a:pPr>
              <a:lnSpc>
                <a:spcPct val="80000"/>
              </a:lnSpc>
            </a:pPr>
            <a:r>
              <a:rPr lang="en-US" sz="3600" i="1"/>
              <a:t>Government</a:t>
            </a:r>
            <a:r>
              <a:rPr lang="en-US" sz="3600"/>
              <a:t> environmental lawyers in USA: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sz="3600"/>
              <a:t>~2,000</a:t>
            </a:r>
          </a:p>
          <a:p>
            <a:pPr>
              <a:lnSpc>
                <a:spcPct val="80000"/>
              </a:lnSpc>
            </a:pPr>
            <a:endParaRPr lang="en-US" sz="3600"/>
          </a:p>
          <a:p>
            <a:pPr>
              <a:lnSpc>
                <a:spcPct val="80000"/>
              </a:lnSpc>
            </a:pPr>
            <a:r>
              <a:rPr lang="en-US" sz="3600" i="1"/>
              <a:t>Citizens’</a:t>
            </a:r>
            <a:r>
              <a:rPr lang="en-US" sz="3600"/>
              <a:t> environmental lawyers in USA: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sz="3600"/>
              <a:t>~750</a:t>
            </a:r>
          </a:p>
          <a:p>
            <a:pPr lvl="1">
              <a:lnSpc>
                <a:spcPct val="80000"/>
              </a:lnSpc>
            </a:pPr>
            <a:endParaRPr lang="en-US" sz="3600"/>
          </a:p>
          <a:p>
            <a:pPr lvl="1">
              <a:lnSpc>
                <a:spcPct val="80000"/>
              </a:lnSpc>
            </a:pPr>
            <a:endParaRPr lang="en-US" sz="3600"/>
          </a:p>
          <a:p>
            <a:pPr lvl="1">
              <a:lnSpc>
                <a:spcPct val="80000"/>
              </a:lnSpc>
            </a:pPr>
            <a:endParaRPr lang="en-US" sz="3600"/>
          </a:p>
          <a:p>
            <a:pPr>
              <a:lnSpc>
                <a:spcPct val="80000"/>
              </a:lnSpc>
              <a:buFontTx/>
              <a:buNone/>
            </a:pPr>
            <a:endParaRPr lang="en-US" sz="3600"/>
          </a:p>
        </p:txBody>
      </p:sp>
      <p:pic>
        <p:nvPicPr>
          <p:cNvPr id="62558" name="Picture 94" descr="Picture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76400" y="257175"/>
            <a:ext cx="6172200" cy="5381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2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62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2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625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25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625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1000" fill="hold"/>
                                        <p:tgtEl>
                                          <p:spTgt spid="62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62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625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1000" fill="hold"/>
                                        <p:tgtEl>
                                          <p:spTgt spid="625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62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625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62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-0.0059 -0.183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62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9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625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5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0" dur="2000" fill="hold"/>
                                        <p:tgtEl>
                                          <p:spTgt spid="625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62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0.60868 -0.00301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625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2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62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625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5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1000"/>
                                        <p:tgtEl>
                                          <p:spTgt spid="625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5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5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2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3889E-18 5.18519E-6 C 0.0658 -0.01457 0.1316 -0.02916 0.16875 -0.0361 C 0.2059 -0.04305 0.19826 -0.04397 0.22292 -0.04166 C 0.24757 -0.03934 0.28715 -0.02962 0.31667 -0.02221 C 0.34618 -0.01481 0.37326 -0.00925 0.4 0.00279 C 0.42674 0.01482 0.44722 0.03195 0.47708 0.05001 C 0.50694 0.06806 0.54618 0.09677 0.57917 0.11112 C 0.61215 0.12547 0.63507 0.13427 0.675 0.13612 C 0.71493 0.13797 0.76979 0.11945 0.81875 0.12223 C 0.86771 0.12501 0.92778 0.13149 0.96875 0.15279 C 1.00972 0.17408 1.03229 0.22408 1.06458 0.25001 C 1.09688 0.27593 1.10694 0.28982 1.1625 0.30834 C 1.21806 0.32686 1.30799 0.34399 1.39792 0.36112 " pathEditMode="relative" ptsTypes="aaaaaaaaaaaaA">
                                      <p:cBhvr>
                                        <p:cTn id="113" dur="5000" fill="hold"/>
                                        <p:tgtEl>
                                          <p:spTgt spid="62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46945E-18 -2.22222E-6 C 0.02882 -0.02222 0.05764 -0.04444 0.10625 -0.05833 C 0.15486 -0.07222 0.23993 -0.0912 0.29166 -0.08333 C 0.3434 -0.07546 0.38784 -0.03518 0.41666 -0.01111 C 0.44548 0.01297 0.45451 0.01898 0.46458 0.06111 C 0.47465 0.10324 0.49062 0.1801 0.47708 0.24167 C 0.46354 0.30324 0.42812 0.40093 0.38333 0.43056 C 0.33854 0.46019 0.25243 0.44213 0.20833 0.41945 C 0.16423 0.39676 0.12986 0.34121 0.11875 0.29445 C 0.10764 0.24769 0.12257 0.17454 0.14166 0.13889 C 0.16076 0.10324 0.19687 0.08843 0.23333 0.08056 C 0.26979 0.07269 0.32604 0.08473 0.36041 0.09167 C 0.39479 0.09861 0.41041 0.11065 0.43958 0.12223 C 0.46875 0.1338 0.49861 0.14908 0.53541 0.16111 C 0.57222 0.17315 0.62639 0.18704 0.66041 0.19445 C 0.69444 0.20186 0.71701 0.20371 0.73958 0.20556 " pathEditMode="relative" ptsTypes="aaaaaaaaaaaaaaaA">
                                      <p:cBhvr>
                                        <p:cTn id="116" dur="3000" fill="hold"/>
                                        <p:tgtEl>
                                          <p:spTgt spid="625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1.48148E-6 C 0.01753 0.00324 0.03506 0.00648 0.04791 0.01389 C 0.06076 0.0213 0.06805 0.03704 0.07708 0.04444 C 0.0861 0.05185 0.09305 0.05417 0.10208 0.05833 C 0.1111 0.0625 0.12048 0.06528 0.13124 0.06944 C 0.14201 0.07361 0.15242 0.07917 0.16666 0.08333 C 0.1809 0.0875 0.20208 0.09167 0.21666 0.09444 C 0.23124 0.09722 0.24201 0.09815 0.25416 0.1 C 0.26631 0.10185 0.27881 0.10463 0.28958 0.10555 C 0.30034 0.10648 0.31354 0.10602 0.31874 0.10555 " pathEditMode="relative" ptsTypes="aaaaaaaaaA">
                                      <p:cBhvr>
                                        <p:cTn id="119" dur="3000" fill="hold"/>
                                        <p:tgtEl>
                                          <p:spTgt spid="625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62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45" grpId="0" animBg="1"/>
      <p:bldP spid="62546" grpId="0" animBg="1"/>
      <p:bldP spid="62547" grpId="0" animBg="1"/>
      <p:bldP spid="62548" grpId="0" animBg="1"/>
      <p:bldP spid="62549" grpId="0" animBg="1"/>
      <p:bldP spid="62550" grpId="0" animBg="1"/>
      <p:bldP spid="62551" grpId="0" animBg="1"/>
      <p:bldP spid="62552" grpId="0" animBg="1"/>
      <p:bldP spid="62553" grpId="0" animBg="1"/>
      <p:bldP spid="6255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Substantive “rights” cases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Montana</a:t>
            </a:r>
          </a:p>
          <a:p>
            <a:r>
              <a:rPr lang="en-US" dirty="0" smtClean="0"/>
              <a:t>Korea Constitutional Court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Substantive stat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Montana</a:t>
            </a:r>
          </a:p>
          <a:p>
            <a:r>
              <a:rPr lang="en-US" dirty="0" smtClean="0"/>
              <a:t>Korea Constitutional Court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sz="4000" dirty="0"/>
              <a:t>International human rights theories</a:t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657600"/>
          </a:xfrm>
          <a:effectLst/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Council of Europe Recommendation (1993)</a:t>
            </a:r>
          </a:p>
          <a:p>
            <a:pPr lvl="1">
              <a:buFontTx/>
              <a:buNone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Member states should extend “legal aid or any other form of assistance to all judicial [cases] . . . .” </a:t>
            </a:r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Recommendation No. R (93).</a:t>
            </a:r>
          </a:p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Recent Inter-American Commission study</a:t>
            </a:r>
          </a:p>
          <a:p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European Court of Human Rights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effectLst/>
        </p:spPr>
        <p:txBody>
          <a:bodyPr/>
          <a:lstStyle/>
          <a:p>
            <a:r>
              <a:rPr lang="en-US" u="sng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Judicially ordered legal aid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for NGO lawsuits</a:t>
            </a:r>
          </a:p>
          <a:p>
            <a:pPr lvl="1"/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Steel &amp; Morris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decision, European Court of Human Rights (Article 6, European Convention)</a:t>
            </a:r>
          </a:p>
          <a:p>
            <a:pPr lvl="1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“Equality of Arms” principle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 b="-13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362200"/>
            <a:ext cx="8229600" cy="1143000"/>
          </a:xfrm>
        </p:spPr>
        <p:txBody>
          <a:bodyPr/>
          <a:lstStyle/>
          <a:p>
            <a:r>
              <a:rPr lang="en-US" sz="4000" dirty="0" smtClean="0"/>
              <a:t>Who deserves </a:t>
            </a:r>
            <a:r>
              <a:rPr lang="en-US" sz="4000" smtClean="0"/>
              <a:t>a lawyer?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 b="-61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-76200" y="838200"/>
            <a:ext cx="8686800" cy="1143000"/>
          </a:xfrm>
          <a:effectLst>
            <a:outerShdw dist="53882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sz="4000" dirty="0" smtClean="0"/>
              <a:t>How long?</a:t>
            </a:r>
            <a:endParaRPr lang="en-US" sz="4000" dirty="0"/>
          </a:p>
        </p:txBody>
      </p:sp>
      <p:sp>
        <p:nvSpPr>
          <p:cNvPr id="97284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29200"/>
            <a:ext cx="8229600" cy="1143000"/>
          </a:xfrm>
        </p:spPr>
        <p:txBody>
          <a:bodyPr/>
          <a:lstStyle/>
          <a:p>
            <a:r>
              <a:rPr lang="en-US" sz="4000" dirty="0" smtClean="0"/>
              <a:t>Future Academy Colloquia?</a:t>
            </a:r>
            <a:endParaRPr lang="en-US" sz="4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Oregon LL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62726" y="1447800"/>
            <a:ext cx="3638074" cy="4856829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2008 </a:t>
            </a:r>
          </a:p>
          <a:p>
            <a:r>
              <a:rPr lang="en-US"/>
              <a:t>John Bonine</a:t>
            </a: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6" name="Picture 4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143000" y="-1219200"/>
            <a:ext cx="11658600" cy="874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2195</TotalTime>
  <Words>777</Words>
  <Application>Microsoft Office PowerPoint</Application>
  <PresentationFormat>On-screen Show (4:3)</PresentationFormat>
  <Paragraphs>132</Paragraphs>
  <Slides>25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blank</vt:lpstr>
      <vt:lpstr>Slide 1</vt:lpstr>
      <vt:lpstr>Biography</vt:lpstr>
      <vt:lpstr>Evolution of Thinking</vt:lpstr>
      <vt:lpstr> </vt:lpstr>
      <vt:lpstr>Environmental Rights or Environmental Policy?</vt:lpstr>
      <vt:lpstr>Possible defendants &amp; causes of action (“claims” in court)?</vt:lpstr>
      <vt:lpstr>Possible defendants &amp; causes of action (“claims” in court)?</vt:lpstr>
      <vt:lpstr>Possible “rights” &amp; results</vt:lpstr>
      <vt:lpstr>Procedural right of  access to justice</vt:lpstr>
      <vt:lpstr>Substantive rights (environment, water)</vt:lpstr>
      <vt:lpstr>Arguments Against Substantive Rights - 1</vt:lpstr>
      <vt:lpstr>Arguments Against Substantive Rights - 2</vt:lpstr>
      <vt:lpstr>Arguments Against Substantive Rights - 3</vt:lpstr>
      <vt:lpstr>Arguments Against Substantive Rights - 4</vt:lpstr>
      <vt:lpstr>Arguments Against Substantive Rights - 5</vt:lpstr>
      <vt:lpstr>Slide 16</vt:lpstr>
      <vt:lpstr>Substantive “rights” cases</vt:lpstr>
      <vt:lpstr>Substantive stat</vt:lpstr>
      <vt:lpstr>International human rights theories </vt:lpstr>
      <vt:lpstr>European Court of Human Rights</vt:lpstr>
      <vt:lpstr>Who deserves a lawyer?</vt:lpstr>
      <vt:lpstr>How long?</vt:lpstr>
      <vt:lpstr>Future Academy Colloquia?</vt:lpstr>
      <vt:lpstr>Slide 24</vt:lpstr>
      <vt:lpstr>Slide 25</vt:lpstr>
    </vt:vector>
  </TitlesOfParts>
  <Company>UO Law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John Bonine</dc:creator>
  <cp:lastModifiedBy> </cp:lastModifiedBy>
  <cp:revision>158</cp:revision>
  <dcterms:created xsi:type="dcterms:W3CDTF">2008-11-14T15:17:17Z</dcterms:created>
  <dcterms:modified xsi:type="dcterms:W3CDTF">2009-11-03T08:02:29Z</dcterms:modified>
</cp:coreProperties>
</file>