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7" r:id="rId3"/>
    <p:sldId id="257" r:id="rId4"/>
    <p:sldId id="258" r:id="rId5"/>
    <p:sldId id="259" r:id="rId6"/>
    <p:sldId id="274" r:id="rId7"/>
    <p:sldId id="268" r:id="rId8"/>
    <p:sldId id="266" r:id="rId9"/>
    <p:sldId id="260" r:id="rId10"/>
    <p:sldId id="267" r:id="rId11"/>
    <p:sldId id="278" r:id="rId12"/>
    <p:sldId id="273" r:id="rId13"/>
    <p:sldId id="269" r:id="rId14"/>
    <p:sldId id="270" r:id="rId15"/>
    <p:sldId id="271" r:id="rId16"/>
    <p:sldId id="275" r:id="rId17"/>
    <p:sldId id="276" r:id="rId18"/>
    <p:sldId id="272" r:id="rId19"/>
    <p:sldId id="263"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486"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F0A225-ED58-41C0-91E2-5E4666017A13}" type="datetimeFigureOut">
              <a:rPr lang="en-ZA" smtClean="0"/>
              <a:pPr/>
              <a:t>2011/07/05</a:t>
            </a:fld>
            <a:endParaRPr lang="en-Z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E08CC66-9F79-4C7D-BFB8-469E567CAEB5}" type="slidenum">
              <a:rPr lang="en-ZA" smtClean="0"/>
              <a:pPr/>
              <a:t>‹#›</a:t>
            </a:fld>
            <a:endParaRPr lang="en-Z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1</a:t>
            </a:fld>
            <a:endParaRPr lang="en-Z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2</a:t>
            </a:fld>
            <a:endParaRPr lang="en-Z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3</a:t>
            </a:fld>
            <a:endParaRPr lang="en-Z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4</a:t>
            </a:fld>
            <a:endParaRPr lang="en-Z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5</a:t>
            </a:fld>
            <a:endParaRPr lang="en-Z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6</a:t>
            </a:fld>
            <a:endParaRPr lang="en-Z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7</a:t>
            </a:fld>
            <a:endParaRPr lang="en-Z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8</a:t>
            </a:fld>
            <a:endParaRPr lang="en-Z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9</a:t>
            </a:fld>
            <a:endParaRPr lang="en-Z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10</a:t>
            </a:fld>
            <a:endParaRPr lang="en-Z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11</a:t>
            </a:fld>
            <a:endParaRPr lang="en-Z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12</a:t>
            </a:fld>
            <a:endParaRPr lang="en-Z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13</a:t>
            </a:fld>
            <a:endParaRPr lang="en-Z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14</a:t>
            </a:fld>
            <a:endParaRPr lang="en-Z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15</a:t>
            </a:fld>
            <a:endParaRPr lang="en-Z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16</a:t>
            </a:fld>
            <a:endParaRPr lang="en-ZA"/>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17</a:t>
            </a:fld>
            <a:endParaRPr lang="en-Z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18</a:t>
            </a:fld>
            <a:endParaRPr lang="en-Z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AE08CC66-9F79-4C7D-BFB8-469E567CAEB5}" type="slidenum">
              <a:rPr lang="en-ZA" smtClean="0"/>
              <a:pPr/>
              <a:t>19</a:t>
            </a:fld>
            <a:endParaRPr lang="en-Z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5536" y="2130425"/>
            <a:ext cx="8352928" cy="1470025"/>
          </a:xfrm>
          <a:ln/>
        </p:spPr>
        <p:style>
          <a:lnRef idx="0">
            <a:schemeClr val="accent3"/>
          </a:lnRef>
          <a:fillRef idx="3">
            <a:schemeClr val="accent3"/>
          </a:fillRef>
          <a:effectRef idx="3">
            <a:schemeClr val="accent3"/>
          </a:effectRef>
          <a:fontRef idx="none"/>
        </p:style>
        <p:txBody>
          <a:bodyPr/>
          <a:lstStyle/>
          <a:p>
            <a:r>
              <a:rPr lang="en-US" dirty="0" smtClean="0"/>
              <a:t>Click to edit Master title style</a:t>
            </a:r>
            <a:endParaRPr lang="en-ZA"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ZA"/>
          </a:p>
        </p:txBody>
      </p:sp>
      <p:sp>
        <p:nvSpPr>
          <p:cNvPr id="4" name="Date Placeholder 3"/>
          <p:cNvSpPr>
            <a:spLocks noGrp="1"/>
          </p:cNvSpPr>
          <p:nvPr>
            <p:ph type="dt" sz="half" idx="10"/>
          </p:nvPr>
        </p:nvSpPr>
        <p:spPr/>
        <p:txBody>
          <a:bodyPr/>
          <a:lstStyle/>
          <a:p>
            <a:fld id="{871024F8-4A48-4E4F-BEF1-8387F4C3CB9F}" type="datetimeFigureOut">
              <a:rPr lang="en-US" smtClean="0"/>
              <a:pPr/>
              <a:t>7/5/2011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69AA3215-7493-4646-829D-385AACB11673}" type="slidenum">
              <a:rPr lang="en-ZA" smtClean="0"/>
              <a:pPr/>
              <a:t>‹#›</a:t>
            </a:fld>
            <a:endParaRPr lang="en-ZA"/>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59632"/>
          </a:xfrm>
        </p:spPr>
        <p:txBody>
          <a:bodyPr/>
          <a:lstStyle/>
          <a:p>
            <a:r>
              <a:rPr lang="en-US" dirty="0" smtClean="0"/>
              <a:t>Click to edit Master title style</a:t>
            </a:r>
            <a:endParaRPr lang="en-ZA"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871024F8-4A48-4E4F-BEF1-8387F4C3CB9F}" type="datetimeFigureOut">
              <a:rPr lang="en-US" smtClean="0"/>
              <a:pPr/>
              <a:t>7/5/2011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69AA3215-7493-4646-829D-385AACB11673}" type="slidenum">
              <a:rPr lang="en-ZA" smtClean="0"/>
              <a:pPr/>
              <a:t>‹#›</a:t>
            </a:fld>
            <a:endParaRPr lang="en-ZA"/>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2492896"/>
            <a:ext cx="7772400" cy="1362075"/>
          </a:xfrm>
        </p:spPr>
        <p:txBody>
          <a:bodyPr anchor="t"/>
          <a:lstStyle>
            <a:lvl1pPr algn="l">
              <a:defRPr sz="4000" b="1" cap="all"/>
            </a:lvl1pPr>
          </a:lstStyle>
          <a:p>
            <a:r>
              <a:rPr lang="en-US" dirty="0" smtClean="0"/>
              <a:t>Click to edit Master title style</a:t>
            </a:r>
            <a:endParaRPr lang="en-ZA" dirty="0"/>
          </a:p>
        </p:txBody>
      </p:sp>
      <p:sp>
        <p:nvSpPr>
          <p:cNvPr id="4" name="Date Placeholder 3"/>
          <p:cNvSpPr>
            <a:spLocks noGrp="1"/>
          </p:cNvSpPr>
          <p:nvPr>
            <p:ph type="dt" sz="half" idx="10"/>
          </p:nvPr>
        </p:nvSpPr>
        <p:spPr/>
        <p:txBody>
          <a:bodyPr/>
          <a:lstStyle/>
          <a:p>
            <a:fld id="{871024F8-4A48-4E4F-BEF1-8387F4C3CB9F}" type="datetimeFigureOut">
              <a:rPr lang="en-US" smtClean="0"/>
              <a:pPr/>
              <a:t>7/5/2011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69AA3215-7493-4646-829D-385AACB11673}" type="slidenum">
              <a:rPr lang="en-ZA" smtClean="0"/>
              <a:pPr/>
              <a:t>‹#›</a:t>
            </a:fld>
            <a:endParaRPr lang="en-Z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p>
            <a:fld id="{871024F8-4A48-4E4F-BEF1-8387F4C3CB9F}" type="datetimeFigureOut">
              <a:rPr lang="en-US" smtClean="0"/>
              <a:pPr/>
              <a:t>7/5/2011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69AA3215-7493-4646-829D-385AACB11673}" type="slidenum">
              <a:rPr lang="en-ZA" smtClean="0"/>
              <a:pPr/>
              <a:t>‹#›</a:t>
            </a:fld>
            <a:endParaRPr lang="en-Z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p>
            <a:fld id="{871024F8-4A48-4E4F-BEF1-8387F4C3CB9F}" type="datetimeFigureOut">
              <a:rPr lang="en-US" smtClean="0"/>
              <a:pPr/>
              <a:t>7/5/2011</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69AA3215-7493-4646-829D-385AACB11673}" type="slidenum">
              <a:rPr lang="en-ZA" smtClean="0"/>
              <a:pPr/>
              <a:t>‹#›</a:t>
            </a:fld>
            <a:endParaRPr lang="en-Z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59632"/>
          </a:xfrm>
        </p:spPr>
        <p:txBody>
          <a:bodyPr/>
          <a:lstStyle/>
          <a:p>
            <a:r>
              <a:rPr lang="en-US" dirty="0" smtClean="0"/>
              <a:t>Click to edit Master title style</a:t>
            </a:r>
            <a:endParaRPr lang="en-ZA" dirty="0"/>
          </a:p>
        </p:txBody>
      </p:sp>
      <p:sp>
        <p:nvSpPr>
          <p:cNvPr id="3" name="Date Placeholder 2"/>
          <p:cNvSpPr>
            <a:spLocks noGrp="1"/>
          </p:cNvSpPr>
          <p:nvPr>
            <p:ph type="dt" sz="half" idx="10"/>
          </p:nvPr>
        </p:nvSpPr>
        <p:spPr/>
        <p:txBody>
          <a:bodyPr/>
          <a:lstStyle/>
          <a:p>
            <a:fld id="{871024F8-4A48-4E4F-BEF1-8387F4C3CB9F}" type="datetimeFigureOut">
              <a:rPr lang="en-US" smtClean="0"/>
              <a:pPr/>
              <a:t>7/5/2011</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69AA3215-7493-4646-829D-385AACB11673}" type="slidenum">
              <a:rPr lang="en-ZA" smtClean="0"/>
              <a:pPr/>
              <a:t>‹#›</a:t>
            </a:fld>
            <a:endParaRPr lang="en-ZA"/>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1024F8-4A48-4E4F-BEF1-8387F4C3CB9F}" type="datetimeFigureOut">
              <a:rPr lang="en-US" smtClean="0"/>
              <a:pPr/>
              <a:t>7/5/2011</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69AA3215-7493-4646-829D-385AACB11673}" type="slidenum">
              <a:rPr lang="en-ZA" smtClean="0"/>
              <a:pPr/>
              <a:t>‹#›</a:t>
            </a:fld>
            <a:endParaRPr lang="en-Z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1024F8-4A48-4E4F-BEF1-8387F4C3CB9F}" type="datetimeFigureOut">
              <a:rPr lang="en-US" smtClean="0"/>
              <a:pPr/>
              <a:t>7/5/2011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69AA3215-7493-4646-829D-385AACB11673}" type="slidenum">
              <a:rPr lang="en-ZA" smtClean="0"/>
              <a:pPr/>
              <a:t>‹#›</a:t>
            </a:fld>
            <a:endParaRPr lang="en-Z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1024F8-4A48-4E4F-BEF1-8387F4C3CB9F}" type="datetimeFigureOut">
              <a:rPr lang="en-US" smtClean="0"/>
              <a:pPr/>
              <a:t>7/5/2011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69AA3215-7493-4646-829D-385AACB11673}" type="slidenum">
              <a:rPr lang="en-ZA" smtClean="0"/>
              <a:pPr/>
              <a:t>‹#›</a:t>
            </a:fld>
            <a:endParaRPr lang="en-Z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871024F8-4A48-4E4F-BEF1-8387F4C3CB9F}" type="datetimeFigureOut">
              <a:rPr lang="en-US" smtClean="0"/>
              <a:pPr/>
              <a:t>7/5/2011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69AA3215-7493-4646-829D-385AACB11673}" type="slidenum">
              <a:rPr lang="en-ZA" smtClean="0"/>
              <a:pPr/>
              <a:t>‹#›</a:t>
            </a:fld>
            <a:endParaRPr lang="en-Z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871024F8-4A48-4E4F-BEF1-8387F4C3CB9F}" type="datetimeFigureOut">
              <a:rPr lang="en-US" smtClean="0"/>
              <a:pPr/>
              <a:t>7/5/2011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69AA3215-7493-4646-829D-385AACB11673}" type="slidenum">
              <a:rPr lang="en-ZA" smtClean="0"/>
              <a:pPr/>
              <a:t>‹#›</a:t>
            </a:fld>
            <a:endParaRPr lang="en-Z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95536" y="116632"/>
            <a:ext cx="8229600" cy="1143000"/>
          </a:xfrm>
          <a:prstGeom prst="rect">
            <a:avLst/>
          </a:prstGeom>
          <a:ln/>
        </p:spPr>
        <p:style>
          <a:lnRef idx="0">
            <a:schemeClr val="accent3"/>
          </a:lnRef>
          <a:fillRef idx="3">
            <a:schemeClr val="accent3"/>
          </a:fillRef>
          <a:effectRef idx="3">
            <a:schemeClr val="accent3"/>
          </a:effectRef>
          <a:fontRef idx="none"/>
        </p:style>
        <p:txBody>
          <a:bodyPr vert="horz" lIns="91440" tIns="45720" rIns="91440" bIns="45720" rtlCol="0" anchor="ctr">
            <a:normAutofit/>
          </a:bodyPr>
          <a:lstStyle/>
          <a:p>
            <a:r>
              <a:rPr lang="en-US" dirty="0" smtClean="0"/>
              <a:t>Click to edit Master title style</a:t>
            </a:r>
            <a:endParaRPr lang="en-ZA" dirty="0"/>
          </a:p>
        </p:txBody>
      </p:sp>
      <p:sp>
        <p:nvSpPr>
          <p:cNvPr id="3" name="Text Placeholder 2"/>
          <p:cNvSpPr>
            <a:spLocks noGrp="1"/>
          </p:cNvSpPr>
          <p:nvPr>
            <p:ph type="body" idx="1"/>
          </p:nvPr>
        </p:nvSpPr>
        <p:spPr>
          <a:xfrm>
            <a:off x="457200" y="1412776"/>
            <a:ext cx="8229600" cy="4713387"/>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1024F8-4A48-4E4F-BEF1-8387F4C3CB9F}" type="datetimeFigureOut">
              <a:rPr lang="en-US" smtClean="0"/>
              <a:pPr/>
              <a:t>7/5/2011</a:t>
            </a:fld>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AA3215-7493-4646-829D-385AACB11673}" type="slidenum">
              <a:rPr lang="en-ZA" smtClean="0"/>
              <a:pPr/>
              <a:t>‹#›</a:t>
            </a:fld>
            <a:endParaRPr lang="en-Z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348880"/>
            <a:ext cx="8208912" cy="1683618"/>
          </a:xfrm>
        </p:spPr>
        <p:style>
          <a:lnRef idx="0">
            <a:schemeClr val="accent3"/>
          </a:lnRef>
          <a:fillRef idx="3">
            <a:schemeClr val="accent3"/>
          </a:fillRef>
          <a:effectRef idx="3">
            <a:schemeClr val="accent3"/>
          </a:effectRef>
          <a:fontRef idx="minor">
            <a:schemeClr val="lt1"/>
          </a:fontRef>
        </p:style>
        <p:txBody>
          <a:bodyPr>
            <a:normAutofit fontScale="90000"/>
          </a:bodyPr>
          <a:lstStyle/>
          <a:p>
            <a:r>
              <a:rPr lang="en-ZA" dirty="0" smtClean="0">
                <a:solidFill>
                  <a:schemeClr val="tx1"/>
                </a:solidFill>
              </a:rPr>
              <a:t>A Sour Mess: the Crisis of Acid Mine Drainage in South Africa- the Public Trust and Lessons in </a:t>
            </a:r>
            <a:r>
              <a:rPr lang="en-ZA" dirty="0" smtClean="0">
                <a:solidFill>
                  <a:schemeClr val="tx1"/>
                </a:solidFill>
              </a:rPr>
              <a:t>Liability </a:t>
            </a:r>
            <a:endParaRPr lang="en-ZA" dirty="0">
              <a:solidFill>
                <a:schemeClr val="tx1"/>
              </a:solidFill>
            </a:endParaRPr>
          </a:p>
        </p:txBody>
      </p:sp>
      <p:sp>
        <p:nvSpPr>
          <p:cNvPr id="3" name="Subtitle 2"/>
          <p:cNvSpPr>
            <a:spLocks noGrp="1"/>
          </p:cNvSpPr>
          <p:nvPr>
            <p:ph type="subTitle" idx="1"/>
          </p:nvPr>
        </p:nvSpPr>
        <p:spPr>
          <a:xfrm>
            <a:off x="2483768" y="4725144"/>
            <a:ext cx="6400800" cy="1752600"/>
          </a:xfrm>
        </p:spPr>
        <p:txBody>
          <a:bodyPr>
            <a:normAutofit fontScale="85000" lnSpcReduction="20000"/>
          </a:bodyPr>
          <a:lstStyle/>
          <a:p>
            <a:endParaRPr lang="en-ZA" b="1" dirty="0" smtClean="0">
              <a:solidFill>
                <a:srgbClr val="0070C0"/>
              </a:solidFill>
            </a:endParaRPr>
          </a:p>
          <a:p>
            <a:r>
              <a:rPr lang="en-ZA" b="1" dirty="0" smtClean="0">
                <a:solidFill>
                  <a:srgbClr val="336600"/>
                </a:solidFill>
              </a:rPr>
              <a:t>Loretta </a:t>
            </a:r>
            <a:r>
              <a:rPr lang="en-ZA" b="1" dirty="0" err="1" smtClean="0">
                <a:solidFill>
                  <a:srgbClr val="336600"/>
                </a:solidFill>
              </a:rPr>
              <a:t>Feris</a:t>
            </a:r>
            <a:r>
              <a:rPr lang="en-ZA" b="1" dirty="0" smtClean="0">
                <a:solidFill>
                  <a:srgbClr val="336600"/>
                </a:solidFill>
              </a:rPr>
              <a:t> (UCT)</a:t>
            </a:r>
          </a:p>
          <a:p>
            <a:endParaRPr lang="en-ZA" b="1" dirty="0" smtClean="0">
              <a:solidFill>
                <a:srgbClr val="336600"/>
              </a:solidFill>
            </a:endParaRPr>
          </a:p>
          <a:p>
            <a:r>
              <a:rPr lang="en-ZA" b="1" dirty="0" smtClean="0">
                <a:solidFill>
                  <a:srgbClr val="336600"/>
                </a:solidFill>
              </a:rPr>
              <a:t>Louis J. Kotzé (NWU)</a:t>
            </a:r>
          </a:p>
          <a:p>
            <a:endParaRPr lang="en-ZA" b="1" dirty="0">
              <a:solidFill>
                <a:srgbClr val="002060"/>
              </a:solidFill>
            </a:endParaRPr>
          </a:p>
        </p:txBody>
      </p:sp>
      <p:pic>
        <p:nvPicPr>
          <p:cNvPr id="4" name="Picture 5" descr="logo  222"/>
          <p:cNvPicPr>
            <a:picLocks noChangeAspect="1" noChangeArrowheads="1"/>
          </p:cNvPicPr>
          <p:nvPr/>
        </p:nvPicPr>
        <p:blipFill>
          <a:blip r:embed="rId3" cstate="print"/>
          <a:srcRect/>
          <a:stretch>
            <a:fillRect/>
          </a:stretch>
        </p:blipFill>
        <p:spPr bwMode="auto">
          <a:xfrm>
            <a:off x="5867400" y="476250"/>
            <a:ext cx="2770188" cy="685800"/>
          </a:xfrm>
          <a:prstGeom prst="rect">
            <a:avLst/>
          </a:prstGeom>
          <a:noFill/>
          <a:ln w="9525">
            <a:noFill/>
            <a:miter lim="800000"/>
            <a:headEnd/>
            <a:tailEnd/>
          </a:ln>
        </p:spPr>
      </p:pic>
      <p:pic>
        <p:nvPicPr>
          <p:cNvPr id="5" name="Picture 4" descr="IMEL_Logo_Colour.jpg"/>
          <p:cNvPicPr>
            <a:picLocks noChangeAspect="1"/>
          </p:cNvPicPr>
          <p:nvPr/>
        </p:nvPicPr>
        <p:blipFill>
          <a:blip r:embed="rId4" cstate="print"/>
          <a:stretch>
            <a:fillRect/>
          </a:stretch>
        </p:blipFill>
        <p:spPr>
          <a:xfrm>
            <a:off x="395536" y="260648"/>
            <a:ext cx="2622042" cy="110871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Disclaimer </a:t>
            </a:r>
            <a:endParaRPr lang="en-ZA" dirty="0"/>
          </a:p>
        </p:txBody>
      </p:sp>
      <p:sp>
        <p:nvSpPr>
          <p:cNvPr id="3" name="Content Placeholder 2"/>
          <p:cNvSpPr>
            <a:spLocks noGrp="1"/>
          </p:cNvSpPr>
          <p:nvPr>
            <p:ph idx="1"/>
          </p:nvPr>
        </p:nvSpPr>
        <p:spPr/>
        <p:txBody>
          <a:bodyPr/>
          <a:lstStyle/>
          <a:p>
            <a:r>
              <a:rPr lang="en-ZA" dirty="0" smtClean="0"/>
              <a:t>Quoting Marius </a:t>
            </a:r>
            <a:r>
              <a:rPr lang="en-ZA" dirty="0" err="1" smtClean="0"/>
              <a:t>Pieterse</a:t>
            </a:r>
            <a:r>
              <a:rPr lang="en-ZA" dirty="0" smtClean="0"/>
              <a:t>:</a:t>
            </a:r>
            <a:endParaRPr lang="en-ZA" dirty="0"/>
          </a:p>
        </p:txBody>
      </p:sp>
      <p:sp>
        <p:nvSpPr>
          <p:cNvPr id="4" name="Oval 3"/>
          <p:cNvSpPr/>
          <p:nvPr/>
        </p:nvSpPr>
        <p:spPr>
          <a:xfrm>
            <a:off x="1331640" y="2708920"/>
            <a:ext cx="5760640" cy="2808312"/>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ZA" sz="3200" b="1" dirty="0" smtClean="0">
                <a:solidFill>
                  <a:schemeClr val="tx1"/>
                </a:solidFill>
              </a:rPr>
              <a:t>“I am an academic, I want to know how it works in theory!!”</a:t>
            </a:r>
            <a:endParaRPr lang="en-ZA" sz="32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Background</a:t>
            </a:r>
            <a:endParaRPr lang="en-ZA" dirty="0"/>
          </a:p>
        </p:txBody>
      </p:sp>
      <p:sp>
        <p:nvSpPr>
          <p:cNvPr id="3" name="Content Placeholder 2"/>
          <p:cNvSpPr>
            <a:spLocks noGrp="1"/>
          </p:cNvSpPr>
          <p:nvPr>
            <p:ph idx="1"/>
          </p:nvPr>
        </p:nvSpPr>
        <p:spPr/>
        <p:txBody>
          <a:bodyPr>
            <a:normAutofit/>
          </a:bodyPr>
          <a:lstStyle/>
          <a:p>
            <a:r>
              <a:rPr lang="en-ZA" dirty="0" smtClean="0"/>
              <a:t>SA’s </a:t>
            </a:r>
            <a:r>
              <a:rPr lang="en-ZA" dirty="0"/>
              <a:t>water resources are in short supply and disproportionately </a:t>
            </a:r>
            <a:r>
              <a:rPr lang="en-ZA" dirty="0" smtClean="0"/>
              <a:t>spread</a:t>
            </a:r>
          </a:p>
          <a:p>
            <a:r>
              <a:rPr lang="en-ZA" dirty="0" smtClean="0"/>
              <a:t>Mining once the mainstay of SA economy</a:t>
            </a:r>
          </a:p>
          <a:p>
            <a:r>
              <a:rPr lang="en-ZA" dirty="0" smtClean="0"/>
              <a:t>Threatened by AMD-</a:t>
            </a:r>
            <a:r>
              <a:rPr lang="en-ZA" dirty="0"/>
              <a:t> </a:t>
            </a:r>
            <a:r>
              <a:rPr lang="en-ZA" dirty="0" smtClean="0"/>
              <a:t>legacy left </a:t>
            </a:r>
            <a:r>
              <a:rPr lang="en-ZA" dirty="0"/>
              <a:t>by </a:t>
            </a:r>
            <a:r>
              <a:rPr lang="en-ZA" dirty="0" smtClean="0"/>
              <a:t>defunct mines and a </a:t>
            </a:r>
            <a:r>
              <a:rPr lang="en-ZA" dirty="0"/>
              <a:t>continuing by-product of existing </a:t>
            </a:r>
            <a:r>
              <a:rPr lang="en-ZA" dirty="0" smtClean="0"/>
              <a:t>mining</a:t>
            </a:r>
          </a:p>
          <a:p>
            <a:r>
              <a:rPr lang="en-ZA" i="1" dirty="0" smtClean="0"/>
              <a:t>Will severely affect the sustainability of development in SA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Structure</a:t>
            </a:r>
            <a:endParaRPr lang="en-ZA" dirty="0"/>
          </a:p>
        </p:txBody>
      </p:sp>
      <p:sp>
        <p:nvSpPr>
          <p:cNvPr id="3" name="Content Placeholder 2"/>
          <p:cNvSpPr>
            <a:spLocks noGrp="1"/>
          </p:cNvSpPr>
          <p:nvPr>
            <p:ph idx="1"/>
          </p:nvPr>
        </p:nvSpPr>
        <p:spPr/>
        <p:txBody>
          <a:bodyPr/>
          <a:lstStyle/>
          <a:p>
            <a:r>
              <a:rPr lang="en-ZA" sz="4000" dirty="0" smtClean="0"/>
              <a:t>Extent and nature of the AMD problem</a:t>
            </a:r>
          </a:p>
          <a:p>
            <a:r>
              <a:rPr lang="en-ZA" sz="4000" dirty="0" smtClean="0"/>
              <a:t>Reinterpreting the PT doctrine</a:t>
            </a:r>
            <a:endParaRPr lang="en-ZA" sz="4000" dirty="0" smtClean="0"/>
          </a:p>
          <a:p>
            <a:pPr lvl="1"/>
            <a:r>
              <a:rPr lang="en-ZA" sz="3600" dirty="0" smtClean="0"/>
              <a:t>What is State’s role as custodian of water</a:t>
            </a:r>
            <a:endParaRPr lang="en-ZA" sz="3600" dirty="0" smtClean="0"/>
          </a:p>
          <a:p>
            <a:pPr lvl="1"/>
            <a:r>
              <a:rPr lang="en-ZA" sz="3600" dirty="0" smtClean="0"/>
              <a:t>Private sector obligations and </a:t>
            </a:r>
            <a:r>
              <a:rPr lang="en-ZA" sz="3600" dirty="0" smtClean="0"/>
              <a:t>liabilities</a:t>
            </a:r>
          </a:p>
          <a:p>
            <a:r>
              <a:rPr lang="en-ZA" sz="4000" dirty="0" smtClean="0"/>
              <a:t>Conclusion</a:t>
            </a:r>
            <a:endParaRPr lang="en-ZA" sz="4000" dirty="0" smtClean="0"/>
          </a:p>
          <a:p>
            <a:endParaRPr lang="en-ZA"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md.jpg"/>
          <p:cNvPicPr>
            <a:picLocks noChangeAspect="1"/>
          </p:cNvPicPr>
          <p:nvPr/>
        </p:nvPicPr>
        <p:blipFill>
          <a:blip r:embed="rId3" cstate="print"/>
          <a:stretch>
            <a:fillRect/>
          </a:stretch>
        </p:blipFill>
        <p:spPr>
          <a:xfrm>
            <a:off x="611560" y="1280160"/>
            <a:ext cx="7717532" cy="5577840"/>
          </a:xfrm>
          <a:prstGeom prst="rect">
            <a:avLst/>
          </a:prstGeom>
        </p:spPr>
      </p:pic>
      <p:sp>
        <p:nvSpPr>
          <p:cNvPr id="2" name="Title 1"/>
          <p:cNvSpPr>
            <a:spLocks noGrp="1"/>
          </p:cNvSpPr>
          <p:nvPr>
            <p:ph type="title"/>
          </p:nvPr>
        </p:nvSpPr>
        <p:spPr/>
        <p:txBody>
          <a:bodyPr/>
          <a:lstStyle/>
          <a:p>
            <a:r>
              <a:rPr lang="en-ZA" dirty="0" smtClean="0"/>
              <a:t>How sour is the mess?</a:t>
            </a:r>
            <a:endParaRPr lang="en-ZA" dirty="0"/>
          </a:p>
        </p:txBody>
      </p:sp>
      <p:sp>
        <p:nvSpPr>
          <p:cNvPr id="6" name="Oval 5"/>
          <p:cNvSpPr/>
          <p:nvPr/>
        </p:nvSpPr>
        <p:spPr>
          <a:xfrm>
            <a:off x="395536" y="1340768"/>
            <a:ext cx="6336704" cy="1296144"/>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ZA" b="1" dirty="0" smtClean="0">
                <a:solidFill>
                  <a:schemeClr val="tx1"/>
                </a:solidFill>
              </a:rPr>
              <a:t>AMD - rock containing sulphide minerals and tailings disposal areas exposed to air and water:  highly acidified water.</a:t>
            </a:r>
            <a:r>
              <a:rPr lang="en-ZA" b="1" dirty="0" smtClean="0"/>
              <a:t> </a:t>
            </a:r>
          </a:p>
        </p:txBody>
      </p:sp>
      <p:sp>
        <p:nvSpPr>
          <p:cNvPr id="7" name="Oval 6"/>
          <p:cNvSpPr/>
          <p:nvPr/>
        </p:nvSpPr>
        <p:spPr>
          <a:xfrm>
            <a:off x="467544" y="2780928"/>
            <a:ext cx="4968552" cy="1944216"/>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ZA" b="1" dirty="0" smtClean="0">
                <a:solidFill>
                  <a:schemeClr val="tx1"/>
                </a:solidFill>
              </a:rPr>
              <a:t>Acidic water contains elevated concentrations of highly toxic heavy metals such as manganese, aluminium, iron, nickel, zinc, cobalt, copper, lead, radium, thorium and uranium. </a:t>
            </a:r>
            <a:endParaRPr lang="en-ZA" b="1" dirty="0">
              <a:solidFill>
                <a:schemeClr val="tx1"/>
              </a:solidFill>
            </a:endParaRPr>
          </a:p>
        </p:txBody>
      </p:sp>
      <p:sp>
        <p:nvSpPr>
          <p:cNvPr id="9" name="Oval 8"/>
          <p:cNvSpPr/>
          <p:nvPr/>
        </p:nvSpPr>
        <p:spPr>
          <a:xfrm>
            <a:off x="611560" y="5157192"/>
            <a:ext cx="4896544" cy="127444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ZA" b="1" dirty="0" smtClean="0">
                <a:solidFill>
                  <a:schemeClr val="tx1"/>
                </a:solidFill>
              </a:rPr>
              <a:t>During operation of mine acid water pumped, treated, re-used. But at mine closure/abandonment it decants as AMD</a:t>
            </a:r>
            <a:endParaRPr lang="en-ZA" b="1" dirty="0">
              <a:solidFill>
                <a:schemeClr val="tx1"/>
              </a:solidFill>
            </a:endParaRPr>
          </a:p>
        </p:txBody>
      </p:sp>
      <p:sp>
        <p:nvSpPr>
          <p:cNvPr id="11" name="Rounded Rectangle 10"/>
          <p:cNvSpPr/>
          <p:nvPr/>
        </p:nvSpPr>
        <p:spPr>
          <a:xfrm>
            <a:off x="6084168" y="5013176"/>
            <a:ext cx="2304256" cy="1634480"/>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ZA" b="1" dirty="0" smtClean="0">
                <a:solidFill>
                  <a:schemeClr val="tx1"/>
                </a:solidFill>
              </a:rPr>
              <a:t>SA’s water scarcity means : Limited dilution potential </a:t>
            </a:r>
            <a:endParaRPr lang="en-ZA"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ZA" dirty="0" smtClean="0"/>
              <a:t>How sour is the mess? </a:t>
            </a:r>
            <a:endParaRPr lang="en-ZA" dirty="0"/>
          </a:p>
        </p:txBody>
      </p:sp>
      <p:sp>
        <p:nvSpPr>
          <p:cNvPr id="4" name="Content Placeholder 3"/>
          <p:cNvSpPr>
            <a:spLocks noGrp="1"/>
          </p:cNvSpPr>
          <p:nvPr>
            <p:ph idx="1"/>
          </p:nvPr>
        </p:nvSpPr>
        <p:spPr/>
        <p:txBody>
          <a:bodyPr/>
          <a:lstStyle/>
          <a:p>
            <a:endParaRPr lang="en-ZA" dirty="0" smtClean="0"/>
          </a:p>
          <a:p>
            <a:r>
              <a:rPr lang="en-ZA" dirty="0" smtClean="0"/>
              <a:t>Parliamentary Briefing: “The volume of acid mine water currently coming to surface in the West Rand goldfield near Krugersdorp is sufficient to fill at least 10 Olympic-size swimming pools (2,500 m3 each) every day”</a:t>
            </a:r>
            <a:endParaRPr lang="en-ZA"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Johannesburg-city.jpg"/>
          <p:cNvPicPr>
            <a:picLocks noChangeAspect="1"/>
          </p:cNvPicPr>
          <p:nvPr/>
        </p:nvPicPr>
        <p:blipFill>
          <a:blip r:embed="rId3" cstate="print"/>
          <a:stretch>
            <a:fillRect/>
          </a:stretch>
        </p:blipFill>
        <p:spPr>
          <a:xfrm>
            <a:off x="0" y="3810000"/>
            <a:ext cx="4355976" cy="3048000"/>
          </a:xfrm>
          <a:prstGeom prst="rect">
            <a:avLst/>
          </a:prstGeom>
        </p:spPr>
      </p:pic>
      <p:pic>
        <p:nvPicPr>
          <p:cNvPr id="8" name="Picture 7" descr="crops.jpg"/>
          <p:cNvPicPr>
            <a:picLocks noChangeAspect="1"/>
          </p:cNvPicPr>
          <p:nvPr/>
        </p:nvPicPr>
        <p:blipFill>
          <a:blip r:embed="rId4" cstate="print"/>
          <a:stretch>
            <a:fillRect/>
          </a:stretch>
        </p:blipFill>
        <p:spPr>
          <a:xfrm>
            <a:off x="4355976" y="1268762"/>
            <a:ext cx="4788024" cy="2736302"/>
          </a:xfrm>
          <a:prstGeom prst="rect">
            <a:avLst/>
          </a:prstGeom>
        </p:spPr>
      </p:pic>
      <p:sp>
        <p:nvSpPr>
          <p:cNvPr id="2" name="Title 1"/>
          <p:cNvSpPr>
            <a:spLocks noGrp="1"/>
          </p:cNvSpPr>
          <p:nvPr>
            <p:ph type="title"/>
          </p:nvPr>
        </p:nvSpPr>
        <p:spPr/>
        <p:txBody>
          <a:bodyPr/>
          <a:lstStyle/>
          <a:p>
            <a:r>
              <a:rPr lang="en-ZA" dirty="0" smtClean="0"/>
              <a:t>Impacts</a:t>
            </a:r>
            <a:endParaRPr lang="en-ZA" dirty="0"/>
          </a:p>
        </p:txBody>
      </p:sp>
      <p:pic>
        <p:nvPicPr>
          <p:cNvPr id="4" name="Content Placeholder 3" descr="Water-Pollution.jpg"/>
          <p:cNvPicPr>
            <a:picLocks noGrp="1" noChangeAspect="1"/>
          </p:cNvPicPr>
          <p:nvPr>
            <p:ph idx="1"/>
          </p:nvPr>
        </p:nvPicPr>
        <p:blipFill>
          <a:blip r:embed="rId5" cstate="print"/>
          <a:stretch>
            <a:fillRect/>
          </a:stretch>
        </p:blipFill>
        <p:spPr>
          <a:xfrm>
            <a:off x="6" y="1268767"/>
            <a:ext cx="4355969" cy="2736297"/>
          </a:xfrm>
        </p:spPr>
      </p:pic>
      <p:pic>
        <p:nvPicPr>
          <p:cNvPr id="6" name="Picture 5" descr="kids playing in AMD.jpg"/>
          <p:cNvPicPr>
            <a:picLocks noChangeAspect="1"/>
          </p:cNvPicPr>
          <p:nvPr/>
        </p:nvPicPr>
        <p:blipFill>
          <a:blip r:embed="rId6" cstate="print"/>
          <a:stretch>
            <a:fillRect/>
          </a:stretch>
        </p:blipFill>
        <p:spPr>
          <a:xfrm>
            <a:off x="4355976" y="3906000"/>
            <a:ext cx="4788024" cy="2952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What legal problems does it create?</a:t>
            </a:r>
            <a:endParaRPr lang="en-ZA" dirty="0"/>
          </a:p>
        </p:txBody>
      </p:sp>
      <p:sp>
        <p:nvSpPr>
          <p:cNvPr id="3" name="Content Placeholder 2"/>
          <p:cNvSpPr>
            <a:spLocks noGrp="1"/>
          </p:cNvSpPr>
          <p:nvPr>
            <p:ph idx="1"/>
          </p:nvPr>
        </p:nvSpPr>
        <p:spPr/>
        <p:txBody>
          <a:bodyPr>
            <a:normAutofit/>
          </a:bodyPr>
          <a:lstStyle/>
          <a:p>
            <a:r>
              <a:rPr lang="en-ZA" dirty="0" smtClean="0"/>
              <a:t>The nature of the problem complicates legal response:</a:t>
            </a:r>
          </a:p>
          <a:p>
            <a:pPr lvl="1"/>
            <a:r>
              <a:rPr lang="en-ZA" dirty="0" smtClean="0"/>
              <a:t>The problem is historical</a:t>
            </a:r>
          </a:p>
          <a:p>
            <a:pPr lvl="1"/>
            <a:r>
              <a:rPr lang="en-ZA" dirty="0" smtClean="0"/>
              <a:t>Enforcing the polluter pays principle</a:t>
            </a:r>
          </a:p>
          <a:p>
            <a:pPr lvl="2"/>
            <a:r>
              <a:rPr lang="en-ZA" dirty="0" smtClean="0"/>
              <a:t>administrative liability &amp; criminal liability</a:t>
            </a:r>
          </a:p>
          <a:p>
            <a:pPr lvl="1"/>
            <a:r>
              <a:rPr lang="en-ZA" dirty="0" smtClean="0"/>
              <a:t>Fragmentation</a:t>
            </a:r>
          </a:p>
          <a:p>
            <a:pPr lvl="1"/>
            <a:r>
              <a:rPr lang="en-ZA" dirty="0" smtClean="0"/>
              <a:t>Political agendas...</a:t>
            </a:r>
          </a:p>
          <a:p>
            <a:pPr>
              <a:buNone/>
            </a:pPr>
            <a:endParaRPr lang="en-Z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Public sector obligations</a:t>
            </a:r>
            <a:endParaRPr lang="en-ZA" dirty="0"/>
          </a:p>
        </p:txBody>
      </p:sp>
      <p:sp>
        <p:nvSpPr>
          <p:cNvPr id="3" name="Content Placeholder 2"/>
          <p:cNvSpPr>
            <a:spLocks noGrp="1"/>
          </p:cNvSpPr>
          <p:nvPr>
            <p:ph idx="1"/>
          </p:nvPr>
        </p:nvSpPr>
        <p:spPr/>
        <p:txBody>
          <a:bodyPr>
            <a:normAutofit fontScale="92500"/>
          </a:bodyPr>
          <a:lstStyle/>
          <a:p>
            <a:r>
              <a:rPr lang="en-ZA" sz="3600" dirty="0" smtClean="0"/>
              <a:t>Constitutional mandate for public trust</a:t>
            </a:r>
          </a:p>
          <a:p>
            <a:pPr lvl="1"/>
            <a:r>
              <a:rPr lang="en-ZA" sz="3200" dirty="0" smtClean="0"/>
              <a:t>Directly through s24 – environmental right</a:t>
            </a:r>
          </a:p>
          <a:p>
            <a:pPr lvl="1"/>
            <a:r>
              <a:rPr lang="en-ZA" sz="3200" dirty="0" smtClean="0"/>
              <a:t>Implied through s27 – right to access to water</a:t>
            </a:r>
          </a:p>
          <a:p>
            <a:r>
              <a:rPr lang="en-ZA" sz="3600" dirty="0" smtClean="0"/>
              <a:t>Encapsulated in:</a:t>
            </a:r>
          </a:p>
          <a:p>
            <a:pPr lvl="1"/>
            <a:r>
              <a:rPr lang="en-ZA" sz="3200" dirty="0" smtClean="0"/>
              <a:t>National Environmental Management Act</a:t>
            </a:r>
          </a:p>
          <a:p>
            <a:pPr lvl="1"/>
            <a:r>
              <a:rPr lang="en-ZA" sz="3200" dirty="0" smtClean="0"/>
              <a:t> National Water Act</a:t>
            </a:r>
          </a:p>
          <a:p>
            <a:pPr lvl="1"/>
            <a:r>
              <a:rPr lang="en-ZA" sz="3200" dirty="0" smtClean="0"/>
              <a:t>Mineral and Petroleum Resources Development </a:t>
            </a:r>
            <a:r>
              <a:rPr lang="en-ZA" sz="3200" dirty="0" smtClean="0"/>
              <a:t>Act</a:t>
            </a:r>
            <a:endParaRPr lang="en-ZA" sz="3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Public trust</a:t>
            </a:r>
            <a:endParaRPr lang="en-ZA" dirty="0"/>
          </a:p>
        </p:txBody>
      </p:sp>
      <p:sp>
        <p:nvSpPr>
          <p:cNvPr id="3" name="Content Placeholder 2"/>
          <p:cNvSpPr>
            <a:spLocks noGrp="1"/>
          </p:cNvSpPr>
          <p:nvPr>
            <p:ph idx="1"/>
          </p:nvPr>
        </p:nvSpPr>
        <p:spPr>
          <a:xfrm>
            <a:off x="457200" y="1340768"/>
            <a:ext cx="8229600" cy="5112568"/>
          </a:xfrm>
        </p:spPr>
        <p:txBody>
          <a:bodyPr>
            <a:normAutofit/>
          </a:bodyPr>
          <a:lstStyle/>
          <a:p>
            <a:r>
              <a:rPr lang="en-ZA" dirty="0" smtClean="0"/>
              <a:t>Evolution of SA Water law:</a:t>
            </a:r>
          </a:p>
          <a:p>
            <a:pPr lvl="1"/>
            <a:r>
              <a:rPr lang="en-ZA" dirty="0" smtClean="0"/>
              <a:t>part of the commons under </a:t>
            </a:r>
            <a:r>
              <a:rPr lang="en-ZA" dirty="0" err="1" smtClean="0"/>
              <a:t>indiginous</a:t>
            </a:r>
            <a:r>
              <a:rPr lang="en-ZA" dirty="0" smtClean="0"/>
              <a:t> customary law</a:t>
            </a:r>
          </a:p>
          <a:p>
            <a:pPr lvl="1"/>
            <a:r>
              <a:rPr lang="en-ZA" dirty="0" smtClean="0"/>
              <a:t>Roman Dutch law water as res </a:t>
            </a:r>
            <a:r>
              <a:rPr lang="en-ZA" dirty="0" err="1" smtClean="0"/>
              <a:t>publicae</a:t>
            </a:r>
            <a:endParaRPr lang="en-ZA" dirty="0" smtClean="0"/>
          </a:p>
          <a:p>
            <a:pPr lvl="1"/>
            <a:r>
              <a:rPr lang="en-ZA" dirty="0" smtClean="0"/>
              <a:t>British rule introduces riparian rights</a:t>
            </a:r>
          </a:p>
          <a:p>
            <a:pPr lvl="1"/>
            <a:r>
              <a:rPr lang="en-ZA" dirty="0" smtClean="0"/>
              <a:t>Retained during Apartheid</a:t>
            </a:r>
          </a:p>
          <a:p>
            <a:pPr lvl="1"/>
            <a:r>
              <a:rPr lang="en-ZA" dirty="0" smtClean="0"/>
              <a:t>Public trust by way of Constitutional mandate</a:t>
            </a:r>
          </a:p>
          <a:p>
            <a:endParaRPr lang="en-Z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What is Public Trust in SA Water Law?</a:t>
            </a:r>
            <a:endParaRPr lang="en-ZA" dirty="0" smtClean="0"/>
          </a:p>
        </p:txBody>
      </p:sp>
      <p:sp>
        <p:nvSpPr>
          <p:cNvPr id="3" name="Content Placeholder 2"/>
          <p:cNvSpPr>
            <a:spLocks noGrp="1"/>
          </p:cNvSpPr>
          <p:nvPr>
            <p:ph idx="1"/>
          </p:nvPr>
        </p:nvSpPr>
        <p:spPr/>
        <p:txBody>
          <a:bodyPr/>
          <a:lstStyle/>
          <a:p>
            <a:r>
              <a:rPr lang="en-ZA" dirty="0" smtClean="0"/>
              <a:t>Van </a:t>
            </a:r>
            <a:r>
              <a:rPr lang="en-ZA" dirty="0" err="1" smtClean="0"/>
              <a:t>der</a:t>
            </a:r>
            <a:r>
              <a:rPr lang="en-ZA" dirty="0" smtClean="0"/>
              <a:t> </a:t>
            </a:r>
            <a:r>
              <a:rPr lang="en-ZA" dirty="0" err="1" smtClean="0"/>
              <a:t>Schyff</a:t>
            </a:r>
            <a:r>
              <a:rPr lang="en-ZA" dirty="0" smtClean="0"/>
              <a:t> summarises the operation of the doctrine in </a:t>
            </a:r>
            <a:r>
              <a:rPr lang="en-US" dirty="0" smtClean="0"/>
              <a:t>American law as a public right in property where certain rights vest in the citizens of America as an entity, but American citizens can demand the </a:t>
            </a:r>
            <a:r>
              <a:rPr lang="en-US" dirty="0" err="1" smtClean="0"/>
              <a:t>realisation</a:t>
            </a:r>
            <a:r>
              <a:rPr lang="en-US" dirty="0" smtClean="0"/>
              <a:t> and protection of that interest as </a:t>
            </a:r>
            <a:r>
              <a:rPr lang="en-US" dirty="0" smtClean="0"/>
              <a:t>individuals</a:t>
            </a:r>
          </a:p>
          <a:p>
            <a:r>
              <a:rPr lang="en-US" dirty="0" smtClean="0"/>
              <a:t>But not yet clear in SA law</a:t>
            </a:r>
            <a:endParaRPr lang="en-Z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Public Trust in SA Legislation</a:t>
            </a:r>
            <a:endParaRPr lang="en-ZA" dirty="0"/>
          </a:p>
        </p:txBody>
      </p:sp>
      <p:sp>
        <p:nvSpPr>
          <p:cNvPr id="3" name="Content Placeholder 2"/>
          <p:cNvSpPr>
            <a:spLocks noGrp="1"/>
          </p:cNvSpPr>
          <p:nvPr>
            <p:ph idx="1"/>
          </p:nvPr>
        </p:nvSpPr>
        <p:spPr>
          <a:xfrm>
            <a:off x="457200" y="1412776"/>
            <a:ext cx="8229600" cy="5256584"/>
          </a:xfrm>
        </p:spPr>
        <p:txBody>
          <a:bodyPr>
            <a:normAutofit fontScale="70000" lnSpcReduction="20000"/>
          </a:bodyPr>
          <a:lstStyle/>
          <a:p>
            <a:r>
              <a:rPr lang="en-ZA" dirty="0" smtClean="0"/>
              <a:t>NEMA: “[T]he environment is held in public trust for the people, the beneficial use of environmental resources must serve the public interest and the environment must be protected as the people's common heritage.”</a:t>
            </a:r>
          </a:p>
          <a:p>
            <a:r>
              <a:rPr lang="en-ZA" i="1" dirty="0" smtClean="0"/>
              <a:t>White Paper: </a:t>
            </a:r>
          </a:p>
          <a:p>
            <a:pPr marL="971550" lvl="1" indent="-514350">
              <a:buFont typeface="+mj-lt"/>
              <a:buAutoNum type="arabicPeriod"/>
            </a:pPr>
            <a:r>
              <a:rPr lang="en-ZA" sz="3400" dirty="0" smtClean="0"/>
              <a:t>Creates </a:t>
            </a:r>
            <a:r>
              <a:rPr lang="en-ZA" sz="3400" dirty="0" smtClean="0"/>
              <a:t>an obligation to provide for the basic needs of </a:t>
            </a:r>
            <a:r>
              <a:rPr lang="en-ZA" sz="3400" dirty="0" smtClean="0"/>
              <a:t>citizens</a:t>
            </a:r>
          </a:p>
          <a:p>
            <a:pPr marL="971550" lvl="1" indent="-514350">
              <a:buFont typeface="+mj-lt"/>
              <a:buAutoNum type="arabicPeriod"/>
            </a:pPr>
            <a:r>
              <a:rPr lang="en-ZA" sz="3400" dirty="0" smtClean="0"/>
              <a:t>“After </a:t>
            </a:r>
            <a:r>
              <a:rPr lang="en-ZA" sz="3400" dirty="0" smtClean="0"/>
              <a:t>providing for the basic needs of citizens, the only other water that is provided as a right, is the Environmental Reserve - to protect the ecosystems that underpin our water resources, now and into the future (Principle 9). It is the duty of national Government, as part of its public trust function, to assess the needs of the Environmental Reserve and to make sure that this amount of water, of an </a:t>
            </a:r>
            <a:r>
              <a:rPr lang="en-ZA" sz="3400" i="1" dirty="0" smtClean="0"/>
              <a:t>appropriate quality</a:t>
            </a:r>
            <a:r>
              <a:rPr lang="en-ZA" sz="3400" dirty="0" smtClean="0"/>
              <a:t>, is set aside. </a:t>
            </a:r>
            <a:endParaRPr lang="en-ZA" sz="3400" dirty="0" smtClean="0"/>
          </a:p>
          <a:p>
            <a:pPr marL="971550" lvl="1" indent="-514350">
              <a:buFont typeface="+mj-lt"/>
              <a:buAutoNum type="arabicPeriod"/>
            </a:pPr>
            <a:r>
              <a:rPr lang="en-ZA" sz="3400" dirty="0" smtClean="0"/>
              <a:t>An </a:t>
            </a:r>
            <a:r>
              <a:rPr lang="en-ZA" sz="3400" dirty="0" smtClean="0"/>
              <a:t>obligation to ensure that water allocation for downstream users in shared-river basins is respected.</a:t>
            </a:r>
          </a:p>
          <a:p>
            <a:endParaRPr lang="en-ZA" dirty="0" smtClean="0"/>
          </a:p>
          <a:p>
            <a:endParaRPr lang="en-ZA" dirty="0"/>
          </a:p>
        </p:txBody>
      </p:sp>
      <p:sp>
        <p:nvSpPr>
          <p:cNvPr id="5" name="Oval 4"/>
          <p:cNvSpPr/>
          <p:nvPr/>
        </p:nvSpPr>
        <p:spPr>
          <a:xfrm>
            <a:off x="2843808" y="4221088"/>
            <a:ext cx="5184576" cy="216024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ZA" sz="2000" b="1" dirty="0" smtClean="0">
                <a:solidFill>
                  <a:schemeClr val="tx1"/>
                </a:solidFill>
              </a:rPr>
              <a:t>In essence as trustee of water as a national asset the South African government has ultimate responsibility in dealing with any threat to that asset.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2492896"/>
            <a:ext cx="9144000" cy="1362075"/>
          </a:xfrm>
        </p:spPr>
        <p:txBody>
          <a:bodyPr/>
          <a:lstStyle/>
          <a:p>
            <a:pPr algn="ctr"/>
            <a:r>
              <a:rPr lang="en-ZA" dirty="0" smtClean="0"/>
              <a:t>How does a state execute its trusteeship?</a:t>
            </a:r>
            <a:endParaRPr lang="en-ZA"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1. Designing good laws</a:t>
            </a:r>
            <a:endParaRPr lang="en-ZA" dirty="0"/>
          </a:p>
        </p:txBody>
      </p:sp>
      <p:sp>
        <p:nvSpPr>
          <p:cNvPr id="3" name="Content Placeholder 2"/>
          <p:cNvSpPr>
            <a:spLocks noGrp="1"/>
          </p:cNvSpPr>
          <p:nvPr>
            <p:ph idx="1"/>
          </p:nvPr>
        </p:nvSpPr>
        <p:spPr/>
        <p:txBody>
          <a:bodyPr>
            <a:normAutofit fontScale="77500" lnSpcReduction="20000"/>
          </a:bodyPr>
          <a:lstStyle/>
          <a:p>
            <a:r>
              <a:rPr lang="en-ZA" dirty="0" smtClean="0"/>
              <a:t>NEMA</a:t>
            </a:r>
          </a:p>
          <a:p>
            <a:pPr lvl="1"/>
            <a:r>
              <a:rPr lang="en-ZA" dirty="0" smtClean="0"/>
              <a:t>Principles</a:t>
            </a:r>
          </a:p>
          <a:p>
            <a:pPr lvl="1"/>
            <a:r>
              <a:rPr lang="en-ZA" dirty="0" smtClean="0"/>
              <a:t>S28: historical liability and criminal liability</a:t>
            </a:r>
          </a:p>
          <a:p>
            <a:pPr lvl="1"/>
            <a:r>
              <a:rPr lang="en-ZA" dirty="0" smtClean="0"/>
              <a:t>Personal liability for directors</a:t>
            </a:r>
          </a:p>
          <a:p>
            <a:r>
              <a:rPr lang="en-ZA" dirty="0" smtClean="0"/>
              <a:t>NWA</a:t>
            </a:r>
          </a:p>
          <a:p>
            <a:pPr lvl="1"/>
            <a:r>
              <a:rPr lang="en-ZA" dirty="0" smtClean="0"/>
              <a:t>S19 duty of care and liability (</a:t>
            </a:r>
            <a:r>
              <a:rPr lang="en-ZA" i="1" dirty="0" smtClean="0"/>
              <a:t>Harmony </a:t>
            </a:r>
            <a:r>
              <a:rPr lang="en-ZA" i="1" dirty="0" smtClean="0"/>
              <a:t>Gold Mining v Regional Director , Department of Water Affairs and Forestry</a:t>
            </a:r>
            <a:r>
              <a:rPr lang="en-ZA" dirty="0" smtClean="0"/>
              <a:t>, 2006 )</a:t>
            </a:r>
            <a:endParaRPr lang="en-ZA" dirty="0" smtClean="0"/>
          </a:p>
          <a:p>
            <a:pPr lvl="1"/>
            <a:r>
              <a:rPr lang="en-ZA" dirty="0" smtClean="0"/>
              <a:t>Criminal liability</a:t>
            </a:r>
          </a:p>
          <a:p>
            <a:r>
              <a:rPr lang="en-ZA" dirty="0" smtClean="0"/>
              <a:t>MPRDA</a:t>
            </a:r>
          </a:p>
          <a:p>
            <a:pPr lvl="1"/>
            <a:r>
              <a:rPr lang="en-ZA" dirty="0" smtClean="0"/>
              <a:t>Duty to prevent , minimise, remediate mining pollution</a:t>
            </a:r>
          </a:p>
          <a:p>
            <a:pPr lvl="1"/>
            <a:r>
              <a:rPr lang="en-ZA" dirty="0" smtClean="0"/>
              <a:t>Director liability</a:t>
            </a:r>
          </a:p>
          <a:p>
            <a:pPr lvl="1"/>
            <a:r>
              <a:rPr lang="en-ZA" dirty="0" smtClean="0"/>
              <a:t>Criminal liability</a:t>
            </a:r>
          </a:p>
          <a:p>
            <a:pPr lvl="1"/>
            <a:endParaRPr lang="en-ZA" dirty="0"/>
          </a:p>
        </p:txBody>
      </p:sp>
      <p:pic>
        <p:nvPicPr>
          <p:cNvPr id="4" name="Picture 3" descr="regmerk.png"/>
          <p:cNvPicPr>
            <a:picLocks noChangeAspect="1"/>
          </p:cNvPicPr>
          <p:nvPr/>
        </p:nvPicPr>
        <p:blipFill>
          <a:blip r:embed="rId3" cstate="print"/>
          <a:stretch>
            <a:fillRect/>
          </a:stretch>
        </p:blipFill>
        <p:spPr>
          <a:xfrm>
            <a:off x="3275856" y="1772816"/>
            <a:ext cx="2955318" cy="280568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2. Implementation and enforcement</a:t>
            </a:r>
            <a:endParaRPr lang="en-ZA" dirty="0"/>
          </a:p>
        </p:txBody>
      </p:sp>
      <p:sp>
        <p:nvSpPr>
          <p:cNvPr id="3" name="Content Placeholder 2"/>
          <p:cNvSpPr>
            <a:spLocks noGrp="1"/>
          </p:cNvSpPr>
          <p:nvPr>
            <p:ph idx="1"/>
          </p:nvPr>
        </p:nvSpPr>
        <p:spPr/>
        <p:txBody>
          <a:bodyPr/>
          <a:lstStyle/>
          <a:p>
            <a:r>
              <a:rPr lang="en-ZA" sz="3600" dirty="0" smtClean="0"/>
              <a:t>Amendments to NEMA to address fragmentation not implemented</a:t>
            </a:r>
          </a:p>
          <a:p>
            <a:r>
              <a:rPr lang="en-ZA" sz="3600" dirty="0" smtClean="0"/>
              <a:t>Slack enforcement</a:t>
            </a:r>
          </a:p>
          <a:p>
            <a:pPr lvl="1"/>
            <a:r>
              <a:rPr lang="en-ZA" sz="3200" dirty="0" smtClean="0"/>
              <a:t>According to Minister of Water Affairs: approximately 200 mines operating without water use license  </a:t>
            </a:r>
          </a:p>
          <a:p>
            <a:pPr>
              <a:buNone/>
            </a:pPr>
            <a:endParaRPr lang="en-ZA" dirty="0"/>
          </a:p>
        </p:txBody>
      </p:sp>
      <p:sp>
        <p:nvSpPr>
          <p:cNvPr id="4" name="Multiply 3"/>
          <p:cNvSpPr>
            <a:spLocks noChangeAspect="1"/>
          </p:cNvSpPr>
          <p:nvPr/>
        </p:nvSpPr>
        <p:spPr>
          <a:xfrm>
            <a:off x="1187624" y="1124744"/>
            <a:ext cx="3657600" cy="3657600"/>
          </a:xfrm>
          <a:prstGeom prst="mathMultiply">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Z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3. Extending public trust obligations to private sector</a:t>
            </a:r>
            <a:endParaRPr lang="en-ZA" dirty="0"/>
          </a:p>
        </p:txBody>
      </p:sp>
      <p:sp>
        <p:nvSpPr>
          <p:cNvPr id="8" name="Content Placeholder 7"/>
          <p:cNvSpPr>
            <a:spLocks noGrp="1"/>
          </p:cNvSpPr>
          <p:nvPr>
            <p:ph idx="1"/>
          </p:nvPr>
        </p:nvSpPr>
        <p:spPr/>
        <p:txBody>
          <a:bodyPr/>
          <a:lstStyle/>
          <a:p>
            <a:r>
              <a:rPr lang="en-ZA" dirty="0" smtClean="0"/>
              <a:t>Public trust is about burden-sharing</a:t>
            </a:r>
          </a:p>
          <a:p>
            <a:r>
              <a:rPr lang="en-ZA" dirty="0" smtClean="0"/>
              <a:t>Implies the involvement and contribution of private sector, i.e. mines in what would be traditional public governance efforts</a:t>
            </a:r>
            <a:endParaRPr lang="en-ZA" dirty="0"/>
          </a:p>
        </p:txBody>
      </p:sp>
      <p:sp>
        <p:nvSpPr>
          <p:cNvPr id="9" name="Oval 8"/>
          <p:cNvSpPr/>
          <p:nvPr/>
        </p:nvSpPr>
        <p:spPr>
          <a:xfrm>
            <a:off x="1403648" y="3645024"/>
            <a:ext cx="5040560" cy="2138536"/>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ZA" sz="2800" dirty="0" smtClean="0">
                <a:solidFill>
                  <a:schemeClr val="tx1"/>
                </a:solidFill>
              </a:rPr>
              <a:t>The horizontality  of  the Public Trust doctrine </a:t>
            </a:r>
            <a:endParaRPr lang="en-ZA" sz="2800" dirty="0">
              <a:solidFill>
                <a:schemeClr val="tx1"/>
              </a:solidFill>
            </a:endParaRPr>
          </a:p>
        </p:txBody>
      </p:sp>
      <p:sp>
        <p:nvSpPr>
          <p:cNvPr id="10" name="Oval 9"/>
          <p:cNvSpPr/>
          <p:nvPr/>
        </p:nvSpPr>
        <p:spPr>
          <a:xfrm>
            <a:off x="6588224" y="4653136"/>
            <a:ext cx="1634480" cy="504056"/>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ZA" b="1" dirty="0" smtClean="0">
                <a:solidFill>
                  <a:schemeClr val="tx1"/>
                </a:solidFill>
              </a:rPr>
              <a:t>S24(a)</a:t>
            </a:r>
            <a:endParaRPr lang="en-ZA" b="1" dirty="0">
              <a:solidFill>
                <a:schemeClr val="tx1"/>
              </a:solidFill>
            </a:endParaRPr>
          </a:p>
        </p:txBody>
      </p:sp>
      <p:sp>
        <p:nvSpPr>
          <p:cNvPr id="11" name="Oval 10"/>
          <p:cNvSpPr/>
          <p:nvPr/>
        </p:nvSpPr>
        <p:spPr>
          <a:xfrm>
            <a:off x="6444208" y="3789040"/>
            <a:ext cx="1634480" cy="512440"/>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ZA" b="1" dirty="0" smtClean="0">
                <a:solidFill>
                  <a:schemeClr val="tx1"/>
                </a:solidFill>
              </a:rPr>
              <a:t>S8(2)</a:t>
            </a:r>
            <a:endParaRPr lang="en-ZA"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i="1" dirty="0" smtClean="0"/>
              <a:t>McCarthy v Constantia Property Owners Association</a:t>
            </a:r>
            <a:endParaRPr lang="en-ZA" dirty="0"/>
          </a:p>
        </p:txBody>
      </p:sp>
      <p:sp>
        <p:nvSpPr>
          <p:cNvPr id="3" name="Content Placeholder 2"/>
          <p:cNvSpPr>
            <a:spLocks noGrp="1"/>
          </p:cNvSpPr>
          <p:nvPr>
            <p:ph idx="4294967295"/>
          </p:nvPr>
        </p:nvSpPr>
        <p:spPr>
          <a:xfrm>
            <a:off x="251520" y="1412874"/>
            <a:ext cx="8712968" cy="5184477"/>
          </a:xfrm>
        </p:spPr>
        <p:txBody>
          <a:bodyPr>
            <a:normAutofit fontScale="55000" lnSpcReduction="20000"/>
          </a:bodyPr>
          <a:lstStyle/>
          <a:p>
            <a:pPr>
              <a:buNone/>
            </a:pPr>
            <a:r>
              <a:rPr lang="en-ZA" sz="4400" dirty="0" smtClean="0"/>
              <a:t>Judge Dennis Davis:</a:t>
            </a:r>
          </a:p>
          <a:p>
            <a:pPr indent="0">
              <a:buNone/>
            </a:pPr>
            <a:r>
              <a:rPr lang="en-ZA" sz="4400" dirty="0" smtClean="0"/>
              <a:t>“Section </a:t>
            </a:r>
            <a:r>
              <a:rPr lang="en-ZA" sz="4400" dirty="0" smtClean="0"/>
              <a:t>8(2) provides that the provision in the Bill of Rights binds all natural and juristic persons, if and to the extent, that it is applicable, taking into account the nature of the right and the nature of any duty imposed by the right. Whatever the interpretation of this opaque phrase, it is clear that its intention was to extend the scope of application of the Bill of Rights. In short, </a:t>
            </a:r>
            <a:r>
              <a:rPr lang="en-ZA" sz="4400" dirty="0" smtClean="0">
                <a:solidFill>
                  <a:srgbClr val="C00000"/>
                </a:solidFill>
              </a:rPr>
              <a:t>the Bill of Rights was not only designed to introduce the culture of justification in respect of public law but intended to ensure that the exercise of private power should similarly be justified. Accordingly the carefully constructed but artificial divide between public and private law which might have dominated our law prior to the constitutional enterprise can no longer be sustained in an uncritical fashion and hence unquestioned application</a:t>
            </a:r>
            <a:r>
              <a:rPr lang="en-ZA" sz="4400" dirty="0" smtClean="0">
                <a:solidFill>
                  <a:srgbClr val="C00000"/>
                </a:solidFill>
              </a:rPr>
              <a:t>.”</a:t>
            </a:r>
            <a:endParaRPr lang="en-ZA" sz="4400" dirty="0" smtClean="0">
              <a:solidFill>
                <a:srgbClr val="C00000"/>
              </a:solidFill>
            </a:endParaRPr>
          </a:p>
          <a:p>
            <a:endParaRPr lang="en-ZA"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59632"/>
          </a:xfrm>
        </p:spPr>
        <p:txBody>
          <a:bodyPr>
            <a:normAutofit fontScale="90000"/>
          </a:bodyPr>
          <a:lstStyle/>
          <a:p>
            <a:r>
              <a:rPr lang="en-ZA" dirty="0" smtClean="0"/>
              <a:t>3. Extending public trust obligations to private sector</a:t>
            </a:r>
            <a:endParaRPr lang="en-ZA" dirty="0"/>
          </a:p>
        </p:txBody>
      </p:sp>
      <p:sp>
        <p:nvSpPr>
          <p:cNvPr id="3" name="Content Placeholder 2"/>
          <p:cNvSpPr>
            <a:spLocks noGrp="1"/>
          </p:cNvSpPr>
          <p:nvPr>
            <p:ph sz="half" idx="1"/>
          </p:nvPr>
        </p:nvSpPr>
        <p:spPr>
          <a:xfrm>
            <a:off x="251520" y="1556792"/>
            <a:ext cx="4038600" cy="4525963"/>
          </a:xfrm>
        </p:spPr>
        <p:txBody>
          <a:bodyPr>
            <a:normAutofit fontScale="92500" lnSpcReduction="20000"/>
          </a:bodyPr>
          <a:lstStyle/>
          <a:p>
            <a:r>
              <a:rPr lang="en-ZA" sz="3600" dirty="0" smtClean="0"/>
              <a:t>Who shoulders the obligation of historical legacies for AMD?</a:t>
            </a:r>
          </a:p>
          <a:p>
            <a:pPr lvl="1"/>
            <a:r>
              <a:rPr lang="en-ZA" sz="3200" dirty="0" smtClean="0"/>
              <a:t>State , </a:t>
            </a:r>
            <a:r>
              <a:rPr lang="en-ZA" sz="3200" dirty="0" err="1" smtClean="0"/>
              <a:t>i.e</a:t>
            </a:r>
            <a:r>
              <a:rPr lang="en-ZA" sz="3200" dirty="0" smtClean="0"/>
              <a:t> civil society </a:t>
            </a:r>
          </a:p>
          <a:p>
            <a:pPr lvl="1"/>
            <a:r>
              <a:rPr lang="en-ZA" sz="3200" dirty="0" smtClean="0"/>
              <a:t>Mining industry &amp; stakeholders, </a:t>
            </a:r>
            <a:r>
              <a:rPr lang="en-ZA" sz="3200" dirty="0" err="1" smtClean="0"/>
              <a:t>i.e</a:t>
            </a:r>
            <a:r>
              <a:rPr lang="en-ZA" sz="3200" dirty="0" smtClean="0"/>
              <a:t> financiers, developers, shareholders?</a:t>
            </a:r>
          </a:p>
          <a:p>
            <a:pPr lvl="1">
              <a:buNone/>
            </a:pPr>
            <a:endParaRPr lang="en-ZA" sz="3200" dirty="0"/>
          </a:p>
        </p:txBody>
      </p:sp>
      <p:pic>
        <p:nvPicPr>
          <p:cNvPr id="4" name="Picture 3" descr="Sunderland-Ridge-treatment-of-acid-mine-drainage.jpg"/>
          <p:cNvPicPr>
            <a:picLocks noChangeAspect="1"/>
          </p:cNvPicPr>
          <p:nvPr/>
        </p:nvPicPr>
        <p:blipFill>
          <a:blip r:embed="rId3" cstate="print"/>
          <a:stretch>
            <a:fillRect/>
          </a:stretch>
        </p:blipFill>
        <p:spPr>
          <a:xfrm>
            <a:off x="4211960" y="1412776"/>
            <a:ext cx="4932040" cy="3456384"/>
          </a:xfrm>
          <a:prstGeom prst="rect">
            <a:avLst/>
          </a:prstGeom>
        </p:spPr>
      </p:pic>
      <p:sp>
        <p:nvSpPr>
          <p:cNvPr id="6" name="Oval 5"/>
          <p:cNvSpPr/>
          <p:nvPr/>
        </p:nvSpPr>
        <p:spPr>
          <a:xfrm>
            <a:off x="3491880" y="4725144"/>
            <a:ext cx="2498576" cy="1584176"/>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ZA" b="1" dirty="0" smtClean="0">
                <a:solidFill>
                  <a:schemeClr val="tx1"/>
                </a:solidFill>
              </a:rPr>
              <a:t>Industry-wide levy to pay for pumping and treatment</a:t>
            </a:r>
            <a:endParaRPr lang="en-ZA" b="1" dirty="0">
              <a:solidFill>
                <a:schemeClr val="tx1"/>
              </a:solidFill>
            </a:endParaRPr>
          </a:p>
        </p:txBody>
      </p:sp>
      <p:sp>
        <p:nvSpPr>
          <p:cNvPr id="7" name="Oval 6"/>
          <p:cNvSpPr/>
          <p:nvPr/>
        </p:nvSpPr>
        <p:spPr>
          <a:xfrm>
            <a:off x="2483768" y="2636912"/>
            <a:ext cx="2498576" cy="1584176"/>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ZA" sz="2000" b="1" dirty="0" smtClean="0">
                <a:solidFill>
                  <a:schemeClr val="tx1"/>
                </a:solidFill>
              </a:rPr>
              <a:t>R225 million set aside for AMD treatment</a:t>
            </a:r>
            <a:endParaRPr lang="en-ZA" sz="2000" b="1" dirty="0">
              <a:solidFill>
                <a:schemeClr val="tx1"/>
              </a:solidFill>
            </a:endParaRPr>
          </a:p>
        </p:txBody>
      </p:sp>
      <p:pic>
        <p:nvPicPr>
          <p:cNvPr id="8" name="Picture 7" descr="regmerk.png"/>
          <p:cNvPicPr>
            <a:picLocks noChangeAspect="1"/>
          </p:cNvPicPr>
          <p:nvPr/>
        </p:nvPicPr>
        <p:blipFill>
          <a:blip r:embed="rId4" cstate="print"/>
          <a:stretch>
            <a:fillRect/>
          </a:stretch>
        </p:blipFill>
        <p:spPr>
          <a:xfrm>
            <a:off x="5796136" y="1700808"/>
            <a:ext cx="2955318" cy="280568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Conclusion </a:t>
            </a:r>
            <a:endParaRPr lang="en-ZA" dirty="0"/>
          </a:p>
        </p:txBody>
      </p:sp>
      <p:sp>
        <p:nvSpPr>
          <p:cNvPr id="3" name="Content Placeholder 2"/>
          <p:cNvSpPr>
            <a:spLocks noGrp="1"/>
          </p:cNvSpPr>
          <p:nvPr>
            <p:ph idx="1"/>
          </p:nvPr>
        </p:nvSpPr>
        <p:spPr/>
        <p:txBody>
          <a:bodyPr>
            <a:normAutofit/>
          </a:bodyPr>
          <a:lstStyle/>
          <a:p>
            <a:r>
              <a:rPr lang="en-ZA" dirty="0" smtClean="0"/>
              <a:t>State to revisit </a:t>
            </a:r>
            <a:r>
              <a:rPr lang="en-ZA" dirty="0" smtClean="0"/>
              <a:t>its obligations in terms of the Public Trust doctrine:</a:t>
            </a:r>
          </a:p>
          <a:p>
            <a:pPr lvl="1"/>
            <a:r>
              <a:rPr lang="en-ZA" dirty="0" smtClean="0"/>
              <a:t>Where possible -use </a:t>
            </a:r>
            <a:r>
              <a:rPr lang="en-ZA" dirty="0" smtClean="0"/>
              <a:t>laws against known historical </a:t>
            </a:r>
            <a:r>
              <a:rPr lang="en-ZA" dirty="0" smtClean="0"/>
              <a:t>polluters</a:t>
            </a:r>
          </a:p>
          <a:p>
            <a:pPr lvl="1"/>
            <a:r>
              <a:rPr lang="en-ZA" dirty="0" smtClean="0"/>
              <a:t>Reinterpretation and extension </a:t>
            </a:r>
            <a:r>
              <a:rPr lang="en-ZA" dirty="0" smtClean="0"/>
              <a:t>to include obligation on private sector</a:t>
            </a:r>
          </a:p>
          <a:p>
            <a:pPr lvl="2"/>
            <a:r>
              <a:rPr lang="en-ZA" dirty="0" smtClean="0"/>
              <a:t>Requires innovative </a:t>
            </a:r>
            <a:r>
              <a:rPr lang="en-ZA" dirty="0" smtClean="0"/>
              <a:t>mixture of governance tools such as </a:t>
            </a:r>
            <a:r>
              <a:rPr lang="en-ZA" dirty="0" smtClean="0"/>
              <a:t>taxes/levies and self-regulatory initiatives</a:t>
            </a:r>
            <a:endParaRPr lang="en-ZA" dirty="0" smtClean="0"/>
          </a:p>
          <a:p>
            <a:pPr>
              <a:buNone/>
            </a:pPr>
            <a:endParaRPr lang="en-ZA" dirty="0" smtClean="0"/>
          </a:p>
          <a:p>
            <a:endParaRPr lang="en-ZA"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1098</TotalTime>
  <Words>1030</Words>
  <Application>Microsoft Office PowerPoint</Application>
  <PresentationFormat>On-screen Show (4:3)</PresentationFormat>
  <Paragraphs>116</Paragraphs>
  <Slides>19</Slides>
  <Notes>19</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A Sour Mess: the Crisis of Acid Mine Drainage in South Africa- the Public Trust and Lessons in Liability </vt:lpstr>
      <vt:lpstr>Disclaimer </vt:lpstr>
      <vt:lpstr>Background</vt:lpstr>
      <vt:lpstr>Structure</vt:lpstr>
      <vt:lpstr>How sour is the mess?</vt:lpstr>
      <vt:lpstr>How sour is the mess? </vt:lpstr>
      <vt:lpstr>Impacts</vt:lpstr>
      <vt:lpstr>What legal problems does it create?</vt:lpstr>
      <vt:lpstr>Public sector obligations</vt:lpstr>
      <vt:lpstr>Public trust</vt:lpstr>
      <vt:lpstr>What is Public Trust in SA Water Law?</vt:lpstr>
      <vt:lpstr>Public Trust in SA Legislation</vt:lpstr>
      <vt:lpstr>How does a state execute its trusteeship?</vt:lpstr>
      <vt:lpstr>1. Designing good laws</vt:lpstr>
      <vt:lpstr>2. Implementation and enforcement</vt:lpstr>
      <vt:lpstr>3. Extending public trust obligations to private sector</vt:lpstr>
      <vt:lpstr>McCarthy v Constantia Property Owners Association</vt:lpstr>
      <vt:lpstr>3. Extending public trust obligations to private sector</vt:lpstr>
      <vt:lpstr>Conclusion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Sour Mess: the Crisis of Acid Mine Drainage in South Africa- Lessons in Liability</dc:title>
  <dc:creator>Windows User</dc:creator>
  <cp:lastModifiedBy>FCS</cp:lastModifiedBy>
  <cp:revision>20</cp:revision>
  <dcterms:created xsi:type="dcterms:W3CDTF">2011-07-03T14:25:15Z</dcterms:created>
  <dcterms:modified xsi:type="dcterms:W3CDTF">2011-07-05T08:22:32Z</dcterms:modified>
</cp:coreProperties>
</file>