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8"/>
  </p:notesMasterIdLst>
  <p:sldIdLst>
    <p:sldId id="256" r:id="rId2"/>
    <p:sldId id="267" r:id="rId3"/>
    <p:sldId id="257" r:id="rId4"/>
    <p:sldId id="260" r:id="rId5"/>
    <p:sldId id="261" r:id="rId6"/>
    <p:sldId id="265"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73477" autoAdjust="0"/>
  </p:normalViewPr>
  <p:slideViewPr>
    <p:cSldViewPr>
      <p:cViewPr varScale="1">
        <p:scale>
          <a:sx n="75" d="100"/>
          <a:sy n="75" d="100"/>
        </p:scale>
        <p:origin x="-1854" y="-84"/>
      </p:cViewPr>
      <p:guideLst>
        <p:guide orient="horz" pos="2160"/>
        <p:guide pos="2880"/>
      </p:guideLst>
    </p:cSldViewPr>
  </p:slideViewPr>
  <p:notesTextViewPr>
    <p:cViewPr>
      <p:scale>
        <a:sx n="125" d="100"/>
        <a:sy n="125" d="100"/>
      </p:scale>
      <p:origin x="0" y="0"/>
    </p:cViewPr>
  </p:notesTextViewPr>
  <p:notesViewPr>
    <p:cSldViewPr>
      <p:cViewPr varScale="1">
        <p:scale>
          <a:sx n="66" d="100"/>
          <a:sy n="66" d="100"/>
        </p:scale>
        <p:origin x="-2616" y="-102"/>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2095E0-1CC7-490A-9839-CFB7EE431619}" type="datetimeFigureOut">
              <a:rPr lang="en-US" smtClean="0"/>
              <a:pPr/>
              <a:t>7/4/2011</a:t>
            </a:fld>
            <a:endParaRPr lang="en-Z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Z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Z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Z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C43FE7-8145-4BA4-A7DD-60D0092F7A0A}" type="slidenum">
              <a:rPr lang="en-ZA" smtClean="0"/>
              <a:pPr/>
              <a:t>‹#›</a:t>
            </a:fld>
            <a:endParaRPr lang="en-ZA"/>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Introduce</a:t>
            </a:r>
            <a:r>
              <a:rPr lang="en-US" baseline="0" dirty="0" smtClean="0"/>
              <a:t> me</a:t>
            </a:r>
          </a:p>
          <a:p>
            <a:endParaRPr lang="en-US" baseline="0" dirty="0" smtClean="0"/>
          </a:p>
          <a:p>
            <a:r>
              <a:rPr lang="en-US" baseline="0" dirty="0" smtClean="0"/>
              <a:t>State the topic</a:t>
            </a:r>
          </a:p>
          <a:p>
            <a:endParaRPr lang="en-US" baseline="0" dirty="0" smtClean="0"/>
          </a:p>
          <a:p>
            <a:r>
              <a:rPr lang="en-US" baseline="0" dirty="0" smtClean="0"/>
              <a:t>The Tribunal was established in 1998 to provide a forum for rehearing of disputes arising over certain matters within the scope of the National Water Act.  </a:t>
            </a:r>
          </a:p>
          <a:p>
            <a:endParaRPr lang="en-US" baseline="0" dirty="0" smtClean="0"/>
          </a:p>
          <a:p>
            <a:r>
              <a:rPr lang="en-US" baseline="0" dirty="0" smtClean="0"/>
              <a:t>In light of the anticipated complex and </a:t>
            </a:r>
            <a:r>
              <a:rPr lang="en-US" baseline="0" dirty="0" err="1" smtClean="0"/>
              <a:t>specialised</a:t>
            </a:r>
            <a:r>
              <a:rPr lang="en-US" baseline="0" dirty="0" smtClean="0"/>
              <a:t> nature of these disputes, the Tribunal was to be comprised of persons with experience or expertise appropriate to water management issues.</a:t>
            </a:r>
          </a:p>
          <a:p>
            <a:endParaRPr lang="en-US" baseline="0" dirty="0" smtClean="0"/>
          </a:p>
          <a:p>
            <a:r>
              <a:rPr lang="en-US" baseline="0" dirty="0" smtClean="0"/>
              <a:t>This presentation will briefly survey the composition and powers of the tribunal</a:t>
            </a:r>
          </a:p>
          <a:p>
            <a:endParaRPr lang="en-US" baseline="0" dirty="0" smtClean="0"/>
          </a:p>
          <a:p>
            <a:r>
              <a:rPr lang="en-US" baseline="0" dirty="0" smtClean="0"/>
              <a:t>Matters within the Tribunal’s Mandate</a:t>
            </a:r>
          </a:p>
          <a:p>
            <a:endParaRPr lang="en-US" baseline="0" dirty="0" smtClean="0"/>
          </a:p>
          <a:p>
            <a:r>
              <a:rPr lang="en-US" baseline="0" dirty="0" smtClean="0"/>
              <a:t>Overview of significant case decisions</a:t>
            </a:r>
          </a:p>
          <a:p>
            <a:endParaRPr lang="en-US" baseline="0" dirty="0" smtClean="0"/>
          </a:p>
          <a:p>
            <a:r>
              <a:rPr lang="en-US" baseline="0" dirty="0" smtClean="0"/>
              <a:t>Conclude with an examination of whether the Tribunal is fulfilling its statutory purpose</a:t>
            </a:r>
          </a:p>
        </p:txBody>
      </p:sp>
      <p:sp>
        <p:nvSpPr>
          <p:cNvPr id="4" name="Slide Number Placeholder 3"/>
          <p:cNvSpPr>
            <a:spLocks noGrp="1"/>
          </p:cNvSpPr>
          <p:nvPr>
            <p:ph type="sldNum" sz="quarter" idx="10"/>
          </p:nvPr>
        </p:nvSpPr>
        <p:spPr/>
        <p:txBody>
          <a:bodyPr/>
          <a:lstStyle/>
          <a:p>
            <a:fld id="{70C43FE7-8145-4BA4-A7DD-60D0092F7A0A}" type="slidenum">
              <a:rPr lang="en-ZA" smtClean="0"/>
              <a:pPr/>
              <a:t>1</a:t>
            </a:fld>
            <a:endParaRPr lang="en-Z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70C43FE7-8145-4BA4-A7DD-60D0092F7A0A}" type="slidenum">
              <a:rPr lang="en-ZA" smtClean="0"/>
              <a:pPr/>
              <a:t>2</a:t>
            </a:fld>
            <a:endParaRPr lang="en-Z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70C43FE7-8145-4BA4-A7DD-60D0092F7A0A}" type="slidenum">
              <a:rPr lang="en-ZA" smtClean="0"/>
              <a:pPr/>
              <a:t>3</a:t>
            </a:fld>
            <a:endParaRPr lang="en-Z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On jurisdictional</a:t>
            </a:r>
            <a:r>
              <a:rPr lang="en-US" baseline="0" dirty="0" smtClean="0"/>
              <a:t> limits</a:t>
            </a:r>
          </a:p>
          <a:p>
            <a:r>
              <a:rPr lang="en-US" dirty="0" smtClean="0"/>
              <a:t>- Several</a:t>
            </a:r>
            <a:r>
              <a:rPr lang="en-US" baseline="0" dirty="0" smtClean="0"/>
              <a:t> cases decided since 2008 have focused on the jurisdictional limits of the Tribunal</a:t>
            </a:r>
          </a:p>
          <a:p>
            <a:r>
              <a:rPr lang="en-US" baseline="0" dirty="0" smtClean="0"/>
              <a:t>- Unlike the case under PAJA, failure to act will not be construed as a decision that vests the Tribunal with authority to hear an appeal</a:t>
            </a:r>
          </a:p>
          <a:p>
            <a:endParaRPr lang="en-US" baseline="0" dirty="0" smtClean="0"/>
          </a:p>
          <a:p>
            <a:r>
              <a:rPr lang="en-US" baseline="0" dirty="0" smtClean="0"/>
              <a:t>On inconsistencies</a:t>
            </a:r>
          </a:p>
          <a:p>
            <a:r>
              <a:rPr lang="en-US" baseline="0" dirty="0" smtClean="0"/>
              <a:t>- Unfortunately there has been more inconsistency than consistency within the jurisprudence so only a couple of areas are highlighted here</a:t>
            </a:r>
          </a:p>
          <a:p>
            <a:pPr>
              <a:buFontTx/>
              <a:buChar char="-"/>
            </a:pPr>
            <a:r>
              <a:rPr lang="en-US" baseline="0" dirty="0" smtClean="0"/>
              <a:t>Most significant is the continued inconsistency in the approach taken to the form of proceedings before the Tribunal.  Even while the Tribunal has repeatedly </a:t>
            </a:r>
            <a:r>
              <a:rPr lang="en-US" baseline="0" dirty="0" err="1" smtClean="0"/>
              <a:t>emphasised</a:t>
            </a:r>
            <a:r>
              <a:rPr lang="en-US" baseline="0" dirty="0" smtClean="0"/>
              <a:t> that it engages in </a:t>
            </a:r>
            <a:r>
              <a:rPr lang="en-US" baseline="0" dirty="0" err="1" smtClean="0"/>
              <a:t>rehearings</a:t>
            </a:r>
            <a:r>
              <a:rPr lang="en-US" baseline="0" dirty="0" smtClean="0"/>
              <a:t> rather than review of administrative action, the actual practice even in recent cases has been to the contrary.</a:t>
            </a:r>
          </a:p>
          <a:p>
            <a:pPr>
              <a:buFontTx/>
              <a:buNone/>
            </a:pPr>
            <a:endParaRPr lang="en-US" baseline="0" dirty="0" smtClean="0"/>
          </a:p>
          <a:p>
            <a:pPr>
              <a:buFontTx/>
              <a:buNone/>
            </a:pPr>
            <a:r>
              <a:rPr lang="en-US" baseline="0" dirty="0" smtClean="0"/>
              <a:t>Similarly, with regard to the need for greater legislative clarity in the NWA, the decisions have highlighted several areas where greater clarity would be beneficial.  </a:t>
            </a:r>
          </a:p>
          <a:p>
            <a:r>
              <a:rPr lang="en-US" baseline="0" dirty="0" smtClean="0"/>
              <a:t>- On issues of locus </a:t>
            </a:r>
            <a:r>
              <a:rPr lang="en-US" baseline="0" dirty="0" err="1" smtClean="0"/>
              <a:t>standi</a:t>
            </a:r>
            <a:r>
              <a:rPr lang="en-US" baseline="0" dirty="0" smtClean="0"/>
              <a:t>, the most significant area where the Tribunal has considered the terms of Section 148(1) involve whether a party opposing an application for a water </a:t>
            </a:r>
            <a:r>
              <a:rPr lang="en-US" baseline="0" dirty="0" err="1" smtClean="0"/>
              <a:t>licence</a:t>
            </a:r>
            <a:r>
              <a:rPr lang="en-US" baseline="0" dirty="0" smtClean="0"/>
              <a:t> can appeal to the Tribunal if the Department has not made use of the written objection process set out in the NWA.  Currently, the Tribunal is of the view that only persons who have filed written objections in that manner can appeal to the Tribunal.</a:t>
            </a:r>
          </a:p>
        </p:txBody>
      </p:sp>
      <p:sp>
        <p:nvSpPr>
          <p:cNvPr id="4" name="Slide Number Placeholder 3"/>
          <p:cNvSpPr>
            <a:spLocks noGrp="1"/>
          </p:cNvSpPr>
          <p:nvPr>
            <p:ph type="sldNum" sz="quarter" idx="10"/>
          </p:nvPr>
        </p:nvSpPr>
        <p:spPr/>
        <p:txBody>
          <a:bodyPr/>
          <a:lstStyle/>
          <a:p>
            <a:fld id="{70C43FE7-8145-4BA4-A7DD-60D0092F7A0A}" type="slidenum">
              <a:rPr lang="en-ZA" smtClean="0"/>
              <a:pPr/>
              <a:t>4</a:t>
            </a:fld>
            <a:endParaRPr lang="en-Z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Reminder of the purpose:</a:t>
            </a:r>
            <a:r>
              <a:rPr lang="en-US" baseline="0" dirty="0" smtClean="0"/>
              <a:t> to provide a forum comprised of persons with expertise appropriate to water management issues to conduct </a:t>
            </a:r>
            <a:r>
              <a:rPr lang="en-US" baseline="0" dirty="0" err="1" smtClean="0"/>
              <a:t>rehearings</a:t>
            </a:r>
            <a:r>
              <a:rPr lang="en-US" baseline="0" dirty="0" smtClean="0"/>
              <a:t> of disputes arising over certain matters within the scope of the National Water Act. </a:t>
            </a:r>
          </a:p>
          <a:p>
            <a:endParaRPr lang="en-US" baseline="0" dirty="0" smtClean="0"/>
          </a:p>
          <a:p>
            <a:r>
              <a:rPr lang="en-US" baseline="0" dirty="0" smtClean="0"/>
              <a:t>Go over shortcomings briefly</a:t>
            </a:r>
          </a:p>
          <a:p>
            <a:endParaRPr lang="en-US" baseline="0" dirty="0" smtClean="0"/>
          </a:p>
          <a:p>
            <a:r>
              <a:rPr lang="en-US" baseline="0" dirty="0" smtClean="0"/>
              <a:t>With respect to successes, the jurisprudence continues to develop, and the two instances where the Tribunal clearly conducted a full rehearing took place recently.  (</a:t>
            </a:r>
            <a:r>
              <a:rPr lang="en-US" i="1" baseline="0" dirty="0" err="1" smtClean="0"/>
              <a:t>Norsand</a:t>
            </a:r>
            <a:r>
              <a:rPr lang="en-US" i="1" baseline="0" dirty="0" smtClean="0"/>
              <a:t> Holdings v DWAF</a:t>
            </a:r>
            <a:r>
              <a:rPr lang="en-US" i="0" baseline="0" dirty="0" smtClean="0"/>
              <a:t> WT 23-04-2009 case no WT 26/08/2008 and </a:t>
            </a:r>
            <a:r>
              <a:rPr lang="en-US" i="1" baseline="0" dirty="0" smtClean="0"/>
              <a:t>HP van </a:t>
            </a:r>
            <a:r>
              <a:rPr lang="en-US" i="1" baseline="0" dirty="0" err="1" smtClean="0"/>
              <a:t>Niekerk</a:t>
            </a:r>
            <a:r>
              <a:rPr lang="en-US" i="1" baseline="0" dirty="0" smtClean="0"/>
              <a:t> Family Trust v DWAF</a:t>
            </a:r>
            <a:r>
              <a:rPr lang="en-US" i="0" baseline="0" dirty="0" smtClean="0"/>
              <a:t> WT 24-04-2009 case no WT 04/07/2007)</a:t>
            </a:r>
            <a:endParaRPr lang="en-US" baseline="0" dirty="0" smtClean="0"/>
          </a:p>
          <a:p>
            <a:endParaRPr lang="en-US" baseline="0" dirty="0" smtClean="0"/>
          </a:p>
          <a:p>
            <a:r>
              <a:rPr lang="en-US" baseline="0" dirty="0" smtClean="0"/>
              <a:t>So perhaps the Tribunal is merely finding its feet.  </a:t>
            </a:r>
          </a:p>
          <a:p>
            <a:endParaRPr lang="en-US" baseline="0" dirty="0" smtClean="0"/>
          </a:p>
          <a:p>
            <a:r>
              <a:rPr lang="en-US" baseline="0" dirty="0" smtClean="0"/>
              <a:t>Still, the shortcomings remain more common than the successes, so those must be addressed and rectified before the Tribunal can be said to be fully performing its intended function within the water regulation framework.  </a:t>
            </a:r>
            <a:endParaRPr lang="en-ZA" dirty="0"/>
          </a:p>
        </p:txBody>
      </p:sp>
      <p:sp>
        <p:nvSpPr>
          <p:cNvPr id="4" name="Slide Number Placeholder 3"/>
          <p:cNvSpPr>
            <a:spLocks noGrp="1"/>
          </p:cNvSpPr>
          <p:nvPr>
            <p:ph type="sldNum" sz="quarter" idx="10"/>
          </p:nvPr>
        </p:nvSpPr>
        <p:spPr/>
        <p:txBody>
          <a:bodyPr/>
          <a:lstStyle/>
          <a:p>
            <a:fld id="{70C43FE7-8145-4BA4-A7DD-60D0092F7A0A}" type="slidenum">
              <a:rPr lang="en-ZA" smtClean="0"/>
              <a:pPr/>
              <a:t>5</a:t>
            </a:fld>
            <a:endParaRPr lang="en-Z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ZA"/>
          </a:p>
        </p:txBody>
      </p:sp>
      <p:sp>
        <p:nvSpPr>
          <p:cNvPr id="4" name="Slide Number Placeholder 3"/>
          <p:cNvSpPr>
            <a:spLocks noGrp="1"/>
          </p:cNvSpPr>
          <p:nvPr>
            <p:ph type="sldNum" sz="quarter" idx="10"/>
          </p:nvPr>
        </p:nvSpPr>
        <p:spPr/>
        <p:txBody>
          <a:bodyPr/>
          <a:lstStyle/>
          <a:p>
            <a:fld id="{70C43FE7-8145-4BA4-A7DD-60D0092F7A0A}" type="slidenum">
              <a:rPr lang="en-ZA" smtClean="0"/>
              <a:pPr/>
              <a:t>6</a:t>
            </a:fld>
            <a:endParaRPr lang="en-Z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A036E16D-FBAA-4DAF-BC24-F9ECDCC630C8}" type="datetime1">
              <a:rPr lang="en-US" smtClean="0"/>
              <a:pPr/>
              <a:t>7/4/2011</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1AA8440E-F952-4963-A313-37AC3D82D8D2}"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D7B1EB4-FAA3-4E41-8E46-745C91B63BCE}" type="datetime1">
              <a:rPr lang="en-US" smtClean="0"/>
              <a:pPr/>
              <a:t>7/4/2011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A8440E-F952-4963-A313-37AC3D82D8D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F9CA312-E6C2-403E-BD6D-23A4A1CE025D}" type="datetime1">
              <a:rPr lang="en-US" smtClean="0"/>
              <a:pPr/>
              <a:t>7/4/2011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A8440E-F952-4963-A313-37AC3D82D8D2}"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EA1F2F3-B953-4C20-8AAD-C2D1F108196A}" type="datetime1">
              <a:rPr lang="en-US" smtClean="0"/>
              <a:pPr/>
              <a:t>7/4/2011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A8440E-F952-4963-A313-37AC3D82D8D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B07FB40-7165-4853-9ABE-5CAB059B479B}" type="datetime1">
              <a:rPr lang="en-US" smtClean="0"/>
              <a:pPr/>
              <a:t>7/4/2011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AA8440E-F952-4963-A313-37AC3D82D8D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581D8CA-42D3-47B7-9018-437384BDB656}" type="datetime1">
              <a:rPr lang="en-US" smtClean="0"/>
              <a:pPr/>
              <a:t>7/4/2011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AA8440E-F952-4963-A313-37AC3D82D8D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57B323-4834-4DEC-B0BC-9BE87EFDB69D}" type="datetime1">
              <a:rPr lang="en-US" smtClean="0"/>
              <a:pPr/>
              <a:t>7/4/2011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AA8440E-F952-4963-A313-37AC3D82D8D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BB60922-F711-4265-A800-6C7247A60E0F}" type="datetime1">
              <a:rPr lang="en-US" smtClean="0"/>
              <a:pPr/>
              <a:t>7/4/2011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A8440E-F952-4963-A313-37AC3D82D8D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FBA78F3-F7E8-4876-A67C-4F976C7BBB74}" type="datetime1">
              <a:rPr lang="en-US" smtClean="0"/>
              <a:pPr/>
              <a:t>7/4/2011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1AA8440E-F952-4963-A313-37AC3D82D8D2}" type="slidenum">
              <a:rPr lang="en-US" smtClean="0"/>
              <a:pPr/>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C0CD2C0-FD37-41C0-B996-6106E12E5810}" type="datetime1">
              <a:rPr lang="en-US" smtClean="0"/>
              <a:pPr/>
              <a:t>7/4/2011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A8440E-F952-4963-A313-37AC3D82D8D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897014E-C719-4A54-833A-32485D6CE7F8}" type="datetime1">
              <a:rPr lang="en-US" smtClean="0"/>
              <a:pPr/>
              <a:t>7/4/2011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A8440E-F952-4963-A313-37AC3D82D8D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63A3AEF-A9D7-4D3F-A1BD-933F06E77893}" type="datetime1">
              <a:rPr lang="en-US" smtClean="0"/>
              <a:pPr/>
              <a:t>7/4/2011</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AA8440E-F952-4963-A313-37AC3D82D8D2}" type="slidenum">
              <a:rPr lang="en-US" smtClean="0"/>
              <a:pPr/>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2362200"/>
            <a:ext cx="8458200" cy="1828800"/>
          </a:xfrm>
        </p:spPr>
        <p:txBody>
          <a:bodyPr>
            <a:normAutofit fontScale="90000"/>
          </a:bodyPr>
          <a:lstStyle/>
          <a:p>
            <a:r>
              <a:rPr lang="en-US" dirty="0" smtClean="0">
                <a:ln>
                  <a:solidFill>
                    <a:schemeClr val="bg2"/>
                  </a:solidFill>
                </a:ln>
              </a:rPr>
              <a:t>A Critical Assessment of </a:t>
            </a:r>
            <a:br>
              <a:rPr lang="en-US" dirty="0" smtClean="0">
                <a:ln>
                  <a:solidFill>
                    <a:schemeClr val="bg2"/>
                  </a:solidFill>
                </a:ln>
              </a:rPr>
            </a:br>
            <a:r>
              <a:rPr lang="en-US" dirty="0" smtClean="0">
                <a:ln>
                  <a:solidFill>
                    <a:schemeClr val="bg2"/>
                  </a:solidFill>
                </a:ln>
              </a:rPr>
              <a:t>South Africa’s Water Tribunal and Its Emerging Jurisprudence</a:t>
            </a:r>
            <a:endParaRPr lang="en-US" dirty="0">
              <a:ln>
                <a:solidFill>
                  <a:schemeClr val="bg2"/>
                </a:solidFill>
              </a:ln>
            </a:endParaRPr>
          </a:p>
        </p:txBody>
      </p:sp>
      <p:sp>
        <p:nvSpPr>
          <p:cNvPr id="3" name="Subtitle 2"/>
          <p:cNvSpPr>
            <a:spLocks noGrp="1"/>
          </p:cNvSpPr>
          <p:nvPr>
            <p:ph type="subTitle" idx="1"/>
          </p:nvPr>
        </p:nvSpPr>
        <p:spPr>
          <a:xfrm>
            <a:off x="533400" y="5382064"/>
            <a:ext cx="7854696" cy="1018736"/>
          </a:xfrm>
        </p:spPr>
        <p:txBody>
          <a:bodyPr>
            <a:normAutofit fontScale="77500" lnSpcReduction="20000"/>
          </a:bodyPr>
          <a:lstStyle/>
          <a:p>
            <a:pPr algn="l"/>
            <a:r>
              <a:rPr lang="en-US" dirty="0" smtClean="0"/>
              <a:t>K Ellis</a:t>
            </a:r>
          </a:p>
          <a:p>
            <a:pPr algn="l"/>
            <a:r>
              <a:rPr lang="en-US" dirty="0" smtClean="0"/>
              <a:t>IUCNAEL Water Colloquium</a:t>
            </a:r>
          </a:p>
          <a:p>
            <a:pPr algn="l"/>
            <a:r>
              <a:rPr lang="en-US" dirty="0" smtClean="0"/>
              <a:t>5 July 2011</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767685"/>
            <a:ext cx="4038600" cy="3642515"/>
          </a:xfrm>
        </p:spPr>
        <p:txBody>
          <a:bodyPr>
            <a:normAutofit/>
          </a:bodyPr>
          <a:lstStyle/>
          <a:p>
            <a:pPr>
              <a:buBlip>
                <a:blip r:embed="rId3"/>
              </a:buBlip>
            </a:pPr>
            <a:r>
              <a:rPr lang="en-US" sz="1600" dirty="0" smtClean="0">
                <a:latin typeface="+mj-lt"/>
              </a:rPr>
              <a:t>Judicial review</a:t>
            </a:r>
          </a:p>
          <a:p>
            <a:pPr lvl="1">
              <a:buBlip>
                <a:blip r:embed="rId3"/>
              </a:buBlip>
            </a:pPr>
            <a:r>
              <a:rPr lang="en-US" sz="1600" dirty="0" smtClean="0">
                <a:latin typeface="+mj-lt"/>
              </a:rPr>
              <a:t>By a High </a:t>
            </a:r>
            <a:r>
              <a:rPr lang="en-US" sz="1600" dirty="0" smtClean="0">
                <a:latin typeface="+mj-lt"/>
              </a:rPr>
              <a:t>Court</a:t>
            </a:r>
            <a:endParaRPr lang="en-US" sz="1600" dirty="0" smtClean="0">
              <a:latin typeface="+mj-lt"/>
            </a:endParaRPr>
          </a:p>
          <a:p>
            <a:pPr lvl="1">
              <a:buBlip>
                <a:blip r:embed="rId3"/>
              </a:buBlip>
            </a:pPr>
            <a:r>
              <a:rPr lang="en-US" sz="1600" b="1" dirty="0" smtClean="0">
                <a:latin typeface="+mj-lt"/>
              </a:rPr>
              <a:t>Promotion </a:t>
            </a:r>
            <a:r>
              <a:rPr lang="en-US" sz="1600" b="1" dirty="0" smtClean="0">
                <a:latin typeface="+mj-lt"/>
              </a:rPr>
              <a:t>of Administrative Justice </a:t>
            </a:r>
            <a:r>
              <a:rPr lang="en-US" sz="1600" b="1" dirty="0" smtClean="0">
                <a:latin typeface="+mj-lt"/>
              </a:rPr>
              <a:t>Act</a:t>
            </a:r>
            <a:r>
              <a:rPr lang="en-US" sz="1600" dirty="0" smtClean="0">
                <a:latin typeface="+mj-lt"/>
              </a:rPr>
              <a:t> </a:t>
            </a:r>
            <a:r>
              <a:rPr lang="en-US" sz="1600" dirty="0" smtClean="0">
                <a:latin typeface="+mj-lt"/>
              </a:rPr>
              <a:t>(PAJA)</a:t>
            </a:r>
          </a:p>
          <a:p>
            <a:pPr lvl="1">
              <a:buBlip>
                <a:blip r:embed="rId3"/>
              </a:buBlip>
            </a:pPr>
            <a:r>
              <a:rPr lang="en-US" sz="1600" b="1" dirty="0" smtClean="0">
                <a:latin typeface="+mj-lt"/>
              </a:rPr>
              <a:t>Administrative action </a:t>
            </a:r>
            <a:r>
              <a:rPr lang="en-US" sz="1600" dirty="0" smtClean="0">
                <a:latin typeface="+mj-lt"/>
              </a:rPr>
              <a:t>(includes failure to take a decision)</a:t>
            </a:r>
          </a:p>
          <a:p>
            <a:pPr lvl="1">
              <a:buBlip>
                <a:blip r:embed="rId3"/>
              </a:buBlip>
            </a:pPr>
            <a:r>
              <a:rPr lang="en-US" sz="1600" b="1" dirty="0" smtClean="0">
                <a:latin typeface="+mj-lt"/>
              </a:rPr>
              <a:t>Review </a:t>
            </a:r>
            <a:r>
              <a:rPr lang="en-US" sz="1600" b="1" dirty="0" smtClean="0">
                <a:latin typeface="+mj-lt"/>
              </a:rPr>
              <a:t>of </a:t>
            </a:r>
            <a:r>
              <a:rPr lang="en-US" sz="1600" b="1" dirty="0" smtClean="0">
                <a:latin typeface="+mj-lt"/>
              </a:rPr>
              <a:t>decision </a:t>
            </a:r>
            <a:r>
              <a:rPr lang="en-US" sz="1600" dirty="0" smtClean="0">
                <a:latin typeface="+mj-lt"/>
              </a:rPr>
              <a:t>after internal remedies are exhausted</a:t>
            </a:r>
            <a:endParaRPr lang="en-US" sz="1600" dirty="0" smtClean="0">
              <a:latin typeface="+mj-lt"/>
            </a:endParaRPr>
          </a:p>
          <a:p>
            <a:pPr lvl="1">
              <a:buBlip>
                <a:blip r:embed="rId3"/>
              </a:buBlip>
            </a:pPr>
            <a:r>
              <a:rPr lang="en-US" sz="1600" dirty="0" smtClean="0">
                <a:latin typeface="+mj-lt"/>
              </a:rPr>
              <a:t>Court must give deference to </a:t>
            </a:r>
            <a:r>
              <a:rPr lang="en-US" sz="1600" dirty="0" err="1" smtClean="0">
                <a:latin typeface="+mj-lt"/>
              </a:rPr>
              <a:t>decisionmaker</a:t>
            </a:r>
            <a:endParaRPr lang="en-US" sz="1600" dirty="0" smtClean="0">
              <a:latin typeface="+mj-lt"/>
            </a:endParaRPr>
          </a:p>
          <a:p>
            <a:pPr lvl="1">
              <a:buBlip>
                <a:blip r:embed="rId3"/>
              </a:buBlip>
            </a:pPr>
            <a:r>
              <a:rPr lang="en-US" sz="1600" dirty="0" smtClean="0">
                <a:latin typeface="+mj-lt"/>
              </a:rPr>
              <a:t>Appeal to Supreme Court of Appeal or Constitutional Court</a:t>
            </a:r>
          </a:p>
        </p:txBody>
      </p:sp>
      <p:sp>
        <p:nvSpPr>
          <p:cNvPr id="4" name="Content Placeholder 3"/>
          <p:cNvSpPr>
            <a:spLocks noGrp="1"/>
          </p:cNvSpPr>
          <p:nvPr>
            <p:ph sz="half" idx="2"/>
          </p:nvPr>
        </p:nvSpPr>
        <p:spPr>
          <a:xfrm>
            <a:off x="4495800" y="1767685"/>
            <a:ext cx="4343400" cy="4328315"/>
          </a:xfrm>
        </p:spPr>
        <p:txBody>
          <a:bodyPr>
            <a:noAutofit/>
          </a:bodyPr>
          <a:lstStyle/>
          <a:p>
            <a:pPr>
              <a:buBlip>
                <a:blip r:embed="rId3"/>
              </a:buBlip>
            </a:pPr>
            <a:r>
              <a:rPr lang="en-US" sz="1600" dirty="0" smtClean="0">
                <a:latin typeface="+mj-lt"/>
              </a:rPr>
              <a:t>Appeal or application </a:t>
            </a:r>
          </a:p>
          <a:p>
            <a:pPr lvl="1">
              <a:buBlip>
                <a:blip r:embed="rId3"/>
              </a:buBlip>
            </a:pPr>
            <a:r>
              <a:rPr lang="en-US" sz="1600" dirty="0" smtClean="0">
                <a:latin typeface="+mj-lt"/>
              </a:rPr>
              <a:t>By the Water Tribunal</a:t>
            </a:r>
          </a:p>
          <a:p>
            <a:pPr lvl="1">
              <a:buBlip>
                <a:blip r:embed="rId3"/>
              </a:buBlip>
            </a:pPr>
            <a:r>
              <a:rPr lang="en-US" sz="1600" b="1" dirty="0" smtClean="0">
                <a:latin typeface="+mj-lt"/>
              </a:rPr>
              <a:t>National </a:t>
            </a:r>
            <a:r>
              <a:rPr lang="en-US" sz="1600" b="1" dirty="0" smtClean="0">
                <a:latin typeface="+mj-lt"/>
              </a:rPr>
              <a:t>Water </a:t>
            </a:r>
            <a:r>
              <a:rPr lang="en-US" sz="1600" b="1" dirty="0" smtClean="0">
                <a:latin typeface="+mj-lt"/>
              </a:rPr>
              <a:t>Act</a:t>
            </a:r>
            <a:r>
              <a:rPr lang="en-US" sz="1600" dirty="0" smtClean="0">
                <a:latin typeface="+mj-lt"/>
              </a:rPr>
              <a:t> </a:t>
            </a:r>
            <a:r>
              <a:rPr lang="en-US" sz="1600" dirty="0" smtClean="0">
                <a:latin typeface="+mj-lt"/>
              </a:rPr>
              <a:t>(NWA)</a:t>
            </a:r>
          </a:p>
          <a:p>
            <a:pPr lvl="1">
              <a:buBlip>
                <a:blip r:embed="rId3"/>
              </a:buBlip>
            </a:pPr>
            <a:r>
              <a:rPr lang="en-US" sz="1600" dirty="0" smtClean="0">
                <a:latin typeface="+mj-lt"/>
              </a:rPr>
              <a:t>Directives, decisions, preliminary allocation schedules, amendments to </a:t>
            </a:r>
            <a:r>
              <a:rPr lang="en-US" sz="1600" dirty="0" err="1" smtClean="0">
                <a:latin typeface="+mj-lt"/>
              </a:rPr>
              <a:t>licences</a:t>
            </a:r>
            <a:r>
              <a:rPr lang="en-US" sz="1600" dirty="0" smtClean="0">
                <a:latin typeface="+mj-lt"/>
              </a:rPr>
              <a:t>, claims for </a:t>
            </a:r>
            <a:r>
              <a:rPr lang="en-US" sz="1600" dirty="0" smtClean="0">
                <a:latin typeface="+mj-lt"/>
              </a:rPr>
              <a:t>costs</a:t>
            </a:r>
            <a:endParaRPr lang="en-US" sz="1600" dirty="0" smtClean="0">
              <a:latin typeface="+mj-lt"/>
            </a:endParaRPr>
          </a:p>
          <a:p>
            <a:pPr lvl="1">
              <a:buBlip>
                <a:blip r:embed="rId3"/>
              </a:buBlip>
            </a:pPr>
            <a:r>
              <a:rPr lang="en-US" sz="1600" dirty="0" smtClean="0">
                <a:latin typeface="+mj-lt"/>
              </a:rPr>
              <a:t>Catchment management agencies, water management institutions, Department of Water Affairs, Minister of Water and </a:t>
            </a:r>
            <a:r>
              <a:rPr lang="en-US" sz="1600" dirty="0" smtClean="0">
                <a:latin typeface="+mj-lt"/>
              </a:rPr>
              <a:t>Environmental </a:t>
            </a:r>
            <a:r>
              <a:rPr lang="en-US" sz="1600" dirty="0" smtClean="0">
                <a:latin typeface="+mj-lt"/>
              </a:rPr>
              <a:t>Affairs</a:t>
            </a:r>
          </a:p>
          <a:p>
            <a:pPr lvl="1">
              <a:buBlip>
                <a:blip r:embed="rId3"/>
              </a:buBlip>
            </a:pPr>
            <a:r>
              <a:rPr lang="en-US" sz="1600" b="1" dirty="0" smtClean="0">
                <a:latin typeface="+mj-lt"/>
              </a:rPr>
              <a:t>Rehearing </a:t>
            </a:r>
            <a:r>
              <a:rPr lang="en-US" sz="1600" dirty="0" smtClean="0">
                <a:latin typeface="+mj-lt"/>
              </a:rPr>
              <a:t>of</a:t>
            </a:r>
            <a:r>
              <a:rPr lang="en-US" sz="1600" b="1" dirty="0" smtClean="0">
                <a:latin typeface="+mj-lt"/>
              </a:rPr>
              <a:t> decision taken</a:t>
            </a:r>
          </a:p>
          <a:p>
            <a:pPr lvl="1">
              <a:buBlip>
                <a:blip r:embed="rId3"/>
              </a:buBlip>
            </a:pPr>
            <a:r>
              <a:rPr lang="en-US" sz="1600" dirty="0" smtClean="0">
                <a:latin typeface="+mj-lt"/>
              </a:rPr>
              <a:t>Can gather further evidence using statutory powers</a:t>
            </a:r>
          </a:p>
          <a:p>
            <a:pPr lvl="1">
              <a:buBlip>
                <a:blip r:embed="rId3"/>
              </a:buBlip>
            </a:pPr>
            <a:r>
              <a:rPr lang="en-US" sz="1600" dirty="0" smtClean="0">
                <a:latin typeface="+mj-lt"/>
              </a:rPr>
              <a:t>Appeal to High Court on question of law</a:t>
            </a:r>
          </a:p>
          <a:p>
            <a:pPr lvl="1">
              <a:buBlip>
                <a:blip r:embed="rId3"/>
              </a:buBlip>
            </a:pPr>
            <a:r>
              <a:rPr lang="en-US" sz="1600" dirty="0" smtClean="0">
                <a:latin typeface="+mj-lt"/>
              </a:rPr>
              <a:t>Subject to PAJA review by High Court etc.</a:t>
            </a:r>
          </a:p>
          <a:p>
            <a:pPr lvl="1">
              <a:buBlip>
                <a:blip r:embed="rId3"/>
              </a:buBlip>
            </a:pPr>
            <a:endParaRPr lang="en-ZA" sz="1400" dirty="0">
              <a:latin typeface="+mj-lt"/>
            </a:endParaRPr>
          </a:p>
        </p:txBody>
      </p:sp>
      <p:sp>
        <p:nvSpPr>
          <p:cNvPr id="5" name="Slide Number Placeholder 4"/>
          <p:cNvSpPr>
            <a:spLocks noGrp="1"/>
          </p:cNvSpPr>
          <p:nvPr>
            <p:ph type="sldNum" sz="quarter" idx="12"/>
          </p:nvPr>
        </p:nvSpPr>
        <p:spPr/>
        <p:txBody>
          <a:bodyPr/>
          <a:lstStyle/>
          <a:p>
            <a:fld id="{1AA8440E-F952-4963-A313-37AC3D82D8D2}" type="slidenum">
              <a:rPr lang="en-US" smtClean="0"/>
              <a:pPr/>
              <a:t>2</a:t>
            </a:fld>
            <a:endParaRPr lang="en-US"/>
          </a:p>
        </p:txBody>
      </p:sp>
      <p:sp>
        <p:nvSpPr>
          <p:cNvPr id="7" name="Title 1"/>
          <p:cNvSpPr>
            <a:spLocks noGrp="1"/>
          </p:cNvSpPr>
          <p:nvPr>
            <p:ph type="title"/>
          </p:nvPr>
        </p:nvSpPr>
        <p:spPr>
          <a:xfrm>
            <a:off x="304800" y="704088"/>
            <a:ext cx="8458200" cy="591312"/>
          </a:xfrm>
        </p:spPr>
        <p:txBody>
          <a:bodyPr>
            <a:normAutofit/>
          </a:bodyPr>
          <a:lstStyle/>
          <a:p>
            <a:pPr algn="r"/>
            <a:r>
              <a:rPr lang="en-US" sz="3200" b="1" dirty="0" smtClean="0">
                <a:ln w="12700">
                  <a:solidFill>
                    <a:schemeClr val="bg2"/>
                  </a:solidFill>
                  <a:prstDash val="solid"/>
                </a:ln>
                <a:effectLst>
                  <a:outerShdw blurRad="41275" dist="20320" dir="1800000" algn="tl" rotWithShape="0">
                    <a:srgbClr val="000000">
                      <a:alpha val="40000"/>
                    </a:srgbClr>
                  </a:outerShdw>
                </a:effectLst>
              </a:rPr>
              <a:t>Judicial Review </a:t>
            </a:r>
            <a:r>
              <a:rPr lang="en-US" sz="3200" b="1" dirty="0" err="1" smtClean="0">
                <a:ln w="12700">
                  <a:solidFill>
                    <a:schemeClr val="bg2"/>
                  </a:solidFill>
                  <a:prstDash val="solid"/>
                </a:ln>
                <a:effectLst>
                  <a:outerShdw blurRad="41275" dist="20320" dir="1800000" algn="tl" rotWithShape="0">
                    <a:srgbClr val="000000">
                      <a:alpha val="40000"/>
                    </a:srgbClr>
                  </a:outerShdw>
                </a:effectLst>
              </a:rPr>
              <a:t>vs</a:t>
            </a:r>
            <a:r>
              <a:rPr lang="en-US" sz="3200" b="1" dirty="0" smtClean="0">
                <a:ln w="12700">
                  <a:solidFill>
                    <a:schemeClr val="bg2"/>
                  </a:solidFill>
                  <a:prstDash val="solid"/>
                </a:ln>
                <a:effectLst>
                  <a:outerShdw blurRad="41275" dist="20320" dir="1800000" algn="tl" rotWithShape="0">
                    <a:srgbClr val="000000">
                      <a:alpha val="40000"/>
                    </a:srgbClr>
                  </a:outerShdw>
                </a:effectLst>
              </a:rPr>
              <a:t> Appeal/Application to Tribunal</a:t>
            </a:r>
            <a:endParaRPr lang="en-US" sz="3200" b="1" dirty="0">
              <a:ln w="12700">
                <a:solidFill>
                  <a:schemeClr val="bg2"/>
                </a:solidFill>
                <a:prstDash val="solid"/>
              </a:ln>
              <a:effectLst>
                <a:outerShdw blurRad="41275" dist="20320" dir="1800000" algn="tl" rotWithShape="0">
                  <a:srgbClr val="000000">
                    <a:alpha val="40000"/>
                  </a:srgbClr>
                </a:outerShdw>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04088"/>
            <a:ext cx="8458200" cy="591312"/>
          </a:xfrm>
        </p:spPr>
        <p:txBody>
          <a:bodyPr>
            <a:normAutofit/>
          </a:bodyPr>
          <a:lstStyle/>
          <a:p>
            <a:pPr algn="r"/>
            <a:r>
              <a:rPr lang="en-US" sz="3200" b="1" dirty="0" smtClean="0">
                <a:ln w="12700">
                  <a:solidFill>
                    <a:schemeClr val="bg2"/>
                  </a:solidFill>
                  <a:prstDash val="solid"/>
                </a:ln>
                <a:effectLst>
                  <a:outerShdw blurRad="41275" dist="20320" dir="1800000" algn="tl" rotWithShape="0">
                    <a:srgbClr val="000000">
                      <a:alpha val="40000"/>
                    </a:srgbClr>
                  </a:outerShdw>
                </a:effectLst>
              </a:rPr>
              <a:t>Composition and Powers of the Tribunal</a:t>
            </a:r>
            <a:endParaRPr lang="en-US" sz="3200" b="1" dirty="0">
              <a:ln w="12700">
                <a:solidFill>
                  <a:schemeClr val="bg2"/>
                </a:solidFill>
                <a:prstDash val="solid"/>
              </a:ln>
              <a:effectLst>
                <a:outerShdw blurRad="41275" dist="20320" dir="1800000" algn="tl" rotWithShape="0">
                  <a:srgbClr val="000000">
                    <a:alpha val="40000"/>
                  </a:srgbClr>
                </a:outerShdw>
              </a:effectLst>
            </a:endParaRPr>
          </a:p>
        </p:txBody>
      </p:sp>
      <p:sp>
        <p:nvSpPr>
          <p:cNvPr id="3" name="Content Placeholder 2"/>
          <p:cNvSpPr>
            <a:spLocks noGrp="1"/>
          </p:cNvSpPr>
          <p:nvPr>
            <p:ph idx="1"/>
          </p:nvPr>
        </p:nvSpPr>
        <p:spPr>
          <a:xfrm>
            <a:off x="457200" y="1524000"/>
            <a:ext cx="8229600" cy="4724400"/>
          </a:xfrm>
        </p:spPr>
        <p:txBody>
          <a:bodyPr>
            <a:normAutofit fontScale="85000" lnSpcReduction="20000"/>
          </a:bodyPr>
          <a:lstStyle/>
          <a:p>
            <a:pPr marL="457200" indent="-457200">
              <a:buBlip>
                <a:blip r:embed="rId3"/>
              </a:buBlip>
            </a:pPr>
            <a:r>
              <a:rPr lang="en-US" dirty="0" smtClean="0">
                <a:latin typeface="+mj-lt"/>
              </a:rPr>
              <a:t>Composition</a:t>
            </a:r>
          </a:p>
          <a:p>
            <a:pPr marL="822960" lvl="1" indent="-457200">
              <a:buBlip>
                <a:blip r:embed="rId3"/>
              </a:buBlip>
            </a:pPr>
            <a:r>
              <a:rPr lang="en-US" dirty="0" smtClean="0">
                <a:latin typeface="+mj-lt"/>
              </a:rPr>
              <a:t>At least two members (currently five) qualified in:</a:t>
            </a:r>
          </a:p>
          <a:p>
            <a:pPr marL="1097280" lvl="2" indent="-457200">
              <a:buBlip>
                <a:blip r:embed="rId3"/>
              </a:buBlip>
            </a:pPr>
            <a:r>
              <a:rPr lang="en-US" dirty="0" smtClean="0">
                <a:latin typeface="+mj-lt"/>
              </a:rPr>
              <a:t>Law</a:t>
            </a:r>
          </a:p>
          <a:p>
            <a:pPr marL="1097280" lvl="2" indent="-457200">
              <a:buBlip>
                <a:blip r:embed="rId3"/>
              </a:buBlip>
            </a:pPr>
            <a:r>
              <a:rPr lang="en-US" dirty="0" smtClean="0">
                <a:latin typeface="+mj-lt"/>
              </a:rPr>
              <a:t>Engineering</a:t>
            </a:r>
          </a:p>
          <a:p>
            <a:pPr marL="1097280" lvl="2" indent="-457200">
              <a:buBlip>
                <a:blip r:embed="rId3"/>
              </a:buBlip>
            </a:pPr>
            <a:r>
              <a:rPr lang="en-US" dirty="0" smtClean="0">
                <a:latin typeface="+mj-lt"/>
              </a:rPr>
              <a:t>Water resource management</a:t>
            </a:r>
          </a:p>
          <a:p>
            <a:pPr marL="1097280" lvl="2" indent="-457200">
              <a:buBlip>
                <a:blip r:embed="rId3"/>
              </a:buBlip>
            </a:pPr>
            <a:r>
              <a:rPr lang="en-US" dirty="0" smtClean="0">
                <a:latin typeface="+mj-lt"/>
              </a:rPr>
              <a:t>Related fields of knowledge</a:t>
            </a:r>
          </a:p>
          <a:p>
            <a:pPr marL="457200" indent="-457200">
              <a:buBlip>
                <a:blip r:embed="rId3"/>
              </a:buBlip>
            </a:pPr>
            <a:r>
              <a:rPr lang="en-US" dirty="0" smtClean="0">
                <a:latin typeface="+mj-lt"/>
              </a:rPr>
              <a:t>Powers</a:t>
            </a:r>
          </a:p>
          <a:p>
            <a:pPr marL="822960" lvl="1" indent="-457200">
              <a:buBlip>
                <a:blip r:embed="rId3"/>
              </a:buBlip>
            </a:pPr>
            <a:r>
              <a:rPr lang="en-US" dirty="0" smtClean="0">
                <a:latin typeface="+mj-lt"/>
              </a:rPr>
              <a:t>Hear appeals specified in s 148(1) of National Water Act (NWA)</a:t>
            </a:r>
          </a:p>
          <a:p>
            <a:pPr marL="822960" lvl="1" indent="-457200">
              <a:buBlip>
                <a:blip r:embed="rId3"/>
              </a:buBlip>
            </a:pPr>
            <a:r>
              <a:rPr lang="en-US" dirty="0" smtClean="0">
                <a:latin typeface="+mj-lt"/>
              </a:rPr>
              <a:t>Receive evidence in the course of hearing an appeal</a:t>
            </a:r>
          </a:p>
          <a:p>
            <a:pPr marL="1097280" lvl="2" indent="-457200">
              <a:buBlip>
                <a:blip r:embed="rId3"/>
              </a:buBlip>
            </a:pPr>
            <a:r>
              <a:rPr lang="en-US" dirty="0" smtClean="0">
                <a:latin typeface="+mj-lt"/>
              </a:rPr>
              <a:t>Oral testimony</a:t>
            </a:r>
          </a:p>
          <a:p>
            <a:pPr marL="1097280" lvl="2" indent="-457200">
              <a:buBlip>
                <a:blip r:embed="rId3"/>
              </a:buBlip>
            </a:pPr>
            <a:r>
              <a:rPr lang="en-US" dirty="0" smtClean="0">
                <a:latin typeface="+mj-lt"/>
              </a:rPr>
              <a:t>Documentary evidence</a:t>
            </a:r>
          </a:p>
          <a:p>
            <a:pPr marL="822960" lvl="1" indent="-457200">
              <a:buBlip>
                <a:blip r:embed="rId3"/>
              </a:buBlip>
            </a:pPr>
            <a:r>
              <a:rPr lang="en-US" dirty="0" smtClean="0">
                <a:latin typeface="+mj-lt"/>
              </a:rPr>
              <a:t>Subpoena evidence</a:t>
            </a:r>
          </a:p>
          <a:p>
            <a:pPr marL="1097280" lvl="2" indent="-457200">
              <a:buBlip>
                <a:blip r:embed="rId3"/>
              </a:buBlip>
            </a:pPr>
            <a:r>
              <a:rPr lang="en-US" dirty="0" smtClean="0">
                <a:latin typeface="+mj-lt"/>
              </a:rPr>
              <a:t>Oral testimony</a:t>
            </a:r>
          </a:p>
          <a:p>
            <a:pPr marL="1097280" lvl="2" indent="-457200">
              <a:buBlip>
                <a:blip r:embed="rId3"/>
              </a:buBlip>
            </a:pPr>
            <a:r>
              <a:rPr lang="en-US" dirty="0" smtClean="0">
                <a:latin typeface="+mj-lt"/>
              </a:rPr>
              <a:t>Documentary evidence</a:t>
            </a:r>
          </a:p>
          <a:p>
            <a:pPr marL="822960" lvl="1" indent="-457200">
              <a:buBlip>
                <a:blip r:embed="rId3"/>
              </a:buBlip>
            </a:pPr>
            <a:r>
              <a:rPr lang="en-US" dirty="0" smtClean="0">
                <a:latin typeface="+mj-lt"/>
              </a:rPr>
              <a:t>Conduct investigations in loco in advance of hearing an appeal</a:t>
            </a:r>
          </a:p>
          <a:p>
            <a:pPr marL="822960" lvl="1" indent="-457200">
              <a:buBlip>
                <a:blip r:embed="rId3"/>
              </a:buBlip>
            </a:pPr>
            <a:r>
              <a:rPr lang="en-US" dirty="0" smtClean="0">
                <a:latin typeface="+mj-lt"/>
              </a:rPr>
              <a:t>Contempt</a:t>
            </a:r>
          </a:p>
        </p:txBody>
      </p:sp>
      <p:sp>
        <p:nvSpPr>
          <p:cNvPr id="4" name="Slide Number Placeholder 3"/>
          <p:cNvSpPr>
            <a:spLocks noGrp="1"/>
          </p:cNvSpPr>
          <p:nvPr>
            <p:ph type="sldNum" sz="quarter" idx="12"/>
          </p:nvPr>
        </p:nvSpPr>
        <p:spPr/>
        <p:txBody>
          <a:bodyPr/>
          <a:lstStyle/>
          <a:p>
            <a:fld id="{1AA8440E-F952-4963-A313-37AC3D82D8D2}"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47800"/>
            <a:ext cx="8229600" cy="4876800"/>
          </a:xfrm>
        </p:spPr>
        <p:txBody>
          <a:bodyPr>
            <a:normAutofit fontScale="85000" lnSpcReduction="20000"/>
          </a:bodyPr>
          <a:lstStyle/>
          <a:p>
            <a:pPr marL="457200" indent="-457200">
              <a:buBlip>
                <a:blip r:embed="rId3"/>
              </a:buBlip>
            </a:pPr>
            <a:r>
              <a:rPr lang="en-US" dirty="0" smtClean="0">
                <a:latin typeface="+mj-lt"/>
              </a:rPr>
              <a:t>Jurisdictional limits of the Tribunal</a:t>
            </a:r>
          </a:p>
          <a:p>
            <a:pPr marL="822960" lvl="1" indent="-457200">
              <a:buBlip>
                <a:blip r:embed="rId3"/>
              </a:buBlip>
            </a:pPr>
            <a:r>
              <a:rPr lang="en-US" dirty="0" smtClean="0">
                <a:latin typeface="+mj-lt"/>
              </a:rPr>
              <a:t>Powers </a:t>
            </a:r>
            <a:r>
              <a:rPr lang="en-US" dirty="0" smtClean="0">
                <a:latin typeface="+mj-lt"/>
              </a:rPr>
              <a:t>set </a:t>
            </a:r>
            <a:r>
              <a:rPr lang="en-US" dirty="0" smtClean="0">
                <a:latin typeface="+mj-lt"/>
              </a:rPr>
              <a:t>out in the NWA or </a:t>
            </a:r>
            <a:r>
              <a:rPr lang="en-US" dirty="0" smtClean="0">
                <a:latin typeface="+mj-lt"/>
              </a:rPr>
              <a:t>necessary </a:t>
            </a:r>
            <a:r>
              <a:rPr lang="en-US" dirty="0" smtClean="0">
                <a:latin typeface="+mj-lt"/>
              </a:rPr>
              <a:t>ancillary powers</a:t>
            </a:r>
          </a:p>
          <a:p>
            <a:pPr marL="822960" lvl="1" indent="-457200">
              <a:buBlip>
                <a:blip r:embed="rId3"/>
              </a:buBlip>
            </a:pPr>
            <a:r>
              <a:rPr lang="en-US" dirty="0" smtClean="0">
                <a:latin typeface="+mj-lt"/>
              </a:rPr>
              <a:t>No appeal until a decision has been rendered</a:t>
            </a:r>
          </a:p>
          <a:p>
            <a:pPr marL="822960" lvl="1" indent="-457200">
              <a:buBlip>
                <a:blip r:embed="rId3"/>
              </a:buBlip>
            </a:pPr>
            <a:r>
              <a:rPr lang="en-US" dirty="0" smtClean="0">
                <a:latin typeface="+mj-lt"/>
              </a:rPr>
              <a:t>No review of its own decisions</a:t>
            </a:r>
          </a:p>
          <a:p>
            <a:pPr marL="822960" lvl="1" indent="-457200">
              <a:buBlip>
                <a:blip r:embed="rId3"/>
              </a:buBlip>
            </a:pPr>
            <a:r>
              <a:rPr lang="en-US" dirty="0" smtClean="0">
                <a:latin typeface="+mj-lt"/>
              </a:rPr>
              <a:t>No review of internal strategic perspectives or catchment management strategies</a:t>
            </a:r>
          </a:p>
          <a:p>
            <a:pPr marL="822960" lvl="1" indent="-457200">
              <a:buBlip>
                <a:blip r:embed="rId3"/>
              </a:buBlip>
            </a:pPr>
            <a:r>
              <a:rPr lang="en-US" dirty="0" smtClean="0">
                <a:latin typeface="+mj-lt"/>
              </a:rPr>
              <a:t>No ability to address apparent gaps within the NWA</a:t>
            </a:r>
          </a:p>
          <a:p>
            <a:pPr marL="457200" indent="-457200">
              <a:buBlip>
                <a:blip r:embed="rId3"/>
              </a:buBlip>
            </a:pPr>
            <a:r>
              <a:rPr lang="en-US" dirty="0" smtClean="0">
                <a:latin typeface="+mj-lt"/>
              </a:rPr>
              <a:t>Inconsistencies within the jurisprudence</a:t>
            </a:r>
          </a:p>
          <a:p>
            <a:pPr marL="822960" lvl="1" indent="-457200">
              <a:buBlip>
                <a:blip r:embed="rId3"/>
              </a:buBlip>
            </a:pPr>
            <a:r>
              <a:rPr lang="en-US" dirty="0" smtClean="0">
                <a:latin typeface="+mj-lt"/>
              </a:rPr>
              <a:t>Rehearing </a:t>
            </a:r>
            <a:r>
              <a:rPr lang="en-US" dirty="0" err="1" smtClean="0">
                <a:latin typeface="+mj-lt"/>
              </a:rPr>
              <a:t>vs</a:t>
            </a:r>
            <a:r>
              <a:rPr lang="en-US" dirty="0" smtClean="0">
                <a:latin typeface="+mj-lt"/>
              </a:rPr>
              <a:t> review/PAJA</a:t>
            </a:r>
          </a:p>
          <a:p>
            <a:pPr marL="822960" lvl="1" indent="-457200">
              <a:buBlip>
                <a:blip r:embed="rId3"/>
              </a:buBlip>
            </a:pPr>
            <a:r>
              <a:rPr lang="en-US" dirty="0" smtClean="0">
                <a:latin typeface="+mj-lt"/>
              </a:rPr>
              <a:t>Importance of Section 27(1)(b) redress factor</a:t>
            </a:r>
          </a:p>
          <a:p>
            <a:pPr marL="457200" indent="-457200">
              <a:buBlip>
                <a:blip r:embed="rId3"/>
              </a:buBlip>
            </a:pPr>
            <a:r>
              <a:rPr lang="en-US" dirty="0" smtClean="0">
                <a:latin typeface="+mj-lt"/>
              </a:rPr>
              <a:t>Decisions of the Tribunal indicating a need for greater legislative clarity within </a:t>
            </a:r>
            <a:r>
              <a:rPr lang="en-US" dirty="0" smtClean="0">
                <a:latin typeface="+mj-lt"/>
              </a:rPr>
              <a:t>or judicial interpretation of </a:t>
            </a:r>
            <a:r>
              <a:rPr lang="en-US" dirty="0" smtClean="0">
                <a:latin typeface="+mj-lt"/>
              </a:rPr>
              <a:t>the </a:t>
            </a:r>
            <a:r>
              <a:rPr lang="en-US" dirty="0" smtClean="0">
                <a:latin typeface="+mj-lt"/>
              </a:rPr>
              <a:t>NWA</a:t>
            </a:r>
          </a:p>
          <a:p>
            <a:pPr marL="822960" lvl="1" indent="-457200">
              <a:buBlip>
                <a:blip r:embed="rId3"/>
              </a:buBlip>
            </a:pPr>
            <a:r>
              <a:rPr lang="en-US" dirty="0" smtClean="0">
                <a:latin typeface="+mj-lt"/>
              </a:rPr>
              <a:t>Ability to consider questions of law</a:t>
            </a:r>
          </a:p>
          <a:p>
            <a:pPr marL="822960" lvl="1" indent="-457200">
              <a:buBlip>
                <a:blip r:embed="rId3"/>
              </a:buBlip>
            </a:pPr>
            <a:r>
              <a:rPr lang="en-US" dirty="0" smtClean="0">
                <a:latin typeface="+mj-lt"/>
              </a:rPr>
              <a:t>Issues of locus </a:t>
            </a:r>
            <a:r>
              <a:rPr lang="en-US" dirty="0" err="1" smtClean="0">
                <a:latin typeface="+mj-lt"/>
              </a:rPr>
              <a:t>standi</a:t>
            </a:r>
            <a:r>
              <a:rPr lang="en-US" dirty="0" smtClean="0">
                <a:latin typeface="+mj-lt"/>
              </a:rPr>
              <a:t> in Section 148(1)</a:t>
            </a:r>
          </a:p>
          <a:p>
            <a:pPr marL="822960" lvl="1" indent="-457200">
              <a:buBlip>
                <a:blip r:embed="rId3"/>
              </a:buBlip>
            </a:pPr>
            <a:r>
              <a:rPr lang="en-US" dirty="0" smtClean="0">
                <a:latin typeface="+mj-lt"/>
              </a:rPr>
              <a:t>Proper place for PAJA review?</a:t>
            </a:r>
          </a:p>
          <a:p>
            <a:endParaRPr lang="en-US" dirty="0"/>
          </a:p>
        </p:txBody>
      </p:sp>
      <p:sp>
        <p:nvSpPr>
          <p:cNvPr id="4" name="Slide Number Placeholder 3"/>
          <p:cNvSpPr>
            <a:spLocks noGrp="1"/>
          </p:cNvSpPr>
          <p:nvPr>
            <p:ph type="sldNum" sz="quarter" idx="12"/>
          </p:nvPr>
        </p:nvSpPr>
        <p:spPr/>
        <p:txBody>
          <a:bodyPr/>
          <a:lstStyle/>
          <a:p>
            <a:fld id="{1AA8440E-F952-4963-A313-37AC3D82D8D2}" type="slidenum">
              <a:rPr lang="en-US" smtClean="0"/>
              <a:pPr/>
              <a:t>4</a:t>
            </a:fld>
            <a:endParaRPr lang="en-US"/>
          </a:p>
        </p:txBody>
      </p:sp>
      <p:sp>
        <p:nvSpPr>
          <p:cNvPr id="5" name="Title 1"/>
          <p:cNvSpPr txBox="1">
            <a:spLocks/>
          </p:cNvSpPr>
          <p:nvPr/>
        </p:nvSpPr>
        <p:spPr>
          <a:xfrm>
            <a:off x="304800" y="704088"/>
            <a:ext cx="8458200" cy="591312"/>
          </a:xfrm>
          <a:prstGeom prst="rect">
            <a:avLst/>
          </a:prstGeom>
        </p:spPr>
        <p:txBody>
          <a:bodyPr vert="horz" lIns="0" rIns="0" bIns="0" anchor="b">
            <a:norm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sz="3200" b="1" i="0" u="none" strike="noStrike" kern="1200" cap="none" spc="0" normalizeH="0" noProof="0" dirty="0" smtClean="0">
                <a:ln w="12700">
                  <a:solidFill>
                    <a:schemeClr val="bg2"/>
                  </a:solidFill>
                  <a:prstDash val="solid"/>
                </a:ln>
                <a:solidFill>
                  <a:schemeClr val="tx2"/>
                </a:solidFill>
                <a:effectLst>
                  <a:outerShdw blurRad="41275" dist="20320" dir="1800000" algn="tl" rotWithShape="0">
                    <a:srgbClr val="000000">
                      <a:alpha val="40000"/>
                    </a:srgbClr>
                  </a:outerShdw>
                </a:effectLst>
                <a:uLnTx/>
                <a:uFillTx/>
                <a:latin typeface="+mj-lt"/>
                <a:ea typeface="+mj-ea"/>
                <a:cs typeface="+mj-cs"/>
              </a:rPr>
              <a:t>Significant Case Decisions</a:t>
            </a:r>
            <a:endParaRPr kumimoji="0" lang="en-US" sz="3200" b="1" i="0" u="none" strike="noStrike" kern="1200" cap="none" spc="0" normalizeH="0" noProof="0" dirty="0">
              <a:ln w="12700">
                <a:solidFill>
                  <a:schemeClr val="bg2"/>
                </a:solidFill>
                <a:prstDash val="solid"/>
              </a:ln>
              <a:solidFill>
                <a:schemeClr val="tx2"/>
              </a:solidFill>
              <a:effectLst>
                <a:outerShdw blurRad="41275" dist="20320" dir="1800000" algn="tl" rotWithShape="0">
                  <a:srgbClr val="000000">
                    <a:alpha val="40000"/>
                  </a:srgbClr>
                </a:outerShdw>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52600"/>
            <a:ext cx="8229600" cy="4191000"/>
          </a:xfrm>
        </p:spPr>
        <p:txBody>
          <a:bodyPr>
            <a:normAutofit/>
          </a:bodyPr>
          <a:lstStyle/>
          <a:p>
            <a:pPr marL="457200" indent="-457200">
              <a:buBlip>
                <a:blip r:embed="rId3"/>
              </a:buBlip>
            </a:pPr>
            <a:r>
              <a:rPr lang="en-US" dirty="0" smtClean="0">
                <a:latin typeface="+mj-lt"/>
              </a:rPr>
              <a:t>Shortcomings</a:t>
            </a:r>
          </a:p>
          <a:p>
            <a:pPr marL="822960" lvl="1" indent="-457200">
              <a:buBlip>
                <a:blip r:embed="rId3"/>
              </a:buBlip>
            </a:pPr>
            <a:r>
              <a:rPr lang="en-US" dirty="0" smtClean="0">
                <a:latin typeface="+mj-lt"/>
              </a:rPr>
              <a:t>Inconsistencies</a:t>
            </a:r>
          </a:p>
          <a:p>
            <a:pPr marL="822960" lvl="1" indent="-457200">
              <a:buBlip>
                <a:blip r:embed="rId3"/>
              </a:buBlip>
            </a:pPr>
            <a:r>
              <a:rPr lang="en-US" dirty="0" smtClean="0">
                <a:latin typeface="+mj-lt"/>
              </a:rPr>
              <a:t>Failure to use all statutory tools and to take full advantage of the </a:t>
            </a:r>
            <a:r>
              <a:rPr lang="en-US" dirty="0" err="1" smtClean="0">
                <a:latin typeface="+mj-lt"/>
              </a:rPr>
              <a:t>specialised</a:t>
            </a:r>
            <a:r>
              <a:rPr lang="en-US" dirty="0" smtClean="0">
                <a:latin typeface="+mj-lt"/>
              </a:rPr>
              <a:t> knowledge of the members</a:t>
            </a:r>
          </a:p>
          <a:p>
            <a:pPr marL="457200" indent="-457200">
              <a:buBlip>
                <a:blip r:embed="rId3"/>
              </a:buBlip>
            </a:pPr>
            <a:r>
              <a:rPr lang="en-US" dirty="0" smtClean="0">
                <a:latin typeface="+mj-lt"/>
              </a:rPr>
              <a:t>Successes</a:t>
            </a:r>
          </a:p>
          <a:p>
            <a:pPr marL="822960" lvl="1" indent="-457200">
              <a:buBlip>
                <a:blip r:embed="rId3"/>
              </a:buBlip>
            </a:pPr>
            <a:r>
              <a:rPr lang="en-US" dirty="0" smtClean="0">
                <a:latin typeface="+mj-lt"/>
              </a:rPr>
              <a:t>Two recent full </a:t>
            </a:r>
            <a:r>
              <a:rPr lang="en-US" dirty="0" err="1" smtClean="0">
                <a:latin typeface="+mj-lt"/>
              </a:rPr>
              <a:t>rehearings</a:t>
            </a:r>
            <a:endParaRPr lang="en-US" u="sng" dirty="0" smtClean="0">
              <a:latin typeface="+mj-lt"/>
            </a:endParaRPr>
          </a:p>
          <a:p>
            <a:pPr marL="822960" lvl="1" indent="-457200">
              <a:buBlip>
                <a:blip r:embed="rId3"/>
              </a:buBlip>
            </a:pPr>
            <a:r>
              <a:rPr lang="en-US" dirty="0" smtClean="0">
                <a:latin typeface="+mj-lt"/>
              </a:rPr>
              <a:t>Development of a body of jurisprudence</a:t>
            </a:r>
          </a:p>
        </p:txBody>
      </p:sp>
      <p:sp>
        <p:nvSpPr>
          <p:cNvPr id="4" name="Slide Number Placeholder 3"/>
          <p:cNvSpPr>
            <a:spLocks noGrp="1"/>
          </p:cNvSpPr>
          <p:nvPr>
            <p:ph type="sldNum" sz="quarter" idx="12"/>
          </p:nvPr>
        </p:nvSpPr>
        <p:spPr/>
        <p:txBody>
          <a:bodyPr/>
          <a:lstStyle/>
          <a:p>
            <a:fld id="{1AA8440E-F952-4963-A313-37AC3D82D8D2}" type="slidenum">
              <a:rPr lang="en-US" smtClean="0"/>
              <a:pPr/>
              <a:t>5</a:t>
            </a:fld>
            <a:endParaRPr lang="en-US"/>
          </a:p>
        </p:txBody>
      </p:sp>
      <p:sp>
        <p:nvSpPr>
          <p:cNvPr id="5" name="Title 1"/>
          <p:cNvSpPr txBox="1">
            <a:spLocks/>
          </p:cNvSpPr>
          <p:nvPr/>
        </p:nvSpPr>
        <p:spPr>
          <a:xfrm>
            <a:off x="304800" y="704088"/>
            <a:ext cx="8458200" cy="591312"/>
          </a:xfrm>
          <a:prstGeom prst="rect">
            <a:avLst/>
          </a:prstGeom>
        </p:spPr>
        <p:txBody>
          <a:bodyPr vert="horz" lIns="0" rIns="0" bIns="0" anchor="b">
            <a:norm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sz="3200" b="1" i="0" u="none" strike="noStrike" kern="1200" cap="none" spc="0" normalizeH="0" baseline="0" noProof="0" dirty="0" smtClean="0">
                <a:ln w="12700">
                  <a:solidFill>
                    <a:schemeClr val="bg2"/>
                  </a:solidFill>
                  <a:prstDash val="solid"/>
                </a:ln>
                <a:solidFill>
                  <a:schemeClr val="tx2"/>
                </a:solidFill>
                <a:effectLst>
                  <a:outerShdw blurRad="41275" dist="20320" dir="1800000" algn="tl" rotWithShape="0">
                    <a:srgbClr val="000000">
                      <a:alpha val="40000"/>
                    </a:srgbClr>
                  </a:outerShdw>
                </a:effectLst>
                <a:uLnTx/>
                <a:uFillTx/>
                <a:latin typeface="+mj-lt"/>
                <a:ea typeface="+mj-ea"/>
                <a:cs typeface="+mj-cs"/>
              </a:rPr>
              <a:t>Is the Tribunal Fulfilling Its Purpose?</a:t>
            </a:r>
            <a:endParaRPr kumimoji="0" lang="en-US" sz="3200" b="1" i="0" u="none" strike="noStrike" kern="1200" cap="none" spc="0" normalizeH="0" baseline="0" noProof="0" dirty="0">
              <a:ln w="12700">
                <a:solidFill>
                  <a:schemeClr val="bg2"/>
                </a:solidFill>
                <a:prstDash val="solid"/>
              </a:ln>
              <a:solidFill>
                <a:schemeClr val="tx2"/>
              </a:solidFill>
              <a:effectLst>
                <a:outerShdw blurRad="41275" dist="20320" dir="1800000" algn="tl" rotWithShape="0">
                  <a:srgbClr val="000000">
                    <a:alpha val="40000"/>
                  </a:srgbClr>
                </a:outerShdw>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704088"/>
            <a:ext cx="8229600" cy="5468112"/>
          </a:xfrm>
          <a:prstGeom prst="rect">
            <a:avLst/>
          </a:prstGeom>
          <a:ln w="19050">
            <a:noFill/>
          </a:ln>
        </p:spPr>
        <p:txBody>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5000" b="0" i="0" u="none" strike="noStrike" kern="1200" cap="none" spc="0" normalizeH="0" baseline="0" noProof="0" dirty="0" smtClean="0">
              <a:ln>
                <a:noFill/>
              </a:ln>
              <a:solidFill>
                <a:schemeClr val="tx2"/>
              </a:solidFill>
              <a:effectLst/>
              <a:uLnTx/>
              <a:uFillTx/>
              <a:latin typeface="+mj-lt"/>
              <a:ea typeface="+mj-ea"/>
              <a:cs typeface="+mj-cs"/>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lang="en-US" sz="5000" dirty="0">
              <a:solidFill>
                <a:schemeClr val="tx2"/>
              </a:solidFill>
              <a:latin typeface="+mj-lt"/>
              <a:ea typeface="+mj-ea"/>
              <a:cs typeface="+mj-cs"/>
            </a:endParaRPr>
          </a:p>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5000" b="0" i="0" u="none" strike="noStrike" kern="1200" cap="none" spc="0" normalizeH="0" baseline="0" noProof="0" dirty="0" smtClean="0">
              <a:ln>
                <a:noFill/>
              </a:ln>
              <a:solidFill>
                <a:schemeClr val="tx2"/>
              </a:solidFill>
              <a:effectLst/>
              <a:uLnTx/>
              <a:uFillTx/>
              <a:latin typeface="+mj-lt"/>
              <a:ea typeface="+mj-ea"/>
              <a:cs typeface="+mj-cs"/>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5000" b="1" i="0" u="none" strike="noStrike" kern="1200" normalizeH="0" baseline="0" noProof="0" dirty="0" smtClean="0">
                <a:ln w="12700">
                  <a:solidFill>
                    <a:schemeClr val="bg2"/>
                  </a:solidFill>
                  <a:prstDash val="solid"/>
                </a:ln>
                <a:solidFill>
                  <a:schemeClr val="tx2"/>
                </a:solidFill>
                <a:effectLst>
                  <a:outerShdw blurRad="41275" dist="20320" dir="1800000" algn="tl" rotWithShape="0">
                    <a:srgbClr val="000000">
                      <a:alpha val="40000"/>
                    </a:srgbClr>
                  </a:outerShdw>
                </a:effectLst>
                <a:uLnTx/>
                <a:uFillTx/>
                <a:latin typeface="+mj-lt"/>
                <a:ea typeface="+mj-ea"/>
                <a:cs typeface="+mj-cs"/>
              </a:rPr>
              <a:t>Thank you</a:t>
            </a:r>
            <a:endParaRPr kumimoji="0" lang="en-US" sz="5000" b="1" i="0" u="none" strike="noStrike" kern="1200" normalizeH="0" baseline="0" noProof="0" dirty="0">
              <a:ln w="12700">
                <a:solidFill>
                  <a:schemeClr val="bg2"/>
                </a:solidFill>
                <a:prstDash val="solid"/>
              </a:ln>
              <a:solidFill>
                <a:schemeClr val="tx2"/>
              </a:solidFill>
              <a:effectLst>
                <a:outerShdw blurRad="41275" dist="20320" dir="1800000" algn="tl" rotWithShape="0">
                  <a:srgbClr val="000000">
                    <a:alpha val="40000"/>
                  </a:srgbClr>
                </a:outerShdw>
              </a:effectLst>
              <a:uLnTx/>
              <a:uFillTx/>
              <a:latin typeface="+mj-lt"/>
              <a:ea typeface="+mj-ea"/>
              <a:cs typeface="+mj-cs"/>
            </a:endParaRPr>
          </a:p>
        </p:txBody>
      </p:sp>
      <p:sp>
        <p:nvSpPr>
          <p:cNvPr id="3" name="Slide Number Placeholder 2"/>
          <p:cNvSpPr>
            <a:spLocks noGrp="1"/>
          </p:cNvSpPr>
          <p:nvPr>
            <p:ph type="sldNum" sz="quarter" idx="12"/>
          </p:nvPr>
        </p:nvSpPr>
        <p:spPr/>
        <p:txBody>
          <a:bodyPr/>
          <a:lstStyle/>
          <a:p>
            <a:fld id="{1AA8440E-F952-4963-A313-37AC3D82D8D2}" type="slidenum">
              <a:rPr lang="en-US" smtClean="0"/>
              <a:pPr/>
              <a:t>6</a:t>
            </a:fld>
            <a:endParaRPr 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570</TotalTime>
  <Words>835</Words>
  <Application>Microsoft Office PowerPoint</Application>
  <PresentationFormat>On-screen Show (4:3)</PresentationFormat>
  <Paragraphs>108</Paragraphs>
  <Slides>6</Slides>
  <Notes>6</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Flow</vt:lpstr>
      <vt:lpstr>A Critical Assessment of  South Africa’s Water Tribunal and Its Emerging Jurisprudence</vt:lpstr>
      <vt:lpstr>Judicial Review vs Appeal/Application to Tribunal</vt:lpstr>
      <vt:lpstr>Composition and Powers of the Tribunal</vt:lpstr>
      <vt:lpstr>Slide 4</vt:lpstr>
      <vt:lpstr>Slide 5</vt:lpstr>
      <vt:lpstr>Slide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Critical Assessment of South Africa’s Water Tribunal and Its Emerging Jurisprudence</dc:title>
  <dc:creator>kerri</dc:creator>
  <cp:lastModifiedBy>Keri Ellis</cp:lastModifiedBy>
  <cp:revision>87</cp:revision>
  <dcterms:created xsi:type="dcterms:W3CDTF">2011-05-15T04:39:23Z</dcterms:created>
  <dcterms:modified xsi:type="dcterms:W3CDTF">2011-07-04T20:33:56Z</dcterms:modified>
</cp:coreProperties>
</file>