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49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Rounded Rectangle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12CC01-4E73-446E-BEF9-6B4F5A9235BE}" type="datetimeFigureOut">
              <a:rPr lang="en-US" smtClean="0"/>
              <a:pPr/>
              <a:t>7/6/2011</a:t>
            </a:fld>
            <a:endParaRPr lang="en-PH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H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794C6848-EA75-4CF0-A855-E6C71945AD88}" type="slidenum">
              <a:rPr lang="en-PH" smtClean="0"/>
              <a:pPr/>
              <a:t>‹#›</a:t>
            </a:fld>
            <a:endParaRPr lang="en-PH"/>
          </a:p>
        </p:txBody>
      </p:sp>
      <p:sp>
        <p:nvSpPr>
          <p:cNvPr id="7" name="Rectangle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12CC01-4E73-446E-BEF9-6B4F5A9235BE}" type="datetimeFigureOut">
              <a:rPr lang="en-US" smtClean="0"/>
              <a:pPr/>
              <a:t>7/6/2011</a:t>
            </a:fld>
            <a:endParaRPr lang="en-P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4C6848-EA75-4CF0-A855-E6C71945AD88}" type="slidenum">
              <a:rPr lang="en-PH" smtClean="0"/>
              <a:pPr/>
              <a:t>‹#›</a:t>
            </a:fld>
            <a:endParaRPr lang="en-PH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Rounded Rectangle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12CC01-4E73-446E-BEF9-6B4F5A9235BE}" type="datetimeFigureOut">
              <a:rPr lang="en-US" smtClean="0"/>
              <a:pPr/>
              <a:t>7/6/2011</a:t>
            </a:fld>
            <a:endParaRPr lang="en-P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en-PH"/>
          </a:p>
        </p:txBody>
      </p:sp>
      <p:sp>
        <p:nvSpPr>
          <p:cNvPr id="7" name="Rectangle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794C6848-EA75-4CF0-A855-E6C71945AD88}" type="slidenum">
              <a:rPr lang="en-PH" smtClean="0"/>
              <a:pPr/>
              <a:t>‹#›</a:t>
            </a:fld>
            <a:endParaRPr lang="en-PH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12CC01-4E73-446E-BEF9-6B4F5A9235BE}" type="datetimeFigureOut">
              <a:rPr lang="en-US" smtClean="0"/>
              <a:pPr/>
              <a:t>7/6/2011</a:t>
            </a:fld>
            <a:endParaRPr lang="en-P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4C6848-EA75-4CF0-A855-E6C71945AD88}" type="slidenum">
              <a:rPr lang="en-PH" smtClean="0"/>
              <a:pPr/>
              <a:t>‹#›</a:t>
            </a:fld>
            <a:endParaRPr lang="en-PH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12CC01-4E73-446E-BEF9-6B4F5A9235BE}" type="datetimeFigureOut">
              <a:rPr lang="en-US" smtClean="0"/>
              <a:pPr/>
              <a:t>7/6/2011</a:t>
            </a:fld>
            <a:endParaRPr lang="en-P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4C6848-EA75-4CF0-A855-E6C71945AD88}" type="slidenum">
              <a:rPr lang="en-PH" smtClean="0"/>
              <a:pPr/>
              <a:t>‹#›</a:t>
            </a:fld>
            <a:endParaRPr lang="en-PH"/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12CC01-4E73-446E-BEF9-6B4F5A9235BE}" type="datetimeFigureOut">
              <a:rPr lang="en-US" smtClean="0"/>
              <a:pPr/>
              <a:t>7/6/2011</a:t>
            </a:fld>
            <a:endParaRPr lang="en-P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4C6848-EA75-4CF0-A855-E6C71945AD88}" type="slidenum">
              <a:rPr lang="en-PH" smtClean="0"/>
              <a:pPr/>
              <a:t>‹#›</a:t>
            </a:fld>
            <a:endParaRPr lang="en-P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12CC01-4E73-446E-BEF9-6B4F5A9235BE}" type="datetimeFigureOut">
              <a:rPr lang="en-US" smtClean="0"/>
              <a:pPr/>
              <a:t>7/6/2011</a:t>
            </a:fld>
            <a:endParaRPr lang="en-P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4C6848-EA75-4CF0-A855-E6C71945AD88}" type="slidenum">
              <a:rPr lang="en-PH" smtClean="0"/>
              <a:pPr/>
              <a:t>‹#›</a:t>
            </a:fld>
            <a:endParaRPr lang="en-P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12CC01-4E73-446E-BEF9-6B4F5A9235BE}" type="datetimeFigureOut">
              <a:rPr lang="en-US" smtClean="0"/>
              <a:pPr/>
              <a:t>7/6/2011</a:t>
            </a:fld>
            <a:endParaRPr lang="en-P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4C6848-EA75-4CF0-A855-E6C71945AD88}" type="slidenum">
              <a:rPr lang="en-PH" smtClean="0"/>
              <a:pPr/>
              <a:t>‹#›</a:t>
            </a:fld>
            <a:endParaRPr lang="en-PH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12CC01-4E73-446E-BEF9-6B4F5A9235BE}" type="datetimeFigureOut">
              <a:rPr lang="en-US" smtClean="0"/>
              <a:pPr/>
              <a:t>7/6/2011</a:t>
            </a:fld>
            <a:endParaRPr lang="en-P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en-P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794C6848-EA75-4CF0-A855-E6C71945AD88}" type="slidenum">
              <a:rPr lang="en-PH" smtClean="0"/>
              <a:pPr/>
              <a:t>‹#›</a:t>
            </a:fld>
            <a:endParaRPr lang="en-PH"/>
          </a:p>
        </p:txBody>
      </p:sp>
      <p:sp>
        <p:nvSpPr>
          <p:cNvPr id="11" name="Rectangle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12CC01-4E73-446E-BEF9-6B4F5A9235BE}" type="datetimeFigureOut">
              <a:rPr lang="en-US" smtClean="0"/>
              <a:pPr/>
              <a:t>7/6/2011</a:t>
            </a:fld>
            <a:endParaRPr lang="en-P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4C6848-EA75-4CF0-A855-E6C71945AD88}" type="slidenum">
              <a:rPr lang="en-PH" smtClean="0"/>
              <a:pPr/>
              <a:t>‹#›</a:t>
            </a:fld>
            <a:endParaRPr lang="en-P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12CC01-4E73-446E-BEF9-6B4F5A9235BE}" type="datetimeFigureOut">
              <a:rPr lang="en-US" smtClean="0"/>
              <a:pPr/>
              <a:t>7/6/2011</a:t>
            </a:fld>
            <a:endParaRPr lang="en-P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4C6848-EA75-4CF0-A855-E6C71945AD88}" type="slidenum">
              <a:rPr lang="en-PH" smtClean="0"/>
              <a:pPr/>
              <a:t>‹#›</a:t>
            </a:fld>
            <a:endParaRPr lang="en-P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9312CC01-4E73-446E-BEF9-6B4F5A9235BE}" type="datetimeFigureOut">
              <a:rPr lang="en-US" smtClean="0"/>
              <a:pPr/>
              <a:t>7/6/2011</a:t>
            </a:fld>
            <a:endParaRPr lang="en-P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PH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794C6848-EA75-4CF0-A855-E6C71945AD88}" type="slidenum">
              <a:rPr lang="en-PH" smtClean="0"/>
              <a:pPr/>
              <a:t>‹#›</a:t>
            </a:fld>
            <a:endParaRPr lang="en-P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PH" dirty="0" smtClean="0"/>
          </a:p>
          <a:p>
            <a:r>
              <a:rPr lang="en-PH" dirty="0" smtClean="0"/>
              <a:t>Gwendolyn </a:t>
            </a:r>
            <a:r>
              <a:rPr lang="en-PH" dirty="0" err="1" smtClean="0"/>
              <a:t>Wellmann</a:t>
            </a:r>
            <a:endParaRPr lang="en-PH" dirty="0" smtClean="0"/>
          </a:p>
          <a:p>
            <a:r>
              <a:rPr lang="en-PH" dirty="0" smtClean="0"/>
              <a:t>Nelson Mandela Metropolitan University</a:t>
            </a:r>
            <a:endParaRPr lang="en-PH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PH" dirty="0" smtClean="0"/>
              <a:t>A Review of the National Water Act:</a:t>
            </a:r>
            <a:br>
              <a:rPr lang="en-PH" dirty="0" smtClean="0"/>
            </a:br>
            <a:r>
              <a:rPr lang="en-PH" dirty="0" smtClean="0"/>
              <a:t>Constraints to the empowerment of small-scale farmers</a:t>
            </a:r>
            <a:endParaRPr lang="en-P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PH" sz="2400" dirty="0" smtClean="0"/>
              <a:t>Research commissioned by the Surplus People Project</a:t>
            </a:r>
            <a:endParaRPr lang="en-PH" sz="2400" dirty="0"/>
          </a:p>
        </p:txBody>
      </p:sp>
      <p:pic>
        <p:nvPicPr>
          <p:cNvPr id="1027" name="Picture 3" descr="C:\Users\Public\Pictures\logo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886200" y="2819400"/>
            <a:ext cx="1168400" cy="20193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PH" dirty="0" smtClean="0"/>
              <a:t>Purpose of the paper</a:t>
            </a:r>
            <a:endParaRPr lang="en-PH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en-PH" dirty="0" smtClean="0"/>
              <a:t>Apartheid policies left SA with great disparity in wealth and access to both services and natural resources.</a:t>
            </a:r>
          </a:p>
          <a:p>
            <a:r>
              <a:rPr lang="en-PH" dirty="0" smtClean="0"/>
              <a:t>Black communities had little or no access to services (1994 – 12 to 14 million South Africans without access to potable water)</a:t>
            </a:r>
          </a:p>
          <a:p>
            <a:r>
              <a:rPr lang="en-PH" dirty="0" smtClean="0"/>
              <a:t>Although </a:t>
            </a:r>
            <a:r>
              <a:rPr lang="en-PH" dirty="0" smtClean="0"/>
              <a:t>Apartheid policies </a:t>
            </a:r>
            <a:r>
              <a:rPr lang="en-PH" dirty="0" smtClean="0"/>
              <a:t>governing access to water not in itself racist, access to water was linked to ownership of land.</a:t>
            </a:r>
          </a:p>
          <a:p>
            <a:r>
              <a:rPr lang="en-PH" dirty="0" smtClean="0"/>
              <a:t>National Water Act </a:t>
            </a:r>
            <a:r>
              <a:rPr lang="en-PH" dirty="0" smtClean="0"/>
              <a:t>(</a:t>
            </a:r>
            <a:r>
              <a:rPr lang="en-PH" dirty="0" smtClean="0"/>
              <a:t>36</a:t>
            </a:r>
            <a:r>
              <a:rPr lang="en-PH" dirty="0" smtClean="0"/>
              <a:t> </a:t>
            </a:r>
            <a:r>
              <a:rPr lang="en-PH" dirty="0" smtClean="0"/>
              <a:t>of </a:t>
            </a:r>
            <a:r>
              <a:rPr lang="en-PH" dirty="0" smtClean="0"/>
              <a:t>1998) </a:t>
            </a:r>
            <a:r>
              <a:rPr lang="en-PH" dirty="0" smtClean="0"/>
              <a:t>address these issues, however progress to access to water for irrigation extremely slow</a:t>
            </a:r>
          </a:p>
          <a:p>
            <a:r>
              <a:rPr lang="en-PH" dirty="0" smtClean="0"/>
              <a:t>Review of the NWA to see what the constraints are </a:t>
            </a:r>
            <a:endParaRPr lang="en-P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PH" dirty="0" smtClean="0"/>
              <a:t>Brief history of SA water legislation</a:t>
            </a:r>
            <a:endParaRPr lang="en-PH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PH" dirty="0" smtClean="0"/>
              <a:t>Prior to 1998: two separate phases</a:t>
            </a:r>
          </a:p>
          <a:p>
            <a:pPr lvl="2"/>
            <a:endParaRPr lang="en-PH" dirty="0" smtClean="0"/>
          </a:p>
          <a:p>
            <a:pPr lvl="2"/>
            <a:r>
              <a:rPr lang="en-PH" dirty="0" smtClean="0"/>
              <a:t>In 1652, the Dutch Company declared water a public commodity and </a:t>
            </a:r>
            <a:r>
              <a:rPr lang="en-PH" i="1" dirty="0" err="1" smtClean="0"/>
              <a:t>dominus</a:t>
            </a:r>
            <a:r>
              <a:rPr lang="en-PH" i="1" dirty="0" smtClean="0"/>
              <a:t> </a:t>
            </a:r>
            <a:r>
              <a:rPr lang="en-PH" i="1" dirty="0" err="1" smtClean="0"/>
              <a:t>fluminis</a:t>
            </a:r>
            <a:r>
              <a:rPr lang="en-PH" i="1" dirty="0" smtClean="0"/>
              <a:t> </a:t>
            </a:r>
            <a:r>
              <a:rPr lang="en-PH" dirty="0" smtClean="0"/>
              <a:t> (custodian) of the state; thus entrenching Roman Dutch law</a:t>
            </a:r>
          </a:p>
          <a:p>
            <a:pPr lvl="2"/>
            <a:endParaRPr lang="en-PH" dirty="0" smtClean="0"/>
          </a:p>
          <a:p>
            <a:pPr lvl="2">
              <a:buNone/>
            </a:pPr>
            <a:r>
              <a:rPr lang="en-PH" i="1" dirty="0" smtClean="0"/>
              <a:t>“...the free burghers, alongside or through whose land the water or stream ran, had no water rights.  The company gave them permission to use the water for a short period each day when it could spare it, and it was as a special favour, and not a right upon which that permission was based”   </a:t>
            </a:r>
            <a:r>
              <a:rPr lang="en-PH" dirty="0" smtClean="0"/>
              <a:t>(Hall, 1939:13)</a:t>
            </a:r>
            <a:endParaRPr lang="en-PH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PH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lvl="2"/>
            <a:r>
              <a:rPr lang="en-PH" dirty="0" smtClean="0"/>
              <a:t>In 1806, the British consolidated their occupation of the Cape.  </a:t>
            </a:r>
          </a:p>
          <a:p>
            <a:pPr lvl="2"/>
            <a:endParaRPr lang="en-PH" dirty="0" smtClean="0"/>
          </a:p>
          <a:p>
            <a:pPr lvl="2"/>
            <a:r>
              <a:rPr lang="en-PH" dirty="0" smtClean="0"/>
              <a:t>The 1813 Cradock’s proclamation provided landowners security of tenure.  </a:t>
            </a:r>
          </a:p>
          <a:p>
            <a:pPr lvl="2"/>
            <a:endParaRPr lang="en-PH" dirty="0" smtClean="0"/>
          </a:p>
          <a:p>
            <a:pPr lvl="2"/>
            <a:r>
              <a:rPr lang="en-PH" dirty="0" smtClean="0"/>
              <a:t>In 1873 Sir Henry de Villiers became Chief Justice of Cape Colony, the water allocation system changed, now became rooted in English law, and linked to land ownership – riparian owners had right to share in water flowing alongside or over their properties, and entitled to spring water on their properties</a:t>
            </a:r>
          </a:p>
          <a:p>
            <a:pPr lvl="2">
              <a:buNone/>
            </a:pPr>
            <a:endParaRPr lang="en-PH" dirty="0" smtClean="0"/>
          </a:p>
          <a:p>
            <a:pPr lvl="2"/>
            <a:r>
              <a:rPr lang="en-PH" dirty="0" smtClean="0"/>
              <a:t>1910:  Union of South Africa - aggressive and oppressive land dispossession programmes aimed to prevent Black land ownership</a:t>
            </a:r>
          </a:p>
          <a:p>
            <a:pPr lvl="2"/>
            <a:endParaRPr lang="en-PH" dirty="0" smtClean="0"/>
          </a:p>
          <a:p>
            <a:endParaRPr lang="en-P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PH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274320" lvl="2" indent="-274320">
              <a:spcBef>
                <a:spcPts val="580"/>
              </a:spcBef>
              <a:buClr>
                <a:schemeClr val="accent1"/>
              </a:buClr>
            </a:pPr>
            <a:r>
              <a:rPr lang="en-PH" dirty="0" smtClean="0"/>
              <a:t>1912: Irrigation and Conservation of Waters Act (8 of 1912) - codified existing common law and regulated competing claims for agricultural water use.  Also distinguished between public and private water:</a:t>
            </a:r>
          </a:p>
          <a:p>
            <a:pPr marL="548640" lvl="3" indent="-274320">
              <a:spcBef>
                <a:spcPts val="580"/>
              </a:spcBef>
              <a:buClr>
                <a:schemeClr val="accent1"/>
              </a:buClr>
              <a:buNone/>
            </a:pPr>
            <a:r>
              <a:rPr lang="en-PH" i="1" dirty="0" smtClean="0"/>
              <a:t>“...persons not owning riparian land ... are as a general rule only entitled to use public water in exceptional circumstances”  </a:t>
            </a:r>
            <a:r>
              <a:rPr lang="en-PH" dirty="0" smtClean="0"/>
              <a:t> (</a:t>
            </a:r>
            <a:r>
              <a:rPr lang="en-PH" dirty="0" err="1" smtClean="0"/>
              <a:t>Vos</a:t>
            </a:r>
            <a:r>
              <a:rPr lang="en-PH" dirty="0" smtClean="0"/>
              <a:t>, 1978)</a:t>
            </a:r>
          </a:p>
          <a:p>
            <a:pPr marL="548640" lvl="3" indent="-274320">
              <a:spcBef>
                <a:spcPts val="580"/>
              </a:spcBef>
              <a:buClr>
                <a:schemeClr val="accent1"/>
              </a:buClr>
              <a:buNone/>
            </a:pPr>
            <a:r>
              <a:rPr lang="en-PH" dirty="0" smtClean="0"/>
              <a:t>However water in public streams was regarded as public water, but this law did not provide government control over public water resources.</a:t>
            </a:r>
          </a:p>
          <a:p>
            <a:pPr marL="548640" lvl="3" indent="-274320">
              <a:spcBef>
                <a:spcPts val="580"/>
              </a:spcBef>
              <a:buClr>
                <a:schemeClr val="accent1"/>
              </a:buClr>
            </a:pPr>
            <a:r>
              <a:rPr lang="en-PH" dirty="0" smtClean="0"/>
              <a:t>In 1934  amendment was passed (Act 46 of 1934): protection of water in any area left to discretion of government.  Gave government greater powers of expropriation for facilitating the construction of government irrigations schemes.</a:t>
            </a:r>
          </a:p>
          <a:p>
            <a:pPr marL="548640" lvl="3" indent="-274320">
              <a:spcBef>
                <a:spcPts val="580"/>
              </a:spcBef>
              <a:buClr>
                <a:schemeClr val="accent1"/>
              </a:buClr>
            </a:pPr>
            <a:r>
              <a:rPr lang="en-PH" dirty="0" smtClean="0"/>
              <a:t>Water Act 54 of 1956: further entrenched  distinction between private and public water</a:t>
            </a:r>
          </a:p>
          <a:p>
            <a:endParaRPr lang="en-P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PH" dirty="0" smtClean="0"/>
              <a:t>Water Act (54 of 1956)</a:t>
            </a:r>
            <a:endParaRPr lang="en-PH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PH" dirty="0" smtClean="0"/>
              <a:t>Aimed at strengthening the state’s aim for greater control over water</a:t>
            </a:r>
          </a:p>
          <a:p>
            <a:r>
              <a:rPr lang="en-PH" dirty="0" smtClean="0"/>
              <a:t>Silent on prioritizing or allocation of water for basic human needs of those persons who do not own property</a:t>
            </a:r>
          </a:p>
          <a:p>
            <a:r>
              <a:rPr lang="en-PH" dirty="0" smtClean="0"/>
              <a:t>Access to and use of water derived from and linked to ownership of land:</a:t>
            </a:r>
          </a:p>
          <a:p>
            <a:pPr lvl="1"/>
            <a:r>
              <a:rPr lang="en-PH" dirty="0" smtClean="0"/>
              <a:t>Public water – riparian ownership</a:t>
            </a:r>
          </a:p>
          <a:p>
            <a:pPr lvl="1"/>
            <a:r>
              <a:rPr lang="en-PH" dirty="0" smtClean="0"/>
              <a:t>Private water – ownership of land over which water flows or springs from</a:t>
            </a:r>
          </a:p>
          <a:p>
            <a:pPr lvl="1"/>
            <a:r>
              <a:rPr lang="en-PH" dirty="0" smtClean="0"/>
              <a:t>Water servitudes – granted by owner of the </a:t>
            </a:r>
            <a:r>
              <a:rPr lang="en-PH" dirty="0" err="1" smtClean="0"/>
              <a:t>servient</a:t>
            </a:r>
            <a:r>
              <a:rPr lang="en-PH" dirty="0" smtClean="0"/>
              <a:t> tenement</a:t>
            </a:r>
            <a:endParaRPr lang="en-P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PH" dirty="0" smtClean="0"/>
              <a:t>National Water Act (No 36 of 1998)</a:t>
            </a:r>
            <a:endParaRPr lang="en-PH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PH" dirty="0" smtClean="0"/>
              <a:t>Replaces </a:t>
            </a:r>
            <a:r>
              <a:rPr lang="en-PH" dirty="0" smtClean="0"/>
              <a:t>1956 Water </a:t>
            </a:r>
            <a:r>
              <a:rPr lang="en-PH" dirty="0" smtClean="0"/>
              <a:t>Act</a:t>
            </a:r>
          </a:p>
          <a:p>
            <a:pPr>
              <a:buNone/>
            </a:pPr>
            <a:endParaRPr lang="en-PH" dirty="0" smtClean="0"/>
          </a:p>
          <a:p>
            <a:r>
              <a:rPr lang="en-PH" dirty="0" smtClean="0"/>
              <a:t>Replaced the riparian system with an administrative system of water use </a:t>
            </a:r>
            <a:r>
              <a:rPr lang="en-PH" dirty="0" smtClean="0"/>
              <a:t>entitlements</a:t>
            </a:r>
          </a:p>
          <a:p>
            <a:endParaRPr lang="en-PH" dirty="0" smtClean="0"/>
          </a:p>
          <a:p>
            <a:r>
              <a:rPr lang="en-PH" dirty="0" smtClean="0"/>
              <a:t>De-links </a:t>
            </a:r>
            <a:r>
              <a:rPr lang="en-PH" dirty="0" smtClean="0"/>
              <a:t>water rights and land </a:t>
            </a:r>
            <a:r>
              <a:rPr lang="en-PH" dirty="0" smtClean="0"/>
              <a:t>ownership</a:t>
            </a:r>
          </a:p>
          <a:p>
            <a:pPr>
              <a:buNone/>
            </a:pPr>
            <a:endParaRPr lang="en-PH" dirty="0" smtClean="0"/>
          </a:p>
          <a:p>
            <a:r>
              <a:rPr lang="en-PH" dirty="0" smtClean="0"/>
              <a:t>Only right to water is that of the Reserve encompassing both human needs and needs of the ecology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PH" dirty="0" smtClean="0"/>
              <a:t>National Water Act (No 36 of 1998)</a:t>
            </a:r>
            <a:endParaRPr lang="en-PH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PH" dirty="0" smtClean="0"/>
              <a:t>Has following core objectives:</a:t>
            </a:r>
          </a:p>
          <a:p>
            <a:pPr lvl="1"/>
            <a:r>
              <a:rPr lang="en-PH" dirty="0" smtClean="0"/>
              <a:t>Meeting basic human needs of present and future generations</a:t>
            </a:r>
          </a:p>
          <a:p>
            <a:pPr lvl="1"/>
            <a:r>
              <a:rPr lang="en-PH" dirty="0" smtClean="0"/>
              <a:t>Promoting equitable access to water</a:t>
            </a:r>
          </a:p>
          <a:p>
            <a:pPr lvl="1"/>
            <a:r>
              <a:rPr lang="en-PH" dirty="0" smtClean="0"/>
              <a:t>Redressing the results of past racial and gender discrimination</a:t>
            </a:r>
          </a:p>
          <a:p>
            <a:pPr lvl="1"/>
            <a:r>
              <a:rPr lang="en-PH" dirty="0" smtClean="0"/>
              <a:t>Promoting efficient, sustainable and beneficial use of water</a:t>
            </a:r>
          </a:p>
          <a:p>
            <a:pPr lvl="1"/>
            <a:r>
              <a:rPr lang="en-PH" dirty="0" smtClean="0"/>
              <a:t>Facilitating social and economic development</a:t>
            </a:r>
          </a:p>
          <a:p>
            <a:pPr lvl="1"/>
            <a:r>
              <a:rPr lang="en-PH" dirty="0" smtClean="0"/>
              <a:t>Providing for the growing demand for water use</a:t>
            </a:r>
          </a:p>
          <a:p>
            <a:pPr lvl="1"/>
            <a:r>
              <a:rPr lang="en-PH" dirty="0" smtClean="0"/>
              <a:t>Protecting the aquatic and associated ecosystems &amp; biodiversity</a:t>
            </a:r>
          </a:p>
          <a:p>
            <a:pPr lvl="1"/>
            <a:r>
              <a:rPr lang="en-PH" dirty="0" smtClean="0"/>
              <a:t>Reduce and prevent pollution &amp; degradation of water resources</a:t>
            </a:r>
          </a:p>
          <a:p>
            <a:pPr lvl="1"/>
            <a:r>
              <a:rPr lang="en-PH" dirty="0" smtClean="0"/>
              <a:t>Managing floods and droughts</a:t>
            </a:r>
          </a:p>
          <a:p>
            <a:endParaRPr lang="en-P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PH" dirty="0" smtClean="0"/>
              <a:t>Constraints in Schedule 1</a:t>
            </a:r>
            <a:endParaRPr lang="en-PH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n-PH" dirty="0" smtClean="0"/>
          </a:p>
          <a:p>
            <a:r>
              <a:rPr lang="en-PH" dirty="0" smtClean="0"/>
              <a:t>Schedule 1 of the NWA permits basic water use for domestic consumption, livestock use and gardening – but not for commercial purposes</a:t>
            </a:r>
          </a:p>
          <a:p>
            <a:pPr>
              <a:buNone/>
            </a:pPr>
            <a:endParaRPr lang="en-PH" dirty="0" smtClean="0"/>
          </a:p>
          <a:p>
            <a:r>
              <a:rPr lang="en-PH" dirty="0" smtClean="0"/>
              <a:t>Resource-poor small-scale farmers on less than one ha who use water for market-based activities for economic survival, are not given rights to water under Schedule 1.</a:t>
            </a:r>
          </a:p>
          <a:p>
            <a:endParaRPr lang="en-P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PH" dirty="0" smtClean="0"/>
              <a:t>General authorization to use water</a:t>
            </a:r>
            <a:endParaRPr lang="en-PH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PH" dirty="0" smtClean="0"/>
              <a:t>Section 4(3) – any person may apply to obtain general authorization to use water</a:t>
            </a:r>
          </a:p>
          <a:p>
            <a:r>
              <a:rPr lang="en-PH" dirty="0" smtClean="0"/>
              <a:t>Section 27 list the factors to be taken into account when issuing licence – first on list = existing water use</a:t>
            </a:r>
          </a:p>
          <a:p>
            <a:r>
              <a:rPr lang="en-PH" dirty="0" smtClean="0"/>
              <a:t>Sections 4(2) and 34: any person may continue existing, lawful water use in terms of previous Act.  Protected use.</a:t>
            </a:r>
          </a:p>
          <a:p>
            <a:r>
              <a:rPr lang="en-PH" dirty="0" smtClean="0"/>
              <a:t>Over-allocation, esp. in water-stressed basins</a:t>
            </a:r>
          </a:p>
          <a:p>
            <a:r>
              <a:rPr lang="en-PH" dirty="0" smtClean="0"/>
              <a:t>‘compulsory licensing’ (Sections 43 to 48) problematic due to lack of resources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PH" dirty="0" smtClean="0"/>
              <a:t>Redistribution towards more efficient users</a:t>
            </a:r>
            <a:endParaRPr lang="en-PH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n-PH" dirty="0" smtClean="0"/>
          </a:p>
          <a:p>
            <a:r>
              <a:rPr lang="en-PH" dirty="0" smtClean="0"/>
              <a:t>Aim is for equitable allocation of water for beneficial use and redistribution not only for previously disadvantaged, but towards more efficient users.</a:t>
            </a:r>
          </a:p>
          <a:p>
            <a:pPr>
              <a:buNone/>
            </a:pPr>
            <a:endParaRPr lang="en-PH" dirty="0" smtClean="0"/>
          </a:p>
          <a:p>
            <a:r>
              <a:rPr lang="en-PH" dirty="0" smtClean="0"/>
              <a:t>Implications for small-scale farmers with existing water rights, but who do not use water efficiently (e.g. </a:t>
            </a:r>
            <a:r>
              <a:rPr lang="en-PH" dirty="0" err="1" smtClean="0"/>
              <a:t>Ebenhaezer</a:t>
            </a:r>
            <a:r>
              <a:rPr lang="en-PH" dirty="0" smtClean="0"/>
              <a:t> on West Coast in water-stressed basin)</a:t>
            </a:r>
            <a:endParaRPr lang="en-P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PH" dirty="0" smtClean="0"/>
              <a:t>Other general constraints</a:t>
            </a:r>
            <a:endParaRPr lang="en-PH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n-PH" dirty="0" smtClean="0"/>
          </a:p>
          <a:p>
            <a:r>
              <a:rPr lang="en-PH" dirty="0" smtClean="0"/>
              <a:t>Lack of resources at DWA </a:t>
            </a:r>
          </a:p>
          <a:p>
            <a:pPr lvl="1"/>
            <a:r>
              <a:rPr lang="en-PH" dirty="0" smtClean="0"/>
              <a:t>Unable to implement regulations, e.g. </a:t>
            </a:r>
            <a:r>
              <a:rPr lang="en-GB" dirty="0" smtClean="0"/>
              <a:t>October 2007 </a:t>
            </a:r>
            <a:r>
              <a:rPr lang="en-GB" dirty="0" smtClean="0"/>
              <a:t>Regulations on financial assistance to resource poor farmers</a:t>
            </a:r>
            <a:r>
              <a:rPr lang="en-GB" b="1" dirty="0" smtClean="0"/>
              <a:t/>
            </a:r>
            <a:br>
              <a:rPr lang="en-GB" b="1" dirty="0" smtClean="0"/>
            </a:br>
            <a:endParaRPr lang="en-GB" b="1" dirty="0" smtClean="0"/>
          </a:p>
          <a:p>
            <a:r>
              <a:rPr lang="en-GB" dirty="0" smtClean="0"/>
              <a:t>Slow pace (failure???) of land reform</a:t>
            </a:r>
            <a:endParaRPr lang="en-PH" dirty="0" smtClean="0"/>
          </a:p>
          <a:p>
            <a:pPr lvl="1"/>
            <a:endParaRPr lang="en-P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PH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ctr"/>
            <a:endParaRPr lang="en-PH" dirty="0" smtClean="0"/>
          </a:p>
          <a:p>
            <a:pPr algn="ctr"/>
            <a:endParaRPr lang="en-PH" dirty="0" smtClean="0"/>
          </a:p>
          <a:p>
            <a:pPr algn="ctr">
              <a:buNone/>
            </a:pPr>
            <a:endParaRPr lang="en-PH" dirty="0" smtClean="0"/>
          </a:p>
          <a:p>
            <a:pPr algn="ctr">
              <a:buNone/>
            </a:pPr>
            <a:r>
              <a:rPr lang="en-PH" dirty="0" smtClean="0"/>
              <a:t>Thank you.</a:t>
            </a:r>
            <a:endParaRPr lang="en-P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ty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331</TotalTime>
  <Words>896</Words>
  <Application>Microsoft Office PowerPoint</Application>
  <PresentationFormat>On-screen Show (4:3)</PresentationFormat>
  <Paragraphs>80</Paragraphs>
  <Slides>14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Equity</vt:lpstr>
      <vt:lpstr>A Review of the National Water Act: Constraints to the empowerment of small-scale farmers</vt:lpstr>
      <vt:lpstr>Research commissioned by the Surplus People Project</vt:lpstr>
      <vt:lpstr>Purpose of the paper</vt:lpstr>
      <vt:lpstr>Brief history of SA water legislation</vt:lpstr>
      <vt:lpstr>Slide 5</vt:lpstr>
      <vt:lpstr>Slide 6</vt:lpstr>
      <vt:lpstr>Water Act (54 of 1956)</vt:lpstr>
      <vt:lpstr>National Water Act (No 36 of 1998)</vt:lpstr>
      <vt:lpstr>National Water Act (No 36 of 1998)</vt:lpstr>
      <vt:lpstr>Constraints in Schedule 1</vt:lpstr>
      <vt:lpstr>General authorization to use water</vt:lpstr>
      <vt:lpstr>Redistribution towards more efficient users</vt:lpstr>
      <vt:lpstr>Other general constraints</vt:lpstr>
      <vt:lpstr>Slide 14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Romeo</dc:creator>
  <cp:lastModifiedBy>Romeo</cp:lastModifiedBy>
  <cp:revision>26</cp:revision>
  <dcterms:created xsi:type="dcterms:W3CDTF">2011-07-05T15:23:24Z</dcterms:created>
  <dcterms:modified xsi:type="dcterms:W3CDTF">2011-07-06T06:18:58Z</dcterms:modified>
</cp:coreProperties>
</file>