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3"/>
  </p:notesMasterIdLst>
  <p:sldIdLst>
    <p:sldId id="256" r:id="rId2"/>
    <p:sldId id="313" r:id="rId3"/>
    <p:sldId id="297" r:id="rId4"/>
    <p:sldId id="257" r:id="rId5"/>
    <p:sldId id="275" r:id="rId6"/>
    <p:sldId id="305" r:id="rId7"/>
    <p:sldId id="276" r:id="rId8"/>
    <p:sldId id="279" r:id="rId9"/>
    <p:sldId id="280" r:id="rId10"/>
    <p:sldId id="281" r:id="rId11"/>
    <p:sldId id="282" r:id="rId12"/>
    <p:sldId id="277" r:id="rId13"/>
    <p:sldId id="294" r:id="rId14"/>
    <p:sldId id="288" r:id="rId15"/>
    <p:sldId id="286" r:id="rId16"/>
    <p:sldId id="283" r:id="rId17"/>
    <p:sldId id="258" r:id="rId18"/>
    <p:sldId id="284" r:id="rId19"/>
    <p:sldId id="289" r:id="rId20"/>
    <p:sldId id="290" r:id="rId21"/>
    <p:sldId id="293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295" r:id="rId30"/>
    <p:sldId id="299" r:id="rId31"/>
    <p:sldId id="300" r:id="rId32"/>
    <p:sldId id="264" r:id="rId33"/>
    <p:sldId id="301" r:id="rId34"/>
    <p:sldId id="302" r:id="rId35"/>
    <p:sldId id="303" r:id="rId36"/>
    <p:sldId id="268" r:id="rId37"/>
    <p:sldId id="304" r:id="rId38"/>
    <p:sldId id="270" r:id="rId39"/>
    <p:sldId id="314" r:id="rId40"/>
    <p:sldId id="296" r:id="rId41"/>
    <p:sldId id="298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6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B43514B-50F9-48A3-B8BA-7BCBA370D4E8}" type="datetimeFigureOut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49CF55-848A-4AF7-9489-E42A3DCD64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333A2F-7B35-4CC8-8306-F1C2DF4AD5E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2000" smtClean="0">
                <a:solidFill>
                  <a:schemeClr val="bg1"/>
                </a:solidFill>
                <a:latin typeface="Vrinda" pitchFamily="2" charset="0"/>
                <a:cs typeface="Vrinda" pitchFamily="2" charset="0"/>
              </a:rPr>
              <a:t>Nile Basin Countries</a:t>
            </a:r>
            <a:endParaRPr lang="en-US" sz="3200" smtClean="0">
              <a:solidFill>
                <a:srgbClr val="FF0000"/>
              </a:solidFill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F237B7-35BF-4502-94DB-44C4DE9E75C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A7C2C6-6874-44FD-9BEA-CEB3792E352B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821C0A-AF61-4CEF-8516-93C8B312A0C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045632-DB60-41B9-A6B4-281392EB471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62EF5C8-5EF1-4014-ADF6-77EF3A627D3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8CCE7-7AF6-484E-A3E3-FF405E233A3B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8EDB3-C294-43AE-881F-0DF1C3B8A8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866DC-39BA-4493-A47C-9CF1FA4D69F7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5F5AA-7180-4CEF-958B-4E67EF4100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6F43B-8EFC-4CF1-9B71-AD3D5502A44D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3D7C2-C9F6-4492-BB73-372CD3B965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46319-C021-45EE-8082-F765C0F8A950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D26B5-4177-4CCF-B55B-2BAC0648E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066FD-5789-4CC9-8910-535EB07469D6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54DC5-A256-46DC-918A-9CF2A37640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B7583-D5D6-4FE5-A698-5BBAA966A3FD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EE88E-C821-463D-990A-B536DACE3C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83C07-2F06-453A-B352-E9F561AFD40C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C0EC5-05BC-47C6-82DB-D431AC9227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94FA5-DE12-4AE9-87ED-2DE0A392A38E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971C4-0DE7-42A7-A45E-30CCAD9FC0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0A383-27DA-40CB-9748-3E1F36FF2C46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FD4E-B319-46E9-9B09-2CC639BA0E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73C8F-DD8F-4D77-8E13-DE13A43AED67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E525C-FEA6-493B-A968-E226B24833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7BFA-76BC-4AD9-82A7-274FE06087D1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E9A62-9B9B-40E7-BD61-64258288A1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CF177A-807D-44A6-8081-78BC1A9428E6}" type="datetime1">
              <a:rPr lang="en-US"/>
              <a:pPr>
                <a:defRPr/>
              </a:pPr>
              <a:t>7/5/2011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99C8C7-83FB-4E89-9375-7B53DD075D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381000" y="381000"/>
            <a:ext cx="8305800" cy="32004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Times New Roman" pitchFamily="18" charset="0"/>
                <a:cs typeface="Times New Roman" pitchFamily="18" charset="0"/>
              </a:rPr>
              <a:t>Legal Framework for Equitable and Sustainable Utilisation of the Nile River Waters: Agreement of the Riparian States for Cooperative Basin Management</a:t>
            </a:r>
            <a:endParaRPr lang="en-US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152400" y="4114800"/>
            <a:ext cx="8763000" cy="1981200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chemeClr val="bg1"/>
                </a:solidFill>
              </a:rPr>
              <a:t>Mekete Bekele Tekle</a:t>
            </a:r>
          </a:p>
          <a:p>
            <a:pPr eaLnBrk="1" hangingPunct="1"/>
            <a:r>
              <a:rPr lang="en-US" sz="4000" b="1" smtClean="0">
                <a:solidFill>
                  <a:srgbClr val="FFC000"/>
                </a:solidFill>
              </a:rPr>
              <a:t>Addis Ababa University School of Law </a:t>
            </a:r>
          </a:p>
          <a:p>
            <a:pPr eaLnBrk="1" hangingPunct="1"/>
            <a:r>
              <a:rPr lang="en-US" sz="4800" b="1" smtClean="0">
                <a:solidFill>
                  <a:schemeClr val="bg1"/>
                </a:solidFill>
              </a:rPr>
              <a:t>ETHIOPIA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763000" cy="1447800"/>
          </a:xfrm>
        </p:spPr>
        <p:txBody>
          <a:bodyPr/>
          <a:lstStyle/>
          <a:p>
            <a:r>
              <a:rPr lang="en-US" sz="7200" smtClean="0">
                <a:solidFill>
                  <a:srgbClr val="FFC000"/>
                </a:solidFill>
              </a:rPr>
              <a:t>Sponsored by NWU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en-US" sz="4400" b="1" dirty="0" smtClean="0"/>
              <a:t>I would like to thank</a:t>
            </a:r>
          </a:p>
          <a:p>
            <a:pPr algn="ctr">
              <a:buFont typeface="Arial" charset="0"/>
              <a:buNone/>
            </a:pPr>
            <a:r>
              <a:rPr lang="en-US" sz="4400" b="1" dirty="0" smtClean="0"/>
              <a:t> the Vice-Chancellor of </a:t>
            </a:r>
          </a:p>
          <a:p>
            <a:pPr algn="ctr">
              <a:buFont typeface="Arial" charset="0"/>
              <a:buNone/>
            </a:pPr>
            <a:r>
              <a:rPr lang="en-US" sz="4400" b="1" dirty="0" smtClean="0"/>
              <a:t>North-West University (NWU) </a:t>
            </a:r>
          </a:p>
          <a:p>
            <a:pPr algn="ctr">
              <a:buFont typeface="Arial" charset="0"/>
              <a:buNone/>
            </a:pPr>
            <a:r>
              <a:rPr lang="en-US" sz="4400" b="1" dirty="0" smtClean="0"/>
              <a:t>&amp;</a:t>
            </a:r>
          </a:p>
          <a:p>
            <a:pPr algn="ctr">
              <a:buFont typeface="Arial" charset="0"/>
              <a:buNone/>
            </a:pPr>
            <a:r>
              <a:rPr lang="en-US" sz="4400" b="1" dirty="0" smtClean="0"/>
              <a:t>Prof. </a:t>
            </a:r>
            <a:r>
              <a:rPr lang="en-US" sz="4400" b="1" dirty="0" err="1" smtClean="0"/>
              <a:t>Willemien</a:t>
            </a:r>
            <a:r>
              <a:rPr lang="en-US" sz="4400" b="1" dirty="0" smtClean="0"/>
              <a:t> du </a:t>
            </a:r>
            <a:r>
              <a:rPr lang="en-US" sz="4400" b="1" dirty="0" err="1" smtClean="0"/>
              <a:t>Plessis</a:t>
            </a:r>
            <a:r>
              <a:rPr lang="en-US" sz="4400" b="1" dirty="0" smtClean="0"/>
              <a:t> (NWU)</a:t>
            </a:r>
          </a:p>
          <a:p>
            <a:pPr algn="ctr">
              <a:buFont typeface="Arial" charset="0"/>
              <a:buNone/>
            </a:pPr>
            <a:r>
              <a:rPr lang="en-US" sz="4400" b="1" dirty="0" smtClean="0"/>
              <a:t>for sponsoring my participation.</a:t>
            </a:r>
          </a:p>
          <a:p>
            <a:pPr algn="ctr">
              <a:buFont typeface="Arial" charset="0"/>
              <a:buNone/>
            </a:pPr>
            <a:endParaRPr lang="en-US" sz="4400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0ED1BE-21E9-49B1-9159-A58AAC63E3B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r>
              <a:rPr lang="en-US" b="1" smtClean="0"/>
              <a:t>9th Colloquium of the IUCN Academy of Environmental Law </a:t>
            </a:r>
            <a:endParaRPr lang="en-US" smtClean="0"/>
          </a:p>
        </p:txBody>
      </p:sp>
      <p:pic>
        <p:nvPicPr>
          <p:cNvPr id="409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47800"/>
            <a:ext cx="9144000" cy="5410200"/>
          </a:xfrm>
          <a:noFill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609600"/>
            <a:ext cx="1371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3800" y="609600"/>
            <a:ext cx="1143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D582DB-0ECD-4681-B90D-364F754DB6F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867400" y="0"/>
            <a:ext cx="3276600" cy="6858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800" b="1" dirty="0" smtClean="0"/>
              <a:t>Riparian States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1. Egypt </a:t>
            </a:r>
            <a:br>
              <a:rPr lang="en-US" sz="3200" dirty="0" smtClean="0"/>
            </a:br>
            <a:r>
              <a:rPr lang="en-US" sz="3200" dirty="0" smtClean="0"/>
              <a:t>2. Sudan</a:t>
            </a:r>
            <a:r>
              <a:rPr lang="en-US" sz="3200" dirty="0" smtClean="0">
                <a:solidFill>
                  <a:schemeClr val="bg1"/>
                </a:solidFill>
              </a:rPr>
              <a:t/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200" dirty="0" smtClean="0"/>
              <a:t>3. Eritrea </a:t>
            </a:r>
            <a:br>
              <a:rPr lang="en-US" sz="3200" dirty="0" smtClean="0"/>
            </a:br>
            <a:r>
              <a:rPr lang="en-US" sz="3200" dirty="0" smtClean="0"/>
              <a:t>4. Ethiopia </a:t>
            </a:r>
            <a:br>
              <a:rPr lang="en-US" sz="3200" dirty="0" smtClean="0"/>
            </a:br>
            <a:r>
              <a:rPr lang="en-US" sz="3200" dirty="0" smtClean="0"/>
              <a:t>5. Uganda</a:t>
            </a:r>
            <a:br>
              <a:rPr lang="en-US" sz="3200" dirty="0" smtClean="0"/>
            </a:br>
            <a:r>
              <a:rPr lang="en-US" sz="2800" dirty="0" smtClean="0"/>
              <a:t>6.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u="sng" dirty="0" smtClean="0"/>
              <a:t>Southern</a:t>
            </a:r>
            <a:r>
              <a:rPr lang="en-US" sz="2800" u="sng" dirty="0" smtClean="0"/>
              <a:t> </a:t>
            </a:r>
            <a:r>
              <a:rPr lang="en-US" sz="3200" u="sng" dirty="0" smtClean="0"/>
              <a:t>Sudan</a:t>
            </a:r>
            <a:r>
              <a:rPr lang="en-US" sz="3200" u="sng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/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200" dirty="0" smtClean="0"/>
              <a:t>7. Kenya</a:t>
            </a:r>
            <a:br>
              <a:rPr lang="en-US" sz="3200" dirty="0" smtClean="0"/>
            </a:br>
            <a:r>
              <a:rPr lang="en-US" sz="3200" dirty="0" smtClean="0"/>
              <a:t>8. Tanzania</a:t>
            </a:r>
            <a:br>
              <a:rPr lang="en-US" sz="3200" dirty="0" smtClean="0"/>
            </a:br>
            <a:r>
              <a:rPr lang="en-US" sz="3200" dirty="0" smtClean="0"/>
              <a:t>9. Burundi</a:t>
            </a:r>
            <a:br>
              <a:rPr lang="en-US" sz="3200" dirty="0" smtClean="0"/>
            </a:br>
            <a:r>
              <a:rPr lang="en-US" sz="3200" dirty="0" smtClean="0"/>
              <a:t>10. Rwanda</a:t>
            </a:r>
            <a:br>
              <a:rPr lang="en-US" sz="3200" dirty="0" smtClean="0"/>
            </a:br>
            <a:r>
              <a:rPr lang="en-US" sz="3200" dirty="0" smtClean="0"/>
              <a:t>11. DR Congo </a:t>
            </a:r>
            <a:br>
              <a:rPr lang="en-US" sz="3200" dirty="0" smtClean="0"/>
            </a:br>
            <a:r>
              <a:rPr lang="en-US" sz="3200" dirty="0" smtClean="0"/>
              <a:t> 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5334000" cy="6858000"/>
          </a:xfrm>
        </p:spPr>
        <p:txBody>
          <a:bodyPr/>
          <a:lstStyle/>
          <a:p>
            <a:pPr eaLnBrk="1" hangingPunct="1"/>
            <a:endParaRPr lang="en-US" smtClean="0"/>
          </a:p>
          <a:p>
            <a:pPr algn="ctr" eaLnBrk="1" hangingPunct="1">
              <a:buFont typeface="Arial" charset="0"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867400" cy="685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5790F-760B-4E6D-AC4B-DAB1EAED2A4B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Some Facts about Nile River Basin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57800"/>
          </a:xfrm>
        </p:spPr>
        <p:txBody>
          <a:bodyPr/>
          <a:lstStyle/>
          <a:p>
            <a:r>
              <a:rPr lang="en-US" sz="2600" dirty="0" smtClean="0"/>
              <a:t>The longest river in the world (6,800 k/m)</a:t>
            </a:r>
          </a:p>
          <a:p>
            <a:r>
              <a:rPr lang="en-US" sz="2600" dirty="0" smtClean="0"/>
              <a:t>2</a:t>
            </a:r>
            <a:r>
              <a:rPr lang="en-US" sz="2600" baseline="30000" dirty="0" smtClean="0"/>
              <a:t>nd</a:t>
            </a:r>
            <a:r>
              <a:rPr lang="en-US" sz="2600" dirty="0" smtClean="0"/>
              <a:t> most shared river in the world , shared by 11 countries, (Danube is first with 13 countries)</a:t>
            </a:r>
          </a:p>
          <a:p>
            <a:pPr eaLnBrk="1" hangingPunct="1"/>
            <a:r>
              <a:rPr lang="en-US" sz="2600" dirty="0" smtClean="0"/>
              <a:t>86%  of Nile water is from  the Blue Nile/</a:t>
            </a:r>
            <a:r>
              <a:rPr lang="en-US" sz="2600" dirty="0" err="1" smtClean="0"/>
              <a:t>Abbay</a:t>
            </a:r>
            <a:r>
              <a:rPr lang="en-US" sz="2600" dirty="0" smtClean="0"/>
              <a:t> (Ethiopia) </a:t>
            </a:r>
          </a:p>
          <a:p>
            <a:pPr eaLnBrk="1" hangingPunct="1"/>
            <a:r>
              <a:rPr lang="en-US" sz="2600" dirty="0" smtClean="0"/>
              <a:t>Egypt and Sudan Claim the entire flow of the Nile waters</a:t>
            </a:r>
          </a:p>
          <a:p>
            <a:pPr eaLnBrk="1" hangingPunct="1"/>
            <a:r>
              <a:rPr lang="en-US" sz="2600" dirty="0" smtClean="0"/>
              <a:t>About 40% of the entire population of the basin countries depend on Nile waters for their livelihood.</a:t>
            </a:r>
          </a:p>
          <a:p>
            <a:pPr eaLnBrk="1" hangingPunct="1"/>
            <a:r>
              <a:rPr lang="en-US" sz="2600" dirty="0" smtClean="0"/>
              <a:t>Upstream countries are less developed as compared to downstream ones - all with poverty alleviation agenda.</a:t>
            </a:r>
          </a:p>
          <a:p>
            <a:pPr eaLnBrk="1" hangingPunct="1"/>
            <a:r>
              <a:rPr lang="en-US" sz="2600" dirty="0" smtClean="0"/>
              <a:t>All riparian states are planning for more water projects –  mega dams for irrigation &amp;/or hydropower</a:t>
            </a:r>
          </a:p>
          <a:p>
            <a:pPr eaLnBrk="1" hangingPunct="1"/>
            <a:endParaRPr lang="en-US" sz="2800" dirty="0" smtClean="0"/>
          </a:p>
          <a:p>
            <a:endParaRPr lang="en-US" sz="2800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2E18D8-D06C-4DFA-A576-054378BED73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The Nile Treaties &amp; Agreements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534400" cy="586740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Protocol between Britain and Italy  (1891);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Treaty between Britain and Ethiopia  (1902);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Britain and Congo [Modifying  1894 Agreement of Brussels] (1906);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Agreement between Britain, Italy and Ethiopia (1906); 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Exchange of notes between Britain and Italy (1925);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Nile water agreement  (1929);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Convention between Britain and Belgium (1934); 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Exchange of memos Egypt &amp; Britain (on behalf of Uganda) ,  1949 – 1953;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Egypt and the Sudan Nile Agreement (1959);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 Exchange of memoranda between Egypt and Uganda (1991);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Framework for General Cooperation , Egypt and Ethiopia in 1993; </a:t>
            </a:r>
            <a:endParaRPr lang="en-US" sz="2000" b="1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Egypt and Uganda Agreement for controlling water hyacinth (1998); and 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smtClean="0"/>
              <a:t>Cooperative Framework Agreement of Nile Basin States (2010</a:t>
            </a:r>
          </a:p>
          <a:p>
            <a:pPr>
              <a:buFont typeface="Arial" charset="0"/>
              <a:buNone/>
              <a:defRPr/>
            </a:pPr>
            <a:r>
              <a:rPr lang="en-US" sz="2000" dirty="0" smtClean="0"/>
              <a:t>		The </a:t>
            </a:r>
            <a:r>
              <a:rPr lang="en-US" sz="2000" dirty="0" smtClean="0">
                <a:solidFill>
                  <a:srgbClr val="FFC000"/>
                </a:solidFill>
              </a:rPr>
              <a:t>1902, 1929 and 1959 </a:t>
            </a:r>
            <a:r>
              <a:rPr lang="en-US" sz="2000" dirty="0" smtClean="0"/>
              <a:t>agreements are particularly intriguingly for 	they totally ignore the interest of upstream riparian states.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17506C-7231-4B4A-957E-68ACEC346A8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Nile Treaties &amp; Agreements  Cont’d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lvl="1">
              <a:buFont typeface="Arial" charset="0"/>
              <a:buNone/>
            </a:pPr>
            <a:r>
              <a:rPr lang="en-US" dirty="0" smtClean="0"/>
              <a:t>One of the oldest treaties that is being invoked by the downstream riparian states is the 1902 Treaty (Ethiopia and Britain), which its Article III reads as: </a:t>
            </a:r>
          </a:p>
          <a:p>
            <a:pPr lvl="1">
              <a:buFont typeface="Arial" charset="0"/>
              <a:buNone/>
            </a:pPr>
            <a:r>
              <a:rPr lang="en-US" dirty="0" smtClean="0"/>
              <a:t>“His Majesty the Emperor </a:t>
            </a:r>
            <a:r>
              <a:rPr lang="en-US" dirty="0" err="1" smtClean="0"/>
              <a:t>Menelik</a:t>
            </a:r>
            <a:r>
              <a:rPr lang="en-US" dirty="0" smtClean="0"/>
              <a:t> II, …, engages himself towards the Government of His Britannic Majesty </a:t>
            </a:r>
            <a:r>
              <a:rPr lang="en-US" u="sng" dirty="0" smtClean="0"/>
              <a:t>not to construct </a:t>
            </a:r>
            <a:r>
              <a:rPr lang="en-US" dirty="0" smtClean="0"/>
              <a:t>or allow to be constructed </a:t>
            </a:r>
            <a:r>
              <a:rPr lang="en-US" u="sng" dirty="0" smtClean="0"/>
              <a:t>any work across the Blue Nile</a:t>
            </a:r>
            <a:r>
              <a:rPr lang="en-US" dirty="0" smtClean="0"/>
              <a:t>, Lake </a:t>
            </a:r>
            <a:r>
              <a:rPr lang="en-US" dirty="0" err="1" smtClean="0"/>
              <a:t>Tana</a:t>
            </a:r>
            <a:r>
              <a:rPr lang="en-US" dirty="0" smtClean="0"/>
              <a:t>, or the </a:t>
            </a:r>
            <a:r>
              <a:rPr lang="en-US" dirty="0" err="1" smtClean="0"/>
              <a:t>Sobat</a:t>
            </a:r>
            <a:r>
              <a:rPr lang="en-US" dirty="0" smtClean="0"/>
              <a:t>, </a:t>
            </a:r>
            <a:r>
              <a:rPr lang="en-US" u="sng" dirty="0" smtClean="0"/>
              <a:t>which would arrest the flow </a:t>
            </a:r>
            <a:r>
              <a:rPr lang="en-US" dirty="0" smtClean="0"/>
              <a:t>of their waters </a:t>
            </a:r>
            <a:r>
              <a:rPr lang="en-US" u="sng" dirty="0" smtClean="0"/>
              <a:t>except in agreement </a:t>
            </a:r>
            <a:r>
              <a:rPr lang="en-US" dirty="0" smtClean="0"/>
              <a:t>with His </a:t>
            </a:r>
            <a:r>
              <a:rPr lang="en-US" u="sng" dirty="0" smtClean="0"/>
              <a:t>Britannic Majesty’s Government </a:t>
            </a:r>
            <a:r>
              <a:rPr lang="en-US" dirty="0" smtClean="0"/>
              <a:t>and the Government of Sudan“. </a:t>
            </a:r>
          </a:p>
          <a:p>
            <a:pPr lvl="1">
              <a:buFont typeface="Arial" charset="0"/>
              <a:buNone/>
            </a:pPr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726EB5-1D48-4B8A-9496-92ABB781F92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Nile Treaties &amp; Agreements Cont’d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117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dirty="0" smtClean="0"/>
              <a:t>The other old treaty is</a:t>
            </a:r>
            <a:r>
              <a:rPr lang="en-US" b="1" dirty="0" smtClean="0"/>
              <a:t> </a:t>
            </a:r>
            <a:r>
              <a:rPr lang="en-US" dirty="0" smtClean="0"/>
              <a:t>the </a:t>
            </a:r>
            <a:r>
              <a:rPr lang="en-US" b="1" dirty="0" smtClean="0"/>
              <a:t>1929 Nile Agreement </a:t>
            </a:r>
            <a:r>
              <a:rPr lang="en-US" dirty="0" smtClean="0"/>
              <a:t>between Britain &amp; Egypt. The Agreement: </a:t>
            </a:r>
          </a:p>
          <a:p>
            <a:r>
              <a:rPr lang="en-US" sz="2800" dirty="0" smtClean="0"/>
              <a:t>grants Egypt 55. 5 BCM of water (of 84 BCM – total), - the remaining understandably goes to Sudan.</a:t>
            </a:r>
          </a:p>
          <a:p>
            <a:r>
              <a:rPr lang="en-US" sz="2800" dirty="0" smtClean="0"/>
              <a:t> Gives Egypt the rights to on-site inspectors at the </a:t>
            </a:r>
            <a:r>
              <a:rPr lang="en-US" sz="2800" dirty="0" err="1" smtClean="0"/>
              <a:t>Sennar</a:t>
            </a:r>
            <a:r>
              <a:rPr lang="en-US" sz="2800" dirty="0" smtClean="0"/>
              <a:t> dam, no works would be developed along the river or on any of its territory, which would threaten Egyptian interests. </a:t>
            </a:r>
          </a:p>
          <a:p>
            <a:r>
              <a:rPr lang="en-US" sz="2800" dirty="0" smtClean="0"/>
              <a:t>The downstream countries argue that this colonial treaty be respected by upstream countries.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457DD-798C-428D-BE8C-E7F08E96AB4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Nile Treaties &amp; Agreements Cont’d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/>
          <a:lstStyle/>
          <a:p>
            <a:r>
              <a:rPr lang="en-US" b="1" dirty="0" smtClean="0"/>
              <a:t>The 1959 Agreement for the Full Utilization of the Nile Waters (Egypt &amp; Sudan</a:t>
            </a:r>
            <a:r>
              <a:rPr lang="en-US" dirty="0" smtClean="0"/>
              <a:t>):</a:t>
            </a:r>
          </a:p>
          <a:p>
            <a:pPr lvl="1"/>
            <a:r>
              <a:rPr lang="en-US" dirty="0" smtClean="0"/>
              <a:t> 55.5 BCM for Egypt and 18.5 BCM for the Sudan </a:t>
            </a:r>
            <a:r>
              <a:rPr lang="en-US" sz="2400" dirty="0" smtClean="0"/>
              <a:t>[10 BCM of Nile waters is estimated to evaporate]</a:t>
            </a:r>
          </a:p>
          <a:p>
            <a:pPr lvl="1"/>
            <a:r>
              <a:rPr lang="en-US" dirty="0" smtClean="0"/>
              <a:t> The treat provides for a dispute resolution through a permanent Joint Technical Committee</a:t>
            </a:r>
          </a:p>
          <a:p>
            <a:pPr lvl="1"/>
            <a:r>
              <a:rPr lang="en-US" dirty="0" smtClean="0"/>
              <a:t> stipulates water claim of upstream countries would not exceed 1-2 BCM/year.</a:t>
            </a:r>
          </a:p>
          <a:p>
            <a:pPr lvl="1"/>
            <a:r>
              <a:rPr lang="en-US" dirty="0" smtClean="0"/>
              <a:t> Any additional claim claims should be met by a </a:t>
            </a:r>
            <a:r>
              <a:rPr lang="en-US" dirty="0" smtClean="0">
                <a:solidFill>
                  <a:srgbClr val="C00000"/>
                </a:solidFill>
              </a:rPr>
              <a:t>unified Egyptian/Sudanese front</a:t>
            </a:r>
            <a:r>
              <a:rPr lang="en-US" dirty="0" smtClean="0"/>
              <a:t>. 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4617E4-078E-443F-97BD-5E955A87A319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Nile Treaties &amp; Agreements Cont’d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US" b="1" dirty="0" smtClean="0"/>
              <a:t>The Sudan - Ethiopia agreement (1991) :</a:t>
            </a:r>
          </a:p>
          <a:p>
            <a:r>
              <a:rPr lang="en-US" dirty="0" smtClean="0"/>
              <a:t>The two countries are committed to the principle of </a:t>
            </a:r>
            <a:r>
              <a:rPr lang="en-US" u="sng" dirty="0" smtClean="0"/>
              <a:t>equitable utilization </a:t>
            </a:r>
            <a:r>
              <a:rPr lang="en-US" dirty="0" smtClean="0"/>
              <a:t>of the waters of the Blue Nile and Atbara rivers. </a:t>
            </a:r>
          </a:p>
          <a:p>
            <a:r>
              <a:rPr lang="en-US" dirty="0" smtClean="0"/>
              <a:t>Establishment of a </a:t>
            </a:r>
            <a:r>
              <a:rPr lang="en-US" u="sng" dirty="0" smtClean="0"/>
              <a:t>technical joint committee </a:t>
            </a:r>
            <a:r>
              <a:rPr lang="en-US" dirty="0" smtClean="0"/>
              <a:t>to exchange data and to explore co-operation </a:t>
            </a:r>
            <a:r>
              <a:rPr lang="en-US" u="sng" dirty="0" smtClean="0"/>
              <a:t>Sudan has moved away </a:t>
            </a:r>
            <a:r>
              <a:rPr lang="en-US" dirty="0" smtClean="0"/>
              <a:t>from the ‘</a:t>
            </a:r>
            <a:r>
              <a:rPr lang="en-US" u="sng" dirty="0" smtClean="0"/>
              <a:t>united front</a:t>
            </a:r>
            <a:r>
              <a:rPr lang="en-US" dirty="0" smtClean="0"/>
              <a:t>’ with Egypt.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C885CC-F449-4B1E-87BD-8EA4601FF37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Nile Treaties &amp; Agreements Cont’d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52578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b="1" dirty="0" smtClean="0"/>
              <a:t>	</a:t>
            </a:r>
            <a:r>
              <a:rPr lang="en-US" sz="2400" b="1" dirty="0" smtClean="0"/>
              <a:t>The1993 Egypt &amp; Ethiopia Agreement on Framework for General Cooperation. Accordingly:</a:t>
            </a:r>
          </a:p>
          <a:p>
            <a:r>
              <a:rPr lang="en-US" sz="2400" dirty="0" smtClean="0"/>
              <a:t>neither country would do anything with the Nile that causes ‘</a:t>
            </a:r>
            <a:r>
              <a:rPr lang="en-US" sz="2400" b="1" u="sng" dirty="0" smtClean="0">
                <a:solidFill>
                  <a:schemeClr val="bg1"/>
                </a:solidFill>
              </a:rPr>
              <a:t>appreciable harm</a:t>
            </a:r>
            <a:r>
              <a:rPr lang="en-US" sz="2400" b="1" dirty="0" smtClean="0"/>
              <a:t>’ </a:t>
            </a:r>
            <a:r>
              <a:rPr lang="en-US" sz="2400" dirty="0" smtClean="0"/>
              <a:t>to the other. </a:t>
            </a:r>
          </a:p>
          <a:p>
            <a:r>
              <a:rPr lang="en-US" sz="2400" dirty="0" smtClean="0"/>
              <a:t>to </a:t>
            </a:r>
            <a:r>
              <a:rPr lang="en-US" sz="2400" u="sng" dirty="0" smtClean="0"/>
              <a:t>consult and co-operate in projects of mutual advantages</a:t>
            </a:r>
            <a:r>
              <a:rPr lang="en-US" sz="2400" dirty="0" smtClean="0"/>
              <a:t> such as projects that would enhance the volume of flow and decrease the loss of water through a comprehensive and integrated development schemes. 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u="sng" dirty="0" smtClean="0">
                <a:solidFill>
                  <a:schemeClr val="bg1"/>
                </a:solidFill>
              </a:rPr>
              <a:t>N.B</a:t>
            </a:r>
            <a:r>
              <a:rPr lang="en-US" sz="2400" dirty="0" smtClean="0"/>
              <a:t>.  </a:t>
            </a:r>
            <a:r>
              <a:rPr lang="en-US" sz="2400" dirty="0" err="1" smtClean="0"/>
              <a:t>Ethio</a:t>
            </a:r>
            <a:r>
              <a:rPr lang="en-US" sz="2400" dirty="0" smtClean="0"/>
              <a:t>-Sudan &amp; </a:t>
            </a:r>
            <a:r>
              <a:rPr lang="en-US" sz="2400" dirty="0" err="1" smtClean="0"/>
              <a:t>Ethio</a:t>
            </a:r>
            <a:r>
              <a:rPr lang="en-US" sz="2400" dirty="0" smtClean="0"/>
              <a:t>-Egypt </a:t>
            </a:r>
            <a:r>
              <a:rPr lang="en-US" sz="2400" dirty="0" smtClean="0"/>
              <a:t>agreements are </a:t>
            </a:r>
            <a:r>
              <a:rPr lang="en-US" sz="2400" dirty="0" smtClean="0"/>
              <a:t>not treaties. </a:t>
            </a:r>
          </a:p>
          <a:p>
            <a:pPr>
              <a:buNone/>
            </a:pPr>
            <a:r>
              <a:rPr lang="en-US" sz="2400" dirty="0" smtClean="0"/>
              <a:t>	   Ethiopia is not a party to any Nile Treaty so far.</a:t>
            </a:r>
          </a:p>
          <a:p>
            <a:pPr>
              <a:buNone/>
            </a:pPr>
            <a:r>
              <a:rPr lang="en-US" sz="2400" dirty="0" smtClean="0"/>
              <a:t>	  The 1902 treaty is colonial while the 1929 &amp; 1959 treaties exclude Ethiopia.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F0A5DE-83D9-4DCD-B54E-DCC0E3C5A1C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Negotiations over the Nile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en-US" dirty="0" smtClean="0"/>
              <a:t>	Since the 1960s Nile riparian states were involved in negotiations and consultations on the principles of equitable use of the water. The main </a:t>
            </a:r>
            <a:r>
              <a:rPr lang="en-US" dirty="0" err="1" smtClean="0"/>
              <a:t>fora</a:t>
            </a:r>
            <a:r>
              <a:rPr lang="en-US" dirty="0" smtClean="0"/>
              <a:t> for the negotiations were:</a:t>
            </a:r>
          </a:p>
          <a:p>
            <a:pPr lvl="1">
              <a:defRPr/>
            </a:pPr>
            <a:r>
              <a:rPr lang="en-US" dirty="0" err="1" smtClean="0"/>
              <a:t>Ndugu</a:t>
            </a:r>
            <a:r>
              <a:rPr lang="en-US" dirty="0" smtClean="0"/>
              <a:t> (1959-1960s)</a:t>
            </a:r>
          </a:p>
          <a:p>
            <a:pPr lvl="1">
              <a:defRPr/>
            </a:pPr>
            <a:r>
              <a:rPr lang="en-US" dirty="0" smtClean="0"/>
              <a:t>HYDROMET (1967-1992)</a:t>
            </a:r>
          </a:p>
          <a:p>
            <a:pPr lvl="1">
              <a:defRPr/>
            </a:pPr>
            <a:r>
              <a:rPr lang="en-US" dirty="0" smtClean="0"/>
              <a:t>TECONILE  (1992-1998)</a:t>
            </a:r>
          </a:p>
          <a:p>
            <a:pPr lvl="1">
              <a:defRPr/>
            </a:pPr>
            <a:r>
              <a:rPr lang="en-US" dirty="0" smtClean="0"/>
              <a:t>NBI (1999 - to date)</a:t>
            </a:r>
          </a:p>
          <a:p>
            <a:pPr lvl="1">
              <a:defRPr/>
            </a:pPr>
            <a:r>
              <a:rPr lang="en-US" dirty="0" smtClean="0"/>
              <a:t>CFA (1997 – to date, parallel to NBI)</a:t>
            </a:r>
          </a:p>
          <a:p>
            <a:pPr lvl="1">
              <a:buFont typeface="Arial" charset="0"/>
              <a:buNone/>
              <a:defRPr/>
            </a:pPr>
            <a:endParaRPr lang="en-US" dirty="0" smtClean="0">
              <a:solidFill>
                <a:schemeClr val="bg1">
                  <a:lumMod val="40000"/>
                  <a:lumOff val="60000"/>
                </a:schemeClr>
              </a:solidFill>
              <a:latin typeface="Times New Roman Special G1" pitchFamily="18" charset="2"/>
            </a:endParaRPr>
          </a:p>
          <a:p>
            <a:pPr lvl="1">
              <a:buFont typeface="Arial" charset="0"/>
              <a:buNone/>
              <a:defRPr/>
            </a:pPr>
            <a:endParaRPr lang="en-US" dirty="0" smtClean="0">
              <a:solidFill>
                <a:schemeClr val="bg1">
                  <a:lumMod val="40000"/>
                  <a:lumOff val="60000"/>
                </a:schemeClr>
              </a:solidFill>
              <a:latin typeface="Times New Roman Special G1" pitchFamily="18" charset="2"/>
            </a:endParaRPr>
          </a:p>
          <a:p>
            <a:pPr lvl="1">
              <a:defRPr/>
            </a:pPr>
            <a:endParaRPr lang="en-US" dirty="0" smtClean="0">
              <a:solidFill>
                <a:schemeClr val="bg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B09DC-3C44-44E3-95F2-3173FFD65FB5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Ndugu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/>
          <a:lstStyle/>
          <a:p>
            <a:r>
              <a:rPr lang="en-US" b="1" i="1" smtClean="0"/>
              <a:t>Ndugu</a:t>
            </a:r>
            <a:r>
              <a:rPr lang="en-US" smtClean="0"/>
              <a:t> (Swahili) – “brotherhood” was proposed by Egypt as an extension of the Permanent Joint Technical Commission of 1959 Nile Waters Agreement.</a:t>
            </a:r>
          </a:p>
          <a:p>
            <a:r>
              <a:rPr lang="en-US" smtClean="0"/>
              <a:t> It was formed  to discuss  issues like: Nile waters, agriculture, resource development, and promotion of economic, technical, and scientific among members.</a:t>
            </a:r>
          </a:p>
          <a:p>
            <a:r>
              <a:rPr lang="en-US" b="1" smtClean="0"/>
              <a:t>Members</a:t>
            </a:r>
            <a:r>
              <a:rPr lang="en-US" smtClean="0"/>
              <a:t>:  Burundi, Central African Republic, Egypt, Rwanda, Sudan &amp;Zaire.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676505-C572-4388-B53E-E133EE40075F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Hydro Meteorological Survey  (</a:t>
            </a:r>
            <a:r>
              <a:rPr lang="en-GB" dirty="0" err="1" smtClean="0"/>
              <a:t>Hydromet</a:t>
            </a:r>
            <a:r>
              <a:rPr lang="en-GB" dirty="0" smtClean="0"/>
              <a:t>) of the Upper Nile region to enable and enhance the data collection of the hydrology and meteorology of the Nile River and the lakes.  </a:t>
            </a:r>
          </a:p>
          <a:p>
            <a:pPr lvl="1"/>
            <a:r>
              <a:rPr lang="en-GB" dirty="0" smtClean="0"/>
              <a:t>Regulating floods of the equatorial lakes region</a:t>
            </a:r>
          </a:p>
          <a:p>
            <a:pPr lvl="1"/>
            <a:r>
              <a:rPr lang="en-GB" dirty="0" smtClean="0"/>
              <a:t>Capacity building in terms of water experts of member countries</a:t>
            </a:r>
          </a:p>
          <a:p>
            <a:r>
              <a:rPr lang="en-GB" dirty="0" smtClean="0"/>
              <a:t>The members of </a:t>
            </a:r>
            <a:r>
              <a:rPr lang="en-GB" dirty="0" err="1" smtClean="0"/>
              <a:t>Hydromet</a:t>
            </a:r>
            <a:r>
              <a:rPr lang="en-GB" dirty="0" smtClean="0"/>
              <a:t> were:  Uganda, Kenya, Tanzania, Egypt,  Ethiopia and  Burundi. </a:t>
            </a:r>
            <a:endParaRPr lang="en-US" dirty="0" smtClean="0"/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FFC000"/>
                </a:solidFill>
              </a:rPr>
              <a:t>Hydromet (1967 – 1992)</a:t>
            </a:r>
            <a:endParaRPr lang="en-US" smtClean="0">
              <a:solidFill>
                <a:srgbClr val="FFC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DACDE9-D789-46AF-BF9F-1BEB9F4AA7B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FFC000"/>
                </a:solidFill>
              </a:rPr>
              <a:t>The TECCONILE (1992 – 1999)</a:t>
            </a:r>
            <a:endParaRPr lang="en-US" smtClean="0">
              <a:solidFill>
                <a:srgbClr val="FFC000"/>
              </a:solidFill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Co-operation for the Development and Environmental Protection of the Nile (TECCONILE) - replaced the </a:t>
            </a:r>
            <a:r>
              <a:rPr lang="en-GB" dirty="0" err="1" smtClean="0"/>
              <a:t>Hyromet</a:t>
            </a:r>
            <a:r>
              <a:rPr lang="en-GB" dirty="0" smtClean="0"/>
              <a:t> and it was intended as a transitional arrangement for the continuation of technical co-operation on the Nile River Basin.</a:t>
            </a:r>
          </a:p>
          <a:p>
            <a:r>
              <a:rPr lang="en-GB" u="sng" dirty="0" smtClean="0"/>
              <a:t>Members</a:t>
            </a:r>
            <a:r>
              <a:rPr lang="en-GB" dirty="0" smtClean="0"/>
              <a:t>: Egypt, Rwanda, Sudan, Tanzania, Uganda &amp; Zaire </a:t>
            </a:r>
          </a:p>
          <a:p>
            <a:r>
              <a:rPr lang="en-GB" u="sng" dirty="0" smtClean="0"/>
              <a:t>Observers</a:t>
            </a:r>
            <a:r>
              <a:rPr lang="en-GB" dirty="0" smtClean="0"/>
              <a:t>: Burundi, Ethiopia &amp; Kenya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F2AF70-7BEE-4D73-9DF0-0724B865043E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Nile Basin Initiative (NBI)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NBI aimed at achieving </a:t>
            </a:r>
            <a:r>
              <a:rPr lang="en-US" u="sng" dirty="0" smtClean="0"/>
              <a:t>sustainable socio-economic development</a:t>
            </a:r>
            <a:r>
              <a:rPr lang="en-US" dirty="0" smtClean="0"/>
              <a:t> through </a:t>
            </a:r>
            <a:r>
              <a:rPr lang="en-US" u="sng" dirty="0" smtClean="0"/>
              <a:t>equitable utilization </a:t>
            </a:r>
            <a:r>
              <a:rPr lang="en-US" dirty="0" smtClean="0"/>
              <a:t>of, and benefit from, the common Nile water resource.</a:t>
            </a:r>
          </a:p>
          <a:p>
            <a:pPr>
              <a:defRPr/>
            </a:pPr>
            <a:r>
              <a:rPr lang="en-US" dirty="0" smtClean="0"/>
              <a:t>There are  programs for the realization of the  shared vision, objectives,  trust and capacity building as well as  </a:t>
            </a:r>
            <a:r>
              <a:rPr lang="en-US" u="sng" dirty="0" smtClean="0"/>
              <a:t>two sub-basin Strategic Action Programs </a:t>
            </a:r>
            <a:r>
              <a:rPr lang="en-US" dirty="0" smtClean="0"/>
              <a:t>with the objective of  Investment and action on the ground</a:t>
            </a:r>
            <a:r>
              <a:rPr lang="en-US" i="1" dirty="0" smtClean="0">
                <a:solidFill>
                  <a:schemeClr val="bg1">
                    <a:lumMod val="20000"/>
                    <a:lumOff val="80000"/>
                  </a:schemeClr>
                </a:solidFill>
              </a:rPr>
              <a:t>. </a:t>
            </a:r>
          </a:p>
          <a:p>
            <a:pPr>
              <a:defRPr/>
            </a:pP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845230-865A-4699-8229-7EF9830A464C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FFC000"/>
                </a:solidFill>
              </a:rPr>
              <a:t>Shared Visions of the NBI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cs typeface="Times New Roman" pitchFamily="18" charset="0"/>
              </a:rPr>
              <a:t>Socio-economic and Benefits Sharing</a:t>
            </a:r>
          </a:p>
          <a:p>
            <a:r>
              <a:rPr lang="en-US" dirty="0" smtClean="0">
                <a:cs typeface="Times New Roman" pitchFamily="18" charset="0"/>
              </a:rPr>
              <a:t>Confidence-Building and Stakeholder Involvement</a:t>
            </a:r>
          </a:p>
          <a:p>
            <a:r>
              <a:rPr lang="en-US" dirty="0" smtClean="0">
                <a:cs typeface="Times New Roman" pitchFamily="18" charset="0"/>
              </a:rPr>
              <a:t>Efficient Water Use  and Drainage</a:t>
            </a:r>
          </a:p>
          <a:p>
            <a:r>
              <a:rPr lang="en-US" dirty="0" smtClean="0">
                <a:cs typeface="Times New Roman" pitchFamily="18" charset="0"/>
              </a:rPr>
              <a:t>Water Resources  Planning &amp; Management</a:t>
            </a:r>
          </a:p>
          <a:p>
            <a:r>
              <a:rPr lang="en-US" dirty="0" smtClean="0">
                <a:cs typeface="Times New Roman" pitchFamily="18" charset="0"/>
              </a:rPr>
              <a:t>Regional Power Trade (</a:t>
            </a:r>
            <a:r>
              <a:rPr lang="en-US" dirty="0" err="1" smtClean="0">
                <a:cs typeface="Times New Roman" pitchFamily="18" charset="0"/>
              </a:rPr>
              <a:t>hydropwer</a:t>
            </a:r>
            <a:r>
              <a:rPr lang="en-US" dirty="0" smtClean="0">
                <a:cs typeface="Times New Roman" pitchFamily="18" charset="0"/>
              </a:rPr>
              <a:t>)</a:t>
            </a:r>
          </a:p>
          <a:p>
            <a:r>
              <a:rPr lang="en-US" dirty="0" smtClean="0">
                <a:cs typeface="Times New Roman" pitchFamily="18" charset="0"/>
              </a:rPr>
              <a:t>Nile Transboundary Environmental Action </a:t>
            </a:r>
          </a:p>
          <a:p>
            <a:r>
              <a:rPr lang="en-US" dirty="0" smtClean="0">
                <a:cs typeface="Times New Roman" pitchFamily="18" charset="0"/>
              </a:rPr>
              <a:t>Etc.,</a:t>
            </a:r>
          </a:p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9AFA10-B35F-4823-A6CC-FB2355840AF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NBI…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The two sub-basin programs Are</a:t>
            </a:r>
            <a:r>
              <a:rPr lang="en-US" sz="3600" b="1" dirty="0" smtClean="0"/>
              <a:t>:</a:t>
            </a:r>
          </a:p>
          <a:p>
            <a:r>
              <a:rPr lang="en-US" sz="3600" b="1" u="sng" dirty="0" smtClean="0"/>
              <a:t>Eastern Nile </a:t>
            </a:r>
            <a:r>
              <a:rPr lang="en-US" dirty="0" smtClean="0"/>
              <a:t>Subsidiary Action Program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	(ENSAP) – with Ethiopia, Eritrea, Egypt and  Sudan as members .</a:t>
            </a:r>
          </a:p>
          <a:p>
            <a:r>
              <a:rPr lang="en-US" sz="3600" b="1" u="sng" dirty="0" smtClean="0"/>
              <a:t>Nile Equatorial Lakes</a:t>
            </a:r>
            <a:r>
              <a:rPr lang="en-US" sz="3600" b="1" dirty="0" smtClean="0"/>
              <a:t> </a:t>
            </a:r>
            <a:r>
              <a:rPr lang="en-US" dirty="0" smtClean="0"/>
              <a:t>Subsidiary Action Program (NELSAP)  - with Burundi, DRC, Rwanda, Kenya, Tanzania and Uganda as members.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700AD2-814D-40B2-B12D-ACBF33A08F0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The Nile Basin Initiative (NBI)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 1997 the Basin states established a forum for a legal and institutional arrangement to forge a partnership of all the riparian states. </a:t>
            </a:r>
          </a:p>
          <a:p>
            <a:r>
              <a:rPr lang="en-US" smtClean="0"/>
              <a:t>In 1998 all  riparian states, except Eritrea, joined the dialogue to facilitate the process of sustainable development and management of the Nile resources</a:t>
            </a:r>
          </a:p>
          <a:p>
            <a:r>
              <a:rPr lang="en-US" smtClean="0"/>
              <a:t>In 1999 the Nile Basin Initiative (NBI) was officially launched in Dares Salaam (Tanzania).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748A74-02CF-4CDC-BEFC-F9178499EAE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371600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NBI …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229600" cy="5364163"/>
          </a:xfrm>
        </p:spPr>
        <p:txBody>
          <a:bodyPr/>
          <a:lstStyle/>
          <a:p>
            <a:pPr algn="ctr">
              <a:buNone/>
            </a:pPr>
            <a:r>
              <a:rPr lang="en-US" sz="2800" dirty="0" smtClean="0"/>
              <a:t>In 2003 a negotiation was  started for Cooperative    Framework Agreement (CFA) – negotiation for the </a:t>
            </a:r>
            <a:r>
              <a:rPr lang="en-US" sz="2800" u="sng" dirty="0" smtClean="0"/>
              <a:t>equitable utilisation of the Nile waters</a:t>
            </a:r>
            <a:r>
              <a:rPr lang="en-US" sz="2800" dirty="0" smtClean="0"/>
              <a:t>. </a:t>
            </a:r>
          </a:p>
          <a:p>
            <a:pPr lvl="1"/>
            <a:r>
              <a:rPr lang="en-US" dirty="0" smtClean="0"/>
              <a:t>The draft CFA was negotiated by a Panel of Experts from the riparian countries  who endeavored for </a:t>
            </a:r>
            <a:r>
              <a:rPr lang="en-US" u="sng" dirty="0" smtClean="0"/>
              <a:t>creating a win-win situation for all </a:t>
            </a:r>
            <a:r>
              <a:rPr lang="en-US" dirty="0" smtClean="0"/>
              <a:t>basin states towards ensuring equitable &amp; sustainable utilisation of the waters.</a:t>
            </a:r>
          </a:p>
          <a:p>
            <a:pPr lvl="1"/>
            <a:r>
              <a:rPr lang="en-US" dirty="0" smtClean="0"/>
              <a:t>The experts completed their task of drafting the CFA in 2008 and  submitted the draft to the Nile </a:t>
            </a:r>
            <a:r>
              <a:rPr lang="en-US" dirty="0" err="1" smtClean="0"/>
              <a:t>CoM</a:t>
            </a:r>
            <a:r>
              <a:rPr lang="en-US" dirty="0" smtClean="0"/>
              <a:t> (Council of Ministers) </a:t>
            </a:r>
            <a:r>
              <a:rPr lang="en-US" u="sng" dirty="0" smtClean="0"/>
              <a:t>for the finalization of the contentious articles</a:t>
            </a:r>
            <a:r>
              <a:rPr lang="en-US" dirty="0" smtClean="0"/>
              <a:t> in the draft.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38F96F-2B80-4E0C-93C6-D3F4A9EEAA4D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Major Principles of the CFA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/>
          <a:lstStyle/>
          <a:p>
            <a:r>
              <a:rPr lang="en-US" sz="2800" dirty="0" smtClean="0"/>
              <a:t>Sustainable development  (Articles 6)</a:t>
            </a:r>
          </a:p>
          <a:p>
            <a:r>
              <a:rPr lang="en-US" sz="2800" u="sng" dirty="0" err="1" smtClean="0"/>
              <a:t>Subsidiarity</a:t>
            </a:r>
            <a:r>
              <a:rPr lang="en-US" sz="2800" dirty="0" smtClean="0"/>
              <a:t>  (Article 10)</a:t>
            </a:r>
          </a:p>
          <a:p>
            <a:r>
              <a:rPr lang="en-US" sz="2800" dirty="0" smtClean="0"/>
              <a:t>Equitable and reasonable utilization (Article 4)</a:t>
            </a:r>
          </a:p>
          <a:p>
            <a:r>
              <a:rPr lang="en-US" sz="2800" dirty="0" smtClean="0"/>
              <a:t>Prevention of the causing of significant harm [Obligation not to cause significant harm] (Art. 5)</a:t>
            </a:r>
          </a:p>
          <a:p>
            <a:r>
              <a:rPr lang="en-US" sz="2800" dirty="0" smtClean="0"/>
              <a:t>Information concerning planned measures (Art. 8)</a:t>
            </a:r>
          </a:p>
          <a:p>
            <a:r>
              <a:rPr lang="en-US" sz="2800" u="sng" dirty="0" smtClean="0"/>
              <a:t>Environmental impact assessment</a:t>
            </a:r>
            <a:r>
              <a:rPr lang="en-US" sz="2800" dirty="0" smtClean="0"/>
              <a:t> and audits (Art. 9)</a:t>
            </a:r>
          </a:p>
          <a:p>
            <a:r>
              <a:rPr lang="en-US" sz="2800" u="sng" dirty="0" smtClean="0"/>
              <a:t>Water security</a:t>
            </a:r>
            <a:r>
              <a:rPr lang="en-US" sz="2800" dirty="0" smtClean="0"/>
              <a:t> (Art. 14)</a:t>
            </a:r>
          </a:p>
          <a:p>
            <a:pPr lvl="1"/>
            <a:r>
              <a:rPr lang="en-US" sz="2400" dirty="0" smtClean="0"/>
              <a:t>Article 14 (b) </a:t>
            </a:r>
            <a:r>
              <a:rPr lang="en-US" sz="2400" i="1" dirty="0" smtClean="0"/>
              <a:t>not to adversely affect the water security and current uses and rights of any other Nile Basin State.</a:t>
            </a: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BF7249-E944-44D1-8C40-A5FD0C96FF6C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Art. 6 – Sustainable Development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763000" cy="5715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400" b="1" dirty="0" smtClean="0"/>
              <a:t>Protection and conservation of the Nile River Basin and its ecosystems</a:t>
            </a:r>
            <a:endParaRPr lang="en-US" sz="2400" dirty="0" smtClean="0"/>
          </a:p>
          <a:p>
            <a:r>
              <a:rPr lang="en-US" sz="2400" dirty="0" smtClean="0"/>
              <a:t>1. Nile Basin </a:t>
            </a:r>
            <a:r>
              <a:rPr lang="en-US" sz="2400" u="sng" dirty="0" smtClean="0"/>
              <a:t>States shall take</a:t>
            </a:r>
            <a:r>
              <a:rPr lang="en-US" sz="2400" dirty="0" smtClean="0"/>
              <a:t> all </a:t>
            </a:r>
            <a:r>
              <a:rPr lang="en-US" sz="2400" u="sng" dirty="0" smtClean="0"/>
              <a:t>appropriate measures</a:t>
            </a:r>
            <a:r>
              <a:rPr lang="en-US" sz="2400" dirty="0" smtClean="0"/>
              <a:t>, i</a:t>
            </a:r>
            <a:r>
              <a:rPr lang="en-US" sz="2400" u="sng" dirty="0" smtClean="0"/>
              <a:t>ndividually</a:t>
            </a:r>
            <a:r>
              <a:rPr lang="en-US" sz="2400" dirty="0" smtClean="0"/>
              <a:t> and, where appropriate, </a:t>
            </a:r>
            <a:r>
              <a:rPr lang="en-US" sz="2400" u="sng" dirty="0" smtClean="0"/>
              <a:t>jointly</a:t>
            </a:r>
            <a:r>
              <a:rPr lang="en-US" sz="2400" dirty="0" smtClean="0"/>
              <a:t>,</a:t>
            </a:r>
            <a:r>
              <a:rPr lang="en-US" sz="2400" u="sng" dirty="0" smtClean="0"/>
              <a:t> </a:t>
            </a:r>
            <a:r>
              <a:rPr lang="en-US" sz="2400" dirty="0" smtClean="0"/>
              <a:t>to protect, conserve and, where necessary, rehabilitate the Nile River Basin and its ecosystems, in particular, by:</a:t>
            </a:r>
          </a:p>
          <a:p>
            <a:pPr lvl="1"/>
            <a:r>
              <a:rPr lang="en-US" sz="2000" dirty="0" smtClean="0"/>
              <a:t>(a) </a:t>
            </a:r>
            <a:r>
              <a:rPr lang="en-US" sz="2000" u="sng" dirty="0" smtClean="0"/>
              <a:t>protecting and improving water quality </a:t>
            </a:r>
            <a:r>
              <a:rPr lang="en-US" sz="2000" dirty="0" smtClean="0"/>
              <a:t>within the Nile River Basin,</a:t>
            </a:r>
          </a:p>
          <a:p>
            <a:pPr lvl="1"/>
            <a:r>
              <a:rPr lang="en-US" sz="2000" dirty="0" smtClean="0"/>
              <a:t>(b) </a:t>
            </a:r>
            <a:r>
              <a:rPr lang="en-US" sz="2000" u="sng" dirty="0" smtClean="0"/>
              <a:t>preventing the introduction of species, alien or new</a:t>
            </a:r>
            <a:r>
              <a:rPr lang="en-US" sz="2000" dirty="0" smtClean="0"/>
              <a:t>, into the Nile River system </a:t>
            </a:r>
            <a:r>
              <a:rPr lang="en-US" sz="2000" u="sng" dirty="0" smtClean="0"/>
              <a:t>which may have effects detrimental to the ecosystems </a:t>
            </a:r>
          </a:p>
          <a:p>
            <a:pPr lvl="1"/>
            <a:r>
              <a:rPr lang="en-US" sz="2000" dirty="0" smtClean="0"/>
              <a:t>c) protecting and conserving biodiversity within the Nile River Basin; </a:t>
            </a:r>
          </a:p>
          <a:p>
            <a:pPr lvl="1"/>
            <a:r>
              <a:rPr lang="en-US" sz="2000" dirty="0" smtClean="0"/>
              <a:t>(d) </a:t>
            </a:r>
            <a:r>
              <a:rPr lang="en-US" sz="2000" u="sng" dirty="0" smtClean="0"/>
              <a:t>protecting and conserving wetlands </a:t>
            </a:r>
            <a:r>
              <a:rPr lang="en-US" sz="2000" dirty="0" smtClean="0"/>
              <a:t>within the Nile River Basin; </a:t>
            </a:r>
          </a:p>
          <a:p>
            <a:pPr lvl="1"/>
            <a:r>
              <a:rPr lang="en-US" sz="2000" dirty="0" smtClean="0"/>
              <a:t>(e) restoring and rehabilitating the degraded natural resource base.</a:t>
            </a:r>
          </a:p>
          <a:p>
            <a:r>
              <a:rPr lang="en-US" sz="2400" dirty="0" smtClean="0"/>
              <a:t>2. …  States shall …  take steps </a:t>
            </a:r>
            <a:r>
              <a:rPr lang="en-US" sz="2400" u="sng" dirty="0" smtClean="0"/>
              <a:t>to harmonize their policies </a:t>
            </a:r>
            <a:r>
              <a:rPr lang="en-US" sz="2400" dirty="0" smtClean="0"/>
              <a:t>in relation to the provisions of this article.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47ED36-3527-4561-96B0-8DC3D5C958F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Article 10 -  Subsidiarity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r>
              <a:rPr lang="en-US" sz="2800" dirty="0" smtClean="0"/>
              <a:t>Planning and implementing project as per  the principle of </a:t>
            </a:r>
            <a:r>
              <a:rPr lang="en-US" sz="2800" dirty="0" err="1" smtClean="0"/>
              <a:t>subsidiarity</a:t>
            </a:r>
            <a:r>
              <a:rPr lang="en-US" sz="2800" dirty="0" smtClean="0"/>
              <a:t> as stated under </a:t>
            </a:r>
            <a:r>
              <a:rPr lang="en-US" sz="1800" dirty="0" smtClean="0"/>
              <a:t>Art. 3(3) … development and protection of the Nile River Basin water resources is planned and implemented at the lowest appropriate level] </a:t>
            </a:r>
            <a:r>
              <a:rPr lang="en-US" dirty="0" smtClean="0"/>
              <a:t>Nile Basin States shall: </a:t>
            </a:r>
          </a:p>
          <a:p>
            <a:pPr lvl="1"/>
            <a:r>
              <a:rPr lang="en-US" sz="2400" dirty="0" smtClean="0"/>
              <a:t>(a) </a:t>
            </a:r>
            <a:r>
              <a:rPr lang="en-US" sz="2400" u="sng" dirty="0" smtClean="0"/>
              <a:t>allow</a:t>
            </a:r>
            <a:r>
              <a:rPr lang="en-US" sz="2400" dirty="0" smtClean="0"/>
              <a:t> all </a:t>
            </a:r>
            <a:r>
              <a:rPr lang="en-US" sz="2400" u="sng" dirty="0" smtClean="0"/>
              <a:t>those</a:t>
            </a:r>
            <a:r>
              <a:rPr lang="en-US" sz="2400" dirty="0" smtClean="0"/>
              <a:t> within a State </a:t>
            </a:r>
            <a:r>
              <a:rPr lang="en-US" sz="2400" u="sng" dirty="0" smtClean="0"/>
              <a:t>who will or may be affected by the project </a:t>
            </a:r>
            <a:r>
              <a:rPr lang="en-US" sz="2400" dirty="0" smtClean="0"/>
              <a:t>in that State </a:t>
            </a:r>
            <a:r>
              <a:rPr lang="en-US" sz="2400" u="sng" dirty="0" smtClean="0"/>
              <a:t>to participate </a:t>
            </a:r>
            <a:r>
              <a:rPr lang="en-US" sz="2400" dirty="0" smtClean="0"/>
              <a:t>in an appropriate way in the planning and implementation process;</a:t>
            </a:r>
          </a:p>
          <a:p>
            <a:pPr lvl="1"/>
            <a:r>
              <a:rPr lang="en-US" sz="2400" dirty="0" smtClean="0"/>
              <a:t>(b) make every effort to ensure that the project and any related agreement is </a:t>
            </a:r>
            <a:r>
              <a:rPr lang="en-US" sz="2400" u="sng" dirty="0" smtClean="0"/>
              <a:t>consistent with the basin-wide framework</a:t>
            </a:r>
            <a:r>
              <a:rPr lang="en-US" u="sng" dirty="0" smtClean="0"/>
              <a:t>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07E101-E49B-44E1-8BF8-31AD518C3C0A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Article 4 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686800" cy="4830763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Equitable and reasonable utilization</a:t>
            </a:r>
            <a:endParaRPr lang="en-US" dirty="0" smtClean="0"/>
          </a:p>
          <a:p>
            <a:r>
              <a:rPr lang="en-US" dirty="0" smtClean="0"/>
              <a:t> Nile </a:t>
            </a:r>
            <a:r>
              <a:rPr lang="en-US" u="sng" dirty="0" smtClean="0"/>
              <a:t>Basin States </a:t>
            </a:r>
            <a:r>
              <a:rPr lang="en-US" dirty="0" smtClean="0"/>
              <a:t>shall</a:t>
            </a:r>
            <a:r>
              <a:rPr lang="en-US" u="sng" dirty="0" smtClean="0"/>
              <a:t> </a:t>
            </a:r>
            <a:r>
              <a:rPr lang="en-US" dirty="0" smtClean="0"/>
              <a:t>in their respective territories </a:t>
            </a:r>
            <a:r>
              <a:rPr lang="en-US" u="sng" dirty="0" smtClean="0"/>
              <a:t>utilize the water resources </a:t>
            </a:r>
            <a:r>
              <a:rPr lang="en-US" dirty="0" smtClean="0"/>
              <a:t>of the Nile River system and the Nile River Basin </a:t>
            </a:r>
            <a:r>
              <a:rPr lang="en-US" u="sng" dirty="0" smtClean="0"/>
              <a:t>in an equitable and reasonable manner</a:t>
            </a:r>
            <a:r>
              <a:rPr lang="en-US" dirty="0" smtClean="0"/>
              <a:t>. </a:t>
            </a:r>
          </a:p>
          <a:p>
            <a:r>
              <a:rPr lang="en-US" dirty="0" smtClean="0"/>
              <a:t>…. Each Basin State is entitled to an </a:t>
            </a:r>
            <a:r>
              <a:rPr lang="en-US" u="sng" dirty="0" smtClean="0"/>
              <a:t>equitable and reasonable share</a:t>
            </a:r>
            <a:r>
              <a:rPr lang="en-US" dirty="0" smtClean="0"/>
              <a:t> in the beneficial uses of the water resources of the Nile River system and the Nile River Basin.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63F346-449B-48B0-AAEE-BE4D9365838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Article 5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Obligation not to cause </a:t>
            </a:r>
            <a:r>
              <a:rPr lang="en-US" u="sng" dirty="0" smtClean="0"/>
              <a:t>significant</a:t>
            </a:r>
            <a:r>
              <a:rPr lang="en-US" dirty="0" smtClean="0"/>
              <a:t> harm:</a:t>
            </a:r>
          </a:p>
          <a:p>
            <a:r>
              <a:rPr lang="en-US" sz="2400" dirty="0" smtClean="0"/>
              <a:t>1. Nile Basin </a:t>
            </a:r>
            <a:r>
              <a:rPr lang="en-US" sz="2400" u="sng" dirty="0" smtClean="0"/>
              <a:t>States shall</a:t>
            </a:r>
            <a:r>
              <a:rPr lang="en-US" sz="2400" dirty="0" smtClean="0"/>
              <a:t>, in utilizing Nile River System water resources in their territories, </a:t>
            </a:r>
            <a:r>
              <a:rPr lang="en-US" sz="2400" u="sng" dirty="0" smtClean="0"/>
              <a:t>take all appropriate measures </a:t>
            </a:r>
            <a:r>
              <a:rPr lang="en-US" sz="2400" dirty="0" smtClean="0"/>
              <a:t>to </a:t>
            </a:r>
            <a:r>
              <a:rPr lang="en-US" sz="2400" u="sng" dirty="0" smtClean="0"/>
              <a:t>prevent</a:t>
            </a:r>
            <a:r>
              <a:rPr lang="en-US" sz="2400" dirty="0" smtClean="0"/>
              <a:t> the causing of </a:t>
            </a:r>
            <a:r>
              <a:rPr lang="en-US" sz="2400" u="sng" dirty="0" smtClean="0"/>
              <a:t>significant</a:t>
            </a:r>
            <a:r>
              <a:rPr lang="en-US" sz="2400" dirty="0" smtClean="0"/>
              <a:t> harm to other Basin States.</a:t>
            </a:r>
          </a:p>
          <a:p>
            <a:r>
              <a:rPr lang="en-US" sz="2400" b="1" dirty="0" smtClean="0"/>
              <a:t>2. </a:t>
            </a:r>
            <a:r>
              <a:rPr lang="en-US" sz="2400" u="sng" dirty="0" smtClean="0"/>
              <a:t>Where</a:t>
            </a:r>
            <a:r>
              <a:rPr lang="en-US" sz="2400" dirty="0" smtClean="0"/>
              <a:t> significant </a:t>
            </a:r>
            <a:r>
              <a:rPr lang="en-US" sz="2400" u="sng" dirty="0" smtClean="0"/>
              <a:t>harm</a:t>
            </a:r>
            <a:r>
              <a:rPr lang="en-US" sz="2400" dirty="0" smtClean="0"/>
              <a:t> nevertheless </a:t>
            </a:r>
            <a:r>
              <a:rPr lang="en-US" sz="2400" u="sng" dirty="0" smtClean="0"/>
              <a:t>is caused </a:t>
            </a:r>
            <a:r>
              <a:rPr lang="en-US" sz="2400" dirty="0" smtClean="0"/>
              <a:t>to another Nile Basin State, </a:t>
            </a:r>
            <a:r>
              <a:rPr lang="en-US" sz="2400" u="sng" dirty="0" smtClean="0"/>
              <a:t>the States</a:t>
            </a:r>
            <a:r>
              <a:rPr lang="en-US" sz="2400" dirty="0" smtClean="0"/>
              <a:t>, whose use causes such harm shall, in the absence of agreement to such use, </a:t>
            </a:r>
            <a:r>
              <a:rPr lang="en-US" sz="2400" u="sng" dirty="0" smtClean="0"/>
              <a:t>take all appropriate measures</a:t>
            </a:r>
            <a:r>
              <a:rPr lang="en-US" sz="2400" dirty="0" smtClean="0"/>
              <a:t>, having due regard to the provisions of Article 4 above, </a:t>
            </a:r>
            <a:r>
              <a:rPr lang="en-US" sz="2400" u="sng" dirty="0" smtClean="0"/>
              <a:t>in consultation with the affected State</a:t>
            </a:r>
            <a:r>
              <a:rPr lang="en-US" sz="2400" dirty="0" smtClean="0"/>
              <a:t>, to eliminate or mitigate such harm and, </a:t>
            </a:r>
            <a:r>
              <a:rPr lang="en-US" sz="2400" u="sng" dirty="0" smtClean="0"/>
              <a:t>where appropriate</a:t>
            </a:r>
            <a:r>
              <a:rPr lang="en-US" sz="2400" dirty="0" smtClean="0"/>
              <a:t>, to discuss the question of </a:t>
            </a:r>
            <a:r>
              <a:rPr lang="en-US" sz="2400" u="sng" dirty="0" smtClean="0"/>
              <a:t>compensation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1E28D6-D39C-4DED-BBE9-65BB037F37D3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Article 8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Planned measures</a:t>
            </a:r>
            <a:endParaRPr lang="en-US" dirty="0" smtClean="0"/>
          </a:p>
          <a:p>
            <a:r>
              <a:rPr lang="en-US" dirty="0" smtClean="0"/>
              <a:t>1. Nile Basin States agree to exchange </a:t>
            </a:r>
            <a:r>
              <a:rPr lang="en-US" u="sng" dirty="0" smtClean="0"/>
              <a:t>information through </a:t>
            </a:r>
            <a:r>
              <a:rPr lang="en-US" dirty="0" smtClean="0"/>
              <a:t>the </a:t>
            </a:r>
            <a:r>
              <a:rPr lang="en-US" u="sng" dirty="0" smtClean="0"/>
              <a:t>Nile River Basin Commission.</a:t>
            </a:r>
          </a:p>
          <a:p>
            <a:r>
              <a:rPr lang="en-US" dirty="0" smtClean="0"/>
              <a:t>2. Nile Basin </a:t>
            </a:r>
            <a:r>
              <a:rPr lang="en-US" u="sng" dirty="0" smtClean="0"/>
              <a:t>States shall observe the rules </a:t>
            </a:r>
            <a:r>
              <a:rPr lang="en-US" dirty="0" smtClean="0"/>
              <a:t>and procedures established by the Nile River Basin Commission for exchanging information concerning planned measures.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6C1EFA-3F58-4000-B7DC-98ECD19228BE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Article 9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/>
              <a:t>Environmental impact assessment and audits</a:t>
            </a:r>
            <a:endParaRPr lang="en-US" sz="2400" dirty="0" smtClean="0"/>
          </a:p>
          <a:p>
            <a:r>
              <a:rPr lang="en-US" sz="2400" dirty="0" smtClean="0"/>
              <a:t>4 (1). For planned measures that may have significant adverse environmental impacts, </a:t>
            </a:r>
            <a:r>
              <a:rPr lang="en-US" sz="2400" u="sng" dirty="0" smtClean="0"/>
              <a:t>Nile Basin States shall</a:t>
            </a:r>
            <a:r>
              <a:rPr lang="en-US" sz="2400" dirty="0" smtClean="0"/>
              <a:t>, at an early stage, </a:t>
            </a:r>
            <a:r>
              <a:rPr lang="en-US" sz="2400" u="sng" dirty="0" smtClean="0"/>
              <a:t>undertake a comprehensive assessment </a:t>
            </a:r>
            <a:r>
              <a:rPr lang="en-US" sz="2400" dirty="0" smtClean="0"/>
              <a:t>of those impacts with regard to </a:t>
            </a:r>
            <a:r>
              <a:rPr lang="en-US" sz="2400" u="sng" dirty="0" smtClean="0"/>
              <a:t>their own territories </a:t>
            </a:r>
            <a:r>
              <a:rPr lang="en-US" sz="2400" dirty="0" smtClean="0"/>
              <a:t>and the </a:t>
            </a:r>
            <a:r>
              <a:rPr lang="en-US" sz="2400" u="sng" dirty="0" smtClean="0"/>
              <a:t>territories of other</a:t>
            </a:r>
            <a:r>
              <a:rPr lang="en-US" sz="2400" dirty="0" smtClean="0"/>
              <a:t> Nile Basin States.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4 (5). Nile Basin States shall carry out </a:t>
            </a:r>
            <a:r>
              <a:rPr lang="en-US" sz="2400" u="sng" dirty="0" smtClean="0"/>
              <a:t>audits of measures existing at the date of the entry </a:t>
            </a:r>
            <a:r>
              <a:rPr lang="en-US" sz="2400" dirty="0" smtClean="0"/>
              <a:t>into force of this Framework….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5A0B1F-7C26-4048-85AC-6AE7430E887A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Article 14 – Water Security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US" sz="2400" smtClean="0"/>
              <a:t>	…  Nile Basin States recognize the vital importance of water security to each of them… also recognize … the  cooperation management and development of waters of the Nile River System will facilitate achievement of water security and other benefits. Nile Basin States therefore agree, in a spirit of cooperation:</a:t>
            </a:r>
          </a:p>
          <a:p>
            <a:r>
              <a:rPr lang="en-US" sz="2400" smtClean="0"/>
              <a:t>(a) to work together to ensure that all states achieve and sustain water security;</a:t>
            </a:r>
          </a:p>
          <a:p>
            <a:r>
              <a:rPr lang="en-US" sz="2400" smtClean="0"/>
              <a:t>(b) … the unresolved Article 14(b) is annexed to be resolved by the Nile River Basin Commission within six months of its establishment.</a:t>
            </a:r>
          </a:p>
          <a:p>
            <a:endParaRPr lang="en-US" sz="240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79A7C7-1A6A-470D-97A2-24A796860F83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C000"/>
                </a:solidFill>
              </a:rPr>
              <a:t>Contentious Issues of the CFA</a:t>
            </a:r>
            <a:endParaRPr lang="en-US" smtClean="0">
              <a:solidFill>
                <a:srgbClr val="FFC000"/>
              </a:solidFill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eaLnBrk="1" hangingPunct="1"/>
            <a:r>
              <a:rPr lang="en-US" u="sng" dirty="0" smtClean="0"/>
              <a:t>Notification</a:t>
            </a:r>
            <a:r>
              <a:rPr lang="en-US" dirty="0" smtClean="0"/>
              <a:t> on Planned Measures-provision agreed upon later in Kigali (2007) Art. 8 “… Nile Basin States exchange information on planned measures…”</a:t>
            </a:r>
          </a:p>
          <a:p>
            <a:pPr eaLnBrk="1" hangingPunct="1"/>
            <a:r>
              <a:rPr lang="en-US" b="1" dirty="0" smtClean="0"/>
              <a:t>Status of existing agreement/existing uses- </a:t>
            </a:r>
            <a:r>
              <a:rPr lang="en-US" dirty="0" smtClean="0"/>
              <a:t>clear upstream/downstream division on the issues of “existing”, “acquired” or “historical” rights claims.  </a:t>
            </a:r>
          </a:p>
          <a:p>
            <a:pPr lvl="1" eaLnBrk="1" hangingPunct="1"/>
            <a:r>
              <a:rPr lang="en-US" dirty="0" smtClean="0"/>
              <a:t>Provision on existing agreements and its replacement  by the concept of “water security” (May 2006 Nile-</a:t>
            </a:r>
            <a:r>
              <a:rPr lang="en-US" dirty="0" err="1" smtClean="0"/>
              <a:t>CoM</a:t>
            </a:r>
            <a:r>
              <a:rPr lang="en-US" dirty="0" smtClean="0"/>
              <a:t> meeting) </a:t>
            </a:r>
          </a:p>
          <a:p>
            <a:pPr lvl="1" eaLnBrk="1" hangingPunct="1"/>
            <a:r>
              <a:rPr lang="en-US" dirty="0" smtClean="0"/>
              <a:t>Considered to offer a compromise solution (keeping silent on “existing agreement/use)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1D50F6-6F17-4158-A966-DE2EE9161D1B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Contentious Issues…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/>
          <a:lstStyle/>
          <a:p>
            <a:pPr eaLnBrk="1" hangingPunct="1"/>
            <a:r>
              <a:rPr lang="en-US" b="1" dirty="0" smtClean="0"/>
              <a:t>Water Security</a:t>
            </a:r>
            <a:r>
              <a:rPr lang="en-US" sz="2800" dirty="0" smtClean="0"/>
              <a:t> - an emerging concept subject to different interpretations:</a:t>
            </a:r>
          </a:p>
          <a:p>
            <a:pPr eaLnBrk="1" hangingPunct="1">
              <a:buFont typeface="Arial" charset="0"/>
              <a:buNone/>
            </a:pPr>
            <a:endParaRPr lang="en-US" sz="2800" dirty="0" smtClean="0"/>
          </a:p>
          <a:p>
            <a:pPr lvl="1" eaLnBrk="1" hangingPunct="1"/>
            <a:r>
              <a:rPr lang="en-US" sz="2400" dirty="0" smtClean="0"/>
              <a:t>Defined in the CFA as </a:t>
            </a:r>
            <a:r>
              <a:rPr lang="en-US" sz="2400" u="sng" dirty="0" smtClean="0"/>
              <a:t>the right of getting reliable access to and use of the waters of the Nile by all basin states</a:t>
            </a:r>
          </a:p>
          <a:p>
            <a:pPr lvl="1" eaLnBrk="1" hangingPunct="1"/>
            <a:r>
              <a:rPr lang="en-US" sz="2400" u="sng" dirty="0" smtClean="0"/>
              <a:t>Upstream countries </a:t>
            </a:r>
            <a:r>
              <a:rPr lang="en-US" sz="2400" dirty="0" smtClean="0"/>
              <a:t>adopted a version that “water security” be based in light of </a:t>
            </a:r>
            <a:r>
              <a:rPr lang="en-US" sz="2400" u="sng" dirty="0" smtClean="0"/>
              <a:t>equitable utilization </a:t>
            </a:r>
            <a:r>
              <a:rPr lang="en-US" sz="2400" dirty="0" smtClean="0"/>
              <a:t>and </a:t>
            </a:r>
            <a:r>
              <a:rPr lang="en-US" sz="2400" u="sng" dirty="0" smtClean="0"/>
              <a:t>no significant</a:t>
            </a:r>
            <a:r>
              <a:rPr lang="en-US" sz="2400" dirty="0" smtClean="0"/>
              <a:t> harm</a:t>
            </a:r>
          </a:p>
          <a:p>
            <a:pPr lvl="1" eaLnBrk="1" hangingPunct="1"/>
            <a:r>
              <a:rPr lang="en-US" sz="2400" u="sng" dirty="0" smtClean="0"/>
              <a:t>Egypt and Sudan </a:t>
            </a:r>
            <a:r>
              <a:rPr lang="en-US" sz="2400" dirty="0" smtClean="0"/>
              <a:t>insisted that this to be replaced by a provision that would oblige riparian countries to recognize “</a:t>
            </a:r>
            <a:r>
              <a:rPr lang="en-US" sz="2400" u="sng" dirty="0" smtClean="0"/>
              <a:t>current uses </a:t>
            </a:r>
            <a:r>
              <a:rPr lang="en-US" sz="2400" dirty="0" smtClean="0"/>
              <a:t>and rights of </a:t>
            </a:r>
            <a:r>
              <a:rPr lang="en-US" dirty="0" smtClean="0"/>
              <a:t>riparian states (reservation made)-back to their original position!!</a:t>
            </a:r>
          </a:p>
          <a:p>
            <a:pPr lvl="1" eaLnBrk="1" hangingPunct="1">
              <a:buFont typeface="Arial" charset="0"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CB2DD8-998F-4450-A263-9E6ACCCF8F7A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Contentious Issues…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4983163"/>
          </a:xfrm>
        </p:spPr>
        <p:txBody>
          <a:bodyPr/>
          <a:lstStyle/>
          <a:p>
            <a:pPr eaLnBrk="1" hangingPunct="1"/>
            <a:r>
              <a:rPr lang="en-US" sz="2800" dirty="0" smtClean="0"/>
              <a:t>Expectations of reaching agreement on the “water security” provision failed after many  negotiations </a:t>
            </a:r>
          </a:p>
          <a:p>
            <a:pPr eaLnBrk="1" hangingPunct="1"/>
            <a:r>
              <a:rPr lang="en-US" sz="2800" dirty="0" smtClean="0"/>
              <a:t>At a Nile-</a:t>
            </a:r>
            <a:r>
              <a:rPr lang="en-US" sz="2800" dirty="0" err="1" smtClean="0"/>
              <a:t>CoM</a:t>
            </a:r>
            <a:r>
              <a:rPr lang="en-US" sz="2800" dirty="0" smtClean="0"/>
              <a:t> meeting in June 2007,  it was noted that continued negotiations on the provision of “water security” would not bear fruit.</a:t>
            </a:r>
          </a:p>
          <a:p>
            <a:pPr eaLnBrk="1" hangingPunct="1"/>
            <a:r>
              <a:rPr lang="en-US" sz="2800" u="sng" dirty="0" smtClean="0"/>
              <a:t>Decision</a:t>
            </a:r>
            <a:r>
              <a:rPr lang="en-US" sz="2800" dirty="0" smtClean="0"/>
              <a:t> was made </a:t>
            </a:r>
            <a:r>
              <a:rPr lang="en-US" sz="2800" u="sng" dirty="0" smtClean="0"/>
              <a:t>to adopt the text on water security </a:t>
            </a:r>
            <a:r>
              <a:rPr lang="en-US" sz="2800" dirty="0" smtClean="0"/>
              <a:t>supported by all upper Nile riparian countries with the </a:t>
            </a:r>
            <a:r>
              <a:rPr lang="en-US" sz="2800" u="sng" dirty="0" smtClean="0"/>
              <a:t>inclusion of a reservation provision by Sudan and Egypt</a:t>
            </a:r>
          </a:p>
          <a:p>
            <a:pPr eaLnBrk="1" hangingPunct="1"/>
            <a:r>
              <a:rPr lang="en-US" sz="2800" dirty="0" smtClean="0"/>
              <a:t>It was further agreed to refer the matter to </a:t>
            </a:r>
            <a:r>
              <a:rPr lang="en-US" sz="2800" u="sng" dirty="0" smtClean="0"/>
              <a:t>Heads of States/Governments</a:t>
            </a:r>
            <a:r>
              <a:rPr lang="en-US" sz="2800" dirty="0" smtClean="0"/>
              <a:t> of the respective NB countries to try to resolve the outstanding issue</a:t>
            </a:r>
          </a:p>
          <a:p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86D0AB-507F-413D-91BB-5C49BB9897AA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FFC000"/>
                </a:solidFill>
              </a:rPr>
              <a:t>Negotiations on Water Security</a:t>
            </a:r>
            <a:br>
              <a:rPr lang="en-US" smtClean="0">
                <a:solidFill>
                  <a:srgbClr val="FFC000"/>
                </a:solidFill>
              </a:rPr>
            </a:br>
            <a:endParaRPr lang="en-US" sz="200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May 2009, an extra-ordinary Nile </a:t>
            </a:r>
            <a:r>
              <a:rPr lang="en-US" dirty="0" err="1" smtClean="0"/>
              <a:t>CoM</a:t>
            </a:r>
            <a:r>
              <a:rPr lang="en-US" dirty="0" smtClean="0"/>
              <a:t> meeting was called in Kinshasa to try to resolve the impasse by then Chair of Nile-</a:t>
            </a:r>
            <a:r>
              <a:rPr lang="en-US" dirty="0" err="1" smtClean="0"/>
              <a:t>CoM</a:t>
            </a:r>
            <a:r>
              <a:rPr lang="en-US" dirty="0" smtClean="0"/>
              <a:t> (DRC)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Three options were tabled at the meeting: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/>
          </a:p>
          <a:p>
            <a:pPr lvl="1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smtClean="0"/>
              <a:t>delete the provision on “water security” and adopt the CFA;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/>
          </a:p>
          <a:p>
            <a:pPr lvl="1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smtClean="0"/>
              <a:t>reopen the negotiations on “water security”;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/>
          </a:p>
          <a:p>
            <a:pPr lvl="1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smtClean="0"/>
              <a:t>defer the provision on “water security” and adopt the CFA and try to resolve the outstanding issue once the NB commission is established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2BFA6B-6538-44B3-9F3A-66D0E17A2F04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… Water Security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915400" cy="5867400"/>
          </a:xfrm>
        </p:spPr>
        <p:txBody>
          <a:bodyPr/>
          <a:lstStyle/>
          <a:p>
            <a:pPr eaLnBrk="1" hangingPunct="1"/>
            <a:r>
              <a:rPr lang="en-US" sz="2400" u="sng" dirty="0" smtClean="0"/>
              <a:t>Sudan walked </a:t>
            </a:r>
            <a:r>
              <a:rPr lang="en-US" sz="2400" dirty="0" smtClean="0"/>
              <a:t>out of the meeting and Egypt reiterated its previous position, including  provision on planned measures;</a:t>
            </a:r>
          </a:p>
          <a:p>
            <a:r>
              <a:rPr lang="en-US" sz="2400" u="sng" dirty="0" smtClean="0"/>
              <a:t>All upstream countries </a:t>
            </a:r>
            <a:r>
              <a:rPr lang="en-US" sz="2400" dirty="0" smtClean="0"/>
              <a:t>decided to adopt the CFA by annexing the contentious provision on “water security” (Art 14b) and seek resolution of the issue within 6 months after NBC is established (Egypt made reservation to this decision)</a:t>
            </a:r>
          </a:p>
          <a:p>
            <a:r>
              <a:rPr lang="en-US" sz="2400" dirty="0" smtClean="0"/>
              <a:t>Article 14(b)  </a:t>
            </a:r>
            <a:r>
              <a:rPr lang="en-US" sz="2400" i="1" dirty="0" smtClean="0">
                <a:solidFill>
                  <a:srgbClr val="FFC000"/>
                </a:solidFill>
              </a:rPr>
              <a:t>not to significantly affect the water security of any other Nile Basin State</a:t>
            </a:r>
            <a:r>
              <a:rPr lang="en-US" sz="2400" dirty="0" smtClean="0"/>
              <a:t>, [all agreed except Egypt &amp; Sudan]</a:t>
            </a:r>
          </a:p>
          <a:p>
            <a:r>
              <a:rPr lang="en-US" sz="2400" dirty="0" smtClean="0"/>
              <a:t>Egypt proposed Article 14(b) to be replaced by: </a:t>
            </a:r>
            <a:r>
              <a:rPr lang="en-US" sz="2400" i="1" dirty="0" smtClean="0">
                <a:solidFill>
                  <a:srgbClr val="FFC000"/>
                </a:solidFill>
              </a:rPr>
              <a:t>(b) not to adversely affect the water security and current uses and rights of any other Nile Basin State.</a:t>
            </a:r>
            <a:endParaRPr lang="en-US" sz="2400" dirty="0" smtClean="0">
              <a:solidFill>
                <a:srgbClr val="FFC000"/>
              </a:solidFill>
            </a:endParaRPr>
          </a:p>
          <a:p>
            <a:pPr eaLnBrk="1" hangingPunct="1"/>
            <a:r>
              <a:rPr lang="en-US" sz="2400" dirty="0" smtClean="0"/>
              <a:t>Egypt and Sudan made several statements objecting to Kinshasa decision claiming it was in violation of the “consensus” principle … and opening up negotiations on planned measures.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B5D167-036A-4DE2-BF9A-D8D927CCC4F4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… Water Security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839200" cy="5181600"/>
          </a:xfrm>
        </p:spPr>
        <p:txBody>
          <a:bodyPr/>
          <a:lstStyle/>
          <a:p>
            <a:pPr eaLnBrk="1" hangingPunct="1"/>
            <a:r>
              <a:rPr lang="en-US" smtClean="0"/>
              <a:t>Post-Kinshasa: Nairobi (July 2009)-decided to clean-up CFA text and move to signature (Sudan and Egypt objected)</a:t>
            </a:r>
          </a:p>
          <a:p>
            <a:pPr eaLnBrk="1" hangingPunct="1"/>
            <a:r>
              <a:rPr lang="en-US" smtClean="0"/>
              <a:t>Nile-CoM meeting (Alexandria, July 2009)-decision made to give an additional six months to enable countries “to move forward together”</a:t>
            </a:r>
          </a:p>
          <a:p>
            <a:pPr eaLnBrk="1" hangingPunct="1"/>
            <a:r>
              <a:rPr lang="en-US" smtClean="0"/>
              <a:t>Mandate given to Nile TAC/NC to recommend basis for moving forward together  (also advise on transitional arrangement to NBC and procedures for signing the CFA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24712B-2131-4CEE-BE2B-F689735F3D1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… Water Security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8991600" cy="4983163"/>
          </a:xfrm>
        </p:spPr>
        <p:txBody>
          <a:bodyPr/>
          <a:lstStyle/>
          <a:p>
            <a:pPr eaLnBrk="1" hangingPunct="1"/>
            <a:r>
              <a:rPr lang="en-US" sz="2800" smtClean="0"/>
              <a:t>Three Technical Advisory Committee (TAC)/NC meetings were held in Uganda (Sept, 2009), Tanzania (Dec., 2009) and Sharm El Sheik (April 2010);</a:t>
            </a:r>
          </a:p>
          <a:p>
            <a:pPr eaLnBrk="1" hangingPunct="1"/>
            <a:r>
              <a:rPr lang="en-US" sz="2800" smtClean="0"/>
              <a:t>No agreement between upstream/downstream countries  on the basis of moving forward together</a:t>
            </a:r>
          </a:p>
          <a:p>
            <a:pPr eaLnBrk="1" hangingPunct="1"/>
            <a:r>
              <a:rPr lang="en-US" sz="2800" smtClean="0"/>
              <a:t>Position of upstream countries-Kinshasa decision</a:t>
            </a:r>
          </a:p>
          <a:p>
            <a:pPr eaLnBrk="1" hangingPunct="1"/>
            <a:r>
              <a:rPr lang="en-US" sz="2800" smtClean="0"/>
              <a:t>Position of downstream countries- Kinshasa decision in violation of the “consensus” principle; reiterated same position on Art.14b and opening up agreed upon issues.</a:t>
            </a:r>
          </a:p>
          <a:p>
            <a:pPr eaLnBrk="1" hangingPunct="1"/>
            <a:r>
              <a:rPr lang="en-US" sz="2800" smtClean="0"/>
              <a:t>Sharm-el-Sheik Meeting: positions remained same.</a:t>
            </a:r>
          </a:p>
          <a:p>
            <a:pPr eaLnBrk="1" hangingPunct="1"/>
            <a:r>
              <a:rPr lang="en-US" sz="2800" smtClean="0"/>
              <a:t>All upstream countries decided to sign the CFA in Entebbe, Uganda on May 14, 2010.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25D7C3-B02D-4921-8B1C-20967A5093DA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sz="4000" b="1" dirty="0" smtClean="0">
                <a:solidFill>
                  <a:srgbClr val="FFC000"/>
                </a:solidFill>
              </a:rPr>
              <a:t>Current Status of the CFA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150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To date </a:t>
            </a:r>
            <a:r>
              <a:rPr lang="en-US" u="sng" dirty="0" smtClean="0"/>
              <a:t>six countries </a:t>
            </a:r>
            <a:r>
              <a:rPr lang="en-US" dirty="0" smtClean="0"/>
              <a:t>have </a:t>
            </a:r>
            <a:r>
              <a:rPr lang="en-US" u="sng" dirty="0" smtClean="0"/>
              <a:t>signed</a:t>
            </a:r>
            <a:r>
              <a:rPr lang="en-US" dirty="0" smtClean="0"/>
              <a:t> the CFA (</a:t>
            </a:r>
            <a:r>
              <a:rPr lang="en-US" dirty="0" smtClean="0">
                <a:solidFill>
                  <a:schemeClr val="bg1"/>
                </a:solidFill>
              </a:rPr>
              <a:t>Ethiopia, Kenya, Tanzania, Uganda, Rwanda and Burundi</a:t>
            </a:r>
            <a:r>
              <a:rPr lang="en-US" dirty="0" smtClean="0"/>
              <a:t>); three countries </a:t>
            </a:r>
            <a:r>
              <a:rPr lang="en-US" dirty="0" smtClean="0">
                <a:solidFill>
                  <a:srgbClr val="C00000"/>
                </a:solidFill>
              </a:rPr>
              <a:t>DRC; Sudan and Egypt </a:t>
            </a:r>
            <a:r>
              <a:rPr lang="en-US" dirty="0" smtClean="0"/>
              <a:t>have not yet signed {Eritrea was not in the negotiation  and  South Sudan yet to come on board}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Art.42 of CFA requires six countries to ratify the agreement and deposit the instrument with AU Ratification may take some years and on-going </a:t>
            </a:r>
            <a:r>
              <a:rPr lang="en-US" u="sng" dirty="0" smtClean="0"/>
              <a:t>cooperation under the NBI can continue.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560E6C-97F0-4D9C-9C01-CE081EEB2F03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Current Status…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458200" cy="4830763"/>
          </a:xfrm>
        </p:spPr>
        <p:txBody>
          <a:bodyPr/>
          <a:lstStyle/>
          <a:p>
            <a:pPr eaLnBrk="1" hangingPunct="1"/>
            <a:r>
              <a:rPr lang="en-US" dirty="0" smtClean="0"/>
              <a:t>However, Sudan and Egypt currently seem to undermine on-going cooperation under the NBI</a:t>
            </a:r>
          </a:p>
          <a:p>
            <a:pPr eaLnBrk="1" hangingPunct="1"/>
            <a:r>
              <a:rPr lang="en-US" dirty="0" smtClean="0"/>
              <a:t>Sudan has officially declared that it has “frozen” cooperation under the NBI (AA Nile-</a:t>
            </a:r>
            <a:r>
              <a:rPr lang="en-US" dirty="0" err="1" smtClean="0"/>
              <a:t>CoM</a:t>
            </a:r>
            <a:r>
              <a:rPr lang="en-US" dirty="0" smtClean="0"/>
              <a:t> meeting ; </a:t>
            </a:r>
          </a:p>
          <a:p>
            <a:pPr eaLnBrk="1" hangingPunct="1"/>
            <a:r>
              <a:rPr lang="en-US" dirty="0" smtClean="0"/>
              <a:t>Egypt seems to have followed suit </a:t>
            </a:r>
          </a:p>
          <a:p>
            <a:pPr eaLnBrk="1" hangingPunct="1"/>
            <a:r>
              <a:rPr lang="en-US" dirty="0" smtClean="0"/>
              <a:t>On-going cooperation under the NBI particularly on-going projects under the EN seem to be in danger of collapsing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0EA790-D372-4BEB-ADB0-DFBAE33AD86C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FFC000"/>
                </a:solidFill>
              </a:rPr>
              <a:t>The Possible Future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/>
              <a:t>Option 1</a:t>
            </a:r>
            <a:r>
              <a:rPr lang="en-US" dirty="0" smtClean="0"/>
              <a:t>: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Upper riparian countries may accede to the demands of lower riparians – unlikely option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/>
              <a:t>Option 2</a:t>
            </a:r>
            <a:r>
              <a:rPr lang="en-US" dirty="0" smtClean="0"/>
              <a:t>: Sudan +(Southern Sudan) and Egypt  may renounce their current position and accept the cooperation on the basis of CFA – the best option.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9CD0C0-A6F9-4CA1-81E8-844240798D7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Possible Options….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/>
              <a:t>Option 3</a:t>
            </a:r>
            <a:r>
              <a:rPr lang="en-US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 Upper riparian countries may act unilaterally to the prejudice of lower riparian countries – likely option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/>
              <a:t>Option 4</a:t>
            </a:r>
            <a:r>
              <a:rPr lang="en-US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 With the emergence of SS as an upper &amp; middle riparian state,  and with the coming into power of a new regime in Egypt, a request for a renegotiation of CFA my be requested - a likely or an unlikely option.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5F5AA-7180-4CEF-958B-4E67EF41004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C000"/>
                </a:solidFill>
              </a:rPr>
              <a:t>Optimistic Conclusion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mtClean="0"/>
              <a:t>	It is much hoped that all riparian States   would come to a common definition of “water Security” and agree to sign the Cooperative Framework Agreement (CFA)  to make the equitable and sustainable utilisation of the Nile waters a reality. Nile waters are enough for all of the vital needs of the riparian states if managed and used sustainably.</a:t>
            </a:r>
          </a:p>
          <a:p>
            <a:pPr algn="ctr">
              <a:buFont typeface="Arial" charset="0"/>
              <a:buNone/>
            </a:pPr>
            <a:r>
              <a:rPr lang="en-US" smtClean="0"/>
              <a:t>  </a:t>
            </a:r>
            <a:r>
              <a:rPr lang="en-US" sz="4000" b="1" smtClean="0">
                <a:solidFill>
                  <a:srgbClr val="FFFF00"/>
                </a:solidFill>
              </a:rPr>
              <a:t>“There is a sufficiency in the world for man's need but not for man's greed.” </a:t>
            </a:r>
          </a:p>
          <a:p>
            <a:pPr algn="ctr">
              <a:buFont typeface="Arial" charset="0"/>
              <a:buNone/>
            </a:pPr>
            <a:r>
              <a:rPr lang="en-US" smtClean="0"/>
              <a:t>	</a:t>
            </a:r>
            <a:r>
              <a:rPr lang="en-US" sz="3600" b="1" smtClean="0">
                <a:solidFill>
                  <a:schemeClr val="bg1"/>
                </a:solidFill>
              </a:rPr>
              <a:t>(Mohandas K. Gandhi)</a:t>
            </a:r>
            <a:endParaRPr lang="en-US" b="1" smtClean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356350"/>
            <a:ext cx="1676400" cy="365125"/>
          </a:xfrm>
        </p:spPr>
        <p:txBody>
          <a:bodyPr/>
          <a:lstStyle/>
          <a:p>
            <a:pPr>
              <a:defRPr/>
            </a:pPr>
            <a:fld id="{83C8C8BC-4DEF-4118-ACA6-3C1450CF0153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0" y="-228600"/>
            <a:ext cx="9144000" cy="7086600"/>
          </a:xfrm>
        </p:spPr>
        <p:txBody>
          <a:bodyPr/>
          <a:lstStyle/>
          <a:p>
            <a:r>
              <a:rPr lang="af-ZA" sz="9600" smtClean="0"/>
              <a:t>Dankie!</a:t>
            </a:r>
            <a:r>
              <a:rPr lang="en-US" sz="9600" smtClean="0"/>
              <a:t/>
            </a:r>
            <a:br>
              <a:rPr lang="en-US" sz="9600" smtClean="0"/>
            </a:br>
            <a:endParaRPr lang="en-US" smtClean="0"/>
          </a:p>
        </p:txBody>
      </p:sp>
      <p:pic>
        <p:nvPicPr>
          <p:cNvPr id="4198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43200" y="3810000"/>
            <a:ext cx="3200400" cy="3048000"/>
          </a:xfrm>
          <a:noFill/>
        </p:spPr>
      </p:pic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0"/>
            <a:ext cx="3200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85E794-3D71-40B2-8D88-0A51A0549910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1948</TotalTime>
  <Words>2847</Words>
  <Application>Microsoft Office PowerPoint</Application>
  <PresentationFormat>On-screen Show (4:3)</PresentationFormat>
  <Paragraphs>264</Paragraphs>
  <Slides>41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Legal Framework for Equitable and Sustainable Utilisation of the Nile River Waters: Agreement of the Riparian States for Cooperative Basin Management</vt:lpstr>
      <vt:lpstr>Sponsored by NWU</vt:lpstr>
      <vt:lpstr>9th Colloquium of the IUCN Academy of Environmental Law </vt:lpstr>
      <vt:lpstr>Riparian States 1. Egypt  2. Sudan 3. Eritrea  4. Ethiopia  5. Uganda 6. Southern Sudan  7. Kenya 8. Tanzania 9. Burundi 10. Rwanda 11. DR Congo   </vt:lpstr>
      <vt:lpstr>Some Facts about Nile River Basin</vt:lpstr>
      <vt:lpstr>The Nile Treaties &amp; Agreements</vt:lpstr>
      <vt:lpstr>Nile Treaties &amp; Agreements  Cont’d</vt:lpstr>
      <vt:lpstr>Nile Treaties &amp; Agreements Cont’d</vt:lpstr>
      <vt:lpstr>Nile Treaties &amp; Agreements Cont’d</vt:lpstr>
      <vt:lpstr>Nile Treaties &amp; Agreements Cont’d</vt:lpstr>
      <vt:lpstr>Nile Treaties &amp; Agreements Cont’d</vt:lpstr>
      <vt:lpstr>Negotiations over the Nile</vt:lpstr>
      <vt:lpstr>Ndugu</vt:lpstr>
      <vt:lpstr>Hydromet (1967 – 1992)</vt:lpstr>
      <vt:lpstr>The TECCONILE (1992 – 1999)</vt:lpstr>
      <vt:lpstr>Nile Basin Initiative (NBI)</vt:lpstr>
      <vt:lpstr>Shared Visions of the NBI</vt:lpstr>
      <vt:lpstr>NBI…</vt:lpstr>
      <vt:lpstr>The Nile Basin Initiative (NBI)</vt:lpstr>
      <vt:lpstr>NBI …</vt:lpstr>
      <vt:lpstr>Major Principles of the CFA</vt:lpstr>
      <vt:lpstr>Art. 6 – Sustainable Development</vt:lpstr>
      <vt:lpstr>Article 10 -  Subsidiarity</vt:lpstr>
      <vt:lpstr>Article 4 </vt:lpstr>
      <vt:lpstr>Article 5</vt:lpstr>
      <vt:lpstr>Article 8</vt:lpstr>
      <vt:lpstr>Article 9</vt:lpstr>
      <vt:lpstr>Article 14 – Water Security</vt:lpstr>
      <vt:lpstr>Contentious Issues of the CFA</vt:lpstr>
      <vt:lpstr>Contentious Issues…</vt:lpstr>
      <vt:lpstr>Contentious Issues…</vt:lpstr>
      <vt:lpstr>Negotiations on Water Security </vt:lpstr>
      <vt:lpstr>… Water Security</vt:lpstr>
      <vt:lpstr>… Water Security</vt:lpstr>
      <vt:lpstr>… Water Security</vt:lpstr>
      <vt:lpstr>Current Status of the CFA</vt:lpstr>
      <vt:lpstr>Current Status…</vt:lpstr>
      <vt:lpstr>The Possible Future Options</vt:lpstr>
      <vt:lpstr>Possible Options….</vt:lpstr>
      <vt:lpstr>Optimistic Conclusion</vt:lpstr>
      <vt:lpstr>Dankie! 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Imeru Tamrat</dc:creator>
  <cp:lastModifiedBy>ICT</cp:lastModifiedBy>
  <cp:revision>260</cp:revision>
  <dcterms:created xsi:type="dcterms:W3CDTF">2011-04-20T06:50:39Z</dcterms:created>
  <dcterms:modified xsi:type="dcterms:W3CDTF">2011-07-05T15:16:19Z</dcterms:modified>
</cp:coreProperties>
</file>