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Default Extension="jpg" ContentType="image/jpeg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58" r:id="rId3"/>
    <p:sldId id="259" r:id="rId4"/>
    <p:sldId id="260" r:id="rId5"/>
    <p:sldId id="257" r:id="rId6"/>
    <p:sldId id="261" r:id="rId7"/>
    <p:sldId id="267" r:id="rId8"/>
    <p:sldId id="265" r:id="rId9"/>
    <p:sldId id="264" r:id="rId10"/>
    <p:sldId id="266" r:id="rId11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2EA0"/>
    <a:srgbClr val="00FFCC"/>
    <a:srgbClr val="CC0000"/>
    <a:srgbClr val="FF9933"/>
    <a:srgbClr val="FF33CC"/>
    <a:srgbClr val="33CC33"/>
    <a:srgbClr val="B0E4E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F7924-1ECE-4469-92AA-9795A5635167}" type="doc">
      <dgm:prSet loTypeId="urn:microsoft.com/office/officeart/2008/layout/BendingPictureSemiTransparentTex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D2A00A4-5758-44AE-8284-8EE3DC7F03DC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water management may affect investor’s  property right</a:t>
          </a:r>
          <a:endParaRPr lang="es-ES" sz="2000" b="1" dirty="0">
            <a:solidFill>
              <a:schemeClr val="tx1"/>
            </a:solidFill>
          </a:endParaRPr>
        </a:p>
      </dgm:t>
    </dgm:pt>
    <dgm:pt modelId="{0BF945B6-5055-4CB0-B58F-4E432925FC82}" type="parTrans" cxnId="{DF1C0186-96B7-4601-8A8A-7CD1884B9D7C}">
      <dgm:prSet/>
      <dgm:spPr/>
      <dgm:t>
        <a:bodyPr/>
        <a:lstStyle/>
        <a:p>
          <a:endParaRPr lang="es-ES"/>
        </a:p>
      </dgm:t>
    </dgm:pt>
    <dgm:pt modelId="{9BA1E7E7-FBAB-4446-A3AB-A4D214F9C189}" type="sibTrans" cxnId="{DF1C0186-96B7-4601-8A8A-7CD1884B9D7C}">
      <dgm:prSet/>
      <dgm:spPr/>
      <dgm:t>
        <a:bodyPr/>
        <a:lstStyle/>
        <a:p>
          <a:endParaRPr lang="es-ES"/>
        </a:p>
      </dgm:t>
    </dgm:pt>
    <dgm:pt modelId="{EC4B6C02-8130-4FDE-B0D6-E16617901E6E}">
      <dgm:prSet phldrT="[Text]" custT="1"/>
      <dgm:spPr/>
      <dgm:t>
        <a:bodyPr/>
        <a:lstStyle/>
        <a:p>
          <a:pPr algn="l"/>
          <a:endParaRPr lang="en-US" sz="2000" b="1" dirty="0" smtClean="0">
            <a:solidFill>
              <a:schemeClr val="bg2">
                <a:lumMod val="10000"/>
              </a:schemeClr>
            </a:solidFill>
          </a:endParaRPr>
        </a:p>
        <a:p>
          <a:pPr algn="l"/>
          <a:endParaRPr lang="en-US" sz="2000" b="1" dirty="0" smtClean="0">
            <a:solidFill>
              <a:schemeClr val="bg2">
                <a:lumMod val="10000"/>
              </a:schemeClr>
            </a:solidFill>
          </a:endParaRPr>
        </a:p>
        <a:p>
          <a:pPr algn="l"/>
          <a:r>
            <a:rPr lang="en-US" sz="2000" b="1" dirty="0" smtClean="0">
              <a:solidFill>
                <a:schemeClr val="bg2">
                  <a:lumMod val="10000"/>
                </a:schemeClr>
              </a:solidFill>
            </a:rPr>
            <a:t>investment protection may    hinder water management	</a:t>
          </a:r>
        </a:p>
        <a:p>
          <a:pPr algn="l"/>
          <a:endParaRPr lang="es-ES" sz="2000" b="1" dirty="0">
            <a:solidFill>
              <a:schemeClr val="bg2">
                <a:lumMod val="10000"/>
              </a:schemeClr>
            </a:solidFill>
          </a:endParaRPr>
        </a:p>
      </dgm:t>
    </dgm:pt>
    <dgm:pt modelId="{D1821FA9-4117-424F-8939-2993CBFA116F}" type="parTrans" cxnId="{E556EF7E-7723-44B7-87B7-5D1162B5C586}">
      <dgm:prSet/>
      <dgm:spPr/>
      <dgm:t>
        <a:bodyPr/>
        <a:lstStyle/>
        <a:p>
          <a:endParaRPr lang="es-ES"/>
        </a:p>
      </dgm:t>
    </dgm:pt>
    <dgm:pt modelId="{8EE66E8E-78E8-4136-99C5-90243B513FCE}" type="sibTrans" cxnId="{E556EF7E-7723-44B7-87B7-5D1162B5C586}">
      <dgm:prSet/>
      <dgm:spPr/>
      <dgm:t>
        <a:bodyPr/>
        <a:lstStyle/>
        <a:p>
          <a:endParaRPr lang="es-ES"/>
        </a:p>
      </dgm:t>
    </dgm:pt>
    <dgm:pt modelId="{F120E74A-3FF1-4FA3-A12D-B0779D31BFCE}" type="pres">
      <dgm:prSet presAssocID="{A05F7924-1ECE-4469-92AA-9795A563516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4B0C2428-DC7E-449C-9CD0-8FF59A16DF87}" type="pres">
      <dgm:prSet presAssocID="{DD2A00A4-5758-44AE-8284-8EE3DC7F03DC}" presName="composite" presStyleCnt="0"/>
      <dgm:spPr/>
    </dgm:pt>
    <dgm:pt modelId="{7D10EBCA-8E26-4A57-8D97-EAC68BF5A972}" type="pres">
      <dgm:prSet presAssocID="{DD2A00A4-5758-44AE-8284-8EE3DC7F03DC}" presName="rect1" presStyleLbl="bgShp" presStyleIdx="0" presStyleCnt="2" custScaleX="151559" custScaleY="11660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4000" b="-14000"/>
          </a:stretch>
        </a:blipFill>
      </dgm:spPr>
    </dgm:pt>
    <dgm:pt modelId="{AD307445-43C0-4576-8929-FC7757CD2C88}" type="pres">
      <dgm:prSet presAssocID="{DD2A00A4-5758-44AE-8284-8EE3DC7F03DC}" presName="rect2" presStyleLbl="trBgShp" presStyleIdx="0" presStyleCnt="2" custScaleX="160735" custScaleY="22799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174394-E863-44E2-A8D2-5E2E049DBE6C}" type="pres">
      <dgm:prSet presAssocID="{9BA1E7E7-FBAB-4446-A3AB-A4D214F9C189}" presName="sibTrans" presStyleCnt="0"/>
      <dgm:spPr/>
    </dgm:pt>
    <dgm:pt modelId="{73475F05-BB60-4F01-98BE-092F6FF9DDAA}" type="pres">
      <dgm:prSet presAssocID="{EC4B6C02-8130-4FDE-B0D6-E16617901E6E}" presName="composite" presStyleCnt="0"/>
      <dgm:spPr/>
    </dgm:pt>
    <dgm:pt modelId="{910F326C-EBA9-4AC9-AD84-FAB5A85B3994}" type="pres">
      <dgm:prSet presAssocID="{EC4B6C02-8130-4FDE-B0D6-E16617901E6E}" presName="rect1" presStyleLbl="bgShp" presStyleIdx="1" presStyleCnt="2" custScaleX="161229" custScaleY="117701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3000" b="-3000"/>
          </a:stretch>
        </a:blipFill>
      </dgm:spPr>
    </dgm:pt>
    <dgm:pt modelId="{657D9DC0-9FB4-4A1D-8355-05C1FF2A224F}" type="pres">
      <dgm:prSet presAssocID="{EC4B6C02-8130-4FDE-B0D6-E16617901E6E}" presName="rect2" presStyleLbl="trBgShp" presStyleIdx="1" presStyleCnt="2" custScaleX="168529" custScaleY="20110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556EF7E-7723-44B7-87B7-5D1162B5C586}" srcId="{A05F7924-1ECE-4469-92AA-9795A5635167}" destId="{EC4B6C02-8130-4FDE-B0D6-E16617901E6E}" srcOrd="1" destOrd="0" parTransId="{D1821FA9-4117-424F-8939-2993CBFA116F}" sibTransId="{8EE66E8E-78E8-4136-99C5-90243B513FCE}"/>
    <dgm:cxn modelId="{2D0979D5-F8B4-49F0-A4E8-90DD1E69B208}" type="presOf" srcId="{A05F7924-1ECE-4469-92AA-9795A5635167}" destId="{F120E74A-3FF1-4FA3-A12D-B0779D31BFCE}" srcOrd="0" destOrd="0" presId="urn:microsoft.com/office/officeart/2008/layout/BendingPictureSemiTransparentText"/>
    <dgm:cxn modelId="{DF1C0186-96B7-4601-8A8A-7CD1884B9D7C}" srcId="{A05F7924-1ECE-4469-92AA-9795A5635167}" destId="{DD2A00A4-5758-44AE-8284-8EE3DC7F03DC}" srcOrd="0" destOrd="0" parTransId="{0BF945B6-5055-4CB0-B58F-4E432925FC82}" sibTransId="{9BA1E7E7-FBAB-4446-A3AB-A4D214F9C189}"/>
    <dgm:cxn modelId="{3FAD69C5-2F96-4E13-9EEB-C3D32CBE7D16}" type="presOf" srcId="{EC4B6C02-8130-4FDE-B0D6-E16617901E6E}" destId="{657D9DC0-9FB4-4A1D-8355-05C1FF2A224F}" srcOrd="0" destOrd="0" presId="urn:microsoft.com/office/officeart/2008/layout/BendingPictureSemiTransparentText"/>
    <dgm:cxn modelId="{148B8A19-07E2-4072-85F6-4C5C89E69478}" type="presOf" srcId="{DD2A00A4-5758-44AE-8284-8EE3DC7F03DC}" destId="{AD307445-43C0-4576-8929-FC7757CD2C88}" srcOrd="0" destOrd="0" presId="urn:microsoft.com/office/officeart/2008/layout/BendingPictureSemiTransparentText"/>
    <dgm:cxn modelId="{01D6BA37-1D61-43B8-8EB3-F9D39A6C49DC}" type="presParOf" srcId="{F120E74A-3FF1-4FA3-A12D-B0779D31BFCE}" destId="{4B0C2428-DC7E-449C-9CD0-8FF59A16DF87}" srcOrd="0" destOrd="0" presId="urn:microsoft.com/office/officeart/2008/layout/BendingPictureSemiTransparentText"/>
    <dgm:cxn modelId="{BC61C825-73FB-4DD5-852D-D3C0486040BA}" type="presParOf" srcId="{4B0C2428-DC7E-449C-9CD0-8FF59A16DF87}" destId="{7D10EBCA-8E26-4A57-8D97-EAC68BF5A972}" srcOrd="0" destOrd="0" presId="urn:microsoft.com/office/officeart/2008/layout/BendingPictureSemiTransparentText"/>
    <dgm:cxn modelId="{0E7BB0AD-2933-4E3D-A380-754A3E0C358E}" type="presParOf" srcId="{4B0C2428-DC7E-449C-9CD0-8FF59A16DF87}" destId="{AD307445-43C0-4576-8929-FC7757CD2C88}" srcOrd="1" destOrd="0" presId="urn:microsoft.com/office/officeart/2008/layout/BendingPictureSemiTransparentText"/>
    <dgm:cxn modelId="{FE6A0821-DA44-4BEE-BAD6-A9FA51BF2379}" type="presParOf" srcId="{F120E74A-3FF1-4FA3-A12D-B0779D31BFCE}" destId="{04174394-E863-44E2-A8D2-5E2E049DBE6C}" srcOrd="1" destOrd="0" presId="urn:microsoft.com/office/officeart/2008/layout/BendingPictureSemiTransparentText"/>
    <dgm:cxn modelId="{8A4426D7-B1FC-464D-9975-195DBC589C2A}" type="presParOf" srcId="{F120E74A-3FF1-4FA3-A12D-B0779D31BFCE}" destId="{73475F05-BB60-4F01-98BE-092F6FF9DDAA}" srcOrd="2" destOrd="0" presId="urn:microsoft.com/office/officeart/2008/layout/BendingPictureSemiTransparentText"/>
    <dgm:cxn modelId="{F8EC8375-5937-4BE4-9CC5-A4A06716E2B7}" type="presParOf" srcId="{73475F05-BB60-4F01-98BE-092F6FF9DDAA}" destId="{910F326C-EBA9-4AC9-AD84-FAB5A85B3994}" srcOrd="0" destOrd="0" presId="urn:microsoft.com/office/officeart/2008/layout/BendingPictureSemiTransparentText"/>
    <dgm:cxn modelId="{27A547B5-063D-49C6-9267-D45B77AB806F}" type="presParOf" srcId="{73475F05-BB60-4F01-98BE-092F6FF9DDAA}" destId="{657D9DC0-9FB4-4A1D-8355-05C1FF2A224F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9A106A-D19A-4203-842B-453AB15530F0}" type="doc">
      <dgm:prSet loTypeId="urn:microsoft.com/office/officeart/2005/8/layout/cycle6" loCatId="cycle" qsTypeId="urn:microsoft.com/office/officeart/2005/8/quickstyle/3d1" qsCatId="3D" csTypeId="urn:microsoft.com/office/officeart/2005/8/colors/accent5_3" csCatId="accent5" phldr="1"/>
      <dgm:spPr/>
      <dgm:t>
        <a:bodyPr/>
        <a:lstStyle/>
        <a:p>
          <a:endParaRPr lang="es-ES"/>
        </a:p>
      </dgm:t>
    </dgm:pt>
    <dgm:pt modelId="{9A1ECE06-8220-41A6-B771-0FCBA6CB2CC8}">
      <dgm:prSet phldrT="[Text]" custT="1"/>
      <dgm:spPr/>
      <dgm:t>
        <a:bodyPr/>
        <a:lstStyle/>
        <a:p>
          <a:r>
            <a:rPr lang="en-GB" sz="1800" dirty="0" smtClean="0">
              <a:ea typeface="Calibri"/>
              <a:cs typeface="Times New Roman"/>
            </a:rPr>
            <a:t>Nature </a:t>
          </a:r>
          <a:endParaRPr lang="es-ES" sz="1800" dirty="0"/>
        </a:p>
      </dgm:t>
    </dgm:pt>
    <dgm:pt modelId="{0196B9DF-5224-4EC2-AF7E-EFFCA6E76518}" type="parTrans" cxnId="{92720F59-BE76-4248-B3E7-773E34F8F932}">
      <dgm:prSet/>
      <dgm:spPr/>
      <dgm:t>
        <a:bodyPr/>
        <a:lstStyle/>
        <a:p>
          <a:endParaRPr lang="es-ES"/>
        </a:p>
      </dgm:t>
    </dgm:pt>
    <dgm:pt modelId="{E0CBEDC1-E465-4909-97B2-FC393DB71E69}" type="sibTrans" cxnId="{92720F59-BE76-4248-B3E7-773E34F8F932}">
      <dgm:prSet custT="1"/>
      <dgm:spPr>
        <a:ln w="25400"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endParaRPr lang="es-ES" sz="1800"/>
        </a:p>
      </dgm:t>
    </dgm:pt>
    <dgm:pt modelId="{1DC7448B-3CF7-4885-B115-30456364901E}">
      <dgm:prSet phldrT="[Text]" custT="1"/>
      <dgm:spPr/>
      <dgm:t>
        <a:bodyPr/>
        <a:lstStyle/>
        <a:p>
          <a:r>
            <a:rPr lang="en-GB" sz="1800" dirty="0" smtClean="0">
              <a:ea typeface="Calibri"/>
              <a:cs typeface="Times New Roman"/>
            </a:rPr>
            <a:t>Ownership </a:t>
          </a:r>
          <a:endParaRPr lang="es-ES" sz="1800" dirty="0"/>
        </a:p>
      </dgm:t>
    </dgm:pt>
    <dgm:pt modelId="{2AEBE9D6-02A1-4BD3-B7ED-602720AD7B40}" type="parTrans" cxnId="{B31687C7-E3B2-4FED-841F-ED68D500CDCF}">
      <dgm:prSet/>
      <dgm:spPr/>
      <dgm:t>
        <a:bodyPr/>
        <a:lstStyle/>
        <a:p>
          <a:endParaRPr lang="es-ES"/>
        </a:p>
      </dgm:t>
    </dgm:pt>
    <dgm:pt modelId="{0E3586DF-5D83-480F-A2AD-C2E73FBDB8C2}" type="sibTrans" cxnId="{B31687C7-E3B2-4FED-841F-ED68D500CDCF}">
      <dgm:prSet custT="1"/>
      <dgm:spPr>
        <a:ln w="25400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es-ES" sz="1800"/>
        </a:p>
      </dgm:t>
    </dgm:pt>
    <dgm:pt modelId="{2F7170E3-A6EB-4A7D-B68D-F9D99F89688D}">
      <dgm:prSet phldrT="[Text]" custT="1"/>
      <dgm:spPr/>
      <dgm:t>
        <a:bodyPr/>
        <a:lstStyle/>
        <a:p>
          <a:r>
            <a:rPr lang="en-US" sz="1800" dirty="0" smtClean="0">
              <a:ea typeface="Calibri"/>
              <a:cs typeface="Times New Roman"/>
            </a:rPr>
            <a:t>right to use </a:t>
          </a:r>
          <a:endParaRPr lang="es-ES" sz="1800" dirty="0"/>
        </a:p>
      </dgm:t>
    </dgm:pt>
    <dgm:pt modelId="{16E980EB-20F7-43AB-972B-D3BB15D2F45E}" type="parTrans" cxnId="{134C997E-651E-450A-A6C8-4CB3C3004644}">
      <dgm:prSet/>
      <dgm:spPr/>
      <dgm:t>
        <a:bodyPr/>
        <a:lstStyle/>
        <a:p>
          <a:endParaRPr lang="es-ES"/>
        </a:p>
      </dgm:t>
    </dgm:pt>
    <dgm:pt modelId="{536CB643-C879-4BE8-B827-7E061EAF1581}" type="sibTrans" cxnId="{134C997E-651E-450A-A6C8-4CB3C3004644}">
      <dgm:prSet custT="1"/>
      <dgm:spPr>
        <a:ln w="25400">
          <a:solidFill>
            <a:schemeClr val="accent5">
              <a:lumMod val="50000"/>
            </a:schemeClr>
          </a:solidFill>
        </a:ln>
      </dgm:spPr>
      <dgm:t>
        <a:bodyPr/>
        <a:lstStyle/>
        <a:p>
          <a:endParaRPr lang="es-ES" sz="1800"/>
        </a:p>
      </dgm:t>
    </dgm:pt>
    <dgm:pt modelId="{128DA96B-EFFE-4F9F-9AE9-4A9BD029024B}">
      <dgm:prSet phldrT="[Text]" custT="1"/>
      <dgm:spPr/>
      <dgm:t>
        <a:bodyPr/>
        <a:lstStyle/>
        <a:p>
          <a:r>
            <a:rPr lang="en-GB" sz="1600" dirty="0" smtClean="0">
              <a:ea typeface="Calibri"/>
              <a:cs typeface="Times New Roman"/>
            </a:rPr>
            <a:t>management </a:t>
          </a:r>
          <a:endParaRPr lang="es-ES" sz="1600" dirty="0"/>
        </a:p>
      </dgm:t>
    </dgm:pt>
    <dgm:pt modelId="{3CD4D82A-98E5-40DD-BB52-72F9E5AA3ECC}" type="parTrans" cxnId="{4A03FD35-2ABF-4129-812A-59877D1A9FC1}">
      <dgm:prSet/>
      <dgm:spPr/>
      <dgm:t>
        <a:bodyPr/>
        <a:lstStyle/>
        <a:p>
          <a:endParaRPr lang="es-ES"/>
        </a:p>
      </dgm:t>
    </dgm:pt>
    <dgm:pt modelId="{B11E2D0D-8A94-42D5-851D-2D13F3DB15B3}" type="sibTrans" cxnId="{4A03FD35-2ABF-4129-812A-59877D1A9FC1}">
      <dgm:prSet custT="1"/>
      <dgm:spPr>
        <a:ln w="25400"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es-ES" sz="1800"/>
        </a:p>
      </dgm:t>
    </dgm:pt>
    <dgm:pt modelId="{7F4A3230-5D2D-4A43-8FC5-28C0219B0D5D}">
      <dgm:prSet phldrT="[Text]" custT="1"/>
      <dgm:spPr/>
      <dgm:t>
        <a:bodyPr/>
        <a:lstStyle/>
        <a:p>
          <a:r>
            <a:rPr lang="en-GB" sz="1800" dirty="0" smtClean="0">
              <a:ea typeface="Calibri"/>
              <a:cs typeface="Times New Roman"/>
            </a:rPr>
            <a:t>Challenges</a:t>
          </a:r>
          <a:endParaRPr lang="es-ES" sz="1800" dirty="0"/>
        </a:p>
      </dgm:t>
    </dgm:pt>
    <dgm:pt modelId="{8D4659F7-1FD9-4345-8DB3-F70882114918}" type="parTrans" cxnId="{E7EC68C6-759F-4A31-9204-F7D01E6EDA04}">
      <dgm:prSet/>
      <dgm:spPr/>
      <dgm:t>
        <a:bodyPr/>
        <a:lstStyle/>
        <a:p>
          <a:endParaRPr lang="es-ES"/>
        </a:p>
      </dgm:t>
    </dgm:pt>
    <dgm:pt modelId="{7236833A-D519-465D-A0CD-1FEEF5F7DFD5}" type="sibTrans" cxnId="{E7EC68C6-759F-4A31-9204-F7D01E6EDA04}">
      <dgm:prSet custT="1"/>
      <dgm:spPr>
        <a:ln w="25400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endParaRPr lang="es-ES" sz="1800"/>
        </a:p>
      </dgm:t>
    </dgm:pt>
    <dgm:pt modelId="{85EA2765-894B-4B4E-AF2F-93140513B7EC}" type="pres">
      <dgm:prSet presAssocID="{2F9A106A-D19A-4203-842B-453AB15530F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7D54428-6286-4FCB-9315-883A70BE7759}" type="pres">
      <dgm:prSet presAssocID="{9A1ECE06-8220-41A6-B771-0FCBA6CB2CC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5590E5-F17A-4CD0-9453-98657A4CC2EC}" type="pres">
      <dgm:prSet presAssocID="{9A1ECE06-8220-41A6-B771-0FCBA6CB2CC8}" presName="spNode" presStyleCnt="0"/>
      <dgm:spPr/>
    </dgm:pt>
    <dgm:pt modelId="{6573A301-9422-47F7-A1CD-A9CFC23B72CB}" type="pres">
      <dgm:prSet presAssocID="{E0CBEDC1-E465-4909-97B2-FC393DB71E69}" presName="sibTrans" presStyleLbl="sibTrans1D1" presStyleIdx="0" presStyleCnt="5"/>
      <dgm:spPr/>
      <dgm:t>
        <a:bodyPr/>
        <a:lstStyle/>
        <a:p>
          <a:endParaRPr lang="es-ES"/>
        </a:p>
      </dgm:t>
    </dgm:pt>
    <dgm:pt modelId="{1E7F3771-8CF1-41E5-9B97-34F9D77A1F59}" type="pres">
      <dgm:prSet presAssocID="{1DC7448B-3CF7-4885-B115-30456364901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F725DA-A74A-49E1-91BF-5B133E7A6AC3}" type="pres">
      <dgm:prSet presAssocID="{1DC7448B-3CF7-4885-B115-30456364901E}" presName="spNode" presStyleCnt="0"/>
      <dgm:spPr/>
    </dgm:pt>
    <dgm:pt modelId="{BC478D1B-534B-4AA9-9FBE-7AE055F6F058}" type="pres">
      <dgm:prSet presAssocID="{0E3586DF-5D83-480F-A2AD-C2E73FBDB8C2}" presName="sibTrans" presStyleLbl="sibTrans1D1" presStyleIdx="1" presStyleCnt="5"/>
      <dgm:spPr/>
      <dgm:t>
        <a:bodyPr/>
        <a:lstStyle/>
        <a:p>
          <a:endParaRPr lang="es-ES"/>
        </a:p>
      </dgm:t>
    </dgm:pt>
    <dgm:pt modelId="{8F029CD2-7BE1-4251-93AD-E45A0A153672}" type="pres">
      <dgm:prSet presAssocID="{2F7170E3-A6EB-4A7D-B68D-F9D99F89688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3B127D1-D795-4957-B531-02AA0214F3C3}" type="pres">
      <dgm:prSet presAssocID="{2F7170E3-A6EB-4A7D-B68D-F9D99F89688D}" presName="spNode" presStyleCnt="0"/>
      <dgm:spPr/>
    </dgm:pt>
    <dgm:pt modelId="{A200AECC-7E54-4F9B-8C8C-74946CB14A11}" type="pres">
      <dgm:prSet presAssocID="{536CB643-C879-4BE8-B827-7E061EAF1581}" presName="sibTrans" presStyleLbl="sibTrans1D1" presStyleIdx="2" presStyleCnt="5"/>
      <dgm:spPr/>
      <dgm:t>
        <a:bodyPr/>
        <a:lstStyle/>
        <a:p>
          <a:endParaRPr lang="es-ES"/>
        </a:p>
      </dgm:t>
    </dgm:pt>
    <dgm:pt modelId="{8F7C671E-6D46-447D-BDB0-DBCED54424EE}" type="pres">
      <dgm:prSet presAssocID="{128DA96B-EFFE-4F9F-9AE9-4A9BD029024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60DFCE3-0504-434A-A265-1F297B3027E1}" type="pres">
      <dgm:prSet presAssocID="{128DA96B-EFFE-4F9F-9AE9-4A9BD029024B}" presName="spNode" presStyleCnt="0"/>
      <dgm:spPr/>
    </dgm:pt>
    <dgm:pt modelId="{2CFF822A-6EE6-47EE-A929-37C79E60E409}" type="pres">
      <dgm:prSet presAssocID="{B11E2D0D-8A94-42D5-851D-2D13F3DB15B3}" presName="sibTrans" presStyleLbl="sibTrans1D1" presStyleIdx="3" presStyleCnt="5"/>
      <dgm:spPr/>
      <dgm:t>
        <a:bodyPr/>
        <a:lstStyle/>
        <a:p>
          <a:endParaRPr lang="es-ES"/>
        </a:p>
      </dgm:t>
    </dgm:pt>
    <dgm:pt modelId="{6909C791-39B1-4B91-B9C6-9015B10CE157}" type="pres">
      <dgm:prSet presAssocID="{7F4A3230-5D2D-4A43-8FC5-28C0219B0D5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02E500A-335E-4DB9-BFAC-26DC869546F9}" type="pres">
      <dgm:prSet presAssocID="{7F4A3230-5D2D-4A43-8FC5-28C0219B0D5D}" presName="spNode" presStyleCnt="0"/>
      <dgm:spPr/>
    </dgm:pt>
    <dgm:pt modelId="{77FFE0DB-0ACE-48B8-A422-36386C1CC235}" type="pres">
      <dgm:prSet presAssocID="{7236833A-D519-465D-A0CD-1FEEF5F7DFD5}" presName="sibTrans" presStyleLbl="sibTrans1D1" presStyleIdx="4" presStyleCnt="5"/>
      <dgm:spPr/>
      <dgm:t>
        <a:bodyPr/>
        <a:lstStyle/>
        <a:p>
          <a:endParaRPr lang="es-ES"/>
        </a:p>
      </dgm:t>
    </dgm:pt>
  </dgm:ptLst>
  <dgm:cxnLst>
    <dgm:cxn modelId="{76D53A0D-E141-4D08-A511-3A42A145045B}" type="presOf" srcId="{2F9A106A-D19A-4203-842B-453AB15530F0}" destId="{85EA2765-894B-4B4E-AF2F-93140513B7EC}" srcOrd="0" destOrd="0" presId="urn:microsoft.com/office/officeart/2005/8/layout/cycle6"/>
    <dgm:cxn modelId="{134C997E-651E-450A-A6C8-4CB3C3004644}" srcId="{2F9A106A-D19A-4203-842B-453AB15530F0}" destId="{2F7170E3-A6EB-4A7D-B68D-F9D99F89688D}" srcOrd="2" destOrd="0" parTransId="{16E980EB-20F7-43AB-972B-D3BB15D2F45E}" sibTransId="{536CB643-C879-4BE8-B827-7E061EAF1581}"/>
    <dgm:cxn modelId="{4A03FD35-2ABF-4129-812A-59877D1A9FC1}" srcId="{2F9A106A-D19A-4203-842B-453AB15530F0}" destId="{128DA96B-EFFE-4F9F-9AE9-4A9BD029024B}" srcOrd="3" destOrd="0" parTransId="{3CD4D82A-98E5-40DD-BB52-72F9E5AA3ECC}" sibTransId="{B11E2D0D-8A94-42D5-851D-2D13F3DB15B3}"/>
    <dgm:cxn modelId="{5E109F98-5397-4670-AD11-963FD118C02C}" type="presOf" srcId="{E0CBEDC1-E465-4909-97B2-FC393DB71E69}" destId="{6573A301-9422-47F7-A1CD-A9CFC23B72CB}" srcOrd="0" destOrd="0" presId="urn:microsoft.com/office/officeart/2005/8/layout/cycle6"/>
    <dgm:cxn modelId="{25991448-6DFB-4AC0-BAD9-477B27C6D583}" type="presOf" srcId="{128DA96B-EFFE-4F9F-9AE9-4A9BD029024B}" destId="{8F7C671E-6D46-447D-BDB0-DBCED54424EE}" srcOrd="0" destOrd="0" presId="urn:microsoft.com/office/officeart/2005/8/layout/cycle6"/>
    <dgm:cxn modelId="{B31687C7-E3B2-4FED-841F-ED68D500CDCF}" srcId="{2F9A106A-D19A-4203-842B-453AB15530F0}" destId="{1DC7448B-3CF7-4885-B115-30456364901E}" srcOrd="1" destOrd="0" parTransId="{2AEBE9D6-02A1-4BD3-B7ED-602720AD7B40}" sibTransId="{0E3586DF-5D83-480F-A2AD-C2E73FBDB8C2}"/>
    <dgm:cxn modelId="{71473AC9-3880-46F1-B37F-693A943CAA26}" type="presOf" srcId="{7F4A3230-5D2D-4A43-8FC5-28C0219B0D5D}" destId="{6909C791-39B1-4B91-B9C6-9015B10CE157}" srcOrd="0" destOrd="0" presId="urn:microsoft.com/office/officeart/2005/8/layout/cycle6"/>
    <dgm:cxn modelId="{852D5864-F673-42A0-A228-2526C788DD81}" type="presOf" srcId="{9A1ECE06-8220-41A6-B771-0FCBA6CB2CC8}" destId="{97D54428-6286-4FCB-9315-883A70BE7759}" srcOrd="0" destOrd="0" presId="urn:microsoft.com/office/officeart/2005/8/layout/cycle6"/>
    <dgm:cxn modelId="{071D7169-9B93-4B0E-A244-91EF0E128662}" type="presOf" srcId="{B11E2D0D-8A94-42D5-851D-2D13F3DB15B3}" destId="{2CFF822A-6EE6-47EE-A929-37C79E60E409}" srcOrd="0" destOrd="0" presId="urn:microsoft.com/office/officeart/2005/8/layout/cycle6"/>
    <dgm:cxn modelId="{97664720-5AE3-4BFA-B785-2ADE0BE1ED42}" type="presOf" srcId="{536CB643-C879-4BE8-B827-7E061EAF1581}" destId="{A200AECC-7E54-4F9B-8C8C-74946CB14A11}" srcOrd="0" destOrd="0" presId="urn:microsoft.com/office/officeart/2005/8/layout/cycle6"/>
    <dgm:cxn modelId="{FB40A32B-61DF-4195-AE59-F6038A09D9FD}" type="presOf" srcId="{7236833A-D519-465D-A0CD-1FEEF5F7DFD5}" destId="{77FFE0DB-0ACE-48B8-A422-36386C1CC235}" srcOrd="0" destOrd="0" presId="urn:microsoft.com/office/officeart/2005/8/layout/cycle6"/>
    <dgm:cxn modelId="{92720F59-BE76-4248-B3E7-773E34F8F932}" srcId="{2F9A106A-D19A-4203-842B-453AB15530F0}" destId="{9A1ECE06-8220-41A6-B771-0FCBA6CB2CC8}" srcOrd="0" destOrd="0" parTransId="{0196B9DF-5224-4EC2-AF7E-EFFCA6E76518}" sibTransId="{E0CBEDC1-E465-4909-97B2-FC393DB71E69}"/>
    <dgm:cxn modelId="{343669B0-0D9A-410A-B4B3-B16371D115F5}" type="presOf" srcId="{0E3586DF-5D83-480F-A2AD-C2E73FBDB8C2}" destId="{BC478D1B-534B-4AA9-9FBE-7AE055F6F058}" srcOrd="0" destOrd="0" presId="urn:microsoft.com/office/officeart/2005/8/layout/cycle6"/>
    <dgm:cxn modelId="{3EDCC1D0-57D0-4189-8577-D996017C5558}" type="presOf" srcId="{2F7170E3-A6EB-4A7D-B68D-F9D99F89688D}" destId="{8F029CD2-7BE1-4251-93AD-E45A0A153672}" srcOrd="0" destOrd="0" presId="urn:microsoft.com/office/officeart/2005/8/layout/cycle6"/>
    <dgm:cxn modelId="{84329906-F7D5-41F9-AA61-961DBF9784D6}" type="presOf" srcId="{1DC7448B-3CF7-4885-B115-30456364901E}" destId="{1E7F3771-8CF1-41E5-9B97-34F9D77A1F59}" srcOrd="0" destOrd="0" presId="urn:microsoft.com/office/officeart/2005/8/layout/cycle6"/>
    <dgm:cxn modelId="{E7EC68C6-759F-4A31-9204-F7D01E6EDA04}" srcId="{2F9A106A-D19A-4203-842B-453AB15530F0}" destId="{7F4A3230-5D2D-4A43-8FC5-28C0219B0D5D}" srcOrd="4" destOrd="0" parTransId="{8D4659F7-1FD9-4345-8DB3-F70882114918}" sibTransId="{7236833A-D519-465D-A0CD-1FEEF5F7DFD5}"/>
    <dgm:cxn modelId="{112C1880-9CD6-495E-A14C-3C81D1B105F6}" type="presParOf" srcId="{85EA2765-894B-4B4E-AF2F-93140513B7EC}" destId="{97D54428-6286-4FCB-9315-883A70BE7759}" srcOrd="0" destOrd="0" presId="urn:microsoft.com/office/officeart/2005/8/layout/cycle6"/>
    <dgm:cxn modelId="{90A8B7C5-B32F-4C8D-B279-F863DCA54B2A}" type="presParOf" srcId="{85EA2765-894B-4B4E-AF2F-93140513B7EC}" destId="{985590E5-F17A-4CD0-9453-98657A4CC2EC}" srcOrd="1" destOrd="0" presId="urn:microsoft.com/office/officeart/2005/8/layout/cycle6"/>
    <dgm:cxn modelId="{AC111877-3F4F-4B3A-8833-BD0EBB0A8F09}" type="presParOf" srcId="{85EA2765-894B-4B4E-AF2F-93140513B7EC}" destId="{6573A301-9422-47F7-A1CD-A9CFC23B72CB}" srcOrd="2" destOrd="0" presId="urn:microsoft.com/office/officeart/2005/8/layout/cycle6"/>
    <dgm:cxn modelId="{ABE5A79A-0FF6-49BB-88E7-AF29450EBCF5}" type="presParOf" srcId="{85EA2765-894B-4B4E-AF2F-93140513B7EC}" destId="{1E7F3771-8CF1-41E5-9B97-34F9D77A1F59}" srcOrd="3" destOrd="0" presId="urn:microsoft.com/office/officeart/2005/8/layout/cycle6"/>
    <dgm:cxn modelId="{FE586BAC-ABD6-4C3F-8BB2-A7CFEC5208BD}" type="presParOf" srcId="{85EA2765-894B-4B4E-AF2F-93140513B7EC}" destId="{7EF725DA-A74A-49E1-91BF-5B133E7A6AC3}" srcOrd="4" destOrd="0" presId="urn:microsoft.com/office/officeart/2005/8/layout/cycle6"/>
    <dgm:cxn modelId="{87F25D92-BAA9-436F-9D35-02887C77251D}" type="presParOf" srcId="{85EA2765-894B-4B4E-AF2F-93140513B7EC}" destId="{BC478D1B-534B-4AA9-9FBE-7AE055F6F058}" srcOrd="5" destOrd="0" presId="urn:microsoft.com/office/officeart/2005/8/layout/cycle6"/>
    <dgm:cxn modelId="{E25FC81C-3CCC-4160-9B8B-4904A47DF1EA}" type="presParOf" srcId="{85EA2765-894B-4B4E-AF2F-93140513B7EC}" destId="{8F029CD2-7BE1-4251-93AD-E45A0A153672}" srcOrd="6" destOrd="0" presId="urn:microsoft.com/office/officeart/2005/8/layout/cycle6"/>
    <dgm:cxn modelId="{A1AB53E9-1433-4B10-862C-34D54756FFD3}" type="presParOf" srcId="{85EA2765-894B-4B4E-AF2F-93140513B7EC}" destId="{D3B127D1-D795-4957-B531-02AA0214F3C3}" srcOrd="7" destOrd="0" presId="urn:microsoft.com/office/officeart/2005/8/layout/cycle6"/>
    <dgm:cxn modelId="{67E0B665-56CC-424F-891E-7B77500E39D3}" type="presParOf" srcId="{85EA2765-894B-4B4E-AF2F-93140513B7EC}" destId="{A200AECC-7E54-4F9B-8C8C-74946CB14A11}" srcOrd="8" destOrd="0" presId="urn:microsoft.com/office/officeart/2005/8/layout/cycle6"/>
    <dgm:cxn modelId="{CF932675-5471-41FC-943C-862B9CC16060}" type="presParOf" srcId="{85EA2765-894B-4B4E-AF2F-93140513B7EC}" destId="{8F7C671E-6D46-447D-BDB0-DBCED54424EE}" srcOrd="9" destOrd="0" presId="urn:microsoft.com/office/officeart/2005/8/layout/cycle6"/>
    <dgm:cxn modelId="{FF19A257-DBAF-4E9C-AAE6-490BB883F74B}" type="presParOf" srcId="{85EA2765-894B-4B4E-AF2F-93140513B7EC}" destId="{A60DFCE3-0504-434A-A265-1F297B3027E1}" srcOrd="10" destOrd="0" presId="urn:microsoft.com/office/officeart/2005/8/layout/cycle6"/>
    <dgm:cxn modelId="{223EBBD2-52C7-409A-9B77-02B0EE239C4E}" type="presParOf" srcId="{85EA2765-894B-4B4E-AF2F-93140513B7EC}" destId="{2CFF822A-6EE6-47EE-A929-37C79E60E409}" srcOrd="11" destOrd="0" presId="urn:microsoft.com/office/officeart/2005/8/layout/cycle6"/>
    <dgm:cxn modelId="{6984F45F-B7DE-4961-8BBF-7CA1D5CCC1EF}" type="presParOf" srcId="{85EA2765-894B-4B4E-AF2F-93140513B7EC}" destId="{6909C791-39B1-4B91-B9C6-9015B10CE157}" srcOrd="12" destOrd="0" presId="urn:microsoft.com/office/officeart/2005/8/layout/cycle6"/>
    <dgm:cxn modelId="{0618A4AD-5773-4470-A9AA-428FE69AA37F}" type="presParOf" srcId="{85EA2765-894B-4B4E-AF2F-93140513B7EC}" destId="{002E500A-335E-4DB9-BFAC-26DC869546F9}" srcOrd="13" destOrd="0" presId="urn:microsoft.com/office/officeart/2005/8/layout/cycle6"/>
    <dgm:cxn modelId="{753EBE45-5407-4ADA-9AF6-3AA62591C6D0}" type="presParOf" srcId="{85EA2765-894B-4B4E-AF2F-93140513B7EC}" destId="{77FFE0DB-0ACE-48B8-A422-36386C1CC235}" srcOrd="14" destOrd="0" presId="urn:microsoft.com/office/officeart/2005/8/layout/cycle6"/>
  </dgm:cxnLst>
  <dgm:bg/>
  <dgm:whole>
    <a:ln w="31750"/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A935157-77C6-49E3-B94C-2FE1C73D7081}" type="doc">
      <dgm:prSet loTypeId="urn:microsoft.com/office/officeart/2005/8/layout/balance1" loCatId="relationship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FFC15A94-6040-4E16-BEC9-21754643F55B}">
      <dgm:prSet phldrT="[Text]"/>
      <dgm:spPr/>
      <dgm:t>
        <a:bodyPr/>
        <a:lstStyle/>
        <a:p>
          <a:r>
            <a:rPr lang="en-GB" noProof="0" dirty="0" smtClean="0"/>
            <a:t>Adaptability to uncertainty and variability</a:t>
          </a:r>
          <a:endParaRPr lang="en-GB" noProof="0" dirty="0"/>
        </a:p>
      </dgm:t>
    </dgm:pt>
    <dgm:pt modelId="{F426BA75-365C-4623-B750-73AACA9217A0}" type="parTrans" cxnId="{3D857E2F-E54A-44AC-8956-6684594DDC3F}">
      <dgm:prSet/>
      <dgm:spPr/>
      <dgm:t>
        <a:bodyPr/>
        <a:lstStyle/>
        <a:p>
          <a:endParaRPr lang="es-ES"/>
        </a:p>
      </dgm:t>
    </dgm:pt>
    <dgm:pt modelId="{DE423D45-4B27-40CF-BEE8-4F73FA3C284B}" type="sibTrans" cxnId="{3D857E2F-E54A-44AC-8956-6684594DDC3F}">
      <dgm:prSet/>
      <dgm:spPr/>
      <dgm:t>
        <a:bodyPr/>
        <a:lstStyle/>
        <a:p>
          <a:endParaRPr lang="es-ES"/>
        </a:p>
      </dgm:t>
    </dgm:pt>
    <dgm:pt modelId="{9F9557AB-72A0-4288-974C-AEE43F79A3CD}">
      <dgm:prSet phldrT="[Text]"/>
      <dgm:spPr/>
      <dgm:t>
        <a:bodyPr/>
        <a:lstStyle/>
        <a:p>
          <a:r>
            <a:rPr lang="en-US" noProof="0" dirty="0" smtClean="0"/>
            <a:t>Transparency </a:t>
          </a:r>
          <a:endParaRPr lang="en-US" noProof="0" dirty="0"/>
        </a:p>
      </dgm:t>
    </dgm:pt>
    <dgm:pt modelId="{4F69B7A8-4D2B-4D3C-B43E-298B40AF4286}" type="parTrans" cxnId="{59A202B5-7623-4C4B-92CC-FF4FDC5D024F}">
      <dgm:prSet/>
      <dgm:spPr/>
      <dgm:t>
        <a:bodyPr/>
        <a:lstStyle/>
        <a:p>
          <a:endParaRPr lang="es-ES"/>
        </a:p>
      </dgm:t>
    </dgm:pt>
    <dgm:pt modelId="{08317902-B962-4DEF-8194-66A5B5E2EAF8}" type="sibTrans" cxnId="{59A202B5-7623-4C4B-92CC-FF4FDC5D024F}">
      <dgm:prSet/>
      <dgm:spPr/>
      <dgm:t>
        <a:bodyPr/>
        <a:lstStyle/>
        <a:p>
          <a:endParaRPr lang="es-ES"/>
        </a:p>
      </dgm:t>
    </dgm:pt>
    <dgm:pt modelId="{EFFAEA22-7609-4BD5-9E5E-501132475169}">
      <dgm:prSet phldrT="[Text]"/>
      <dgm:spPr/>
      <dgm:t>
        <a:bodyPr/>
        <a:lstStyle/>
        <a:p>
          <a:r>
            <a:rPr lang="en-US" noProof="0" dirty="0" smtClean="0"/>
            <a:t>Discretion </a:t>
          </a:r>
          <a:endParaRPr lang="en-US" noProof="0" dirty="0"/>
        </a:p>
      </dgm:t>
    </dgm:pt>
    <dgm:pt modelId="{7780E9D3-5353-4014-AB4B-6840728147CB}" type="parTrans" cxnId="{794872F1-2874-42D1-9C66-F1D6F1B6669C}">
      <dgm:prSet/>
      <dgm:spPr/>
      <dgm:t>
        <a:bodyPr/>
        <a:lstStyle/>
        <a:p>
          <a:endParaRPr lang="es-ES"/>
        </a:p>
      </dgm:t>
    </dgm:pt>
    <dgm:pt modelId="{B21CEE3A-4E07-4A53-813E-29F34F951D1D}" type="sibTrans" cxnId="{794872F1-2874-42D1-9C66-F1D6F1B6669C}">
      <dgm:prSet/>
      <dgm:spPr/>
      <dgm:t>
        <a:bodyPr/>
        <a:lstStyle/>
        <a:p>
          <a:endParaRPr lang="es-ES"/>
        </a:p>
      </dgm:t>
    </dgm:pt>
    <dgm:pt modelId="{8ECABF80-6847-4A8B-ACD7-B17C84ADA479}">
      <dgm:prSet phldrT="[Text]"/>
      <dgm:spPr/>
      <dgm:t>
        <a:bodyPr/>
        <a:lstStyle/>
        <a:p>
          <a:r>
            <a:rPr lang="en-GB" noProof="0" dirty="0" smtClean="0"/>
            <a:t>Predictability  of water property rights</a:t>
          </a:r>
          <a:endParaRPr lang="en-GB" noProof="0" dirty="0"/>
        </a:p>
      </dgm:t>
    </dgm:pt>
    <dgm:pt modelId="{8C8D9F42-EF88-4AB7-B098-4F51E890B8B9}" type="parTrans" cxnId="{CB81C372-94EF-4CEE-832B-78943307812B}">
      <dgm:prSet/>
      <dgm:spPr/>
      <dgm:t>
        <a:bodyPr/>
        <a:lstStyle/>
        <a:p>
          <a:endParaRPr lang="es-ES"/>
        </a:p>
      </dgm:t>
    </dgm:pt>
    <dgm:pt modelId="{176A29A3-EC1D-4E65-81DC-914E84B7DB10}" type="sibTrans" cxnId="{CB81C372-94EF-4CEE-832B-78943307812B}">
      <dgm:prSet/>
      <dgm:spPr/>
      <dgm:t>
        <a:bodyPr/>
        <a:lstStyle/>
        <a:p>
          <a:endParaRPr lang="es-ES"/>
        </a:p>
      </dgm:t>
    </dgm:pt>
    <dgm:pt modelId="{0D6B1DE3-D7DA-4944-BC9B-7D847D86A759}">
      <dgm:prSet phldrT="[Text]"/>
      <dgm:spPr/>
      <dgm:t>
        <a:bodyPr/>
        <a:lstStyle/>
        <a:p>
          <a:r>
            <a:rPr lang="en-US" noProof="0" dirty="0" smtClean="0"/>
            <a:t>Economic impact &amp; duration </a:t>
          </a:r>
          <a:endParaRPr lang="en-US" noProof="0" dirty="0"/>
        </a:p>
      </dgm:t>
    </dgm:pt>
    <dgm:pt modelId="{3E6803EF-C90F-415D-A977-588836307A5A}" type="parTrans" cxnId="{88B2CE48-46D2-4E4F-874D-E8A432D777C2}">
      <dgm:prSet/>
      <dgm:spPr/>
      <dgm:t>
        <a:bodyPr/>
        <a:lstStyle/>
        <a:p>
          <a:endParaRPr lang="es-ES"/>
        </a:p>
      </dgm:t>
    </dgm:pt>
    <dgm:pt modelId="{3377B2D4-8B51-4275-9CEF-822052D3640D}" type="sibTrans" cxnId="{88B2CE48-46D2-4E4F-874D-E8A432D777C2}">
      <dgm:prSet/>
      <dgm:spPr/>
      <dgm:t>
        <a:bodyPr/>
        <a:lstStyle/>
        <a:p>
          <a:endParaRPr lang="es-ES"/>
        </a:p>
      </dgm:t>
    </dgm:pt>
    <dgm:pt modelId="{7E4E6A0F-3C2D-4B37-968D-3D48A513EC19}">
      <dgm:prSet phldrT="[Text]"/>
      <dgm:spPr/>
      <dgm:t>
        <a:bodyPr/>
        <a:lstStyle/>
        <a:p>
          <a:r>
            <a:rPr lang="en-US" noProof="0" dirty="0" smtClean="0"/>
            <a:t>Non – discrimination</a:t>
          </a:r>
          <a:endParaRPr lang="en-US" noProof="0" dirty="0"/>
        </a:p>
      </dgm:t>
    </dgm:pt>
    <dgm:pt modelId="{21C27D7C-C447-4AD1-A6EC-522F9DE58E1F}" type="parTrans" cxnId="{F865EFEC-25A0-44B1-9417-A3B209CD2B4A}">
      <dgm:prSet/>
      <dgm:spPr/>
      <dgm:t>
        <a:bodyPr/>
        <a:lstStyle/>
        <a:p>
          <a:endParaRPr lang="es-ES"/>
        </a:p>
      </dgm:t>
    </dgm:pt>
    <dgm:pt modelId="{EF6926F6-AD6A-43EB-8284-1F8D9E134863}" type="sibTrans" cxnId="{F865EFEC-25A0-44B1-9417-A3B209CD2B4A}">
      <dgm:prSet/>
      <dgm:spPr/>
      <dgm:t>
        <a:bodyPr/>
        <a:lstStyle/>
        <a:p>
          <a:endParaRPr lang="es-ES"/>
        </a:p>
      </dgm:t>
    </dgm:pt>
    <dgm:pt modelId="{55F7A515-4687-4273-84F2-D58EF16F57AD}">
      <dgm:prSet phldrT="[Text]"/>
      <dgm:spPr/>
      <dgm:t>
        <a:bodyPr/>
        <a:lstStyle/>
        <a:p>
          <a:r>
            <a:rPr lang="en-US" noProof="0" dirty="0" smtClean="0"/>
            <a:t>Legitimate expectations</a:t>
          </a:r>
          <a:endParaRPr lang="en-US" noProof="0" dirty="0"/>
        </a:p>
      </dgm:t>
    </dgm:pt>
    <dgm:pt modelId="{14FA08C6-789A-480E-915A-1B02307C5E51}" type="parTrans" cxnId="{2AC9C3CC-E4CD-44DE-8152-6E0DD5A25721}">
      <dgm:prSet/>
      <dgm:spPr/>
      <dgm:t>
        <a:bodyPr/>
        <a:lstStyle/>
        <a:p>
          <a:endParaRPr lang="es-ES"/>
        </a:p>
      </dgm:t>
    </dgm:pt>
    <dgm:pt modelId="{B8C764DD-9E37-4EFB-8805-E69BAF5B5AC9}" type="sibTrans" cxnId="{2AC9C3CC-E4CD-44DE-8152-6E0DD5A25721}">
      <dgm:prSet/>
      <dgm:spPr/>
      <dgm:t>
        <a:bodyPr/>
        <a:lstStyle/>
        <a:p>
          <a:endParaRPr lang="es-ES"/>
        </a:p>
      </dgm:t>
    </dgm:pt>
    <dgm:pt modelId="{87BFF086-7806-4391-8020-18C8F7C95F78}">
      <dgm:prSet phldrT="[Text]"/>
      <dgm:spPr/>
      <dgm:t>
        <a:bodyPr/>
        <a:lstStyle/>
        <a:p>
          <a:r>
            <a:rPr lang="en-US" noProof="0" dirty="0" smtClean="0"/>
            <a:t>Proportionality</a:t>
          </a:r>
          <a:endParaRPr lang="en-US" noProof="0" dirty="0"/>
        </a:p>
      </dgm:t>
    </dgm:pt>
    <dgm:pt modelId="{6FA86B84-5976-4F65-B833-2568DB5DFD52}" type="parTrans" cxnId="{DADE8C3B-9D0D-4AE9-819D-C8128D1449C5}">
      <dgm:prSet/>
      <dgm:spPr/>
      <dgm:t>
        <a:bodyPr/>
        <a:lstStyle/>
        <a:p>
          <a:endParaRPr lang="es-ES"/>
        </a:p>
      </dgm:t>
    </dgm:pt>
    <dgm:pt modelId="{A82D8B3E-642B-438D-A6C6-E01067991C1D}" type="sibTrans" cxnId="{DADE8C3B-9D0D-4AE9-819D-C8128D1449C5}">
      <dgm:prSet/>
      <dgm:spPr/>
      <dgm:t>
        <a:bodyPr/>
        <a:lstStyle/>
        <a:p>
          <a:endParaRPr lang="es-ES"/>
        </a:p>
      </dgm:t>
    </dgm:pt>
    <dgm:pt modelId="{F4448FB6-9036-4732-A638-FE05B94909E0}">
      <dgm:prSet phldrT="[Text]"/>
      <dgm:spPr/>
      <dgm:t>
        <a:bodyPr/>
        <a:lstStyle/>
        <a:p>
          <a:r>
            <a:rPr lang="es-ES" dirty="0" smtClean="0"/>
            <a:t>Transfer of </a:t>
          </a:r>
          <a:r>
            <a:rPr lang="en-GB" noProof="0" dirty="0" smtClean="0"/>
            <a:t>welfare</a:t>
          </a:r>
          <a:endParaRPr lang="en-GB" noProof="0" dirty="0"/>
        </a:p>
      </dgm:t>
    </dgm:pt>
    <dgm:pt modelId="{33CC01B4-5E8E-4CCE-807D-20847CB52B2D}" type="parTrans" cxnId="{5555F93E-A93D-415F-A70A-21598DD092F8}">
      <dgm:prSet/>
      <dgm:spPr/>
      <dgm:t>
        <a:bodyPr/>
        <a:lstStyle/>
        <a:p>
          <a:endParaRPr lang="es-ES"/>
        </a:p>
      </dgm:t>
    </dgm:pt>
    <dgm:pt modelId="{37274F65-5772-448A-A654-6A98395019B2}" type="sibTrans" cxnId="{5555F93E-A93D-415F-A70A-21598DD092F8}">
      <dgm:prSet/>
      <dgm:spPr/>
      <dgm:t>
        <a:bodyPr/>
        <a:lstStyle/>
        <a:p>
          <a:endParaRPr lang="es-ES"/>
        </a:p>
      </dgm:t>
    </dgm:pt>
    <dgm:pt modelId="{398EB2EF-79E3-4BC5-962E-336BBF4BC28E}" type="pres">
      <dgm:prSet presAssocID="{7A935157-77C6-49E3-B94C-2FE1C73D7081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C9940D0-BA93-40E0-B7B8-AC6602B5DAEA}" type="pres">
      <dgm:prSet presAssocID="{7A935157-77C6-49E3-B94C-2FE1C73D7081}" presName="dummyMaxCanvas" presStyleCnt="0"/>
      <dgm:spPr/>
      <dgm:t>
        <a:bodyPr/>
        <a:lstStyle/>
        <a:p>
          <a:endParaRPr lang="es-ES"/>
        </a:p>
      </dgm:t>
    </dgm:pt>
    <dgm:pt modelId="{25E267E8-8A1C-48AC-B658-311E919E6AB9}" type="pres">
      <dgm:prSet presAssocID="{7A935157-77C6-49E3-B94C-2FE1C73D7081}" presName="parentComposite" presStyleCnt="0"/>
      <dgm:spPr/>
      <dgm:t>
        <a:bodyPr/>
        <a:lstStyle/>
        <a:p>
          <a:endParaRPr lang="es-ES"/>
        </a:p>
      </dgm:t>
    </dgm:pt>
    <dgm:pt modelId="{C02358C9-5674-44A8-9F24-15A5E478BE9B}" type="pres">
      <dgm:prSet presAssocID="{7A935157-77C6-49E3-B94C-2FE1C73D7081}" presName="parent1" presStyleLbl="alignAccFollowNode1" presStyleIdx="0" presStyleCnt="4" custScaleX="100842" custScaleY="100000">
        <dgm:presLayoutVars>
          <dgm:chMax val="4"/>
        </dgm:presLayoutVars>
      </dgm:prSet>
      <dgm:spPr/>
      <dgm:t>
        <a:bodyPr/>
        <a:lstStyle/>
        <a:p>
          <a:endParaRPr lang="es-ES"/>
        </a:p>
      </dgm:t>
    </dgm:pt>
    <dgm:pt modelId="{B337AF23-902C-481D-A906-0BF0808A852C}" type="pres">
      <dgm:prSet presAssocID="{7A935157-77C6-49E3-B94C-2FE1C73D7081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es-ES"/>
        </a:p>
      </dgm:t>
    </dgm:pt>
    <dgm:pt modelId="{553F66DA-C368-4253-AA5B-B407624E0E75}" type="pres">
      <dgm:prSet presAssocID="{7A935157-77C6-49E3-B94C-2FE1C73D7081}" presName="childrenComposite" presStyleCnt="0"/>
      <dgm:spPr/>
      <dgm:t>
        <a:bodyPr/>
        <a:lstStyle/>
        <a:p>
          <a:endParaRPr lang="es-ES"/>
        </a:p>
      </dgm:t>
    </dgm:pt>
    <dgm:pt modelId="{DC9F54E9-FB7C-4427-9DD0-300A20D4F2F8}" type="pres">
      <dgm:prSet presAssocID="{7A935157-77C6-49E3-B94C-2FE1C73D7081}" presName="dummyMaxCanvas_ChildArea" presStyleCnt="0"/>
      <dgm:spPr/>
      <dgm:t>
        <a:bodyPr/>
        <a:lstStyle/>
        <a:p>
          <a:endParaRPr lang="es-ES"/>
        </a:p>
      </dgm:t>
    </dgm:pt>
    <dgm:pt modelId="{7EB25EC5-2F31-4027-AA55-FB39D632C6F7}" type="pres">
      <dgm:prSet presAssocID="{7A935157-77C6-49E3-B94C-2FE1C73D7081}" presName="fulcrum" presStyleLbl="alignAccFollowNode1" presStyleIdx="2" presStyleCnt="4"/>
      <dgm:spPr/>
      <dgm:t>
        <a:bodyPr/>
        <a:lstStyle/>
        <a:p>
          <a:endParaRPr lang="es-ES"/>
        </a:p>
      </dgm:t>
    </dgm:pt>
    <dgm:pt modelId="{75442DB5-DCF7-4799-A5DB-5139B72793C1}" type="pres">
      <dgm:prSet presAssocID="{7A935157-77C6-49E3-B94C-2FE1C73D7081}" presName="balance_34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D0FBFA3-68A1-4EF9-80AA-9CC97C4A8BD8}" type="pres">
      <dgm:prSet presAssocID="{7A935157-77C6-49E3-B94C-2FE1C73D7081}" presName="right_34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4B9219-418C-44EB-9651-6F1A0A4DC05E}" type="pres">
      <dgm:prSet presAssocID="{7A935157-77C6-49E3-B94C-2FE1C73D7081}" presName="right_34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69CC94-41C5-4EF0-9DDB-791FCC88059F}" type="pres">
      <dgm:prSet presAssocID="{7A935157-77C6-49E3-B94C-2FE1C73D7081}" presName="right_34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F6FE1C-1EB2-4CF4-8CFA-7CE1F9AE5EBF}" type="pres">
      <dgm:prSet presAssocID="{7A935157-77C6-49E3-B94C-2FE1C73D7081}" presName="right_34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56F469D-C58B-40EB-9C1F-D76647873D50}" type="pres">
      <dgm:prSet presAssocID="{7A935157-77C6-49E3-B94C-2FE1C73D7081}" presName="left_34_1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003CBF0-0630-417F-8FF0-02658DCEE6E0}" type="pres">
      <dgm:prSet presAssocID="{7A935157-77C6-49E3-B94C-2FE1C73D7081}" presName="left_34_2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EAC105-051B-4B97-A884-D3A3B8C0C287}" type="pres">
      <dgm:prSet presAssocID="{7A935157-77C6-49E3-B94C-2FE1C73D7081}" presName="left_34_3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D857E2F-E54A-44AC-8956-6684594DDC3F}" srcId="{7A935157-77C6-49E3-B94C-2FE1C73D7081}" destId="{FFC15A94-6040-4E16-BEC9-21754643F55B}" srcOrd="0" destOrd="0" parTransId="{F426BA75-365C-4623-B750-73AACA9217A0}" sibTransId="{DE423D45-4B27-40CF-BEE8-4F73FA3C284B}"/>
    <dgm:cxn modelId="{DADE8C3B-9D0D-4AE9-819D-C8128D1449C5}" srcId="{FFC15A94-6040-4E16-BEC9-21754643F55B}" destId="{87BFF086-7806-4391-8020-18C8F7C95F78}" srcOrd="2" destOrd="0" parTransId="{6FA86B84-5976-4F65-B833-2568DB5DFD52}" sibTransId="{A82D8B3E-642B-438D-A6C6-E01067991C1D}"/>
    <dgm:cxn modelId="{A8AF867E-752F-4BB4-8DD9-0FEDF36896CD}" type="presOf" srcId="{7A935157-77C6-49E3-B94C-2FE1C73D7081}" destId="{398EB2EF-79E3-4BC5-962E-336BBF4BC28E}" srcOrd="0" destOrd="0" presId="urn:microsoft.com/office/officeart/2005/8/layout/balance1"/>
    <dgm:cxn modelId="{F865EFEC-25A0-44B1-9417-A3B209CD2B4A}" srcId="{8ECABF80-6847-4A8B-ACD7-B17C84ADA479}" destId="{7E4E6A0F-3C2D-4B37-968D-3D48A513EC19}" srcOrd="2" destOrd="0" parTransId="{21C27D7C-C447-4AD1-A6EC-522F9DE58E1F}" sibTransId="{EF6926F6-AD6A-43EB-8284-1F8D9E134863}"/>
    <dgm:cxn modelId="{2AC9C3CC-E4CD-44DE-8152-6E0DD5A25721}" srcId="{8ECABF80-6847-4A8B-ACD7-B17C84ADA479}" destId="{55F7A515-4687-4273-84F2-D58EF16F57AD}" srcOrd="3" destOrd="0" parTransId="{14FA08C6-789A-480E-915A-1B02307C5E51}" sibTransId="{B8C764DD-9E37-4EFB-8805-E69BAF5B5AC9}"/>
    <dgm:cxn modelId="{CB81C372-94EF-4CEE-832B-78943307812B}" srcId="{7A935157-77C6-49E3-B94C-2FE1C73D7081}" destId="{8ECABF80-6847-4A8B-ACD7-B17C84ADA479}" srcOrd="1" destOrd="0" parTransId="{8C8D9F42-EF88-4AB7-B098-4F51E890B8B9}" sibTransId="{176A29A3-EC1D-4E65-81DC-914E84B7DB10}"/>
    <dgm:cxn modelId="{88B2CE48-46D2-4E4F-874D-E8A432D777C2}" srcId="{8ECABF80-6847-4A8B-ACD7-B17C84ADA479}" destId="{0D6B1DE3-D7DA-4944-BC9B-7D847D86A759}" srcOrd="0" destOrd="0" parTransId="{3E6803EF-C90F-415D-A977-588836307A5A}" sibTransId="{3377B2D4-8B51-4275-9CEF-822052D3640D}"/>
    <dgm:cxn modelId="{41FA6570-1252-41B0-8460-AB4C57536903}" type="presOf" srcId="{8ECABF80-6847-4A8B-ACD7-B17C84ADA479}" destId="{B337AF23-902C-481D-A906-0BF0808A852C}" srcOrd="0" destOrd="0" presId="urn:microsoft.com/office/officeart/2005/8/layout/balance1"/>
    <dgm:cxn modelId="{794872F1-2874-42D1-9C66-F1D6F1B6669C}" srcId="{FFC15A94-6040-4E16-BEC9-21754643F55B}" destId="{EFFAEA22-7609-4BD5-9E5E-501132475169}" srcOrd="1" destOrd="0" parTransId="{7780E9D3-5353-4014-AB4B-6840728147CB}" sibTransId="{B21CEE3A-4E07-4A53-813E-29F34F951D1D}"/>
    <dgm:cxn modelId="{99756A94-6707-4C1D-A941-3BC66374D1DF}" type="presOf" srcId="{87BFF086-7806-4391-8020-18C8F7C95F78}" destId="{95EAC105-051B-4B97-A884-D3A3B8C0C287}" srcOrd="0" destOrd="0" presId="urn:microsoft.com/office/officeart/2005/8/layout/balance1"/>
    <dgm:cxn modelId="{65935C31-6145-4702-8243-0CD510B80B05}" type="presOf" srcId="{F4448FB6-9036-4732-A638-FE05B94909E0}" destId="{9E4B9219-418C-44EB-9651-6F1A0A4DC05E}" srcOrd="0" destOrd="0" presId="urn:microsoft.com/office/officeart/2005/8/layout/balance1"/>
    <dgm:cxn modelId="{21427BED-33ED-448E-9E28-E68A61A39BC0}" type="presOf" srcId="{0D6B1DE3-D7DA-4944-BC9B-7D847D86A759}" destId="{6D0FBFA3-68A1-4EF9-80AA-9CC97C4A8BD8}" srcOrd="0" destOrd="0" presId="urn:microsoft.com/office/officeart/2005/8/layout/balance1"/>
    <dgm:cxn modelId="{5555F93E-A93D-415F-A70A-21598DD092F8}" srcId="{8ECABF80-6847-4A8B-ACD7-B17C84ADA479}" destId="{F4448FB6-9036-4732-A638-FE05B94909E0}" srcOrd="1" destOrd="0" parTransId="{33CC01B4-5E8E-4CCE-807D-20847CB52B2D}" sibTransId="{37274F65-5772-448A-A654-6A98395019B2}"/>
    <dgm:cxn modelId="{59A202B5-7623-4C4B-92CC-FF4FDC5D024F}" srcId="{FFC15A94-6040-4E16-BEC9-21754643F55B}" destId="{9F9557AB-72A0-4288-974C-AEE43F79A3CD}" srcOrd="0" destOrd="0" parTransId="{4F69B7A8-4D2B-4D3C-B43E-298B40AF4286}" sibTransId="{08317902-B962-4DEF-8194-66A5B5E2EAF8}"/>
    <dgm:cxn modelId="{0A7CF306-393A-464A-8619-A8562FF7687D}" type="presOf" srcId="{FFC15A94-6040-4E16-BEC9-21754643F55B}" destId="{C02358C9-5674-44A8-9F24-15A5E478BE9B}" srcOrd="0" destOrd="0" presId="urn:microsoft.com/office/officeart/2005/8/layout/balance1"/>
    <dgm:cxn modelId="{4AC621F2-A942-41A6-838D-9952AA4FD249}" type="presOf" srcId="{55F7A515-4687-4273-84F2-D58EF16F57AD}" destId="{46F6FE1C-1EB2-4CF4-8CFA-7CE1F9AE5EBF}" srcOrd="0" destOrd="0" presId="urn:microsoft.com/office/officeart/2005/8/layout/balance1"/>
    <dgm:cxn modelId="{4FF35F57-EAB1-499E-BFC7-D6F83FF8B2C2}" type="presOf" srcId="{9F9557AB-72A0-4288-974C-AEE43F79A3CD}" destId="{056F469D-C58B-40EB-9C1F-D76647873D50}" srcOrd="0" destOrd="0" presId="urn:microsoft.com/office/officeart/2005/8/layout/balance1"/>
    <dgm:cxn modelId="{029C61F3-62E3-483B-A417-9926668971BE}" type="presOf" srcId="{7E4E6A0F-3C2D-4B37-968D-3D48A513EC19}" destId="{3F69CC94-41C5-4EF0-9DDB-791FCC88059F}" srcOrd="0" destOrd="0" presId="urn:microsoft.com/office/officeart/2005/8/layout/balance1"/>
    <dgm:cxn modelId="{CDE9883B-B7DC-4DBD-B7FF-5532A87BCE98}" type="presOf" srcId="{EFFAEA22-7609-4BD5-9E5E-501132475169}" destId="{1003CBF0-0630-417F-8FF0-02658DCEE6E0}" srcOrd="0" destOrd="0" presId="urn:microsoft.com/office/officeart/2005/8/layout/balance1"/>
    <dgm:cxn modelId="{C115B592-DD87-467B-B724-91B005EF5D64}" type="presParOf" srcId="{398EB2EF-79E3-4BC5-962E-336BBF4BC28E}" destId="{FC9940D0-BA93-40E0-B7B8-AC6602B5DAEA}" srcOrd="0" destOrd="0" presId="urn:microsoft.com/office/officeart/2005/8/layout/balance1"/>
    <dgm:cxn modelId="{BF482278-CC9B-499E-BA35-5E15BBA80F9A}" type="presParOf" srcId="{398EB2EF-79E3-4BC5-962E-336BBF4BC28E}" destId="{25E267E8-8A1C-48AC-B658-311E919E6AB9}" srcOrd="1" destOrd="0" presId="urn:microsoft.com/office/officeart/2005/8/layout/balance1"/>
    <dgm:cxn modelId="{E0F328EF-7F6B-46D3-84EF-174744220AD3}" type="presParOf" srcId="{25E267E8-8A1C-48AC-B658-311E919E6AB9}" destId="{C02358C9-5674-44A8-9F24-15A5E478BE9B}" srcOrd="0" destOrd="0" presId="urn:microsoft.com/office/officeart/2005/8/layout/balance1"/>
    <dgm:cxn modelId="{8A810794-77EF-48C8-B975-D6C7A4E8B52C}" type="presParOf" srcId="{25E267E8-8A1C-48AC-B658-311E919E6AB9}" destId="{B337AF23-902C-481D-A906-0BF0808A852C}" srcOrd="1" destOrd="0" presId="urn:microsoft.com/office/officeart/2005/8/layout/balance1"/>
    <dgm:cxn modelId="{346DE673-F979-4657-BF6C-17651CBE7386}" type="presParOf" srcId="{398EB2EF-79E3-4BC5-962E-336BBF4BC28E}" destId="{553F66DA-C368-4253-AA5B-B407624E0E75}" srcOrd="2" destOrd="0" presId="urn:microsoft.com/office/officeart/2005/8/layout/balance1"/>
    <dgm:cxn modelId="{12A9CC9A-9FBA-4FE9-955D-906C894BEE08}" type="presParOf" srcId="{553F66DA-C368-4253-AA5B-B407624E0E75}" destId="{DC9F54E9-FB7C-4427-9DD0-300A20D4F2F8}" srcOrd="0" destOrd="0" presId="urn:microsoft.com/office/officeart/2005/8/layout/balance1"/>
    <dgm:cxn modelId="{855CF6FB-889F-4FBA-B734-09A14556898B}" type="presParOf" srcId="{553F66DA-C368-4253-AA5B-B407624E0E75}" destId="{7EB25EC5-2F31-4027-AA55-FB39D632C6F7}" srcOrd="1" destOrd="0" presId="urn:microsoft.com/office/officeart/2005/8/layout/balance1"/>
    <dgm:cxn modelId="{7B558837-6AAF-4972-A729-67BDD4FBF033}" type="presParOf" srcId="{553F66DA-C368-4253-AA5B-B407624E0E75}" destId="{75442DB5-DCF7-4799-A5DB-5139B72793C1}" srcOrd="2" destOrd="0" presId="urn:microsoft.com/office/officeart/2005/8/layout/balance1"/>
    <dgm:cxn modelId="{05255230-57F9-4FBF-B8B1-E1E47E387AC7}" type="presParOf" srcId="{553F66DA-C368-4253-AA5B-B407624E0E75}" destId="{6D0FBFA3-68A1-4EF9-80AA-9CC97C4A8BD8}" srcOrd="3" destOrd="0" presId="urn:microsoft.com/office/officeart/2005/8/layout/balance1"/>
    <dgm:cxn modelId="{5A5541EB-5139-443E-B29B-A64B5E3216B7}" type="presParOf" srcId="{553F66DA-C368-4253-AA5B-B407624E0E75}" destId="{9E4B9219-418C-44EB-9651-6F1A0A4DC05E}" srcOrd="4" destOrd="0" presId="urn:microsoft.com/office/officeart/2005/8/layout/balance1"/>
    <dgm:cxn modelId="{00B78ADD-3F23-4C4E-A042-9EF75118936A}" type="presParOf" srcId="{553F66DA-C368-4253-AA5B-B407624E0E75}" destId="{3F69CC94-41C5-4EF0-9DDB-791FCC88059F}" srcOrd="5" destOrd="0" presId="urn:microsoft.com/office/officeart/2005/8/layout/balance1"/>
    <dgm:cxn modelId="{63C8BA60-48C4-41C1-99A1-8E13B28E55B0}" type="presParOf" srcId="{553F66DA-C368-4253-AA5B-B407624E0E75}" destId="{46F6FE1C-1EB2-4CF4-8CFA-7CE1F9AE5EBF}" srcOrd="6" destOrd="0" presId="urn:microsoft.com/office/officeart/2005/8/layout/balance1"/>
    <dgm:cxn modelId="{46998A85-D755-4561-8780-264D5DE2E927}" type="presParOf" srcId="{553F66DA-C368-4253-AA5B-B407624E0E75}" destId="{056F469D-C58B-40EB-9C1F-D76647873D50}" srcOrd="7" destOrd="0" presId="urn:microsoft.com/office/officeart/2005/8/layout/balance1"/>
    <dgm:cxn modelId="{EFE46918-85B1-44E7-B905-4AFC34F9529C}" type="presParOf" srcId="{553F66DA-C368-4253-AA5B-B407624E0E75}" destId="{1003CBF0-0630-417F-8FF0-02658DCEE6E0}" srcOrd="8" destOrd="0" presId="urn:microsoft.com/office/officeart/2005/8/layout/balance1"/>
    <dgm:cxn modelId="{CBFD9DA2-9564-4969-AF1F-3378B174658A}" type="presParOf" srcId="{553F66DA-C368-4253-AA5B-B407624E0E75}" destId="{95EAC105-051B-4B97-A884-D3A3B8C0C287}" srcOrd="9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0EBCA-8E26-4A57-8D97-EAC68BF5A972}">
      <dsp:nvSpPr>
        <dsp:cNvPr id="0" name=""/>
        <dsp:cNvSpPr/>
      </dsp:nvSpPr>
      <dsp:spPr>
        <a:xfrm>
          <a:off x="933982" y="337"/>
          <a:ext cx="3163922" cy="208645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4000" b="-1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307445-43C0-4576-8929-FC7757CD2C88}">
      <dsp:nvSpPr>
        <dsp:cNvPr id="0" name=""/>
        <dsp:cNvSpPr/>
      </dsp:nvSpPr>
      <dsp:spPr>
        <a:xfrm>
          <a:off x="838203" y="1126592"/>
          <a:ext cx="3355479" cy="979104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water management may affect investor’s  property right</a:t>
          </a:r>
          <a:endParaRPr lang="es-ES" sz="2000" b="1" kern="1200" dirty="0">
            <a:solidFill>
              <a:schemeClr val="tx1"/>
            </a:solidFill>
          </a:endParaRPr>
        </a:p>
      </dsp:txBody>
      <dsp:txXfrm>
        <a:off x="838203" y="1126592"/>
        <a:ext cx="3355479" cy="979104"/>
      </dsp:txXfrm>
    </dsp:sp>
    <dsp:sp modelId="{910F326C-EBA9-4AC9-AD84-FAB5A85B3994}">
      <dsp:nvSpPr>
        <dsp:cNvPr id="0" name=""/>
        <dsp:cNvSpPr/>
      </dsp:nvSpPr>
      <dsp:spPr>
        <a:xfrm>
          <a:off x="4482807" y="1"/>
          <a:ext cx="3365791" cy="2106032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000" b="-3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7D9DC0-9FB4-4A1D-8355-05C1FF2A224F}">
      <dsp:nvSpPr>
        <dsp:cNvPr id="0" name=""/>
        <dsp:cNvSpPr/>
      </dsp:nvSpPr>
      <dsp:spPr>
        <a:xfrm>
          <a:off x="4406610" y="1193791"/>
          <a:ext cx="3518185" cy="863608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 dirty="0" smtClean="0">
            <a:solidFill>
              <a:schemeClr val="bg2">
                <a:lumMod val="10000"/>
              </a:schemeClr>
            </a:solidFill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 dirty="0" smtClean="0">
            <a:solidFill>
              <a:schemeClr val="bg2">
                <a:lumMod val="10000"/>
              </a:schemeClr>
            </a:solidFill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bg2">
                  <a:lumMod val="10000"/>
                </a:schemeClr>
              </a:solidFill>
            </a:rPr>
            <a:t>investment </a:t>
          </a:r>
          <a:r>
            <a:rPr lang="en-US" sz="2000" b="1" kern="1200" dirty="0" smtClean="0">
              <a:solidFill>
                <a:schemeClr val="bg2">
                  <a:lumMod val="10000"/>
                </a:schemeClr>
              </a:solidFill>
            </a:rPr>
            <a:t>protection may </a:t>
          </a:r>
          <a:r>
            <a:rPr lang="en-US" sz="2000" b="1" kern="1200" dirty="0" smtClean="0">
              <a:solidFill>
                <a:schemeClr val="bg2">
                  <a:lumMod val="10000"/>
                </a:schemeClr>
              </a:solidFill>
            </a:rPr>
            <a:t>   hinder </a:t>
          </a:r>
          <a:r>
            <a:rPr lang="en-US" sz="2000" b="1" kern="1200" dirty="0" smtClean="0">
              <a:solidFill>
                <a:schemeClr val="bg2">
                  <a:lumMod val="10000"/>
                </a:schemeClr>
              </a:solidFill>
            </a:rPr>
            <a:t>water management	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b="1" kern="1200" dirty="0">
            <a:solidFill>
              <a:schemeClr val="bg2">
                <a:lumMod val="10000"/>
              </a:schemeClr>
            </a:solidFill>
          </a:endParaRPr>
        </a:p>
      </dsp:txBody>
      <dsp:txXfrm>
        <a:off x="4406610" y="1193791"/>
        <a:ext cx="3518185" cy="8636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D54428-6286-4FCB-9315-883A70BE7759}">
      <dsp:nvSpPr>
        <dsp:cNvPr id="0" name=""/>
        <dsp:cNvSpPr/>
      </dsp:nvSpPr>
      <dsp:spPr>
        <a:xfrm>
          <a:off x="2801075" y="1420"/>
          <a:ext cx="1484448" cy="964891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ea typeface="Calibri"/>
              <a:cs typeface="Times New Roman"/>
            </a:rPr>
            <a:t>Nature </a:t>
          </a:r>
          <a:endParaRPr lang="es-ES" sz="1800" kern="1200" dirty="0"/>
        </a:p>
      </dsp:txBody>
      <dsp:txXfrm>
        <a:off x="2848177" y="48522"/>
        <a:ext cx="1390244" cy="870687"/>
      </dsp:txXfrm>
    </dsp:sp>
    <dsp:sp modelId="{6573A301-9422-47F7-A1CD-A9CFC23B72CB}">
      <dsp:nvSpPr>
        <dsp:cNvPr id="0" name=""/>
        <dsp:cNvSpPr/>
      </dsp:nvSpPr>
      <dsp:spPr>
        <a:xfrm>
          <a:off x="1614410" y="483866"/>
          <a:ext cx="3857779" cy="3857779"/>
        </a:xfrm>
        <a:custGeom>
          <a:avLst/>
          <a:gdLst/>
          <a:ahLst/>
          <a:cxnLst/>
          <a:rect l="0" t="0" r="0" b="0"/>
          <a:pathLst>
            <a:path>
              <a:moveTo>
                <a:pt x="2681326" y="152811"/>
              </a:moveTo>
              <a:arcTo wR="1928889" hR="1928889" stAng="17577598" swAng="1962909"/>
            </a:path>
          </a:pathLst>
        </a:custGeom>
        <a:noFill/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7F3771-8CF1-41E5-9B97-34F9D77A1F59}">
      <dsp:nvSpPr>
        <dsp:cNvPr id="0" name=""/>
        <dsp:cNvSpPr/>
      </dsp:nvSpPr>
      <dsp:spPr>
        <a:xfrm>
          <a:off x="4635558" y="1334250"/>
          <a:ext cx="1484448" cy="964891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51306"/>
                <a:satOff val="-559"/>
                <a:lumOff val="6395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51306"/>
                <a:satOff val="-559"/>
                <a:lumOff val="6395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51306"/>
                <a:satOff val="-559"/>
                <a:lumOff val="639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ea typeface="Calibri"/>
              <a:cs typeface="Times New Roman"/>
            </a:rPr>
            <a:t>Ownership </a:t>
          </a:r>
          <a:endParaRPr lang="es-ES" sz="1800" kern="1200" dirty="0"/>
        </a:p>
      </dsp:txBody>
      <dsp:txXfrm>
        <a:off x="4682660" y="1381352"/>
        <a:ext cx="1390244" cy="870687"/>
      </dsp:txXfrm>
    </dsp:sp>
    <dsp:sp modelId="{BC478D1B-534B-4AA9-9FBE-7AE055F6F058}">
      <dsp:nvSpPr>
        <dsp:cNvPr id="0" name=""/>
        <dsp:cNvSpPr/>
      </dsp:nvSpPr>
      <dsp:spPr>
        <a:xfrm>
          <a:off x="1614410" y="483866"/>
          <a:ext cx="3857779" cy="3857779"/>
        </a:xfrm>
        <a:custGeom>
          <a:avLst/>
          <a:gdLst/>
          <a:ahLst/>
          <a:cxnLst/>
          <a:rect l="0" t="0" r="0" b="0"/>
          <a:pathLst>
            <a:path>
              <a:moveTo>
                <a:pt x="3855118" y="1827611"/>
              </a:moveTo>
              <a:arcTo wR="1928889" hR="1928889" stAng="21419415" swAng="2197357"/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029CD2-7BE1-4251-93AD-E45A0A153672}">
      <dsp:nvSpPr>
        <dsp:cNvPr id="0" name=""/>
        <dsp:cNvSpPr/>
      </dsp:nvSpPr>
      <dsp:spPr>
        <a:xfrm>
          <a:off x="3934848" y="3490814"/>
          <a:ext cx="1484448" cy="964891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102612"/>
                <a:satOff val="-1119"/>
                <a:lumOff val="12789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102612"/>
                <a:satOff val="-1119"/>
                <a:lumOff val="12789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102612"/>
                <a:satOff val="-1119"/>
                <a:lumOff val="127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Calibri"/>
              <a:cs typeface="Times New Roman"/>
            </a:rPr>
            <a:t>right to use </a:t>
          </a:r>
          <a:endParaRPr lang="es-ES" sz="1800" kern="1200" dirty="0"/>
        </a:p>
      </dsp:txBody>
      <dsp:txXfrm>
        <a:off x="3981950" y="3537916"/>
        <a:ext cx="1390244" cy="870687"/>
      </dsp:txXfrm>
    </dsp:sp>
    <dsp:sp modelId="{A200AECC-7E54-4F9B-8C8C-74946CB14A11}">
      <dsp:nvSpPr>
        <dsp:cNvPr id="0" name=""/>
        <dsp:cNvSpPr/>
      </dsp:nvSpPr>
      <dsp:spPr>
        <a:xfrm>
          <a:off x="1614410" y="483866"/>
          <a:ext cx="3857779" cy="3857779"/>
        </a:xfrm>
        <a:custGeom>
          <a:avLst/>
          <a:gdLst/>
          <a:ahLst/>
          <a:cxnLst/>
          <a:rect l="0" t="0" r="0" b="0"/>
          <a:pathLst>
            <a:path>
              <a:moveTo>
                <a:pt x="2312767" y="3819195"/>
              </a:moveTo>
              <a:arcTo wR="1928889" hR="1928889" stAng="4711239" swAng="1377522"/>
            </a:path>
          </a:pathLst>
        </a:custGeom>
        <a:noFill/>
        <a:ln w="25400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7C671E-6D46-447D-BDB0-DBCED54424EE}">
      <dsp:nvSpPr>
        <dsp:cNvPr id="0" name=""/>
        <dsp:cNvSpPr/>
      </dsp:nvSpPr>
      <dsp:spPr>
        <a:xfrm>
          <a:off x="1667302" y="3490814"/>
          <a:ext cx="1484448" cy="964891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153918"/>
                <a:satOff val="-1678"/>
                <a:lumOff val="19184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153918"/>
                <a:satOff val="-1678"/>
                <a:lumOff val="19184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153918"/>
                <a:satOff val="-1678"/>
                <a:lumOff val="1918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>
              <a:ea typeface="Calibri"/>
              <a:cs typeface="Times New Roman"/>
            </a:rPr>
            <a:t>management </a:t>
          </a:r>
          <a:endParaRPr lang="es-ES" sz="1600" kern="1200" dirty="0"/>
        </a:p>
      </dsp:txBody>
      <dsp:txXfrm>
        <a:off x="1714404" y="3537916"/>
        <a:ext cx="1390244" cy="870687"/>
      </dsp:txXfrm>
    </dsp:sp>
    <dsp:sp modelId="{2CFF822A-6EE6-47EE-A929-37C79E60E409}">
      <dsp:nvSpPr>
        <dsp:cNvPr id="0" name=""/>
        <dsp:cNvSpPr/>
      </dsp:nvSpPr>
      <dsp:spPr>
        <a:xfrm>
          <a:off x="1614410" y="483866"/>
          <a:ext cx="3857779" cy="3857779"/>
        </a:xfrm>
        <a:custGeom>
          <a:avLst/>
          <a:gdLst/>
          <a:ahLst/>
          <a:cxnLst/>
          <a:rect l="0" t="0" r="0" b="0"/>
          <a:pathLst>
            <a:path>
              <a:moveTo>
                <a:pt x="322516" y="2996681"/>
              </a:moveTo>
              <a:arcTo wR="1928889" hR="1928889" stAng="8783229" swAng="2197357"/>
            </a:path>
          </a:pathLst>
        </a:custGeom>
        <a:noFill/>
        <a:ln w="25400" cap="flat" cmpd="sng" algn="ctr">
          <a:solidFill>
            <a:schemeClr val="accent5">
              <a:lumMod val="7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9C791-39B1-4B91-B9C6-9015B10CE157}">
      <dsp:nvSpPr>
        <dsp:cNvPr id="0" name=""/>
        <dsp:cNvSpPr/>
      </dsp:nvSpPr>
      <dsp:spPr>
        <a:xfrm>
          <a:off x="966592" y="1334250"/>
          <a:ext cx="1484448" cy="964891"/>
        </a:xfrm>
        <a:prstGeom prst="roundRect">
          <a:avLst/>
        </a:prstGeom>
        <a:gradFill rotWithShape="0">
          <a:gsLst>
            <a:gs pos="0">
              <a:schemeClr val="accent5">
                <a:shade val="80000"/>
                <a:hueOff val="205224"/>
                <a:satOff val="-2238"/>
                <a:lumOff val="25579"/>
                <a:alphaOff val="0"/>
                <a:shade val="51000"/>
                <a:satMod val="130000"/>
              </a:schemeClr>
            </a:gs>
            <a:gs pos="80000">
              <a:schemeClr val="accent5">
                <a:shade val="80000"/>
                <a:hueOff val="205224"/>
                <a:satOff val="-2238"/>
                <a:lumOff val="25579"/>
                <a:alphaOff val="0"/>
                <a:shade val="93000"/>
                <a:satMod val="130000"/>
              </a:schemeClr>
            </a:gs>
            <a:gs pos="100000">
              <a:schemeClr val="accent5">
                <a:shade val="80000"/>
                <a:hueOff val="205224"/>
                <a:satOff val="-2238"/>
                <a:lumOff val="2557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ea typeface="Calibri"/>
              <a:cs typeface="Times New Roman"/>
            </a:rPr>
            <a:t>Challenges</a:t>
          </a:r>
          <a:endParaRPr lang="es-ES" sz="1800" kern="1200" dirty="0"/>
        </a:p>
      </dsp:txBody>
      <dsp:txXfrm>
        <a:off x="1013694" y="1381352"/>
        <a:ext cx="1390244" cy="870687"/>
      </dsp:txXfrm>
    </dsp:sp>
    <dsp:sp modelId="{77FFE0DB-0ACE-48B8-A422-36386C1CC235}">
      <dsp:nvSpPr>
        <dsp:cNvPr id="0" name=""/>
        <dsp:cNvSpPr/>
      </dsp:nvSpPr>
      <dsp:spPr>
        <a:xfrm>
          <a:off x="1614410" y="483866"/>
          <a:ext cx="3857779" cy="3857779"/>
        </a:xfrm>
        <a:custGeom>
          <a:avLst/>
          <a:gdLst/>
          <a:ahLst/>
          <a:cxnLst/>
          <a:rect l="0" t="0" r="0" b="0"/>
          <a:pathLst>
            <a:path>
              <a:moveTo>
                <a:pt x="335909" y="841218"/>
              </a:moveTo>
              <a:arcTo wR="1928889" hR="1928889" stAng="12859493" swAng="1962909"/>
            </a:path>
          </a:pathLst>
        </a:custGeom>
        <a:noFill/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358C9-5674-44A8-9F24-15A5E478BE9B}">
      <dsp:nvSpPr>
        <dsp:cNvPr id="0" name=""/>
        <dsp:cNvSpPr/>
      </dsp:nvSpPr>
      <dsp:spPr>
        <a:xfrm>
          <a:off x="1927911" y="0"/>
          <a:ext cx="1769854" cy="975042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noProof="0" dirty="0" smtClean="0"/>
            <a:t>Adaptability to uncertainty and variability</a:t>
          </a:r>
          <a:endParaRPr lang="en-GB" sz="1800" kern="1200" noProof="0" dirty="0"/>
        </a:p>
      </dsp:txBody>
      <dsp:txXfrm>
        <a:off x="1956469" y="28558"/>
        <a:ext cx="1712738" cy="917926"/>
      </dsp:txXfrm>
    </dsp:sp>
    <dsp:sp modelId="{B337AF23-902C-481D-A906-0BF0808A852C}">
      <dsp:nvSpPr>
        <dsp:cNvPr id="0" name=""/>
        <dsp:cNvSpPr/>
      </dsp:nvSpPr>
      <dsp:spPr>
        <a:xfrm>
          <a:off x="4470411" y="0"/>
          <a:ext cx="1755076" cy="975042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noProof="0" dirty="0" smtClean="0"/>
            <a:t>Predictability  of </a:t>
          </a:r>
          <a:r>
            <a:rPr lang="en-GB" sz="1800" kern="1200" noProof="0" dirty="0" smtClean="0"/>
            <a:t>water property </a:t>
          </a:r>
          <a:r>
            <a:rPr lang="en-GB" sz="1800" kern="1200" noProof="0" dirty="0" smtClean="0"/>
            <a:t>rights</a:t>
          </a:r>
          <a:endParaRPr lang="en-GB" sz="1800" kern="1200" noProof="0" dirty="0"/>
        </a:p>
      </dsp:txBody>
      <dsp:txXfrm>
        <a:off x="4498969" y="28558"/>
        <a:ext cx="1697960" cy="917926"/>
      </dsp:txXfrm>
    </dsp:sp>
    <dsp:sp modelId="{7EB25EC5-2F31-4027-AA55-FB39D632C6F7}">
      <dsp:nvSpPr>
        <dsp:cNvPr id="0" name=""/>
        <dsp:cNvSpPr/>
      </dsp:nvSpPr>
      <dsp:spPr>
        <a:xfrm>
          <a:off x="3711059" y="4143931"/>
          <a:ext cx="731281" cy="731281"/>
        </a:xfrm>
        <a:prstGeom prst="triangle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442DB5-DCF7-4799-A5DB-5139B72793C1}">
      <dsp:nvSpPr>
        <dsp:cNvPr id="0" name=""/>
        <dsp:cNvSpPr/>
      </dsp:nvSpPr>
      <dsp:spPr>
        <a:xfrm rot="240000">
          <a:off x="1882184" y="3830568"/>
          <a:ext cx="4389031" cy="30691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D0FBFA3-68A1-4EF9-80AA-9CC97C4A8BD8}">
      <dsp:nvSpPr>
        <dsp:cNvPr id="0" name=""/>
        <dsp:cNvSpPr/>
      </dsp:nvSpPr>
      <dsp:spPr>
        <a:xfrm rot="240000">
          <a:off x="4522138" y="3277656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noProof="0" dirty="0" smtClean="0"/>
            <a:t>Economic impact &amp; duration </a:t>
          </a:r>
          <a:endParaRPr lang="en-US" sz="1500" kern="1200" noProof="0" dirty="0"/>
        </a:p>
      </dsp:txBody>
      <dsp:txXfrm>
        <a:off x="4551501" y="3307019"/>
        <a:ext cx="1683011" cy="542773"/>
      </dsp:txXfrm>
    </dsp:sp>
    <dsp:sp modelId="{9E4B9219-418C-44EB-9651-6F1A0A4DC05E}">
      <dsp:nvSpPr>
        <dsp:cNvPr id="0" name=""/>
        <dsp:cNvSpPr/>
      </dsp:nvSpPr>
      <dsp:spPr>
        <a:xfrm rot="240000">
          <a:off x="4570891" y="2634128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kern="1200" dirty="0" smtClean="0"/>
            <a:t>Transfer of </a:t>
          </a:r>
          <a:r>
            <a:rPr lang="en-GB" sz="1500" kern="1200" noProof="0" dirty="0" smtClean="0"/>
            <a:t>welfare</a:t>
          </a:r>
          <a:endParaRPr lang="en-GB" sz="1500" kern="1200" noProof="0" dirty="0"/>
        </a:p>
      </dsp:txBody>
      <dsp:txXfrm>
        <a:off x="4600254" y="2663491"/>
        <a:ext cx="1683011" cy="542773"/>
      </dsp:txXfrm>
    </dsp:sp>
    <dsp:sp modelId="{3F69CC94-41C5-4EF0-9DDB-791FCC88059F}">
      <dsp:nvSpPr>
        <dsp:cNvPr id="0" name=""/>
        <dsp:cNvSpPr/>
      </dsp:nvSpPr>
      <dsp:spPr>
        <a:xfrm rot="240000">
          <a:off x="4619643" y="1990600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noProof="0" dirty="0" smtClean="0"/>
            <a:t>Non – discrimination</a:t>
          </a:r>
          <a:endParaRPr lang="en-US" sz="1500" kern="1200" noProof="0" dirty="0"/>
        </a:p>
      </dsp:txBody>
      <dsp:txXfrm>
        <a:off x="4649006" y="2019963"/>
        <a:ext cx="1683011" cy="542773"/>
      </dsp:txXfrm>
    </dsp:sp>
    <dsp:sp modelId="{46F6FE1C-1EB2-4CF4-8CFA-7CE1F9AE5EBF}">
      <dsp:nvSpPr>
        <dsp:cNvPr id="0" name=""/>
        <dsp:cNvSpPr/>
      </dsp:nvSpPr>
      <dsp:spPr>
        <a:xfrm rot="240000">
          <a:off x="4668395" y="1347072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noProof="0" dirty="0" smtClean="0"/>
            <a:t>Legitimate expectations</a:t>
          </a:r>
          <a:endParaRPr lang="en-US" sz="1500" kern="1200" noProof="0" dirty="0"/>
        </a:p>
      </dsp:txBody>
      <dsp:txXfrm>
        <a:off x="4697758" y="1376435"/>
        <a:ext cx="1683011" cy="542773"/>
      </dsp:txXfrm>
    </dsp:sp>
    <dsp:sp modelId="{056F469D-C58B-40EB-9C1F-D76647873D50}">
      <dsp:nvSpPr>
        <dsp:cNvPr id="0" name=""/>
        <dsp:cNvSpPr/>
      </dsp:nvSpPr>
      <dsp:spPr>
        <a:xfrm rot="240000">
          <a:off x="1987028" y="3102149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noProof="0" dirty="0" smtClean="0"/>
            <a:t>Transparency </a:t>
          </a:r>
          <a:endParaRPr lang="en-US" sz="1500" kern="1200" noProof="0" dirty="0"/>
        </a:p>
      </dsp:txBody>
      <dsp:txXfrm>
        <a:off x="2016391" y="3131512"/>
        <a:ext cx="1683011" cy="542773"/>
      </dsp:txXfrm>
    </dsp:sp>
    <dsp:sp modelId="{1003CBF0-0630-417F-8FF0-02658DCEE6E0}">
      <dsp:nvSpPr>
        <dsp:cNvPr id="0" name=""/>
        <dsp:cNvSpPr/>
      </dsp:nvSpPr>
      <dsp:spPr>
        <a:xfrm rot="240000">
          <a:off x="2035780" y="2458620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noProof="0" dirty="0" smtClean="0"/>
            <a:t>Discretion </a:t>
          </a:r>
          <a:endParaRPr lang="en-US" sz="1500" kern="1200" noProof="0" dirty="0"/>
        </a:p>
      </dsp:txBody>
      <dsp:txXfrm>
        <a:off x="2065143" y="2487983"/>
        <a:ext cx="1683011" cy="542773"/>
      </dsp:txXfrm>
    </dsp:sp>
    <dsp:sp modelId="{95EAC105-051B-4B97-A884-D3A3B8C0C287}">
      <dsp:nvSpPr>
        <dsp:cNvPr id="0" name=""/>
        <dsp:cNvSpPr/>
      </dsp:nvSpPr>
      <dsp:spPr>
        <a:xfrm rot="240000">
          <a:off x="2084532" y="1815092"/>
          <a:ext cx="1741737" cy="601499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noProof="0" dirty="0" smtClean="0"/>
            <a:t>Proportionality</a:t>
          </a:r>
          <a:endParaRPr lang="en-US" sz="1500" kern="1200" noProof="0" dirty="0"/>
        </a:p>
      </dsp:txBody>
      <dsp:txXfrm>
        <a:off x="2113895" y="1844455"/>
        <a:ext cx="1683011" cy="542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8954ECC-EFF6-4137-BB30-812F196FD5E2}" type="datetimeFigureOut">
              <a:rPr lang="es-ES" smtClean="0"/>
              <a:pPr/>
              <a:t>07/07/2011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7E544291-2AA3-41D3-B303-CBB171F7A1D1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2176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DA4E4-5040-40CE-BCCA-0E15770A5327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8233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err="1" smtClean="0"/>
              <a:t>Mention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Munoz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here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perhaps</a:t>
            </a:r>
            <a:r>
              <a:rPr lang="es-ES" baseline="0" dirty="0" smtClean="0"/>
              <a:t> cause </a:t>
            </a:r>
            <a:r>
              <a:rPr lang="es-ES" baseline="0" dirty="0" err="1" smtClean="0"/>
              <a:t>it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his</a:t>
            </a:r>
            <a:r>
              <a:rPr lang="es-ES" baseline="0" dirty="0" smtClean="0"/>
              <a:t> idea in a </a:t>
            </a:r>
            <a:r>
              <a:rPr lang="es-ES" baseline="0" dirty="0" err="1" smtClean="0"/>
              <a:t>way</a:t>
            </a:r>
            <a:r>
              <a:rPr lang="es-ES" baseline="0" dirty="0" smtClean="0"/>
              <a:t>. </a:t>
            </a:r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44291-2AA3-41D3-B303-CBB171F7A1D1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10977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International </a:t>
            </a:r>
            <a:r>
              <a:rPr lang="es-ES" dirty="0" err="1" smtClean="0"/>
              <a:t>investment</a:t>
            </a:r>
            <a:r>
              <a:rPr lang="es-ES" dirty="0" smtClean="0"/>
              <a:t> </a:t>
            </a:r>
            <a:r>
              <a:rPr lang="es-ES" dirty="0" err="1" smtClean="0"/>
              <a:t>law</a:t>
            </a:r>
            <a:r>
              <a:rPr lang="es-ES" dirty="0" smtClean="0"/>
              <a:t>,</a:t>
            </a:r>
            <a:r>
              <a:rPr lang="es-ES" baseline="0" dirty="0" smtClean="0"/>
              <a:t> has </a:t>
            </a:r>
            <a:r>
              <a:rPr lang="es-ES" baseline="0" dirty="0" err="1" smtClean="0"/>
              <a:t>been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regarded</a:t>
            </a:r>
            <a:r>
              <a:rPr lang="es-ES" baseline="0" dirty="0" smtClean="0"/>
              <a:t> as </a:t>
            </a:r>
            <a:r>
              <a:rPr lang="es-ES" baseline="0" dirty="0" err="1" smtClean="0"/>
              <a:t>an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area</a:t>
            </a:r>
            <a:r>
              <a:rPr lang="es-ES" baseline="0" dirty="0" smtClean="0"/>
              <a:t> of global </a:t>
            </a:r>
            <a:r>
              <a:rPr lang="es-ES" baseline="0" dirty="0" err="1" smtClean="0"/>
              <a:t>administrative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law</a:t>
            </a:r>
            <a:r>
              <a:rPr lang="es-ES" baseline="0" dirty="0" smtClean="0"/>
              <a:t>, </a:t>
            </a:r>
          </a:p>
          <a:p>
            <a:r>
              <a:rPr lang="es-ES" baseline="0" dirty="0" err="1" smtClean="0"/>
              <a:t>National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treatment</a:t>
            </a:r>
            <a:r>
              <a:rPr lang="es-ES" baseline="0" dirty="0" smtClean="0"/>
              <a:t> and MNF are </a:t>
            </a:r>
            <a:r>
              <a:rPr lang="es-ES" baseline="0" dirty="0" err="1" smtClean="0"/>
              <a:t>both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relative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standards</a:t>
            </a:r>
            <a:r>
              <a:rPr lang="es-ES" baseline="0" dirty="0" smtClean="0"/>
              <a:t> of </a:t>
            </a:r>
            <a:r>
              <a:rPr lang="es-ES" baseline="0" dirty="0" err="1" smtClean="0"/>
              <a:t>treatment</a:t>
            </a:r>
            <a:r>
              <a:rPr lang="es-ES" baseline="0" dirty="0" smtClean="0"/>
              <a:t>. </a:t>
            </a:r>
          </a:p>
          <a:p>
            <a:r>
              <a:rPr lang="es-ES" baseline="0" dirty="0" err="1" smtClean="0"/>
              <a:t>With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regard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to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non </a:t>
            </a:r>
            <a:r>
              <a:rPr lang="es-ES" baseline="0" dirty="0" err="1" smtClean="0"/>
              <a:t>expropriation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standards</a:t>
            </a:r>
            <a:r>
              <a:rPr lang="es-ES" baseline="0" dirty="0" smtClean="0"/>
              <a:t>, </a:t>
            </a:r>
            <a:r>
              <a:rPr lang="es-ES" baseline="0" dirty="0" err="1" smtClean="0"/>
              <a:t>it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important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to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state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that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expropriation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not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illegal</a:t>
            </a:r>
            <a:r>
              <a:rPr lang="es-ES" baseline="0" dirty="0" smtClean="0"/>
              <a:t> per se </a:t>
            </a:r>
            <a:r>
              <a:rPr lang="es-ES" baseline="0" dirty="0" err="1" smtClean="0"/>
              <a:t>under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international</a:t>
            </a:r>
            <a:r>
              <a:rPr lang="es-ES" baseline="0" dirty="0" smtClean="0"/>
              <a:t> </a:t>
            </a:r>
            <a:r>
              <a:rPr lang="es-ES" baseline="0" dirty="0" err="1" smtClean="0"/>
              <a:t>law</a:t>
            </a:r>
            <a:r>
              <a:rPr lang="es-ES" baseline="0" dirty="0" smtClean="0"/>
              <a:t>. </a:t>
            </a:r>
            <a:r>
              <a:rPr lang="es-ES" baseline="0" dirty="0" err="1" smtClean="0"/>
              <a:t>However</a:t>
            </a:r>
            <a:r>
              <a:rPr lang="es-ES" baseline="0" dirty="0" smtClean="0"/>
              <a:t>, </a:t>
            </a:r>
            <a:r>
              <a:rPr lang="es-ES" baseline="0" dirty="0" err="1" smtClean="0"/>
              <a:t>for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expropriation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to</a:t>
            </a:r>
            <a:r>
              <a:rPr lang="es-ES" baseline="0" dirty="0" smtClean="0"/>
              <a:t> be </a:t>
            </a:r>
            <a:r>
              <a:rPr lang="es-ES" baseline="0" dirty="0" err="1" smtClean="0"/>
              <a:t>considered</a:t>
            </a:r>
            <a:r>
              <a:rPr lang="es-ES" baseline="0" dirty="0" smtClean="0"/>
              <a:t> legal 4 </a:t>
            </a:r>
            <a:r>
              <a:rPr lang="es-ES" baseline="0" dirty="0" err="1" smtClean="0"/>
              <a:t>onditions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should</a:t>
            </a:r>
            <a:r>
              <a:rPr lang="es-ES" baseline="0" dirty="0" smtClean="0"/>
              <a:t> be </a:t>
            </a:r>
            <a:r>
              <a:rPr lang="es-ES" baseline="0" dirty="0" err="1" smtClean="0"/>
              <a:t>met</a:t>
            </a:r>
            <a:r>
              <a:rPr lang="es-ES" baseline="0" dirty="0" smtClean="0"/>
              <a:t>: </a:t>
            </a:r>
          </a:p>
          <a:p>
            <a:pPr marL="228600" indent="-228600">
              <a:buAutoNum type="alphaLcParenR"/>
            </a:pPr>
            <a:r>
              <a:rPr lang="es-ES" baseline="0" dirty="0" err="1" smtClean="0"/>
              <a:t>Public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Purpose</a:t>
            </a:r>
            <a:endParaRPr lang="es-ES" baseline="0" dirty="0" smtClean="0"/>
          </a:p>
          <a:p>
            <a:pPr marL="228600" indent="-228600">
              <a:buAutoNum type="alphaLcParenR"/>
            </a:pPr>
            <a:r>
              <a:rPr lang="es-ES" baseline="0" dirty="0" smtClean="0"/>
              <a:t>Non-</a:t>
            </a:r>
            <a:r>
              <a:rPr lang="es-ES" baseline="0" dirty="0" err="1" smtClean="0"/>
              <a:t>discrimination</a:t>
            </a:r>
            <a:endParaRPr lang="es-ES" baseline="0" dirty="0" smtClean="0"/>
          </a:p>
          <a:p>
            <a:pPr marL="228600" indent="-228600">
              <a:buAutoNum type="alphaLcParenR"/>
            </a:pPr>
            <a:r>
              <a:rPr lang="es-ES" baseline="0" dirty="0" err="1" smtClean="0"/>
              <a:t>Due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process</a:t>
            </a:r>
            <a:endParaRPr lang="es-ES" baseline="0" dirty="0" smtClean="0"/>
          </a:p>
          <a:p>
            <a:pPr marL="228600" indent="-228600">
              <a:buAutoNum type="alphaLcParenR"/>
            </a:pPr>
            <a:r>
              <a:rPr lang="es-ES" baseline="0" dirty="0" err="1" smtClean="0"/>
              <a:t>Compensation</a:t>
            </a:r>
            <a:endParaRPr lang="es-ES" baseline="0" dirty="0" smtClean="0"/>
          </a:p>
          <a:p>
            <a:pPr marL="0" indent="0">
              <a:buNone/>
            </a:pPr>
            <a:r>
              <a:rPr lang="es-ES" baseline="0" dirty="0" smtClean="0"/>
              <a:t> As </a:t>
            </a:r>
            <a:r>
              <a:rPr lang="es-ES" baseline="0" dirty="0" err="1" smtClean="0"/>
              <a:t>explained</a:t>
            </a:r>
            <a:r>
              <a:rPr lang="es-ES" baseline="0" dirty="0" smtClean="0"/>
              <a:t> </a:t>
            </a:r>
            <a:r>
              <a:rPr lang="es-ES" baseline="0" dirty="0" err="1" smtClean="0"/>
              <a:t>before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expropriation</a:t>
            </a:r>
            <a:r>
              <a:rPr lang="es-ES" baseline="0" dirty="0" smtClean="0"/>
              <a:t> can be </a:t>
            </a:r>
            <a:r>
              <a:rPr lang="es-ES" baseline="0" dirty="0" err="1" smtClean="0"/>
              <a:t>direct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or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indirect</a:t>
            </a:r>
            <a:r>
              <a:rPr lang="es-ES" baseline="0" dirty="0" smtClean="0"/>
              <a:t>. </a:t>
            </a:r>
            <a:r>
              <a:rPr lang="es-ES" baseline="0" dirty="0" err="1" smtClean="0"/>
              <a:t>What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happened</a:t>
            </a:r>
            <a:r>
              <a:rPr lang="es-ES" baseline="0" dirty="0" smtClean="0"/>
              <a:t> </a:t>
            </a:r>
            <a:r>
              <a:rPr lang="es-ES" baseline="0" dirty="0" err="1" smtClean="0"/>
              <a:t>when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we</a:t>
            </a:r>
            <a:r>
              <a:rPr lang="es-ES" baseline="0" dirty="0" smtClean="0"/>
              <a:t> are </a:t>
            </a:r>
            <a:r>
              <a:rPr lang="es-ES" baseline="0" dirty="0" err="1" smtClean="0"/>
              <a:t>confronted</a:t>
            </a:r>
            <a:r>
              <a:rPr lang="es-ES" baseline="0" dirty="0" smtClean="0"/>
              <a:t> </a:t>
            </a:r>
            <a:r>
              <a:rPr lang="es-ES" baseline="0" dirty="0" err="1" smtClean="0"/>
              <a:t>with</a:t>
            </a:r>
            <a:r>
              <a:rPr lang="es-ES" baseline="0" dirty="0" smtClean="0"/>
              <a:t> </a:t>
            </a:r>
            <a:r>
              <a:rPr lang="es-ES" baseline="0" dirty="0" err="1" smtClean="0"/>
              <a:t>an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indirect</a:t>
            </a:r>
            <a:r>
              <a:rPr lang="es-ES" baseline="0" dirty="0" smtClean="0"/>
              <a:t>, </a:t>
            </a:r>
            <a:r>
              <a:rPr lang="es-ES" baseline="0" dirty="0" err="1" smtClean="0"/>
              <a:t>this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to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say</a:t>
            </a:r>
            <a:r>
              <a:rPr lang="es-ES" baseline="0" dirty="0" smtClean="0"/>
              <a:t> </a:t>
            </a:r>
            <a:r>
              <a:rPr lang="es-ES" baseline="0" dirty="0" err="1" smtClean="0"/>
              <a:t>when</a:t>
            </a:r>
            <a:r>
              <a:rPr lang="es-ES" baseline="0" dirty="0" smtClean="0"/>
              <a:t> a </a:t>
            </a:r>
            <a:r>
              <a:rPr lang="es-ES" baseline="0" dirty="0" err="1" smtClean="0"/>
              <a:t>regulatory</a:t>
            </a:r>
            <a:r>
              <a:rPr lang="es-ES" baseline="0" dirty="0" smtClean="0"/>
              <a:t> </a:t>
            </a:r>
            <a:r>
              <a:rPr lang="es-ES" baseline="0" dirty="0" err="1" smtClean="0"/>
              <a:t>measure</a:t>
            </a:r>
            <a:r>
              <a:rPr lang="es-ES" baseline="0" dirty="0" smtClean="0"/>
              <a:t>, </a:t>
            </a:r>
            <a:r>
              <a:rPr lang="es-ES" baseline="0" dirty="0" err="1" smtClean="0"/>
              <a:t>tackling</a:t>
            </a:r>
            <a:r>
              <a:rPr lang="es-ES" baseline="0" dirty="0" smtClean="0"/>
              <a:t> </a:t>
            </a:r>
            <a:r>
              <a:rPr lang="es-ES" baseline="0" dirty="0" err="1" smtClean="0"/>
              <a:t>with</a:t>
            </a:r>
            <a:r>
              <a:rPr lang="es-ES" baseline="0" dirty="0" smtClean="0"/>
              <a:t> </a:t>
            </a:r>
            <a:r>
              <a:rPr lang="es-ES" baseline="0" dirty="0" err="1" smtClean="0"/>
              <a:t>an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unforseen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situation</a:t>
            </a:r>
            <a:r>
              <a:rPr lang="es-ES" baseline="0" dirty="0" smtClean="0"/>
              <a:t>, has </a:t>
            </a:r>
            <a:r>
              <a:rPr lang="es-ES" baseline="0" dirty="0" err="1" smtClean="0"/>
              <a:t>an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economic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impact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over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investment</a:t>
            </a:r>
            <a:r>
              <a:rPr lang="es-ES" baseline="0" dirty="0" smtClean="0"/>
              <a:t>. </a:t>
            </a:r>
            <a:r>
              <a:rPr lang="es-ES" baseline="0" dirty="0" err="1" smtClean="0"/>
              <a:t>Where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line </a:t>
            </a:r>
            <a:r>
              <a:rPr lang="es-ES" baseline="0" dirty="0" err="1" smtClean="0"/>
              <a:t>should</a:t>
            </a:r>
            <a:r>
              <a:rPr lang="es-ES" baseline="0" dirty="0" smtClean="0"/>
              <a:t> </a:t>
            </a:r>
            <a:r>
              <a:rPr lang="es-ES" baseline="0" dirty="0" err="1" smtClean="0"/>
              <a:t>drawn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between</a:t>
            </a:r>
            <a:r>
              <a:rPr lang="es-ES" baseline="0" dirty="0" smtClean="0"/>
              <a:t> a </a:t>
            </a:r>
            <a:r>
              <a:rPr lang="es-ES" baseline="0" dirty="0" err="1" smtClean="0"/>
              <a:t>legitimate</a:t>
            </a:r>
            <a:r>
              <a:rPr lang="es-ES" baseline="0" dirty="0" smtClean="0"/>
              <a:t> non-compensable </a:t>
            </a:r>
            <a:r>
              <a:rPr lang="es-ES" baseline="0" dirty="0" err="1" smtClean="0"/>
              <a:t>regulation</a:t>
            </a:r>
            <a:r>
              <a:rPr lang="es-ES" baseline="0" dirty="0" smtClean="0"/>
              <a:t> and a compensable </a:t>
            </a:r>
            <a:r>
              <a:rPr lang="es-ES" baseline="0" dirty="0" err="1" smtClean="0"/>
              <a:t>indirect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expropriation</a:t>
            </a:r>
            <a:r>
              <a:rPr lang="es-ES" baseline="0" dirty="0" smtClean="0"/>
              <a:t>. </a:t>
            </a:r>
          </a:p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44291-2AA3-41D3-B303-CBB171F7A1D1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71357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I am </a:t>
            </a:r>
            <a:r>
              <a:rPr lang="es-ES" dirty="0" err="1" smtClean="0"/>
              <a:t>not</a:t>
            </a:r>
            <a:r>
              <a:rPr lang="es-ES" dirty="0" smtClean="0"/>
              <a:t> </a:t>
            </a:r>
            <a:r>
              <a:rPr lang="es-ES" dirty="0" err="1" smtClean="0"/>
              <a:t>saying</a:t>
            </a:r>
            <a:r>
              <a:rPr lang="es-ES" dirty="0" smtClean="0"/>
              <a:t> </a:t>
            </a:r>
            <a:r>
              <a:rPr lang="es-ES" dirty="0" err="1" smtClean="0"/>
              <a:t>here</a:t>
            </a:r>
            <a:r>
              <a:rPr lang="es-ES" dirty="0" smtClean="0"/>
              <a:t> </a:t>
            </a:r>
            <a:r>
              <a:rPr lang="es-ES" dirty="0" err="1" smtClean="0"/>
              <a:t>that</a:t>
            </a:r>
            <a:r>
              <a:rPr lang="es-ES" dirty="0" smtClean="0"/>
              <a:t> </a:t>
            </a:r>
            <a:r>
              <a:rPr lang="es-ES" dirty="0" err="1" smtClean="0"/>
              <a:t>all</a:t>
            </a:r>
            <a:r>
              <a:rPr lang="es-ES" dirty="0" smtClean="0"/>
              <a:t>  </a:t>
            </a:r>
            <a:r>
              <a:rPr lang="es-ES" dirty="0" err="1" smtClean="0"/>
              <a:t>factors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have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same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weight</a:t>
            </a:r>
            <a:r>
              <a:rPr lang="es-ES" baseline="0" dirty="0" smtClean="0"/>
              <a:t>, </a:t>
            </a:r>
            <a:r>
              <a:rPr lang="es-ES" baseline="0" dirty="0" err="1" smtClean="0"/>
              <a:t>but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interaction</a:t>
            </a:r>
            <a:r>
              <a:rPr lang="es-ES" baseline="0" dirty="0" smtClean="0"/>
              <a:t> of </a:t>
            </a:r>
            <a:r>
              <a:rPr lang="es-ES" baseline="0" dirty="0" err="1" smtClean="0"/>
              <a:t>all</a:t>
            </a:r>
            <a:r>
              <a:rPr lang="es-ES" baseline="0" dirty="0" smtClean="0"/>
              <a:t> of </a:t>
            </a:r>
            <a:r>
              <a:rPr lang="es-ES" baseline="0" dirty="0" err="1" smtClean="0"/>
              <a:t>them</a:t>
            </a:r>
            <a:r>
              <a:rPr lang="es-ES" baseline="0" dirty="0" smtClean="0"/>
              <a:t> are of </a:t>
            </a:r>
            <a:r>
              <a:rPr lang="es-ES" baseline="0" dirty="0" err="1" smtClean="0"/>
              <a:t>course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shaping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elements</a:t>
            </a:r>
            <a:r>
              <a:rPr lang="es-ES" baseline="0" dirty="0" smtClean="0"/>
              <a:t> of </a:t>
            </a:r>
            <a:r>
              <a:rPr lang="es-ES" baseline="0" dirty="0" err="1" smtClean="0"/>
              <a:t>water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resources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regulatory</a:t>
            </a:r>
            <a:r>
              <a:rPr lang="es-ES" baseline="0" dirty="0" smtClean="0"/>
              <a:t> </a:t>
            </a:r>
            <a:r>
              <a:rPr lang="es-ES" baseline="0" dirty="0" err="1" smtClean="0"/>
              <a:t>frameworks</a:t>
            </a:r>
            <a:r>
              <a:rPr lang="es-ES" baseline="0" dirty="0" smtClean="0"/>
              <a:t>.</a:t>
            </a:r>
          </a:p>
          <a:p>
            <a:r>
              <a:rPr lang="es-ES" baseline="0" dirty="0" err="1" smtClean="0"/>
              <a:t>Nature</a:t>
            </a:r>
            <a:r>
              <a:rPr lang="es-ES" baseline="0" dirty="0" smtClean="0"/>
              <a:t>: </a:t>
            </a:r>
            <a:r>
              <a:rPr lang="es-ES" baseline="0" dirty="0" err="1" smtClean="0"/>
              <a:t>reagarding</a:t>
            </a:r>
            <a:r>
              <a:rPr lang="es-ES" baseline="0" dirty="0" smtClean="0"/>
              <a:t> </a:t>
            </a:r>
            <a:r>
              <a:rPr lang="es-ES" baseline="0" dirty="0" err="1" smtClean="0"/>
              <a:t>the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physical</a:t>
            </a:r>
            <a:r>
              <a:rPr lang="es-ES" baseline="0" dirty="0" smtClean="0"/>
              <a:t> </a:t>
            </a:r>
            <a:r>
              <a:rPr lang="es-ES" baseline="0" dirty="0" err="1" smtClean="0"/>
              <a:t>characteristics</a:t>
            </a:r>
            <a:r>
              <a:rPr lang="es-ES" baseline="0" dirty="0" smtClean="0"/>
              <a:t>, </a:t>
            </a:r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44291-2AA3-41D3-B303-CBB171F7A1D1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71414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3645024"/>
            <a:ext cx="8928992" cy="2232248"/>
          </a:xfrm>
        </p:spPr>
        <p:txBody>
          <a:bodyPr anchor="ctr">
            <a:normAutofit/>
          </a:bodyPr>
          <a:lstStyle>
            <a:lvl1pPr algn="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083"/>
            <a:ext cx="7740352" cy="1841741"/>
          </a:xfrm>
        </p:spPr>
        <p:txBody>
          <a:bodyPr anchor="t"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4" name="TextBox 13"/>
          <p:cNvSpPr txBox="1"/>
          <p:nvPr userDrawn="1"/>
        </p:nvSpPr>
        <p:spPr>
          <a:xfrm rot="16200000">
            <a:off x="6697187" y="1377723"/>
            <a:ext cx="35730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44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UNESCO</a:t>
            </a:r>
          </a:p>
        </p:txBody>
      </p:sp>
      <p:sp>
        <p:nvSpPr>
          <p:cNvPr id="12" name="TextBox 11"/>
          <p:cNvSpPr txBox="1"/>
          <p:nvPr userDrawn="1"/>
        </p:nvSpPr>
        <p:spPr>
          <a:xfrm rot="16200000">
            <a:off x="6684198" y="1334913"/>
            <a:ext cx="3573017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prstClr val="white"/>
                </a:solidFill>
              </a:rPr>
              <a:t>IHP-HELP Centre for Water </a:t>
            </a:r>
            <a:br>
              <a:rPr lang="en-GB" sz="2400" dirty="0" smtClean="0">
                <a:solidFill>
                  <a:prstClr val="white"/>
                </a:solidFill>
              </a:rPr>
            </a:br>
            <a:r>
              <a:rPr lang="en-GB" sz="2400" dirty="0" smtClean="0">
                <a:solidFill>
                  <a:prstClr val="white"/>
                </a:solidFill>
              </a:rPr>
              <a:t>Law, Policy &amp; Science</a:t>
            </a:r>
            <a:endParaRPr lang="en-GB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313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light-we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348880"/>
            <a:ext cx="8640960" cy="2132856"/>
          </a:xfrm>
        </p:spPr>
        <p:txBody>
          <a:bodyPr anchor="t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869160"/>
            <a:ext cx="8640960" cy="1584176"/>
          </a:xfrm>
        </p:spPr>
        <p:txBody>
          <a:bodyPr anchor="t">
            <a:normAutofit/>
          </a:bodyPr>
          <a:lstStyle>
            <a:lvl1pPr marL="0" indent="0" algn="l">
              <a:buNone/>
              <a:defRPr sz="3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504"/>
            <a:ext cx="9144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8811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light-weigh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348880"/>
            <a:ext cx="8640960" cy="2132856"/>
          </a:xfrm>
        </p:spPr>
        <p:txBody>
          <a:bodyPr anchor="t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869160"/>
            <a:ext cx="8640960" cy="1584176"/>
          </a:xfrm>
        </p:spPr>
        <p:txBody>
          <a:bodyPr anchor="t">
            <a:normAutofit/>
          </a:bodyPr>
          <a:lstStyle>
            <a:lvl1pPr marL="0" indent="0" algn="l">
              <a:buNone/>
              <a:defRPr sz="36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2"/>
            <a:ext cx="9144000" cy="136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33457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04600"/>
            <a:ext cx="9036496" cy="732112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97829"/>
            <a:ext cx="9144000" cy="1428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573472"/>
            <a:ext cx="9144000" cy="285750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35496" y="6534798"/>
            <a:ext cx="7416824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prstClr val="white"/>
                </a:solidFill>
              </a:rPr>
              <a:t>IHP-HELP Centre for Water  Law, Policy and Science | under the auspices of UNESCO</a:t>
            </a:r>
            <a:endParaRPr lang="en-GB" sz="1600" dirty="0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 userDrawn="1"/>
        </p:nvSpPr>
        <p:spPr>
          <a:xfrm>
            <a:off x="7596336" y="6537376"/>
            <a:ext cx="1512168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prstClr val="white"/>
                </a:solidFill>
              </a:rPr>
              <a:t>Slide | </a:t>
            </a:r>
            <a:fld id="{C1C36838-25E1-40FB-A7AE-41DF0161F11F}" type="slidenum">
              <a:rPr lang="en-GB" sz="1600" smtClean="0">
                <a:solidFill>
                  <a:prstClr val="white"/>
                </a:solidFill>
              </a:rPr>
              <a:pPr algn="ctr"/>
              <a:t>‹#›</a:t>
            </a:fld>
            <a:endParaRPr lang="en-GB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57238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256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5256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07504" y="104600"/>
            <a:ext cx="9036496" cy="732112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97829"/>
            <a:ext cx="9144000" cy="1428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573472"/>
            <a:ext cx="9144000" cy="285750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35496" y="6534798"/>
            <a:ext cx="7416824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prstClr val="white"/>
                </a:solidFill>
              </a:rPr>
              <a:t>IHP-HELP Centre for Water  Law, Policy and Science | under the auspices of UNESCO</a:t>
            </a:r>
            <a:endParaRPr lang="en-GB" sz="1600" dirty="0">
              <a:solidFill>
                <a:prstClr val="white"/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7596336" y="6537376"/>
            <a:ext cx="1512168" cy="33855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prstClr val="white"/>
                </a:solidFill>
              </a:rPr>
              <a:t>Slide | </a:t>
            </a:r>
            <a:fld id="{C1C36838-25E1-40FB-A7AE-41DF0161F11F}" type="slidenum">
              <a:rPr lang="en-GB" sz="1600" smtClean="0">
                <a:solidFill>
                  <a:prstClr val="white"/>
                </a:solidFill>
              </a:rPr>
              <a:pPr algn="ctr"/>
              <a:t>‹#›</a:t>
            </a:fld>
            <a:endParaRPr lang="en-GB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1536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57437"/>
            <a:ext cx="9144000" cy="21431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5736" y="2348880"/>
            <a:ext cx="6948264" cy="2160240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533817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15156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1">
                <a:lumMod val="60000"/>
                <a:lumOff val="40000"/>
              </a:schemeClr>
            </a:gs>
            <a:gs pos="100000">
              <a:schemeClr val="bg1">
                <a:lumMod val="7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C1D87-1066-4507-82CE-FC6C20300FEC}" type="datetime1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07/07/2011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0CFA1-624F-428D-B0D6-78F89811257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33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/>
              <a:t>Resilient and flexible water regulation </a:t>
            </a:r>
            <a:r>
              <a:rPr lang="en-US" b="1" i="1" dirty="0"/>
              <a:t>versus</a:t>
            </a:r>
            <a:r>
              <a:rPr lang="en-US" b="1" dirty="0"/>
              <a:t> predictable rules for international investment protection</a:t>
            </a:r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987824" y="6273408"/>
            <a:ext cx="6048672" cy="43204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smtClean="0">
                <a:solidFill>
                  <a:prstClr val="white"/>
                </a:solidFill>
              </a:rPr>
              <a:t>Ana Maria </a:t>
            </a:r>
            <a:r>
              <a:rPr lang="en-US" sz="2400" dirty="0" err="1" smtClean="0">
                <a:solidFill>
                  <a:prstClr val="white"/>
                </a:solidFill>
              </a:rPr>
              <a:t>Daza</a:t>
            </a:r>
            <a:r>
              <a:rPr lang="en-US" sz="2400" dirty="0" smtClean="0">
                <a:solidFill>
                  <a:prstClr val="white"/>
                </a:solidFill>
              </a:rPr>
              <a:t> Vargas</a:t>
            </a:r>
            <a:endParaRPr lang="en-GB" sz="2400" dirty="0">
              <a:solidFill>
                <a:prstClr val="white"/>
              </a:solidFill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29870" y="6273408"/>
            <a:ext cx="2741930" cy="43204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smtClean="0">
                <a:solidFill>
                  <a:prstClr val="white"/>
                </a:solidFill>
              </a:rPr>
              <a:t>July 7, 2011</a:t>
            </a:r>
            <a:endParaRPr lang="en-GB" sz="2400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381000"/>
            <a:ext cx="57575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>
                    <a:lumMod val="95000"/>
                  </a:schemeClr>
                </a:solidFill>
              </a:rPr>
              <a:t>IUCN Academy of Environmental Law </a:t>
            </a:r>
          </a:p>
          <a:p>
            <a:r>
              <a:rPr lang="en-US" sz="2800" dirty="0" smtClean="0">
                <a:solidFill>
                  <a:schemeClr val="bg1">
                    <a:lumMod val="95000"/>
                  </a:schemeClr>
                </a:solidFill>
              </a:rPr>
              <a:t>2001 Colloquium South Africa </a:t>
            </a:r>
          </a:p>
          <a:p>
            <a:r>
              <a:rPr lang="en-US" sz="2800" dirty="0" smtClean="0">
                <a:solidFill>
                  <a:schemeClr val="bg1">
                    <a:lumMod val="95000"/>
                  </a:schemeClr>
                </a:solidFill>
              </a:rPr>
              <a:t>3-7uly 2011</a:t>
            </a:r>
            <a:endParaRPr 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524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smtClean="0"/>
              <a:t>Interaction </a:t>
            </a:r>
            <a:r>
              <a:rPr lang="en-GB" sz="3200" b="1" dirty="0"/>
              <a:t>between international investment law and water </a:t>
            </a:r>
            <a:r>
              <a:rPr lang="en-GB" sz="3200" b="1" dirty="0" smtClean="0"/>
              <a:t>regulation</a:t>
            </a:r>
            <a:endParaRPr lang="en-GB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3400" y="1066800"/>
            <a:ext cx="800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Do they interact?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Do they share values? 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800" dirty="0" smtClean="0"/>
              <a:t>Are there common or conflicting interests?</a:t>
            </a:r>
          </a:p>
          <a:p>
            <a:r>
              <a:rPr lang="en-GB" sz="2800" dirty="0" smtClean="0"/>
              <a:t> </a:t>
            </a:r>
            <a:endParaRPr lang="en-GB" sz="2800" dirty="0"/>
          </a:p>
          <a:p>
            <a:pPr marL="457200" indent="-457200">
              <a:buFont typeface="Arial" pitchFamily="34" charset="0"/>
              <a:buChar char="•"/>
            </a:pPr>
            <a:endParaRPr lang="es-ES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2590800"/>
            <a:ext cx="7924800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Mutually cautious:  </a:t>
            </a:r>
          </a:p>
          <a:p>
            <a:pPr lvl="1"/>
            <a:r>
              <a:rPr lang="en-GB" sz="2400" dirty="0" smtClean="0"/>
              <a:t>Regulatory </a:t>
            </a:r>
            <a:r>
              <a:rPr lang="en-GB" sz="2400" dirty="0"/>
              <a:t>chill 	</a:t>
            </a:r>
            <a:r>
              <a:rPr lang="en-GB" sz="2400" dirty="0" smtClean="0"/>
              <a:t>	Political/regulatory </a:t>
            </a:r>
            <a:r>
              <a:rPr lang="en-GB" sz="2400" dirty="0"/>
              <a:t>risk</a:t>
            </a:r>
          </a:p>
          <a:p>
            <a:pPr lvl="1"/>
            <a:endParaRPr lang="en-GB" sz="2400" dirty="0"/>
          </a:p>
          <a:p>
            <a:pPr marL="514350" indent="-514350">
              <a:lnSpc>
                <a:spcPct val="80000"/>
              </a:lnSpc>
              <a:buClr>
                <a:srgbClr val="C00000"/>
              </a:buClr>
              <a:buFont typeface="Wingdings 2" pitchFamily="18" charset="2"/>
              <a:buNone/>
            </a:pPr>
            <a:r>
              <a:rPr lang="en-GB" sz="2400" dirty="0"/>
              <a:t> </a:t>
            </a:r>
            <a:r>
              <a:rPr lang="en-GB" sz="2400" b="1" dirty="0"/>
              <a:t>Two divergent obligations:</a:t>
            </a:r>
            <a:endParaRPr lang="en-GB" sz="2400" dirty="0"/>
          </a:p>
          <a:p>
            <a:endParaRPr lang="es-ES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xmlns="" val="1418996014"/>
              </p:ext>
            </p:extLst>
          </p:nvPr>
        </p:nvGraphicFramePr>
        <p:xfrm>
          <a:off x="381000" y="4114800"/>
          <a:ext cx="8763000" cy="2106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84478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Overview of international investment law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382000" cy="525658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GB" dirty="0" smtClean="0"/>
              <a:t>Source of obligations: International Investment Agreements (IIAs), Arbitral Clauses, Investment Laws</a:t>
            </a:r>
          </a:p>
          <a:p>
            <a:pPr>
              <a:buFont typeface="Wingdings" pitchFamily="2" charset="2"/>
              <a:buChar char="q"/>
            </a:pPr>
            <a:r>
              <a:rPr lang="en-GB" dirty="0" smtClean="0"/>
              <a:t>Standards of treatment: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National treatment 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Most-favoured nation treatment 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Full protection and security</a:t>
            </a:r>
          </a:p>
          <a:p>
            <a:pPr lvl="1">
              <a:buFont typeface="Wingdings" pitchFamily="2" charset="2"/>
              <a:buChar char="§"/>
            </a:pPr>
            <a:r>
              <a:rPr lang="en-GB" dirty="0" smtClean="0"/>
              <a:t> Fair and equitable treatment</a:t>
            </a:r>
          </a:p>
          <a:p>
            <a:pPr lvl="1">
              <a:buFont typeface="Wingdings" pitchFamily="2" charset="2"/>
              <a:buChar char="§"/>
            </a:pPr>
            <a:r>
              <a:rPr lang="en-GB" b="1" dirty="0" smtClean="0"/>
              <a:t>No-expropriation without compensation</a:t>
            </a:r>
          </a:p>
          <a:p>
            <a:pPr lvl="2"/>
            <a:r>
              <a:rPr lang="en-GB" dirty="0" smtClean="0"/>
              <a:t>Direct or indirect expropriation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0634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Dispute settlement mechanism</a:t>
            </a:r>
            <a:endParaRPr lang="es-ES" sz="31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534400" cy="5332784"/>
          </a:xfrm>
        </p:spPr>
        <p:txBody>
          <a:bodyPr>
            <a:normAutofit/>
          </a:bodyPr>
          <a:lstStyle/>
          <a:p>
            <a:pPr algn="just">
              <a:buFont typeface="Wingdings 2" pitchFamily="18" charset="2"/>
              <a:buNone/>
              <a:defRPr/>
            </a:pPr>
            <a:r>
              <a:rPr lang="en-US" sz="2400" b="1" dirty="0" smtClean="0"/>
              <a:t>Washington Convention on the Settlement of Investment Disputes -ICSID (1965)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2400" dirty="0" smtClean="0"/>
              <a:t>Investor </a:t>
            </a:r>
            <a:r>
              <a:rPr lang="en-US" sz="2400" dirty="0"/>
              <a:t>– State arbitration and conciliation of investment disputes (Procedures</a:t>
            </a:r>
            <a:r>
              <a:rPr lang="en-US" sz="2400" dirty="0" smtClean="0"/>
              <a:t>)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2400" b="1" dirty="0" smtClean="0"/>
              <a:t>Jurisdiction of the Centre (Article 25)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2400" dirty="0" smtClean="0"/>
              <a:t>Legal dispute arising directly out of an ‘investment’</a:t>
            </a:r>
            <a:endParaRPr lang="en-US" sz="2400" dirty="0"/>
          </a:p>
          <a:p>
            <a:pPr>
              <a:buFont typeface="Wingdings 2" pitchFamily="18" charset="2"/>
              <a:buNone/>
              <a:defRPr/>
            </a:pPr>
            <a:r>
              <a:rPr lang="en-US" sz="2400" b="1" dirty="0"/>
              <a:t>Applicable law (</a:t>
            </a:r>
            <a:r>
              <a:rPr lang="en-US" sz="2400" b="1" dirty="0" smtClean="0"/>
              <a:t>Article 42</a:t>
            </a:r>
            <a:r>
              <a:rPr lang="en-US" sz="2400" b="1" dirty="0"/>
              <a:t>)</a:t>
            </a:r>
          </a:p>
          <a:p>
            <a:pPr>
              <a:buFontTx/>
              <a:buChar char="-"/>
              <a:defRPr/>
            </a:pPr>
            <a:r>
              <a:rPr lang="en-US" sz="2400" dirty="0"/>
              <a:t>Law as agreed by the parties</a:t>
            </a:r>
          </a:p>
          <a:p>
            <a:pPr>
              <a:buFontTx/>
              <a:buChar char="-"/>
              <a:defRPr/>
            </a:pPr>
            <a:r>
              <a:rPr lang="en-US" sz="2400" dirty="0"/>
              <a:t>Law of the host-state</a:t>
            </a:r>
          </a:p>
          <a:p>
            <a:pPr>
              <a:buFontTx/>
              <a:buChar char="-"/>
              <a:defRPr/>
            </a:pPr>
            <a:r>
              <a:rPr lang="en-US" sz="2400" dirty="0"/>
              <a:t>International law</a:t>
            </a:r>
          </a:p>
          <a:p>
            <a:pPr>
              <a:buNone/>
              <a:defRPr/>
            </a:pPr>
            <a:r>
              <a:rPr lang="en-US" sz="2400" b="1" dirty="0" smtClean="0"/>
              <a:t>Award(Article </a:t>
            </a:r>
            <a:r>
              <a:rPr lang="en-US" sz="2400" b="1" dirty="0"/>
              <a:t>53) 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2400" dirty="0" smtClean="0"/>
              <a:t>Binding effect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81676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Factors shaping property rights in water</a:t>
            </a:r>
            <a:endParaRPr lang="en-GB" b="1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295929974"/>
              </p:ext>
            </p:extLst>
          </p:nvPr>
        </p:nvGraphicFramePr>
        <p:xfrm>
          <a:off x="838200" y="1676400"/>
          <a:ext cx="7086600" cy="452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58789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Investor’s property rights and their  protection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156" y="1196752"/>
            <a:ext cx="8479644" cy="5256584"/>
          </a:xfrm>
        </p:spPr>
        <p:txBody>
          <a:bodyPr/>
          <a:lstStyle/>
          <a:p>
            <a:endParaRPr lang="es-E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just"/>
            <a:endParaRPr 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endParaRPr lang="en-US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endParaRPr lang="es-ES" dirty="0"/>
          </a:p>
        </p:txBody>
      </p:sp>
      <p:grpSp>
        <p:nvGrpSpPr>
          <p:cNvPr id="11" name="Group 10"/>
          <p:cNvGrpSpPr/>
          <p:nvPr/>
        </p:nvGrpSpPr>
        <p:grpSpPr>
          <a:xfrm>
            <a:off x="2553793" y="2630424"/>
            <a:ext cx="3372934" cy="2348534"/>
            <a:chOff x="2661289" y="5343513"/>
            <a:chExt cx="2855185" cy="2055437"/>
          </a:xfrm>
          <a:solidFill>
            <a:schemeClr val="tx2">
              <a:lumMod val="75000"/>
            </a:schemeClr>
          </a:solidFill>
        </p:grpSpPr>
        <p:sp>
          <p:nvSpPr>
            <p:cNvPr id="12" name="Oval 11"/>
            <p:cNvSpPr/>
            <p:nvPr/>
          </p:nvSpPr>
          <p:spPr>
            <a:xfrm>
              <a:off x="2661289" y="5343513"/>
              <a:ext cx="2855185" cy="198120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275495" y="5346406"/>
              <a:ext cx="1873560" cy="2052544"/>
            </a:xfrm>
            <a:prstGeom prst="rect">
              <a:avLst/>
            </a:prstGeom>
            <a:noFill/>
          </p:spPr>
          <p:txBody>
            <a:bodyPr wrap="square" lIns="127985" tIns="63994" rIns="127985" bIns="63994" rtlCol="0">
              <a:spAutoFit/>
            </a:bodyPr>
            <a:lstStyle/>
            <a:p>
              <a:r>
                <a:rPr lang="en-US" sz="2400" b="1" i="1" dirty="0" smtClean="0">
                  <a:solidFill>
                    <a:schemeClr val="bg1">
                      <a:lumMod val="95000"/>
                    </a:schemeClr>
                  </a:solidFill>
                  <a:latin typeface="Calibri" pitchFamily="34" charset="0"/>
                  <a:cs typeface="Calibri" pitchFamily="34" charset="0"/>
                </a:rPr>
                <a:t>‘regulatory frameworks’</a:t>
              </a:r>
            </a:p>
            <a:p>
              <a:r>
                <a:rPr lang="en-US" sz="2400" b="1" dirty="0" smtClean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rPr>
                <a:t>  </a:t>
              </a:r>
              <a:r>
                <a:rPr lang="en-US" sz="2400" b="1" dirty="0" smtClean="0">
                  <a:solidFill>
                    <a:schemeClr val="bg1">
                      <a:lumMod val="85000"/>
                    </a:schemeClr>
                  </a:solidFill>
                  <a:latin typeface="Calibri" pitchFamily="34" charset="0"/>
                  <a:cs typeface="Calibri" pitchFamily="34" charset="0"/>
                </a:rPr>
                <a:t>Adaptable </a:t>
              </a:r>
            </a:p>
            <a:p>
              <a:r>
                <a:rPr lang="en-US" sz="2400" i="1" dirty="0" smtClean="0">
                  <a:solidFill>
                    <a:schemeClr val="bg1">
                      <a:lumMod val="85000"/>
                    </a:schemeClr>
                  </a:solidFill>
                  <a:latin typeface="Calibri" pitchFamily="34" charset="0"/>
                  <a:cs typeface="Calibri" pitchFamily="34" charset="0"/>
                </a:rPr>
                <a:t>        </a:t>
              </a:r>
              <a:r>
                <a:rPr lang="en-US" sz="2400" b="1" i="1" dirty="0" smtClean="0">
                  <a:solidFill>
                    <a:schemeClr val="bg1">
                      <a:lumMod val="85000"/>
                    </a:schemeClr>
                  </a:solidFill>
                  <a:latin typeface="Calibri" pitchFamily="34" charset="0"/>
                  <a:cs typeface="Calibri" pitchFamily="34" charset="0"/>
                </a:rPr>
                <a:t>v </a:t>
              </a:r>
              <a:r>
                <a:rPr lang="en-US" sz="2400" b="1" dirty="0" smtClean="0">
                  <a:solidFill>
                    <a:schemeClr val="bg1">
                      <a:lumMod val="85000"/>
                    </a:schemeClr>
                  </a:solidFill>
                  <a:latin typeface="Calibri" pitchFamily="34" charset="0"/>
                  <a:cs typeface="Calibri" pitchFamily="34" charset="0"/>
                </a:rPr>
                <a:t>Predictable</a:t>
              </a:r>
            </a:p>
            <a:p>
              <a:r>
                <a:rPr lang="en-US" sz="2400" dirty="0" smtClean="0">
                  <a:solidFill>
                    <a:schemeClr val="tx1">
                      <a:lumMod val="85000"/>
                    </a:schemeClr>
                  </a:solidFill>
                  <a:latin typeface="Calibri" pitchFamily="34" charset="0"/>
                  <a:cs typeface="Calibri" pitchFamily="34" charset="0"/>
                </a:rPr>
                <a:t>    </a:t>
              </a:r>
              <a:endParaRPr lang="en-US" sz="2400" dirty="0">
                <a:solidFill>
                  <a:schemeClr val="tx1">
                    <a:lumMod val="85000"/>
                  </a:schemeClr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14" name="Curved Down Arrow 13"/>
          <p:cNvSpPr/>
          <p:nvPr/>
        </p:nvSpPr>
        <p:spPr>
          <a:xfrm rot="11616488">
            <a:off x="3931911" y="5193618"/>
            <a:ext cx="2160931" cy="646400"/>
          </a:xfrm>
          <a:prstGeom prst="curvedDownArrow">
            <a:avLst>
              <a:gd name="adj1" fmla="val 18925"/>
              <a:gd name="adj2" fmla="val 47282"/>
              <a:gd name="adj3" fmla="val 19452"/>
            </a:avLst>
          </a:prstGeom>
          <a:solidFill>
            <a:schemeClr val="tx2">
              <a:lumMod val="50000"/>
              <a:alpha val="46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8910" tIns="74455" rIns="148910" bIns="74455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Curved Down Arrow 14"/>
          <p:cNvSpPr/>
          <p:nvPr/>
        </p:nvSpPr>
        <p:spPr>
          <a:xfrm rot="749249">
            <a:off x="2590195" y="1747092"/>
            <a:ext cx="2086309" cy="665649"/>
          </a:xfrm>
          <a:prstGeom prst="curvedDownArrow">
            <a:avLst>
              <a:gd name="adj1" fmla="val 18925"/>
              <a:gd name="adj2" fmla="val 47282"/>
              <a:gd name="adj3" fmla="val 19452"/>
            </a:avLst>
          </a:prstGeom>
          <a:solidFill>
            <a:schemeClr val="tx2">
              <a:lumMod val="50000"/>
              <a:alpha val="46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8910" tIns="74455" rIns="148910" bIns="74455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207156" y="1828800"/>
            <a:ext cx="2209800" cy="16032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Municipal law: Defines acquisition and scope of property rights.</a:t>
            </a:r>
          </a:p>
          <a:p>
            <a:pPr algn="ctr"/>
            <a:endParaRPr lang="en-US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6019800" y="3886200"/>
            <a:ext cx="2743200" cy="154187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International   law: </a:t>
            </a:r>
          </a:p>
          <a:p>
            <a:pPr algn="ctr"/>
            <a:r>
              <a:rPr lang="en-US" b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Provides protection to property rights (once              acquired)</a:t>
            </a:r>
          </a:p>
          <a:p>
            <a:pPr algn="ctr"/>
            <a:endParaRPr lang="en-US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48400" y="1221904"/>
            <a:ext cx="2209800" cy="12137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Standards of protection  provided for in IIAs</a:t>
            </a:r>
            <a:endParaRPr lang="en-US" b="1" dirty="0"/>
          </a:p>
        </p:txBody>
      </p:sp>
      <p:sp>
        <p:nvSpPr>
          <p:cNvPr id="7" name="Down Arrow 6"/>
          <p:cNvSpPr/>
          <p:nvPr/>
        </p:nvSpPr>
        <p:spPr>
          <a:xfrm rot="10800000">
            <a:off x="7110984" y="2665258"/>
            <a:ext cx="484632" cy="97840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ounded Rectangle 7"/>
          <p:cNvSpPr/>
          <p:nvPr/>
        </p:nvSpPr>
        <p:spPr>
          <a:xfrm>
            <a:off x="207156" y="4948478"/>
            <a:ext cx="2095500" cy="11366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Conditions provided for in permits and licenses</a:t>
            </a:r>
            <a:endParaRPr lang="en-US" b="1" dirty="0"/>
          </a:p>
        </p:txBody>
      </p:sp>
      <p:sp>
        <p:nvSpPr>
          <p:cNvPr id="9" name="Down Arrow 8"/>
          <p:cNvSpPr/>
          <p:nvPr/>
        </p:nvSpPr>
        <p:spPr>
          <a:xfrm>
            <a:off x="1219200" y="3886200"/>
            <a:ext cx="484632" cy="978408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5360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err="1" smtClean="0"/>
              <a:t>Bayview</a:t>
            </a:r>
            <a:r>
              <a:rPr lang="en-US" sz="2800" b="1" dirty="0" smtClean="0"/>
              <a:t> Irrigation District et al v Mexico, Award (ICSID Additional Facility)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96752"/>
            <a:ext cx="8534400" cy="5256584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The Tribunal does not accept that the Claimants own water in Mexico, in </a:t>
            </a:r>
            <a:r>
              <a:rPr lang="en-US" sz="2400" dirty="0" smtClean="0"/>
              <a:t>the sense </a:t>
            </a:r>
            <a:r>
              <a:rPr lang="en-US" sz="2400" dirty="0"/>
              <a:t>of the ownership of personal property rights in the physical waters </a:t>
            </a:r>
            <a:r>
              <a:rPr lang="en-US" sz="2400" dirty="0" smtClean="0"/>
              <a:t>of rivers </a:t>
            </a:r>
            <a:r>
              <a:rPr lang="en-US" sz="2400" dirty="0"/>
              <a:t>flowing in Mexican </a:t>
            </a:r>
            <a:r>
              <a:rPr lang="en-US" sz="2400" dirty="0" smtClean="0"/>
              <a:t>territory (</a:t>
            </a:r>
            <a:r>
              <a:rPr lang="en-US" sz="2400" dirty="0" err="1" smtClean="0"/>
              <a:t>para</a:t>
            </a:r>
            <a:r>
              <a:rPr lang="en-US" sz="2400" dirty="0" smtClean="0"/>
              <a:t>. 114)</a:t>
            </a:r>
          </a:p>
          <a:p>
            <a:r>
              <a:rPr lang="en-US" sz="2400" dirty="0" smtClean="0"/>
              <a:t>There </a:t>
            </a:r>
            <a:r>
              <a:rPr lang="en-US" sz="2400" dirty="0"/>
              <a:t>is an evident and inescapable conceptual difficulty in </a:t>
            </a:r>
            <a:r>
              <a:rPr lang="en-US" sz="2400" dirty="0" smtClean="0"/>
              <a:t>positing the existence </a:t>
            </a:r>
            <a:r>
              <a:rPr lang="en-US" sz="2400" dirty="0"/>
              <a:t>of property rights in water up-river in Mexico in a context where </a:t>
            </a:r>
            <a:r>
              <a:rPr lang="en-US" sz="2400" dirty="0" smtClean="0"/>
              <a:t>the entitlement </a:t>
            </a:r>
            <a:r>
              <a:rPr lang="en-US" sz="2400" dirty="0"/>
              <a:t>of each Claimant depends upon the apportionment of a </a:t>
            </a:r>
            <a:r>
              <a:rPr lang="en-US" sz="2400" dirty="0" smtClean="0"/>
              <a:t>certain volume of water (</a:t>
            </a:r>
            <a:r>
              <a:rPr lang="en-US" sz="2400" dirty="0" err="1" smtClean="0"/>
              <a:t>para</a:t>
            </a:r>
            <a:r>
              <a:rPr lang="en-US" sz="2400" dirty="0" smtClean="0"/>
              <a:t>. 115)</a:t>
            </a:r>
            <a:endParaRPr lang="en-US" sz="2400" dirty="0"/>
          </a:p>
          <a:p>
            <a:r>
              <a:rPr lang="en-US" sz="2400" dirty="0" smtClean="0"/>
              <a:t>One </a:t>
            </a:r>
            <a:r>
              <a:rPr lang="en-US" sz="2400" dirty="0"/>
              <a:t>owns the water in a bottle of mineral water, as one owns a can of paint. </a:t>
            </a:r>
            <a:r>
              <a:rPr lang="en-US" sz="2400" dirty="0" smtClean="0"/>
              <a:t>If another </a:t>
            </a:r>
            <a:r>
              <a:rPr lang="en-US" sz="2400" dirty="0"/>
              <a:t>person takes it without permission, that is theft of one's property. </a:t>
            </a:r>
            <a:r>
              <a:rPr lang="en-US" sz="2400" dirty="0" smtClean="0"/>
              <a:t>But the </a:t>
            </a:r>
            <a:r>
              <a:rPr lang="en-US" sz="2400" dirty="0"/>
              <a:t>holder of a right granted by the State of Texas to take a certain amount </a:t>
            </a:r>
            <a:r>
              <a:rPr lang="en-US" sz="2400" dirty="0" smtClean="0"/>
              <a:t>of water </a:t>
            </a:r>
            <a:r>
              <a:rPr lang="en-US" sz="2400" dirty="0"/>
              <a:t>from the Rio Bravo / Rio Grande does not 'own', does not </a:t>
            </a:r>
            <a:r>
              <a:rPr lang="en-US" sz="2400" dirty="0" smtClean="0"/>
              <a:t>'possess property </a:t>
            </a:r>
            <a:r>
              <a:rPr lang="en-US" sz="2400" dirty="0"/>
              <a:t>rights in', a particular volume of </a:t>
            </a:r>
            <a:r>
              <a:rPr lang="en-US" sz="2400" dirty="0" smtClean="0"/>
              <a:t>water … (</a:t>
            </a:r>
            <a:r>
              <a:rPr lang="en-US" sz="2400" dirty="0" err="1" smtClean="0"/>
              <a:t>para</a:t>
            </a:r>
            <a:r>
              <a:rPr lang="en-US" sz="2400" dirty="0" smtClean="0"/>
              <a:t>. 116)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xmlns="" val="52477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Legal Frameworks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45093" y="1143001"/>
            <a:ext cx="76214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sz="3200" b="1" i="1" dirty="0" smtClean="0">
                <a:latin typeface="Calibri" pitchFamily="34" charset="0"/>
                <a:cs typeface="Calibri" pitchFamily="34" charset="0"/>
              </a:rPr>
              <a:t>Water resources: securely unpredictable</a:t>
            </a:r>
          </a:p>
          <a:p>
            <a:r>
              <a:rPr lang="en-US" sz="3200" dirty="0">
                <a:latin typeface="Calibri" pitchFamily="34" charset="0"/>
                <a:cs typeface="Calibri" pitchFamily="34" charset="0"/>
              </a:rPr>
              <a:t>	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Access </a:t>
            </a:r>
          </a:p>
          <a:p>
            <a:r>
              <a:rPr lang="en-US" sz="3200" dirty="0">
                <a:latin typeface="Calibri" pitchFamily="34" charset="0"/>
                <a:cs typeface="Calibri" pitchFamily="34" charset="0"/>
              </a:rPr>
              <a:t>	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Variability </a:t>
            </a:r>
          </a:p>
          <a:p>
            <a:r>
              <a:rPr lang="en-US" sz="3200" dirty="0">
                <a:latin typeface="Calibri" pitchFamily="34" charset="0"/>
                <a:cs typeface="Calibri" pitchFamily="34" charset="0"/>
              </a:rPr>
              <a:t>	</a:t>
            </a:r>
            <a:r>
              <a:rPr lang="en-US" sz="3200" dirty="0" smtClean="0">
                <a:latin typeface="Calibri" pitchFamily="34" charset="0"/>
                <a:cs typeface="Calibri" pitchFamily="34" charset="0"/>
              </a:rPr>
              <a:t>Resilience </a:t>
            </a:r>
          </a:p>
          <a:p>
            <a:r>
              <a:rPr lang="en-US" sz="32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endParaRPr lang="en-US" sz="3200" dirty="0" smtClean="0"/>
          </a:p>
          <a:p>
            <a:endParaRPr 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45093" y="3651380"/>
            <a:ext cx="786850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i="1" dirty="0" smtClean="0">
                <a:latin typeface="Calibri" pitchFamily="34" charset="0"/>
                <a:cs typeface="Calibri" pitchFamily="34" charset="0"/>
              </a:rPr>
              <a:t>Property rights in water: </a:t>
            </a:r>
            <a:r>
              <a:rPr lang="en-GB" sz="3200" b="1" i="1" dirty="0">
                <a:latin typeface="Calibri" pitchFamily="34" charset="0"/>
                <a:cs typeface="Calibri" pitchFamily="34" charset="0"/>
              </a:rPr>
              <a:t>predictably </a:t>
            </a:r>
            <a:r>
              <a:rPr lang="en-GB" sz="3200" b="1" i="1" dirty="0" smtClean="0">
                <a:latin typeface="Calibri" pitchFamily="34" charset="0"/>
                <a:cs typeface="Calibri" pitchFamily="34" charset="0"/>
              </a:rPr>
              <a:t>insecure</a:t>
            </a:r>
          </a:p>
          <a:p>
            <a:r>
              <a:rPr lang="en-GB" sz="3200" b="1" i="1" dirty="0">
                <a:latin typeface="Calibri" pitchFamily="34" charset="0"/>
                <a:cs typeface="Calibri" pitchFamily="34" charset="0"/>
              </a:rPr>
              <a:t>	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Prioritization</a:t>
            </a:r>
            <a:r>
              <a:rPr lang="en-GB" sz="3200" b="1" i="1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r>
              <a:rPr lang="en-GB" sz="3200" dirty="0" smtClean="0">
                <a:latin typeface="Calibri" pitchFamily="34" charset="0"/>
                <a:cs typeface="Calibri" pitchFamily="34" charset="0"/>
              </a:rPr>
              <a:t>	Reallocation</a:t>
            </a:r>
          </a:p>
          <a:p>
            <a:r>
              <a:rPr lang="en-GB" sz="3200" dirty="0">
                <a:latin typeface="Calibri" pitchFamily="34" charset="0"/>
                <a:cs typeface="Calibri" pitchFamily="34" charset="0"/>
              </a:rPr>
              <a:t>	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Quality standards</a:t>
            </a:r>
          </a:p>
          <a:p>
            <a:r>
              <a:rPr lang="en-GB" sz="3200" dirty="0">
                <a:latin typeface="Calibri" pitchFamily="34" charset="0"/>
                <a:cs typeface="Calibri" pitchFamily="34" charset="0"/>
              </a:rPr>
              <a:t>	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r>
              <a:rPr lang="en-GB" sz="3200" dirty="0">
                <a:latin typeface="Calibri" pitchFamily="34" charset="0"/>
                <a:cs typeface="Calibri" pitchFamily="34" charset="0"/>
              </a:rPr>
              <a:t>	</a:t>
            </a:r>
            <a:endParaRPr lang="en-GB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sz="3200" dirty="0">
                <a:latin typeface="Calibri" pitchFamily="34" charset="0"/>
                <a:cs typeface="Calibri" pitchFamily="34" charset="0"/>
              </a:rPr>
              <a:t>	</a:t>
            </a:r>
            <a:endParaRPr lang="en-GB" sz="3200" dirty="0" smtClean="0">
              <a:latin typeface="Calibri" pitchFamily="34" charset="0"/>
              <a:cs typeface="Calibri" pitchFamily="34" charset="0"/>
            </a:endParaRPr>
          </a:p>
          <a:p>
            <a:r>
              <a:rPr lang="en-GB" sz="3200" dirty="0">
                <a:latin typeface="Calibri" pitchFamily="34" charset="0"/>
                <a:cs typeface="Calibri" pitchFamily="34" charset="0"/>
              </a:rPr>
              <a:t>	</a:t>
            </a:r>
            <a:endParaRPr lang="en-GB" sz="3200" dirty="0"/>
          </a:p>
          <a:p>
            <a:endParaRPr lang="es-ES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368365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400" b="1" dirty="0" smtClean="0"/>
              <a:t>Balancing adaptable and rigid legal frameworks</a:t>
            </a:r>
            <a:endParaRPr lang="en-GB" sz="34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7375173"/>
              </p:ext>
            </p:extLst>
          </p:nvPr>
        </p:nvGraphicFramePr>
        <p:xfrm>
          <a:off x="381000" y="1676400"/>
          <a:ext cx="8153400" cy="4875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600200" y="1089354"/>
            <a:ext cx="29228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Water legal frameworks</a:t>
            </a:r>
            <a:endParaRPr lang="en-GB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800600" y="1119834"/>
            <a:ext cx="33318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Investment legal  frameworks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xmlns="" val="368089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6000" b="1" dirty="0" smtClean="0"/>
              <a:t>Thank you 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xmlns="" val="424196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13969</TotalTime>
  <Words>671</Words>
  <Application>Microsoft Office PowerPoint</Application>
  <PresentationFormat>On-screen Show (4:3)</PresentationFormat>
  <Paragraphs>104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1_Office Theme</vt:lpstr>
      <vt:lpstr>Resilient and flexible water regulation versus predictable rules for international investment protection</vt:lpstr>
      <vt:lpstr>Interaction between international investment law and water regulation</vt:lpstr>
      <vt:lpstr>Overview of international investment law</vt:lpstr>
      <vt:lpstr>Dispute settlement mechanism</vt:lpstr>
      <vt:lpstr>Factors shaping property rights in water</vt:lpstr>
      <vt:lpstr>Investor’s property rights and their  protection</vt:lpstr>
      <vt:lpstr>Bayview Irrigation District et al v Mexico, Award (ICSID Additional Facility)</vt:lpstr>
      <vt:lpstr>Legal Frameworks</vt:lpstr>
      <vt:lpstr>Balancing adaptable and rigid legal frameworks</vt:lpstr>
      <vt:lpstr>Thank you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Resilient and flexible water regulation vs predictable rules for international investment protection</dc:title>
  <dc:creator>AnaMaria</dc:creator>
  <cp:lastModifiedBy>Valued Acer Customer</cp:lastModifiedBy>
  <cp:revision>82</cp:revision>
  <cp:lastPrinted>2011-06-29T14:14:43Z</cp:lastPrinted>
  <dcterms:created xsi:type="dcterms:W3CDTF">2011-06-23T17:02:22Z</dcterms:created>
  <dcterms:modified xsi:type="dcterms:W3CDTF">2011-07-07T11:25:43Z</dcterms:modified>
</cp:coreProperties>
</file>