
<file path=[Content_Types].xml><?xml version="1.0" encoding="utf-8"?>
<Types xmlns="http://schemas.openxmlformats.org/package/2006/content-types">
  <Override PartName="/ppt/slides/slide14.xml" ContentType="application/vnd.openxmlformats-officedocument.presentationml.slide+xml"/>
  <Override PartName="/ppt/slideMasters/slideMaster2.xml" ContentType="application/vnd.openxmlformats-officedocument.presentationml.slideMaster+xml"/>
  <Default Extension="xml" ContentType="application/xml"/>
  <Override PartName="/ppt/tableStyles.xml" ContentType="application/vnd.openxmlformats-officedocument.presentationml.tableStyles+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42.xml" ContentType="application/vnd.openxmlformats-officedocument.presentationml.slideLayout+xml"/>
  <Override PartName="/ppt/slides/slide21.xml" ContentType="application/vnd.openxmlformats-officedocument.presentationml.slide+xml"/>
  <Override PartName="/ppt/slideLayouts/slideLayout25.xml" ContentType="application/vnd.openxmlformats-officedocument.presentationml.slideLayout+xml"/>
  <Override PartName="/ppt/slides/slide5.xml" ContentType="application/vnd.openxmlformats-officedocument.presentationml.slide+xml"/>
  <Override PartName="/ppt/slideLayouts/slideLayout5.xml" ContentType="application/vnd.openxmlformats-officedocument.presentationml.slideLayout+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39.xml" ContentType="application/vnd.openxmlformats-officedocument.presentationml.slideLayout+xml"/>
  <Override PartName="/docProps/core.xml" ContentType="application/vnd.openxmlformats-package.core-properties+xml"/>
  <Override PartName="/ppt/slideLayouts/slideLayout32.xml" ContentType="application/vnd.openxmlformats-officedocument.presentationml.slideLayout+xml"/>
  <Override PartName="/ppt/slideLayouts/slideLayout15.xml" ContentType="application/vnd.openxmlformats-officedocument.presentationml.slideLayout+xml"/>
  <Override PartName="/ppt/slideLayouts/slideLayout41.xml" ContentType="application/vnd.openxmlformats-officedocument.presentationml.slideLayout+xml"/>
  <Override PartName="/ppt/slides/slide20.xml" ContentType="application/vnd.openxmlformats-officedocument.presentationml.slide+xml"/>
  <Override PartName="/ppt/slideLayouts/slideLayout24.xml" ContentType="application/vnd.openxmlformats-officedocument.presentationml.slideLayout+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12.xml" ContentType="application/vnd.openxmlformats-officedocument.presentationml.slide+xml"/>
  <Override PartName="/ppt/slideLayouts/slideLayout38.xml" ContentType="application/vnd.openxmlformats-officedocument.presentationml.slideLayout+xml"/>
  <Override PartName="/ppt/notesSlides/notesSlide6.xml" ContentType="application/vnd.openxmlformats-officedocument.presentationml.notesSlide+xml"/>
  <Override PartName="/ppt/presProps.xml" ContentType="application/vnd.openxmlformats-officedocument.presentationml.presProps+xml"/>
  <Override PartName="/ppt/slideLayouts/slideLayout31.xml" ContentType="application/vnd.openxmlformats-officedocument.presentationml.slideLayout+xml"/>
  <Override PartName="/ppt/theme/theme5.xml" ContentType="application/vnd.openxmlformats-officedocument.theme+xml"/>
  <Override PartName="/ppt/slideLayouts/slideLayout14.xml" ContentType="application/vnd.openxmlformats-officedocument.presentationml.slideLayout+xml"/>
  <Override PartName="/ppt/slideLayouts/slideLayout40.xml" ContentType="application/vnd.openxmlformats-officedocument.presentationml.slideLayout+xml"/>
  <Override PartName="/ppt/slideLayouts/slideLayout23.xml" ContentType="application/vnd.openxmlformats-officedocument.presentationml.slideLayout+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slideLayouts/slideLayout37.xml" ContentType="application/vnd.openxmlformats-officedocument.presentationml.slideLayout+xml"/>
  <Override PartName="/ppt/notesSlides/notesSlide5.xml" ContentType="application/vnd.openxmlformats-officedocument.presentationml.notesSlide+xml"/>
  <Override PartName="/ppt/slideLayouts/slideLayout30.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29.xml" ContentType="application/vnd.openxmlformats-officedocument.presentationml.slideLayout+xml"/>
  <Override PartName="/ppt/slides/slide9.xml" ContentType="application/vnd.openxmlformats-officedocument.presentationml.slide+xml"/>
  <Override PartName="/ppt/slideLayouts/slideLayout9.xml" ContentType="application/vnd.openxmlformats-officedocument.presentationml.slideLayout+xml"/>
  <Override PartName="/ppt/slideLayouts/slideLayout22.xml" ContentType="application/vnd.openxmlformats-officedocument.presentationml.slideLayout+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10.xml" ContentType="application/vnd.openxmlformats-officedocument.presentationml.slide+xml"/>
  <Override PartName="/docProps/app.xml" ContentType="application/vnd.openxmlformats-officedocument.extended-properties+xml"/>
  <Override PartName="/ppt/slideLayouts/slideLayout36.xml" ContentType="application/vnd.openxmlformats-officedocument.presentationml.slideLayout+xml"/>
  <Override PartName="/ppt/notesSlides/notesSlide4.xml" ContentType="application/vnd.openxmlformats-officedocument.presentationml.notesSlide+xml"/>
  <Override PartName="/ppt/slideLayouts/slideLayout19.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28.xml" ContentType="application/vnd.openxmlformats-officedocument.presentationml.slideLayout+xml"/>
  <Override PartName="/ppt/slides/slide8.xml" ContentType="application/vnd.openxmlformats-officedocument.presentationml.slide+xml"/>
  <Override PartName="/ppt/slideLayouts/slideLayout8.xml" ContentType="application/vnd.openxmlformats-officedocument.presentationml.slideLayout+xml"/>
  <Override PartName="/ppt/slideLayouts/slideLayout21.xml" ContentType="application/vnd.openxmlformats-officedocument.presentationml.slideLayout+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slideMasters/slideMaster4.xml" ContentType="application/vnd.openxmlformats-officedocument.presentationml.slideMaster+xml"/>
  <Default Extension="jpeg" ContentType="image/jpeg"/>
  <Override PartName="/ppt/viewProps.xml" ContentType="application/vnd.openxmlformats-officedocument.presentationml.viewProps+xml"/>
  <Override PartName="/ppt/slideLayouts/slideLayout35.xml" ContentType="application/vnd.openxmlformats-officedocument.presentationml.slideLayout+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44.xml" ContentType="application/vnd.openxmlformats-officedocument.presentationml.slideLayout+xml"/>
  <Override PartName="/ppt/slideLayouts/slideLayout11.xml" ContentType="application/vnd.openxmlformats-officedocument.presentationml.slideLayout+xml"/>
  <Override PartName="/ppt/slideLayouts/slideLayout27.xml" ContentType="application/vnd.openxmlformats-officedocument.presentationml.slideLayout+xml"/>
  <Override PartName="/ppt/slides/slide7.xml" ContentType="application/vnd.openxmlformats-officedocument.presentationml.slide+xml"/>
  <Override PartName="/ppt/slideLayouts/slideLayout7.xml" ContentType="application/vnd.openxmlformats-officedocument.presentationml.slideLayout+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slides/slide15.xml" ContentType="application/vnd.openxmlformats-officedocument.presentationml.slide+xml"/>
  <Override PartName="/ppt/slideMasters/slideMaster3.xml" ContentType="application/vnd.openxmlformats-officedocument.presentationml.slideMaster+xml"/>
  <Override PartName="/ppt/slideLayouts/slideLayout34.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43.xml" ContentType="application/vnd.openxmlformats-officedocument.presentationml.slideLayout+xml"/>
  <Override PartName="/ppt/theme/theme1.xml" ContentType="application/vnd.openxmlformats-officedocument.theme+xml"/>
  <Override PartName="/ppt/slides/slide22.xml" ContentType="application/vnd.openxmlformats-officedocument.presentationml.slide+xml"/>
  <Override PartName="/ppt/presentation.xml" ContentType="application/vnd.openxmlformats-officedocument.presentationml.presentation.main+xml"/>
  <Override PartName="/ppt/slideLayouts/slideLayout26.xml" ContentType="application/vnd.openxmlformats-officedocument.presentationml.slideLayout+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Default Extension="bin" ContentType="application/vnd.openxmlformats-officedocument.presentationml.printerSettings"/>
  <Default Extension="rels" ContentType="application/vnd.openxmlformats-package.relationshi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51" r:id="rId1"/>
    <p:sldMasterId id="2147483652" r:id="rId2"/>
    <p:sldMasterId id="2147483653" r:id="rId3"/>
    <p:sldMasterId id="2147483776" r:id="rId4"/>
  </p:sldMasterIdLst>
  <p:notesMasterIdLst>
    <p:notesMasterId r:id="rId27"/>
  </p:notesMasterIdLst>
  <p:sldIdLst>
    <p:sldId id="256" r:id="rId5"/>
    <p:sldId id="268" r:id="rId6"/>
    <p:sldId id="278" r:id="rId7"/>
    <p:sldId id="257" r:id="rId8"/>
    <p:sldId id="274" r:id="rId9"/>
    <p:sldId id="267" r:id="rId10"/>
    <p:sldId id="279" r:id="rId11"/>
    <p:sldId id="270" r:id="rId12"/>
    <p:sldId id="271" r:id="rId13"/>
    <p:sldId id="272" r:id="rId14"/>
    <p:sldId id="273" r:id="rId15"/>
    <p:sldId id="259" r:id="rId16"/>
    <p:sldId id="258" r:id="rId17"/>
    <p:sldId id="260" r:id="rId18"/>
    <p:sldId id="261" r:id="rId19"/>
    <p:sldId id="262" r:id="rId20"/>
    <p:sldId id="263" r:id="rId21"/>
    <p:sldId id="269" r:id="rId22"/>
    <p:sldId id="264" r:id="rId23"/>
    <p:sldId id="275" r:id="rId24"/>
    <p:sldId id="276" r:id="rId25"/>
    <p:sldId id="277" r:id="rId26"/>
  </p:sldIdLst>
  <p:sldSz cx="9144000" cy="6858000" type="screen4x3"/>
  <p:notesSz cx="6858000" cy="9144000"/>
  <p:defaultTextStyle>
    <a:defPPr>
      <a:defRPr lang="en-US"/>
    </a:defPPr>
    <a:lvl1pPr algn="l" rtl="0" fontAlgn="base">
      <a:spcBef>
        <a:spcPct val="0"/>
      </a:spcBef>
      <a:spcAft>
        <a:spcPct val="0"/>
      </a:spcAft>
      <a:defRPr kern="1200">
        <a:solidFill>
          <a:srgbClr val="FFFFFF"/>
        </a:solidFill>
        <a:latin typeface="Arial" charset="0"/>
        <a:ea typeface="ヒラギノ角ゴ ProN W3" charset="-128"/>
        <a:cs typeface="ヒラギノ角ゴ ProN W3" charset="-128"/>
        <a:sym typeface="Arial" charset="0"/>
      </a:defRPr>
    </a:lvl1pPr>
    <a:lvl2pPr marL="457200" algn="l" rtl="0" fontAlgn="base">
      <a:spcBef>
        <a:spcPct val="0"/>
      </a:spcBef>
      <a:spcAft>
        <a:spcPct val="0"/>
      </a:spcAft>
      <a:defRPr kern="1200">
        <a:solidFill>
          <a:srgbClr val="FFFFFF"/>
        </a:solidFill>
        <a:latin typeface="Arial" charset="0"/>
        <a:ea typeface="ヒラギノ角ゴ ProN W3" charset="-128"/>
        <a:cs typeface="ヒラギノ角ゴ ProN W3" charset="-128"/>
        <a:sym typeface="Arial" charset="0"/>
      </a:defRPr>
    </a:lvl2pPr>
    <a:lvl3pPr marL="914400" algn="l" rtl="0" fontAlgn="base">
      <a:spcBef>
        <a:spcPct val="0"/>
      </a:spcBef>
      <a:spcAft>
        <a:spcPct val="0"/>
      </a:spcAft>
      <a:defRPr kern="1200">
        <a:solidFill>
          <a:srgbClr val="FFFFFF"/>
        </a:solidFill>
        <a:latin typeface="Arial" charset="0"/>
        <a:ea typeface="ヒラギノ角ゴ ProN W3" charset="-128"/>
        <a:cs typeface="ヒラギノ角ゴ ProN W3" charset="-128"/>
        <a:sym typeface="Arial" charset="0"/>
      </a:defRPr>
    </a:lvl3pPr>
    <a:lvl4pPr marL="1371600" algn="l" rtl="0" fontAlgn="base">
      <a:spcBef>
        <a:spcPct val="0"/>
      </a:spcBef>
      <a:spcAft>
        <a:spcPct val="0"/>
      </a:spcAft>
      <a:defRPr kern="1200">
        <a:solidFill>
          <a:srgbClr val="FFFFFF"/>
        </a:solidFill>
        <a:latin typeface="Arial" charset="0"/>
        <a:ea typeface="ヒラギノ角ゴ ProN W3" charset="-128"/>
        <a:cs typeface="ヒラギノ角ゴ ProN W3" charset="-128"/>
        <a:sym typeface="Arial" charset="0"/>
      </a:defRPr>
    </a:lvl4pPr>
    <a:lvl5pPr marL="1828800" algn="l" rtl="0" fontAlgn="base">
      <a:spcBef>
        <a:spcPct val="0"/>
      </a:spcBef>
      <a:spcAft>
        <a:spcPct val="0"/>
      </a:spcAft>
      <a:defRPr kern="1200">
        <a:solidFill>
          <a:srgbClr val="FFFFFF"/>
        </a:solidFill>
        <a:latin typeface="Arial" charset="0"/>
        <a:ea typeface="ヒラギノ角ゴ ProN W3" charset="-128"/>
        <a:cs typeface="ヒラギノ角ゴ ProN W3" charset="-128"/>
        <a:sym typeface="Arial" charset="0"/>
      </a:defRPr>
    </a:lvl5pPr>
    <a:lvl6pPr marL="2286000" algn="l" defTabSz="457200" rtl="0" eaLnBrk="1" latinLnBrk="0" hangingPunct="1">
      <a:defRPr kern="1200">
        <a:solidFill>
          <a:srgbClr val="FFFFFF"/>
        </a:solidFill>
        <a:latin typeface="Arial" charset="0"/>
        <a:ea typeface="ヒラギノ角ゴ ProN W3" charset="-128"/>
        <a:cs typeface="ヒラギノ角ゴ ProN W3" charset="-128"/>
        <a:sym typeface="Arial" charset="0"/>
      </a:defRPr>
    </a:lvl6pPr>
    <a:lvl7pPr marL="2743200" algn="l" defTabSz="457200" rtl="0" eaLnBrk="1" latinLnBrk="0" hangingPunct="1">
      <a:defRPr kern="1200">
        <a:solidFill>
          <a:srgbClr val="FFFFFF"/>
        </a:solidFill>
        <a:latin typeface="Arial" charset="0"/>
        <a:ea typeface="ヒラギノ角ゴ ProN W3" charset="-128"/>
        <a:cs typeface="ヒラギノ角ゴ ProN W3" charset="-128"/>
        <a:sym typeface="Arial" charset="0"/>
      </a:defRPr>
    </a:lvl7pPr>
    <a:lvl8pPr marL="3200400" algn="l" defTabSz="457200" rtl="0" eaLnBrk="1" latinLnBrk="0" hangingPunct="1">
      <a:defRPr kern="1200">
        <a:solidFill>
          <a:srgbClr val="FFFFFF"/>
        </a:solidFill>
        <a:latin typeface="Arial" charset="0"/>
        <a:ea typeface="ヒラギノ角ゴ ProN W3" charset="-128"/>
        <a:cs typeface="ヒラギノ角ゴ ProN W3" charset="-128"/>
        <a:sym typeface="Arial" charset="0"/>
      </a:defRPr>
    </a:lvl8pPr>
    <a:lvl9pPr marL="3657600" algn="l" defTabSz="457200" rtl="0" eaLnBrk="1" latinLnBrk="0" hangingPunct="1">
      <a:defRPr kern="1200">
        <a:solidFill>
          <a:srgbClr val="FFFFFF"/>
        </a:solidFill>
        <a:latin typeface="Arial" charset="0"/>
        <a:ea typeface="ヒラギノ角ゴ ProN W3" charset="-128"/>
        <a:cs typeface="ヒラギノ角ゴ ProN W3" charset="-128"/>
        <a:sym typeface="Arial"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SorterView">
  <p:normalViewPr>
    <p:restoredLeft sz="15620"/>
    <p:restoredTop sz="94660"/>
  </p:normalViewPr>
  <p:slideViewPr>
    <p:cSldViewPr>
      <p:cViewPr varScale="1">
        <p:scale>
          <a:sx n="75" d="100"/>
          <a:sy n="75" d="100"/>
        </p:scale>
        <p:origin x="-1304"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notesMaster" Target="notesMasters/notes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1CDE71-6906-774A-AE60-8475F62BBC3F}" type="datetimeFigureOut">
              <a:rPr lang="en-US" smtClean="0"/>
              <a:t>7/5/11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FD83ED-A2E9-8A43-A011-88468BE5559A}"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To illustrate this point, a coal-fired power plant with a once-through cooling system will consume ten times more water than coal (by weight) or many times more for a closed-loop system. This makes it cheaper to transport the coal to the water than the other way around (</a:t>
            </a:r>
            <a:r>
              <a:rPr lang="en-US" sz="1200" kern="1200" dirty="0" err="1" smtClean="0">
                <a:solidFill>
                  <a:schemeClr val="tx1"/>
                </a:solidFill>
                <a:latin typeface="+mn-lt"/>
                <a:ea typeface="+mn-ea"/>
                <a:cs typeface="+mn-cs"/>
              </a:rPr>
              <a:t>Gleick</a:t>
            </a:r>
            <a:r>
              <a:rPr lang="en-US" sz="1200" kern="1200" dirty="0" smtClean="0">
                <a:solidFill>
                  <a:schemeClr val="tx1"/>
                </a:solidFill>
                <a:latin typeface="+mn-lt"/>
                <a:ea typeface="+mn-ea"/>
                <a:cs typeface="+mn-cs"/>
              </a:rPr>
              <a:t> 1994, 267- 299).Water has always been a potential constraint for thermal electricity generation, given the large volumes of water required for cooling. Water is also becoming increasingly important in production of fuels, especially with the increased use of </a:t>
            </a:r>
            <a:r>
              <a:rPr lang="en-US" sz="1200" kern="1200" dirty="0" err="1" smtClean="0">
                <a:solidFill>
                  <a:schemeClr val="tx1"/>
                </a:solidFill>
                <a:latin typeface="+mn-lt"/>
                <a:ea typeface="+mn-ea"/>
                <a:cs typeface="+mn-cs"/>
              </a:rPr>
              <a:t>biofuels</a:t>
            </a:r>
            <a:r>
              <a:rPr lang="en-US" sz="1200" kern="1200" dirty="0" smtClean="0">
                <a:solidFill>
                  <a:schemeClr val="tx1"/>
                </a:solidFill>
                <a:latin typeface="+mn-lt"/>
                <a:ea typeface="+mn-ea"/>
                <a:cs typeface="+mn-cs"/>
              </a:rPr>
              <a:t> from irrigation-dependent </a:t>
            </a:r>
            <a:r>
              <a:rPr lang="en-US" sz="1200" kern="1200" dirty="0" err="1" smtClean="0">
                <a:solidFill>
                  <a:schemeClr val="tx1"/>
                </a:solidFill>
                <a:latin typeface="+mn-lt"/>
                <a:ea typeface="+mn-ea"/>
                <a:cs typeface="+mn-cs"/>
              </a:rPr>
              <a:t>agriculture.Water</a:t>
            </a:r>
            <a:r>
              <a:rPr lang="en-US" sz="1200" kern="1200" dirty="0" smtClean="0">
                <a:solidFill>
                  <a:schemeClr val="tx1"/>
                </a:solidFill>
                <a:latin typeface="+mn-lt"/>
                <a:ea typeface="+mn-ea"/>
                <a:cs typeface="+mn-cs"/>
              </a:rPr>
              <a:t>, like energy, is a commodity but with very different characteristics. Water is almost always local where energy tends to be more global.</a:t>
            </a:r>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Divided equally by 24 hrs times 365 days equals 1.34 </a:t>
            </a:r>
            <a:r>
              <a:rPr lang="en-US" dirty="0" err="1" smtClean="0"/>
              <a:t>Gw</a:t>
            </a:r>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Hoover Dam evaporates 80 inches per year from its 164,000 acre surface area</a:t>
            </a:r>
          </a:p>
          <a:p>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boiler. The steam condensation typically occurs in a shell-and-tube heat exchanger known as a condenser. The steam is condensed on the shell side by the flow of cooling water through tube bundles located within the condenser. Cooling water mass flow rates of greater than 25 times the steam mass flow rate are necessary depending on the allowable temperature rise of the cooling water – typically 15-25oF. The design and operating parameters of the cooling system are critically important to overall power generation efficiency. At higher condenser cooling water inlet temperatures, the steam condensate temperature is higher and subsequently turbine backpressure is higher. The turbine backpressure is inversely related to power generation efficiency: the higher the turbine backpressure, the lower the power generation efficiency.</a:t>
            </a:r>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12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Cost source: John R Wolfe, et al , An Electric Power Industry Perspective on Water Use Efficiency,</a:t>
            </a:r>
            <a:r>
              <a:rPr lang="en-US" baseline="0" dirty="0" smtClean="0"/>
              <a:t> 143 J. Contemporary Water Research &amp; Education 30-34 (2009)</a:t>
            </a:r>
            <a:endParaRPr lang="en-US" dirty="0"/>
          </a:p>
        </p:txBody>
      </p:sp>
      <p:sp>
        <p:nvSpPr>
          <p:cNvPr id="4" name="Slide Number Placeholder 3"/>
          <p:cNvSpPr>
            <a:spLocks noGrp="1"/>
          </p:cNvSpPr>
          <p:nvPr>
            <p:ph type="sldNum" sz="quarter" idx="10"/>
          </p:nvPr>
        </p:nvSpPr>
        <p:spPr/>
        <p:txBody>
          <a:bodyPr/>
          <a:lstStyle/>
          <a:p>
            <a:fld id="{4CFD83ED-A2E9-8A43-A011-88468BE5559A}" type="slidenum">
              <a:rPr lang="en-US" smtClean="0"/>
              <a:t>20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smtClean="0"/>
            </a:lvl1pPr>
          </a:lstStyle>
          <a:p>
            <a:fld id="{DDD054A0-F9B8-3C40-8A9B-6D8FEC9A8A1E}" type="slidenum">
              <a:rPr lang="en-US"/>
              <a:pPr/>
              <a:t>‹#›</a:t>
            </a:fld>
            <a:endParaRPr lang="en-US"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25846E69-CE92-454B-8198-4C44ABEC883A}" type="slidenum">
              <a:rPr lang="en-US"/>
              <a:pPr/>
              <a:t>‹#›</a:t>
            </a:fld>
            <a:endParaRPr lang="en-US"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mtClean="0"/>
            </a:lvl1pPr>
          </a:lstStyle>
          <a:p>
            <a:fld id="{E26A161D-F004-1C49-BDC0-0FB579E3F5D1}" type="slidenum">
              <a:rPr lang="en-US"/>
              <a:pPr/>
              <a:t>‹#›</a:t>
            </a:fld>
            <a:endParaRPr lang="en-US" dirty="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mtClean="0"/>
            </a:lvl1pPr>
          </a:lstStyle>
          <a:p>
            <a:fld id="{FDCBC45B-2C3C-7C45-8119-6FCFB63258A4}" type="slidenum">
              <a:rPr lang="en-US"/>
              <a:pPr/>
              <a:t>‹#›</a:t>
            </a:fld>
            <a:endParaRPr lang="en-US"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mtClean="0"/>
            </a:lvl1pPr>
          </a:lstStyle>
          <a:p>
            <a:fld id="{B7F74E6F-7806-ED4C-9731-34F77C26EED3}" type="slidenum">
              <a:rPr lang="en-US"/>
              <a:pPr/>
              <a:t>‹#›</a:t>
            </a:fld>
            <a:endParaRPr lang="en-US" dirty="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mtClean="0"/>
            </a:lvl1pPr>
          </a:lstStyle>
          <a:p>
            <a:fld id="{44F79FC5-4B51-4545-9BB3-62F981F41036}" type="slidenum">
              <a:rPr lang="en-US"/>
              <a:pPr/>
              <a:t>‹#›</a:t>
            </a:fld>
            <a:endParaRPr lang="en-US"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mtClean="0"/>
            </a:lvl1pPr>
          </a:lstStyle>
          <a:p>
            <a:fld id="{63347B61-D5CD-D241-BAE1-6CB6FC649719}" type="slidenum">
              <a:rPr lang="en-US"/>
              <a:pPr/>
              <a:t>‹#›</a:t>
            </a:fld>
            <a:endParaRPr lang="en-US"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1749D0D1-A8C8-B34C-9DD6-FCC93FF34563}" type="slidenum">
              <a:rPr lang="en-US"/>
              <a:pPr/>
              <a:t>‹#›</a:t>
            </a:fld>
            <a:endParaRPr 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3EF63ED8-E16A-2745-BFFE-13D30B8A62A4}" type="slidenum">
              <a:rPr lang="en-US"/>
              <a:pPr/>
              <a:t>‹#›</a:t>
            </a:fld>
            <a:endParaRPr lang="en-US"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DDA898CA-AC3B-9442-992D-D49F4E507E8F}" type="slidenum">
              <a:rPr lang="en-US"/>
              <a:pPr/>
              <a:t>‹#›</a:t>
            </a:fld>
            <a:endParaRPr lang="en-US"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57900" y="90488"/>
            <a:ext cx="1866900" cy="67675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0488"/>
            <a:ext cx="5448300" cy="6767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E0FCB7DB-9F57-D144-8E3B-951AE417FA25}" type="slidenum">
              <a:rPr lang="en-US"/>
              <a:pPr/>
              <a:t>‹#›</a:t>
            </a:fld>
            <a:endParaRPr lang="en-US" dirty="0"/>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smtClean="0"/>
            </a:lvl1pPr>
          </a:lstStyle>
          <a:p>
            <a:fld id="{3095C544-6857-4848-BB5A-D1592EB66AAE}" type="slidenum">
              <a:rPr lang="en-US"/>
              <a:pPr/>
              <a:t>‹#›</a:t>
            </a:fld>
            <a:endParaRPr lang="en-US" dirty="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D3E35A30-394B-F14F-A384-FCD9584F7A5B}" type="slidenum">
              <a:rPr lang="en-US"/>
              <a:pPr/>
              <a:t>‹#›</a:t>
            </a:fld>
            <a:endParaRPr lang="en-US" dirty="0"/>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mtClean="0"/>
            </a:lvl1pPr>
          </a:lstStyle>
          <a:p>
            <a:fld id="{B0E5B3A9-8785-604B-9251-E2230D23064C}" type="slidenum">
              <a:rPr lang="en-US"/>
              <a:pPr/>
              <a:t>‹#›</a:t>
            </a:fld>
            <a:endParaRPr lang="en-US" dirty="0"/>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mtClean="0"/>
            </a:lvl1pPr>
          </a:lstStyle>
          <a:p>
            <a:fld id="{128F8002-8A84-2A4B-A865-FA4DD5AD52D6}" type="slidenum">
              <a:rPr lang="en-US"/>
              <a:pPr/>
              <a:t>‹#›</a:t>
            </a:fld>
            <a:endParaRPr lang="en-US" dirty="0"/>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mtClean="0"/>
            </a:lvl1pPr>
          </a:lstStyle>
          <a:p>
            <a:fld id="{40824D11-E7E9-FF4C-8B06-ED705D379333}" type="slidenum">
              <a:rPr lang="en-US"/>
              <a:pPr/>
              <a:t>‹#›</a:t>
            </a:fld>
            <a:endParaRPr lang="en-US" dirty="0"/>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mtClean="0"/>
            </a:lvl1pPr>
          </a:lstStyle>
          <a:p>
            <a:fld id="{55CCF725-94C5-2043-80BB-9013C0BD24CA}" type="slidenum">
              <a:rPr lang="en-US"/>
              <a:pPr/>
              <a:t>‹#›</a:t>
            </a:fld>
            <a:endParaRPr lang="en-US" dirty="0"/>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mtClean="0"/>
            </a:lvl1pPr>
          </a:lstStyle>
          <a:p>
            <a:fld id="{9E89631D-8628-2348-A28E-E5385902A404}" type="slidenum">
              <a:rPr lang="en-US"/>
              <a:pPr/>
              <a:t>‹#›</a:t>
            </a:fld>
            <a:endParaRPr lang="en-US" dirty="0"/>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EC3AD704-41C9-B247-A07B-B8FD4B926F16}" type="slidenum">
              <a:rPr lang="en-US"/>
              <a:pPr/>
              <a:t>‹#›</a:t>
            </a:fld>
            <a:endParaRPr lang="en-US" dirty="0"/>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03D4718B-C5C7-2B47-B839-EE2BC085AEEA}" type="slidenum">
              <a:rPr lang="en-US"/>
              <a:pPr/>
              <a:t>‹#›</a:t>
            </a:fld>
            <a:endParaRPr lang="en-US" dirty="0"/>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69C55E71-A1EA-6B4C-9106-1F77AE3E66EB}" type="slidenum">
              <a:rPr lang="en-US"/>
              <a:pPr/>
              <a:t>‹#›</a:t>
            </a:fld>
            <a:endParaRPr lang="en-US" dirty="0"/>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57900" y="90488"/>
            <a:ext cx="1866900" cy="67675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0488"/>
            <a:ext cx="5448300" cy="6767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30AD8839-F498-F547-9A5B-C575D416F730}" type="slidenum">
              <a:rPr lang="en-US"/>
              <a:pPr/>
              <a:t>‹#›</a:t>
            </a:fld>
            <a:endParaRPr lang="en-US" dirty="0"/>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smtClean="0"/>
            </a:lvl1pPr>
          </a:lstStyle>
          <a:p>
            <a:fld id="{3E3A0D38-427E-7A41-B91A-6868562FA949}" type="slidenum">
              <a:rPr lang="en-US"/>
              <a:pPr/>
              <a:t>‹#›</a:t>
            </a:fld>
            <a:endParaRPr lang="en-US" dirty="0"/>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C5AEC9E9-F564-B84F-831D-E0DCB9A4A1B4}" type="slidenum">
              <a:rPr lang="en-US"/>
              <a:pPr/>
              <a:t>‹#›</a:t>
            </a:fld>
            <a:endParaRPr lang="en-US" dirty="0"/>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smtClean="0"/>
            </a:lvl1pPr>
          </a:lstStyle>
          <a:p>
            <a:fld id="{24161077-44CF-D949-AF95-F880D535272D}" type="slidenum">
              <a:rPr lang="en-US"/>
              <a:pPr/>
              <a:t>‹#›</a:t>
            </a:fld>
            <a:endParaRPr lang="en-US" dirty="0"/>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mtClean="0"/>
            </a:lvl1pPr>
          </a:lstStyle>
          <a:p>
            <a:fld id="{A1E11407-EA91-0D4F-816B-BA91FFAB48F0}" type="slidenum">
              <a:rPr lang="en-US"/>
              <a:pPr/>
              <a:t>‹#›</a:t>
            </a:fld>
            <a:endParaRPr lang="en-US" dirty="0"/>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smtClean="0"/>
            </a:lvl1pPr>
          </a:lstStyle>
          <a:p>
            <a:fld id="{A522A815-C0C3-C84F-BF59-720E7D4BDCA1}" type="slidenum">
              <a:rPr lang="en-US"/>
              <a:pPr/>
              <a:t>‹#›</a:t>
            </a:fld>
            <a:endParaRPr lang="en-US" dirty="0"/>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smtClean="0"/>
            </a:lvl1pPr>
          </a:lstStyle>
          <a:p>
            <a:fld id="{4037703E-3F88-C54E-BF06-C4D1F73B42CA}" type="slidenum">
              <a:rPr lang="en-US"/>
              <a:pPr/>
              <a:t>‹#›</a:t>
            </a:fld>
            <a:endParaRPr lang="en-US" dirty="0"/>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smtClean="0"/>
            </a:lvl1pPr>
          </a:lstStyle>
          <a:p>
            <a:fld id="{21BD31FA-618E-0942-9BEB-B003D28A290F}" type="slidenum">
              <a:rPr lang="en-US"/>
              <a:pPr/>
              <a:t>‹#›</a:t>
            </a:fld>
            <a:endParaRPr lang="en-US" dirty="0"/>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9785EF87-26F2-0141-916D-46012DD75577}" type="slidenum">
              <a:rPr lang="en-US"/>
              <a:pPr/>
              <a:t>‹#›</a:t>
            </a:fld>
            <a:endParaRPr lang="en-US" dirty="0"/>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smtClean="0"/>
            </a:lvl1pPr>
          </a:lstStyle>
          <a:p>
            <a:fld id="{6C3754B7-862A-9A40-AA6D-411D69F2E771}" type="slidenum">
              <a:rPr lang="en-US"/>
              <a:pPr/>
              <a:t>‹#›</a:t>
            </a:fld>
            <a:endParaRPr lang="en-US" dirty="0"/>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E8707864-BCA4-5242-A16F-3A3EBD839017}" type="slidenum">
              <a:rPr lang="en-US"/>
              <a:pPr/>
              <a:t>‹#›</a:t>
            </a:fld>
            <a:endParaRPr lang="en-US" dirty="0"/>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57900" y="90488"/>
            <a:ext cx="1866900" cy="67675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0488"/>
            <a:ext cx="5448300" cy="6767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smtClean="0"/>
            </a:lvl1pPr>
          </a:lstStyle>
          <a:p>
            <a:fld id="{3BA311D4-7AE0-2540-95C0-649E8BD38A40}" type="slidenum">
              <a:rPr lang="en-US"/>
              <a:pPr/>
              <a:t>‹#›</a:t>
            </a:fld>
            <a:endParaRPr lang="en-US" dirty="0"/>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DA7FD99-3C01-4087-9D44-F605F4BB7B74}" type="datetimeFigureOut">
              <a:rPr lang="en-US" smtClean="0"/>
              <a:pPr/>
              <a:t>7/5/11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D40B968-42BF-BC4F-BC45-F3E2B63B4189}" type="slidenum">
              <a:rPr lang="en-US" smtClean="0"/>
              <a:pPr/>
              <a:t>‹#›</a:t>
            </a:fld>
            <a:endParaRPr 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99143BF-4C10-4ABB-B2AE-882C96EC2108}" type="datetime1">
              <a:rPr lang="en-US" smtClean="0"/>
              <a:pPr/>
              <a:t>7/5/11</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1C29BE80-A240-BC45-8BD3-2600001AA821}" type="slidenum">
              <a:rPr lang="en-US" smtClean="0"/>
              <a:pPr/>
              <a:t>‹#›</a:t>
            </a:fld>
            <a:endParaRPr 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58AEBF-0AD3-45EE-9192-92B7353208EF}" type="datetime1">
              <a:rPr lang="en-US" smtClean="0"/>
              <a:pPr/>
              <a:t>7/5/11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48F39E-9C37-485F-AC97-16BB4BDF9F49}" type="slidenum">
              <a:rPr kumimoji="0" lang="en-US" smtClean="0"/>
              <a:pPr/>
              <a:t>‹#›</a:t>
            </a:fld>
            <a:endParaRPr kumimoji="0" 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D7B04B5-E290-45B2-BC9A-3E09A022E8DA}" type="datetime1">
              <a:rPr lang="en-US" smtClean="0"/>
              <a:pPr/>
              <a:t>7/5/11</a:t>
            </a:fld>
            <a:endParaRPr lang="en-US" dirty="0"/>
          </a:p>
        </p:txBody>
      </p:sp>
      <p:sp>
        <p:nvSpPr>
          <p:cNvPr id="6" name="Footer Placeholder 5"/>
          <p:cNvSpPr>
            <a:spLocks noGrp="1"/>
          </p:cNvSpPr>
          <p:nvPr>
            <p:ph type="ftr" sz="quarter" idx="11"/>
          </p:nvPr>
        </p:nvSpPr>
        <p:spPr/>
        <p:txBody>
          <a:bodyPr/>
          <a:lstStyle/>
          <a:p>
            <a:r>
              <a:rPr lang="en-US" dirty="0" smtClean="0"/>
              <a:t>
              </a:t>
            </a:r>
            <a:endParaRPr lang="en-US" dirty="0"/>
          </a:p>
        </p:txBody>
      </p:sp>
      <p:sp>
        <p:nvSpPr>
          <p:cNvPr id="7" name="Slide Number Placeholder 6"/>
          <p:cNvSpPr>
            <a:spLocks noGrp="1"/>
          </p:cNvSpPr>
          <p:nvPr>
            <p:ph type="sldNum" sz="quarter" idx="12"/>
          </p:nvPr>
        </p:nvSpPr>
        <p:spPr/>
        <p:txBody>
          <a:bodyPr/>
          <a:lstStyle/>
          <a:p>
            <a:fld id="{66716F6A-CC22-EF44-BFC0-8903AC2B688D}" type="slidenum">
              <a:rPr lang="en-US" smtClean="0"/>
              <a:pPr/>
              <a:t>‹#›</a:t>
            </a:fld>
            <a:endParaRPr lang="en-US"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D2EC77-AC9C-4E01-9D67-F87AEDFB525F}" type="datetime1">
              <a:rPr lang="en-US" smtClean="0"/>
              <a:pPr/>
              <a:t>7/5/11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59D97E-3B24-DF4D-A9C6-ECE33D54A070}" type="slidenum">
              <a:rPr lang="en-US" smtClean="0"/>
              <a:pPr/>
              <a:t>‹#›</a:t>
            </a:fld>
            <a:endParaRPr 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4805F82-BFCC-4D67-9FD9-B7608AB50E04}" type="datetime1">
              <a:rPr lang="en-US" smtClean="0"/>
              <a:pPr/>
              <a:t>7/5/11</a:t>
            </a:fld>
            <a:endParaRPr lang="en-US" dirty="0"/>
          </a:p>
        </p:txBody>
      </p:sp>
      <p:sp>
        <p:nvSpPr>
          <p:cNvPr id="4" name="Footer Placeholder 3"/>
          <p:cNvSpPr>
            <a:spLocks noGrp="1"/>
          </p:cNvSpPr>
          <p:nvPr>
            <p:ph type="ftr" sz="quarter" idx="11"/>
          </p:nvPr>
        </p:nvSpPr>
        <p:spPr/>
        <p:txBody>
          <a:bodyPr/>
          <a:lstStyle/>
          <a:p>
            <a:r>
              <a:rPr lang="en-US" dirty="0" smtClean="0"/>
              <a:t>
              </a:t>
            </a:r>
            <a:endParaRPr lang="en-US" dirty="0"/>
          </a:p>
        </p:txBody>
      </p:sp>
      <p:sp>
        <p:nvSpPr>
          <p:cNvPr id="5" name="Slide Number Placeholder 4"/>
          <p:cNvSpPr>
            <a:spLocks noGrp="1"/>
          </p:cNvSpPr>
          <p:nvPr>
            <p:ph type="sldNum" sz="quarter" idx="12"/>
          </p:nvPr>
        </p:nvSpPr>
        <p:spPr/>
        <p:txBody>
          <a:bodyPr/>
          <a:lstStyle/>
          <a:p>
            <a:fld id="{3ED4A191-AE58-1A47-9D71-C70617A57C54}" type="slidenum">
              <a:rPr lang="en-US" smtClean="0"/>
              <a:pPr/>
              <a:t>‹#›</a:t>
            </a:fld>
            <a:endParaRPr 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65B5C9-4756-420D-96C7-C7CF4386562C}" type="datetime1">
              <a:rPr lang="en-US" smtClean="0"/>
              <a:pPr/>
              <a:t>7/5/11</a:t>
            </a:fld>
            <a:endParaRPr lang="en-US" dirty="0"/>
          </a:p>
        </p:txBody>
      </p:sp>
      <p:sp>
        <p:nvSpPr>
          <p:cNvPr id="3" name="Footer Placeholder 2"/>
          <p:cNvSpPr>
            <a:spLocks noGrp="1"/>
          </p:cNvSpPr>
          <p:nvPr>
            <p:ph type="ftr" sz="quarter" idx="11"/>
          </p:nvPr>
        </p:nvSpPr>
        <p:spPr/>
        <p:txBody>
          <a:bodyPr/>
          <a:lstStyle/>
          <a:p>
            <a:r>
              <a:rPr lang="en-US" dirty="0" smtClean="0"/>
              <a:t>
              </a:t>
            </a:r>
            <a:endParaRPr lang="en-US" dirty="0"/>
          </a:p>
        </p:txBody>
      </p:sp>
      <p:sp>
        <p:nvSpPr>
          <p:cNvPr id="4" name="Slide Number Placeholder 3"/>
          <p:cNvSpPr>
            <a:spLocks noGrp="1"/>
          </p:cNvSpPr>
          <p:nvPr>
            <p:ph type="sldNum" sz="quarter" idx="12"/>
          </p:nvPr>
        </p:nvSpPr>
        <p:spPr/>
        <p:txBody>
          <a:bodyPr/>
          <a:lstStyle/>
          <a:p>
            <a:fld id="{7E39B80E-1A7F-F841-B060-383BB71F1D0F}" type="slidenum">
              <a:rPr lang="en-US" smtClean="0"/>
              <a:pPr/>
              <a:t>‹#›</a:t>
            </a:fld>
            <a:endParaRPr lang="en-US" dirty="0"/>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1EE648-2CF3-4257-B93C-6F9BEBB857C0}" type="datetime1">
              <a:rPr lang="en-US" smtClean="0"/>
              <a:pPr/>
              <a:t>7/5/11</a:t>
            </a:fld>
            <a:endParaRPr lang="en-US" dirty="0"/>
          </a:p>
        </p:txBody>
      </p:sp>
      <p:sp>
        <p:nvSpPr>
          <p:cNvPr id="6" name="Footer Placeholder 5"/>
          <p:cNvSpPr>
            <a:spLocks noGrp="1"/>
          </p:cNvSpPr>
          <p:nvPr>
            <p:ph type="ftr" sz="quarter" idx="11"/>
          </p:nvPr>
        </p:nvSpPr>
        <p:spPr/>
        <p:txBody>
          <a:bodyPr/>
          <a:lstStyle/>
          <a:p>
            <a:r>
              <a:rPr lang="en-US" dirty="0" smtClean="0"/>
              <a:t>
              </a:t>
            </a:r>
            <a:endParaRPr lang="en-US" dirty="0"/>
          </a:p>
        </p:txBody>
      </p:sp>
      <p:sp>
        <p:nvSpPr>
          <p:cNvPr id="7" name="Slide Number Placeholder 6"/>
          <p:cNvSpPr>
            <a:spLocks noGrp="1"/>
          </p:cNvSpPr>
          <p:nvPr>
            <p:ph type="sldNum" sz="quarter" idx="12"/>
          </p:nvPr>
        </p:nvSpPr>
        <p:spPr/>
        <p:txBody>
          <a:bodyPr/>
          <a:lstStyle/>
          <a:p>
            <a:fld id="{AF820D9E-F736-8348-828D-2646426C7F3E}" type="slidenum">
              <a:rPr lang="en-US" smtClean="0"/>
              <a:pPr/>
              <a:t>‹#›</a:t>
            </a:fld>
            <a:endParaRPr 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AF8DFE-56FB-4CA0-B42A-7DF8245F03B4}" type="datetime1">
              <a:rPr lang="en-US" smtClean="0"/>
              <a:pPr/>
              <a:t>7/5/11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E2DE163-63F1-3C46-8A7D-89330DA03A67}" type="slidenum">
              <a:rPr lang="en-US" smtClean="0"/>
              <a:pPr/>
              <a:t>‹#›</a:t>
            </a:fld>
            <a:endParaRPr lang="en-US"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BD7736-65B6-4765-9E8B-0A736423C400}" type="datetime1">
              <a:rPr lang="en-US" smtClean="0"/>
              <a:pPr/>
              <a:t>7/5/11</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EC450532-7644-4A42-B668-870E8C81B572}" type="slidenum">
              <a:rPr lang="en-US" smtClean="0"/>
              <a:pPr/>
              <a:t>‹#›</a:t>
            </a:fld>
            <a:endParaRPr 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263442-4F11-4014-A78C-7AD115937ADF}" type="datetime1">
              <a:rPr lang="en-US" smtClean="0"/>
              <a:pPr/>
              <a:t>7/5/11</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8298A5B9-93DB-E945-A30A-DCF08D29A91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4097" name="Rectangle 1"/>
          <p:cNvSpPr>
            <a:spLocks noChangeArrowheads="1"/>
          </p:cNvSpPr>
          <p:nvPr>
            <p:ph type="title"/>
          </p:nvPr>
        </p:nvSpPr>
        <p:spPr bwMode="auto">
          <a:xfrm>
            <a:off x="457200" y="90488"/>
            <a:ext cx="7467600" cy="1509712"/>
          </a:xfrm>
          <a:prstGeom prst="rect">
            <a:avLst/>
          </a:prstGeom>
          <a:noFill/>
          <a:ln w="12700">
            <a:noFill/>
            <a:miter lim="800000"/>
            <a:headEnd/>
            <a:tailEnd/>
          </a:ln>
          <a:effectLst/>
        </p:spPr>
        <p:txBody>
          <a:bodyPr vert="horz" wrap="square" lIns="50800" tIns="50800" rIns="45720" bIns="50800" numCol="1" anchor="ctr" anchorCtr="0" compatLnSpc="1">
            <a:prstTxWarp prst="textNoShape">
              <a:avLst/>
            </a:prstTxWarp>
          </a:bodyPr>
          <a:lstStyle/>
          <a:p>
            <a:pPr lvl="0"/>
            <a:r>
              <a:rPr lang="en-US">
                <a:sym typeface="Lucida Grande" charset="0"/>
              </a:rPr>
              <a:t>Click to edit Master title style</a:t>
            </a:r>
          </a:p>
        </p:txBody>
      </p:sp>
      <p:sp>
        <p:nvSpPr>
          <p:cNvPr id="4098" name="Rectangle 2"/>
          <p:cNvSpPr>
            <a:spLocks noChangeArrowheads="1"/>
          </p:cNvSpPr>
          <p:nvPr>
            <p:ph type="body" idx="1"/>
          </p:nvPr>
        </p:nvSpPr>
        <p:spPr bwMode="auto">
          <a:xfrm>
            <a:off x="457200" y="1600200"/>
            <a:ext cx="7467600" cy="52578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a:sym typeface="Arial" charset="0"/>
              </a:rPr>
              <a:t>Click to edit Master text styles</a:t>
            </a:r>
          </a:p>
          <a:p>
            <a:pPr lvl="1"/>
            <a:r>
              <a:rPr lang="en-US">
                <a:sym typeface="Arial" charset="0"/>
              </a:rPr>
              <a:t>Second level</a:t>
            </a:r>
          </a:p>
          <a:p>
            <a:pPr lvl="2"/>
            <a:r>
              <a:rPr lang="en-US">
                <a:sym typeface="Arial" charset="0"/>
              </a:rPr>
              <a:t>Third level</a:t>
            </a:r>
          </a:p>
          <a:p>
            <a:pPr lvl="3"/>
            <a:r>
              <a:rPr lang="en-US">
                <a:sym typeface="Arial" charset="0"/>
              </a:rPr>
              <a:t>Fourth level</a:t>
            </a:r>
          </a:p>
          <a:p>
            <a:pPr lvl="4"/>
            <a:r>
              <a:rPr lang="en-US">
                <a:sym typeface="Arial" charset="0"/>
              </a:rPr>
              <a:t>Fifth level</a:t>
            </a:r>
          </a:p>
        </p:txBody>
      </p:sp>
      <p:sp>
        <p:nvSpPr>
          <p:cNvPr id="4099" name="Text Box 3"/>
          <p:cNvSpPr txBox="1">
            <a:spLocks noChangeArrowheads="1"/>
          </p:cNvSpPr>
          <p:nvPr>
            <p:ph type="sldNum" sz="quarter" idx="4"/>
          </p:nvPr>
        </p:nvSpPr>
        <p:spPr bwMode="auto">
          <a:xfrm>
            <a:off x="8456613" y="6646863"/>
            <a:ext cx="153987" cy="139700"/>
          </a:xfrm>
          <a:prstGeom prst="rect">
            <a:avLst/>
          </a:prstGeom>
          <a:noFill/>
          <a:ln w="12700">
            <a:noFill/>
            <a:miter lim="800000"/>
            <a:headEnd/>
            <a:tailEnd/>
          </a:ln>
          <a:effectLst/>
        </p:spPr>
        <p:txBody>
          <a:bodyPr vert="horz" wrap="none" lIns="91440" tIns="45720" rIns="91440" bIns="45720" numCol="1" anchor="b" anchorCtr="0" compatLnSpc="1">
            <a:prstTxWarp prst="textNoShape">
              <a:avLst/>
            </a:prstTxWarp>
          </a:bodyPr>
          <a:lstStyle>
            <a:lvl1pPr algn="ctr">
              <a:defRPr sz="1000">
                <a:solidFill>
                  <a:srgbClr val="9B9A98"/>
                </a:solidFill>
                <a:ea typeface="Arial" charset="0"/>
                <a:cs typeface="Arial" charset="0"/>
              </a:defRPr>
            </a:lvl1pPr>
          </a:lstStyle>
          <a:p>
            <a:fld id="{0E1569CB-D390-6A4C-8551-C9935ADC100A}"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p:hf hdr="0" ftr="0" dt="0"/>
  <p:txStyles>
    <p:titleStyle>
      <a:lvl1pPr algn="l" rtl="0" fontAlgn="base">
        <a:spcBef>
          <a:spcPct val="0"/>
        </a:spcBef>
        <a:spcAft>
          <a:spcPct val="0"/>
        </a:spcAft>
        <a:defRPr sz="4600">
          <a:solidFill>
            <a:schemeClr val="tx1"/>
          </a:solidFill>
          <a:latin typeface="+mj-lt"/>
          <a:ea typeface="+mj-ea"/>
          <a:cs typeface="+mj-cs"/>
          <a:sym typeface="Lucida Grande" charset="0"/>
        </a:defRPr>
      </a:lvl1pPr>
      <a:lvl2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2pPr>
      <a:lvl3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3pPr>
      <a:lvl4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4pPr>
      <a:lvl5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5pPr>
      <a:lvl6pPr marL="4572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6pPr>
      <a:lvl7pPr marL="9144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7pPr>
      <a:lvl8pPr marL="13716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8pPr>
      <a:lvl9pPr marL="18288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9pPr>
    </p:titleStyle>
    <p:bodyStyle>
      <a:lvl1pPr marL="407988" indent="-382588" algn="l" rtl="0" fontAlgn="base">
        <a:spcBef>
          <a:spcPts val="700"/>
        </a:spcBef>
        <a:spcAft>
          <a:spcPct val="0"/>
        </a:spcAft>
        <a:buClr>
          <a:srgbClr val="6EA0B0"/>
        </a:buClr>
        <a:buSzPct val="80000"/>
        <a:buFont typeface="Wingdings 2" charset="2"/>
        <a:buChar char=""/>
        <a:defRPr sz="3000">
          <a:solidFill>
            <a:schemeClr val="tx1"/>
          </a:solidFill>
          <a:latin typeface="+mn-lt"/>
          <a:ea typeface="+mn-ea"/>
          <a:cs typeface="+mn-cs"/>
          <a:sym typeface="Arial" charset="0"/>
        </a:defRPr>
      </a:lvl1pPr>
      <a:lvl2pPr marL="711200" indent="-273050" algn="l" rtl="0" fontAlgn="base">
        <a:spcBef>
          <a:spcPts val="600"/>
        </a:spcBef>
        <a:spcAft>
          <a:spcPct val="0"/>
        </a:spcAft>
        <a:buClr>
          <a:srgbClr val="6EA0B0"/>
        </a:buClr>
        <a:buSzPct val="89000"/>
        <a:buFont typeface="Wingdings 2" charset="2"/>
        <a:buChar char=""/>
        <a:defRPr sz="2600">
          <a:solidFill>
            <a:schemeClr val="tx1"/>
          </a:solidFill>
          <a:latin typeface="+mn-lt"/>
          <a:ea typeface="+mn-ea"/>
          <a:cs typeface="+mn-cs"/>
          <a:sym typeface="Arial" charset="0"/>
        </a:defRPr>
      </a:lvl2pPr>
      <a:lvl3pPr marL="993775" indent="-255588" algn="l" rtl="0" fontAlgn="base">
        <a:spcBef>
          <a:spcPts val="600"/>
        </a:spcBef>
        <a:spcAft>
          <a:spcPct val="0"/>
        </a:spcAft>
        <a:buClr>
          <a:srgbClr val="CCAF0A"/>
        </a:buClr>
        <a:buSzPct val="85000"/>
        <a:buFont typeface="Arial" charset="0"/>
        <a:buChar char="○"/>
        <a:defRPr sz="2400">
          <a:solidFill>
            <a:schemeClr val="tx1"/>
          </a:solidFill>
          <a:latin typeface="+mn-lt"/>
          <a:ea typeface="+mn-ea"/>
          <a:cs typeface="+mn-cs"/>
          <a:sym typeface="Arial" charset="0"/>
        </a:defRPr>
      </a:lvl3pPr>
      <a:lvl4pPr marL="1268413" indent="-236538" algn="l" rtl="0" fontAlgn="base">
        <a:spcBef>
          <a:spcPts val="500"/>
        </a:spcBef>
        <a:spcAft>
          <a:spcPct val="0"/>
        </a:spcAft>
        <a:buClr>
          <a:srgbClr val="8D89A4"/>
        </a:buClr>
        <a:buSzPct val="89000"/>
        <a:buFont typeface="Wingdings 2" charset="2"/>
        <a:buChar char=""/>
        <a:defRPr sz="2000">
          <a:solidFill>
            <a:schemeClr val="tx1"/>
          </a:solidFill>
          <a:latin typeface="+mn-lt"/>
          <a:ea typeface="+mn-ea"/>
          <a:cs typeface="+mn-cs"/>
          <a:sym typeface="Arial" charset="0"/>
        </a:defRPr>
      </a:lvl4pPr>
      <a:lvl5pPr marL="14779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5pPr>
      <a:lvl6pPr marL="19351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6pPr>
      <a:lvl7pPr marL="23923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7pPr>
      <a:lvl8pPr marL="28495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8pPr>
      <a:lvl9pPr marL="33067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3A3A3A"/>
        </a:solidFill>
        <a:effectLst/>
      </p:bgPr>
    </p:bg>
    <p:spTree>
      <p:nvGrpSpPr>
        <p:cNvPr id="1" name=""/>
        <p:cNvGrpSpPr/>
        <p:nvPr/>
      </p:nvGrpSpPr>
      <p:grpSpPr>
        <a:xfrm>
          <a:off x="0" y="0"/>
          <a:ext cx="0" cy="0"/>
          <a:chOff x="0" y="0"/>
          <a:chExt cx="0" cy="0"/>
        </a:xfrm>
      </p:grpSpPr>
      <p:sp>
        <p:nvSpPr>
          <p:cNvPr id="5121" name="Rectangle 1"/>
          <p:cNvSpPr>
            <a:spLocks noChangeArrowheads="1"/>
          </p:cNvSpPr>
          <p:nvPr>
            <p:ph type="title"/>
          </p:nvPr>
        </p:nvSpPr>
        <p:spPr bwMode="auto">
          <a:xfrm>
            <a:off x="457200" y="90488"/>
            <a:ext cx="7467600" cy="1509712"/>
          </a:xfrm>
          <a:prstGeom prst="rect">
            <a:avLst/>
          </a:prstGeom>
          <a:noFill/>
          <a:ln w="12700">
            <a:noFill/>
            <a:miter lim="800000"/>
            <a:headEnd/>
            <a:tailEnd/>
          </a:ln>
          <a:effectLst/>
        </p:spPr>
        <p:txBody>
          <a:bodyPr vert="horz" wrap="square" lIns="50800" tIns="50800" rIns="45720" bIns="50800" numCol="1" anchor="ctr" anchorCtr="0" compatLnSpc="1">
            <a:prstTxWarp prst="textNoShape">
              <a:avLst/>
            </a:prstTxWarp>
          </a:bodyPr>
          <a:lstStyle/>
          <a:p>
            <a:pPr lvl="0"/>
            <a:r>
              <a:rPr lang="en-US">
                <a:sym typeface="Lucida Grande" charset="0"/>
              </a:rPr>
              <a:t>Click to edit Master title style</a:t>
            </a:r>
          </a:p>
        </p:txBody>
      </p:sp>
      <p:sp>
        <p:nvSpPr>
          <p:cNvPr id="5122" name="Rectangle 2"/>
          <p:cNvSpPr>
            <a:spLocks noChangeArrowheads="1"/>
          </p:cNvSpPr>
          <p:nvPr>
            <p:ph type="body" idx="1"/>
          </p:nvPr>
        </p:nvSpPr>
        <p:spPr bwMode="auto">
          <a:xfrm>
            <a:off x="457200" y="1600200"/>
            <a:ext cx="7467600" cy="52578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a:sym typeface="Arial" charset="0"/>
              </a:rPr>
              <a:t>Click to edit Master text styles</a:t>
            </a:r>
          </a:p>
          <a:p>
            <a:pPr lvl="1"/>
            <a:r>
              <a:rPr lang="en-US">
                <a:sym typeface="Arial" charset="0"/>
              </a:rPr>
              <a:t>Second level</a:t>
            </a:r>
          </a:p>
          <a:p>
            <a:pPr lvl="2"/>
            <a:r>
              <a:rPr lang="en-US">
                <a:sym typeface="Arial" charset="0"/>
              </a:rPr>
              <a:t>Third level</a:t>
            </a:r>
          </a:p>
          <a:p>
            <a:pPr lvl="3"/>
            <a:r>
              <a:rPr lang="en-US">
                <a:sym typeface="Arial" charset="0"/>
              </a:rPr>
              <a:t>Fourth level</a:t>
            </a:r>
          </a:p>
          <a:p>
            <a:pPr lvl="4"/>
            <a:r>
              <a:rPr lang="en-US">
                <a:sym typeface="Arial" charset="0"/>
              </a:rPr>
              <a:t>Fifth level</a:t>
            </a:r>
          </a:p>
        </p:txBody>
      </p:sp>
      <p:sp>
        <p:nvSpPr>
          <p:cNvPr id="5123" name="Text Box 3"/>
          <p:cNvSpPr txBox="1">
            <a:spLocks noChangeArrowheads="1"/>
          </p:cNvSpPr>
          <p:nvPr>
            <p:ph type="sldNum" sz="quarter" idx="4"/>
          </p:nvPr>
        </p:nvSpPr>
        <p:spPr bwMode="auto">
          <a:xfrm>
            <a:off x="8456613" y="6646863"/>
            <a:ext cx="153987" cy="139700"/>
          </a:xfrm>
          <a:prstGeom prst="rect">
            <a:avLst/>
          </a:prstGeom>
          <a:noFill/>
          <a:ln w="12700">
            <a:noFill/>
            <a:miter lim="800000"/>
            <a:headEnd/>
            <a:tailEnd/>
          </a:ln>
          <a:effectLst/>
        </p:spPr>
        <p:txBody>
          <a:bodyPr vert="horz" wrap="none" lIns="91440" tIns="45720" rIns="91440" bIns="45720" numCol="1" anchor="b" anchorCtr="0" compatLnSpc="1">
            <a:prstTxWarp prst="textNoShape">
              <a:avLst/>
            </a:prstTxWarp>
          </a:bodyPr>
          <a:lstStyle>
            <a:lvl1pPr algn="ctr">
              <a:defRPr sz="1000">
                <a:solidFill>
                  <a:srgbClr val="9B9A98"/>
                </a:solidFill>
                <a:ea typeface="Arial" charset="0"/>
                <a:cs typeface="Arial" charset="0"/>
              </a:defRPr>
            </a:lvl1pPr>
          </a:lstStyle>
          <a:p>
            <a:fld id="{DC6F9E43-07FC-B147-934D-654C30FA6393}" type="slidenum">
              <a:rPr lang="en-US"/>
              <a:pPr/>
              <a:t>‹#›</a:t>
            </a:fld>
            <a:endParaRPr lang="en-US" dirty="0"/>
          </a:p>
        </p:txBody>
      </p:sp>
    </p:spTree>
  </p:cSld>
  <p:clrMap bg1="dk2" tx1="lt1" bg2="dk1"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hf hdr="0" ftr="0" dt="0"/>
  <p:txStyles>
    <p:titleStyle>
      <a:lvl1pPr algn="l" rtl="0" fontAlgn="base">
        <a:spcBef>
          <a:spcPct val="0"/>
        </a:spcBef>
        <a:spcAft>
          <a:spcPct val="0"/>
        </a:spcAft>
        <a:defRPr sz="4600">
          <a:solidFill>
            <a:schemeClr val="tx1"/>
          </a:solidFill>
          <a:latin typeface="+mj-lt"/>
          <a:ea typeface="+mj-ea"/>
          <a:cs typeface="+mj-cs"/>
          <a:sym typeface="Lucida Grande" charset="0"/>
        </a:defRPr>
      </a:lvl1pPr>
      <a:lvl2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2pPr>
      <a:lvl3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3pPr>
      <a:lvl4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4pPr>
      <a:lvl5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5pPr>
      <a:lvl6pPr marL="4572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6pPr>
      <a:lvl7pPr marL="9144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7pPr>
      <a:lvl8pPr marL="13716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8pPr>
      <a:lvl9pPr marL="18288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9pPr>
    </p:titleStyle>
    <p:bodyStyle>
      <a:lvl1pPr marL="407988" indent="-382588" algn="l" rtl="0" fontAlgn="base">
        <a:spcBef>
          <a:spcPts val="700"/>
        </a:spcBef>
        <a:spcAft>
          <a:spcPct val="0"/>
        </a:spcAft>
        <a:buClr>
          <a:srgbClr val="6EA0B0"/>
        </a:buClr>
        <a:buSzPct val="80000"/>
        <a:buFont typeface="Wingdings 2" charset="2"/>
        <a:buChar char=""/>
        <a:defRPr sz="3000">
          <a:solidFill>
            <a:schemeClr val="tx1"/>
          </a:solidFill>
          <a:latin typeface="+mn-lt"/>
          <a:ea typeface="+mn-ea"/>
          <a:cs typeface="+mn-cs"/>
          <a:sym typeface="Arial" charset="0"/>
        </a:defRPr>
      </a:lvl1pPr>
      <a:lvl2pPr marL="711200" indent="-273050" algn="l" rtl="0" fontAlgn="base">
        <a:spcBef>
          <a:spcPts val="600"/>
        </a:spcBef>
        <a:spcAft>
          <a:spcPct val="0"/>
        </a:spcAft>
        <a:buClr>
          <a:srgbClr val="6EA0B0"/>
        </a:buClr>
        <a:buSzPct val="89000"/>
        <a:buFont typeface="Wingdings 2" charset="2"/>
        <a:buChar char=""/>
        <a:defRPr sz="2600">
          <a:solidFill>
            <a:schemeClr val="tx1"/>
          </a:solidFill>
          <a:latin typeface="+mn-lt"/>
          <a:ea typeface="+mn-ea"/>
          <a:cs typeface="+mn-cs"/>
          <a:sym typeface="Arial" charset="0"/>
        </a:defRPr>
      </a:lvl2pPr>
      <a:lvl3pPr marL="993775" indent="-255588" algn="l" rtl="0" fontAlgn="base">
        <a:spcBef>
          <a:spcPts val="600"/>
        </a:spcBef>
        <a:spcAft>
          <a:spcPct val="0"/>
        </a:spcAft>
        <a:buClr>
          <a:srgbClr val="CCAF0A"/>
        </a:buClr>
        <a:buSzPct val="85000"/>
        <a:buFont typeface="Arial" charset="0"/>
        <a:buChar char="○"/>
        <a:defRPr sz="2400">
          <a:solidFill>
            <a:schemeClr val="tx1"/>
          </a:solidFill>
          <a:latin typeface="+mn-lt"/>
          <a:ea typeface="+mn-ea"/>
          <a:cs typeface="+mn-cs"/>
          <a:sym typeface="Arial" charset="0"/>
        </a:defRPr>
      </a:lvl3pPr>
      <a:lvl4pPr marL="1268413" indent="-236538" algn="l" rtl="0" fontAlgn="base">
        <a:spcBef>
          <a:spcPts val="500"/>
        </a:spcBef>
        <a:spcAft>
          <a:spcPct val="0"/>
        </a:spcAft>
        <a:buClr>
          <a:srgbClr val="8D89A4"/>
        </a:buClr>
        <a:buSzPct val="89000"/>
        <a:buFont typeface="Wingdings 2" charset="2"/>
        <a:buChar char=""/>
        <a:defRPr sz="2000">
          <a:solidFill>
            <a:schemeClr val="tx1"/>
          </a:solidFill>
          <a:latin typeface="+mn-lt"/>
          <a:ea typeface="+mn-ea"/>
          <a:cs typeface="+mn-cs"/>
          <a:sym typeface="Arial" charset="0"/>
        </a:defRPr>
      </a:lvl4pPr>
      <a:lvl5pPr marL="14779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5pPr>
      <a:lvl6pPr marL="19351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6pPr>
      <a:lvl7pPr marL="23923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7pPr>
      <a:lvl8pPr marL="28495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8pPr>
      <a:lvl9pPr marL="33067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3A3A3A"/>
        </a:solidFill>
        <a:effectLst/>
      </p:bgPr>
    </p:bg>
    <p:spTree>
      <p:nvGrpSpPr>
        <p:cNvPr id="1" name=""/>
        <p:cNvGrpSpPr/>
        <p:nvPr/>
      </p:nvGrpSpPr>
      <p:grpSpPr>
        <a:xfrm>
          <a:off x="0" y="0"/>
          <a:ext cx="0" cy="0"/>
          <a:chOff x="0" y="0"/>
          <a:chExt cx="0" cy="0"/>
        </a:xfrm>
      </p:grpSpPr>
      <p:sp>
        <p:nvSpPr>
          <p:cNvPr id="6145" name="AutoShape 1"/>
          <p:cNvSpPr>
            <a:spLocks/>
          </p:cNvSpPr>
          <p:nvPr/>
        </p:nvSpPr>
        <p:spPr bwMode="auto">
          <a:xfrm>
            <a:off x="0" y="4751388"/>
            <a:ext cx="9144000" cy="2112962"/>
          </a:xfrm>
          <a:custGeom>
            <a:avLst/>
            <a:gdLst>
              <a:gd name="T0" fmla="*/ 10800 w 21600"/>
              <a:gd name="T1" fmla="*/ 10800 h 21600"/>
            </a:gdLst>
            <a:ahLst/>
            <a:cxnLst>
              <a:cxn ang="0">
                <a:pos x="T0" y="T1"/>
              </a:cxn>
            </a:cxnLst>
            <a:rect l="0" t="0" r="r" b="b"/>
            <a:pathLst>
              <a:path w="21600" h="21600">
                <a:moveTo>
                  <a:pt x="0" y="17299"/>
                </a:moveTo>
                <a:lnTo>
                  <a:pt x="0" y="21600"/>
                </a:lnTo>
                <a:lnTo>
                  <a:pt x="21600" y="21600"/>
                </a:lnTo>
                <a:lnTo>
                  <a:pt x="21600" y="0"/>
                </a:lnTo>
                <a:cubicBezTo>
                  <a:pt x="12075" y="19571"/>
                  <a:pt x="8438" y="18598"/>
                  <a:pt x="0" y="17299"/>
                </a:cubicBezTo>
                <a:close/>
                <a:moveTo>
                  <a:pt x="0" y="17299"/>
                </a:moveTo>
              </a:path>
            </a:pathLst>
          </a:custGeom>
          <a:solidFill>
            <a:srgbClr val="7C7C7C">
              <a:alpha val="44705"/>
            </a:srgbClr>
          </a:solidFill>
          <a:ln w="9525" cap="flat">
            <a:noFill/>
            <a:round/>
            <a:headEnd type="none" w="med" len="med"/>
            <a:tailEnd type="none" w="med" len="med"/>
          </a:ln>
          <a:effectLst>
            <a:outerShdw blurRad="63500" dist="50799" dir="16200000" algn="ctr" rotWithShape="0">
              <a:schemeClr val="bg2">
                <a:alpha val="34998"/>
              </a:schemeClr>
            </a:outerShdw>
          </a:effectLst>
        </p:spPr>
        <p:txBody>
          <a:bodyPr lIns="0" tIns="0" rIns="0" bIns="0">
            <a:prstTxWarp prst="textNoShape">
              <a:avLst/>
            </a:prstTxWarp>
          </a:bodyPr>
          <a:lstStyle/>
          <a:p>
            <a:endParaRPr lang="en-US" dirty="0"/>
          </a:p>
        </p:txBody>
      </p:sp>
      <p:sp>
        <p:nvSpPr>
          <p:cNvPr id="6146" name="AutoShape 2"/>
          <p:cNvSpPr>
            <a:spLocks/>
          </p:cNvSpPr>
          <p:nvPr/>
        </p:nvSpPr>
        <p:spPr bwMode="auto">
          <a:xfrm>
            <a:off x="7315200" y="0"/>
            <a:ext cx="1828800" cy="6858000"/>
          </a:xfrm>
          <a:custGeom>
            <a:avLst/>
            <a:gdLst>
              <a:gd name="T0" fmla="*/ 10800 w 19857"/>
              <a:gd name="T1" fmla="*/ 10800 h 21600"/>
            </a:gdLst>
            <a:ahLst/>
            <a:cxnLst>
              <a:cxn ang="0">
                <a:pos x="T0" y="T1"/>
              </a:cxn>
            </a:cxnLst>
            <a:rect l="0" t="0" r="r" b="b"/>
            <a:pathLst>
              <a:path w="19857" h="21600">
                <a:moveTo>
                  <a:pt x="19857" y="45"/>
                </a:moveTo>
                <a:lnTo>
                  <a:pt x="19857" y="21600"/>
                </a:lnTo>
                <a:lnTo>
                  <a:pt x="2116" y="21590"/>
                </a:lnTo>
                <a:cubicBezTo>
                  <a:pt x="13363" y="17833"/>
                  <a:pt x="21600" y="8652"/>
                  <a:pt x="0" y="0"/>
                </a:cubicBezTo>
                <a:lnTo>
                  <a:pt x="19857" y="45"/>
                </a:lnTo>
                <a:close/>
                <a:moveTo>
                  <a:pt x="19857" y="45"/>
                </a:moveTo>
              </a:path>
            </a:pathLst>
          </a:custGeom>
          <a:solidFill>
            <a:srgbClr val="595959">
              <a:alpha val="39607"/>
            </a:srgbClr>
          </a:solidFill>
          <a:ln w="9525" cap="flat">
            <a:noFill/>
            <a:round/>
            <a:headEnd type="none" w="med" len="med"/>
            <a:tailEnd type="none" w="med" len="med"/>
          </a:ln>
          <a:effectLst>
            <a:outerShdw blurRad="63500" dist="50799" dir="10800000" algn="ctr" rotWithShape="0">
              <a:schemeClr val="bg2">
                <a:alpha val="44998"/>
              </a:schemeClr>
            </a:outerShdw>
          </a:effectLst>
        </p:spPr>
        <p:txBody>
          <a:bodyPr lIns="0" tIns="0" rIns="0" bIns="0">
            <a:prstTxWarp prst="textNoShape">
              <a:avLst/>
            </a:prstTxWarp>
          </a:bodyPr>
          <a:lstStyle/>
          <a:p>
            <a:endParaRPr lang="en-US" dirty="0"/>
          </a:p>
        </p:txBody>
      </p:sp>
      <p:sp>
        <p:nvSpPr>
          <p:cNvPr id="6147" name="Rectangle 3"/>
          <p:cNvSpPr>
            <a:spLocks noChangeArrowheads="1"/>
          </p:cNvSpPr>
          <p:nvPr>
            <p:ph type="title"/>
          </p:nvPr>
        </p:nvSpPr>
        <p:spPr bwMode="auto">
          <a:xfrm>
            <a:off x="457200" y="90488"/>
            <a:ext cx="7467600" cy="1509712"/>
          </a:xfrm>
          <a:prstGeom prst="rect">
            <a:avLst/>
          </a:prstGeom>
          <a:noFill/>
          <a:ln w="12700">
            <a:noFill/>
            <a:miter lim="800000"/>
            <a:headEnd/>
            <a:tailEnd/>
          </a:ln>
          <a:effectLst/>
        </p:spPr>
        <p:txBody>
          <a:bodyPr vert="horz" wrap="square" lIns="50800" tIns="50800" rIns="45720" bIns="50800" numCol="1" anchor="ctr" anchorCtr="0" compatLnSpc="1">
            <a:prstTxWarp prst="textNoShape">
              <a:avLst/>
            </a:prstTxWarp>
          </a:bodyPr>
          <a:lstStyle/>
          <a:p>
            <a:pPr lvl="0"/>
            <a:r>
              <a:rPr lang="en-US">
                <a:sym typeface="Lucida Grande" charset="0"/>
              </a:rPr>
              <a:t>Click to edit Master title style</a:t>
            </a:r>
          </a:p>
        </p:txBody>
      </p:sp>
      <p:sp>
        <p:nvSpPr>
          <p:cNvPr id="6148" name="Rectangle 4"/>
          <p:cNvSpPr>
            <a:spLocks noChangeArrowheads="1"/>
          </p:cNvSpPr>
          <p:nvPr>
            <p:ph type="body" idx="1"/>
          </p:nvPr>
        </p:nvSpPr>
        <p:spPr bwMode="auto">
          <a:xfrm>
            <a:off x="457200" y="1600200"/>
            <a:ext cx="7467600" cy="5257800"/>
          </a:xfrm>
          <a:prstGeom prst="rect">
            <a:avLst/>
          </a:prstGeom>
          <a:noFill/>
          <a:ln w="12700">
            <a:noFill/>
            <a:miter lim="800000"/>
            <a:headEnd/>
            <a:tailEnd/>
          </a:ln>
          <a:effectLst/>
        </p:spPr>
        <p:txBody>
          <a:bodyPr vert="horz" wrap="square" lIns="50800" tIns="50800" rIns="91440" bIns="50800" numCol="1" anchor="t" anchorCtr="0" compatLnSpc="1">
            <a:prstTxWarp prst="textNoShape">
              <a:avLst/>
            </a:prstTxWarp>
          </a:bodyPr>
          <a:lstStyle/>
          <a:p>
            <a:pPr lvl="0"/>
            <a:r>
              <a:rPr lang="en-US">
                <a:sym typeface="Arial" charset="0"/>
              </a:rPr>
              <a:t>Click to edit Master text styles</a:t>
            </a:r>
          </a:p>
          <a:p>
            <a:pPr lvl="1"/>
            <a:r>
              <a:rPr lang="en-US">
                <a:sym typeface="Arial" charset="0"/>
              </a:rPr>
              <a:t>Second level</a:t>
            </a:r>
          </a:p>
          <a:p>
            <a:pPr lvl="2"/>
            <a:r>
              <a:rPr lang="en-US">
                <a:sym typeface="Arial" charset="0"/>
              </a:rPr>
              <a:t>Third level</a:t>
            </a:r>
          </a:p>
          <a:p>
            <a:pPr lvl="3"/>
            <a:r>
              <a:rPr lang="en-US">
                <a:sym typeface="Arial" charset="0"/>
              </a:rPr>
              <a:t>Fourth level</a:t>
            </a:r>
          </a:p>
          <a:p>
            <a:pPr lvl="4"/>
            <a:r>
              <a:rPr lang="en-US">
                <a:sym typeface="Arial" charset="0"/>
              </a:rPr>
              <a:t>Fifth level</a:t>
            </a:r>
          </a:p>
        </p:txBody>
      </p:sp>
      <p:sp>
        <p:nvSpPr>
          <p:cNvPr id="6149" name="Text Box 5"/>
          <p:cNvSpPr txBox="1">
            <a:spLocks noChangeArrowheads="1"/>
          </p:cNvSpPr>
          <p:nvPr>
            <p:ph type="sldNum" sz="quarter" idx="4"/>
          </p:nvPr>
        </p:nvSpPr>
        <p:spPr bwMode="auto">
          <a:xfrm>
            <a:off x="8459788" y="6646863"/>
            <a:ext cx="153987" cy="139700"/>
          </a:xfrm>
          <a:prstGeom prst="rect">
            <a:avLst/>
          </a:prstGeom>
          <a:noFill/>
          <a:ln w="12700">
            <a:noFill/>
            <a:miter lim="800000"/>
            <a:headEnd/>
            <a:tailEnd/>
          </a:ln>
          <a:effectLst/>
        </p:spPr>
        <p:txBody>
          <a:bodyPr vert="horz" wrap="none" lIns="91440" tIns="45720" rIns="91440" bIns="45720" numCol="1" anchor="b" anchorCtr="0" compatLnSpc="1">
            <a:prstTxWarp prst="textNoShape">
              <a:avLst/>
            </a:prstTxWarp>
          </a:bodyPr>
          <a:lstStyle>
            <a:lvl1pPr algn="ctr">
              <a:defRPr sz="1000">
                <a:solidFill>
                  <a:srgbClr val="9B9A98"/>
                </a:solidFill>
                <a:ea typeface="Arial" charset="0"/>
                <a:cs typeface="Arial" charset="0"/>
              </a:defRPr>
            </a:lvl1pPr>
          </a:lstStyle>
          <a:p>
            <a:fld id="{48CB08B7-D84C-3541-9AFC-7AAA0C9B4718}" type="slidenum">
              <a:rPr lang="en-US"/>
              <a:pPr/>
              <a:t>‹#›</a:t>
            </a:fld>
            <a:endParaRPr lang="en-US" dirty="0"/>
          </a:p>
        </p:txBody>
      </p:sp>
    </p:spTree>
  </p:cSld>
  <p:clrMap bg1="dk2" tx1="lt1" bg2="dk1"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hf hdr="0" ftr="0" dt="0"/>
  <p:txStyles>
    <p:titleStyle>
      <a:lvl1pPr algn="l" rtl="0" fontAlgn="base">
        <a:spcBef>
          <a:spcPct val="0"/>
        </a:spcBef>
        <a:spcAft>
          <a:spcPct val="0"/>
        </a:spcAft>
        <a:defRPr sz="4600">
          <a:solidFill>
            <a:schemeClr val="tx1"/>
          </a:solidFill>
          <a:latin typeface="+mj-lt"/>
          <a:ea typeface="+mj-ea"/>
          <a:cs typeface="+mj-cs"/>
          <a:sym typeface="Lucida Grande" charset="0"/>
        </a:defRPr>
      </a:lvl1pPr>
      <a:lvl2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2pPr>
      <a:lvl3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3pPr>
      <a:lvl4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4pPr>
      <a:lvl5pPr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5pPr>
      <a:lvl6pPr marL="4572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6pPr>
      <a:lvl7pPr marL="9144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7pPr>
      <a:lvl8pPr marL="13716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8pPr>
      <a:lvl9pPr marL="1828800" algn="l" rtl="0" fontAlgn="base">
        <a:spcBef>
          <a:spcPct val="0"/>
        </a:spcBef>
        <a:spcAft>
          <a:spcPct val="0"/>
        </a:spcAft>
        <a:defRPr sz="4600">
          <a:solidFill>
            <a:schemeClr val="tx1"/>
          </a:solidFill>
          <a:latin typeface="Lucida Grande" charset="0"/>
          <a:ea typeface="ヒラギノ角ゴ ProN W3" charset="-128"/>
          <a:cs typeface="ヒラギノ角ゴ ProN W3" charset="-128"/>
          <a:sym typeface="Lucida Grande" charset="0"/>
        </a:defRPr>
      </a:lvl9pPr>
    </p:titleStyle>
    <p:bodyStyle>
      <a:lvl1pPr marL="407988" indent="-382588" algn="l" rtl="0" fontAlgn="base">
        <a:spcBef>
          <a:spcPts val="700"/>
        </a:spcBef>
        <a:spcAft>
          <a:spcPct val="0"/>
        </a:spcAft>
        <a:buClr>
          <a:srgbClr val="6EA0B0"/>
        </a:buClr>
        <a:buSzPct val="80000"/>
        <a:buFont typeface="Wingdings 2" charset="2"/>
        <a:buChar char=""/>
        <a:defRPr sz="3000">
          <a:solidFill>
            <a:schemeClr val="tx1"/>
          </a:solidFill>
          <a:latin typeface="+mn-lt"/>
          <a:ea typeface="+mn-ea"/>
          <a:cs typeface="+mn-cs"/>
          <a:sym typeface="Arial" charset="0"/>
        </a:defRPr>
      </a:lvl1pPr>
      <a:lvl2pPr marL="711200" indent="-273050" algn="l" rtl="0" fontAlgn="base">
        <a:spcBef>
          <a:spcPts val="600"/>
        </a:spcBef>
        <a:spcAft>
          <a:spcPct val="0"/>
        </a:spcAft>
        <a:buClr>
          <a:srgbClr val="6EA0B0"/>
        </a:buClr>
        <a:buSzPct val="89000"/>
        <a:buFont typeface="Wingdings 2" charset="2"/>
        <a:buChar char=""/>
        <a:defRPr sz="2600">
          <a:solidFill>
            <a:schemeClr val="tx1"/>
          </a:solidFill>
          <a:latin typeface="+mn-lt"/>
          <a:ea typeface="+mn-ea"/>
          <a:cs typeface="+mn-cs"/>
          <a:sym typeface="Arial" charset="0"/>
        </a:defRPr>
      </a:lvl2pPr>
      <a:lvl3pPr marL="993775" indent="-255588" algn="l" rtl="0" fontAlgn="base">
        <a:spcBef>
          <a:spcPts val="600"/>
        </a:spcBef>
        <a:spcAft>
          <a:spcPct val="0"/>
        </a:spcAft>
        <a:buClr>
          <a:srgbClr val="CCAF0A"/>
        </a:buClr>
        <a:buSzPct val="85000"/>
        <a:buFont typeface="Arial" charset="0"/>
        <a:buChar char="○"/>
        <a:defRPr sz="2400">
          <a:solidFill>
            <a:schemeClr val="tx1"/>
          </a:solidFill>
          <a:latin typeface="+mn-lt"/>
          <a:ea typeface="+mn-ea"/>
          <a:cs typeface="+mn-cs"/>
          <a:sym typeface="Arial" charset="0"/>
        </a:defRPr>
      </a:lvl3pPr>
      <a:lvl4pPr marL="1268413" indent="-236538" algn="l" rtl="0" fontAlgn="base">
        <a:spcBef>
          <a:spcPts val="500"/>
        </a:spcBef>
        <a:spcAft>
          <a:spcPct val="0"/>
        </a:spcAft>
        <a:buClr>
          <a:srgbClr val="8D89A4"/>
        </a:buClr>
        <a:buSzPct val="89000"/>
        <a:buFont typeface="Wingdings 2" charset="2"/>
        <a:buChar char=""/>
        <a:defRPr sz="2000">
          <a:solidFill>
            <a:schemeClr val="tx1"/>
          </a:solidFill>
          <a:latin typeface="+mn-lt"/>
          <a:ea typeface="+mn-ea"/>
          <a:cs typeface="+mn-cs"/>
          <a:sym typeface="Arial" charset="0"/>
        </a:defRPr>
      </a:lvl4pPr>
      <a:lvl5pPr marL="14779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5pPr>
      <a:lvl6pPr marL="19351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6pPr>
      <a:lvl7pPr marL="23923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7pPr>
      <a:lvl8pPr marL="28495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8pPr>
      <a:lvl9pPr marL="3306763" indent="-182563" algn="l" rtl="0" fontAlgn="base">
        <a:spcBef>
          <a:spcPts val="500"/>
        </a:spcBef>
        <a:spcAft>
          <a:spcPct val="0"/>
        </a:spcAft>
        <a:buClr>
          <a:srgbClr val="748560"/>
        </a:buClr>
        <a:buSzPct val="100000"/>
        <a:buFont typeface="Arial" charset="0"/>
        <a:buChar char="-"/>
        <a:defRPr sz="2000">
          <a:solidFill>
            <a:schemeClr val="tx1"/>
          </a:solidFill>
          <a:latin typeface="+mn-lt"/>
          <a:ea typeface="+mn-ea"/>
          <a:cs typeface="+mn-cs"/>
          <a:sym typeface="Arial"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D2DAF1-ED53-344A-91A8-E1C14A3C91D0}" type="datetimeFigureOut">
              <a:rPr lang="en-US" smtClean="0"/>
              <a:t>7/5/11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1569CB-D390-6A4C-8551-C9935ADC100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image" Target="../media/image5.png"/><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dpi="0" rotWithShape="1">
          <a:blip r:embed="rId3">
            <a:alphaModFix amt="88000"/>
            <a:lum bright="-2000" contrast="-24000"/>
          </a:blip>
          <a:srcRect/>
          <a:stretch>
            <a:fillRect/>
          </a:stretch>
        </a:blipFill>
        <a:effectLst/>
      </p:bgPr>
    </p:bg>
    <p:spTree>
      <p:nvGrpSpPr>
        <p:cNvPr id="1" name=""/>
        <p:cNvGrpSpPr/>
        <p:nvPr/>
      </p:nvGrpSpPr>
      <p:grpSpPr>
        <a:xfrm>
          <a:off x="0" y="0"/>
          <a:ext cx="0" cy="0"/>
          <a:chOff x="0" y="0"/>
          <a:chExt cx="0" cy="0"/>
        </a:xfrm>
      </p:grpSpPr>
      <p:sp>
        <p:nvSpPr>
          <p:cNvPr id="7169" name="Freeform 1"/>
          <p:cNvSpPr>
            <a:spLocks/>
          </p:cNvSpPr>
          <p:nvPr/>
        </p:nvSpPr>
        <p:spPr bwMode="auto">
          <a:xfrm>
            <a:off x="285750" y="2803525"/>
            <a:ext cx="0" cy="3035300"/>
          </a:xfrm>
          <a:custGeom>
            <a:avLst/>
            <a:gdLst/>
            <a:ahLst/>
            <a:cxnLst>
              <a:cxn ang="0">
                <a:pos x="0" y="0"/>
              </a:cxn>
              <a:cxn ang="0">
                <a:pos x="68" y="68"/>
              </a:cxn>
              <a:cxn ang="0">
                <a:pos x="68" y="68"/>
              </a:cxn>
              <a:cxn ang="0">
                <a:pos x="678" y="678"/>
              </a:cxn>
              <a:cxn ang="0">
                <a:pos x="21600" y="21600"/>
              </a:cxn>
              <a:cxn ang="0">
                <a:pos x="21600" y="21600"/>
              </a:cxn>
              <a:cxn ang="0">
                <a:pos x="0" y="0"/>
              </a:cxn>
              <a:cxn ang="0">
                <a:pos x="0" y="0"/>
              </a:cxn>
              <a:cxn ang="0">
                <a:pos x="0" y="0"/>
              </a:cxn>
            </a:cxnLst>
            <a:rect l="0" t="0" r="r" b="b"/>
            <a:pathLst>
              <a:path w="21600" h="21600">
                <a:moveTo>
                  <a:pt x="0" y="0"/>
                </a:moveTo>
                <a:lnTo>
                  <a:pt x="68" y="68"/>
                </a:lnTo>
                <a:lnTo>
                  <a:pt x="678" y="678"/>
                </a:lnTo>
                <a:lnTo>
                  <a:pt x="21600" y="21600"/>
                </a:lnTo>
                <a:lnTo>
                  <a:pt x="0" y="0"/>
                </a:lnTo>
                <a:close/>
                <a:moveTo>
                  <a:pt x="0" y="0"/>
                </a:moveTo>
              </a:path>
            </a:pathLst>
          </a:custGeom>
          <a:solidFill>
            <a:srgbClr val="6BBA27"/>
          </a:solidFill>
          <a:ln w="9525" cap="flat">
            <a:noFill/>
            <a:round/>
            <a:headEnd type="none" w="med" len="med"/>
            <a:tailEnd type="none" w="med" len="med"/>
          </a:ln>
        </p:spPr>
        <p:txBody>
          <a:bodyPr lIns="0" tIns="0" rIns="0" bIns="0">
            <a:prstTxWarp prst="textNoShape">
              <a:avLst/>
            </a:prstTxWarp>
          </a:bodyPr>
          <a:lstStyle/>
          <a:p>
            <a:endParaRPr lang="en-US" dirty="0"/>
          </a:p>
        </p:txBody>
      </p:sp>
      <p:sp>
        <p:nvSpPr>
          <p:cNvPr id="7170" name="Rectangle 2"/>
          <p:cNvSpPr>
            <a:spLocks noGrp="1" noChangeArrowheads="1"/>
          </p:cNvSpPr>
          <p:nvPr>
            <p:ph type="title"/>
          </p:nvPr>
        </p:nvSpPr>
        <p:spPr>
          <a:xfrm>
            <a:off x="0" y="0"/>
            <a:ext cx="9144000" cy="3048000"/>
          </a:xfrm>
          <a:ln/>
        </p:spPr>
        <p:txBody>
          <a:bodyPr rIns="132080"/>
          <a:lstStyle/>
          <a:p>
            <a:r>
              <a:rPr lang="en-US" sz="2800" b="1" dirty="0"/>
              <a:t>IUCN Academy of Environmental Law</a:t>
            </a:r>
            <a:r>
              <a:rPr lang="en-US" sz="2800" b="1" dirty="0" smtClean="0"/>
              <a:t> 2011 Colloquium</a:t>
            </a:r>
            <a:br>
              <a:rPr lang="en-US" sz="2800" b="1" dirty="0" smtClean="0"/>
            </a:br>
            <a:r>
              <a:rPr lang="en-US" sz="2800" b="1" i="1" dirty="0" smtClean="0">
                <a:effectLst>
                  <a:outerShdw blurRad="38100" dist="38100" dir="2700000" algn="tl">
                    <a:srgbClr val="808080">
                      <a:alpha val="28000"/>
                    </a:srgbClr>
                  </a:outerShdw>
                </a:effectLst>
              </a:rPr>
              <a:t>Water and the Law: Towards Sustainability</a:t>
            </a:r>
            <a:r>
              <a:rPr lang="en-US" sz="2800" b="1" dirty="0" smtClean="0">
                <a:solidFill>
                  <a:srgbClr val="000000"/>
                </a:solidFill>
              </a:rPr>
              <a:t/>
            </a:r>
            <a:br>
              <a:rPr lang="en-US" sz="2800" b="1" dirty="0" smtClean="0">
                <a:solidFill>
                  <a:srgbClr val="000000"/>
                </a:solidFill>
              </a:rPr>
            </a:br>
            <a:r>
              <a:rPr lang="en-US" sz="2800" b="1" dirty="0" smtClean="0">
                <a:solidFill>
                  <a:srgbClr val="000000"/>
                </a:solidFill>
              </a:rPr>
              <a:t/>
            </a:r>
            <a:br>
              <a:rPr lang="en-US" sz="2800" b="1" dirty="0" smtClean="0">
                <a:solidFill>
                  <a:srgbClr val="000000"/>
                </a:solidFill>
              </a:rPr>
            </a:br>
            <a:r>
              <a:rPr lang="en-US" sz="2400" b="1" dirty="0" smtClean="0">
                <a:solidFill>
                  <a:srgbClr val="000000"/>
                </a:solidFill>
              </a:rPr>
              <a:t>Mpekweni Beach Resort, Eastern Cape</a:t>
            </a:r>
            <a:br>
              <a:rPr lang="en-US" sz="2400" b="1" dirty="0" smtClean="0">
                <a:solidFill>
                  <a:srgbClr val="000000"/>
                </a:solidFill>
              </a:rPr>
            </a:br>
            <a:r>
              <a:rPr lang="en-US" sz="2400" b="1" dirty="0" smtClean="0">
                <a:solidFill>
                  <a:srgbClr val="000000"/>
                </a:solidFill>
              </a:rPr>
              <a:t>South Africa, 3 </a:t>
            </a:r>
            <a:r>
              <a:rPr lang="en-US" sz="2400" b="1" dirty="0">
                <a:solidFill>
                  <a:srgbClr val="000000"/>
                </a:solidFill>
              </a:rPr>
              <a:t>–</a:t>
            </a:r>
            <a:r>
              <a:rPr lang="en-US" sz="2400" b="1" dirty="0" smtClean="0">
                <a:solidFill>
                  <a:srgbClr val="000000"/>
                </a:solidFill>
              </a:rPr>
              <a:t> 7 July 2011</a:t>
            </a:r>
            <a:endParaRPr lang="en-US" sz="2400" b="1" dirty="0">
              <a:solidFill>
                <a:srgbClr val="000000"/>
              </a:solidFill>
            </a:endParaRPr>
          </a:p>
        </p:txBody>
      </p:sp>
      <p:sp>
        <p:nvSpPr>
          <p:cNvPr id="7171" name="Rectangle 3"/>
          <p:cNvSpPr>
            <a:spLocks noGrp="1" noChangeArrowheads="1"/>
          </p:cNvSpPr>
          <p:nvPr>
            <p:ph idx="1"/>
          </p:nvPr>
        </p:nvSpPr>
        <p:spPr>
          <a:xfrm>
            <a:off x="304800" y="3505200"/>
            <a:ext cx="8839200" cy="2743200"/>
          </a:xfrm>
          <a:ln/>
        </p:spPr>
        <p:txBody>
          <a:bodyPr rIns="132080">
            <a:normAutofit/>
          </a:bodyPr>
          <a:lstStyle/>
          <a:p>
            <a:pPr>
              <a:lnSpc>
                <a:spcPct val="80000"/>
              </a:lnSpc>
            </a:pPr>
            <a:r>
              <a:rPr lang="en-US" sz="3600" b="1" dirty="0">
                <a:solidFill>
                  <a:schemeClr val="bg1"/>
                </a:solidFill>
                <a:effectLst>
                  <a:outerShdw blurRad="50800" dist="38100" dir="2700000" algn="br">
                    <a:srgbClr val="000000">
                      <a:alpha val="73000"/>
                    </a:srgbClr>
                  </a:outerShdw>
                </a:effectLst>
              </a:rPr>
              <a:t>Rethinking Law in a Complex System: Energy, Water, and Climate Change</a:t>
            </a:r>
          </a:p>
          <a:p>
            <a:pPr>
              <a:lnSpc>
                <a:spcPct val="80000"/>
              </a:lnSpc>
            </a:pPr>
            <a:endParaRPr lang="en-US" sz="2400" b="1" dirty="0" smtClean="0">
              <a:solidFill>
                <a:schemeClr val="bg1"/>
              </a:solidFill>
              <a:ea typeface="ヒラギノ角ゴ ProN W6" charset="-128"/>
              <a:cs typeface="ヒラギノ角ゴ ProN W6" charset="-128"/>
            </a:endParaRPr>
          </a:p>
          <a:p>
            <a:pPr>
              <a:lnSpc>
                <a:spcPct val="80000"/>
              </a:lnSpc>
            </a:pPr>
            <a:r>
              <a:rPr lang="en-US" sz="2800" b="1" dirty="0">
                <a:solidFill>
                  <a:srgbClr val="000000"/>
                </a:solidFill>
              </a:rPr>
              <a:t>Prof. David Hodas</a:t>
            </a:r>
          </a:p>
          <a:p>
            <a:pPr>
              <a:lnSpc>
                <a:spcPct val="80000"/>
              </a:lnSpc>
            </a:pPr>
            <a:r>
              <a:rPr lang="en-US" sz="2800" b="1" dirty="0">
                <a:solidFill>
                  <a:srgbClr val="000000"/>
                </a:solidFill>
              </a:rPr>
              <a:t>Widener University School of Law</a:t>
            </a:r>
          </a:p>
          <a:p>
            <a:pPr>
              <a:lnSpc>
                <a:spcPct val="80000"/>
              </a:lnSpc>
            </a:pPr>
            <a:r>
              <a:rPr lang="en-US" sz="2800" b="1" dirty="0">
                <a:solidFill>
                  <a:srgbClr val="000000"/>
                </a:solidFill>
              </a:rPr>
              <a:t>Wilmington, </a:t>
            </a:r>
            <a:r>
              <a:rPr lang="en-US" sz="2800" b="1" dirty="0" smtClean="0">
                <a:solidFill>
                  <a:srgbClr val="000000"/>
                </a:solidFill>
              </a:rPr>
              <a:t>Delaware, U.S.A</a:t>
            </a:r>
            <a:r>
              <a:rPr lang="en-US" sz="2800" dirty="0" smtClean="0">
                <a:solidFill>
                  <a:srgbClr val="000000"/>
                </a:solidFill>
              </a:rPr>
              <a:t>.</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C29BE80-A240-BC45-8BD3-2600001AA821}" type="slidenum">
              <a:rPr lang="en-US" smtClean="0"/>
              <a:pPr/>
              <a:t>2</a:t>
            </a:fld>
            <a:endParaRPr lang="en-US" dirty="0"/>
          </a:p>
        </p:txBody>
      </p:sp>
      <p:sp>
        <p:nvSpPr>
          <p:cNvPr id="6" name="Text Placeholder 5"/>
          <p:cNvSpPr>
            <a:spLocks noGrp="1"/>
          </p:cNvSpPr>
          <p:nvPr>
            <p:ph type="body" idx="4294967295"/>
          </p:nvPr>
        </p:nvSpPr>
        <p:spPr>
          <a:xfrm>
            <a:off x="-228600" y="1535112"/>
            <a:ext cx="3962400" cy="4865687"/>
          </a:xfrm>
        </p:spPr>
        <p:txBody>
          <a:bodyPr/>
          <a:lstStyle/>
          <a:p>
            <a:pPr>
              <a:buNone/>
            </a:pPr>
            <a:r>
              <a:rPr lang="en-US" dirty="0" smtClean="0"/>
              <a:t>	Harnessing the oxen increased power available to a human being by a factor of 10. The water wheel increased the power available to a person  another 6X; the steam engine increased it another 10X.  </a:t>
            </a:r>
            <a:endParaRPr lang="en-US" dirty="0"/>
          </a:p>
        </p:txBody>
      </p:sp>
      <p:sp>
        <p:nvSpPr>
          <p:cNvPr id="2" name="Title 1"/>
          <p:cNvSpPr>
            <a:spLocks noGrp="1"/>
          </p:cNvSpPr>
          <p:nvPr>
            <p:ph type="title" idx="4294967295"/>
          </p:nvPr>
        </p:nvSpPr>
        <p:spPr>
          <a:xfrm>
            <a:off x="0" y="304800"/>
            <a:ext cx="9525000" cy="685800"/>
          </a:xfrm>
        </p:spPr>
        <p:txBody>
          <a:bodyPr>
            <a:normAutofit/>
          </a:bodyPr>
          <a:lstStyle/>
          <a:p>
            <a:pPr algn="ctr">
              <a:spcAft>
                <a:spcPts val="600"/>
              </a:spcAft>
            </a:pPr>
            <a:r>
              <a:rPr lang="en-US" sz="3600" b="1" dirty="0" smtClean="0"/>
              <a:t>The Intimate Marriage of Water and Energy</a:t>
            </a:r>
            <a:endParaRPr lang="en-US" sz="3600" b="1" dirty="0"/>
          </a:p>
        </p:txBody>
      </p:sp>
      <p:pic>
        <p:nvPicPr>
          <p:cNvPr id="5" name="Content Placeholder 4" descr="water wheel.png"/>
          <p:cNvPicPr>
            <a:picLocks noGrp="1" noChangeAspect="1"/>
          </p:cNvPicPr>
          <p:nvPr>
            <p:ph idx="4294967295"/>
          </p:nvPr>
        </p:nvPicPr>
        <p:blipFill>
          <a:blip r:embed="rId3">
            <a:alphaModFix/>
          </a:blip>
          <a:srcRect t="-4529" b="-4529"/>
          <a:stretch>
            <a:fillRect/>
          </a:stretch>
        </p:blipFill>
        <p:spPr>
          <a:xfrm>
            <a:off x="3624465" y="1676400"/>
            <a:ext cx="5519535" cy="3886200"/>
          </a:xfrm>
        </p:spPr>
      </p:pic>
      <p:sp>
        <p:nvSpPr>
          <p:cNvPr id="9" name="TextBox 8"/>
          <p:cNvSpPr txBox="1"/>
          <p:nvPr/>
        </p:nvSpPr>
        <p:spPr>
          <a:xfrm>
            <a:off x="3581400" y="5562600"/>
            <a:ext cx="5562600" cy="954107"/>
          </a:xfrm>
          <a:prstGeom prst="rect">
            <a:avLst/>
          </a:prstGeom>
          <a:noFill/>
        </p:spPr>
        <p:txBody>
          <a:bodyPr wrap="square" rtlCol="0">
            <a:spAutoFit/>
          </a:bodyPr>
          <a:lstStyle/>
          <a:p>
            <a:r>
              <a:rPr lang="en-US" sz="2800" b="1" dirty="0" smtClean="0">
                <a:solidFill>
                  <a:srgbClr val="000000"/>
                </a:solidFill>
                <a:effectLst>
                  <a:outerShdw blurRad="50800" dist="38100" dir="2700000">
                    <a:schemeClr val="accent5">
                      <a:lumMod val="60000"/>
                      <a:lumOff val="40000"/>
                      <a:alpha val="43000"/>
                    </a:schemeClr>
                  </a:outerShdw>
                </a:effectLst>
              </a:rPr>
              <a:t>Virtually all electricity is produced in a steam engine</a:t>
            </a:r>
            <a:endParaRPr lang="en-US" sz="2800" b="1" dirty="0">
              <a:solidFill>
                <a:srgbClr val="000000"/>
              </a:solidFill>
              <a:effectLst>
                <a:outerShdw blurRad="50800" dist="38100" dir="2700000">
                  <a:schemeClr val="accent5">
                    <a:lumMod val="60000"/>
                    <a:lumOff val="40000"/>
                    <a:alpha val="43000"/>
                  </a:schemeClr>
                </a:outerShdw>
              </a:effectLst>
            </a:endParaRPr>
          </a:p>
        </p:txBody>
      </p:sp>
    </p:spTree>
  </p:cSld>
  <p:clrMapOvr>
    <a:masterClrMapping/>
  </p:clrMapOvr>
  <mc:AlternateContent>
    <mc:Choice xmlns:mp="http://schemas.microsoft.com/office/mac/powerpoint/2008/main" Requires="mp">
      <mp:transition>
        <mp:cube dir="r"/>
      </mp:transition>
    </mc:Choice>
    <mc:Fallback>
      <p:transition>
        <p:cover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0"/>
                                  </p:iterate>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mph" presetSubtype="0" fill="hold" grpId="1" nodeType="clickEffect">
                                  <p:stCondLst>
                                    <p:cond delay="0"/>
                                  </p:stCondLst>
                                  <p:iterate type="lt">
                                    <p:tmPct val="4000"/>
                                  </p:iterate>
                                  <p:childTnLst>
                                    <p:set>
                                      <p:cBhvr override="childStyle">
                                        <p:cTn id="10" dur="2000" fill="hold"/>
                                        <p:tgtEl>
                                          <p:spTgt spid="9"/>
                                        </p:tgtEl>
                                        <p:attrNameLst>
                                          <p:attrName>style.color</p:attrName>
                                        </p:attrNameLst>
                                      </p:cBhvr>
                                      <p:to>
                                        <p:clrVal>
                                          <a:schemeClr val="folHlink"/>
                                        </p:clrVal>
                                      </p:to>
                                    </p:set>
                                    <p:set>
                                      <p:cBhvr>
                                        <p:cTn id="11" dur="2000" fill="hold"/>
                                        <p:tgtEl>
                                          <p:spTgt spid="9"/>
                                        </p:tgtEl>
                                        <p:attrNameLst>
                                          <p:attrName>fillcolor</p:attrName>
                                        </p:attrNameLst>
                                      </p:cBhvr>
                                      <p:to>
                                        <p:clrVal>
                                          <a:schemeClr val="folHlink"/>
                                        </p:clrVal>
                                      </p:to>
                                    </p:set>
                                    <p:set>
                                      <p:cBhvr>
                                        <p:cTn id="12" dur="200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smtClean="0"/>
              <a:t>Is Water Heavier than Coal?</a:t>
            </a:r>
            <a:endParaRPr lang="en-US" dirty="0"/>
          </a:p>
        </p:txBody>
      </p:sp>
      <p:sp>
        <p:nvSpPr>
          <p:cNvPr id="4" name="Content Placeholder 3"/>
          <p:cNvSpPr>
            <a:spLocks noGrp="1"/>
          </p:cNvSpPr>
          <p:nvPr>
            <p:ph idx="1"/>
          </p:nvPr>
        </p:nvSpPr>
        <p:spPr>
          <a:xfrm>
            <a:off x="0" y="1219200"/>
            <a:ext cx="8839200" cy="5638800"/>
          </a:xfrm>
        </p:spPr>
        <p:txBody>
          <a:bodyPr/>
          <a:lstStyle/>
          <a:p>
            <a:r>
              <a:rPr lang="en-US" dirty="0" smtClean="0"/>
              <a:t>A </a:t>
            </a:r>
            <a:r>
              <a:rPr lang="en-US" dirty="0"/>
              <a:t>coal-fired power plant</a:t>
            </a:r>
            <a:r>
              <a:rPr lang="en-US" dirty="0" smtClean="0"/>
              <a:t> (once</a:t>
            </a:r>
            <a:r>
              <a:rPr lang="en-US" dirty="0"/>
              <a:t>-through </a:t>
            </a:r>
            <a:r>
              <a:rPr lang="en-US" dirty="0" smtClean="0"/>
              <a:t>cooling) will </a:t>
            </a:r>
            <a:r>
              <a:rPr lang="en-US" dirty="0"/>
              <a:t>consume</a:t>
            </a:r>
            <a:r>
              <a:rPr lang="en-US" dirty="0" smtClean="0"/>
              <a:t> 10X </a:t>
            </a:r>
            <a:r>
              <a:rPr lang="en-US" dirty="0"/>
              <a:t>more water than coal (by weight) or many times more for a closed-loop system.</a:t>
            </a:r>
            <a:r>
              <a:rPr lang="en-US" dirty="0" smtClean="0"/>
              <a:t> </a:t>
            </a:r>
          </a:p>
          <a:p>
            <a:r>
              <a:rPr lang="en-US" dirty="0" smtClean="0"/>
              <a:t>So, it is </a:t>
            </a:r>
            <a:r>
              <a:rPr lang="en-US" dirty="0"/>
              <a:t>cheaper to </a:t>
            </a:r>
            <a:r>
              <a:rPr lang="en-US" dirty="0" smtClean="0"/>
              <a:t>transport </a:t>
            </a:r>
            <a:r>
              <a:rPr lang="en-US" dirty="0"/>
              <a:t>coal </a:t>
            </a:r>
            <a:r>
              <a:rPr lang="en-US" dirty="0" smtClean="0"/>
              <a:t>to </a:t>
            </a:r>
            <a:r>
              <a:rPr lang="en-US" dirty="0"/>
              <a:t>water than the other way </a:t>
            </a:r>
            <a:r>
              <a:rPr lang="en-US" dirty="0" smtClean="0"/>
              <a:t>around.</a:t>
            </a:r>
          </a:p>
          <a:p>
            <a:r>
              <a:rPr lang="en-US" dirty="0" smtClean="0"/>
              <a:t>Water is limitation on </a:t>
            </a:r>
            <a:r>
              <a:rPr lang="en-US" dirty="0"/>
              <a:t>thermal electricity generation, given the large volumes of water required for cooling.</a:t>
            </a:r>
            <a:r>
              <a:rPr lang="en-US" dirty="0" smtClean="0"/>
              <a:t> </a:t>
            </a:r>
          </a:p>
          <a:p>
            <a:r>
              <a:rPr lang="en-US" dirty="0" smtClean="0"/>
              <a:t>Water </a:t>
            </a:r>
            <a:r>
              <a:rPr lang="en-US" dirty="0"/>
              <a:t>is almost always local where energy tends to be more global</a:t>
            </a:r>
            <a:r>
              <a:rPr lang="en-US" dirty="0" smtClean="0"/>
              <a:t>.</a:t>
            </a:r>
          </a:p>
          <a:p>
            <a:pPr>
              <a:buNone/>
            </a:pPr>
            <a:r>
              <a:rPr lang="en-US" sz="2000" dirty="0"/>
              <a:t>Erik </a:t>
            </a:r>
            <a:r>
              <a:rPr lang="en-US" sz="2000" dirty="0" err="1" smtClean="0"/>
              <a:t>Mielke</a:t>
            </a:r>
            <a:r>
              <a:rPr lang="en-US" sz="2000" dirty="0" smtClean="0"/>
              <a:t>, et al,</a:t>
            </a:r>
            <a:r>
              <a:rPr lang="en-US" sz="2000" dirty="0"/>
              <a:t> </a:t>
            </a:r>
            <a:r>
              <a:rPr lang="en-US" sz="2000" i="1" dirty="0"/>
              <a:t>Water Consumption of Energy Resource Extraction, Processing, and </a:t>
            </a:r>
            <a:r>
              <a:rPr lang="en-US" sz="2000" i="1" dirty="0" smtClean="0"/>
              <a:t>Conversion</a:t>
            </a:r>
            <a:r>
              <a:rPr lang="en-US" sz="2000" dirty="0" smtClean="0"/>
              <a:t> (Harvard Kennedy School </a:t>
            </a:r>
            <a:r>
              <a:rPr lang="en-US" sz="2000" dirty="0" err="1" smtClean="0"/>
              <a:t>Belfer</a:t>
            </a:r>
            <a:r>
              <a:rPr lang="en-US" sz="2000" dirty="0" smtClean="0"/>
              <a:t> Center 2010)</a:t>
            </a:r>
            <a:endParaRPr lang="en-US" sz="2000" dirty="0"/>
          </a:p>
        </p:txBody>
      </p:sp>
      <p:sp>
        <p:nvSpPr>
          <p:cNvPr id="2" name="Slide Number Placeholder 1"/>
          <p:cNvSpPr>
            <a:spLocks noGrp="1"/>
          </p:cNvSpPr>
          <p:nvPr>
            <p:ph type="sldNum" sz="quarter" idx="10"/>
          </p:nvPr>
        </p:nvSpPr>
        <p:spPr/>
        <p:txBody>
          <a:bodyPr/>
          <a:lstStyle/>
          <a:p>
            <a:fld id="{63347B61-D5CD-D241-BAE1-6CB6FC649719}" type="slidenum">
              <a:rPr lang="en-US" smtClean="0"/>
              <a:pPr/>
              <a:t>3</a:t>
            </a:fld>
            <a:endParaRPr lang="en-US"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Energy Use for Water</a:t>
            </a:r>
            <a:endParaRPr lang="en-US" dirty="0"/>
          </a:p>
        </p:txBody>
      </p:sp>
      <p:sp>
        <p:nvSpPr>
          <p:cNvPr id="3" name="Content Placeholder 2"/>
          <p:cNvSpPr>
            <a:spLocks noGrp="1"/>
          </p:cNvSpPr>
          <p:nvPr>
            <p:ph sz="half" idx="1"/>
          </p:nvPr>
        </p:nvSpPr>
        <p:spPr>
          <a:xfrm>
            <a:off x="457200" y="1600200"/>
            <a:ext cx="4419600" cy="4525963"/>
          </a:xfrm>
        </p:spPr>
        <p:txBody>
          <a:bodyPr>
            <a:normAutofit lnSpcReduction="10000"/>
          </a:bodyPr>
          <a:lstStyle/>
          <a:p>
            <a:r>
              <a:rPr lang="en-US" b="1" dirty="0">
                <a:solidFill>
                  <a:schemeClr val="accent2">
                    <a:lumMod val="50000"/>
                  </a:schemeClr>
                </a:solidFill>
              </a:rPr>
              <a:t>Moving water </a:t>
            </a:r>
            <a:r>
              <a:rPr lang="en-US" dirty="0"/>
              <a:t>to where it is needed is</a:t>
            </a:r>
            <a:r>
              <a:rPr lang="en-US" b="1" dirty="0"/>
              <a:t> </a:t>
            </a:r>
            <a:r>
              <a:rPr lang="en-US" b="1" dirty="0">
                <a:solidFill>
                  <a:schemeClr val="accent2">
                    <a:lumMod val="50000"/>
                  </a:schemeClr>
                </a:solidFill>
              </a:rPr>
              <a:t>energy intensive</a:t>
            </a:r>
            <a:r>
              <a:rPr lang="en-US" dirty="0"/>
              <a:t>.</a:t>
            </a:r>
            <a:r>
              <a:rPr lang="en-US" dirty="0" smtClean="0"/>
              <a:t> </a:t>
            </a:r>
          </a:p>
          <a:p>
            <a:pPr lvl="1"/>
            <a:r>
              <a:rPr lang="en-US" dirty="0" smtClean="0"/>
              <a:t>In California, water</a:t>
            </a:r>
            <a:r>
              <a:rPr lang="en-US" dirty="0"/>
              <a:t>-related energy use consumes 19 percent of the state’s electricity, 30 percent of its natural gas, and 88 billion gallons of diesel fuel every </a:t>
            </a:r>
            <a:r>
              <a:rPr lang="en-US" dirty="0" smtClean="0"/>
              <a:t>year.</a:t>
            </a:r>
          </a:p>
          <a:p>
            <a:pPr lvl="1"/>
            <a:endParaRPr lang="en-US" dirty="0" smtClean="0"/>
          </a:p>
          <a:p>
            <a:pPr>
              <a:buNone/>
            </a:pPr>
            <a:r>
              <a:rPr lang="en-US" dirty="0" smtClean="0"/>
              <a:t> </a:t>
            </a:r>
            <a:endParaRPr lang="en-US" dirty="0"/>
          </a:p>
        </p:txBody>
      </p:sp>
      <p:pic>
        <p:nvPicPr>
          <p:cNvPr id="7" name="Content Placeholder 6" descr="CA energy for water.png"/>
          <p:cNvPicPr>
            <a:picLocks noGrp="1" noChangeAspect="1"/>
          </p:cNvPicPr>
          <p:nvPr>
            <p:ph sz="half" idx="2"/>
          </p:nvPr>
        </p:nvPicPr>
        <p:blipFill>
          <a:blip r:embed="rId3"/>
          <a:srcRect t="-27862" b="-27862"/>
          <a:stretch>
            <a:fillRect/>
          </a:stretch>
        </p:blipFill>
        <p:spPr>
          <a:xfrm>
            <a:off x="4648200" y="-304800"/>
            <a:ext cx="4495800" cy="8229600"/>
          </a:xfrm>
        </p:spPr>
      </p:pic>
      <p:sp>
        <p:nvSpPr>
          <p:cNvPr id="4" name="Slide Number Placeholder 3"/>
          <p:cNvSpPr>
            <a:spLocks noGrp="1"/>
          </p:cNvSpPr>
          <p:nvPr>
            <p:ph type="sldNum" sz="quarter" idx="12"/>
          </p:nvPr>
        </p:nvSpPr>
        <p:spPr/>
        <p:txBody>
          <a:bodyPr/>
          <a:lstStyle/>
          <a:p>
            <a:fld id="{1C29BE80-A240-BC45-8BD3-2600001AA821}" type="slidenum">
              <a:rPr lang="en-US" smtClean="0"/>
              <a:pPr/>
              <a:t>4</a:t>
            </a:fld>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Water Used to Produce Electricity</a:t>
            </a:r>
            <a:endParaRPr lang="en-US" dirty="0"/>
          </a:p>
        </p:txBody>
      </p:sp>
      <p:sp>
        <p:nvSpPr>
          <p:cNvPr id="3" name="Content Placeholder 2"/>
          <p:cNvSpPr>
            <a:spLocks noGrp="1"/>
          </p:cNvSpPr>
          <p:nvPr>
            <p:ph sz="half" idx="1"/>
          </p:nvPr>
        </p:nvSpPr>
        <p:spPr/>
        <p:txBody>
          <a:bodyPr>
            <a:normAutofit fontScale="77500" lnSpcReduction="20000"/>
          </a:bodyPr>
          <a:lstStyle/>
          <a:p>
            <a:r>
              <a:rPr lang="en-US" b="1" dirty="0" smtClean="0"/>
              <a:t>Generating </a:t>
            </a:r>
            <a:r>
              <a:rPr lang="en-US" b="1" dirty="0" smtClean="0">
                <a:solidFill>
                  <a:schemeClr val="accent2">
                    <a:lumMod val="50000"/>
                  </a:schemeClr>
                </a:solidFill>
              </a:rPr>
              <a:t>electricity</a:t>
            </a:r>
            <a:r>
              <a:rPr lang="en-US" b="1" dirty="0" smtClean="0"/>
              <a:t> </a:t>
            </a:r>
            <a:r>
              <a:rPr lang="en-US" dirty="0" smtClean="0"/>
              <a:t>and</a:t>
            </a:r>
            <a:r>
              <a:rPr lang="en-US" b="1" dirty="0" smtClean="0"/>
              <a:t> producing fuels </a:t>
            </a:r>
            <a:r>
              <a:rPr lang="en-US" b="1" dirty="0" smtClean="0">
                <a:solidFill>
                  <a:schemeClr val="accent2">
                    <a:lumMod val="50000"/>
                  </a:schemeClr>
                </a:solidFill>
              </a:rPr>
              <a:t>requires</a:t>
            </a:r>
            <a:r>
              <a:rPr lang="en-US" b="1" dirty="0" smtClean="0"/>
              <a:t> substantial </a:t>
            </a:r>
            <a:r>
              <a:rPr lang="en-US" dirty="0" smtClean="0"/>
              <a:t>quantities of </a:t>
            </a:r>
            <a:r>
              <a:rPr lang="en-US" b="1" dirty="0" smtClean="0">
                <a:solidFill>
                  <a:schemeClr val="accent2">
                    <a:lumMod val="50000"/>
                  </a:schemeClr>
                </a:solidFill>
              </a:rPr>
              <a:t>water</a:t>
            </a:r>
            <a:r>
              <a:rPr lang="en-US" b="1" dirty="0" smtClean="0"/>
              <a:t>.</a:t>
            </a:r>
          </a:p>
          <a:p>
            <a:r>
              <a:rPr lang="en-US" dirty="0" smtClean="0"/>
              <a:t>When energy is inexpensive and water is plentiful there is little need to reconcile energy law with water law, and the two fields largely operate independently. </a:t>
            </a:r>
          </a:p>
          <a:p>
            <a:r>
              <a:rPr lang="en-US" dirty="0" smtClean="0"/>
              <a:t>Where the two fields of law do intersect, as in the realm of hydroelectric power, the results have been problematic</a:t>
            </a:r>
            <a:endParaRPr lang="en-US" dirty="0"/>
          </a:p>
        </p:txBody>
      </p:sp>
      <p:pic>
        <p:nvPicPr>
          <p:cNvPr id="7" name="Content Placeholder 6" descr="adelaide coal fired power plant.jpg"/>
          <p:cNvPicPr>
            <a:picLocks noGrp="1" noChangeAspect="1"/>
          </p:cNvPicPr>
          <p:nvPr>
            <p:ph sz="half" idx="2"/>
          </p:nvPr>
        </p:nvPicPr>
        <p:blipFill>
          <a:blip r:embed="rId2"/>
          <a:srcRect t="-24712" b="-24712"/>
          <a:stretch>
            <a:fillRect/>
          </a:stretch>
        </p:blipFill>
        <p:spPr>
          <a:xfrm>
            <a:off x="4648200" y="1600199"/>
            <a:ext cx="4446852" cy="4983480"/>
          </a:xfrm>
        </p:spPr>
      </p:pic>
      <p:sp>
        <p:nvSpPr>
          <p:cNvPr id="5" name="Slide Number Placeholder 4"/>
          <p:cNvSpPr>
            <a:spLocks noGrp="1"/>
          </p:cNvSpPr>
          <p:nvPr>
            <p:ph type="sldNum" sz="quarter" idx="12"/>
          </p:nvPr>
        </p:nvSpPr>
        <p:spPr/>
        <p:txBody>
          <a:bodyPr/>
          <a:lstStyle/>
          <a:p>
            <a:fld id="{66716F6A-CC22-EF44-BFC0-8903AC2B688D}"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C29BE80-A240-BC45-8BD3-2600001AA821}" type="slidenum">
              <a:rPr lang="en-US" smtClean="0"/>
              <a:pPr/>
              <a:t>6</a:t>
            </a:fld>
            <a:endParaRPr lang="en-US" dirty="0"/>
          </a:p>
        </p:txBody>
      </p:sp>
      <p:pic>
        <p:nvPicPr>
          <p:cNvPr id="7" name="Content Placeholder 6" descr="us water withdrawal.png"/>
          <p:cNvPicPr>
            <a:picLocks noGrp="1" noChangeAspect="1"/>
          </p:cNvPicPr>
          <p:nvPr>
            <p:ph idx="4294967295"/>
          </p:nvPr>
        </p:nvPicPr>
        <p:blipFill>
          <a:blip r:embed="rId2"/>
          <a:srcRect t="-18947" b="-18947"/>
          <a:stretch>
            <a:fillRect/>
          </a:stretch>
        </p:blipFill>
        <p:spPr>
          <a:xfrm>
            <a:off x="914400" y="-304800"/>
            <a:ext cx="7696200" cy="3962400"/>
          </a:xfrm>
        </p:spPr>
      </p:pic>
      <p:sp>
        <p:nvSpPr>
          <p:cNvPr id="8" name="TextBox 7"/>
          <p:cNvSpPr txBox="1"/>
          <p:nvPr/>
        </p:nvSpPr>
        <p:spPr>
          <a:xfrm>
            <a:off x="2057400" y="4800600"/>
            <a:ext cx="1416486" cy="369332"/>
          </a:xfrm>
          <a:prstGeom prst="rect">
            <a:avLst/>
          </a:prstGeom>
          <a:noFill/>
        </p:spPr>
        <p:txBody>
          <a:bodyPr wrap="none" rtlCol="0">
            <a:spAutoFit/>
          </a:bodyPr>
          <a:lstStyle/>
          <a:p>
            <a:r>
              <a:rPr lang="en-US" dirty="0" smtClean="0">
                <a:solidFill>
                  <a:srgbClr val="000000"/>
                </a:solidFill>
              </a:rPr>
              <a:t>USGS 2004</a:t>
            </a:r>
            <a:endParaRPr lang="en-US" dirty="0">
              <a:solidFill>
                <a:srgbClr val="000000"/>
              </a:solidFill>
            </a:endParaRPr>
          </a:p>
        </p:txBody>
      </p:sp>
      <p:pic>
        <p:nvPicPr>
          <p:cNvPr id="9" name="Picture 8" descr="us water consumption.png"/>
          <p:cNvPicPr>
            <a:picLocks noChangeAspect="1"/>
          </p:cNvPicPr>
          <p:nvPr/>
        </p:nvPicPr>
        <p:blipFill>
          <a:blip r:embed="rId3"/>
          <a:stretch>
            <a:fillRect/>
          </a:stretch>
        </p:blipFill>
        <p:spPr>
          <a:xfrm>
            <a:off x="1066800" y="3352800"/>
            <a:ext cx="6172200" cy="28194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C29BE80-A240-BC45-8BD3-2600001AA821}" type="slidenum">
              <a:rPr lang="en-US" smtClean="0"/>
              <a:pPr/>
              <a:t>7</a:t>
            </a:fld>
            <a:endParaRPr lang="en-US" dirty="0"/>
          </a:p>
        </p:txBody>
      </p:sp>
      <p:pic>
        <p:nvPicPr>
          <p:cNvPr id="5" name="Picture 4" descr="energy water electricity value chain.png"/>
          <p:cNvPicPr>
            <a:picLocks noChangeAspect="1"/>
          </p:cNvPicPr>
          <p:nvPr/>
        </p:nvPicPr>
        <p:blipFill>
          <a:blip r:embed="rId2"/>
          <a:stretch>
            <a:fillRect/>
          </a:stretch>
        </p:blipFill>
        <p:spPr>
          <a:xfrm>
            <a:off x="481163" y="0"/>
            <a:ext cx="8181674"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4800600"/>
            <a:ext cx="7848600" cy="1828800"/>
          </a:xfrm>
        </p:spPr>
        <p:txBody>
          <a:bodyPr/>
          <a:lstStyle/>
          <a:p>
            <a:r>
              <a:rPr lang="en-US" dirty="0" smtClean="0"/>
              <a:t>Hydroelectric dam reservoir – Evaporation consumes large quantities of water – about 30 times more than the free-flowing river did.  Hydroelectric dams evaporate 18 gallons freshwater per kWh electricity  </a:t>
            </a:r>
            <a:r>
              <a:rPr lang="en-US" dirty="0" err="1" smtClean="0"/>
              <a:t>Torecellini</a:t>
            </a:r>
            <a:r>
              <a:rPr lang="en-US" dirty="0" smtClean="0"/>
              <a:t>, et al, Consumptive Water Use fro U.S. Power Production (National </a:t>
            </a:r>
            <a:r>
              <a:rPr lang="en-US" dirty="0" err="1" smtClean="0"/>
              <a:t>Renewble</a:t>
            </a:r>
            <a:r>
              <a:rPr lang="en-US" dirty="0" smtClean="0"/>
              <a:t> Energy Laboratory Dec 2003)</a:t>
            </a:r>
            <a:endParaRPr lang="en-US" dirty="0"/>
          </a:p>
        </p:txBody>
      </p:sp>
      <p:pic>
        <p:nvPicPr>
          <p:cNvPr id="8" name="Picture Placeholder 7" descr="dam.png"/>
          <p:cNvPicPr>
            <a:picLocks noGrp="1" noChangeAspect="1"/>
          </p:cNvPicPr>
          <p:nvPr>
            <p:ph type="pic" idx="1"/>
          </p:nvPr>
        </p:nvPicPr>
        <p:blipFill>
          <a:blip r:embed="rId3"/>
          <a:srcRect l="-17373" r="-17373"/>
          <a:stretch>
            <a:fillRect/>
          </a:stretch>
        </p:blipFill>
        <p:spPr/>
      </p:pic>
      <p:sp>
        <p:nvSpPr>
          <p:cNvPr id="7" name="Text Placeholder 6"/>
          <p:cNvSpPr>
            <a:spLocks noGrp="1"/>
          </p:cNvSpPr>
          <p:nvPr>
            <p:ph type="body" sz="half" idx="2"/>
          </p:nvPr>
        </p:nvSpPr>
        <p:spPr>
          <a:xfrm>
            <a:off x="609600" y="5867400"/>
            <a:ext cx="8305800" cy="990599"/>
          </a:xfrm>
        </p:spPr>
        <p:txBody>
          <a:bodyPr/>
          <a:lstStyle/>
          <a:p>
            <a:endParaRPr lang="en-US" sz="2400" dirty="0"/>
          </a:p>
        </p:txBody>
      </p:sp>
      <p:sp>
        <p:nvSpPr>
          <p:cNvPr id="4" name="Slide Number Placeholder 3"/>
          <p:cNvSpPr>
            <a:spLocks noGrp="1"/>
          </p:cNvSpPr>
          <p:nvPr>
            <p:ph type="sldNum" sz="quarter" idx="10"/>
          </p:nvPr>
        </p:nvSpPr>
        <p:spPr/>
        <p:txBody>
          <a:bodyPr/>
          <a:lstStyle/>
          <a:p>
            <a:fld id="{1C29BE80-A240-BC45-8BD3-2600001AA821}"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90488"/>
            <a:ext cx="7467600" cy="1128712"/>
          </a:xfrm>
        </p:spPr>
        <p:txBody>
          <a:bodyPr/>
          <a:lstStyle/>
          <a:p>
            <a:pPr algn="ctr"/>
            <a:r>
              <a:rPr lang="en-US" sz="3200" dirty="0" smtClean="0"/>
              <a:t>Water Use in the Energy Supply Chain</a:t>
            </a:r>
            <a:endParaRPr lang="en-US" sz="3200" dirty="0"/>
          </a:p>
        </p:txBody>
      </p:sp>
      <p:sp>
        <p:nvSpPr>
          <p:cNvPr id="7" name="Content Placeholder 6"/>
          <p:cNvSpPr>
            <a:spLocks noGrp="1"/>
          </p:cNvSpPr>
          <p:nvPr>
            <p:ph idx="1"/>
          </p:nvPr>
        </p:nvSpPr>
        <p:spPr>
          <a:xfrm>
            <a:off x="457200" y="1295400"/>
            <a:ext cx="8458200" cy="5562600"/>
          </a:xfrm>
        </p:spPr>
        <p:txBody>
          <a:bodyPr/>
          <a:lstStyle/>
          <a:p>
            <a:r>
              <a:rPr lang="en-US" dirty="0" smtClean="0"/>
              <a:t>Water uses:	</a:t>
            </a:r>
          </a:p>
          <a:p>
            <a:pPr lvl="1"/>
            <a:r>
              <a:rPr lang="en-US" dirty="0" smtClean="0"/>
              <a:t>Resource extraction (e.g., oil, gas, coal, biomass)</a:t>
            </a:r>
          </a:p>
          <a:p>
            <a:pPr lvl="1"/>
            <a:r>
              <a:rPr lang="en-US" dirty="0" smtClean="0"/>
              <a:t>Energy Conversion (refining and processing)</a:t>
            </a:r>
          </a:p>
          <a:p>
            <a:pPr lvl="1"/>
            <a:r>
              <a:rPr lang="en-US" dirty="0" smtClean="0"/>
              <a:t>Transportation </a:t>
            </a:r>
          </a:p>
          <a:p>
            <a:pPr lvl="1"/>
            <a:r>
              <a:rPr lang="en-US" dirty="0" smtClean="0"/>
              <a:t>Electric power generation (thermal)</a:t>
            </a:r>
          </a:p>
          <a:p>
            <a:r>
              <a:rPr lang="en-US" dirty="0" smtClean="0"/>
              <a:t> Energy accounts for </a:t>
            </a:r>
            <a:r>
              <a:rPr lang="en-US" b="1" dirty="0" smtClean="0"/>
              <a:t>27% of all water consumed </a:t>
            </a:r>
            <a:r>
              <a:rPr lang="en-US" dirty="0" smtClean="0"/>
              <a:t>in the U.S. outside the agricultural sector </a:t>
            </a:r>
            <a:r>
              <a:rPr lang="en-US" sz="2000" dirty="0" smtClean="0"/>
              <a:t>(Electric Power research Institute 2008)</a:t>
            </a:r>
          </a:p>
          <a:p>
            <a:r>
              <a:rPr lang="en-US" sz="2800" dirty="0" smtClean="0"/>
              <a:t>The average thermoelectric plant in the U.S. consumes 0.47 gallons/</a:t>
            </a:r>
            <a:r>
              <a:rPr lang="en-US" sz="2800" dirty="0" err="1" smtClean="0"/>
              <a:t>kwh</a:t>
            </a:r>
            <a:endParaRPr lang="en-US" sz="2800" dirty="0" smtClean="0"/>
          </a:p>
          <a:p>
            <a:endParaRPr lang="en-US" sz="3200" dirty="0" smtClean="0"/>
          </a:p>
          <a:p>
            <a:pPr lvl="1"/>
            <a:endParaRPr lang="en-US" dirty="0" smtClean="0"/>
          </a:p>
        </p:txBody>
      </p:sp>
      <p:sp>
        <p:nvSpPr>
          <p:cNvPr id="5" name="Slide Number Placeholder 4"/>
          <p:cNvSpPr>
            <a:spLocks noGrp="1"/>
          </p:cNvSpPr>
          <p:nvPr>
            <p:ph type="sldNum" sz="quarter" idx="10"/>
          </p:nvPr>
        </p:nvSpPr>
        <p:spPr/>
        <p:txBody>
          <a:bodyPr/>
          <a:lstStyle/>
          <a:p>
            <a:fld id="{3EF63ED8-E16A-2745-BFFE-13D30B8A62A4}" type="slidenum">
              <a:rPr lang="en-US" smtClean="0"/>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25846E69-CE92-454B-8198-4C44ABEC883A}" type="slidenum">
              <a:rPr lang="en-US" smtClean="0"/>
              <a:pPr/>
              <a:t>10</a:t>
            </a:fld>
            <a:endParaRPr lang="en-US"/>
          </a:p>
        </p:txBody>
      </p:sp>
      <p:sp>
        <p:nvSpPr>
          <p:cNvPr id="3" name="Content Placeholder 2"/>
          <p:cNvSpPr>
            <a:spLocks noGrp="1"/>
          </p:cNvSpPr>
          <p:nvPr>
            <p:ph type="body" orient="vert" idx="4294967295"/>
          </p:nvPr>
        </p:nvSpPr>
        <p:spPr>
          <a:xfrm>
            <a:off x="0" y="0"/>
            <a:ext cx="9144000" cy="5257800"/>
          </a:xfrm>
        </p:spPr>
        <p:txBody>
          <a:bodyPr/>
          <a:lstStyle/>
          <a:p>
            <a:pPr lvl="1"/>
            <a:r>
              <a:rPr lang="en-US" dirty="0" smtClean="0"/>
              <a:t>Power plant cooling: 3-4% of U.S. water consumption</a:t>
            </a:r>
          </a:p>
          <a:p>
            <a:pPr lvl="1"/>
            <a:r>
              <a:rPr lang="en-US" dirty="0" smtClean="0"/>
              <a:t>Biofuels: most water intensive fuel by 1 -2 orders of magnitude – corn-based ethanol consumes &gt;1,000 gallons per million Btu</a:t>
            </a:r>
          </a:p>
          <a:p>
            <a:pPr lvl="1"/>
            <a:r>
              <a:rPr lang="en-US" dirty="0" smtClean="0"/>
              <a:t>Nuclear power has highest water consumption of all steam ge</a:t>
            </a:r>
            <a:r>
              <a:rPr lang="en-US" dirty="0"/>
              <a:t>n</a:t>
            </a:r>
            <a:r>
              <a:rPr lang="en-US" dirty="0" smtClean="0"/>
              <a:t>eration technologies</a:t>
            </a:r>
          </a:p>
          <a:p>
            <a:pPr lvl="1">
              <a:buNone/>
            </a:pPr>
            <a:endParaRPr lang="en-US" dirty="0" smtClean="0"/>
          </a:p>
          <a:p>
            <a:endParaRPr lang="en-US" dirty="0"/>
          </a:p>
        </p:txBody>
      </p:sp>
      <p:pic>
        <p:nvPicPr>
          <p:cNvPr id="7" name="Picture 6" descr="geothermal power plant.png"/>
          <p:cNvPicPr>
            <a:picLocks noChangeAspect="1"/>
          </p:cNvPicPr>
          <p:nvPr/>
        </p:nvPicPr>
        <p:blipFill>
          <a:blip r:embed="rId2">
            <a:alphaModFix/>
            <a:lum bright="-8000" contrast="-5000"/>
          </a:blip>
          <a:stretch>
            <a:fillRect/>
          </a:stretch>
        </p:blipFill>
        <p:spPr>
          <a:xfrm>
            <a:off x="609600" y="3145536"/>
            <a:ext cx="5721964" cy="3712464"/>
          </a:xfrm>
          <a:prstGeom prst="rect">
            <a:avLst/>
          </a:prstGeom>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sz="3600" dirty="0" smtClean="0"/>
              <a:t>Renewable Energy Can Consume Water</a:t>
            </a:r>
            <a:endParaRPr lang="en-US" sz="3600" dirty="0"/>
          </a:p>
        </p:txBody>
      </p:sp>
      <p:sp>
        <p:nvSpPr>
          <p:cNvPr id="9" name="Text Placeholder 8"/>
          <p:cNvSpPr>
            <a:spLocks noGrp="1"/>
          </p:cNvSpPr>
          <p:nvPr>
            <p:ph type="body" idx="1"/>
          </p:nvPr>
        </p:nvSpPr>
        <p:spPr/>
        <p:txBody>
          <a:bodyPr/>
          <a:lstStyle/>
          <a:p>
            <a:r>
              <a:rPr lang="en-US" dirty="0" smtClean="0"/>
              <a:t>Geothermal Energy </a:t>
            </a:r>
            <a:endParaRPr lang="en-US" dirty="0"/>
          </a:p>
        </p:txBody>
      </p:sp>
      <p:pic>
        <p:nvPicPr>
          <p:cNvPr id="13" name="Content Placeholder 12" descr="geothermal power plant.png"/>
          <p:cNvPicPr>
            <a:picLocks noGrp="1" noChangeAspect="1"/>
          </p:cNvPicPr>
          <p:nvPr>
            <p:ph sz="half" idx="2"/>
          </p:nvPr>
        </p:nvPicPr>
        <p:blipFill>
          <a:blip r:embed="rId2"/>
          <a:srcRect t="-20882" b="-20882"/>
          <a:stretch>
            <a:fillRect/>
          </a:stretch>
        </p:blipFill>
        <p:spPr/>
      </p:pic>
      <p:sp>
        <p:nvSpPr>
          <p:cNvPr id="11" name="Text Placeholder 10"/>
          <p:cNvSpPr>
            <a:spLocks noGrp="1"/>
          </p:cNvSpPr>
          <p:nvPr>
            <p:ph type="body" sz="quarter" idx="3"/>
          </p:nvPr>
        </p:nvSpPr>
        <p:spPr/>
        <p:txBody>
          <a:bodyPr/>
          <a:lstStyle/>
          <a:p>
            <a:r>
              <a:rPr lang="en-US" dirty="0" smtClean="0"/>
              <a:t>Solar Thermal – use depends on </a:t>
            </a:r>
            <a:r>
              <a:rPr lang="en-US" dirty="0" err="1" smtClean="0"/>
              <a:t>coolling</a:t>
            </a:r>
            <a:r>
              <a:rPr lang="en-US" dirty="0" smtClean="0"/>
              <a:t> technology</a:t>
            </a:r>
            <a:endParaRPr lang="en-US" dirty="0"/>
          </a:p>
        </p:txBody>
      </p:sp>
      <p:sp>
        <p:nvSpPr>
          <p:cNvPr id="12" name="Content Placeholder 11"/>
          <p:cNvSpPr>
            <a:spLocks noGrp="1"/>
          </p:cNvSpPr>
          <p:nvPr>
            <p:ph sz="quarter" idx="4"/>
          </p:nvPr>
        </p:nvSpPr>
        <p:spPr/>
        <p:txBody>
          <a:bodyPr/>
          <a:lstStyle/>
          <a:p>
            <a:r>
              <a:rPr lang="en-US" dirty="0" smtClean="0"/>
              <a:t>Power Towers can consume 90 – 750 gallons/</a:t>
            </a:r>
            <a:r>
              <a:rPr lang="en-US" dirty="0" err="1" smtClean="0"/>
              <a:t>MWhr</a:t>
            </a:r>
            <a:endParaRPr lang="en-US" dirty="0" smtClean="0"/>
          </a:p>
          <a:p>
            <a:r>
              <a:rPr lang="en-US" dirty="0" smtClean="0"/>
              <a:t>Parabolic Troughs can consume 78 – 800 gal/</a:t>
            </a:r>
            <a:r>
              <a:rPr lang="en-US" dirty="0" err="1" smtClean="0"/>
              <a:t>MWhr</a:t>
            </a:r>
            <a:endParaRPr lang="en-US" dirty="0" smtClean="0"/>
          </a:p>
          <a:p>
            <a:r>
              <a:rPr lang="en-US" dirty="0" smtClean="0"/>
              <a:t>Fresnel technology – 1000 gal/</a:t>
            </a:r>
            <a:r>
              <a:rPr lang="en-US" dirty="0" err="1" smtClean="0"/>
              <a:t>MWhr</a:t>
            </a:r>
            <a:endParaRPr lang="en-US" dirty="0" smtClean="0"/>
          </a:p>
          <a:p>
            <a:r>
              <a:rPr lang="en-US" dirty="0" smtClean="0"/>
              <a:t>Dish/Sterling Engine mirror washing – 20 gal/</a:t>
            </a:r>
            <a:r>
              <a:rPr lang="en-US" dirty="0" err="1" smtClean="0"/>
              <a:t>MWhr</a:t>
            </a:r>
            <a:r>
              <a:rPr lang="en-US" dirty="0" smtClean="0"/>
              <a:t> </a:t>
            </a:r>
            <a:endParaRPr lang="en-US" dirty="0"/>
          </a:p>
        </p:txBody>
      </p:sp>
      <p:sp>
        <p:nvSpPr>
          <p:cNvPr id="2" name="Slide Number Placeholder 1"/>
          <p:cNvSpPr>
            <a:spLocks noGrp="1"/>
          </p:cNvSpPr>
          <p:nvPr>
            <p:ph type="sldNum" sz="quarter" idx="10"/>
          </p:nvPr>
        </p:nvSpPr>
        <p:spPr/>
        <p:txBody>
          <a:bodyPr/>
          <a:lstStyle/>
          <a:p>
            <a:fld id="{21BD31FA-618E-0942-9BEB-B003D28A290F}" type="slidenum">
              <a:rPr lang="en-US" smtClean="0"/>
              <a:pPr/>
              <a:t>11</a:t>
            </a:fld>
            <a:endParaRPr 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Water for Generating Electricity from Steam</a:t>
            </a:r>
            <a:endParaRPr lang="en-US" dirty="0"/>
          </a:p>
        </p:txBody>
      </p:sp>
      <p:sp>
        <p:nvSpPr>
          <p:cNvPr id="3" name="Content Placeholder 2"/>
          <p:cNvSpPr>
            <a:spLocks noGrp="1"/>
          </p:cNvSpPr>
          <p:nvPr>
            <p:ph idx="1"/>
          </p:nvPr>
        </p:nvSpPr>
        <p:spPr>
          <a:xfrm>
            <a:off x="228600" y="1600200"/>
            <a:ext cx="8915400" cy="5029200"/>
          </a:xfrm>
        </p:spPr>
        <p:txBody>
          <a:bodyPr>
            <a:normAutofit lnSpcReduction="10000"/>
          </a:bodyPr>
          <a:lstStyle/>
          <a:p>
            <a:r>
              <a:rPr lang="en-US" dirty="0"/>
              <a:t>The largest demand for water in thermoelectric plants is cooling water for condensing steam.</a:t>
            </a:r>
            <a:r>
              <a:rPr lang="en-US" dirty="0" smtClean="0"/>
              <a:t> </a:t>
            </a:r>
          </a:p>
          <a:p>
            <a:r>
              <a:rPr lang="en-US" dirty="0" smtClean="0"/>
              <a:t>Thermoelectric </a:t>
            </a:r>
            <a:r>
              <a:rPr lang="en-US" dirty="0"/>
              <a:t>generation relies on a fuel source (fossil, nuclear,</a:t>
            </a:r>
            <a:r>
              <a:rPr lang="en-US" dirty="0" smtClean="0"/>
              <a:t> solar or </a:t>
            </a:r>
            <a:r>
              <a:rPr lang="en-US" dirty="0"/>
              <a:t>biomass) to heat water to steam that is used to drive a turbine-generator</a:t>
            </a:r>
            <a:r>
              <a:rPr lang="en-US" dirty="0" smtClean="0"/>
              <a:t>.</a:t>
            </a:r>
          </a:p>
          <a:p>
            <a:r>
              <a:rPr lang="en-US" dirty="0" smtClean="0"/>
              <a:t>Steam </a:t>
            </a:r>
            <a:r>
              <a:rPr lang="en-US" dirty="0"/>
              <a:t>exhausted from the turbine</a:t>
            </a:r>
            <a:r>
              <a:rPr lang="en-US" dirty="0" smtClean="0"/>
              <a:t> must be cooled (condensed) </a:t>
            </a:r>
            <a:r>
              <a:rPr lang="en-US" dirty="0"/>
              <a:t>and recycled to a steam </a:t>
            </a:r>
            <a:r>
              <a:rPr lang="en-US" dirty="0" smtClean="0"/>
              <a:t>generator or boiler.  </a:t>
            </a:r>
          </a:p>
          <a:p>
            <a:r>
              <a:rPr lang="en-US" dirty="0" smtClean="0"/>
              <a:t>2 types of cooling water systems: </a:t>
            </a:r>
            <a:r>
              <a:rPr lang="en-US" b="1" dirty="0" smtClean="0"/>
              <a:t>once-through (open loop) </a:t>
            </a:r>
            <a:r>
              <a:rPr lang="en-US" dirty="0" smtClean="0"/>
              <a:t>and </a:t>
            </a:r>
            <a:r>
              <a:rPr lang="en-US" b="1" dirty="0" smtClean="0"/>
              <a:t>recirculating (closed loop).</a:t>
            </a:r>
          </a:p>
          <a:p>
            <a:endParaRPr lang="en-US" b="1" dirty="0" smtClean="0"/>
          </a:p>
          <a:p>
            <a:endParaRPr lang="en-US" dirty="0" smtClean="0"/>
          </a:p>
          <a:p>
            <a:endParaRPr lang="en-US" b="1" dirty="0"/>
          </a:p>
        </p:txBody>
      </p:sp>
      <p:sp>
        <p:nvSpPr>
          <p:cNvPr id="4" name="Slide Number Placeholder 3"/>
          <p:cNvSpPr>
            <a:spLocks noGrp="1"/>
          </p:cNvSpPr>
          <p:nvPr>
            <p:ph type="sldNum" sz="quarter" idx="12"/>
          </p:nvPr>
        </p:nvSpPr>
        <p:spPr/>
        <p:txBody>
          <a:bodyPr/>
          <a:lstStyle/>
          <a:p>
            <a:fld id="{1C29BE80-A240-BC45-8BD3-2600001AA821}"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Water and Electricity – The Dilemma</a:t>
            </a:r>
            <a:endParaRPr lang="en-US" dirty="0"/>
          </a:p>
        </p:txBody>
      </p:sp>
      <p:sp>
        <p:nvSpPr>
          <p:cNvPr id="3" name="Content Placeholder 2"/>
          <p:cNvSpPr>
            <a:spLocks noGrp="1"/>
          </p:cNvSpPr>
          <p:nvPr>
            <p:ph idx="1"/>
          </p:nvPr>
        </p:nvSpPr>
        <p:spPr/>
        <p:txBody>
          <a:bodyPr>
            <a:normAutofit fontScale="85000" lnSpcReduction="10000"/>
          </a:bodyPr>
          <a:lstStyle/>
          <a:p>
            <a:r>
              <a:rPr lang="en-US" dirty="0"/>
              <a:t>Water shortages, potentially the greatest </a:t>
            </a:r>
            <a:r>
              <a:rPr lang="en-US" dirty="0" smtClean="0"/>
              <a:t>challenge </a:t>
            </a:r>
            <a:r>
              <a:rPr lang="en-US" dirty="0"/>
              <a:t>in the 21st century, will be an especially difficult issue for thermoelectric generators due to the large amount of cooling water required for power generation.</a:t>
            </a:r>
            <a:r>
              <a:rPr lang="en-US" dirty="0" smtClean="0"/>
              <a:t> </a:t>
            </a:r>
          </a:p>
          <a:p>
            <a:r>
              <a:rPr lang="en-US" dirty="0" smtClean="0"/>
              <a:t>Population </a:t>
            </a:r>
            <a:r>
              <a:rPr lang="en-US" dirty="0"/>
              <a:t>increases</a:t>
            </a:r>
            <a:r>
              <a:rPr lang="en-US" dirty="0" smtClean="0"/>
              <a:t> in </a:t>
            </a:r>
            <a:r>
              <a:rPr lang="en-US" dirty="0"/>
              <a:t>water-stressed </a:t>
            </a:r>
            <a:r>
              <a:rPr lang="en-US" dirty="0" smtClean="0"/>
              <a:t>areas intensify water supply challenge.</a:t>
            </a:r>
          </a:p>
          <a:p>
            <a:r>
              <a:rPr lang="en-US" dirty="0" smtClean="0"/>
              <a:t>2025 U.S. </a:t>
            </a:r>
            <a:r>
              <a:rPr lang="en-US" dirty="0"/>
              <a:t>freshwater withdrawals</a:t>
            </a:r>
            <a:r>
              <a:rPr lang="en-US" dirty="0" smtClean="0"/>
              <a:t> by </a:t>
            </a:r>
            <a:r>
              <a:rPr lang="en-US" dirty="0"/>
              <a:t>thermoelectric power generation</a:t>
            </a:r>
            <a:r>
              <a:rPr lang="en-US" dirty="0" smtClean="0"/>
              <a:t> will be 113 – 138 billion gallons </a:t>
            </a:r>
            <a:r>
              <a:rPr lang="en-US" dirty="0"/>
              <a:t>per day (BGD</a:t>
            </a:r>
            <a:r>
              <a:rPr lang="en-US" dirty="0" smtClean="0"/>
              <a:t>) --  the amount will depend upon the  </a:t>
            </a:r>
            <a:r>
              <a:rPr lang="en-US" dirty="0"/>
              <a:t>source of cooling </a:t>
            </a:r>
            <a:r>
              <a:rPr lang="en-US" dirty="0" smtClean="0"/>
              <a:t>water, and </a:t>
            </a:r>
            <a:r>
              <a:rPr lang="en-US" dirty="0"/>
              <a:t>type of cooling technology employed for new and retired capacity.</a:t>
            </a:r>
          </a:p>
        </p:txBody>
      </p:sp>
      <p:sp>
        <p:nvSpPr>
          <p:cNvPr id="4" name="Slide Number Placeholder 3"/>
          <p:cNvSpPr>
            <a:spLocks noGrp="1"/>
          </p:cNvSpPr>
          <p:nvPr>
            <p:ph type="sldNum" sz="quarter" idx="12"/>
          </p:nvPr>
        </p:nvSpPr>
        <p:spPr/>
        <p:txBody>
          <a:bodyPr/>
          <a:lstStyle/>
          <a:p>
            <a:fld id="{1C29BE80-A240-BC45-8BD3-2600001AA821}" type="slidenum">
              <a:rPr lang="en-US" smtClean="0"/>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Once-Through Cooling Water </a:t>
            </a:r>
            <a:endParaRPr lang="en-US" dirty="0"/>
          </a:p>
        </p:txBody>
      </p:sp>
      <p:sp>
        <p:nvSpPr>
          <p:cNvPr id="3" name="Content Placeholder 2"/>
          <p:cNvSpPr>
            <a:spLocks noGrp="1"/>
          </p:cNvSpPr>
          <p:nvPr>
            <p:ph idx="1"/>
          </p:nvPr>
        </p:nvSpPr>
        <p:spPr/>
        <p:txBody>
          <a:bodyPr>
            <a:normAutofit/>
          </a:bodyPr>
          <a:lstStyle/>
          <a:p>
            <a:r>
              <a:rPr lang="en-US" b="1" dirty="0" smtClean="0"/>
              <a:t>once</a:t>
            </a:r>
            <a:r>
              <a:rPr lang="en-US" b="1" dirty="0"/>
              <a:t>-through </a:t>
            </a:r>
            <a:r>
              <a:rPr lang="en-US" b="1" dirty="0" smtClean="0"/>
              <a:t>systems</a:t>
            </a:r>
            <a:r>
              <a:rPr lang="en-US" dirty="0" smtClean="0"/>
              <a:t>: </a:t>
            </a:r>
          </a:p>
          <a:p>
            <a:pPr lvl="1"/>
            <a:r>
              <a:rPr lang="en-US" dirty="0" smtClean="0"/>
              <a:t>cooling </a:t>
            </a:r>
            <a:r>
              <a:rPr lang="en-US" dirty="0"/>
              <a:t>water is withdrawn from </a:t>
            </a:r>
            <a:r>
              <a:rPr lang="en-US" dirty="0" smtClean="0"/>
              <a:t>a </a:t>
            </a:r>
            <a:r>
              <a:rPr lang="en-US" dirty="0"/>
              <a:t>body of water</a:t>
            </a:r>
            <a:r>
              <a:rPr lang="en-US" dirty="0" smtClean="0"/>
              <a:t> (e.g., lake</a:t>
            </a:r>
            <a:r>
              <a:rPr lang="en-US" dirty="0"/>
              <a:t>, river, or </a:t>
            </a:r>
            <a:r>
              <a:rPr lang="en-US" dirty="0" smtClean="0"/>
              <a:t>ocean)</a:t>
            </a:r>
          </a:p>
          <a:p>
            <a:pPr lvl="1"/>
            <a:r>
              <a:rPr lang="en-US" dirty="0" smtClean="0"/>
              <a:t>the </a:t>
            </a:r>
            <a:r>
              <a:rPr lang="en-US" dirty="0"/>
              <a:t>warm cooling water is</a:t>
            </a:r>
            <a:r>
              <a:rPr lang="en-US" dirty="0" smtClean="0"/>
              <a:t> discharged </a:t>
            </a:r>
            <a:r>
              <a:rPr lang="en-US" dirty="0"/>
              <a:t>back to the same water body after passing through the </a:t>
            </a:r>
            <a:r>
              <a:rPr lang="en-US" dirty="0" smtClean="0"/>
              <a:t>condenser.</a:t>
            </a:r>
          </a:p>
          <a:p>
            <a:r>
              <a:rPr lang="en-US" dirty="0"/>
              <a:t>P</a:t>
            </a:r>
            <a:r>
              <a:rPr lang="en-US" dirty="0" smtClean="0"/>
              <a:t>lants with </a:t>
            </a:r>
            <a:r>
              <a:rPr lang="en-US" dirty="0"/>
              <a:t>once-through cooling water systems have relatively </a:t>
            </a:r>
            <a:r>
              <a:rPr lang="en-US" b="1" dirty="0"/>
              <a:t>high water withdrawal</a:t>
            </a:r>
            <a:r>
              <a:rPr lang="en-US" dirty="0"/>
              <a:t>, but </a:t>
            </a:r>
            <a:r>
              <a:rPr lang="en-US" b="1" dirty="0"/>
              <a:t>low water consumption.</a:t>
            </a:r>
          </a:p>
        </p:txBody>
      </p:sp>
      <p:sp>
        <p:nvSpPr>
          <p:cNvPr id="4" name="Slide Number Placeholder 3"/>
          <p:cNvSpPr>
            <a:spLocks noGrp="1"/>
          </p:cNvSpPr>
          <p:nvPr>
            <p:ph type="sldNum" sz="quarter" idx="12"/>
          </p:nvPr>
        </p:nvSpPr>
        <p:spPr/>
        <p:txBody>
          <a:bodyPr/>
          <a:lstStyle/>
          <a:p>
            <a:fld id="{1C29BE80-A240-BC45-8BD3-2600001AA821}"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Recirculated</a:t>
            </a:r>
            <a:r>
              <a:rPr lang="en-US" dirty="0" smtClean="0"/>
              <a:t> Cooling Water</a:t>
            </a:r>
            <a:endParaRPr lang="en-US" dirty="0"/>
          </a:p>
        </p:txBody>
      </p:sp>
      <p:sp>
        <p:nvSpPr>
          <p:cNvPr id="3" name="Content Placeholder 2"/>
          <p:cNvSpPr>
            <a:spLocks noGrp="1"/>
          </p:cNvSpPr>
          <p:nvPr>
            <p:ph idx="1"/>
          </p:nvPr>
        </p:nvSpPr>
        <p:spPr/>
        <p:txBody>
          <a:bodyPr/>
          <a:lstStyle/>
          <a:p>
            <a:r>
              <a:rPr lang="en-US" dirty="0" smtClean="0"/>
              <a:t>3 primary </a:t>
            </a:r>
            <a:r>
              <a:rPr lang="en-US" dirty="0"/>
              <a:t>technologies used</a:t>
            </a:r>
            <a:r>
              <a:rPr lang="en-US" dirty="0" smtClean="0"/>
              <a:t> in </a:t>
            </a:r>
            <a:r>
              <a:rPr lang="en-US" dirty="0"/>
              <a:t>recirculating cooling </a:t>
            </a:r>
            <a:r>
              <a:rPr lang="en-US" dirty="0" smtClean="0"/>
              <a:t>systems</a:t>
            </a:r>
          </a:p>
          <a:p>
            <a:pPr lvl="1"/>
            <a:r>
              <a:rPr lang="en-US" dirty="0" smtClean="0"/>
              <a:t>wet </a:t>
            </a:r>
            <a:r>
              <a:rPr lang="en-US" dirty="0"/>
              <a:t>cooling </a:t>
            </a:r>
            <a:r>
              <a:rPr lang="en-US" dirty="0" smtClean="0"/>
              <a:t>towers  </a:t>
            </a:r>
          </a:p>
          <a:p>
            <a:pPr lvl="1"/>
            <a:r>
              <a:rPr lang="en-US" dirty="0" smtClean="0"/>
              <a:t>cooling ponds</a:t>
            </a:r>
          </a:p>
          <a:p>
            <a:pPr lvl="1"/>
            <a:r>
              <a:rPr lang="en-US" dirty="0" smtClean="0"/>
              <a:t>dry </a:t>
            </a:r>
            <a:r>
              <a:rPr lang="en-US" dirty="0"/>
              <a:t>cooling towers.</a:t>
            </a:r>
          </a:p>
        </p:txBody>
      </p:sp>
      <p:sp>
        <p:nvSpPr>
          <p:cNvPr id="4" name="Slide Number Placeholder 3"/>
          <p:cNvSpPr>
            <a:spLocks noGrp="1"/>
          </p:cNvSpPr>
          <p:nvPr>
            <p:ph type="sldNum" sz="quarter" idx="12"/>
          </p:nvPr>
        </p:nvSpPr>
        <p:spPr/>
        <p:txBody>
          <a:bodyPr/>
          <a:lstStyle/>
          <a:p>
            <a:fld id="{1C29BE80-A240-BC45-8BD3-2600001AA821}" type="slidenum">
              <a:rPr lang="en-US" smtClean="0"/>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Recirculated</a:t>
            </a:r>
            <a:r>
              <a:rPr lang="en-US" dirty="0" smtClean="0"/>
              <a:t> Cooling Water: </a:t>
            </a:r>
            <a:r>
              <a:rPr lang="en-US" dirty="0" smtClean="0"/>
              <a:t>Wet Cooling Towers and Ponds</a:t>
            </a:r>
            <a:endParaRPr lang="en-US" dirty="0"/>
          </a:p>
        </p:txBody>
      </p:sp>
      <p:sp>
        <p:nvSpPr>
          <p:cNvPr id="3" name="Content Placeholder 2"/>
          <p:cNvSpPr>
            <a:spLocks noGrp="1"/>
          </p:cNvSpPr>
          <p:nvPr>
            <p:ph idx="1"/>
          </p:nvPr>
        </p:nvSpPr>
        <p:spPr>
          <a:xfrm>
            <a:off x="457200" y="1600200"/>
            <a:ext cx="8686800" cy="4525963"/>
          </a:xfrm>
        </p:spPr>
        <p:txBody>
          <a:bodyPr>
            <a:normAutofit fontScale="85000" lnSpcReduction="20000"/>
          </a:bodyPr>
          <a:lstStyle/>
          <a:p>
            <a:r>
              <a:rPr lang="en-US" dirty="0"/>
              <a:t>W</a:t>
            </a:r>
            <a:r>
              <a:rPr lang="en-US" dirty="0" smtClean="0"/>
              <a:t>arm </a:t>
            </a:r>
            <a:r>
              <a:rPr lang="en-US" dirty="0"/>
              <a:t>cooling water is</a:t>
            </a:r>
            <a:r>
              <a:rPr lang="en-US" dirty="0" smtClean="0"/>
              <a:t> pumped to </a:t>
            </a:r>
            <a:r>
              <a:rPr lang="en-US" dirty="0"/>
              <a:t>a cooling tower</a:t>
            </a:r>
            <a:r>
              <a:rPr lang="en-US" dirty="0" smtClean="0"/>
              <a:t> or pond where </a:t>
            </a:r>
            <a:r>
              <a:rPr lang="en-US" dirty="0"/>
              <a:t>the heat is dissipated directly to ambient air by evaporation of the water and heating the air</a:t>
            </a:r>
            <a:r>
              <a:rPr lang="en-US" dirty="0" smtClean="0"/>
              <a:t>.</a:t>
            </a:r>
          </a:p>
          <a:p>
            <a:r>
              <a:rPr lang="en-US" dirty="0" smtClean="0"/>
              <a:t>The cooled </a:t>
            </a:r>
            <a:r>
              <a:rPr lang="en-US" dirty="0"/>
              <a:t>water is then recycled back to the condenser</a:t>
            </a:r>
            <a:r>
              <a:rPr lang="en-US" dirty="0" smtClean="0"/>
              <a:t>.</a:t>
            </a:r>
          </a:p>
          <a:p>
            <a:r>
              <a:rPr lang="en-US" dirty="0" smtClean="0"/>
              <a:t>Because </a:t>
            </a:r>
            <a:r>
              <a:rPr lang="en-US" dirty="0"/>
              <a:t>of evaporative losses, a portion of the cooling water needs to be discharged from the </a:t>
            </a:r>
            <a:r>
              <a:rPr lang="en-US" dirty="0" smtClean="0"/>
              <a:t>system (blowdown) to </a:t>
            </a:r>
            <a:r>
              <a:rPr lang="en-US" dirty="0"/>
              <a:t>prevent the buildup of minerals and </a:t>
            </a:r>
            <a:r>
              <a:rPr lang="en-US" dirty="0" smtClean="0"/>
              <a:t>sediment</a:t>
            </a:r>
          </a:p>
          <a:p>
            <a:r>
              <a:rPr lang="en-US" dirty="0" smtClean="0"/>
              <a:t>make</a:t>
            </a:r>
            <a:r>
              <a:rPr lang="en-US" dirty="0"/>
              <a:t>-up water</a:t>
            </a:r>
            <a:r>
              <a:rPr lang="en-US" dirty="0" smtClean="0"/>
              <a:t> withdrawn </a:t>
            </a:r>
            <a:r>
              <a:rPr lang="en-US" dirty="0"/>
              <a:t>from the local water body to replace water lost through evaporation and blowdown</a:t>
            </a:r>
            <a:r>
              <a:rPr lang="en-US" dirty="0" smtClean="0"/>
              <a:t>.</a:t>
            </a:r>
          </a:p>
          <a:p>
            <a:r>
              <a:rPr lang="en-US" dirty="0" smtClean="0"/>
              <a:t>So, wet </a:t>
            </a:r>
            <a:r>
              <a:rPr lang="en-US" dirty="0"/>
              <a:t>recirculating systems have </a:t>
            </a:r>
            <a:r>
              <a:rPr lang="en-US" b="1" dirty="0"/>
              <a:t>relatively low water withdrawal</a:t>
            </a:r>
            <a:r>
              <a:rPr lang="en-US" dirty="0"/>
              <a:t>, </a:t>
            </a:r>
            <a:r>
              <a:rPr lang="en-US" b="1" dirty="0"/>
              <a:t>but high water </a:t>
            </a:r>
            <a:r>
              <a:rPr lang="en-US" b="1" dirty="0" smtClean="0"/>
              <a:t>consumption</a:t>
            </a:r>
            <a:r>
              <a:rPr lang="en-US" dirty="0" smtClean="0"/>
              <a:t>.</a:t>
            </a:r>
          </a:p>
        </p:txBody>
      </p:sp>
      <p:sp>
        <p:nvSpPr>
          <p:cNvPr id="4" name="Slide Number Placeholder 3"/>
          <p:cNvSpPr>
            <a:spLocks noGrp="1"/>
          </p:cNvSpPr>
          <p:nvPr>
            <p:ph type="sldNum" sz="quarter" idx="12"/>
          </p:nvPr>
        </p:nvSpPr>
        <p:spPr/>
        <p:txBody>
          <a:bodyPr/>
          <a:lstStyle/>
          <a:p>
            <a:fld id="{1C29BE80-A240-BC45-8BD3-2600001AA821}" type="slidenum">
              <a:rPr lang="en-US" smtClean="0"/>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1C29BE80-A240-BC45-8BD3-2600001AA821}" type="slidenum">
              <a:rPr lang="en-US" smtClean="0"/>
              <a:pPr/>
              <a:t>17</a:t>
            </a:fld>
            <a:endParaRPr lang="en-US" dirty="0"/>
          </a:p>
        </p:txBody>
      </p:sp>
      <p:pic>
        <p:nvPicPr>
          <p:cNvPr id="5" name="Picture 4" descr="NREL figure 3.png"/>
          <p:cNvPicPr>
            <a:picLocks/>
          </p:cNvPicPr>
          <p:nvPr/>
        </p:nvPicPr>
        <p:blipFill>
          <a:blip r:embed="rId2"/>
          <a:srcRect l="15000" t="26148" r="28594" b="20000"/>
          <a:stretch>
            <a:fillRect/>
          </a:stretch>
        </p:blipFill>
        <p:spPr>
          <a:xfrm>
            <a:off x="1" y="533400"/>
            <a:ext cx="9157959" cy="5486400"/>
          </a:xfrm>
          <a:prstGeom prst="rect">
            <a:avLst/>
          </a:prstGeom>
        </p:spPr>
      </p:pic>
      <p:sp>
        <p:nvSpPr>
          <p:cNvPr id="6" name="TextBox 5"/>
          <p:cNvSpPr txBox="1"/>
          <p:nvPr/>
        </p:nvSpPr>
        <p:spPr>
          <a:xfrm>
            <a:off x="0" y="6019800"/>
            <a:ext cx="9144000" cy="646331"/>
          </a:xfrm>
          <a:prstGeom prst="rect">
            <a:avLst/>
          </a:prstGeom>
          <a:noFill/>
        </p:spPr>
        <p:txBody>
          <a:bodyPr wrap="square" rtlCol="0">
            <a:spAutoFit/>
          </a:bodyPr>
          <a:lstStyle/>
          <a:p>
            <a:r>
              <a:rPr lang="en-US" b="1" dirty="0" smtClean="0"/>
              <a:t>U.S. D.O.E., </a:t>
            </a:r>
            <a:r>
              <a:rPr lang="en-US" b="1" i="1" dirty="0" smtClean="0"/>
              <a:t>National </a:t>
            </a:r>
            <a:r>
              <a:rPr lang="en-US" b="1" i="1" dirty="0"/>
              <a:t>Energy Technology </a:t>
            </a:r>
            <a:r>
              <a:rPr lang="en-US" b="1" i="1" dirty="0" smtClean="0"/>
              <a:t>Laboratory, Estimating </a:t>
            </a:r>
            <a:r>
              <a:rPr lang="en-US" b="1" i="1" dirty="0"/>
              <a:t>Freshwater Needs to Meet Future Thermoelectric Generation </a:t>
            </a:r>
            <a:r>
              <a:rPr lang="en-US" b="1" i="1" dirty="0" smtClean="0"/>
              <a:t>Requirements</a:t>
            </a:r>
            <a:r>
              <a:rPr lang="en-US" b="1" dirty="0" smtClean="0"/>
              <a:t> (2006; rev. 2008)</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Cooling Pond at a nuclear power plant</a:t>
            </a:r>
            <a:endParaRPr lang="en-US" dirty="0"/>
          </a:p>
        </p:txBody>
      </p:sp>
      <p:pic>
        <p:nvPicPr>
          <p:cNvPr id="6" name="Picture Placeholder 5" descr="nuclear power plant.png"/>
          <p:cNvPicPr>
            <a:picLocks noGrp="1" noChangeAspect="1"/>
          </p:cNvPicPr>
          <p:nvPr>
            <p:ph type="pic" idx="1"/>
          </p:nvPr>
        </p:nvPicPr>
        <p:blipFill>
          <a:blip r:embed="rId2"/>
          <a:srcRect t="-5969" b="-5969"/>
          <a:stretch>
            <a:fillRect/>
          </a:stretch>
        </p:blipFill>
        <p:spPr/>
      </p:pic>
      <p:sp>
        <p:nvSpPr>
          <p:cNvPr id="5" name="Text Placeholder 4"/>
          <p:cNvSpPr>
            <a:spLocks noGrp="1"/>
          </p:cNvSpPr>
          <p:nvPr>
            <p:ph type="body" sz="half" idx="2"/>
          </p:nvPr>
        </p:nvSpPr>
        <p:spPr/>
        <p:txBody>
          <a:bodyPr/>
          <a:lstStyle/>
          <a:p>
            <a:endParaRPr lang="en-US" dirty="0"/>
          </a:p>
        </p:txBody>
      </p:sp>
      <p:sp>
        <p:nvSpPr>
          <p:cNvPr id="2" name="Slide Number Placeholder 1"/>
          <p:cNvSpPr>
            <a:spLocks noGrp="1"/>
          </p:cNvSpPr>
          <p:nvPr>
            <p:ph type="sldNum" sz="quarter" idx="10"/>
          </p:nvPr>
        </p:nvSpPr>
        <p:spPr/>
        <p:txBody>
          <a:bodyPr/>
          <a:lstStyle/>
          <a:p>
            <a:fld id="{63347B61-D5CD-D241-BAE1-6CB6FC649719}" type="slidenum">
              <a:rPr lang="en-US" smtClean="0"/>
              <a:pPr/>
              <a:t>18</a:t>
            </a:fld>
            <a:endParaRPr lang="en-US"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90488"/>
            <a:ext cx="8686800" cy="1204912"/>
          </a:xfrm>
        </p:spPr>
        <p:txBody>
          <a:bodyPr/>
          <a:lstStyle/>
          <a:p>
            <a:pPr algn="ctr"/>
            <a:r>
              <a:rPr lang="en-US" sz="3200" b="1" dirty="0" smtClean="0">
                <a:solidFill>
                  <a:srgbClr val="000000"/>
                </a:solidFill>
              </a:rPr>
              <a:t>Dry Recirculating Cooling</a:t>
            </a:r>
            <a:endParaRPr lang="en-US" sz="3200" b="1" dirty="0">
              <a:solidFill>
                <a:srgbClr val="000000"/>
              </a:solidFill>
            </a:endParaRPr>
          </a:p>
        </p:txBody>
      </p:sp>
      <p:sp>
        <p:nvSpPr>
          <p:cNvPr id="4" name="Content Placeholder 3"/>
          <p:cNvSpPr>
            <a:spLocks noGrp="1"/>
          </p:cNvSpPr>
          <p:nvPr>
            <p:ph idx="1"/>
          </p:nvPr>
        </p:nvSpPr>
        <p:spPr>
          <a:xfrm>
            <a:off x="457200" y="990600"/>
            <a:ext cx="8686800" cy="5867400"/>
          </a:xfrm>
        </p:spPr>
        <p:txBody>
          <a:bodyPr/>
          <a:lstStyle/>
          <a:p>
            <a:pPr>
              <a:buFont typeface="Arial"/>
              <a:buChar char="•"/>
            </a:pPr>
            <a:r>
              <a:rPr lang="en-US" dirty="0" smtClean="0"/>
              <a:t>use </a:t>
            </a:r>
            <a:r>
              <a:rPr lang="en-US" dirty="0"/>
              <a:t>either direct or indirect air-cooled steam condensers.</a:t>
            </a:r>
            <a:r>
              <a:rPr lang="en-US" dirty="0" smtClean="0"/>
              <a:t> </a:t>
            </a:r>
          </a:p>
          <a:p>
            <a:pPr>
              <a:buFont typeface="Arial"/>
              <a:buChar char="•"/>
            </a:pPr>
            <a:r>
              <a:rPr lang="en-US" dirty="0" smtClean="0"/>
              <a:t>direct </a:t>
            </a:r>
            <a:r>
              <a:rPr lang="en-US" dirty="0"/>
              <a:t>air-cooled steam </a:t>
            </a:r>
            <a:r>
              <a:rPr lang="en-US" dirty="0" smtClean="0"/>
              <a:t>condenser: exhaust </a:t>
            </a:r>
            <a:r>
              <a:rPr lang="en-US" dirty="0"/>
              <a:t>steam flows through</a:t>
            </a:r>
            <a:r>
              <a:rPr lang="en-US" dirty="0" smtClean="0"/>
              <a:t> tubes </a:t>
            </a:r>
            <a:r>
              <a:rPr lang="en-US" dirty="0"/>
              <a:t>that are cooled directly by conductive heat transfer using a high flow rate of</a:t>
            </a:r>
            <a:r>
              <a:rPr lang="en-US" dirty="0" smtClean="0"/>
              <a:t> air </a:t>
            </a:r>
            <a:r>
              <a:rPr lang="en-US" dirty="0"/>
              <a:t>that is blown by </a:t>
            </a:r>
            <a:r>
              <a:rPr lang="en-US" dirty="0" smtClean="0"/>
              <a:t>fans. </a:t>
            </a:r>
          </a:p>
          <a:p>
            <a:pPr>
              <a:buFont typeface="Arial"/>
              <a:buChar char="•"/>
            </a:pPr>
            <a:r>
              <a:rPr lang="en-US" dirty="0" smtClean="0"/>
              <a:t>indirect </a:t>
            </a:r>
            <a:r>
              <a:rPr lang="en-US" dirty="0"/>
              <a:t>air- cooled steam </a:t>
            </a:r>
            <a:r>
              <a:rPr lang="en-US" dirty="0" smtClean="0"/>
              <a:t>condenser: </a:t>
            </a:r>
            <a:r>
              <a:rPr lang="en-US" dirty="0"/>
              <a:t>conventional water-cooled surface condenser is used to condense the steam, but an air-cooled closed heat </a:t>
            </a:r>
            <a:r>
              <a:rPr lang="en-US" dirty="0" smtClean="0"/>
              <a:t>exchanger conducts </a:t>
            </a:r>
            <a:r>
              <a:rPr lang="en-US" dirty="0"/>
              <a:t>the heat from the water to the ambient air</a:t>
            </a:r>
            <a:r>
              <a:rPr lang="en-US" dirty="0" smtClean="0"/>
              <a:t>.</a:t>
            </a:r>
          </a:p>
        </p:txBody>
      </p:sp>
      <p:sp>
        <p:nvSpPr>
          <p:cNvPr id="2" name="Slide Number Placeholder 1"/>
          <p:cNvSpPr>
            <a:spLocks noGrp="1"/>
          </p:cNvSpPr>
          <p:nvPr>
            <p:ph type="sldNum" sz="quarter" idx="10"/>
          </p:nvPr>
        </p:nvSpPr>
        <p:spPr/>
        <p:txBody>
          <a:bodyPr/>
          <a:lstStyle/>
          <a:p>
            <a:fld id="{63347B61-D5CD-D241-BAE1-6CB6FC649719}" type="slidenum">
              <a:rPr lang="en-US" smtClean="0"/>
              <a:pPr/>
              <a:t>19</a:t>
            </a:fld>
            <a:endParaRPr lang="en-US"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Cost of Water for Power Generation</a:t>
            </a:r>
            <a:endParaRPr lang="en-US" dirty="0"/>
          </a:p>
        </p:txBody>
      </p:sp>
      <p:sp>
        <p:nvSpPr>
          <p:cNvPr id="3" name="Content Placeholder 2"/>
          <p:cNvSpPr>
            <a:spLocks noGrp="1"/>
          </p:cNvSpPr>
          <p:nvPr>
            <p:ph idx="1"/>
          </p:nvPr>
        </p:nvSpPr>
        <p:spPr/>
        <p:txBody>
          <a:bodyPr/>
          <a:lstStyle/>
          <a:p>
            <a:r>
              <a:rPr lang="en-US" dirty="0" smtClean="0"/>
              <a:t>Water treatment:	$0.10 – 4.00/kgal</a:t>
            </a:r>
          </a:p>
          <a:p>
            <a:r>
              <a:rPr lang="en-US" dirty="0" smtClean="0"/>
              <a:t>Delivery costs:			negligible – $1.20/kgal</a:t>
            </a:r>
          </a:p>
          <a:p>
            <a:r>
              <a:rPr lang="en-US" dirty="0" smtClean="0"/>
              <a:t>Water Acquisition:	up to $0.50/kgal</a:t>
            </a:r>
          </a:p>
          <a:p>
            <a:r>
              <a:rPr lang="en-US" dirty="0" smtClean="0"/>
              <a:t>Estimated annual water costs for typical 350 MW coal-fired plant: &gt; $8,000,000</a:t>
            </a:r>
          </a:p>
          <a:p>
            <a:r>
              <a:rPr lang="en-US" dirty="0" smtClean="0"/>
              <a:t>Without cooling water plant </a:t>
            </a:r>
            <a:r>
              <a:rPr lang="en-US" b="1" dirty="0" smtClean="0"/>
              <a:t>MUST</a:t>
            </a:r>
            <a:r>
              <a:rPr lang="en-US" dirty="0" smtClean="0"/>
              <a:t> shut down</a:t>
            </a:r>
          </a:p>
          <a:p>
            <a:endParaRPr lang="en-US" dirty="0"/>
          </a:p>
        </p:txBody>
      </p:sp>
      <p:sp>
        <p:nvSpPr>
          <p:cNvPr id="4" name="Slide Number Placeholder 3"/>
          <p:cNvSpPr>
            <a:spLocks noGrp="1"/>
          </p:cNvSpPr>
          <p:nvPr>
            <p:ph type="sldNum" sz="quarter" idx="12"/>
          </p:nvPr>
        </p:nvSpPr>
        <p:spPr/>
        <p:txBody>
          <a:bodyPr/>
          <a:lstStyle/>
          <a:p>
            <a:fld id="{1C29BE80-A240-BC45-8BD3-2600001AA821}" type="slidenum">
              <a:rPr lang="en-US" smtClean="0"/>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Energy-Water Challenge</a:t>
            </a:r>
            <a:endParaRPr lang="en-US" dirty="0"/>
          </a:p>
        </p:txBody>
      </p:sp>
      <p:sp>
        <p:nvSpPr>
          <p:cNvPr id="3" name="Content Placeholder 2"/>
          <p:cNvSpPr>
            <a:spLocks noGrp="1"/>
          </p:cNvSpPr>
          <p:nvPr>
            <p:ph idx="1"/>
          </p:nvPr>
        </p:nvSpPr>
        <p:spPr>
          <a:xfrm>
            <a:off x="457200" y="1219200"/>
            <a:ext cx="8229600" cy="4906963"/>
          </a:xfrm>
        </p:spPr>
        <p:txBody>
          <a:bodyPr>
            <a:normAutofit fontScale="77500" lnSpcReduction="20000"/>
          </a:bodyPr>
          <a:lstStyle/>
          <a:p>
            <a:r>
              <a:rPr lang="en-US" dirty="0" smtClean="0"/>
              <a:t>Competition for water within a system of incoherent, separate legal regimes </a:t>
            </a:r>
          </a:p>
          <a:p>
            <a:r>
              <a:rPr lang="en-US" dirty="0" smtClean="0"/>
              <a:t>public drinking – Energy – Agriculture – Fishing -Industry -Ecological and environmental needs – cultural interests – etc.</a:t>
            </a:r>
          </a:p>
          <a:p>
            <a:r>
              <a:rPr lang="en-US" dirty="0" smtClean="0"/>
              <a:t>What law will be used to resolve these disputes?  Who will decide?  Using what criteria? </a:t>
            </a:r>
          </a:p>
          <a:p>
            <a:r>
              <a:rPr lang="en-US" dirty="0" smtClean="0"/>
              <a:t>How will the competing interests be weighed, measured, valued? </a:t>
            </a:r>
            <a:r>
              <a:rPr lang="en-US" dirty="0" smtClean="0"/>
              <a:t>What value do ecosystem services have?</a:t>
            </a:r>
            <a:endParaRPr lang="en-US" dirty="0" smtClean="0"/>
          </a:p>
          <a:p>
            <a:r>
              <a:rPr lang="en-US" dirty="0" smtClean="0"/>
              <a:t>What decision-making process? What level of review? Public participation? </a:t>
            </a:r>
          </a:p>
          <a:p>
            <a:r>
              <a:rPr lang="en-US" dirty="0" smtClean="0"/>
              <a:t>Can law address this problem of regulating a complex system? </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1C29BE80-A240-BC45-8BD3-2600001AA821}"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sz="4000" dirty="0" smtClean="0"/>
              <a:t>Solar </a:t>
            </a:r>
            <a:r>
              <a:rPr lang="en-US" sz="4000" dirty="0" err="1" smtClean="0"/>
              <a:t>Voltaics</a:t>
            </a:r>
            <a:r>
              <a:rPr lang="en-US" sz="4000" dirty="0" smtClean="0"/>
              <a:t> and Wind Do </a:t>
            </a:r>
            <a:r>
              <a:rPr lang="en-US" sz="4000" b="1" dirty="0" smtClean="0"/>
              <a:t>Not</a:t>
            </a:r>
            <a:r>
              <a:rPr lang="en-US" sz="4000" dirty="0" smtClean="0"/>
              <a:t> Consume Water</a:t>
            </a:r>
            <a:endParaRPr lang="en-US" sz="4000" dirty="0"/>
          </a:p>
        </p:txBody>
      </p:sp>
      <p:pic>
        <p:nvPicPr>
          <p:cNvPr id="5" name="Content Placeholder 4" descr="photovoltaic field wilmena pound.jpg"/>
          <p:cNvPicPr>
            <a:picLocks noGrp="1" noChangeAspect="1"/>
          </p:cNvPicPr>
          <p:nvPr>
            <p:ph idx="1"/>
          </p:nvPr>
        </p:nvPicPr>
        <p:blipFill>
          <a:blip r:embed="rId2"/>
          <a:srcRect l="-3261" r="-3261"/>
          <a:stretch>
            <a:fillRect/>
          </a:stretch>
        </p:blipFill>
        <p:spPr/>
      </p:pic>
      <p:sp>
        <p:nvSpPr>
          <p:cNvPr id="2" name="Slide Number Placeholder 1"/>
          <p:cNvSpPr>
            <a:spLocks noGrp="1"/>
          </p:cNvSpPr>
          <p:nvPr>
            <p:ph type="sldNum" sz="quarter" idx="10"/>
          </p:nvPr>
        </p:nvSpPr>
        <p:spPr/>
        <p:txBody>
          <a:bodyPr/>
          <a:lstStyle/>
          <a:p>
            <a:fld id="{63347B61-D5CD-D241-BAE1-6CB6FC649719}" type="slidenum">
              <a:rPr lang="en-US" smtClean="0"/>
              <a:pPr/>
              <a:t>22</a:t>
            </a:fld>
            <a:endParaRPr lang="en-US" dirty="0"/>
          </a:p>
        </p:txBody>
      </p:sp>
    </p:spTree>
  </p:cSld>
  <p:clrMapOvr>
    <a:masterClrMapping/>
  </p:clrMapOvr>
  <p:transition/>
</p:sld>
</file>

<file path=ppt/theme/theme1.xml><?xml version="1.0" encoding="utf-8"?>
<a:theme xmlns:a="http://schemas.openxmlformats.org/drawingml/2006/main" name="5_Techni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spDef>
    <a:ln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lnDef>
  </a:objectDefaults>
  <a:extraClrSchemeLst>
    <a:extraClrScheme>
      <a:clrScheme name="5_Techni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Technic">
  <a:themeElements>
    <a:clrScheme name="">
      <a:dk1>
        <a:srgbClr val="808080"/>
      </a:dk1>
      <a:lt1>
        <a:srgbClr val="FFFFFF"/>
      </a:lt1>
      <a:dk2>
        <a:srgbClr val="3B3B3B"/>
      </a:dk2>
      <a:lt2>
        <a:srgbClr val="000000"/>
      </a:lt2>
      <a:accent1>
        <a:srgbClr val="6EA0B0"/>
      </a:accent1>
      <a:accent2>
        <a:srgbClr val="333399"/>
      </a:accent2>
      <a:accent3>
        <a:srgbClr val="AFAFAF"/>
      </a:accent3>
      <a:accent4>
        <a:srgbClr val="DADADA"/>
      </a:accent4>
      <a:accent5>
        <a:srgbClr val="BACDD4"/>
      </a:accent5>
      <a:accent6>
        <a:srgbClr val="2D2D8A"/>
      </a:accent6>
      <a:hlink>
        <a:srgbClr val="009999"/>
      </a:hlink>
      <a:folHlink>
        <a:srgbClr val="99CC00"/>
      </a:folHlink>
    </a:clrScheme>
    <a:fontScheme name="3_Technic">
      <a:majorFont>
        <a:latin typeface="Lucida Grande"/>
        <a:ea typeface="ヒラギノ角ゴ ProN W3"/>
        <a:cs typeface="ヒラギノ角ゴ ProN W3"/>
      </a:majorFont>
      <a:minorFont>
        <a:latin typeface="Arial"/>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spDef>
    <a:ln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lnDef>
  </a:objectDefaults>
  <a:extraClrSchemeLst>
    <a:extraClrScheme>
      <a:clrScheme name="3_Techni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Technic">
  <a:themeElements>
    <a:clrScheme name="">
      <a:dk1>
        <a:srgbClr val="000000"/>
      </a:dk1>
      <a:lt1>
        <a:srgbClr val="FFFFFF"/>
      </a:lt1>
      <a:dk2>
        <a:srgbClr val="3B3B3B"/>
      </a:dk2>
      <a:lt2>
        <a:srgbClr val="000000"/>
      </a:lt2>
      <a:accent1>
        <a:srgbClr val="6EA0B0"/>
      </a:accent1>
      <a:accent2>
        <a:srgbClr val="333399"/>
      </a:accent2>
      <a:accent3>
        <a:srgbClr val="AFAFAF"/>
      </a:accent3>
      <a:accent4>
        <a:srgbClr val="DADADA"/>
      </a:accent4>
      <a:accent5>
        <a:srgbClr val="BACDD4"/>
      </a:accent5>
      <a:accent6>
        <a:srgbClr val="2D2D8A"/>
      </a:accent6>
      <a:hlink>
        <a:srgbClr val="009999"/>
      </a:hlink>
      <a:folHlink>
        <a:srgbClr val="99CC00"/>
      </a:folHlink>
    </a:clrScheme>
    <a:fontScheme name="4_Technic">
      <a:majorFont>
        <a:latin typeface="Lucida Grande"/>
        <a:ea typeface="ヒラギノ角ゴ ProN W3"/>
        <a:cs typeface="ヒラギノ角ゴ ProN W3"/>
      </a:majorFont>
      <a:minorFont>
        <a:latin typeface="Arial"/>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spDef>
    <a:lnDef>
      <a:spPr bwMode="auto">
        <a:xfrm>
          <a:off x="0" y="0"/>
          <a:ext cx="1" cy="1"/>
        </a:xfrm>
        <a:custGeom>
          <a:avLst/>
          <a:gdLst/>
          <a:ahLst/>
          <a:cxnLst/>
          <a:rect l="0" t="0" r="0" b="0"/>
          <a:pathLst/>
        </a:custGeom>
        <a:solidFill>
          <a:srgbClr val="6EA0B0"/>
        </a:solidFill>
        <a:ln w="9525" cap="flat" cmpd="sng" algn="ctr">
          <a:solidFill>
            <a:srgbClr val="FFFFFF"/>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rgbClr val="FFFFFF"/>
            </a:solidFill>
            <a:effectLst/>
            <a:latin typeface="Arial" charset="0"/>
            <a:ea typeface="ヒラギノ角ゴ ProN W3" charset="-128"/>
            <a:cs typeface="ヒラギノ角ゴ ProN W3" charset="-128"/>
            <a:sym typeface="Arial" charset="0"/>
          </a:defRPr>
        </a:defPPr>
      </a:lstStyle>
    </a:lnDef>
  </a:objectDefaults>
  <a:extraClrSchemeLst>
    <a:extraClrScheme>
      <a:clrScheme name="4_Techni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2695</TotalTime>
  <Pages>0</Pages>
  <Words>1619</Words>
  <Characters>0</Characters>
  <Application>Microsoft Macintosh PowerPoint</Application>
  <PresentationFormat>On-screen Show (4:3)</PresentationFormat>
  <Lines>0</Lines>
  <Paragraphs>122</Paragraphs>
  <Slides>22</Slides>
  <Notes>6</Notes>
  <HiddenSlides>0</HiddenSlides>
  <MMClips>0</MMClips>
  <ScaleCrop>false</ScaleCrop>
  <HeadingPairs>
    <vt:vector size="6" baseType="variant">
      <vt:variant>
        <vt:lpstr>Fonts Used</vt:lpstr>
      </vt:variant>
      <vt:variant>
        <vt:i4>7</vt:i4>
      </vt:variant>
      <vt:variant>
        <vt:lpstr>Design Template</vt:lpstr>
      </vt:variant>
      <vt:variant>
        <vt:i4>4</vt:i4>
      </vt:variant>
      <vt:variant>
        <vt:lpstr>Slide Titles</vt:lpstr>
      </vt:variant>
      <vt:variant>
        <vt:i4>22</vt:i4>
      </vt:variant>
    </vt:vector>
  </HeadingPairs>
  <TitlesOfParts>
    <vt:vector size="33" baseType="lpstr">
      <vt:lpstr>Arial</vt:lpstr>
      <vt:lpstr>ヒラギノ角ゴ ProN W3</vt:lpstr>
      <vt:lpstr>Tahoma</vt:lpstr>
      <vt:lpstr>Wingdings</vt:lpstr>
      <vt:lpstr>Lucida Grande</vt:lpstr>
      <vt:lpstr>Wingdings 2</vt:lpstr>
      <vt:lpstr>ヒラギノ角ゴ ProN W6</vt:lpstr>
      <vt:lpstr>5_Technic</vt:lpstr>
      <vt:lpstr>3_Technic</vt:lpstr>
      <vt:lpstr>4_Technic</vt:lpstr>
      <vt:lpstr>Office Theme</vt:lpstr>
      <vt:lpstr>IUCN Academy of Environmental Law 2011 Colloquium Water and the Law: Towards Sustainability  Mpekweni Beach Resort, Eastern Cape South Africa, 3 – 7 July 2011</vt:lpstr>
      <vt:lpstr>The Intimate Marriage of Water and Energy</vt:lpstr>
      <vt:lpstr>Is Water Heavier than Coal?</vt:lpstr>
      <vt:lpstr>The Energy Use for Water</vt:lpstr>
      <vt:lpstr>Water Used to Produce Electricity</vt:lpstr>
      <vt:lpstr>Slide 6</vt:lpstr>
      <vt:lpstr>Slide 7</vt:lpstr>
      <vt:lpstr>Hydroelectric dam reservoir – Evaporation consumes large quantities of water – about 30 times more than the free-flowing river did.  Hydroelectric dams evaporate 18 gallons freshwater per kWh electricity  Torecellini, et al, Consumptive Water Use fro U.S. Power Production (National Renewble Energy Laboratory Dec 2003)</vt:lpstr>
      <vt:lpstr>Water Use in the Energy Supply Chain</vt:lpstr>
      <vt:lpstr>Slide 10</vt:lpstr>
      <vt:lpstr>Renewable Energy Can Consume Water</vt:lpstr>
      <vt:lpstr>Water for Generating Electricity from Steam</vt:lpstr>
      <vt:lpstr>Water and Electricity – The Dilemma</vt:lpstr>
      <vt:lpstr>Once-Through Cooling Water </vt:lpstr>
      <vt:lpstr>Recirculated Cooling Water</vt:lpstr>
      <vt:lpstr>Recirculated Cooling Water: Wet Cooling Towers and Ponds</vt:lpstr>
      <vt:lpstr>Slide 17</vt:lpstr>
      <vt:lpstr>Cooling Pond at a nuclear power plant</vt:lpstr>
      <vt:lpstr>Dry Recirculating Cooling</vt:lpstr>
      <vt:lpstr>Cost of Water for Power Generation</vt:lpstr>
      <vt:lpstr>The Energy-Water Challenge</vt:lpstr>
      <vt:lpstr>Solar Voltaics and Wind Do Not Consume Water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Delaware Energy Plan 2009-2014</dc:title>
  <dc:subject/>
  <dc:creator>akreiner</dc:creator>
  <cp:keywords/>
  <dc:description/>
  <cp:lastModifiedBy>David Hodas</cp:lastModifiedBy>
  <cp:revision>7</cp:revision>
  <dcterms:created xsi:type="dcterms:W3CDTF">2011-07-05T09:59:42Z</dcterms:created>
  <dcterms:modified xsi:type="dcterms:W3CDTF">2011-07-07T07:53:22Z</dcterms:modified>
</cp:coreProperties>
</file>