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003399"/>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7" d="100"/>
          <a:sy n="77" d="100"/>
        </p:scale>
        <p:origin x="-618"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79C5DDC-A75E-4D1F-99BE-4EEEE044992F}" type="doc">
      <dgm:prSet loTypeId="urn:microsoft.com/office/officeart/2005/8/layout/venn1" loCatId="relationship" qsTypeId="urn:microsoft.com/office/officeart/2005/8/quickstyle/3d1" qsCatId="3D" csTypeId="urn:microsoft.com/office/officeart/2005/8/colors/colorful5" csCatId="colorful" phldr="1"/>
      <dgm:spPr/>
    </dgm:pt>
    <dgm:pt modelId="{5445D4C7-9533-42D5-B93A-E965030CA635}">
      <dgm:prSet phldrT="[Text]"/>
      <dgm:spPr>
        <a:solidFill>
          <a:srgbClr val="0070C0">
            <a:alpha val="50000"/>
          </a:srgbClr>
        </a:solidFill>
      </dgm:spPr>
      <dgm:t>
        <a:bodyPr/>
        <a:lstStyle/>
        <a:p>
          <a:r>
            <a:rPr lang="en-US" dirty="0" smtClean="0"/>
            <a:t>1. Everyone shall have the right to live in a healthy environment and to have access to basic public services.</a:t>
          </a:r>
          <a:endParaRPr lang="en-US" dirty="0"/>
        </a:p>
      </dgm:t>
    </dgm:pt>
    <dgm:pt modelId="{225F6A55-8BB0-42C5-878A-46B7491D2123}" type="parTrans" cxnId="{E0788289-5DB5-482D-9818-7E6D096DC4B6}">
      <dgm:prSet/>
      <dgm:spPr/>
      <dgm:t>
        <a:bodyPr/>
        <a:lstStyle/>
        <a:p>
          <a:endParaRPr lang="en-US"/>
        </a:p>
      </dgm:t>
    </dgm:pt>
    <dgm:pt modelId="{1C0B2BEF-7673-412A-A7DB-179D7391554D}" type="sibTrans" cxnId="{E0788289-5DB5-482D-9818-7E6D096DC4B6}">
      <dgm:prSet/>
      <dgm:spPr/>
      <dgm:t>
        <a:bodyPr/>
        <a:lstStyle/>
        <a:p>
          <a:endParaRPr lang="en-US"/>
        </a:p>
      </dgm:t>
    </dgm:pt>
    <dgm:pt modelId="{1F2767D1-DAA0-4F46-85CB-59148D20E211}">
      <dgm:prSet phldrT="[Text]"/>
      <dgm:spPr>
        <a:solidFill>
          <a:srgbClr val="00B050">
            <a:alpha val="50000"/>
          </a:srgbClr>
        </a:solidFill>
      </dgm:spPr>
      <dgm:t>
        <a:bodyPr/>
        <a:lstStyle/>
        <a:p>
          <a:r>
            <a:rPr lang="en-US" dirty="0" smtClean="0"/>
            <a:t>2. The States Parties shall promote the protection, preservation, and improvement of the Environment”. </a:t>
          </a:r>
          <a:endParaRPr lang="en-US" dirty="0"/>
        </a:p>
      </dgm:t>
    </dgm:pt>
    <dgm:pt modelId="{1B8B1FE7-4657-4E8D-9568-883F67218AA9}" type="parTrans" cxnId="{A9FF28AB-5F8C-47BA-8BAF-8EB8614251ED}">
      <dgm:prSet/>
      <dgm:spPr/>
      <dgm:t>
        <a:bodyPr/>
        <a:lstStyle/>
        <a:p>
          <a:endParaRPr lang="en-US"/>
        </a:p>
      </dgm:t>
    </dgm:pt>
    <dgm:pt modelId="{1E5272D2-F961-40F3-B968-6BEE77903A29}" type="sibTrans" cxnId="{A9FF28AB-5F8C-47BA-8BAF-8EB8614251ED}">
      <dgm:prSet/>
      <dgm:spPr/>
      <dgm:t>
        <a:bodyPr/>
        <a:lstStyle/>
        <a:p>
          <a:endParaRPr lang="en-US"/>
        </a:p>
      </dgm:t>
    </dgm:pt>
    <dgm:pt modelId="{DBD073A5-1252-42E0-A80B-A85D9A1C29C6}" type="pres">
      <dgm:prSet presAssocID="{A79C5DDC-A75E-4D1F-99BE-4EEEE044992F}" presName="compositeShape" presStyleCnt="0">
        <dgm:presLayoutVars>
          <dgm:chMax val="7"/>
          <dgm:dir/>
          <dgm:resizeHandles val="exact"/>
        </dgm:presLayoutVars>
      </dgm:prSet>
      <dgm:spPr/>
    </dgm:pt>
    <dgm:pt modelId="{F332279E-1FBC-49A2-B396-417DA22D11B4}" type="pres">
      <dgm:prSet presAssocID="{5445D4C7-9533-42D5-B93A-E965030CA635}" presName="circ1" presStyleLbl="vennNode1" presStyleIdx="0" presStyleCnt="2" custLinFactNeighborX="-4077" custLinFactNeighborY="4781"/>
      <dgm:spPr/>
      <dgm:t>
        <a:bodyPr/>
        <a:lstStyle/>
        <a:p>
          <a:endParaRPr lang="en-US"/>
        </a:p>
      </dgm:t>
    </dgm:pt>
    <dgm:pt modelId="{734A9A19-0CB2-44D8-B688-8D94A8E90B99}" type="pres">
      <dgm:prSet presAssocID="{5445D4C7-9533-42D5-B93A-E965030CA635}" presName="circ1Tx" presStyleLbl="revTx" presStyleIdx="0" presStyleCnt="0">
        <dgm:presLayoutVars>
          <dgm:chMax val="0"/>
          <dgm:chPref val="0"/>
          <dgm:bulletEnabled val="1"/>
        </dgm:presLayoutVars>
      </dgm:prSet>
      <dgm:spPr/>
      <dgm:t>
        <a:bodyPr/>
        <a:lstStyle/>
        <a:p>
          <a:endParaRPr lang="en-US"/>
        </a:p>
      </dgm:t>
    </dgm:pt>
    <dgm:pt modelId="{0F165E37-964E-4853-BA7E-02C566A1AB6C}" type="pres">
      <dgm:prSet presAssocID="{1F2767D1-DAA0-4F46-85CB-59148D20E211}" presName="circ2" presStyleLbl="vennNode1" presStyleIdx="1" presStyleCnt="2" custLinFactNeighborX="-1579" custLinFactNeighborY="4781"/>
      <dgm:spPr/>
      <dgm:t>
        <a:bodyPr/>
        <a:lstStyle/>
        <a:p>
          <a:endParaRPr lang="en-US"/>
        </a:p>
      </dgm:t>
    </dgm:pt>
    <dgm:pt modelId="{F09E19DD-A30A-43C1-933D-04229CF0D69E}" type="pres">
      <dgm:prSet presAssocID="{1F2767D1-DAA0-4F46-85CB-59148D20E211}" presName="circ2Tx" presStyleLbl="revTx" presStyleIdx="0" presStyleCnt="0">
        <dgm:presLayoutVars>
          <dgm:chMax val="0"/>
          <dgm:chPref val="0"/>
          <dgm:bulletEnabled val="1"/>
        </dgm:presLayoutVars>
      </dgm:prSet>
      <dgm:spPr/>
      <dgm:t>
        <a:bodyPr/>
        <a:lstStyle/>
        <a:p>
          <a:endParaRPr lang="en-US"/>
        </a:p>
      </dgm:t>
    </dgm:pt>
  </dgm:ptLst>
  <dgm:cxnLst>
    <dgm:cxn modelId="{B95E07DF-A921-4A84-86CB-52B726DE9688}" type="presOf" srcId="{A79C5DDC-A75E-4D1F-99BE-4EEEE044992F}" destId="{DBD073A5-1252-42E0-A80B-A85D9A1C29C6}" srcOrd="0" destOrd="0" presId="urn:microsoft.com/office/officeart/2005/8/layout/venn1"/>
    <dgm:cxn modelId="{E081CD33-87EF-49DF-AB85-589B778FAC74}" type="presOf" srcId="{1F2767D1-DAA0-4F46-85CB-59148D20E211}" destId="{0F165E37-964E-4853-BA7E-02C566A1AB6C}" srcOrd="0" destOrd="0" presId="urn:microsoft.com/office/officeart/2005/8/layout/venn1"/>
    <dgm:cxn modelId="{E0788289-5DB5-482D-9818-7E6D096DC4B6}" srcId="{A79C5DDC-A75E-4D1F-99BE-4EEEE044992F}" destId="{5445D4C7-9533-42D5-B93A-E965030CA635}" srcOrd="0" destOrd="0" parTransId="{225F6A55-8BB0-42C5-878A-46B7491D2123}" sibTransId="{1C0B2BEF-7673-412A-A7DB-179D7391554D}"/>
    <dgm:cxn modelId="{A9FF28AB-5F8C-47BA-8BAF-8EB8614251ED}" srcId="{A79C5DDC-A75E-4D1F-99BE-4EEEE044992F}" destId="{1F2767D1-DAA0-4F46-85CB-59148D20E211}" srcOrd="1" destOrd="0" parTransId="{1B8B1FE7-4657-4E8D-9568-883F67218AA9}" sibTransId="{1E5272D2-F961-40F3-B968-6BEE77903A29}"/>
    <dgm:cxn modelId="{5B8CFA29-58E4-4CEE-BCDE-74109C8D2D1C}" type="presOf" srcId="{5445D4C7-9533-42D5-B93A-E965030CA635}" destId="{F332279E-1FBC-49A2-B396-417DA22D11B4}" srcOrd="0" destOrd="0" presId="urn:microsoft.com/office/officeart/2005/8/layout/venn1"/>
    <dgm:cxn modelId="{76825BAE-2AD7-4B72-9404-A82CE132F08F}" type="presOf" srcId="{5445D4C7-9533-42D5-B93A-E965030CA635}" destId="{734A9A19-0CB2-44D8-B688-8D94A8E90B99}" srcOrd="1" destOrd="0" presId="urn:microsoft.com/office/officeart/2005/8/layout/venn1"/>
    <dgm:cxn modelId="{6EEA683D-220D-4CC9-83C8-6EECD8D8ED7D}" type="presOf" srcId="{1F2767D1-DAA0-4F46-85CB-59148D20E211}" destId="{F09E19DD-A30A-43C1-933D-04229CF0D69E}" srcOrd="1" destOrd="0" presId="urn:microsoft.com/office/officeart/2005/8/layout/venn1"/>
    <dgm:cxn modelId="{CEAA500D-5516-4E6C-A884-0173432B54D1}" type="presParOf" srcId="{DBD073A5-1252-42E0-A80B-A85D9A1C29C6}" destId="{F332279E-1FBC-49A2-B396-417DA22D11B4}" srcOrd="0" destOrd="0" presId="urn:microsoft.com/office/officeart/2005/8/layout/venn1"/>
    <dgm:cxn modelId="{2B6F5DD4-6244-4D62-83A9-448DAECF9E50}" type="presParOf" srcId="{DBD073A5-1252-42E0-A80B-A85D9A1C29C6}" destId="{734A9A19-0CB2-44D8-B688-8D94A8E90B99}" srcOrd="1" destOrd="0" presId="urn:microsoft.com/office/officeart/2005/8/layout/venn1"/>
    <dgm:cxn modelId="{23C9DB4E-762B-43E2-95C0-4F7961847FC8}" type="presParOf" srcId="{DBD073A5-1252-42E0-A80B-A85D9A1C29C6}" destId="{0F165E37-964E-4853-BA7E-02C566A1AB6C}" srcOrd="2" destOrd="0" presId="urn:microsoft.com/office/officeart/2005/8/layout/venn1"/>
    <dgm:cxn modelId="{264EAB83-7B7A-4897-8B36-A5863C84A49D}" type="presParOf" srcId="{DBD073A5-1252-42E0-A80B-A85D9A1C29C6}" destId="{F09E19DD-A30A-43C1-933D-04229CF0D69E}" srcOrd="3"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5CDB6E-BA5A-4B18-B07F-8B0AD08348F8}" type="doc">
      <dgm:prSet loTypeId="urn:microsoft.com/office/officeart/2009/layout/CircleArrowProcess" loCatId="process" qsTypeId="urn:microsoft.com/office/officeart/2005/8/quickstyle/3d2" qsCatId="3D" csTypeId="urn:microsoft.com/office/officeart/2005/8/colors/colorful5" csCatId="colorful" phldr="1"/>
      <dgm:spPr/>
      <dgm:t>
        <a:bodyPr/>
        <a:lstStyle/>
        <a:p>
          <a:endParaRPr lang="en-US"/>
        </a:p>
      </dgm:t>
    </dgm:pt>
    <dgm:pt modelId="{6AA6BD64-3547-4DDB-ACA4-CBAEC8BEAA27}">
      <dgm:prSet phldrT="[Text]" custT="1"/>
      <dgm:spPr/>
      <dgm:t>
        <a:bodyPr/>
        <a:lstStyle/>
        <a:p>
          <a:r>
            <a:rPr lang="en-US" sz="1600" dirty="0" smtClean="0"/>
            <a:t>In a comprehensive manner… "is a right to the territory that includes the use and enjoyment of their natural rights.  It relates directly, even as a pre-requisite, with the right to a dignified existence, food, water, health, life, honor, dignity, freedom of conscience and religion , freedom of association, rights of the family. </a:t>
          </a:r>
          <a:endParaRPr lang="en-US" sz="1600" dirty="0"/>
        </a:p>
      </dgm:t>
    </dgm:pt>
    <dgm:pt modelId="{A29BBBFC-83F4-424B-984B-480C45AF3649}" type="parTrans" cxnId="{3F9F8C10-5E82-4499-A5F2-4807B6EBDB33}">
      <dgm:prSet/>
      <dgm:spPr/>
      <dgm:t>
        <a:bodyPr/>
        <a:lstStyle/>
        <a:p>
          <a:endParaRPr lang="en-US"/>
        </a:p>
      </dgm:t>
    </dgm:pt>
    <dgm:pt modelId="{36CF777A-C360-473A-9C37-1BDDC367B6C2}" type="sibTrans" cxnId="{3F9F8C10-5E82-4499-A5F2-4807B6EBDB33}">
      <dgm:prSet/>
      <dgm:spPr/>
      <dgm:t>
        <a:bodyPr/>
        <a:lstStyle/>
        <a:p>
          <a:endParaRPr lang="en-US"/>
        </a:p>
      </dgm:t>
    </dgm:pt>
    <dgm:pt modelId="{321B5ED4-F2DF-471E-B88C-82B9B5C3F189}">
      <dgm:prSet custT="1"/>
      <dgm:spPr/>
      <dgm:t>
        <a:bodyPr/>
        <a:lstStyle/>
        <a:p>
          <a:r>
            <a:rPr lang="en-US" sz="1600" dirty="0" smtClean="0"/>
            <a:t> " Court has determined that the culture of the indigenous community members corresponds to a particular lifestyle of being, seeing and acting in the world, up from its close relationship with their traditional lands and natural resources, not only these are their main livelihood, but also because they constitute an integral part of their worldview, religion and, therefore, their cultural identity… "  In a comprehensive manner… </a:t>
          </a:r>
          <a:endParaRPr lang="en-US" sz="1600" dirty="0"/>
        </a:p>
      </dgm:t>
    </dgm:pt>
    <dgm:pt modelId="{F3D925D5-EF56-4FD0-A3EB-1186748A10E3}" type="parTrans" cxnId="{D420E759-5116-4827-8838-338049A4FA19}">
      <dgm:prSet/>
      <dgm:spPr/>
      <dgm:t>
        <a:bodyPr/>
        <a:lstStyle/>
        <a:p>
          <a:endParaRPr lang="en-US"/>
        </a:p>
      </dgm:t>
    </dgm:pt>
    <dgm:pt modelId="{26972E3C-598F-4ACF-8399-E57D95D582B6}" type="sibTrans" cxnId="{D420E759-5116-4827-8838-338049A4FA19}">
      <dgm:prSet/>
      <dgm:spPr/>
      <dgm:t>
        <a:bodyPr/>
        <a:lstStyle/>
        <a:p>
          <a:endParaRPr lang="en-US"/>
        </a:p>
      </dgm:t>
    </dgm:pt>
    <dgm:pt modelId="{D3CEA103-6CB3-464C-B938-F833D49A526F}" type="pres">
      <dgm:prSet presAssocID="{295CDB6E-BA5A-4B18-B07F-8B0AD08348F8}" presName="Name0" presStyleCnt="0">
        <dgm:presLayoutVars>
          <dgm:chMax val="7"/>
          <dgm:chPref val="7"/>
          <dgm:dir/>
          <dgm:animLvl val="lvl"/>
        </dgm:presLayoutVars>
      </dgm:prSet>
      <dgm:spPr/>
      <dgm:t>
        <a:bodyPr/>
        <a:lstStyle/>
        <a:p>
          <a:endParaRPr lang="en-US"/>
        </a:p>
      </dgm:t>
    </dgm:pt>
    <dgm:pt modelId="{17DE33DC-D6CB-49B3-B8D2-7CD8516072F3}" type="pres">
      <dgm:prSet presAssocID="{6AA6BD64-3547-4DDB-ACA4-CBAEC8BEAA27}" presName="Accent1" presStyleCnt="0"/>
      <dgm:spPr/>
    </dgm:pt>
    <dgm:pt modelId="{EBD064E2-5527-45A3-85F8-A6FB82998A52}" type="pres">
      <dgm:prSet presAssocID="{6AA6BD64-3547-4DDB-ACA4-CBAEC8BEAA27}" presName="Accent" presStyleLbl="node1" presStyleIdx="0" presStyleCnt="2" custScaleX="170413" custScaleY="136066" custLinFactNeighborX="18571" custLinFactNeighborY="-9750"/>
      <dgm:spPr>
        <a:solidFill>
          <a:srgbClr val="92D050"/>
        </a:solidFill>
      </dgm:spPr>
    </dgm:pt>
    <dgm:pt modelId="{11C91849-76FD-40AF-8647-E7828517C2BD}" type="pres">
      <dgm:prSet presAssocID="{6AA6BD64-3547-4DDB-ACA4-CBAEC8BEAA27}" presName="Parent1" presStyleLbl="revTx" presStyleIdx="0" presStyleCnt="2" custScaleX="159003" custLinFactY="100000" custLinFactNeighborX="-50732" custLinFactNeighborY="137408">
        <dgm:presLayoutVars>
          <dgm:chMax val="1"/>
          <dgm:chPref val="1"/>
          <dgm:bulletEnabled val="1"/>
        </dgm:presLayoutVars>
      </dgm:prSet>
      <dgm:spPr/>
      <dgm:t>
        <a:bodyPr/>
        <a:lstStyle/>
        <a:p>
          <a:endParaRPr lang="en-US"/>
        </a:p>
      </dgm:t>
    </dgm:pt>
    <dgm:pt modelId="{3EF41829-C6CB-4503-9CAD-0EF39AF44A99}" type="pres">
      <dgm:prSet presAssocID="{321B5ED4-F2DF-471E-B88C-82B9B5C3F189}" presName="Accent2" presStyleCnt="0"/>
      <dgm:spPr/>
    </dgm:pt>
    <dgm:pt modelId="{FA910C0D-58EC-43B6-B128-221252120944}" type="pres">
      <dgm:prSet presAssocID="{321B5ED4-F2DF-471E-B88C-82B9B5C3F189}" presName="Accent" presStyleLbl="node1" presStyleIdx="1" presStyleCnt="2" custScaleX="146370" custScaleY="98344" custLinFactNeighborX="-6676" custLinFactNeighborY="10409"/>
      <dgm:spPr>
        <a:solidFill>
          <a:srgbClr val="00B050"/>
        </a:solidFill>
      </dgm:spPr>
    </dgm:pt>
    <dgm:pt modelId="{1643DE32-6859-4A87-919F-32ED93104BA3}" type="pres">
      <dgm:prSet presAssocID="{321B5ED4-F2DF-471E-B88C-82B9B5C3F189}" presName="Parent2" presStyleLbl="revTx" presStyleIdx="1" presStyleCnt="2" custScaleX="163118" custLinFactY="-100000" custLinFactNeighborX="69771" custLinFactNeighborY="-116522">
        <dgm:presLayoutVars>
          <dgm:chMax val="1"/>
          <dgm:chPref val="1"/>
          <dgm:bulletEnabled val="1"/>
        </dgm:presLayoutVars>
      </dgm:prSet>
      <dgm:spPr/>
      <dgm:t>
        <a:bodyPr/>
        <a:lstStyle/>
        <a:p>
          <a:endParaRPr lang="en-US"/>
        </a:p>
      </dgm:t>
    </dgm:pt>
  </dgm:ptLst>
  <dgm:cxnLst>
    <dgm:cxn modelId="{D420E759-5116-4827-8838-338049A4FA19}" srcId="{295CDB6E-BA5A-4B18-B07F-8B0AD08348F8}" destId="{321B5ED4-F2DF-471E-B88C-82B9B5C3F189}" srcOrd="1" destOrd="0" parTransId="{F3D925D5-EF56-4FD0-A3EB-1186748A10E3}" sibTransId="{26972E3C-598F-4ACF-8399-E57D95D582B6}"/>
    <dgm:cxn modelId="{616298AB-B1B6-46E5-87DE-68257B33B699}" type="presOf" srcId="{6AA6BD64-3547-4DDB-ACA4-CBAEC8BEAA27}" destId="{11C91849-76FD-40AF-8647-E7828517C2BD}" srcOrd="0" destOrd="0" presId="urn:microsoft.com/office/officeart/2009/layout/CircleArrowProcess"/>
    <dgm:cxn modelId="{CB23C6A2-EF9F-494B-A0CA-1ADFB3E290F5}" type="presOf" srcId="{295CDB6E-BA5A-4B18-B07F-8B0AD08348F8}" destId="{D3CEA103-6CB3-464C-B938-F833D49A526F}" srcOrd="0" destOrd="0" presId="urn:microsoft.com/office/officeart/2009/layout/CircleArrowProcess"/>
    <dgm:cxn modelId="{2689357A-6DEC-427F-A375-039E24A90833}" type="presOf" srcId="{321B5ED4-F2DF-471E-B88C-82B9B5C3F189}" destId="{1643DE32-6859-4A87-919F-32ED93104BA3}" srcOrd="0" destOrd="0" presId="urn:microsoft.com/office/officeart/2009/layout/CircleArrowProcess"/>
    <dgm:cxn modelId="{3F9F8C10-5E82-4499-A5F2-4807B6EBDB33}" srcId="{295CDB6E-BA5A-4B18-B07F-8B0AD08348F8}" destId="{6AA6BD64-3547-4DDB-ACA4-CBAEC8BEAA27}" srcOrd="0" destOrd="0" parTransId="{A29BBBFC-83F4-424B-984B-480C45AF3649}" sibTransId="{36CF777A-C360-473A-9C37-1BDDC367B6C2}"/>
    <dgm:cxn modelId="{7ADF4702-0C15-4D3F-AFC1-EBB4C0FA1CB7}" type="presParOf" srcId="{D3CEA103-6CB3-464C-B938-F833D49A526F}" destId="{17DE33DC-D6CB-49B3-B8D2-7CD8516072F3}" srcOrd="0" destOrd="0" presId="urn:microsoft.com/office/officeart/2009/layout/CircleArrowProcess"/>
    <dgm:cxn modelId="{ECF09C42-0F30-41BE-8A12-6493E07562ED}" type="presParOf" srcId="{17DE33DC-D6CB-49B3-B8D2-7CD8516072F3}" destId="{EBD064E2-5527-45A3-85F8-A6FB82998A52}" srcOrd="0" destOrd="0" presId="urn:microsoft.com/office/officeart/2009/layout/CircleArrowProcess"/>
    <dgm:cxn modelId="{FE6EBCB1-F7FC-4503-815E-2E64FB300F07}" type="presParOf" srcId="{D3CEA103-6CB3-464C-B938-F833D49A526F}" destId="{11C91849-76FD-40AF-8647-E7828517C2BD}" srcOrd="1" destOrd="0" presId="urn:microsoft.com/office/officeart/2009/layout/CircleArrowProcess"/>
    <dgm:cxn modelId="{D8A7F8AC-1665-43DB-A76F-ACFDD7CC5692}" type="presParOf" srcId="{D3CEA103-6CB3-464C-B938-F833D49A526F}" destId="{3EF41829-C6CB-4503-9CAD-0EF39AF44A99}" srcOrd="2" destOrd="0" presId="urn:microsoft.com/office/officeart/2009/layout/CircleArrowProcess"/>
    <dgm:cxn modelId="{67C9C01F-A013-4A01-8AF2-28BDC4C07ABE}" type="presParOf" srcId="{3EF41829-C6CB-4503-9CAD-0EF39AF44A99}" destId="{FA910C0D-58EC-43B6-B128-221252120944}" srcOrd="0" destOrd="0" presId="urn:microsoft.com/office/officeart/2009/layout/CircleArrowProcess"/>
    <dgm:cxn modelId="{BC2A4B84-98A4-4DA9-A577-934C61693BBD}" type="presParOf" srcId="{D3CEA103-6CB3-464C-B938-F833D49A526F}" destId="{1643DE32-6859-4A87-919F-32ED93104BA3}" srcOrd="3" destOrd="0" presId="urn:microsoft.com/office/officeart/2009/layout/CircleArrowProces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1C2B36-0863-4D8E-A37A-7BD80387737F}" type="doc">
      <dgm:prSet loTypeId="urn:microsoft.com/office/officeart/2009/layout/CircleArrowProcess" loCatId="process" qsTypeId="urn:microsoft.com/office/officeart/2009/2/quickstyle/3d8" qsCatId="3D" csTypeId="urn:microsoft.com/office/officeart/2005/8/colors/accent1_2" csCatId="accent1" phldr="1"/>
      <dgm:spPr/>
      <dgm:t>
        <a:bodyPr/>
        <a:lstStyle/>
        <a:p>
          <a:endParaRPr lang="en-US"/>
        </a:p>
      </dgm:t>
    </dgm:pt>
    <dgm:pt modelId="{3D42B3DA-13E8-456D-9760-F20917E3516F}">
      <dgm:prSet phldrT="[Text]" custT="1"/>
      <dgm:spPr/>
      <dgm:t>
        <a:bodyPr/>
        <a:lstStyle/>
        <a:p>
          <a:r>
            <a:rPr lang="en-US" sz="2000" dirty="0" smtClean="0"/>
            <a:t>Why if we have at the Inter American Human Rights System, since (1947), The Inter American </a:t>
          </a:r>
          <a:r>
            <a:rPr lang="en-US" sz="2000" dirty="0" err="1" smtClean="0"/>
            <a:t>Charte</a:t>
          </a:r>
          <a:r>
            <a:rPr lang="en-US" sz="2000" dirty="0" smtClean="0"/>
            <a:t>  of  Social Guaranties, article 39, or the Inter American Democratic </a:t>
          </a:r>
          <a:r>
            <a:rPr lang="en-US" sz="2000" dirty="0" err="1" smtClean="0"/>
            <a:t>Charte</a:t>
          </a:r>
          <a:r>
            <a:rPr lang="en-US" sz="2000" dirty="0" smtClean="0"/>
            <a:t> (2001), article 15 and finally article 11 in the San Salvador Protocol,  the interpretation of the concept of ancestral lands or territories becomes more important?</a:t>
          </a:r>
          <a:endParaRPr lang="en-US" sz="2000" dirty="0"/>
        </a:p>
      </dgm:t>
    </dgm:pt>
    <dgm:pt modelId="{D930FB9D-2AC6-4C06-B1B3-01CBF9616D4D}" type="parTrans" cxnId="{6A7A7219-479C-4786-B9CC-B6B16C95908A}">
      <dgm:prSet/>
      <dgm:spPr/>
      <dgm:t>
        <a:bodyPr/>
        <a:lstStyle/>
        <a:p>
          <a:endParaRPr lang="en-US"/>
        </a:p>
      </dgm:t>
    </dgm:pt>
    <dgm:pt modelId="{1A643AA5-D134-43B1-88E3-D1C39BFC892C}" type="sibTrans" cxnId="{6A7A7219-479C-4786-B9CC-B6B16C95908A}">
      <dgm:prSet/>
      <dgm:spPr/>
      <dgm:t>
        <a:bodyPr/>
        <a:lstStyle/>
        <a:p>
          <a:endParaRPr lang="en-US"/>
        </a:p>
      </dgm:t>
    </dgm:pt>
    <dgm:pt modelId="{7FF2D5EE-0BC1-43A2-A6CA-237FC407E091}" type="pres">
      <dgm:prSet presAssocID="{5D1C2B36-0863-4D8E-A37A-7BD80387737F}" presName="Name0" presStyleCnt="0">
        <dgm:presLayoutVars>
          <dgm:chMax val="7"/>
          <dgm:chPref val="7"/>
          <dgm:dir/>
          <dgm:animLvl val="lvl"/>
        </dgm:presLayoutVars>
      </dgm:prSet>
      <dgm:spPr/>
    </dgm:pt>
    <dgm:pt modelId="{81BC1BA8-475C-43EB-9E14-BCD14D1A8847}" type="pres">
      <dgm:prSet presAssocID="{3D42B3DA-13E8-456D-9760-F20917E3516F}" presName="Accent1" presStyleCnt="0"/>
      <dgm:spPr/>
    </dgm:pt>
    <dgm:pt modelId="{920FC4CD-5D46-41A9-B19B-D366B7C0E218}" type="pres">
      <dgm:prSet presAssocID="{3D42B3DA-13E8-456D-9760-F20917E3516F}" presName="Accent" presStyleLbl="node1" presStyleIdx="0" presStyleCnt="1" custScaleX="153819" custScaleY="118765" custLinFactNeighborX="2803" custLinFactNeighborY="4610"/>
      <dgm:spPr>
        <a:solidFill>
          <a:srgbClr val="FF0000">
            <a:alpha val="70000"/>
          </a:srgbClr>
        </a:solidFill>
      </dgm:spPr>
    </dgm:pt>
    <dgm:pt modelId="{297BA633-FD77-4424-9D2D-5ED039A54A93}" type="pres">
      <dgm:prSet presAssocID="{3D42B3DA-13E8-456D-9760-F20917E3516F}" presName="Parent1" presStyleLbl="revTx" presStyleIdx="0" presStyleCnt="1" custScaleX="156589" custLinFactNeighborX="2670" custLinFactNeighborY="16927">
        <dgm:presLayoutVars>
          <dgm:chMax val="1"/>
          <dgm:chPref val="1"/>
          <dgm:bulletEnabled val="1"/>
        </dgm:presLayoutVars>
      </dgm:prSet>
      <dgm:spPr/>
      <dgm:t>
        <a:bodyPr/>
        <a:lstStyle/>
        <a:p>
          <a:endParaRPr lang="en-US"/>
        </a:p>
      </dgm:t>
    </dgm:pt>
  </dgm:ptLst>
  <dgm:cxnLst>
    <dgm:cxn modelId="{6A7A7219-479C-4786-B9CC-B6B16C95908A}" srcId="{5D1C2B36-0863-4D8E-A37A-7BD80387737F}" destId="{3D42B3DA-13E8-456D-9760-F20917E3516F}" srcOrd="0" destOrd="0" parTransId="{D930FB9D-2AC6-4C06-B1B3-01CBF9616D4D}" sibTransId="{1A643AA5-D134-43B1-88E3-D1C39BFC892C}"/>
    <dgm:cxn modelId="{4916D658-49A6-441C-8000-DCD01903F740}" type="presOf" srcId="{3D42B3DA-13E8-456D-9760-F20917E3516F}" destId="{297BA633-FD77-4424-9D2D-5ED039A54A93}" srcOrd="0" destOrd="0" presId="urn:microsoft.com/office/officeart/2009/layout/CircleArrowProcess"/>
    <dgm:cxn modelId="{3BBDA8CC-844B-4B4B-8F10-541B84DC3119}" type="presOf" srcId="{5D1C2B36-0863-4D8E-A37A-7BD80387737F}" destId="{7FF2D5EE-0BC1-43A2-A6CA-237FC407E091}" srcOrd="0" destOrd="0" presId="urn:microsoft.com/office/officeart/2009/layout/CircleArrowProcess"/>
    <dgm:cxn modelId="{1F5846F9-5379-4630-BAA2-5C4E62502C4B}" type="presParOf" srcId="{7FF2D5EE-0BC1-43A2-A6CA-237FC407E091}" destId="{81BC1BA8-475C-43EB-9E14-BCD14D1A8847}" srcOrd="0" destOrd="0" presId="urn:microsoft.com/office/officeart/2009/layout/CircleArrowProcess"/>
    <dgm:cxn modelId="{5AA76346-79F2-4473-956B-FEE508397D23}" type="presParOf" srcId="{81BC1BA8-475C-43EB-9E14-BCD14D1A8847}" destId="{920FC4CD-5D46-41A9-B19B-D366B7C0E218}" srcOrd="0" destOrd="0" presId="urn:microsoft.com/office/officeart/2009/layout/CircleArrowProcess"/>
    <dgm:cxn modelId="{3125A1AE-0E70-4429-9BA3-68B205A4D7AC}" type="presParOf" srcId="{7FF2D5EE-0BC1-43A2-A6CA-237FC407E091}" destId="{297BA633-FD77-4424-9D2D-5ED039A54A93}" srcOrd="1"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C709CF8-056B-419E-8C89-F42718456183}" type="doc">
      <dgm:prSet loTypeId="urn:microsoft.com/office/officeart/2005/8/layout/process4" loCatId="process" qsTypeId="urn:microsoft.com/office/officeart/2005/8/quickstyle/3d7" qsCatId="3D" csTypeId="urn:microsoft.com/office/officeart/2005/8/colors/colorful4" csCatId="colorful" phldr="1"/>
      <dgm:spPr/>
      <dgm:t>
        <a:bodyPr/>
        <a:lstStyle/>
        <a:p>
          <a:endParaRPr lang="en-US"/>
        </a:p>
      </dgm:t>
    </dgm:pt>
    <dgm:pt modelId="{8D709489-DFAB-4BFB-95ED-3EC2B78090CC}">
      <dgm:prSet phldrT="[Text]"/>
      <dgm:spPr>
        <a:solidFill>
          <a:srgbClr val="0070C0">
            <a:alpha val="57000"/>
          </a:srgbClr>
        </a:solidFill>
      </dgm:spPr>
      <dgm:t>
        <a:bodyPr/>
        <a:lstStyle/>
        <a:p>
          <a:r>
            <a:rPr lang="en-US" dirty="0" smtClean="0"/>
            <a:t>The first answer is linked to a historical aspect. The concept of ancestral lands or territories came first.  The ratification by the number of States required in the Protocol was obtained (1999) after the Inter American Commission  and the Court started the interpretation of the concept.</a:t>
          </a:r>
          <a:endParaRPr lang="en-US" dirty="0"/>
        </a:p>
      </dgm:t>
    </dgm:pt>
    <dgm:pt modelId="{CB6CFF30-A32F-4082-AE37-2143667D5B7A}" type="parTrans" cxnId="{A90C2ABE-F2D2-4E0A-B213-589036AB5265}">
      <dgm:prSet/>
      <dgm:spPr/>
      <dgm:t>
        <a:bodyPr/>
        <a:lstStyle/>
        <a:p>
          <a:endParaRPr lang="en-US"/>
        </a:p>
      </dgm:t>
    </dgm:pt>
    <dgm:pt modelId="{DD9A4010-5E28-40D6-BA98-C537883F01E1}" type="sibTrans" cxnId="{A90C2ABE-F2D2-4E0A-B213-589036AB5265}">
      <dgm:prSet/>
      <dgm:spPr/>
      <dgm:t>
        <a:bodyPr/>
        <a:lstStyle/>
        <a:p>
          <a:endParaRPr lang="en-US"/>
        </a:p>
      </dgm:t>
    </dgm:pt>
    <dgm:pt modelId="{FFC54FA5-8CD4-4FF4-B220-5FA58A7070CC}">
      <dgm:prSet/>
      <dgm:spPr>
        <a:solidFill>
          <a:srgbClr val="FFC000"/>
        </a:solidFill>
      </dgm:spPr>
      <dgm:t>
        <a:bodyPr/>
        <a:lstStyle/>
        <a:p>
          <a:r>
            <a:rPr lang="en-US" dirty="0" smtClean="0"/>
            <a:t> The second is that the San Salvador Protocol in article 1 </a:t>
          </a:r>
          <a:r>
            <a:rPr lang="en-US" dirty="0" err="1" smtClean="0"/>
            <a:t>guaranties:“The</a:t>
          </a:r>
          <a:r>
            <a:rPr lang="en-US" dirty="0" smtClean="0"/>
            <a:t> States Parties to this Additional Protocol to the American Convention on Human Rights undertake to adopt the necessary measures, both domestically and through international cooperation, especially economic and technical, to the extent allowed by their available resources, and taking into account their degree of development, for the purpose of achieving progressively and pursuant to their internal legislations, the full observance of the rights recognized in this Protocol.”</a:t>
          </a:r>
          <a:endParaRPr lang="en-US" dirty="0"/>
        </a:p>
      </dgm:t>
    </dgm:pt>
    <dgm:pt modelId="{64A68935-0EB6-473C-9B3E-1DD20C811B23}" type="parTrans" cxnId="{24D6B0B6-6F1E-4E43-81A9-956954A75401}">
      <dgm:prSet/>
      <dgm:spPr/>
      <dgm:t>
        <a:bodyPr/>
        <a:lstStyle/>
        <a:p>
          <a:endParaRPr lang="en-US"/>
        </a:p>
      </dgm:t>
    </dgm:pt>
    <dgm:pt modelId="{0FC3519E-BD50-44C9-A5F8-518FFB310ED7}" type="sibTrans" cxnId="{24D6B0B6-6F1E-4E43-81A9-956954A75401}">
      <dgm:prSet/>
      <dgm:spPr/>
      <dgm:t>
        <a:bodyPr/>
        <a:lstStyle/>
        <a:p>
          <a:endParaRPr lang="en-US"/>
        </a:p>
      </dgm:t>
    </dgm:pt>
    <dgm:pt modelId="{62D8BBDE-A1A1-428E-9E05-25A95E8D81A9}" type="pres">
      <dgm:prSet presAssocID="{9C709CF8-056B-419E-8C89-F42718456183}" presName="Name0" presStyleCnt="0">
        <dgm:presLayoutVars>
          <dgm:dir/>
          <dgm:animLvl val="lvl"/>
          <dgm:resizeHandles val="exact"/>
        </dgm:presLayoutVars>
      </dgm:prSet>
      <dgm:spPr/>
    </dgm:pt>
    <dgm:pt modelId="{65F94D5A-B09F-4B75-BEB7-1F4BFDDBD3D4}" type="pres">
      <dgm:prSet presAssocID="{FFC54FA5-8CD4-4FF4-B220-5FA58A7070CC}" presName="boxAndChildren" presStyleCnt="0"/>
      <dgm:spPr/>
    </dgm:pt>
    <dgm:pt modelId="{BE3B746A-164A-4BEF-AE76-CD9CB29C7054}" type="pres">
      <dgm:prSet presAssocID="{FFC54FA5-8CD4-4FF4-B220-5FA58A7070CC}" presName="parentTextBox" presStyleLbl="node1" presStyleIdx="0" presStyleCnt="2"/>
      <dgm:spPr/>
    </dgm:pt>
    <dgm:pt modelId="{0BE19016-2301-4D12-B37F-D902493198A9}" type="pres">
      <dgm:prSet presAssocID="{DD9A4010-5E28-40D6-BA98-C537883F01E1}" presName="sp" presStyleCnt="0"/>
      <dgm:spPr/>
    </dgm:pt>
    <dgm:pt modelId="{53FCB738-900B-4173-BA4C-EDE69A631805}" type="pres">
      <dgm:prSet presAssocID="{8D709489-DFAB-4BFB-95ED-3EC2B78090CC}" presName="arrowAndChildren" presStyleCnt="0"/>
      <dgm:spPr/>
    </dgm:pt>
    <dgm:pt modelId="{1CF3C444-1A12-485A-8D35-C1C200FB719B}" type="pres">
      <dgm:prSet presAssocID="{8D709489-DFAB-4BFB-95ED-3EC2B78090CC}" presName="parentTextArrow" presStyleLbl="node1" presStyleIdx="1" presStyleCnt="2" custLinFactNeighborX="1081" custLinFactNeighborY="1154"/>
      <dgm:spPr/>
    </dgm:pt>
  </dgm:ptLst>
  <dgm:cxnLst>
    <dgm:cxn modelId="{167A2281-CC21-4564-A5C5-C03DAF4C2D42}" type="presOf" srcId="{9C709CF8-056B-419E-8C89-F42718456183}" destId="{62D8BBDE-A1A1-428E-9E05-25A95E8D81A9}" srcOrd="0" destOrd="0" presId="urn:microsoft.com/office/officeart/2005/8/layout/process4"/>
    <dgm:cxn modelId="{A90C2ABE-F2D2-4E0A-B213-589036AB5265}" srcId="{9C709CF8-056B-419E-8C89-F42718456183}" destId="{8D709489-DFAB-4BFB-95ED-3EC2B78090CC}" srcOrd="0" destOrd="0" parTransId="{CB6CFF30-A32F-4082-AE37-2143667D5B7A}" sibTransId="{DD9A4010-5E28-40D6-BA98-C537883F01E1}"/>
    <dgm:cxn modelId="{231B4E68-2243-48DE-826D-8001A82D20CC}" type="presOf" srcId="{8D709489-DFAB-4BFB-95ED-3EC2B78090CC}" destId="{1CF3C444-1A12-485A-8D35-C1C200FB719B}" srcOrd="0" destOrd="0" presId="urn:microsoft.com/office/officeart/2005/8/layout/process4"/>
    <dgm:cxn modelId="{FB5682FD-3CE7-4889-9B7C-8317A807AE8D}" type="presOf" srcId="{FFC54FA5-8CD4-4FF4-B220-5FA58A7070CC}" destId="{BE3B746A-164A-4BEF-AE76-CD9CB29C7054}" srcOrd="0" destOrd="0" presId="urn:microsoft.com/office/officeart/2005/8/layout/process4"/>
    <dgm:cxn modelId="{24D6B0B6-6F1E-4E43-81A9-956954A75401}" srcId="{9C709CF8-056B-419E-8C89-F42718456183}" destId="{FFC54FA5-8CD4-4FF4-B220-5FA58A7070CC}" srcOrd="1" destOrd="0" parTransId="{64A68935-0EB6-473C-9B3E-1DD20C811B23}" sibTransId="{0FC3519E-BD50-44C9-A5F8-518FFB310ED7}"/>
    <dgm:cxn modelId="{A57652A8-7AAC-46B3-910C-BF652F96125F}" type="presParOf" srcId="{62D8BBDE-A1A1-428E-9E05-25A95E8D81A9}" destId="{65F94D5A-B09F-4B75-BEB7-1F4BFDDBD3D4}" srcOrd="0" destOrd="0" presId="urn:microsoft.com/office/officeart/2005/8/layout/process4"/>
    <dgm:cxn modelId="{EB1DACD2-C7FA-437A-BBC3-6C6BBF2FB27A}" type="presParOf" srcId="{65F94D5A-B09F-4B75-BEB7-1F4BFDDBD3D4}" destId="{BE3B746A-164A-4BEF-AE76-CD9CB29C7054}" srcOrd="0" destOrd="0" presId="urn:microsoft.com/office/officeart/2005/8/layout/process4"/>
    <dgm:cxn modelId="{F3D04AE4-D596-4850-964F-1D96E247F1BC}" type="presParOf" srcId="{62D8BBDE-A1A1-428E-9E05-25A95E8D81A9}" destId="{0BE19016-2301-4D12-B37F-D902493198A9}" srcOrd="1" destOrd="0" presId="urn:microsoft.com/office/officeart/2005/8/layout/process4"/>
    <dgm:cxn modelId="{66507160-B24E-4083-88BC-6C2C55604ECF}" type="presParOf" srcId="{62D8BBDE-A1A1-428E-9E05-25A95E8D81A9}" destId="{53FCB738-900B-4173-BA4C-EDE69A631805}" srcOrd="2" destOrd="0" presId="urn:microsoft.com/office/officeart/2005/8/layout/process4"/>
    <dgm:cxn modelId="{93A3A688-C771-4E8D-B483-10DA66C6C884}" type="presParOf" srcId="{53FCB738-900B-4173-BA4C-EDE69A631805}" destId="{1CF3C444-1A12-485A-8D35-C1C200FB719B}" srcOrd="0"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D45FF94-E7A3-4622-B507-7CD94A51E066}" type="doc">
      <dgm:prSet loTypeId="urn:microsoft.com/office/officeart/2008/layout/AlternatingHexagons" loCatId="list" qsTypeId="urn:microsoft.com/office/officeart/2005/8/quickstyle/3d2" qsCatId="3D" csTypeId="urn:microsoft.com/office/officeart/2005/8/colors/colorful4" csCatId="colorful" phldr="1"/>
      <dgm:spPr/>
      <dgm:t>
        <a:bodyPr/>
        <a:lstStyle/>
        <a:p>
          <a:endParaRPr lang="en-US"/>
        </a:p>
      </dgm:t>
    </dgm:pt>
    <dgm:pt modelId="{5F9CA75C-8265-4784-B255-50BE3667E9E9}">
      <dgm:prSet phldrT="[Text]" custT="1"/>
      <dgm:spPr/>
      <dgm:t>
        <a:bodyPr/>
        <a:lstStyle/>
        <a:p>
          <a:r>
            <a:rPr lang="en-US" sz="2400" dirty="0" smtClean="0"/>
            <a:t>the Inter‐American Court has quoted General Comment 14 of the UN Committee on Economic, Social and Cultural Rights, on the right to the enjoyment of the highest attainable standard of health</a:t>
          </a:r>
          <a:r>
            <a:rPr lang="en-US" sz="1100" dirty="0" smtClean="0"/>
            <a:t>.</a:t>
          </a:r>
          <a:endParaRPr lang="en-US" sz="1100" dirty="0"/>
        </a:p>
      </dgm:t>
    </dgm:pt>
    <dgm:pt modelId="{B63662FD-59EB-4CF6-867A-22FA317E6E55}" type="sibTrans" cxnId="{A471749D-7D9C-4AE8-BB11-A327EAD1B51F}">
      <dgm:prSet/>
      <dgm:spPr/>
      <dgm:t>
        <a:bodyPr/>
        <a:lstStyle/>
        <a:p>
          <a:endParaRPr lang="en-US"/>
        </a:p>
      </dgm:t>
    </dgm:pt>
    <dgm:pt modelId="{94DA5381-4F26-4BA6-9B2D-98AC4CCFEA3D}" type="parTrans" cxnId="{A471749D-7D9C-4AE8-BB11-A327EAD1B51F}">
      <dgm:prSet/>
      <dgm:spPr/>
      <dgm:t>
        <a:bodyPr/>
        <a:lstStyle/>
        <a:p>
          <a:endParaRPr lang="en-US"/>
        </a:p>
      </dgm:t>
    </dgm:pt>
    <dgm:pt modelId="{688709A4-9421-44EE-B76F-E92E40F88308}">
      <dgm:prSet phldrT="[Text]" custT="1"/>
      <dgm:spPr/>
      <dgm:t>
        <a:bodyPr/>
        <a:lstStyle/>
        <a:p>
          <a:r>
            <a:rPr lang="en-US" sz="2400" dirty="0" smtClean="0"/>
            <a:t>The right to health is the second important argument </a:t>
          </a:r>
          <a:r>
            <a:rPr lang="en-US" sz="1200" dirty="0" smtClean="0"/>
            <a:t>.</a:t>
          </a:r>
          <a:endParaRPr lang="en-US" sz="1200" dirty="0"/>
        </a:p>
      </dgm:t>
    </dgm:pt>
    <dgm:pt modelId="{B681F12B-EEA2-4C71-83F5-B1BE0D7A85C1}" type="parTrans" cxnId="{052D58A7-1E05-4D35-B871-C1D1BA596334}">
      <dgm:prSet/>
      <dgm:spPr/>
      <dgm:t>
        <a:bodyPr/>
        <a:lstStyle/>
        <a:p>
          <a:endParaRPr lang="en-US"/>
        </a:p>
      </dgm:t>
    </dgm:pt>
    <dgm:pt modelId="{F8092DEF-B5BD-4FA5-BA5F-42FFB46D8701}" type="sibTrans" cxnId="{052D58A7-1E05-4D35-B871-C1D1BA596334}">
      <dgm:prSet/>
      <dgm:spPr>
        <a:gradFill flip="none" rotWithShape="1">
          <a:gsLst>
            <a:gs pos="0">
              <a:srgbClr val="FF0000"/>
            </a:gs>
            <a:gs pos="100000">
              <a:schemeClr val="accent4">
                <a:hueOff val="9413312"/>
                <a:satOff val="-23276"/>
                <a:lumOff val="-12353"/>
                <a:alphaOff val="0"/>
                <a:tint val="90000"/>
                <a:alpha val="100000"/>
                <a:satMod val="200000"/>
              </a:schemeClr>
            </a:gs>
          </a:gsLst>
          <a:path path="circle">
            <a:fillToRect l="50000" t="50000" r="50000" b="50000"/>
          </a:path>
          <a:tileRect/>
        </a:gradFill>
      </dgm:spPr>
      <dgm:t>
        <a:bodyPr/>
        <a:lstStyle/>
        <a:p>
          <a:endParaRPr lang="en-US"/>
        </a:p>
      </dgm:t>
    </dgm:pt>
    <dgm:pt modelId="{4F8622AA-FDEC-48E0-A2E4-6E7CF644DE6A}" type="pres">
      <dgm:prSet presAssocID="{1D45FF94-E7A3-4622-B507-7CD94A51E066}" presName="Name0" presStyleCnt="0">
        <dgm:presLayoutVars>
          <dgm:chMax/>
          <dgm:chPref/>
          <dgm:dir/>
          <dgm:animLvl val="lvl"/>
        </dgm:presLayoutVars>
      </dgm:prSet>
      <dgm:spPr/>
    </dgm:pt>
    <dgm:pt modelId="{D31C93A8-54B1-49EB-BB36-03E23D1F950B}" type="pres">
      <dgm:prSet presAssocID="{5F9CA75C-8265-4784-B255-50BE3667E9E9}" presName="composite" presStyleCnt="0"/>
      <dgm:spPr/>
    </dgm:pt>
    <dgm:pt modelId="{7053DE46-5021-4139-8D07-27DA3042062B}" type="pres">
      <dgm:prSet presAssocID="{5F9CA75C-8265-4784-B255-50BE3667E9E9}" presName="Parent1" presStyleLbl="node1" presStyleIdx="0" presStyleCnt="4" custScaleX="1393329" custScaleY="703208" custLinFactX="99512" custLinFactY="100000" custLinFactNeighborX="100000" custLinFactNeighborY="158029">
        <dgm:presLayoutVars>
          <dgm:chMax val="1"/>
          <dgm:chPref val="1"/>
          <dgm:bulletEnabled val="1"/>
        </dgm:presLayoutVars>
      </dgm:prSet>
      <dgm:spPr/>
      <dgm:t>
        <a:bodyPr/>
        <a:lstStyle/>
        <a:p>
          <a:endParaRPr lang="en-US"/>
        </a:p>
      </dgm:t>
    </dgm:pt>
    <dgm:pt modelId="{69631B3F-F297-4988-8FBD-1B94093CEFEA}" type="pres">
      <dgm:prSet presAssocID="{5F9CA75C-8265-4784-B255-50BE3667E9E9}" presName="Childtext1" presStyleLbl="revTx" presStyleIdx="0" presStyleCnt="2">
        <dgm:presLayoutVars>
          <dgm:chMax val="0"/>
          <dgm:chPref val="0"/>
          <dgm:bulletEnabled val="1"/>
        </dgm:presLayoutVars>
      </dgm:prSet>
      <dgm:spPr/>
    </dgm:pt>
    <dgm:pt modelId="{C46BF2D1-C039-42DE-90FB-CAE1E3D844D5}" type="pres">
      <dgm:prSet presAssocID="{5F9CA75C-8265-4784-B255-50BE3667E9E9}" presName="BalanceSpacing" presStyleCnt="0"/>
      <dgm:spPr/>
    </dgm:pt>
    <dgm:pt modelId="{D61FFD71-04D5-41C9-AEA8-CE25B0461579}" type="pres">
      <dgm:prSet presAssocID="{5F9CA75C-8265-4784-B255-50BE3667E9E9}" presName="BalanceSpacing1" presStyleCnt="0"/>
      <dgm:spPr/>
    </dgm:pt>
    <dgm:pt modelId="{3E763F3C-E901-4E57-82BD-E2AF4A45AE95}" type="pres">
      <dgm:prSet presAssocID="{B63662FD-59EB-4CF6-867A-22FA317E6E55}" presName="Accent1Text" presStyleLbl="node1" presStyleIdx="1" presStyleCnt="4" custScaleX="146300" custScaleY="142054" custLinFactX="-318085" custLinFactY="112956" custLinFactNeighborX="-400000" custLinFactNeighborY="200000"/>
      <dgm:spPr/>
    </dgm:pt>
    <dgm:pt modelId="{B0A138C1-3CA2-4B05-A789-C81807E9D0B6}" type="pres">
      <dgm:prSet presAssocID="{B63662FD-59EB-4CF6-867A-22FA317E6E55}" presName="spaceBetweenRectangles" presStyleCnt="0"/>
      <dgm:spPr/>
    </dgm:pt>
    <dgm:pt modelId="{56BCB947-82CE-4A39-A817-6E21D08E5C7A}" type="pres">
      <dgm:prSet presAssocID="{688709A4-9421-44EE-B76F-E92E40F88308}" presName="composite" presStyleCnt="0"/>
      <dgm:spPr/>
    </dgm:pt>
    <dgm:pt modelId="{2D1112FB-5889-4595-8228-347C1828A228}" type="pres">
      <dgm:prSet presAssocID="{688709A4-9421-44EE-B76F-E92E40F88308}" presName="Parent1" presStyleLbl="node1" presStyleIdx="2" presStyleCnt="4" custScaleX="1007530" custScaleY="327989" custLinFactX="-300000" custLinFactY="-320752" custLinFactNeighborX="-385080" custLinFactNeighborY="-400000">
        <dgm:presLayoutVars>
          <dgm:chMax val="1"/>
          <dgm:chPref val="1"/>
          <dgm:bulletEnabled val="1"/>
        </dgm:presLayoutVars>
      </dgm:prSet>
      <dgm:spPr/>
      <dgm:t>
        <a:bodyPr/>
        <a:lstStyle/>
        <a:p>
          <a:endParaRPr lang="en-US"/>
        </a:p>
      </dgm:t>
    </dgm:pt>
    <dgm:pt modelId="{6AB6B6A2-4559-4CAA-BAD9-730B323F2BAC}" type="pres">
      <dgm:prSet presAssocID="{688709A4-9421-44EE-B76F-E92E40F88308}" presName="Childtext1" presStyleLbl="revTx" presStyleIdx="1" presStyleCnt="2">
        <dgm:presLayoutVars>
          <dgm:chMax val="0"/>
          <dgm:chPref val="0"/>
          <dgm:bulletEnabled val="1"/>
        </dgm:presLayoutVars>
      </dgm:prSet>
      <dgm:spPr/>
    </dgm:pt>
    <dgm:pt modelId="{BB4E398F-FEA6-4C59-9E9B-BE63FBDD7398}" type="pres">
      <dgm:prSet presAssocID="{688709A4-9421-44EE-B76F-E92E40F88308}" presName="BalanceSpacing" presStyleCnt="0"/>
      <dgm:spPr/>
    </dgm:pt>
    <dgm:pt modelId="{237F1523-B436-41A9-B3AE-9616206B3F5D}" type="pres">
      <dgm:prSet presAssocID="{688709A4-9421-44EE-B76F-E92E40F88308}" presName="BalanceSpacing1" presStyleCnt="0"/>
      <dgm:spPr/>
    </dgm:pt>
    <dgm:pt modelId="{E47214B5-A4A5-4245-AF10-12A6393B854B}" type="pres">
      <dgm:prSet presAssocID="{F8092DEF-B5BD-4FA5-BA5F-42FFB46D8701}" presName="Accent1Text" presStyleLbl="node1" presStyleIdx="3" presStyleCnt="4" custScaleX="217174" custScaleY="194305" custLinFactX="200000" custLinFactY="-303760" custLinFactNeighborX="236497" custLinFactNeighborY="-400000"/>
      <dgm:spPr/>
    </dgm:pt>
  </dgm:ptLst>
  <dgm:cxnLst>
    <dgm:cxn modelId="{86E4D593-93A6-48A1-A67C-87DB0A60030F}" type="presOf" srcId="{5F9CA75C-8265-4784-B255-50BE3667E9E9}" destId="{7053DE46-5021-4139-8D07-27DA3042062B}" srcOrd="0" destOrd="0" presId="urn:microsoft.com/office/officeart/2008/layout/AlternatingHexagons"/>
    <dgm:cxn modelId="{F0A5D74E-6C73-4BC2-A7D7-ABD5CBA102B7}" type="presOf" srcId="{688709A4-9421-44EE-B76F-E92E40F88308}" destId="{2D1112FB-5889-4595-8228-347C1828A228}" srcOrd="0" destOrd="0" presId="urn:microsoft.com/office/officeart/2008/layout/AlternatingHexagons"/>
    <dgm:cxn modelId="{A24A29E7-CEB6-4BBF-B51D-FC35CE83356F}" type="presOf" srcId="{F8092DEF-B5BD-4FA5-BA5F-42FFB46D8701}" destId="{E47214B5-A4A5-4245-AF10-12A6393B854B}" srcOrd="0" destOrd="0" presId="urn:microsoft.com/office/officeart/2008/layout/AlternatingHexagons"/>
    <dgm:cxn modelId="{71F938FA-42E1-4531-BFC1-041C42E23452}" type="presOf" srcId="{B63662FD-59EB-4CF6-867A-22FA317E6E55}" destId="{3E763F3C-E901-4E57-82BD-E2AF4A45AE95}" srcOrd="0" destOrd="0" presId="urn:microsoft.com/office/officeart/2008/layout/AlternatingHexagons"/>
    <dgm:cxn modelId="{2EC7EE9B-22E9-4EFA-9A4D-A96C69082216}" type="presOf" srcId="{1D45FF94-E7A3-4622-B507-7CD94A51E066}" destId="{4F8622AA-FDEC-48E0-A2E4-6E7CF644DE6A}" srcOrd="0" destOrd="0" presId="urn:microsoft.com/office/officeart/2008/layout/AlternatingHexagons"/>
    <dgm:cxn modelId="{052D58A7-1E05-4D35-B871-C1D1BA596334}" srcId="{1D45FF94-E7A3-4622-B507-7CD94A51E066}" destId="{688709A4-9421-44EE-B76F-E92E40F88308}" srcOrd="1" destOrd="0" parTransId="{B681F12B-EEA2-4C71-83F5-B1BE0D7A85C1}" sibTransId="{F8092DEF-B5BD-4FA5-BA5F-42FFB46D8701}"/>
    <dgm:cxn modelId="{A471749D-7D9C-4AE8-BB11-A327EAD1B51F}" srcId="{1D45FF94-E7A3-4622-B507-7CD94A51E066}" destId="{5F9CA75C-8265-4784-B255-50BE3667E9E9}" srcOrd="0" destOrd="0" parTransId="{94DA5381-4F26-4BA6-9B2D-98AC4CCFEA3D}" sibTransId="{B63662FD-59EB-4CF6-867A-22FA317E6E55}"/>
    <dgm:cxn modelId="{03CAE4BE-B947-45DC-BED1-9C7A20008293}" type="presParOf" srcId="{4F8622AA-FDEC-48E0-A2E4-6E7CF644DE6A}" destId="{D31C93A8-54B1-49EB-BB36-03E23D1F950B}" srcOrd="0" destOrd="0" presId="urn:microsoft.com/office/officeart/2008/layout/AlternatingHexagons"/>
    <dgm:cxn modelId="{3465B12C-FB0E-4514-8743-616585BB60D3}" type="presParOf" srcId="{D31C93A8-54B1-49EB-BB36-03E23D1F950B}" destId="{7053DE46-5021-4139-8D07-27DA3042062B}" srcOrd="0" destOrd="0" presId="urn:microsoft.com/office/officeart/2008/layout/AlternatingHexagons"/>
    <dgm:cxn modelId="{F4178BF1-5DCC-417D-B395-6B9028CE7C3B}" type="presParOf" srcId="{D31C93A8-54B1-49EB-BB36-03E23D1F950B}" destId="{69631B3F-F297-4988-8FBD-1B94093CEFEA}" srcOrd="1" destOrd="0" presId="urn:microsoft.com/office/officeart/2008/layout/AlternatingHexagons"/>
    <dgm:cxn modelId="{F67937B3-F133-4174-A662-77EF5EDE6B30}" type="presParOf" srcId="{D31C93A8-54B1-49EB-BB36-03E23D1F950B}" destId="{C46BF2D1-C039-42DE-90FB-CAE1E3D844D5}" srcOrd="2" destOrd="0" presId="urn:microsoft.com/office/officeart/2008/layout/AlternatingHexagons"/>
    <dgm:cxn modelId="{32A97E34-0B58-4032-B2A8-42232319C86C}" type="presParOf" srcId="{D31C93A8-54B1-49EB-BB36-03E23D1F950B}" destId="{D61FFD71-04D5-41C9-AEA8-CE25B0461579}" srcOrd="3" destOrd="0" presId="urn:microsoft.com/office/officeart/2008/layout/AlternatingHexagons"/>
    <dgm:cxn modelId="{885EF6C3-75FE-489C-B72B-F5EF314A7BCD}" type="presParOf" srcId="{D31C93A8-54B1-49EB-BB36-03E23D1F950B}" destId="{3E763F3C-E901-4E57-82BD-E2AF4A45AE95}" srcOrd="4" destOrd="0" presId="urn:microsoft.com/office/officeart/2008/layout/AlternatingHexagons"/>
    <dgm:cxn modelId="{F106C6B7-58B2-4D7D-B51F-0A6C2D52E594}" type="presParOf" srcId="{4F8622AA-FDEC-48E0-A2E4-6E7CF644DE6A}" destId="{B0A138C1-3CA2-4B05-A789-C81807E9D0B6}" srcOrd="1" destOrd="0" presId="urn:microsoft.com/office/officeart/2008/layout/AlternatingHexagons"/>
    <dgm:cxn modelId="{7A0C8B8C-F416-44E7-8FD8-A0C3B6AB5BA0}" type="presParOf" srcId="{4F8622AA-FDEC-48E0-A2E4-6E7CF644DE6A}" destId="{56BCB947-82CE-4A39-A817-6E21D08E5C7A}" srcOrd="2" destOrd="0" presId="urn:microsoft.com/office/officeart/2008/layout/AlternatingHexagons"/>
    <dgm:cxn modelId="{CC6B9C45-0D83-41C0-AB06-EF37B433E705}" type="presParOf" srcId="{56BCB947-82CE-4A39-A817-6E21D08E5C7A}" destId="{2D1112FB-5889-4595-8228-347C1828A228}" srcOrd="0" destOrd="0" presId="urn:microsoft.com/office/officeart/2008/layout/AlternatingHexagons"/>
    <dgm:cxn modelId="{3958D086-2BF0-4C36-A4C0-DFFCB4A00B0D}" type="presParOf" srcId="{56BCB947-82CE-4A39-A817-6E21D08E5C7A}" destId="{6AB6B6A2-4559-4CAA-BAD9-730B323F2BAC}" srcOrd="1" destOrd="0" presId="urn:microsoft.com/office/officeart/2008/layout/AlternatingHexagons"/>
    <dgm:cxn modelId="{331D27AB-13DE-4D0E-8173-E75480CA5AC2}" type="presParOf" srcId="{56BCB947-82CE-4A39-A817-6E21D08E5C7A}" destId="{BB4E398F-FEA6-4C59-9E9B-BE63FBDD7398}" srcOrd="2" destOrd="0" presId="urn:microsoft.com/office/officeart/2008/layout/AlternatingHexagons"/>
    <dgm:cxn modelId="{652CBA64-18E0-4B43-A12A-64FF2AED7702}" type="presParOf" srcId="{56BCB947-82CE-4A39-A817-6E21D08E5C7A}" destId="{237F1523-B436-41A9-B3AE-9616206B3F5D}" srcOrd="3" destOrd="0" presId="urn:microsoft.com/office/officeart/2008/layout/AlternatingHexagons"/>
    <dgm:cxn modelId="{3C7405B5-37F1-4A2B-9D62-D71BA8B825E5}" type="presParOf" srcId="{56BCB947-82CE-4A39-A817-6E21D08E5C7A}" destId="{E47214B5-A4A5-4245-AF10-12A6393B854B}"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6E18137-0000-48B8-A20E-0D5423492357}" type="doc">
      <dgm:prSet loTypeId="urn:microsoft.com/office/officeart/2005/8/layout/venn1" loCatId="relationship" qsTypeId="urn:microsoft.com/office/officeart/2005/8/quickstyle/3d5" qsCatId="3D" csTypeId="urn:microsoft.com/office/officeart/2005/8/colors/colorful4" csCatId="colorful" phldr="1"/>
      <dgm:spPr/>
    </dgm:pt>
    <dgm:pt modelId="{6D9BD9B1-B0B8-4C94-91C3-AA7874A3E0B7}">
      <dgm:prSet phldrT="[Text]"/>
      <dgm:spPr>
        <a:solidFill>
          <a:srgbClr val="000066"/>
        </a:solidFill>
      </dgm:spPr>
      <dgm:t>
        <a:bodyPr/>
        <a:lstStyle/>
        <a:p>
          <a:r>
            <a:rPr lang="en-US" dirty="0" smtClean="0"/>
            <a:t>“Many indigenous and tribal peoples live in areas rich in living and non‐living resources, including forests that contain abundant biodiversity, water, and minerals. Historically, the desire of non‐indigenous society for such resources has resulted in the removal, decimation or extermination of many indigenous communities.” </a:t>
          </a:r>
          <a:endParaRPr lang="en-US" dirty="0"/>
        </a:p>
      </dgm:t>
    </dgm:pt>
    <dgm:pt modelId="{3171B533-9FF5-4D5E-913E-5B69284FFCFA}" type="parTrans" cxnId="{D557C238-C084-4A9F-9447-93D5A0BF7AD1}">
      <dgm:prSet/>
      <dgm:spPr/>
      <dgm:t>
        <a:bodyPr/>
        <a:lstStyle/>
        <a:p>
          <a:endParaRPr lang="en-US"/>
        </a:p>
      </dgm:t>
    </dgm:pt>
    <dgm:pt modelId="{4C699511-4312-49E3-9D01-44D23D2182FD}" type="sibTrans" cxnId="{D557C238-C084-4A9F-9447-93D5A0BF7AD1}">
      <dgm:prSet/>
      <dgm:spPr/>
      <dgm:t>
        <a:bodyPr/>
        <a:lstStyle/>
        <a:p>
          <a:endParaRPr lang="en-US"/>
        </a:p>
      </dgm:t>
    </dgm:pt>
    <dgm:pt modelId="{79A2D0CC-8F01-4BC1-BEA7-F890DA414170}" type="pres">
      <dgm:prSet presAssocID="{B6E18137-0000-48B8-A20E-0D5423492357}" presName="compositeShape" presStyleCnt="0">
        <dgm:presLayoutVars>
          <dgm:chMax val="7"/>
          <dgm:dir/>
          <dgm:resizeHandles val="exact"/>
        </dgm:presLayoutVars>
      </dgm:prSet>
      <dgm:spPr/>
    </dgm:pt>
    <dgm:pt modelId="{359D4351-0924-4F4D-8387-969AC4D7DE8B}" type="pres">
      <dgm:prSet presAssocID="{6D9BD9B1-B0B8-4C94-91C3-AA7874A3E0B7}" presName="circ1TxSh" presStyleLbl="vennNode1" presStyleIdx="0" presStyleCnt="1" custScaleX="123750"/>
      <dgm:spPr/>
      <dgm:t>
        <a:bodyPr/>
        <a:lstStyle/>
        <a:p>
          <a:endParaRPr lang="en-US"/>
        </a:p>
      </dgm:t>
    </dgm:pt>
  </dgm:ptLst>
  <dgm:cxnLst>
    <dgm:cxn modelId="{D557C238-C084-4A9F-9447-93D5A0BF7AD1}" srcId="{B6E18137-0000-48B8-A20E-0D5423492357}" destId="{6D9BD9B1-B0B8-4C94-91C3-AA7874A3E0B7}" srcOrd="0" destOrd="0" parTransId="{3171B533-9FF5-4D5E-913E-5B69284FFCFA}" sibTransId="{4C699511-4312-49E3-9D01-44D23D2182FD}"/>
    <dgm:cxn modelId="{214CE7E0-EA47-4A88-97E4-0839196424DE}" type="presOf" srcId="{B6E18137-0000-48B8-A20E-0D5423492357}" destId="{79A2D0CC-8F01-4BC1-BEA7-F890DA414170}" srcOrd="0" destOrd="0" presId="urn:microsoft.com/office/officeart/2005/8/layout/venn1"/>
    <dgm:cxn modelId="{7C9FAAB9-D8F7-4EC8-9317-13CAD6B633FF}" type="presOf" srcId="{6D9BD9B1-B0B8-4C94-91C3-AA7874A3E0B7}" destId="{359D4351-0924-4F4D-8387-969AC4D7DE8B}" srcOrd="0" destOrd="0" presId="urn:microsoft.com/office/officeart/2005/8/layout/venn1"/>
    <dgm:cxn modelId="{D60EC46C-968F-401D-8813-DB14651E5E3D}" type="presParOf" srcId="{79A2D0CC-8F01-4BC1-BEA7-F890DA414170}" destId="{359D4351-0924-4F4D-8387-969AC4D7DE8B}" srcOrd="0"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32279E-1FBC-49A2-B396-417DA22D11B4}">
      <dsp:nvSpPr>
        <dsp:cNvPr id="0" name=""/>
        <dsp:cNvSpPr/>
      </dsp:nvSpPr>
      <dsp:spPr>
        <a:xfrm>
          <a:off x="0" y="74549"/>
          <a:ext cx="3989451" cy="3989450"/>
        </a:xfrm>
        <a:prstGeom prst="ellipse">
          <a:avLst/>
        </a:prstGeom>
        <a:solidFill>
          <a:srgbClr val="0070C0">
            <a:alpha val="50000"/>
          </a:srgbClr>
        </a:solidFill>
        <a:ln>
          <a:noFill/>
        </a:ln>
        <a:effectLst>
          <a:outerShdw blurRad="38100" dist="25400" dir="5400000" rotWithShape="0">
            <a:srgbClr val="000000">
              <a:alpha val="40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smtClean="0"/>
            <a:t>1. Everyone shall have the right to live in a healthy environment and to have access to basic public services.</a:t>
          </a:r>
          <a:endParaRPr lang="en-US" sz="2800" kern="1200" dirty="0"/>
        </a:p>
      </dsp:txBody>
      <dsp:txXfrm>
        <a:off x="557085" y="544991"/>
        <a:ext cx="2300224" cy="3048566"/>
      </dsp:txXfrm>
    </dsp:sp>
    <dsp:sp modelId="{0F165E37-964E-4853-BA7E-02C566A1AB6C}">
      <dsp:nvSpPr>
        <dsp:cNvPr id="0" name=""/>
        <dsp:cNvSpPr/>
      </dsp:nvSpPr>
      <dsp:spPr>
        <a:xfrm>
          <a:off x="2974021" y="74549"/>
          <a:ext cx="3989451" cy="3989450"/>
        </a:xfrm>
        <a:prstGeom prst="ellipse">
          <a:avLst/>
        </a:prstGeom>
        <a:solidFill>
          <a:srgbClr val="00B050">
            <a:alpha val="50000"/>
          </a:srgbClr>
        </a:solidFill>
        <a:ln>
          <a:noFill/>
        </a:ln>
        <a:effectLst>
          <a:outerShdw blurRad="38100" dist="25400" dir="5400000" rotWithShape="0">
            <a:srgbClr val="000000">
              <a:alpha val="40000"/>
            </a:srgbClr>
          </a:outerShdw>
        </a:effectLst>
        <a:scene3d>
          <a:camera prst="orthographicFront"/>
          <a:lightRig rig="flat" dir="t"/>
        </a:scene3d>
        <a:sp3d prstMaterial="plastic">
          <a:bevelT w="120900" h="88900"/>
          <a:bevelB w="88900" h="31750" prst="angle"/>
        </a:sp3d>
      </dsp:spPr>
      <dsp:style>
        <a:lnRef idx="0">
          <a:scrgbClr r="0" g="0" b="0"/>
        </a:lnRef>
        <a:fillRef idx="1">
          <a:scrgbClr r="0" g="0" b="0"/>
        </a:fillRef>
        <a:effectRef idx="1">
          <a:scrgbClr r="0" g="0" b="0"/>
        </a:effectRef>
        <a:fontRef idx="minor">
          <a:schemeClr val="tx1"/>
        </a:fontRef>
      </dsp:style>
      <dsp:txBody>
        <a:bodyPr spcFirstLastPara="0" vert="horz" wrap="square" lIns="0" tIns="0" rIns="0" bIns="0" numCol="1" spcCol="1270" anchor="ctr" anchorCtr="0">
          <a:noAutofit/>
        </a:bodyPr>
        <a:lstStyle/>
        <a:p>
          <a:pPr lvl="0" algn="ctr" defTabSz="1244600">
            <a:lnSpc>
              <a:spcPct val="90000"/>
            </a:lnSpc>
            <a:spcBef>
              <a:spcPct val="0"/>
            </a:spcBef>
            <a:spcAft>
              <a:spcPct val="35000"/>
            </a:spcAft>
          </a:pPr>
          <a:r>
            <a:rPr lang="en-US" sz="2800" kern="1200" dirty="0" smtClean="0"/>
            <a:t>2. The States Parties shall promote the protection, preservation, and improvement of the Environment”. </a:t>
          </a:r>
          <a:endParaRPr lang="en-US" sz="2800" kern="1200" dirty="0"/>
        </a:p>
      </dsp:txBody>
      <dsp:txXfrm>
        <a:off x="4106162" y="544991"/>
        <a:ext cx="2300224" cy="30485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D064E2-5527-45A3-85F8-A6FB82998A52}">
      <dsp:nvSpPr>
        <dsp:cNvPr id="0" name=""/>
        <dsp:cNvSpPr/>
      </dsp:nvSpPr>
      <dsp:spPr>
        <a:xfrm>
          <a:off x="981483" y="-596293"/>
          <a:ext cx="6368944" cy="5085419"/>
        </a:xfrm>
        <a:prstGeom prst="circularArrow">
          <a:avLst>
            <a:gd name="adj1" fmla="val 10980"/>
            <a:gd name="adj2" fmla="val 1142322"/>
            <a:gd name="adj3" fmla="val 4500000"/>
            <a:gd name="adj4" fmla="val 10800000"/>
            <a:gd name="adj5" fmla="val 12500"/>
          </a:avLst>
        </a:prstGeom>
        <a:solidFill>
          <a:srgbClr val="92D050"/>
        </a:soli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1C91849-76FD-40AF-8647-E7828517C2BD}">
      <dsp:nvSpPr>
        <dsp:cNvPr id="0" name=""/>
        <dsp:cNvSpPr/>
      </dsp:nvSpPr>
      <dsp:spPr>
        <a:xfrm>
          <a:off x="755649" y="4270066"/>
          <a:ext cx="3315454" cy="1042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In a comprehensive manner… "is a right to the territory that includes the use and enjoyment of their natural rights.  It relates directly, even as a pre-requisite, with the right to a dignified existence, food, water, health, life, honor, dignity, freedom of conscience and religion , freedom of association, rights of the family. </a:t>
          </a:r>
          <a:endParaRPr lang="en-US" sz="1600" kern="1200" dirty="0"/>
        </a:p>
      </dsp:txBody>
      <dsp:txXfrm>
        <a:off x="755649" y="4270066"/>
        <a:ext cx="3315454" cy="1042452"/>
      </dsp:txXfrm>
    </dsp:sp>
    <dsp:sp modelId="{FA910C0D-58EC-43B6-B128-221252120944}">
      <dsp:nvSpPr>
        <dsp:cNvPr id="0" name=""/>
        <dsp:cNvSpPr/>
      </dsp:nvSpPr>
      <dsp:spPr>
        <a:xfrm>
          <a:off x="-127007" y="3198589"/>
          <a:ext cx="4699465" cy="3158842"/>
        </a:xfrm>
        <a:prstGeom prst="blockArc">
          <a:avLst>
            <a:gd name="adj1" fmla="val 0"/>
            <a:gd name="adj2" fmla="val 18900000"/>
            <a:gd name="adj3" fmla="val 12740"/>
          </a:avLst>
        </a:prstGeom>
        <a:solidFill>
          <a:srgbClr val="00B050"/>
        </a:soli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1643DE32-6859-4A87-919F-32ED93104BA3}">
      <dsp:nvSpPr>
        <dsp:cNvPr id="0" name=""/>
        <dsp:cNvSpPr/>
      </dsp:nvSpPr>
      <dsp:spPr>
        <a:xfrm>
          <a:off x="2182842" y="1689696"/>
          <a:ext cx="3401258" cy="1042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 " Court has determined that the culture of the indigenous community members corresponds to a particular lifestyle of being, seeing and acting in the world, up from its close relationship with their traditional lands and natural resources, not only these are their main livelihood, but also because they constitute an integral part of their worldview, religion and, therefore, their cultural identity… "  In a comprehensive manner… </a:t>
          </a:r>
          <a:endParaRPr lang="en-US" sz="1600" kern="1200" dirty="0"/>
        </a:p>
      </dsp:txBody>
      <dsp:txXfrm>
        <a:off x="2182842" y="1689696"/>
        <a:ext cx="3401258" cy="104245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0FC4CD-5D46-41A9-B19B-D366B7C0E218}">
      <dsp:nvSpPr>
        <dsp:cNvPr id="0" name=""/>
        <dsp:cNvSpPr/>
      </dsp:nvSpPr>
      <dsp:spPr>
        <a:xfrm>
          <a:off x="305616" y="225909"/>
          <a:ext cx="7959244" cy="6146769"/>
        </a:xfrm>
        <a:prstGeom prst="circularArrow">
          <a:avLst>
            <a:gd name="adj1" fmla="val 10980"/>
            <a:gd name="adj2" fmla="val 1142322"/>
            <a:gd name="adj3" fmla="val 9000000"/>
            <a:gd name="adj4" fmla="val 10800000"/>
            <a:gd name="adj5" fmla="val 12500"/>
          </a:avLst>
        </a:prstGeom>
        <a:solidFill>
          <a:srgbClr val="FF0000">
            <a:alpha val="70000"/>
          </a:srgbClr>
        </a:solidFill>
        <a:ln>
          <a:noFill/>
        </a:ln>
        <a:effectLst>
          <a:outerShdw blurRad="50800" dist="42924" dir="5400000" rotWithShape="0">
            <a:srgbClr val="000000">
              <a:alpha val="40000"/>
            </a:srgbClr>
          </a:outerShdw>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297BA633-FD77-4424-9D2D-5ED039A54A93}">
      <dsp:nvSpPr>
        <dsp:cNvPr id="0" name=""/>
        <dsp:cNvSpPr/>
      </dsp:nvSpPr>
      <dsp:spPr>
        <a:xfrm>
          <a:off x="1955808" y="2590806"/>
          <a:ext cx="4521312" cy="1443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kern="1200" dirty="0" smtClean="0"/>
            <a:t>Why if we have at the Inter American Human Rights System, since (1947), The Inter American </a:t>
          </a:r>
          <a:r>
            <a:rPr lang="en-US" sz="2000" kern="1200" dirty="0" err="1" smtClean="0"/>
            <a:t>Charte</a:t>
          </a:r>
          <a:r>
            <a:rPr lang="en-US" sz="2000" kern="1200" dirty="0" smtClean="0"/>
            <a:t>  of  Social Guaranties, article 39, or the Inter American Democratic </a:t>
          </a:r>
          <a:r>
            <a:rPr lang="en-US" sz="2000" kern="1200" dirty="0" err="1" smtClean="0"/>
            <a:t>Charte</a:t>
          </a:r>
          <a:r>
            <a:rPr lang="en-US" sz="2000" kern="1200" dirty="0" smtClean="0"/>
            <a:t> (2001), article 15 and finally article 11 in the San Salvador Protocol,  the interpretation of the concept of ancestral lands or territories becomes more important?</a:t>
          </a:r>
          <a:endParaRPr lang="en-US" sz="2000" kern="1200" dirty="0"/>
        </a:p>
      </dsp:txBody>
      <dsp:txXfrm>
        <a:off x="1955808" y="2590806"/>
        <a:ext cx="4521312" cy="144346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3B746A-164A-4BEF-AE76-CD9CB29C7054}">
      <dsp:nvSpPr>
        <dsp:cNvPr id="0" name=""/>
        <dsp:cNvSpPr/>
      </dsp:nvSpPr>
      <dsp:spPr>
        <a:xfrm>
          <a:off x="0" y="3982929"/>
          <a:ext cx="7428344" cy="2613232"/>
        </a:xfrm>
        <a:prstGeom prst="rect">
          <a:avLst/>
        </a:prstGeom>
        <a:solidFill>
          <a:srgbClr val="FFC000"/>
        </a:solidFill>
        <a:ln>
          <a:noFill/>
        </a:ln>
        <a:effectLst>
          <a:outerShdw blurRad="38100" dist="25400" dir="5400000" rotWithShape="0">
            <a:srgbClr val="000000">
              <a:alpha val="40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kern="1200" dirty="0" smtClean="0"/>
            <a:t> The second is that the San Salvador Protocol in article 1 </a:t>
          </a:r>
          <a:r>
            <a:rPr lang="en-US" sz="2100" kern="1200" dirty="0" err="1" smtClean="0"/>
            <a:t>guaranties:“The</a:t>
          </a:r>
          <a:r>
            <a:rPr lang="en-US" sz="2100" kern="1200" dirty="0" smtClean="0"/>
            <a:t> States Parties to this Additional Protocol to the American Convention on Human Rights undertake to adopt the necessary measures, both domestically and through international cooperation, especially economic and technical, to the extent allowed by their available resources, and taking into account their degree of development, for the purpose of achieving progressively and pursuant to their internal legislations, the full observance of the rights recognized in this Protocol.”</a:t>
          </a:r>
          <a:endParaRPr lang="en-US" sz="2100" kern="1200" dirty="0"/>
        </a:p>
      </dsp:txBody>
      <dsp:txXfrm>
        <a:off x="0" y="3982929"/>
        <a:ext cx="7428344" cy="2613232"/>
      </dsp:txXfrm>
    </dsp:sp>
    <dsp:sp modelId="{1CF3C444-1A12-485A-8D35-C1C200FB719B}">
      <dsp:nvSpPr>
        <dsp:cNvPr id="0" name=""/>
        <dsp:cNvSpPr/>
      </dsp:nvSpPr>
      <dsp:spPr>
        <a:xfrm rot="10800000">
          <a:off x="0" y="49356"/>
          <a:ext cx="7428344" cy="4019152"/>
        </a:xfrm>
        <a:prstGeom prst="upArrowCallout">
          <a:avLst/>
        </a:prstGeom>
        <a:solidFill>
          <a:srgbClr val="0070C0">
            <a:alpha val="57000"/>
          </a:srgbClr>
        </a:solidFill>
        <a:ln>
          <a:noFill/>
        </a:ln>
        <a:effectLst>
          <a:outerShdw blurRad="38100" dist="25400" dir="5400000" rotWithShape="0">
            <a:srgbClr val="000000">
              <a:alpha val="40000"/>
            </a:srgbClr>
          </a:outerShdw>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49352" tIns="149352" rIns="149352" bIns="149352" numCol="1" spcCol="1270" anchor="ctr" anchorCtr="0">
          <a:noAutofit/>
        </a:bodyPr>
        <a:lstStyle/>
        <a:p>
          <a:pPr lvl="0" algn="ctr" defTabSz="933450">
            <a:lnSpc>
              <a:spcPct val="90000"/>
            </a:lnSpc>
            <a:spcBef>
              <a:spcPct val="0"/>
            </a:spcBef>
            <a:spcAft>
              <a:spcPct val="35000"/>
            </a:spcAft>
          </a:pPr>
          <a:r>
            <a:rPr lang="en-US" sz="2100" kern="1200" dirty="0" smtClean="0"/>
            <a:t>The first answer is linked to a historical aspect. The concept of ancestral lands or territories came first.  The ratification by the number of States required in the Protocol was obtained (1999) after the Inter American Commission  and the Court started the interpretation of the concept.</a:t>
          </a:r>
          <a:endParaRPr lang="en-US" sz="2100" kern="1200" dirty="0"/>
        </a:p>
      </dsp:txBody>
      <dsp:txXfrm rot="10800000">
        <a:off x="0" y="49356"/>
        <a:ext cx="7428344" cy="261152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53DE46-5021-4139-8D07-27DA3042062B}">
      <dsp:nvSpPr>
        <dsp:cNvPr id="0" name=""/>
        <dsp:cNvSpPr/>
      </dsp:nvSpPr>
      <dsp:spPr>
        <a:xfrm rot="5400000">
          <a:off x="1924513" y="21846"/>
          <a:ext cx="3846294" cy="6630277"/>
        </a:xfrm>
        <a:prstGeom prst="hexagon">
          <a:avLst>
            <a:gd name="adj" fmla="val 25000"/>
            <a:gd name="vf" fmla="val 115470"/>
          </a:avLst>
        </a:prstGeom>
        <a:gradFill rotWithShape="0">
          <a:gsLst>
            <a:gs pos="0">
              <a:schemeClr val="accent4">
                <a:hueOff val="0"/>
                <a:satOff val="0"/>
                <a:lumOff val="0"/>
                <a:alphaOff val="0"/>
                <a:shade val="85000"/>
              </a:schemeClr>
            </a:gs>
            <a:gs pos="100000">
              <a:schemeClr val="accent4">
                <a:hueOff val="0"/>
                <a:satOff val="0"/>
                <a:lumOff val="0"/>
                <a:alphaOff val="0"/>
                <a:tint val="90000"/>
                <a:alpha val="100000"/>
                <a:satMod val="200000"/>
              </a:schemeClr>
            </a:gs>
          </a:gsLst>
          <a:path path="circle">
            <a:fillToRect l="100000" t="100000" r="100000" b="100000"/>
          </a:path>
        </a:gra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the Inter‐American Court has quoted General Comment 14 of the UN Committee on Economic, Social and Cultural Rights, on the right to the enjoyment of the highest attainable standard of health</a:t>
          </a:r>
          <a:r>
            <a:rPr lang="en-US" sz="1100" kern="1200" dirty="0" smtClean="0"/>
            <a:t>.</a:t>
          </a:r>
          <a:endParaRPr lang="en-US" sz="1100" kern="1200" dirty="0"/>
        </a:p>
      </dsp:txBody>
      <dsp:txXfrm rot="-5400000">
        <a:off x="1637568" y="2054886"/>
        <a:ext cx="4420185" cy="2564196"/>
      </dsp:txXfrm>
    </dsp:sp>
    <dsp:sp modelId="{69631B3F-F297-4988-8FBD-1B94093CEFEA}">
      <dsp:nvSpPr>
        <dsp:cNvPr id="0" name=""/>
        <dsp:cNvSpPr/>
      </dsp:nvSpPr>
      <dsp:spPr>
        <a:xfrm>
          <a:off x="3833769" y="1761569"/>
          <a:ext cx="610411" cy="328178"/>
        </a:xfrm>
        <a:prstGeom prst="rect">
          <a:avLst/>
        </a:prstGeom>
        <a:noFill/>
        <a:ln>
          <a:noFill/>
        </a:ln>
        <a:effectLst/>
      </dsp:spPr>
      <dsp:style>
        <a:lnRef idx="0">
          <a:scrgbClr r="0" g="0" b="0"/>
        </a:lnRef>
        <a:fillRef idx="0">
          <a:scrgbClr r="0" g="0" b="0"/>
        </a:fillRef>
        <a:effectRef idx="0">
          <a:scrgbClr r="0" g="0" b="0"/>
        </a:effectRef>
        <a:fontRef idx="minor"/>
      </dsp:style>
    </dsp:sp>
    <dsp:sp modelId="{3E763F3C-E901-4E57-82BD-E2AF4A45AE95}">
      <dsp:nvSpPr>
        <dsp:cNvPr id="0" name=""/>
        <dsp:cNvSpPr/>
      </dsp:nvSpPr>
      <dsp:spPr>
        <a:xfrm rot="5400000">
          <a:off x="-40401" y="3289325"/>
          <a:ext cx="776984" cy="696181"/>
        </a:xfrm>
        <a:prstGeom prst="hexagon">
          <a:avLst>
            <a:gd name="adj" fmla="val 25000"/>
            <a:gd name="vf" fmla="val 115470"/>
          </a:avLst>
        </a:prstGeom>
        <a:gradFill rotWithShape="0">
          <a:gsLst>
            <a:gs pos="0">
              <a:schemeClr val="accent4">
                <a:hueOff val="3137771"/>
                <a:satOff val="-7759"/>
                <a:lumOff val="-4118"/>
                <a:alphaOff val="0"/>
                <a:shade val="85000"/>
              </a:schemeClr>
            </a:gs>
            <a:gs pos="100000">
              <a:schemeClr val="accent4">
                <a:hueOff val="3137771"/>
                <a:satOff val="-7759"/>
                <a:lumOff val="-4118"/>
                <a:alphaOff val="0"/>
                <a:tint val="90000"/>
                <a:alpha val="100000"/>
                <a:satMod val="200000"/>
              </a:schemeClr>
            </a:gs>
          </a:gsLst>
          <a:path path="circle">
            <a:fillToRect l="100000" t="100000" r="100000" b="100000"/>
          </a:path>
        </a:gra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rot="-5400000">
        <a:off x="109997" y="3371688"/>
        <a:ext cx="476187" cy="531456"/>
      </dsp:txXfrm>
    </dsp:sp>
    <dsp:sp modelId="{2D1112FB-5889-4595-8228-347C1828A228}">
      <dsp:nvSpPr>
        <dsp:cNvPr id="0" name=""/>
        <dsp:cNvSpPr/>
      </dsp:nvSpPr>
      <dsp:spPr>
        <a:xfrm rot="5400000">
          <a:off x="1500218" y="-1500218"/>
          <a:ext cx="1793981" cy="4794419"/>
        </a:xfrm>
        <a:prstGeom prst="hexagon">
          <a:avLst>
            <a:gd name="adj" fmla="val 25000"/>
            <a:gd name="vf" fmla="val 115470"/>
          </a:avLst>
        </a:prstGeom>
        <a:gradFill rotWithShape="0">
          <a:gsLst>
            <a:gs pos="0">
              <a:schemeClr val="accent4">
                <a:hueOff val="6275542"/>
                <a:satOff val="-15517"/>
                <a:lumOff val="-8235"/>
                <a:alphaOff val="0"/>
                <a:shade val="85000"/>
              </a:schemeClr>
            </a:gs>
            <a:gs pos="100000">
              <a:schemeClr val="accent4">
                <a:hueOff val="6275542"/>
                <a:satOff val="-15517"/>
                <a:lumOff val="-8235"/>
                <a:alphaOff val="0"/>
                <a:tint val="90000"/>
                <a:alpha val="100000"/>
                <a:satMod val="200000"/>
              </a:schemeClr>
            </a:gs>
          </a:gsLst>
          <a:path path="circle">
            <a:fillToRect l="100000" t="100000" r="100000" b="100000"/>
          </a:path>
        </a:gra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smtClean="0"/>
            <a:t>The right to health is the second important argument </a:t>
          </a:r>
          <a:r>
            <a:rPr lang="en-US" sz="1200" kern="1200" dirty="0" smtClean="0"/>
            <a:t>.</a:t>
          </a:r>
          <a:endParaRPr lang="en-US" sz="1200" kern="1200" dirty="0"/>
        </a:p>
      </dsp:txBody>
      <dsp:txXfrm rot="-5400000">
        <a:off x="799069" y="298998"/>
        <a:ext cx="3196279" cy="1195987"/>
      </dsp:txXfrm>
    </dsp:sp>
    <dsp:sp modelId="{6AB6B6A2-4559-4CAA-BAD9-730B323F2BAC}">
      <dsp:nvSpPr>
        <dsp:cNvPr id="0" name=""/>
        <dsp:cNvSpPr/>
      </dsp:nvSpPr>
      <dsp:spPr>
        <a:xfrm>
          <a:off x="2733058" y="4499007"/>
          <a:ext cx="590721" cy="328178"/>
        </a:xfrm>
        <a:prstGeom prst="rect">
          <a:avLst/>
        </a:prstGeom>
        <a:noFill/>
        <a:ln>
          <a:noFill/>
        </a:ln>
        <a:effectLst/>
      </dsp:spPr>
      <dsp:style>
        <a:lnRef idx="0">
          <a:scrgbClr r="0" g="0" b="0"/>
        </a:lnRef>
        <a:fillRef idx="0">
          <a:scrgbClr r="0" g="0" b="0"/>
        </a:fillRef>
        <a:effectRef idx="0">
          <a:scrgbClr r="0" g="0" b="0"/>
        </a:effectRef>
        <a:fontRef idx="minor"/>
      </dsp:style>
    </dsp:sp>
    <dsp:sp modelId="{E47214B5-A4A5-4245-AF10-12A6393B854B}">
      <dsp:nvSpPr>
        <dsp:cNvPr id="0" name=""/>
        <dsp:cNvSpPr/>
      </dsp:nvSpPr>
      <dsp:spPr>
        <a:xfrm rot="5400000">
          <a:off x="5641047" y="297061"/>
          <a:ext cx="1062778" cy="1033441"/>
        </a:xfrm>
        <a:prstGeom prst="hexagon">
          <a:avLst>
            <a:gd name="adj" fmla="val 25000"/>
            <a:gd name="vf" fmla="val 115470"/>
          </a:avLst>
        </a:prstGeom>
        <a:gradFill flip="none" rotWithShape="1">
          <a:gsLst>
            <a:gs pos="0">
              <a:srgbClr val="FF0000"/>
            </a:gs>
            <a:gs pos="100000">
              <a:schemeClr val="accent4">
                <a:hueOff val="9413312"/>
                <a:satOff val="-23276"/>
                <a:lumOff val="-12353"/>
                <a:alphaOff val="0"/>
                <a:tint val="90000"/>
                <a:alpha val="100000"/>
                <a:satMod val="200000"/>
              </a:schemeClr>
            </a:gs>
          </a:gsLst>
          <a:path path="circle">
            <a:fillToRect l="50000" t="50000" r="50000" b="50000"/>
          </a:path>
          <a:tileRect/>
        </a:gradFill>
        <a:ln>
          <a:noFill/>
        </a:ln>
        <a:effectLst>
          <a:outerShdw blurRad="50800" dist="42924" dir="5400000" rotWithShape="0">
            <a:srgbClr val="000000">
              <a:alpha val="4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555750">
            <a:lnSpc>
              <a:spcPct val="90000"/>
            </a:lnSpc>
            <a:spcBef>
              <a:spcPct val="0"/>
            </a:spcBef>
            <a:spcAft>
              <a:spcPct val="35000"/>
            </a:spcAft>
          </a:pPr>
          <a:endParaRPr lang="en-US" sz="3500" kern="1200"/>
        </a:p>
      </dsp:txBody>
      <dsp:txXfrm rot="-5400000">
        <a:off x="5825578" y="457078"/>
        <a:ext cx="693715" cy="71340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9D4351-0924-4F4D-8387-969AC4D7DE8B}">
      <dsp:nvSpPr>
        <dsp:cNvPr id="0" name=""/>
        <dsp:cNvSpPr/>
      </dsp:nvSpPr>
      <dsp:spPr>
        <a:xfrm>
          <a:off x="316003" y="0"/>
          <a:ext cx="5463993" cy="4415348"/>
        </a:xfrm>
        <a:prstGeom prst="ellipse">
          <a:avLst/>
        </a:prstGeom>
        <a:solidFill>
          <a:srgbClr val="000066"/>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r>
            <a:rPr lang="en-US" sz="2200" kern="1200" dirty="0" smtClean="0"/>
            <a:t>“Many indigenous and tribal peoples live in areas rich in living and non‐living resources, including forests that contain abundant biodiversity, water, and minerals. Historically, the desire of non‐indigenous society for such resources has resulted in the removal, decimation or extermination of many indigenous communities.” </a:t>
          </a:r>
          <a:endParaRPr lang="en-US" sz="2200" kern="1200" dirty="0"/>
        </a:p>
      </dsp:txBody>
      <dsp:txXfrm>
        <a:off x="1116186" y="646613"/>
        <a:ext cx="3863627" cy="3122122"/>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165EA64-5DF9-4E2D-83C3-208F7CAF56AF}" type="datetimeFigureOut">
              <a:rPr lang="en-US" smtClean="0"/>
              <a:t>6/26/2011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5DA424-BD26-465F-B104-F59248136BB7}" type="slidenum">
              <a:rPr lang="en-US" smtClean="0"/>
              <a:t>‹#›</a:t>
            </a:fld>
            <a:endParaRPr lang="en-US"/>
          </a:p>
        </p:txBody>
      </p:sp>
    </p:spTree>
    <p:extLst>
      <p:ext uri="{BB962C8B-B14F-4D97-AF65-F5344CB8AC3E}">
        <p14:creationId xmlns:p14="http://schemas.microsoft.com/office/powerpoint/2010/main" val="432861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5DA424-BD26-465F-B104-F59248136BB7}" type="slidenum">
              <a:rPr lang="en-US" smtClean="0"/>
              <a:t>4</a:t>
            </a:fld>
            <a:endParaRPr lang="en-US"/>
          </a:p>
        </p:txBody>
      </p:sp>
    </p:spTree>
    <p:extLst>
      <p:ext uri="{BB962C8B-B14F-4D97-AF65-F5344CB8AC3E}">
        <p14:creationId xmlns:p14="http://schemas.microsoft.com/office/powerpoint/2010/main" val="1390633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85DA424-BD26-465F-B104-F59248136BB7}" type="slidenum">
              <a:rPr lang="en-US" smtClean="0"/>
              <a:t>6</a:t>
            </a:fld>
            <a:endParaRPr lang="en-US"/>
          </a:p>
        </p:txBody>
      </p:sp>
    </p:spTree>
    <p:extLst>
      <p:ext uri="{BB962C8B-B14F-4D97-AF65-F5344CB8AC3E}">
        <p14:creationId xmlns:p14="http://schemas.microsoft.com/office/powerpoint/2010/main" val="341288619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64273D39-9852-4233-B05C-BF55E4B00307}" type="datetimeFigureOut">
              <a:rPr lang="en-US" smtClean="0"/>
              <a:t>6/26/2011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222CE1-2CEF-4EA2-9104-5A292B5F8027}" type="slidenum">
              <a:rPr lang="en-US" smtClean="0"/>
              <a:t>‹#›</a:t>
            </a:fld>
            <a:endParaRPr lang="en-US"/>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64273D39-9852-4233-B05C-BF55E4B00307}" type="datetimeFigureOut">
              <a:rPr lang="en-US" smtClean="0"/>
              <a:t>6/26/2011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222CE1-2CEF-4EA2-9104-5A292B5F8027}" type="slidenum">
              <a:rPr lang="en-US" smtClean="0"/>
              <a:t>‹#›</a:t>
            </a:fld>
            <a:endParaRPr lang="en-US"/>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4273D39-9852-4233-B05C-BF55E4B00307}" type="datetimeFigureOut">
              <a:rPr lang="en-US" smtClean="0"/>
              <a:t>6/26/2011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64273D39-9852-4233-B05C-BF55E4B00307}" type="datetimeFigureOut">
              <a:rPr lang="en-US" smtClean="0"/>
              <a:t>6/26/2011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4273D39-9852-4233-B05C-BF55E4B00307}" type="datetimeFigureOut">
              <a:rPr lang="en-US" smtClean="0"/>
              <a:t>6/26/2011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4273D39-9852-4233-B05C-BF55E4B00307}" type="datetimeFigureOut">
              <a:rPr lang="en-US" smtClean="0"/>
              <a:t>6/26/2011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273D39-9852-4233-B05C-BF55E4B00307}" type="datetimeFigureOut">
              <a:rPr lang="en-US" smtClean="0"/>
              <a:t>6/26/2011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273D39-9852-4233-B05C-BF55E4B00307}" type="datetimeFigureOut">
              <a:rPr lang="en-US" smtClean="0"/>
              <a:t>6/26/2011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4273D39-9852-4233-B05C-BF55E4B00307}" type="datetimeFigureOut">
              <a:rPr lang="en-US" smtClean="0"/>
              <a:t>6/26/2011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273D39-9852-4233-B05C-BF55E4B00307}" type="datetimeFigureOut">
              <a:rPr lang="en-US" smtClean="0"/>
              <a:t>6/26/2011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4273D39-9852-4233-B05C-BF55E4B00307}" type="datetimeFigureOut">
              <a:rPr lang="en-US" smtClean="0"/>
              <a:t>6/26/2011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222CE1-2CEF-4EA2-9104-5A292B5F802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64273D39-9852-4233-B05C-BF55E4B00307}" type="datetimeFigureOut">
              <a:rPr lang="en-US" smtClean="0"/>
              <a:t>6/26/2011</a:t>
            </a:fld>
            <a:endParaRPr lang="en-US"/>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4A222CE1-2CEF-4EA2-9104-5A292B5F8027}"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jpg"/><Relationship Id="rId7" Type="http://schemas.openxmlformats.org/officeDocument/2006/relationships/diagramColors" Target="../diagrams/colors2.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3.jpg"/><Relationship Id="rId7" Type="http://schemas.openxmlformats.org/officeDocument/2006/relationships/diagramColors" Target="../diagrams/colors4.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jpg"/><Relationship Id="rId1" Type="http://schemas.openxmlformats.org/officeDocument/2006/relationships/slideLayout" Target="../slideLayouts/slideLayout7.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799" y="304800"/>
            <a:ext cx="8476343" cy="6172200"/>
          </a:xfrm>
          <a:prstGeom prst="rect">
            <a:avLst/>
          </a:prstGeom>
          <a:ln>
            <a:noFill/>
          </a:ln>
          <a:effectLst>
            <a:outerShdw blurRad="190500" algn="tl" rotWithShape="0">
              <a:srgbClr val="000000">
                <a:alpha val="70000"/>
              </a:srgbClr>
            </a:outerShdw>
          </a:effectLst>
        </p:spPr>
      </p:pic>
      <p:sp>
        <p:nvSpPr>
          <p:cNvPr id="5" name="TextBox 4"/>
          <p:cNvSpPr txBox="1"/>
          <p:nvPr/>
        </p:nvSpPr>
        <p:spPr>
          <a:xfrm>
            <a:off x="3048000" y="2057400"/>
            <a:ext cx="5605765" cy="584775"/>
          </a:xfrm>
          <a:prstGeom prst="rect">
            <a:avLst/>
          </a:prstGeom>
          <a:noFill/>
        </p:spPr>
        <p:txBody>
          <a:bodyPr wrap="none" rtlCol="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CR" sz="3200" b="1" cap="all" dirty="0" smtClean="0">
                <a:ln/>
                <a:solidFill>
                  <a:sysClr val="windowText" lastClr="00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ANCESTRAL LANDS AND WATER</a:t>
            </a:r>
            <a:endParaRPr lang="en-US" sz="3200" b="1" cap="all" dirty="0">
              <a:ln/>
              <a:solidFill>
                <a:sysClr val="windowText" lastClr="00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6" name="TextBox 5"/>
          <p:cNvSpPr txBox="1"/>
          <p:nvPr/>
        </p:nvSpPr>
        <p:spPr>
          <a:xfrm>
            <a:off x="6114142" y="5533348"/>
            <a:ext cx="2667000" cy="923330"/>
          </a:xfrm>
          <a:prstGeom prst="rect">
            <a:avLst/>
          </a:prstGeom>
          <a:noFill/>
        </p:spPr>
        <p:txBody>
          <a:bodyPr wrap="square" rtlCol="0">
            <a:spAutoFit/>
          </a:bodyPr>
          <a:lstStyle/>
          <a:p>
            <a:r>
              <a:rPr lang="es-CR" b="1" dirty="0" smtClean="0">
                <a:solidFill>
                  <a:schemeClr val="bg1"/>
                </a:solidFill>
              </a:rPr>
              <a:t>Dr. Rafael González </a:t>
            </a:r>
            <a:r>
              <a:rPr lang="es-CR" b="1" dirty="0" err="1" smtClean="0">
                <a:solidFill>
                  <a:schemeClr val="bg1"/>
                </a:solidFill>
              </a:rPr>
              <a:t>Ballar</a:t>
            </a:r>
            <a:endParaRPr lang="es-CR" b="1" dirty="0" smtClean="0">
              <a:solidFill>
                <a:schemeClr val="bg1"/>
              </a:solidFill>
            </a:endParaRPr>
          </a:p>
          <a:p>
            <a:endParaRPr lang="es-CR" b="1" dirty="0">
              <a:solidFill>
                <a:schemeClr val="bg1"/>
              </a:solidFill>
            </a:endParaRPr>
          </a:p>
          <a:p>
            <a:r>
              <a:rPr lang="es-CR" b="1" dirty="0" smtClean="0">
                <a:solidFill>
                  <a:schemeClr val="bg1"/>
                </a:solidFill>
              </a:rPr>
              <a:t>                              </a:t>
            </a:r>
            <a:r>
              <a:rPr lang="es-CR" b="1" dirty="0" err="1" smtClean="0">
                <a:solidFill>
                  <a:schemeClr val="bg1"/>
                </a:solidFill>
              </a:rPr>
              <a:t>July</a:t>
            </a:r>
            <a:r>
              <a:rPr lang="es-CR" b="1" dirty="0" smtClean="0">
                <a:solidFill>
                  <a:schemeClr val="bg1"/>
                </a:solidFill>
              </a:rPr>
              <a:t>, 2011</a:t>
            </a:r>
            <a:endParaRPr lang="en-US" b="1" dirty="0">
              <a:solidFill>
                <a:schemeClr val="bg1"/>
              </a:solidFill>
            </a:endParaRPr>
          </a:p>
        </p:txBody>
      </p:sp>
    </p:spTree>
    <p:extLst>
      <p:ext uri="{BB962C8B-B14F-4D97-AF65-F5344CB8AC3E}">
        <p14:creationId xmlns:p14="http://schemas.microsoft.com/office/powerpoint/2010/main" val="3660505503"/>
      </p:ext>
    </p:extLst>
  </p:cSld>
  <p:clrMapOvr>
    <a:masterClrMapping/>
  </p:clrMapOvr>
  <mc:AlternateContent xmlns:mc="http://schemas.openxmlformats.org/markup-compatibility/2006" xmlns:p14="http://schemas.microsoft.com/office/powerpoint/2010/main">
    <mc:Choice Requires="p14">
      <p:transition spd="slow" p14:dur="3000">
        <p14:ripple dir="lu"/>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228600"/>
            <a:ext cx="6400800" cy="1815882"/>
          </a:xfrm>
          <a:prstGeom prst="rect">
            <a:avLst/>
          </a:prstGeom>
        </p:spPr>
        <p:txBody>
          <a:bodyPr wrap="square">
            <a:spAutoFit/>
          </a:bodyPr>
          <a:lstStyle/>
          <a:p>
            <a:r>
              <a:rPr lang="en-US" sz="2800" dirty="0" smtClean="0"/>
              <a:t>The San Salvador Protocol on Economic and Social Rights (1999) contains a clear standard, objective and important article 11 in the evolution of environmental protection in general. </a:t>
            </a:r>
            <a:endParaRPr lang="en-US"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5" name="Diagram 4"/>
          <p:cNvGraphicFramePr/>
          <p:nvPr>
            <p:extLst>
              <p:ext uri="{D42A27DB-BD31-4B8C-83A1-F6EECF244321}">
                <p14:modId xmlns:p14="http://schemas.microsoft.com/office/powerpoint/2010/main" val="3857609365"/>
              </p:ext>
            </p:extLst>
          </p:nvPr>
        </p:nvGraphicFramePr>
        <p:xfrm>
          <a:off x="1727200" y="1903871"/>
          <a:ext cx="71882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48692942"/>
      </p:ext>
    </p:extLst>
  </p:cSld>
  <p:clrMapOvr>
    <a:masterClrMapping/>
  </p:clrMapOvr>
  <mc:AlternateContent xmlns:mc="http://schemas.openxmlformats.org/markup-compatibility/2006" xmlns:p14="http://schemas.microsoft.com/office/powerpoint/2010/main">
    <mc:Choice Requires="p14">
      <p:transition spd="slow" p14:dur="30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10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16" dur="10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10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1000" tmFilter="0,0; .5, 1; 1, 1"/>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5">
                                            <p:graphicEl>
                                              <a:dgm id="{F332279E-1FBC-49A2-B396-417DA22D11B4}"/>
                                            </p:graphicEl>
                                          </p:spTgt>
                                        </p:tgtEl>
                                        <p:attrNameLst>
                                          <p:attrName>style.visibility</p:attrName>
                                        </p:attrNameLst>
                                      </p:cBhvr>
                                      <p:to>
                                        <p:strVal val="visible"/>
                                      </p:to>
                                    </p:set>
                                    <p:anim calcmode="lin" valueType="num">
                                      <p:cBhvr>
                                        <p:cTn id="23" dur="1000" fill="hold"/>
                                        <p:tgtEl>
                                          <p:spTgt spid="5">
                                            <p:graphicEl>
                                              <a:dgm id="{F332279E-1FBC-49A2-B396-417DA22D11B4}"/>
                                            </p:graphicEl>
                                          </p:spTgt>
                                        </p:tgtEl>
                                        <p:attrNameLst>
                                          <p:attrName>ppt_w</p:attrName>
                                        </p:attrNameLst>
                                      </p:cBhvr>
                                      <p:tavLst>
                                        <p:tav tm="0">
                                          <p:val>
                                            <p:fltVal val="0"/>
                                          </p:val>
                                        </p:tav>
                                        <p:tav tm="100000">
                                          <p:val>
                                            <p:strVal val="#ppt_w"/>
                                          </p:val>
                                        </p:tav>
                                      </p:tavLst>
                                    </p:anim>
                                    <p:anim calcmode="lin" valueType="num">
                                      <p:cBhvr>
                                        <p:cTn id="24" dur="1000" fill="hold"/>
                                        <p:tgtEl>
                                          <p:spTgt spid="5">
                                            <p:graphicEl>
                                              <a:dgm id="{F332279E-1FBC-49A2-B396-417DA22D11B4}"/>
                                            </p:graphicEl>
                                          </p:spTgt>
                                        </p:tgtEl>
                                        <p:attrNameLst>
                                          <p:attrName>ppt_h</p:attrName>
                                        </p:attrNameLst>
                                      </p:cBhvr>
                                      <p:tavLst>
                                        <p:tav tm="0">
                                          <p:val>
                                            <p:fltVal val="0"/>
                                          </p:val>
                                        </p:tav>
                                        <p:tav tm="100000">
                                          <p:val>
                                            <p:strVal val="#ppt_h"/>
                                          </p:val>
                                        </p:tav>
                                      </p:tavLst>
                                    </p:anim>
                                    <p:anim calcmode="lin" valueType="num">
                                      <p:cBhvr>
                                        <p:cTn id="25" dur="1000" fill="hold"/>
                                        <p:tgtEl>
                                          <p:spTgt spid="5">
                                            <p:graphicEl>
                                              <a:dgm id="{F332279E-1FBC-49A2-B396-417DA22D11B4}"/>
                                            </p:graphicEl>
                                          </p:spTgt>
                                        </p:tgtEl>
                                        <p:attrNameLst>
                                          <p:attrName>style.rotation</p:attrName>
                                        </p:attrNameLst>
                                      </p:cBhvr>
                                      <p:tavLst>
                                        <p:tav tm="0">
                                          <p:val>
                                            <p:fltVal val="90"/>
                                          </p:val>
                                        </p:tav>
                                        <p:tav tm="100000">
                                          <p:val>
                                            <p:fltVal val="0"/>
                                          </p:val>
                                        </p:tav>
                                      </p:tavLst>
                                    </p:anim>
                                    <p:animEffect transition="in" filter="fade">
                                      <p:cBhvr>
                                        <p:cTn id="26" dur="1000"/>
                                        <p:tgtEl>
                                          <p:spTgt spid="5">
                                            <p:graphicEl>
                                              <a:dgm id="{F332279E-1FBC-49A2-B396-417DA22D11B4}"/>
                                            </p:graphic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graphicEl>
                                              <a:dgm id="{0F165E37-964E-4853-BA7E-02C566A1AB6C}"/>
                                            </p:graphicEl>
                                          </p:spTgt>
                                        </p:tgtEl>
                                        <p:attrNameLst>
                                          <p:attrName>style.visibility</p:attrName>
                                        </p:attrNameLst>
                                      </p:cBhvr>
                                      <p:to>
                                        <p:strVal val="visible"/>
                                      </p:to>
                                    </p:set>
                                    <p:anim calcmode="lin" valueType="num">
                                      <p:cBhvr>
                                        <p:cTn id="31" dur="1000" fill="hold"/>
                                        <p:tgtEl>
                                          <p:spTgt spid="5">
                                            <p:graphicEl>
                                              <a:dgm id="{0F165E37-964E-4853-BA7E-02C566A1AB6C}"/>
                                            </p:graphicEl>
                                          </p:spTgt>
                                        </p:tgtEl>
                                        <p:attrNameLst>
                                          <p:attrName>ppt_w</p:attrName>
                                        </p:attrNameLst>
                                      </p:cBhvr>
                                      <p:tavLst>
                                        <p:tav tm="0">
                                          <p:val>
                                            <p:fltVal val="0"/>
                                          </p:val>
                                        </p:tav>
                                        <p:tav tm="100000">
                                          <p:val>
                                            <p:strVal val="#ppt_w"/>
                                          </p:val>
                                        </p:tav>
                                      </p:tavLst>
                                    </p:anim>
                                    <p:anim calcmode="lin" valueType="num">
                                      <p:cBhvr>
                                        <p:cTn id="32" dur="1000" fill="hold"/>
                                        <p:tgtEl>
                                          <p:spTgt spid="5">
                                            <p:graphicEl>
                                              <a:dgm id="{0F165E37-964E-4853-BA7E-02C566A1AB6C}"/>
                                            </p:graphicEl>
                                          </p:spTgt>
                                        </p:tgtEl>
                                        <p:attrNameLst>
                                          <p:attrName>ppt_h</p:attrName>
                                        </p:attrNameLst>
                                      </p:cBhvr>
                                      <p:tavLst>
                                        <p:tav tm="0">
                                          <p:val>
                                            <p:fltVal val="0"/>
                                          </p:val>
                                        </p:tav>
                                        <p:tav tm="100000">
                                          <p:val>
                                            <p:strVal val="#ppt_h"/>
                                          </p:val>
                                        </p:tav>
                                      </p:tavLst>
                                    </p:anim>
                                    <p:anim calcmode="lin" valueType="num">
                                      <p:cBhvr>
                                        <p:cTn id="33" dur="1000" fill="hold"/>
                                        <p:tgtEl>
                                          <p:spTgt spid="5">
                                            <p:graphicEl>
                                              <a:dgm id="{0F165E37-964E-4853-BA7E-02C566A1AB6C}"/>
                                            </p:graphicEl>
                                          </p:spTgt>
                                        </p:tgtEl>
                                        <p:attrNameLst>
                                          <p:attrName>style.rotation</p:attrName>
                                        </p:attrNameLst>
                                      </p:cBhvr>
                                      <p:tavLst>
                                        <p:tav tm="0">
                                          <p:val>
                                            <p:fltVal val="90"/>
                                          </p:val>
                                        </p:tav>
                                        <p:tav tm="100000">
                                          <p:val>
                                            <p:fltVal val="0"/>
                                          </p:val>
                                        </p:tav>
                                      </p:tavLst>
                                    </p:anim>
                                    <p:animEffect transition="in" filter="fade">
                                      <p:cBhvr>
                                        <p:cTn id="34" dur="1000"/>
                                        <p:tgtEl>
                                          <p:spTgt spid="5">
                                            <p:graphicEl>
                                              <a:dgm id="{0F165E37-964E-4853-BA7E-02C566A1AB6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370344"/>
            <a:ext cx="6705600" cy="2677656"/>
          </a:xfrm>
          <a:prstGeom prst="rect">
            <a:avLst/>
          </a:prstGeom>
        </p:spPr>
        <p:txBody>
          <a:bodyPr wrap="square">
            <a:spAutoFit/>
          </a:bodyPr>
          <a:lstStyle/>
          <a:p>
            <a:r>
              <a:rPr lang="en-US" sz="2800" dirty="0" smtClean="0"/>
              <a:t>American system of human rights, territorial rights of indigenous and tribal peoples are mainly based on Article XXIII of the American Declaration of the Rights and Duties of [American] Declaration and Article 21 of the American Convention on Human Rights (the American Convention).</a:t>
            </a:r>
            <a:endParaRPr lang="en-US" sz="2800" dirty="0"/>
          </a:p>
        </p:txBody>
      </p:sp>
      <p:sp>
        <p:nvSpPr>
          <p:cNvPr id="3" name="Rectangle 2"/>
          <p:cNvSpPr/>
          <p:nvPr/>
        </p:nvSpPr>
        <p:spPr>
          <a:xfrm>
            <a:off x="2286000" y="3048000"/>
            <a:ext cx="6248400" cy="2677656"/>
          </a:xfrm>
          <a:prstGeom prst="rect">
            <a:avLst/>
          </a:prstGeom>
        </p:spPr>
        <p:txBody>
          <a:bodyPr wrap="square">
            <a:spAutoFit/>
          </a:bodyPr>
          <a:lstStyle/>
          <a:p>
            <a:r>
              <a:rPr lang="en-US" dirty="0" smtClean="0"/>
              <a:t> "</a:t>
            </a:r>
            <a:r>
              <a:rPr lang="en-US" sz="2800" dirty="0" smtClean="0"/>
              <a:t>While none of these articles refers specifically to the rights of indigenous and tribal peoples, the Commission and Court have interpreted the two provisions in a way that protects such rights on their land and natural resources, that is, on their territories. "</a:t>
            </a:r>
            <a:endParaRPr lang="en-US" sz="28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079358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2">
                                            <p:txEl>
                                              <p:pRg st="0" end="0"/>
                                            </p:txEl>
                                          </p:spTgt>
                                        </p:tgtEl>
                                        <p:attrNameLst>
                                          <p:attrName>ppt_w</p:attrName>
                                        </p:attrNameLst>
                                      </p:cBhvr>
                                    </p:anim>
                                    <p:anim by="(#ppt_w*0.50)" calcmode="lin" valueType="num">
                                      <p:cBhvr>
                                        <p:cTn id="15" dur="500" decel="50000" autoRev="1" fill="hold">
                                          <p:stCondLst>
                                            <p:cond delay="0"/>
                                          </p:stCondLst>
                                        </p:cTn>
                                        <p:tgtEl>
                                          <p:spTgt spid="2">
                                            <p:txEl>
                                              <p:pRg st="0" end="0"/>
                                            </p:txEl>
                                          </p:spTgt>
                                        </p:tgtEl>
                                        <p:attrNameLst>
                                          <p:attrName>ppt_x</p:attrName>
                                        </p:attrNameLst>
                                      </p:cBhvr>
                                    </p:anim>
                                    <p:anim from="(-#ppt_h/2)" to="(#ppt_y)" calcmode="lin" valueType="num">
                                      <p:cBhvr>
                                        <p:cTn id="16" dur="1000" fill="hold">
                                          <p:stCondLst>
                                            <p:cond delay="0"/>
                                          </p:stCondLst>
                                        </p:cTn>
                                        <p:tgtEl>
                                          <p:spTgt spid="2">
                                            <p:txEl>
                                              <p:pRg st="0" end="0"/>
                                            </p:txEl>
                                          </p:spTgt>
                                        </p:tgtEl>
                                        <p:attrNameLst>
                                          <p:attrName>ppt_y</p:attrName>
                                        </p:attrNameLst>
                                      </p:cBhvr>
                                    </p:anim>
                                    <p:animRot by="21600000">
                                      <p:cBhvr>
                                        <p:cTn id="17" dur="1000" fill="hold">
                                          <p:stCondLst>
                                            <p:cond delay="0"/>
                                          </p:stCondLst>
                                        </p:cTn>
                                        <p:tgtEl>
                                          <p:spTgt spid="2">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625" autoRev="1" fill="hold">
                                          <p:stCondLst>
                                            <p:cond delay="0"/>
                                          </p:stCondLst>
                                        </p:cTn>
                                        <p:tgtEl>
                                          <p:spTgt spid="3">
                                            <p:txEl>
                                              <p:pRg st="0" end="0"/>
                                            </p:txEl>
                                          </p:spTgt>
                                        </p:tgtEl>
                                        <p:attrNameLst>
                                          <p:attrName>ppt_w</p:attrName>
                                        </p:attrNameLst>
                                      </p:cBhvr>
                                    </p:anim>
                                    <p:anim by="(#ppt_w*0.50)" calcmode="lin" valueType="num">
                                      <p:cBhvr>
                                        <p:cTn id="23" dur="625" decel="50000" autoRev="1" fill="hold">
                                          <p:stCondLst>
                                            <p:cond delay="0"/>
                                          </p:stCondLst>
                                        </p:cTn>
                                        <p:tgtEl>
                                          <p:spTgt spid="3">
                                            <p:txEl>
                                              <p:pRg st="0" end="0"/>
                                            </p:txEl>
                                          </p:spTgt>
                                        </p:tgtEl>
                                        <p:attrNameLst>
                                          <p:attrName>ppt_x</p:attrName>
                                        </p:attrNameLst>
                                      </p:cBhvr>
                                    </p:anim>
                                    <p:anim from="(-#ppt_h/2)" to="(#ppt_y)" calcmode="lin" valueType="num">
                                      <p:cBhvr>
                                        <p:cTn id="24" dur="1250" fill="hold">
                                          <p:stCondLst>
                                            <p:cond delay="0"/>
                                          </p:stCondLst>
                                        </p:cTn>
                                        <p:tgtEl>
                                          <p:spTgt spid="3">
                                            <p:txEl>
                                              <p:pRg st="0" end="0"/>
                                            </p:txEl>
                                          </p:spTgt>
                                        </p:tgtEl>
                                        <p:attrNameLst>
                                          <p:attrName>ppt_y</p:attrName>
                                        </p:attrNameLst>
                                      </p:cBhvr>
                                    </p:anim>
                                    <p:animRot by="21600000">
                                      <p:cBhvr>
                                        <p:cTn id="25" dur="1250" fill="hold">
                                          <p:stCondLst>
                                            <p:cond delay="0"/>
                                          </p:stCondLst>
                                        </p:cTn>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410200"/>
            <a:ext cx="1143000" cy="141316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4" name="Diagram 3"/>
          <p:cNvGraphicFramePr/>
          <p:nvPr>
            <p:extLst>
              <p:ext uri="{D42A27DB-BD31-4B8C-83A1-F6EECF244321}">
                <p14:modId xmlns:p14="http://schemas.microsoft.com/office/powerpoint/2010/main" val="2439890671"/>
              </p:ext>
            </p:extLst>
          </p:nvPr>
        </p:nvGraphicFramePr>
        <p:xfrm>
          <a:off x="1727200" y="304800"/>
          <a:ext cx="6743700" cy="5791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403755375"/>
      </p:ext>
    </p:extLst>
  </p:cSld>
  <p:clrMapOvr>
    <a:masterClrMapping/>
  </p:clrMapOvr>
  <mc:AlternateContent xmlns:mc="http://schemas.openxmlformats.org/markup-compatibility/2006" xmlns:p14="http://schemas.microsoft.com/office/powerpoint/2010/main">
    <mc:Choice Requires="p14">
      <p:transition spd="slow" p14:dur="25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500" fill="hold"/>
                                        <p:tgtEl>
                                          <p:spTgt spid="4"/>
                                        </p:tgtEl>
                                        <p:attrNameLst>
                                          <p:attrName>ppt_w</p:attrName>
                                        </p:attrNameLst>
                                      </p:cBhvr>
                                      <p:tavLst>
                                        <p:tav tm="0">
                                          <p:val>
                                            <p:fltVal val="0"/>
                                          </p:val>
                                        </p:tav>
                                        <p:tav tm="100000">
                                          <p:val>
                                            <p:strVal val="#ppt_w"/>
                                          </p:val>
                                        </p:tav>
                                      </p:tavLst>
                                    </p:anim>
                                    <p:anim calcmode="lin" valueType="num">
                                      <p:cBhvr>
                                        <p:cTn id="15" dur="2500" fill="hold"/>
                                        <p:tgtEl>
                                          <p:spTgt spid="4"/>
                                        </p:tgtEl>
                                        <p:attrNameLst>
                                          <p:attrName>ppt_h</p:attrName>
                                        </p:attrNameLst>
                                      </p:cBhvr>
                                      <p:tavLst>
                                        <p:tav tm="0">
                                          <p:val>
                                            <p:fltVal val="0"/>
                                          </p:val>
                                        </p:tav>
                                        <p:tav tm="100000">
                                          <p:val>
                                            <p:strVal val="#ppt_h"/>
                                          </p:val>
                                        </p:tav>
                                      </p:tavLst>
                                    </p:anim>
                                    <p:anim calcmode="lin" valueType="num">
                                      <p:cBhvr>
                                        <p:cTn id="16" dur="2500" fill="hold"/>
                                        <p:tgtEl>
                                          <p:spTgt spid="4"/>
                                        </p:tgtEl>
                                        <p:attrNameLst>
                                          <p:attrName>style.rotation</p:attrName>
                                        </p:attrNameLst>
                                      </p:cBhvr>
                                      <p:tavLst>
                                        <p:tav tm="0">
                                          <p:val>
                                            <p:fltVal val="90"/>
                                          </p:val>
                                        </p:tav>
                                        <p:tav tm="100000">
                                          <p:val>
                                            <p:fltVal val="0"/>
                                          </p:val>
                                        </p:tav>
                                      </p:tavLst>
                                    </p:anim>
                                    <p:animEffect transition="in" filter="fade">
                                      <p:cBhvr>
                                        <p:cTn id="17" dur="2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6" name="Diagram 5"/>
          <p:cNvGraphicFramePr/>
          <p:nvPr>
            <p:extLst>
              <p:ext uri="{D42A27DB-BD31-4B8C-83A1-F6EECF244321}">
                <p14:modId xmlns:p14="http://schemas.microsoft.com/office/powerpoint/2010/main" val="2435655807"/>
              </p:ext>
            </p:extLst>
          </p:nvPr>
        </p:nvGraphicFramePr>
        <p:xfrm>
          <a:off x="863600" y="0"/>
          <a:ext cx="8280400" cy="612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3514159"/>
      </p:ext>
    </p:extLst>
  </p:cSld>
  <p:clrMapOvr>
    <a:masterClrMapping/>
  </p:clrMapOvr>
  <mc:AlternateContent xmlns:mc="http://schemas.openxmlformats.org/markup-compatibility/2006">
    <mc:Choice xmlns:p14="http://schemas.microsoft.com/office/powerpoint/2010/main" Requires="p14">
      <p:transition spd="slow" p14:dur="325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2500" fill="hold"/>
                                        <p:tgtEl>
                                          <p:spTgt spid="6"/>
                                        </p:tgtEl>
                                        <p:attrNameLst>
                                          <p:attrName>ppt_w</p:attrName>
                                        </p:attrNameLst>
                                      </p:cBhvr>
                                      <p:tavLst>
                                        <p:tav tm="0">
                                          <p:val>
                                            <p:fltVal val="0"/>
                                          </p:val>
                                        </p:tav>
                                        <p:tav tm="100000">
                                          <p:val>
                                            <p:strVal val="#ppt_w"/>
                                          </p:val>
                                        </p:tav>
                                      </p:tavLst>
                                    </p:anim>
                                    <p:anim calcmode="lin" valueType="num">
                                      <p:cBhvr>
                                        <p:cTn id="15" dur="2500" fill="hold"/>
                                        <p:tgtEl>
                                          <p:spTgt spid="6"/>
                                        </p:tgtEl>
                                        <p:attrNameLst>
                                          <p:attrName>ppt_h</p:attrName>
                                        </p:attrNameLst>
                                      </p:cBhvr>
                                      <p:tavLst>
                                        <p:tav tm="0">
                                          <p:val>
                                            <p:fltVal val="0"/>
                                          </p:val>
                                        </p:tav>
                                        <p:tav tm="100000">
                                          <p:val>
                                            <p:strVal val="#ppt_h"/>
                                          </p:val>
                                        </p:tav>
                                      </p:tavLst>
                                    </p:anim>
                                    <p:anim calcmode="lin" valueType="num">
                                      <p:cBhvr>
                                        <p:cTn id="16" dur="2500" fill="hold"/>
                                        <p:tgtEl>
                                          <p:spTgt spid="6"/>
                                        </p:tgtEl>
                                        <p:attrNameLst>
                                          <p:attrName>style.rotation</p:attrName>
                                        </p:attrNameLst>
                                      </p:cBhvr>
                                      <p:tavLst>
                                        <p:tav tm="0">
                                          <p:val>
                                            <p:fltVal val="90"/>
                                          </p:val>
                                        </p:tav>
                                        <p:tav tm="100000">
                                          <p:val>
                                            <p:fltVal val="0"/>
                                          </p:val>
                                        </p:tav>
                                      </p:tavLst>
                                    </p:anim>
                                    <p:animEffect transition="in" filter="fade">
                                      <p:cBhvr>
                                        <p:cTn id="17" dur="2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4" name="Diagram 3"/>
          <p:cNvGraphicFramePr/>
          <p:nvPr>
            <p:extLst>
              <p:ext uri="{D42A27DB-BD31-4B8C-83A1-F6EECF244321}">
                <p14:modId xmlns:p14="http://schemas.microsoft.com/office/powerpoint/2010/main" val="770530697"/>
              </p:ext>
            </p:extLst>
          </p:nvPr>
        </p:nvGraphicFramePr>
        <p:xfrm>
          <a:off x="1447800" y="20782"/>
          <a:ext cx="7428344" cy="65991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2992860"/>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graphicEl>
                                              <a:dgm id="{1CF3C444-1A12-485A-8D35-C1C200FB719B}"/>
                                            </p:graphicEl>
                                          </p:spTgt>
                                        </p:tgtEl>
                                        <p:attrNameLst>
                                          <p:attrName>style.visibility</p:attrName>
                                        </p:attrNameLst>
                                      </p:cBhvr>
                                      <p:to>
                                        <p:strVal val="visible"/>
                                      </p:to>
                                    </p:set>
                                    <p:animEffect transition="in" filter="fade">
                                      <p:cBhvr>
                                        <p:cTn id="14" dur="1000"/>
                                        <p:tgtEl>
                                          <p:spTgt spid="4">
                                            <p:graphicEl>
                                              <a:dgm id="{1CF3C444-1A12-485A-8D35-C1C200FB719B}"/>
                                            </p:graphicEl>
                                          </p:spTgt>
                                        </p:tgtEl>
                                      </p:cBhvr>
                                    </p:animEffect>
                                    <p:anim calcmode="lin" valueType="num">
                                      <p:cBhvr>
                                        <p:cTn id="15" dur="1000" fill="hold"/>
                                        <p:tgtEl>
                                          <p:spTgt spid="4">
                                            <p:graphicEl>
                                              <a:dgm id="{1CF3C444-1A12-485A-8D35-C1C200FB719B}"/>
                                            </p:graphicEl>
                                          </p:spTgt>
                                        </p:tgtEl>
                                        <p:attrNameLst>
                                          <p:attrName>ppt_x</p:attrName>
                                        </p:attrNameLst>
                                      </p:cBhvr>
                                      <p:tavLst>
                                        <p:tav tm="0">
                                          <p:val>
                                            <p:strVal val="#ppt_x"/>
                                          </p:val>
                                        </p:tav>
                                        <p:tav tm="100000">
                                          <p:val>
                                            <p:strVal val="#ppt_x"/>
                                          </p:val>
                                        </p:tav>
                                      </p:tavLst>
                                    </p:anim>
                                    <p:anim calcmode="lin" valueType="num">
                                      <p:cBhvr>
                                        <p:cTn id="16" dur="1000" fill="hold"/>
                                        <p:tgtEl>
                                          <p:spTgt spid="4">
                                            <p:graphicEl>
                                              <a:dgm id="{1CF3C444-1A12-485A-8D35-C1C200FB719B}"/>
                                            </p:graphic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graphicEl>
                                              <a:dgm id="{BE3B746A-164A-4BEF-AE76-CD9CB29C7054}"/>
                                            </p:graphicEl>
                                          </p:spTgt>
                                        </p:tgtEl>
                                        <p:attrNameLst>
                                          <p:attrName>style.visibility</p:attrName>
                                        </p:attrNameLst>
                                      </p:cBhvr>
                                      <p:to>
                                        <p:strVal val="visible"/>
                                      </p:to>
                                    </p:set>
                                    <p:animEffect transition="in" filter="fade">
                                      <p:cBhvr>
                                        <p:cTn id="21" dur="1000"/>
                                        <p:tgtEl>
                                          <p:spTgt spid="4">
                                            <p:graphicEl>
                                              <a:dgm id="{BE3B746A-164A-4BEF-AE76-CD9CB29C7054}"/>
                                            </p:graphicEl>
                                          </p:spTgt>
                                        </p:tgtEl>
                                      </p:cBhvr>
                                    </p:animEffect>
                                    <p:anim calcmode="lin" valueType="num">
                                      <p:cBhvr>
                                        <p:cTn id="22" dur="1000" fill="hold"/>
                                        <p:tgtEl>
                                          <p:spTgt spid="4">
                                            <p:graphicEl>
                                              <a:dgm id="{BE3B746A-164A-4BEF-AE76-CD9CB29C7054}"/>
                                            </p:graphicEl>
                                          </p:spTgt>
                                        </p:tgtEl>
                                        <p:attrNameLst>
                                          <p:attrName>ppt_x</p:attrName>
                                        </p:attrNameLst>
                                      </p:cBhvr>
                                      <p:tavLst>
                                        <p:tav tm="0">
                                          <p:val>
                                            <p:strVal val="#ppt_x"/>
                                          </p:val>
                                        </p:tav>
                                        <p:tav tm="100000">
                                          <p:val>
                                            <p:strVal val="#ppt_x"/>
                                          </p:val>
                                        </p:tav>
                                      </p:tavLst>
                                    </p:anim>
                                    <p:anim calcmode="lin" valueType="num">
                                      <p:cBhvr>
                                        <p:cTn id="23" dur="1000" fill="hold"/>
                                        <p:tgtEl>
                                          <p:spTgt spid="4">
                                            <p:graphicEl>
                                              <a:dgm id="{BE3B746A-164A-4BEF-AE76-CD9CB29C7054}"/>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lvlOne"/>
        </p:bldSub>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2286000" y="929598"/>
            <a:ext cx="6172200" cy="4436599"/>
          </a:xfrm>
          <a:prstGeom prst="rect">
            <a:avLst/>
          </a:prstGeom>
        </p:spPr>
        <p:txBody>
          <a:bodyPr wrap="square">
            <a:spAutoFit/>
          </a:bodyPr>
          <a:lstStyle/>
          <a:p>
            <a:pPr>
              <a:lnSpc>
                <a:spcPct val="115000"/>
              </a:lnSpc>
              <a:spcAft>
                <a:spcPts val="1000"/>
              </a:spcAft>
            </a:pPr>
            <a:r>
              <a:rPr lang="en-US" sz="2000" dirty="0">
                <a:ea typeface="Times New Roman"/>
                <a:cs typeface="Times New Roman"/>
              </a:rPr>
              <a:t>The other aspects that need to be taken in account are related to the structural weakness of most of the Latin American environmental legislation:</a:t>
            </a:r>
            <a:endParaRPr lang="en-US" sz="2000" dirty="0">
              <a:ea typeface="Calibri"/>
              <a:cs typeface="Times New Roman"/>
            </a:endParaRPr>
          </a:p>
          <a:p>
            <a:pPr marL="342900" marR="0" lvl="0" indent="-342900">
              <a:lnSpc>
                <a:spcPct val="115000"/>
              </a:lnSpc>
              <a:spcBef>
                <a:spcPts val="0"/>
              </a:spcBef>
              <a:spcAft>
                <a:spcPts val="0"/>
              </a:spcAft>
              <a:buFont typeface="+mj-lt"/>
              <a:buAutoNum type="arabicPeriod"/>
            </a:pPr>
            <a:r>
              <a:rPr lang="en-US" sz="2000" dirty="0">
                <a:ea typeface="Times New Roman"/>
                <a:cs typeface="Times New Roman"/>
              </a:rPr>
              <a:t>Very little use in our environmental legislation of the concept of “ balanced development”  and good governance in the legal system.</a:t>
            </a:r>
            <a:endParaRPr lang="en-US" sz="2000" dirty="0">
              <a:ea typeface="Calibri"/>
              <a:cs typeface="Times New Roman"/>
            </a:endParaRPr>
          </a:p>
          <a:p>
            <a:pPr marL="342900" marR="0" lvl="0" indent="-342900">
              <a:lnSpc>
                <a:spcPct val="115000"/>
              </a:lnSpc>
              <a:spcBef>
                <a:spcPts val="0"/>
              </a:spcBef>
              <a:spcAft>
                <a:spcPts val="0"/>
              </a:spcAft>
              <a:buFont typeface="+mj-lt"/>
              <a:buAutoNum type="arabicPeriod"/>
            </a:pPr>
            <a:r>
              <a:rPr lang="en-US" sz="2000" dirty="0">
                <a:ea typeface="Times New Roman"/>
                <a:cs typeface="Times New Roman"/>
              </a:rPr>
              <a:t>Insufficient  use or link to technical,  and social considerations in the solution of environmental conflicts.</a:t>
            </a:r>
            <a:endParaRPr lang="en-US" sz="2000" dirty="0">
              <a:ea typeface="Calibri"/>
              <a:cs typeface="Times New Roman"/>
            </a:endParaRPr>
          </a:p>
          <a:p>
            <a:pPr marL="342900" marR="0" lvl="0" indent="-342900">
              <a:lnSpc>
                <a:spcPct val="115000"/>
              </a:lnSpc>
              <a:spcBef>
                <a:spcPts val="0"/>
              </a:spcBef>
              <a:spcAft>
                <a:spcPts val="0"/>
              </a:spcAft>
              <a:buFont typeface="+mj-lt"/>
              <a:buAutoNum type="arabicPeriod"/>
            </a:pPr>
            <a:r>
              <a:rPr lang="en-US" sz="2000" dirty="0">
                <a:ea typeface="Times New Roman"/>
                <a:cs typeface="Times New Roman"/>
              </a:rPr>
              <a:t>Very severe deficiencies in the institutional management of environment.</a:t>
            </a:r>
            <a:endParaRPr lang="en-US" sz="2000" dirty="0">
              <a:ea typeface="Calibri"/>
              <a:cs typeface="Times New Roman"/>
            </a:endParaRPr>
          </a:p>
          <a:p>
            <a:pPr marL="342900" marR="0" lvl="0" indent="-342900">
              <a:lnSpc>
                <a:spcPct val="115000"/>
              </a:lnSpc>
              <a:spcBef>
                <a:spcPts val="0"/>
              </a:spcBef>
              <a:spcAft>
                <a:spcPts val="1000"/>
              </a:spcAft>
              <a:buFont typeface="+mj-lt"/>
              <a:buAutoNum type="arabicPeriod"/>
            </a:pPr>
            <a:r>
              <a:rPr lang="en-US" sz="2000" dirty="0">
                <a:ea typeface="Times New Roman"/>
                <a:cs typeface="Times New Roman"/>
              </a:rPr>
              <a:t> Very weak legislation and guaranties for the protection of water.</a:t>
            </a:r>
            <a:endParaRPr lang="en-US" sz="2000" dirty="0">
              <a:effectLst/>
              <a:ea typeface="Calibri"/>
              <a:cs typeface="Times New Roman"/>
            </a:endParaRPr>
          </a:p>
        </p:txBody>
      </p:sp>
    </p:spTree>
    <p:extLst>
      <p:ext uri="{BB962C8B-B14F-4D97-AF65-F5344CB8AC3E}">
        <p14:creationId xmlns:p14="http://schemas.microsoft.com/office/powerpoint/2010/main" val="80278736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80">
                                          <p:stCondLst>
                                            <p:cond delay="0"/>
                                          </p:stCondLst>
                                        </p:cTn>
                                        <p:tgtEl>
                                          <p:spTgt spid="3">
                                            <p:txEl>
                                              <p:pRg st="0" end="0"/>
                                            </p:txEl>
                                          </p:spTgt>
                                        </p:tgtEl>
                                      </p:cBhvr>
                                    </p:animEffect>
                                    <p:anim calcmode="lin" valueType="num">
                                      <p:cBhvr>
                                        <p:cTn id="15"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0" dur="26">
                                          <p:stCondLst>
                                            <p:cond delay="650"/>
                                          </p:stCondLst>
                                        </p:cTn>
                                        <p:tgtEl>
                                          <p:spTgt spid="3">
                                            <p:txEl>
                                              <p:pRg st="0" end="0"/>
                                            </p:txEl>
                                          </p:spTgt>
                                        </p:tgtEl>
                                      </p:cBhvr>
                                      <p:to x="100000" y="60000"/>
                                    </p:animScale>
                                    <p:animScale>
                                      <p:cBhvr>
                                        <p:cTn id="21" dur="166" decel="50000">
                                          <p:stCondLst>
                                            <p:cond delay="676"/>
                                          </p:stCondLst>
                                        </p:cTn>
                                        <p:tgtEl>
                                          <p:spTgt spid="3">
                                            <p:txEl>
                                              <p:pRg st="0" end="0"/>
                                            </p:txEl>
                                          </p:spTgt>
                                        </p:tgtEl>
                                      </p:cBhvr>
                                      <p:to x="100000" y="100000"/>
                                    </p:animScale>
                                    <p:animScale>
                                      <p:cBhvr>
                                        <p:cTn id="22" dur="26">
                                          <p:stCondLst>
                                            <p:cond delay="1312"/>
                                          </p:stCondLst>
                                        </p:cTn>
                                        <p:tgtEl>
                                          <p:spTgt spid="3">
                                            <p:txEl>
                                              <p:pRg st="0" end="0"/>
                                            </p:txEl>
                                          </p:spTgt>
                                        </p:tgtEl>
                                      </p:cBhvr>
                                      <p:to x="100000" y="80000"/>
                                    </p:animScale>
                                    <p:animScale>
                                      <p:cBhvr>
                                        <p:cTn id="23" dur="166" decel="50000">
                                          <p:stCondLst>
                                            <p:cond delay="1338"/>
                                          </p:stCondLst>
                                        </p:cTn>
                                        <p:tgtEl>
                                          <p:spTgt spid="3">
                                            <p:txEl>
                                              <p:pRg st="0" end="0"/>
                                            </p:txEl>
                                          </p:spTgt>
                                        </p:tgtEl>
                                      </p:cBhvr>
                                      <p:to x="100000" y="100000"/>
                                    </p:animScale>
                                    <p:animScale>
                                      <p:cBhvr>
                                        <p:cTn id="24" dur="26">
                                          <p:stCondLst>
                                            <p:cond delay="1642"/>
                                          </p:stCondLst>
                                        </p:cTn>
                                        <p:tgtEl>
                                          <p:spTgt spid="3">
                                            <p:txEl>
                                              <p:pRg st="0" end="0"/>
                                            </p:txEl>
                                          </p:spTgt>
                                        </p:tgtEl>
                                      </p:cBhvr>
                                      <p:to x="100000" y="90000"/>
                                    </p:animScale>
                                    <p:animScale>
                                      <p:cBhvr>
                                        <p:cTn id="25" dur="166" decel="50000">
                                          <p:stCondLst>
                                            <p:cond delay="1668"/>
                                          </p:stCondLst>
                                        </p:cTn>
                                        <p:tgtEl>
                                          <p:spTgt spid="3">
                                            <p:txEl>
                                              <p:pRg st="0" end="0"/>
                                            </p:txEl>
                                          </p:spTgt>
                                        </p:tgtEl>
                                      </p:cBhvr>
                                      <p:to x="100000" y="100000"/>
                                    </p:animScale>
                                    <p:animScale>
                                      <p:cBhvr>
                                        <p:cTn id="26" dur="26">
                                          <p:stCondLst>
                                            <p:cond delay="1808"/>
                                          </p:stCondLst>
                                        </p:cTn>
                                        <p:tgtEl>
                                          <p:spTgt spid="3">
                                            <p:txEl>
                                              <p:pRg st="0" end="0"/>
                                            </p:txEl>
                                          </p:spTgt>
                                        </p:tgtEl>
                                      </p:cBhvr>
                                      <p:to x="100000" y="95000"/>
                                    </p:animScale>
                                    <p:animScale>
                                      <p:cBhvr>
                                        <p:cTn id="27" dur="166" decel="50000">
                                          <p:stCondLst>
                                            <p:cond delay="1834"/>
                                          </p:stCondLst>
                                        </p:cTn>
                                        <p:tgtEl>
                                          <p:spTgt spid="3">
                                            <p:txEl>
                                              <p:pRg st="0" end="0"/>
                                            </p:txEl>
                                          </p:spTgt>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41" presetClass="entr" presetSubtype="0" fill="hold" nodeType="clickEffect">
                                  <p:stCondLst>
                                    <p:cond delay="0"/>
                                  </p:stCondLst>
                                  <p:iterate type="lt">
                                    <p:tmPct val="10000"/>
                                  </p:iterate>
                                  <p:childTnLst>
                                    <p:set>
                                      <p:cBhvr>
                                        <p:cTn id="31" dur="1" fill="hold">
                                          <p:stCondLst>
                                            <p:cond delay="0"/>
                                          </p:stCondLst>
                                        </p:cTn>
                                        <p:tgtEl>
                                          <p:spTgt spid="3">
                                            <p:txEl>
                                              <p:pRg st="1" end="1"/>
                                            </p:txEl>
                                          </p:spTgt>
                                        </p:tgtEl>
                                        <p:attrNameLst>
                                          <p:attrName>style.visibility</p:attrName>
                                        </p:attrNameLst>
                                      </p:cBhvr>
                                      <p:to>
                                        <p:strVal val="visible"/>
                                      </p:to>
                                    </p:set>
                                    <p:anim calcmode="lin" valueType="num">
                                      <p:cBhvr>
                                        <p:cTn id="32" dur="1000" fill="hold"/>
                                        <p:tgtEl>
                                          <p:spTgt spid="3">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3" dur="1000" fill="hold"/>
                                        <p:tgtEl>
                                          <p:spTgt spid="3">
                                            <p:txEl>
                                              <p:pRg st="1" end="1"/>
                                            </p:txEl>
                                          </p:spTgt>
                                        </p:tgtEl>
                                        <p:attrNameLst>
                                          <p:attrName>ppt_y</p:attrName>
                                        </p:attrNameLst>
                                      </p:cBhvr>
                                      <p:tavLst>
                                        <p:tav tm="0">
                                          <p:val>
                                            <p:strVal val="#ppt_y"/>
                                          </p:val>
                                        </p:tav>
                                        <p:tav tm="100000">
                                          <p:val>
                                            <p:strVal val="#ppt_y"/>
                                          </p:val>
                                        </p:tav>
                                      </p:tavLst>
                                    </p:anim>
                                    <p:anim calcmode="lin" valueType="num">
                                      <p:cBhvr>
                                        <p:cTn id="34" dur="1000" fill="hold"/>
                                        <p:tgtEl>
                                          <p:spTgt spid="3">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5" dur="1000" fill="hold"/>
                                        <p:tgtEl>
                                          <p:spTgt spid="3">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6" dur="1000" tmFilter="0,0; .5, 1; 1, 1"/>
                                        <p:tgtEl>
                                          <p:spTgt spid="3">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1" presetClass="entr" presetSubtype="0" fill="hold" nodeType="clickEffect">
                                  <p:stCondLst>
                                    <p:cond delay="0"/>
                                  </p:stCondLst>
                                  <p:iterate type="lt">
                                    <p:tmPct val="10000"/>
                                  </p:iterate>
                                  <p:childTnLst>
                                    <p:set>
                                      <p:cBhvr>
                                        <p:cTn id="40" dur="1" fill="hold">
                                          <p:stCondLst>
                                            <p:cond delay="0"/>
                                          </p:stCondLst>
                                        </p:cTn>
                                        <p:tgtEl>
                                          <p:spTgt spid="3">
                                            <p:txEl>
                                              <p:pRg st="2" end="2"/>
                                            </p:txEl>
                                          </p:spTgt>
                                        </p:tgtEl>
                                        <p:attrNameLst>
                                          <p:attrName>style.visibility</p:attrName>
                                        </p:attrNameLst>
                                      </p:cBhvr>
                                      <p:to>
                                        <p:strVal val="visible"/>
                                      </p:to>
                                    </p:set>
                                    <p:anim calcmode="lin" valueType="num">
                                      <p:cBhvr>
                                        <p:cTn id="41" dur="10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2" dur="10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43" dur="10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4" dur="10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5" dur="1000" tmFilter="0,0; .5, 1; 1, 1"/>
                                        <p:tgtEl>
                                          <p:spTgt spid="3">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41" presetClass="entr" presetSubtype="0" fill="hold" nodeType="clickEffect">
                                  <p:stCondLst>
                                    <p:cond delay="0"/>
                                  </p:stCondLst>
                                  <p:iterate type="lt">
                                    <p:tmPct val="10000"/>
                                  </p:iterate>
                                  <p:childTnLst>
                                    <p:set>
                                      <p:cBhvr>
                                        <p:cTn id="49" dur="1" fill="hold">
                                          <p:stCondLst>
                                            <p:cond delay="0"/>
                                          </p:stCondLst>
                                        </p:cTn>
                                        <p:tgtEl>
                                          <p:spTgt spid="3">
                                            <p:txEl>
                                              <p:pRg st="3" end="3"/>
                                            </p:txEl>
                                          </p:spTgt>
                                        </p:tgtEl>
                                        <p:attrNameLst>
                                          <p:attrName>style.visibility</p:attrName>
                                        </p:attrNameLst>
                                      </p:cBhvr>
                                      <p:to>
                                        <p:strVal val="visible"/>
                                      </p:to>
                                    </p:set>
                                    <p:anim calcmode="lin" valueType="num">
                                      <p:cBhvr>
                                        <p:cTn id="50" dur="1000" fill="hold"/>
                                        <p:tgtEl>
                                          <p:spTgt spid="3">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1000" fill="hold"/>
                                        <p:tgtEl>
                                          <p:spTgt spid="3">
                                            <p:txEl>
                                              <p:pRg st="3" end="3"/>
                                            </p:txEl>
                                          </p:spTgt>
                                        </p:tgtEl>
                                        <p:attrNameLst>
                                          <p:attrName>ppt_y</p:attrName>
                                        </p:attrNameLst>
                                      </p:cBhvr>
                                      <p:tavLst>
                                        <p:tav tm="0">
                                          <p:val>
                                            <p:strVal val="#ppt_y"/>
                                          </p:val>
                                        </p:tav>
                                        <p:tav tm="100000">
                                          <p:val>
                                            <p:strVal val="#ppt_y"/>
                                          </p:val>
                                        </p:tav>
                                      </p:tavLst>
                                    </p:anim>
                                    <p:anim calcmode="lin" valueType="num">
                                      <p:cBhvr>
                                        <p:cTn id="52" dur="1000" fill="hold"/>
                                        <p:tgtEl>
                                          <p:spTgt spid="3">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1000" fill="hold"/>
                                        <p:tgtEl>
                                          <p:spTgt spid="3">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1000" tmFilter="0,0; .5, 1; 1, 1"/>
                                        <p:tgtEl>
                                          <p:spTgt spid="3">
                                            <p:txEl>
                                              <p:pRg st="3" end="3"/>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41" presetClass="entr" presetSubtype="0" fill="hold" nodeType="clickEffect">
                                  <p:stCondLst>
                                    <p:cond delay="0"/>
                                  </p:stCondLst>
                                  <p:iterate type="lt">
                                    <p:tmPct val="10000"/>
                                  </p:iterate>
                                  <p:childTnLst>
                                    <p:set>
                                      <p:cBhvr>
                                        <p:cTn id="58" dur="1" fill="hold">
                                          <p:stCondLst>
                                            <p:cond delay="0"/>
                                          </p:stCondLst>
                                        </p:cTn>
                                        <p:tgtEl>
                                          <p:spTgt spid="3">
                                            <p:txEl>
                                              <p:pRg st="4" end="4"/>
                                            </p:txEl>
                                          </p:spTgt>
                                        </p:tgtEl>
                                        <p:attrNameLst>
                                          <p:attrName>style.visibility</p:attrName>
                                        </p:attrNameLst>
                                      </p:cBhvr>
                                      <p:to>
                                        <p:strVal val="visible"/>
                                      </p:to>
                                    </p:set>
                                    <p:anim calcmode="lin" valueType="num">
                                      <p:cBhvr>
                                        <p:cTn id="59" dur="1000" fill="hold"/>
                                        <p:tgtEl>
                                          <p:spTgt spid="3">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3">
                                            <p:txEl>
                                              <p:pRg st="4" end="4"/>
                                            </p:txEl>
                                          </p:spTgt>
                                        </p:tgtEl>
                                        <p:attrNameLst>
                                          <p:attrName>ppt_y</p:attrName>
                                        </p:attrNameLst>
                                      </p:cBhvr>
                                      <p:tavLst>
                                        <p:tav tm="0">
                                          <p:val>
                                            <p:strVal val="#ppt_y"/>
                                          </p:val>
                                        </p:tav>
                                        <p:tav tm="100000">
                                          <p:val>
                                            <p:strVal val="#ppt_y"/>
                                          </p:val>
                                        </p:tav>
                                      </p:tavLst>
                                    </p:anim>
                                    <p:anim calcmode="lin" valueType="num">
                                      <p:cBhvr>
                                        <p:cTn id="61" dur="1000" fill="hold"/>
                                        <p:tgtEl>
                                          <p:spTgt spid="3">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3">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609600" y="609600"/>
            <a:ext cx="8382000" cy="3785652"/>
          </a:xfrm>
          <a:prstGeom prst="rect">
            <a:avLst/>
          </a:prstGeom>
        </p:spPr>
        <p:txBody>
          <a:bodyPr wrap="square">
            <a:spAutoFit/>
          </a:bodyPr>
          <a:lstStyle/>
          <a:p>
            <a:r>
              <a:rPr lang="en-US" sz="2000" dirty="0"/>
              <a:t>The interpretation made by the IAC and the Court of the concept of ancestral lands and territories is more comprehensive than the article 11 by itself. In a very positive approach they have protected :The Geographic Scope of Indigenous Property Rights,  Legal Title and Registration Legal Certainty of Title to Property Delimitation and Demarcation of Ancestral Territory,  Possession and use of Territory,  Effective Security against Third Party Acts and Claims, Legal Conflicts over Territorial Property with Third Parties,  The Right to Restitution of Ancestral Territory,  Right to Basic Services and Development , Exercise of the Spiritual Relation to Territory and Access to Sacred Sites,  Protection from Forced Displacement. </a:t>
            </a:r>
          </a:p>
          <a:p>
            <a:r>
              <a:rPr lang="en-US" sz="2000" dirty="0"/>
              <a:t>The basic argument of the IAC is that with indigenous conflicts “ FAILURE TO SECURE PROPERTY RIGHTS IMPAIRS THE ENJOYMENT OF OTHER HUMAN RIGHTS.” The first argument starts with the Right to Life </a:t>
            </a:r>
            <a:r>
              <a:rPr lang="en-US" sz="2000" dirty="0" smtClean="0"/>
              <a:t>.</a:t>
            </a:r>
            <a:endParaRPr lang="en-US" sz="2000" dirty="0"/>
          </a:p>
        </p:txBody>
      </p:sp>
    </p:spTree>
    <p:extLst>
      <p:ext uri="{BB962C8B-B14F-4D97-AF65-F5344CB8AC3E}">
        <p14:creationId xmlns:p14="http://schemas.microsoft.com/office/powerpoint/2010/main" val="226775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6"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7" dur="2000"/>
                                        <p:tgtEl>
                                          <p:spTgt spid="3">
                                            <p:txEl>
                                              <p:pRg st="0" end="0"/>
                                            </p:txEl>
                                          </p:spTgt>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2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23"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221673" y="762000"/>
            <a:ext cx="8915400" cy="4401205"/>
          </a:xfrm>
          <a:prstGeom prst="rect">
            <a:avLst/>
          </a:prstGeom>
        </p:spPr>
        <p:txBody>
          <a:bodyPr wrap="square">
            <a:spAutoFit/>
          </a:bodyPr>
          <a:lstStyle/>
          <a:p>
            <a:r>
              <a:rPr lang="en-US" dirty="0"/>
              <a:t>“ </a:t>
            </a:r>
            <a:r>
              <a:rPr lang="en-US" sz="2000" dirty="0"/>
              <a:t>The life of members of indigenous and tribal communities “fundamentally depends” on the subsistence activities – agriculture, hunting, fishing, gathering ‐ that they carry out in their territories including continued utilization of traditional collective systems that “are in many instances essential to the individual and collective well‐being, and indeed the survival of, indigenous peoples.” The failure of the State to guarantee indigenous communities’ right to ancestral territory can imply a failure to comply with the duty to secure the life of their members; such was the case of the </a:t>
            </a:r>
            <a:r>
              <a:rPr lang="en-US" sz="2000" dirty="0" err="1"/>
              <a:t>Yakye</a:t>
            </a:r>
            <a:r>
              <a:rPr lang="en-US" sz="2000" dirty="0"/>
              <a:t> </a:t>
            </a:r>
            <a:r>
              <a:rPr lang="en-US" sz="2000" dirty="0" err="1"/>
              <a:t>Axa</a:t>
            </a:r>
            <a:r>
              <a:rPr lang="en-US" sz="2000" dirty="0"/>
              <a:t> community: “the State, by not ensuring the right of the Community to its ancestral territory, has failed to comply with its duty to guarantee the life of its members, as it has deprived the Community of its traditional means of subsistence, forcing it to survive under appalling conditions and leaving it at the mercy of State assistance. The State violates article 4.1 of the American Convention in relation to article 1.1, when it does not adopt “the necessary positive measures within its powers, which could reasonably be expected to prevent or avoid risking the right to life of the members of an indigenous community”.</a:t>
            </a:r>
          </a:p>
        </p:txBody>
      </p:sp>
    </p:spTree>
    <p:extLst>
      <p:ext uri="{BB962C8B-B14F-4D97-AF65-F5344CB8AC3E}">
        <p14:creationId xmlns:p14="http://schemas.microsoft.com/office/powerpoint/2010/main" val="92024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strVal val="#ppt_w*0.70"/>
                                          </p:val>
                                        </p:tav>
                                        <p:tav tm="100000">
                                          <p:val>
                                            <p:strVal val="#ppt_w"/>
                                          </p:val>
                                        </p:tav>
                                      </p:tavLst>
                                    </p:anim>
                                    <p:anim calcmode="lin" valueType="num">
                                      <p:cBhvr>
                                        <p:cTn id="8" dur="1000" fill="hold"/>
                                        <p:tgtEl>
                                          <p:spTgt spid="3"/>
                                        </p:tgtEl>
                                        <p:attrNameLst>
                                          <p:attrName>ppt_h</p:attrName>
                                        </p:attrNameLst>
                                      </p:cBhvr>
                                      <p:tavLst>
                                        <p:tav tm="0">
                                          <p:val>
                                            <p:strVal val="#ppt_h"/>
                                          </p:val>
                                        </p:tav>
                                        <p:tav tm="100000">
                                          <p:val>
                                            <p:strVal val="#ppt_h"/>
                                          </p:val>
                                        </p:tav>
                                      </p:tavLst>
                                    </p:anim>
                                    <p:animEffect transition="in" filter="fade">
                                      <p:cBhvr>
                                        <p:cTn id="9" dur="10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000"/>
                                        <p:tgtEl>
                                          <p:spTgt spid="2">
                                            <p:txEl>
                                              <p:pRg st="0" end="0"/>
                                            </p:txEl>
                                          </p:spTgt>
                                        </p:tgtEl>
                                      </p:cBhvr>
                                    </p:animEffect>
                                    <p:anim calcmode="lin" valueType="num">
                                      <p:cBhvr>
                                        <p:cTn id="15"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aphicFrame>
        <p:nvGraphicFramePr>
          <p:cNvPr id="5" name="Diagram 4"/>
          <p:cNvGraphicFramePr/>
          <p:nvPr>
            <p:extLst>
              <p:ext uri="{D42A27DB-BD31-4B8C-83A1-F6EECF244321}">
                <p14:modId xmlns:p14="http://schemas.microsoft.com/office/powerpoint/2010/main" val="2031533990"/>
              </p:ext>
            </p:extLst>
          </p:nvPr>
        </p:nvGraphicFramePr>
        <p:xfrm>
          <a:off x="1981200" y="762000"/>
          <a:ext cx="7162800" cy="5562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8407511"/>
      </p:ext>
    </p:extLst>
  </p:cSld>
  <p:clrMapOvr>
    <a:masterClrMapping/>
  </p:clrMapOvr>
  <mc:AlternateContent xmlns:mc="http://schemas.openxmlformats.org/markup-compatibility/2006">
    <mc:Choice xmlns:p14="http://schemas.microsoft.com/office/powerpoint/2010/main" Requires="p14">
      <p:transition spd="slow" p14:dur="25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grpId="0" nodeType="clickEffect">
                                  <p:stCondLst>
                                    <p:cond delay="0"/>
                                  </p:stCondLst>
                                  <p:childTnLst>
                                    <p:set>
                                      <p:cBhvr>
                                        <p:cTn id="13" dur="1" fill="hold">
                                          <p:stCondLst>
                                            <p:cond delay="0"/>
                                          </p:stCondLst>
                                        </p:cTn>
                                        <p:tgtEl>
                                          <p:spTgt spid="5">
                                            <p:graphicEl>
                                              <a:dgm id="{7053DE46-5021-4139-8D07-27DA3042062B}"/>
                                            </p:graphicEl>
                                          </p:spTgt>
                                        </p:tgtEl>
                                        <p:attrNameLst>
                                          <p:attrName>style.visibility</p:attrName>
                                        </p:attrNameLst>
                                      </p:cBhvr>
                                      <p:to>
                                        <p:strVal val="visible"/>
                                      </p:to>
                                    </p:set>
                                    <p:anim calcmode="lin" valueType="num">
                                      <p:cBhvr>
                                        <p:cTn id="14" dur="1000" fill="hold"/>
                                        <p:tgtEl>
                                          <p:spTgt spid="5">
                                            <p:graphicEl>
                                              <a:dgm id="{7053DE46-5021-4139-8D07-27DA3042062B}"/>
                                            </p:graphicEl>
                                          </p:spTgt>
                                        </p:tgtEl>
                                        <p:attrNameLst>
                                          <p:attrName>ppt_w</p:attrName>
                                        </p:attrNameLst>
                                      </p:cBhvr>
                                      <p:tavLst>
                                        <p:tav tm="0">
                                          <p:val>
                                            <p:fltVal val="0"/>
                                          </p:val>
                                        </p:tav>
                                        <p:tav tm="100000">
                                          <p:val>
                                            <p:strVal val="#ppt_w"/>
                                          </p:val>
                                        </p:tav>
                                      </p:tavLst>
                                    </p:anim>
                                    <p:anim calcmode="lin" valueType="num">
                                      <p:cBhvr>
                                        <p:cTn id="15" dur="1000" fill="hold"/>
                                        <p:tgtEl>
                                          <p:spTgt spid="5">
                                            <p:graphicEl>
                                              <a:dgm id="{7053DE46-5021-4139-8D07-27DA3042062B}"/>
                                            </p:graphicEl>
                                          </p:spTgt>
                                        </p:tgtEl>
                                        <p:attrNameLst>
                                          <p:attrName>ppt_h</p:attrName>
                                        </p:attrNameLst>
                                      </p:cBhvr>
                                      <p:tavLst>
                                        <p:tav tm="0">
                                          <p:val>
                                            <p:fltVal val="0"/>
                                          </p:val>
                                        </p:tav>
                                        <p:tav tm="100000">
                                          <p:val>
                                            <p:strVal val="#ppt_h"/>
                                          </p:val>
                                        </p:tav>
                                      </p:tavLst>
                                    </p:anim>
                                    <p:anim calcmode="lin" valueType="num">
                                      <p:cBhvr>
                                        <p:cTn id="16" dur="1000" fill="hold"/>
                                        <p:tgtEl>
                                          <p:spTgt spid="5">
                                            <p:graphicEl>
                                              <a:dgm id="{7053DE46-5021-4139-8D07-27DA3042062B}"/>
                                            </p:graphicEl>
                                          </p:spTgt>
                                        </p:tgtEl>
                                        <p:attrNameLst>
                                          <p:attrName>style.rotation</p:attrName>
                                        </p:attrNameLst>
                                      </p:cBhvr>
                                      <p:tavLst>
                                        <p:tav tm="0">
                                          <p:val>
                                            <p:fltVal val="90"/>
                                          </p:val>
                                        </p:tav>
                                        <p:tav tm="100000">
                                          <p:val>
                                            <p:fltVal val="0"/>
                                          </p:val>
                                        </p:tav>
                                      </p:tavLst>
                                    </p:anim>
                                    <p:animEffect transition="in" filter="fade">
                                      <p:cBhvr>
                                        <p:cTn id="17" dur="1000"/>
                                        <p:tgtEl>
                                          <p:spTgt spid="5">
                                            <p:graphicEl>
                                              <a:dgm id="{7053DE46-5021-4139-8D07-27DA3042062B}"/>
                                            </p:graphicEl>
                                          </p:spTgt>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5">
                                            <p:graphicEl>
                                              <a:dgm id="{69631B3F-F297-4988-8FBD-1B94093CEFEA}"/>
                                            </p:graphicEl>
                                          </p:spTgt>
                                        </p:tgtEl>
                                        <p:attrNameLst>
                                          <p:attrName>style.visibility</p:attrName>
                                        </p:attrNameLst>
                                      </p:cBhvr>
                                      <p:to>
                                        <p:strVal val="visible"/>
                                      </p:to>
                                    </p:set>
                                    <p:anim calcmode="lin" valueType="num">
                                      <p:cBhvr>
                                        <p:cTn id="20" dur="1000" fill="hold"/>
                                        <p:tgtEl>
                                          <p:spTgt spid="5">
                                            <p:graphicEl>
                                              <a:dgm id="{69631B3F-F297-4988-8FBD-1B94093CEFEA}"/>
                                            </p:graphicEl>
                                          </p:spTgt>
                                        </p:tgtEl>
                                        <p:attrNameLst>
                                          <p:attrName>ppt_w</p:attrName>
                                        </p:attrNameLst>
                                      </p:cBhvr>
                                      <p:tavLst>
                                        <p:tav tm="0">
                                          <p:val>
                                            <p:fltVal val="0"/>
                                          </p:val>
                                        </p:tav>
                                        <p:tav tm="100000">
                                          <p:val>
                                            <p:strVal val="#ppt_w"/>
                                          </p:val>
                                        </p:tav>
                                      </p:tavLst>
                                    </p:anim>
                                    <p:anim calcmode="lin" valueType="num">
                                      <p:cBhvr>
                                        <p:cTn id="21" dur="1000" fill="hold"/>
                                        <p:tgtEl>
                                          <p:spTgt spid="5">
                                            <p:graphicEl>
                                              <a:dgm id="{69631B3F-F297-4988-8FBD-1B94093CEFEA}"/>
                                            </p:graphicEl>
                                          </p:spTgt>
                                        </p:tgtEl>
                                        <p:attrNameLst>
                                          <p:attrName>ppt_h</p:attrName>
                                        </p:attrNameLst>
                                      </p:cBhvr>
                                      <p:tavLst>
                                        <p:tav tm="0">
                                          <p:val>
                                            <p:fltVal val="0"/>
                                          </p:val>
                                        </p:tav>
                                        <p:tav tm="100000">
                                          <p:val>
                                            <p:strVal val="#ppt_h"/>
                                          </p:val>
                                        </p:tav>
                                      </p:tavLst>
                                    </p:anim>
                                    <p:anim calcmode="lin" valueType="num">
                                      <p:cBhvr>
                                        <p:cTn id="22" dur="1000" fill="hold"/>
                                        <p:tgtEl>
                                          <p:spTgt spid="5">
                                            <p:graphicEl>
                                              <a:dgm id="{69631B3F-F297-4988-8FBD-1B94093CEFEA}"/>
                                            </p:graphicEl>
                                          </p:spTgt>
                                        </p:tgtEl>
                                        <p:attrNameLst>
                                          <p:attrName>style.rotation</p:attrName>
                                        </p:attrNameLst>
                                      </p:cBhvr>
                                      <p:tavLst>
                                        <p:tav tm="0">
                                          <p:val>
                                            <p:fltVal val="90"/>
                                          </p:val>
                                        </p:tav>
                                        <p:tav tm="100000">
                                          <p:val>
                                            <p:fltVal val="0"/>
                                          </p:val>
                                        </p:tav>
                                      </p:tavLst>
                                    </p:anim>
                                    <p:animEffect transition="in" filter="fade">
                                      <p:cBhvr>
                                        <p:cTn id="23" dur="1000"/>
                                        <p:tgtEl>
                                          <p:spTgt spid="5">
                                            <p:graphicEl>
                                              <a:dgm id="{69631B3F-F297-4988-8FBD-1B94093CEFEA}"/>
                                            </p:graphicEl>
                                          </p:spTgt>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5">
                                            <p:graphicEl>
                                              <a:dgm id="{3E763F3C-E901-4E57-82BD-E2AF4A45AE95}"/>
                                            </p:graphicEl>
                                          </p:spTgt>
                                        </p:tgtEl>
                                        <p:attrNameLst>
                                          <p:attrName>style.visibility</p:attrName>
                                        </p:attrNameLst>
                                      </p:cBhvr>
                                      <p:to>
                                        <p:strVal val="visible"/>
                                      </p:to>
                                    </p:set>
                                    <p:anim calcmode="lin" valueType="num">
                                      <p:cBhvr>
                                        <p:cTn id="26" dur="1000" fill="hold"/>
                                        <p:tgtEl>
                                          <p:spTgt spid="5">
                                            <p:graphicEl>
                                              <a:dgm id="{3E763F3C-E901-4E57-82BD-E2AF4A45AE95}"/>
                                            </p:graphicEl>
                                          </p:spTgt>
                                        </p:tgtEl>
                                        <p:attrNameLst>
                                          <p:attrName>ppt_w</p:attrName>
                                        </p:attrNameLst>
                                      </p:cBhvr>
                                      <p:tavLst>
                                        <p:tav tm="0">
                                          <p:val>
                                            <p:fltVal val="0"/>
                                          </p:val>
                                        </p:tav>
                                        <p:tav tm="100000">
                                          <p:val>
                                            <p:strVal val="#ppt_w"/>
                                          </p:val>
                                        </p:tav>
                                      </p:tavLst>
                                    </p:anim>
                                    <p:anim calcmode="lin" valueType="num">
                                      <p:cBhvr>
                                        <p:cTn id="27" dur="1000" fill="hold"/>
                                        <p:tgtEl>
                                          <p:spTgt spid="5">
                                            <p:graphicEl>
                                              <a:dgm id="{3E763F3C-E901-4E57-82BD-E2AF4A45AE95}"/>
                                            </p:graphicEl>
                                          </p:spTgt>
                                        </p:tgtEl>
                                        <p:attrNameLst>
                                          <p:attrName>ppt_h</p:attrName>
                                        </p:attrNameLst>
                                      </p:cBhvr>
                                      <p:tavLst>
                                        <p:tav tm="0">
                                          <p:val>
                                            <p:fltVal val="0"/>
                                          </p:val>
                                        </p:tav>
                                        <p:tav tm="100000">
                                          <p:val>
                                            <p:strVal val="#ppt_h"/>
                                          </p:val>
                                        </p:tav>
                                      </p:tavLst>
                                    </p:anim>
                                    <p:anim calcmode="lin" valueType="num">
                                      <p:cBhvr>
                                        <p:cTn id="28" dur="1000" fill="hold"/>
                                        <p:tgtEl>
                                          <p:spTgt spid="5">
                                            <p:graphicEl>
                                              <a:dgm id="{3E763F3C-E901-4E57-82BD-E2AF4A45AE95}"/>
                                            </p:graphicEl>
                                          </p:spTgt>
                                        </p:tgtEl>
                                        <p:attrNameLst>
                                          <p:attrName>style.rotation</p:attrName>
                                        </p:attrNameLst>
                                      </p:cBhvr>
                                      <p:tavLst>
                                        <p:tav tm="0">
                                          <p:val>
                                            <p:fltVal val="90"/>
                                          </p:val>
                                        </p:tav>
                                        <p:tav tm="100000">
                                          <p:val>
                                            <p:fltVal val="0"/>
                                          </p:val>
                                        </p:tav>
                                      </p:tavLst>
                                    </p:anim>
                                    <p:animEffect transition="in" filter="fade">
                                      <p:cBhvr>
                                        <p:cTn id="29" dur="1000"/>
                                        <p:tgtEl>
                                          <p:spTgt spid="5">
                                            <p:graphicEl>
                                              <a:dgm id="{3E763F3C-E901-4E57-82BD-E2AF4A45AE95}"/>
                                            </p:graphicEl>
                                          </p:spTgt>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5">
                                            <p:graphicEl>
                                              <a:dgm id="{2D1112FB-5889-4595-8228-347C1828A228}"/>
                                            </p:graphicEl>
                                          </p:spTgt>
                                        </p:tgtEl>
                                        <p:attrNameLst>
                                          <p:attrName>style.visibility</p:attrName>
                                        </p:attrNameLst>
                                      </p:cBhvr>
                                      <p:to>
                                        <p:strVal val="visible"/>
                                      </p:to>
                                    </p:set>
                                    <p:anim calcmode="lin" valueType="num">
                                      <p:cBhvr>
                                        <p:cTn id="32" dur="1000" fill="hold"/>
                                        <p:tgtEl>
                                          <p:spTgt spid="5">
                                            <p:graphicEl>
                                              <a:dgm id="{2D1112FB-5889-4595-8228-347C1828A228}"/>
                                            </p:graphicEl>
                                          </p:spTgt>
                                        </p:tgtEl>
                                        <p:attrNameLst>
                                          <p:attrName>ppt_w</p:attrName>
                                        </p:attrNameLst>
                                      </p:cBhvr>
                                      <p:tavLst>
                                        <p:tav tm="0">
                                          <p:val>
                                            <p:fltVal val="0"/>
                                          </p:val>
                                        </p:tav>
                                        <p:tav tm="100000">
                                          <p:val>
                                            <p:strVal val="#ppt_w"/>
                                          </p:val>
                                        </p:tav>
                                      </p:tavLst>
                                    </p:anim>
                                    <p:anim calcmode="lin" valueType="num">
                                      <p:cBhvr>
                                        <p:cTn id="33" dur="1000" fill="hold"/>
                                        <p:tgtEl>
                                          <p:spTgt spid="5">
                                            <p:graphicEl>
                                              <a:dgm id="{2D1112FB-5889-4595-8228-347C1828A228}"/>
                                            </p:graphicEl>
                                          </p:spTgt>
                                        </p:tgtEl>
                                        <p:attrNameLst>
                                          <p:attrName>ppt_h</p:attrName>
                                        </p:attrNameLst>
                                      </p:cBhvr>
                                      <p:tavLst>
                                        <p:tav tm="0">
                                          <p:val>
                                            <p:fltVal val="0"/>
                                          </p:val>
                                        </p:tav>
                                        <p:tav tm="100000">
                                          <p:val>
                                            <p:strVal val="#ppt_h"/>
                                          </p:val>
                                        </p:tav>
                                      </p:tavLst>
                                    </p:anim>
                                    <p:anim calcmode="lin" valueType="num">
                                      <p:cBhvr>
                                        <p:cTn id="34" dur="1000" fill="hold"/>
                                        <p:tgtEl>
                                          <p:spTgt spid="5">
                                            <p:graphicEl>
                                              <a:dgm id="{2D1112FB-5889-4595-8228-347C1828A228}"/>
                                            </p:graphicEl>
                                          </p:spTgt>
                                        </p:tgtEl>
                                        <p:attrNameLst>
                                          <p:attrName>style.rotation</p:attrName>
                                        </p:attrNameLst>
                                      </p:cBhvr>
                                      <p:tavLst>
                                        <p:tav tm="0">
                                          <p:val>
                                            <p:fltVal val="90"/>
                                          </p:val>
                                        </p:tav>
                                        <p:tav tm="100000">
                                          <p:val>
                                            <p:fltVal val="0"/>
                                          </p:val>
                                        </p:tav>
                                      </p:tavLst>
                                    </p:anim>
                                    <p:animEffect transition="in" filter="fade">
                                      <p:cBhvr>
                                        <p:cTn id="35" dur="1000"/>
                                        <p:tgtEl>
                                          <p:spTgt spid="5">
                                            <p:graphicEl>
                                              <a:dgm id="{2D1112FB-5889-4595-8228-347C1828A228}"/>
                                            </p:graphicEl>
                                          </p:spTgt>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5">
                                            <p:graphicEl>
                                              <a:dgm id="{6AB6B6A2-4559-4CAA-BAD9-730B323F2BAC}"/>
                                            </p:graphicEl>
                                          </p:spTgt>
                                        </p:tgtEl>
                                        <p:attrNameLst>
                                          <p:attrName>style.visibility</p:attrName>
                                        </p:attrNameLst>
                                      </p:cBhvr>
                                      <p:to>
                                        <p:strVal val="visible"/>
                                      </p:to>
                                    </p:set>
                                    <p:anim calcmode="lin" valueType="num">
                                      <p:cBhvr>
                                        <p:cTn id="38" dur="1000" fill="hold"/>
                                        <p:tgtEl>
                                          <p:spTgt spid="5">
                                            <p:graphicEl>
                                              <a:dgm id="{6AB6B6A2-4559-4CAA-BAD9-730B323F2BAC}"/>
                                            </p:graphicEl>
                                          </p:spTgt>
                                        </p:tgtEl>
                                        <p:attrNameLst>
                                          <p:attrName>ppt_w</p:attrName>
                                        </p:attrNameLst>
                                      </p:cBhvr>
                                      <p:tavLst>
                                        <p:tav tm="0">
                                          <p:val>
                                            <p:fltVal val="0"/>
                                          </p:val>
                                        </p:tav>
                                        <p:tav tm="100000">
                                          <p:val>
                                            <p:strVal val="#ppt_w"/>
                                          </p:val>
                                        </p:tav>
                                      </p:tavLst>
                                    </p:anim>
                                    <p:anim calcmode="lin" valueType="num">
                                      <p:cBhvr>
                                        <p:cTn id="39" dur="1000" fill="hold"/>
                                        <p:tgtEl>
                                          <p:spTgt spid="5">
                                            <p:graphicEl>
                                              <a:dgm id="{6AB6B6A2-4559-4CAA-BAD9-730B323F2BAC}"/>
                                            </p:graphicEl>
                                          </p:spTgt>
                                        </p:tgtEl>
                                        <p:attrNameLst>
                                          <p:attrName>ppt_h</p:attrName>
                                        </p:attrNameLst>
                                      </p:cBhvr>
                                      <p:tavLst>
                                        <p:tav tm="0">
                                          <p:val>
                                            <p:fltVal val="0"/>
                                          </p:val>
                                        </p:tav>
                                        <p:tav tm="100000">
                                          <p:val>
                                            <p:strVal val="#ppt_h"/>
                                          </p:val>
                                        </p:tav>
                                      </p:tavLst>
                                    </p:anim>
                                    <p:anim calcmode="lin" valueType="num">
                                      <p:cBhvr>
                                        <p:cTn id="40" dur="1000" fill="hold"/>
                                        <p:tgtEl>
                                          <p:spTgt spid="5">
                                            <p:graphicEl>
                                              <a:dgm id="{6AB6B6A2-4559-4CAA-BAD9-730B323F2BAC}"/>
                                            </p:graphicEl>
                                          </p:spTgt>
                                        </p:tgtEl>
                                        <p:attrNameLst>
                                          <p:attrName>style.rotation</p:attrName>
                                        </p:attrNameLst>
                                      </p:cBhvr>
                                      <p:tavLst>
                                        <p:tav tm="0">
                                          <p:val>
                                            <p:fltVal val="90"/>
                                          </p:val>
                                        </p:tav>
                                        <p:tav tm="100000">
                                          <p:val>
                                            <p:fltVal val="0"/>
                                          </p:val>
                                        </p:tav>
                                      </p:tavLst>
                                    </p:anim>
                                    <p:animEffect transition="in" filter="fade">
                                      <p:cBhvr>
                                        <p:cTn id="41" dur="1000"/>
                                        <p:tgtEl>
                                          <p:spTgt spid="5">
                                            <p:graphicEl>
                                              <a:dgm id="{6AB6B6A2-4559-4CAA-BAD9-730B323F2BAC}"/>
                                            </p:graphicEl>
                                          </p:spTgt>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5">
                                            <p:graphicEl>
                                              <a:dgm id="{E47214B5-A4A5-4245-AF10-12A6393B854B}"/>
                                            </p:graphicEl>
                                          </p:spTgt>
                                        </p:tgtEl>
                                        <p:attrNameLst>
                                          <p:attrName>style.visibility</p:attrName>
                                        </p:attrNameLst>
                                      </p:cBhvr>
                                      <p:to>
                                        <p:strVal val="visible"/>
                                      </p:to>
                                    </p:set>
                                    <p:anim calcmode="lin" valueType="num">
                                      <p:cBhvr>
                                        <p:cTn id="44" dur="1000" fill="hold"/>
                                        <p:tgtEl>
                                          <p:spTgt spid="5">
                                            <p:graphicEl>
                                              <a:dgm id="{E47214B5-A4A5-4245-AF10-12A6393B854B}"/>
                                            </p:graphicEl>
                                          </p:spTgt>
                                        </p:tgtEl>
                                        <p:attrNameLst>
                                          <p:attrName>ppt_w</p:attrName>
                                        </p:attrNameLst>
                                      </p:cBhvr>
                                      <p:tavLst>
                                        <p:tav tm="0">
                                          <p:val>
                                            <p:fltVal val="0"/>
                                          </p:val>
                                        </p:tav>
                                        <p:tav tm="100000">
                                          <p:val>
                                            <p:strVal val="#ppt_w"/>
                                          </p:val>
                                        </p:tav>
                                      </p:tavLst>
                                    </p:anim>
                                    <p:anim calcmode="lin" valueType="num">
                                      <p:cBhvr>
                                        <p:cTn id="45" dur="1000" fill="hold"/>
                                        <p:tgtEl>
                                          <p:spTgt spid="5">
                                            <p:graphicEl>
                                              <a:dgm id="{E47214B5-A4A5-4245-AF10-12A6393B854B}"/>
                                            </p:graphicEl>
                                          </p:spTgt>
                                        </p:tgtEl>
                                        <p:attrNameLst>
                                          <p:attrName>ppt_h</p:attrName>
                                        </p:attrNameLst>
                                      </p:cBhvr>
                                      <p:tavLst>
                                        <p:tav tm="0">
                                          <p:val>
                                            <p:fltVal val="0"/>
                                          </p:val>
                                        </p:tav>
                                        <p:tav tm="100000">
                                          <p:val>
                                            <p:strVal val="#ppt_h"/>
                                          </p:val>
                                        </p:tav>
                                      </p:tavLst>
                                    </p:anim>
                                    <p:anim calcmode="lin" valueType="num">
                                      <p:cBhvr>
                                        <p:cTn id="46" dur="1000" fill="hold"/>
                                        <p:tgtEl>
                                          <p:spTgt spid="5">
                                            <p:graphicEl>
                                              <a:dgm id="{E47214B5-A4A5-4245-AF10-12A6393B854B}"/>
                                            </p:graphicEl>
                                          </p:spTgt>
                                        </p:tgtEl>
                                        <p:attrNameLst>
                                          <p:attrName>style.rotation</p:attrName>
                                        </p:attrNameLst>
                                      </p:cBhvr>
                                      <p:tavLst>
                                        <p:tav tm="0">
                                          <p:val>
                                            <p:fltVal val="90"/>
                                          </p:val>
                                        </p:tav>
                                        <p:tav tm="100000">
                                          <p:val>
                                            <p:fltVal val="0"/>
                                          </p:val>
                                        </p:tav>
                                      </p:tavLst>
                                    </p:anim>
                                    <p:animEffect transition="in" filter="fade">
                                      <p:cBhvr>
                                        <p:cTn id="47" dur="1000"/>
                                        <p:tgtEl>
                                          <p:spTgt spid="5">
                                            <p:graphicEl>
                                              <a:dgm id="{E47214B5-A4A5-4245-AF10-12A6393B85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p:bldSub>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533400" y="1028343"/>
            <a:ext cx="8534400" cy="4001095"/>
          </a:xfrm>
          <a:prstGeom prst="rect">
            <a:avLst/>
          </a:prstGeom>
        </p:spPr>
        <p:txBody>
          <a:bodyPr wrap="square">
            <a:spAutoFit/>
          </a:bodyPr>
          <a:lstStyle/>
          <a:p>
            <a:r>
              <a:rPr lang="en-US" sz="2800" dirty="0"/>
              <a:t>The third important interpretation is on economic and social aspects</a:t>
            </a:r>
            <a:r>
              <a:rPr lang="en-US" sz="2800" dirty="0" smtClean="0"/>
              <a:t>.</a:t>
            </a:r>
          </a:p>
          <a:p>
            <a:endParaRPr lang="en-US" dirty="0"/>
          </a:p>
          <a:p>
            <a:r>
              <a:rPr lang="en-US" sz="2000" dirty="0"/>
              <a:t>“The lack of access to lands and resources also limits the enjoyment of other economic and social rights. The UN Committee on Economic, Social and Cultural Rights’ General Comments on the rights to adequate food and water specify that point: “In the case of indigenous peoples, access to their ancestral lands and to the use and enjoyment of the natural resources found on them is closely linked to obtaining food and access to clean water. In this regard, said Committee on Economic, Social and Cultural Rights has highlighted the special vulnerability of many groups of indigenous peoples whose access to ancestral lands has been threatened and, therefore, their possibility of access to means of obtaining food and clean water.”</a:t>
            </a:r>
          </a:p>
        </p:txBody>
      </p:sp>
    </p:spTree>
    <p:extLst>
      <p:ext uri="{BB962C8B-B14F-4D97-AF65-F5344CB8AC3E}">
        <p14:creationId xmlns:p14="http://schemas.microsoft.com/office/powerpoint/2010/main" val="1258091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nodeType="clickEffect">
                                  <p:stCondLst>
                                    <p:cond delay="0"/>
                                  </p:stCondLst>
                                  <p:iterate type="lt">
                                    <p:tmPct val="10000"/>
                                  </p:iterate>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
                                          </p:val>
                                        </p:tav>
                                        <p:tav tm="100000">
                                          <p:val>
                                            <p:strVal val="#ppt_y"/>
                                          </p:val>
                                        </p:tav>
                                      </p:tavLst>
                                    </p:anim>
                                    <p:anim calcmode="lin" valueType="num">
                                      <p:cBhvr>
                                        <p:cTn id="17" dur="1000" fill="hold"/>
                                        <p:tgtEl>
                                          <p:spTgt spid="3">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8" dur="1000" fill="hold"/>
                                        <p:tgtEl>
                                          <p:spTgt spid="3">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9" dur="1000" tmFilter="0,0; .5, 1; 1, 1"/>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082796"/>
            <a:ext cx="1727200" cy="17405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5486400" y="3200400"/>
            <a:ext cx="4572000" cy="369332"/>
          </a:xfrm>
          <a:prstGeom prst="rect">
            <a:avLst/>
          </a:prstGeom>
        </p:spPr>
        <p:txBody>
          <a:bodyPr>
            <a:spAutoFit/>
          </a:bodyPr>
          <a:lstStyle/>
          <a:p>
            <a:endParaRPr lang="en-US" dirty="0"/>
          </a:p>
        </p:txBody>
      </p:sp>
      <p:sp>
        <p:nvSpPr>
          <p:cNvPr id="4" name="Rectangle 3"/>
          <p:cNvSpPr/>
          <p:nvPr/>
        </p:nvSpPr>
        <p:spPr>
          <a:xfrm>
            <a:off x="863600" y="457200"/>
            <a:ext cx="7747000" cy="954107"/>
          </a:xfrm>
          <a:prstGeom prst="rect">
            <a:avLst/>
          </a:prstGeom>
        </p:spPr>
        <p:txBody>
          <a:bodyPr wrap="square">
            <a:spAutoFit/>
          </a:bodyPr>
          <a:lstStyle/>
          <a:p>
            <a:r>
              <a:rPr lang="en-US" sz="28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The most important argument in our presentation is the right to their natural resources.</a:t>
            </a:r>
          </a:p>
        </p:txBody>
      </p:sp>
      <p:graphicFrame>
        <p:nvGraphicFramePr>
          <p:cNvPr id="5" name="Diagram 4"/>
          <p:cNvGraphicFramePr/>
          <p:nvPr>
            <p:extLst>
              <p:ext uri="{D42A27DB-BD31-4B8C-83A1-F6EECF244321}">
                <p14:modId xmlns:p14="http://schemas.microsoft.com/office/powerpoint/2010/main" val="1059273318"/>
              </p:ext>
            </p:extLst>
          </p:nvPr>
        </p:nvGraphicFramePr>
        <p:xfrm>
          <a:off x="2286000" y="1537732"/>
          <a:ext cx="6096000" cy="44153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8430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extLst>
              <a:ext uri="{28A0092B-C50C-407E-A947-70E740481C1C}">
                <a14:useLocalDpi xmlns:a14="http://schemas.microsoft.com/office/drawing/2010/main" val="0"/>
              </a:ext>
            </a:extLst>
          </a:blip>
          <a:srcRect l="2652" t="24950" b="5555"/>
          <a:stretch/>
        </p:blipFill>
        <p:spPr>
          <a:xfrm>
            <a:off x="990600" y="457200"/>
            <a:ext cx="6858000" cy="44958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b="13738"/>
          <a:stretch/>
        </p:blipFill>
        <p:spPr>
          <a:xfrm>
            <a:off x="876300" y="457200"/>
            <a:ext cx="7086600" cy="458481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200" y="304800"/>
            <a:ext cx="8001000" cy="56387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346659"/>
      </p:ext>
    </p:extLst>
  </p:cSld>
  <p:clrMapOvr>
    <a:masterClrMapping/>
  </p:clrMapOvr>
  <mc:AlternateContent xmlns:mc="http://schemas.openxmlformats.org/markup-compatibility/2006">
    <mc:Choice xmlns:p14="http://schemas.microsoft.com/office/powerpoint/2010/main" Requires="p14">
      <p:transition spd="slow" p14:dur="5750">
        <p14:honeycomb/>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xit" presetSubtype="0" fill="hold" nodeType="clickEffect">
                                  <p:stCondLst>
                                    <p:cond delay="0"/>
                                  </p:stCondLst>
                                  <p:childTnLst>
                                    <p:anim calcmode="lin" valueType="num">
                                      <p:cBhvr>
                                        <p:cTn id="11" dur="3000"/>
                                        <p:tgtEl>
                                          <p:spTgt spid="6"/>
                                        </p:tgtEl>
                                        <p:attrNameLst>
                                          <p:attrName>ppt_w</p:attrName>
                                        </p:attrNameLst>
                                      </p:cBhvr>
                                      <p:tavLst>
                                        <p:tav tm="0">
                                          <p:val>
                                            <p:strVal val="ppt_w"/>
                                          </p:val>
                                        </p:tav>
                                        <p:tav tm="100000">
                                          <p:val>
                                            <p:fltVal val="0"/>
                                          </p:val>
                                        </p:tav>
                                      </p:tavLst>
                                    </p:anim>
                                    <p:anim calcmode="lin" valueType="num">
                                      <p:cBhvr>
                                        <p:cTn id="12" dur="3000"/>
                                        <p:tgtEl>
                                          <p:spTgt spid="6"/>
                                        </p:tgtEl>
                                        <p:attrNameLst>
                                          <p:attrName>ppt_h</p:attrName>
                                        </p:attrNameLst>
                                      </p:cBhvr>
                                      <p:tavLst>
                                        <p:tav tm="0">
                                          <p:val>
                                            <p:strVal val="ppt_h"/>
                                          </p:val>
                                        </p:tav>
                                        <p:tav tm="100000">
                                          <p:val>
                                            <p:fltVal val="0"/>
                                          </p:val>
                                        </p:tav>
                                      </p:tavLst>
                                    </p:anim>
                                    <p:anim calcmode="lin" valueType="num">
                                      <p:cBhvr>
                                        <p:cTn id="13" dur="3000"/>
                                        <p:tgtEl>
                                          <p:spTgt spid="6"/>
                                        </p:tgtEl>
                                        <p:attrNameLst>
                                          <p:attrName>style.rotation</p:attrName>
                                        </p:attrNameLst>
                                      </p:cBhvr>
                                      <p:tavLst>
                                        <p:tav tm="0">
                                          <p:val>
                                            <p:fltVal val="0"/>
                                          </p:val>
                                        </p:tav>
                                        <p:tav tm="100000">
                                          <p:val>
                                            <p:fltVal val="90"/>
                                          </p:val>
                                        </p:tav>
                                      </p:tavLst>
                                    </p:anim>
                                    <p:animEffect transition="out" filter="fade">
                                      <p:cBhvr>
                                        <p:cTn id="14" dur="3000"/>
                                        <p:tgtEl>
                                          <p:spTgt spid="6"/>
                                        </p:tgtEl>
                                      </p:cBhvr>
                                    </p:animEffect>
                                    <p:set>
                                      <p:cBhvr>
                                        <p:cTn id="15" dur="1" fill="hold">
                                          <p:stCondLst>
                                            <p:cond delay="2999"/>
                                          </p:stCondLst>
                                        </p:cTn>
                                        <p:tgtEl>
                                          <p:spTgt spid="6"/>
                                        </p:tgtEl>
                                        <p:attrNameLst>
                                          <p:attrName>style.visibility</p:attrName>
                                        </p:attrNameLst>
                                      </p:cBhvr>
                                      <p:to>
                                        <p:strVal val="hidden"/>
                                      </p:to>
                                    </p:se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fade">
                                      <p:cBhvr>
                                        <p:cTn id="20" dur="1750"/>
                                        <p:tgtEl>
                                          <p:spTgt spid="3"/>
                                        </p:tgtEl>
                                      </p:cBhvr>
                                    </p:animEffect>
                                    <p:anim calcmode="lin" valueType="num">
                                      <p:cBhvr>
                                        <p:cTn id="21" dur="1750" fill="hold"/>
                                        <p:tgtEl>
                                          <p:spTgt spid="3"/>
                                        </p:tgtEl>
                                        <p:attrNameLst>
                                          <p:attrName>ppt_x</p:attrName>
                                        </p:attrNameLst>
                                      </p:cBhvr>
                                      <p:tavLst>
                                        <p:tav tm="0">
                                          <p:val>
                                            <p:strVal val="#ppt_x"/>
                                          </p:val>
                                        </p:tav>
                                        <p:tav tm="100000">
                                          <p:val>
                                            <p:strVal val="#ppt_x"/>
                                          </p:val>
                                        </p:tav>
                                      </p:tavLst>
                                    </p:anim>
                                    <p:anim calcmode="lin" valueType="num">
                                      <p:cBhvr>
                                        <p:cTn id="22" dur="175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1" presetClass="exit" presetSubtype="0" fill="hold" nodeType="clickEffect">
                                  <p:stCondLst>
                                    <p:cond delay="0"/>
                                  </p:stCondLst>
                                  <p:childTnLst>
                                    <p:anim calcmode="lin" valueType="num">
                                      <p:cBhvr>
                                        <p:cTn id="26" dur="2250"/>
                                        <p:tgtEl>
                                          <p:spTgt spid="3"/>
                                        </p:tgtEl>
                                        <p:attrNameLst>
                                          <p:attrName>ppt_w</p:attrName>
                                        </p:attrNameLst>
                                      </p:cBhvr>
                                      <p:tavLst>
                                        <p:tav tm="0">
                                          <p:val>
                                            <p:strVal val="ppt_w"/>
                                          </p:val>
                                        </p:tav>
                                        <p:tav tm="100000">
                                          <p:val>
                                            <p:fltVal val="0"/>
                                          </p:val>
                                        </p:tav>
                                      </p:tavLst>
                                    </p:anim>
                                    <p:anim calcmode="lin" valueType="num">
                                      <p:cBhvr>
                                        <p:cTn id="27" dur="2250"/>
                                        <p:tgtEl>
                                          <p:spTgt spid="3"/>
                                        </p:tgtEl>
                                        <p:attrNameLst>
                                          <p:attrName>ppt_h</p:attrName>
                                        </p:attrNameLst>
                                      </p:cBhvr>
                                      <p:tavLst>
                                        <p:tav tm="0">
                                          <p:val>
                                            <p:strVal val="ppt_h"/>
                                          </p:val>
                                        </p:tav>
                                        <p:tav tm="100000">
                                          <p:val>
                                            <p:fltVal val="0"/>
                                          </p:val>
                                        </p:tav>
                                      </p:tavLst>
                                    </p:anim>
                                    <p:anim calcmode="lin" valueType="num">
                                      <p:cBhvr>
                                        <p:cTn id="28" dur="2250"/>
                                        <p:tgtEl>
                                          <p:spTgt spid="3"/>
                                        </p:tgtEl>
                                        <p:attrNameLst>
                                          <p:attrName>style.rotation</p:attrName>
                                        </p:attrNameLst>
                                      </p:cBhvr>
                                      <p:tavLst>
                                        <p:tav tm="0">
                                          <p:val>
                                            <p:fltVal val="0"/>
                                          </p:val>
                                        </p:tav>
                                        <p:tav tm="100000">
                                          <p:val>
                                            <p:fltVal val="90"/>
                                          </p:val>
                                        </p:tav>
                                      </p:tavLst>
                                    </p:anim>
                                    <p:animEffect transition="out" filter="fade">
                                      <p:cBhvr>
                                        <p:cTn id="29" dur="2250"/>
                                        <p:tgtEl>
                                          <p:spTgt spid="3"/>
                                        </p:tgtEl>
                                      </p:cBhvr>
                                    </p:animEffect>
                                    <p:set>
                                      <p:cBhvr>
                                        <p:cTn id="30" dur="1" fill="hold">
                                          <p:stCondLst>
                                            <p:cond delay="2249"/>
                                          </p:stCondLst>
                                        </p:cTn>
                                        <p:tgtEl>
                                          <p:spTgt spid="3"/>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2000" fill="hold"/>
                                        <p:tgtEl>
                                          <p:spTgt spid="5"/>
                                        </p:tgtEl>
                                        <p:attrNameLst>
                                          <p:attrName>ppt_w</p:attrName>
                                        </p:attrNameLst>
                                      </p:cBhvr>
                                      <p:tavLst>
                                        <p:tav tm="0">
                                          <p:val>
                                            <p:fltVal val="0"/>
                                          </p:val>
                                        </p:tav>
                                        <p:tav tm="100000">
                                          <p:val>
                                            <p:strVal val="#ppt_w"/>
                                          </p:val>
                                        </p:tav>
                                      </p:tavLst>
                                    </p:anim>
                                    <p:anim calcmode="lin" valueType="num">
                                      <p:cBhvr>
                                        <p:cTn id="36" dur="2000" fill="hold"/>
                                        <p:tgtEl>
                                          <p:spTgt spid="5"/>
                                        </p:tgtEl>
                                        <p:attrNameLst>
                                          <p:attrName>ppt_h</p:attrName>
                                        </p:attrNameLst>
                                      </p:cBhvr>
                                      <p:tavLst>
                                        <p:tav tm="0">
                                          <p:val>
                                            <p:fltVal val="0"/>
                                          </p:val>
                                        </p:tav>
                                        <p:tav tm="100000">
                                          <p:val>
                                            <p:strVal val="#ppt_h"/>
                                          </p:val>
                                        </p:tav>
                                      </p:tavLst>
                                    </p:anim>
                                    <p:anim calcmode="lin" valueType="num">
                                      <p:cBhvr>
                                        <p:cTn id="37" dur="2000" fill="hold"/>
                                        <p:tgtEl>
                                          <p:spTgt spid="5"/>
                                        </p:tgtEl>
                                        <p:attrNameLst>
                                          <p:attrName>style.rotation</p:attrName>
                                        </p:attrNameLst>
                                      </p:cBhvr>
                                      <p:tavLst>
                                        <p:tav tm="0">
                                          <p:val>
                                            <p:fltVal val="90"/>
                                          </p:val>
                                        </p:tav>
                                        <p:tav tm="100000">
                                          <p:val>
                                            <p:fltVal val="0"/>
                                          </p:val>
                                        </p:tav>
                                      </p:tavLst>
                                    </p:anim>
                                    <p:animEffect transition="in" filter="fade">
                                      <p:cBhvr>
                                        <p:cTn id="38" dur="2000"/>
                                        <p:tgtEl>
                                          <p:spTgt spid="5"/>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xit" presetSubtype="32" fill="hold" nodeType="clickEffect">
                                  <p:stCondLst>
                                    <p:cond delay="0"/>
                                  </p:stCondLst>
                                  <p:childTnLst>
                                    <p:anim calcmode="lin" valueType="num">
                                      <p:cBhvr>
                                        <p:cTn id="42" dur="2000"/>
                                        <p:tgtEl>
                                          <p:spTgt spid="5"/>
                                        </p:tgtEl>
                                        <p:attrNameLst>
                                          <p:attrName>ppt_w</p:attrName>
                                        </p:attrNameLst>
                                      </p:cBhvr>
                                      <p:tavLst>
                                        <p:tav tm="0">
                                          <p:val>
                                            <p:strVal val="ppt_w"/>
                                          </p:val>
                                        </p:tav>
                                        <p:tav tm="100000">
                                          <p:val>
                                            <p:fltVal val="0"/>
                                          </p:val>
                                        </p:tav>
                                      </p:tavLst>
                                    </p:anim>
                                    <p:anim calcmode="lin" valueType="num">
                                      <p:cBhvr>
                                        <p:cTn id="43" dur="2000"/>
                                        <p:tgtEl>
                                          <p:spTgt spid="5"/>
                                        </p:tgtEl>
                                        <p:attrNameLst>
                                          <p:attrName>ppt_h</p:attrName>
                                        </p:attrNameLst>
                                      </p:cBhvr>
                                      <p:tavLst>
                                        <p:tav tm="0">
                                          <p:val>
                                            <p:strVal val="ppt_h"/>
                                          </p:val>
                                        </p:tav>
                                        <p:tav tm="100000">
                                          <p:val>
                                            <p:fltVal val="0"/>
                                          </p:val>
                                        </p:tav>
                                      </p:tavLst>
                                    </p:anim>
                                    <p:animEffect transition="out" filter="fade">
                                      <p:cBhvr>
                                        <p:cTn id="44" dur="2000"/>
                                        <p:tgtEl>
                                          <p:spTgt spid="5"/>
                                        </p:tgtEl>
                                      </p:cBhvr>
                                    </p:animEffect>
                                    <p:set>
                                      <p:cBhvr>
                                        <p:cTn id="45"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3" name="TextBox 2"/>
          <p:cNvSpPr txBox="1"/>
          <p:nvPr/>
        </p:nvSpPr>
        <p:spPr>
          <a:xfrm>
            <a:off x="6172200" y="5410200"/>
            <a:ext cx="2797561" cy="707886"/>
          </a:xfrm>
          <a:prstGeom prst="rect">
            <a:avLst/>
          </a:prstGeom>
          <a:noFill/>
        </p:spPr>
        <p:txBody>
          <a:bodyPr wrap="none" rtlCol="0">
            <a:spAutoFit/>
          </a:bodyPr>
          <a:lstStyle/>
          <a:p>
            <a:r>
              <a:rPr lang="es-CR" sz="4000" b="1" dirty="0" err="1" smtClean="0">
                <a:solidFill>
                  <a:schemeClr val="bg1"/>
                </a:solidFill>
                <a:latin typeface="Baskerville Old Face" pitchFamily="18" charset="0"/>
              </a:rPr>
              <a:t>Thank</a:t>
            </a:r>
            <a:r>
              <a:rPr lang="es-CR" sz="4000" b="1" dirty="0" smtClean="0">
                <a:solidFill>
                  <a:schemeClr val="bg1"/>
                </a:solidFill>
                <a:latin typeface="Baskerville Old Face" pitchFamily="18" charset="0"/>
              </a:rPr>
              <a:t>  </a:t>
            </a:r>
            <a:r>
              <a:rPr lang="es-CR" sz="4000" b="1" dirty="0" err="1" smtClean="0">
                <a:solidFill>
                  <a:schemeClr val="bg1"/>
                </a:solidFill>
                <a:latin typeface="Baskerville Old Face" pitchFamily="18" charset="0"/>
              </a:rPr>
              <a:t>You</a:t>
            </a:r>
            <a:r>
              <a:rPr lang="es-CR" sz="4000" b="1" dirty="0" smtClean="0">
                <a:solidFill>
                  <a:schemeClr val="bg1"/>
                </a:solidFill>
                <a:latin typeface="Baskerville Old Face" pitchFamily="18" charset="0"/>
              </a:rPr>
              <a:t>.</a:t>
            </a:r>
            <a:endParaRPr lang="en-US" b="1" dirty="0">
              <a:solidFill>
                <a:schemeClr val="bg1"/>
              </a:solidFill>
            </a:endParaRPr>
          </a:p>
        </p:txBody>
      </p:sp>
    </p:spTree>
    <p:extLst>
      <p:ext uri="{BB962C8B-B14F-4D97-AF65-F5344CB8AC3E}">
        <p14:creationId xmlns:p14="http://schemas.microsoft.com/office/powerpoint/2010/main" val="3493513108"/>
      </p:ext>
    </p:extLst>
  </p:cSld>
  <p:clrMapOvr>
    <a:masterClrMapping/>
  </p:clrMapOvr>
  <mc:AlternateContent xmlns:mc="http://schemas.openxmlformats.org/markup-compatibility/2006">
    <mc:Choice xmlns:p14="http://schemas.microsoft.com/office/powerpoint/2010/main" Requires="p14">
      <p:transition spd="slow" p14:dur="4000">
        <p14:vortex dir="u"/>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227</TotalTime>
  <Words>1243</Words>
  <Application>Microsoft Office PowerPoint</Application>
  <PresentationFormat>On-screen Show (4:3)</PresentationFormat>
  <Paragraphs>32</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Horizon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Rafael Gonzalez</dc:creator>
  <cp:lastModifiedBy>Rafael Gonzalez</cp:lastModifiedBy>
  <cp:revision>29</cp:revision>
  <dcterms:created xsi:type="dcterms:W3CDTF">2011-06-24T04:04:23Z</dcterms:created>
  <dcterms:modified xsi:type="dcterms:W3CDTF">2011-06-27T06:57:36Z</dcterms:modified>
</cp:coreProperties>
</file>