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udio/unknown"/>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205" y="-6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AD0D563-0A38-43F5-A79D-C59DD1040707}"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D0D563-0A38-43F5-A79D-C59DD1040707}"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D0D563-0A38-43F5-A79D-C59DD1040707}"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AD0D563-0A38-43F5-A79D-C59DD1040707}" type="datetimeFigureOut">
              <a:rPr lang="en-US" smtClean="0"/>
              <a:pPr/>
              <a:t>7/3/2011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AD0D563-0A38-43F5-A79D-C59DD1040707}" type="datetimeFigureOut">
              <a:rPr lang="en-US" smtClean="0"/>
              <a:pPr/>
              <a:t>7/3/2011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AD0D563-0A38-43F5-A79D-C59DD1040707}" type="datetimeFigureOut">
              <a:rPr lang="en-US" smtClean="0"/>
              <a:pPr/>
              <a:t>7/3/2011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D0D563-0A38-43F5-A79D-C59DD1040707}" type="datetimeFigureOut">
              <a:rPr lang="en-US" smtClean="0"/>
              <a:pPr/>
              <a:t>7/3/2011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D0D563-0A38-43F5-A79D-C59DD1040707}" type="datetimeFigureOut">
              <a:rPr lang="en-US" smtClean="0"/>
              <a:pPr/>
              <a:t>7/3/2011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D0D563-0A38-43F5-A79D-C59DD1040707}" type="datetimeFigureOut">
              <a:rPr lang="en-US" smtClean="0"/>
              <a:pPr/>
              <a:t>7/3/2011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D0D563-0A38-43F5-A79D-C59DD1040707}"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D0D563-0A38-43F5-A79D-C59DD1040707}" type="datetimeFigureOut">
              <a:rPr lang="en-US" smtClean="0"/>
              <a:pPr/>
              <a:t>7/3/2011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483B94-3BA8-4623-B5AE-EDE4736E1C55}" type="slidenum">
              <a:rPr lang="en-US" smtClean="0"/>
              <a:pPr/>
              <a:t>‹#›</a:t>
            </a:fld>
            <a:endParaRPr lang="en-US"/>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D0D563-0A38-43F5-A79D-C59DD1040707}" type="datetimeFigureOut">
              <a:rPr lang="en-US" smtClean="0"/>
              <a:pPr/>
              <a:t>7/3/2011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483B94-3BA8-4623-B5AE-EDE4736E1C5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Law, Water and Sustainable Development: </a:t>
            </a:r>
          </a:p>
        </p:txBody>
      </p:sp>
      <p:sp>
        <p:nvSpPr>
          <p:cNvPr id="3" name="Subtitle 2"/>
          <p:cNvSpPr>
            <a:spLocks noGrp="1"/>
          </p:cNvSpPr>
          <p:nvPr>
            <p:ph type="subTitle" idx="1"/>
          </p:nvPr>
        </p:nvSpPr>
        <p:spPr/>
        <p:txBody>
          <a:bodyPr/>
          <a:lstStyle/>
          <a:p>
            <a:r>
              <a:rPr lang="en-US" dirty="0"/>
              <a:t>Framework of Nigerian Law</a:t>
            </a:r>
          </a:p>
          <a:p>
            <a:endParaRPr lang="en-US" dirty="0" smtClean="0"/>
          </a:p>
          <a:p>
            <a:r>
              <a:rPr lang="en-US" dirty="0" err="1" smtClean="0"/>
              <a:t>Olawale</a:t>
            </a:r>
            <a:r>
              <a:rPr lang="en-US" dirty="0" smtClean="0"/>
              <a:t> </a:t>
            </a:r>
            <a:r>
              <a:rPr lang="en-US" dirty="0" err="1" smtClean="0"/>
              <a:t>Ajai</a:t>
            </a:r>
            <a:endParaRPr lang="en-US" dirty="0"/>
          </a:p>
        </p:txBody>
      </p:sp>
    </p:spTree>
  </p:cSld>
  <p:clrMapOvr>
    <a:masterClrMapping/>
  </p:clrMapOvr>
  <p:transition>
    <p:dissolve/>
    <p:sndAc>
      <p:stSnd>
        <p:snd r:embed="rId2" name="click.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 </a:t>
            </a:r>
            <a:endParaRPr lang="en-US" dirty="0"/>
          </a:p>
        </p:txBody>
      </p:sp>
      <p:sp>
        <p:nvSpPr>
          <p:cNvPr id="3" name="Content Placeholder 2"/>
          <p:cNvSpPr>
            <a:spLocks noGrp="1"/>
          </p:cNvSpPr>
          <p:nvPr>
            <p:ph idx="1"/>
          </p:nvPr>
        </p:nvSpPr>
        <p:spPr/>
        <p:txBody>
          <a:bodyPr>
            <a:normAutofit fontScale="85000" lnSpcReduction="10000"/>
          </a:bodyPr>
          <a:lstStyle/>
          <a:p>
            <a:pPr marL="514350" indent="-514350">
              <a:buFont typeface="+mj-lt"/>
              <a:buAutoNum type="arabicPeriod"/>
            </a:pPr>
            <a:r>
              <a:rPr lang="en-US" b="1" dirty="0"/>
              <a:t>Hydrology and Water Resources of </a:t>
            </a:r>
            <a:r>
              <a:rPr lang="en-US" b="1" dirty="0" smtClean="0"/>
              <a:t>Nigeria.</a:t>
            </a:r>
          </a:p>
          <a:p>
            <a:pPr marL="514350" indent="-514350">
              <a:buFont typeface="+mj-lt"/>
              <a:buAutoNum type="arabicPeriod"/>
            </a:pPr>
            <a:r>
              <a:rPr lang="en-US" b="1" dirty="0"/>
              <a:t>Customary Law of Water &amp; </a:t>
            </a:r>
            <a:r>
              <a:rPr lang="en-US" b="1" dirty="0" smtClean="0"/>
              <a:t>Watercourses.</a:t>
            </a:r>
          </a:p>
          <a:p>
            <a:pPr marL="514350" indent="-514350">
              <a:buFont typeface="+mj-lt"/>
              <a:buAutoNum type="arabicPeriod"/>
            </a:pPr>
            <a:r>
              <a:rPr lang="en-US" b="1" dirty="0"/>
              <a:t>Water </a:t>
            </a:r>
            <a:r>
              <a:rPr lang="en-US" b="1" dirty="0" smtClean="0"/>
              <a:t>Legislation.</a:t>
            </a:r>
          </a:p>
          <a:p>
            <a:pPr marL="514350" indent="-514350">
              <a:buFont typeface="+mj-lt"/>
              <a:buAutoNum type="arabicPeriod"/>
            </a:pPr>
            <a:r>
              <a:rPr lang="en-US" b="1" dirty="0"/>
              <a:t>Water Management &amp; Governance </a:t>
            </a:r>
            <a:r>
              <a:rPr lang="en-US" b="1" dirty="0" smtClean="0"/>
              <a:t>Issues.</a:t>
            </a:r>
          </a:p>
          <a:p>
            <a:pPr marL="514350" indent="-514350">
              <a:buFont typeface="+mj-lt"/>
              <a:buAutoNum type="arabicPeriod"/>
            </a:pPr>
            <a:r>
              <a:rPr lang="en-US" b="1" dirty="0"/>
              <a:t>Environmental Protection and Sustainable </a:t>
            </a:r>
            <a:r>
              <a:rPr lang="en-US" b="1" dirty="0" smtClean="0"/>
              <a:t>Development.</a:t>
            </a:r>
          </a:p>
          <a:p>
            <a:pPr marL="514350" indent="-514350">
              <a:buFont typeface="+mj-lt"/>
              <a:buAutoNum type="arabicPeriod"/>
            </a:pPr>
            <a:r>
              <a:rPr lang="en-US" b="1" dirty="0"/>
              <a:t>Riparian </a:t>
            </a:r>
            <a:r>
              <a:rPr lang="en-US" b="1" dirty="0" smtClean="0"/>
              <a:t>Law.</a:t>
            </a:r>
          </a:p>
          <a:p>
            <a:pPr marL="514350" indent="-514350">
              <a:buFont typeface="+mj-lt"/>
              <a:buAutoNum type="arabicPeriod"/>
            </a:pPr>
            <a:r>
              <a:rPr lang="en-US" b="1" dirty="0" smtClean="0"/>
              <a:t>Conclusions.</a:t>
            </a:r>
          </a:p>
          <a:p>
            <a:pPr marL="514350" indent="-514350">
              <a:buFont typeface="+mj-lt"/>
              <a:buAutoNum type="arabicPeriod"/>
            </a:pPr>
            <a:endParaRPr lang="en-US"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Hydrology and Water Resources of Nigeria.</a:t>
            </a:r>
            <a:br>
              <a:rPr lang="en-US" b="1" dirty="0" smtClean="0"/>
            </a:br>
            <a:endParaRPr lang="en-US" dirty="0"/>
          </a:p>
        </p:txBody>
      </p:sp>
      <p:sp>
        <p:nvSpPr>
          <p:cNvPr id="3" name="Content Placeholder 2"/>
          <p:cNvSpPr>
            <a:spLocks noGrp="1"/>
          </p:cNvSpPr>
          <p:nvPr>
            <p:ph idx="1"/>
          </p:nvPr>
        </p:nvSpPr>
        <p:spPr/>
        <p:txBody>
          <a:bodyPr>
            <a:normAutofit fontScale="85000" lnSpcReduction="10000"/>
          </a:bodyPr>
          <a:lstStyle/>
          <a:p>
            <a:r>
              <a:rPr lang="en-US" dirty="0"/>
              <a:t>Nigeria is a well watered country in West </a:t>
            </a:r>
            <a:r>
              <a:rPr lang="en-US" dirty="0" smtClean="0"/>
              <a:t>Africa.</a:t>
            </a:r>
          </a:p>
          <a:p>
            <a:r>
              <a:rPr lang="en-US" dirty="0" smtClean="0"/>
              <a:t> </a:t>
            </a:r>
            <a:r>
              <a:rPr lang="en-US" dirty="0"/>
              <a:t>S</a:t>
            </a:r>
            <a:r>
              <a:rPr lang="en-US" dirty="0" smtClean="0"/>
              <a:t>urface </a:t>
            </a:r>
            <a:r>
              <a:rPr lang="en-US" dirty="0"/>
              <a:t>water resources potential </a:t>
            </a:r>
            <a:r>
              <a:rPr lang="en-US" dirty="0" smtClean="0"/>
              <a:t>- 267.3 </a:t>
            </a:r>
            <a:r>
              <a:rPr lang="en-US" dirty="0" err="1" smtClean="0"/>
              <a:t>bn</a:t>
            </a:r>
            <a:r>
              <a:rPr lang="en-US" dirty="0" smtClean="0"/>
              <a:t> m3;  Groundwater </a:t>
            </a:r>
            <a:r>
              <a:rPr lang="en-US" dirty="0"/>
              <a:t>potential  </a:t>
            </a:r>
            <a:r>
              <a:rPr lang="en-US" dirty="0" smtClean="0"/>
              <a:t>- 51.9 </a:t>
            </a:r>
            <a:r>
              <a:rPr lang="en-US" dirty="0" err="1" smtClean="0"/>
              <a:t>bn</a:t>
            </a:r>
            <a:r>
              <a:rPr lang="en-US" dirty="0" smtClean="0"/>
              <a:t> m3. </a:t>
            </a:r>
            <a:endParaRPr lang="en-US" dirty="0"/>
          </a:p>
          <a:p>
            <a:r>
              <a:rPr lang="en-US" dirty="0"/>
              <a:t> T</a:t>
            </a:r>
            <a:r>
              <a:rPr lang="en-US" dirty="0" smtClean="0"/>
              <a:t>otal </a:t>
            </a:r>
            <a:r>
              <a:rPr lang="en-US" dirty="0"/>
              <a:t>water </a:t>
            </a:r>
            <a:r>
              <a:rPr lang="en-US" dirty="0" smtClean="0"/>
              <a:t>bodies</a:t>
            </a:r>
            <a:r>
              <a:rPr lang="en-US" dirty="0"/>
              <a:t> </a:t>
            </a:r>
            <a:r>
              <a:rPr lang="en-US" dirty="0" smtClean="0"/>
              <a:t>- 15.9</a:t>
            </a:r>
            <a:r>
              <a:rPr lang="en-US" dirty="0"/>
              <a:t>% of the total area of the </a:t>
            </a:r>
            <a:r>
              <a:rPr lang="en-US" dirty="0" smtClean="0"/>
              <a:t>country.</a:t>
            </a:r>
          </a:p>
          <a:p>
            <a:r>
              <a:rPr lang="en-US" dirty="0"/>
              <a:t>Nigeria’s water courses are shared internationally and </a:t>
            </a:r>
            <a:r>
              <a:rPr lang="en-US" dirty="0" smtClean="0"/>
              <a:t>domestically.</a:t>
            </a:r>
            <a:r>
              <a:rPr lang="en-US" dirty="0"/>
              <a:t> </a:t>
            </a:r>
            <a:endParaRPr lang="en-US" dirty="0" smtClean="0"/>
          </a:p>
          <a:p>
            <a:r>
              <a:rPr lang="en-US" dirty="0" smtClean="0"/>
              <a:t> </a:t>
            </a:r>
            <a:r>
              <a:rPr lang="en-US" dirty="0"/>
              <a:t>Federal, State and Local </a:t>
            </a:r>
            <a:r>
              <a:rPr lang="en-US" dirty="0" smtClean="0"/>
              <a:t>Governments have </a:t>
            </a:r>
            <a:r>
              <a:rPr lang="en-US" dirty="0"/>
              <a:t>exclusive legislative powers, as well as concurrent responsibility for water </a:t>
            </a:r>
            <a:r>
              <a:rPr lang="en-US" dirty="0" smtClean="0"/>
              <a:t>resources.</a:t>
            </a:r>
          </a:p>
          <a:p>
            <a:endParaRPr lang="en-US" dirty="0" smtClean="0"/>
          </a:p>
          <a:p>
            <a:endParaRPr lang="en-US" dirty="0" smtClean="0"/>
          </a:p>
          <a:p>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3" descr="Fig. 1."/>
          <p:cNvPicPr>
            <a:picLocks noChangeAspect="1" noChangeArrowheads="1"/>
          </p:cNvPicPr>
          <p:nvPr/>
        </p:nvPicPr>
        <p:blipFill>
          <a:blip r:embed="rId2" cstate="print"/>
          <a:srcRect/>
          <a:stretch>
            <a:fillRect/>
          </a:stretch>
        </p:blipFill>
        <p:spPr bwMode="auto">
          <a:xfrm>
            <a:off x="0" y="457200"/>
            <a:ext cx="9144000" cy="612140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Customary Law of Water &amp; Watercourses</a:t>
            </a:r>
          </a:p>
        </p:txBody>
      </p:sp>
      <p:sp>
        <p:nvSpPr>
          <p:cNvPr id="3" name="Content Placeholder 2"/>
          <p:cNvSpPr>
            <a:spLocks noGrp="1"/>
          </p:cNvSpPr>
          <p:nvPr>
            <p:ph idx="1"/>
          </p:nvPr>
        </p:nvSpPr>
        <p:spPr/>
        <p:txBody>
          <a:bodyPr>
            <a:normAutofit fontScale="70000" lnSpcReduction="20000"/>
          </a:bodyPr>
          <a:lstStyle/>
          <a:p>
            <a:r>
              <a:rPr lang="en-US" dirty="0"/>
              <a:t>Customary land title confers rights to all products of the land, including water </a:t>
            </a:r>
            <a:r>
              <a:rPr lang="en-US" dirty="0" smtClean="0"/>
              <a:t>resources.</a:t>
            </a:r>
          </a:p>
          <a:p>
            <a:r>
              <a:rPr lang="en-US" dirty="0"/>
              <a:t>Large bodies of water are regarded as common property. </a:t>
            </a:r>
            <a:endParaRPr lang="en-US" dirty="0" smtClean="0"/>
          </a:p>
          <a:p>
            <a:r>
              <a:rPr lang="en-US" dirty="0"/>
              <a:t>Small water bodies within </a:t>
            </a:r>
            <a:r>
              <a:rPr lang="en-US" dirty="0" smtClean="0"/>
              <a:t>family or individual, improvement </a:t>
            </a:r>
            <a:r>
              <a:rPr lang="en-US" dirty="0"/>
              <a:t>of a spring or other water source, including impoundment of small pools of water </a:t>
            </a:r>
            <a:r>
              <a:rPr lang="en-US" dirty="0" smtClean="0"/>
              <a:t>in owned by family or individual.</a:t>
            </a:r>
            <a:r>
              <a:rPr lang="en-US" baseline="30000" dirty="0" smtClean="0"/>
              <a:t> </a:t>
            </a:r>
          </a:p>
          <a:p>
            <a:r>
              <a:rPr lang="en-US" dirty="0" smtClean="0"/>
              <a:t>Studies show that </a:t>
            </a:r>
            <a:r>
              <a:rPr lang="en-US" dirty="0"/>
              <a:t>the traditional method of settling </a:t>
            </a:r>
            <a:r>
              <a:rPr lang="en-US" dirty="0" smtClean="0"/>
              <a:t>water related conflicts </a:t>
            </a:r>
            <a:r>
              <a:rPr lang="en-US" dirty="0"/>
              <a:t>is the most effective of all the </a:t>
            </a:r>
            <a:r>
              <a:rPr lang="en-US" dirty="0" smtClean="0"/>
              <a:t>methods.</a:t>
            </a:r>
            <a:endParaRPr lang="en-US" dirty="0"/>
          </a:p>
        </p:txBody>
      </p:sp>
      <p:sp>
        <p:nvSpPr>
          <p:cNvPr id="4" name="Text Placeholder 3"/>
          <p:cNvSpPr>
            <a:spLocks noGrp="1"/>
          </p:cNvSpPr>
          <p:nvPr>
            <p:ph type="body" sz="half" idx="2"/>
          </p:nvPr>
        </p:nvSpPr>
        <p:spPr/>
        <p:txBody>
          <a:bodyPr>
            <a:normAutofit fontScale="92500" lnSpcReduction="10000"/>
          </a:bodyPr>
          <a:lstStyle/>
          <a:p>
            <a:r>
              <a:rPr lang="en-US" sz="1600" dirty="0" smtClean="0"/>
              <a:t>There </a:t>
            </a:r>
            <a:r>
              <a:rPr lang="en-US" sz="1600" dirty="0"/>
              <a:t>is a right of easement to streams or rivers on land that abuts them</a:t>
            </a:r>
            <a:r>
              <a:rPr lang="en-US" sz="1600" dirty="0" smtClean="0"/>
              <a:t>.</a:t>
            </a:r>
          </a:p>
          <a:p>
            <a:r>
              <a:rPr lang="en-US" sz="1600" dirty="0" smtClean="0"/>
              <a:t>The owner </a:t>
            </a:r>
            <a:r>
              <a:rPr lang="en-US" sz="1600" dirty="0"/>
              <a:t>of the land is restricted from clearing his land up to 50 yards to the stream for conservation purposes so that it would not dry </a:t>
            </a:r>
            <a:r>
              <a:rPr lang="en-US" sz="1600" dirty="0" smtClean="0"/>
              <a:t>up.</a:t>
            </a:r>
          </a:p>
          <a:p>
            <a:r>
              <a:rPr lang="en-US" sz="1600" dirty="0"/>
              <a:t>In Lake </a:t>
            </a:r>
            <a:r>
              <a:rPr lang="en-US" sz="1600" dirty="0" err="1"/>
              <a:t>Ndakolowu</a:t>
            </a:r>
            <a:r>
              <a:rPr lang="en-US" sz="1600" dirty="0"/>
              <a:t> use of nets is prohibited because of a legend that the local shrine abhors splashing </a:t>
            </a:r>
            <a:r>
              <a:rPr lang="en-US" sz="1600" dirty="0" smtClean="0"/>
              <a:t>sounds</a:t>
            </a:r>
          </a:p>
          <a:p>
            <a:r>
              <a:rPr lang="en-US" sz="1600" dirty="0" smtClean="0"/>
              <a:t>Where </a:t>
            </a:r>
            <a:r>
              <a:rPr lang="en-US" sz="1600" dirty="0"/>
              <a:t>a shrine is a part of a water course it is usual to restrict </a:t>
            </a:r>
            <a:r>
              <a:rPr lang="en-US" sz="1600" dirty="0" smtClean="0"/>
              <a:t>ingress </a:t>
            </a:r>
            <a:r>
              <a:rPr lang="en-US" sz="1600" dirty="0"/>
              <a:t>or use of </a:t>
            </a:r>
            <a:r>
              <a:rPr lang="en-US" sz="1600" dirty="0" smtClean="0"/>
              <a:t>it.</a:t>
            </a:r>
          </a:p>
          <a:p>
            <a:r>
              <a:rPr lang="en-US" sz="1600" dirty="0" smtClean="0"/>
              <a:t>Land owners allow even strangers, such as the nomadic Fulani, to use water bodies on loan for grazing.</a:t>
            </a:r>
          </a:p>
          <a:p>
            <a:endParaRPr lang="en-US" sz="1600" dirty="0"/>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Water Legislation</a:t>
            </a:r>
            <a:endParaRPr lang="en-US" dirty="0"/>
          </a:p>
        </p:txBody>
      </p:sp>
      <p:sp>
        <p:nvSpPr>
          <p:cNvPr id="3" name="Content Placeholder 2"/>
          <p:cNvSpPr>
            <a:spLocks noGrp="1"/>
          </p:cNvSpPr>
          <p:nvPr>
            <p:ph sz="half" idx="1"/>
          </p:nvPr>
        </p:nvSpPr>
        <p:spPr/>
        <p:txBody>
          <a:bodyPr>
            <a:normAutofit fontScale="32500" lnSpcReduction="20000"/>
          </a:bodyPr>
          <a:lstStyle/>
          <a:p>
            <a:r>
              <a:rPr lang="en-US" sz="6600" dirty="0"/>
              <a:t>Federal </a:t>
            </a:r>
            <a:r>
              <a:rPr lang="en-US" sz="6600" dirty="0" smtClean="0"/>
              <a:t> Govt. - </a:t>
            </a:r>
            <a:r>
              <a:rPr lang="en-US" sz="6600" dirty="0"/>
              <a:t>water from sources affecting more than one State as may be declared by the National </a:t>
            </a:r>
            <a:r>
              <a:rPr lang="en-US" sz="6600" dirty="0" smtClean="0"/>
              <a:t>Assembly.</a:t>
            </a:r>
          </a:p>
          <a:p>
            <a:r>
              <a:rPr lang="en-US" sz="6600" dirty="0"/>
              <a:t>S</a:t>
            </a:r>
            <a:r>
              <a:rPr lang="en-US" sz="6600" dirty="0" smtClean="0"/>
              <a:t>ea fisheries.</a:t>
            </a:r>
          </a:p>
          <a:p>
            <a:r>
              <a:rPr lang="en-US" sz="6600" dirty="0" smtClean="0"/>
              <a:t>Maritime </a:t>
            </a:r>
            <a:r>
              <a:rPr lang="en-US" sz="6600" dirty="0"/>
              <a:t>shipping and </a:t>
            </a:r>
            <a:r>
              <a:rPr lang="en-US" sz="6600" dirty="0" smtClean="0"/>
              <a:t>navigation on inter-state waters.</a:t>
            </a:r>
          </a:p>
          <a:p>
            <a:r>
              <a:rPr lang="en-US" sz="6600" dirty="0" smtClean="0"/>
              <a:t>State Govt.’s – inland waters &amp; fisheries.</a:t>
            </a:r>
          </a:p>
          <a:p>
            <a:r>
              <a:rPr lang="en-US" sz="6600" dirty="0" smtClean="0"/>
              <a:t>Local Govt.’s – sewage &amp; development of non-mineral natural resources.</a:t>
            </a:r>
          </a:p>
          <a:p>
            <a:pPr>
              <a:buNone/>
            </a:pPr>
            <a:r>
              <a:rPr lang="en-US" sz="6600" dirty="0" smtClean="0"/>
              <a:t> - 1999 Constitution.</a:t>
            </a:r>
            <a:endParaRPr lang="en-US" sz="6600" dirty="0"/>
          </a:p>
        </p:txBody>
      </p:sp>
      <p:sp>
        <p:nvSpPr>
          <p:cNvPr id="4" name="Content Placeholder 3"/>
          <p:cNvSpPr>
            <a:spLocks noGrp="1"/>
          </p:cNvSpPr>
          <p:nvPr>
            <p:ph sz="half" idx="2"/>
          </p:nvPr>
        </p:nvSpPr>
        <p:spPr/>
        <p:txBody>
          <a:bodyPr>
            <a:noAutofit/>
          </a:bodyPr>
          <a:lstStyle/>
          <a:p>
            <a:r>
              <a:rPr lang="en-US" sz="1600" dirty="0" smtClean="0"/>
              <a:t>The </a:t>
            </a:r>
            <a:r>
              <a:rPr lang="en-US" sz="1600" dirty="0"/>
              <a:t>Water Resources Act vests the right to the use and control of all surface and groundwater and of all water together with the bed and banks in any watercourse affecting more than one State in the Government of the </a:t>
            </a:r>
            <a:r>
              <a:rPr lang="en-US" sz="1600" dirty="0" smtClean="0"/>
              <a:t>Federation.</a:t>
            </a:r>
          </a:p>
          <a:p>
            <a:r>
              <a:rPr lang="en-US" sz="1600" dirty="0"/>
              <a:t>River Basins Development Authorities (RBDA) </a:t>
            </a:r>
            <a:r>
              <a:rPr lang="en-US" sz="1600" dirty="0" smtClean="0"/>
              <a:t>Act – 12 RBDA’s promote comprehensive </a:t>
            </a:r>
            <a:r>
              <a:rPr lang="en-US" sz="1600" dirty="0"/>
              <a:t>development of surface and underground water resources for multi-purpose </a:t>
            </a:r>
            <a:r>
              <a:rPr lang="en-US" sz="1600" dirty="0" smtClean="0"/>
              <a:t>use.</a:t>
            </a:r>
          </a:p>
          <a:p>
            <a:r>
              <a:rPr lang="en-US" sz="1600" dirty="0"/>
              <a:t>The National Inland Waterways Authority Act</a:t>
            </a:r>
            <a:r>
              <a:rPr lang="en-US" sz="1600" dirty="0" smtClean="0"/>
              <a:t> -</a:t>
            </a:r>
            <a:r>
              <a:rPr lang="en-US" sz="1600" dirty="0"/>
              <a:t>all the major internal </a:t>
            </a:r>
            <a:r>
              <a:rPr lang="en-US" sz="1600" dirty="0" smtClean="0"/>
              <a:t>waters draining into Atlantic Ocean are Federal navigable waterways.</a:t>
            </a:r>
          </a:p>
          <a:p>
            <a:r>
              <a:rPr lang="en-US" sz="1600" dirty="0" smtClean="0"/>
              <a:t>Fisheries &amp; other legislation – EIA, State Water Authority’s (SWA’s), etc.  </a:t>
            </a:r>
            <a:endParaRPr lang="en-US" sz="1600" dirty="0"/>
          </a:p>
          <a:p>
            <a:endParaRPr lang="en-US" sz="1600" dirty="0"/>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Water Management &amp; Governance Issues</a:t>
            </a:r>
            <a:endParaRPr lang="en-US" dirty="0"/>
          </a:p>
        </p:txBody>
      </p:sp>
      <p:sp>
        <p:nvSpPr>
          <p:cNvPr id="3" name="Content Placeholder 2"/>
          <p:cNvSpPr>
            <a:spLocks noGrp="1"/>
          </p:cNvSpPr>
          <p:nvPr>
            <p:ph sz="half" idx="1"/>
          </p:nvPr>
        </p:nvSpPr>
        <p:spPr/>
        <p:txBody>
          <a:bodyPr>
            <a:normAutofit fontScale="70000" lnSpcReduction="20000"/>
          </a:bodyPr>
          <a:lstStyle/>
          <a:p>
            <a:r>
              <a:rPr lang="en-US" dirty="0"/>
              <a:t>The interface between customary and statutory </a:t>
            </a:r>
            <a:r>
              <a:rPr lang="en-US" dirty="0" smtClean="0"/>
              <a:t>law – practicality, acceptance &amp; </a:t>
            </a:r>
            <a:r>
              <a:rPr lang="en-US" dirty="0" err="1" smtClean="0"/>
              <a:t>subsidiarity</a:t>
            </a:r>
            <a:r>
              <a:rPr lang="en-US" dirty="0" smtClean="0"/>
              <a:t> principle.</a:t>
            </a:r>
          </a:p>
          <a:p>
            <a:r>
              <a:rPr lang="en-US" dirty="0" smtClean="0"/>
              <a:t>Prevalence of Top-down issues still.</a:t>
            </a:r>
          </a:p>
          <a:p>
            <a:r>
              <a:rPr lang="en-US" dirty="0" smtClean="0"/>
              <a:t>Modern Water &amp; Sanitation policies – balance environ. &amp; development, public-private partnerships, stakeholder education, participation &amp; access.</a:t>
            </a:r>
            <a:endParaRPr lang="en-US" dirty="0"/>
          </a:p>
        </p:txBody>
      </p:sp>
      <p:sp>
        <p:nvSpPr>
          <p:cNvPr id="4" name="Content Placeholder 3"/>
          <p:cNvSpPr>
            <a:spLocks noGrp="1"/>
          </p:cNvSpPr>
          <p:nvPr>
            <p:ph sz="half" idx="2"/>
          </p:nvPr>
        </p:nvSpPr>
        <p:spPr/>
        <p:txBody>
          <a:bodyPr>
            <a:normAutofit fontScale="70000" lnSpcReduction="20000"/>
          </a:bodyPr>
          <a:lstStyle/>
          <a:p>
            <a:r>
              <a:rPr lang="en-US" dirty="0"/>
              <a:t>Water management institutional </a:t>
            </a:r>
            <a:r>
              <a:rPr lang="en-US" dirty="0" smtClean="0"/>
              <a:t>structure – inchoate, over-centralized, lack of holism &amp; integrated management.</a:t>
            </a:r>
          </a:p>
          <a:p>
            <a:r>
              <a:rPr lang="en-US" dirty="0"/>
              <a:t>L</a:t>
            </a:r>
            <a:r>
              <a:rPr lang="en-US" dirty="0" smtClean="0"/>
              <a:t>ack </a:t>
            </a:r>
            <a:r>
              <a:rPr lang="en-US" dirty="0"/>
              <a:t>of resources, weak database and  weak law enforcement.  </a:t>
            </a:r>
            <a:endParaRPr lang="en-US" dirty="0" smtClean="0"/>
          </a:p>
          <a:p>
            <a:r>
              <a:rPr lang="en-US" dirty="0"/>
              <a:t>Water Resources Bill </a:t>
            </a:r>
            <a:r>
              <a:rPr lang="en-US" dirty="0" smtClean="0"/>
              <a:t>pending.</a:t>
            </a:r>
          </a:p>
          <a:p>
            <a:r>
              <a:rPr lang="en-US" dirty="0" smtClean="0"/>
              <a:t>Inadequate community participation &amp; private sector involvement. </a:t>
            </a:r>
          </a:p>
          <a:p>
            <a:r>
              <a:rPr lang="en-US" b="1" dirty="0" smtClean="0"/>
              <a:t>Lack </a:t>
            </a:r>
            <a:r>
              <a:rPr lang="en-US" b="1" dirty="0"/>
              <a:t>of genuine participative democracy </a:t>
            </a:r>
            <a:r>
              <a:rPr lang="en-US" b="1" dirty="0" err="1"/>
              <a:t>ab</a:t>
            </a:r>
            <a:r>
              <a:rPr lang="en-US" b="1" dirty="0"/>
              <a:t> </a:t>
            </a:r>
            <a:r>
              <a:rPr lang="en-US" b="1" dirty="0" smtClean="0"/>
              <a:t>initio – a clog to Sustainable development. </a:t>
            </a:r>
            <a:endParaRPr lang="en-US" b="1" dirty="0"/>
          </a:p>
          <a:p>
            <a:endParaRPr lang="en-US" dirty="0"/>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Environmental Protection and Sustainable Development</a:t>
            </a:r>
            <a:endParaRPr lang="en-US" dirty="0"/>
          </a:p>
        </p:txBody>
      </p:sp>
      <p:sp>
        <p:nvSpPr>
          <p:cNvPr id="3" name="Content Placeholder 2"/>
          <p:cNvSpPr>
            <a:spLocks noGrp="1"/>
          </p:cNvSpPr>
          <p:nvPr>
            <p:ph sz="half" idx="1"/>
          </p:nvPr>
        </p:nvSpPr>
        <p:spPr/>
        <p:txBody>
          <a:bodyPr>
            <a:noAutofit/>
          </a:bodyPr>
          <a:lstStyle/>
          <a:p>
            <a:r>
              <a:rPr lang="en-US" dirty="0"/>
              <a:t>National Policy on the Environment </a:t>
            </a:r>
            <a:r>
              <a:rPr lang="en-US" dirty="0" smtClean="0"/>
              <a:t> - Agenda 21 inspired.</a:t>
            </a:r>
          </a:p>
          <a:p>
            <a:r>
              <a:rPr lang="en-US" dirty="0"/>
              <a:t>Pollution of water sources by urban domestic and industrial waste is a major </a:t>
            </a:r>
            <a:r>
              <a:rPr lang="en-US" dirty="0" smtClean="0"/>
              <a:t>problem.</a:t>
            </a:r>
          </a:p>
          <a:p>
            <a:r>
              <a:rPr lang="en-US" dirty="0" smtClean="0"/>
              <a:t>Industry, especially oil &amp; gas heavier polluters.</a:t>
            </a:r>
          </a:p>
        </p:txBody>
      </p:sp>
      <p:sp>
        <p:nvSpPr>
          <p:cNvPr id="4" name="Content Placeholder 3"/>
          <p:cNvSpPr>
            <a:spLocks noGrp="1"/>
          </p:cNvSpPr>
          <p:nvPr>
            <p:ph sz="half" idx="2"/>
          </p:nvPr>
        </p:nvSpPr>
        <p:spPr/>
        <p:txBody>
          <a:bodyPr>
            <a:normAutofit fontScale="92500" lnSpcReduction="10000"/>
          </a:bodyPr>
          <a:lstStyle/>
          <a:p>
            <a:r>
              <a:rPr lang="en-US" sz="2400" dirty="0"/>
              <a:t>Public infrastructural </a:t>
            </a:r>
            <a:r>
              <a:rPr lang="en-US" sz="2400" dirty="0" smtClean="0"/>
              <a:t>deficits - </a:t>
            </a:r>
            <a:r>
              <a:rPr lang="en-US" sz="2400" dirty="0"/>
              <a:t>landfills, sewage facilities, effluent treatment </a:t>
            </a:r>
            <a:r>
              <a:rPr lang="en-US" sz="2400" dirty="0" smtClean="0"/>
              <a:t>plants, etc.</a:t>
            </a:r>
          </a:p>
          <a:p>
            <a:r>
              <a:rPr lang="en-US" sz="2400" dirty="0" smtClean="0"/>
              <a:t>Biodiversity loss through development activity grim.</a:t>
            </a:r>
          </a:p>
          <a:p>
            <a:r>
              <a:rPr lang="en-US" sz="2400" dirty="0"/>
              <a:t>R</a:t>
            </a:r>
            <a:r>
              <a:rPr lang="en-US" sz="2400" dirty="0" smtClean="0"/>
              <a:t>ight to water –likely judicial innovation – Privatization?</a:t>
            </a:r>
          </a:p>
          <a:p>
            <a:r>
              <a:rPr lang="en-US" sz="2400" b="1" dirty="0" smtClean="0"/>
              <a:t>Rule </a:t>
            </a:r>
            <a:r>
              <a:rPr lang="en-US" sz="2400" b="1" dirty="0"/>
              <a:t>based approach </a:t>
            </a:r>
            <a:r>
              <a:rPr lang="en-US" sz="2400" b="1" dirty="0" smtClean="0"/>
              <a:t>v </a:t>
            </a:r>
            <a:r>
              <a:rPr lang="en-US" sz="2400" b="1" dirty="0"/>
              <a:t>quality standards </a:t>
            </a:r>
            <a:r>
              <a:rPr lang="en-US" sz="2400" b="1" dirty="0" smtClean="0"/>
              <a:t> approach – which way Africa?</a:t>
            </a:r>
            <a:endParaRPr lang="en-US" sz="2400" b="1" dirty="0"/>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Riparian Law</a:t>
            </a:r>
            <a:endParaRPr lang="en-US" dirty="0"/>
          </a:p>
        </p:txBody>
      </p:sp>
      <p:sp>
        <p:nvSpPr>
          <p:cNvPr id="3" name="Content Placeholder 2"/>
          <p:cNvSpPr>
            <a:spLocks noGrp="1"/>
          </p:cNvSpPr>
          <p:nvPr>
            <p:ph sz="half" idx="1"/>
          </p:nvPr>
        </p:nvSpPr>
        <p:spPr/>
        <p:txBody>
          <a:bodyPr>
            <a:noAutofit/>
          </a:bodyPr>
          <a:lstStyle/>
          <a:p>
            <a:r>
              <a:rPr lang="en-US" sz="2000" i="1" dirty="0" err="1"/>
              <a:t>Amachree</a:t>
            </a:r>
            <a:r>
              <a:rPr lang="en-US" sz="2000" i="1" dirty="0"/>
              <a:t> v </a:t>
            </a:r>
            <a:r>
              <a:rPr lang="en-US" sz="2000" i="1" dirty="0" err="1" smtClean="0"/>
              <a:t>Kalio</a:t>
            </a:r>
            <a:r>
              <a:rPr lang="en-US" sz="2000" i="1" dirty="0" smtClean="0"/>
              <a:t> - </a:t>
            </a:r>
            <a:r>
              <a:rPr lang="en-US" sz="2000" dirty="0"/>
              <a:t>held that by the common law of England and natural law all persons were entitled to use tidal and navigable rivers for ordinary purposes, including fishing and that the customary law was to similar effect as no strong contrary proof had been made out. </a:t>
            </a:r>
            <a:r>
              <a:rPr lang="en-US" sz="2000" dirty="0" smtClean="0"/>
              <a:t> (Probably wrongly decided.) </a:t>
            </a:r>
          </a:p>
          <a:p>
            <a:r>
              <a:rPr lang="en-US" sz="2000" dirty="0" smtClean="0"/>
              <a:t> Followed in recent </a:t>
            </a:r>
            <a:r>
              <a:rPr lang="en-US" sz="2000" i="1" dirty="0" smtClean="0"/>
              <a:t>Attorney </a:t>
            </a:r>
            <a:r>
              <a:rPr lang="en-US" sz="2000" i="1" dirty="0"/>
              <a:t>General of the Federation v Attorney General of </a:t>
            </a:r>
            <a:r>
              <a:rPr lang="en-US" sz="2000" i="1" dirty="0" err="1"/>
              <a:t>Abia</a:t>
            </a:r>
            <a:r>
              <a:rPr lang="en-US" sz="2000" i="1" dirty="0"/>
              <a:t> State &amp; </a:t>
            </a:r>
            <a:r>
              <a:rPr lang="en-US" sz="2000" i="1" dirty="0" smtClean="0"/>
              <a:t>others.</a:t>
            </a:r>
            <a:endParaRPr lang="en-US" sz="2000" dirty="0"/>
          </a:p>
        </p:txBody>
      </p:sp>
      <p:sp>
        <p:nvSpPr>
          <p:cNvPr id="4" name="Content Placeholder 3"/>
          <p:cNvSpPr>
            <a:spLocks noGrp="1"/>
          </p:cNvSpPr>
          <p:nvPr>
            <p:ph sz="half" idx="2"/>
          </p:nvPr>
        </p:nvSpPr>
        <p:spPr/>
        <p:txBody>
          <a:bodyPr>
            <a:noAutofit/>
          </a:bodyPr>
          <a:lstStyle/>
          <a:p>
            <a:r>
              <a:rPr lang="en-US" sz="1600" dirty="0" smtClean="0"/>
              <a:t>Customary </a:t>
            </a:r>
            <a:r>
              <a:rPr lang="en-US" sz="1600" dirty="0"/>
              <a:t>laws </a:t>
            </a:r>
            <a:r>
              <a:rPr lang="en-US" sz="1600" dirty="0" smtClean="0"/>
              <a:t>in </a:t>
            </a:r>
            <a:r>
              <a:rPr lang="en-US" sz="1600" dirty="0"/>
              <a:t>shared watercourses is nearly identical or at least broadly analogous to the principles of freedom of navigation, limited territorial sovereignty and broad notions of equity in the use of shared watercourses recognized in international and comparative </a:t>
            </a:r>
            <a:r>
              <a:rPr lang="en-US" sz="1600" dirty="0" smtClean="0"/>
              <a:t>law.</a:t>
            </a:r>
          </a:p>
          <a:p>
            <a:r>
              <a:rPr lang="en-US" sz="1600" dirty="0"/>
              <a:t>Niger Basin </a:t>
            </a:r>
            <a:r>
              <a:rPr lang="en-US" sz="1600" dirty="0" smtClean="0"/>
              <a:t>Authority &amp; lake Chad Basin Convention – subscribe to </a:t>
            </a:r>
            <a:r>
              <a:rPr lang="en-US" sz="1600" dirty="0"/>
              <a:t>principle of equitable </a:t>
            </a:r>
            <a:r>
              <a:rPr lang="en-US" sz="1600" dirty="0" err="1" smtClean="0"/>
              <a:t>utilsation</a:t>
            </a:r>
            <a:r>
              <a:rPr lang="en-US" sz="1600" dirty="0"/>
              <a:t> </a:t>
            </a:r>
            <a:r>
              <a:rPr lang="en-US" sz="1600" dirty="0" smtClean="0"/>
              <a:t>&amp; integrated management.</a:t>
            </a:r>
          </a:p>
          <a:p>
            <a:r>
              <a:rPr lang="en-US" sz="1600" b="1" dirty="0" smtClean="0"/>
              <a:t>Poor performance of Basin Authorities  due to  </a:t>
            </a:r>
            <a:r>
              <a:rPr lang="en-US" sz="1600" b="1" dirty="0"/>
              <a:t>l</a:t>
            </a:r>
            <a:r>
              <a:rPr lang="en-US" sz="1600" b="1" dirty="0" smtClean="0"/>
              <a:t>ack of resources &amp; poor national management of water resources by member countries – Fine principles  in Conventions are ‘paper tigers ‘.</a:t>
            </a:r>
            <a:endParaRPr lang="en-US" sz="1600" b="1" dirty="0"/>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Conclusions</a:t>
            </a:r>
            <a:endParaRPr lang="en-US" dirty="0"/>
          </a:p>
        </p:txBody>
      </p:sp>
      <p:sp>
        <p:nvSpPr>
          <p:cNvPr id="3" name="Content Placeholder 2"/>
          <p:cNvSpPr>
            <a:spLocks noGrp="1"/>
          </p:cNvSpPr>
          <p:nvPr>
            <p:ph sz="half" idx="1"/>
          </p:nvPr>
        </p:nvSpPr>
        <p:spPr/>
        <p:txBody>
          <a:bodyPr>
            <a:normAutofit fontScale="62500" lnSpcReduction="20000"/>
          </a:bodyPr>
          <a:lstStyle/>
          <a:p>
            <a:pPr marL="514350" indent="-514350">
              <a:buFont typeface="+mj-lt"/>
              <a:buAutoNum type="arabicPeriod"/>
            </a:pPr>
            <a:r>
              <a:rPr lang="en-US" sz="3400" dirty="0" smtClean="0"/>
              <a:t>Customary </a:t>
            </a:r>
            <a:r>
              <a:rPr lang="en-US" sz="3400" dirty="0"/>
              <a:t>law is fairly sophisticated and is perhaps more widely observed by the greater majority in their rural communities and </a:t>
            </a:r>
            <a:r>
              <a:rPr lang="en-US" sz="3400" dirty="0" smtClean="0"/>
              <a:t>fisheries but is inadequately </a:t>
            </a:r>
            <a:r>
              <a:rPr lang="en-US" sz="3400" dirty="0"/>
              <a:t>interfaced and integrated with the statutory </a:t>
            </a:r>
            <a:r>
              <a:rPr lang="en-US" sz="3400" dirty="0" smtClean="0"/>
              <a:t>law. Need to redress situation.</a:t>
            </a:r>
            <a:r>
              <a:rPr lang="en-US" sz="3400" dirty="0"/>
              <a:t> An over-engineered, complex licensing and intricate system of trading of water rights may be a recipe for </a:t>
            </a:r>
            <a:r>
              <a:rPr lang="en-US" sz="3400" dirty="0" smtClean="0"/>
              <a:t>failure. </a:t>
            </a:r>
          </a:p>
          <a:p>
            <a:pPr marL="514350" indent="-514350">
              <a:buFont typeface="+mj-lt"/>
              <a:buAutoNum type="arabicPeriod"/>
            </a:pPr>
            <a:endParaRPr lang="en-US" dirty="0"/>
          </a:p>
        </p:txBody>
      </p:sp>
      <p:sp>
        <p:nvSpPr>
          <p:cNvPr id="4" name="Content Placeholder 3"/>
          <p:cNvSpPr>
            <a:spLocks noGrp="1"/>
          </p:cNvSpPr>
          <p:nvPr>
            <p:ph sz="half" idx="2"/>
          </p:nvPr>
        </p:nvSpPr>
        <p:spPr/>
        <p:txBody>
          <a:bodyPr>
            <a:noAutofit/>
          </a:bodyPr>
          <a:lstStyle/>
          <a:p>
            <a:pPr marL="514350" indent="-514350">
              <a:buNone/>
            </a:pPr>
            <a:r>
              <a:rPr lang="en-US" dirty="0"/>
              <a:t>2</a:t>
            </a:r>
            <a:r>
              <a:rPr lang="en-US" dirty="0" smtClean="0"/>
              <a:t>. Unless and until the culture of poor governance and corruption is curtailed it is difficult to expect sustainable natural resources management of any sort in developing countries.</a:t>
            </a:r>
          </a:p>
          <a:p>
            <a:pPr marL="514350" indent="-514350">
              <a:buNone/>
            </a:pPr>
            <a:endParaRPr lang="en-US" dirty="0" smtClean="0"/>
          </a:p>
          <a:p>
            <a:pPr marL="514350" indent="-514350">
              <a:buNone/>
            </a:pPr>
            <a:endParaRPr lang="en-US" dirty="0"/>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Conclusions</a:t>
            </a:r>
            <a:endParaRPr lang="en-US" dirty="0"/>
          </a:p>
        </p:txBody>
      </p:sp>
      <p:sp>
        <p:nvSpPr>
          <p:cNvPr id="3" name="Content Placeholder 2"/>
          <p:cNvSpPr>
            <a:spLocks noGrp="1"/>
          </p:cNvSpPr>
          <p:nvPr>
            <p:ph sz="half" idx="1"/>
          </p:nvPr>
        </p:nvSpPr>
        <p:spPr/>
        <p:txBody>
          <a:bodyPr>
            <a:normAutofit fontScale="25000" lnSpcReduction="20000"/>
          </a:bodyPr>
          <a:lstStyle/>
          <a:p>
            <a:pPr>
              <a:buNone/>
            </a:pPr>
            <a:r>
              <a:rPr lang="en-US" dirty="0" smtClean="0"/>
              <a:t>3</a:t>
            </a:r>
            <a:r>
              <a:rPr lang="en-US" sz="3100" dirty="0" smtClean="0"/>
              <a:t>. </a:t>
            </a:r>
            <a:r>
              <a:rPr lang="en-US" sz="8600" dirty="0" smtClean="0"/>
              <a:t>Privatization </a:t>
            </a:r>
            <a:r>
              <a:rPr lang="en-US" sz="8600" dirty="0"/>
              <a:t>and market based arrangements remain ideologically and perhaps also culturally </a:t>
            </a:r>
            <a:r>
              <a:rPr lang="en-US" sz="8600" dirty="0" smtClean="0"/>
              <a:t>controversial. </a:t>
            </a:r>
          </a:p>
          <a:p>
            <a:r>
              <a:rPr lang="en-US" sz="8600" dirty="0"/>
              <a:t>I</a:t>
            </a:r>
            <a:r>
              <a:rPr lang="en-US" sz="8600" dirty="0" smtClean="0"/>
              <a:t>f </a:t>
            </a:r>
            <a:r>
              <a:rPr lang="en-US" sz="8600" dirty="0"/>
              <a:t>the experience of the deregulation of the telecommunications sector of Nigeria is anything to go by then deregulation should more efficiently provide and democratize access to sufficient water resources in the </a:t>
            </a:r>
            <a:r>
              <a:rPr lang="en-US" sz="8600" dirty="0" smtClean="0"/>
              <a:t>country</a:t>
            </a:r>
            <a:r>
              <a:rPr lang="en-US" sz="3100" dirty="0" smtClean="0"/>
              <a:t>.</a:t>
            </a:r>
            <a:endParaRPr lang="en-US" sz="3100" dirty="0"/>
          </a:p>
        </p:txBody>
      </p:sp>
      <p:sp>
        <p:nvSpPr>
          <p:cNvPr id="4" name="Content Placeholder 3"/>
          <p:cNvSpPr>
            <a:spLocks noGrp="1"/>
          </p:cNvSpPr>
          <p:nvPr>
            <p:ph sz="half" idx="2"/>
          </p:nvPr>
        </p:nvSpPr>
        <p:spPr/>
        <p:txBody>
          <a:bodyPr>
            <a:noAutofit/>
          </a:bodyPr>
          <a:lstStyle/>
          <a:p>
            <a:pPr>
              <a:buNone/>
            </a:pPr>
            <a:r>
              <a:rPr lang="en-US" sz="2000" dirty="0" smtClean="0"/>
              <a:t>4. Water </a:t>
            </a:r>
            <a:r>
              <a:rPr lang="en-US" sz="2000" dirty="0"/>
              <a:t>resources represent a cheap and vital building block for sustainable economic activity, from inland transportation to rain-fed or irrigation agriculture, to micro or mini water works, commercial boreholes, to fish farming, tourism, community forestry, etc. </a:t>
            </a:r>
            <a:endParaRPr lang="en-US" sz="2000" dirty="0" smtClean="0"/>
          </a:p>
          <a:p>
            <a:r>
              <a:rPr lang="en-US" sz="2000" dirty="0" smtClean="0"/>
              <a:t>Should be reprioritized </a:t>
            </a:r>
            <a:r>
              <a:rPr lang="en-US" sz="2000" dirty="0"/>
              <a:t>as the key driver of the economy and sustainable development initiatives.  </a:t>
            </a:r>
          </a:p>
          <a:p>
            <a:endParaRPr lang="en-US" sz="2000" dirty="0" smtClean="0"/>
          </a:p>
          <a:p>
            <a:pPr>
              <a:buNone/>
            </a:pPr>
            <a:endParaRPr lang="en-US" sz="2000" dirty="0"/>
          </a:p>
        </p:txBody>
      </p:sp>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4617B"/>
      </a:dk2>
      <a:lt2>
        <a:srgbClr val="DBF5F9"/>
      </a:lt2>
      <a:accent1>
        <a:srgbClr val="0F6FC6"/>
      </a:accent1>
      <a:accent2>
        <a:srgbClr val="009DD9"/>
      </a:accent2>
      <a:accent3>
        <a:srgbClr val="0BD0D9"/>
      </a:accent3>
      <a:accent4>
        <a:srgbClr val="7CCA62"/>
      </a:accent4>
      <a:accent5>
        <a:srgbClr val="7CCA62"/>
      </a:accent5>
      <a:accent6>
        <a:srgbClr val="A5C249"/>
      </a:accent6>
      <a:hlink>
        <a:srgbClr val="E2D700"/>
      </a:hlink>
      <a:folHlink>
        <a:srgbClr val="85DFD0"/>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985</Words>
  <Application>Microsoft Office PowerPoint</Application>
  <PresentationFormat>On-screen Show (4:3)</PresentationFormat>
  <Paragraphs>72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Law, Water and Sustainable Development: </vt:lpstr>
      <vt:lpstr>Agenda </vt:lpstr>
      <vt:lpstr>Hydrology and Water Resources of Nigeria. </vt:lpstr>
      <vt:lpstr>Slide 4</vt:lpstr>
      <vt:lpstr>Customary Law of Water &amp; Watercourses</vt:lpstr>
      <vt:lpstr>Water Legislation</vt:lpstr>
      <vt:lpstr>Water Management &amp; Governance Issues</vt:lpstr>
      <vt:lpstr>Environmental Protection and Sustainable Development</vt:lpstr>
      <vt:lpstr>Riparian Law</vt:lpstr>
      <vt:lpstr>Conclusions</vt:lpstr>
      <vt:lpstr>Conclusions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Water and Sustainable Development:</dc:title>
  <dc:creator>oajai</dc:creator>
  <cp:lastModifiedBy>Glaudin</cp:lastModifiedBy>
  <cp:revision>26</cp:revision>
  <dcterms:created xsi:type="dcterms:W3CDTF">2011-06-29T14:43:54Z</dcterms:created>
  <dcterms:modified xsi:type="dcterms:W3CDTF">2011-07-03T15:18:17Z</dcterms:modified>
</cp:coreProperties>
</file>