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56" r:id="rId5"/>
    <p:sldId id="265" r:id="rId6"/>
    <p:sldId id="276" r:id="rId7"/>
    <p:sldId id="257" r:id="rId8"/>
    <p:sldId id="267" r:id="rId9"/>
    <p:sldId id="277" r:id="rId10"/>
    <p:sldId id="278" r:id="rId11"/>
    <p:sldId id="279" r:id="rId12"/>
    <p:sldId id="266" r:id="rId13"/>
    <p:sldId id="284" r:id="rId14"/>
    <p:sldId id="280" r:id="rId15"/>
    <p:sldId id="281" r:id="rId16"/>
    <p:sldId id="282" r:id="rId17"/>
    <p:sldId id="283" r:id="rId18"/>
    <p:sldId id="259" r:id="rId19"/>
    <p:sldId id="258" r:id="rId20"/>
    <p:sldId id="260" r:id="rId21"/>
    <p:sldId id="261" r:id="rId22"/>
    <p:sldId id="262" r:id="rId23"/>
    <p:sldId id="269" r:id="rId24"/>
    <p:sldId id="264" r:id="rId25"/>
    <p:sldId id="272" r:id="rId26"/>
    <p:sldId id="273" r:id="rId27"/>
    <p:sldId id="274" r:id="rId28"/>
    <p:sldId id="275" r:id="rId29"/>
    <p:sldId id="263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ctr">
              <a:buNone/>
              <a:defRPr b="1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0A24B-4432-43BF-B919-8BA9CCF08D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>
            <a:lvl1pPr>
              <a:defRPr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E487E-7A98-4D37-88BD-661C2E5027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D1C029C6-90F9-495F-86A6-17F561386B20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577FC-1E5F-431C-8186-B0586A6D5A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5D9B0C5-2175-4E3D-90C6-D2EB9B57DACA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7E2E4-7B75-4932-9F11-F7D1BBFB47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723B13A-054B-430B-B47D-0AAC2E3F7648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C8686-86B6-492D-8852-A0AC578610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FBB9F77-BCE1-4B71-9841-AA8ABC35C26E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17FBB-21F8-4706-A00C-BF96861BC7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92A8D8A-DABE-4E40-B602-7C9E9591FD2D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E6E2B-2569-4EE2-B18A-9A084AF305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E08BF254-C8AA-4048-878E-B5D28B4589B3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156A2-1DB2-4E2C-B60E-DCFF96AA51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6763929-C46C-4EA0-91F3-F7259B72AB1E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9660D-70B7-4461-B26D-1D9309DA47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525D222-5FF1-4DB6-8BB9-3CD18ACAEF98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02780-E52A-4A1D-A904-ED50FD4401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3AB8128-A84C-417D-A384-D50469036A5B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9E348-FFD2-42EC-8BE8-D287547CA2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ctr">
              <a:buNone/>
              <a:defRPr b="1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FF177-4416-45F6-9D05-49D46DA933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>
            <a:lvl1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1pPr>
            <a:lvl2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2pPr>
            <a:lvl3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3pPr>
            <a:lvl4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4pPr>
            <a:lvl5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7F626-DB29-4ADD-8A60-68FFD3D42F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85E125-0E0D-4D37-8F9A-3575126FF3DA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8E96F-5E83-4498-81F9-38B89E6EF3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B6C1C9-6668-48DE-AC92-4FC63D99C1DA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1CD23-C07F-4D60-985C-5AAF2AB69D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2C18CE-4E84-4B89-A3E1-FD7A1832F470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B36EF-192F-4A83-8213-7B530BF66E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B311BA-0B3A-4FFD-83DD-7ECF019F1286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6F78C-98F7-479D-AD1A-1D1C0D17E5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01D2A9-6240-4A9B-B6AB-3173774E0F85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9127A-BA9C-4C7A-9AD1-5C33709FE1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B657A1-8748-45AC-A15D-63445A8A915F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D7630-A702-46A0-B82A-07E2D0F6A6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429FE5-9A7E-47E7-AEF9-4AE6A596E5C0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846F6-2266-4339-A566-6D53265050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FAC813-FF39-49A7-A773-CADC5644E241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83919-E5B2-4F4F-8019-7AEAAEDEE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4DAFCF-9C49-4D44-8418-A162800AA65E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CB38B-D8CF-4B87-8FFB-FAA72E59A3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ctr">
              <a:buNone/>
              <a:defRPr b="1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F744D-CEE5-404C-8505-D2FF33952A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>
            <a:lvl1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1pPr>
            <a:lvl2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2pPr>
            <a:lvl3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3pPr>
            <a:lvl4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4pPr>
            <a:lvl5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1BEB4-DC0F-43BC-BB39-104F1368A9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6CDAF7-3657-4734-B0E0-322C6CDE4874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B894A-3852-4A46-A9DF-9764FB6851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7ED5EFB-E269-4E8A-9EF9-F17EA3A6C7C0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CE5B1-178C-44ED-9999-A210DBF1F1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28BB18-D301-40FA-BE6D-399AAB9844ED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497AB-7866-48A3-87AD-73F57783BA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3815281-D0CA-4B4C-84A2-5F8BDFDBE546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C6183-DEDC-4F6D-9575-97B0221CD9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1BDE7E-0878-4A0D-89D8-BC28A16EA937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FDC91-938A-4F56-8032-6FB2827B7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529E0E-9141-412E-8D52-006C6465DBB4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E738B-C7A2-4E60-BC5F-53F772A195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8F5798-EC88-4C7D-80E9-F986FDA59197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35BF1-F8A3-40F4-9022-14CF5C9612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2BB24B-9AB1-4D7E-8213-19444FD3A428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41F31-BEBE-4781-9983-3489A46423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4B969-85FB-4E9F-9750-6E4CBA246EE8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30884-64EC-4016-A4F0-21C87D5DAC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 algn="ctr">
              <a:buNone/>
              <a:defRPr b="1">
                <a:solidFill>
                  <a:srgbClr val="FFFF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83521-0EB3-455C-85F0-B747B8F4A3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chemeClr val="tx1"/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>
            <a:lvl1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1pPr>
            <a:lvl2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2pPr>
            <a:lvl3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3pPr>
            <a:lvl4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4pPr>
            <a:lvl5pPr>
              <a:defRPr b="1">
                <a:solidFill>
                  <a:srgbClr val="FFFF00"/>
                </a:solidFill>
                <a:effectLst>
                  <a:outerShdw blurRad="50800" dist="50800" dir="2700000" algn="tl">
                    <a:schemeClr val="tx1"/>
                  </a:outerShdw>
                </a:effectLst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870AE-A104-45C6-BE65-A8818CE79B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A5ECAD-B481-4DB4-AF16-173F34B86409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A06AB-6067-460C-9F20-99BAA7C8E3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E79B9A-19C0-411A-BC17-677193C3ECD3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F98FD-A2B3-41DE-8936-2A3E42F54E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E6D384-BB8D-4D3A-BF33-A7EBF480EE43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0E76B-F120-4D7C-8E0E-2C8ACBFAEF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BA5A03-AE60-4DC7-966E-8238B8EE5407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992C0-9793-417D-96FD-E4B74E5D77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5B4222-F413-44E2-8A2B-DD8EA40981E9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6985A-AAAD-4F1C-9A50-D259CC36E0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C23354-37E6-48C3-B64D-5D09525E3756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0F3B8-FEDC-4540-81DA-3027D69F09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5A6C6D-F2E7-4A5D-ACEE-0D3D1618C181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BBE1F-F4A4-4078-8B07-731522B68F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13A871-EBF3-4CC4-BB8D-23430EA04C0E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4770-F7CB-40AE-999A-30C7B0FCEA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8E45835-78C0-4473-AC92-26DF24D97A80}" type="datetimeFigureOut">
              <a:rPr lang="en-US"/>
              <a:pPr>
                <a:defRPr/>
              </a:pPr>
              <a:t>12/13/2010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155C1-78EF-42AA-AA72-5044BE56F2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E81535-4964-4D1E-B84A-FABAFBD4FE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1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E46C0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8AB66F-96F9-4D78-BE7A-D4C0A45866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3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E46C0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0AF4DD-19C2-44BA-80E2-FE8E15B23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5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E46C0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083C38-9A42-4124-ABD2-140421BE1E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7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E46C0A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E46C0A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30670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rgbClr val="FFC000"/>
                </a:solidFill>
              </a:rPr>
              <a:t/>
            </a:r>
            <a:br>
              <a:rPr lang="en-US" dirty="0" smtClean="0">
                <a:solidFill>
                  <a:srgbClr val="FFC000"/>
                </a:solidFill>
              </a:rPr>
            </a:br>
            <a:r>
              <a:rPr lang="en-US" dirty="0" smtClean="0">
                <a:solidFill>
                  <a:srgbClr val="FFC000"/>
                </a:solidFill>
              </a:rPr>
              <a:t/>
            </a:r>
            <a:br>
              <a:rPr lang="en-US" dirty="0" smtClean="0">
                <a:solidFill>
                  <a:srgbClr val="FFC000"/>
                </a:solidFill>
              </a:rPr>
            </a:br>
            <a:r>
              <a:rPr lang="en-US" dirty="0" smtClean="0">
                <a:solidFill>
                  <a:srgbClr val="FFC000"/>
                </a:solidFill>
              </a:rPr>
              <a:t>Climate Change and Biodiversity:</a:t>
            </a:r>
            <a:br>
              <a:rPr lang="en-US" dirty="0" smtClean="0">
                <a:solidFill>
                  <a:srgbClr val="FFC000"/>
                </a:solidFill>
              </a:rPr>
            </a:br>
            <a:r>
              <a:rPr lang="en-US" sz="3600" dirty="0" smtClean="0">
                <a:solidFill>
                  <a:srgbClr val="FFC000"/>
                </a:solidFill>
              </a:rPr>
              <a:t>Impact, Synergy, and Confluence</a:t>
            </a:r>
            <a:r>
              <a:rPr lang="en-US" dirty="0" smtClean="0">
                <a:solidFill>
                  <a:srgbClr val="FFC000"/>
                </a:solidFill>
              </a:rPr>
              <a:t/>
            </a:r>
            <a:br>
              <a:rPr lang="en-US" dirty="0" smtClean="0">
                <a:solidFill>
                  <a:srgbClr val="FFC000"/>
                </a:solidFill>
              </a:rPr>
            </a:b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mtClean="0"/>
              <a:t>Professor Svitlana </a:t>
            </a:r>
            <a:r>
              <a:rPr lang="en-US" dirty="0" smtClean="0"/>
              <a:t>Kravchenko</a:t>
            </a:r>
          </a:p>
          <a:p>
            <a:pPr eaLnBrk="1" hangingPunct="1">
              <a:defRPr/>
            </a:pPr>
            <a:r>
              <a:rPr lang="en-US" dirty="0" smtClean="0"/>
              <a:t>University of Oregon, USA</a:t>
            </a:r>
          </a:p>
          <a:p>
            <a:pPr eaLnBrk="1" hangingPunct="1">
              <a:defRPr/>
            </a:pPr>
            <a:r>
              <a:rPr lang="en-US" dirty="0" smtClean="0"/>
              <a:t>Ghent Colloquium - September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</a:t>
            </a:r>
            <a:r>
              <a:rPr lang="en-US" dirty="0" smtClean="0"/>
              <a:t> Biodiversity Outlook-3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Based on 110 national reports - a wake-up call for humanity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Extinction rates up to 1,000 times higher than the historical background rate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We failed 2010 target to reduce biodiversity loss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“Business as usual is no longer an option to avoid irreversible damage to biodiversity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“Biodiversity loss and climate change must be addressed with equal priority and close cooperation”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Climate</a:t>
            </a:r>
            <a:r>
              <a:rPr lang="en-US" dirty="0" smtClean="0"/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Change Impact on Biodiversity 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962400" cy="45259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Climate change is a major cause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of biodiversity loss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20-30% of biodiversity loss with temperature rise of 2-3 degrees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  <p:pic>
        <p:nvPicPr>
          <p:cNvPr id="52227" name="Picture 2" descr="C:\Documents and Settings\John Bonine\My Documents\Articles &amp; Speeches\JELL Symposium_11 Sept.2009\terrabruc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1828800"/>
            <a:ext cx="4500563" cy="421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Climate</a:t>
            </a:r>
            <a:r>
              <a:rPr lang="en-US" dirty="0" smtClean="0"/>
              <a:t> Change Impact on Biodiversity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5791200" cy="44497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Shifts in geographic ranges and in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/>
              <a:t>	the timing of life cycles -&gt; species’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 smtClean="0"/>
              <a:t>	ability to survive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Temperature rise -&gt; impacts on coral reefs, glaciers, and forest ecosystems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/>
              <a:t>Conservation strategies should integrate climate change by modeling regional shifts</a:t>
            </a:r>
            <a:endParaRPr lang="en-US" sz="2800" dirty="0"/>
          </a:p>
        </p:txBody>
      </p:sp>
      <p:pic>
        <p:nvPicPr>
          <p:cNvPr id="5325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3600" y="2209800"/>
            <a:ext cx="33845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Little Egret, commonly found in Mediterranean Europe, is now a regular visitor in Irish coastal ecosystems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Pika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err="1" smtClean="0"/>
              <a:t>Pika</a:t>
            </a:r>
            <a:r>
              <a:rPr lang="en-US" dirty="0" smtClean="0"/>
              <a:t> is the first mammal in North America known to fall victim to global warming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It resides in areas with cool alpine climate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As temperatures rise due to increasing  GHG emissions, </a:t>
            </a:r>
            <a:r>
              <a:rPr lang="en-US" dirty="0" err="1" smtClean="0"/>
              <a:t>pika</a:t>
            </a:r>
            <a:r>
              <a:rPr lang="en-US" smtClean="0"/>
              <a:t> moves </a:t>
            </a:r>
            <a:r>
              <a:rPr lang="en-US" dirty="0" smtClean="0"/>
              <a:t>to higher elevations </a:t>
            </a:r>
            <a:r>
              <a:rPr lang="en-US" smtClean="0"/>
              <a:t>or migrates </a:t>
            </a:r>
            <a:r>
              <a:rPr lang="en-US" dirty="0" smtClean="0"/>
              <a:t>northward in an attempt to find suitable habitat ; at risk of extinction.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US FWS declined to give federal protection as threatened under the ESA in Feb. 2010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Ptarmigan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Endemic to alpine regions of western North America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greatest threat to the survival of ptarmigan is climate change due to a gradual loss of alpine habitats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Their plumage is mottled grey, brown and black in the summer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Ptarmigan in winter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and pure white in the winter to aid camouflage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Warmer winter temperatures and the movement of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treeline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upslope to higher elevations, until there’s no more room to rise, will cause ptarmigan habitat to become unsuitable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It depends on alpine habitat, which is shrinking in hotter temperatures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Center for Biodiversity filed Scientific  Petition to US FWS to earn federal protection for the as threatened under the Endangered Species Act in 2010</a:t>
            </a:r>
            <a:br>
              <a:rPr lang="en-US" sz="2400" dirty="0" smtClean="0">
                <a:latin typeface="Arial" pitchFamily="34" charset="0"/>
                <a:cs typeface="Arial" pitchFamily="34" charset="0"/>
              </a:rPr>
            </a:br>
            <a:r>
              <a:rPr lang="en-US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dirty="0" smtClean="0">
                <a:latin typeface="Arial" pitchFamily="34" charset="0"/>
                <a:cs typeface="Arial" pitchFamily="34" charset="0"/>
              </a:rPr>
            </a:b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/>
          </a:p>
        </p:txBody>
      </p:sp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8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UNESCO World Heritage Convention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Natural heritage is “natural sites or areas of outstanding universal value from the point of view of science, conservation or natural beauty”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2005 five petitions seeking to have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err="1" smtClean="0"/>
              <a:t>Sagarmatha</a:t>
            </a:r>
            <a:r>
              <a:rPr lang="en-US" dirty="0" smtClean="0"/>
              <a:t> National Park (Nepal),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Huascaran National Park (Peru),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the Great Barrier Reef (Australia)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the Belize Barrier Reef Reserve System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err="1" smtClean="0"/>
              <a:t>Waterton</a:t>
            </a:r>
            <a:r>
              <a:rPr lang="en-US" dirty="0" smtClean="0"/>
              <a:t>  International Peace Park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included on the List of World Heritage in Danger because of climate change impact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Petition to UNESCO World Heritage Committee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Role of Black Carbon in Endangering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World Heritage Sites Threatened by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Glacial Melt and Sea Level Rise  (by EarthJustice, Jan.29, 2009)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This petition calls on the WHC to take action to protect the outstanding universal values of World Heritage Sites most vulnerable to global warming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Placing climate-threatened sites on the List of World Heritage in Danger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Advance research and mitigation strategies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Climate Change and Ocean Acidification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greatest threat to the health of our oceans occurring at a frightening rate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Adverse effect of marine ecosystems and coral reefs, marine animals with a shell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U.S. EPA invokes Clean Water Act to evaluate ocean acidification and water quality criteria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response to a petition from the Center for Biological Diversity seeking stricter pH criteria for ocean water quality and guidance from the agency for states to help protect U.S. waters from further acidification.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Impact of dams on biodiversity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EPL v. Cabinet of Minister of Ukraine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27 ha specially </a:t>
            </a:r>
            <a:r>
              <a:rPr lang="uk-UA" dirty="0" smtClean="0"/>
              <a:t>protected area «Granitno-stepove Pobyzha” </a:t>
            </a:r>
            <a:r>
              <a:rPr lang="en-US" dirty="0" smtClean="0"/>
              <a:t>allocated for </a:t>
            </a:r>
            <a:r>
              <a:rPr lang="uk-UA" dirty="0" smtClean="0"/>
              <a:t>“Energoatom” company</a:t>
            </a:r>
            <a:r>
              <a:rPr lang="en-US" dirty="0" smtClean="0"/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</a:t>
            </a:r>
            <a:r>
              <a:rPr lang="uk-UA" dirty="0" smtClean="0"/>
              <a:t>ater reservoir for operation of Tashlytska hydro-accumulative electric</a:t>
            </a:r>
            <a:r>
              <a:rPr lang="en-US" dirty="0" smtClean="0"/>
              <a:t> </a:t>
            </a:r>
            <a:r>
              <a:rPr lang="uk-UA" dirty="0" smtClean="0"/>
              <a:t>facility</a:t>
            </a: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</a:t>
            </a:r>
            <a:r>
              <a:rPr lang="uk-UA" dirty="0" smtClean="0"/>
              <a:t>ndemic plant species listed in Red </a:t>
            </a:r>
            <a:r>
              <a:rPr lang="en-US" dirty="0" smtClean="0"/>
              <a:t>B</a:t>
            </a:r>
            <a:r>
              <a:rPr lang="uk-UA" dirty="0" smtClean="0"/>
              <a:t>ook of Ukraine </a:t>
            </a:r>
            <a:r>
              <a:rPr lang="en-US" dirty="0" smtClean="0"/>
              <a:t>are </a:t>
            </a:r>
            <a:r>
              <a:rPr lang="uk-UA" dirty="0" smtClean="0"/>
              <a:t>covered by water</a:t>
            </a:r>
            <a:r>
              <a:rPr lang="en-US" dirty="0" smtClean="0"/>
              <a:t> and </a:t>
            </a:r>
            <a:r>
              <a:rPr lang="uk-UA" dirty="0" smtClean="0"/>
              <a:t>destroyed     </a:t>
            </a: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Intentional introduction of iron to the upper ocean to stimulate a phytoplankton bloom.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Intended to enhance biological productivity, which is likely in decline as a result of climate change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Can benefit the marine food chain and remove carbon dioxide from the atmosphere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Controversy remains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The London Dumping Convention, non-binding resolution in 2008 ; </a:t>
            </a:r>
            <a:r>
              <a:rPr lang="en-US" sz="2800" smtClean="0">
                <a:latin typeface="Arial" pitchFamily="34" charset="0"/>
                <a:cs typeface="Arial" pitchFamily="34" charset="0"/>
              </a:rPr>
              <a:t>CBD in Nagoya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?  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Mitigation and adaptation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Conservation and enhancement of terrestrial, coastal and marine ecosystems as carbon sinks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Slowing deforestation and forest degradation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Alternative energy  and impact on ecosystems (wind farms and impact on birds, dams and lost biodiversity of flooded land)</a:t>
            </a: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Synergy</a:t>
            </a:r>
            <a:r>
              <a:rPr lang="en-US" dirty="0" smtClean="0"/>
              <a:t>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between biodiversity </a:t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climate change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FFC0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Integration of biodiversity considerations into implementation of the UNFCCC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FFC0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Integration of climate change impacts on biodiversity into implementation of the CBD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FFC0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UNFCCC objective: stabilization of GHG to allow ecosystems to adapt to climate change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rgbClr val="FFC0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Biodiversity management can contribute to climate change mitigation and adaptation </a:t>
            </a:r>
            <a:endParaRPr lang="en-US" dirty="0">
              <a:solidFill>
                <a:srgbClr val="FFC000"/>
              </a:solidFill>
              <a:effectLst>
                <a:outerShdw blurRad="38100" dist="508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2296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Confluence between human rights, climate change, and biodiversity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81600" cy="51054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5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Climate change impacts full enjoyment of human rights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5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Climate change has “human face”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5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Strong language of human rights treaties can be used for combating climate change and protecting biodiversity </a:t>
            </a:r>
            <a:r>
              <a:rPr lang="en-US" sz="2500" b="0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(indigenous people)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5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 Human rights institutions have been used to defend human rights of victims caused by environmental degradation </a:t>
            </a:r>
            <a:r>
              <a:rPr lang="en-US" sz="2500" b="0" i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(Awas Tingni in IACHR)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5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6564" name="Picture 3" descr="untitle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53138" y="1371600"/>
            <a:ext cx="4097337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Regional Human Rights Co</a:t>
            </a:r>
            <a:r>
              <a:rPr lang="en-US" dirty="0" smtClean="0"/>
              <a:t>urts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European Court of Human Rights: violation of the right to privacy and family life and the right to life related to degradation of the environment: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b="0" i="1" dirty="0" smtClean="0"/>
              <a:t>Lopez Ostra v. Spain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b="0" i="1" dirty="0" smtClean="0"/>
              <a:t>Guerra v. Italy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b="0" i="1" dirty="0" smtClean="0"/>
              <a:t>Oneryildiz v. Turkey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Inter-American Commission of Human Rights: violation of the rights of indigenous people (</a:t>
            </a:r>
            <a:r>
              <a:rPr lang="en-US" b="0" i="1" dirty="0" smtClean="0"/>
              <a:t>Inuit Petition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Human Rights Council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600" y="1600200"/>
            <a:ext cx="4267200" cy="4525963"/>
          </a:xfrm>
        </p:spPr>
        <p:txBody>
          <a:bodyPr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Maldives Petition and the UN Human Rights Council’s Resolution 7/23 “Human Rights and Climate Change”: global warming impacts the full enjoyment of human rights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Report of the Office of the HCHR on the relationship between climate change and human rights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  <p:pic>
        <p:nvPicPr>
          <p:cNvPr id="686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209800"/>
            <a:ext cx="41910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 procedural rights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Access to information, public participation in decision making, - Art. 4 and 6 of UNFCCC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Human rights treaties (ICCPR, European and Inter-American Conventions, African Charter)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Rio Declaration, principle 10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global and regional MEAs, including the Aarhus Convention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In case law </a:t>
            </a:r>
            <a:r>
              <a:rPr lang="en-US" sz="2400" dirty="0" smtClean="0"/>
              <a:t>(</a:t>
            </a:r>
            <a:r>
              <a:rPr lang="en-US" sz="2400" i="1" dirty="0" smtClean="0"/>
              <a:t>Claude Reyes v. Chile, </a:t>
            </a:r>
            <a:r>
              <a:rPr lang="en-US" sz="2400" i="1" dirty="0" err="1" smtClean="0"/>
              <a:t>Öneryildiz</a:t>
            </a:r>
            <a:r>
              <a:rPr lang="en-US" sz="2400" i="1" dirty="0" smtClean="0"/>
              <a:t> v. Turkey)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PP in EIA: Maptapud,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Government  of Thailand promoted petrochemical industries in Maptapud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Article 67 of Thailand’s 2007 Constitution: the right of a person to participate in projects that may seriously affect communities and the quality of the environment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27 Maptapud residents successfully used the right of PP in EIA to stop the construction of 65 industrial projects</a:t>
            </a:r>
            <a:r>
              <a:rPr lang="en-US" u="sng" dirty="0" smtClean="0"/>
              <a:t> </a:t>
            </a:r>
            <a:r>
              <a:rPr lang="en-US" dirty="0" smtClean="0"/>
              <a:t>emitting GHG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The Supreme Administrative Court in December 2009 </a:t>
            </a:r>
            <a:r>
              <a:rPr lang="en-US" u="sng" dirty="0" smtClean="0"/>
              <a:t>declared these projects unconstitutional </a:t>
            </a:r>
            <a:r>
              <a:rPr lang="en-US" dirty="0" smtClean="0"/>
              <a:t>and granted an injunction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Procedural rights in </a:t>
            </a:r>
            <a:br>
              <a:rPr lang="en-US" dirty="0" smtClean="0"/>
            </a:br>
            <a:r>
              <a:rPr lang="en-US" dirty="0" smtClean="0"/>
              <a:t>post-Copenhagen treaty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Working Group Human Rights and Climate Change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Draft proposals for negotiation text prepared by the Ad Hoc WG LCA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Existing language in the shared vision recognizes climate impacts’ implications for the full enjoyment of human rights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We suggested including “access to information, full, early and effective participation, and access to justice with respect to climate change adaptation and mitigation actions.”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Global Biodiversity Outlook-3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Communication and involvement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Strategies will only be effective if they genuinely involve the people closest to the resources they are designed to protect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Often the best solutions will be driven by local demand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Procedural rights and Biodiversity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Cartagena Protocol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AIA procedure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Right to information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Public participation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Education and awareness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Declaration  of Rights of Indigenous People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Prior informed consent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dirty="0" smtClean="0"/>
              <a:t>Consultation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The protection of biodiversity, mitigation of and adaptation to climate change will benefit from using human rights institutions and tools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It is not easy but worth to explore and try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It does not replace MEAs and domestic environmental laws but is an additional tool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Presentation - blue 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resentation - blue 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resentation - blue 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Presentation - blue 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- blue default</Template>
  <TotalTime>4689</TotalTime>
  <Words>1207</Words>
  <Application>Microsoft Office PowerPoint</Application>
  <PresentationFormat>On-screen Show (4:3)</PresentationFormat>
  <Paragraphs>131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40</vt:i4>
      </vt:variant>
      <vt:variant>
        <vt:lpstr>Slide Titles</vt:lpstr>
      </vt:variant>
      <vt:variant>
        <vt:i4>26</vt:i4>
      </vt:variant>
    </vt:vector>
  </HeadingPairs>
  <TitlesOfParts>
    <vt:vector size="68" baseType="lpstr">
      <vt:lpstr>Arial</vt:lpstr>
      <vt:lpstr>Calibri</vt:lpstr>
      <vt:lpstr>Presentation - blue default</vt:lpstr>
      <vt:lpstr>1_Presentation - blue default</vt:lpstr>
      <vt:lpstr>2_Presentation - blue default</vt:lpstr>
      <vt:lpstr>3_Presentation - blue default</vt:lpstr>
      <vt:lpstr>Presentation - blue default</vt:lpstr>
      <vt:lpstr>Presentation - blue default</vt:lpstr>
      <vt:lpstr>Presentation - blue default</vt:lpstr>
      <vt:lpstr>Presentation - blue default</vt:lpstr>
      <vt:lpstr>Presentation - blue default</vt:lpstr>
      <vt:lpstr>Presentation - blue default</vt:lpstr>
      <vt:lpstr>Presentation - blue default</vt:lpstr>
      <vt:lpstr>Presentation - blue default</vt:lpstr>
      <vt:lpstr>Presentation - blue default</vt:lpstr>
      <vt:lpstr>1_Presentation - blue default</vt:lpstr>
      <vt:lpstr>1_Presentation - blue default</vt:lpstr>
      <vt:lpstr>1_Presentation - blue default</vt:lpstr>
      <vt:lpstr>1_Presentation - blue default</vt:lpstr>
      <vt:lpstr>1_Presentation - blue default</vt:lpstr>
      <vt:lpstr>1_Presentation - blue default</vt:lpstr>
      <vt:lpstr>1_Presentation - blue default</vt:lpstr>
      <vt:lpstr>1_Presentation - blue default</vt:lpstr>
      <vt:lpstr>1_Presentation - blue default</vt:lpstr>
      <vt:lpstr>2_Presentation - blue default</vt:lpstr>
      <vt:lpstr>2_Presentation - blue default</vt:lpstr>
      <vt:lpstr>2_Presentation - blue default</vt:lpstr>
      <vt:lpstr>2_Presentation - blue default</vt:lpstr>
      <vt:lpstr>2_Presentation - blue default</vt:lpstr>
      <vt:lpstr>2_Presentation - blue default</vt:lpstr>
      <vt:lpstr>2_Presentation - blue default</vt:lpstr>
      <vt:lpstr>2_Presentation - blue default</vt:lpstr>
      <vt:lpstr>2_Presentation - blue default</vt:lpstr>
      <vt:lpstr>3_Presentation - blue default</vt:lpstr>
      <vt:lpstr>3_Presentation - blue default</vt:lpstr>
      <vt:lpstr>3_Presentation - blue default</vt:lpstr>
      <vt:lpstr>3_Presentation - blue default</vt:lpstr>
      <vt:lpstr>3_Presentation - blue default</vt:lpstr>
      <vt:lpstr>3_Presentation - blue default</vt:lpstr>
      <vt:lpstr>3_Presentation - blue default</vt:lpstr>
      <vt:lpstr>3_Presentation - blue default</vt:lpstr>
      <vt:lpstr>3_Presentation - blue default</vt:lpstr>
      <vt:lpstr>  Climate Change and Biodiversity: Impact, Synergy, and Confluence </vt:lpstr>
      <vt:lpstr>Global Biodiversity Outlook-3</vt:lpstr>
      <vt:lpstr>Climate Change Impact on Biodiversity </vt:lpstr>
      <vt:lpstr>Climate Change Impact on Biodiversity </vt:lpstr>
      <vt:lpstr>Slide 5</vt:lpstr>
      <vt:lpstr>Pika</vt:lpstr>
      <vt:lpstr>Ptarmigan </vt:lpstr>
      <vt:lpstr>Ptarmigan in winter</vt:lpstr>
      <vt:lpstr>Slide 9</vt:lpstr>
      <vt:lpstr>UNESCO World Heritage Convention</vt:lpstr>
      <vt:lpstr>Petition to UNESCO World Heritage Committee</vt:lpstr>
      <vt:lpstr>Climate Change and Ocean Acidification</vt:lpstr>
      <vt:lpstr>Impact of dams on biodiversity</vt:lpstr>
      <vt:lpstr>Slide 14</vt:lpstr>
      <vt:lpstr>Mitigation and adaptation</vt:lpstr>
      <vt:lpstr>Synergy between biodiversity  and climate change</vt:lpstr>
      <vt:lpstr>Confluence between human rights, climate change, and biodiversity</vt:lpstr>
      <vt:lpstr>Regional Human Rights Courts</vt:lpstr>
      <vt:lpstr>Human Rights Council</vt:lpstr>
      <vt:lpstr>Slide 20</vt:lpstr>
      <vt:lpstr>Using procedural rights</vt:lpstr>
      <vt:lpstr>PP in EIA: Maptapud, Thailand</vt:lpstr>
      <vt:lpstr>Procedural rights in  post-Copenhagen treaty</vt:lpstr>
      <vt:lpstr>Global Biodiversity Outlook-3</vt:lpstr>
      <vt:lpstr>Procedural rights and Biodiversity</vt:lpstr>
      <vt:lpstr>Conclusion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Change, Biodiversity, and Human Rights:  Impact, Synergy, and Confluence </dc:title>
  <dc:creator>Svitlana Kravchenko</dc:creator>
  <cp:lastModifiedBy>COEMaster</cp:lastModifiedBy>
  <cp:revision>26</cp:revision>
  <dcterms:created xsi:type="dcterms:W3CDTF">2010-09-05T23:10:04Z</dcterms:created>
  <dcterms:modified xsi:type="dcterms:W3CDTF">2010-12-13T14:12:25Z</dcterms:modified>
</cp:coreProperties>
</file>