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xlsx" ContentType="application/vnd.openxmlformats-officedocument.spreadsheetml.sheet"/>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16"/>
  </p:notesMasterIdLst>
  <p:handoutMasterIdLst>
    <p:handoutMasterId r:id="rId17"/>
  </p:handoutMasterIdLst>
  <p:sldIdLst>
    <p:sldId id="256" r:id="rId2"/>
    <p:sldId id="259" r:id="rId3"/>
    <p:sldId id="264" r:id="rId4"/>
    <p:sldId id="260" r:id="rId5"/>
    <p:sldId id="271" r:id="rId6"/>
    <p:sldId id="267" r:id="rId7"/>
    <p:sldId id="279" r:id="rId8"/>
    <p:sldId id="278" r:id="rId9"/>
    <p:sldId id="268" r:id="rId10"/>
    <p:sldId id="280" r:id="rId11"/>
    <p:sldId id="269" r:id="rId12"/>
    <p:sldId id="270" r:id="rId13"/>
    <p:sldId id="281" r:id="rId14"/>
    <p:sldId id="283" r:id="rId1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1A2"/>
    <a:srgbClr val="CC3300"/>
    <a:srgbClr val="0066CC"/>
    <a:srgbClr val="003F7E"/>
    <a:srgbClr val="392617"/>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391" autoAdjust="0"/>
  </p:normalViewPr>
  <p:slideViewPr>
    <p:cSldViewPr>
      <p:cViewPr varScale="1">
        <p:scale>
          <a:sx n="57" d="100"/>
          <a:sy n="57" d="100"/>
        </p:scale>
        <p:origin x="-174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2" Type="http://schemas.openxmlformats.org/officeDocument/2006/relationships/package" Target="../embeddings/Planilha_do_Microsoft_Office_Excel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pt-BR"/>
  <c:style val="43"/>
  <c:clrMapOvr bg1="lt1" tx1="dk1" bg2="lt2" tx2="dk2" accent1="accent1" accent2="accent2" accent3="accent3" accent4="accent4" accent5="accent5" accent6="accent6" hlink="hlink" folHlink="folHlink"/>
  <c:chart>
    <c:autoTitleDeleted val="1"/>
    <c:view3D>
      <c:perspective val="30"/>
    </c:view3D>
    <c:sideWall>
      <c:spPr>
        <a:noFill/>
        <a:ln w="25400">
          <a:noFill/>
        </a:ln>
      </c:spPr>
    </c:sideWall>
    <c:backWall>
      <c:spPr>
        <a:noFill/>
        <a:ln w="25400">
          <a:noFill/>
        </a:ln>
      </c:spPr>
    </c:backWall>
    <c:plotArea>
      <c:layout/>
      <c:bar3DChart>
        <c:barDir val="col"/>
        <c:grouping val="clustered"/>
        <c:ser>
          <c:idx val="0"/>
          <c:order val="0"/>
          <c:tx>
            <c:strRef>
              <c:f>Plan1!$B$1</c:f>
              <c:strCache>
                <c:ptCount val="1"/>
                <c:pt idx="0">
                  <c:v>Piped Water Supply</c:v>
                </c:pt>
              </c:strCache>
            </c:strRef>
          </c:tx>
          <c:spPr>
            <a:solidFill>
              <a:srgbClr val="0066CC"/>
            </a:solidFill>
            <a:ln>
              <a:solidFill>
                <a:srgbClr val="0066CC"/>
              </a:solidFill>
            </a:ln>
          </c:spPr>
          <c:cat>
            <c:numRef>
              <c:f>Plan1!$A$2:$A$3</c:f>
              <c:numCache>
                <c:formatCode>General</c:formatCode>
                <c:ptCount val="2"/>
                <c:pt idx="0">
                  <c:v>2000</c:v>
                </c:pt>
                <c:pt idx="1">
                  <c:v>2010</c:v>
                </c:pt>
              </c:numCache>
            </c:numRef>
          </c:cat>
          <c:val>
            <c:numRef>
              <c:f>Plan1!$B$2:$B$3</c:f>
              <c:numCache>
                <c:formatCode>0%</c:formatCode>
                <c:ptCount val="2"/>
                <c:pt idx="0">
                  <c:v>0.7782</c:v>
                </c:pt>
                <c:pt idx="1">
                  <c:v>0.82850000000000001</c:v>
                </c:pt>
              </c:numCache>
            </c:numRef>
          </c:val>
        </c:ser>
        <c:ser>
          <c:idx val="1"/>
          <c:order val="1"/>
          <c:tx>
            <c:strRef>
              <c:f>Plan1!$C$1</c:f>
              <c:strCache>
                <c:ptCount val="1"/>
                <c:pt idx="0">
                  <c:v>Water Wells and Springs</c:v>
                </c:pt>
              </c:strCache>
            </c:strRef>
          </c:tx>
          <c:spPr>
            <a:solidFill>
              <a:srgbClr val="FFC000"/>
            </a:solidFill>
            <a:ln>
              <a:solidFill>
                <a:srgbClr val="FFC000"/>
              </a:solidFill>
            </a:ln>
          </c:spPr>
          <c:cat>
            <c:numRef>
              <c:f>Plan1!$A$2:$A$3</c:f>
              <c:numCache>
                <c:formatCode>General</c:formatCode>
                <c:ptCount val="2"/>
                <c:pt idx="0">
                  <c:v>2000</c:v>
                </c:pt>
                <c:pt idx="1">
                  <c:v>2010</c:v>
                </c:pt>
              </c:numCache>
            </c:numRef>
          </c:cat>
          <c:val>
            <c:numRef>
              <c:f>Plan1!$C$2:$C$3</c:f>
              <c:numCache>
                <c:formatCode>0%</c:formatCode>
                <c:ptCount val="2"/>
                <c:pt idx="0">
                  <c:v>0.15580000000000013</c:v>
                </c:pt>
                <c:pt idx="1">
                  <c:v>0.1003</c:v>
                </c:pt>
              </c:numCache>
            </c:numRef>
          </c:val>
        </c:ser>
        <c:ser>
          <c:idx val="2"/>
          <c:order val="2"/>
          <c:tx>
            <c:strRef>
              <c:f>Plan1!$D$1</c:f>
              <c:strCache>
                <c:ptCount val="1"/>
                <c:pt idx="0">
                  <c:v>Other</c:v>
                </c:pt>
              </c:strCache>
            </c:strRef>
          </c:tx>
          <c:spPr>
            <a:solidFill>
              <a:srgbClr val="CC3300"/>
            </a:solidFill>
            <a:ln>
              <a:solidFill>
                <a:srgbClr val="C00000"/>
              </a:solidFill>
            </a:ln>
          </c:spPr>
          <c:cat>
            <c:numRef>
              <c:f>Plan1!$A$2:$A$3</c:f>
              <c:numCache>
                <c:formatCode>General</c:formatCode>
                <c:ptCount val="2"/>
                <c:pt idx="0">
                  <c:v>2000</c:v>
                </c:pt>
                <c:pt idx="1">
                  <c:v>2010</c:v>
                </c:pt>
              </c:numCache>
            </c:numRef>
          </c:cat>
          <c:val>
            <c:numRef>
              <c:f>Plan1!$D$2:$D$3</c:f>
              <c:numCache>
                <c:formatCode>0%</c:formatCode>
                <c:ptCount val="2"/>
                <c:pt idx="0">
                  <c:v>6.610000000000002E-2</c:v>
                </c:pt>
                <c:pt idx="1">
                  <c:v>7.1199999999999999E-2</c:v>
                </c:pt>
              </c:numCache>
            </c:numRef>
          </c:val>
        </c:ser>
        <c:shape val="cylinder"/>
        <c:axId val="88645632"/>
        <c:axId val="88647168"/>
        <c:axId val="0"/>
      </c:bar3DChart>
      <c:catAx>
        <c:axId val="88645632"/>
        <c:scaling>
          <c:orientation val="minMax"/>
        </c:scaling>
        <c:axPos val="b"/>
        <c:numFmt formatCode="General" sourceLinked="1"/>
        <c:tickLblPos val="nextTo"/>
        <c:txPr>
          <a:bodyPr/>
          <a:lstStyle/>
          <a:p>
            <a:pPr>
              <a:defRPr sz="1600" baseline="0"/>
            </a:pPr>
            <a:endParaRPr lang="pt-BR"/>
          </a:p>
        </c:txPr>
        <c:crossAx val="88647168"/>
        <c:crosses val="autoZero"/>
        <c:auto val="1"/>
        <c:lblAlgn val="ctr"/>
        <c:lblOffset val="100"/>
      </c:catAx>
      <c:valAx>
        <c:axId val="88647168"/>
        <c:scaling>
          <c:orientation val="minMax"/>
        </c:scaling>
        <c:axPos val="l"/>
        <c:numFmt formatCode="0%" sourceLinked="1"/>
        <c:tickLblPos val="nextTo"/>
        <c:txPr>
          <a:bodyPr/>
          <a:lstStyle/>
          <a:p>
            <a:pPr>
              <a:defRPr sz="1600" baseline="0"/>
            </a:pPr>
            <a:endParaRPr lang="pt-BR"/>
          </a:p>
        </c:txPr>
        <c:crossAx val="88645632"/>
        <c:crosses val="autoZero"/>
        <c:crossBetween val="between"/>
      </c:valAx>
    </c:plotArea>
    <c:legend>
      <c:legendPos val="r"/>
      <c:layout>
        <c:manualLayout>
          <c:xMode val="edge"/>
          <c:yMode val="edge"/>
          <c:x val="0.58064674049551901"/>
          <c:y val="8.5889874543331288E-2"/>
          <c:w val="0.39289653247243383"/>
          <c:h val="0.35199916433645173"/>
        </c:manualLayout>
      </c:layout>
      <c:txPr>
        <a:bodyPr/>
        <a:lstStyle/>
        <a:p>
          <a:pPr>
            <a:defRPr sz="1600" baseline="0"/>
          </a:pPr>
          <a:endParaRPr lang="pt-BR"/>
        </a:p>
      </c:txPr>
    </c:legend>
    <c:plotVisOnly val="1"/>
  </c:chart>
  <c:txPr>
    <a:bodyPr/>
    <a:lstStyle/>
    <a:p>
      <a:pPr>
        <a:defRPr sz="1800"/>
      </a:pPr>
      <a:endParaRPr lang="pt-BR"/>
    </a:p>
  </c:txPr>
  <c:externalData r:id="rId2"/>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3085F82-2FAB-4539-937B-10554D291DE8}" type="datetimeFigureOut">
              <a:rPr lang="pt-BR" smtClean="0"/>
              <a:pPr/>
              <a:t>04/07/2011</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DE8474D-896E-4E1E-B470-C1E149D03541}" type="slidenum">
              <a:rPr lang="pt-BR" smtClean="0"/>
              <a:pPr/>
              <a:t>‹nº›</a:t>
            </a:fld>
            <a:endParaRPr lang="pt-B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1B0EE6-0999-48E2-899B-03D4F04C857C}" type="datetimeFigureOut">
              <a:rPr lang="pt-BR" smtClean="0"/>
              <a:pPr/>
              <a:t>04/07/2011</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851B75-9D48-4520-B218-EC97D8B0F8A5}" type="slidenum">
              <a:rPr lang="pt-BR" smtClean="0"/>
              <a:pPr/>
              <a:t>‹nº›</a:t>
            </a:fld>
            <a:endParaRPr lang="pt-B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en-GB" sz="1400" noProof="0" dirty="0" smtClean="0">
                <a:latin typeface="Arial" pitchFamily="34" charset="0"/>
                <a:cs typeface="Arial" pitchFamily="34" charset="0"/>
              </a:rPr>
              <a:t>Basically, our intention here is to demonstrate that even</a:t>
            </a:r>
            <a:r>
              <a:rPr lang="en-GB" sz="1400" baseline="0" noProof="0" dirty="0" smtClean="0">
                <a:latin typeface="Arial" pitchFamily="34" charset="0"/>
                <a:cs typeface="Arial" pitchFamily="34" charset="0"/>
              </a:rPr>
              <a:t> without provision in the Brazilian Constitution, the right to water can be considered as a fundamental right, and, based on that premise, analyse if our water legal system can provide any level of environmental sustainability. </a:t>
            </a: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2</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en-US" dirty="0" smtClean="0">
                <a:latin typeface="Arial" pitchFamily="34" charset="0"/>
                <a:cs typeface="Arial" pitchFamily="34" charset="0"/>
              </a:rPr>
              <a:t>In a first moment, I would like to present you some data about water in the Brazilian</a:t>
            </a:r>
            <a:r>
              <a:rPr lang="en-US" baseline="0" dirty="0" smtClean="0">
                <a:latin typeface="Arial" pitchFamily="34" charset="0"/>
                <a:cs typeface="Arial" pitchFamily="34" charset="0"/>
              </a:rPr>
              <a:t> context.</a:t>
            </a:r>
            <a:endParaRPr lang="en-US" dirty="0" smtClean="0">
              <a:latin typeface="Arial" pitchFamily="34" charset="0"/>
              <a:cs typeface="Arial" pitchFamily="34" charset="0"/>
            </a:endParaRPr>
          </a:p>
          <a:p>
            <a:endParaRPr lang="en-US" dirty="0" smtClean="0">
              <a:latin typeface="Arial" pitchFamily="34" charset="0"/>
              <a:cs typeface="Arial" pitchFamily="34" charset="0"/>
            </a:endParaRPr>
          </a:p>
          <a:p>
            <a:r>
              <a:rPr lang="en-US" dirty="0" smtClean="0">
                <a:latin typeface="Arial" pitchFamily="34" charset="0"/>
                <a:cs typeface="Arial" pitchFamily="34" charset="0"/>
              </a:rPr>
              <a:t>On this pie</a:t>
            </a:r>
            <a:r>
              <a:rPr lang="en-US" baseline="0" dirty="0" smtClean="0">
                <a:latin typeface="Arial" pitchFamily="34" charset="0"/>
                <a:cs typeface="Arial" pitchFamily="34" charset="0"/>
              </a:rPr>
              <a:t> chart, we can see how the water is distributed worldwide. Occupying almost half of the South American continent, </a:t>
            </a:r>
            <a:r>
              <a:rPr lang="en-US" dirty="0" smtClean="0">
                <a:latin typeface="Arial" pitchFamily="34" charset="0"/>
                <a:cs typeface="Arial" pitchFamily="34" charset="0"/>
              </a:rPr>
              <a:t>Brazil comprises</a:t>
            </a:r>
            <a:r>
              <a:rPr lang="en-US" baseline="0" dirty="0" smtClean="0">
                <a:latin typeface="Arial" pitchFamily="34" charset="0"/>
                <a:cs typeface="Arial" pitchFamily="34" charset="0"/>
              </a:rPr>
              <a:t> </a:t>
            </a:r>
            <a:r>
              <a:rPr lang="en-US" dirty="0" smtClean="0">
                <a:latin typeface="Arial" pitchFamily="34" charset="0"/>
                <a:cs typeface="Arial" pitchFamily="34" charset="0"/>
              </a:rPr>
              <a:t>12% of the total water available in the world.</a:t>
            </a: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3</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fontScale="92500" lnSpcReduction="20000"/>
          </a:bodyPr>
          <a:lstStyle/>
          <a:p>
            <a:pPr>
              <a:lnSpc>
                <a:spcPct val="100000"/>
              </a:lnSpc>
              <a:spcBef>
                <a:spcPts val="600"/>
              </a:spcBef>
            </a:pPr>
            <a:r>
              <a:rPr lang="en-GB" baseline="0" noProof="0" dirty="0" smtClean="0"/>
              <a:t>This water is distributed along 12 hydrographic regions, and on this map we can see the seven main Brazilian basins, some of them shared with other countries, as Argentina, Paraguay, Uruguay, Peru and Bolivia. </a:t>
            </a:r>
          </a:p>
          <a:p>
            <a:pPr>
              <a:lnSpc>
                <a:spcPct val="100000"/>
              </a:lnSpc>
              <a:spcBef>
                <a:spcPts val="600"/>
              </a:spcBef>
            </a:pPr>
            <a:endParaRPr lang="en-GB" baseline="0" noProof="0" dirty="0" smtClean="0"/>
          </a:p>
          <a:p>
            <a:pPr>
              <a:lnSpc>
                <a:spcPct val="100000"/>
              </a:lnSpc>
              <a:spcBef>
                <a:spcPts val="600"/>
              </a:spcBef>
            </a:pPr>
            <a:r>
              <a:rPr lang="en-GB" baseline="0" noProof="0" dirty="0" smtClean="0"/>
              <a:t>But I would like to call your attention to São Francisco and Amazon Basins:  </a:t>
            </a:r>
          </a:p>
          <a:p>
            <a:pPr>
              <a:lnSpc>
                <a:spcPct val="100000"/>
              </a:lnSpc>
              <a:spcBef>
                <a:spcPts val="600"/>
              </a:spcBef>
            </a:pPr>
            <a:endParaRPr lang="en-GB" baseline="0" noProof="0" dirty="0" smtClean="0"/>
          </a:p>
          <a:p>
            <a:pPr>
              <a:lnSpc>
                <a:spcPct val="100000"/>
              </a:lnSpc>
              <a:spcBef>
                <a:spcPts val="600"/>
              </a:spcBef>
            </a:pPr>
            <a:r>
              <a:rPr lang="en-GB" baseline="0" noProof="0" dirty="0" smtClean="0"/>
              <a:t>- the São Francisco Basin, shown in </a:t>
            </a:r>
            <a:r>
              <a:rPr lang="en-GB" baseline="0" noProof="0" dirty="0" smtClean="0">
                <a:solidFill>
                  <a:schemeClr val="tx1"/>
                </a:solidFill>
              </a:rPr>
              <a:t>greyish yellow, </a:t>
            </a:r>
            <a:r>
              <a:rPr lang="en-GB" baseline="0" noProof="0" dirty="0" smtClean="0"/>
              <a:t>because it is located in the driest Brazilian region. </a:t>
            </a:r>
          </a:p>
          <a:p>
            <a:pPr>
              <a:lnSpc>
                <a:spcPct val="100000"/>
              </a:lnSpc>
              <a:spcBef>
                <a:spcPts val="600"/>
              </a:spcBef>
            </a:pPr>
            <a:endParaRPr lang="en-GB" baseline="0" noProof="0" dirty="0" smtClean="0"/>
          </a:p>
          <a:p>
            <a:pPr>
              <a:lnSpc>
                <a:spcPct val="100000"/>
              </a:lnSpc>
              <a:spcBef>
                <a:spcPts val="600"/>
              </a:spcBef>
              <a:buFontTx/>
              <a:buChar char="-"/>
            </a:pPr>
            <a:r>
              <a:rPr lang="en-GB" baseline="0" noProof="0" dirty="0" smtClean="0"/>
              <a:t> and the Amazon Basin, shown in green, because it is the largest basin in the world.</a:t>
            </a:r>
          </a:p>
          <a:p>
            <a:pPr>
              <a:lnSpc>
                <a:spcPct val="100000"/>
              </a:lnSpc>
              <a:spcBef>
                <a:spcPts val="600"/>
              </a:spcBef>
              <a:buFontTx/>
              <a:buNone/>
            </a:pPr>
            <a:endParaRPr lang="en-US" sz="1200" kern="1200" dirty="0" smtClean="0">
              <a:solidFill>
                <a:schemeClr val="tx1"/>
              </a:solidFill>
              <a:latin typeface="+mn-lt"/>
              <a:ea typeface="+mn-ea"/>
              <a:cs typeface="+mn-cs"/>
            </a:endParaRPr>
          </a:p>
          <a:p>
            <a:pPr>
              <a:lnSpc>
                <a:spcPct val="100000"/>
              </a:lnSpc>
              <a:spcBef>
                <a:spcPts val="600"/>
              </a:spcBef>
              <a:buFontTx/>
              <a:buNone/>
            </a:pPr>
            <a:r>
              <a:rPr lang="en-US" sz="1200" kern="1200" dirty="0" smtClean="0">
                <a:solidFill>
                  <a:schemeClr val="tx1"/>
                </a:solidFill>
                <a:latin typeface="+mn-lt"/>
                <a:ea typeface="+mn-ea"/>
                <a:cs typeface="+mn-cs"/>
              </a:rPr>
              <a:t>Despite of being a rich country in hydric resources, distribution of water in Brazil is very unequal in terms of geography and population. </a:t>
            </a:r>
            <a:r>
              <a:rPr lang="en-US" dirty="0" smtClean="0"/>
              <a:t> </a:t>
            </a:r>
          </a:p>
          <a:p>
            <a:pPr>
              <a:lnSpc>
                <a:spcPct val="100000"/>
              </a:lnSpc>
              <a:spcBef>
                <a:spcPts val="600"/>
              </a:spcBef>
              <a:buFontTx/>
              <a:buNone/>
            </a:pPr>
            <a:endParaRPr lang="en-US" dirty="0" smtClean="0"/>
          </a:p>
          <a:p>
            <a:pPr>
              <a:lnSpc>
                <a:spcPct val="100000"/>
              </a:lnSpc>
              <a:spcBef>
                <a:spcPts val="600"/>
              </a:spcBef>
              <a:buFontTx/>
              <a:buNone/>
            </a:pPr>
            <a:r>
              <a:rPr lang="en-US" sz="1200" kern="1200" dirty="0" smtClean="0">
                <a:solidFill>
                  <a:schemeClr val="tx1"/>
                </a:solidFill>
                <a:latin typeface="+mn-lt"/>
                <a:ea typeface="+mn-ea"/>
                <a:cs typeface="+mn-cs"/>
              </a:rPr>
              <a:t>Just to give you and idea, while the Amazon State has 74% of water availability, the Amazon Basin is inhabited by less than 5% of the population. </a:t>
            </a:r>
          </a:p>
          <a:p>
            <a:pPr>
              <a:lnSpc>
                <a:spcPct val="100000"/>
              </a:lnSpc>
              <a:spcBef>
                <a:spcPts val="600"/>
              </a:spcBef>
              <a:buFontTx/>
              <a:buNone/>
            </a:pPr>
            <a:endParaRPr lang="en-US" sz="1200" kern="1200" dirty="0" smtClean="0">
              <a:solidFill>
                <a:schemeClr val="tx1"/>
              </a:solidFill>
              <a:latin typeface="+mn-lt"/>
              <a:ea typeface="+mn-ea"/>
              <a:cs typeface="+mn-cs"/>
            </a:endParaRPr>
          </a:p>
          <a:p>
            <a:pPr>
              <a:lnSpc>
                <a:spcPct val="100000"/>
              </a:lnSpc>
              <a:spcBef>
                <a:spcPts val="600"/>
              </a:spcBef>
              <a:buFontTx/>
              <a:buNone/>
            </a:pPr>
            <a:r>
              <a:rPr lang="en-US" sz="1200" kern="1200" dirty="0" smtClean="0">
                <a:solidFill>
                  <a:schemeClr val="tx1"/>
                </a:solidFill>
                <a:latin typeface="+mn-lt"/>
                <a:ea typeface="+mn-ea"/>
                <a:cs typeface="+mn-cs"/>
              </a:rPr>
              <a:t>On the other</a:t>
            </a:r>
            <a:r>
              <a:rPr lang="en-US" sz="1200" kern="1200" baseline="0" dirty="0" smtClean="0">
                <a:solidFill>
                  <a:schemeClr val="tx1"/>
                </a:solidFill>
                <a:latin typeface="+mn-lt"/>
                <a:ea typeface="+mn-ea"/>
                <a:cs typeface="+mn-cs"/>
              </a:rPr>
              <a:t> hand, t</a:t>
            </a:r>
            <a:r>
              <a:rPr lang="en-US" sz="1200" kern="1200" dirty="0" smtClean="0">
                <a:solidFill>
                  <a:schemeClr val="tx1"/>
                </a:solidFill>
                <a:latin typeface="+mn-lt"/>
                <a:ea typeface="+mn-ea"/>
                <a:cs typeface="+mn-cs"/>
              </a:rPr>
              <a:t>he Northeast region, where is located the São Francisco Basin, presents a scenario of quantitative insufficiency. According to the Water National Agency, each habitant have access to less than 500 cubic meters of water a year, what indicates a restriction situation according to the United Nations Organization.</a:t>
            </a:r>
            <a:endParaRPr lang="pt-BR" dirty="0" smtClean="0"/>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4</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en-GB" noProof="0" dirty="0" smtClean="0">
                <a:latin typeface="Arial" pitchFamily="34" charset="0"/>
                <a:cs typeface="Arial" pitchFamily="34" charset="0"/>
              </a:rPr>
              <a:t>According</a:t>
            </a:r>
            <a:r>
              <a:rPr lang="en-GB" baseline="0" noProof="0" dirty="0" smtClean="0">
                <a:latin typeface="Arial" pitchFamily="34" charset="0"/>
                <a:cs typeface="Arial" pitchFamily="34" charset="0"/>
              </a:rPr>
              <a:t> preliminary data from the Brazilian Institute of Geography and Statistics:</a:t>
            </a:r>
          </a:p>
          <a:p>
            <a:endParaRPr lang="en-GB" baseline="0" noProof="0" dirty="0" smtClean="0">
              <a:latin typeface="Arial" pitchFamily="34" charset="0"/>
              <a:cs typeface="Arial" pitchFamily="34" charset="0"/>
            </a:endParaRPr>
          </a:p>
          <a:p>
            <a:pPr>
              <a:buFontTx/>
              <a:buChar char="-"/>
            </a:pPr>
            <a:r>
              <a:rPr lang="en-GB" baseline="0" noProof="0" dirty="0" smtClean="0"/>
              <a:t> there are 5% more houses with piped water supply in 2010 than there was in 2000; </a:t>
            </a:r>
          </a:p>
          <a:p>
            <a:pPr>
              <a:buFontTx/>
              <a:buNone/>
            </a:pPr>
            <a:endParaRPr lang="en-GB" baseline="0" noProof="0" dirty="0" smtClean="0"/>
          </a:p>
          <a:p>
            <a:pPr>
              <a:buFontTx/>
              <a:buChar char="-"/>
            </a:pPr>
            <a:r>
              <a:rPr lang="en-GB" baseline="0" noProof="0" dirty="0" smtClean="0"/>
              <a:t> 6% less houses using water wells and springs in 2010; </a:t>
            </a:r>
            <a:endParaRPr lang="en-GB" baseline="0" noProof="0" dirty="0" smtClean="0">
              <a:latin typeface="Arial" pitchFamily="34" charset="0"/>
              <a:cs typeface="Arial" pitchFamily="34" charset="0"/>
            </a:endParaRPr>
          </a:p>
          <a:p>
            <a:endParaRPr lang="en-GB" baseline="0" noProof="0" dirty="0" smtClean="0">
              <a:latin typeface="Arial" pitchFamily="34" charset="0"/>
              <a:cs typeface="Arial" pitchFamily="34" charset="0"/>
            </a:endParaRPr>
          </a:p>
          <a:p>
            <a:pPr>
              <a:buFontTx/>
              <a:buChar char="-"/>
            </a:pPr>
            <a:r>
              <a:rPr lang="en-GB" baseline="0" noProof="0" dirty="0" smtClean="0">
                <a:latin typeface="Arial" pitchFamily="34" charset="0"/>
                <a:cs typeface="Arial" pitchFamily="34" charset="0"/>
              </a:rPr>
              <a:t> but from 2000 and 2010, almost the same number of houses are still served with water from sources not identified. It means that about 14 million people can be using contaminated or polluted water, for example.</a:t>
            </a:r>
          </a:p>
          <a:p>
            <a:endParaRPr lang="en-GB" baseline="0" noProof="0" dirty="0" smtClean="0">
              <a:latin typeface="Arial" pitchFamily="34" charset="0"/>
              <a:cs typeface="Arial" pitchFamily="34" charset="0"/>
            </a:endParaRPr>
          </a:p>
          <a:p>
            <a:r>
              <a:rPr lang="en-GB" baseline="0" noProof="0" dirty="0" smtClean="0">
                <a:latin typeface="Arial" pitchFamily="34" charset="0"/>
                <a:cs typeface="Arial" pitchFamily="34" charset="0"/>
              </a:rPr>
              <a:t>* Average: 3.5 people living in each house.</a:t>
            </a:r>
            <a:endParaRPr lang="en-GB" noProof="0" dirty="0" smtClean="0">
              <a:latin typeface="Arial" pitchFamily="34" charset="0"/>
              <a:cs typeface="Arial" pitchFamily="34" charset="0"/>
            </a:endParaRP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5</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en-US" sz="1200" kern="1200" noProof="0" dirty="0" smtClean="0">
                <a:solidFill>
                  <a:schemeClr val="tx1"/>
                </a:solidFill>
                <a:latin typeface="Arial" pitchFamily="34" charset="0"/>
                <a:ea typeface="+mn-ea"/>
                <a:cs typeface="Arial" pitchFamily="34" charset="0"/>
              </a:rPr>
              <a:t>Having</a:t>
            </a:r>
            <a:r>
              <a:rPr lang="en-US" sz="1200" kern="1200" baseline="0" noProof="0" dirty="0" smtClean="0">
                <a:solidFill>
                  <a:schemeClr val="tx1"/>
                </a:solidFill>
                <a:latin typeface="Arial" pitchFamily="34" charset="0"/>
                <a:ea typeface="+mn-ea"/>
                <a:cs typeface="Arial" pitchFamily="34" charset="0"/>
              </a:rPr>
              <a:t> said that, I would like to consider water on the international legal context before to analyze it in the Brazilian scenario. </a:t>
            </a:r>
          </a:p>
          <a:p>
            <a:endParaRPr lang="en-US" sz="1200" kern="1200" baseline="0" noProof="0" dirty="0" smtClean="0">
              <a:solidFill>
                <a:schemeClr val="tx1"/>
              </a:solidFill>
              <a:latin typeface="Arial" pitchFamily="34" charset="0"/>
              <a:ea typeface="+mn-ea"/>
              <a:cs typeface="Arial" pitchFamily="34" charset="0"/>
            </a:endParaRPr>
          </a:p>
          <a:p>
            <a:r>
              <a:rPr lang="en-US" sz="1200" kern="1200" noProof="0" dirty="0" smtClean="0">
                <a:solidFill>
                  <a:schemeClr val="tx1"/>
                </a:solidFill>
                <a:latin typeface="Arial" pitchFamily="34" charset="0"/>
                <a:ea typeface="+mn-ea"/>
                <a:cs typeface="Arial" pitchFamily="34" charset="0"/>
              </a:rPr>
              <a:t>Although in 2010 the General Assembly of the United Nations formally recognized the human right to water and sanitation.</a:t>
            </a:r>
          </a:p>
          <a:p>
            <a:endParaRPr lang="en-US" sz="1200" kern="1200" noProof="0" dirty="0" smtClean="0">
              <a:solidFill>
                <a:schemeClr val="tx1"/>
              </a:solidFill>
              <a:latin typeface="Arial" pitchFamily="34" charset="0"/>
              <a:ea typeface="+mn-ea"/>
              <a:cs typeface="Arial" pitchFamily="34" charset="0"/>
            </a:endParaRPr>
          </a:p>
          <a:p>
            <a:r>
              <a:rPr lang="en-US" sz="1200" kern="1200" noProof="0" dirty="0" smtClean="0">
                <a:solidFill>
                  <a:schemeClr val="tx1"/>
                </a:solidFill>
                <a:latin typeface="Arial" pitchFamily="34" charset="0"/>
                <a:ea typeface="+mn-ea"/>
                <a:cs typeface="Arial" pitchFamily="34" charset="0"/>
              </a:rPr>
              <a:t>In the opportunity, the representative of Brazil said the right to water and sanitation was intrinsically connected to the rights to life, health, food and adequate housing. </a:t>
            </a:r>
          </a:p>
          <a:p>
            <a:endParaRPr lang="en-US" sz="1200" kern="1200" noProof="0" dirty="0" smtClean="0">
              <a:solidFill>
                <a:schemeClr val="tx1"/>
              </a:solidFill>
              <a:latin typeface="Arial" pitchFamily="34" charset="0"/>
              <a:ea typeface="+mn-ea"/>
              <a:cs typeface="Arial" pitchFamily="34" charset="0"/>
            </a:endParaRPr>
          </a:p>
          <a:p>
            <a:r>
              <a:rPr lang="en-US" sz="1200" kern="1200" noProof="0" dirty="0" smtClean="0">
                <a:solidFill>
                  <a:schemeClr val="tx1"/>
                </a:solidFill>
                <a:latin typeface="Arial" pitchFamily="34" charset="0"/>
                <a:ea typeface="+mn-ea"/>
                <a:cs typeface="Arial" pitchFamily="34" charset="0"/>
              </a:rPr>
              <a:t>Unfortunately </a:t>
            </a:r>
            <a:r>
              <a:rPr lang="en-US" sz="1200" kern="1200" baseline="0" noProof="0" dirty="0" smtClean="0">
                <a:solidFill>
                  <a:schemeClr val="tx1"/>
                </a:solidFill>
                <a:latin typeface="Arial" pitchFamily="34" charset="0"/>
                <a:ea typeface="+mn-ea"/>
                <a:cs typeface="Arial" pitchFamily="34" charset="0"/>
              </a:rPr>
              <a:t> </a:t>
            </a:r>
            <a:r>
              <a:rPr lang="en-US" sz="1200" kern="1200" noProof="0" dirty="0" smtClean="0">
                <a:solidFill>
                  <a:schemeClr val="tx1"/>
                </a:solidFill>
                <a:latin typeface="Arial" pitchFamily="34" charset="0"/>
                <a:ea typeface="+mn-ea"/>
                <a:cs typeface="Arial" pitchFamily="34" charset="0"/>
              </a:rPr>
              <a:t>the human right to water </a:t>
            </a:r>
            <a:r>
              <a:rPr lang="en-US" sz="1200" kern="1200" baseline="0" noProof="0" dirty="0" smtClean="0">
                <a:solidFill>
                  <a:schemeClr val="tx1"/>
                </a:solidFill>
                <a:latin typeface="Arial" pitchFamily="34" charset="0"/>
                <a:ea typeface="+mn-ea"/>
                <a:cs typeface="Arial" pitchFamily="34" charset="0"/>
              </a:rPr>
              <a:t>content was not specified, what can make its implementation even harder</a:t>
            </a:r>
            <a:r>
              <a:rPr lang="en-US" sz="1200" kern="1200" noProof="0" dirty="0" smtClean="0">
                <a:solidFill>
                  <a:schemeClr val="tx1"/>
                </a:solidFill>
                <a:latin typeface="Arial" pitchFamily="34" charset="0"/>
                <a:ea typeface="+mn-ea"/>
                <a:cs typeface="Arial" pitchFamily="34" charset="0"/>
              </a:rPr>
              <a:t>.</a:t>
            </a: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6</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en-US" sz="1200" kern="1200" baseline="0" noProof="0" dirty="0" smtClean="0">
                <a:solidFill>
                  <a:schemeClr val="tx1"/>
                </a:solidFill>
                <a:latin typeface="Arial" pitchFamily="34" charset="0"/>
                <a:ea typeface="+mn-ea"/>
                <a:cs typeface="Arial" pitchFamily="34" charset="0"/>
              </a:rPr>
              <a:t>Despite of that, interpreting </a:t>
            </a:r>
            <a:r>
              <a:rPr lang="en-US" sz="1200" kern="1200" noProof="0" dirty="0" smtClean="0">
                <a:solidFill>
                  <a:schemeClr val="tx1"/>
                </a:solidFill>
                <a:latin typeface="Arial" pitchFamily="34" charset="0"/>
                <a:ea typeface="+mn-ea"/>
                <a:cs typeface="Arial" pitchFamily="34" charset="0"/>
              </a:rPr>
              <a:t>the UN Resolution </a:t>
            </a:r>
            <a:r>
              <a:rPr lang="en-US" sz="1200" kern="1200" baseline="0" noProof="0" dirty="0" smtClean="0">
                <a:solidFill>
                  <a:schemeClr val="tx1"/>
                </a:solidFill>
                <a:latin typeface="Arial" pitchFamily="34" charset="0"/>
                <a:ea typeface="+mn-ea"/>
                <a:cs typeface="Arial" pitchFamily="34" charset="0"/>
              </a:rPr>
              <a:t>with the General Comment n. 15 from the </a:t>
            </a:r>
            <a:r>
              <a:rPr lang="en-US" sz="1200" kern="1200" noProof="0" dirty="0" smtClean="0">
                <a:solidFill>
                  <a:schemeClr val="tx1"/>
                </a:solidFill>
                <a:latin typeface="Arial" pitchFamily="34" charset="0"/>
                <a:ea typeface="+mn-ea"/>
                <a:cs typeface="Arial" pitchFamily="34" charset="0"/>
              </a:rPr>
              <a:t>Committee on Social, Economic and Cultural Rights, the content</a:t>
            </a:r>
            <a:r>
              <a:rPr lang="en-US" sz="1200" kern="1200" baseline="0" noProof="0" dirty="0" smtClean="0">
                <a:solidFill>
                  <a:schemeClr val="tx1"/>
                </a:solidFill>
                <a:latin typeface="Arial" pitchFamily="34" charset="0"/>
                <a:ea typeface="+mn-ea"/>
                <a:cs typeface="Arial" pitchFamily="34" charset="0"/>
              </a:rPr>
              <a:t> to the human right to water can be defined</a:t>
            </a:r>
            <a:r>
              <a:rPr lang="en-US" sz="1200" kern="1200" noProof="0" dirty="0" smtClean="0">
                <a:solidFill>
                  <a:schemeClr val="tx1"/>
                </a:solidFill>
                <a:latin typeface="Arial" pitchFamily="34" charset="0"/>
                <a:ea typeface="+mn-ea"/>
                <a:cs typeface="Arial" pitchFamily="34" charset="0"/>
              </a:rPr>
              <a:t> through</a:t>
            </a:r>
            <a:r>
              <a:rPr lang="en-US" sz="1200" kern="1200" baseline="0" noProof="0" dirty="0" smtClean="0">
                <a:solidFill>
                  <a:schemeClr val="tx1"/>
                </a:solidFill>
                <a:latin typeface="Arial" pitchFamily="34" charset="0"/>
                <a:ea typeface="+mn-ea"/>
                <a:cs typeface="Arial" pitchFamily="34" charset="0"/>
              </a:rPr>
              <a:t> four main elements: availability; accessibility; quality; and affordability.</a:t>
            </a:r>
          </a:p>
          <a:p>
            <a:endParaRPr lang="en-US" sz="1200" kern="1200" baseline="0" noProof="0" dirty="0" smtClean="0">
              <a:solidFill>
                <a:schemeClr val="tx1"/>
              </a:solidFill>
              <a:latin typeface="Arial" pitchFamily="34" charset="0"/>
              <a:ea typeface="+mn-ea"/>
              <a:cs typeface="Arial" pitchFamily="34" charset="0"/>
            </a:endParaRPr>
          </a:p>
          <a:p>
            <a:r>
              <a:rPr lang="en-US" sz="1200" kern="1200" dirty="0" smtClean="0">
                <a:solidFill>
                  <a:schemeClr val="tx1"/>
                </a:solidFill>
                <a:latin typeface="Arial" pitchFamily="34" charset="0"/>
                <a:ea typeface="+mn-ea"/>
                <a:cs typeface="Arial" pitchFamily="34" charset="0"/>
              </a:rPr>
              <a:t>The right to have an equal access to drinking water in sufficient quantity and quality to meet people’s basic needs leave us</a:t>
            </a:r>
            <a:r>
              <a:rPr lang="en-US" sz="1200" kern="1200" baseline="0" dirty="0" smtClean="0">
                <a:solidFill>
                  <a:schemeClr val="tx1"/>
                </a:solidFill>
                <a:latin typeface="Arial" pitchFamily="34" charset="0"/>
                <a:ea typeface="+mn-ea"/>
                <a:cs typeface="Arial" pitchFamily="34" charset="0"/>
              </a:rPr>
              <a:t> with a</a:t>
            </a:r>
            <a:r>
              <a:rPr lang="en-US" sz="1200" kern="1200" dirty="0" smtClean="0">
                <a:solidFill>
                  <a:schemeClr val="tx1"/>
                </a:solidFill>
                <a:latin typeface="Arial" pitchFamily="34" charset="0"/>
                <a:ea typeface="+mn-ea"/>
                <a:cs typeface="Arial" pitchFamily="34" charset="0"/>
              </a:rPr>
              <a:t> reference to analyze the Brazilian context:</a:t>
            </a:r>
            <a:r>
              <a:rPr lang="en-US" sz="1200" kern="1200" baseline="0" dirty="0" smtClean="0">
                <a:solidFill>
                  <a:schemeClr val="tx1"/>
                </a:solidFill>
                <a:latin typeface="Arial" pitchFamily="34" charset="0"/>
                <a:ea typeface="+mn-ea"/>
                <a:cs typeface="Arial" pitchFamily="34" charset="0"/>
              </a:rPr>
              <a:t> </a:t>
            </a:r>
            <a:r>
              <a:rPr lang="en-US" sz="1200" kern="1200" dirty="0" smtClean="0">
                <a:solidFill>
                  <a:schemeClr val="tx1"/>
                </a:solidFill>
                <a:latin typeface="+mn-lt"/>
                <a:ea typeface="+mn-ea"/>
                <a:cs typeface="+mn-cs"/>
              </a:rPr>
              <a:t>there is</a:t>
            </a:r>
            <a:r>
              <a:rPr lang="en-US" sz="1200" kern="1200" baseline="0" dirty="0" smtClean="0">
                <a:solidFill>
                  <a:schemeClr val="tx1"/>
                </a:solidFill>
                <a:latin typeface="+mn-lt"/>
                <a:ea typeface="+mn-ea"/>
                <a:cs typeface="+mn-cs"/>
              </a:rPr>
              <a:t> a</a:t>
            </a:r>
            <a:r>
              <a:rPr lang="en-US" sz="1200" kern="1200" dirty="0" smtClean="0">
                <a:solidFill>
                  <a:schemeClr val="tx1"/>
                </a:solidFill>
                <a:latin typeface="+mn-lt"/>
                <a:ea typeface="+mn-ea"/>
                <a:cs typeface="+mn-cs"/>
              </a:rPr>
              <a:t> minimum level of benefits to be assured.</a:t>
            </a:r>
            <a:endParaRPr lang="en-US" sz="1200" kern="1200" baseline="0" noProof="0" dirty="0" smtClean="0">
              <a:solidFill>
                <a:schemeClr val="tx1"/>
              </a:solidFill>
              <a:latin typeface="Arial" pitchFamily="34" charset="0"/>
              <a:ea typeface="+mn-ea"/>
              <a:cs typeface="Arial" pitchFamily="34" charset="0"/>
            </a:endParaRPr>
          </a:p>
          <a:p>
            <a:endParaRPr lang="en-US" sz="1200" kern="1200" baseline="0" noProof="0" dirty="0" smtClean="0">
              <a:solidFill>
                <a:schemeClr val="tx1"/>
              </a:solidFill>
              <a:latin typeface="Arial" pitchFamily="34" charset="0"/>
              <a:ea typeface="+mn-ea"/>
              <a:cs typeface="Arial" pitchFamily="34" charset="0"/>
            </a:endParaRPr>
          </a:p>
          <a:p>
            <a:r>
              <a:rPr lang="en-US" sz="1200" kern="1200" baseline="0" noProof="0" dirty="0" smtClean="0">
                <a:solidFill>
                  <a:schemeClr val="tx1"/>
                </a:solidFill>
                <a:latin typeface="Arial" pitchFamily="34" charset="0"/>
                <a:ea typeface="+mn-ea"/>
                <a:cs typeface="Arial" pitchFamily="34" charset="0"/>
              </a:rPr>
              <a:t>* Comment: e</a:t>
            </a:r>
            <a:r>
              <a:rPr lang="en-US" sz="1200" kern="1200" noProof="0" dirty="0" smtClean="0">
                <a:solidFill>
                  <a:schemeClr val="tx1"/>
                </a:solidFill>
                <a:latin typeface="Arial" pitchFamily="34" charset="0"/>
                <a:ea typeface="+mn-ea"/>
                <a:cs typeface="Arial" pitchFamily="34" charset="0"/>
              </a:rPr>
              <a:t>ntitles everyone to sufficient, safe, acceptable, physically accessible and affordable water for personal and domestic uses.</a:t>
            </a:r>
            <a:r>
              <a:rPr lang="en-US" sz="1200" kern="1200" noProof="0" dirty="0" smtClean="0">
                <a:solidFill>
                  <a:schemeClr val="tx1"/>
                </a:solidFill>
                <a:latin typeface="+mn-lt"/>
                <a:ea typeface="+mn-ea"/>
                <a:cs typeface="+mn-cs"/>
              </a:rPr>
              <a:t> </a:t>
            </a:r>
          </a:p>
          <a:p>
            <a:endParaRPr lang="en-US" sz="1200" kern="1200" noProof="0" dirty="0" smtClean="0">
              <a:solidFill>
                <a:schemeClr val="tx1"/>
              </a:solidFill>
              <a:latin typeface="+mn-lt"/>
              <a:ea typeface="+mn-ea"/>
              <a:cs typeface="+mn-cs"/>
            </a:endParaRPr>
          </a:p>
          <a:p>
            <a:r>
              <a:rPr lang="en-US" sz="1200" kern="1200" noProof="0" dirty="0" smtClean="0">
                <a:solidFill>
                  <a:schemeClr val="tx1"/>
                </a:solidFill>
                <a:latin typeface="+mn-lt"/>
                <a:ea typeface="+mn-ea"/>
                <a:cs typeface="+mn-cs"/>
              </a:rPr>
              <a:t>* </a:t>
            </a:r>
            <a:r>
              <a:rPr lang="en-US" sz="1200" kern="1200" noProof="0" dirty="0" smtClean="0">
                <a:solidFill>
                  <a:schemeClr val="tx1"/>
                </a:solidFill>
                <a:latin typeface="Arial" pitchFamily="34" charset="0"/>
                <a:ea typeface="+mn-ea"/>
                <a:cs typeface="Arial" pitchFamily="34" charset="0"/>
              </a:rPr>
              <a:t>International Covenant on Economic, Social and Cultural Rights.</a:t>
            </a:r>
            <a:r>
              <a:rPr lang="en-US" sz="1200" kern="1200" noProof="0" dirty="0" smtClean="0">
                <a:solidFill>
                  <a:schemeClr val="tx1"/>
                </a:solidFill>
                <a:latin typeface="+mn-lt"/>
                <a:ea typeface="+mn-ea"/>
                <a:cs typeface="+mn-cs"/>
              </a:rPr>
              <a:t> </a:t>
            </a:r>
            <a:endParaRPr lang="en-US" sz="1200" kern="1200" noProof="0" dirty="0">
              <a:solidFill>
                <a:schemeClr val="tx1"/>
              </a:solidFill>
              <a:latin typeface="+mn-lt"/>
              <a:ea typeface="+mn-ea"/>
              <a:cs typeface="+mn-cs"/>
            </a:endParaRP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7</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en-US" sz="1200" kern="1200" dirty="0" smtClean="0">
                <a:solidFill>
                  <a:schemeClr val="tx1"/>
                </a:solidFill>
                <a:latin typeface="Arial" pitchFamily="34" charset="0"/>
                <a:ea typeface="+mn-ea"/>
                <a:cs typeface="Arial" pitchFamily="34" charset="0"/>
              </a:rPr>
              <a:t>The Brazilian Constitution establishes a fundamental right to an</a:t>
            </a:r>
            <a:r>
              <a:rPr lang="en-US" sz="1200" kern="1200" baseline="0" dirty="0" smtClean="0">
                <a:solidFill>
                  <a:schemeClr val="tx1"/>
                </a:solidFill>
                <a:latin typeface="Arial" pitchFamily="34" charset="0"/>
                <a:ea typeface="+mn-ea"/>
                <a:cs typeface="Arial" pitchFamily="34" charset="0"/>
              </a:rPr>
              <a:t> ecologically balanced</a:t>
            </a:r>
            <a:r>
              <a:rPr lang="en-US" sz="1200" kern="1200" dirty="0" smtClean="0">
                <a:solidFill>
                  <a:schemeClr val="tx1"/>
                </a:solidFill>
                <a:latin typeface="Arial" pitchFamily="34" charset="0"/>
                <a:ea typeface="+mn-ea"/>
                <a:cs typeface="Arial" pitchFamily="34" charset="0"/>
              </a:rPr>
              <a:t> environment,</a:t>
            </a:r>
            <a:r>
              <a:rPr lang="en-US" sz="1200" kern="1200" baseline="0" dirty="0" smtClean="0">
                <a:solidFill>
                  <a:schemeClr val="tx1"/>
                </a:solidFill>
                <a:latin typeface="Arial" pitchFamily="34" charset="0"/>
                <a:ea typeface="+mn-ea"/>
                <a:cs typeface="Arial" pitchFamily="34" charset="0"/>
              </a:rPr>
              <a:t> </a:t>
            </a:r>
            <a:r>
              <a:rPr lang="en-US" sz="1200" kern="1200" dirty="0" smtClean="0">
                <a:solidFill>
                  <a:schemeClr val="tx1"/>
                </a:solidFill>
                <a:latin typeface="Arial" pitchFamily="34" charset="0"/>
                <a:ea typeface="+mn-ea"/>
                <a:cs typeface="Arial" pitchFamily="34" charset="0"/>
              </a:rPr>
              <a:t>an asset of common use, unique and indivisible. </a:t>
            </a:r>
          </a:p>
          <a:p>
            <a:endParaRPr lang="en-US" sz="1200" kern="1200" baseline="0" dirty="0" smtClean="0">
              <a:solidFill>
                <a:schemeClr val="tx1"/>
              </a:solidFill>
              <a:latin typeface="Arial" pitchFamily="34" charset="0"/>
              <a:ea typeface="+mn-ea"/>
              <a:cs typeface="Arial" pitchFamily="34" charset="0"/>
            </a:endParaRPr>
          </a:p>
          <a:p>
            <a:r>
              <a:rPr lang="en-US" sz="1200" kern="1200" baseline="0" dirty="0" smtClean="0">
                <a:solidFill>
                  <a:schemeClr val="tx1"/>
                </a:solidFill>
                <a:latin typeface="Arial" pitchFamily="34" charset="0"/>
                <a:ea typeface="+mn-ea"/>
                <a:cs typeface="Arial" pitchFamily="34" charset="0"/>
              </a:rPr>
              <a:t>According to the Constitution, this balanced environment is important</a:t>
            </a:r>
            <a:r>
              <a:rPr lang="en-US" sz="1200" kern="1200" dirty="0" smtClean="0">
                <a:solidFill>
                  <a:schemeClr val="tx1"/>
                </a:solidFill>
                <a:latin typeface="Arial" pitchFamily="34" charset="0"/>
                <a:ea typeface="+mn-ea"/>
                <a:cs typeface="Arial" pitchFamily="34" charset="0"/>
              </a:rPr>
              <a:t> </a:t>
            </a:r>
            <a:r>
              <a:rPr lang="en-US" sz="1200" kern="1200" baseline="0" dirty="0" smtClean="0">
                <a:solidFill>
                  <a:schemeClr val="tx1"/>
                </a:solidFill>
                <a:latin typeface="Arial" pitchFamily="34" charset="0"/>
                <a:ea typeface="+mn-ea"/>
                <a:cs typeface="Arial" pitchFamily="34" charset="0"/>
              </a:rPr>
              <a:t>for </a:t>
            </a:r>
            <a:r>
              <a:rPr lang="en-US" sz="1200" kern="1200" dirty="0" smtClean="0">
                <a:solidFill>
                  <a:schemeClr val="tx1"/>
                </a:solidFill>
                <a:latin typeface="Arial" pitchFamily="34" charset="0"/>
                <a:ea typeface="+mn-ea"/>
                <a:cs typeface="Arial" pitchFamily="34" charset="0"/>
              </a:rPr>
              <a:t>a good quality of life, but thinking ahead,</a:t>
            </a:r>
            <a:r>
              <a:rPr lang="en-US" sz="1200" kern="1200" baseline="0" dirty="0" smtClean="0">
                <a:solidFill>
                  <a:schemeClr val="tx1"/>
                </a:solidFill>
                <a:latin typeface="Arial" pitchFamily="34" charset="0"/>
                <a:ea typeface="+mn-ea"/>
                <a:cs typeface="Arial" pitchFamily="34" charset="0"/>
              </a:rPr>
              <a:t> I would say that a healthy environment is essential</a:t>
            </a:r>
            <a:r>
              <a:rPr lang="en-US" sz="1200" kern="1200" dirty="0" smtClean="0">
                <a:solidFill>
                  <a:schemeClr val="tx1"/>
                </a:solidFill>
                <a:latin typeface="Arial" pitchFamily="34" charset="0"/>
                <a:ea typeface="+mn-ea"/>
                <a:cs typeface="Arial" pitchFamily="34" charset="0"/>
              </a:rPr>
              <a:t> for life itself</a:t>
            </a:r>
            <a:r>
              <a:rPr lang="en-US" sz="1200" kern="1200" baseline="0" dirty="0" smtClean="0">
                <a:solidFill>
                  <a:schemeClr val="tx1"/>
                </a:solidFill>
                <a:latin typeface="Arial" pitchFamily="34" charset="0"/>
                <a:ea typeface="+mn-ea"/>
                <a:cs typeface="Arial" pitchFamily="34" charset="0"/>
              </a:rPr>
              <a:t>. </a:t>
            </a:r>
          </a:p>
          <a:p>
            <a:endParaRPr lang="en-US" sz="1200" kern="1200" baseline="0" dirty="0" smtClean="0">
              <a:solidFill>
                <a:schemeClr val="tx1"/>
              </a:solidFill>
              <a:latin typeface="Arial" pitchFamily="34" charset="0"/>
              <a:ea typeface="+mn-ea"/>
              <a:cs typeface="Arial" pitchFamily="34" charset="0"/>
            </a:endParaRPr>
          </a:p>
          <a:p>
            <a:r>
              <a:rPr lang="en-US" sz="1200" kern="1200" baseline="0" dirty="0" smtClean="0">
                <a:solidFill>
                  <a:schemeClr val="tx1"/>
                </a:solidFill>
                <a:latin typeface="Arial" pitchFamily="34" charset="0"/>
                <a:ea typeface="+mn-ea"/>
                <a:cs typeface="Arial" pitchFamily="34" charset="0"/>
              </a:rPr>
              <a:t>And its our duty, as Government and society, to protect it for present and future generations.</a:t>
            </a: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8</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Arial" pitchFamily="34" charset="0"/>
                <a:ea typeface="+mn-ea"/>
                <a:cs typeface="Arial" pitchFamily="34" charset="0"/>
              </a:rPr>
              <a:t>Based on that, I mean: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Char char="-"/>
              <a:tabLst/>
              <a:defRPr/>
            </a:pPr>
            <a:r>
              <a:rPr lang="en-US" sz="1200" kern="1200" baseline="0" dirty="0" smtClean="0">
                <a:solidFill>
                  <a:schemeClr val="tx1"/>
                </a:solidFill>
                <a:latin typeface="Arial" pitchFamily="34" charset="0"/>
                <a:ea typeface="+mn-ea"/>
                <a:cs typeface="Arial" pitchFamily="34" charset="0"/>
              </a:rPr>
              <a:t> in the fact that the environment is a diffuse right;</a:t>
            </a:r>
          </a:p>
          <a:p>
            <a:pPr marL="0" marR="0" indent="0" algn="l" defTabSz="914400" rtl="0" eaLnBrk="1" fontAlgn="auto" latinLnBrk="0" hangingPunct="1">
              <a:lnSpc>
                <a:spcPct val="100000"/>
              </a:lnSpc>
              <a:spcBef>
                <a:spcPts val="0"/>
              </a:spcBef>
              <a:spcAft>
                <a:spcPts val="0"/>
              </a:spcAft>
              <a:buClrTx/>
              <a:buSzTx/>
              <a:buFontTx/>
              <a:buChar char="-"/>
              <a:tabLst/>
              <a:defRPr/>
            </a:pPr>
            <a:endParaRPr lang="en-US" sz="1200" kern="1200" baseline="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Char char="-"/>
              <a:tabLst/>
              <a:defRPr/>
            </a:pPr>
            <a:r>
              <a:rPr lang="en-US" sz="1200" kern="1200" baseline="0" dirty="0" smtClean="0">
                <a:solidFill>
                  <a:schemeClr val="tx1"/>
                </a:solidFill>
                <a:latin typeface="Arial" pitchFamily="34" charset="0"/>
                <a:ea typeface="+mn-ea"/>
                <a:cs typeface="Arial" pitchFamily="34" charset="0"/>
              </a:rPr>
              <a:t> is important for a good quality of live;</a:t>
            </a:r>
          </a:p>
          <a:p>
            <a:pPr marL="0" marR="0" indent="0" algn="l" defTabSz="914400" rtl="0" eaLnBrk="1" fontAlgn="auto" latinLnBrk="0" hangingPunct="1">
              <a:lnSpc>
                <a:spcPct val="100000"/>
              </a:lnSpc>
              <a:spcBef>
                <a:spcPts val="0"/>
              </a:spcBef>
              <a:spcAft>
                <a:spcPts val="0"/>
              </a:spcAft>
              <a:buClrTx/>
              <a:buSzTx/>
              <a:buFontTx/>
              <a:buChar char="-"/>
              <a:tabLst/>
              <a:defRPr/>
            </a:pPr>
            <a:endParaRPr lang="en-US" sz="1200" kern="1200" baseline="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Char char="-"/>
              <a:tabLst/>
              <a:defRPr/>
            </a:pPr>
            <a:r>
              <a:rPr lang="en-US" sz="1200" kern="1200" baseline="0" dirty="0" smtClean="0">
                <a:solidFill>
                  <a:schemeClr val="tx1"/>
                </a:solidFill>
                <a:latin typeface="Arial" pitchFamily="34" charset="0"/>
                <a:ea typeface="+mn-ea"/>
                <a:cs typeface="Arial" pitchFamily="34" charset="0"/>
              </a:rPr>
              <a:t> and is vital to life and the continuity of life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Arial" pitchFamily="34" charset="0"/>
                <a:ea typeface="+mn-ea"/>
                <a:cs typeface="Arial" pitchFamily="34" charset="0"/>
              </a:rPr>
              <a:t>it is possible to conclude that water resources can’t be used with no restrictions.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Arial" pitchFamily="34" charset="0"/>
                <a:ea typeface="+mn-ea"/>
                <a:cs typeface="Arial" pitchFamily="34" charset="0"/>
              </a:rPr>
              <a:t>The interests of present and future generations of life in all its forms must be taken into account.</a:t>
            </a:r>
            <a:endParaRPr lang="en-US" sz="1200" kern="1200" baseline="0" noProof="0" dirty="0" smtClean="0">
              <a:solidFill>
                <a:schemeClr val="tx1"/>
              </a:solidFill>
              <a:latin typeface="Arial" pitchFamily="34" charset="0"/>
              <a:ea typeface="+mn-ea"/>
              <a:cs typeface="Arial" pitchFamily="34" charset="0"/>
            </a:endParaRP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9</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en-US" noProof="0" dirty="0" smtClean="0">
                <a:latin typeface="Arial" pitchFamily="34" charset="0"/>
                <a:cs typeface="Arial" pitchFamily="34" charset="0"/>
              </a:rPr>
              <a:t>In</a:t>
            </a:r>
            <a:r>
              <a:rPr lang="en-US" baseline="0" noProof="0" dirty="0" smtClean="0">
                <a:latin typeface="Arial" pitchFamily="34" charset="0"/>
                <a:cs typeface="Arial" pitchFamily="34" charset="0"/>
              </a:rPr>
              <a:t> addition to</a:t>
            </a:r>
            <a:r>
              <a:rPr lang="en-US" noProof="0" dirty="0" smtClean="0">
                <a:latin typeface="Arial" pitchFamily="34" charset="0"/>
                <a:cs typeface="Arial" pitchFamily="34" charset="0"/>
              </a:rPr>
              <a:t> this reality, Brazil</a:t>
            </a:r>
            <a:r>
              <a:rPr lang="en-US" baseline="0" noProof="0" dirty="0" smtClean="0">
                <a:latin typeface="Arial" pitchFamily="34" charset="0"/>
                <a:cs typeface="Arial" pitchFamily="34" charset="0"/>
              </a:rPr>
              <a:t> has defined an infra-constitutional order to protect water resources.</a:t>
            </a:r>
          </a:p>
          <a:p>
            <a:endParaRPr lang="en-US" baseline="0" noProof="0" dirty="0" smtClean="0">
              <a:latin typeface="Arial" pitchFamily="34" charset="0"/>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noProof="0" dirty="0" smtClean="0">
                <a:solidFill>
                  <a:schemeClr val="tx1"/>
                </a:solidFill>
                <a:latin typeface="Arial" pitchFamily="34" charset="0"/>
                <a:ea typeface="+mn-ea"/>
                <a:cs typeface="Arial" pitchFamily="34" charset="0"/>
              </a:rPr>
              <a:t>In 1997, Brazil has established a Water</a:t>
            </a:r>
            <a:r>
              <a:rPr lang="en-US" sz="1200" kern="1200" baseline="0" noProof="0" dirty="0" smtClean="0">
                <a:solidFill>
                  <a:schemeClr val="tx1"/>
                </a:solidFill>
                <a:latin typeface="Arial" pitchFamily="34" charset="0"/>
                <a:ea typeface="+mn-ea"/>
                <a:cs typeface="Arial" pitchFamily="34" charset="0"/>
              </a:rPr>
              <a:t> </a:t>
            </a:r>
            <a:r>
              <a:rPr lang="en-US" sz="1200" kern="1200" noProof="0" dirty="0" smtClean="0">
                <a:solidFill>
                  <a:schemeClr val="tx1"/>
                </a:solidFill>
                <a:latin typeface="Arial" pitchFamily="34" charset="0"/>
                <a:ea typeface="+mn-ea"/>
                <a:cs typeface="Arial" pitchFamily="34" charset="0"/>
              </a:rPr>
              <a:t>National Policy which recognizes water as a limited natural resource with economic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noProof="0" dirty="0" smtClean="0">
                <a:solidFill>
                  <a:schemeClr val="tx1"/>
                </a:solidFill>
                <a:latin typeface="Arial" pitchFamily="34" charset="0"/>
                <a:ea typeface="+mn-ea"/>
                <a:cs typeface="Arial" pitchFamily="34" charset="0"/>
              </a:rPr>
              <a:t>Value and establishes that under situations of scarcity, human consumption and the watering of animals shall be priority uses of water resources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Ten</a:t>
            </a:r>
            <a:r>
              <a:rPr lang="en-US" sz="1200" kern="1200" baseline="0" dirty="0" smtClean="0">
                <a:solidFill>
                  <a:schemeClr val="tx1"/>
                </a:solidFill>
                <a:latin typeface="Arial" pitchFamily="34" charset="0"/>
                <a:ea typeface="+mn-ea"/>
                <a:cs typeface="Arial" pitchFamily="34" charset="0"/>
              </a:rPr>
              <a:t> years later a Sanitation National Policy entered into force stating that sanitation services, including water supply, must be provided considering universal access, public health and environmental protection.   </a:t>
            </a: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10</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en-US" sz="1200" kern="1200" dirty="0" smtClean="0">
                <a:solidFill>
                  <a:schemeClr val="tx1"/>
                </a:solidFill>
                <a:latin typeface="Arial" pitchFamily="34" charset="0"/>
                <a:ea typeface="+mn-ea"/>
                <a:cs typeface="Arial" pitchFamily="34" charset="0"/>
              </a:rPr>
              <a:t>Considering</a:t>
            </a:r>
            <a:r>
              <a:rPr lang="en-US" sz="1200" kern="1200" baseline="0" dirty="0" smtClean="0">
                <a:solidFill>
                  <a:schemeClr val="tx1"/>
                </a:solidFill>
                <a:latin typeface="Arial" pitchFamily="34" charset="0"/>
                <a:ea typeface="+mn-ea"/>
                <a:cs typeface="Arial" pitchFamily="34" charset="0"/>
              </a:rPr>
              <a:t> that:</a:t>
            </a:r>
          </a:p>
          <a:p>
            <a:endParaRPr lang="en-US" sz="1200" kern="1200" baseline="0" dirty="0" smtClean="0">
              <a:solidFill>
                <a:schemeClr val="tx1"/>
              </a:solidFill>
              <a:latin typeface="Arial" pitchFamily="34" charset="0"/>
              <a:ea typeface="+mn-ea"/>
              <a:cs typeface="Arial" pitchFamily="34" charset="0"/>
            </a:endParaRPr>
          </a:p>
          <a:p>
            <a:pPr>
              <a:buFontTx/>
              <a:buChar char="-"/>
            </a:pPr>
            <a:r>
              <a:rPr lang="en-US" sz="1200" kern="1200" baseline="0" dirty="0" smtClean="0">
                <a:solidFill>
                  <a:schemeClr val="tx1"/>
                </a:solidFill>
                <a:latin typeface="Arial" pitchFamily="34" charset="0"/>
                <a:ea typeface="+mn-ea"/>
                <a:cs typeface="Arial" pitchFamily="34" charset="0"/>
              </a:rPr>
              <a:t>the right to water is connected to other fundamental rights,</a:t>
            </a:r>
          </a:p>
          <a:p>
            <a:endParaRPr lang="en-US" sz="1200" kern="1200" baseline="0" dirty="0" smtClean="0">
              <a:solidFill>
                <a:schemeClr val="tx1"/>
              </a:solidFill>
              <a:latin typeface="Arial" pitchFamily="34" charset="0"/>
              <a:ea typeface="+mn-ea"/>
              <a:cs typeface="Arial" pitchFamily="34" charset="0"/>
            </a:endParaRPr>
          </a:p>
          <a:p>
            <a:r>
              <a:rPr lang="en-US" sz="1200" kern="1200" baseline="0" dirty="0" smtClean="0">
                <a:solidFill>
                  <a:schemeClr val="tx1"/>
                </a:solidFill>
                <a:latin typeface="Arial" pitchFamily="34" charset="0"/>
                <a:ea typeface="+mn-ea"/>
                <a:cs typeface="Arial" pitchFamily="34" charset="0"/>
              </a:rPr>
              <a:t>- supported and enhanced by the infra-constitutional legal system,</a:t>
            </a:r>
            <a:endParaRPr lang="en-US" sz="1200" kern="1200" dirty="0" smtClean="0">
              <a:solidFill>
                <a:schemeClr val="tx1"/>
              </a:solidFill>
              <a:latin typeface="Arial" pitchFamily="34" charset="0"/>
              <a:ea typeface="+mn-ea"/>
              <a:cs typeface="Arial" pitchFamily="34" charset="0"/>
            </a:endParaRPr>
          </a:p>
          <a:p>
            <a:endParaRPr lang="en-US" sz="1200" kern="1200" dirty="0" smtClean="0">
              <a:solidFill>
                <a:schemeClr val="tx1"/>
              </a:solidFill>
              <a:latin typeface="Arial" pitchFamily="34" charset="0"/>
              <a:ea typeface="+mn-ea"/>
              <a:cs typeface="Arial" pitchFamily="34" charset="0"/>
            </a:endParaRPr>
          </a:p>
          <a:p>
            <a:r>
              <a:rPr lang="en-US" sz="1200" kern="1200" dirty="0" smtClean="0">
                <a:solidFill>
                  <a:schemeClr val="tx1"/>
                </a:solidFill>
                <a:latin typeface="Arial" pitchFamily="34" charset="0"/>
                <a:ea typeface="+mn-ea"/>
                <a:cs typeface="Arial" pitchFamily="34" charset="0"/>
              </a:rPr>
              <a:t>it should be recognized as a fundamental right,</a:t>
            </a:r>
            <a:r>
              <a:rPr lang="en-US" sz="1200" kern="1200" baseline="0" dirty="0" smtClean="0">
                <a:solidFill>
                  <a:schemeClr val="tx1"/>
                </a:solidFill>
                <a:latin typeface="Arial" pitchFamily="34" charset="0"/>
                <a:ea typeface="+mn-ea"/>
                <a:cs typeface="Arial" pitchFamily="34" charset="0"/>
              </a:rPr>
              <a:t> even </a:t>
            </a:r>
            <a:r>
              <a:rPr lang="en-US" sz="1200" kern="1200" dirty="0" smtClean="0">
                <a:solidFill>
                  <a:schemeClr val="tx1"/>
                </a:solidFill>
                <a:latin typeface="Arial" pitchFamily="34" charset="0"/>
                <a:ea typeface="+mn-ea"/>
                <a:cs typeface="Arial" pitchFamily="34" charset="0"/>
              </a:rPr>
              <a:t>though the Brazilian Constitution does not expressly do that, as the South African Constitution do, for instance.</a:t>
            </a:r>
          </a:p>
          <a:p>
            <a:endParaRPr lang="en-US" sz="1200" kern="1200" dirty="0" smtClean="0">
              <a:solidFill>
                <a:schemeClr val="tx1"/>
              </a:solidFill>
              <a:latin typeface="Arial" pitchFamily="34" charset="0"/>
              <a:ea typeface="+mn-ea"/>
              <a:cs typeface="Arial" pitchFamily="34" charset="0"/>
            </a:endParaRPr>
          </a:p>
          <a:p>
            <a:r>
              <a:rPr lang="en-US" sz="1200" kern="1200" dirty="0" smtClean="0">
                <a:solidFill>
                  <a:schemeClr val="tx1"/>
                </a:solidFill>
                <a:latin typeface="Arial" pitchFamily="34" charset="0"/>
                <a:ea typeface="+mn-ea"/>
                <a:cs typeface="Arial" pitchFamily="34" charset="0"/>
              </a:rPr>
              <a:t> </a:t>
            </a: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11</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Recognized as a fundamental right and a basic living being need, we can suggest that the Brazilian</a:t>
            </a:r>
            <a:r>
              <a:rPr lang="en-US" sz="1200" kern="1200" baseline="0" dirty="0" smtClean="0">
                <a:solidFill>
                  <a:schemeClr val="tx1"/>
                </a:solidFill>
                <a:latin typeface="Arial" pitchFamily="34" charset="0"/>
                <a:ea typeface="+mn-ea"/>
                <a:cs typeface="Arial" pitchFamily="34" charset="0"/>
              </a:rPr>
              <a:t> legal system has a similar approach to the one presented by the </a:t>
            </a:r>
            <a:r>
              <a:rPr lang="en-US" sz="1200" kern="1200" baseline="0" noProof="0" dirty="0" smtClean="0">
                <a:solidFill>
                  <a:schemeClr val="tx1"/>
                </a:solidFill>
                <a:latin typeface="Arial" pitchFamily="34" charset="0"/>
                <a:ea typeface="+mn-ea"/>
                <a:cs typeface="Arial" pitchFamily="34" charset="0"/>
              </a:rPr>
              <a:t>General Comment n. 15 from the </a:t>
            </a:r>
            <a:r>
              <a:rPr lang="en-US" sz="1200" kern="1200" noProof="0" dirty="0" smtClean="0">
                <a:solidFill>
                  <a:schemeClr val="tx1"/>
                </a:solidFill>
                <a:latin typeface="Arial" pitchFamily="34" charset="0"/>
                <a:ea typeface="+mn-ea"/>
                <a:cs typeface="Arial" pitchFamily="34" charset="0"/>
              </a:rPr>
              <a:t>Committee on Social, Economic and Cultural Rights on the International Covenant on Economic, Social and Cultural Rights</a:t>
            </a:r>
            <a:r>
              <a:rPr lang="en-US" sz="1200" kern="1200" baseline="0" dirty="0" smtClean="0">
                <a:solidFill>
                  <a:schemeClr val="tx1"/>
                </a:solidFill>
                <a:latin typeface="Arial" pitchFamily="34" charset="0"/>
                <a:ea typeface="+mn-ea"/>
                <a:cs typeface="Arial" pitchFamily="34" charset="0"/>
              </a:rPr>
              <a:t>: </a:t>
            </a:r>
            <a:r>
              <a:rPr lang="en-US" sz="1200" kern="1200" dirty="0" smtClean="0">
                <a:solidFill>
                  <a:schemeClr val="tx1"/>
                </a:solidFill>
                <a:latin typeface="Arial" pitchFamily="34" charset="0"/>
                <a:ea typeface="+mn-ea"/>
                <a:cs typeface="Arial" pitchFamily="34" charset="0"/>
              </a:rPr>
              <a:t>water resources are part of what it should be understood as a minimum core of existence.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Apparently, Brazil</a:t>
            </a:r>
            <a:r>
              <a:rPr lang="en-US" sz="1200" kern="1200" baseline="0" dirty="0" smtClean="0">
                <a:solidFill>
                  <a:schemeClr val="tx1"/>
                </a:solidFill>
                <a:latin typeface="Arial" pitchFamily="34" charset="0"/>
                <a:ea typeface="+mn-ea"/>
                <a:cs typeface="Arial" pitchFamily="34" charset="0"/>
              </a:rPr>
              <a:t> has a hydric sustainable legal system. But how about enforcement?</a:t>
            </a:r>
            <a:endParaRPr lang="en-US" sz="1200" kern="1200" dirty="0" smtClean="0">
              <a:solidFill>
                <a:schemeClr val="tx1"/>
              </a:solidFill>
              <a:latin typeface="Arial" pitchFamily="34" charset="0"/>
              <a:ea typeface="+mn-ea"/>
              <a:cs typeface="Arial" pitchFamily="34" charset="0"/>
            </a:endParaRP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12</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fontScale="92500"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Brazil do faces some challenges</a:t>
            </a:r>
            <a:r>
              <a:rPr lang="en-US" sz="1200" kern="1200" baseline="0" dirty="0" smtClean="0">
                <a:solidFill>
                  <a:schemeClr val="tx1"/>
                </a:solidFill>
                <a:latin typeface="Arial" pitchFamily="34" charset="0"/>
                <a:ea typeface="+mn-ea"/>
                <a:cs typeface="Arial" pitchFamily="34" charset="0"/>
              </a:rPr>
              <a:t> o</a:t>
            </a:r>
            <a:r>
              <a:rPr lang="en-US" sz="1200" kern="1200" dirty="0" smtClean="0">
                <a:solidFill>
                  <a:schemeClr val="tx1"/>
                </a:solidFill>
                <a:latin typeface="Arial" pitchFamily="34" charset="0"/>
                <a:ea typeface="+mn-ea"/>
                <a:cs typeface="Arial" pitchFamily="34" charset="0"/>
              </a:rPr>
              <a:t>n</a:t>
            </a:r>
            <a:r>
              <a:rPr lang="en-US" sz="1200" kern="1200" baseline="0" dirty="0" smtClean="0">
                <a:solidFill>
                  <a:schemeClr val="tx1"/>
                </a:solidFill>
                <a:latin typeface="Arial" pitchFamily="34" charset="0"/>
                <a:ea typeface="+mn-ea"/>
                <a:cs typeface="Arial" pitchFamily="34" charset="0"/>
              </a:rPr>
              <a:t> enforcement matters. Just to illustrate:  </a:t>
            </a: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1) There</a:t>
            </a:r>
            <a:r>
              <a:rPr lang="en-US" sz="1200" kern="1200" baseline="0" dirty="0" smtClean="0">
                <a:solidFill>
                  <a:schemeClr val="tx1"/>
                </a:solidFill>
                <a:latin typeface="Arial" pitchFamily="34" charset="0"/>
                <a:ea typeface="+mn-ea"/>
                <a:cs typeface="Arial" pitchFamily="34" charset="0"/>
              </a:rPr>
              <a:t> </a:t>
            </a:r>
            <a:r>
              <a:rPr lang="en-US" sz="1200" kern="1200" baseline="0" dirty="0" smtClean="0">
                <a:solidFill>
                  <a:schemeClr val="tx1"/>
                </a:solidFill>
                <a:latin typeface="Arial" pitchFamily="34" charset="0"/>
                <a:ea typeface="+mn-ea"/>
                <a:cs typeface="Arial" pitchFamily="34" charset="0"/>
              </a:rPr>
              <a:t>is c</a:t>
            </a:r>
            <a:r>
              <a:rPr lang="en-US" sz="1200" kern="1200" dirty="0" smtClean="0">
                <a:solidFill>
                  <a:schemeClr val="tx1"/>
                </a:solidFill>
                <a:latin typeface="Arial" pitchFamily="34" charset="0"/>
                <a:ea typeface="+mn-ea"/>
                <a:cs typeface="Arial" pitchFamily="34" charset="0"/>
              </a:rPr>
              <a:t>oordination gap between Environmental National Policies and Acts.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The </a:t>
            </a:r>
            <a:r>
              <a:rPr lang="en-US" sz="1200" kern="1200" dirty="0" smtClean="0">
                <a:solidFill>
                  <a:schemeClr val="tx1"/>
                </a:solidFill>
                <a:latin typeface="Arial" pitchFamily="34" charset="0"/>
                <a:ea typeface="+mn-ea"/>
                <a:cs typeface="Arial" pitchFamily="34" charset="0"/>
              </a:rPr>
              <a:t>Pesticides Act, for instance, does not ensure an efficient control over the use of these substances in agriculture, what reflects directly on the quality of water supply.</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2) The Environmental Policies and Acts are becoming</a:t>
            </a:r>
            <a:r>
              <a:rPr lang="en-US" sz="1200" kern="1200" baseline="0" dirty="0" smtClean="0">
                <a:solidFill>
                  <a:schemeClr val="tx1"/>
                </a:solidFill>
                <a:latin typeface="Arial" pitchFamily="34" charset="0"/>
                <a:ea typeface="+mn-ea"/>
                <a:cs typeface="Arial" pitchFamily="34" charset="0"/>
              </a:rPr>
              <a:t> more flexible in term of protection.</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Arial" pitchFamily="34" charset="0"/>
                <a:ea typeface="+mn-ea"/>
                <a:cs typeface="Arial" pitchFamily="34" charset="0"/>
              </a:rPr>
              <a:t>The </a:t>
            </a:r>
            <a:r>
              <a:rPr lang="en-US" sz="1200" kern="1200" baseline="0" dirty="0" smtClean="0">
                <a:solidFill>
                  <a:schemeClr val="tx1"/>
                </a:solidFill>
                <a:latin typeface="Arial" pitchFamily="34" charset="0"/>
                <a:ea typeface="+mn-ea"/>
                <a:cs typeface="Arial" pitchFamily="34" charset="0"/>
              </a:rPr>
              <a:t>Project to change the Forest Code, for example, is threatening important areas to the protection of water supplies.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According to the Institute of Applied Economic Research, 47 million hectares of natural reserves could no longer be legal reserves.</a:t>
            </a:r>
            <a:r>
              <a:rPr lang="en-US" sz="1200" kern="1200" baseline="0" dirty="0" smtClean="0">
                <a:solidFill>
                  <a:schemeClr val="tx1"/>
                </a:solidFill>
                <a:latin typeface="Arial" pitchFamily="34" charset="0"/>
                <a:ea typeface="+mn-ea"/>
                <a:cs typeface="Arial" pitchFamily="34" charset="0"/>
              </a:rPr>
              <a:t> As a result, </a:t>
            </a:r>
            <a:r>
              <a:rPr lang="en-US" sz="1200" kern="1200" dirty="0" smtClean="0">
                <a:solidFill>
                  <a:schemeClr val="tx1"/>
                </a:solidFill>
                <a:latin typeface="Arial" pitchFamily="34" charset="0"/>
                <a:ea typeface="+mn-ea"/>
                <a:cs typeface="Arial" pitchFamily="34" charset="0"/>
              </a:rPr>
              <a:t>ecosystem services as water supply could be compromised.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3) It seems to be a kind of resistance</a:t>
            </a:r>
            <a:r>
              <a:rPr lang="en-US" sz="1200" kern="1200" baseline="0" dirty="0" smtClean="0">
                <a:solidFill>
                  <a:schemeClr val="tx1"/>
                </a:solidFill>
                <a:latin typeface="Arial" pitchFamily="34" charset="0"/>
                <a:ea typeface="+mn-ea"/>
                <a:cs typeface="Arial" pitchFamily="34" charset="0"/>
              </a:rPr>
              <a:t> from the courts to go beyond the ordinary.</a:t>
            </a: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Talking </a:t>
            </a:r>
            <a:r>
              <a:rPr lang="en-US" sz="1200" kern="1200" dirty="0" smtClean="0">
                <a:solidFill>
                  <a:schemeClr val="tx1"/>
                </a:solidFill>
                <a:latin typeface="Arial" pitchFamily="34" charset="0"/>
                <a:ea typeface="+mn-ea"/>
                <a:cs typeface="Arial" pitchFamily="34" charset="0"/>
              </a:rPr>
              <a:t>about national jurisprudence, specifically in the higher courts, there is not a single row clearly mentioning the fundamental right to water. </a:t>
            </a: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On the other side, we can not deny there are some decisions suggesting that</a:t>
            </a:r>
            <a:r>
              <a:rPr lang="en-US" sz="1200" kern="1200" baseline="0" dirty="0" smtClean="0">
                <a:solidFill>
                  <a:schemeClr val="tx1"/>
                </a:solidFill>
                <a:latin typeface="Arial" pitchFamily="34" charset="0"/>
                <a:ea typeface="+mn-ea"/>
                <a:cs typeface="Arial" pitchFamily="34" charset="0"/>
              </a:rPr>
              <a:t> some natural resources, due to its scarcity and finitude, deserve an enhanced protection. And that is the case of water resources. It also took into consideration the sustainability principle. </a:t>
            </a:r>
            <a:endParaRPr lang="en-US" sz="1200" kern="1200" dirty="0" smtClean="0">
              <a:solidFill>
                <a:schemeClr val="tx1"/>
              </a:solidFill>
              <a:latin typeface="Arial" pitchFamily="34" charset="0"/>
              <a:ea typeface="+mn-ea"/>
              <a:cs typeface="Arial" pitchFamily="34" charset="0"/>
            </a:endParaRP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13</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Even without being expressly recognized by the Constitution, the right to water can be considered as a fundamental right in Brazil.</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The water Brazilian legal system seems to recognize the minimum core of existence principle.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Despite facing enforcement problems, water is under protection in the Brazilian legal system and some courts have already recognized the importance of its maintenance to present and future generations.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Arial" pitchFamily="34" charset="0"/>
                <a:ea typeface="+mn-ea"/>
                <a:cs typeface="Arial" pitchFamily="34" charset="0"/>
              </a:rPr>
              <a:t>In this context, the minimum core of existence should be used to assure the fundamental right to water and reinforce water sustainability Brazil.</a:t>
            </a:r>
          </a:p>
        </p:txBody>
      </p:sp>
      <p:sp>
        <p:nvSpPr>
          <p:cNvPr id="4" name="Espaço Reservado para Número de Slide 3"/>
          <p:cNvSpPr>
            <a:spLocks noGrp="1"/>
          </p:cNvSpPr>
          <p:nvPr>
            <p:ph type="sldNum" sz="quarter" idx="10"/>
          </p:nvPr>
        </p:nvSpPr>
        <p:spPr/>
        <p:txBody>
          <a:bodyPr/>
          <a:lstStyle/>
          <a:p>
            <a:fld id="{62851B75-9D48-4520-B218-EC97D8B0F8A5}" type="slidenum">
              <a:rPr lang="pt-BR" smtClean="0"/>
              <a:pPr/>
              <a:t>14</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403350" y="1989138"/>
            <a:ext cx="6480175" cy="1470025"/>
          </a:xfrm>
        </p:spPr>
        <p:txBody>
          <a:bodyPr/>
          <a:lstStyle>
            <a:lvl1pPr>
              <a:defRPr b="0"/>
            </a:lvl1pPr>
          </a:lstStyle>
          <a:p>
            <a:r>
              <a:rPr lang="pt-BR"/>
              <a:t>Clique para editar o estilo do título mestre</a:t>
            </a:r>
          </a:p>
        </p:txBody>
      </p:sp>
      <p:sp>
        <p:nvSpPr>
          <p:cNvPr id="6147" name="Rectangle 3"/>
          <p:cNvSpPr>
            <a:spLocks noGrp="1" noChangeArrowheads="1"/>
          </p:cNvSpPr>
          <p:nvPr>
            <p:ph type="subTitle" idx="1"/>
          </p:nvPr>
        </p:nvSpPr>
        <p:spPr>
          <a:xfrm>
            <a:off x="1476375" y="4076700"/>
            <a:ext cx="6400800" cy="1198563"/>
          </a:xfrm>
        </p:spPr>
        <p:txBody>
          <a:bodyPr/>
          <a:lstStyle>
            <a:lvl1pPr marL="0" indent="0" algn="ctr">
              <a:buFontTx/>
              <a:buNone/>
              <a:defRPr/>
            </a:lvl1pPr>
          </a:lstStyle>
          <a:p>
            <a:r>
              <a:rPr lang="pt-BR"/>
              <a:t>Clique para editar o estilo do subtítulo mestre</a:t>
            </a:r>
          </a:p>
        </p:txBody>
      </p:sp>
      <p:sp>
        <p:nvSpPr>
          <p:cNvPr id="4" name="Rectangle 4"/>
          <p:cNvSpPr>
            <a:spLocks noGrp="1" noChangeArrowheads="1"/>
          </p:cNvSpPr>
          <p:nvPr>
            <p:ph type="dt" sz="half" idx="10"/>
          </p:nvPr>
        </p:nvSpPr>
        <p:spPr>
          <a:xfrm>
            <a:off x="1042988" y="6426200"/>
            <a:ext cx="2133600" cy="431800"/>
          </a:xfrm>
        </p:spPr>
        <p:txBody>
          <a:bodyPr/>
          <a:lstStyle>
            <a:lvl1pPr>
              <a:defRPr/>
            </a:lvl1pPr>
          </a:lstStyle>
          <a:p>
            <a:pPr>
              <a:defRPr/>
            </a:pPr>
            <a:endParaRPr lang="pt-BR"/>
          </a:p>
        </p:txBody>
      </p:sp>
      <p:sp>
        <p:nvSpPr>
          <p:cNvPr id="5" name="Rectangle 5"/>
          <p:cNvSpPr>
            <a:spLocks noGrp="1" noChangeArrowheads="1"/>
          </p:cNvSpPr>
          <p:nvPr>
            <p:ph type="ftr" sz="quarter" idx="11"/>
          </p:nvPr>
        </p:nvSpPr>
        <p:spPr>
          <a:xfrm>
            <a:off x="3779838" y="6426200"/>
            <a:ext cx="2895600" cy="431800"/>
          </a:xfrm>
        </p:spPr>
        <p:txBody>
          <a:bodyPr/>
          <a:lstStyle>
            <a:lvl1pPr>
              <a:defRPr/>
            </a:lvl1pPr>
          </a:lstStyle>
          <a:p>
            <a:pPr>
              <a:defRPr/>
            </a:pPr>
            <a:endParaRPr lang="pt-BR"/>
          </a:p>
        </p:txBody>
      </p:sp>
      <p:sp>
        <p:nvSpPr>
          <p:cNvPr id="6" name="Rectangle 6"/>
          <p:cNvSpPr>
            <a:spLocks noGrp="1" noChangeArrowheads="1"/>
          </p:cNvSpPr>
          <p:nvPr>
            <p:ph type="sldNum" sz="quarter" idx="12"/>
          </p:nvPr>
        </p:nvSpPr>
        <p:spPr>
          <a:xfrm>
            <a:off x="7010400" y="6426200"/>
            <a:ext cx="2133600" cy="431800"/>
          </a:xfrm>
        </p:spPr>
        <p:txBody>
          <a:bodyPr/>
          <a:lstStyle>
            <a:lvl1pPr>
              <a:defRPr/>
            </a:lvl1pPr>
          </a:lstStyle>
          <a:p>
            <a:pPr>
              <a:defRPr/>
            </a:pPr>
            <a:fld id="{5A1E5FD1-3FA2-4578-9DED-B16B72275A0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0CD2F7FE-7A1F-4B16-801F-A826C0F494B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88F3F7A6-0F0B-4B14-88C6-B01FACFEA6FA}"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1042988" y="1628775"/>
            <a:ext cx="3703637" cy="4392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899025" y="1628775"/>
            <a:ext cx="3703638" cy="4392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B3F5DA84-9F2C-4D30-8749-175B212F66D0}"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5429EC0B-80FC-4F6D-87D0-C7ED514E37A6}"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BB8F394C-BACE-4D03-830B-FF2BF31D47C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E88D567F-153E-44BB-8C32-E142FCA8FEC4}"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E8EFF701-4801-4903-ACD1-3AB9CF598CE0}"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859E89E3-9649-467D-9106-16F469DCD02A}"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D994C381-BF1C-4A21-86D0-849799C60891}"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046913" y="0"/>
            <a:ext cx="2097087" cy="6021388"/>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755650" y="0"/>
            <a:ext cx="6138863" cy="6021388"/>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E749F3A9-A914-465B-9F07-8E89C46CA2B1}"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ltGray">
      <p:bgPr>
        <a:blipFill dpi="0" rotWithShape="0">
          <a:blip r:embed="rId13" cstate="print">
            <a:alphaModFix amt="30000"/>
            <a:lum/>
          </a:blip>
          <a:srcRect/>
          <a:stretch>
            <a:fillRect l="-1000" r="-4000" b="-1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55650" y="0"/>
            <a:ext cx="838835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1042988" y="1628775"/>
            <a:ext cx="7559675" cy="43926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5124" name="Rectangle 4"/>
          <p:cNvSpPr>
            <a:spLocks noGrp="1" noChangeArrowheads="1"/>
          </p:cNvSpPr>
          <p:nvPr>
            <p:ph type="dt" sz="half" idx="2"/>
          </p:nvPr>
        </p:nvSpPr>
        <p:spPr bwMode="auto">
          <a:xfrm>
            <a:off x="827088" y="6421438"/>
            <a:ext cx="2133600" cy="3524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bg1"/>
                </a:solidFill>
              </a:defRPr>
            </a:lvl1pPr>
          </a:lstStyle>
          <a:p>
            <a:pPr>
              <a:defRPr/>
            </a:pPr>
            <a:endParaRPr lang="pt-BR"/>
          </a:p>
        </p:txBody>
      </p:sp>
      <p:sp>
        <p:nvSpPr>
          <p:cNvPr id="5125" name="Rectangle 5"/>
          <p:cNvSpPr>
            <a:spLocks noGrp="1" noChangeArrowheads="1"/>
          </p:cNvSpPr>
          <p:nvPr>
            <p:ph type="ftr" sz="quarter" idx="3"/>
          </p:nvPr>
        </p:nvSpPr>
        <p:spPr bwMode="auto">
          <a:xfrm>
            <a:off x="3635375" y="6421438"/>
            <a:ext cx="2895600" cy="3524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chemeClr val="bg1"/>
                </a:solidFill>
              </a:defRPr>
            </a:lvl1pPr>
          </a:lstStyle>
          <a:p>
            <a:pPr>
              <a:defRPr/>
            </a:pPr>
            <a:endParaRPr lang="pt-BR"/>
          </a:p>
        </p:txBody>
      </p:sp>
      <p:sp>
        <p:nvSpPr>
          <p:cNvPr id="5126" name="Rectangle 6"/>
          <p:cNvSpPr>
            <a:spLocks noGrp="1" noChangeArrowheads="1"/>
          </p:cNvSpPr>
          <p:nvPr>
            <p:ph type="sldNum" sz="quarter" idx="4"/>
          </p:nvPr>
        </p:nvSpPr>
        <p:spPr bwMode="auto">
          <a:xfrm>
            <a:off x="7010400" y="6421438"/>
            <a:ext cx="2133600" cy="3524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bg1"/>
                </a:solidFill>
              </a:defRPr>
            </a:lvl1pPr>
          </a:lstStyle>
          <a:p>
            <a:pPr>
              <a:defRPr/>
            </a:pPr>
            <a:fld id="{33912773-2FC4-4058-A5CB-8100F5D72CF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9"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iming>
    <p:tnLst>
      <p:par>
        <p:cTn id="1" dur="indefinite" restart="never" nodeType="tmRoot"/>
      </p:par>
    </p:tnLst>
  </p:timing>
  <p:txStyles>
    <p:titleStyle>
      <a:lvl1pPr algn="ctr" rtl="0" eaLnBrk="0" fontAlgn="base" hangingPunct="0">
        <a:lnSpc>
          <a:spcPct val="70000"/>
        </a:lnSpc>
        <a:spcBef>
          <a:spcPct val="0"/>
        </a:spcBef>
        <a:spcAft>
          <a:spcPct val="0"/>
        </a:spcAft>
        <a:defRPr sz="4400" b="1">
          <a:solidFill>
            <a:schemeClr val="bg1"/>
          </a:solidFill>
          <a:latin typeface="+mj-lt"/>
          <a:ea typeface="+mj-ea"/>
          <a:cs typeface="+mj-cs"/>
        </a:defRPr>
      </a:lvl1pPr>
      <a:lvl2pPr algn="ctr" rtl="0" eaLnBrk="0" fontAlgn="base" hangingPunct="0">
        <a:lnSpc>
          <a:spcPct val="70000"/>
        </a:lnSpc>
        <a:spcBef>
          <a:spcPct val="0"/>
        </a:spcBef>
        <a:spcAft>
          <a:spcPct val="0"/>
        </a:spcAft>
        <a:defRPr sz="4400" b="1">
          <a:solidFill>
            <a:schemeClr val="bg1"/>
          </a:solidFill>
          <a:latin typeface="Arial" charset="0"/>
        </a:defRPr>
      </a:lvl2pPr>
      <a:lvl3pPr algn="ctr" rtl="0" eaLnBrk="0" fontAlgn="base" hangingPunct="0">
        <a:lnSpc>
          <a:spcPct val="70000"/>
        </a:lnSpc>
        <a:spcBef>
          <a:spcPct val="0"/>
        </a:spcBef>
        <a:spcAft>
          <a:spcPct val="0"/>
        </a:spcAft>
        <a:defRPr sz="4400" b="1">
          <a:solidFill>
            <a:schemeClr val="bg1"/>
          </a:solidFill>
          <a:latin typeface="Arial" charset="0"/>
        </a:defRPr>
      </a:lvl3pPr>
      <a:lvl4pPr algn="ctr" rtl="0" eaLnBrk="0" fontAlgn="base" hangingPunct="0">
        <a:lnSpc>
          <a:spcPct val="70000"/>
        </a:lnSpc>
        <a:spcBef>
          <a:spcPct val="0"/>
        </a:spcBef>
        <a:spcAft>
          <a:spcPct val="0"/>
        </a:spcAft>
        <a:defRPr sz="4400" b="1">
          <a:solidFill>
            <a:schemeClr val="bg1"/>
          </a:solidFill>
          <a:latin typeface="Arial" charset="0"/>
        </a:defRPr>
      </a:lvl4pPr>
      <a:lvl5pPr algn="ctr" rtl="0" eaLnBrk="0" fontAlgn="base" hangingPunct="0">
        <a:lnSpc>
          <a:spcPct val="70000"/>
        </a:lnSpc>
        <a:spcBef>
          <a:spcPct val="0"/>
        </a:spcBef>
        <a:spcAft>
          <a:spcPct val="0"/>
        </a:spcAft>
        <a:defRPr sz="4400" b="1">
          <a:solidFill>
            <a:schemeClr val="bg1"/>
          </a:solidFill>
          <a:latin typeface="Arial" charset="0"/>
        </a:defRPr>
      </a:lvl5pPr>
      <a:lvl6pPr marL="457200" algn="ctr" rtl="0" fontAlgn="base">
        <a:lnSpc>
          <a:spcPct val="70000"/>
        </a:lnSpc>
        <a:spcBef>
          <a:spcPct val="0"/>
        </a:spcBef>
        <a:spcAft>
          <a:spcPct val="0"/>
        </a:spcAft>
        <a:defRPr sz="4400" b="1">
          <a:solidFill>
            <a:schemeClr val="bg1"/>
          </a:solidFill>
          <a:latin typeface="Arial" charset="0"/>
        </a:defRPr>
      </a:lvl6pPr>
      <a:lvl7pPr marL="914400" algn="ctr" rtl="0" fontAlgn="base">
        <a:lnSpc>
          <a:spcPct val="70000"/>
        </a:lnSpc>
        <a:spcBef>
          <a:spcPct val="0"/>
        </a:spcBef>
        <a:spcAft>
          <a:spcPct val="0"/>
        </a:spcAft>
        <a:defRPr sz="4400" b="1">
          <a:solidFill>
            <a:schemeClr val="bg1"/>
          </a:solidFill>
          <a:latin typeface="Arial" charset="0"/>
        </a:defRPr>
      </a:lvl7pPr>
      <a:lvl8pPr marL="1371600" algn="ctr" rtl="0" fontAlgn="base">
        <a:lnSpc>
          <a:spcPct val="70000"/>
        </a:lnSpc>
        <a:spcBef>
          <a:spcPct val="0"/>
        </a:spcBef>
        <a:spcAft>
          <a:spcPct val="0"/>
        </a:spcAft>
        <a:defRPr sz="4400" b="1">
          <a:solidFill>
            <a:schemeClr val="bg1"/>
          </a:solidFill>
          <a:latin typeface="Arial" charset="0"/>
        </a:defRPr>
      </a:lvl8pPr>
      <a:lvl9pPr marL="1828800" algn="ctr" rtl="0" fontAlgn="base">
        <a:lnSpc>
          <a:spcPct val="70000"/>
        </a:lnSpc>
        <a:spcBef>
          <a:spcPct val="0"/>
        </a:spcBef>
        <a:spcAft>
          <a:spcPct val="0"/>
        </a:spcAft>
        <a:defRPr sz="4400" b="1">
          <a:solidFill>
            <a:schemeClr val="bg1"/>
          </a:solidFill>
          <a:latin typeface="Arial" charset="0"/>
        </a:defRPr>
      </a:lvl9pPr>
    </p:titleStyle>
    <p:bodyStyle>
      <a:lvl1pPr marL="342900" indent="-342900" algn="l" rtl="0" eaLnBrk="0" fontAlgn="base" hangingPunct="0">
        <a:spcBef>
          <a:spcPct val="20000"/>
        </a:spcBef>
        <a:spcAft>
          <a:spcPct val="0"/>
        </a:spcAft>
        <a:buClr>
          <a:srgbClr val="FFFF00"/>
        </a:buClr>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rgbClr val="FFFF00"/>
        </a:buClr>
        <a:buChar char="–"/>
        <a:defRPr sz="2800">
          <a:solidFill>
            <a:schemeClr val="bg1"/>
          </a:solidFill>
          <a:latin typeface="+mn-lt"/>
        </a:defRPr>
      </a:lvl2pPr>
      <a:lvl3pPr marL="1143000" indent="-228600" algn="l" rtl="0" eaLnBrk="0" fontAlgn="base" hangingPunct="0">
        <a:spcBef>
          <a:spcPct val="20000"/>
        </a:spcBef>
        <a:spcAft>
          <a:spcPct val="0"/>
        </a:spcAft>
        <a:buClr>
          <a:srgbClr val="FFFF00"/>
        </a:buClr>
        <a:buChar char="•"/>
        <a:defRPr sz="2400">
          <a:solidFill>
            <a:schemeClr val="bg1"/>
          </a:solidFill>
          <a:latin typeface="+mn-lt"/>
        </a:defRPr>
      </a:lvl3pPr>
      <a:lvl4pPr marL="1600200" indent="-228600" algn="l" rtl="0" eaLnBrk="0" fontAlgn="base" hangingPunct="0">
        <a:spcBef>
          <a:spcPct val="20000"/>
        </a:spcBef>
        <a:spcAft>
          <a:spcPct val="0"/>
        </a:spcAft>
        <a:buClr>
          <a:srgbClr val="FFFF00"/>
        </a:buClr>
        <a:buChar char="–"/>
        <a:defRPr sz="2000">
          <a:solidFill>
            <a:schemeClr val="bg1"/>
          </a:solidFill>
          <a:latin typeface="+mn-lt"/>
        </a:defRPr>
      </a:lvl4pPr>
      <a:lvl5pPr marL="2057400" indent="-228600" algn="l" rtl="0" eaLnBrk="0" fontAlgn="base" hangingPunct="0">
        <a:spcBef>
          <a:spcPct val="20000"/>
        </a:spcBef>
        <a:spcAft>
          <a:spcPct val="0"/>
        </a:spcAft>
        <a:buClr>
          <a:srgbClr val="FFFF00"/>
        </a:buClr>
        <a:buChar char="»"/>
        <a:defRPr sz="2000">
          <a:solidFill>
            <a:schemeClr val="bg1"/>
          </a:solidFill>
          <a:latin typeface="+mn-lt"/>
        </a:defRPr>
      </a:lvl5pPr>
      <a:lvl6pPr marL="2514600" indent="-228600" algn="l" rtl="0" fontAlgn="base">
        <a:spcBef>
          <a:spcPct val="20000"/>
        </a:spcBef>
        <a:spcAft>
          <a:spcPct val="0"/>
        </a:spcAft>
        <a:buClr>
          <a:srgbClr val="FFFF00"/>
        </a:buClr>
        <a:buChar char="»"/>
        <a:defRPr sz="2000">
          <a:solidFill>
            <a:schemeClr val="bg1"/>
          </a:solidFill>
          <a:latin typeface="+mn-lt"/>
        </a:defRPr>
      </a:lvl6pPr>
      <a:lvl7pPr marL="2971800" indent="-228600" algn="l" rtl="0" fontAlgn="base">
        <a:spcBef>
          <a:spcPct val="20000"/>
        </a:spcBef>
        <a:spcAft>
          <a:spcPct val="0"/>
        </a:spcAft>
        <a:buClr>
          <a:srgbClr val="FFFF00"/>
        </a:buClr>
        <a:buChar char="»"/>
        <a:defRPr sz="2000">
          <a:solidFill>
            <a:schemeClr val="bg1"/>
          </a:solidFill>
          <a:latin typeface="+mn-lt"/>
        </a:defRPr>
      </a:lvl7pPr>
      <a:lvl8pPr marL="3429000" indent="-228600" algn="l" rtl="0" fontAlgn="base">
        <a:spcBef>
          <a:spcPct val="20000"/>
        </a:spcBef>
        <a:spcAft>
          <a:spcPct val="0"/>
        </a:spcAft>
        <a:buClr>
          <a:srgbClr val="FFFF00"/>
        </a:buClr>
        <a:buChar char="»"/>
        <a:defRPr sz="2000">
          <a:solidFill>
            <a:schemeClr val="bg1"/>
          </a:solidFill>
          <a:latin typeface="+mn-lt"/>
        </a:defRPr>
      </a:lvl8pPr>
      <a:lvl9pPr marL="3886200" indent="-228600" algn="l" rtl="0" fontAlgn="base">
        <a:spcBef>
          <a:spcPct val="20000"/>
        </a:spcBef>
        <a:spcAft>
          <a:spcPct val="0"/>
        </a:spcAft>
        <a:buClr>
          <a:srgbClr val="FFFF00"/>
        </a:buClr>
        <a:buChar char="»"/>
        <a:defRPr sz="2000">
          <a:solidFill>
            <a:schemeClr val="bg1"/>
          </a:solidFill>
          <a:latin typeface="+mn-lt"/>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CaixaDeTexto 6"/>
          <p:cNvSpPr txBox="1">
            <a:spLocks noChangeArrowheads="1"/>
          </p:cNvSpPr>
          <p:nvPr/>
        </p:nvSpPr>
        <p:spPr bwMode="auto">
          <a:xfrm>
            <a:off x="0" y="2348881"/>
            <a:ext cx="9144000" cy="3490186"/>
          </a:xfrm>
          <a:prstGeom prst="rect">
            <a:avLst/>
          </a:prstGeom>
          <a:noFill/>
          <a:ln w="9525">
            <a:noFill/>
            <a:miter lim="800000"/>
            <a:headEnd/>
            <a:tailEnd/>
          </a:ln>
        </p:spPr>
        <p:txBody>
          <a:bodyPr wrap="square">
            <a:spAutoFit/>
          </a:bodyPr>
          <a:lstStyle/>
          <a:p>
            <a:pPr algn="ctr">
              <a:lnSpc>
                <a:spcPct val="150000"/>
              </a:lnSpc>
            </a:pPr>
            <a:r>
              <a:rPr lang="en-US" sz="2200" b="1" dirty="0" smtClean="0">
                <a:solidFill>
                  <a:srgbClr val="0051A2"/>
                </a:solidFill>
                <a:latin typeface="Verdana" pitchFamily="34" charset="0"/>
              </a:rPr>
              <a:t>THE </a:t>
            </a:r>
            <a:r>
              <a:rPr lang="en-US" sz="2200" b="1" dirty="0">
                <a:solidFill>
                  <a:srgbClr val="0051A2"/>
                </a:solidFill>
                <a:latin typeface="Verdana" pitchFamily="34" charset="0"/>
              </a:rPr>
              <a:t>RIGHT TO WATER AND TO </a:t>
            </a:r>
            <a:r>
              <a:rPr lang="en-US" sz="2200" b="1" dirty="0" smtClean="0">
                <a:solidFill>
                  <a:srgbClr val="0051A2"/>
                </a:solidFill>
                <a:latin typeface="Verdana" pitchFamily="34" charset="0"/>
              </a:rPr>
              <a:t>HYDRIC</a:t>
            </a:r>
            <a:r>
              <a:rPr lang="en-US" sz="2200" b="1" dirty="0">
                <a:solidFill>
                  <a:srgbClr val="0051A2"/>
                </a:solidFill>
                <a:latin typeface="Verdana" pitchFamily="34" charset="0"/>
              </a:rPr>
              <a:t/>
            </a:r>
            <a:br>
              <a:rPr lang="en-US" sz="2200" b="1" dirty="0">
                <a:solidFill>
                  <a:srgbClr val="0051A2"/>
                </a:solidFill>
                <a:latin typeface="Verdana" pitchFamily="34" charset="0"/>
              </a:rPr>
            </a:br>
            <a:r>
              <a:rPr lang="en-US" sz="2200" b="1" dirty="0">
                <a:solidFill>
                  <a:srgbClr val="0051A2"/>
                </a:solidFill>
                <a:latin typeface="Verdana" pitchFamily="34" charset="0"/>
              </a:rPr>
              <a:t>SUSTAINABILITY IN THE BRAZILIAN LEGAL SYSTEM</a:t>
            </a:r>
          </a:p>
          <a:p>
            <a:pPr algn="ctr">
              <a:lnSpc>
                <a:spcPct val="120000"/>
              </a:lnSpc>
            </a:pPr>
            <a:endParaRPr lang="en-US" b="1" dirty="0">
              <a:solidFill>
                <a:srgbClr val="0051A2"/>
              </a:solidFill>
              <a:latin typeface="Verdana" pitchFamily="34" charset="0"/>
            </a:endParaRPr>
          </a:p>
          <a:p>
            <a:pPr algn="ctr">
              <a:lnSpc>
                <a:spcPct val="120000"/>
              </a:lnSpc>
            </a:pPr>
            <a:endParaRPr lang="en-US" b="1" dirty="0">
              <a:solidFill>
                <a:srgbClr val="0051A2"/>
              </a:solidFill>
              <a:latin typeface="Verdana" pitchFamily="34" charset="0"/>
            </a:endParaRPr>
          </a:p>
          <a:p>
            <a:pPr algn="ctr">
              <a:lnSpc>
                <a:spcPct val="120000"/>
              </a:lnSpc>
            </a:pPr>
            <a:r>
              <a:rPr lang="en-US" b="1" dirty="0">
                <a:solidFill>
                  <a:srgbClr val="0051A2"/>
                </a:solidFill>
                <a:latin typeface="Verdana" pitchFamily="34" charset="0"/>
              </a:rPr>
              <a:t>Eastern Cape, 03 – 07 July 2011</a:t>
            </a:r>
          </a:p>
          <a:p>
            <a:pPr algn="ctr">
              <a:lnSpc>
                <a:spcPct val="120000"/>
              </a:lnSpc>
            </a:pPr>
            <a:endParaRPr lang="en-US" sz="2000" b="1" dirty="0">
              <a:solidFill>
                <a:srgbClr val="0051A2"/>
              </a:solidFill>
              <a:latin typeface="Verdana" pitchFamily="34" charset="0"/>
            </a:endParaRPr>
          </a:p>
          <a:p>
            <a:pPr algn="ctr">
              <a:lnSpc>
                <a:spcPct val="120000"/>
              </a:lnSpc>
            </a:pPr>
            <a:endParaRPr lang="en-US" sz="2000" b="1" dirty="0">
              <a:solidFill>
                <a:srgbClr val="0051A2"/>
              </a:solidFill>
              <a:latin typeface="Verdana" pitchFamily="34" charset="0"/>
            </a:endParaRPr>
          </a:p>
          <a:p>
            <a:pPr algn="ctr">
              <a:lnSpc>
                <a:spcPct val="150000"/>
              </a:lnSpc>
            </a:pPr>
            <a:r>
              <a:rPr lang="en-US" dirty="0" smtClean="0">
                <a:solidFill>
                  <a:srgbClr val="0051A2"/>
                </a:solidFill>
                <a:latin typeface="Verdana" pitchFamily="34" charset="0"/>
              </a:rPr>
              <a:t> </a:t>
            </a:r>
            <a:r>
              <a:rPr lang="en-US" b="1" dirty="0" smtClean="0">
                <a:solidFill>
                  <a:srgbClr val="0051A2"/>
                </a:solidFill>
                <a:latin typeface="Verdana" pitchFamily="34" charset="0"/>
              </a:rPr>
              <a:t> </a:t>
            </a:r>
            <a:endParaRPr lang="en-US" sz="2800" b="1" dirty="0">
              <a:solidFill>
                <a:srgbClr val="0051A2"/>
              </a:solidFill>
              <a:latin typeface="Verdana" pitchFamily="34" charset="0"/>
            </a:endParaRPr>
          </a:p>
        </p:txBody>
      </p:sp>
      <p:pic>
        <p:nvPicPr>
          <p:cNvPr id="3" name="Picture 1" descr="IUCN Conference Logo GIF Large"/>
          <p:cNvPicPr/>
          <p:nvPr/>
        </p:nvPicPr>
        <p:blipFill>
          <a:blip r:embed="rId3" cstate="print"/>
          <a:srcRect/>
          <a:stretch>
            <a:fillRect/>
          </a:stretch>
        </p:blipFill>
        <p:spPr bwMode="auto">
          <a:xfrm>
            <a:off x="683568" y="260648"/>
            <a:ext cx="1800200" cy="1728192"/>
          </a:xfrm>
          <a:prstGeom prst="rect">
            <a:avLst/>
          </a:prstGeom>
          <a:noFill/>
          <a:ln w="9525">
            <a:noFill/>
            <a:miter lim="800000"/>
            <a:headEnd/>
            <a:tailEnd/>
          </a:ln>
        </p:spPr>
      </p:pic>
      <p:sp>
        <p:nvSpPr>
          <p:cNvPr id="4" name="CaixaDeTexto 3"/>
          <p:cNvSpPr txBox="1"/>
          <p:nvPr/>
        </p:nvSpPr>
        <p:spPr>
          <a:xfrm>
            <a:off x="323528" y="5013176"/>
            <a:ext cx="8496944" cy="1286634"/>
          </a:xfrm>
          <a:prstGeom prst="rect">
            <a:avLst/>
          </a:prstGeom>
          <a:noFill/>
        </p:spPr>
        <p:txBody>
          <a:bodyPr wrap="square" rtlCol="0">
            <a:spAutoFit/>
          </a:bodyPr>
          <a:lstStyle/>
          <a:p>
            <a:pPr algn="ctr">
              <a:lnSpc>
                <a:spcPct val="150000"/>
              </a:lnSpc>
            </a:pPr>
            <a:r>
              <a:rPr lang="en-US" b="1" dirty="0" smtClean="0">
                <a:solidFill>
                  <a:srgbClr val="0051A2"/>
                </a:solidFill>
                <a:latin typeface="Verdana" pitchFamily="34" charset="0"/>
              </a:rPr>
              <a:t>Heline Sivini Ferreira, PhD</a:t>
            </a:r>
            <a:r>
              <a:rPr lang="en-US" dirty="0" smtClean="0">
                <a:solidFill>
                  <a:srgbClr val="0051A2"/>
                </a:solidFill>
                <a:latin typeface="Verdana" pitchFamily="34" charset="0"/>
              </a:rPr>
              <a:t> </a:t>
            </a:r>
            <a:endParaRPr lang="en-US" b="1" dirty="0" smtClean="0">
              <a:solidFill>
                <a:srgbClr val="0051A2"/>
              </a:solidFill>
              <a:latin typeface="Verdana" pitchFamily="34" charset="0"/>
            </a:endParaRPr>
          </a:p>
          <a:p>
            <a:pPr algn="ctr">
              <a:lnSpc>
                <a:spcPct val="150000"/>
              </a:lnSpc>
            </a:pPr>
            <a:r>
              <a:rPr lang="en-US" b="1" dirty="0" smtClean="0">
                <a:solidFill>
                  <a:srgbClr val="0051A2"/>
                </a:solidFill>
                <a:latin typeface="Verdana" pitchFamily="34" charset="0"/>
              </a:rPr>
              <a:t>Maria Leonor </a:t>
            </a:r>
            <a:r>
              <a:rPr lang="en-US" b="1" dirty="0" err="1" smtClean="0">
                <a:solidFill>
                  <a:srgbClr val="0051A2"/>
                </a:solidFill>
                <a:latin typeface="Verdana" pitchFamily="34" charset="0"/>
              </a:rPr>
              <a:t>Paes</a:t>
            </a:r>
            <a:r>
              <a:rPr lang="en-US" b="1" dirty="0" smtClean="0">
                <a:solidFill>
                  <a:srgbClr val="0051A2"/>
                </a:solidFill>
                <a:latin typeface="Verdana" pitchFamily="34" charset="0"/>
              </a:rPr>
              <a:t> Cavalcanti, LLM</a:t>
            </a:r>
          </a:p>
          <a:p>
            <a:pPr algn="ctr">
              <a:lnSpc>
                <a:spcPct val="150000"/>
              </a:lnSpc>
            </a:pPr>
            <a:r>
              <a:rPr lang="en-US" b="1" dirty="0" smtClean="0">
                <a:solidFill>
                  <a:srgbClr val="0051A2"/>
                </a:solidFill>
                <a:latin typeface="Verdana" pitchFamily="34" charset="0"/>
              </a:rPr>
              <a:t>Patryck de Araújo Ayala, PhD</a:t>
            </a:r>
            <a:endParaRPr lang="pt-BR" dirty="0"/>
          </a:p>
        </p:txBody>
      </p:sp>
      <p:sp>
        <p:nvSpPr>
          <p:cNvPr id="5" name="CaixaDeTexto 4"/>
          <p:cNvSpPr txBox="1"/>
          <p:nvPr/>
        </p:nvSpPr>
        <p:spPr>
          <a:xfrm>
            <a:off x="2771800" y="404664"/>
            <a:ext cx="6192688" cy="1421928"/>
          </a:xfrm>
          <a:prstGeom prst="rect">
            <a:avLst/>
          </a:prstGeom>
          <a:noFill/>
        </p:spPr>
        <p:txBody>
          <a:bodyPr wrap="square" rtlCol="0">
            <a:spAutoFit/>
          </a:bodyPr>
          <a:lstStyle/>
          <a:p>
            <a:pPr>
              <a:lnSpc>
                <a:spcPct val="120000"/>
              </a:lnSpc>
              <a:spcBef>
                <a:spcPts val="600"/>
              </a:spcBef>
            </a:pPr>
            <a:r>
              <a:rPr lang="en-US" b="1" dirty="0" smtClean="0">
                <a:solidFill>
                  <a:srgbClr val="0051A2"/>
                </a:solidFill>
                <a:latin typeface="Verdana" pitchFamily="34" charset="0"/>
              </a:rPr>
              <a:t>9</a:t>
            </a:r>
            <a:r>
              <a:rPr lang="en-US" b="1" baseline="30000" dirty="0" smtClean="0">
                <a:solidFill>
                  <a:srgbClr val="0051A2"/>
                </a:solidFill>
                <a:latin typeface="Verdana" pitchFamily="34" charset="0"/>
              </a:rPr>
              <a:t>th</a:t>
            </a:r>
            <a:r>
              <a:rPr lang="en-US" b="1" dirty="0" smtClean="0">
                <a:solidFill>
                  <a:srgbClr val="0051A2"/>
                </a:solidFill>
                <a:latin typeface="Verdana" pitchFamily="34" charset="0"/>
              </a:rPr>
              <a:t> Annual Colloquium of the IUCN </a:t>
            </a:r>
            <a:br>
              <a:rPr lang="en-US" b="1" dirty="0" smtClean="0">
                <a:solidFill>
                  <a:srgbClr val="0051A2"/>
                </a:solidFill>
                <a:latin typeface="Verdana" pitchFamily="34" charset="0"/>
              </a:rPr>
            </a:br>
            <a:r>
              <a:rPr lang="en-US" b="1" dirty="0" smtClean="0">
                <a:solidFill>
                  <a:srgbClr val="0051A2"/>
                </a:solidFill>
                <a:latin typeface="Verdana" pitchFamily="34" charset="0"/>
              </a:rPr>
              <a:t>Academy of Environmental Law</a:t>
            </a:r>
          </a:p>
          <a:p>
            <a:pPr>
              <a:lnSpc>
                <a:spcPct val="120000"/>
              </a:lnSpc>
            </a:pPr>
            <a:endParaRPr lang="en-US" b="1" dirty="0" smtClean="0">
              <a:solidFill>
                <a:srgbClr val="0051A2"/>
              </a:solidFill>
              <a:latin typeface="Verdana" pitchFamily="34" charset="0"/>
            </a:endParaRPr>
          </a:p>
          <a:p>
            <a:pPr>
              <a:lnSpc>
                <a:spcPct val="120000"/>
              </a:lnSpc>
            </a:pPr>
            <a:r>
              <a:rPr lang="en-US" b="1" dirty="0" smtClean="0">
                <a:solidFill>
                  <a:srgbClr val="0051A2"/>
                </a:solidFill>
                <a:latin typeface="Verdana" pitchFamily="34" charset="0"/>
              </a:rPr>
              <a:t>Water and the Law: Towards Sustainability</a:t>
            </a:r>
            <a:endParaRPr lang="pt-B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aixaDeTexto 6"/>
          <p:cNvSpPr txBox="1">
            <a:spLocks noChangeArrowheads="1"/>
          </p:cNvSpPr>
          <p:nvPr/>
        </p:nvSpPr>
        <p:spPr bwMode="auto">
          <a:xfrm>
            <a:off x="68746" y="446088"/>
            <a:ext cx="4500687" cy="6093976"/>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OBJECTIVE</a:t>
            </a:r>
            <a:endParaRPr lang="en-US" sz="2400" b="1" dirty="0">
              <a:solidFill>
                <a:srgbClr val="0051A2"/>
              </a:solidFill>
              <a:latin typeface="Verdana" pitchFamily="34" charset="0"/>
            </a:endParaRPr>
          </a:p>
          <a:p>
            <a:pPr algn="ctr"/>
            <a:endParaRPr lang="en-US" sz="2400" b="1" dirty="0">
              <a:solidFill>
                <a:srgbClr val="0051A2"/>
              </a:solidFill>
              <a:latin typeface="Verdana" pitchFamily="34" charset="0"/>
            </a:endParaRPr>
          </a:p>
          <a:p>
            <a:pPr algn="ctr"/>
            <a:endParaRPr lang="en-US" b="1" dirty="0">
              <a:solidFill>
                <a:srgbClr val="0051A2"/>
              </a:solidFill>
              <a:latin typeface="Verdana" pitchFamily="34" charset="0"/>
            </a:endParaRPr>
          </a:p>
          <a:p>
            <a:pPr algn="ctr">
              <a:lnSpc>
                <a:spcPct val="150000"/>
              </a:lnSpc>
            </a:pPr>
            <a:r>
              <a:rPr lang="en-US" b="1" dirty="0" smtClean="0">
                <a:solidFill>
                  <a:srgbClr val="0051A2"/>
                </a:solidFill>
                <a:latin typeface="Verdana" pitchFamily="34" charset="0"/>
              </a:rPr>
              <a:t>Brazilian water context</a:t>
            </a:r>
            <a:endParaRPr lang="en-US" b="1" dirty="0">
              <a:solidFill>
                <a:srgbClr val="0051A2"/>
              </a:solidFill>
              <a:latin typeface="Verdana" pitchFamily="34" charset="0"/>
            </a:endParaRPr>
          </a:p>
          <a:p>
            <a:pPr algn="ctr">
              <a:lnSpc>
                <a:spcPct val="150000"/>
              </a:lnSpc>
            </a:pPr>
            <a:endParaRPr lang="en-US" b="1" dirty="0">
              <a:solidFill>
                <a:srgbClr val="0051A2"/>
              </a:solidFill>
              <a:latin typeface="Verdana" pitchFamily="34" charset="0"/>
            </a:endParaRPr>
          </a:p>
          <a:p>
            <a:pPr algn="ctr">
              <a:lnSpc>
                <a:spcPct val="150000"/>
              </a:lnSpc>
            </a:pPr>
            <a:endParaRPr lang="en-US" b="1" dirty="0">
              <a:solidFill>
                <a:srgbClr val="0051A2"/>
              </a:solidFill>
              <a:latin typeface="Verdana" pitchFamily="34" charset="0"/>
            </a:endParaRPr>
          </a:p>
          <a:p>
            <a:pPr algn="ctr">
              <a:lnSpc>
                <a:spcPct val="150000"/>
              </a:lnSpc>
            </a:pPr>
            <a:r>
              <a:rPr lang="en-US" b="1" dirty="0">
                <a:solidFill>
                  <a:srgbClr val="0051A2"/>
                </a:solidFill>
                <a:latin typeface="Verdana" pitchFamily="34" charset="0"/>
              </a:rPr>
              <a:t>Fundamental right to </a:t>
            </a:r>
            <a:r>
              <a:rPr lang="en-US" b="1" dirty="0" smtClean="0">
                <a:solidFill>
                  <a:srgbClr val="0051A2"/>
                </a:solidFill>
                <a:latin typeface="Verdana" pitchFamily="34" charset="0"/>
              </a:rPr>
              <a:t>life and to live in an </a:t>
            </a:r>
            <a:r>
              <a:rPr lang="en-US" b="1" dirty="0">
                <a:solidFill>
                  <a:srgbClr val="0051A2"/>
                </a:solidFill>
                <a:latin typeface="Verdana" pitchFamily="34" charset="0"/>
              </a:rPr>
              <a:t>ecologically balanced environmental</a:t>
            </a:r>
          </a:p>
          <a:p>
            <a:pPr algn="ctr">
              <a:lnSpc>
                <a:spcPct val="150000"/>
              </a:lnSpc>
            </a:pPr>
            <a:endParaRPr lang="en-US" b="1" dirty="0">
              <a:solidFill>
                <a:srgbClr val="0051A2"/>
              </a:solidFill>
              <a:latin typeface="Verdana" pitchFamily="34" charset="0"/>
            </a:endParaRPr>
          </a:p>
          <a:p>
            <a:pPr algn="ctr">
              <a:lnSpc>
                <a:spcPct val="150000"/>
              </a:lnSpc>
            </a:pPr>
            <a:endParaRPr lang="en-US" b="1" dirty="0">
              <a:solidFill>
                <a:srgbClr val="0051A2"/>
              </a:solidFill>
              <a:latin typeface="Verdana" pitchFamily="34" charset="0"/>
            </a:endParaRPr>
          </a:p>
          <a:p>
            <a:pPr algn="ctr">
              <a:lnSpc>
                <a:spcPct val="150000"/>
              </a:lnSpc>
            </a:pPr>
            <a:r>
              <a:rPr lang="en-US" b="1" dirty="0" smtClean="0">
                <a:solidFill>
                  <a:srgbClr val="0051A2"/>
                </a:solidFill>
                <a:latin typeface="Verdana" pitchFamily="34" charset="0"/>
              </a:rPr>
              <a:t>Fundamental right to water</a:t>
            </a:r>
            <a:endParaRPr lang="en-US" b="1" dirty="0">
              <a:solidFill>
                <a:srgbClr val="0051A2"/>
              </a:solidFill>
              <a:latin typeface="Verdana" pitchFamily="34" charset="0"/>
            </a:endParaRPr>
          </a:p>
          <a:p>
            <a:pPr algn="ctr">
              <a:lnSpc>
                <a:spcPct val="150000"/>
              </a:lnSpc>
            </a:pPr>
            <a:endParaRPr lang="en-US" b="1" dirty="0">
              <a:solidFill>
                <a:srgbClr val="0051A2"/>
              </a:solidFill>
              <a:latin typeface="Verdana" pitchFamily="34" charset="0"/>
            </a:endParaRPr>
          </a:p>
          <a:p>
            <a:pPr algn="ctr">
              <a:lnSpc>
                <a:spcPct val="150000"/>
              </a:lnSpc>
            </a:pPr>
            <a:endParaRPr lang="en-US" b="1" dirty="0">
              <a:solidFill>
                <a:srgbClr val="0051A2"/>
              </a:solidFill>
              <a:latin typeface="Verdana" pitchFamily="34" charset="0"/>
            </a:endParaRPr>
          </a:p>
          <a:p>
            <a:pPr algn="ctr">
              <a:lnSpc>
                <a:spcPct val="150000"/>
              </a:lnSpc>
            </a:pPr>
            <a:r>
              <a:rPr lang="en-US" b="1" dirty="0" smtClean="0">
                <a:solidFill>
                  <a:srgbClr val="0051A2"/>
                </a:solidFill>
                <a:latin typeface="Verdana" pitchFamily="34" charset="0"/>
              </a:rPr>
              <a:t>Hydric sustainability</a:t>
            </a:r>
            <a:endParaRPr lang="en-US" b="1" dirty="0">
              <a:solidFill>
                <a:srgbClr val="0051A2"/>
              </a:solidFill>
              <a:latin typeface="Verdana" pitchFamily="34" charset="0"/>
            </a:endParaRPr>
          </a:p>
        </p:txBody>
      </p:sp>
      <p:sp>
        <p:nvSpPr>
          <p:cNvPr id="8" name="Seta para a direita listrada 7"/>
          <p:cNvSpPr/>
          <p:nvPr/>
        </p:nvSpPr>
        <p:spPr>
          <a:xfrm rot="5400000">
            <a:off x="2177301" y="2176728"/>
            <a:ext cx="432048" cy="288032"/>
          </a:xfrm>
          <a:prstGeom prst="stripedRightArrow">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a:ln>
            <a:solidFill>
              <a:srgbClr val="0066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9" name="Seta para a direita listrada 8"/>
          <p:cNvSpPr/>
          <p:nvPr/>
        </p:nvSpPr>
        <p:spPr>
          <a:xfrm rot="5400000">
            <a:off x="2177301" y="4250892"/>
            <a:ext cx="432048" cy="288032"/>
          </a:xfrm>
          <a:prstGeom prst="stripedRightArrow">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a:ln>
            <a:solidFill>
              <a:srgbClr val="0066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10" name="Seta para a direita listrada 9"/>
          <p:cNvSpPr/>
          <p:nvPr/>
        </p:nvSpPr>
        <p:spPr>
          <a:xfrm rot="5400000">
            <a:off x="2177301" y="5531300"/>
            <a:ext cx="432048" cy="288032"/>
          </a:xfrm>
          <a:prstGeom prst="stripedRightArrow">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a:ln>
            <a:solidFill>
              <a:srgbClr val="0066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3" name="Picture 16" descr="http://1.bp.blogspot.com/_H3ulZWTFk4g/ScaLEIPAgVI/AAAAAAAAAG4/iVnuTrQKfqs/s320/agua..menino+e+folha.jpg"/>
          <p:cNvPicPr>
            <a:picLocks noChangeAspect="1" noChangeArrowheads="1"/>
          </p:cNvPicPr>
          <p:nvPr/>
        </p:nvPicPr>
        <p:blipFill>
          <a:blip r:embed="rId3" cstate="print"/>
          <a:srcRect/>
          <a:stretch>
            <a:fillRect/>
          </a:stretch>
        </p:blipFill>
        <p:spPr bwMode="auto">
          <a:xfrm>
            <a:off x="4707521" y="440668"/>
            <a:ext cx="4295725" cy="5976664"/>
          </a:xfrm>
          <a:prstGeom prst="round2SameRect">
            <a:avLst/>
          </a:prstGeom>
          <a:noFill/>
          <a:effectLst>
            <a:innerShdw blurRad="63500" dist="50800" dir="13500000">
              <a:prstClr val="black">
                <a:alpha val="50000"/>
              </a:prstClr>
            </a:inn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aixaDeTexto 6"/>
          <p:cNvSpPr txBox="1">
            <a:spLocks noChangeArrowheads="1"/>
          </p:cNvSpPr>
          <p:nvPr/>
        </p:nvSpPr>
        <p:spPr bwMode="auto">
          <a:xfrm>
            <a:off x="150813" y="374650"/>
            <a:ext cx="8813800" cy="461963"/>
          </a:xfrm>
          <a:prstGeom prst="rect">
            <a:avLst/>
          </a:prstGeom>
          <a:noFill/>
          <a:ln w="9525">
            <a:noFill/>
            <a:miter lim="800000"/>
            <a:headEnd/>
            <a:tailEnd/>
          </a:ln>
        </p:spPr>
        <p:txBody>
          <a:bodyPr>
            <a:spAutoFit/>
          </a:bodyPr>
          <a:lstStyle/>
          <a:p>
            <a:pPr algn="ctr"/>
            <a:r>
              <a:rPr lang="en-US" sz="2400" b="1" dirty="0" smtClean="0">
                <a:solidFill>
                  <a:srgbClr val="0051A2"/>
                </a:solidFill>
                <a:latin typeface="Verdana" pitchFamily="34" charset="0"/>
              </a:rPr>
              <a:t>WATER DISTRIBUTION WORLDWIDE</a:t>
            </a:r>
            <a:endParaRPr lang="en-US" sz="2400" b="1" dirty="0">
              <a:solidFill>
                <a:srgbClr val="0051A2"/>
              </a:solidFill>
              <a:latin typeface="Verdana" pitchFamily="34" charset="0"/>
            </a:endParaRPr>
          </a:p>
        </p:txBody>
      </p:sp>
      <p:sp>
        <p:nvSpPr>
          <p:cNvPr id="7171" name="CaixaDeTexto 6"/>
          <p:cNvSpPr txBox="1">
            <a:spLocks noChangeArrowheads="1"/>
          </p:cNvSpPr>
          <p:nvPr/>
        </p:nvSpPr>
        <p:spPr bwMode="auto">
          <a:xfrm>
            <a:off x="149225" y="1303338"/>
            <a:ext cx="8785225" cy="922337"/>
          </a:xfrm>
          <a:prstGeom prst="rect">
            <a:avLst/>
          </a:prstGeom>
          <a:noFill/>
          <a:ln w="9525">
            <a:noFill/>
            <a:miter lim="800000"/>
            <a:headEnd/>
            <a:tailEnd/>
          </a:ln>
        </p:spPr>
        <p:txBody>
          <a:bodyPr>
            <a:spAutoFit/>
          </a:bodyPr>
          <a:lstStyle/>
          <a:p>
            <a:pPr algn="ctr">
              <a:lnSpc>
                <a:spcPct val="150000"/>
              </a:lnSpc>
            </a:pPr>
            <a:endParaRPr lang="en-US" b="1">
              <a:solidFill>
                <a:srgbClr val="0051A2"/>
              </a:solidFill>
              <a:latin typeface="Verdana" pitchFamily="34" charset="0"/>
            </a:endParaRPr>
          </a:p>
          <a:p>
            <a:pPr algn="ctr">
              <a:lnSpc>
                <a:spcPct val="150000"/>
              </a:lnSpc>
            </a:pPr>
            <a:endParaRPr lang="en-US" b="1">
              <a:solidFill>
                <a:srgbClr val="0051A2"/>
              </a:solidFill>
              <a:latin typeface="Verdana" pitchFamily="34" charset="0"/>
            </a:endParaRPr>
          </a:p>
        </p:txBody>
      </p:sp>
      <p:sp>
        <p:nvSpPr>
          <p:cNvPr id="5" name="CaixaDeTexto 6"/>
          <p:cNvSpPr txBox="1">
            <a:spLocks noChangeArrowheads="1"/>
          </p:cNvSpPr>
          <p:nvPr/>
        </p:nvSpPr>
        <p:spPr bwMode="auto">
          <a:xfrm>
            <a:off x="683568" y="6093296"/>
            <a:ext cx="7704856" cy="415498"/>
          </a:xfrm>
          <a:prstGeom prst="rect">
            <a:avLst/>
          </a:prstGeom>
          <a:noFill/>
          <a:ln w="9525">
            <a:noFill/>
            <a:miter lim="800000"/>
            <a:headEnd/>
            <a:tailEnd/>
          </a:ln>
        </p:spPr>
        <p:txBody>
          <a:bodyPr wrap="square">
            <a:spAutoFit/>
          </a:bodyPr>
          <a:lstStyle/>
          <a:p>
            <a:pPr algn="ctr">
              <a:lnSpc>
                <a:spcPct val="150000"/>
              </a:lnSpc>
              <a:defRPr/>
            </a:pPr>
            <a:r>
              <a:rPr lang="en-US" sz="1400" b="1" dirty="0">
                <a:solidFill>
                  <a:srgbClr val="0051A2"/>
                </a:solidFill>
                <a:effectLst>
                  <a:reflection blurRad="6350" stA="60000" endA="900" endPos="60000" dist="60007" dir="5400000" sy="-100000" algn="bl" rotWithShape="0"/>
                </a:effectLst>
                <a:latin typeface="Verdana" pitchFamily="34" charset="0"/>
              </a:rPr>
              <a:t>Source</a:t>
            </a:r>
            <a:r>
              <a:rPr lang="en-US" sz="1400" b="1" dirty="0" smtClean="0">
                <a:solidFill>
                  <a:srgbClr val="0051A2"/>
                </a:solidFill>
                <a:effectLst>
                  <a:reflection blurRad="6350" stA="60000" endA="900" endPos="60000" dist="60007" dir="5400000" sy="-100000" algn="bl" rotWithShape="0"/>
                </a:effectLst>
                <a:latin typeface="Verdana" pitchFamily="34" charset="0"/>
              </a:rPr>
              <a:t>: Water National Agency</a:t>
            </a:r>
            <a:r>
              <a:rPr lang="en-US" sz="1400" b="1" dirty="0" smtClean="0">
                <a:solidFill>
                  <a:srgbClr val="0051A2"/>
                </a:solidFill>
                <a:effectLst>
                  <a:reflection blurRad="6350" stA="55000" endA="50" endPos="85000" dir="5400000" sy="-100000" algn="bl" rotWithShape="0"/>
                </a:effectLst>
                <a:latin typeface="Verdana" pitchFamily="34" charset="0"/>
              </a:rPr>
              <a:t> </a:t>
            </a:r>
            <a:endParaRPr lang="en-US" sz="1400" b="1" dirty="0">
              <a:solidFill>
                <a:srgbClr val="0051A2"/>
              </a:solidFill>
              <a:effectLst>
                <a:reflection blurRad="6350" stA="55000" endA="50" endPos="85000" dir="5400000" sy="-100000" algn="bl" rotWithShape="0"/>
              </a:effectLst>
              <a:latin typeface="Verdana" pitchFamily="34" charset="0"/>
            </a:endParaRPr>
          </a:p>
        </p:txBody>
      </p:sp>
      <p:pic>
        <p:nvPicPr>
          <p:cNvPr id="7" name="Imagem 6" descr="Water distribution world.jpg"/>
          <p:cNvPicPr>
            <a:picLocks noChangeAspect="1"/>
          </p:cNvPicPr>
          <p:nvPr/>
        </p:nvPicPr>
        <p:blipFill>
          <a:blip r:embed="rId3" cstate="print"/>
          <a:stretch>
            <a:fillRect/>
          </a:stretch>
        </p:blipFill>
        <p:spPr>
          <a:xfrm>
            <a:off x="647564" y="1052735"/>
            <a:ext cx="7848872" cy="5025193"/>
          </a:xfrm>
          <a:prstGeom prst="round2Diag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aixaDeTexto 6"/>
          <p:cNvSpPr txBox="1">
            <a:spLocks noChangeArrowheads="1"/>
          </p:cNvSpPr>
          <p:nvPr/>
        </p:nvSpPr>
        <p:spPr bwMode="auto">
          <a:xfrm>
            <a:off x="150813" y="374650"/>
            <a:ext cx="8813800" cy="461963"/>
          </a:xfrm>
          <a:prstGeom prst="rect">
            <a:avLst/>
          </a:prstGeom>
          <a:noFill/>
          <a:ln w="9525">
            <a:noFill/>
            <a:miter lim="800000"/>
            <a:headEnd/>
            <a:tailEnd/>
          </a:ln>
        </p:spPr>
        <p:txBody>
          <a:bodyPr>
            <a:spAutoFit/>
          </a:bodyPr>
          <a:lstStyle/>
          <a:p>
            <a:pPr algn="ctr"/>
            <a:r>
              <a:rPr lang="en-US" sz="2400" b="1">
                <a:solidFill>
                  <a:srgbClr val="0051A2"/>
                </a:solidFill>
                <a:latin typeface="Verdana" pitchFamily="34" charset="0"/>
              </a:rPr>
              <a:t>BRAZILIAN BASINS</a:t>
            </a:r>
          </a:p>
        </p:txBody>
      </p:sp>
      <p:pic>
        <p:nvPicPr>
          <p:cNvPr id="15" name="Imagem 14" descr="Brazilian Basins 1.jpg"/>
          <p:cNvPicPr>
            <a:picLocks noChangeAspect="1"/>
          </p:cNvPicPr>
          <p:nvPr/>
        </p:nvPicPr>
        <p:blipFill>
          <a:blip r:embed="rId3" cstate="print"/>
          <a:srcRect l="1460" t="1572" r="2178" b="974"/>
          <a:stretch>
            <a:fillRect/>
          </a:stretch>
        </p:blipFill>
        <p:spPr>
          <a:xfrm>
            <a:off x="4139952" y="1340768"/>
            <a:ext cx="4752528" cy="4464496"/>
          </a:xfrm>
          <a:prstGeom prst="roundRect">
            <a:avLst>
              <a:gd name="adj" fmla="val 4167"/>
            </a:avLst>
          </a:prstGeom>
          <a:solidFill>
            <a:srgbClr val="FFFFFF"/>
          </a:solidFill>
          <a:ln w="1905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8" name="CaixaDeTexto 6"/>
          <p:cNvSpPr txBox="1">
            <a:spLocks noChangeArrowheads="1"/>
          </p:cNvSpPr>
          <p:nvPr/>
        </p:nvSpPr>
        <p:spPr bwMode="auto">
          <a:xfrm>
            <a:off x="15735" y="1303015"/>
            <a:ext cx="4052209" cy="1338828"/>
          </a:xfrm>
          <a:prstGeom prst="rect">
            <a:avLst/>
          </a:prstGeom>
          <a:noFill/>
          <a:ln w="9525">
            <a:noFill/>
            <a:miter lim="800000"/>
            <a:headEnd/>
            <a:tailEnd/>
          </a:ln>
        </p:spPr>
        <p:txBody>
          <a:bodyPr wrap="square">
            <a:spAutoFit/>
          </a:bodyPr>
          <a:lstStyle/>
          <a:p>
            <a:pPr algn="ctr">
              <a:lnSpc>
                <a:spcPct val="150000"/>
              </a:lnSpc>
              <a:defRPr/>
            </a:pPr>
            <a:r>
              <a:rPr lang="en-US" b="1" dirty="0">
                <a:solidFill>
                  <a:srgbClr val="0051A2"/>
                </a:solidFill>
                <a:latin typeface="Verdana" pitchFamily="34" charset="0"/>
              </a:rPr>
              <a:t>There are twelve hydrographic regions </a:t>
            </a:r>
          </a:p>
          <a:p>
            <a:pPr algn="ctr">
              <a:lnSpc>
                <a:spcPct val="150000"/>
              </a:lnSpc>
              <a:defRPr/>
            </a:pPr>
            <a:r>
              <a:rPr lang="en-US" b="1" dirty="0">
                <a:solidFill>
                  <a:srgbClr val="0051A2"/>
                </a:solidFill>
                <a:latin typeface="Verdana" pitchFamily="34" charset="0"/>
              </a:rPr>
              <a:t>in Brazil</a:t>
            </a:r>
            <a:r>
              <a:rPr lang="en-US" b="1" dirty="0" smtClean="0">
                <a:solidFill>
                  <a:srgbClr val="0051A2"/>
                </a:solidFill>
                <a:latin typeface="Verdana" pitchFamily="34" charset="0"/>
              </a:rPr>
              <a:t>.</a:t>
            </a:r>
            <a:endParaRPr lang="en-US" b="1" dirty="0">
              <a:solidFill>
                <a:srgbClr val="0051A2"/>
              </a:solidFill>
              <a:latin typeface="Verdana" pitchFamily="34" charset="0"/>
            </a:endParaRPr>
          </a:p>
        </p:txBody>
      </p:sp>
      <p:sp>
        <p:nvSpPr>
          <p:cNvPr id="20" name="CaixaDeTexto 6"/>
          <p:cNvSpPr txBox="1">
            <a:spLocks noChangeArrowheads="1"/>
          </p:cNvSpPr>
          <p:nvPr/>
        </p:nvSpPr>
        <p:spPr bwMode="auto">
          <a:xfrm>
            <a:off x="3923928" y="5857530"/>
            <a:ext cx="4752528" cy="371961"/>
          </a:xfrm>
          <a:prstGeom prst="rect">
            <a:avLst/>
          </a:prstGeom>
          <a:noFill/>
          <a:ln w="9525">
            <a:noFill/>
            <a:miter lim="800000"/>
            <a:headEnd/>
            <a:tailEnd/>
          </a:ln>
        </p:spPr>
        <p:txBody>
          <a:bodyPr>
            <a:spAutoFit/>
          </a:bodyPr>
          <a:lstStyle/>
          <a:p>
            <a:pPr algn="ctr">
              <a:lnSpc>
                <a:spcPct val="150000"/>
              </a:lnSpc>
              <a:defRPr/>
            </a:pPr>
            <a:r>
              <a:rPr lang="en-US" sz="1400" b="1" dirty="0">
                <a:solidFill>
                  <a:srgbClr val="0051A2"/>
                </a:solidFill>
                <a:effectLst/>
                <a:latin typeface="Verdana" pitchFamily="34" charset="0"/>
              </a:rPr>
              <a:t>Source</a:t>
            </a:r>
            <a:r>
              <a:rPr lang="en-US" sz="1400" b="1" dirty="0" smtClean="0">
                <a:solidFill>
                  <a:srgbClr val="0051A2"/>
                </a:solidFill>
                <a:effectLst/>
                <a:latin typeface="Verdana" pitchFamily="34" charset="0"/>
              </a:rPr>
              <a:t>: Water National Agency </a:t>
            </a:r>
            <a:endParaRPr lang="en-US" sz="1400" b="1" dirty="0">
              <a:solidFill>
                <a:srgbClr val="0051A2"/>
              </a:solidFill>
              <a:effectLst/>
              <a:latin typeface="Verdana" pitchFamily="34" charset="0"/>
            </a:endParaRPr>
          </a:p>
        </p:txBody>
      </p:sp>
      <p:grpSp>
        <p:nvGrpSpPr>
          <p:cNvPr id="19" name="Grupo 18"/>
          <p:cNvGrpSpPr/>
          <p:nvPr/>
        </p:nvGrpSpPr>
        <p:grpSpPr>
          <a:xfrm>
            <a:off x="572802" y="2974300"/>
            <a:ext cx="3567150" cy="3440942"/>
            <a:chOff x="572802" y="2974300"/>
            <a:chExt cx="3567150" cy="3440942"/>
          </a:xfrm>
        </p:grpSpPr>
        <p:sp>
          <p:nvSpPr>
            <p:cNvPr id="6" name="CaixaDeTexto 5"/>
            <p:cNvSpPr txBox="1"/>
            <p:nvPr/>
          </p:nvSpPr>
          <p:spPr>
            <a:xfrm>
              <a:off x="899592" y="2974300"/>
              <a:ext cx="3240360" cy="3440942"/>
            </a:xfrm>
            <a:prstGeom prst="rect">
              <a:avLst/>
            </a:prstGeom>
            <a:noFill/>
          </p:spPr>
          <p:txBody>
            <a:bodyPr wrap="square" rtlCol="0">
              <a:spAutoFit/>
            </a:bodyPr>
            <a:lstStyle/>
            <a:p>
              <a:pPr>
                <a:lnSpc>
                  <a:spcPct val="170000"/>
                </a:lnSpc>
                <a:defRPr/>
              </a:pPr>
              <a:r>
                <a:rPr lang="en-US" sz="1600" b="1" dirty="0" smtClean="0">
                  <a:solidFill>
                    <a:srgbClr val="0051A2"/>
                  </a:solidFill>
                  <a:effectLst>
                    <a:reflection blurRad="6350" stA="55000" endA="300" endPos="45500" dir="5400000" sy="-100000" algn="bl" rotWithShape="0"/>
                  </a:effectLst>
                  <a:latin typeface="Verdana" pitchFamily="34" charset="0"/>
                </a:rPr>
                <a:t>Amazon Basin</a:t>
              </a:r>
            </a:p>
            <a:p>
              <a:pPr>
                <a:lnSpc>
                  <a:spcPct val="170000"/>
                </a:lnSpc>
                <a:defRPr/>
              </a:pPr>
              <a:r>
                <a:rPr lang="en-US" sz="1600" b="1" dirty="0" smtClean="0">
                  <a:solidFill>
                    <a:srgbClr val="0051A2"/>
                  </a:solidFill>
                  <a:effectLst>
                    <a:reflection blurRad="6350" stA="55000" endA="300" endPos="45500" dir="5400000" sy="-100000" algn="bl" rotWithShape="0"/>
                  </a:effectLst>
                  <a:latin typeface="Verdana" pitchFamily="34" charset="0"/>
                </a:rPr>
                <a:t>Northeast Basin</a:t>
              </a:r>
            </a:p>
            <a:p>
              <a:pPr>
                <a:lnSpc>
                  <a:spcPct val="170000"/>
                </a:lnSpc>
                <a:defRPr/>
              </a:pPr>
              <a:r>
                <a:rPr lang="en-US" sz="1600" b="1" dirty="0" smtClean="0">
                  <a:solidFill>
                    <a:srgbClr val="0051A2"/>
                  </a:solidFill>
                  <a:effectLst>
                    <a:reflection blurRad="6350" stA="55000" endA="300" endPos="45500" dir="5400000" sy="-100000" algn="bl" rotWithShape="0"/>
                  </a:effectLst>
                  <a:latin typeface="Verdana" pitchFamily="34" charset="0"/>
                </a:rPr>
                <a:t>São Francisco Basin</a:t>
              </a:r>
            </a:p>
            <a:p>
              <a:pPr>
                <a:lnSpc>
                  <a:spcPct val="170000"/>
                </a:lnSpc>
                <a:defRPr/>
              </a:pPr>
              <a:r>
                <a:rPr lang="en-US" sz="1600" b="1" dirty="0" smtClean="0">
                  <a:solidFill>
                    <a:srgbClr val="0051A2"/>
                  </a:solidFill>
                  <a:effectLst>
                    <a:reflection blurRad="6350" stA="55000" endA="300" endPos="45500" dir="5400000" sy="-100000" algn="bl" rotWithShape="0"/>
                  </a:effectLst>
                  <a:latin typeface="Verdana" pitchFamily="34" charset="0"/>
                </a:rPr>
                <a:t>Tocantins-Araguaia Basin</a:t>
              </a:r>
            </a:p>
            <a:p>
              <a:pPr>
                <a:lnSpc>
                  <a:spcPct val="170000"/>
                </a:lnSpc>
                <a:defRPr/>
              </a:pPr>
              <a:r>
                <a:rPr lang="en-US" sz="1600" b="1" dirty="0" smtClean="0">
                  <a:solidFill>
                    <a:srgbClr val="0051A2"/>
                  </a:solidFill>
                  <a:effectLst>
                    <a:reflection blurRad="6350" stA="55000" endA="300" endPos="45500" dir="5400000" sy="-100000" algn="bl" rotWithShape="0"/>
                  </a:effectLst>
                  <a:latin typeface="Verdana" pitchFamily="34" charset="0"/>
                </a:rPr>
                <a:t>East Basin</a:t>
              </a:r>
            </a:p>
            <a:p>
              <a:pPr>
                <a:lnSpc>
                  <a:spcPct val="170000"/>
                </a:lnSpc>
                <a:defRPr/>
              </a:pPr>
              <a:r>
                <a:rPr lang="en-US" sz="1600" b="1" dirty="0" err="1" smtClean="0">
                  <a:solidFill>
                    <a:srgbClr val="0051A2"/>
                  </a:solidFill>
                  <a:effectLst>
                    <a:reflection blurRad="6350" stA="55000" endA="300" endPos="45500" dir="5400000" sy="-100000" algn="bl" rotWithShape="0"/>
                  </a:effectLst>
                  <a:latin typeface="Verdana" pitchFamily="34" charset="0"/>
                </a:rPr>
                <a:t>Tietê</a:t>
              </a:r>
              <a:r>
                <a:rPr lang="en-US" sz="1600" b="1" dirty="0" smtClean="0">
                  <a:solidFill>
                    <a:srgbClr val="0051A2"/>
                  </a:solidFill>
                  <a:effectLst>
                    <a:reflection blurRad="6350" stA="55000" endA="300" endPos="45500" dir="5400000" sy="-100000" algn="bl" rotWithShape="0"/>
                  </a:effectLst>
                  <a:latin typeface="Verdana" pitchFamily="34" charset="0"/>
                </a:rPr>
                <a:t>-Paraná Basin</a:t>
              </a:r>
            </a:p>
            <a:p>
              <a:pPr>
                <a:lnSpc>
                  <a:spcPct val="170000"/>
                </a:lnSpc>
                <a:defRPr/>
              </a:pPr>
              <a:r>
                <a:rPr lang="en-US" sz="1600" b="1" dirty="0" smtClean="0">
                  <a:solidFill>
                    <a:srgbClr val="0051A2"/>
                  </a:solidFill>
                  <a:effectLst>
                    <a:reflection blurRad="6350" stA="55000" endA="300" endPos="45500" dir="5400000" sy="-100000" algn="bl" rotWithShape="0"/>
                  </a:effectLst>
                  <a:latin typeface="Verdana" pitchFamily="34" charset="0"/>
                </a:rPr>
                <a:t>South Basin</a:t>
              </a:r>
            </a:p>
            <a:p>
              <a:pPr>
                <a:lnSpc>
                  <a:spcPct val="170000"/>
                </a:lnSpc>
                <a:defRPr/>
              </a:pPr>
              <a:r>
                <a:rPr lang="en-US" sz="1600" b="1" dirty="0" smtClean="0">
                  <a:solidFill>
                    <a:srgbClr val="0051A2"/>
                  </a:solidFill>
                  <a:effectLst>
                    <a:reflection blurRad="6350" stA="55000" endA="300" endPos="45500" dir="5400000" sy="-100000" algn="bl" rotWithShape="0"/>
                  </a:effectLst>
                  <a:latin typeface="Verdana" pitchFamily="34" charset="0"/>
                </a:rPr>
                <a:t>Paraguay Basin</a:t>
              </a:r>
              <a:endParaRPr lang="pt-BR" dirty="0"/>
            </a:p>
          </p:txBody>
        </p:sp>
        <p:grpSp>
          <p:nvGrpSpPr>
            <p:cNvPr id="16" name="Grupo 15"/>
            <p:cNvGrpSpPr/>
            <p:nvPr/>
          </p:nvGrpSpPr>
          <p:grpSpPr>
            <a:xfrm>
              <a:off x="572802" y="3176992"/>
              <a:ext cx="288000" cy="3079679"/>
              <a:chOff x="572802" y="3176992"/>
              <a:chExt cx="288000" cy="3079679"/>
            </a:xfrm>
          </p:grpSpPr>
          <p:pic>
            <p:nvPicPr>
              <p:cNvPr id="1026" name="Picture 2"/>
              <p:cNvPicPr>
                <a:picLocks noChangeArrowheads="1"/>
              </p:cNvPicPr>
              <p:nvPr/>
            </p:nvPicPr>
            <p:blipFill>
              <a:blip r:embed="rId4" cstate="print"/>
              <a:srcRect/>
              <a:stretch>
                <a:fillRect/>
              </a:stretch>
            </p:blipFill>
            <p:spPr bwMode="auto">
              <a:xfrm>
                <a:off x="572802" y="3176992"/>
                <a:ext cx="288000" cy="180000"/>
              </a:xfrm>
              <a:prstGeom prst="rect">
                <a:avLst/>
              </a:prstGeom>
              <a:noFill/>
              <a:ln w="9525">
                <a:noFill/>
                <a:miter lim="800000"/>
                <a:headEnd/>
                <a:tailEnd/>
              </a:ln>
            </p:spPr>
          </p:pic>
          <p:pic>
            <p:nvPicPr>
              <p:cNvPr id="1027" name="Picture 3"/>
              <p:cNvPicPr>
                <a:picLocks noChangeArrowheads="1"/>
              </p:cNvPicPr>
              <p:nvPr/>
            </p:nvPicPr>
            <p:blipFill>
              <a:blip r:embed="rId5" cstate="print"/>
              <a:srcRect/>
              <a:stretch>
                <a:fillRect/>
              </a:stretch>
            </p:blipFill>
            <p:spPr bwMode="auto">
              <a:xfrm>
                <a:off x="572802" y="3592415"/>
                <a:ext cx="288000" cy="180000"/>
              </a:xfrm>
              <a:prstGeom prst="rect">
                <a:avLst/>
              </a:prstGeom>
              <a:noFill/>
              <a:ln w="9525">
                <a:noFill/>
                <a:miter lim="800000"/>
                <a:headEnd/>
                <a:tailEnd/>
              </a:ln>
            </p:spPr>
          </p:pic>
          <p:pic>
            <p:nvPicPr>
              <p:cNvPr id="1028" name="Picture 4"/>
              <p:cNvPicPr>
                <a:picLocks noChangeArrowheads="1"/>
              </p:cNvPicPr>
              <p:nvPr/>
            </p:nvPicPr>
            <p:blipFill>
              <a:blip r:embed="rId6" cstate="print"/>
              <a:srcRect/>
              <a:stretch>
                <a:fillRect/>
              </a:stretch>
            </p:blipFill>
            <p:spPr bwMode="auto">
              <a:xfrm>
                <a:off x="572802" y="4021689"/>
                <a:ext cx="288000" cy="180000"/>
              </a:xfrm>
              <a:prstGeom prst="rect">
                <a:avLst/>
              </a:prstGeom>
              <a:noFill/>
              <a:ln w="9525">
                <a:noFill/>
                <a:miter lim="800000"/>
                <a:headEnd/>
                <a:tailEnd/>
              </a:ln>
            </p:spPr>
          </p:pic>
          <p:pic>
            <p:nvPicPr>
              <p:cNvPr id="1029" name="Picture 5"/>
              <p:cNvPicPr>
                <a:picLocks noChangeArrowheads="1"/>
              </p:cNvPicPr>
              <p:nvPr/>
            </p:nvPicPr>
            <p:blipFill>
              <a:blip r:embed="rId7" cstate="print"/>
              <a:srcRect/>
              <a:stretch>
                <a:fillRect/>
              </a:stretch>
            </p:blipFill>
            <p:spPr bwMode="auto">
              <a:xfrm>
                <a:off x="572802" y="4406636"/>
                <a:ext cx="288000" cy="180000"/>
              </a:xfrm>
              <a:prstGeom prst="rect">
                <a:avLst/>
              </a:prstGeom>
              <a:noFill/>
              <a:ln w="9525">
                <a:noFill/>
                <a:miter lim="800000"/>
                <a:headEnd/>
                <a:tailEnd/>
              </a:ln>
            </p:spPr>
          </p:pic>
          <p:pic>
            <p:nvPicPr>
              <p:cNvPr id="1030" name="Picture 6"/>
              <p:cNvPicPr>
                <a:picLocks noChangeArrowheads="1"/>
              </p:cNvPicPr>
              <p:nvPr/>
            </p:nvPicPr>
            <p:blipFill>
              <a:blip r:embed="rId8" cstate="print"/>
              <a:srcRect/>
              <a:stretch>
                <a:fillRect/>
              </a:stretch>
            </p:blipFill>
            <p:spPr bwMode="auto">
              <a:xfrm>
                <a:off x="572802" y="4833176"/>
                <a:ext cx="288000" cy="180000"/>
              </a:xfrm>
              <a:prstGeom prst="rect">
                <a:avLst/>
              </a:prstGeom>
              <a:noFill/>
              <a:ln w="9525">
                <a:noFill/>
                <a:miter lim="800000"/>
                <a:headEnd/>
                <a:tailEnd/>
              </a:ln>
            </p:spPr>
          </p:pic>
          <p:pic>
            <p:nvPicPr>
              <p:cNvPr id="1031" name="Picture 7"/>
              <p:cNvPicPr>
                <a:picLocks noChangeArrowheads="1"/>
              </p:cNvPicPr>
              <p:nvPr/>
            </p:nvPicPr>
            <p:blipFill>
              <a:blip r:embed="rId9" cstate="print"/>
              <a:srcRect/>
              <a:stretch>
                <a:fillRect/>
              </a:stretch>
            </p:blipFill>
            <p:spPr bwMode="auto">
              <a:xfrm>
                <a:off x="572802" y="5251333"/>
                <a:ext cx="288000" cy="180000"/>
              </a:xfrm>
              <a:prstGeom prst="rect">
                <a:avLst/>
              </a:prstGeom>
              <a:noFill/>
              <a:ln w="9525">
                <a:noFill/>
                <a:miter lim="800000"/>
                <a:headEnd/>
                <a:tailEnd/>
              </a:ln>
            </p:spPr>
          </p:pic>
          <p:pic>
            <p:nvPicPr>
              <p:cNvPr id="1032" name="Picture 8"/>
              <p:cNvPicPr>
                <a:picLocks noChangeArrowheads="1"/>
              </p:cNvPicPr>
              <p:nvPr/>
            </p:nvPicPr>
            <p:blipFill>
              <a:blip r:embed="rId10" cstate="print"/>
              <a:srcRect/>
              <a:stretch>
                <a:fillRect/>
              </a:stretch>
            </p:blipFill>
            <p:spPr bwMode="auto">
              <a:xfrm>
                <a:off x="572802" y="5647397"/>
                <a:ext cx="288000" cy="180000"/>
              </a:xfrm>
              <a:prstGeom prst="rect">
                <a:avLst/>
              </a:prstGeom>
              <a:noFill/>
              <a:ln w="9525">
                <a:noFill/>
                <a:miter lim="800000"/>
                <a:headEnd/>
                <a:tailEnd/>
              </a:ln>
            </p:spPr>
          </p:pic>
          <p:pic>
            <p:nvPicPr>
              <p:cNvPr id="1033" name="Picture 9"/>
              <p:cNvPicPr>
                <a:picLocks noChangeArrowheads="1"/>
              </p:cNvPicPr>
              <p:nvPr/>
            </p:nvPicPr>
            <p:blipFill>
              <a:blip r:embed="rId11" cstate="print"/>
              <a:srcRect/>
              <a:stretch>
                <a:fillRect/>
              </a:stretch>
            </p:blipFill>
            <p:spPr bwMode="auto">
              <a:xfrm>
                <a:off x="572802" y="6076671"/>
                <a:ext cx="288000" cy="180000"/>
              </a:xfrm>
              <a:prstGeom prst="rect">
                <a:avLst/>
              </a:prstGeom>
              <a:noFill/>
              <a:ln w="9525">
                <a:noFill/>
                <a:miter lim="800000"/>
                <a:headEnd/>
                <a:tailEnd/>
              </a:ln>
            </p:spPr>
          </p:pic>
        </p:gr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150813" y="374650"/>
            <a:ext cx="8813800" cy="461963"/>
          </a:xfrm>
          <a:prstGeom prst="rect">
            <a:avLst/>
          </a:prstGeom>
          <a:noFill/>
          <a:ln w="9525">
            <a:noFill/>
            <a:miter lim="800000"/>
            <a:headEnd/>
            <a:tailEnd/>
          </a:ln>
        </p:spPr>
        <p:txBody>
          <a:bodyPr>
            <a:spAutoFit/>
          </a:bodyPr>
          <a:lstStyle/>
          <a:p>
            <a:pPr algn="ctr"/>
            <a:r>
              <a:rPr lang="en-US" sz="2400" b="1" dirty="0" smtClean="0">
                <a:solidFill>
                  <a:srgbClr val="0051A2"/>
                </a:solidFill>
                <a:latin typeface="Verdana" pitchFamily="34" charset="0"/>
              </a:rPr>
              <a:t>WATER SUPPLY IN BRAZIL</a:t>
            </a:r>
            <a:endParaRPr lang="en-US" sz="2400" b="1" dirty="0">
              <a:solidFill>
                <a:srgbClr val="0051A2"/>
              </a:solidFill>
              <a:latin typeface="Verdana" pitchFamily="34" charset="0"/>
            </a:endParaRPr>
          </a:p>
        </p:txBody>
      </p:sp>
      <p:graphicFrame>
        <p:nvGraphicFramePr>
          <p:cNvPr id="7" name="Gráfico 6"/>
          <p:cNvGraphicFramePr/>
          <p:nvPr/>
        </p:nvGraphicFramePr>
        <p:xfrm>
          <a:off x="1524000" y="1397000"/>
          <a:ext cx="6720408" cy="4480272"/>
        </p:xfrm>
        <a:graphic>
          <a:graphicData uri="http://schemas.openxmlformats.org/drawingml/2006/chart">
            <c:chart xmlns:c="http://schemas.openxmlformats.org/drawingml/2006/chart" xmlns:r="http://schemas.openxmlformats.org/officeDocument/2006/relationships" r:id="rId3"/>
          </a:graphicData>
        </a:graphic>
      </p:graphicFrame>
      <p:sp>
        <p:nvSpPr>
          <p:cNvPr id="5" name="CaixaDeTexto 6"/>
          <p:cNvSpPr txBox="1">
            <a:spLocks noChangeArrowheads="1"/>
          </p:cNvSpPr>
          <p:nvPr/>
        </p:nvSpPr>
        <p:spPr bwMode="auto">
          <a:xfrm>
            <a:off x="1331640" y="5949280"/>
            <a:ext cx="7056784" cy="415498"/>
          </a:xfrm>
          <a:prstGeom prst="rect">
            <a:avLst/>
          </a:prstGeom>
          <a:noFill/>
          <a:ln w="9525">
            <a:noFill/>
            <a:miter lim="800000"/>
            <a:headEnd/>
            <a:tailEnd/>
          </a:ln>
        </p:spPr>
        <p:txBody>
          <a:bodyPr wrap="square">
            <a:spAutoFit/>
          </a:bodyPr>
          <a:lstStyle/>
          <a:p>
            <a:pPr algn="ctr">
              <a:lnSpc>
                <a:spcPct val="150000"/>
              </a:lnSpc>
              <a:defRPr/>
            </a:pPr>
            <a:r>
              <a:rPr lang="en-US" sz="1400" b="1" dirty="0">
                <a:solidFill>
                  <a:srgbClr val="0051A2"/>
                </a:solidFill>
                <a:effectLst>
                  <a:reflection blurRad="6350" stA="60000" endA="900" endPos="60000" dist="60007" dir="5400000" sy="-100000" algn="bl" rotWithShape="0"/>
                </a:effectLst>
                <a:latin typeface="Verdana" pitchFamily="34" charset="0"/>
              </a:rPr>
              <a:t>Source</a:t>
            </a:r>
            <a:r>
              <a:rPr lang="en-US" sz="1400" b="1" dirty="0" smtClean="0">
                <a:solidFill>
                  <a:srgbClr val="0051A2"/>
                </a:solidFill>
                <a:effectLst>
                  <a:reflection blurRad="6350" stA="60000" endA="900" endPos="60000" dist="60007" dir="5400000" sy="-100000" algn="bl" rotWithShape="0"/>
                </a:effectLst>
                <a:latin typeface="Verdana" pitchFamily="34" charset="0"/>
              </a:rPr>
              <a:t>: Brazilian Institute of Geography and Statistics (2000/2010)</a:t>
            </a:r>
            <a:r>
              <a:rPr lang="en-US" sz="1400" b="1" dirty="0" smtClean="0">
                <a:solidFill>
                  <a:srgbClr val="0051A2"/>
                </a:solidFill>
                <a:effectLst>
                  <a:reflection blurRad="6350" stA="55000" endA="50" endPos="85000" dir="5400000" sy="-100000" algn="bl" rotWithShape="0"/>
                </a:effectLst>
                <a:latin typeface="Verdana" pitchFamily="34" charset="0"/>
              </a:rPr>
              <a:t> </a:t>
            </a:r>
            <a:endParaRPr lang="en-US" sz="1400" b="1" dirty="0">
              <a:solidFill>
                <a:srgbClr val="0051A2"/>
              </a:solidFill>
              <a:effectLst>
                <a:reflection blurRad="6350" stA="55000" endA="50" endPos="85000" dir="5400000" sy="-100000" algn="bl" rotWithShape="0"/>
              </a:effectLst>
              <a:latin typeface="Verdan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0" y="436602"/>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WATER AS A HUMAN RIGHT</a:t>
            </a:r>
            <a:endParaRPr lang="en-US" sz="2400" b="1" dirty="0">
              <a:solidFill>
                <a:srgbClr val="0051A2"/>
              </a:solidFill>
              <a:latin typeface="Verdana" pitchFamily="34" charset="0"/>
            </a:endParaRPr>
          </a:p>
        </p:txBody>
      </p:sp>
      <p:sp>
        <p:nvSpPr>
          <p:cNvPr id="18" name="CaixaDeTexto 6"/>
          <p:cNvSpPr txBox="1">
            <a:spLocks noChangeArrowheads="1"/>
          </p:cNvSpPr>
          <p:nvPr/>
        </p:nvSpPr>
        <p:spPr bwMode="auto">
          <a:xfrm>
            <a:off x="503548" y="1290533"/>
            <a:ext cx="8136904" cy="2354491"/>
          </a:xfrm>
          <a:prstGeom prst="rect">
            <a:avLst/>
          </a:prstGeom>
          <a:noFill/>
          <a:ln w="9525">
            <a:noFill/>
            <a:miter lim="800000"/>
            <a:headEnd/>
            <a:tailEnd/>
          </a:ln>
        </p:spPr>
        <p:txBody>
          <a:bodyPr wrap="square">
            <a:spAutoFit/>
          </a:bodyPr>
          <a:lstStyle/>
          <a:p>
            <a:pPr algn="ctr">
              <a:lnSpc>
                <a:spcPct val="150000"/>
              </a:lnSpc>
              <a:defRPr/>
            </a:pPr>
            <a:r>
              <a:rPr lang="en-US" sz="2200" b="1" dirty="0" smtClean="0">
                <a:solidFill>
                  <a:srgbClr val="0051A2"/>
                </a:solidFill>
                <a:latin typeface="Verdana" pitchFamily="34" charset="0"/>
              </a:rPr>
              <a:t>UN Resolution 64/294</a:t>
            </a:r>
          </a:p>
          <a:p>
            <a:pPr algn="ctr">
              <a:lnSpc>
                <a:spcPct val="150000"/>
              </a:lnSpc>
              <a:defRPr/>
            </a:pPr>
            <a:endParaRPr lang="en-US" sz="1000" b="1" dirty="0" smtClean="0">
              <a:solidFill>
                <a:srgbClr val="0051A2"/>
              </a:solidFill>
              <a:latin typeface="Verdana" pitchFamily="34" charset="0"/>
            </a:endParaRPr>
          </a:p>
          <a:p>
            <a:pPr algn="ctr">
              <a:lnSpc>
                <a:spcPct val="150000"/>
              </a:lnSpc>
              <a:defRPr/>
            </a:pPr>
            <a:r>
              <a:rPr lang="en-US" sz="2200" b="1" dirty="0" smtClean="0">
                <a:solidFill>
                  <a:srgbClr val="0051A2"/>
                </a:solidFill>
                <a:latin typeface="Verdana" pitchFamily="34" charset="0"/>
              </a:rPr>
              <a:t>In 2010 the General Assembly of the United Nation formally recognized water and </a:t>
            </a:r>
            <a:br>
              <a:rPr lang="en-US" sz="2200" b="1" dirty="0" smtClean="0">
                <a:solidFill>
                  <a:srgbClr val="0051A2"/>
                </a:solidFill>
                <a:latin typeface="Verdana" pitchFamily="34" charset="0"/>
              </a:rPr>
            </a:br>
            <a:r>
              <a:rPr lang="en-US" sz="2200" b="1" dirty="0" smtClean="0">
                <a:solidFill>
                  <a:srgbClr val="0051A2"/>
                </a:solidFill>
                <a:latin typeface="Verdana" pitchFamily="34" charset="0"/>
              </a:rPr>
              <a:t>sanitation as human rights.</a:t>
            </a:r>
          </a:p>
        </p:txBody>
      </p:sp>
      <p:pic>
        <p:nvPicPr>
          <p:cNvPr id="4" name="Picture 19" descr="rio-amazonas"/>
          <p:cNvPicPr>
            <a:picLocks noChangeAspect="1" noChangeArrowheads="1"/>
          </p:cNvPicPr>
          <p:nvPr/>
        </p:nvPicPr>
        <p:blipFill>
          <a:blip r:embed="rId3" cstate="print"/>
          <a:srcRect b="11172"/>
          <a:stretch>
            <a:fillRect/>
          </a:stretch>
        </p:blipFill>
        <p:spPr bwMode="auto">
          <a:xfrm>
            <a:off x="0" y="3995415"/>
            <a:ext cx="9147175" cy="286258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0" y="436602"/>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WATER AS A HUMAN RIGHT</a:t>
            </a:r>
            <a:endParaRPr lang="en-US" sz="2400" b="1" dirty="0">
              <a:solidFill>
                <a:srgbClr val="0051A2"/>
              </a:solidFill>
              <a:latin typeface="Verdana" pitchFamily="34" charset="0"/>
            </a:endParaRPr>
          </a:p>
        </p:txBody>
      </p:sp>
      <p:sp>
        <p:nvSpPr>
          <p:cNvPr id="18" name="CaixaDeTexto 6"/>
          <p:cNvSpPr txBox="1">
            <a:spLocks noChangeArrowheads="1"/>
          </p:cNvSpPr>
          <p:nvPr/>
        </p:nvSpPr>
        <p:spPr bwMode="auto">
          <a:xfrm>
            <a:off x="503548" y="1359059"/>
            <a:ext cx="8136904" cy="1015663"/>
          </a:xfrm>
          <a:prstGeom prst="rect">
            <a:avLst/>
          </a:prstGeom>
          <a:noFill/>
          <a:ln w="9525">
            <a:noFill/>
            <a:miter lim="800000"/>
            <a:headEnd/>
            <a:tailEnd/>
          </a:ln>
        </p:spPr>
        <p:txBody>
          <a:bodyPr wrap="square">
            <a:spAutoFit/>
          </a:bodyPr>
          <a:lstStyle/>
          <a:p>
            <a:pPr algn="ctr">
              <a:defRPr/>
            </a:pPr>
            <a:r>
              <a:rPr lang="en-US" sz="2000" b="1" dirty="0" smtClean="0">
                <a:solidFill>
                  <a:srgbClr val="0051A2"/>
                </a:solidFill>
                <a:latin typeface="Verdana" pitchFamily="34" charset="0"/>
              </a:rPr>
              <a:t>Committee on Social, Economic and Cultural Rights</a:t>
            </a:r>
          </a:p>
          <a:p>
            <a:pPr algn="ctr">
              <a:defRPr/>
            </a:pPr>
            <a:endParaRPr lang="en-US" sz="2000" b="1" dirty="0" smtClean="0">
              <a:solidFill>
                <a:srgbClr val="0051A2"/>
              </a:solidFill>
              <a:latin typeface="Verdana" pitchFamily="34" charset="0"/>
            </a:endParaRPr>
          </a:p>
          <a:p>
            <a:pPr algn="ctr">
              <a:defRPr/>
            </a:pPr>
            <a:r>
              <a:rPr lang="en-US" sz="2000" b="1" dirty="0" smtClean="0">
                <a:solidFill>
                  <a:srgbClr val="0051A2"/>
                </a:solidFill>
                <a:latin typeface="Verdana" pitchFamily="34" charset="0"/>
              </a:rPr>
              <a:t>General Comment n. 15 (2002)</a:t>
            </a:r>
          </a:p>
        </p:txBody>
      </p:sp>
      <p:sp>
        <p:nvSpPr>
          <p:cNvPr id="5" name="CaixaDeTexto 4"/>
          <p:cNvSpPr txBox="1"/>
          <p:nvPr/>
        </p:nvSpPr>
        <p:spPr>
          <a:xfrm>
            <a:off x="1475656" y="2852936"/>
            <a:ext cx="2736304" cy="3600986"/>
          </a:xfrm>
          <a:prstGeom prst="rect">
            <a:avLst/>
          </a:prstGeom>
          <a:noFill/>
        </p:spPr>
        <p:txBody>
          <a:bodyPr wrap="square" rtlCol="0">
            <a:spAutoFit/>
          </a:bodyPr>
          <a:lstStyle/>
          <a:p>
            <a:pPr algn="ctr">
              <a:lnSpc>
                <a:spcPct val="150000"/>
              </a:lnSpc>
              <a:defRPr/>
            </a:pPr>
            <a:r>
              <a:rPr lang="en-US" sz="2000" b="1" dirty="0" smtClean="0">
                <a:solidFill>
                  <a:srgbClr val="0051A2"/>
                </a:solidFill>
                <a:latin typeface="Verdana" pitchFamily="34" charset="0"/>
              </a:rPr>
              <a:t>Availability</a:t>
            </a:r>
          </a:p>
          <a:p>
            <a:pPr algn="ctr">
              <a:lnSpc>
                <a:spcPct val="150000"/>
              </a:lnSpc>
              <a:defRPr/>
            </a:pPr>
            <a:endParaRPr lang="en-US" sz="2000" b="1" dirty="0" smtClean="0">
              <a:solidFill>
                <a:srgbClr val="0051A2"/>
              </a:solidFill>
              <a:latin typeface="Verdana" pitchFamily="34" charset="0"/>
            </a:endParaRPr>
          </a:p>
          <a:p>
            <a:pPr algn="ctr">
              <a:lnSpc>
                <a:spcPct val="150000"/>
              </a:lnSpc>
              <a:defRPr/>
            </a:pPr>
            <a:r>
              <a:rPr lang="en-US" sz="2000" b="1" dirty="0" smtClean="0">
                <a:solidFill>
                  <a:srgbClr val="0051A2"/>
                </a:solidFill>
                <a:latin typeface="Verdana" pitchFamily="34" charset="0"/>
              </a:rPr>
              <a:t>Accessibility</a:t>
            </a:r>
          </a:p>
          <a:p>
            <a:pPr algn="ctr">
              <a:lnSpc>
                <a:spcPct val="150000"/>
              </a:lnSpc>
              <a:defRPr/>
            </a:pPr>
            <a:endParaRPr lang="en-US" sz="2000" b="1" dirty="0" smtClean="0">
              <a:solidFill>
                <a:srgbClr val="0051A2"/>
              </a:solidFill>
              <a:latin typeface="Verdana" pitchFamily="34" charset="0"/>
            </a:endParaRPr>
          </a:p>
          <a:p>
            <a:pPr algn="ctr">
              <a:lnSpc>
                <a:spcPct val="150000"/>
              </a:lnSpc>
              <a:defRPr/>
            </a:pPr>
            <a:r>
              <a:rPr lang="en-US" sz="2000" b="1" dirty="0" smtClean="0">
                <a:solidFill>
                  <a:srgbClr val="0051A2"/>
                </a:solidFill>
                <a:latin typeface="Verdana" pitchFamily="34" charset="0"/>
              </a:rPr>
              <a:t>Quality</a:t>
            </a:r>
          </a:p>
          <a:p>
            <a:pPr algn="ctr">
              <a:lnSpc>
                <a:spcPct val="150000"/>
              </a:lnSpc>
              <a:defRPr/>
            </a:pPr>
            <a:endParaRPr lang="en-US" sz="2000" b="1" dirty="0" smtClean="0">
              <a:solidFill>
                <a:srgbClr val="0051A2"/>
              </a:solidFill>
              <a:latin typeface="Verdana" pitchFamily="34" charset="0"/>
            </a:endParaRPr>
          </a:p>
          <a:p>
            <a:pPr algn="ctr">
              <a:lnSpc>
                <a:spcPct val="150000"/>
              </a:lnSpc>
              <a:defRPr/>
            </a:pPr>
            <a:r>
              <a:rPr lang="en-US" sz="2000" b="1" dirty="0" smtClean="0">
                <a:solidFill>
                  <a:srgbClr val="0051A2"/>
                </a:solidFill>
                <a:latin typeface="Verdana" pitchFamily="34" charset="0"/>
              </a:rPr>
              <a:t>Affordability</a:t>
            </a:r>
          </a:p>
          <a:p>
            <a:pPr algn="ctr"/>
            <a:endParaRPr lang="pt-BR" dirty="0"/>
          </a:p>
        </p:txBody>
      </p:sp>
      <p:pic>
        <p:nvPicPr>
          <p:cNvPr id="7" name="Picture 5"/>
          <p:cNvPicPr>
            <a:picLocks noChangeAspect="1" noChangeArrowheads="1"/>
          </p:cNvPicPr>
          <p:nvPr/>
        </p:nvPicPr>
        <p:blipFill>
          <a:blip r:embed="rId3" cstate="print"/>
          <a:srcRect t="13043"/>
          <a:stretch>
            <a:fillRect/>
          </a:stretch>
        </p:blipFill>
        <p:spPr bwMode="auto">
          <a:xfrm>
            <a:off x="4325973" y="2831322"/>
            <a:ext cx="3198355" cy="3489115"/>
          </a:xfrm>
          <a:prstGeom prst="rect">
            <a:avLst/>
          </a:prstGeom>
          <a:solidFill>
            <a:srgbClr val="FFFFFF">
              <a:shade val="85000"/>
            </a:srgbClr>
          </a:solidFill>
          <a:ln w="76200" cap="sq">
            <a:noFill/>
            <a:miter lim="800000"/>
          </a:ln>
          <a:effectLst>
            <a:outerShdw blurRad="65000" dist="50800" dir="12900000" kx="195000" ky="145000" algn="tl" rotWithShape="0">
              <a:srgbClr val="000000">
                <a:alpha val="30000"/>
              </a:srgbClr>
            </a:outerShdw>
          </a:effectLst>
        </p:spPr>
      </p:pic>
      <p:cxnSp>
        <p:nvCxnSpPr>
          <p:cNvPr id="9" name="Conector reto 8"/>
          <p:cNvCxnSpPr/>
          <p:nvPr/>
        </p:nvCxnSpPr>
        <p:spPr>
          <a:xfrm rot="5400000">
            <a:off x="2231740" y="4561749"/>
            <a:ext cx="3672408" cy="0"/>
          </a:xfrm>
          <a:prstGeom prst="line">
            <a:avLst/>
          </a:prstGeom>
          <a:ln w="28575">
            <a:solidFill>
              <a:srgbClr val="0051A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0" y="436602"/>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THE RIGHT TO A HEALTHY ENVIRONMENT</a:t>
            </a:r>
            <a:endParaRPr lang="en-US" sz="2400" b="1" dirty="0">
              <a:solidFill>
                <a:srgbClr val="0051A2"/>
              </a:solidFill>
              <a:latin typeface="Verdana" pitchFamily="34" charset="0"/>
            </a:endParaRPr>
          </a:p>
        </p:txBody>
      </p:sp>
      <p:sp>
        <p:nvSpPr>
          <p:cNvPr id="18" name="CaixaDeTexto 6"/>
          <p:cNvSpPr txBox="1">
            <a:spLocks noChangeArrowheads="1"/>
          </p:cNvSpPr>
          <p:nvPr/>
        </p:nvSpPr>
        <p:spPr bwMode="auto">
          <a:xfrm>
            <a:off x="503548" y="1210682"/>
            <a:ext cx="8136904" cy="4955203"/>
          </a:xfrm>
          <a:prstGeom prst="rect">
            <a:avLst/>
          </a:prstGeom>
          <a:noFill/>
          <a:ln w="9525">
            <a:noFill/>
            <a:miter lim="800000"/>
            <a:headEnd/>
            <a:tailEnd/>
          </a:ln>
        </p:spPr>
        <p:txBody>
          <a:bodyPr wrap="square">
            <a:spAutoFit/>
          </a:bodyPr>
          <a:lstStyle/>
          <a:p>
            <a:pPr algn="ctr">
              <a:lnSpc>
                <a:spcPct val="150000"/>
              </a:lnSpc>
              <a:defRPr/>
            </a:pPr>
            <a:r>
              <a:rPr lang="en-US" sz="2200" b="1" dirty="0" smtClean="0">
                <a:solidFill>
                  <a:srgbClr val="0051A2"/>
                </a:solidFill>
                <a:latin typeface="Verdana" pitchFamily="34" charset="0"/>
              </a:rPr>
              <a:t>Brazilian Federal Constitution, article 225</a:t>
            </a:r>
          </a:p>
          <a:p>
            <a:pPr algn="ctr">
              <a:defRPr/>
            </a:pPr>
            <a:endParaRPr lang="en-US" sz="1600" b="1" dirty="0" smtClean="0">
              <a:solidFill>
                <a:srgbClr val="0051A2"/>
              </a:solidFill>
              <a:latin typeface="Verdana" pitchFamily="34" charset="0"/>
            </a:endParaRPr>
          </a:p>
          <a:p>
            <a:pPr algn="ctr">
              <a:lnSpc>
                <a:spcPct val="250000"/>
              </a:lnSpc>
              <a:defRPr/>
            </a:pPr>
            <a:r>
              <a:rPr lang="en-US" sz="2000" b="1" dirty="0" smtClean="0">
                <a:solidFill>
                  <a:srgbClr val="0051A2"/>
                </a:solidFill>
                <a:latin typeface="Verdana" pitchFamily="34" charset="0"/>
              </a:rPr>
              <a:t>All have the right to an ecologically balanced</a:t>
            </a:r>
          </a:p>
          <a:p>
            <a:pPr algn="ctr">
              <a:lnSpc>
                <a:spcPct val="250000"/>
              </a:lnSpc>
              <a:defRPr/>
            </a:pPr>
            <a:r>
              <a:rPr lang="en-US" sz="2000" b="1" dirty="0" smtClean="0">
                <a:solidFill>
                  <a:srgbClr val="0051A2"/>
                </a:solidFill>
                <a:latin typeface="Verdana" pitchFamily="34" charset="0"/>
              </a:rPr>
              <a:t>environment. Which is an asset of common use and</a:t>
            </a:r>
          </a:p>
          <a:p>
            <a:pPr algn="ctr">
              <a:lnSpc>
                <a:spcPct val="150000"/>
              </a:lnSpc>
              <a:defRPr/>
            </a:pPr>
            <a:r>
              <a:rPr lang="en-US" sz="2000" b="1" dirty="0" smtClean="0">
                <a:solidFill>
                  <a:srgbClr val="0051A2"/>
                </a:solidFill>
                <a:latin typeface="Verdana" pitchFamily="34" charset="0"/>
              </a:rPr>
              <a:t> essential to a healthy quality of life,</a:t>
            </a:r>
          </a:p>
          <a:p>
            <a:pPr algn="ctr">
              <a:lnSpc>
                <a:spcPct val="250000"/>
              </a:lnSpc>
              <a:spcBef>
                <a:spcPts val="1200"/>
              </a:spcBef>
              <a:defRPr/>
            </a:pPr>
            <a:r>
              <a:rPr lang="en-US" sz="2000" b="1" dirty="0" smtClean="0">
                <a:solidFill>
                  <a:srgbClr val="0051A2"/>
                </a:solidFill>
                <a:latin typeface="Verdana" pitchFamily="34" charset="0"/>
              </a:rPr>
              <a:t>and both the Government and the community</a:t>
            </a:r>
          </a:p>
          <a:p>
            <a:pPr algn="ctr">
              <a:lnSpc>
                <a:spcPct val="250000"/>
              </a:lnSpc>
              <a:defRPr/>
            </a:pPr>
            <a:r>
              <a:rPr lang="en-US" sz="2000" b="1" dirty="0" smtClean="0">
                <a:solidFill>
                  <a:srgbClr val="0051A2"/>
                </a:solidFill>
                <a:latin typeface="Verdana" pitchFamily="34" charset="0"/>
              </a:rPr>
              <a:t>shall have the duty to defend and preserve it</a:t>
            </a:r>
          </a:p>
          <a:p>
            <a:pPr algn="ctr">
              <a:defRPr/>
            </a:pPr>
            <a:r>
              <a:rPr lang="en-US" sz="2000" b="1" dirty="0" smtClean="0">
                <a:solidFill>
                  <a:srgbClr val="0051A2"/>
                </a:solidFill>
                <a:latin typeface="Verdana" pitchFamily="34" charset="0"/>
              </a:rPr>
              <a:t>for present and future generations.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emph" presetSubtype="0" fill="hold" nodeType="afterEffect">
                                  <p:stCondLst>
                                    <p:cond delay="0"/>
                                  </p:stCondLst>
                                  <p:iterate type="lt">
                                    <p:tmPct val="10000"/>
                                  </p:iterate>
                                  <p:childTnLst>
                                    <p:animClr clrSpc="rgb">
                                      <p:cBhvr override="childStyle">
                                        <p:cTn id="6" dur="500" fill="hold"/>
                                        <p:tgtEl>
                                          <p:spTgt spid="18">
                                            <p:txEl>
                                              <p:pRg st="4" end="4"/>
                                            </p:txEl>
                                          </p:spTgt>
                                        </p:tgtEl>
                                        <p:attrNameLst>
                                          <p:attrName>style.color</p:attrName>
                                        </p:attrNameLst>
                                      </p:cBhvr>
                                      <p:to>
                                        <a:srgbClr val="0042A2"/>
                                      </p:to>
                                    </p:animClr>
                                    <p:animClr clrSpc="rgb">
                                      <p:cBhvr>
                                        <p:cTn id="7" dur="500" fill="hold"/>
                                        <p:tgtEl>
                                          <p:spTgt spid="18">
                                            <p:txEl>
                                              <p:pRg st="4" end="4"/>
                                            </p:txEl>
                                          </p:spTgt>
                                        </p:tgtEl>
                                        <p:attrNameLst>
                                          <p:attrName>fillcolor</p:attrName>
                                        </p:attrNameLst>
                                      </p:cBhvr>
                                      <p:to>
                                        <a:srgbClr val="0042A2"/>
                                      </p:to>
                                    </p:animClr>
                                    <p:set>
                                      <p:cBhvr>
                                        <p:cTn id="8" dur="500" fill="hold"/>
                                        <p:tgtEl>
                                          <p:spTgt spid="18">
                                            <p:txEl>
                                              <p:pRg st="4" end="4"/>
                                            </p:txEl>
                                          </p:spTgt>
                                        </p:tgtEl>
                                        <p:attrNameLst>
                                          <p:attrName>fill.type</p:attrName>
                                        </p:attrNameLst>
                                      </p:cBhvr>
                                      <p:to>
                                        <p:strVal val="solid"/>
                                      </p:to>
                                    </p:set>
                                    <p:anim to="1.5" calcmode="lin" valueType="num">
                                      <p:cBhvr override="childStyle">
                                        <p:cTn id="9" dur="500" fill="hold"/>
                                        <p:tgtEl>
                                          <p:spTgt spid="18">
                                            <p:txEl>
                                              <p:pRg st="4" end="4"/>
                                            </p:txEl>
                                          </p:spTgt>
                                        </p:tgtEl>
                                        <p:attrNameLst>
                                          <p:attrName>style.fontSize</p:attrName>
                                        </p:attrNameLst>
                                      </p:cBhvr>
                                    </p:anim>
                                  </p:childTnLst>
                                </p:cTn>
                              </p:par>
                            </p:childTnLst>
                          </p:cTn>
                        </p:par>
                        <p:par>
                          <p:cTn id="10" fill="hold">
                            <p:stCondLst>
                              <p:cond delay="2100"/>
                            </p:stCondLst>
                            <p:childTnLst>
                              <p:par>
                                <p:cTn id="11" presetID="28" presetClass="emph" presetSubtype="0" fill="hold" nodeType="afterEffect">
                                  <p:stCondLst>
                                    <p:cond delay="0"/>
                                  </p:stCondLst>
                                  <p:iterate type="lt">
                                    <p:tmPct val="10000"/>
                                  </p:iterate>
                                  <p:childTnLst>
                                    <p:animClr clrSpc="rgb">
                                      <p:cBhvr override="childStyle">
                                        <p:cTn id="12" dur="500" fill="hold"/>
                                        <p:tgtEl>
                                          <p:spTgt spid="18">
                                            <p:txEl>
                                              <p:pRg st="7" end="7"/>
                                            </p:txEl>
                                          </p:spTgt>
                                        </p:tgtEl>
                                        <p:attrNameLst>
                                          <p:attrName>style.color</p:attrName>
                                        </p:attrNameLst>
                                      </p:cBhvr>
                                      <p:to>
                                        <a:srgbClr val="0042A2"/>
                                      </p:to>
                                    </p:animClr>
                                    <p:animClr clrSpc="rgb">
                                      <p:cBhvr>
                                        <p:cTn id="13" dur="500" fill="hold"/>
                                        <p:tgtEl>
                                          <p:spTgt spid="18">
                                            <p:txEl>
                                              <p:pRg st="7" end="7"/>
                                            </p:txEl>
                                          </p:spTgt>
                                        </p:tgtEl>
                                        <p:attrNameLst>
                                          <p:attrName>fillcolor</p:attrName>
                                        </p:attrNameLst>
                                      </p:cBhvr>
                                      <p:to>
                                        <a:srgbClr val="0042A2"/>
                                      </p:to>
                                    </p:animClr>
                                    <p:set>
                                      <p:cBhvr>
                                        <p:cTn id="14" dur="500" fill="hold"/>
                                        <p:tgtEl>
                                          <p:spTgt spid="18">
                                            <p:txEl>
                                              <p:pRg st="7" end="7"/>
                                            </p:txEl>
                                          </p:spTgt>
                                        </p:tgtEl>
                                        <p:attrNameLst>
                                          <p:attrName>fill.type</p:attrName>
                                        </p:attrNameLst>
                                      </p:cBhvr>
                                      <p:to>
                                        <p:strVal val="solid"/>
                                      </p:to>
                                    </p:set>
                                    <p:anim to="1.5" calcmode="lin" valueType="num">
                                      <p:cBhvr override="childStyle">
                                        <p:cTn id="15" dur="500" fill="hold"/>
                                        <p:tgtEl>
                                          <p:spTgt spid="18">
                                            <p:txEl>
                                              <p:pRg st="7" end="7"/>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0" y="374650"/>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THE CONCEPT OF ENVIRONMENT</a:t>
            </a:r>
            <a:endParaRPr lang="en-US" sz="2400" b="1" dirty="0">
              <a:solidFill>
                <a:srgbClr val="0051A2"/>
              </a:solidFill>
              <a:latin typeface="Verdana" pitchFamily="34" charset="0"/>
            </a:endParaRPr>
          </a:p>
        </p:txBody>
      </p:sp>
      <p:sp>
        <p:nvSpPr>
          <p:cNvPr id="18" name="CaixaDeTexto 6"/>
          <p:cNvSpPr txBox="1">
            <a:spLocks noChangeArrowheads="1"/>
          </p:cNvSpPr>
          <p:nvPr/>
        </p:nvSpPr>
        <p:spPr bwMode="auto">
          <a:xfrm>
            <a:off x="395536" y="1423106"/>
            <a:ext cx="3888432" cy="4598182"/>
          </a:xfrm>
          <a:prstGeom prst="rect">
            <a:avLst/>
          </a:prstGeom>
          <a:noFill/>
          <a:ln w="9525">
            <a:noFill/>
            <a:miter lim="800000"/>
            <a:headEnd/>
            <a:tailEnd/>
          </a:ln>
        </p:spPr>
        <p:txBody>
          <a:bodyPr wrap="square">
            <a:spAutoFit/>
          </a:bodyPr>
          <a:lstStyle/>
          <a:p>
            <a:pPr algn="ctr">
              <a:lnSpc>
                <a:spcPct val="150000"/>
              </a:lnSpc>
              <a:defRPr/>
            </a:pPr>
            <a:r>
              <a:rPr lang="en-US" sz="2200" b="1" dirty="0" smtClean="0">
                <a:solidFill>
                  <a:srgbClr val="0051A2"/>
                </a:solidFill>
                <a:latin typeface="Verdana" pitchFamily="34" charset="0"/>
              </a:rPr>
              <a:t>Act 6.938/1981</a:t>
            </a:r>
          </a:p>
          <a:p>
            <a:pPr algn="ctr">
              <a:lnSpc>
                <a:spcPct val="150000"/>
              </a:lnSpc>
              <a:defRPr/>
            </a:pPr>
            <a:endParaRPr lang="en-US" sz="1000" b="1" dirty="0" smtClean="0">
              <a:solidFill>
                <a:srgbClr val="0051A2"/>
              </a:solidFill>
              <a:latin typeface="Verdana" pitchFamily="34" charset="0"/>
            </a:endParaRPr>
          </a:p>
          <a:p>
            <a:pPr algn="ctr">
              <a:lnSpc>
                <a:spcPct val="170000"/>
              </a:lnSpc>
              <a:defRPr/>
            </a:pPr>
            <a:r>
              <a:rPr lang="en-US" b="1" dirty="0" smtClean="0">
                <a:solidFill>
                  <a:srgbClr val="0051A2"/>
                </a:solidFill>
                <a:latin typeface="Verdana" pitchFamily="34" charset="0"/>
              </a:rPr>
              <a:t>Environment means any/and or all of the conditions, laws, influences and interactions of a physical, chemical </a:t>
            </a:r>
          </a:p>
          <a:p>
            <a:pPr algn="ctr">
              <a:lnSpc>
                <a:spcPct val="170000"/>
              </a:lnSpc>
              <a:defRPr/>
            </a:pPr>
            <a:r>
              <a:rPr lang="en-US" b="1" dirty="0" smtClean="0">
                <a:solidFill>
                  <a:srgbClr val="0051A2"/>
                </a:solidFill>
                <a:latin typeface="Verdana" pitchFamily="34" charset="0"/>
              </a:rPr>
              <a:t>and biological nature, that permit, shelter and govern</a:t>
            </a:r>
          </a:p>
          <a:p>
            <a:pPr algn="ctr">
              <a:lnSpc>
                <a:spcPct val="170000"/>
              </a:lnSpc>
              <a:defRPr/>
            </a:pPr>
            <a:r>
              <a:rPr lang="en-US" b="1" dirty="0" smtClean="0">
                <a:solidFill>
                  <a:srgbClr val="0051A2"/>
                </a:solidFill>
                <a:latin typeface="Verdana" pitchFamily="34" charset="0"/>
              </a:rPr>
              <a:t>life in all its forms.</a:t>
            </a:r>
          </a:p>
        </p:txBody>
      </p:sp>
      <p:pic>
        <p:nvPicPr>
          <p:cNvPr id="9" name="Imagem 8" descr="Vitoria regia.jpg"/>
          <p:cNvPicPr>
            <a:picLocks noChangeAspect="1"/>
          </p:cNvPicPr>
          <p:nvPr/>
        </p:nvPicPr>
        <p:blipFill>
          <a:blip r:embed="rId3" cstate="print"/>
          <a:stretch>
            <a:fillRect/>
          </a:stretch>
        </p:blipFill>
        <p:spPr>
          <a:xfrm>
            <a:off x="4644008" y="1268760"/>
            <a:ext cx="3672408" cy="5008785"/>
          </a:xfrm>
          <a:prstGeom prst="rect">
            <a:avLst/>
          </a:prstGeom>
          <a:effectLst>
            <a:glow rad="228600">
              <a:schemeClr val="accent4">
                <a:satMod val="175000"/>
                <a:alpha val="40000"/>
              </a:schemeClr>
            </a:glo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emph" presetSubtype="0" fill="hold" nodeType="afterEffect">
                                  <p:stCondLst>
                                    <p:cond delay="0"/>
                                  </p:stCondLst>
                                  <p:iterate type="lt">
                                    <p:tmPct val="10000"/>
                                  </p:iterate>
                                  <p:childTnLst>
                                    <p:animClr clrSpc="rgb">
                                      <p:cBhvr override="childStyle">
                                        <p:cTn id="6" dur="500" fill="hold"/>
                                        <p:tgtEl>
                                          <p:spTgt spid="18">
                                            <p:txEl>
                                              <p:pRg st="4" end="4"/>
                                            </p:txEl>
                                          </p:spTgt>
                                        </p:tgtEl>
                                        <p:attrNameLst>
                                          <p:attrName>style.color</p:attrName>
                                        </p:attrNameLst>
                                      </p:cBhvr>
                                      <p:to>
                                        <a:srgbClr val="0042A2"/>
                                      </p:to>
                                    </p:animClr>
                                    <p:animClr clrSpc="rgb">
                                      <p:cBhvr>
                                        <p:cTn id="7" dur="500" fill="hold"/>
                                        <p:tgtEl>
                                          <p:spTgt spid="18">
                                            <p:txEl>
                                              <p:pRg st="4" end="4"/>
                                            </p:txEl>
                                          </p:spTgt>
                                        </p:tgtEl>
                                        <p:attrNameLst>
                                          <p:attrName>fillcolor</p:attrName>
                                        </p:attrNameLst>
                                      </p:cBhvr>
                                      <p:to>
                                        <a:srgbClr val="0042A2"/>
                                      </p:to>
                                    </p:animClr>
                                    <p:set>
                                      <p:cBhvr>
                                        <p:cTn id="8" dur="500" fill="hold"/>
                                        <p:tgtEl>
                                          <p:spTgt spid="18">
                                            <p:txEl>
                                              <p:pRg st="4" end="4"/>
                                            </p:txEl>
                                          </p:spTgt>
                                        </p:tgtEl>
                                        <p:attrNameLst>
                                          <p:attrName>fill.type</p:attrName>
                                        </p:attrNameLst>
                                      </p:cBhvr>
                                      <p:to>
                                        <p:strVal val="solid"/>
                                      </p:to>
                                    </p:set>
                                    <p:anim to="1.5" calcmode="lin" valueType="num">
                                      <p:cBhvr override="childStyle">
                                        <p:cTn id="9" dur="500" fill="hold"/>
                                        <p:tgtEl>
                                          <p:spTgt spid="18">
                                            <p:txEl>
                                              <p:pRg st="4" end="4"/>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0" y="374650"/>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BRAZILIAN WATER LEGAL SYSTEM</a:t>
            </a:r>
            <a:endParaRPr lang="en-US" sz="2400" b="1" dirty="0">
              <a:solidFill>
                <a:srgbClr val="0051A2"/>
              </a:solidFill>
              <a:latin typeface="Verdana" pitchFamily="34" charset="0"/>
            </a:endParaRPr>
          </a:p>
        </p:txBody>
      </p:sp>
      <p:sp>
        <p:nvSpPr>
          <p:cNvPr id="18" name="CaixaDeTexto 6"/>
          <p:cNvSpPr txBox="1">
            <a:spLocks noChangeArrowheads="1"/>
          </p:cNvSpPr>
          <p:nvPr/>
        </p:nvSpPr>
        <p:spPr bwMode="auto">
          <a:xfrm>
            <a:off x="179512" y="1303015"/>
            <a:ext cx="8784976" cy="923330"/>
          </a:xfrm>
          <a:prstGeom prst="rect">
            <a:avLst/>
          </a:prstGeom>
          <a:noFill/>
          <a:ln w="9525">
            <a:noFill/>
            <a:miter lim="800000"/>
            <a:headEnd/>
            <a:tailEnd/>
          </a:ln>
        </p:spPr>
        <p:txBody>
          <a:bodyPr wrap="square">
            <a:spAutoFit/>
          </a:bodyPr>
          <a:lstStyle/>
          <a:p>
            <a:pPr algn="ctr">
              <a:lnSpc>
                <a:spcPct val="150000"/>
              </a:lnSpc>
              <a:defRPr/>
            </a:pPr>
            <a:endParaRPr lang="en-US" b="1" dirty="0">
              <a:solidFill>
                <a:srgbClr val="0051A2"/>
              </a:solidFill>
              <a:latin typeface="Verdana" pitchFamily="34" charset="0"/>
            </a:endParaRPr>
          </a:p>
          <a:p>
            <a:pPr algn="ctr">
              <a:lnSpc>
                <a:spcPct val="150000"/>
              </a:lnSpc>
              <a:defRPr/>
            </a:pPr>
            <a:endParaRPr lang="en-US" b="1" dirty="0">
              <a:solidFill>
                <a:srgbClr val="0051A2"/>
              </a:solidFill>
              <a:latin typeface="Verdana" pitchFamily="34" charset="0"/>
            </a:endParaRPr>
          </a:p>
        </p:txBody>
      </p:sp>
      <p:sp>
        <p:nvSpPr>
          <p:cNvPr id="8" name="CaixaDeTexto 6"/>
          <p:cNvSpPr txBox="1">
            <a:spLocks noChangeArrowheads="1"/>
          </p:cNvSpPr>
          <p:nvPr/>
        </p:nvSpPr>
        <p:spPr bwMode="auto">
          <a:xfrm>
            <a:off x="268924" y="1151319"/>
            <a:ext cx="8568952" cy="2446824"/>
          </a:xfrm>
          <a:prstGeom prst="rect">
            <a:avLst/>
          </a:prstGeom>
          <a:noFill/>
          <a:ln w="9525">
            <a:noFill/>
            <a:miter lim="800000"/>
            <a:headEnd/>
            <a:tailEnd/>
          </a:ln>
        </p:spPr>
        <p:txBody>
          <a:bodyPr wrap="square">
            <a:spAutoFit/>
          </a:bodyPr>
          <a:lstStyle/>
          <a:p>
            <a:pPr algn="ctr">
              <a:lnSpc>
                <a:spcPct val="170000"/>
              </a:lnSpc>
              <a:defRPr/>
            </a:pPr>
            <a:r>
              <a:rPr lang="en-US" b="1" dirty="0" smtClean="0">
                <a:solidFill>
                  <a:srgbClr val="0051A2"/>
                </a:solidFill>
                <a:latin typeface="Verdana" pitchFamily="34" charset="0"/>
              </a:rPr>
              <a:t>Act n. 9.433/1997</a:t>
            </a:r>
          </a:p>
          <a:p>
            <a:pPr algn="ctr">
              <a:lnSpc>
                <a:spcPct val="170000"/>
              </a:lnSpc>
              <a:defRPr/>
            </a:pPr>
            <a:r>
              <a:rPr lang="en-US" b="1" dirty="0" smtClean="0">
                <a:solidFill>
                  <a:srgbClr val="0051A2"/>
                </a:solidFill>
                <a:latin typeface="Verdana" pitchFamily="34" charset="0"/>
              </a:rPr>
              <a:t>Water National Policy</a:t>
            </a:r>
          </a:p>
          <a:p>
            <a:pPr algn="ctr">
              <a:lnSpc>
                <a:spcPct val="170000"/>
              </a:lnSpc>
              <a:defRPr/>
            </a:pPr>
            <a:endParaRPr lang="en-US" b="1" dirty="0" smtClean="0">
              <a:solidFill>
                <a:srgbClr val="0051A2"/>
              </a:solidFill>
              <a:latin typeface="Verdana" pitchFamily="34" charset="0"/>
            </a:endParaRPr>
          </a:p>
          <a:p>
            <a:pPr algn="ctr">
              <a:lnSpc>
                <a:spcPct val="170000"/>
              </a:lnSpc>
              <a:defRPr/>
            </a:pPr>
            <a:r>
              <a:rPr lang="en-US" b="1" dirty="0" smtClean="0">
                <a:solidFill>
                  <a:srgbClr val="0051A2"/>
                </a:solidFill>
                <a:latin typeface="Verdana" pitchFamily="34" charset="0"/>
              </a:rPr>
              <a:t>Act n. 11.145/2007</a:t>
            </a:r>
          </a:p>
          <a:p>
            <a:pPr algn="ctr">
              <a:lnSpc>
                <a:spcPct val="170000"/>
              </a:lnSpc>
              <a:defRPr/>
            </a:pPr>
            <a:r>
              <a:rPr lang="en-US" b="1" dirty="0" smtClean="0">
                <a:solidFill>
                  <a:srgbClr val="0051A2"/>
                </a:solidFill>
                <a:latin typeface="Verdana" pitchFamily="34" charset="0"/>
              </a:rPr>
              <a:t>Sanitation National Policy</a:t>
            </a:r>
          </a:p>
        </p:txBody>
      </p:sp>
      <p:sp>
        <p:nvSpPr>
          <p:cNvPr id="7170" name="AutoShape 2" descr="http://193.105.21.101/image/8492/water_drop_1_2880x900.jpg"/>
          <p:cNvSpPr>
            <a:spLocks noChangeAspect="1" noChangeArrowheads="1"/>
          </p:cNvSpPr>
          <p:nvPr/>
        </p:nvSpPr>
        <p:spPr bwMode="auto">
          <a:xfrm>
            <a:off x="63500" y="-136525"/>
            <a:ext cx="9439275" cy="2943225"/>
          </a:xfrm>
          <a:prstGeom prst="rect">
            <a:avLst/>
          </a:prstGeom>
          <a:noFill/>
        </p:spPr>
        <p:txBody>
          <a:bodyPr vert="horz" wrap="square" lIns="91440" tIns="45720" rIns="91440" bIns="45720" numCol="1" anchor="t" anchorCtr="0" compatLnSpc="1">
            <a:prstTxWarp prst="textNoShape">
              <a:avLst/>
            </a:prstTxWarp>
          </a:bodyPr>
          <a:lstStyle/>
          <a:p>
            <a:endParaRPr lang="pt-BR"/>
          </a:p>
        </p:txBody>
      </p:sp>
      <p:sp>
        <p:nvSpPr>
          <p:cNvPr id="7172" name="AutoShape 4" descr="http://193.105.21.101/image/8492/water_drop_1_2880x900.jpg"/>
          <p:cNvSpPr>
            <a:spLocks noChangeAspect="1" noChangeArrowheads="1"/>
          </p:cNvSpPr>
          <p:nvPr/>
        </p:nvSpPr>
        <p:spPr bwMode="auto">
          <a:xfrm>
            <a:off x="63500" y="-136525"/>
            <a:ext cx="9439275" cy="2943225"/>
          </a:xfrm>
          <a:prstGeom prst="rect">
            <a:avLst/>
          </a:prstGeom>
          <a:noFill/>
        </p:spPr>
        <p:txBody>
          <a:bodyPr vert="horz" wrap="square" lIns="91440" tIns="45720" rIns="91440" bIns="45720" numCol="1" anchor="t" anchorCtr="0" compatLnSpc="1">
            <a:prstTxWarp prst="textNoShape">
              <a:avLst/>
            </a:prstTxWarp>
          </a:bodyPr>
          <a:lstStyle/>
          <a:p>
            <a:endParaRPr lang="pt-BR"/>
          </a:p>
        </p:txBody>
      </p:sp>
      <p:pic>
        <p:nvPicPr>
          <p:cNvPr id="9" name="Imagem 8" descr="Pingo.jpg"/>
          <p:cNvPicPr>
            <a:picLocks noChangeAspect="1"/>
          </p:cNvPicPr>
          <p:nvPr/>
        </p:nvPicPr>
        <p:blipFill>
          <a:blip r:embed="rId3" cstate="print"/>
          <a:stretch>
            <a:fillRect/>
          </a:stretch>
        </p:blipFill>
        <p:spPr>
          <a:xfrm>
            <a:off x="0" y="4000500"/>
            <a:ext cx="9144000" cy="28575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0" y="332656"/>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THE FUNDAMENTAL RIGHT TO WATER</a:t>
            </a:r>
            <a:endParaRPr lang="en-US" sz="2400" b="1" dirty="0">
              <a:solidFill>
                <a:srgbClr val="0051A2"/>
              </a:solidFill>
              <a:latin typeface="Verdana" pitchFamily="34" charset="0"/>
            </a:endParaRPr>
          </a:p>
        </p:txBody>
      </p:sp>
      <p:sp>
        <p:nvSpPr>
          <p:cNvPr id="18" name="CaixaDeTexto 6"/>
          <p:cNvSpPr txBox="1">
            <a:spLocks noChangeArrowheads="1"/>
          </p:cNvSpPr>
          <p:nvPr/>
        </p:nvSpPr>
        <p:spPr bwMode="auto">
          <a:xfrm>
            <a:off x="4355976" y="1069361"/>
            <a:ext cx="4608512" cy="4967514"/>
          </a:xfrm>
          <a:prstGeom prst="rect">
            <a:avLst/>
          </a:prstGeom>
          <a:noFill/>
          <a:ln w="9525">
            <a:noFill/>
            <a:miter lim="800000"/>
            <a:headEnd/>
            <a:tailEnd/>
          </a:ln>
        </p:spPr>
        <p:txBody>
          <a:bodyPr wrap="square">
            <a:spAutoFit/>
          </a:bodyPr>
          <a:lstStyle/>
          <a:p>
            <a:pPr algn="ctr">
              <a:lnSpc>
                <a:spcPct val="160000"/>
              </a:lnSpc>
              <a:defRPr/>
            </a:pPr>
            <a:r>
              <a:rPr lang="en-US" b="1" dirty="0" smtClean="0">
                <a:solidFill>
                  <a:srgbClr val="0051A2"/>
                </a:solidFill>
                <a:latin typeface="Verdana" pitchFamily="34" charset="0"/>
              </a:rPr>
              <a:t>Water is a basic human need, which is directly related </a:t>
            </a:r>
            <a:br>
              <a:rPr lang="en-US" b="1" dirty="0" smtClean="0">
                <a:solidFill>
                  <a:srgbClr val="0051A2"/>
                </a:solidFill>
                <a:latin typeface="Verdana" pitchFamily="34" charset="0"/>
              </a:rPr>
            </a:br>
            <a:r>
              <a:rPr lang="en-US" b="1" dirty="0" smtClean="0">
                <a:solidFill>
                  <a:srgbClr val="0051A2"/>
                </a:solidFill>
                <a:latin typeface="Verdana" pitchFamily="34" charset="0"/>
              </a:rPr>
              <a:t>to the right to live.</a:t>
            </a:r>
          </a:p>
          <a:p>
            <a:pPr algn="ctr">
              <a:lnSpc>
                <a:spcPct val="160000"/>
              </a:lnSpc>
              <a:defRPr/>
            </a:pPr>
            <a:endParaRPr lang="en-US" b="1" dirty="0" smtClean="0">
              <a:solidFill>
                <a:srgbClr val="0051A2"/>
              </a:solidFill>
              <a:latin typeface="Verdana" pitchFamily="34" charset="0"/>
            </a:endParaRPr>
          </a:p>
          <a:p>
            <a:pPr algn="ctr">
              <a:lnSpc>
                <a:spcPct val="160000"/>
              </a:lnSpc>
              <a:defRPr/>
            </a:pPr>
            <a:r>
              <a:rPr lang="en-US" b="1" dirty="0" smtClean="0">
                <a:solidFill>
                  <a:srgbClr val="0051A2"/>
                </a:solidFill>
                <a:latin typeface="Verdana" pitchFamily="34" charset="0"/>
              </a:rPr>
              <a:t>A healthy environment is a essential condition for living, </a:t>
            </a:r>
            <a:br>
              <a:rPr lang="en-US" b="1" dirty="0" smtClean="0">
                <a:solidFill>
                  <a:srgbClr val="0051A2"/>
                </a:solidFill>
                <a:latin typeface="Verdana" pitchFamily="34" charset="0"/>
              </a:rPr>
            </a:br>
            <a:r>
              <a:rPr lang="en-US" b="1" dirty="0" smtClean="0">
                <a:solidFill>
                  <a:srgbClr val="0051A2"/>
                </a:solidFill>
                <a:latin typeface="Verdana" pitchFamily="34" charset="0"/>
              </a:rPr>
              <a:t>and the water is part of this </a:t>
            </a:r>
            <a:br>
              <a:rPr lang="en-US" b="1" dirty="0" smtClean="0">
                <a:solidFill>
                  <a:srgbClr val="0051A2"/>
                </a:solidFill>
                <a:latin typeface="Verdana" pitchFamily="34" charset="0"/>
              </a:rPr>
            </a:br>
            <a:r>
              <a:rPr lang="en-US" b="1" dirty="0" smtClean="0">
                <a:solidFill>
                  <a:srgbClr val="0051A2"/>
                </a:solidFill>
                <a:latin typeface="Verdana" pitchFamily="34" charset="0"/>
              </a:rPr>
              <a:t>asset of common use. </a:t>
            </a:r>
          </a:p>
          <a:p>
            <a:pPr algn="ctr">
              <a:lnSpc>
                <a:spcPct val="160000"/>
              </a:lnSpc>
              <a:defRPr/>
            </a:pPr>
            <a:endParaRPr lang="en-US" b="1" dirty="0" smtClean="0">
              <a:solidFill>
                <a:srgbClr val="0051A2"/>
              </a:solidFill>
              <a:latin typeface="Verdana" pitchFamily="34" charset="0"/>
            </a:endParaRPr>
          </a:p>
          <a:p>
            <a:pPr algn="ctr">
              <a:lnSpc>
                <a:spcPct val="160000"/>
              </a:lnSpc>
              <a:defRPr/>
            </a:pPr>
            <a:r>
              <a:rPr lang="en-US" b="1" dirty="0" smtClean="0">
                <a:solidFill>
                  <a:srgbClr val="0051A2"/>
                </a:solidFill>
                <a:latin typeface="Verdana" pitchFamily="34" charset="0"/>
              </a:rPr>
              <a:t>The right to water is a fundamental right.</a:t>
            </a:r>
          </a:p>
        </p:txBody>
      </p:sp>
      <p:pic>
        <p:nvPicPr>
          <p:cNvPr id="37894" name="Picture 6" descr="http://www.aguamarket.com/sql/admin_fotos/imagenes/agua%20no%20potable.jpg"/>
          <p:cNvPicPr>
            <a:picLocks noChangeAspect="1" noChangeArrowheads="1"/>
          </p:cNvPicPr>
          <p:nvPr/>
        </p:nvPicPr>
        <p:blipFill>
          <a:blip r:embed="rId3" cstate="print"/>
          <a:srcRect/>
          <a:stretch>
            <a:fillRect/>
          </a:stretch>
        </p:blipFill>
        <p:spPr bwMode="auto">
          <a:xfrm>
            <a:off x="683568" y="1340768"/>
            <a:ext cx="3312368" cy="4990636"/>
          </a:xfrm>
          <a:prstGeom prst="rect">
            <a:avLst/>
          </a:prstGeom>
          <a:ln w="228600" cap="sq" cmpd="thickThin">
            <a:solidFill>
              <a:srgbClr val="392617"/>
            </a:solidFill>
            <a:prstDash val="solid"/>
            <a:miter lim="800000"/>
          </a:ln>
          <a:effectLst>
            <a:innerShdw blurRad="76200">
              <a:srgbClr val="000000"/>
            </a:inn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mph" presetSubtype="0" fill="hold" nodeType="clickEffect">
                                  <p:stCondLst>
                                    <p:cond delay="0"/>
                                  </p:stCondLst>
                                  <p:iterate type="lt">
                                    <p:tmPct val="10000"/>
                                  </p:iterate>
                                  <p:childTnLst>
                                    <p:animClr clrSpc="rgb">
                                      <p:cBhvr override="childStyle">
                                        <p:cTn id="6" dur="500" fill="hold"/>
                                        <p:tgtEl>
                                          <p:spTgt spid="18">
                                            <p:txEl>
                                              <p:pRg st="4" end="4"/>
                                            </p:txEl>
                                          </p:spTgt>
                                        </p:tgtEl>
                                        <p:attrNameLst>
                                          <p:attrName>style.color</p:attrName>
                                        </p:attrNameLst>
                                      </p:cBhvr>
                                      <p:to>
                                        <a:schemeClr val="hlink"/>
                                      </p:to>
                                    </p:animClr>
                                    <p:animClr clrSpc="rgb">
                                      <p:cBhvr>
                                        <p:cTn id="7" dur="500" fill="hold"/>
                                        <p:tgtEl>
                                          <p:spTgt spid="18">
                                            <p:txEl>
                                              <p:pRg st="4" end="4"/>
                                            </p:txEl>
                                          </p:spTgt>
                                        </p:tgtEl>
                                        <p:attrNameLst>
                                          <p:attrName>fillcolor</p:attrName>
                                        </p:attrNameLst>
                                      </p:cBhvr>
                                      <p:to>
                                        <a:schemeClr val="hlink"/>
                                      </p:to>
                                    </p:animClr>
                                    <p:set>
                                      <p:cBhvr>
                                        <p:cTn id="8" dur="500" fill="hold"/>
                                        <p:tgtEl>
                                          <p:spTgt spid="18">
                                            <p:txEl>
                                              <p:pRg st="4" end="4"/>
                                            </p:txEl>
                                          </p:spTgt>
                                        </p:tgtEl>
                                        <p:attrNameLst>
                                          <p:attrName>fill.type</p:attrName>
                                        </p:attrNameLst>
                                      </p:cBhvr>
                                      <p:to>
                                        <p:strVal val="solid"/>
                                      </p:to>
                                    </p:set>
                                    <p:anim to="1.5" calcmode="lin" valueType="num">
                                      <p:cBhvr override="childStyle">
                                        <p:cTn id="9" dur="500" fill="hold"/>
                                        <p:tgtEl>
                                          <p:spTgt spid="18">
                                            <p:txEl>
                                              <p:pRg st="4" end="4"/>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0" y="447055"/>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HYDRIC SUSTAINABILITY?</a:t>
            </a:r>
            <a:endParaRPr lang="en-US" sz="2400" b="1" dirty="0">
              <a:solidFill>
                <a:srgbClr val="0051A2"/>
              </a:solidFill>
              <a:latin typeface="Verdana" pitchFamily="34" charset="0"/>
            </a:endParaRPr>
          </a:p>
        </p:txBody>
      </p:sp>
      <p:sp>
        <p:nvSpPr>
          <p:cNvPr id="18" name="CaixaDeTexto 6"/>
          <p:cNvSpPr txBox="1">
            <a:spLocks noChangeArrowheads="1"/>
          </p:cNvSpPr>
          <p:nvPr/>
        </p:nvSpPr>
        <p:spPr bwMode="auto">
          <a:xfrm>
            <a:off x="179512" y="1303015"/>
            <a:ext cx="8784976" cy="923330"/>
          </a:xfrm>
          <a:prstGeom prst="rect">
            <a:avLst/>
          </a:prstGeom>
          <a:noFill/>
          <a:ln w="9525">
            <a:noFill/>
            <a:miter lim="800000"/>
            <a:headEnd/>
            <a:tailEnd/>
          </a:ln>
        </p:spPr>
        <p:txBody>
          <a:bodyPr wrap="square">
            <a:spAutoFit/>
          </a:bodyPr>
          <a:lstStyle/>
          <a:p>
            <a:pPr algn="ctr">
              <a:lnSpc>
                <a:spcPct val="150000"/>
              </a:lnSpc>
              <a:defRPr/>
            </a:pPr>
            <a:endParaRPr lang="en-US" b="1" dirty="0">
              <a:solidFill>
                <a:srgbClr val="0051A2"/>
              </a:solidFill>
              <a:latin typeface="Verdana" pitchFamily="34" charset="0"/>
            </a:endParaRPr>
          </a:p>
          <a:p>
            <a:pPr algn="ctr">
              <a:lnSpc>
                <a:spcPct val="150000"/>
              </a:lnSpc>
              <a:defRPr/>
            </a:pPr>
            <a:endParaRPr lang="en-US" b="1" dirty="0">
              <a:solidFill>
                <a:srgbClr val="0051A2"/>
              </a:solidFill>
              <a:latin typeface="Verdana" pitchFamily="34" charset="0"/>
            </a:endParaRPr>
          </a:p>
        </p:txBody>
      </p:sp>
      <p:pic>
        <p:nvPicPr>
          <p:cNvPr id="27653" name="Picture 5" descr="http://www.ressoar.org.br/images/home_combate_desertificacao_st.jpg"/>
          <p:cNvPicPr>
            <a:picLocks noChangeAspect="1" noChangeArrowheads="1"/>
          </p:cNvPicPr>
          <p:nvPr/>
        </p:nvPicPr>
        <p:blipFill>
          <a:blip r:embed="rId3" cstate="print"/>
          <a:srcRect b="-5741"/>
          <a:stretch>
            <a:fillRect/>
          </a:stretch>
        </p:blipFill>
        <p:spPr bwMode="auto">
          <a:xfrm>
            <a:off x="0" y="3766549"/>
            <a:ext cx="9144000" cy="3284984"/>
          </a:xfrm>
          <a:prstGeom prst="rect">
            <a:avLst/>
          </a:prstGeom>
          <a:noFill/>
        </p:spPr>
      </p:pic>
      <p:sp>
        <p:nvSpPr>
          <p:cNvPr id="6" name="CaixaDeTexto 6"/>
          <p:cNvSpPr txBox="1">
            <a:spLocks noChangeArrowheads="1"/>
          </p:cNvSpPr>
          <p:nvPr/>
        </p:nvSpPr>
        <p:spPr bwMode="auto">
          <a:xfrm>
            <a:off x="0" y="1378511"/>
            <a:ext cx="9144000" cy="2554545"/>
          </a:xfrm>
          <a:prstGeom prst="rect">
            <a:avLst/>
          </a:prstGeom>
          <a:noFill/>
          <a:ln w="9525">
            <a:noFill/>
            <a:miter lim="800000"/>
            <a:headEnd/>
            <a:tailEnd/>
          </a:ln>
        </p:spPr>
        <p:txBody>
          <a:bodyPr wrap="square">
            <a:spAutoFit/>
          </a:bodyPr>
          <a:lstStyle/>
          <a:p>
            <a:pPr algn="ctr">
              <a:lnSpc>
                <a:spcPct val="160000"/>
              </a:lnSpc>
              <a:defRPr/>
            </a:pPr>
            <a:r>
              <a:rPr lang="en-US" sz="2000" b="1" dirty="0" smtClean="0">
                <a:solidFill>
                  <a:srgbClr val="0051A2"/>
                </a:solidFill>
                <a:latin typeface="Verdana" pitchFamily="34" charset="0"/>
              </a:rPr>
              <a:t>The Brazilian water legal system recognizes the </a:t>
            </a:r>
            <a:br>
              <a:rPr lang="en-US" sz="2000" b="1" dirty="0" smtClean="0">
                <a:solidFill>
                  <a:srgbClr val="0051A2"/>
                </a:solidFill>
                <a:latin typeface="Verdana" pitchFamily="34" charset="0"/>
              </a:rPr>
            </a:br>
            <a:r>
              <a:rPr lang="en-US" sz="2000" b="1" dirty="0" smtClean="0">
                <a:solidFill>
                  <a:srgbClr val="0051A2"/>
                </a:solidFill>
                <a:latin typeface="Verdana" pitchFamily="34" charset="0"/>
              </a:rPr>
              <a:t>minimum core of existence principle.</a:t>
            </a:r>
          </a:p>
          <a:p>
            <a:pPr algn="ctr">
              <a:lnSpc>
                <a:spcPct val="160000"/>
              </a:lnSpc>
              <a:defRPr/>
            </a:pPr>
            <a:endParaRPr lang="en-US" sz="2000" b="1" dirty="0" smtClean="0">
              <a:solidFill>
                <a:srgbClr val="0051A2"/>
              </a:solidFill>
              <a:latin typeface="Verdana" pitchFamily="34" charset="0"/>
            </a:endParaRPr>
          </a:p>
          <a:p>
            <a:pPr algn="ctr">
              <a:lnSpc>
                <a:spcPct val="160000"/>
              </a:lnSpc>
              <a:defRPr/>
            </a:pPr>
            <a:r>
              <a:rPr lang="en-US" sz="2000" b="1" dirty="0" smtClean="0">
                <a:solidFill>
                  <a:srgbClr val="0051A2"/>
                </a:solidFill>
                <a:latin typeface="Verdana" pitchFamily="34" charset="0"/>
              </a:rPr>
              <a:t>HOW ABOUT ENFORCEMENT?</a:t>
            </a:r>
          </a:p>
          <a:p>
            <a:pPr algn="ctr">
              <a:lnSpc>
                <a:spcPct val="160000"/>
              </a:lnSpc>
              <a:defRPr/>
            </a:pPr>
            <a:endParaRPr lang="en-US" sz="2000" b="1" dirty="0" smtClean="0">
              <a:solidFill>
                <a:srgbClr val="0051A2"/>
              </a:solidFill>
              <a:latin typeface="Verdan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6"/>
          <p:cNvSpPr txBox="1">
            <a:spLocks noChangeArrowheads="1"/>
          </p:cNvSpPr>
          <p:nvPr/>
        </p:nvSpPr>
        <p:spPr bwMode="auto">
          <a:xfrm>
            <a:off x="0" y="663079"/>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THE LACK OF ENFORCEMENT</a:t>
            </a:r>
            <a:endParaRPr lang="en-US" sz="2400" b="1" dirty="0">
              <a:solidFill>
                <a:srgbClr val="0051A2"/>
              </a:solidFill>
              <a:latin typeface="Verdana" pitchFamily="34" charset="0"/>
            </a:endParaRPr>
          </a:p>
        </p:txBody>
      </p:sp>
      <p:sp>
        <p:nvSpPr>
          <p:cNvPr id="18" name="CaixaDeTexto 6"/>
          <p:cNvSpPr txBox="1">
            <a:spLocks noChangeArrowheads="1"/>
          </p:cNvSpPr>
          <p:nvPr/>
        </p:nvSpPr>
        <p:spPr bwMode="auto">
          <a:xfrm>
            <a:off x="179512" y="1303015"/>
            <a:ext cx="8784976" cy="923330"/>
          </a:xfrm>
          <a:prstGeom prst="rect">
            <a:avLst/>
          </a:prstGeom>
          <a:noFill/>
          <a:ln w="9525">
            <a:noFill/>
            <a:miter lim="800000"/>
            <a:headEnd/>
            <a:tailEnd/>
          </a:ln>
        </p:spPr>
        <p:txBody>
          <a:bodyPr wrap="square">
            <a:spAutoFit/>
          </a:bodyPr>
          <a:lstStyle/>
          <a:p>
            <a:pPr algn="ctr">
              <a:lnSpc>
                <a:spcPct val="150000"/>
              </a:lnSpc>
              <a:defRPr/>
            </a:pPr>
            <a:endParaRPr lang="en-US" b="1" dirty="0">
              <a:solidFill>
                <a:srgbClr val="0051A2"/>
              </a:solidFill>
              <a:latin typeface="Verdana" pitchFamily="34" charset="0"/>
            </a:endParaRPr>
          </a:p>
          <a:p>
            <a:pPr algn="ctr">
              <a:lnSpc>
                <a:spcPct val="150000"/>
              </a:lnSpc>
              <a:defRPr/>
            </a:pPr>
            <a:endParaRPr lang="en-US" b="1" dirty="0">
              <a:solidFill>
                <a:srgbClr val="0051A2"/>
              </a:solidFill>
              <a:latin typeface="Verdana" pitchFamily="34" charset="0"/>
            </a:endParaRPr>
          </a:p>
        </p:txBody>
      </p:sp>
      <p:sp>
        <p:nvSpPr>
          <p:cNvPr id="6" name="CaixaDeTexto 6"/>
          <p:cNvSpPr txBox="1">
            <a:spLocks noChangeArrowheads="1"/>
          </p:cNvSpPr>
          <p:nvPr/>
        </p:nvSpPr>
        <p:spPr bwMode="auto">
          <a:xfrm>
            <a:off x="467544" y="1772816"/>
            <a:ext cx="4824536" cy="4278094"/>
          </a:xfrm>
          <a:prstGeom prst="rect">
            <a:avLst/>
          </a:prstGeom>
          <a:noFill/>
          <a:ln w="9525">
            <a:noFill/>
            <a:miter lim="800000"/>
            <a:headEnd/>
            <a:tailEnd/>
          </a:ln>
        </p:spPr>
        <p:txBody>
          <a:bodyPr wrap="square">
            <a:spAutoFit/>
          </a:bodyPr>
          <a:lstStyle/>
          <a:p>
            <a:pPr algn="ctr">
              <a:lnSpc>
                <a:spcPct val="170000"/>
              </a:lnSpc>
              <a:defRPr/>
            </a:pPr>
            <a:r>
              <a:rPr lang="en-US" sz="2000" b="1" dirty="0" smtClean="0">
                <a:solidFill>
                  <a:srgbClr val="0051A2"/>
                </a:solidFill>
                <a:latin typeface="Verdana" pitchFamily="34" charset="0"/>
              </a:rPr>
              <a:t>Coordination gap between </a:t>
            </a:r>
            <a:br>
              <a:rPr lang="en-US" sz="2000" b="1" dirty="0" smtClean="0">
                <a:solidFill>
                  <a:srgbClr val="0051A2"/>
                </a:solidFill>
                <a:latin typeface="Verdana" pitchFamily="34" charset="0"/>
              </a:rPr>
            </a:br>
            <a:r>
              <a:rPr lang="en-US" sz="2000" b="1" dirty="0" smtClean="0">
                <a:solidFill>
                  <a:srgbClr val="0051A2"/>
                </a:solidFill>
                <a:latin typeface="Verdana" pitchFamily="34" charset="0"/>
              </a:rPr>
              <a:t>Environmental Policies and Acts</a:t>
            </a:r>
          </a:p>
          <a:p>
            <a:pPr algn="ctr">
              <a:lnSpc>
                <a:spcPct val="170000"/>
              </a:lnSpc>
              <a:defRPr/>
            </a:pPr>
            <a:endParaRPr lang="en-US" sz="2000" b="1" dirty="0" smtClean="0">
              <a:solidFill>
                <a:srgbClr val="0051A2"/>
              </a:solidFill>
              <a:latin typeface="Verdana" pitchFamily="34" charset="0"/>
            </a:endParaRPr>
          </a:p>
          <a:p>
            <a:pPr algn="ctr">
              <a:lnSpc>
                <a:spcPct val="170000"/>
              </a:lnSpc>
              <a:defRPr/>
            </a:pPr>
            <a:r>
              <a:rPr lang="en-US" sz="2000" b="1" dirty="0" smtClean="0">
                <a:solidFill>
                  <a:srgbClr val="0051A2"/>
                </a:solidFill>
                <a:latin typeface="Verdana" pitchFamily="34" charset="0"/>
              </a:rPr>
              <a:t>Flexibility of Environmental </a:t>
            </a:r>
            <a:br>
              <a:rPr lang="en-US" sz="2000" b="1" dirty="0" smtClean="0">
                <a:solidFill>
                  <a:srgbClr val="0051A2"/>
                </a:solidFill>
                <a:latin typeface="Verdana" pitchFamily="34" charset="0"/>
              </a:rPr>
            </a:br>
            <a:r>
              <a:rPr lang="en-US" sz="2000" b="1" dirty="0" smtClean="0">
                <a:solidFill>
                  <a:srgbClr val="0051A2"/>
                </a:solidFill>
                <a:latin typeface="Verdana" pitchFamily="34" charset="0"/>
              </a:rPr>
              <a:t>Policies and Acts</a:t>
            </a:r>
          </a:p>
          <a:p>
            <a:pPr algn="ctr">
              <a:lnSpc>
                <a:spcPct val="170000"/>
              </a:lnSpc>
              <a:defRPr/>
            </a:pPr>
            <a:endParaRPr lang="en-US" sz="2000" b="1" dirty="0" smtClean="0">
              <a:solidFill>
                <a:srgbClr val="0051A2"/>
              </a:solidFill>
              <a:latin typeface="Verdana" pitchFamily="34" charset="0"/>
            </a:endParaRPr>
          </a:p>
          <a:p>
            <a:pPr algn="ctr">
              <a:lnSpc>
                <a:spcPct val="170000"/>
              </a:lnSpc>
              <a:defRPr/>
            </a:pPr>
            <a:r>
              <a:rPr lang="en-US" sz="2000" b="1" dirty="0" smtClean="0">
                <a:solidFill>
                  <a:srgbClr val="0051A2"/>
                </a:solidFill>
                <a:latin typeface="Verdana" pitchFamily="34" charset="0"/>
              </a:rPr>
              <a:t>Resistance from national </a:t>
            </a:r>
            <a:br>
              <a:rPr lang="en-US" sz="2000" b="1" dirty="0" smtClean="0">
                <a:solidFill>
                  <a:srgbClr val="0051A2"/>
                </a:solidFill>
                <a:latin typeface="Verdana" pitchFamily="34" charset="0"/>
              </a:rPr>
            </a:br>
            <a:r>
              <a:rPr lang="en-US" sz="2000" b="1" dirty="0" smtClean="0">
                <a:solidFill>
                  <a:srgbClr val="0051A2"/>
                </a:solidFill>
                <a:latin typeface="Verdana" pitchFamily="34" charset="0"/>
              </a:rPr>
              <a:t>courts to innovate</a:t>
            </a:r>
          </a:p>
        </p:txBody>
      </p:sp>
      <p:pic>
        <p:nvPicPr>
          <p:cNvPr id="8" name="Picture 8" descr="http://www.ceap.g12.br/projetos2008/8serieA/KatieleSabine/florestaA.jpg"/>
          <p:cNvPicPr>
            <a:picLocks noChangeAspect="1" noChangeArrowheads="1"/>
          </p:cNvPicPr>
          <p:nvPr/>
        </p:nvPicPr>
        <p:blipFill>
          <a:blip r:embed="rId3" cstate="print"/>
          <a:srcRect/>
          <a:stretch>
            <a:fillRect/>
          </a:stretch>
        </p:blipFill>
        <p:spPr bwMode="auto">
          <a:xfrm>
            <a:off x="5364088" y="1268760"/>
            <a:ext cx="3158262" cy="514374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aixaDeTexto 6"/>
          <p:cNvSpPr txBox="1">
            <a:spLocks noChangeArrowheads="1"/>
          </p:cNvSpPr>
          <p:nvPr/>
        </p:nvSpPr>
        <p:spPr bwMode="auto">
          <a:xfrm>
            <a:off x="179512" y="1303015"/>
            <a:ext cx="8784976" cy="923330"/>
          </a:xfrm>
          <a:prstGeom prst="rect">
            <a:avLst/>
          </a:prstGeom>
          <a:noFill/>
          <a:ln w="9525">
            <a:noFill/>
            <a:miter lim="800000"/>
            <a:headEnd/>
            <a:tailEnd/>
          </a:ln>
        </p:spPr>
        <p:txBody>
          <a:bodyPr wrap="square">
            <a:spAutoFit/>
          </a:bodyPr>
          <a:lstStyle/>
          <a:p>
            <a:pPr algn="ctr">
              <a:lnSpc>
                <a:spcPct val="150000"/>
              </a:lnSpc>
              <a:defRPr/>
            </a:pPr>
            <a:endParaRPr lang="en-US" b="1" dirty="0">
              <a:solidFill>
                <a:srgbClr val="0051A2"/>
              </a:solidFill>
              <a:latin typeface="Verdana" pitchFamily="34" charset="0"/>
            </a:endParaRPr>
          </a:p>
          <a:p>
            <a:pPr algn="ctr">
              <a:lnSpc>
                <a:spcPct val="150000"/>
              </a:lnSpc>
              <a:defRPr/>
            </a:pPr>
            <a:endParaRPr lang="en-US" b="1" dirty="0">
              <a:solidFill>
                <a:srgbClr val="0051A2"/>
              </a:solidFill>
              <a:latin typeface="Verdana" pitchFamily="34" charset="0"/>
            </a:endParaRPr>
          </a:p>
        </p:txBody>
      </p:sp>
      <p:sp>
        <p:nvSpPr>
          <p:cNvPr id="7" name="CaixaDeTexto 6"/>
          <p:cNvSpPr txBox="1">
            <a:spLocks noChangeArrowheads="1"/>
          </p:cNvSpPr>
          <p:nvPr/>
        </p:nvSpPr>
        <p:spPr bwMode="auto">
          <a:xfrm>
            <a:off x="0" y="332656"/>
            <a:ext cx="9144000" cy="461665"/>
          </a:xfrm>
          <a:prstGeom prst="rect">
            <a:avLst/>
          </a:prstGeom>
          <a:noFill/>
          <a:ln w="9525">
            <a:noFill/>
            <a:miter lim="800000"/>
            <a:headEnd/>
            <a:tailEnd/>
          </a:ln>
        </p:spPr>
        <p:txBody>
          <a:bodyPr wrap="square">
            <a:spAutoFit/>
          </a:bodyPr>
          <a:lstStyle/>
          <a:p>
            <a:pPr algn="ctr"/>
            <a:r>
              <a:rPr lang="en-US" sz="2400" b="1" dirty="0" smtClean="0">
                <a:solidFill>
                  <a:srgbClr val="0051A2"/>
                </a:solidFill>
                <a:latin typeface="Verdana" pitchFamily="34" charset="0"/>
              </a:rPr>
              <a:t>CONCLUSIONS</a:t>
            </a:r>
            <a:endParaRPr lang="en-US" sz="2400" b="1" dirty="0">
              <a:solidFill>
                <a:srgbClr val="0051A2"/>
              </a:solidFill>
              <a:latin typeface="Verdana" pitchFamily="34" charset="0"/>
            </a:endParaRPr>
          </a:p>
        </p:txBody>
      </p:sp>
      <p:sp>
        <p:nvSpPr>
          <p:cNvPr id="5" name="CaixaDeTexto 6"/>
          <p:cNvSpPr txBox="1">
            <a:spLocks noChangeArrowheads="1"/>
          </p:cNvSpPr>
          <p:nvPr/>
        </p:nvSpPr>
        <p:spPr bwMode="auto">
          <a:xfrm>
            <a:off x="229387" y="1124744"/>
            <a:ext cx="8712968" cy="5533823"/>
          </a:xfrm>
          <a:prstGeom prst="rect">
            <a:avLst/>
          </a:prstGeom>
          <a:noFill/>
          <a:ln w="9525">
            <a:noFill/>
            <a:miter lim="800000"/>
            <a:headEnd/>
            <a:tailEnd/>
          </a:ln>
        </p:spPr>
        <p:txBody>
          <a:bodyPr wrap="square">
            <a:spAutoFit/>
          </a:bodyPr>
          <a:lstStyle/>
          <a:p>
            <a:pPr algn="ctr">
              <a:lnSpc>
                <a:spcPct val="160000"/>
              </a:lnSpc>
              <a:defRPr/>
            </a:pPr>
            <a:r>
              <a:rPr lang="en-US" sz="1700" b="1" dirty="0" smtClean="0">
                <a:solidFill>
                  <a:srgbClr val="0051A2"/>
                </a:solidFill>
                <a:latin typeface="Verdana" pitchFamily="34" charset="0"/>
              </a:rPr>
              <a:t>Even without being expressly recognized by the Constitution, </a:t>
            </a:r>
            <a:br>
              <a:rPr lang="en-US" sz="1700" b="1" dirty="0" smtClean="0">
                <a:solidFill>
                  <a:srgbClr val="0051A2"/>
                </a:solidFill>
                <a:latin typeface="Verdana" pitchFamily="34" charset="0"/>
              </a:rPr>
            </a:br>
            <a:r>
              <a:rPr lang="en-US" sz="1700" b="1" dirty="0" smtClean="0">
                <a:solidFill>
                  <a:srgbClr val="0051A2"/>
                </a:solidFill>
                <a:latin typeface="Verdana" pitchFamily="34" charset="0"/>
              </a:rPr>
              <a:t>the right to water can be considered as a fundamental right in Brazil.</a:t>
            </a:r>
          </a:p>
          <a:p>
            <a:pPr algn="ctr">
              <a:lnSpc>
                <a:spcPct val="160000"/>
              </a:lnSpc>
              <a:defRPr/>
            </a:pPr>
            <a:endParaRPr lang="en-US" sz="1700" b="1" dirty="0" smtClean="0">
              <a:solidFill>
                <a:srgbClr val="0051A2"/>
              </a:solidFill>
              <a:latin typeface="Verdana" pitchFamily="34" charset="0"/>
            </a:endParaRPr>
          </a:p>
          <a:p>
            <a:pPr algn="ctr">
              <a:lnSpc>
                <a:spcPct val="160000"/>
              </a:lnSpc>
              <a:defRPr/>
            </a:pPr>
            <a:r>
              <a:rPr lang="en-US" sz="1700" b="1" dirty="0" smtClean="0">
                <a:solidFill>
                  <a:srgbClr val="0051A2"/>
                </a:solidFill>
                <a:latin typeface="Verdana" pitchFamily="34" charset="0"/>
              </a:rPr>
              <a:t>The water Brazilian legal system seems to recognize</a:t>
            </a:r>
            <a:br>
              <a:rPr lang="en-US" sz="1700" b="1" dirty="0" smtClean="0">
                <a:solidFill>
                  <a:srgbClr val="0051A2"/>
                </a:solidFill>
                <a:latin typeface="Verdana" pitchFamily="34" charset="0"/>
              </a:rPr>
            </a:br>
            <a:r>
              <a:rPr lang="en-US" sz="1700" b="1" dirty="0" smtClean="0">
                <a:solidFill>
                  <a:srgbClr val="0051A2"/>
                </a:solidFill>
                <a:latin typeface="Verdana" pitchFamily="34" charset="0"/>
              </a:rPr>
              <a:t>the minimum core of existence principle. </a:t>
            </a:r>
            <a:endParaRPr lang="en-US" sz="1700" b="1" dirty="0" smtClean="0">
              <a:solidFill>
                <a:srgbClr val="0051A2"/>
              </a:solidFill>
              <a:latin typeface="Verdana" pitchFamily="34" charset="0"/>
            </a:endParaRPr>
          </a:p>
          <a:p>
            <a:pPr algn="ctr">
              <a:lnSpc>
                <a:spcPct val="160000"/>
              </a:lnSpc>
              <a:defRPr/>
            </a:pPr>
            <a:endParaRPr lang="en-US" sz="1700" b="1" dirty="0" smtClean="0">
              <a:solidFill>
                <a:srgbClr val="0051A2"/>
              </a:solidFill>
              <a:latin typeface="Verdana" pitchFamily="34" charset="0"/>
            </a:endParaRPr>
          </a:p>
          <a:p>
            <a:pPr algn="ctr">
              <a:lnSpc>
                <a:spcPct val="160000"/>
              </a:lnSpc>
              <a:defRPr/>
            </a:pPr>
            <a:r>
              <a:rPr lang="en-US" sz="1700" b="1" dirty="0" smtClean="0">
                <a:solidFill>
                  <a:srgbClr val="0051A2"/>
                </a:solidFill>
                <a:latin typeface="Verdana" pitchFamily="34" charset="0"/>
              </a:rPr>
              <a:t>Despite facing enforcement problems, water is under protection in the Brazilian legal system and some courts have already recognized the importance of its maintenance to present and future generations.</a:t>
            </a:r>
            <a:endParaRPr lang="en-US" sz="1700" b="1" dirty="0" smtClean="0">
              <a:solidFill>
                <a:srgbClr val="0051A2"/>
              </a:solidFill>
              <a:latin typeface="Verdana" pitchFamily="34" charset="0"/>
            </a:endParaRPr>
          </a:p>
          <a:p>
            <a:pPr algn="ctr">
              <a:lnSpc>
                <a:spcPct val="160000"/>
              </a:lnSpc>
              <a:defRPr/>
            </a:pPr>
            <a:endParaRPr lang="en-US" sz="1700" b="1" dirty="0" smtClean="0">
              <a:solidFill>
                <a:srgbClr val="0051A2"/>
              </a:solidFill>
              <a:latin typeface="Verdana" pitchFamily="34" charset="0"/>
            </a:endParaRPr>
          </a:p>
          <a:p>
            <a:pPr algn="ctr">
              <a:lnSpc>
                <a:spcPct val="160000"/>
              </a:lnSpc>
              <a:defRPr/>
            </a:pPr>
            <a:r>
              <a:rPr lang="en-US" sz="1700" b="1" dirty="0" smtClean="0">
                <a:solidFill>
                  <a:srgbClr val="0051A2"/>
                </a:solidFill>
                <a:latin typeface="Verdana" pitchFamily="34" charset="0"/>
              </a:rPr>
              <a:t>In this context, the minimum core of existence </a:t>
            </a:r>
            <a:r>
              <a:rPr lang="en-US" sz="1700" b="1" dirty="0" smtClean="0">
                <a:solidFill>
                  <a:srgbClr val="0051A2"/>
                </a:solidFill>
                <a:latin typeface="Verdana" pitchFamily="34" charset="0"/>
              </a:rPr>
              <a:t>should be used </a:t>
            </a:r>
            <a:r>
              <a:rPr lang="en-US" sz="1700" b="1" dirty="0" smtClean="0">
                <a:solidFill>
                  <a:srgbClr val="0051A2"/>
                </a:solidFill>
                <a:latin typeface="Verdana" pitchFamily="34" charset="0"/>
              </a:rPr>
              <a:t/>
            </a:r>
            <a:br>
              <a:rPr lang="en-US" sz="1700" b="1" dirty="0" smtClean="0">
                <a:solidFill>
                  <a:srgbClr val="0051A2"/>
                </a:solidFill>
                <a:latin typeface="Verdana" pitchFamily="34" charset="0"/>
              </a:rPr>
            </a:br>
            <a:r>
              <a:rPr lang="en-US" sz="1700" b="1" dirty="0" smtClean="0">
                <a:solidFill>
                  <a:srgbClr val="0051A2"/>
                </a:solidFill>
                <a:latin typeface="Verdana" pitchFamily="34" charset="0"/>
              </a:rPr>
              <a:t>to </a:t>
            </a:r>
            <a:r>
              <a:rPr lang="en-US" sz="1700" b="1" dirty="0" smtClean="0">
                <a:solidFill>
                  <a:srgbClr val="0051A2"/>
                </a:solidFill>
                <a:latin typeface="Verdana" pitchFamily="34" charset="0"/>
              </a:rPr>
              <a:t>assure the fundamental right to </a:t>
            </a:r>
            <a:r>
              <a:rPr lang="en-US" sz="1700" b="1" dirty="0" smtClean="0">
                <a:solidFill>
                  <a:srgbClr val="0051A2"/>
                </a:solidFill>
                <a:latin typeface="Verdana" pitchFamily="34" charset="0"/>
              </a:rPr>
              <a:t>water and </a:t>
            </a:r>
            <a:r>
              <a:rPr lang="en-US" sz="1700" b="1" dirty="0" smtClean="0">
                <a:solidFill>
                  <a:srgbClr val="0051A2"/>
                </a:solidFill>
                <a:latin typeface="Verdana" pitchFamily="34" charset="0"/>
              </a:rPr>
              <a:t>reinforce </a:t>
            </a:r>
            <a:r>
              <a:rPr lang="en-US" sz="1700" b="1" dirty="0" smtClean="0">
                <a:solidFill>
                  <a:srgbClr val="0051A2"/>
                </a:solidFill>
                <a:latin typeface="Verdana" pitchFamily="34" charset="0"/>
              </a:rPr>
              <a:t/>
            </a:r>
            <a:br>
              <a:rPr lang="en-US" sz="1700" b="1" dirty="0" smtClean="0">
                <a:solidFill>
                  <a:srgbClr val="0051A2"/>
                </a:solidFill>
                <a:latin typeface="Verdana" pitchFamily="34" charset="0"/>
              </a:rPr>
            </a:br>
            <a:r>
              <a:rPr lang="en-US" sz="1700" b="1" dirty="0" smtClean="0">
                <a:solidFill>
                  <a:srgbClr val="0051A2"/>
                </a:solidFill>
                <a:latin typeface="Verdana" pitchFamily="34" charset="0"/>
              </a:rPr>
              <a:t>water sustainability Brazil.</a:t>
            </a:r>
            <a:endParaRPr lang="en-US" sz="2000" b="1" dirty="0" smtClean="0">
              <a:solidFill>
                <a:srgbClr val="0051A2"/>
              </a:solidFill>
              <a:latin typeface="Verdana"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ersonalizar design">
  <a:themeElements>
    <a:clrScheme name="Personalizar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Personalizar design">
      <a:majorFont>
        <a:latin typeface="Arial"/>
        <a:ea typeface=""/>
        <a:cs typeface=""/>
      </a:majorFont>
      <a:minorFont>
        <a:latin typeface="Arial"/>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ersonalizar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ersonalizar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ersonalizar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ersonalizar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ersonalizar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ersonalizar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ersonalizar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ersonalizar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ersonalizar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ersonalizar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ersonalizar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ersonalizar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r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Personalizar design">
    <a:majorFont>
      <a:latin typeface="Arial"/>
      <a:ea typeface=""/>
      <a:cs typeface=""/>
    </a:majorFont>
    <a:minorFont>
      <a:latin typeface="Arial"/>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2278</TotalTime>
  <Words>1669</Words>
  <Application>Microsoft Office PowerPoint</Application>
  <PresentationFormat>Apresentação na tela (4:3)</PresentationFormat>
  <Paragraphs>211</Paragraphs>
  <Slides>14</Slides>
  <Notes>14</Notes>
  <HiddenSlides>0</HiddenSlides>
  <MMClips>0</MMClips>
  <ScaleCrop>false</ScaleCrop>
  <HeadingPairs>
    <vt:vector size="4" baseType="variant">
      <vt:variant>
        <vt:lpstr>Tema</vt:lpstr>
      </vt:variant>
      <vt:variant>
        <vt:i4>1</vt:i4>
      </vt:variant>
      <vt:variant>
        <vt:lpstr>Títulos de slides</vt:lpstr>
      </vt:variant>
      <vt:variant>
        <vt:i4>14</vt:i4>
      </vt:variant>
    </vt:vector>
  </HeadingPairs>
  <TitlesOfParts>
    <vt:vector size="15" baseType="lpstr">
      <vt:lpstr>Personalizar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EG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Heline</dc:creator>
  <cp:lastModifiedBy>Heline</cp:lastModifiedBy>
  <cp:revision>183</cp:revision>
  <dcterms:created xsi:type="dcterms:W3CDTF">2005-07-04T22:05:06Z</dcterms:created>
  <dcterms:modified xsi:type="dcterms:W3CDTF">2011-07-04T07:31:34Z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TC100829011046</vt:lpwstr>
  </property>
</Properties>
</file>