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6"/>
  </p:notesMasterIdLst>
  <p:handoutMasterIdLst>
    <p:handoutMasterId r:id="rId17"/>
  </p:handoutMasterIdLst>
  <p:sldIdLst>
    <p:sldId id="262" r:id="rId2"/>
    <p:sldId id="458" r:id="rId3"/>
    <p:sldId id="460" r:id="rId4"/>
    <p:sldId id="448" r:id="rId5"/>
    <p:sldId id="461" r:id="rId6"/>
    <p:sldId id="462" r:id="rId7"/>
    <p:sldId id="464" r:id="rId8"/>
    <p:sldId id="465" r:id="rId9"/>
    <p:sldId id="467" r:id="rId10"/>
    <p:sldId id="468" r:id="rId11"/>
    <p:sldId id="469" r:id="rId12"/>
    <p:sldId id="470" r:id="rId13"/>
    <p:sldId id="472" r:id="rId14"/>
    <p:sldId id="471" r:id="rId15"/>
  </p:sldIdLst>
  <p:sldSz cx="9144000" cy="6858000" type="screen4x3"/>
  <p:notesSz cx="6732588" cy="9850438"/>
  <p:kinsoku lang="ja-JP" invalStChars="、。，．・：；？！゛゜ヽヾゝゞ々ー’”）〕］｝〉》」』】°‰′″℃￠％ぁぃぅぇぉっゃゅょゎァィゥェォッャュョヮヵヶ!%),.:;?]}｡｣､･ｧｨｩｪｫｬｭｮｯｰﾞﾟ" invalEndChars="‘“（〔［｛〈《「『【￥＄$([\{｢￡"/>
  <p:defaultTextStyle>
    <a:defPPr>
      <a:defRPr lang="en-GB"/>
    </a:defPPr>
    <a:lvl1pPr algn="l" rtl="0" fontAlgn="base">
      <a:spcBef>
        <a:spcPct val="20000"/>
      </a:spcBef>
      <a:spcAft>
        <a:spcPct val="0"/>
      </a:spcAft>
      <a:buClr>
        <a:srgbClr val="000066"/>
      </a:buClr>
      <a:buFont typeface="Webdings" pitchFamily="18" charset="2"/>
      <a:buChar char="ü"/>
      <a:defRPr sz="3200" b="1" kern="1200">
        <a:solidFill>
          <a:schemeClr val="tx1"/>
        </a:solidFill>
        <a:latin typeface="Arial" charset="0"/>
        <a:ea typeface="+mn-ea"/>
        <a:cs typeface="+mn-cs"/>
      </a:defRPr>
    </a:lvl1pPr>
    <a:lvl2pPr marL="457200" algn="l" rtl="0" fontAlgn="base">
      <a:spcBef>
        <a:spcPct val="20000"/>
      </a:spcBef>
      <a:spcAft>
        <a:spcPct val="0"/>
      </a:spcAft>
      <a:buClr>
        <a:srgbClr val="000066"/>
      </a:buClr>
      <a:buFont typeface="Webdings" pitchFamily="18" charset="2"/>
      <a:buChar char="ü"/>
      <a:defRPr sz="3200" b="1" kern="1200">
        <a:solidFill>
          <a:schemeClr val="tx1"/>
        </a:solidFill>
        <a:latin typeface="Arial" charset="0"/>
        <a:ea typeface="+mn-ea"/>
        <a:cs typeface="+mn-cs"/>
      </a:defRPr>
    </a:lvl2pPr>
    <a:lvl3pPr marL="914400" algn="l" rtl="0" fontAlgn="base">
      <a:spcBef>
        <a:spcPct val="20000"/>
      </a:spcBef>
      <a:spcAft>
        <a:spcPct val="0"/>
      </a:spcAft>
      <a:buClr>
        <a:srgbClr val="000066"/>
      </a:buClr>
      <a:buFont typeface="Webdings" pitchFamily="18" charset="2"/>
      <a:buChar char="ü"/>
      <a:defRPr sz="3200" b="1" kern="1200">
        <a:solidFill>
          <a:schemeClr val="tx1"/>
        </a:solidFill>
        <a:latin typeface="Arial" charset="0"/>
        <a:ea typeface="+mn-ea"/>
        <a:cs typeface="+mn-cs"/>
      </a:defRPr>
    </a:lvl3pPr>
    <a:lvl4pPr marL="1371600" algn="l" rtl="0" fontAlgn="base">
      <a:spcBef>
        <a:spcPct val="20000"/>
      </a:spcBef>
      <a:spcAft>
        <a:spcPct val="0"/>
      </a:spcAft>
      <a:buClr>
        <a:srgbClr val="000066"/>
      </a:buClr>
      <a:buFont typeface="Webdings" pitchFamily="18" charset="2"/>
      <a:buChar char="ü"/>
      <a:defRPr sz="3200" b="1" kern="1200">
        <a:solidFill>
          <a:schemeClr val="tx1"/>
        </a:solidFill>
        <a:latin typeface="Arial" charset="0"/>
        <a:ea typeface="+mn-ea"/>
        <a:cs typeface="+mn-cs"/>
      </a:defRPr>
    </a:lvl4pPr>
    <a:lvl5pPr marL="1828800" algn="l" rtl="0" fontAlgn="base">
      <a:spcBef>
        <a:spcPct val="20000"/>
      </a:spcBef>
      <a:spcAft>
        <a:spcPct val="0"/>
      </a:spcAft>
      <a:buClr>
        <a:srgbClr val="000066"/>
      </a:buClr>
      <a:buFont typeface="Webdings" pitchFamily="18" charset="2"/>
      <a:buChar char="ü"/>
      <a:defRPr sz="3200" b="1" kern="1200">
        <a:solidFill>
          <a:schemeClr val="tx1"/>
        </a:solidFill>
        <a:latin typeface="Arial" charset="0"/>
        <a:ea typeface="+mn-ea"/>
        <a:cs typeface="+mn-cs"/>
      </a:defRPr>
    </a:lvl5pPr>
    <a:lvl6pPr marL="2286000" algn="l" defTabSz="914400" rtl="0" eaLnBrk="1" latinLnBrk="0" hangingPunct="1">
      <a:defRPr sz="3200" b="1" kern="1200">
        <a:solidFill>
          <a:schemeClr val="tx1"/>
        </a:solidFill>
        <a:latin typeface="Arial" charset="0"/>
        <a:ea typeface="+mn-ea"/>
        <a:cs typeface="+mn-cs"/>
      </a:defRPr>
    </a:lvl6pPr>
    <a:lvl7pPr marL="2743200" algn="l" defTabSz="914400" rtl="0" eaLnBrk="1" latinLnBrk="0" hangingPunct="1">
      <a:defRPr sz="3200" b="1" kern="1200">
        <a:solidFill>
          <a:schemeClr val="tx1"/>
        </a:solidFill>
        <a:latin typeface="Arial" charset="0"/>
        <a:ea typeface="+mn-ea"/>
        <a:cs typeface="+mn-cs"/>
      </a:defRPr>
    </a:lvl7pPr>
    <a:lvl8pPr marL="3200400" algn="l" defTabSz="914400" rtl="0" eaLnBrk="1" latinLnBrk="0" hangingPunct="1">
      <a:defRPr sz="3200" b="1" kern="1200">
        <a:solidFill>
          <a:schemeClr val="tx1"/>
        </a:solidFill>
        <a:latin typeface="Arial" charset="0"/>
        <a:ea typeface="+mn-ea"/>
        <a:cs typeface="+mn-cs"/>
      </a:defRPr>
    </a:lvl8pPr>
    <a:lvl9pPr marL="3657600" algn="l" defTabSz="914400" rtl="0" eaLnBrk="1" latinLnBrk="0" hangingPunct="1">
      <a:defRPr sz="3200" b="1"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 xmlns:p14="http://schemas.microsoft.com/office/powerpoint/2010/main" xmlns:mv="urn:schemas-microsoft-com:mac:vml" xmlns:mc="http://schemas.openxmlformats.org/markup-compatibility/2006">
          <a:srgbClr val="FF0000"/>
        </p14:laserClr>
      </p:ext>
      <p:ext uri="{2FDB2607-1784-4EEB-B798-7EB5836EED8A}">
        <p14:showMediaCtrls xmlns="" xmlns:p14="http://schemas.microsoft.com/office/powerpoint/2010/main" xmlns:mv="urn:schemas-microsoft-com:mac:vml" xmlns:mc="http://schemas.openxmlformats.org/markup-compatibility/2006" val="1"/>
      </p:ext>
    </p:extLst>
  </p:showPr>
  <p:clrMru>
    <a:srgbClr val="996633"/>
    <a:srgbClr val="808000"/>
    <a:srgbClr val="00FF00"/>
    <a:srgbClr val="FFFF00"/>
    <a:srgbClr val="CC3300"/>
    <a:srgbClr val="00CC00"/>
    <a:srgbClr val="3399FF"/>
    <a:srgbClr val="000099"/>
    <a:srgbClr val="FF3300"/>
    <a:srgbClr val="0000FF"/>
  </p:clrMru>
  <p:extLst>
    <p:ext uri="{E76CE94A-603C-4142-B9EB-6D1370010A27}">
      <p14:discardImageEditData xmlns="" xmlns:p14="http://schemas.microsoft.com/office/powerpoint/2010/main" xmlns:mv="urn:schemas-microsoft-com:mac:vml" xmlns:mc="http://schemas.openxmlformats.org/markup-compatibility/2006" val="0"/>
    </p:ext>
    <p:ext uri="{D31A062A-798A-4329-ABDD-BBA856620510}">
      <p14:defaultImageDpi xmlns="" xmlns:p14="http://schemas.microsoft.com/office/powerpoint/2010/main" xmlns:mv="urn:schemas-microsoft-com:mac:vml" xmlns:mc="http://schemas.openxmlformats.org/markup-compatibility/2006"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2716" autoAdjust="0"/>
    <p:restoredTop sz="93190" autoAdjust="0"/>
  </p:normalViewPr>
  <p:slideViewPr>
    <p:cSldViewPr>
      <p:cViewPr>
        <p:scale>
          <a:sx n="66" d="100"/>
          <a:sy n="66" d="100"/>
        </p:scale>
        <p:origin x="-714"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56"/>
    </p:cViewPr>
  </p:sorterViewPr>
  <p:notesViewPr>
    <p:cSldViewPr>
      <p:cViewPr>
        <p:scale>
          <a:sx n="75" d="100"/>
          <a:sy n="75" d="100"/>
        </p:scale>
        <p:origin x="-816" y="1146"/>
      </p:cViewPr>
      <p:guideLst>
        <p:guide orient="horz" pos="3102"/>
        <p:guide pos="212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6392863" y="9605963"/>
            <a:ext cx="339725" cy="244475"/>
          </a:xfrm>
          <a:prstGeom prst="rect">
            <a:avLst/>
          </a:prstGeom>
          <a:noFill/>
          <a:ln w="9525">
            <a:noFill/>
            <a:miter lim="800000"/>
            <a:headEnd/>
            <a:tailEnd/>
          </a:ln>
          <a:effectLst/>
        </p:spPr>
        <p:txBody>
          <a:bodyPr wrap="none" lIns="92075" tIns="46038" rIns="92075" bIns="46038">
            <a:spAutoFit/>
          </a:bodyPr>
          <a:lstStyle/>
          <a:p>
            <a:pPr eaLnBrk="0" hangingPunct="0">
              <a:spcBef>
                <a:spcPct val="0"/>
              </a:spcBef>
              <a:buClrTx/>
              <a:buFontTx/>
              <a:buNone/>
            </a:pPr>
            <a:fld id="{9D7C5579-1A81-4AB1-99C7-26472F422790}" type="slidenum">
              <a:rPr lang="en-GB" sz="1000" b="0"/>
              <a:pPr eaLnBrk="0" hangingPunct="0">
                <a:spcBef>
                  <a:spcPct val="0"/>
                </a:spcBef>
                <a:buClrTx/>
                <a:buFontTx/>
                <a:buNone/>
              </a:pPr>
              <a:t>‹#›</a:t>
            </a:fld>
            <a:endParaRPr lang="en-GB" sz="1000" b="0"/>
          </a:p>
        </p:txBody>
      </p:sp>
    </p:spTree>
    <p:extLst>
      <p:ext uri="{BB962C8B-B14F-4D97-AF65-F5344CB8AC3E}">
        <p14:creationId xmlns="" xmlns:p14="http://schemas.microsoft.com/office/powerpoint/2010/main" xmlns:mv="urn:schemas-microsoft-com:mac:vml" xmlns:mc="http://schemas.openxmlformats.org/markup-compatibility/2006" val="21179190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Rot="1" noChangeAspect="1" noChangeArrowheads="1" noTextEdit="1"/>
          </p:cNvSpPr>
          <p:nvPr>
            <p:ph type="sldImg" idx="2"/>
          </p:nvPr>
        </p:nvSpPr>
        <p:spPr bwMode="auto">
          <a:xfrm>
            <a:off x="1060450" y="855663"/>
            <a:ext cx="4611688" cy="3459162"/>
          </a:xfrm>
          <a:prstGeom prst="rect">
            <a:avLst/>
          </a:prstGeom>
          <a:noFill/>
          <a:ln w="12700">
            <a:solidFill>
              <a:schemeClr val="tx1"/>
            </a:solidFill>
            <a:miter lim="800000"/>
            <a:headEnd/>
            <a:tailEnd/>
          </a:ln>
          <a:effectLst/>
        </p:spPr>
      </p:sp>
      <p:sp>
        <p:nvSpPr>
          <p:cNvPr id="2051" name="Rectangle 3"/>
          <p:cNvSpPr>
            <a:spLocks noGrp="1" noChangeArrowheads="1"/>
          </p:cNvSpPr>
          <p:nvPr>
            <p:ph type="body" sz="quarter" idx="3"/>
          </p:nvPr>
        </p:nvSpPr>
        <p:spPr bwMode="auto">
          <a:xfrm>
            <a:off x="896938" y="4683125"/>
            <a:ext cx="4938712" cy="4146550"/>
          </a:xfrm>
          <a:prstGeom prst="rect">
            <a:avLst/>
          </a:prstGeom>
          <a:noFill/>
          <a:ln w="9525">
            <a:noFill/>
            <a:miter lim="800000"/>
            <a:headEnd/>
            <a:tailEnd/>
          </a:ln>
          <a:effectLst/>
        </p:spPr>
        <p:txBody>
          <a:bodyPr vert="horz" wrap="square" lIns="90488" tIns="44450" rIns="90488" bIns="44450" numCol="1" anchor="t" anchorCtr="0" compatLnSpc="1">
            <a:prstTxWarp prst="textNoShape">
              <a:avLst/>
            </a:prstTxWarp>
          </a:bodyPr>
          <a:lstStyle/>
          <a:p>
            <a:pPr lvl="0"/>
            <a:r>
              <a:rPr lang="en-GB" smtClean="0"/>
              <a:t>Click to edit Master notes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Tree>
    <p:extLst>
      <p:ext uri="{BB962C8B-B14F-4D97-AF65-F5344CB8AC3E}">
        <p14:creationId xmlns="" xmlns:p14="http://schemas.microsoft.com/office/powerpoint/2010/main" xmlns:mv="urn:schemas-microsoft-com:mac:vml" xmlns:mc="http://schemas.openxmlformats.org/markup-compatibility/2006" val="30960421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Paper considers string of recent cases - </a:t>
            </a:r>
          </a:p>
          <a:p>
            <a:r>
              <a:rPr lang="en-US" dirty="0" err="1" smtClean="0"/>
              <a:t>Sesana</a:t>
            </a:r>
            <a:r>
              <a:rPr lang="en-US" dirty="0" smtClean="0"/>
              <a:t> &amp; Others </a:t>
            </a:r>
            <a:r>
              <a:rPr lang="en-US" dirty="0" err="1" smtClean="0"/>
              <a:t>vs</a:t>
            </a:r>
            <a:r>
              <a:rPr lang="en-US" dirty="0" smtClean="0"/>
              <a:t> AG</a:t>
            </a:r>
          </a:p>
          <a:p>
            <a:r>
              <a:rPr lang="en-US" dirty="0" err="1" smtClean="0"/>
              <a:t>Mosetlanyane</a:t>
            </a:r>
            <a:r>
              <a:rPr lang="en-US" dirty="0" smtClean="0"/>
              <a:t> &amp; Others </a:t>
            </a:r>
            <a:r>
              <a:rPr lang="en-US" dirty="0" err="1" smtClean="0"/>
              <a:t>vs</a:t>
            </a:r>
            <a:r>
              <a:rPr lang="en-US" dirty="0" smtClean="0"/>
              <a:t> AG (High Court and Court</a:t>
            </a:r>
            <a:r>
              <a:rPr lang="en-US" baseline="0" dirty="0" smtClean="0"/>
              <a:t> of Appeal)</a:t>
            </a:r>
            <a:endParaRPr lang="en-US" dirty="0" smtClean="0"/>
          </a:p>
          <a:p>
            <a:endParaRPr lang="en-US" dirty="0" smtClean="0"/>
          </a:p>
          <a:p>
            <a:r>
              <a:rPr lang="en-US" dirty="0" smtClean="0"/>
              <a:t>But before I reflect</a:t>
            </a:r>
            <a:r>
              <a:rPr lang="en-US" baseline="0" dirty="0" smtClean="0"/>
              <a:t> on them – good to briefly set the theoretical and practical context.</a:t>
            </a:r>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ZA" dirty="0" smtClean="0"/>
              <a:t>ECOLOGY</a:t>
            </a:r>
          </a:p>
          <a:p>
            <a:pPr>
              <a:buFont typeface="Arial"/>
              <a:buChar char="•"/>
            </a:pPr>
            <a:r>
              <a:rPr lang="en-ZA" baseline="0" dirty="0" smtClean="0"/>
              <a:t> Systems thinking – need to look at systems as a whole – rather than reduce to smallest components and analyse each in order to understand the whole</a:t>
            </a:r>
          </a:p>
          <a:p>
            <a:pPr>
              <a:buFont typeface="Arial"/>
              <a:buChar char="•"/>
            </a:pPr>
            <a:r>
              <a:rPr lang="en-ZA" baseline="0" dirty="0" smtClean="0"/>
              <a:t> Participatory management – human part of the ecological system – social ecological systems – and therefore need to invlove them in its management</a:t>
            </a:r>
          </a:p>
          <a:p>
            <a:pPr>
              <a:buFont typeface="Arial"/>
              <a:buChar char="•"/>
            </a:pPr>
            <a:r>
              <a:rPr lang="en-ZA" baseline="0" dirty="0" smtClean="0"/>
              <a:t> Adapative management – need to adopt flexible management approach as do not have all the scientific knowledge and therefore need to be able to adapt management approach to suit shifting realities and circumstances.</a:t>
            </a:r>
          </a:p>
          <a:p>
            <a:pPr>
              <a:buFont typeface="Arial"/>
              <a:buNone/>
            </a:pPr>
            <a:endParaRPr lang="en-ZA" baseline="0" dirty="0" smtClean="0"/>
          </a:p>
          <a:p>
            <a:pPr>
              <a:buFont typeface="Arial"/>
              <a:buNone/>
            </a:pPr>
            <a:r>
              <a:rPr lang="en-ZA" baseline="0" dirty="0" smtClean="0"/>
              <a:t>HUMAN RIGHTS</a:t>
            </a:r>
          </a:p>
          <a:p>
            <a:pPr>
              <a:buFont typeface="Arial"/>
              <a:buChar char="•"/>
            </a:pPr>
            <a:r>
              <a:rPr lang="en-ZA" baseline="0" dirty="0" smtClean="0"/>
              <a:t> Universal Declaration of Human Rights (1948) - origins</a:t>
            </a:r>
          </a:p>
          <a:p>
            <a:pPr>
              <a:buFont typeface="Arial"/>
              <a:buChar char="•"/>
            </a:pPr>
            <a:r>
              <a:rPr lang="en-ZA" baseline="0" dirty="0" smtClean="0"/>
              <a:t> Universal Convenant on Economic, Social and Cultural Rights (1966) – given impetus through</a:t>
            </a:r>
          </a:p>
          <a:p>
            <a:pPr>
              <a:buFont typeface="Arial"/>
              <a:buChar char="•"/>
            </a:pPr>
            <a:r>
              <a:rPr lang="en-ZA" baseline="0" dirty="0" smtClean="0"/>
              <a:t> ILO Convention No 169 Concerning Indigenous and Tribal Peoples in Independent Countries (1989) – first comprehensive statement </a:t>
            </a:r>
          </a:p>
          <a:p>
            <a:pPr>
              <a:buFont typeface="Arial"/>
              <a:buChar char="•"/>
            </a:pPr>
            <a:r>
              <a:rPr lang="en-ZA" baseline="0" dirty="0" smtClean="0"/>
              <a:t> United Nations Declaration on the Rights of Indigenous Peoples (2007) – most comprehensive recent statement (mimics much of what is in ILO Convention)</a:t>
            </a:r>
          </a:p>
          <a:p>
            <a:pPr>
              <a:buFont typeface="Arial"/>
              <a:buChar char="•"/>
            </a:pPr>
            <a:r>
              <a:rPr lang="en-ZA" baseline="0" dirty="0" smtClean="0"/>
              <a:t> Reflected in many texts developed by IUCN, UNEP, WWF</a:t>
            </a:r>
          </a:p>
          <a:p>
            <a:pPr lvl="1">
              <a:buFont typeface="Arial"/>
              <a:buChar char="•"/>
            </a:pPr>
            <a:r>
              <a:rPr lang="en-ZA" baseline="0" dirty="0" smtClean="0"/>
              <a:t> Caring for the Earth: A Strategy for Sustsinable Living (1991)</a:t>
            </a:r>
          </a:p>
          <a:p>
            <a:pPr lvl="1">
              <a:buFont typeface="Arial"/>
              <a:buChar char="•"/>
            </a:pPr>
            <a:r>
              <a:rPr lang="en-ZA" baseline="0" dirty="0" smtClean="0"/>
              <a:t> IUCN Policy on Social Equity in Conservation and Sustainable Use (2000)</a:t>
            </a:r>
          </a:p>
          <a:p>
            <a:pPr lvl="1">
              <a:buFont typeface="Arial"/>
              <a:buChar char="•"/>
            </a:pPr>
            <a:r>
              <a:rPr lang="en-ZA" baseline="0" dirty="0" smtClean="0"/>
              <a:t> Principles and Guidelines on Indigenous and Traditional Peoples and Protected Areas (Beltran – 2000)</a:t>
            </a:r>
          </a:p>
          <a:p>
            <a:pPr lvl="1">
              <a:buFont typeface="Arial"/>
              <a:buChar char="•"/>
            </a:pPr>
            <a:r>
              <a:rPr lang="en-ZA" baseline="0" dirty="0" smtClean="0"/>
              <a:t> IUCN POW on Implmentation of Article 8j </a:t>
            </a:r>
          </a:p>
          <a:p>
            <a:pPr lvl="0">
              <a:buFont typeface="Arial"/>
              <a:buNone/>
            </a:pPr>
            <a:endParaRPr lang="en-ZA" baseline="0" dirty="0" smtClean="0"/>
          </a:p>
          <a:p>
            <a:pPr lvl="0">
              <a:buFont typeface="Arial"/>
              <a:buNone/>
            </a:pPr>
            <a:r>
              <a:rPr lang="en-ZA" baseline="0" dirty="0" smtClean="0"/>
              <a:t>PROPERTY</a:t>
            </a:r>
          </a:p>
          <a:p>
            <a:pPr lvl="0">
              <a:buFont typeface="Arial"/>
              <a:buChar char="•"/>
            </a:pPr>
            <a:r>
              <a:rPr lang="en-ZA" baseline="0" dirty="0" smtClean="0"/>
              <a:t> debunking of Hardin’s Tragedy of the Commons (1968) that communal property regimes lead to unsustanable use of common pool reosurces</a:t>
            </a:r>
          </a:p>
          <a:p>
            <a:pPr lvl="0">
              <a:buFont typeface="Arial"/>
              <a:buChar char="•"/>
            </a:pPr>
            <a:r>
              <a:rPr lang="en-ZA" baseline="0" dirty="0" smtClean="0"/>
              <a:t> draw clear distinction between nature of the resource and property regime regulating it</a:t>
            </a:r>
          </a:p>
          <a:p>
            <a:pPr lvl="0">
              <a:buFont typeface="Arial"/>
              <a:buChar char="•"/>
            </a:pPr>
            <a:r>
              <a:rPr lang="en-ZA" baseline="0" dirty="0" smtClean="0"/>
              <a:t> communal property regimes can operate effectively to conserve resources	(Berkes, Feeny, Ostrom, Mkcay, Bromley &amp; Murphree)</a:t>
            </a:r>
          </a:p>
          <a:p>
            <a:pPr lvl="0">
              <a:buFont typeface="Arial"/>
              <a:buNone/>
            </a:pPr>
            <a:endParaRPr lang="en-ZA" baseline="0" dirty="0" smtClean="0"/>
          </a:p>
          <a:p>
            <a:pPr lvl="0">
              <a:buFont typeface="Arial"/>
              <a:buNone/>
            </a:pPr>
            <a:r>
              <a:rPr lang="en-ZA" baseline="0" dirty="0" smtClean="0"/>
              <a:t>PROTECTED AREAS GOVERNANCE</a:t>
            </a:r>
          </a:p>
          <a:p>
            <a:pPr>
              <a:buFont typeface="Arial"/>
              <a:buChar char="•"/>
            </a:pPr>
            <a:r>
              <a:rPr lang="en-ZA" baseline="0" dirty="0" smtClean="0"/>
              <a:t> IUCN Guidelines for Aplying Protected Areas Management Categories (2008) Dudley – introduced four governance typologies and protected areas governance matrix</a:t>
            </a:r>
            <a:endParaRPr lang="en-ZA"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1961</a:t>
            </a:r>
          </a:p>
          <a:p>
            <a:pPr>
              <a:buFont typeface="Arial"/>
              <a:buChar char="•"/>
            </a:pPr>
            <a:r>
              <a:rPr lang="en-US" dirty="0" smtClean="0"/>
              <a:t> CKGR established – rationale (to house Kalahari Bushmen but given political sensitivity of establishing native reserves given SA regime – decided to extend</a:t>
            </a:r>
            <a:r>
              <a:rPr lang="en-US" baseline="0" dirty="0" smtClean="0"/>
              <a:t> to cover conservation – named a Reserve</a:t>
            </a:r>
            <a:r>
              <a:rPr lang="en-US" dirty="0" smtClean="0"/>
              <a:t>)</a:t>
            </a:r>
          </a:p>
          <a:p>
            <a:pPr>
              <a:buFont typeface="Arial"/>
              <a:buChar char="•"/>
            </a:pPr>
            <a:r>
              <a:rPr lang="en-US" baseline="0" dirty="0" smtClean="0"/>
              <a:t> At time created = largest in Africa (now third)</a:t>
            </a:r>
          </a:p>
          <a:p>
            <a:pPr>
              <a:buFont typeface="Arial"/>
              <a:buChar char="•"/>
            </a:pPr>
            <a:r>
              <a:rPr lang="en-US" baseline="0" dirty="0" smtClean="0"/>
              <a:t> 52800 km2 (1/16 of the country) – size of Belgium</a:t>
            </a:r>
          </a:p>
          <a:p>
            <a:pPr>
              <a:buFont typeface="Arial"/>
              <a:buChar char="•"/>
            </a:pPr>
            <a:r>
              <a:rPr lang="en-US" baseline="0" dirty="0" smtClean="0"/>
              <a:t> following creation about 700-1000 San continued to reside within reserve and undertake their hunter gatherer livelihood</a:t>
            </a:r>
          </a:p>
          <a:p>
            <a:pPr>
              <a:buFont typeface="Arial"/>
              <a:buChar char="•"/>
            </a:pPr>
            <a:r>
              <a:rPr lang="en-US" baseline="0" dirty="0" smtClean="0"/>
              <a:t> Very dray with limited and unreliable rainfall</a:t>
            </a:r>
          </a:p>
          <a:p>
            <a:pPr>
              <a:buFont typeface="Arial"/>
              <a:buChar char="•"/>
            </a:pPr>
            <a:r>
              <a:rPr lang="en-US" baseline="0" dirty="0" smtClean="0"/>
              <a:t> Residents originally lived nomadic lifestyle but over time created permanent settlements (</a:t>
            </a:r>
            <a:r>
              <a:rPr lang="en-US" baseline="0" dirty="0" err="1" smtClean="0"/>
              <a:t>Gugamma</a:t>
            </a:r>
            <a:r>
              <a:rPr lang="en-US" baseline="0" dirty="0" smtClean="0"/>
              <a:t>, </a:t>
            </a:r>
            <a:r>
              <a:rPr lang="en-US" baseline="0" dirty="0" err="1" smtClean="0"/>
              <a:t>Kikao</a:t>
            </a:r>
            <a:r>
              <a:rPr lang="en-US" baseline="0" dirty="0" smtClean="0"/>
              <a:t>, </a:t>
            </a:r>
            <a:r>
              <a:rPr lang="en-US" baseline="0" dirty="0" err="1" smtClean="0"/>
              <a:t>Mothomelo</a:t>
            </a:r>
            <a:r>
              <a:rPr lang="en-US" baseline="0" dirty="0" smtClean="0"/>
              <a:t> &amp; </a:t>
            </a:r>
            <a:r>
              <a:rPr lang="en-US" baseline="0" dirty="0" err="1" smtClean="0"/>
              <a:t>Molapa</a:t>
            </a:r>
            <a:r>
              <a:rPr lang="en-US" baseline="0" dirty="0" smtClean="0"/>
              <a:t>)</a:t>
            </a:r>
          </a:p>
          <a:p>
            <a:pPr>
              <a:buFont typeface="Arial"/>
              <a:buChar char="•"/>
            </a:pPr>
            <a:r>
              <a:rPr lang="en-US" baseline="0" dirty="0" smtClean="0"/>
              <a:t> </a:t>
            </a:r>
            <a:r>
              <a:rPr lang="en-US" baseline="0" dirty="0" err="1" smtClean="0"/>
              <a:t>Mothomelo</a:t>
            </a:r>
            <a:r>
              <a:rPr lang="en-US" baseline="0" dirty="0" smtClean="0"/>
              <a:t> the largest – 2001 = 245</a:t>
            </a:r>
          </a:p>
          <a:p>
            <a:pPr>
              <a:buFont typeface="Arial"/>
              <a:buChar char="•"/>
            </a:pPr>
            <a:r>
              <a:rPr lang="en-US" baseline="0" dirty="0" smtClean="0"/>
              <a:t> </a:t>
            </a:r>
            <a:r>
              <a:rPr lang="en-US" baseline="0" dirty="0" err="1" smtClean="0"/>
              <a:t>Mothomelo</a:t>
            </a:r>
            <a:r>
              <a:rPr lang="en-US" baseline="0" dirty="0" smtClean="0"/>
              <a:t> about 100km from </a:t>
            </a:r>
            <a:r>
              <a:rPr lang="en-US" baseline="0" dirty="0" err="1" smtClean="0"/>
              <a:t>Kaudwane</a:t>
            </a:r>
            <a:endParaRPr lang="en-US" baseline="0" dirty="0" smtClean="0"/>
          </a:p>
          <a:p>
            <a:pPr>
              <a:buFont typeface="Arial"/>
              <a:buChar char="•"/>
            </a:pPr>
            <a:r>
              <a:rPr lang="en-US" baseline="0" dirty="0" smtClean="0"/>
              <a:t> </a:t>
            </a:r>
            <a:r>
              <a:rPr lang="en-US" baseline="0" dirty="0" err="1" smtClean="0"/>
              <a:t>Kaudawne</a:t>
            </a:r>
            <a:r>
              <a:rPr lang="en-US" baseline="0" dirty="0" smtClean="0"/>
              <a:t> established in 1997 to resettle residents from the Reserve </a:t>
            </a:r>
          </a:p>
          <a:p>
            <a:pPr>
              <a:buFont typeface="Arial"/>
              <a:buNone/>
            </a:pPr>
            <a:endParaRPr lang="en-US" baseline="0" dirty="0" smtClean="0"/>
          </a:p>
          <a:p>
            <a:pPr>
              <a:buFont typeface="Arial"/>
              <a:buNone/>
            </a:pPr>
            <a:r>
              <a:rPr lang="en-US" baseline="0" dirty="0" smtClean="0"/>
              <a:t>1980’s</a:t>
            </a:r>
          </a:p>
          <a:p>
            <a:pPr>
              <a:buFont typeface="Arial"/>
              <a:buChar char="•"/>
            </a:pPr>
            <a:r>
              <a:rPr lang="en-US" baseline="0" dirty="0" smtClean="0"/>
              <a:t> Diamonds discovered</a:t>
            </a:r>
          </a:p>
          <a:p>
            <a:pPr>
              <a:buFont typeface="Arial"/>
              <a:buChar char="•"/>
            </a:pPr>
            <a:r>
              <a:rPr lang="en-US" baseline="0" dirty="0" smtClean="0"/>
              <a:t> Systematic process initiated by Government to move Bushman out</a:t>
            </a:r>
          </a:p>
          <a:p>
            <a:pPr>
              <a:buFont typeface="Arial"/>
              <a:buNone/>
            </a:pPr>
            <a:endParaRPr lang="en-US" baseline="0" dirty="0" smtClean="0"/>
          </a:p>
          <a:p>
            <a:pPr>
              <a:buFont typeface="Arial"/>
              <a:buNone/>
            </a:pPr>
            <a:r>
              <a:rPr lang="en-US" baseline="0" dirty="0" smtClean="0"/>
              <a:t>1985 – De Beers drills borehole for prospecting purposes at </a:t>
            </a:r>
            <a:r>
              <a:rPr lang="en-US" baseline="0" dirty="0" err="1" smtClean="0"/>
              <a:t>Mothomelo</a:t>
            </a:r>
            <a:r>
              <a:rPr lang="en-US" baseline="0" dirty="0" smtClean="0"/>
              <a:t> – borehole subsequently used for supplying water to community (Municipality maintained and provided fuel to run and transported water to other residing in the Reserve</a:t>
            </a:r>
          </a:p>
          <a:p>
            <a:pPr>
              <a:buFont typeface="Arial"/>
              <a:buChar char="•"/>
            </a:pPr>
            <a:endParaRPr lang="en-US" baseline="0" dirty="0" smtClean="0"/>
          </a:p>
          <a:p>
            <a:pPr>
              <a:buFont typeface="Arial"/>
              <a:buNone/>
            </a:pPr>
            <a:r>
              <a:rPr lang="en-US" baseline="0" dirty="0" smtClean="0"/>
              <a:t>1986</a:t>
            </a:r>
          </a:p>
          <a:p>
            <a:pPr>
              <a:buFont typeface="Arial"/>
              <a:buChar char="•"/>
            </a:pPr>
            <a:r>
              <a:rPr lang="en-US" baseline="0" dirty="0" smtClean="0"/>
              <a:t> Ministry of Commerce and Industrial Circular (1986)</a:t>
            </a:r>
          </a:p>
          <a:p>
            <a:pPr lvl="1">
              <a:buFont typeface="Arial"/>
              <a:buChar char="•"/>
            </a:pPr>
            <a:r>
              <a:rPr lang="en-US" baseline="0" dirty="0" smtClean="0"/>
              <a:t> social and economic development of settlements in CKNR be immediately frozen</a:t>
            </a:r>
          </a:p>
          <a:p>
            <a:pPr lvl="1">
              <a:buFont typeface="Arial"/>
              <a:buChar char="•"/>
            </a:pPr>
            <a:r>
              <a:rPr lang="en-US" baseline="0" dirty="0" smtClean="0"/>
              <a:t> viable alternate sites be identified outside the reserve and the residents should “be encouraged – not forced” to move their</a:t>
            </a:r>
          </a:p>
          <a:p>
            <a:pPr lvl="1">
              <a:buFont typeface="Arial"/>
              <a:buChar char="•"/>
            </a:pPr>
            <a:r>
              <a:rPr lang="en-US" baseline="0" dirty="0" smtClean="0"/>
              <a:t> Government should provide them with incentives to move </a:t>
            </a:r>
          </a:p>
          <a:p>
            <a:pPr lvl="1">
              <a:buFont typeface="Arial"/>
              <a:buChar char="•"/>
            </a:pPr>
            <a:r>
              <a:rPr lang="en-US" baseline="0" dirty="0" smtClean="0"/>
              <a:t> Need for stricter regulation of the game reserve</a:t>
            </a:r>
          </a:p>
          <a:p>
            <a:pPr lvl="1">
              <a:buFont typeface="Arial"/>
              <a:buChar char="•"/>
            </a:pPr>
            <a:r>
              <a:rPr lang="en-US" baseline="0" dirty="0" smtClean="0"/>
              <a:t> Focus on conservation interests within the reserve </a:t>
            </a:r>
          </a:p>
          <a:p>
            <a:pPr lvl="0">
              <a:buFont typeface="Arial"/>
              <a:buChar char="•"/>
            </a:pPr>
            <a:r>
              <a:rPr lang="en-US" baseline="0" dirty="0" smtClean="0"/>
              <a:t> Nonetheless continued to provide water and health services</a:t>
            </a:r>
          </a:p>
          <a:p>
            <a:pPr lvl="0">
              <a:buFont typeface="Arial"/>
              <a:buChar char="•"/>
            </a:pPr>
            <a:r>
              <a:rPr lang="en-US" baseline="0" dirty="0" smtClean="0"/>
              <a:t> Continued to maintain the borehole at </a:t>
            </a:r>
            <a:r>
              <a:rPr lang="en-US" baseline="0" dirty="0" err="1" smtClean="0"/>
              <a:t>Mothomelo</a:t>
            </a:r>
            <a:endParaRPr lang="en-US" baseline="0" dirty="0" smtClean="0"/>
          </a:p>
          <a:p>
            <a:pPr lvl="0">
              <a:buFont typeface="Arial"/>
              <a:buNone/>
            </a:pPr>
            <a:endParaRPr lang="en-US" baseline="0" dirty="0" smtClean="0"/>
          </a:p>
          <a:p>
            <a:pPr lvl="0">
              <a:buFont typeface="Arial"/>
              <a:buNone/>
            </a:pPr>
            <a:r>
              <a:rPr lang="en-US" baseline="0" dirty="0" smtClean="0"/>
              <a:t>1996</a:t>
            </a:r>
          </a:p>
          <a:p>
            <a:pPr lvl="0">
              <a:buFont typeface="Arial"/>
              <a:buChar char="•"/>
            </a:pPr>
            <a:r>
              <a:rPr lang="en-US" baseline="0" dirty="0" smtClean="0"/>
              <a:t> Government formed Reference Group</a:t>
            </a:r>
          </a:p>
          <a:p>
            <a:pPr lvl="0">
              <a:buFont typeface="Arial"/>
              <a:buChar char="•"/>
            </a:pPr>
            <a:r>
              <a:rPr lang="en-US" baseline="0" dirty="0" smtClean="0"/>
              <a:t>  Consultations with the community to relocate</a:t>
            </a:r>
          </a:p>
          <a:p>
            <a:pPr lvl="0">
              <a:buFont typeface="Arial"/>
              <a:buChar char="•"/>
            </a:pPr>
            <a:r>
              <a:rPr lang="en-US" baseline="0" dirty="0" smtClean="0"/>
              <a:t> Assurances that would not terminate services </a:t>
            </a:r>
          </a:p>
          <a:p>
            <a:pPr lvl="0">
              <a:buFont typeface="Arial"/>
              <a:buNone/>
            </a:pPr>
            <a:endParaRPr lang="en-US" baseline="0" dirty="0" smtClean="0"/>
          </a:p>
          <a:p>
            <a:pPr lvl="0">
              <a:buFont typeface="Arial"/>
              <a:buNone/>
            </a:pPr>
            <a:r>
              <a:rPr lang="en-US" baseline="0" dirty="0" smtClean="0"/>
              <a:t>2000</a:t>
            </a:r>
          </a:p>
          <a:p>
            <a:pPr lvl="0">
              <a:buFont typeface="Arial"/>
              <a:buChar char="•"/>
            </a:pPr>
            <a:r>
              <a:rPr lang="en-US" baseline="0" dirty="0" smtClean="0"/>
              <a:t> National Parks and Game Reserve Regulations (28 of 2000)</a:t>
            </a:r>
          </a:p>
          <a:p>
            <a:pPr lvl="0">
              <a:buFont typeface="Arial"/>
              <a:buChar char="•"/>
            </a:pPr>
            <a:r>
              <a:rPr lang="en-US" baseline="0" dirty="0" smtClean="0"/>
              <a:t> Regulations confirmed, assumed and/or facilitated human settlement in the Reserve</a:t>
            </a:r>
          </a:p>
          <a:p>
            <a:pPr lvl="0">
              <a:buFont typeface="Arial"/>
              <a:buChar char="•"/>
            </a:pPr>
            <a:r>
              <a:rPr lang="en-US" baseline="0" dirty="0" smtClean="0"/>
              <a:t> Made provision for designation of Community Use Zones – designated for communities living in or adjacent to the CKGR.</a:t>
            </a:r>
          </a:p>
          <a:p>
            <a:pPr lvl="0">
              <a:buFont typeface="Arial"/>
              <a:buChar char="•"/>
            </a:pPr>
            <a:r>
              <a:rPr lang="en-US" baseline="0" dirty="0" smtClean="0"/>
              <a:t> None </a:t>
            </a:r>
            <a:r>
              <a:rPr lang="en-US" baseline="0" dirty="0" err="1" smtClean="0"/>
              <a:t>finalised</a:t>
            </a:r>
            <a:r>
              <a:rPr lang="en-US" baseline="0" dirty="0" smtClean="0"/>
              <a:t> as dependant on Management Plan and no Mgt Plan </a:t>
            </a:r>
            <a:r>
              <a:rPr lang="en-US" baseline="0" dirty="0" err="1" smtClean="0"/>
              <a:t>finalised</a:t>
            </a:r>
            <a:endParaRPr lang="en-US" baseline="0" dirty="0" smtClean="0"/>
          </a:p>
          <a:p>
            <a:pPr lvl="0">
              <a:buFont typeface="Arial"/>
              <a:buNone/>
            </a:pPr>
            <a:endParaRPr lang="en-US" baseline="0" dirty="0" smtClean="0"/>
          </a:p>
          <a:p>
            <a:pPr lvl="0">
              <a:buFont typeface="Arial"/>
              <a:buNone/>
            </a:pPr>
            <a:r>
              <a:rPr lang="en-US" baseline="0" dirty="0" smtClean="0"/>
              <a:t>2002</a:t>
            </a:r>
          </a:p>
          <a:p>
            <a:pPr lvl="0">
              <a:buFont typeface="Arial"/>
              <a:buChar char="•"/>
            </a:pPr>
            <a:r>
              <a:rPr lang="en-US" baseline="0" dirty="0" smtClean="0"/>
              <a:t> Decision to terminate services</a:t>
            </a:r>
          </a:p>
          <a:p>
            <a:pPr lvl="0">
              <a:buFont typeface="Arial"/>
              <a:buChar char="•"/>
            </a:pPr>
            <a:r>
              <a:rPr lang="en-US" baseline="0" dirty="0" smtClean="0"/>
              <a:t> Emptied the water tanks and sealed the bore holes</a:t>
            </a:r>
          </a:p>
          <a:p>
            <a:pPr lvl="0">
              <a:buFont typeface="Arial"/>
              <a:buChar char="•"/>
            </a:pPr>
            <a:r>
              <a:rPr lang="en-US" baseline="0" dirty="0" smtClean="0"/>
              <a:t> police presence during the relocations and some stories of intimidation</a:t>
            </a:r>
          </a:p>
          <a:p>
            <a:pPr lvl="0">
              <a:buFont typeface="Arial"/>
              <a:buChar char="•"/>
            </a:pPr>
            <a:r>
              <a:rPr lang="en-US" baseline="0" dirty="0" smtClean="0"/>
              <a:t> terminated special game </a:t>
            </a:r>
            <a:r>
              <a:rPr lang="en-US" baseline="0" dirty="0" err="1" smtClean="0"/>
              <a:t>licences</a:t>
            </a:r>
            <a:r>
              <a:rPr lang="en-US" baseline="0" dirty="0" smtClean="0"/>
              <a:t> previously issued to Bushman to hunt in the reserve</a:t>
            </a:r>
          </a:p>
          <a:p>
            <a:pPr>
              <a:buFont typeface="Arial"/>
              <a:buChar char="•"/>
            </a:pPr>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FOLLOWING</a:t>
            </a:r>
            <a:r>
              <a:rPr lang="en-US" baseline="0" dirty="0" smtClean="0"/>
              <a:t> SESANA CASE</a:t>
            </a:r>
          </a:p>
          <a:p>
            <a:pPr>
              <a:buFont typeface="Arial"/>
              <a:buChar char="•"/>
            </a:pPr>
            <a:r>
              <a:rPr lang="en-US" baseline="0" dirty="0" smtClean="0"/>
              <a:t> some return</a:t>
            </a:r>
          </a:p>
          <a:p>
            <a:pPr>
              <a:buFont typeface="Arial"/>
              <a:buChar char="•"/>
            </a:pPr>
            <a:r>
              <a:rPr lang="en-US" baseline="0" dirty="0" smtClean="0"/>
              <a:t> but no water – borehole sealed, pumps removed</a:t>
            </a:r>
          </a:p>
          <a:p>
            <a:pPr>
              <a:buFont typeface="Arial"/>
              <a:buChar char="•"/>
            </a:pPr>
            <a:r>
              <a:rPr lang="en-US" baseline="0" dirty="0" smtClean="0"/>
              <a:t> sought some clarity fro the government – none forthcoming</a:t>
            </a:r>
          </a:p>
          <a:p>
            <a:pPr>
              <a:buFont typeface="Arial"/>
              <a:buChar char="•"/>
            </a:pPr>
            <a:r>
              <a:rPr lang="en-US" baseline="0" dirty="0" smtClean="0"/>
              <a:t> International NGO willing to fund </a:t>
            </a:r>
            <a:r>
              <a:rPr lang="en-US" baseline="0" dirty="0" err="1" smtClean="0"/>
              <a:t>recommissioning</a:t>
            </a:r>
            <a:r>
              <a:rPr lang="en-US" baseline="0" dirty="0" smtClean="0"/>
              <a:t> of pump but community uncertain about whether had a right to </a:t>
            </a:r>
            <a:r>
              <a:rPr lang="en-US" baseline="0" dirty="0" err="1" smtClean="0"/>
              <a:t>recommission</a:t>
            </a:r>
            <a:r>
              <a:rPr lang="en-US" baseline="0" dirty="0" smtClean="0"/>
              <a:t> and sink other boreholes and/or whether contractors would be given access</a:t>
            </a:r>
          </a:p>
          <a:p>
            <a:pPr>
              <a:buFont typeface="Arial"/>
              <a:buChar char="•"/>
            </a:pPr>
            <a:r>
              <a:rPr lang="en-US" baseline="0" dirty="0" smtClean="0"/>
              <a:t> Not want to commission contractors before have legal certainty</a:t>
            </a:r>
          </a:p>
          <a:p>
            <a:pPr>
              <a:buFont typeface="Arial"/>
              <a:buChar char="•"/>
            </a:pPr>
            <a:r>
              <a:rPr lang="en-US" baseline="0" dirty="0" smtClean="0"/>
              <a:t> Therefore went to Court again – Applicants in this case were two residents at </a:t>
            </a:r>
            <a:r>
              <a:rPr lang="en-US" baseline="0" dirty="0" err="1" smtClean="0"/>
              <a:t>Mothomelo</a:t>
            </a:r>
            <a:r>
              <a:rPr lang="en-US" baseline="0" dirty="0" smtClean="0"/>
              <a:t> (also previously applicants in the </a:t>
            </a:r>
            <a:r>
              <a:rPr lang="en-US" baseline="0" dirty="0" err="1" smtClean="0"/>
              <a:t>Sesana</a:t>
            </a:r>
            <a:r>
              <a:rPr lang="en-US" baseline="0" dirty="0" smtClean="0"/>
              <a:t> Case)</a:t>
            </a:r>
          </a:p>
          <a:p>
            <a:pPr>
              <a:buFont typeface="Arial"/>
              <a:buChar char="•"/>
            </a:pPr>
            <a:endParaRPr lang="en-US" baseline="0" dirty="0" smtClean="0"/>
          </a:p>
          <a:p>
            <a:pPr>
              <a:buFont typeface="Arial"/>
              <a:buNone/>
            </a:pPr>
            <a:r>
              <a:rPr lang="en-US" baseline="0" dirty="0" smtClean="0"/>
              <a:t>COURT A QUO</a:t>
            </a:r>
          </a:p>
          <a:p>
            <a:pPr>
              <a:buFont typeface="Arial"/>
              <a:buChar char="•"/>
            </a:pPr>
            <a:r>
              <a:rPr lang="en-US" baseline="0" dirty="0" smtClean="0"/>
              <a:t> In rather confused judgment – Justice </a:t>
            </a:r>
            <a:r>
              <a:rPr lang="en-US" baseline="0" dirty="0" err="1" smtClean="0"/>
              <a:t>Walia</a:t>
            </a:r>
            <a:r>
              <a:rPr lang="en-US" baseline="0" dirty="0" smtClean="0"/>
              <a:t> dismissed their application holding that they had no </a:t>
            </a:r>
            <a:r>
              <a:rPr lang="en-US" baseline="0" dirty="0" err="1" smtClean="0"/>
              <a:t>authomatic</a:t>
            </a:r>
            <a:r>
              <a:rPr lang="en-US" baseline="0" dirty="0" smtClean="0"/>
              <a:t> water rights as a result of their occupation of the land and therefore they would have to apply for a Water Right under the Water Act (section 6)</a:t>
            </a:r>
          </a:p>
          <a:p>
            <a:pPr>
              <a:buFont typeface="Arial"/>
              <a:buNone/>
            </a:pPr>
            <a:endParaRPr lang="en-US" baseline="0" dirty="0" smtClean="0"/>
          </a:p>
          <a:p>
            <a:pPr>
              <a:buFont typeface="Arial"/>
              <a:buNone/>
            </a:pPr>
            <a:r>
              <a:rPr lang="en-US" baseline="0" dirty="0" smtClean="0"/>
              <a:t>APPEALED THIS DECISION</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Statutory</a:t>
            </a:r>
            <a:r>
              <a:rPr lang="en-US" baseline="0" dirty="0" smtClean="0"/>
              <a:t> Interpretation</a:t>
            </a:r>
          </a:p>
          <a:p>
            <a:pPr>
              <a:buFont typeface="Arial"/>
              <a:buChar char="•"/>
            </a:pPr>
            <a:r>
              <a:rPr lang="en-US" baseline="0" dirty="0" smtClean="0"/>
              <a:t> A Quo</a:t>
            </a:r>
          </a:p>
          <a:p>
            <a:pPr lvl="1">
              <a:buFont typeface="Arial"/>
              <a:buChar char="•"/>
            </a:pPr>
            <a:r>
              <a:rPr lang="en-US" baseline="0" dirty="0" smtClean="0"/>
              <a:t> conflict between the two leading to ambiguity</a:t>
            </a:r>
          </a:p>
          <a:p>
            <a:pPr lvl="1">
              <a:buFont typeface="Arial"/>
              <a:buChar char="•"/>
            </a:pPr>
            <a:r>
              <a:rPr lang="en-US" baseline="0" dirty="0" smtClean="0"/>
              <a:t> Interpretation Act – where conflict – later provision prevails</a:t>
            </a:r>
          </a:p>
          <a:p>
            <a:pPr lvl="1">
              <a:buFont typeface="Arial"/>
              <a:buChar char="•"/>
            </a:pPr>
            <a:r>
              <a:rPr lang="en-US" baseline="0" dirty="0" smtClean="0"/>
              <a:t> therefore needed a right</a:t>
            </a:r>
          </a:p>
          <a:p>
            <a:pPr lvl="0">
              <a:buFont typeface="Arial"/>
              <a:buChar char="•"/>
            </a:pPr>
            <a:r>
              <a:rPr lang="en-US" baseline="0" dirty="0" smtClean="0"/>
              <a:t> Appeal Court</a:t>
            </a:r>
          </a:p>
          <a:p>
            <a:pPr lvl="1">
              <a:buFont typeface="Arial"/>
              <a:buChar char="•"/>
            </a:pPr>
            <a:r>
              <a:rPr lang="en-US" baseline="0" dirty="0" smtClean="0"/>
              <a:t> Court a quo clearly misdirected itself as to the relationship between S 6 and 9</a:t>
            </a:r>
          </a:p>
          <a:p>
            <a:pPr lvl="1">
              <a:buFont typeface="Arial"/>
              <a:buChar char="•"/>
            </a:pPr>
            <a:r>
              <a:rPr lang="en-US" baseline="0" dirty="0" smtClean="0"/>
              <a:t> Wording clear – section 9 subject to section 6</a:t>
            </a:r>
          </a:p>
          <a:p>
            <a:pPr lvl="1">
              <a:buFont typeface="Arial"/>
              <a:buChar char="•"/>
            </a:pPr>
            <a:r>
              <a:rPr lang="en-US" baseline="0" dirty="0" smtClean="0"/>
              <a:t> Therefore no need for water right</a:t>
            </a:r>
          </a:p>
          <a:p>
            <a:pPr lvl="1">
              <a:buFont typeface="Arial"/>
              <a:buChar char="•"/>
            </a:pPr>
            <a:r>
              <a:rPr lang="en-US" baseline="0" dirty="0" smtClean="0"/>
              <a:t> Rejects Respondents additional argument</a:t>
            </a:r>
          </a:p>
          <a:p>
            <a:pPr lvl="2">
              <a:buFont typeface="Arial"/>
              <a:buChar char="•"/>
            </a:pPr>
            <a:r>
              <a:rPr lang="en-US" baseline="0" dirty="0" smtClean="0"/>
              <a:t> not a borehole but a prospecting hole and therefore section 6 does not apply – has been used as a borehole for decades!</a:t>
            </a:r>
          </a:p>
          <a:p>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Borehole is a “borehole” – not</a:t>
            </a:r>
            <a:r>
              <a:rPr lang="en-US" baseline="0" dirty="0" smtClean="0"/>
              <a:t> a “prospecting hole” – as used since 1986 as borehole</a:t>
            </a:r>
          </a:p>
          <a:p>
            <a:r>
              <a:rPr lang="en-US" dirty="0" smtClean="0"/>
              <a:t>Applicants are lawful</a:t>
            </a:r>
            <a:r>
              <a:rPr lang="en-US" baseline="0" dirty="0" smtClean="0"/>
              <a:t> occupiers (confirmed in </a:t>
            </a:r>
            <a:r>
              <a:rPr lang="en-US" baseline="0" dirty="0" err="1" smtClean="0"/>
              <a:t>Sesana</a:t>
            </a:r>
            <a:r>
              <a:rPr lang="en-US" baseline="0" dirty="0" smtClean="0"/>
              <a:t> Case)</a:t>
            </a:r>
          </a:p>
          <a:p>
            <a:r>
              <a:rPr lang="en-US" baseline="0" dirty="0" smtClean="0"/>
              <a:t>Section 9 subject to section 6 (“subject to the foregoing provisions) and therefore no need to invoke Interpretations Act</a:t>
            </a:r>
          </a:p>
          <a:p>
            <a:r>
              <a:rPr lang="en-US" baseline="0" dirty="0" smtClean="0"/>
              <a:t>To hold otherwise would render occupation meaningless as provision specifically created to enable occupiers to inhabit land in arid climate</a:t>
            </a:r>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Court Questioned why court a quo not address and feel sufficiently pleaded</a:t>
            </a:r>
          </a:p>
          <a:p>
            <a:r>
              <a:rPr lang="en-US" dirty="0" smtClean="0"/>
              <a:t>Dealing</a:t>
            </a:r>
            <a:r>
              <a:rPr lang="en-US" baseline="0" dirty="0" smtClean="0"/>
              <a:t> with first generation right not to be subjected to inhumane or degrading treatment</a:t>
            </a:r>
          </a:p>
          <a:p>
            <a:r>
              <a:rPr lang="en-US" baseline="0" dirty="0" smtClean="0"/>
              <a:t>No water rights (second generation) in the Constitution and therefore had to rely on section 7</a:t>
            </a:r>
          </a:p>
          <a:p>
            <a:r>
              <a:rPr lang="en-US" baseline="0" dirty="0" smtClean="0"/>
              <a:t>Looked at nature of the rights</a:t>
            </a:r>
          </a:p>
          <a:p>
            <a:pPr>
              <a:buFont typeface="Arial"/>
              <a:buChar char="•"/>
            </a:pPr>
            <a:r>
              <a:rPr lang="en-US" baseline="0" dirty="0" smtClean="0"/>
              <a:t> absolute</a:t>
            </a:r>
          </a:p>
          <a:p>
            <a:pPr>
              <a:buFont typeface="Arial"/>
              <a:buChar char="•"/>
            </a:pPr>
            <a:r>
              <a:rPr lang="en-US" baseline="0" dirty="0" smtClean="0"/>
              <a:t> no limitations or qualifications</a:t>
            </a:r>
          </a:p>
          <a:p>
            <a:pPr>
              <a:buFont typeface="Arial"/>
              <a:buChar char="•"/>
            </a:pPr>
            <a:r>
              <a:rPr lang="en-US" baseline="0" dirty="0" smtClean="0"/>
              <a:t> question whether subjected to cruel and inhumane treatment involves a value judgment</a:t>
            </a:r>
          </a:p>
          <a:p>
            <a:pPr>
              <a:buFont typeface="Arial"/>
              <a:buChar char="•"/>
            </a:pPr>
            <a:r>
              <a:rPr lang="en-US" baseline="0" dirty="0" smtClean="0"/>
              <a:t> Court entitled to refer to international Instruments to give effect to right</a:t>
            </a:r>
          </a:p>
          <a:p>
            <a:pPr>
              <a:buFont typeface="Arial"/>
              <a:buChar char="•"/>
            </a:pPr>
            <a:r>
              <a:rPr lang="en-US" baseline="0" dirty="0" smtClean="0"/>
              <a:t> Court considered:</a:t>
            </a:r>
          </a:p>
          <a:p>
            <a:pPr lvl="1">
              <a:buFont typeface="Arial"/>
              <a:buChar char="•"/>
            </a:pPr>
            <a:r>
              <a:rPr lang="en-US" baseline="0" dirty="0" smtClean="0"/>
              <a:t> UN Committee on Economic, Social and Cultural Rights Report on Substantive Issues Arising in the Implementation of the UN Covenant on EC&amp;CR (1966)  (which specifically </a:t>
            </a:r>
            <a:r>
              <a:rPr lang="en-US" baseline="0" dirty="0" err="1" smtClean="0"/>
              <a:t>recognised</a:t>
            </a:r>
            <a:r>
              <a:rPr lang="en-US" baseline="0" dirty="0" smtClean="0"/>
              <a:t> right to water and that states should take measures to specifically provide assist indigenous peoples access to water resources.) – General Comment 15 – 2002</a:t>
            </a:r>
          </a:p>
          <a:p>
            <a:pPr lvl="2">
              <a:buFont typeface="Arial"/>
              <a:buChar char="•"/>
            </a:pPr>
            <a:r>
              <a:rPr lang="en-US" baseline="0" dirty="0" smtClean="0"/>
              <a:t> International Covenant on Economic, Social and Cultural Rights(1966)</a:t>
            </a:r>
          </a:p>
          <a:p>
            <a:pPr lvl="2">
              <a:buFont typeface="Arial"/>
              <a:buChar char="•"/>
            </a:pPr>
            <a:r>
              <a:rPr lang="en-US" baseline="0" dirty="0" smtClean="0"/>
              <a:t> </a:t>
            </a:r>
            <a:r>
              <a:rPr lang="en-US" dirty="0" smtClean="0"/>
              <a:t>"The human right to water entitles everyone to sufficient, safe, acceptable, physically accessible and affordable water for personal and domestic uses. An adequate amount of safe water is necessary to prevent death from dehydration, to reduce the risk of water-related disease and to provide for consumption, cooking, personal and domestic hygienic requirements. ”</a:t>
            </a:r>
            <a:endParaRPr lang="en-US" baseline="0" dirty="0" smtClean="0"/>
          </a:p>
          <a:p>
            <a:pPr lvl="1">
              <a:buFont typeface="Arial"/>
              <a:buChar char="•"/>
            </a:pPr>
            <a:endParaRPr lang="en-US" baseline="0" dirty="0" smtClean="0"/>
          </a:p>
          <a:p>
            <a:pPr lvl="1">
              <a:buFont typeface="Arial"/>
              <a:buChar char="•"/>
            </a:pPr>
            <a:r>
              <a:rPr lang="en-US" dirty="0" smtClean="0"/>
              <a:t> UNGA Resolution</a:t>
            </a:r>
            <a:r>
              <a:rPr lang="en-US" baseline="0" dirty="0" smtClean="0"/>
              <a:t> 64/292 (July 2010) – expressly </a:t>
            </a:r>
            <a:r>
              <a:rPr lang="en-US" baseline="0" dirty="0" err="1" smtClean="0"/>
              <a:t>recognised</a:t>
            </a:r>
            <a:r>
              <a:rPr lang="en-US" baseline="0" dirty="0" smtClean="0"/>
              <a:t> right to safe and clean drinking water as fundamental human right</a:t>
            </a:r>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Plight</a:t>
            </a:r>
            <a:r>
              <a:rPr lang="en-US" baseline="0" dirty="0" smtClean="0"/>
              <a:t> of the Community</a:t>
            </a:r>
          </a:p>
          <a:p>
            <a:pPr>
              <a:buFont typeface="Arial"/>
              <a:buChar char="•"/>
            </a:pPr>
            <a:r>
              <a:rPr lang="en-US" baseline="0" dirty="0" smtClean="0"/>
              <a:t> Human suffering</a:t>
            </a:r>
          </a:p>
          <a:p>
            <a:pPr>
              <a:buFont typeface="Arial"/>
              <a:buChar char="•"/>
            </a:pPr>
            <a:r>
              <a:rPr lang="en-US" baseline="0" dirty="0" smtClean="0"/>
              <a:t> Dire lack of water</a:t>
            </a:r>
          </a:p>
          <a:p>
            <a:pPr>
              <a:buFont typeface="Arial"/>
              <a:buChar char="•"/>
            </a:pPr>
            <a:r>
              <a:rPr lang="en-US" baseline="0" dirty="0" smtClean="0"/>
              <a:t> Dependant on sourcing from few melons and squeezing from roots</a:t>
            </a:r>
          </a:p>
          <a:p>
            <a:pPr>
              <a:buFont typeface="Arial"/>
              <a:buChar char="•"/>
            </a:pPr>
            <a:r>
              <a:rPr lang="en-US" baseline="0" dirty="0" smtClean="0"/>
              <a:t> weak, sickness, ill health (dizziness)</a:t>
            </a:r>
          </a:p>
          <a:p>
            <a:pPr>
              <a:buFont typeface="Arial"/>
              <a:buChar char="•"/>
            </a:pPr>
            <a:r>
              <a:rPr lang="en-US" baseline="0" dirty="0" smtClean="0"/>
              <a:t> Not sufficient water to cook or clean with</a:t>
            </a:r>
          </a:p>
          <a:p>
            <a:pPr>
              <a:buFont typeface="Arial"/>
              <a:buNone/>
            </a:pPr>
            <a:endParaRPr lang="en-US" baseline="0" dirty="0" smtClean="0"/>
          </a:p>
          <a:p>
            <a:pPr>
              <a:buFont typeface="Arial"/>
              <a:buNone/>
            </a:pPr>
            <a:r>
              <a:rPr lang="en-US" baseline="0" dirty="0" smtClean="0"/>
              <a:t>Rejects Governments arguments</a:t>
            </a:r>
          </a:p>
          <a:p>
            <a:pPr>
              <a:buFont typeface="Arial"/>
              <a:buChar char="•"/>
            </a:pPr>
            <a:r>
              <a:rPr lang="en-US" baseline="0" dirty="0" smtClean="0"/>
              <a:t> irrelevant that </a:t>
            </a:r>
            <a:r>
              <a:rPr lang="en-US" baseline="0" dirty="0" err="1" smtClean="0"/>
              <a:t>Govt</a:t>
            </a:r>
            <a:r>
              <a:rPr lang="en-US" baseline="0" dirty="0" smtClean="0"/>
              <a:t> not statutorily obliged to provide services – as only concerned with their actions precluding community accessing water at their own cost</a:t>
            </a:r>
          </a:p>
          <a:p>
            <a:pPr>
              <a:buFont typeface="Arial"/>
              <a:buChar char="•"/>
            </a:pPr>
            <a:r>
              <a:rPr lang="en-US" baseline="0" dirty="0" smtClean="0"/>
              <a:t> Latter two arguments ridiculous – effectively saying you can live there as long as do not extract water other than from plants</a:t>
            </a:r>
          </a:p>
          <a:p>
            <a:pPr>
              <a:buFont typeface="Arial"/>
              <a:buChar char="•"/>
            </a:pPr>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7500" lnSpcReduction="20000"/>
          </a:bodyPr>
          <a:lstStyle/>
          <a:p>
            <a:r>
              <a:rPr lang="en-US" dirty="0" smtClean="0"/>
              <a:t>FORTUITOUS LITIGANTS (in </a:t>
            </a:r>
            <a:r>
              <a:rPr lang="en-US" dirty="0" err="1" smtClean="0"/>
              <a:t>limine</a:t>
            </a:r>
            <a:r>
              <a:rPr lang="en-US" dirty="0" smtClean="0"/>
              <a:t> challenges)</a:t>
            </a:r>
          </a:p>
          <a:p>
            <a:pPr>
              <a:buFont typeface="Arial"/>
              <a:buChar char="•"/>
            </a:pPr>
            <a:r>
              <a:rPr lang="en-US" dirty="0" smtClean="0"/>
              <a:t> Not properly before the Court – had their been a failure/refusal</a:t>
            </a:r>
          </a:p>
          <a:p>
            <a:pPr>
              <a:buFont typeface="Arial"/>
              <a:buChar char="•"/>
            </a:pPr>
            <a:r>
              <a:rPr lang="en-US" dirty="0" smtClean="0"/>
              <a:t> Non-</a:t>
            </a:r>
            <a:r>
              <a:rPr lang="en-US" dirty="0" err="1" smtClean="0"/>
              <a:t>joinder</a:t>
            </a:r>
            <a:r>
              <a:rPr lang="en-US" dirty="0" smtClean="0"/>
              <a:t> of state institutions with direct interest</a:t>
            </a:r>
            <a:r>
              <a:rPr lang="en-US" baseline="0" dirty="0" smtClean="0"/>
              <a:t> – conservation authorities and water authorities</a:t>
            </a:r>
            <a:endParaRPr lang="en-US" dirty="0" smtClean="0"/>
          </a:p>
          <a:p>
            <a:pPr>
              <a:buFont typeface="Arial"/>
              <a:buChar char="•"/>
            </a:pPr>
            <a:r>
              <a:rPr lang="en-US" dirty="0" smtClean="0"/>
              <a:t> Matter brought against the wrong party – AG no power to issue access permits or grant water rights</a:t>
            </a:r>
          </a:p>
          <a:p>
            <a:pPr>
              <a:buFont typeface="Arial"/>
              <a:buNone/>
            </a:pPr>
            <a:r>
              <a:rPr lang="en-US" dirty="0" smtClean="0"/>
              <a:t>    (Water Allocation Tribunal, Department of NP and </a:t>
            </a:r>
            <a:r>
              <a:rPr lang="en-US" dirty="0" err="1" smtClean="0"/>
              <a:t>NR’s</a:t>
            </a:r>
            <a:r>
              <a:rPr lang="en-US" dirty="0" smtClean="0"/>
              <a:t>)</a:t>
            </a:r>
            <a:endParaRPr lang="en-US" baseline="0" dirty="0" smtClean="0"/>
          </a:p>
          <a:p>
            <a:pPr>
              <a:buFont typeface="Arial"/>
              <a:buNone/>
            </a:pPr>
            <a:endParaRPr lang="en-US" dirty="0" smtClean="0"/>
          </a:p>
          <a:p>
            <a:r>
              <a:rPr lang="en-US" dirty="0" smtClean="0"/>
              <a:t>THE CONSTITUTIONAL RIGHTS</a:t>
            </a:r>
          </a:p>
          <a:p>
            <a:pPr>
              <a:buFont typeface="Arial"/>
              <a:buChar char="•"/>
            </a:pPr>
            <a:r>
              <a:rPr lang="en-US" dirty="0" smtClean="0"/>
              <a:t> substantive</a:t>
            </a:r>
            <a:r>
              <a:rPr lang="en-US" baseline="0" dirty="0" smtClean="0"/>
              <a:t> right only given consideration as almost afterthought in final of four cases</a:t>
            </a:r>
          </a:p>
          <a:p>
            <a:pPr>
              <a:buFont typeface="Arial"/>
              <a:buChar char="•"/>
            </a:pPr>
            <a:r>
              <a:rPr lang="en-US" baseline="0" dirty="0" smtClean="0"/>
              <a:t> good example of court seeking to forge remedy using right outside its ordinary context (not even use right to life - article 4)</a:t>
            </a:r>
          </a:p>
          <a:p>
            <a:pPr>
              <a:buFont typeface="Arial"/>
              <a:buChar char="•"/>
            </a:pPr>
            <a:r>
              <a:rPr lang="en-US" baseline="0" dirty="0" smtClean="0"/>
              <a:t> failure to consider broader array of relevant international instruments having headed down the value judgment road</a:t>
            </a:r>
          </a:p>
          <a:p>
            <a:pPr lvl="1">
              <a:buFont typeface="Arial"/>
              <a:buChar char="•"/>
            </a:pPr>
            <a:r>
              <a:rPr lang="en-US" baseline="0" dirty="0" smtClean="0">
                <a:solidFill>
                  <a:srgbClr val="FF0000"/>
                </a:solidFill>
              </a:rPr>
              <a:t> ILO Convention 169 on Rights of Indigenous and Tribal Peoples in Independent Countries (1989)</a:t>
            </a:r>
          </a:p>
          <a:p>
            <a:pPr lvl="1">
              <a:buFont typeface="Arial"/>
              <a:buChar char="•"/>
            </a:pPr>
            <a:r>
              <a:rPr lang="en-US" baseline="0" dirty="0" smtClean="0"/>
              <a:t> Convention on the Rights of the Child (1989)</a:t>
            </a:r>
          </a:p>
          <a:p>
            <a:pPr lvl="1">
              <a:buFont typeface="Arial"/>
              <a:buChar char="•"/>
            </a:pPr>
            <a:r>
              <a:rPr lang="en-US" baseline="0" dirty="0" smtClean="0"/>
              <a:t> Convention on the Elimination of all Forms of Discrimination Against Women (1979)</a:t>
            </a:r>
          </a:p>
          <a:p>
            <a:pPr lvl="1">
              <a:buFont typeface="Arial"/>
              <a:buChar char="•"/>
            </a:pPr>
            <a:r>
              <a:rPr lang="en-US" baseline="0" dirty="0" smtClean="0"/>
              <a:t> United Nations Declaration on the Rights of Indigenous Peoples (2007)</a:t>
            </a:r>
          </a:p>
          <a:p>
            <a:pPr lvl="1">
              <a:buFont typeface="Arial"/>
              <a:buChar char="•"/>
            </a:pPr>
            <a:r>
              <a:rPr lang="en-GB" dirty="0" smtClean="0"/>
              <a:t> African Charter in Human</a:t>
            </a:r>
            <a:r>
              <a:rPr lang="en-GB" baseline="0" dirty="0" smtClean="0"/>
              <a:t> Rights</a:t>
            </a:r>
          </a:p>
          <a:p>
            <a:pPr lvl="0">
              <a:buFont typeface="Arial"/>
              <a:buChar char="•"/>
            </a:pPr>
            <a:r>
              <a:rPr lang="en-GB" baseline="0" dirty="0" smtClean="0"/>
              <a:t> </a:t>
            </a:r>
            <a:r>
              <a:rPr lang="en-US" baseline="0" dirty="0" smtClean="0"/>
              <a:t>largely decided on issue of statutory interpretation (probably need not even have addressed the constitutional issue)</a:t>
            </a:r>
            <a:endParaRPr lang="en-US" dirty="0" smtClean="0"/>
          </a:p>
          <a:p>
            <a:pPr>
              <a:buFont typeface="Arial"/>
              <a:buNone/>
            </a:pPr>
            <a:endParaRPr lang="en-US" baseline="0" dirty="0" smtClean="0"/>
          </a:p>
          <a:p>
            <a:pPr lvl="0">
              <a:buFont typeface="Arial"/>
              <a:buNone/>
            </a:pPr>
            <a:r>
              <a:rPr lang="en-US" baseline="0" dirty="0" smtClean="0"/>
              <a:t>COURT PLAYING JUDGE, ADVOCATE AND ATTORNEY</a:t>
            </a:r>
          </a:p>
          <a:p>
            <a:pPr lvl="0">
              <a:buFont typeface="Arial"/>
              <a:buChar char="•"/>
            </a:pPr>
            <a:r>
              <a:rPr lang="en-US" baseline="0" dirty="0" smtClean="0"/>
              <a:t> Neither party raised the section 6 </a:t>
            </a:r>
            <a:r>
              <a:rPr lang="en-US" baseline="0" dirty="0" err="1" smtClean="0"/>
              <a:t>vs</a:t>
            </a:r>
            <a:r>
              <a:rPr lang="en-US" baseline="0" dirty="0" smtClean="0"/>
              <a:t> section 9 argument</a:t>
            </a:r>
          </a:p>
          <a:p>
            <a:pPr lvl="0">
              <a:buFont typeface="Arial"/>
              <a:buChar char="•"/>
            </a:pPr>
            <a:r>
              <a:rPr lang="en-US" baseline="0" dirty="0" smtClean="0"/>
              <a:t> Introduced by Justice </a:t>
            </a:r>
            <a:r>
              <a:rPr lang="en-US" baseline="0" dirty="0" err="1" smtClean="0"/>
              <a:t>Walia</a:t>
            </a:r>
            <a:r>
              <a:rPr lang="en-US" baseline="0" dirty="0" smtClean="0"/>
              <a:t> </a:t>
            </a:r>
            <a:r>
              <a:rPr lang="en-US" baseline="0" dirty="0" err="1" smtClean="0"/>
              <a:t>mero</a:t>
            </a:r>
            <a:r>
              <a:rPr lang="en-US" baseline="0" dirty="0" smtClean="0"/>
              <a:t> </a:t>
            </a:r>
            <a:r>
              <a:rPr lang="en-US" baseline="0" dirty="0" err="1" smtClean="0"/>
              <a:t>motu</a:t>
            </a:r>
            <a:r>
              <a:rPr lang="en-US" baseline="0" dirty="0" smtClean="0"/>
              <a:t> in the 2010 case</a:t>
            </a:r>
          </a:p>
          <a:p>
            <a:pPr>
              <a:buFont typeface="Arial"/>
              <a:buNone/>
            </a:pPr>
            <a:endParaRPr lang="en-US" baseline="0" dirty="0" smtClean="0"/>
          </a:p>
          <a:p>
            <a:pPr>
              <a:buFont typeface="Arial"/>
              <a:buChar char="•"/>
            </a:pPr>
            <a:endParaRPr lang="en-US" baseline="0" dirty="0" smtClean="0"/>
          </a:p>
          <a:p>
            <a:pPr>
              <a:buFont typeface="Arial"/>
              <a:buChar char="•"/>
            </a:pPr>
            <a:endParaRPr lang="en-US" baseline="0" dirty="0" smtClean="0"/>
          </a:p>
          <a:p>
            <a:pPr>
              <a:buFont typeface="Arial"/>
              <a:buChar char="•"/>
            </a:pPr>
            <a:endParaRPr lang="en-US" baseline="0" dirty="0" smtClean="0"/>
          </a:p>
          <a:p>
            <a:pPr lvl="1">
              <a:buFont typeface="Arial"/>
              <a:buChar char="•"/>
            </a:pPr>
            <a:r>
              <a:rPr lang="en-US" baseline="0" dirty="0" smtClean="0"/>
              <a:t> </a:t>
            </a:r>
            <a:r>
              <a:rPr lang="en-US" baseline="0" dirty="0" smtClean="0">
                <a:solidFill>
                  <a:srgbClr val="FF0000"/>
                </a:solidFill>
              </a:rPr>
              <a:t>ILO Convention 169 on Rights of Indigenous and Tribal Peoples in Independent Countries (1989)</a:t>
            </a:r>
          </a:p>
          <a:p>
            <a:pPr lvl="2">
              <a:buFont typeface="Arial"/>
              <a:buChar char="•"/>
            </a:pPr>
            <a:r>
              <a:rPr lang="en-US" baseline="0" dirty="0" smtClean="0"/>
              <a:t> Art 15 - </a:t>
            </a:r>
            <a:r>
              <a:rPr lang="en-US" sz="1200" kern="1200" dirty="0" smtClean="0">
                <a:solidFill>
                  <a:schemeClr val="tx1"/>
                </a:solidFill>
                <a:latin typeface="Times New Roman" pitchFamily="18" charset="0"/>
                <a:ea typeface="+mn-ea"/>
                <a:cs typeface="+mn-cs"/>
              </a:rPr>
              <a:t>The rights of the peoples concerned to the natural resources pertaining to their lands shall be specially safeguarded. These rights include the right of these peoples to participate in the use, management and conservation of these resources.</a:t>
            </a:r>
            <a:r>
              <a:rPr lang="en-GB" dirty="0" smtClean="0"/>
              <a:t> </a:t>
            </a:r>
            <a:endParaRPr lang="en-US" baseline="0" dirty="0" smtClean="0"/>
          </a:p>
          <a:p>
            <a:pPr lvl="1">
              <a:buFont typeface="Arial"/>
              <a:buChar char="•"/>
            </a:pPr>
            <a:r>
              <a:rPr lang="en-US" baseline="0" dirty="0" smtClean="0"/>
              <a:t> Convention on the Rights of the Child (1989)</a:t>
            </a:r>
          </a:p>
          <a:p>
            <a:pPr lvl="2">
              <a:buFont typeface="Arial"/>
              <a:buChar char="•"/>
            </a:pPr>
            <a:r>
              <a:rPr lang="en-US" baseline="0" dirty="0" smtClean="0"/>
              <a:t> </a:t>
            </a:r>
            <a:r>
              <a:rPr lang="en-US" dirty="0" smtClean="0"/>
              <a:t>Article 24 1. States parties recognize the right of the child to the enjoyment of the highest attainable standard of health and to facilities for the treatment of illness and rehabilitation of health … 2. States parties shall pursue full implementation of this right and, in particular, shall take appropriate measures: (</a:t>
            </a:r>
            <a:r>
              <a:rPr lang="en-US" dirty="0" err="1" smtClean="0"/>
              <a:t>c</a:t>
            </a:r>
            <a:r>
              <a:rPr lang="en-US" dirty="0" smtClean="0"/>
              <a:t>) To combat disease and malnutrition, including within the framework of primary health care, through, inter alia, (…) the provision of adequate nutritious foods and </a:t>
            </a:r>
            <a:r>
              <a:rPr lang="en-US" b="1" dirty="0" smtClean="0"/>
              <a:t>clean drinking water</a:t>
            </a:r>
            <a:r>
              <a:rPr lang="en-US" dirty="0" smtClean="0"/>
              <a:t> (…</a:t>
            </a:r>
            <a:endParaRPr lang="en-US" baseline="0" dirty="0" smtClean="0"/>
          </a:p>
          <a:p>
            <a:pPr lvl="1">
              <a:buFont typeface="Arial"/>
              <a:buChar char="•"/>
            </a:pPr>
            <a:r>
              <a:rPr lang="en-US" baseline="0" dirty="0" smtClean="0"/>
              <a:t> Convention on the Elimination of all Forms of Discrimination Against Women (1979)</a:t>
            </a:r>
          </a:p>
          <a:p>
            <a:pPr lvl="2">
              <a:buFont typeface="Arial"/>
              <a:buChar char="•"/>
            </a:pPr>
            <a:r>
              <a:rPr lang="en-US" baseline="0" dirty="0" smtClean="0"/>
              <a:t> Art 14(2) – s</a:t>
            </a:r>
            <a:r>
              <a:rPr lang="en-US" dirty="0" smtClean="0"/>
              <a:t>tates parties shall ensure women the right to “enjoy adequate living conditions, particularly in relation to … water supply’</a:t>
            </a:r>
            <a:endParaRPr lang="en-US" baseline="0" dirty="0" smtClean="0"/>
          </a:p>
          <a:p>
            <a:pPr lvl="1">
              <a:buFont typeface="Arial"/>
              <a:buChar char="•"/>
            </a:pPr>
            <a:r>
              <a:rPr lang="en-US" baseline="0" dirty="0" smtClean="0"/>
              <a:t>United Nations Declaration on the Rights of Indigenous Peoples (2007)</a:t>
            </a:r>
          </a:p>
          <a:p>
            <a:pPr lvl="2">
              <a:buFont typeface="Arial"/>
              <a:buChar char="•"/>
            </a:pPr>
            <a:r>
              <a:rPr lang="en-US" baseline="0" dirty="0" smtClean="0"/>
              <a:t> Art 25 - </a:t>
            </a:r>
            <a:r>
              <a:rPr lang="en-US" sz="1200" kern="1200" dirty="0" smtClean="0">
                <a:solidFill>
                  <a:schemeClr val="tx1"/>
                </a:solidFill>
                <a:latin typeface="Times New Roman" pitchFamily="18" charset="0"/>
                <a:ea typeface="+mn-ea"/>
                <a:cs typeface="+mn-cs"/>
              </a:rPr>
              <a:t>Indigenous peoples have the right to maintain and strengthen their distinctive spiritual relationship with their traditionally owned or otherwise occupied and used lands, territories, waters</a:t>
            </a:r>
            <a:r>
              <a:rPr lang="en-GB" dirty="0" smtClean="0"/>
              <a:t> </a:t>
            </a:r>
            <a:endParaRPr lang="en-US" baseline="0" dirty="0" smtClean="0"/>
          </a:p>
          <a:p>
            <a:pPr lvl="2">
              <a:buFont typeface="Arial"/>
              <a:buChar char="•"/>
            </a:pPr>
            <a:r>
              <a:rPr lang="en-US" baseline="0" dirty="0" smtClean="0"/>
              <a:t> Art 32(2)- </a:t>
            </a:r>
            <a:r>
              <a:rPr lang="en-US" sz="1200" kern="1200" dirty="0" smtClean="0">
                <a:solidFill>
                  <a:schemeClr val="tx1"/>
                </a:solidFill>
                <a:latin typeface="Times New Roman" pitchFamily="18" charset="0"/>
                <a:ea typeface="+mn-ea"/>
                <a:cs typeface="+mn-cs"/>
              </a:rPr>
              <a:t>States shall consult and cooperate in good faith with the indigenous peoples concerned through their own representative institutions in order to obtain their free and informed consent prior to the approval of any project affecting their lands or territories and other resources, particularly in connection with the development, utilization or exploitation of mineral, water or other resources</a:t>
            </a:r>
            <a:r>
              <a:rPr lang="en-GB" dirty="0" smtClean="0"/>
              <a:t> </a:t>
            </a:r>
          </a:p>
          <a:p>
            <a:pPr lvl="1">
              <a:buFont typeface="Arial"/>
              <a:buChar char="•"/>
            </a:pPr>
            <a:r>
              <a:rPr lang="en-GB" dirty="0" smtClean="0"/>
              <a:t> African Charter in Human</a:t>
            </a:r>
            <a:r>
              <a:rPr lang="en-GB" baseline="0" dirty="0" smtClean="0"/>
              <a:t> Rights (Art 24)</a:t>
            </a:r>
            <a:endParaRPr lang="en-US" dirty="0" smtClean="0"/>
          </a:p>
          <a:p>
            <a:pPr lvl="0">
              <a:buFont typeface="Arial"/>
              <a:buNone/>
            </a:pPr>
            <a:endParaRPr lang="en-US" baseline="0" dirty="0" smtClean="0"/>
          </a:p>
          <a:p>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Judge in the </a:t>
            </a:r>
            <a:r>
              <a:rPr lang="en-US" dirty="0" err="1" smtClean="0"/>
              <a:t>Sesana</a:t>
            </a:r>
            <a:r>
              <a:rPr lang="en-US" baseline="0" dirty="0" smtClean="0"/>
              <a:t> Case (2006)</a:t>
            </a:r>
          </a:p>
          <a:p>
            <a:r>
              <a:rPr lang="en-US" baseline="0" dirty="0" smtClean="0"/>
              <a:t>Something we all need to remember in forging future </a:t>
            </a:r>
            <a:r>
              <a:rPr lang="en-US" baseline="0" smtClean="0"/>
              <a:t>legal frameworks</a:t>
            </a:r>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00113" y="981075"/>
            <a:ext cx="4044950" cy="5876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97463" y="981075"/>
            <a:ext cx="4046537" cy="5876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3425" y="0"/>
            <a:ext cx="2060575" cy="6858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00113" y="0"/>
            <a:ext cx="6030912" cy="6858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900113" y="0"/>
            <a:ext cx="8243887" cy="981075"/>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900113" y="981075"/>
            <a:ext cx="8243887" cy="5876925"/>
          </a:xfrm>
        </p:spPr>
        <p:txBody>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5.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jpeg"/><Relationship Id="rId2" Type="http://schemas.openxmlformats.org/officeDocument/2006/relationships/slideLayout" Target="../slideLayouts/slideLayout2.xml"/><Relationship Id="rId16" Type="http://schemas.openxmlformats.org/officeDocument/2006/relationships/image" Target="../media/image3.jpeg"/><Relationship Id="rId20" Type="http://schemas.openxmlformats.org/officeDocument/2006/relationships/image" Target="../media/image7.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19" Type="http://schemas.openxmlformats.org/officeDocument/2006/relationships/image" Target="../media/image6.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body" idx="1"/>
          </p:nvPr>
        </p:nvSpPr>
        <p:spPr bwMode="auto">
          <a:xfrm>
            <a:off x="900113" y="981075"/>
            <a:ext cx="8243887" cy="5876925"/>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n-GB" smtClean="0"/>
              <a:t>323232323</a:t>
            </a:r>
          </a:p>
          <a:p>
            <a:pPr lvl="1"/>
            <a:r>
              <a:rPr lang="en-GB" smtClean="0"/>
              <a:t>32323</a:t>
            </a:r>
          </a:p>
          <a:p>
            <a:pPr lvl="2"/>
            <a:r>
              <a:rPr lang="en-GB" smtClean="0"/>
              <a:t>32323</a:t>
            </a:r>
          </a:p>
          <a:p>
            <a:pPr lvl="3"/>
            <a:r>
              <a:rPr lang="en-GB" smtClean="0"/>
              <a:t>32323323</a:t>
            </a:r>
          </a:p>
          <a:p>
            <a:pPr lvl="4"/>
            <a:r>
              <a:rPr lang="en-GB" smtClean="0"/>
              <a:t>2323</a:t>
            </a:r>
          </a:p>
        </p:txBody>
      </p:sp>
      <p:sp>
        <p:nvSpPr>
          <p:cNvPr id="1030" name="Rectangle 6"/>
          <p:cNvSpPr>
            <a:spLocks noChangeArrowheads="1"/>
          </p:cNvSpPr>
          <p:nvPr userDrawn="1"/>
        </p:nvSpPr>
        <p:spPr bwMode="auto">
          <a:xfrm>
            <a:off x="8305800" y="6491288"/>
            <a:ext cx="838200" cy="366712"/>
          </a:xfrm>
          <a:prstGeom prst="rect">
            <a:avLst/>
          </a:prstGeom>
          <a:noFill/>
          <a:ln w="9525">
            <a:noFill/>
            <a:miter lim="800000"/>
            <a:headEnd/>
            <a:tailEnd/>
          </a:ln>
          <a:effectLst/>
        </p:spPr>
        <p:txBody>
          <a:bodyPr lIns="92075" tIns="46038" rIns="92075" bIns="46038">
            <a:spAutoFit/>
          </a:bodyPr>
          <a:lstStyle/>
          <a:p>
            <a:pPr algn="r">
              <a:spcBef>
                <a:spcPct val="50000"/>
              </a:spcBef>
              <a:buClrTx/>
              <a:buFontTx/>
              <a:buNone/>
            </a:pPr>
            <a:fld id="{C768E17B-0A99-4FCB-9E7C-88A928628570}" type="slidenum">
              <a:rPr lang="en-GB" sz="1800">
                <a:solidFill>
                  <a:srgbClr val="000066"/>
                </a:solidFill>
              </a:rPr>
              <a:pPr algn="r">
                <a:spcBef>
                  <a:spcPct val="50000"/>
                </a:spcBef>
                <a:buClrTx/>
                <a:buFontTx/>
                <a:buNone/>
              </a:pPr>
              <a:t>‹#›</a:t>
            </a:fld>
            <a:endParaRPr lang="en-GB" sz="1800">
              <a:solidFill>
                <a:srgbClr val="000066"/>
              </a:solidFill>
            </a:endParaRPr>
          </a:p>
        </p:txBody>
      </p:sp>
      <p:pic>
        <p:nvPicPr>
          <p:cNvPr id="1039" name="Picture 15" descr="flower"/>
          <p:cNvPicPr>
            <a:picLocks noChangeAspect="1" noChangeArrowheads="1"/>
          </p:cNvPicPr>
          <p:nvPr userDrawn="1"/>
        </p:nvPicPr>
        <p:blipFill>
          <a:blip r:embed="rId14" cstate="print"/>
          <a:srcRect/>
          <a:stretch>
            <a:fillRect/>
          </a:stretch>
        </p:blipFill>
        <p:spPr bwMode="auto">
          <a:xfrm>
            <a:off x="0" y="5949950"/>
            <a:ext cx="900113" cy="908050"/>
          </a:xfrm>
          <a:prstGeom prst="rect">
            <a:avLst/>
          </a:prstGeom>
          <a:noFill/>
        </p:spPr>
      </p:pic>
      <p:pic>
        <p:nvPicPr>
          <p:cNvPr id="1040" name="Picture 16" descr="WEST_COAST_r_copy"/>
          <p:cNvPicPr>
            <a:picLocks noChangeAspect="1" noChangeArrowheads="1"/>
          </p:cNvPicPr>
          <p:nvPr userDrawn="1"/>
        </p:nvPicPr>
        <p:blipFill>
          <a:blip r:embed="rId15" cstate="print"/>
          <a:srcRect/>
          <a:stretch>
            <a:fillRect/>
          </a:stretch>
        </p:blipFill>
        <p:spPr bwMode="auto">
          <a:xfrm>
            <a:off x="0" y="5084763"/>
            <a:ext cx="900113" cy="863600"/>
          </a:xfrm>
          <a:prstGeom prst="rect">
            <a:avLst/>
          </a:prstGeom>
          <a:noFill/>
        </p:spPr>
      </p:pic>
      <p:pic>
        <p:nvPicPr>
          <p:cNvPr id="1041" name="Picture 17" descr="POWER STATION"/>
          <p:cNvPicPr>
            <a:picLocks noChangeAspect="1" noChangeArrowheads="1"/>
          </p:cNvPicPr>
          <p:nvPr userDrawn="1"/>
        </p:nvPicPr>
        <p:blipFill>
          <a:blip r:embed="rId16" cstate="print"/>
          <a:srcRect/>
          <a:stretch>
            <a:fillRect/>
          </a:stretch>
        </p:blipFill>
        <p:spPr bwMode="auto">
          <a:xfrm>
            <a:off x="0" y="4076700"/>
            <a:ext cx="900113" cy="1008063"/>
          </a:xfrm>
          <a:prstGeom prst="rect">
            <a:avLst/>
          </a:prstGeom>
          <a:noFill/>
        </p:spPr>
      </p:pic>
      <p:pic>
        <p:nvPicPr>
          <p:cNvPr id="1042" name="Picture 18" descr="H-114D~1"/>
          <p:cNvPicPr>
            <a:picLocks noChangeAspect="1" noChangeArrowheads="1"/>
          </p:cNvPicPr>
          <p:nvPr userDrawn="1"/>
        </p:nvPicPr>
        <p:blipFill>
          <a:blip r:embed="rId17" cstate="print"/>
          <a:srcRect/>
          <a:stretch>
            <a:fillRect/>
          </a:stretch>
        </p:blipFill>
        <p:spPr bwMode="auto">
          <a:xfrm>
            <a:off x="0" y="2924175"/>
            <a:ext cx="900113" cy="1154113"/>
          </a:xfrm>
          <a:prstGeom prst="rect">
            <a:avLst/>
          </a:prstGeom>
          <a:noFill/>
        </p:spPr>
      </p:pic>
      <p:pic>
        <p:nvPicPr>
          <p:cNvPr id="1043" name="Picture 19" descr="Grand%20Canyon%203"/>
          <p:cNvPicPr>
            <a:picLocks noChangeAspect="1" noChangeArrowheads="1"/>
          </p:cNvPicPr>
          <p:nvPr userDrawn="1"/>
        </p:nvPicPr>
        <p:blipFill>
          <a:blip r:embed="rId18" cstate="print"/>
          <a:srcRect/>
          <a:stretch>
            <a:fillRect/>
          </a:stretch>
        </p:blipFill>
        <p:spPr bwMode="auto">
          <a:xfrm>
            <a:off x="0" y="1989138"/>
            <a:ext cx="900113" cy="1008062"/>
          </a:xfrm>
          <a:prstGeom prst="rect">
            <a:avLst/>
          </a:prstGeom>
          <a:noFill/>
        </p:spPr>
      </p:pic>
      <p:pic>
        <p:nvPicPr>
          <p:cNvPr id="1045" name="Picture 21" descr="Water lilies"/>
          <p:cNvPicPr>
            <a:picLocks noChangeAspect="1" noChangeArrowheads="1"/>
          </p:cNvPicPr>
          <p:nvPr userDrawn="1"/>
        </p:nvPicPr>
        <p:blipFill>
          <a:blip r:embed="rId19" cstate="print"/>
          <a:srcRect/>
          <a:stretch>
            <a:fillRect/>
          </a:stretch>
        </p:blipFill>
        <p:spPr bwMode="auto">
          <a:xfrm>
            <a:off x="0" y="981075"/>
            <a:ext cx="900113" cy="1008063"/>
          </a:xfrm>
          <a:prstGeom prst="rect">
            <a:avLst/>
          </a:prstGeom>
          <a:noFill/>
        </p:spPr>
      </p:pic>
      <p:pic>
        <p:nvPicPr>
          <p:cNvPr id="1046" name="Picture 22" descr="Sunset"/>
          <p:cNvPicPr>
            <a:picLocks noChangeAspect="1" noChangeArrowheads="1"/>
          </p:cNvPicPr>
          <p:nvPr userDrawn="1"/>
        </p:nvPicPr>
        <p:blipFill>
          <a:blip r:embed="rId20" cstate="print"/>
          <a:srcRect/>
          <a:stretch>
            <a:fillRect/>
          </a:stretch>
        </p:blipFill>
        <p:spPr bwMode="auto">
          <a:xfrm>
            <a:off x="0" y="0"/>
            <a:ext cx="900113" cy="981075"/>
          </a:xfrm>
          <a:prstGeom prst="rect">
            <a:avLst/>
          </a:prstGeom>
          <a:noFill/>
        </p:spPr>
      </p:pic>
      <p:sp>
        <p:nvSpPr>
          <p:cNvPr id="1049" name="Rectangle 25"/>
          <p:cNvSpPr>
            <a:spLocks noGrp="1" noChangeArrowheads="1"/>
          </p:cNvSpPr>
          <p:nvPr>
            <p:ph type="title"/>
          </p:nvPr>
        </p:nvSpPr>
        <p:spPr bwMode="auto">
          <a:xfrm>
            <a:off x="900113" y="0"/>
            <a:ext cx="8243887" cy="981075"/>
          </a:xfrm>
          <a:prstGeom prst="rect">
            <a:avLst/>
          </a:prstGeom>
          <a:solidFill>
            <a:srgbClr val="000000"/>
          </a:solid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txStyles>
    <p:titleStyle>
      <a:lvl1pPr algn="ctr" rtl="0" fontAlgn="base">
        <a:spcBef>
          <a:spcPct val="0"/>
        </a:spcBef>
        <a:spcAft>
          <a:spcPct val="0"/>
        </a:spcAft>
        <a:defRPr sz="4000" b="1">
          <a:solidFill>
            <a:schemeClr val="bg1"/>
          </a:solidFill>
          <a:latin typeface="+mj-lt"/>
          <a:ea typeface="+mj-ea"/>
          <a:cs typeface="+mj-cs"/>
        </a:defRPr>
      </a:lvl1pPr>
      <a:lvl2pPr algn="ctr" rtl="0" fontAlgn="base">
        <a:spcBef>
          <a:spcPct val="0"/>
        </a:spcBef>
        <a:spcAft>
          <a:spcPct val="0"/>
        </a:spcAft>
        <a:defRPr sz="4000" b="1">
          <a:solidFill>
            <a:schemeClr val="bg1"/>
          </a:solidFill>
          <a:latin typeface="Tempus Sans ITC" pitchFamily="82" charset="0"/>
        </a:defRPr>
      </a:lvl2pPr>
      <a:lvl3pPr algn="ctr" rtl="0" fontAlgn="base">
        <a:spcBef>
          <a:spcPct val="0"/>
        </a:spcBef>
        <a:spcAft>
          <a:spcPct val="0"/>
        </a:spcAft>
        <a:defRPr sz="4000" b="1">
          <a:solidFill>
            <a:schemeClr val="bg1"/>
          </a:solidFill>
          <a:latin typeface="Tempus Sans ITC" pitchFamily="82" charset="0"/>
        </a:defRPr>
      </a:lvl3pPr>
      <a:lvl4pPr algn="ctr" rtl="0" fontAlgn="base">
        <a:spcBef>
          <a:spcPct val="0"/>
        </a:spcBef>
        <a:spcAft>
          <a:spcPct val="0"/>
        </a:spcAft>
        <a:defRPr sz="4000" b="1">
          <a:solidFill>
            <a:schemeClr val="bg1"/>
          </a:solidFill>
          <a:latin typeface="Tempus Sans ITC" pitchFamily="82" charset="0"/>
        </a:defRPr>
      </a:lvl4pPr>
      <a:lvl5pPr algn="ctr" rtl="0" fontAlgn="base">
        <a:spcBef>
          <a:spcPct val="0"/>
        </a:spcBef>
        <a:spcAft>
          <a:spcPct val="0"/>
        </a:spcAft>
        <a:defRPr sz="4000" b="1">
          <a:solidFill>
            <a:schemeClr val="bg1"/>
          </a:solidFill>
          <a:latin typeface="Tempus Sans ITC" pitchFamily="82" charset="0"/>
        </a:defRPr>
      </a:lvl5pPr>
      <a:lvl6pPr marL="457200" algn="ctr" rtl="0" fontAlgn="base">
        <a:spcBef>
          <a:spcPct val="0"/>
        </a:spcBef>
        <a:spcAft>
          <a:spcPct val="0"/>
        </a:spcAft>
        <a:defRPr sz="4000" b="1">
          <a:solidFill>
            <a:schemeClr val="bg1"/>
          </a:solidFill>
          <a:latin typeface="Tempus Sans ITC" pitchFamily="82" charset="0"/>
        </a:defRPr>
      </a:lvl6pPr>
      <a:lvl7pPr marL="914400" algn="ctr" rtl="0" fontAlgn="base">
        <a:spcBef>
          <a:spcPct val="0"/>
        </a:spcBef>
        <a:spcAft>
          <a:spcPct val="0"/>
        </a:spcAft>
        <a:defRPr sz="4000" b="1">
          <a:solidFill>
            <a:schemeClr val="bg1"/>
          </a:solidFill>
          <a:latin typeface="Tempus Sans ITC" pitchFamily="82" charset="0"/>
        </a:defRPr>
      </a:lvl7pPr>
      <a:lvl8pPr marL="1371600" algn="ctr" rtl="0" fontAlgn="base">
        <a:spcBef>
          <a:spcPct val="0"/>
        </a:spcBef>
        <a:spcAft>
          <a:spcPct val="0"/>
        </a:spcAft>
        <a:defRPr sz="4000" b="1">
          <a:solidFill>
            <a:schemeClr val="bg1"/>
          </a:solidFill>
          <a:latin typeface="Tempus Sans ITC" pitchFamily="82" charset="0"/>
        </a:defRPr>
      </a:lvl8pPr>
      <a:lvl9pPr marL="1828800" algn="ctr" rtl="0" fontAlgn="base">
        <a:spcBef>
          <a:spcPct val="0"/>
        </a:spcBef>
        <a:spcAft>
          <a:spcPct val="0"/>
        </a:spcAft>
        <a:defRPr sz="4000" b="1">
          <a:solidFill>
            <a:schemeClr val="bg1"/>
          </a:solidFill>
          <a:latin typeface="Tempus Sans ITC" pitchFamily="82" charset="0"/>
        </a:defRPr>
      </a:lvl9pPr>
    </p:titleStyle>
    <p:bodyStyle>
      <a:lvl1pPr marL="476250" indent="-438150" algn="l" rtl="0" fontAlgn="base">
        <a:spcBef>
          <a:spcPct val="20000"/>
        </a:spcBef>
        <a:spcAft>
          <a:spcPct val="0"/>
        </a:spcAft>
        <a:buClr>
          <a:srgbClr val="000066"/>
        </a:buClr>
        <a:buFont typeface="Wingdings" pitchFamily="2" charset="2"/>
        <a:buChar char="µ"/>
        <a:defRPr sz="3200" b="1">
          <a:solidFill>
            <a:schemeClr val="tx1"/>
          </a:solidFill>
          <a:latin typeface="+mn-lt"/>
          <a:ea typeface="+mn-ea"/>
          <a:cs typeface="+mn-cs"/>
        </a:defRPr>
      </a:lvl1pPr>
      <a:lvl2pPr marL="952500" indent="-285750" algn="l" rtl="0" fontAlgn="base">
        <a:spcBef>
          <a:spcPct val="20000"/>
        </a:spcBef>
        <a:spcAft>
          <a:spcPct val="0"/>
        </a:spcAft>
        <a:buClr>
          <a:srgbClr val="0000FF"/>
        </a:buClr>
        <a:buFont typeface="Wingdings" pitchFamily="2" charset="2"/>
        <a:buChar char="µ"/>
        <a:defRPr sz="2800" b="1">
          <a:solidFill>
            <a:schemeClr val="tx1"/>
          </a:solidFill>
          <a:latin typeface="+mn-lt"/>
        </a:defRPr>
      </a:lvl2pPr>
      <a:lvl3pPr marL="1371600" indent="-228600" algn="l" rtl="0" fontAlgn="base">
        <a:spcBef>
          <a:spcPct val="20000"/>
        </a:spcBef>
        <a:spcAft>
          <a:spcPct val="0"/>
        </a:spcAft>
        <a:buClr>
          <a:srgbClr val="CC0000"/>
        </a:buClr>
        <a:buFont typeface="Wingdings" pitchFamily="2" charset="2"/>
        <a:buChar char="µ"/>
        <a:defRPr sz="2400" b="1">
          <a:solidFill>
            <a:schemeClr val="tx1"/>
          </a:solidFill>
          <a:latin typeface="+mn-lt"/>
        </a:defRPr>
      </a:lvl3pPr>
      <a:lvl4pPr marL="1790700" indent="-228600" algn="l" rtl="0" fontAlgn="base">
        <a:spcBef>
          <a:spcPct val="20000"/>
        </a:spcBef>
        <a:spcAft>
          <a:spcPct val="0"/>
        </a:spcAft>
        <a:buClr>
          <a:srgbClr val="006600"/>
        </a:buClr>
        <a:buFont typeface="Wingdings" pitchFamily="2" charset="2"/>
        <a:buChar char="è"/>
        <a:defRPr sz="2000" b="1">
          <a:solidFill>
            <a:schemeClr val="tx1"/>
          </a:solidFill>
          <a:latin typeface="+mn-lt"/>
        </a:defRPr>
      </a:lvl4pPr>
      <a:lvl5pPr marL="2209800" indent="-228600" algn="l" rtl="0" fontAlgn="base">
        <a:spcBef>
          <a:spcPct val="20000"/>
        </a:spcBef>
        <a:spcAft>
          <a:spcPct val="0"/>
        </a:spcAft>
        <a:buChar char="»"/>
        <a:defRPr sz="2000" b="1">
          <a:solidFill>
            <a:schemeClr val="tx1"/>
          </a:solidFill>
          <a:latin typeface="+mn-lt"/>
        </a:defRPr>
      </a:lvl5pPr>
      <a:lvl6pPr marL="2667000" indent="-228600" algn="l" rtl="0" fontAlgn="base">
        <a:spcBef>
          <a:spcPct val="20000"/>
        </a:spcBef>
        <a:spcAft>
          <a:spcPct val="0"/>
        </a:spcAft>
        <a:buChar char="»"/>
        <a:defRPr sz="2000" b="1">
          <a:solidFill>
            <a:schemeClr val="tx1"/>
          </a:solidFill>
          <a:latin typeface="+mn-lt"/>
        </a:defRPr>
      </a:lvl6pPr>
      <a:lvl7pPr marL="3124200" indent="-228600" algn="l" rtl="0" fontAlgn="base">
        <a:spcBef>
          <a:spcPct val="20000"/>
        </a:spcBef>
        <a:spcAft>
          <a:spcPct val="0"/>
        </a:spcAft>
        <a:buChar char="»"/>
        <a:defRPr sz="2000" b="1">
          <a:solidFill>
            <a:schemeClr val="tx1"/>
          </a:solidFill>
          <a:latin typeface="+mn-lt"/>
        </a:defRPr>
      </a:lvl7pPr>
      <a:lvl8pPr marL="3581400" indent="-228600" algn="l" rtl="0" fontAlgn="base">
        <a:spcBef>
          <a:spcPct val="20000"/>
        </a:spcBef>
        <a:spcAft>
          <a:spcPct val="0"/>
        </a:spcAft>
        <a:buChar char="»"/>
        <a:defRPr sz="2000" b="1">
          <a:solidFill>
            <a:schemeClr val="tx1"/>
          </a:solidFill>
          <a:latin typeface="+mn-lt"/>
        </a:defRPr>
      </a:lvl8pPr>
      <a:lvl9pPr marL="4038600" indent="-228600" algn="l" rtl="0" fontAlgn="base">
        <a:spcBef>
          <a:spcPct val="20000"/>
        </a:spcBef>
        <a:spcAft>
          <a:spcPct val="0"/>
        </a:spcAft>
        <a:buChar char="»"/>
        <a:defRPr sz="20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ctrTitle"/>
          </p:nvPr>
        </p:nvSpPr>
        <p:spPr>
          <a:xfrm>
            <a:off x="900113" y="0"/>
            <a:ext cx="8243887" cy="1428736"/>
          </a:xfrm>
        </p:spPr>
        <p:txBody>
          <a:bodyPr tIns="540000"/>
          <a:lstStyle/>
          <a:p>
            <a:pPr marL="476250" indent="-438150"/>
            <a:r>
              <a:rPr lang="en-GB" sz="3600" dirty="0" smtClean="0">
                <a:solidFill>
                  <a:schemeClr val="bg1"/>
                </a:solidFill>
                <a:latin typeface="+mn-lt"/>
              </a:rPr>
              <a:t>The Endless Struggle of </a:t>
            </a:r>
            <a:r>
              <a:rPr lang="en-GB" sz="3600" dirty="0" smtClean="0">
                <a:latin typeface="+mn-lt"/>
              </a:rPr>
              <a:t>Indigenous Peoples in Protected Areas</a:t>
            </a:r>
            <a:r>
              <a:rPr lang="en-GB" dirty="0" smtClean="0">
                <a:solidFill>
                  <a:schemeClr val="bg1"/>
                </a:solidFill>
                <a:latin typeface="+mn-lt"/>
              </a:rPr>
              <a:t/>
            </a:r>
            <a:br>
              <a:rPr lang="en-GB" dirty="0" smtClean="0">
                <a:solidFill>
                  <a:schemeClr val="bg1"/>
                </a:solidFill>
                <a:latin typeface="+mn-lt"/>
              </a:rPr>
            </a:br>
            <a:endParaRPr lang="en-GB" dirty="0">
              <a:latin typeface="+mn-lt"/>
            </a:endParaRPr>
          </a:p>
        </p:txBody>
      </p:sp>
      <p:pic>
        <p:nvPicPr>
          <p:cNvPr id="165924" name="Picture 36" descr="afrsunrisekopie"/>
          <p:cNvPicPr>
            <a:picLocks noChangeAspect="1" noChangeArrowheads="1"/>
          </p:cNvPicPr>
          <p:nvPr/>
        </p:nvPicPr>
        <p:blipFill>
          <a:blip r:embed="rId3"/>
          <a:stretch>
            <a:fillRect/>
          </a:stretch>
        </p:blipFill>
        <p:spPr bwMode="auto">
          <a:xfrm>
            <a:off x="914400" y="1428735"/>
            <a:ext cx="8229600" cy="4819665"/>
          </a:xfrm>
          <a:prstGeom prst="rect">
            <a:avLst/>
          </a:prstGeom>
          <a:noFill/>
        </p:spPr>
      </p:pic>
      <p:sp>
        <p:nvSpPr>
          <p:cNvPr id="10" name="Rectangle 2"/>
          <p:cNvSpPr txBox="1">
            <a:spLocks noChangeArrowheads="1"/>
          </p:cNvSpPr>
          <p:nvPr/>
        </p:nvSpPr>
        <p:spPr bwMode="auto">
          <a:xfrm>
            <a:off x="900113" y="6000768"/>
            <a:ext cx="4100515" cy="857232"/>
          </a:xfrm>
          <a:prstGeom prst="rect">
            <a:avLst/>
          </a:prstGeom>
          <a:solidFill>
            <a:srgbClr val="000000"/>
          </a:solidFill>
          <a:ln w="9525">
            <a:solidFill>
              <a:schemeClr val="bg1"/>
            </a:solidFill>
            <a:miter lim="800000"/>
            <a:headEnd/>
            <a:tailEnd/>
          </a:ln>
          <a:effectLst/>
        </p:spPr>
        <p:txBody>
          <a:bodyPr vert="horz" wrap="square" lIns="91440" tIns="45720" rIns="91440" bIns="45720" numCol="1" anchor="ctr" anchorCtr="0" compatLnSpc="1">
            <a:prstTxWarp prst="textNoShape">
              <a:avLst/>
            </a:prstTxWarp>
          </a:bodyPr>
          <a:lstStyle/>
          <a:p>
            <a:pPr marL="476250" marR="0" lvl="0" indent="-438150" defTabSz="914400" rtl="0" eaLnBrk="1" fontAlgn="base" latinLnBrk="0" hangingPunct="1">
              <a:lnSpc>
                <a:spcPct val="100000"/>
              </a:lnSpc>
              <a:spcBef>
                <a:spcPct val="0"/>
              </a:spcBef>
              <a:spcAft>
                <a:spcPct val="0"/>
              </a:spcAft>
              <a:buClrTx/>
              <a:buSzTx/>
              <a:buFontTx/>
              <a:buNone/>
              <a:tabLst/>
              <a:defRPr/>
            </a:pPr>
            <a:r>
              <a:rPr kumimoji="0" lang="en-US" sz="3600" b="0" i="0" u="none" strike="noStrike" kern="0" cap="none" spc="0" normalizeH="0" baseline="0" noProof="0" dirty="0" smtClean="0">
                <a:ln>
                  <a:noFill/>
                </a:ln>
                <a:solidFill>
                  <a:schemeClr val="bg1"/>
                </a:solidFill>
                <a:effectLst/>
                <a:uLnTx/>
                <a:uFillTx/>
                <a:latin typeface="Gill Sans MT" pitchFamily="34" charset="0"/>
                <a:ea typeface="+mj-ea"/>
                <a:cs typeface="Levenim MT" pitchFamily="2" charset="-79"/>
              </a:rPr>
              <a:t>Alexander Paterson</a:t>
            </a:r>
            <a:endParaRPr lang="en-GB" sz="3600" b="0" kern="0" dirty="0" smtClean="0">
              <a:solidFill>
                <a:schemeClr val="bg1"/>
              </a:solidFill>
              <a:latin typeface="Gill Sans MT" pitchFamily="34" charset="0"/>
              <a:ea typeface="+mj-ea"/>
              <a:cs typeface="Levenim MT" pitchFamily="2" charset="-79"/>
            </a:endParaRPr>
          </a:p>
          <a:p>
            <a:pPr marL="476250" marR="0" lvl="0" indent="-438150"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0" cap="none" spc="0" normalizeH="0" baseline="0" noProof="0" dirty="0" smtClean="0">
                <a:ln>
                  <a:noFill/>
                </a:ln>
                <a:solidFill>
                  <a:schemeClr val="bg1"/>
                </a:solidFill>
                <a:effectLst/>
                <a:uLnTx/>
                <a:uFillTx/>
                <a:latin typeface="Gill Sans MT" pitchFamily="34" charset="0"/>
                <a:ea typeface="+mj-ea"/>
                <a:cs typeface="Levenim MT" pitchFamily="2" charset="-79"/>
              </a:rPr>
              <a:t>Alexander.Paterson@uct.ac.za</a:t>
            </a:r>
            <a:endParaRPr kumimoji="0" lang="en-US" sz="1800" b="0" i="0" u="none" strike="noStrike" kern="0" cap="none" spc="0" normalizeH="0" baseline="0" noProof="0" dirty="0" smtClean="0">
              <a:ln>
                <a:noFill/>
              </a:ln>
              <a:solidFill>
                <a:schemeClr val="bg1"/>
              </a:solidFill>
              <a:effectLst/>
              <a:uLnTx/>
              <a:uFillTx/>
              <a:latin typeface="Gill Sans MT" pitchFamily="34" charset="0"/>
              <a:ea typeface="+mj-ea"/>
              <a:cs typeface="Levenim MT" pitchFamily="2" charset="-79"/>
            </a:endParaRPr>
          </a:p>
        </p:txBody>
      </p:sp>
      <p:pic>
        <p:nvPicPr>
          <p:cNvPr id="12" name="Picture 11" descr="IMEL_Logo_Black.jpg"/>
          <p:cNvPicPr>
            <a:picLocks noChangeAspect="1"/>
          </p:cNvPicPr>
          <p:nvPr/>
        </p:nvPicPr>
        <p:blipFill>
          <a:blip r:embed="rId4" cstate="print"/>
          <a:stretch>
            <a:fillRect/>
          </a:stretch>
        </p:blipFill>
        <p:spPr>
          <a:xfrm>
            <a:off x="4953000" y="6019800"/>
            <a:ext cx="4191000" cy="838200"/>
          </a:xfrm>
          <a:prstGeom prst="rect">
            <a:avLst/>
          </a:prstGeom>
          <a:ln>
            <a:solidFill>
              <a:schemeClr val="tx1"/>
            </a:solidFill>
          </a:ln>
        </p:spPr>
      </p:pic>
      <p:sp>
        <p:nvSpPr>
          <p:cNvPr id="7" name="Rectangle 2"/>
          <p:cNvSpPr txBox="1">
            <a:spLocks noChangeArrowheads="1"/>
          </p:cNvSpPr>
          <p:nvPr/>
        </p:nvSpPr>
        <p:spPr bwMode="auto">
          <a:xfrm>
            <a:off x="900113" y="5791200"/>
            <a:ext cx="8243887" cy="1066800"/>
          </a:xfrm>
          <a:prstGeom prst="rect">
            <a:avLst/>
          </a:prstGeom>
          <a:solidFill>
            <a:srgbClr val="000000"/>
          </a:solidFill>
          <a:ln w="9525">
            <a:noFill/>
            <a:miter lim="800000"/>
            <a:headEnd/>
            <a:tailEnd/>
          </a:ln>
          <a:effectLst/>
        </p:spPr>
        <p:txBody>
          <a:bodyPr vert="horz" wrap="square" lIns="91440" tIns="540000" rIns="91440" bIns="45720" numCol="1" anchor="ctr" anchorCtr="0" compatLnSpc="1">
            <a:prstTxWarp prst="textNoShape">
              <a:avLst/>
            </a:prstTxWarp>
          </a:bodyPr>
          <a:lstStyle/>
          <a:p>
            <a:pPr marL="476250" marR="0" lvl="0" indent="-438150" algn="ctr" defTabSz="914400" rtl="0" eaLnBrk="1" fontAlgn="base" latinLnBrk="0" hangingPunct="1">
              <a:lnSpc>
                <a:spcPct val="100000"/>
              </a:lnSpc>
              <a:spcBef>
                <a:spcPct val="0"/>
              </a:spcBef>
              <a:spcAft>
                <a:spcPct val="0"/>
              </a:spcAft>
              <a:buClrTx/>
              <a:buSzTx/>
              <a:buFontTx/>
              <a:buNone/>
              <a:tabLst/>
              <a:defRPr/>
            </a:pPr>
            <a:r>
              <a:rPr kumimoji="0" lang="en-GB" sz="2600" b="0" i="0" u="none" strike="noStrike" kern="0" cap="none" spc="0" normalizeH="0" baseline="0" noProof="0" dirty="0" smtClean="0">
                <a:ln>
                  <a:noFill/>
                </a:ln>
                <a:solidFill>
                  <a:schemeClr val="bg1"/>
                </a:solidFill>
                <a:effectLst/>
                <a:uLnTx/>
                <a:uFillTx/>
                <a:latin typeface="Century Gothic"/>
                <a:ea typeface="+mj-ea"/>
                <a:cs typeface="Century Gothic"/>
              </a:rPr>
              <a:t>Considering the Bushman’s Struggle for Water Rights in the Central Kalahari Game Reserve </a:t>
            </a:r>
            <a:r>
              <a:rPr kumimoji="0" lang="en-GB" sz="2800" b="1" i="0" u="none" strike="noStrike" kern="0" cap="none" spc="0" normalizeH="0" baseline="0" noProof="0" dirty="0" smtClean="0">
                <a:ln>
                  <a:noFill/>
                </a:ln>
                <a:solidFill>
                  <a:schemeClr val="bg1"/>
                </a:solidFill>
                <a:effectLst/>
                <a:uLnTx/>
                <a:uFillTx/>
                <a:latin typeface="Century Gothic"/>
                <a:ea typeface="+mj-ea"/>
                <a:cs typeface="Century Gothic"/>
              </a:rPr>
              <a:t/>
            </a:r>
            <a:br>
              <a:rPr kumimoji="0" lang="en-GB" sz="2800" b="1" i="0" u="none" strike="noStrike" kern="0" cap="none" spc="0" normalizeH="0" baseline="0" noProof="0" dirty="0" smtClean="0">
                <a:ln>
                  <a:noFill/>
                </a:ln>
                <a:solidFill>
                  <a:schemeClr val="bg1"/>
                </a:solidFill>
                <a:effectLst/>
                <a:uLnTx/>
                <a:uFillTx/>
                <a:latin typeface="Century Gothic"/>
                <a:ea typeface="+mj-ea"/>
                <a:cs typeface="Century Gothic"/>
              </a:rPr>
            </a:br>
            <a:endParaRPr kumimoji="0" lang="en-GB" sz="2800" b="1" i="0" u="none" strike="noStrike" kern="0" cap="none" spc="0" normalizeH="0" baseline="0" noProof="0" dirty="0">
              <a:ln>
                <a:noFill/>
              </a:ln>
              <a:solidFill>
                <a:schemeClr val="bg1"/>
              </a:solidFill>
              <a:effectLst/>
              <a:uLnTx/>
              <a:uFillTx/>
              <a:latin typeface="Century Gothic"/>
              <a:ea typeface="+mj-ea"/>
              <a:cs typeface="Century Gothic"/>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mn-lt"/>
              </a:rPr>
              <a:t>a shifting discourse</a:t>
            </a:r>
            <a:endParaRPr lang="en-US" dirty="0">
              <a:latin typeface="+mn-lt"/>
            </a:endParaRPr>
          </a:p>
        </p:txBody>
      </p:sp>
      <p:pic>
        <p:nvPicPr>
          <p:cNvPr id="4" name="Content Placeholder 3" descr="bushman.jpg"/>
          <p:cNvPicPr>
            <a:picLocks noGrp="1" noChangeAspect="1"/>
          </p:cNvPicPr>
          <p:nvPr>
            <p:ph idx="1"/>
          </p:nvPr>
        </p:nvPicPr>
        <p:blipFill>
          <a:blip r:embed="rId2"/>
          <a:stretch>
            <a:fillRect/>
          </a:stretch>
        </p:blipFill>
        <p:spPr>
          <a:xfrm>
            <a:off x="900113" y="870943"/>
            <a:ext cx="8243887" cy="5987058"/>
          </a:xfrm>
        </p:spPr>
      </p:pic>
      <p:sp>
        <p:nvSpPr>
          <p:cNvPr id="10" name="Oval 12"/>
          <p:cNvSpPr>
            <a:spLocks noChangeArrowheads="1"/>
          </p:cNvSpPr>
          <p:nvPr/>
        </p:nvSpPr>
        <p:spPr bwMode="auto">
          <a:xfrm>
            <a:off x="5257800" y="2514600"/>
            <a:ext cx="3657600" cy="1014418"/>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800" dirty="0" smtClean="0"/>
              <a:t>protectionist</a:t>
            </a:r>
            <a:endParaRPr lang="en-US" sz="2800" dirty="0"/>
          </a:p>
        </p:txBody>
      </p:sp>
      <p:sp>
        <p:nvSpPr>
          <p:cNvPr id="11" name="Oval 12"/>
          <p:cNvSpPr>
            <a:spLocks noChangeArrowheads="1"/>
          </p:cNvSpPr>
          <p:nvPr/>
        </p:nvSpPr>
        <p:spPr bwMode="auto">
          <a:xfrm>
            <a:off x="5257800" y="3886200"/>
            <a:ext cx="3657600" cy="1014418"/>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800" dirty="0" smtClean="0"/>
              <a:t>state-centered</a:t>
            </a:r>
            <a:endParaRPr lang="en-US" sz="2800" dirty="0"/>
          </a:p>
        </p:txBody>
      </p:sp>
      <p:sp>
        <p:nvSpPr>
          <p:cNvPr id="12" name="Oval 12"/>
          <p:cNvSpPr>
            <a:spLocks noChangeArrowheads="1"/>
          </p:cNvSpPr>
          <p:nvPr/>
        </p:nvSpPr>
        <p:spPr bwMode="auto">
          <a:xfrm>
            <a:off x="5181600" y="1143000"/>
            <a:ext cx="3657600" cy="1014418"/>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800" dirty="0" smtClean="0"/>
              <a:t>exclusionary</a:t>
            </a:r>
            <a:endParaRPr lang="en-US" sz="2800" dirty="0"/>
          </a:p>
        </p:txBody>
      </p:sp>
      <p:sp>
        <p:nvSpPr>
          <p:cNvPr id="13" name="Oval 12"/>
          <p:cNvSpPr>
            <a:spLocks noChangeArrowheads="1"/>
          </p:cNvSpPr>
          <p:nvPr/>
        </p:nvSpPr>
        <p:spPr bwMode="auto">
          <a:xfrm>
            <a:off x="1676400" y="5334000"/>
            <a:ext cx="6891366" cy="1243018"/>
          </a:xfrm>
          <a:prstGeom prst="ellipse">
            <a:avLst/>
          </a:prstGeom>
          <a:solidFill>
            <a:schemeClr val="tx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dirty="0" smtClean="0">
                <a:solidFill>
                  <a:schemeClr val="bg1"/>
                </a:solidFill>
              </a:rPr>
              <a:t>the historic approach</a:t>
            </a:r>
            <a:endParaRPr lang="en-US"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mn-lt"/>
              </a:rPr>
              <a:t>a shifting discourse…</a:t>
            </a:r>
            <a:endParaRPr lang="en-US" dirty="0">
              <a:latin typeface="+mn-lt"/>
            </a:endParaRPr>
          </a:p>
        </p:txBody>
      </p:sp>
      <p:pic>
        <p:nvPicPr>
          <p:cNvPr id="4" name="Content Placeholder 3" descr="bushman.jpg"/>
          <p:cNvPicPr>
            <a:picLocks noGrp="1" noChangeAspect="1"/>
          </p:cNvPicPr>
          <p:nvPr>
            <p:ph idx="1"/>
          </p:nvPr>
        </p:nvPicPr>
        <p:blipFill>
          <a:blip r:embed="rId2"/>
          <a:stretch>
            <a:fillRect/>
          </a:stretch>
        </p:blipFill>
        <p:spPr>
          <a:xfrm>
            <a:off x="900113" y="990600"/>
            <a:ext cx="8243887" cy="5867400"/>
          </a:xfrm>
        </p:spPr>
      </p:pic>
      <p:sp>
        <p:nvSpPr>
          <p:cNvPr id="5" name="Oval 12"/>
          <p:cNvSpPr>
            <a:spLocks noChangeArrowheads="1"/>
          </p:cNvSpPr>
          <p:nvPr/>
        </p:nvSpPr>
        <p:spPr bwMode="auto">
          <a:xfrm>
            <a:off x="5105400" y="4114800"/>
            <a:ext cx="3657600" cy="1014418"/>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800" dirty="0" smtClean="0"/>
              <a:t>participatory</a:t>
            </a:r>
            <a:endParaRPr lang="en-US" sz="2800" dirty="0"/>
          </a:p>
        </p:txBody>
      </p:sp>
      <p:sp>
        <p:nvSpPr>
          <p:cNvPr id="6" name="Oval 12"/>
          <p:cNvSpPr>
            <a:spLocks noChangeArrowheads="1"/>
          </p:cNvSpPr>
          <p:nvPr/>
        </p:nvSpPr>
        <p:spPr bwMode="auto">
          <a:xfrm>
            <a:off x="5105400" y="5486400"/>
            <a:ext cx="3657600" cy="1014418"/>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800" dirty="0" smtClean="0"/>
              <a:t>human-centered</a:t>
            </a:r>
            <a:endParaRPr lang="en-US" sz="2800" dirty="0"/>
          </a:p>
        </p:txBody>
      </p:sp>
      <p:sp>
        <p:nvSpPr>
          <p:cNvPr id="7" name="Oval 12"/>
          <p:cNvSpPr>
            <a:spLocks noChangeArrowheads="1"/>
          </p:cNvSpPr>
          <p:nvPr/>
        </p:nvSpPr>
        <p:spPr bwMode="auto">
          <a:xfrm>
            <a:off x="5029200" y="2743200"/>
            <a:ext cx="3657600" cy="1014418"/>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800" dirty="0" smtClean="0"/>
              <a:t>inclusive</a:t>
            </a:r>
            <a:endParaRPr lang="en-US" sz="2800" dirty="0"/>
          </a:p>
        </p:txBody>
      </p:sp>
      <p:sp>
        <p:nvSpPr>
          <p:cNvPr id="8" name="Oval 12"/>
          <p:cNvSpPr>
            <a:spLocks noChangeArrowheads="1"/>
          </p:cNvSpPr>
          <p:nvPr/>
        </p:nvSpPr>
        <p:spPr bwMode="auto">
          <a:xfrm>
            <a:off x="1676400" y="1219200"/>
            <a:ext cx="6891366" cy="1243018"/>
          </a:xfrm>
          <a:prstGeom prst="ellipse">
            <a:avLst/>
          </a:prstGeom>
          <a:solidFill>
            <a:schemeClr val="tx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dirty="0" smtClean="0">
                <a:solidFill>
                  <a:schemeClr val="bg1"/>
                </a:solidFill>
              </a:rPr>
              <a:t>the contemporary approach</a:t>
            </a:r>
            <a:endParaRPr lang="en-US"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8" name="Picture 47" descr="3e5acb3f-7961-48cc-8ae5-29996e1f101e.jpg"/>
          <p:cNvPicPr>
            <a:picLocks noChangeAspect="1"/>
          </p:cNvPicPr>
          <p:nvPr/>
        </p:nvPicPr>
        <p:blipFill>
          <a:blip r:embed="rId3"/>
          <a:stretch>
            <a:fillRect/>
          </a:stretch>
        </p:blipFill>
        <p:spPr>
          <a:xfrm>
            <a:off x="914400" y="990600"/>
            <a:ext cx="8229600" cy="5867400"/>
          </a:xfrm>
          <a:prstGeom prst="rect">
            <a:avLst/>
          </a:prstGeom>
        </p:spPr>
      </p:pic>
      <p:sp>
        <p:nvSpPr>
          <p:cNvPr id="14" name="Oval 12"/>
          <p:cNvSpPr>
            <a:spLocks noChangeArrowheads="1"/>
          </p:cNvSpPr>
          <p:nvPr/>
        </p:nvSpPr>
        <p:spPr bwMode="auto">
          <a:xfrm>
            <a:off x="2786050" y="2357430"/>
            <a:ext cx="4071966" cy="785818"/>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000" dirty="0" smtClean="0"/>
              <a:t>human rights</a:t>
            </a:r>
            <a:endParaRPr lang="en-US" sz="2000" dirty="0"/>
          </a:p>
        </p:txBody>
      </p:sp>
      <p:sp>
        <p:nvSpPr>
          <p:cNvPr id="35" name="Oval 34"/>
          <p:cNvSpPr/>
          <p:nvPr/>
        </p:nvSpPr>
        <p:spPr bwMode="auto">
          <a:xfrm>
            <a:off x="6416879" y="2500306"/>
            <a:ext cx="2596755" cy="519351"/>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spAutoFit/>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resources rights</a:t>
            </a:r>
            <a:endParaRPr kumimoji="0" lang="en-US" sz="1800" b="1" i="0" u="none" strike="noStrike" cap="none" normalizeH="0" baseline="0" dirty="0" smtClean="0">
              <a:ln>
                <a:noFill/>
              </a:ln>
              <a:solidFill>
                <a:schemeClr val="bg1"/>
              </a:solidFill>
              <a:effectLst/>
              <a:latin typeface="Arial" charset="0"/>
            </a:endParaRPr>
          </a:p>
        </p:txBody>
      </p:sp>
      <p:sp>
        <p:nvSpPr>
          <p:cNvPr id="2" name="Title 1"/>
          <p:cNvSpPr>
            <a:spLocks noGrp="1"/>
          </p:cNvSpPr>
          <p:nvPr>
            <p:ph type="title"/>
          </p:nvPr>
        </p:nvSpPr>
        <p:spPr>
          <a:xfrm>
            <a:off x="857225" y="0"/>
            <a:ext cx="8286776" cy="981075"/>
          </a:xfrm>
        </p:spPr>
        <p:txBody>
          <a:bodyPr/>
          <a:lstStyle/>
          <a:p>
            <a:r>
              <a:rPr lang="en-US" sz="3600" dirty="0" smtClean="0"/>
              <a:t>Changing International Context for PA</a:t>
            </a:r>
            <a:endParaRPr lang="en-US" sz="3600" dirty="0"/>
          </a:p>
        </p:txBody>
      </p:sp>
      <p:sp>
        <p:nvSpPr>
          <p:cNvPr id="15" name="Oval 12"/>
          <p:cNvSpPr>
            <a:spLocks noChangeArrowheads="1"/>
          </p:cNvSpPr>
          <p:nvPr/>
        </p:nvSpPr>
        <p:spPr bwMode="auto">
          <a:xfrm>
            <a:off x="2857488" y="5857892"/>
            <a:ext cx="4071966" cy="785818"/>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000" dirty="0" smtClean="0"/>
              <a:t>protected areas governance</a:t>
            </a:r>
            <a:endParaRPr lang="en-US" sz="2000" dirty="0"/>
          </a:p>
        </p:txBody>
      </p:sp>
      <p:sp>
        <p:nvSpPr>
          <p:cNvPr id="16" name="Oval 15"/>
          <p:cNvSpPr>
            <a:spLocks noChangeArrowheads="1"/>
          </p:cNvSpPr>
          <p:nvPr/>
        </p:nvSpPr>
        <p:spPr bwMode="auto">
          <a:xfrm>
            <a:off x="2771800" y="4581128"/>
            <a:ext cx="4071966" cy="785818"/>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000" dirty="0" smtClean="0"/>
              <a:t>new conservation ethics</a:t>
            </a:r>
            <a:endParaRPr lang="en-US" sz="2000" dirty="0"/>
          </a:p>
        </p:txBody>
      </p:sp>
      <p:sp>
        <p:nvSpPr>
          <p:cNvPr id="17" name="Oval 16"/>
          <p:cNvSpPr/>
          <p:nvPr/>
        </p:nvSpPr>
        <p:spPr bwMode="auto">
          <a:xfrm>
            <a:off x="6486576" y="4724004"/>
            <a:ext cx="2500330" cy="519351"/>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square" lIns="0" tIns="45720" rIns="0" bIns="45720" numCol="1" rtlCol="0" anchor="ctr" anchorCtr="0" compatLnSpc="1">
            <a:prstTxWarp prst="textNoShape">
              <a:avLst/>
            </a:prstTxWarp>
            <a:spAutoFit/>
          </a:bodyPr>
          <a:lstStyle/>
          <a:p>
            <a:pPr marL="476250" marR="0" indent="-438150" algn="l"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sustainable use</a:t>
            </a:r>
            <a:endParaRPr kumimoji="0" lang="en-US" sz="1800" b="1" i="0" u="none" strike="noStrike" cap="none" normalizeH="0" baseline="0" dirty="0" smtClean="0">
              <a:ln>
                <a:noFill/>
              </a:ln>
              <a:solidFill>
                <a:schemeClr val="bg1"/>
              </a:solidFill>
              <a:effectLst/>
              <a:latin typeface="Arial" charset="0"/>
            </a:endParaRPr>
          </a:p>
        </p:txBody>
      </p:sp>
      <p:sp>
        <p:nvSpPr>
          <p:cNvPr id="18" name="Oval 17"/>
          <p:cNvSpPr/>
          <p:nvPr/>
        </p:nvSpPr>
        <p:spPr bwMode="auto">
          <a:xfrm>
            <a:off x="1000100" y="4714884"/>
            <a:ext cx="2214578" cy="500066"/>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access</a:t>
            </a:r>
            <a:endParaRPr kumimoji="0" lang="en-US" sz="1800" b="1" i="0" u="none" strike="noStrike" cap="none" normalizeH="0" baseline="0" dirty="0" smtClean="0">
              <a:ln>
                <a:noFill/>
              </a:ln>
              <a:solidFill>
                <a:schemeClr val="bg1"/>
              </a:solidFill>
              <a:effectLst/>
              <a:latin typeface="Arial" charset="0"/>
            </a:endParaRPr>
          </a:p>
        </p:txBody>
      </p:sp>
      <p:sp>
        <p:nvSpPr>
          <p:cNvPr id="19" name="Oval 12"/>
          <p:cNvSpPr>
            <a:spLocks noChangeArrowheads="1"/>
          </p:cNvSpPr>
          <p:nvPr/>
        </p:nvSpPr>
        <p:spPr bwMode="auto">
          <a:xfrm>
            <a:off x="2786050" y="3643314"/>
            <a:ext cx="4071966" cy="785818"/>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000" dirty="0" smtClean="0"/>
              <a:t>property</a:t>
            </a:r>
            <a:endParaRPr lang="en-US" sz="2000" dirty="0"/>
          </a:p>
        </p:txBody>
      </p:sp>
      <p:sp>
        <p:nvSpPr>
          <p:cNvPr id="20" name="Oval 19"/>
          <p:cNvSpPr/>
          <p:nvPr/>
        </p:nvSpPr>
        <p:spPr bwMode="auto">
          <a:xfrm>
            <a:off x="985798" y="6357934"/>
            <a:ext cx="2214578" cy="500066"/>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shared</a:t>
            </a:r>
            <a:endParaRPr kumimoji="0" lang="en-US" sz="1800" b="1" i="0" u="none" strike="noStrike" cap="none" normalizeH="0" baseline="0" dirty="0" smtClean="0">
              <a:ln>
                <a:noFill/>
              </a:ln>
              <a:solidFill>
                <a:schemeClr val="bg1"/>
              </a:solidFill>
              <a:effectLst/>
              <a:latin typeface="Arial" charset="0"/>
            </a:endParaRPr>
          </a:p>
        </p:txBody>
      </p:sp>
      <p:sp>
        <p:nvSpPr>
          <p:cNvPr id="21" name="Oval 20"/>
          <p:cNvSpPr/>
          <p:nvPr/>
        </p:nvSpPr>
        <p:spPr bwMode="auto">
          <a:xfrm>
            <a:off x="6629400" y="6357934"/>
            <a:ext cx="2143140" cy="500066"/>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l"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   indigenous</a:t>
            </a:r>
            <a:endParaRPr kumimoji="0" lang="en-US" sz="1800" b="1" i="0" u="none" strike="noStrike" cap="none" normalizeH="0" baseline="0" dirty="0" smtClean="0">
              <a:ln>
                <a:noFill/>
              </a:ln>
              <a:solidFill>
                <a:schemeClr val="bg1"/>
              </a:solidFill>
              <a:effectLst/>
              <a:latin typeface="Arial" charset="0"/>
            </a:endParaRPr>
          </a:p>
        </p:txBody>
      </p:sp>
      <p:sp>
        <p:nvSpPr>
          <p:cNvPr id="22" name="Oval 21"/>
          <p:cNvSpPr/>
          <p:nvPr/>
        </p:nvSpPr>
        <p:spPr bwMode="auto">
          <a:xfrm>
            <a:off x="3557618" y="5224070"/>
            <a:ext cx="2500330" cy="519351"/>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square" lIns="0" tIns="45720" rIns="0" bIns="45720" numCol="1" rtlCol="0" anchor="ctr" anchorCtr="0" compatLnSpc="1">
            <a:prstTxWarp prst="textNoShape">
              <a:avLst/>
            </a:prstTxWarp>
            <a:spAutoFit/>
          </a:bodyPr>
          <a:lstStyle/>
          <a:p>
            <a:pPr marL="476250" marR="0" indent="-438150" algn="l"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benefit-sharing</a:t>
            </a:r>
            <a:endParaRPr kumimoji="0" lang="en-US" sz="1800" b="1" i="0" u="none" strike="noStrike" cap="none" normalizeH="0" baseline="0" dirty="0" smtClean="0">
              <a:ln>
                <a:noFill/>
              </a:ln>
              <a:solidFill>
                <a:schemeClr val="bg1"/>
              </a:solidFill>
              <a:effectLst/>
              <a:latin typeface="Arial" charset="0"/>
            </a:endParaRPr>
          </a:p>
        </p:txBody>
      </p:sp>
      <p:sp>
        <p:nvSpPr>
          <p:cNvPr id="23" name="Oval 22"/>
          <p:cNvSpPr/>
          <p:nvPr/>
        </p:nvSpPr>
        <p:spPr bwMode="auto">
          <a:xfrm>
            <a:off x="3143240" y="3000372"/>
            <a:ext cx="3214710" cy="519351"/>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square" lIns="0" tIns="45720" rIns="0" bIns="45720" numCol="1" rtlCol="0" anchor="ctr" anchorCtr="0" compatLnSpc="1">
            <a:prstTxWarp prst="textNoShape">
              <a:avLst/>
            </a:prstTxWarp>
            <a:spAutoFit/>
          </a:bodyPr>
          <a:lstStyle/>
          <a:p>
            <a:pPr marL="476250" marR="0" indent="-438150" algn="l"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Indigenous peoples</a:t>
            </a:r>
            <a:endParaRPr kumimoji="0" lang="en-US" sz="1800" b="1" i="0" u="none" strike="noStrike" cap="none" normalizeH="0" baseline="0" dirty="0" smtClean="0">
              <a:ln>
                <a:noFill/>
              </a:ln>
              <a:solidFill>
                <a:schemeClr val="bg1"/>
              </a:solidFill>
              <a:effectLst/>
              <a:latin typeface="Arial" charset="0"/>
            </a:endParaRPr>
          </a:p>
        </p:txBody>
      </p:sp>
      <p:sp>
        <p:nvSpPr>
          <p:cNvPr id="24" name="Oval 23"/>
          <p:cNvSpPr/>
          <p:nvPr/>
        </p:nvSpPr>
        <p:spPr bwMode="auto">
          <a:xfrm>
            <a:off x="1000100" y="2500306"/>
            <a:ext cx="2143140" cy="500066"/>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land rights</a:t>
            </a:r>
            <a:endParaRPr kumimoji="0" lang="en-US" sz="1800" b="1" i="0" u="none" strike="noStrike" cap="none" normalizeH="0" baseline="0" dirty="0" smtClean="0">
              <a:ln>
                <a:noFill/>
              </a:ln>
              <a:solidFill>
                <a:schemeClr val="bg1"/>
              </a:solidFill>
              <a:effectLst/>
              <a:latin typeface="Arial" charset="0"/>
            </a:endParaRPr>
          </a:p>
        </p:txBody>
      </p:sp>
      <p:sp>
        <p:nvSpPr>
          <p:cNvPr id="25" name="Oval 24"/>
          <p:cNvSpPr/>
          <p:nvPr/>
        </p:nvSpPr>
        <p:spPr bwMode="auto">
          <a:xfrm>
            <a:off x="6629400" y="3733800"/>
            <a:ext cx="2214578" cy="571504"/>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communal tenure</a:t>
            </a:r>
            <a:endParaRPr kumimoji="0" lang="en-US" sz="1800" b="1" i="0" u="none" strike="noStrike" cap="none" normalizeH="0" baseline="0" dirty="0" smtClean="0">
              <a:ln>
                <a:noFill/>
              </a:ln>
              <a:solidFill>
                <a:schemeClr val="bg1"/>
              </a:solidFill>
              <a:effectLst/>
              <a:latin typeface="Arial" charset="0"/>
            </a:endParaRPr>
          </a:p>
        </p:txBody>
      </p:sp>
      <p:sp>
        <p:nvSpPr>
          <p:cNvPr id="26" name="Oval 25"/>
          <p:cNvSpPr/>
          <p:nvPr/>
        </p:nvSpPr>
        <p:spPr bwMode="auto">
          <a:xfrm>
            <a:off x="990600" y="3733800"/>
            <a:ext cx="2214578" cy="571504"/>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not = tragedies</a:t>
            </a:r>
            <a:endParaRPr kumimoji="0" lang="en-US" sz="1800" b="1" i="0" u="none" strike="noStrike" cap="none" normalizeH="0" baseline="0" dirty="0" smtClean="0">
              <a:ln>
                <a:noFill/>
              </a:ln>
              <a:solidFill>
                <a:schemeClr val="bg1"/>
              </a:solidFill>
              <a:effectLst/>
              <a:latin typeface="Arial" charset="0"/>
            </a:endParaRPr>
          </a:p>
        </p:txBody>
      </p:sp>
      <p:sp>
        <p:nvSpPr>
          <p:cNvPr id="27" name="Oval 12"/>
          <p:cNvSpPr>
            <a:spLocks noChangeArrowheads="1"/>
          </p:cNvSpPr>
          <p:nvPr/>
        </p:nvSpPr>
        <p:spPr bwMode="auto">
          <a:xfrm>
            <a:off x="2786050" y="1071546"/>
            <a:ext cx="4071966" cy="785818"/>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000" dirty="0" smtClean="0"/>
              <a:t>ecology</a:t>
            </a:r>
            <a:endParaRPr lang="en-US" sz="2000" dirty="0"/>
          </a:p>
        </p:txBody>
      </p:sp>
      <p:sp>
        <p:nvSpPr>
          <p:cNvPr id="28" name="Oval 27"/>
          <p:cNvSpPr/>
          <p:nvPr/>
        </p:nvSpPr>
        <p:spPr bwMode="auto">
          <a:xfrm>
            <a:off x="1000100" y="1214422"/>
            <a:ext cx="2214578" cy="500066"/>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systems thinking</a:t>
            </a:r>
            <a:endParaRPr kumimoji="0" lang="en-US" sz="1800" b="1" i="0" u="none" strike="noStrike" cap="none" normalizeH="0" baseline="0" dirty="0" smtClean="0">
              <a:ln>
                <a:noFill/>
              </a:ln>
              <a:solidFill>
                <a:schemeClr val="bg1"/>
              </a:solidFill>
              <a:effectLst/>
              <a:latin typeface="Arial" charset="0"/>
            </a:endParaRPr>
          </a:p>
        </p:txBody>
      </p:sp>
      <p:sp>
        <p:nvSpPr>
          <p:cNvPr id="29" name="Oval 28"/>
          <p:cNvSpPr/>
          <p:nvPr/>
        </p:nvSpPr>
        <p:spPr bwMode="auto">
          <a:xfrm>
            <a:off x="6215074" y="1214422"/>
            <a:ext cx="2714644" cy="500066"/>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adaptive management</a:t>
            </a:r>
            <a:endParaRPr kumimoji="0" lang="en-US" sz="1800" b="1" i="0" u="none" strike="noStrike" cap="none" normalizeH="0" baseline="0" dirty="0" smtClean="0">
              <a:ln>
                <a:noFill/>
              </a:ln>
              <a:solidFill>
                <a:schemeClr val="bg1"/>
              </a:solidFill>
              <a:effectLst/>
              <a:latin typeface="Arial" charset="0"/>
            </a:endParaRPr>
          </a:p>
        </p:txBody>
      </p:sp>
      <p:sp>
        <p:nvSpPr>
          <p:cNvPr id="30" name="Oval 29"/>
          <p:cNvSpPr/>
          <p:nvPr/>
        </p:nvSpPr>
        <p:spPr bwMode="auto">
          <a:xfrm>
            <a:off x="3214678" y="1714488"/>
            <a:ext cx="3286148" cy="500066"/>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participatory management </a:t>
            </a:r>
            <a:endParaRPr kumimoji="0" lang="en-US" sz="1800" b="1" i="0" u="none" strike="noStrike" cap="none" normalizeH="0" baseline="0" dirty="0" smtClean="0">
              <a:ln>
                <a:noFill/>
              </a:ln>
              <a:solidFill>
                <a:schemeClr val="bg1"/>
              </a:solidFill>
              <a:effectLst/>
              <a:latin typeface="Arial" charset="0"/>
            </a:endParaRPr>
          </a:p>
        </p:txBody>
      </p:sp>
      <p:sp>
        <p:nvSpPr>
          <p:cNvPr id="42" name="Title 1"/>
          <p:cNvSpPr txBox="1">
            <a:spLocks/>
          </p:cNvSpPr>
          <p:nvPr/>
        </p:nvSpPr>
        <p:spPr bwMode="auto">
          <a:xfrm>
            <a:off x="857224" y="0"/>
            <a:ext cx="8286776" cy="981075"/>
          </a:xfrm>
          <a:prstGeom prst="rect">
            <a:avLst/>
          </a:prstGeom>
          <a:solidFill>
            <a:srgbClr val="000000"/>
          </a:solidFill>
          <a:ln w="9525">
            <a:noFill/>
            <a:miter lim="800000"/>
            <a:headEnd/>
            <a:tailEnd/>
          </a:ln>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3900" kern="0" dirty="0" smtClean="0">
                <a:solidFill>
                  <a:schemeClr val="bg1"/>
                </a:solidFill>
                <a:latin typeface="+mn-lt"/>
                <a:ea typeface="+mj-ea"/>
                <a:cs typeface="+mj-cs"/>
              </a:rPr>
              <a:t>factors driving the shift</a:t>
            </a:r>
            <a:endParaRPr kumimoji="0" lang="en-US" sz="3900" b="1" i="0" u="none" strike="noStrike" kern="0" cap="none" spc="0" normalizeH="0" baseline="0" noProof="0" dirty="0">
              <a:ln>
                <a:noFill/>
              </a:ln>
              <a:solidFill>
                <a:schemeClr val="bg1"/>
              </a:solidFill>
              <a:effectLst/>
              <a:uLnTx/>
              <a:uFillTx/>
              <a:latin typeface="+mn-lt"/>
              <a:ea typeface="+mj-ea"/>
              <a:cs typeface="+mj-cs"/>
            </a:endParaRPr>
          </a:p>
        </p:txBody>
      </p:sp>
      <p:sp>
        <p:nvSpPr>
          <p:cNvPr id="37" name="Oval 36"/>
          <p:cNvSpPr/>
          <p:nvPr/>
        </p:nvSpPr>
        <p:spPr bwMode="auto">
          <a:xfrm>
            <a:off x="985798" y="5791200"/>
            <a:ext cx="2214578" cy="500066"/>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state</a:t>
            </a:r>
            <a:endParaRPr kumimoji="0" lang="en-US" sz="1800" b="1" i="0" u="none" strike="noStrike" cap="none" normalizeH="0" baseline="0" dirty="0" smtClean="0">
              <a:ln>
                <a:noFill/>
              </a:ln>
              <a:solidFill>
                <a:schemeClr val="bg1"/>
              </a:solidFill>
              <a:effectLst/>
              <a:latin typeface="Arial" charset="0"/>
            </a:endParaRPr>
          </a:p>
        </p:txBody>
      </p:sp>
      <p:sp>
        <p:nvSpPr>
          <p:cNvPr id="43" name="Oval 42"/>
          <p:cNvSpPr/>
          <p:nvPr/>
        </p:nvSpPr>
        <p:spPr bwMode="auto">
          <a:xfrm>
            <a:off x="6629400" y="5791200"/>
            <a:ext cx="2143140" cy="500066"/>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  private</a:t>
            </a:r>
            <a:endParaRPr kumimoji="0" lang="en-US" sz="1800" b="1" i="0" u="none" strike="noStrike" cap="none" normalizeH="0" baseline="0" dirty="0" smtClean="0">
              <a:ln>
                <a:noFill/>
              </a:ln>
              <a:solidFill>
                <a:schemeClr val="bg1"/>
              </a:solidFill>
              <a:effectLst/>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fade">
                                      <p:cBhvr>
                                        <p:cTn id="18" dur="500"/>
                                        <p:tgtEl>
                                          <p:spTgt spid="2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fade">
                                      <p:cBhvr>
                                        <p:cTn id="33" dur="500"/>
                                        <p:tgtEl>
                                          <p:spTgt spid="2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500"/>
                                        <p:tgtEl>
                                          <p:spTgt spid="35"/>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500"/>
                                        <p:tgtEl>
                                          <p:spTgt spid="2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fade">
                                      <p:cBhvr>
                                        <p:cTn id="65" dur="500"/>
                                        <p:tgtEl>
                                          <p:spTgt spid="17"/>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500"/>
                                        <p:tgtEl>
                                          <p:spTgt spid="15"/>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37"/>
                                        </p:tgtEl>
                                        <p:attrNameLst>
                                          <p:attrName>style.visibility</p:attrName>
                                        </p:attrNameLst>
                                      </p:cBhvr>
                                      <p:to>
                                        <p:strVal val="visible"/>
                                      </p:to>
                                    </p:set>
                                    <p:animEffect transition="in" filter="fade">
                                      <p:cBhvr>
                                        <p:cTn id="75" dur="500"/>
                                        <p:tgtEl>
                                          <p:spTgt spid="37"/>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43"/>
                                        </p:tgtEl>
                                        <p:attrNameLst>
                                          <p:attrName>style.visibility</p:attrName>
                                        </p:attrNameLst>
                                      </p:cBhvr>
                                      <p:to>
                                        <p:strVal val="visible"/>
                                      </p:to>
                                    </p:set>
                                    <p:animEffect transition="in" filter="fade">
                                      <p:cBhvr>
                                        <p:cTn id="78" dur="500"/>
                                        <p:tgtEl>
                                          <p:spTgt spid="43"/>
                                        </p:tgtEl>
                                      </p:cBhvr>
                                    </p:animEffec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fade">
                                      <p:cBhvr>
                                        <p:cTn id="83" dur="500"/>
                                        <p:tgtEl>
                                          <p:spTgt spid="20"/>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fade">
                                      <p:cBhvr>
                                        <p:cTn id="8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5"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7" grpId="0" animBg="1"/>
      <p:bldP spid="4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latin typeface="+mn-lt"/>
              </a:rPr>
              <a:t>realising</a:t>
            </a:r>
            <a:r>
              <a:rPr lang="en-US" dirty="0" smtClean="0">
                <a:latin typeface="+mn-lt"/>
              </a:rPr>
              <a:t> the shift!</a:t>
            </a:r>
            <a:endParaRPr lang="en-US" dirty="0">
              <a:latin typeface="+mn-lt"/>
            </a:endParaRPr>
          </a:p>
        </p:txBody>
      </p:sp>
      <p:pic>
        <p:nvPicPr>
          <p:cNvPr id="5" name="Content Placeholder 4" descr="Botswana Map.jpg"/>
          <p:cNvPicPr>
            <a:picLocks noGrp="1" noChangeAspect="1"/>
          </p:cNvPicPr>
          <p:nvPr>
            <p:ph idx="1"/>
          </p:nvPr>
        </p:nvPicPr>
        <p:blipFill>
          <a:blip r:embed="rId3"/>
          <a:srcRect l="-32662" r="-32662"/>
          <a:stretch>
            <a:fillRect/>
          </a:stretch>
        </p:blipFill>
        <p:spPr>
          <a:xfrm>
            <a:off x="-838200" y="981075"/>
            <a:ext cx="8610600" cy="5876925"/>
          </a:xfrm>
        </p:spPr>
      </p:pic>
      <p:sp>
        <p:nvSpPr>
          <p:cNvPr id="6" name="Oval 5"/>
          <p:cNvSpPr/>
          <p:nvPr/>
        </p:nvSpPr>
        <p:spPr bwMode="auto">
          <a:xfrm>
            <a:off x="6858000" y="1066800"/>
            <a:ext cx="1428760" cy="428628"/>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none" lIns="0" tIns="45720" rIns="91440" bIns="45720" numCol="1" rtlCol="0" anchor="ctr" anchorCtr="0" compatLnSpc="1">
            <a:prstTxWarp prst="textNoShape">
              <a:avLst/>
            </a:prstTxWarp>
          </a:bodyPr>
          <a:lstStyle/>
          <a:p>
            <a:pPr marL="476250" marR="0" indent="-438150" algn="l" defTabSz="914400" rtl="0" eaLnBrk="1" fontAlgn="base" latinLnBrk="0" hangingPunct="1">
              <a:lnSpc>
                <a:spcPct val="100000"/>
              </a:lnSpc>
              <a:spcBef>
                <a:spcPct val="20000"/>
              </a:spcBef>
              <a:spcAft>
                <a:spcPct val="0"/>
              </a:spcAft>
              <a:buClr>
                <a:srgbClr val="000066"/>
              </a:buClr>
              <a:buSzTx/>
              <a:buNone/>
              <a:tabLst/>
            </a:pPr>
            <a:r>
              <a:rPr kumimoji="0" lang="en-US" sz="2400" b="1" i="0" u="none" strike="noStrike" cap="none" normalizeH="0" baseline="0" dirty="0" smtClean="0">
                <a:ln>
                  <a:noFill/>
                </a:ln>
                <a:solidFill>
                  <a:schemeClr val="bg1"/>
                </a:solidFill>
                <a:effectLst/>
                <a:latin typeface="Arial" charset="0"/>
              </a:rPr>
              <a:t>  1961</a:t>
            </a:r>
          </a:p>
        </p:txBody>
      </p:sp>
      <p:sp>
        <p:nvSpPr>
          <p:cNvPr id="7" name="Oval 6"/>
          <p:cNvSpPr/>
          <p:nvPr/>
        </p:nvSpPr>
        <p:spPr bwMode="auto">
          <a:xfrm>
            <a:off x="6858000" y="2209800"/>
            <a:ext cx="1428760" cy="428628"/>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none" lIns="0" tIns="45720" rIns="91440" bIns="45720" numCol="1" rtlCol="0" anchor="ctr" anchorCtr="0" compatLnSpc="1">
            <a:prstTxWarp prst="textNoShape">
              <a:avLst/>
            </a:prstTxWarp>
          </a:bodyPr>
          <a:lstStyle/>
          <a:p>
            <a:pPr marL="476250" marR="0" indent="-438150" algn="l" defTabSz="914400" rtl="0" eaLnBrk="1" fontAlgn="base" latinLnBrk="0" hangingPunct="1">
              <a:lnSpc>
                <a:spcPct val="100000"/>
              </a:lnSpc>
              <a:spcBef>
                <a:spcPct val="20000"/>
              </a:spcBef>
              <a:spcAft>
                <a:spcPct val="0"/>
              </a:spcAft>
              <a:buClr>
                <a:srgbClr val="000066"/>
              </a:buClr>
              <a:buSzTx/>
              <a:buNone/>
              <a:tabLst/>
            </a:pPr>
            <a:r>
              <a:rPr kumimoji="0" lang="en-US" sz="2400" b="1" i="0" u="none" strike="noStrike" cap="none" normalizeH="0" baseline="0" dirty="0" smtClean="0">
                <a:ln>
                  <a:noFill/>
                </a:ln>
                <a:solidFill>
                  <a:schemeClr val="bg1"/>
                </a:solidFill>
                <a:effectLst/>
                <a:latin typeface="Arial" charset="0"/>
              </a:rPr>
              <a:t>  1980</a:t>
            </a:r>
          </a:p>
        </p:txBody>
      </p:sp>
      <p:sp>
        <p:nvSpPr>
          <p:cNvPr id="8" name="Oval 7"/>
          <p:cNvSpPr/>
          <p:nvPr/>
        </p:nvSpPr>
        <p:spPr bwMode="auto">
          <a:xfrm>
            <a:off x="6858000" y="3352800"/>
            <a:ext cx="1428760" cy="428628"/>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none" lIns="0" tIns="45720" rIns="9144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2400" dirty="0" smtClean="0">
                <a:solidFill>
                  <a:schemeClr val="bg1"/>
                </a:solidFill>
              </a:rPr>
              <a:t>1986</a:t>
            </a:r>
            <a:endParaRPr kumimoji="0" lang="en-US" sz="2400" b="1" i="0" u="none" strike="noStrike" cap="none" normalizeH="0" baseline="0" dirty="0" smtClean="0">
              <a:ln>
                <a:noFill/>
              </a:ln>
              <a:solidFill>
                <a:schemeClr val="bg1"/>
              </a:solidFill>
              <a:effectLst/>
              <a:latin typeface="Arial" charset="0"/>
            </a:endParaRPr>
          </a:p>
        </p:txBody>
      </p:sp>
      <p:sp>
        <p:nvSpPr>
          <p:cNvPr id="9" name="Oval 8"/>
          <p:cNvSpPr/>
          <p:nvPr/>
        </p:nvSpPr>
        <p:spPr bwMode="auto">
          <a:xfrm>
            <a:off x="5943600" y="1600200"/>
            <a:ext cx="3200400" cy="500066"/>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ZA" sz="1600" dirty="0" smtClean="0"/>
              <a:t>CKGR established</a:t>
            </a:r>
          </a:p>
        </p:txBody>
      </p:sp>
      <p:sp>
        <p:nvSpPr>
          <p:cNvPr id="10" name="Oval 9"/>
          <p:cNvSpPr/>
          <p:nvPr/>
        </p:nvSpPr>
        <p:spPr bwMode="auto">
          <a:xfrm>
            <a:off x="5943600" y="2743200"/>
            <a:ext cx="3200400" cy="500066"/>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ZA" sz="1600" dirty="0" smtClean="0"/>
              <a:t>diamonds discovered</a:t>
            </a:r>
          </a:p>
        </p:txBody>
      </p:sp>
      <p:sp>
        <p:nvSpPr>
          <p:cNvPr id="11" name="Oval 10"/>
          <p:cNvSpPr/>
          <p:nvPr/>
        </p:nvSpPr>
        <p:spPr bwMode="auto">
          <a:xfrm>
            <a:off x="5943600" y="5029200"/>
            <a:ext cx="3200400" cy="500066"/>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ZA" sz="1600" dirty="0" smtClean="0"/>
              <a:t>steps to actively relocate</a:t>
            </a:r>
          </a:p>
        </p:txBody>
      </p:sp>
      <p:sp>
        <p:nvSpPr>
          <p:cNvPr id="15" name="Oval 14"/>
          <p:cNvSpPr/>
          <p:nvPr/>
        </p:nvSpPr>
        <p:spPr bwMode="auto">
          <a:xfrm>
            <a:off x="5943600" y="3886200"/>
            <a:ext cx="3200400" cy="500066"/>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ZA" sz="1600" dirty="0" smtClean="0"/>
              <a:t>Govt policy to relocate</a:t>
            </a:r>
          </a:p>
        </p:txBody>
      </p:sp>
      <p:sp>
        <p:nvSpPr>
          <p:cNvPr id="16" name="Oval 15"/>
          <p:cNvSpPr/>
          <p:nvPr/>
        </p:nvSpPr>
        <p:spPr bwMode="auto">
          <a:xfrm>
            <a:off x="6858000" y="4495800"/>
            <a:ext cx="1428760" cy="428628"/>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none" lIns="0" tIns="45720" rIns="9144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2400" dirty="0" smtClean="0">
                <a:solidFill>
                  <a:schemeClr val="bg1"/>
                </a:solidFill>
              </a:rPr>
              <a:t>2002</a:t>
            </a:r>
            <a:endParaRPr kumimoji="0" lang="en-US" sz="2400" b="1" i="0" u="none" strike="noStrike" cap="none" normalizeH="0" baseline="0" dirty="0" smtClean="0">
              <a:ln>
                <a:noFill/>
              </a:ln>
              <a:solidFill>
                <a:schemeClr val="bg1"/>
              </a:solidFill>
              <a:effectLst/>
              <a:latin typeface="Arial" charset="0"/>
            </a:endParaRPr>
          </a:p>
        </p:txBody>
      </p:sp>
      <p:sp>
        <p:nvSpPr>
          <p:cNvPr id="21" name="5-Point Star 20"/>
          <p:cNvSpPr/>
          <p:nvPr/>
        </p:nvSpPr>
        <p:spPr bwMode="auto">
          <a:xfrm>
            <a:off x="3124200" y="3733800"/>
            <a:ext cx="304800" cy="304800"/>
          </a:xfrm>
          <a:prstGeom prst="star5">
            <a:avLst/>
          </a:prstGeom>
          <a:solidFill>
            <a:srgbClr val="FF0000"/>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l" defTabSz="914400" rtl="0" eaLnBrk="1" fontAlgn="base" latinLnBrk="0" hangingPunct="1">
              <a:lnSpc>
                <a:spcPct val="100000"/>
              </a:lnSpc>
              <a:spcBef>
                <a:spcPct val="20000"/>
              </a:spcBef>
              <a:spcAft>
                <a:spcPct val="0"/>
              </a:spcAft>
              <a:buClr>
                <a:srgbClr val="000066"/>
              </a:buClr>
              <a:buSzTx/>
              <a:buNone/>
              <a:tabLst/>
            </a:pPr>
            <a:endParaRPr lang="en-US" sz="1800" dirty="0" smtClean="0">
              <a:solidFill>
                <a:schemeClr val="bg1"/>
              </a:solidFill>
            </a:endParaRPr>
          </a:p>
        </p:txBody>
      </p:sp>
      <p:sp>
        <p:nvSpPr>
          <p:cNvPr id="22" name="5-Point Star 21"/>
          <p:cNvSpPr/>
          <p:nvPr/>
        </p:nvSpPr>
        <p:spPr bwMode="auto">
          <a:xfrm>
            <a:off x="3276600" y="4038600"/>
            <a:ext cx="304800" cy="304800"/>
          </a:xfrm>
          <a:prstGeom prst="star5">
            <a:avLst/>
          </a:prstGeom>
          <a:solidFill>
            <a:srgbClr val="FF0000"/>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l" defTabSz="914400" rtl="0" eaLnBrk="1" fontAlgn="base" latinLnBrk="0" hangingPunct="1">
              <a:lnSpc>
                <a:spcPct val="100000"/>
              </a:lnSpc>
              <a:spcBef>
                <a:spcPct val="20000"/>
              </a:spcBef>
              <a:spcAft>
                <a:spcPct val="0"/>
              </a:spcAft>
              <a:buClr>
                <a:srgbClr val="000066"/>
              </a:buClr>
              <a:buSzTx/>
              <a:buNone/>
              <a:tabLst/>
            </a:pPr>
            <a:endParaRPr lang="en-US" sz="1800" dirty="0" smtClean="0">
              <a:solidFill>
                <a:schemeClr val="bg1"/>
              </a:solidFill>
            </a:endParaRPr>
          </a:p>
        </p:txBody>
      </p:sp>
      <p:sp>
        <p:nvSpPr>
          <p:cNvPr id="23" name="Oval 22"/>
          <p:cNvSpPr/>
          <p:nvPr/>
        </p:nvSpPr>
        <p:spPr bwMode="auto">
          <a:xfrm>
            <a:off x="1447800" y="3657600"/>
            <a:ext cx="1676400" cy="457200"/>
          </a:xfrm>
          <a:prstGeom prst="ellipse">
            <a:avLst/>
          </a:prstGeom>
          <a:solidFill>
            <a:srgbClr val="000000"/>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l" defTabSz="914400" rtl="0" eaLnBrk="1" fontAlgn="base" latinLnBrk="0" hangingPunct="1">
              <a:lnSpc>
                <a:spcPct val="100000"/>
              </a:lnSpc>
              <a:spcBef>
                <a:spcPct val="20000"/>
              </a:spcBef>
              <a:spcAft>
                <a:spcPct val="0"/>
              </a:spcAft>
              <a:buClr>
                <a:srgbClr val="000066"/>
              </a:buClr>
              <a:buSzTx/>
              <a:buNone/>
              <a:tabLst/>
            </a:pPr>
            <a:r>
              <a:rPr lang="en-US" sz="1800" b="0" dirty="0" err="1" smtClean="0">
                <a:solidFill>
                  <a:schemeClr val="bg1"/>
                </a:solidFill>
              </a:rPr>
              <a:t>Mothomelo</a:t>
            </a:r>
            <a:endParaRPr lang="en-US" sz="1800" b="0" dirty="0" smtClean="0">
              <a:solidFill>
                <a:schemeClr val="bg1"/>
              </a:solidFill>
            </a:endParaRPr>
          </a:p>
        </p:txBody>
      </p:sp>
      <p:sp>
        <p:nvSpPr>
          <p:cNvPr id="24" name="Oval 23"/>
          <p:cNvSpPr/>
          <p:nvPr/>
        </p:nvSpPr>
        <p:spPr bwMode="auto">
          <a:xfrm>
            <a:off x="3581400" y="4038600"/>
            <a:ext cx="1676400" cy="457200"/>
          </a:xfrm>
          <a:prstGeom prst="ellipse">
            <a:avLst/>
          </a:prstGeom>
          <a:solidFill>
            <a:srgbClr val="000000"/>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l" defTabSz="914400" rtl="0" eaLnBrk="1" fontAlgn="base" latinLnBrk="0" hangingPunct="1">
              <a:lnSpc>
                <a:spcPct val="100000"/>
              </a:lnSpc>
              <a:spcBef>
                <a:spcPct val="20000"/>
              </a:spcBef>
              <a:spcAft>
                <a:spcPct val="0"/>
              </a:spcAft>
              <a:buClr>
                <a:srgbClr val="000066"/>
              </a:buClr>
              <a:buSzTx/>
              <a:buNone/>
              <a:tabLst/>
            </a:pPr>
            <a:r>
              <a:rPr lang="en-US" sz="1800" b="0" dirty="0" err="1" smtClean="0">
                <a:solidFill>
                  <a:schemeClr val="bg1"/>
                </a:solidFill>
              </a:rPr>
              <a:t>Kaudwane</a:t>
            </a:r>
            <a:endParaRPr lang="en-US" sz="1800" b="0" dirty="0" smtClean="0">
              <a:solidFill>
                <a:schemeClr val="bg1"/>
              </a:solidFill>
            </a:endParaRPr>
          </a:p>
        </p:txBody>
      </p:sp>
      <p:sp>
        <p:nvSpPr>
          <p:cNvPr id="25" name="Oval 24"/>
          <p:cNvSpPr/>
          <p:nvPr/>
        </p:nvSpPr>
        <p:spPr bwMode="auto">
          <a:xfrm>
            <a:off x="6248400" y="5638800"/>
            <a:ext cx="2514600" cy="381000"/>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ZA" sz="1400" dirty="0" smtClean="0"/>
              <a:t>terminate services</a:t>
            </a:r>
          </a:p>
        </p:txBody>
      </p:sp>
      <p:sp>
        <p:nvSpPr>
          <p:cNvPr id="26" name="Oval 25"/>
          <p:cNvSpPr/>
          <p:nvPr/>
        </p:nvSpPr>
        <p:spPr bwMode="auto">
          <a:xfrm>
            <a:off x="6248400" y="6477000"/>
            <a:ext cx="2514600" cy="381000"/>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ZA" sz="1400" dirty="0" smtClean="0"/>
              <a:t>prevented access</a:t>
            </a:r>
          </a:p>
        </p:txBody>
      </p:sp>
      <p:sp>
        <p:nvSpPr>
          <p:cNvPr id="28" name="Oval 27"/>
          <p:cNvSpPr/>
          <p:nvPr/>
        </p:nvSpPr>
        <p:spPr bwMode="auto">
          <a:xfrm>
            <a:off x="6781800" y="6019800"/>
            <a:ext cx="1524000" cy="381000"/>
          </a:xfrm>
          <a:prstGeom prst="ellipse">
            <a:avLst/>
          </a:prstGeom>
          <a:solidFill>
            <a:schemeClr val="tx2">
              <a:lumMod val="60000"/>
              <a:lumOff val="40000"/>
            </a:schemeClr>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ZA" sz="1400" dirty="0" smtClean="0"/>
              <a:t>water</a:t>
            </a:r>
          </a:p>
        </p:txBody>
      </p:sp>
      <p:sp>
        <p:nvSpPr>
          <p:cNvPr id="29" name="Oval 12"/>
          <p:cNvSpPr>
            <a:spLocks noChangeArrowheads="1"/>
          </p:cNvSpPr>
          <p:nvPr/>
        </p:nvSpPr>
        <p:spPr bwMode="auto">
          <a:xfrm>
            <a:off x="990600" y="5791200"/>
            <a:ext cx="4953000" cy="785818"/>
          </a:xfrm>
          <a:prstGeom prst="ellipse">
            <a:avLst/>
          </a:prstGeom>
          <a:solidFill>
            <a:schemeClr val="tx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400" dirty="0" smtClean="0">
                <a:solidFill>
                  <a:srgbClr val="FFFFFF"/>
                </a:solidFill>
              </a:rPr>
              <a:t>Central Kalahari Game Reserve</a:t>
            </a:r>
            <a:endParaRPr lang="en-US" sz="2400" dirty="0">
              <a:solidFill>
                <a:srgbClr val="FFFFFF"/>
              </a:solidFill>
            </a:endParaRPr>
          </a:p>
        </p:txBody>
      </p:sp>
      <p:sp>
        <p:nvSpPr>
          <p:cNvPr id="30" name="Oval 12"/>
          <p:cNvSpPr>
            <a:spLocks noChangeArrowheads="1"/>
          </p:cNvSpPr>
          <p:nvPr/>
        </p:nvSpPr>
        <p:spPr bwMode="auto">
          <a:xfrm>
            <a:off x="5943600" y="1905000"/>
            <a:ext cx="3200400" cy="785818"/>
          </a:xfrm>
          <a:prstGeom prst="ellipse">
            <a:avLst/>
          </a:prstGeom>
          <a:solidFill>
            <a:schemeClr val="accent3"/>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400" dirty="0" smtClean="0"/>
              <a:t>land rights</a:t>
            </a:r>
            <a:endParaRPr lang="en-US" sz="2400" dirty="0"/>
          </a:p>
        </p:txBody>
      </p:sp>
      <p:sp>
        <p:nvSpPr>
          <p:cNvPr id="31" name="Oval 12"/>
          <p:cNvSpPr>
            <a:spLocks noChangeArrowheads="1"/>
          </p:cNvSpPr>
          <p:nvPr/>
        </p:nvSpPr>
        <p:spPr bwMode="auto">
          <a:xfrm>
            <a:off x="5943600" y="2971800"/>
            <a:ext cx="3200400" cy="785818"/>
          </a:xfrm>
          <a:prstGeom prst="ellipse">
            <a:avLst/>
          </a:prstGeom>
          <a:solidFill>
            <a:schemeClr val="accent3"/>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400" dirty="0" smtClean="0"/>
              <a:t>resource rights</a:t>
            </a:r>
            <a:endParaRPr lang="en-US" sz="2400" dirty="0"/>
          </a:p>
        </p:txBody>
      </p:sp>
      <p:sp>
        <p:nvSpPr>
          <p:cNvPr id="32" name="Oval 12"/>
          <p:cNvSpPr>
            <a:spLocks noChangeArrowheads="1"/>
          </p:cNvSpPr>
          <p:nvPr/>
        </p:nvSpPr>
        <p:spPr bwMode="auto">
          <a:xfrm>
            <a:off x="5943600" y="5105400"/>
            <a:ext cx="3200400" cy="785818"/>
          </a:xfrm>
          <a:prstGeom prst="ellipse">
            <a:avLst/>
          </a:prstGeom>
          <a:solidFill>
            <a:schemeClr val="accent3"/>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400" dirty="0" smtClean="0"/>
              <a:t>conservation</a:t>
            </a:r>
            <a:endParaRPr lang="en-US" sz="2400" dirty="0"/>
          </a:p>
        </p:txBody>
      </p:sp>
      <p:sp>
        <p:nvSpPr>
          <p:cNvPr id="33" name="Oval 12"/>
          <p:cNvSpPr>
            <a:spLocks noChangeArrowheads="1"/>
          </p:cNvSpPr>
          <p:nvPr/>
        </p:nvSpPr>
        <p:spPr bwMode="auto">
          <a:xfrm>
            <a:off x="6553200" y="3657600"/>
            <a:ext cx="2133600" cy="785818"/>
          </a:xfrm>
          <a:prstGeom prst="ellipse">
            <a:avLst/>
          </a:prstGeom>
          <a:solidFill>
            <a:schemeClr val="tx2">
              <a:lumMod val="60000"/>
              <a:lumOff val="40000"/>
            </a:schemeClr>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400" dirty="0" smtClean="0"/>
              <a:t>water</a:t>
            </a:r>
            <a:endParaRPr lang="en-US" sz="2400" dirty="0"/>
          </a:p>
        </p:txBody>
      </p:sp>
      <p:sp>
        <p:nvSpPr>
          <p:cNvPr id="34" name="Oval 33"/>
          <p:cNvSpPr/>
          <p:nvPr/>
        </p:nvSpPr>
        <p:spPr bwMode="auto">
          <a:xfrm>
            <a:off x="7391400" y="2590800"/>
            <a:ext cx="457200" cy="457200"/>
          </a:xfrm>
          <a:prstGeom prst="ellipse">
            <a:avLst/>
          </a:prstGeom>
          <a:solidFill>
            <a:srgbClr val="000000"/>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a:t>
            </a:r>
          </a:p>
        </p:txBody>
      </p:sp>
      <p:sp>
        <p:nvSpPr>
          <p:cNvPr id="35" name="Oval 34"/>
          <p:cNvSpPr/>
          <p:nvPr/>
        </p:nvSpPr>
        <p:spPr bwMode="auto">
          <a:xfrm>
            <a:off x="7391400" y="4572000"/>
            <a:ext cx="457200" cy="457200"/>
          </a:xfrm>
          <a:prstGeom prst="ellipse">
            <a:avLst/>
          </a:prstGeom>
          <a:solidFill>
            <a:srgbClr val="000000"/>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VS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500"/>
                                        <p:tgtEl>
                                          <p:spTgt spid="3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500"/>
                                        <p:tgtEl>
                                          <p:spTgt spid="3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fade">
                                      <p:cBhvr>
                                        <p:cTn id="21" dur="500"/>
                                        <p:tgtEl>
                                          <p:spTgt spid="33"/>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fade">
                                      <p:cBhvr>
                                        <p:cTn id="26" dur="500"/>
                                        <p:tgtEl>
                                          <p:spTgt spid="3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500"/>
                                        <p:tgtEl>
                                          <p:spTgt spid="32"/>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1" nodeType="clickEffect">
                                  <p:stCondLst>
                                    <p:cond delay="0"/>
                                  </p:stCondLst>
                                  <p:childTnLst>
                                    <p:animEffect transition="out" filter="fade">
                                      <p:cBhvr>
                                        <p:cTn id="35" dur="500"/>
                                        <p:tgtEl>
                                          <p:spTgt spid="30"/>
                                        </p:tgtEl>
                                      </p:cBhvr>
                                    </p:animEffect>
                                    <p:set>
                                      <p:cBhvr>
                                        <p:cTn id="36" dur="1" fill="hold">
                                          <p:stCondLst>
                                            <p:cond delay="499"/>
                                          </p:stCondLst>
                                        </p:cTn>
                                        <p:tgtEl>
                                          <p:spTgt spid="30"/>
                                        </p:tgtEl>
                                        <p:attrNameLst>
                                          <p:attrName>style.visibility</p:attrName>
                                        </p:attrNameLst>
                                      </p:cBhvr>
                                      <p:to>
                                        <p:strVal val="hidden"/>
                                      </p:to>
                                    </p:set>
                                  </p:childTnLst>
                                </p:cTn>
                              </p:par>
                              <p:par>
                                <p:cTn id="37" presetID="10" presetClass="exit" presetSubtype="0" fill="hold" grpId="1" nodeType="withEffect">
                                  <p:stCondLst>
                                    <p:cond delay="0"/>
                                  </p:stCondLst>
                                  <p:childTnLst>
                                    <p:animEffect transition="out" filter="fade">
                                      <p:cBhvr>
                                        <p:cTn id="38" dur="500"/>
                                        <p:tgtEl>
                                          <p:spTgt spid="32"/>
                                        </p:tgtEl>
                                      </p:cBhvr>
                                    </p:animEffect>
                                    <p:set>
                                      <p:cBhvr>
                                        <p:cTn id="39" dur="1" fill="hold">
                                          <p:stCondLst>
                                            <p:cond delay="499"/>
                                          </p:stCondLst>
                                        </p:cTn>
                                        <p:tgtEl>
                                          <p:spTgt spid="32"/>
                                        </p:tgtEl>
                                        <p:attrNameLst>
                                          <p:attrName>style.visibility</p:attrName>
                                        </p:attrNameLst>
                                      </p:cBhvr>
                                      <p:to>
                                        <p:strVal val="hidden"/>
                                      </p:to>
                                    </p:set>
                                  </p:childTnLst>
                                </p:cTn>
                              </p:par>
                              <p:par>
                                <p:cTn id="40" presetID="10" presetClass="exit" presetSubtype="0" fill="hold" grpId="1" nodeType="withEffect">
                                  <p:stCondLst>
                                    <p:cond delay="0"/>
                                  </p:stCondLst>
                                  <p:childTnLst>
                                    <p:animEffect transition="out" filter="fade">
                                      <p:cBhvr>
                                        <p:cTn id="41" dur="500"/>
                                        <p:tgtEl>
                                          <p:spTgt spid="34"/>
                                        </p:tgtEl>
                                      </p:cBhvr>
                                    </p:animEffect>
                                    <p:set>
                                      <p:cBhvr>
                                        <p:cTn id="42" dur="1" fill="hold">
                                          <p:stCondLst>
                                            <p:cond delay="499"/>
                                          </p:stCondLst>
                                        </p:cTn>
                                        <p:tgtEl>
                                          <p:spTgt spid="34"/>
                                        </p:tgtEl>
                                        <p:attrNameLst>
                                          <p:attrName>style.visibility</p:attrName>
                                        </p:attrNameLst>
                                      </p:cBhvr>
                                      <p:to>
                                        <p:strVal val="hidden"/>
                                      </p:to>
                                    </p:set>
                                  </p:childTnLst>
                                </p:cTn>
                              </p:par>
                              <p:par>
                                <p:cTn id="43" presetID="10" presetClass="exit" presetSubtype="0" fill="hold" grpId="1" nodeType="withEffect">
                                  <p:stCondLst>
                                    <p:cond delay="0"/>
                                  </p:stCondLst>
                                  <p:childTnLst>
                                    <p:animEffect transition="out" filter="fade">
                                      <p:cBhvr>
                                        <p:cTn id="44" dur="500"/>
                                        <p:tgtEl>
                                          <p:spTgt spid="33"/>
                                        </p:tgtEl>
                                      </p:cBhvr>
                                    </p:animEffect>
                                    <p:set>
                                      <p:cBhvr>
                                        <p:cTn id="45" dur="1" fill="hold">
                                          <p:stCondLst>
                                            <p:cond delay="499"/>
                                          </p:stCondLst>
                                        </p:cTn>
                                        <p:tgtEl>
                                          <p:spTgt spid="33"/>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35"/>
                                        </p:tgtEl>
                                      </p:cBhvr>
                                    </p:animEffect>
                                    <p:set>
                                      <p:cBhvr>
                                        <p:cTn id="48" dur="1" fill="hold">
                                          <p:stCondLst>
                                            <p:cond delay="499"/>
                                          </p:stCondLst>
                                        </p:cTn>
                                        <p:tgtEl>
                                          <p:spTgt spid="35"/>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31"/>
                                        </p:tgtEl>
                                      </p:cBhvr>
                                    </p:animEffect>
                                    <p:set>
                                      <p:cBhvr>
                                        <p:cTn id="51" dur="1" fill="hold">
                                          <p:stCondLst>
                                            <p:cond delay="499"/>
                                          </p:stCondLst>
                                        </p:cTn>
                                        <p:tgtEl>
                                          <p:spTgt spid="31"/>
                                        </p:tgtEl>
                                        <p:attrNameLst>
                                          <p:attrName>style.visibility</p:attrName>
                                        </p:attrNameLst>
                                      </p:cBhvr>
                                      <p:to>
                                        <p:strVal val="hidden"/>
                                      </p:to>
                                    </p:se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fade">
                                      <p:cBhvr>
                                        <p:cTn id="56" dur="500"/>
                                        <p:tgtEl>
                                          <p:spTgt spid="6"/>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500"/>
                                        <p:tgtEl>
                                          <p:spTgt spid="9"/>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fade">
                                      <p:cBhvr>
                                        <p:cTn id="64" dur="500"/>
                                        <p:tgtEl>
                                          <p:spTgt spid="7"/>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fade">
                                      <p:cBhvr>
                                        <p:cTn id="67" dur="500"/>
                                        <p:tgtEl>
                                          <p:spTgt spid="10"/>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500"/>
                                        <p:tgtEl>
                                          <p:spTgt spid="23"/>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fade">
                                      <p:cBhvr>
                                        <p:cTn id="75" dur="500"/>
                                        <p:tgtEl>
                                          <p:spTgt spid="21"/>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fade">
                                      <p:cBhvr>
                                        <p:cTn id="80" dur="500"/>
                                        <p:tgtEl>
                                          <p:spTgt spid="8"/>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5"/>
                                        </p:tgtEl>
                                        <p:attrNameLst>
                                          <p:attrName>style.visibility</p:attrName>
                                        </p:attrNameLst>
                                      </p:cBhvr>
                                      <p:to>
                                        <p:strVal val="visible"/>
                                      </p:to>
                                    </p:set>
                                    <p:animEffect transition="in" filter="fade">
                                      <p:cBhvr>
                                        <p:cTn id="83" dur="500"/>
                                        <p:tgtEl>
                                          <p:spTgt spid="15"/>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fade">
                                      <p:cBhvr>
                                        <p:cTn id="88" dur="500"/>
                                        <p:tgtEl>
                                          <p:spTgt spid="16"/>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fade">
                                      <p:cBhvr>
                                        <p:cTn id="91" dur="500"/>
                                        <p:tgtEl>
                                          <p:spTgt spid="11"/>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grpId="0" nodeType="clickEffect">
                                  <p:stCondLst>
                                    <p:cond delay="0"/>
                                  </p:stCondLst>
                                  <p:childTnLst>
                                    <p:set>
                                      <p:cBhvr>
                                        <p:cTn id="95" dur="1" fill="hold">
                                          <p:stCondLst>
                                            <p:cond delay="0"/>
                                          </p:stCondLst>
                                        </p:cTn>
                                        <p:tgtEl>
                                          <p:spTgt spid="24"/>
                                        </p:tgtEl>
                                        <p:attrNameLst>
                                          <p:attrName>style.visibility</p:attrName>
                                        </p:attrNameLst>
                                      </p:cBhvr>
                                      <p:to>
                                        <p:strVal val="visible"/>
                                      </p:to>
                                    </p:set>
                                    <p:animEffect transition="in" filter="fade">
                                      <p:cBhvr>
                                        <p:cTn id="96" dur="500"/>
                                        <p:tgtEl>
                                          <p:spTgt spid="24"/>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22"/>
                                        </p:tgtEl>
                                        <p:attrNameLst>
                                          <p:attrName>style.visibility</p:attrName>
                                        </p:attrNameLst>
                                      </p:cBhvr>
                                      <p:to>
                                        <p:strVal val="visible"/>
                                      </p:to>
                                    </p:set>
                                    <p:animEffect transition="in" filter="fade">
                                      <p:cBhvr>
                                        <p:cTn id="99" dur="500"/>
                                        <p:tgtEl>
                                          <p:spTgt spid="22"/>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grpId="0" nodeType="clickEffect">
                                  <p:stCondLst>
                                    <p:cond delay="0"/>
                                  </p:stCondLst>
                                  <p:childTnLst>
                                    <p:set>
                                      <p:cBhvr>
                                        <p:cTn id="103" dur="1" fill="hold">
                                          <p:stCondLst>
                                            <p:cond delay="0"/>
                                          </p:stCondLst>
                                        </p:cTn>
                                        <p:tgtEl>
                                          <p:spTgt spid="25"/>
                                        </p:tgtEl>
                                        <p:attrNameLst>
                                          <p:attrName>style.visibility</p:attrName>
                                        </p:attrNameLst>
                                      </p:cBhvr>
                                      <p:to>
                                        <p:strVal val="visible"/>
                                      </p:to>
                                    </p:set>
                                    <p:animEffect transition="in" filter="fade">
                                      <p:cBhvr>
                                        <p:cTn id="104" dur="500"/>
                                        <p:tgtEl>
                                          <p:spTgt spid="25"/>
                                        </p:tgtEl>
                                      </p:cBhvr>
                                    </p:animEffect>
                                  </p:childTnLst>
                                </p:cTn>
                              </p:par>
                            </p:childTnLst>
                          </p:cTn>
                        </p:par>
                      </p:childTnLst>
                    </p:cTn>
                  </p:par>
                  <p:par>
                    <p:cTn id="105" fill="hold">
                      <p:stCondLst>
                        <p:cond delay="indefinite"/>
                      </p:stCondLst>
                      <p:childTnLst>
                        <p:par>
                          <p:cTn id="106" fill="hold">
                            <p:stCondLst>
                              <p:cond delay="0"/>
                            </p:stCondLst>
                            <p:childTnLst>
                              <p:par>
                                <p:cTn id="107" presetID="10" presetClass="entr" presetSubtype="0" fill="hold" grpId="0" nodeType="clickEffect">
                                  <p:stCondLst>
                                    <p:cond delay="0"/>
                                  </p:stCondLst>
                                  <p:childTnLst>
                                    <p:set>
                                      <p:cBhvr>
                                        <p:cTn id="108" dur="1" fill="hold">
                                          <p:stCondLst>
                                            <p:cond delay="0"/>
                                          </p:stCondLst>
                                        </p:cTn>
                                        <p:tgtEl>
                                          <p:spTgt spid="28"/>
                                        </p:tgtEl>
                                        <p:attrNameLst>
                                          <p:attrName>style.visibility</p:attrName>
                                        </p:attrNameLst>
                                      </p:cBhvr>
                                      <p:to>
                                        <p:strVal val="visible"/>
                                      </p:to>
                                    </p:set>
                                    <p:animEffect transition="in" filter="fade">
                                      <p:cBhvr>
                                        <p:cTn id="109" dur="500"/>
                                        <p:tgtEl>
                                          <p:spTgt spid="28"/>
                                        </p:tgtEl>
                                      </p:cBhvr>
                                    </p:animEffect>
                                  </p:childTnLst>
                                </p:cTn>
                              </p:par>
                            </p:childTnLst>
                          </p:cTn>
                        </p:par>
                      </p:childTnLst>
                    </p:cTn>
                  </p:par>
                  <p:par>
                    <p:cTn id="110" fill="hold">
                      <p:stCondLst>
                        <p:cond delay="indefinite"/>
                      </p:stCondLst>
                      <p:childTnLst>
                        <p:par>
                          <p:cTn id="111" fill="hold">
                            <p:stCondLst>
                              <p:cond delay="0"/>
                            </p:stCondLst>
                            <p:childTnLst>
                              <p:par>
                                <p:cTn id="112" presetID="10" presetClass="entr" presetSubtype="0" fill="hold" grpId="0" nodeType="clickEffect">
                                  <p:stCondLst>
                                    <p:cond delay="0"/>
                                  </p:stCondLst>
                                  <p:childTnLst>
                                    <p:set>
                                      <p:cBhvr>
                                        <p:cTn id="113" dur="1" fill="hold">
                                          <p:stCondLst>
                                            <p:cond delay="0"/>
                                          </p:stCondLst>
                                        </p:cTn>
                                        <p:tgtEl>
                                          <p:spTgt spid="26"/>
                                        </p:tgtEl>
                                        <p:attrNameLst>
                                          <p:attrName>style.visibility</p:attrName>
                                        </p:attrNameLst>
                                      </p:cBhvr>
                                      <p:to>
                                        <p:strVal val="visible"/>
                                      </p:to>
                                    </p:set>
                                    <p:animEffect transition="in" filter="fade">
                                      <p:cBhvr>
                                        <p:cTn id="114"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5" grpId="0" animBg="1"/>
      <p:bldP spid="16" grpId="0" animBg="1"/>
      <p:bldP spid="21" grpId="0" animBg="1"/>
      <p:bldP spid="22" grpId="0" animBg="1"/>
      <p:bldP spid="23" grpId="0" animBg="1"/>
      <p:bldP spid="24" grpId="0" animBg="1"/>
      <p:bldP spid="25" grpId="0" animBg="1"/>
      <p:bldP spid="26" grpId="0" animBg="1"/>
      <p:bldP spid="28" grpId="0" animBg="1"/>
      <p:bldP spid="29" grpId="0"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nam-bush-mh-02_screen.jpg"/>
          <p:cNvPicPr>
            <a:picLocks noGrp="1" noChangeAspect="1"/>
          </p:cNvPicPr>
          <p:nvPr>
            <p:ph idx="1"/>
          </p:nvPr>
        </p:nvPicPr>
        <p:blipFill>
          <a:blip r:embed="rId3"/>
          <a:srcRect l="-2603" r="-2603"/>
          <a:stretch>
            <a:fillRect/>
          </a:stretch>
        </p:blipFill>
        <p:spPr>
          <a:xfrm>
            <a:off x="685800" y="990600"/>
            <a:ext cx="8686799" cy="6181725"/>
          </a:xfrm>
        </p:spPr>
      </p:pic>
      <p:sp>
        <p:nvSpPr>
          <p:cNvPr id="2" name="Title 1"/>
          <p:cNvSpPr>
            <a:spLocks noGrp="1"/>
          </p:cNvSpPr>
          <p:nvPr>
            <p:ph type="title"/>
          </p:nvPr>
        </p:nvSpPr>
        <p:spPr/>
        <p:txBody>
          <a:bodyPr/>
          <a:lstStyle/>
          <a:p>
            <a:r>
              <a:rPr lang="en-US" dirty="0" smtClean="0">
                <a:latin typeface="+mn-lt"/>
              </a:rPr>
              <a:t>the legal wrangle</a:t>
            </a:r>
            <a:endParaRPr lang="en-US" dirty="0">
              <a:latin typeface="+mn-lt"/>
            </a:endParaRPr>
          </a:p>
        </p:txBody>
      </p:sp>
      <p:sp>
        <p:nvSpPr>
          <p:cNvPr id="8" name="Oval 7"/>
          <p:cNvSpPr/>
          <p:nvPr/>
        </p:nvSpPr>
        <p:spPr bwMode="auto">
          <a:xfrm>
            <a:off x="2590800" y="1066800"/>
            <a:ext cx="1428760" cy="428628"/>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none" lIns="0" tIns="45720" rIns="91440" bIns="45720" numCol="1" rtlCol="0" anchor="ctr" anchorCtr="0" compatLnSpc="1">
            <a:prstTxWarp prst="textNoShape">
              <a:avLst/>
            </a:prstTxWarp>
          </a:bodyPr>
          <a:lstStyle/>
          <a:p>
            <a:pPr marL="476250" marR="0" indent="-438150" algn="l" defTabSz="914400" rtl="0" eaLnBrk="1" fontAlgn="base" latinLnBrk="0" hangingPunct="1">
              <a:lnSpc>
                <a:spcPct val="100000"/>
              </a:lnSpc>
              <a:spcBef>
                <a:spcPct val="20000"/>
              </a:spcBef>
              <a:spcAft>
                <a:spcPct val="0"/>
              </a:spcAft>
              <a:buClr>
                <a:srgbClr val="000066"/>
              </a:buClr>
              <a:buSzTx/>
              <a:buNone/>
              <a:tabLst/>
            </a:pPr>
            <a:r>
              <a:rPr kumimoji="0" lang="en-US" sz="2400" b="1" i="0" u="none" strike="noStrike" cap="none" normalizeH="0" baseline="0" dirty="0" smtClean="0">
                <a:ln>
                  <a:noFill/>
                </a:ln>
                <a:solidFill>
                  <a:schemeClr val="bg1"/>
                </a:solidFill>
                <a:effectLst/>
                <a:latin typeface="Arial" charset="0"/>
              </a:rPr>
              <a:t>  </a:t>
            </a:r>
            <a:r>
              <a:rPr lang="en-US" sz="2400" dirty="0" smtClean="0">
                <a:solidFill>
                  <a:schemeClr val="bg1"/>
                </a:solidFill>
              </a:rPr>
              <a:t>2006</a:t>
            </a:r>
            <a:endParaRPr kumimoji="0" lang="en-US" sz="2400" b="1" i="0" u="none" strike="noStrike" cap="none" normalizeH="0" baseline="0" dirty="0" smtClean="0">
              <a:ln>
                <a:noFill/>
              </a:ln>
              <a:solidFill>
                <a:schemeClr val="bg1"/>
              </a:solidFill>
              <a:effectLst/>
              <a:latin typeface="Arial" charset="0"/>
            </a:endParaRPr>
          </a:p>
        </p:txBody>
      </p:sp>
      <p:sp>
        <p:nvSpPr>
          <p:cNvPr id="9" name="Oval 8"/>
          <p:cNvSpPr/>
          <p:nvPr/>
        </p:nvSpPr>
        <p:spPr bwMode="auto">
          <a:xfrm>
            <a:off x="2667000" y="3886200"/>
            <a:ext cx="1428760" cy="428628"/>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none" lIns="0" tIns="45720" rIns="91440" bIns="45720" numCol="1" rtlCol="0" anchor="ctr" anchorCtr="0" compatLnSpc="1">
            <a:prstTxWarp prst="textNoShape">
              <a:avLst/>
            </a:prstTxWarp>
          </a:bodyPr>
          <a:lstStyle/>
          <a:p>
            <a:pPr marL="476250" marR="0" indent="-438150" algn="l" defTabSz="914400" rtl="0" eaLnBrk="1" fontAlgn="base" latinLnBrk="0" hangingPunct="1">
              <a:lnSpc>
                <a:spcPct val="100000"/>
              </a:lnSpc>
              <a:spcBef>
                <a:spcPct val="20000"/>
              </a:spcBef>
              <a:spcAft>
                <a:spcPct val="0"/>
              </a:spcAft>
              <a:buClr>
                <a:srgbClr val="000066"/>
              </a:buClr>
              <a:buSzTx/>
              <a:buNone/>
              <a:tabLst/>
            </a:pPr>
            <a:r>
              <a:rPr kumimoji="0" lang="en-US" sz="2400" b="1" i="0" u="none" strike="noStrike" cap="none" normalizeH="0" baseline="0" dirty="0" smtClean="0">
                <a:ln>
                  <a:noFill/>
                </a:ln>
                <a:solidFill>
                  <a:schemeClr val="bg1"/>
                </a:solidFill>
                <a:effectLst/>
                <a:latin typeface="Arial" charset="0"/>
              </a:rPr>
              <a:t>  </a:t>
            </a:r>
            <a:r>
              <a:rPr lang="en-US" sz="2400" dirty="0" smtClean="0">
                <a:solidFill>
                  <a:schemeClr val="bg1"/>
                </a:solidFill>
              </a:rPr>
              <a:t>2010</a:t>
            </a:r>
            <a:endParaRPr kumimoji="0" lang="en-US" sz="2400" b="1" i="0" u="none" strike="noStrike" cap="none" normalizeH="0" baseline="0" dirty="0" smtClean="0">
              <a:ln>
                <a:noFill/>
              </a:ln>
              <a:solidFill>
                <a:schemeClr val="bg1"/>
              </a:solidFill>
              <a:effectLst/>
              <a:latin typeface="Arial" charset="0"/>
            </a:endParaRPr>
          </a:p>
        </p:txBody>
      </p:sp>
      <p:sp>
        <p:nvSpPr>
          <p:cNvPr id="10" name="Oval 9"/>
          <p:cNvSpPr/>
          <p:nvPr/>
        </p:nvSpPr>
        <p:spPr bwMode="auto">
          <a:xfrm>
            <a:off x="2743200" y="5486400"/>
            <a:ext cx="1428760" cy="428628"/>
          </a:xfrm>
          <a:prstGeom prst="ellipse">
            <a:avLst/>
          </a:prstGeom>
          <a:solidFill>
            <a:srgbClr val="000000"/>
          </a:solidFill>
          <a:ln w="9525" cap="flat" cmpd="sng" algn="ctr">
            <a:solidFill>
              <a:schemeClr val="bg1"/>
            </a:solidFill>
            <a:prstDash val="solid"/>
            <a:round/>
            <a:headEnd type="none" w="med" len="med"/>
            <a:tailEnd type="none" w="med" len="med"/>
          </a:ln>
          <a:effectLst/>
        </p:spPr>
        <p:txBody>
          <a:bodyPr vert="horz" wrap="none" lIns="0" tIns="45720" rIns="91440" bIns="45720" numCol="1" rtlCol="0" anchor="ctr" anchorCtr="0" compatLnSpc="1">
            <a:prstTxWarp prst="textNoShape">
              <a:avLst/>
            </a:prstTxWarp>
          </a:bodyPr>
          <a:lstStyle/>
          <a:p>
            <a:pPr marL="476250" marR="0" indent="-438150" algn="l" defTabSz="914400" rtl="0" eaLnBrk="1" fontAlgn="base" latinLnBrk="0" hangingPunct="1">
              <a:lnSpc>
                <a:spcPct val="100000"/>
              </a:lnSpc>
              <a:spcBef>
                <a:spcPct val="20000"/>
              </a:spcBef>
              <a:spcAft>
                <a:spcPct val="0"/>
              </a:spcAft>
              <a:buClr>
                <a:srgbClr val="000066"/>
              </a:buClr>
              <a:buSzTx/>
              <a:buNone/>
              <a:tabLst/>
            </a:pPr>
            <a:r>
              <a:rPr kumimoji="0" lang="en-US" sz="2400" b="1" i="0" u="none" strike="noStrike" cap="none" normalizeH="0" baseline="0" dirty="0" smtClean="0">
                <a:ln>
                  <a:noFill/>
                </a:ln>
                <a:solidFill>
                  <a:schemeClr val="bg1"/>
                </a:solidFill>
                <a:effectLst/>
                <a:latin typeface="Arial" charset="0"/>
              </a:rPr>
              <a:t>  </a:t>
            </a:r>
            <a:r>
              <a:rPr lang="en-US" sz="2400" dirty="0" smtClean="0">
                <a:solidFill>
                  <a:schemeClr val="bg1"/>
                </a:solidFill>
              </a:rPr>
              <a:t>2011</a:t>
            </a:r>
            <a:endParaRPr kumimoji="0" lang="en-US" sz="2400" b="1" i="0" u="none" strike="noStrike" cap="none" normalizeH="0" baseline="0" dirty="0" smtClean="0">
              <a:ln>
                <a:noFill/>
              </a:ln>
              <a:solidFill>
                <a:schemeClr val="bg1"/>
              </a:solidFill>
              <a:effectLst/>
              <a:latin typeface="Arial" charset="0"/>
            </a:endParaRPr>
          </a:p>
        </p:txBody>
      </p:sp>
      <p:sp>
        <p:nvSpPr>
          <p:cNvPr id="11" name="Oval 12"/>
          <p:cNvSpPr>
            <a:spLocks noChangeArrowheads="1"/>
          </p:cNvSpPr>
          <p:nvPr/>
        </p:nvSpPr>
        <p:spPr bwMode="auto">
          <a:xfrm>
            <a:off x="1828800" y="1752600"/>
            <a:ext cx="2819400" cy="785818"/>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000" dirty="0" err="1" smtClean="0"/>
              <a:t>Sesana</a:t>
            </a:r>
            <a:r>
              <a:rPr lang="en-US" sz="2000" dirty="0" smtClean="0"/>
              <a:t> </a:t>
            </a:r>
            <a:r>
              <a:rPr lang="en-US" sz="2000" dirty="0" err="1" smtClean="0"/>
              <a:t>vs</a:t>
            </a:r>
            <a:r>
              <a:rPr lang="en-US" sz="2000" dirty="0" smtClean="0"/>
              <a:t> AG</a:t>
            </a:r>
            <a:endParaRPr lang="en-US" sz="2000" dirty="0"/>
          </a:p>
        </p:txBody>
      </p:sp>
      <p:sp>
        <p:nvSpPr>
          <p:cNvPr id="12" name="Oval 12"/>
          <p:cNvSpPr>
            <a:spLocks noChangeArrowheads="1"/>
          </p:cNvSpPr>
          <p:nvPr/>
        </p:nvSpPr>
        <p:spPr bwMode="auto">
          <a:xfrm>
            <a:off x="1905000" y="4495800"/>
            <a:ext cx="2971800" cy="785818"/>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000" dirty="0" err="1" smtClean="0"/>
              <a:t>Mosetlanyane</a:t>
            </a:r>
            <a:r>
              <a:rPr lang="en-US" sz="2000" dirty="0" smtClean="0"/>
              <a:t> </a:t>
            </a:r>
            <a:r>
              <a:rPr lang="en-US" sz="2000" dirty="0" err="1" smtClean="0"/>
              <a:t>vs</a:t>
            </a:r>
            <a:r>
              <a:rPr lang="en-US" sz="2000" dirty="0" smtClean="0"/>
              <a:t> AG</a:t>
            </a:r>
            <a:endParaRPr lang="en-US" sz="2000" dirty="0"/>
          </a:p>
        </p:txBody>
      </p:sp>
      <p:sp>
        <p:nvSpPr>
          <p:cNvPr id="13" name="Oval 12"/>
          <p:cNvSpPr>
            <a:spLocks noChangeArrowheads="1"/>
          </p:cNvSpPr>
          <p:nvPr/>
        </p:nvSpPr>
        <p:spPr bwMode="auto">
          <a:xfrm>
            <a:off x="1905000" y="6072182"/>
            <a:ext cx="2971800" cy="785818"/>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000" dirty="0" err="1" smtClean="0"/>
              <a:t>Mosetlanyane</a:t>
            </a:r>
            <a:r>
              <a:rPr lang="en-US" sz="2000" dirty="0" smtClean="0"/>
              <a:t> </a:t>
            </a:r>
            <a:r>
              <a:rPr lang="en-US" sz="2000" dirty="0" err="1" smtClean="0"/>
              <a:t>vs</a:t>
            </a:r>
            <a:r>
              <a:rPr lang="en-US" sz="2000" dirty="0" smtClean="0"/>
              <a:t> AG</a:t>
            </a:r>
            <a:endParaRPr lang="en-US" sz="2000" dirty="0"/>
          </a:p>
        </p:txBody>
      </p:sp>
      <p:sp>
        <p:nvSpPr>
          <p:cNvPr id="14" name="Oval 13"/>
          <p:cNvSpPr/>
          <p:nvPr/>
        </p:nvSpPr>
        <p:spPr bwMode="auto">
          <a:xfrm>
            <a:off x="2438400" y="1447800"/>
            <a:ext cx="1676400" cy="457200"/>
          </a:xfrm>
          <a:prstGeom prst="ellipse">
            <a:avLst/>
          </a:prstGeom>
          <a:solidFill>
            <a:srgbClr val="00FF00"/>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600" dirty="0" smtClean="0">
                <a:solidFill>
                  <a:srgbClr val="000000"/>
                </a:solidFill>
              </a:rPr>
              <a:t>High Court</a:t>
            </a:r>
          </a:p>
        </p:txBody>
      </p:sp>
      <p:sp>
        <p:nvSpPr>
          <p:cNvPr id="15" name="Oval 14"/>
          <p:cNvSpPr/>
          <p:nvPr/>
        </p:nvSpPr>
        <p:spPr bwMode="auto">
          <a:xfrm>
            <a:off x="2590800" y="4267200"/>
            <a:ext cx="1676400" cy="457200"/>
          </a:xfrm>
          <a:prstGeom prst="ellipse">
            <a:avLst/>
          </a:prstGeom>
          <a:solidFill>
            <a:srgbClr val="00FF00"/>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600" dirty="0" smtClean="0">
                <a:solidFill>
                  <a:srgbClr val="000000"/>
                </a:solidFill>
              </a:rPr>
              <a:t>High Court</a:t>
            </a:r>
          </a:p>
        </p:txBody>
      </p:sp>
      <p:sp>
        <p:nvSpPr>
          <p:cNvPr id="17" name="Oval 16"/>
          <p:cNvSpPr/>
          <p:nvPr/>
        </p:nvSpPr>
        <p:spPr bwMode="auto">
          <a:xfrm>
            <a:off x="2667000" y="5867400"/>
            <a:ext cx="1676400" cy="457200"/>
          </a:xfrm>
          <a:prstGeom prst="ellipse">
            <a:avLst/>
          </a:prstGeom>
          <a:solidFill>
            <a:srgbClr val="00FF00"/>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600" dirty="0" smtClean="0">
                <a:solidFill>
                  <a:srgbClr val="000000"/>
                </a:solidFill>
              </a:rPr>
              <a:t>Court of Appeal</a:t>
            </a:r>
          </a:p>
        </p:txBody>
      </p:sp>
      <p:sp>
        <p:nvSpPr>
          <p:cNvPr id="18" name="Oval 12"/>
          <p:cNvSpPr>
            <a:spLocks noChangeArrowheads="1"/>
          </p:cNvSpPr>
          <p:nvPr/>
        </p:nvSpPr>
        <p:spPr bwMode="auto">
          <a:xfrm rot="16200000">
            <a:off x="545309" y="1512091"/>
            <a:ext cx="1676400" cy="785818"/>
          </a:xfrm>
          <a:prstGeom prst="ellipse">
            <a:avLst/>
          </a:prstGeom>
          <a:solidFill>
            <a:srgbClr val="996633"/>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000" dirty="0" smtClean="0"/>
              <a:t>Land</a:t>
            </a:r>
            <a:endParaRPr lang="en-US" sz="2000" dirty="0"/>
          </a:p>
        </p:txBody>
      </p:sp>
      <p:sp>
        <p:nvSpPr>
          <p:cNvPr id="19" name="Oval 12"/>
          <p:cNvSpPr>
            <a:spLocks noChangeArrowheads="1"/>
          </p:cNvSpPr>
          <p:nvPr/>
        </p:nvSpPr>
        <p:spPr bwMode="auto">
          <a:xfrm rot="16200000">
            <a:off x="-64291" y="5017291"/>
            <a:ext cx="2895600" cy="785818"/>
          </a:xfrm>
          <a:prstGeom prst="ellipse">
            <a:avLst/>
          </a:prstGeom>
          <a:solidFill>
            <a:schemeClr val="tx2">
              <a:lumMod val="60000"/>
              <a:lumOff val="40000"/>
            </a:schemeClr>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000" dirty="0" smtClean="0"/>
              <a:t>Water</a:t>
            </a:r>
            <a:endParaRPr lang="en-US" sz="2000" dirty="0"/>
          </a:p>
        </p:txBody>
      </p:sp>
      <p:sp>
        <p:nvSpPr>
          <p:cNvPr id="20" name="Oval 19"/>
          <p:cNvSpPr/>
          <p:nvPr/>
        </p:nvSpPr>
        <p:spPr bwMode="auto">
          <a:xfrm>
            <a:off x="5181600" y="2895600"/>
            <a:ext cx="3962400" cy="533400"/>
          </a:xfrm>
          <a:prstGeom prst="ellipse">
            <a:avLst/>
          </a:prstGeom>
          <a:solidFill>
            <a:srgbClr val="996633"/>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600" dirty="0" smtClean="0">
                <a:solidFill>
                  <a:schemeClr val="bg1"/>
                </a:solidFill>
              </a:rPr>
              <a:t>termination of services not unlawful</a:t>
            </a:r>
          </a:p>
        </p:txBody>
      </p:sp>
      <p:sp>
        <p:nvSpPr>
          <p:cNvPr id="21" name="Oval 20"/>
          <p:cNvSpPr/>
          <p:nvPr/>
        </p:nvSpPr>
        <p:spPr bwMode="auto">
          <a:xfrm>
            <a:off x="5181600" y="3505200"/>
            <a:ext cx="3962400" cy="533400"/>
          </a:xfrm>
          <a:prstGeom prst="ellipse">
            <a:avLst/>
          </a:prstGeom>
          <a:solidFill>
            <a:srgbClr val="996633"/>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600" dirty="0" smtClean="0">
                <a:solidFill>
                  <a:schemeClr val="bg1"/>
                </a:solidFill>
              </a:rPr>
              <a:t>not obliged to restore services</a:t>
            </a:r>
          </a:p>
        </p:txBody>
      </p:sp>
      <p:sp>
        <p:nvSpPr>
          <p:cNvPr id="22" name="Oval 21"/>
          <p:cNvSpPr/>
          <p:nvPr/>
        </p:nvSpPr>
        <p:spPr bwMode="auto">
          <a:xfrm>
            <a:off x="5181600" y="1066800"/>
            <a:ext cx="3962400" cy="533400"/>
          </a:xfrm>
          <a:prstGeom prst="ellipse">
            <a:avLst/>
          </a:prstGeom>
          <a:solidFill>
            <a:srgbClr val="996633"/>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600" dirty="0" smtClean="0">
                <a:solidFill>
                  <a:schemeClr val="bg1"/>
                </a:solidFill>
              </a:rPr>
              <a:t> lawful possession and occupation</a:t>
            </a:r>
          </a:p>
        </p:txBody>
      </p:sp>
      <p:sp>
        <p:nvSpPr>
          <p:cNvPr id="23" name="Oval 22"/>
          <p:cNvSpPr/>
          <p:nvPr/>
        </p:nvSpPr>
        <p:spPr bwMode="auto">
          <a:xfrm>
            <a:off x="5181600" y="1676400"/>
            <a:ext cx="3962400" cy="533400"/>
          </a:xfrm>
          <a:prstGeom prst="ellipse">
            <a:avLst/>
          </a:prstGeom>
          <a:solidFill>
            <a:srgbClr val="996633"/>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600" dirty="0" smtClean="0">
                <a:solidFill>
                  <a:schemeClr val="bg1"/>
                </a:solidFill>
              </a:rPr>
              <a:t>unlawful forced deprivation</a:t>
            </a:r>
          </a:p>
        </p:txBody>
      </p:sp>
      <p:sp>
        <p:nvSpPr>
          <p:cNvPr id="24" name="Oval 23"/>
          <p:cNvSpPr/>
          <p:nvPr/>
        </p:nvSpPr>
        <p:spPr bwMode="auto">
          <a:xfrm>
            <a:off x="5181600" y="2286000"/>
            <a:ext cx="3962400" cy="533400"/>
          </a:xfrm>
          <a:prstGeom prst="ellipse">
            <a:avLst/>
          </a:prstGeom>
          <a:solidFill>
            <a:srgbClr val="996633"/>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600" dirty="0" smtClean="0">
                <a:solidFill>
                  <a:schemeClr val="bg1"/>
                </a:solidFill>
              </a:rPr>
              <a:t>prevention of access unlawful</a:t>
            </a:r>
          </a:p>
        </p:txBody>
      </p:sp>
      <p:sp>
        <p:nvSpPr>
          <p:cNvPr id="25" name="Oval 12"/>
          <p:cNvSpPr>
            <a:spLocks noChangeArrowheads="1"/>
          </p:cNvSpPr>
          <p:nvPr/>
        </p:nvSpPr>
        <p:spPr bwMode="auto">
          <a:xfrm>
            <a:off x="5181600" y="4495800"/>
            <a:ext cx="3962400" cy="609600"/>
          </a:xfrm>
          <a:prstGeom prst="ellipse">
            <a:avLst/>
          </a:prstGeom>
          <a:solidFill>
            <a:schemeClr val="tx2">
              <a:lumMod val="60000"/>
              <a:lumOff val="40000"/>
            </a:schemeClr>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1600" dirty="0" smtClean="0"/>
              <a:t>no good without water</a:t>
            </a:r>
            <a:endParaRPr lang="en-US" sz="1600" dirty="0"/>
          </a:p>
        </p:txBody>
      </p:sp>
      <p:sp>
        <p:nvSpPr>
          <p:cNvPr id="27" name="Oval 12"/>
          <p:cNvSpPr>
            <a:spLocks noChangeArrowheads="1"/>
          </p:cNvSpPr>
          <p:nvPr/>
        </p:nvSpPr>
        <p:spPr bwMode="auto">
          <a:xfrm>
            <a:off x="5181600" y="5181600"/>
            <a:ext cx="3962400" cy="609600"/>
          </a:xfrm>
          <a:prstGeom prst="ellipse">
            <a:avLst/>
          </a:prstGeom>
          <a:solidFill>
            <a:schemeClr val="tx2">
              <a:lumMod val="60000"/>
              <a:lumOff val="40000"/>
            </a:schemeClr>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1600" dirty="0" smtClean="0"/>
              <a:t>sought confirmation from </a:t>
            </a:r>
            <a:r>
              <a:rPr lang="en-US" sz="1600" dirty="0" err="1" smtClean="0"/>
              <a:t>govt</a:t>
            </a:r>
            <a:endParaRPr lang="en-US" sz="1600" dirty="0"/>
          </a:p>
        </p:txBody>
      </p:sp>
      <p:sp>
        <p:nvSpPr>
          <p:cNvPr id="28" name="Oval 27"/>
          <p:cNvSpPr/>
          <p:nvPr/>
        </p:nvSpPr>
        <p:spPr bwMode="auto">
          <a:xfrm>
            <a:off x="5715000" y="5867400"/>
            <a:ext cx="2895600" cy="533400"/>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600" dirty="0" smtClean="0">
                <a:solidFill>
                  <a:schemeClr val="tx2">
                    <a:lumMod val="60000"/>
                    <a:lumOff val="40000"/>
                  </a:schemeClr>
                </a:solidFill>
              </a:rPr>
              <a:t>water rights issues</a:t>
            </a:r>
          </a:p>
        </p:txBody>
      </p:sp>
      <p:sp>
        <p:nvSpPr>
          <p:cNvPr id="29" name="Oval 28"/>
          <p:cNvSpPr/>
          <p:nvPr/>
        </p:nvSpPr>
        <p:spPr bwMode="auto">
          <a:xfrm>
            <a:off x="5715000" y="6324600"/>
            <a:ext cx="2895600" cy="533400"/>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600" dirty="0" smtClean="0">
                <a:solidFill>
                  <a:schemeClr val="tx2">
                    <a:lumMod val="60000"/>
                    <a:lumOff val="40000"/>
                  </a:schemeClr>
                </a:solidFill>
              </a:rPr>
              <a:t>access issues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500"/>
                                        <p:tgtEl>
                                          <p:spTgt spid="2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fade">
                                      <p:cBhvr>
                                        <p:cTn id="57" dur="500"/>
                                        <p:tgtEl>
                                          <p:spTgt spid="28"/>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fade">
                                      <p:cBhvr>
                                        <p:cTn id="60" dur="500"/>
                                        <p:tgtEl>
                                          <p:spTgt spid="29"/>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fade">
                                      <p:cBhvr>
                                        <p:cTn id="65" dur="500"/>
                                        <p:tgtEl>
                                          <p:spTgt spid="9"/>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500"/>
                                        <p:tgtEl>
                                          <p:spTgt spid="15"/>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fade">
                                      <p:cBhvr>
                                        <p:cTn id="71" dur="500"/>
                                        <p:tgtEl>
                                          <p:spTgt spid="12"/>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10"/>
                                        </p:tgtEl>
                                        <p:attrNameLst>
                                          <p:attrName>style.visibility</p:attrName>
                                        </p:attrNameLst>
                                      </p:cBhvr>
                                      <p:to>
                                        <p:strVal val="visible"/>
                                      </p:to>
                                    </p:set>
                                    <p:animEffect transition="in" filter="fade">
                                      <p:cBhvr>
                                        <p:cTn id="76" dur="500"/>
                                        <p:tgtEl>
                                          <p:spTgt spid="10"/>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500"/>
                                        <p:tgtEl>
                                          <p:spTgt spid="17"/>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fade">
                                      <p:cBhvr>
                                        <p:cTn id="8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7" grpId="0" animBg="1"/>
      <p:bldP spid="18" grpId="0" animBg="1"/>
      <p:bldP spid="19" grpId="0" animBg="1"/>
      <p:bldP spid="20" grpId="0" animBg="1"/>
      <p:bldP spid="21" grpId="0" animBg="1"/>
      <p:bldP spid="22" grpId="0" animBg="1"/>
      <p:bldP spid="23" grpId="0" animBg="1"/>
      <p:bldP spid="24" grpId="0" animBg="1"/>
      <p:bldP spid="25" grpId="0" animBg="1"/>
      <p:bldP spid="27" grpId="0" animBg="1"/>
      <p:bldP spid="28" grpId="0" animBg="1"/>
      <p:bldP spid="2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latin typeface="+mn-lt"/>
              </a:rPr>
              <a:t>Mosetlanyane</a:t>
            </a:r>
            <a:r>
              <a:rPr lang="en-US" dirty="0" smtClean="0">
                <a:latin typeface="+mn-lt"/>
              </a:rPr>
              <a:t> </a:t>
            </a:r>
            <a:r>
              <a:rPr lang="en-US" dirty="0" err="1" smtClean="0">
                <a:latin typeface="+mn-lt"/>
              </a:rPr>
              <a:t>vs</a:t>
            </a:r>
            <a:r>
              <a:rPr lang="en-US" dirty="0" smtClean="0">
                <a:latin typeface="+mn-lt"/>
              </a:rPr>
              <a:t> AG </a:t>
            </a:r>
            <a:r>
              <a:rPr lang="en-US" sz="3200" dirty="0" smtClean="0">
                <a:latin typeface="+mn-lt"/>
              </a:rPr>
              <a:t>(</a:t>
            </a:r>
            <a:r>
              <a:rPr lang="en-US" sz="3200" dirty="0" err="1" smtClean="0">
                <a:latin typeface="+mn-lt"/>
              </a:rPr>
              <a:t>Crt</a:t>
            </a:r>
            <a:r>
              <a:rPr lang="en-US" sz="3200" dirty="0" smtClean="0">
                <a:latin typeface="+mn-lt"/>
              </a:rPr>
              <a:t> of Appeal)</a:t>
            </a:r>
            <a:endParaRPr lang="en-US" sz="3200" dirty="0">
              <a:latin typeface="+mn-lt"/>
            </a:endParaRPr>
          </a:p>
        </p:txBody>
      </p:sp>
      <p:pic>
        <p:nvPicPr>
          <p:cNvPr id="4" name="Content Placeholder 3" descr="nam-bush-mh_screen.jpg"/>
          <p:cNvPicPr>
            <a:picLocks noGrp="1" noChangeAspect="1"/>
          </p:cNvPicPr>
          <p:nvPr>
            <p:ph idx="1"/>
          </p:nvPr>
        </p:nvPicPr>
        <p:blipFill>
          <a:blip r:embed="rId2"/>
          <a:srcRect l="-2603" r="-2603"/>
          <a:stretch>
            <a:fillRect/>
          </a:stretch>
        </p:blipFill>
        <p:spPr>
          <a:xfrm>
            <a:off x="685800" y="981075"/>
            <a:ext cx="8686799" cy="6181725"/>
          </a:xfrm>
        </p:spPr>
      </p:pic>
      <p:sp>
        <p:nvSpPr>
          <p:cNvPr id="5" name="Oval 12"/>
          <p:cNvSpPr>
            <a:spLocks noChangeArrowheads="1"/>
          </p:cNvSpPr>
          <p:nvPr/>
        </p:nvSpPr>
        <p:spPr bwMode="auto">
          <a:xfrm>
            <a:off x="2786050" y="1071546"/>
            <a:ext cx="4605350" cy="909654"/>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3600" dirty="0" smtClean="0"/>
              <a:t>the orders sought</a:t>
            </a:r>
            <a:endParaRPr lang="en-US" sz="3600" dirty="0"/>
          </a:p>
        </p:txBody>
      </p:sp>
      <p:sp>
        <p:nvSpPr>
          <p:cNvPr id="6" name="Oval 5"/>
          <p:cNvSpPr/>
          <p:nvPr/>
        </p:nvSpPr>
        <p:spPr bwMode="auto">
          <a:xfrm>
            <a:off x="1447800" y="3657600"/>
            <a:ext cx="7162800" cy="1371600"/>
          </a:xfrm>
          <a:prstGeom prst="ellipse">
            <a:avLst/>
          </a:prstGeom>
          <a:solidFill>
            <a:schemeClr val="tx1"/>
          </a:solidFill>
          <a:ln w="9525" cap="flat" cmpd="sng" algn="ctr">
            <a:solidFill>
              <a:schemeClr val="bg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the refusal/failure of the </a:t>
            </a:r>
            <a:r>
              <a:rPr lang="en-US" sz="1800" dirty="0" err="1" smtClean="0">
                <a:solidFill>
                  <a:schemeClr val="bg1"/>
                </a:solidFill>
              </a:rPr>
              <a:t>Govt</a:t>
            </a:r>
            <a:r>
              <a:rPr lang="en-US" sz="1800" dirty="0" smtClean="0">
                <a:solidFill>
                  <a:schemeClr val="bg1"/>
                </a:solidFill>
              </a:rPr>
              <a:t> to confirm that they have</a:t>
            </a:r>
          </a:p>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a right to sink one or more boreholes in the CKGR and abstract</a:t>
            </a:r>
          </a:p>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water </a:t>
            </a:r>
            <a:r>
              <a:rPr lang="en-US" sz="1800" dirty="0" err="1" smtClean="0">
                <a:solidFill>
                  <a:schemeClr val="bg1"/>
                </a:solidFill>
              </a:rPr>
              <a:t>therefrom</a:t>
            </a:r>
            <a:r>
              <a:rPr lang="en-US" sz="1800" dirty="0" smtClean="0">
                <a:solidFill>
                  <a:schemeClr val="bg1"/>
                </a:solidFill>
              </a:rPr>
              <a:t> was unlawful/unconstitutional</a:t>
            </a:r>
          </a:p>
        </p:txBody>
      </p:sp>
      <p:sp>
        <p:nvSpPr>
          <p:cNvPr id="8" name="Oval 7"/>
          <p:cNvSpPr/>
          <p:nvPr/>
        </p:nvSpPr>
        <p:spPr bwMode="auto">
          <a:xfrm>
            <a:off x="1524000" y="2057400"/>
            <a:ext cx="7162800" cy="1371600"/>
          </a:xfrm>
          <a:prstGeom prst="ellipse">
            <a:avLst/>
          </a:prstGeom>
          <a:solidFill>
            <a:schemeClr val="tx1"/>
          </a:solidFill>
          <a:ln w="9525" cap="flat" cmpd="sng" algn="ctr">
            <a:solidFill>
              <a:schemeClr val="bg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 the refusal/failure of the </a:t>
            </a:r>
            <a:r>
              <a:rPr lang="en-US" sz="1800" dirty="0" err="1" smtClean="0">
                <a:solidFill>
                  <a:schemeClr val="bg1"/>
                </a:solidFill>
              </a:rPr>
              <a:t>Govt</a:t>
            </a:r>
            <a:r>
              <a:rPr lang="en-US" sz="1800" dirty="0" smtClean="0">
                <a:solidFill>
                  <a:schemeClr val="bg1"/>
                </a:solidFill>
              </a:rPr>
              <a:t> to permit them to </a:t>
            </a:r>
          </a:p>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re-commission the borehole at their own expense for domestic</a:t>
            </a:r>
          </a:p>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800" dirty="0" smtClean="0">
                <a:solidFill>
                  <a:schemeClr val="bg1"/>
                </a:solidFill>
              </a:rPr>
              <a:t>purposes was unlawful/unconstitutional</a:t>
            </a:r>
          </a:p>
        </p:txBody>
      </p:sp>
      <p:sp>
        <p:nvSpPr>
          <p:cNvPr id="9" name="Oval 8"/>
          <p:cNvSpPr/>
          <p:nvPr/>
        </p:nvSpPr>
        <p:spPr bwMode="auto">
          <a:xfrm>
            <a:off x="1600200" y="5181600"/>
            <a:ext cx="7162800" cy="1447800"/>
          </a:xfrm>
          <a:prstGeom prst="ellipse">
            <a:avLst/>
          </a:prstGeom>
          <a:solidFill>
            <a:schemeClr val="tx1"/>
          </a:solidFill>
          <a:ln w="9525" cap="flat" cmpd="sng" algn="ctr">
            <a:solidFill>
              <a:schemeClr val="bg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indent="-438150" algn="ctr">
              <a:buNone/>
            </a:pPr>
            <a:r>
              <a:rPr lang="en-US" sz="1800" dirty="0" smtClean="0">
                <a:solidFill>
                  <a:schemeClr val="bg1"/>
                </a:solidFill>
              </a:rPr>
              <a:t>refusal/failure to confirm that if they paid the prescribed </a:t>
            </a:r>
          </a:p>
          <a:p>
            <a:pPr marL="476250" indent="-438150" algn="ctr">
              <a:buNone/>
            </a:pPr>
            <a:r>
              <a:rPr lang="en-US" sz="1800" dirty="0" smtClean="0">
                <a:solidFill>
                  <a:schemeClr val="bg1"/>
                </a:solidFill>
              </a:rPr>
              <a:t>fee, their contractors could enter the CGGR to do their work was</a:t>
            </a:r>
          </a:p>
          <a:p>
            <a:pPr marL="476250" indent="-438150" algn="ctr">
              <a:buNone/>
            </a:pPr>
            <a:r>
              <a:rPr lang="en-US" sz="1800" dirty="0" smtClean="0">
                <a:solidFill>
                  <a:schemeClr val="bg1"/>
                </a:solidFill>
              </a:rPr>
              <a:t>unlawful/unconstitutional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bots-bush-sc-04-b4-026_screen.jpg"/>
          <p:cNvPicPr>
            <a:picLocks noChangeAspect="1"/>
          </p:cNvPicPr>
          <p:nvPr/>
        </p:nvPicPr>
        <p:blipFill>
          <a:blip r:embed="rId3"/>
          <a:stretch>
            <a:fillRect/>
          </a:stretch>
        </p:blipFill>
        <p:spPr>
          <a:xfrm>
            <a:off x="914400" y="990600"/>
            <a:ext cx="8229600" cy="6096000"/>
          </a:xfrm>
          <a:prstGeom prst="rect">
            <a:avLst/>
          </a:prstGeom>
        </p:spPr>
      </p:pic>
      <p:sp>
        <p:nvSpPr>
          <p:cNvPr id="2" name="Title 1"/>
          <p:cNvSpPr>
            <a:spLocks noGrp="1"/>
          </p:cNvSpPr>
          <p:nvPr>
            <p:ph type="title"/>
          </p:nvPr>
        </p:nvSpPr>
        <p:spPr/>
        <p:txBody>
          <a:bodyPr/>
          <a:lstStyle/>
          <a:p>
            <a:r>
              <a:rPr lang="en-US" dirty="0" smtClean="0">
                <a:latin typeface="+mn-lt"/>
              </a:rPr>
              <a:t>the arguments</a:t>
            </a:r>
            <a:endParaRPr lang="en-US" dirty="0">
              <a:latin typeface="+mn-lt"/>
            </a:endParaRPr>
          </a:p>
        </p:txBody>
      </p:sp>
      <p:sp>
        <p:nvSpPr>
          <p:cNvPr id="4" name="Oval 3"/>
          <p:cNvSpPr>
            <a:spLocks noChangeArrowheads="1"/>
          </p:cNvSpPr>
          <p:nvPr/>
        </p:nvSpPr>
        <p:spPr bwMode="auto">
          <a:xfrm>
            <a:off x="3352800" y="1143000"/>
            <a:ext cx="3429000" cy="914400"/>
          </a:xfrm>
          <a:prstGeom prst="ellipse">
            <a:avLst/>
          </a:prstGeom>
          <a:solidFill>
            <a:schemeClr val="tx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800" dirty="0" smtClean="0">
                <a:solidFill>
                  <a:schemeClr val="bg1"/>
                </a:solidFill>
              </a:rPr>
              <a:t>statutory </a:t>
            </a:r>
            <a:r>
              <a:rPr lang="en-US" sz="2800" dirty="0" err="1" smtClean="0">
                <a:solidFill>
                  <a:schemeClr val="bg1"/>
                </a:solidFill>
              </a:rPr>
              <a:t>interp</a:t>
            </a:r>
            <a:endParaRPr lang="en-US" sz="2800" dirty="0">
              <a:solidFill>
                <a:schemeClr val="bg1"/>
              </a:solidFill>
            </a:endParaRPr>
          </a:p>
        </p:txBody>
      </p:sp>
      <p:sp>
        <p:nvSpPr>
          <p:cNvPr id="5" name="Oval 4"/>
          <p:cNvSpPr>
            <a:spLocks noChangeArrowheads="1"/>
          </p:cNvSpPr>
          <p:nvPr/>
        </p:nvSpPr>
        <p:spPr bwMode="auto">
          <a:xfrm>
            <a:off x="3429000" y="3810000"/>
            <a:ext cx="3429000" cy="914400"/>
          </a:xfrm>
          <a:prstGeom prst="ellipse">
            <a:avLst/>
          </a:prstGeom>
          <a:solidFill>
            <a:schemeClr val="tx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800" dirty="0" smtClean="0">
                <a:solidFill>
                  <a:schemeClr val="bg1"/>
                </a:solidFill>
              </a:rPr>
              <a:t>human rights</a:t>
            </a:r>
            <a:endParaRPr lang="en-US" sz="2800" dirty="0">
              <a:solidFill>
                <a:schemeClr val="bg1"/>
              </a:solidFill>
            </a:endParaRPr>
          </a:p>
        </p:txBody>
      </p:sp>
      <p:sp>
        <p:nvSpPr>
          <p:cNvPr id="6" name="Oval 5"/>
          <p:cNvSpPr/>
          <p:nvPr/>
        </p:nvSpPr>
        <p:spPr bwMode="auto">
          <a:xfrm>
            <a:off x="1981200" y="1524000"/>
            <a:ext cx="609600" cy="457200"/>
          </a:xfrm>
          <a:prstGeom prst="ellipse">
            <a:avLst/>
          </a:prstGeom>
          <a:solidFill>
            <a:schemeClr val="tx2">
              <a:lumMod val="60000"/>
              <a:lumOff val="40000"/>
            </a:schemeClr>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600" dirty="0" smtClean="0">
                <a:solidFill>
                  <a:schemeClr val="bg1"/>
                </a:solidFill>
              </a:rPr>
              <a:t>S 6</a:t>
            </a:r>
          </a:p>
        </p:txBody>
      </p:sp>
      <p:sp>
        <p:nvSpPr>
          <p:cNvPr id="7" name="Oval 6"/>
          <p:cNvSpPr/>
          <p:nvPr/>
        </p:nvSpPr>
        <p:spPr bwMode="auto">
          <a:xfrm>
            <a:off x="7620000" y="1524000"/>
            <a:ext cx="609600" cy="457200"/>
          </a:xfrm>
          <a:prstGeom prst="ellipse">
            <a:avLst/>
          </a:prstGeom>
          <a:solidFill>
            <a:schemeClr val="tx2">
              <a:lumMod val="60000"/>
              <a:lumOff val="40000"/>
            </a:schemeClr>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600" dirty="0" smtClean="0">
                <a:solidFill>
                  <a:schemeClr val="bg1"/>
                </a:solidFill>
              </a:rPr>
              <a:t>S 9</a:t>
            </a:r>
          </a:p>
        </p:txBody>
      </p:sp>
      <p:sp>
        <p:nvSpPr>
          <p:cNvPr id="8" name="Oval 12"/>
          <p:cNvSpPr>
            <a:spLocks noChangeArrowheads="1"/>
          </p:cNvSpPr>
          <p:nvPr/>
        </p:nvSpPr>
        <p:spPr bwMode="auto">
          <a:xfrm>
            <a:off x="4191000" y="2057400"/>
            <a:ext cx="1752600" cy="533400"/>
          </a:xfrm>
          <a:prstGeom prst="ellipse">
            <a:avLst/>
          </a:prstGeom>
          <a:solidFill>
            <a:schemeClr val="tx2">
              <a:lumMod val="60000"/>
              <a:lumOff val="40000"/>
            </a:schemeClr>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400" dirty="0" smtClean="0">
                <a:solidFill>
                  <a:schemeClr val="bg1"/>
                </a:solidFill>
              </a:rPr>
              <a:t>Water Act</a:t>
            </a:r>
            <a:endParaRPr lang="en-US" sz="2400" dirty="0">
              <a:solidFill>
                <a:schemeClr val="bg1"/>
              </a:solidFill>
            </a:endParaRPr>
          </a:p>
        </p:txBody>
      </p:sp>
      <p:sp>
        <p:nvSpPr>
          <p:cNvPr id="9" name="Oval 8"/>
          <p:cNvSpPr>
            <a:spLocks noChangeArrowheads="1"/>
          </p:cNvSpPr>
          <p:nvPr/>
        </p:nvSpPr>
        <p:spPr bwMode="auto">
          <a:xfrm>
            <a:off x="1066800" y="2057400"/>
            <a:ext cx="2514600" cy="1295400"/>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1000" dirty="0" smtClean="0">
                <a:solidFill>
                  <a:schemeClr val="tx2">
                    <a:lumMod val="60000"/>
                    <a:lumOff val="40000"/>
                  </a:schemeClr>
                </a:solidFill>
              </a:rPr>
              <a:t>…the owner/occupier of any land </a:t>
            </a:r>
          </a:p>
          <a:p>
            <a:pPr marL="438150" indent="-438150" algn="ctr">
              <a:buFont typeface="Webdings" pitchFamily="18" charset="2"/>
              <a:buNone/>
            </a:pPr>
            <a:r>
              <a:rPr lang="en-US" sz="1000" dirty="0" smtClean="0">
                <a:solidFill>
                  <a:schemeClr val="tx2">
                    <a:lumMod val="60000"/>
                    <a:lumOff val="40000"/>
                  </a:schemeClr>
                </a:solidFill>
              </a:rPr>
              <a:t>may without a water right … sink</a:t>
            </a:r>
          </a:p>
          <a:p>
            <a:pPr marL="438150" indent="-438150" algn="ctr">
              <a:buFont typeface="Webdings" pitchFamily="18" charset="2"/>
              <a:buNone/>
            </a:pPr>
            <a:r>
              <a:rPr lang="en-US" sz="1000" dirty="0" smtClean="0">
                <a:solidFill>
                  <a:schemeClr val="tx2">
                    <a:lumMod val="60000"/>
                    <a:lumOff val="40000"/>
                  </a:schemeClr>
                </a:solidFill>
              </a:rPr>
              <a:t> or deepen any borehole…and use </a:t>
            </a:r>
          </a:p>
          <a:p>
            <a:pPr marL="438150" indent="-438150" algn="ctr">
              <a:buFont typeface="Webdings" pitchFamily="18" charset="2"/>
              <a:buNone/>
            </a:pPr>
            <a:r>
              <a:rPr lang="en-US" sz="1000" dirty="0" smtClean="0">
                <a:solidFill>
                  <a:schemeClr val="tx2">
                    <a:lumMod val="60000"/>
                    <a:lumOff val="40000"/>
                  </a:schemeClr>
                </a:solidFill>
              </a:rPr>
              <a:t>water </a:t>
            </a:r>
            <a:r>
              <a:rPr lang="en-US" sz="1000" dirty="0" err="1" smtClean="0">
                <a:solidFill>
                  <a:schemeClr val="tx2">
                    <a:lumMod val="60000"/>
                    <a:lumOff val="40000"/>
                  </a:schemeClr>
                </a:solidFill>
              </a:rPr>
              <a:t>therefrom</a:t>
            </a:r>
            <a:r>
              <a:rPr lang="en-US" sz="1000" dirty="0" smtClean="0">
                <a:solidFill>
                  <a:schemeClr val="tx2">
                    <a:lumMod val="60000"/>
                    <a:lumOff val="40000"/>
                  </a:schemeClr>
                </a:solidFill>
              </a:rPr>
              <a:t> for domestic</a:t>
            </a:r>
          </a:p>
          <a:p>
            <a:pPr marL="438150" indent="-438150" algn="ctr">
              <a:buFont typeface="Webdings" pitchFamily="18" charset="2"/>
              <a:buNone/>
            </a:pPr>
            <a:r>
              <a:rPr lang="en-US" sz="1000" dirty="0" smtClean="0">
                <a:solidFill>
                  <a:schemeClr val="tx2">
                    <a:lumMod val="60000"/>
                    <a:lumOff val="40000"/>
                  </a:schemeClr>
                </a:solidFill>
              </a:rPr>
              <a:t>purposes</a:t>
            </a:r>
            <a:endParaRPr lang="en-US" sz="1000" dirty="0">
              <a:solidFill>
                <a:schemeClr val="tx2">
                  <a:lumMod val="60000"/>
                  <a:lumOff val="40000"/>
                </a:schemeClr>
              </a:solidFill>
            </a:endParaRPr>
          </a:p>
        </p:txBody>
      </p:sp>
      <p:sp>
        <p:nvSpPr>
          <p:cNvPr id="10" name="Oval 9"/>
          <p:cNvSpPr>
            <a:spLocks noChangeArrowheads="1"/>
          </p:cNvSpPr>
          <p:nvPr/>
        </p:nvSpPr>
        <p:spPr bwMode="auto">
          <a:xfrm>
            <a:off x="6629400" y="2057400"/>
            <a:ext cx="2514600" cy="1295400"/>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1000" dirty="0" smtClean="0">
                <a:solidFill>
                  <a:schemeClr val="tx2">
                    <a:lumMod val="60000"/>
                    <a:lumOff val="40000"/>
                  </a:schemeClr>
                </a:solidFill>
              </a:rPr>
              <a:t>Subject to the foregoing provisions, </a:t>
            </a:r>
          </a:p>
          <a:p>
            <a:pPr marL="438150" indent="-438150" algn="ctr">
              <a:buFont typeface="Webdings" pitchFamily="18" charset="2"/>
              <a:buNone/>
            </a:pPr>
            <a:r>
              <a:rPr lang="en-US" sz="1000" dirty="0" smtClean="0">
                <a:solidFill>
                  <a:schemeClr val="tx2">
                    <a:lumMod val="60000"/>
                    <a:lumOff val="40000"/>
                  </a:schemeClr>
                </a:solidFill>
              </a:rPr>
              <a:t>no person shall divert, abstract, use … </a:t>
            </a:r>
          </a:p>
          <a:p>
            <a:pPr marL="438150" indent="-438150" algn="ctr">
              <a:buFont typeface="Webdings" pitchFamily="18" charset="2"/>
              <a:buNone/>
            </a:pPr>
            <a:r>
              <a:rPr lang="en-US" sz="1000" dirty="0" smtClean="0">
                <a:solidFill>
                  <a:schemeClr val="tx2">
                    <a:lumMod val="60000"/>
                    <a:lumOff val="40000"/>
                  </a:schemeClr>
                </a:solidFill>
              </a:rPr>
              <a:t>except in accordance with a water </a:t>
            </a:r>
          </a:p>
          <a:p>
            <a:pPr marL="438150" indent="-438150" algn="ctr">
              <a:buFont typeface="Webdings" pitchFamily="18" charset="2"/>
              <a:buNone/>
            </a:pPr>
            <a:r>
              <a:rPr lang="en-US" sz="1000" dirty="0" smtClean="0">
                <a:solidFill>
                  <a:schemeClr val="tx2">
                    <a:lumMod val="60000"/>
                    <a:lumOff val="40000"/>
                  </a:schemeClr>
                </a:solidFill>
              </a:rPr>
              <a:t>rights granted under this Act.</a:t>
            </a:r>
          </a:p>
        </p:txBody>
      </p:sp>
      <p:sp>
        <p:nvSpPr>
          <p:cNvPr id="11" name="Oval 12"/>
          <p:cNvSpPr>
            <a:spLocks noChangeArrowheads="1"/>
          </p:cNvSpPr>
          <p:nvPr/>
        </p:nvSpPr>
        <p:spPr bwMode="auto">
          <a:xfrm>
            <a:off x="3810000" y="4724400"/>
            <a:ext cx="2514600" cy="533400"/>
          </a:xfrm>
          <a:prstGeom prst="ellipse">
            <a:avLst/>
          </a:prstGeom>
          <a:solidFill>
            <a:srgbClr val="FF0000"/>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400" dirty="0" smtClean="0">
                <a:solidFill>
                  <a:schemeClr val="bg1"/>
                </a:solidFill>
              </a:rPr>
              <a:t>Constitution</a:t>
            </a:r>
            <a:endParaRPr lang="en-US" sz="2400" dirty="0">
              <a:solidFill>
                <a:schemeClr val="bg1"/>
              </a:solidFill>
            </a:endParaRPr>
          </a:p>
        </p:txBody>
      </p:sp>
      <p:sp>
        <p:nvSpPr>
          <p:cNvPr id="12" name="Oval 11"/>
          <p:cNvSpPr>
            <a:spLocks noChangeArrowheads="1"/>
          </p:cNvSpPr>
          <p:nvPr/>
        </p:nvSpPr>
        <p:spPr bwMode="auto">
          <a:xfrm>
            <a:off x="3810000" y="5562600"/>
            <a:ext cx="2590800" cy="1295400"/>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1000" dirty="0" smtClean="0">
                <a:solidFill>
                  <a:srgbClr val="FF0000"/>
                </a:solidFill>
              </a:rPr>
              <a:t>No person shall be subjected to</a:t>
            </a:r>
          </a:p>
          <a:p>
            <a:pPr marL="438150" indent="-438150" algn="ctr">
              <a:buFont typeface="Webdings" pitchFamily="18" charset="2"/>
              <a:buNone/>
            </a:pPr>
            <a:r>
              <a:rPr lang="en-US" sz="1000" dirty="0" smtClean="0">
                <a:solidFill>
                  <a:srgbClr val="FF0000"/>
                </a:solidFill>
              </a:rPr>
              <a:t> torture or to inhuman or degrading </a:t>
            </a:r>
          </a:p>
          <a:p>
            <a:pPr marL="438150" indent="-438150" algn="ctr">
              <a:buFont typeface="Webdings" pitchFamily="18" charset="2"/>
              <a:buNone/>
            </a:pPr>
            <a:r>
              <a:rPr lang="en-US" sz="1000" dirty="0" smtClean="0">
                <a:solidFill>
                  <a:srgbClr val="FF0000"/>
                </a:solidFill>
              </a:rPr>
              <a:t>punishment or other treatment</a:t>
            </a:r>
          </a:p>
        </p:txBody>
      </p:sp>
      <p:sp>
        <p:nvSpPr>
          <p:cNvPr id="13" name="Oval 12"/>
          <p:cNvSpPr/>
          <p:nvPr/>
        </p:nvSpPr>
        <p:spPr bwMode="auto">
          <a:xfrm>
            <a:off x="4800600" y="5257800"/>
            <a:ext cx="609600" cy="457200"/>
          </a:xfrm>
          <a:prstGeom prst="ellipse">
            <a:avLst/>
          </a:prstGeom>
          <a:solidFill>
            <a:srgbClr val="FF0000"/>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600" dirty="0" smtClean="0">
                <a:solidFill>
                  <a:schemeClr val="bg1"/>
                </a:solidFill>
              </a:rPr>
              <a:t>S 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mn-lt"/>
              </a:rPr>
              <a:t>statutory interpretation</a:t>
            </a:r>
            <a:endParaRPr lang="en-US" dirty="0">
              <a:latin typeface="+mn-lt"/>
            </a:endParaRPr>
          </a:p>
        </p:txBody>
      </p:sp>
      <p:sp>
        <p:nvSpPr>
          <p:cNvPr id="3" name="Content Placeholder 2"/>
          <p:cNvSpPr>
            <a:spLocks noGrp="1"/>
          </p:cNvSpPr>
          <p:nvPr>
            <p:ph idx="1"/>
          </p:nvPr>
        </p:nvSpPr>
        <p:spPr/>
        <p:txBody>
          <a:bodyPr/>
          <a:lstStyle/>
          <a:p>
            <a:pPr>
              <a:buNone/>
            </a:pPr>
            <a:endParaRPr lang="en-US" sz="500" b="0" dirty="0" smtClean="0"/>
          </a:p>
          <a:p>
            <a:r>
              <a:rPr lang="en-US" sz="3000" b="0" dirty="0" smtClean="0"/>
              <a:t>the borehole  is a “borehole”</a:t>
            </a:r>
          </a:p>
          <a:p>
            <a:r>
              <a:rPr lang="en-US" sz="3000" b="0" dirty="0" smtClean="0"/>
              <a:t>applicants are lawful occupiers</a:t>
            </a:r>
          </a:p>
          <a:p>
            <a:r>
              <a:rPr lang="en-US" sz="3000" b="0" dirty="0" smtClean="0"/>
              <a:t>section 9 clearly subject to section 6</a:t>
            </a:r>
          </a:p>
          <a:p>
            <a:r>
              <a:rPr lang="en-US" sz="3000" b="0" dirty="0" smtClean="0"/>
              <a:t>therefore have automatic right to abstract and use water from borehole for domestic purposes</a:t>
            </a:r>
          </a:p>
          <a:p>
            <a:r>
              <a:rPr lang="en-US" sz="3000" b="0" dirty="0" smtClean="0"/>
              <a:t>need not apply for a water right</a:t>
            </a:r>
          </a:p>
          <a:p>
            <a:r>
              <a:rPr lang="en-US" sz="3000" b="0" dirty="0" smtClean="0"/>
              <a:t>court a quo misdirected itself</a:t>
            </a:r>
          </a:p>
          <a:p>
            <a:r>
              <a:rPr lang="en-US" sz="3000" b="0" dirty="0" smtClean="0"/>
              <a:t>to hold otherwise would render occupation of many citizens dependent on groundwater for livelihood meaningless</a:t>
            </a:r>
          </a:p>
        </p:txBody>
      </p:sp>
      <p:sp>
        <p:nvSpPr>
          <p:cNvPr id="4" name="Oval 3"/>
          <p:cNvSpPr/>
          <p:nvPr/>
        </p:nvSpPr>
        <p:spPr bwMode="auto">
          <a:xfrm>
            <a:off x="1371600" y="228600"/>
            <a:ext cx="685800" cy="609600"/>
          </a:xfrm>
          <a:prstGeom prst="ellipse">
            <a:avLst/>
          </a:prstGeom>
          <a:solidFill>
            <a:schemeClr val="tx2">
              <a:lumMod val="60000"/>
              <a:lumOff val="40000"/>
            </a:schemeClr>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600" dirty="0" smtClean="0">
                <a:solidFill>
                  <a:schemeClr val="bg1"/>
                </a:solidFill>
              </a:rPr>
              <a:t>S 6</a:t>
            </a:r>
          </a:p>
        </p:txBody>
      </p:sp>
      <p:sp>
        <p:nvSpPr>
          <p:cNvPr id="5" name="Oval 4"/>
          <p:cNvSpPr/>
          <p:nvPr/>
        </p:nvSpPr>
        <p:spPr bwMode="auto">
          <a:xfrm>
            <a:off x="7924800" y="228600"/>
            <a:ext cx="685800" cy="609600"/>
          </a:xfrm>
          <a:prstGeom prst="ellipse">
            <a:avLst/>
          </a:prstGeom>
          <a:solidFill>
            <a:schemeClr val="tx2">
              <a:lumMod val="60000"/>
              <a:lumOff val="40000"/>
            </a:schemeClr>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600" dirty="0" smtClean="0">
                <a:solidFill>
                  <a:schemeClr val="bg1"/>
                </a:solidFill>
              </a:rPr>
              <a:t>S 9</a:t>
            </a:r>
          </a:p>
        </p:txBody>
      </p:sp>
      <p:sp>
        <p:nvSpPr>
          <p:cNvPr id="6" name="Oval 12"/>
          <p:cNvSpPr>
            <a:spLocks noChangeArrowheads="1"/>
          </p:cNvSpPr>
          <p:nvPr/>
        </p:nvSpPr>
        <p:spPr bwMode="auto">
          <a:xfrm>
            <a:off x="4038600" y="762000"/>
            <a:ext cx="1752600" cy="533400"/>
          </a:xfrm>
          <a:prstGeom prst="ellipse">
            <a:avLst/>
          </a:prstGeom>
          <a:solidFill>
            <a:schemeClr val="tx2">
              <a:lumMod val="60000"/>
              <a:lumOff val="40000"/>
            </a:schemeClr>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400" dirty="0" smtClean="0">
                <a:solidFill>
                  <a:schemeClr val="bg1"/>
                </a:solidFill>
              </a:rPr>
              <a:t>Water Act</a:t>
            </a:r>
            <a:endParaRPr lang="en-US" sz="24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500"/>
                                        <p:tgtEl>
                                          <p:spTgt spid="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500"/>
                                        <p:tgtEl>
                                          <p:spTgt spid="3">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Effect transition="in" filter="fade">
                                      <p:cBhvr>
                                        <p:cTn id="38" dur="500"/>
                                        <p:tgtEl>
                                          <p:spTgt spid="3">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500"/>
                                        <p:tgtEl>
                                          <p:spTgt spid="3">
                                            <p:txEl>
                                              <p:pRg st="6" end="6"/>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Effect transition="in" filter="fade">
                                      <p:cBhvr>
                                        <p:cTn id="4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mn-lt"/>
              </a:rPr>
              <a:t>human rights</a:t>
            </a:r>
            <a:endParaRPr lang="en-US" dirty="0">
              <a:latin typeface="+mn-lt"/>
            </a:endParaRPr>
          </a:p>
        </p:txBody>
      </p:sp>
      <p:sp>
        <p:nvSpPr>
          <p:cNvPr id="3" name="Content Placeholder 2"/>
          <p:cNvSpPr>
            <a:spLocks noGrp="1"/>
          </p:cNvSpPr>
          <p:nvPr>
            <p:ph idx="1"/>
          </p:nvPr>
        </p:nvSpPr>
        <p:spPr/>
        <p:txBody>
          <a:bodyPr/>
          <a:lstStyle/>
          <a:p>
            <a:endParaRPr lang="en-US" sz="800" dirty="0" smtClean="0"/>
          </a:p>
          <a:p>
            <a:r>
              <a:rPr lang="en-US" sz="3000" b="0" dirty="0" smtClean="0"/>
              <a:t>court a quo – not address as not satisfactorily pleaded</a:t>
            </a:r>
          </a:p>
          <a:p>
            <a:r>
              <a:rPr lang="en-US" sz="3000" b="0" dirty="0" smtClean="0"/>
              <a:t>nature of the right</a:t>
            </a:r>
          </a:p>
          <a:p>
            <a:pPr lvl="1"/>
            <a:r>
              <a:rPr lang="en-US" sz="2600" b="0" dirty="0" smtClean="0"/>
              <a:t>absolute – not qualified</a:t>
            </a:r>
          </a:p>
          <a:p>
            <a:pPr lvl="1"/>
            <a:r>
              <a:rPr lang="en-US" sz="2600" b="0" dirty="0" smtClean="0"/>
              <a:t>the question whether person subjected to inhumane or degrading treatment involves a value judgment</a:t>
            </a:r>
          </a:p>
          <a:p>
            <a:pPr lvl="1"/>
            <a:r>
              <a:rPr lang="en-US" sz="2600" b="0" dirty="0" smtClean="0"/>
              <a:t>court entitled to refer to international instruments when making value judgment</a:t>
            </a:r>
          </a:p>
          <a:p>
            <a:pPr lvl="2"/>
            <a:r>
              <a:rPr lang="en-US" sz="2200" b="0" dirty="0" smtClean="0"/>
              <a:t>UNCES&amp;CR General Comment 15 (2002)</a:t>
            </a:r>
          </a:p>
          <a:p>
            <a:pPr lvl="2"/>
            <a:r>
              <a:rPr lang="en-US" sz="2200" b="0" dirty="0" smtClean="0"/>
              <a:t>UN GA Resolution 64/292 (2010)</a:t>
            </a:r>
          </a:p>
          <a:p>
            <a:pPr lvl="2"/>
            <a:endParaRPr lang="en-US" sz="2200" b="0" dirty="0" smtClean="0"/>
          </a:p>
          <a:p>
            <a:pPr lvl="1"/>
            <a:endParaRPr lang="en-US" sz="2600" b="0" dirty="0"/>
          </a:p>
        </p:txBody>
      </p:sp>
      <p:sp>
        <p:nvSpPr>
          <p:cNvPr id="4" name="Oval 12"/>
          <p:cNvSpPr>
            <a:spLocks noChangeArrowheads="1"/>
          </p:cNvSpPr>
          <p:nvPr/>
        </p:nvSpPr>
        <p:spPr bwMode="auto">
          <a:xfrm>
            <a:off x="3733800" y="838200"/>
            <a:ext cx="2514600" cy="533400"/>
          </a:xfrm>
          <a:prstGeom prst="ellipse">
            <a:avLst/>
          </a:prstGeom>
          <a:solidFill>
            <a:srgbClr val="FF0000"/>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400" dirty="0" smtClean="0">
                <a:solidFill>
                  <a:schemeClr val="bg1"/>
                </a:solidFill>
              </a:rPr>
              <a:t>Constitution</a:t>
            </a:r>
            <a:endParaRPr lang="en-US" sz="2400" dirty="0">
              <a:solidFill>
                <a:schemeClr val="bg1"/>
              </a:solidFill>
            </a:endParaRPr>
          </a:p>
        </p:txBody>
      </p:sp>
      <p:sp>
        <p:nvSpPr>
          <p:cNvPr id="5" name="Oval 4"/>
          <p:cNvSpPr/>
          <p:nvPr/>
        </p:nvSpPr>
        <p:spPr bwMode="auto">
          <a:xfrm>
            <a:off x="7772400" y="228600"/>
            <a:ext cx="762000" cy="609600"/>
          </a:xfrm>
          <a:prstGeom prst="ellipse">
            <a:avLst/>
          </a:prstGeom>
          <a:solidFill>
            <a:srgbClr val="FF0000"/>
          </a:solidFill>
          <a:ln w="9525" cap="flat" cmpd="sng" algn="ctr">
            <a:solidFill>
              <a:schemeClr val="tx1"/>
            </a:solid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476250" marR="0" indent="-438150" algn="ctr" defTabSz="914400" rtl="0" eaLnBrk="1" fontAlgn="base" latinLnBrk="0" hangingPunct="1">
              <a:lnSpc>
                <a:spcPct val="100000"/>
              </a:lnSpc>
              <a:spcBef>
                <a:spcPct val="20000"/>
              </a:spcBef>
              <a:spcAft>
                <a:spcPct val="0"/>
              </a:spcAft>
              <a:buClr>
                <a:srgbClr val="000066"/>
              </a:buClr>
              <a:buSzTx/>
              <a:buNone/>
              <a:tabLst/>
            </a:pPr>
            <a:r>
              <a:rPr lang="en-US" sz="1600" dirty="0" smtClean="0">
                <a:solidFill>
                  <a:schemeClr val="bg1"/>
                </a:solidFill>
              </a:rPr>
              <a:t>S 7</a:t>
            </a:r>
          </a:p>
        </p:txBody>
      </p:sp>
      <p:sp>
        <p:nvSpPr>
          <p:cNvPr id="6" name="Oval 12"/>
          <p:cNvSpPr>
            <a:spLocks noChangeArrowheads="1"/>
          </p:cNvSpPr>
          <p:nvPr/>
        </p:nvSpPr>
        <p:spPr bwMode="auto">
          <a:xfrm>
            <a:off x="5638800" y="6096000"/>
            <a:ext cx="3048000" cy="533400"/>
          </a:xfrm>
          <a:prstGeom prst="ellipse">
            <a:avLst/>
          </a:prstGeom>
          <a:solidFill>
            <a:srgbClr val="FF0000"/>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1800" b="0" dirty="0" smtClean="0">
                <a:solidFill>
                  <a:schemeClr val="bg1"/>
                </a:solidFill>
              </a:rPr>
              <a:t>right to water</a:t>
            </a:r>
            <a:endParaRPr lang="en-US" sz="1800" b="0" dirty="0">
              <a:solidFill>
                <a:schemeClr val="bg1"/>
              </a:solidFill>
            </a:endParaRPr>
          </a:p>
        </p:txBody>
      </p:sp>
      <p:sp>
        <p:nvSpPr>
          <p:cNvPr id="7" name="Oval 12"/>
          <p:cNvSpPr>
            <a:spLocks noChangeArrowheads="1"/>
          </p:cNvSpPr>
          <p:nvPr/>
        </p:nvSpPr>
        <p:spPr bwMode="auto">
          <a:xfrm>
            <a:off x="5105400" y="2057400"/>
            <a:ext cx="4038600" cy="762000"/>
          </a:xfrm>
          <a:prstGeom prst="ellipse">
            <a:avLst/>
          </a:prstGeom>
          <a:solidFill>
            <a:srgbClr val="FF0000"/>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1800" b="0" dirty="0" smtClean="0">
                <a:solidFill>
                  <a:schemeClr val="bg1"/>
                </a:solidFill>
              </a:rPr>
              <a:t>not be subjected to inhuman</a:t>
            </a:r>
          </a:p>
          <a:p>
            <a:pPr marL="438150" indent="-438150" algn="ctr">
              <a:buFont typeface="Webdings" pitchFamily="18" charset="2"/>
              <a:buNone/>
            </a:pPr>
            <a:r>
              <a:rPr lang="en-US" sz="1800" b="0" dirty="0" smtClean="0">
                <a:solidFill>
                  <a:schemeClr val="bg1"/>
                </a:solidFill>
              </a:rPr>
              <a:t>or degrading treatment</a:t>
            </a:r>
            <a:endParaRPr lang="en-US" sz="1800" b="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Effect transition="in" filter="fade">
                                      <p:cBhvr>
                                        <p:cTn id="30" dur="500"/>
                                        <p:tgtEl>
                                          <p:spTgt spid="3">
                                            <p:txEl>
                                              <p:pRg st="3" end="3"/>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500"/>
                                        <p:tgtEl>
                                          <p:spTgt spid="3">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Effect transition="in" filter="fade">
                                      <p:cBhvr>
                                        <p:cTn id="38" dur="500"/>
                                        <p:tgtEl>
                                          <p:spTgt spid="3">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500"/>
                                        <p:tgtEl>
                                          <p:spTgt spid="3">
                                            <p:txEl>
                                              <p:pRg st="6" end="6"/>
                                            </p:txEl>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Effect transition="in" filter="fade">
                                      <p:cBhvr>
                                        <p:cTn id="46" dur="500"/>
                                        <p:tgtEl>
                                          <p:spTgt spid="3">
                                            <p:txEl>
                                              <p:pRg st="7" end="7"/>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animBg="1"/>
      <p:bldP spid="6"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mn-lt"/>
              </a:rPr>
              <a:t>human rights…</a:t>
            </a:r>
            <a:endParaRPr lang="en-US" dirty="0">
              <a:latin typeface="+mn-lt"/>
            </a:endParaRPr>
          </a:p>
        </p:txBody>
      </p:sp>
      <p:sp>
        <p:nvSpPr>
          <p:cNvPr id="3" name="Content Placeholder 2"/>
          <p:cNvSpPr>
            <a:spLocks noGrp="1"/>
          </p:cNvSpPr>
          <p:nvPr>
            <p:ph idx="1"/>
          </p:nvPr>
        </p:nvSpPr>
        <p:spPr/>
        <p:txBody>
          <a:bodyPr/>
          <a:lstStyle/>
          <a:p>
            <a:r>
              <a:rPr lang="en-US" sz="3000" b="0" dirty="0" smtClean="0"/>
              <a:t>triggered in this case</a:t>
            </a:r>
          </a:p>
          <a:p>
            <a:pPr lvl="1"/>
            <a:r>
              <a:rPr lang="en-US" sz="2400" b="0" dirty="0" smtClean="0"/>
              <a:t>considered uncontested plight of community in CKGR</a:t>
            </a:r>
          </a:p>
          <a:p>
            <a:pPr lvl="1"/>
            <a:r>
              <a:rPr lang="en-US" sz="2400" b="0" dirty="0" smtClean="0"/>
              <a:t>impact of termination of water services resulted in degrading treatment</a:t>
            </a:r>
          </a:p>
          <a:p>
            <a:pPr lvl="1"/>
            <a:r>
              <a:rPr lang="en-US" sz="2400" b="0" dirty="0" smtClean="0"/>
              <a:t>rejected </a:t>
            </a:r>
            <a:r>
              <a:rPr lang="en-US" sz="2400" b="0" dirty="0" err="1" smtClean="0"/>
              <a:t>Govt’s</a:t>
            </a:r>
            <a:r>
              <a:rPr lang="en-US" sz="2400" b="0" dirty="0" smtClean="0"/>
              <a:t> arguments</a:t>
            </a:r>
          </a:p>
          <a:p>
            <a:pPr lvl="2"/>
            <a:r>
              <a:rPr lang="en-US" sz="2000" b="0" dirty="0" smtClean="0"/>
              <a:t>not obliged to provide services</a:t>
            </a:r>
          </a:p>
          <a:p>
            <a:pPr lvl="2"/>
            <a:r>
              <a:rPr lang="en-US" sz="2000" b="0" dirty="0" smtClean="0"/>
              <a:t>if want services can simply relocate</a:t>
            </a:r>
          </a:p>
          <a:p>
            <a:pPr lvl="2"/>
            <a:r>
              <a:rPr lang="en-US" sz="2000" b="0" dirty="0" smtClean="0"/>
              <a:t>Bushman authors of own discomfort</a:t>
            </a:r>
          </a:p>
          <a:p>
            <a:r>
              <a:rPr lang="en-US" sz="3000" b="0" dirty="0" err="1" smtClean="0"/>
              <a:t>Govt</a:t>
            </a:r>
            <a:r>
              <a:rPr lang="en-US" sz="3000" b="0" dirty="0" smtClean="0"/>
              <a:t> must stop inflicting degrading treatment</a:t>
            </a:r>
          </a:p>
          <a:p>
            <a:pPr lvl="1"/>
            <a:r>
              <a:rPr lang="en-US" sz="2400" b="0" dirty="0" smtClean="0"/>
              <a:t>not a positive obligation to provide services</a:t>
            </a:r>
          </a:p>
          <a:p>
            <a:pPr lvl="1"/>
            <a:r>
              <a:rPr lang="en-US" sz="2400" b="0" dirty="0" smtClean="0"/>
              <a:t>must simply not stop Bushman effectively seeking to help themselves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500"/>
                                        <p:tgtEl>
                                          <p:spTgt spid="3">
                                            <p:txEl>
                                              <p:pRg st="5" end="5"/>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Effect transition="in" filter="fade">
                                      <p:cBhvr>
                                        <p:cTn id="41" dur="500"/>
                                        <p:tgtEl>
                                          <p:spTgt spid="3">
                                            <p:txEl>
                                              <p:pRg st="8" end="8"/>
                                            </p:tx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
                                            <p:txEl>
                                              <p:pRg st="9" end="9"/>
                                            </p:txEl>
                                          </p:spTgt>
                                        </p:tgtEl>
                                        <p:attrNameLst>
                                          <p:attrName>style.visibility</p:attrName>
                                        </p:attrNameLst>
                                      </p:cBhvr>
                                      <p:to>
                                        <p:strVal val="visible"/>
                                      </p:to>
                                    </p:set>
                                    <p:animEffect transition="in" filter="fade">
                                      <p:cBhvr>
                                        <p:cTn id="44"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mn-lt"/>
              </a:rPr>
              <a:t>the outcome</a:t>
            </a:r>
            <a:endParaRPr lang="en-US" dirty="0">
              <a:latin typeface="+mn-lt"/>
            </a:endParaRPr>
          </a:p>
        </p:txBody>
      </p:sp>
      <p:sp>
        <p:nvSpPr>
          <p:cNvPr id="3" name="Content Placeholder 2"/>
          <p:cNvSpPr>
            <a:spLocks noGrp="1"/>
          </p:cNvSpPr>
          <p:nvPr>
            <p:ph idx="1"/>
          </p:nvPr>
        </p:nvSpPr>
        <p:spPr/>
        <p:txBody>
          <a:bodyPr/>
          <a:lstStyle/>
          <a:p>
            <a:r>
              <a:rPr lang="en-US" sz="2800" b="0" dirty="0" smtClean="0"/>
              <a:t>applicants have right at own expense to:</a:t>
            </a:r>
          </a:p>
          <a:p>
            <a:pPr lvl="1"/>
            <a:r>
              <a:rPr lang="en-US" sz="2200" b="0" dirty="0" smtClean="0"/>
              <a:t>re-commission </a:t>
            </a:r>
            <a:r>
              <a:rPr lang="en-US" sz="2200" b="0" dirty="0" err="1" smtClean="0"/>
              <a:t>Mothomelo</a:t>
            </a:r>
            <a:r>
              <a:rPr lang="en-US" sz="2200" b="0" dirty="0" smtClean="0"/>
              <a:t> borehole</a:t>
            </a:r>
          </a:p>
          <a:p>
            <a:pPr lvl="1"/>
            <a:r>
              <a:rPr lang="en-US" sz="2200" b="0" dirty="0" smtClean="0"/>
              <a:t>sink one or more boreholes inside CKGR</a:t>
            </a:r>
          </a:p>
          <a:p>
            <a:pPr lvl="1"/>
            <a:r>
              <a:rPr lang="en-US" sz="2200" b="0" dirty="0" smtClean="0"/>
              <a:t>to service, repair and maintain boreholes</a:t>
            </a:r>
          </a:p>
          <a:p>
            <a:pPr lvl="1"/>
            <a:r>
              <a:rPr lang="en-US" sz="2200" b="0" dirty="0" smtClean="0"/>
              <a:t>to use abstracted water for domestic use</a:t>
            </a:r>
          </a:p>
          <a:p>
            <a:pPr lvl="1"/>
            <a:r>
              <a:rPr lang="en-US" sz="2200" b="0" dirty="0" smtClean="0"/>
              <a:t>to bring borehole equipment, machinery and storage tanks into the CKGR </a:t>
            </a:r>
          </a:p>
          <a:p>
            <a:pPr lvl="1"/>
            <a:r>
              <a:rPr lang="en-US" sz="2200" b="0" dirty="0" smtClean="0"/>
              <a:t>to contract third parties to assist them to do so</a:t>
            </a:r>
            <a:endParaRPr lang="en-US" sz="2200" dirty="0" smtClean="0"/>
          </a:p>
          <a:p>
            <a:r>
              <a:rPr lang="en-US" sz="2800" b="0" dirty="0" err="1" smtClean="0"/>
              <a:t>Govt</a:t>
            </a:r>
            <a:r>
              <a:rPr lang="en-US" sz="2800" b="0" dirty="0" smtClean="0"/>
              <a:t> must issue permits to third parties to allow entry for above purposes</a:t>
            </a:r>
          </a:p>
          <a:p>
            <a:r>
              <a:rPr lang="en-US" sz="2800" b="0" dirty="0" err="1" smtClean="0"/>
              <a:t>Govt</a:t>
            </a:r>
            <a:r>
              <a:rPr lang="en-US" sz="2800" b="0" dirty="0" smtClean="0"/>
              <a:t> can direct to leave if:</a:t>
            </a:r>
          </a:p>
          <a:p>
            <a:pPr lvl="1"/>
            <a:r>
              <a:rPr lang="en-US" sz="2200" b="0" dirty="0" smtClean="0"/>
              <a:t>reasonable grounds for believing non-compliance</a:t>
            </a:r>
          </a:p>
          <a:p>
            <a:pPr lvl="1"/>
            <a:r>
              <a:rPr lang="en-US" sz="2200" b="0" dirty="0" smtClean="0"/>
              <a:t>after written notice and reasons to community</a:t>
            </a:r>
            <a:endParaRPr lang="en-US" sz="2200" dirty="0" smtClean="0"/>
          </a:p>
          <a:p>
            <a:pPr lvl="2"/>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500"/>
                                        <p:tgtEl>
                                          <p:spTgt spid="3">
                                            <p:txEl>
                                              <p:pRg st="6" end="6"/>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
                                            <p:txEl>
                                              <p:pRg st="9" end="9"/>
                                            </p:txEl>
                                          </p:spTgt>
                                        </p:tgtEl>
                                        <p:attrNameLst>
                                          <p:attrName>style.visibility</p:attrName>
                                        </p:attrNameLst>
                                      </p:cBhvr>
                                      <p:to>
                                        <p:strVal val="visible"/>
                                      </p:to>
                                    </p:set>
                                    <p:animEffect transition="in" filter="fade">
                                      <p:cBhvr>
                                        <p:cTn id="38" dur="500"/>
                                        <p:tgtEl>
                                          <p:spTgt spid="3">
                                            <p:txEl>
                                              <p:pRg st="9" end="9"/>
                                            </p:tx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animEffect transition="in" filter="fade">
                                      <p:cBhvr>
                                        <p:cTn id="4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mn-lt"/>
              </a:rPr>
              <a:t>a few comments</a:t>
            </a:r>
            <a:endParaRPr lang="en-US" dirty="0">
              <a:latin typeface="+mn-lt"/>
            </a:endParaRPr>
          </a:p>
        </p:txBody>
      </p:sp>
      <p:pic>
        <p:nvPicPr>
          <p:cNvPr id="4" name="Content Placeholder 3" descr="Bushman1.jpg"/>
          <p:cNvPicPr>
            <a:picLocks noGrp="1" noChangeAspect="1"/>
          </p:cNvPicPr>
          <p:nvPr>
            <p:ph idx="1"/>
          </p:nvPr>
        </p:nvPicPr>
        <p:blipFill>
          <a:blip r:embed="rId3"/>
          <a:srcRect l="-2603" r="-2603"/>
          <a:stretch>
            <a:fillRect/>
          </a:stretch>
        </p:blipFill>
        <p:spPr>
          <a:xfrm>
            <a:off x="685800" y="981075"/>
            <a:ext cx="8686799" cy="5876925"/>
          </a:xfrm>
        </p:spPr>
      </p:pic>
      <p:sp>
        <p:nvSpPr>
          <p:cNvPr id="5" name="Oval 12"/>
          <p:cNvSpPr>
            <a:spLocks noChangeArrowheads="1"/>
          </p:cNvSpPr>
          <p:nvPr/>
        </p:nvSpPr>
        <p:spPr bwMode="auto">
          <a:xfrm>
            <a:off x="1676400" y="2590800"/>
            <a:ext cx="6400800" cy="1143000"/>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800" dirty="0" smtClean="0"/>
              <a:t>a human rights case?</a:t>
            </a:r>
            <a:endParaRPr lang="en-US" sz="2800" dirty="0"/>
          </a:p>
        </p:txBody>
      </p:sp>
      <p:sp>
        <p:nvSpPr>
          <p:cNvPr id="6" name="Oval 12"/>
          <p:cNvSpPr>
            <a:spLocks noChangeArrowheads="1"/>
          </p:cNvSpPr>
          <p:nvPr/>
        </p:nvSpPr>
        <p:spPr bwMode="auto">
          <a:xfrm>
            <a:off x="1676400" y="3886200"/>
            <a:ext cx="6400800" cy="1143000"/>
          </a:xfrm>
          <a:prstGeom prst="ellipse">
            <a:avLst/>
          </a:prstGeom>
          <a:solidFill>
            <a:schemeClr val="bg1"/>
          </a:solidFill>
          <a:ln w="9525" algn="ctr">
            <a:solidFill>
              <a:schemeClr val="tx1"/>
            </a:solidFill>
            <a:round/>
            <a:headEnd/>
            <a:tailEnd/>
          </a:ln>
          <a:effectLst/>
        </p:spPr>
        <p:txBody>
          <a:bodyPr wrap="none" anchor="ctr"/>
          <a:lstStyle/>
          <a:p>
            <a:pPr marL="438150" indent="-438150" algn="ctr">
              <a:buNone/>
            </a:pPr>
            <a:r>
              <a:rPr lang="en-US" sz="2800" dirty="0" smtClean="0"/>
              <a:t>playing advocate, attorney &amp; </a:t>
            </a:r>
            <a:r>
              <a:rPr lang="en-US" sz="2800" dirty="0" smtClean="0"/>
              <a:t>judge!</a:t>
            </a:r>
            <a:endParaRPr lang="en-US" sz="2800" dirty="0"/>
          </a:p>
        </p:txBody>
      </p:sp>
      <p:sp>
        <p:nvSpPr>
          <p:cNvPr id="7" name="Oval 12"/>
          <p:cNvSpPr>
            <a:spLocks noChangeArrowheads="1"/>
          </p:cNvSpPr>
          <p:nvPr/>
        </p:nvSpPr>
        <p:spPr bwMode="auto">
          <a:xfrm>
            <a:off x="1676400" y="1295400"/>
            <a:ext cx="6400800" cy="1143000"/>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800" dirty="0" smtClean="0"/>
              <a:t>somewhat fortunate litigants?</a:t>
            </a:r>
            <a:endParaRPr lang="en-US" sz="2800" dirty="0"/>
          </a:p>
        </p:txBody>
      </p:sp>
      <p:sp>
        <p:nvSpPr>
          <p:cNvPr id="8" name="Oval 12"/>
          <p:cNvSpPr>
            <a:spLocks noChangeArrowheads="1"/>
          </p:cNvSpPr>
          <p:nvPr/>
        </p:nvSpPr>
        <p:spPr bwMode="auto">
          <a:xfrm>
            <a:off x="1676400" y="5181600"/>
            <a:ext cx="6477000" cy="1143000"/>
          </a:xfrm>
          <a:prstGeom prst="ellipse">
            <a:avLst/>
          </a:prstGeom>
          <a:solidFill>
            <a:schemeClr val="bg1"/>
          </a:solidFill>
          <a:ln w="9525" algn="ctr">
            <a:solidFill>
              <a:schemeClr val="tx1"/>
            </a:solidFill>
            <a:round/>
            <a:headEnd/>
            <a:tailEnd/>
          </a:ln>
          <a:effectLst/>
        </p:spPr>
        <p:txBody>
          <a:bodyPr wrap="none" anchor="ctr"/>
          <a:lstStyle/>
          <a:p>
            <a:pPr marL="438150" indent="-438150" algn="ctr">
              <a:buFont typeface="Webdings" pitchFamily="18" charset="2"/>
              <a:buNone/>
            </a:pPr>
            <a:r>
              <a:rPr lang="en-US" sz="2800" dirty="0" smtClean="0"/>
              <a:t>reversal in conservation </a:t>
            </a:r>
            <a:r>
              <a:rPr lang="en-US" sz="2800" dirty="0" smtClean="0"/>
              <a:t>ideology!</a:t>
            </a:r>
            <a:endParaRPr 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0145" y="0"/>
            <a:ext cx="8243887" cy="981075"/>
          </a:xfrm>
        </p:spPr>
        <p:txBody>
          <a:bodyPr/>
          <a:lstStyle/>
          <a:p>
            <a:r>
              <a:rPr lang="en-US" sz="3600" dirty="0" smtClean="0">
                <a:latin typeface="+mn-lt"/>
              </a:rPr>
              <a:t>a</a:t>
            </a:r>
            <a:r>
              <a:rPr lang="en-US" sz="3600" dirty="0" smtClean="0">
                <a:latin typeface="+mn-lt"/>
              </a:rPr>
              <a:t> </a:t>
            </a:r>
            <a:r>
              <a:rPr lang="en-US" sz="3600" dirty="0" smtClean="0">
                <a:latin typeface="+mn-lt"/>
              </a:rPr>
              <a:t>lonely road for the San to travel</a:t>
            </a:r>
            <a:endParaRPr lang="en-US" sz="3600" dirty="0">
              <a:latin typeface="+mn-lt"/>
            </a:endParaRPr>
          </a:p>
        </p:txBody>
      </p:sp>
      <p:pic>
        <p:nvPicPr>
          <p:cNvPr id="4" name="Content Placeholder 3" descr="bushman.jpg"/>
          <p:cNvPicPr>
            <a:picLocks noGrp="1" noChangeAspect="1"/>
          </p:cNvPicPr>
          <p:nvPr>
            <p:ph idx="1"/>
          </p:nvPr>
        </p:nvPicPr>
        <p:blipFill>
          <a:blip r:embed="rId3"/>
          <a:srcRect t="-12170" b="-12170"/>
          <a:stretch>
            <a:fillRect/>
          </a:stretch>
        </p:blipFill>
        <p:spPr>
          <a:xfrm>
            <a:off x="900113" y="285728"/>
            <a:ext cx="8243887" cy="7258072"/>
          </a:xfrm>
        </p:spPr>
      </p:pic>
      <p:sp>
        <p:nvSpPr>
          <p:cNvPr id="5" name="Content Placeholder 2"/>
          <p:cNvSpPr txBox="1">
            <a:spLocks/>
          </p:cNvSpPr>
          <p:nvPr/>
        </p:nvSpPr>
        <p:spPr bwMode="auto">
          <a:xfrm>
            <a:off x="2819400" y="981075"/>
            <a:ext cx="6324600" cy="5876925"/>
          </a:xfrm>
          <a:prstGeom prst="rect">
            <a:avLst/>
          </a:prstGeom>
          <a:noFill/>
          <a:ln w="9525">
            <a:noFill/>
            <a:miter lim="800000"/>
            <a:headEnd/>
            <a:tailEnd/>
          </a:ln>
          <a:effectLst/>
        </p:spPr>
        <p:txBody>
          <a:bodyPr vert="horz" wrap="square" lIns="0" tIns="0" rIns="0" bIns="0" numCol="1" anchor="t" anchorCtr="0" compatLnSpc="1">
            <a:prstTxWarp prst="textNoShape">
              <a:avLst/>
            </a:prstTxWarp>
            <a:normAutofit fontScale="92500"/>
          </a:bodyPr>
          <a:lstStyle/>
          <a:p>
            <a:pPr marL="476250" marR="0" lvl="0" indent="0" defTabSz="914400" rtl="0" eaLnBrk="1" fontAlgn="base" latinLnBrk="0" hangingPunct="1">
              <a:lnSpc>
                <a:spcPct val="100000"/>
              </a:lnSpc>
              <a:spcBef>
                <a:spcPct val="20000"/>
              </a:spcBef>
              <a:spcAft>
                <a:spcPct val="0"/>
              </a:spcAft>
              <a:buClr>
                <a:srgbClr val="000066"/>
              </a:buClr>
              <a:buSzTx/>
              <a:buFont typeface="Wingdings" pitchFamily="2" charset="2"/>
              <a:buNone/>
              <a:tabLst/>
              <a:defRPr/>
            </a:pPr>
            <a:endParaRPr kumimoji="0" lang="en-US" sz="1081" b="1" i="0" u="none" strike="noStrike" kern="0" cap="none" spc="0" normalizeH="0" baseline="0" noProof="0" dirty="0" smtClean="0">
              <a:ln>
                <a:noFill/>
              </a:ln>
              <a:solidFill>
                <a:schemeClr val="tx1"/>
              </a:solidFill>
              <a:effectLst/>
              <a:uLnTx/>
              <a:uFillTx/>
              <a:latin typeface="+mn-lt"/>
              <a:ea typeface="+mn-ea"/>
              <a:cs typeface="+mn-cs"/>
            </a:endParaRPr>
          </a:p>
          <a:p>
            <a:pPr marL="476250" marR="0" lvl="0" indent="0" defTabSz="914400" rtl="0" eaLnBrk="1" fontAlgn="base" latinLnBrk="0" hangingPunct="1">
              <a:lnSpc>
                <a:spcPct val="100000"/>
              </a:lnSpc>
              <a:spcBef>
                <a:spcPct val="20000"/>
              </a:spcBef>
              <a:spcAft>
                <a:spcPct val="0"/>
              </a:spcAft>
              <a:buClr>
                <a:srgbClr val="000066"/>
              </a:buClr>
              <a:buSzTx/>
              <a:buFont typeface="Wingdings" pitchFamily="2" charset="2"/>
              <a:buNone/>
              <a:tabLst/>
              <a:defRPr/>
            </a:pPr>
            <a:r>
              <a:rPr kumimoji="0" lang="en-US" sz="2200" b="1" i="0" u="none" strike="noStrike" kern="0" cap="none" spc="0" normalizeH="0" baseline="0" noProof="0" dirty="0" smtClean="0">
                <a:ln>
                  <a:noFill/>
                </a:ln>
                <a:solidFill>
                  <a:schemeClr val="tx1"/>
                </a:solidFill>
                <a:effectLst/>
                <a:uLnTx/>
                <a:uFillTx/>
                <a:latin typeface="+mn-lt"/>
                <a:ea typeface="+mn-ea"/>
                <a:cs typeface="+mn-cs"/>
              </a:rPr>
              <a:t>“In conclusion, it seems to me that this case invites this concluding comment. This Court has been invited to resolve a dispute, which at first blush is about the termination of water and other named services to a few hundred people, who are demanding access to a specified piece of land and the right to hunt in that piece of land. While that is indeed correct, this dispute cannot be resolved, will not be resolved, unless the Respondent acknowledges and addresses its deeper context, its nub, and its heart. The case is ultimately about a people demanding dignity and respect. It is a people saying in essence, ‘our way of life may be different but it worthy of respect. We may be changing and getting closer to your way of life, but give us a chance to decide what to carry with us into the future.”</a:t>
            </a:r>
            <a:endParaRPr kumimoji="0" lang="en-US" sz="22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Sandy">
  <a:themeElements>
    <a:clrScheme name="Sandy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fontScheme name="Sandy">
      <a:majorFont>
        <a:latin typeface="Tempus Sans ITC"/>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rgbClr val="000000"/>
        </a:solidFill>
        <a:ln w="9525" cap="flat" cmpd="sng" algn="ctr">
          <a:noFill/>
          <a:prstDash val="solid"/>
          <a:round/>
          <a:headEnd type="none" w="med" len="med"/>
          <a:tailEnd type="none" w="med" len="med"/>
        </a:ln>
        <a:effectLst/>
      </a:spPr>
      <a:bodyPr vert="horz" wrap="none" lIns="0" tIns="45720" rIns="0" bIns="45720" numCol="1" rtlCol="0" anchor="ctr" anchorCtr="0" compatLnSpc="1">
        <a:prstTxWarp prst="textNoShape">
          <a:avLst/>
        </a:prstTxWarp>
      </a:bodyPr>
      <a:lstStyle>
        <a:defPPr marL="476250" marR="0" indent="-438150" algn="l" defTabSz="914400" rtl="0" eaLnBrk="1" fontAlgn="base" latinLnBrk="0" hangingPunct="1">
          <a:lnSpc>
            <a:spcPct val="100000"/>
          </a:lnSpc>
          <a:spcBef>
            <a:spcPct val="20000"/>
          </a:spcBef>
          <a:spcAft>
            <a:spcPct val="0"/>
          </a:spcAft>
          <a:buClr>
            <a:srgbClr val="000066"/>
          </a:buClr>
          <a:buSzTx/>
          <a:buNone/>
          <a:tabLst/>
          <a:defRPr sz="1800" dirty="0" smtClean="0">
            <a:solidFill>
              <a:schemeClr val="bg1"/>
            </a:solidFill>
          </a:defRPr>
        </a:defPPr>
      </a:lstStyle>
    </a:spDef>
    <a:lnDef>
      <a:spPr bwMode="auto">
        <a:xfrm>
          <a:off x="0" y="0"/>
          <a:ext cx="1" cy="1"/>
        </a:xfrm>
        <a:custGeom>
          <a:avLst/>
          <a:gdLst/>
          <a:ahLst/>
          <a:cxnLst/>
          <a:rect l="0" t="0" r="0" b="0"/>
          <a:pathLst/>
        </a:custGeom>
        <a:solidFill>
          <a:srgbClr val="000000"/>
        </a:solid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476250" marR="0" indent="-438150" algn="l" defTabSz="914400" rtl="0" eaLnBrk="1" fontAlgn="base" latinLnBrk="0" hangingPunct="1">
          <a:lnSpc>
            <a:spcPct val="100000"/>
          </a:lnSpc>
          <a:spcBef>
            <a:spcPct val="20000"/>
          </a:spcBef>
          <a:spcAft>
            <a:spcPct val="0"/>
          </a:spcAft>
          <a:buClr>
            <a:srgbClr val="000066"/>
          </a:buClr>
          <a:buSzTx/>
          <a:buFont typeface="Webdings" pitchFamily="18" charset="2"/>
          <a:buChar char="ü"/>
          <a:tabLst/>
          <a:defRPr kumimoji="0" lang="en-GB" sz="3200" b="1" i="0" u="none" strike="noStrike" cap="none" normalizeH="0" baseline="0" smtClean="0">
            <a:ln>
              <a:noFill/>
            </a:ln>
            <a:solidFill>
              <a:schemeClr val="tx1"/>
            </a:solidFill>
            <a:effectLst/>
            <a:latin typeface="Arial" charset="0"/>
          </a:defRPr>
        </a:defPPr>
      </a:lstStyle>
    </a:lnDef>
  </a:objectDefaults>
  <a:extraClrSchemeLst>
    <a:extraClrScheme>
      <a:clrScheme name="Sandy 1">
        <a:dk1>
          <a:srgbClr val="5490A8"/>
        </a:dk1>
        <a:lt1>
          <a:srgbClr val="DDDDDD"/>
        </a:lt1>
        <a:dk2>
          <a:srgbClr val="00172E"/>
        </a:dk2>
        <a:lt2>
          <a:srgbClr val="CCECFF"/>
        </a:lt2>
        <a:accent1>
          <a:srgbClr val="0099CC"/>
        </a:accent1>
        <a:accent2>
          <a:srgbClr val="3366CC"/>
        </a:accent2>
        <a:accent3>
          <a:srgbClr val="AAABAD"/>
        </a:accent3>
        <a:accent4>
          <a:srgbClr val="BDBDBD"/>
        </a:accent4>
        <a:accent5>
          <a:srgbClr val="AACAE2"/>
        </a:accent5>
        <a:accent6>
          <a:srgbClr val="2D5CB9"/>
        </a:accent6>
        <a:hlink>
          <a:srgbClr val="99CCFF"/>
        </a:hlink>
        <a:folHlink>
          <a:srgbClr val="E1E1B7"/>
        </a:folHlink>
      </a:clrScheme>
      <a:clrMap bg1="dk2" tx1="lt1" bg2="dk1" tx2="lt2" accent1="accent1" accent2="accent2" accent3="accent3" accent4="accent4" accent5="accent5" accent6="accent6" hlink="hlink" folHlink="folHlink"/>
    </a:extraClrScheme>
    <a:extraClrScheme>
      <a:clrScheme name="Sandy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clrMap bg1="lt1" tx1="dk1" bg2="lt2" tx2="dk2" accent1="accent1" accent2="accent2" accent3="accent3" accent4="accent4" accent5="accent5" accent6="accent6" hlink="hlink" folHlink="folHlink"/>
    </a:extraClrScheme>
    <a:extraClrScheme>
      <a:clrScheme name="Sandy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andy 4">
        <a:dk1>
          <a:srgbClr val="000000"/>
        </a:dk1>
        <a:lt1>
          <a:srgbClr val="FFFFFF"/>
        </a:lt1>
        <a:dk2>
          <a:srgbClr val="666633"/>
        </a:dk2>
        <a:lt2>
          <a:srgbClr val="908A6C"/>
        </a:lt2>
        <a:accent1>
          <a:srgbClr val="808000"/>
        </a:accent1>
        <a:accent2>
          <a:srgbClr val="996633"/>
        </a:accent2>
        <a:accent3>
          <a:srgbClr val="FFFFFF"/>
        </a:accent3>
        <a:accent4>
          <a:srgbClr val="000000"/>
        </a:accent4>
        <a:accent5>
          <a:srgbClr val="C0C0AA"/>
        </a:accent5>
        <a:accent6>
          <a:srgbClr val="8A5C2D"/>
        </a:accent6>
        <a:hlink>
          <a:srgbClr val="CCCC00"/>
        </a:hlink>
        <a:folHlink>
          <a:srgbClr val="D6DEB2"/>
        </a:folHlink>
      </a:clrScheme>
      <a:clrMap bg1="lt1" tx1="dk1" bg2="lt2" tx2="dk2" accent1="accent1" accent2="accent2" accent3="accent3" accent4="accent4" accent5="accent5" accent6="accent6" hlink="hlink" folHlink="folHlink"/>
    </a:extraClrScheme>
    <a:extraClrScheme>
      <a:clrScheme name="Sandy 5">
        <a:dk1>
          <a:srgbClr val="000000"/>
        </a:dk1>
        <a:lt1>
          <a:srgbClr val="FFFFFF"/>
        </a:lt1>
        <a:dk2>
          <a:srgbClr val="181848"/>
        </a:dk2>
        <a:lt2>
          <a:srgbClr val="656F97"/>
        </a:lt2>
        <a:accent1>
          <a:srgbClr val="6666FF"/>
        </a:accent1>
        <a:accent2>
          <a:srgbClr val="333399"/>
        </a:accent2>
        <a:accent3>
          <a:srgbClr val="FFFFFF"/>
        </a:accent3>
        <a:accent4>
          <a:srgbClr val="000000"/>
        </a:accent4>
        <a:accent5>
          <a:srgbClr val="B8B8FF"/>
        </a:accent5>
        <a:accent6>
          <a:srgbClr val="2D2D8A"/>
        </a:accent6>
        <a:hlink>
          <a:srgbClr val="9A9ABC"/>
        </a:hlink>
        <a:folHlink>
          <a:srgbClr val="D2B6CE"/>
        </a:folHlink>
      </a:clrScheme>
      <a:clrMap bg1="lt1" tx1="dk1" bg2="lt2" tx2="dk2" accent1="accent1" accent2="accent2" accent3="accent3" accent4="accent4" accent5="accent5" accent6="accent6" hlink="hlink" folHlink="folHlink"/>
    </a:extraClrScheme>
    <a:extraClrScheme>
      <a:clrScheme name="Sandy 6">
        <a:dk1>
          <a:srgbClr val="CC0066"/>
        </a:dk1>
        <a:lt1>
          <a:srgbClr val="FFFFFF"/>
        </a:lt1>
        <a:dk2>
          <a:srgbClr val="000000"/>
        </a:dk2>
        <a:lt2>
          <a:srgbClr val="CC0099"/>
        </a:lt2>
        <a:accent1>
          <a:srgbClr val="FF9900"/>
        </a:accent1>
        <a:accent2>
          <a:srgbClr val="CC6600"/>
        </a:accent2>
        <a:accent3>
          <a:srgbClr val="AAAAAA"/>
        </a:accent3>
        <a:accent4>
          <a:srgbClr val="DADADA"/>
        </a:accent4>
        <a:accent5>
          <a:srgbClr val="FFCAAA"/>
        </a:accent5>
        <a:accent6>
          <a:srgbClr val="B95C00"/>
        </a:accent6>
        <a:hlink>
          <a:srgbClr val="009900"/>
        </a:hlink>
        <a:folHlink>
          <a:srgbClr val="A50021"/>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8748</TotalTime>
  <Pages>2</Pages>
  <Words>2778</Words>
  <Application>Microsoft Macintosh PowerPoint</Application>
  <PresentationFormat>On-screen Show (4:3)</PresentationFormat>
  <Paragraphs>324</Paragraphs>
  <Slides>14</Slides>
  <Notes>11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Sandy</vt:lpstr>
      <vt:lpstr>The Endless Struggle of Indigenous Peoples in Protected Areas </vt:lpstr>
      <vt:lpstr>a shifting discourse</vt:lpstr>
      <vt:lpstr>a shifting discourse…</vt:lpstr>
      <vt:lpstr>Changing International Context for PA</vt:lpstr>
      <vt:lpstr>realising the shift!</vt:lpstr>
      <vt:lpstr>the legal wrangle</vt:lpstr>
      <vt:lpstr>Mosetlanyane vs AG (Crt of Appeal)</vt:lpstr>
      <vt:lpstr>the arguments</vt:lpstr>
      <vt:lpstr>statutory interpretation</vt:lpstr>
      <vt:lpstr>human rights</vt:lpstr>
      <vt:lpstr>human rights…</vt:lpstr>
      <vt:lpstr>the outcome</vt:lpstr>
      <vt:lpstr>a few comments</vt:lpstr>
      <vt:lpstr>a lonely road for the San to travel</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ELA Conference (2009)</dc:title>
  <dc:subject>Update on EFR</dc:subject>
  <dc:creator>Paterson</dc:creator>
  <cp:keywords/>
  <dc:description/>
  <cp:lastModifiedBy>Demo Laptop</cp:lastModifiedBy>
  <cp:revision>283</cp:revision>
  <cp:lastPrinted>2003-07-21T07:52:03Z</cp:lastPrinted>
  <dcterms:created xsi:type="dcterms:W3CDTF">2011-07-05T05:07:36Z</dcterms:created>
  <dcterms:modified xsi:type="dcterms:W3CDTF">2011-07-05T05:42:14Z</dcterms:modified>
</cp:coreProperties>
</file>