
<file path=[Content_Types].xml><?xml version="1.0" encoding="utf-8"?>
<Types xmlns="http://schemas.openxmlformats.org/package/2006/content-types">
  <Override PartName="/ppt/tableStyles.xml" ContentType="application/vnd.openxmlformats-officedocument.presentationml.tableStyles+xml"/>
  <Override PartName="/ppt/notesSlides/notesSlide6.xml" ContentType="application/vnd.openxmlformats-officedocument.presentationml.notesSlide+xml"/>
  <Override PartName="/ppt/slideLayouts/slideLayout10.xml" ContentType="application/vnd.openxmlformats-officedocument.presentationml.slideLayout+xml"/>
  <Override PartName="/ppt/slides/slide5.xml" ContentType="application/vnd.openxmlformats-officedocument.presentationml.slide+xml"/>
  <Override PartName="/ppt/slideLayouts/slideLayout6.xml" ContentType="application/vnd.openxmlformats-officedocument.presentationml.slideLayout+xml"/>
  <Default Extension="bin" ContentType="application/vnd.openxmlformats-officedocument.presentationml.printerSettings"/>
  <Override PartName="/ppt/presProps.xml" ContentType="application/vnd.openxmlformats-officedocument.presentationml.presProps+xml"/>
  <Override PartName="/ppt/presentation.xml" ContentType="application/vnd.openxmlformats-officedocument.presentationml.presentation.main+xml"/>
  <Default Extension="png" ContentType="image/png"/>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docProps/core.xml" ContentType="application/vnd.openxmlformats-package.core-properties+xml"/>
  <Override PartName="/ppt/slides/slide10.xml" ContentType="application/vnd.openxmlformats-officedocument.presentationml.slide+xml"/>
  <Override PartName="/ppt/slideLayouts/slideLayout1.xml" ContentType="application/vnd.openxmlformats-officedocument.presentationml.slideLayout+xml"/>
  <Override PartName="/ppt/slides/slide14.xml" ContentType="application/vnd.openxmlformats-officedocument.presentationml.slide+xml"/>
  <Override PartName="/ppt/notesSlides/notesSlide1.xml" ContentType="application/vnd.openxmlformats-officedocument.presentationml.notesSlide+xml"/>
  <Override PartName="/ppt/slides/slide6.xml" ContentType="application/vnd.openxmlformats-officedocument.presentationml.slide+xml"/>
  <Override PartName="/ppt/slideLayouts/slideLayout7.xml" ContentType="application/vnd.openxmlformats-officedocument.presentationml.slideLayout+xml"/>
  <Override PartName="/ppt/notesSlides/notesSlide7.xml" ContentType="application/vnd.openxmlformats-officedocument.presentationml.notesSlide+xml"/>
  <Override PartName="/ppt/slides/slide12.xml" ContentType="application/vnd.openxmlformats-officedocument.presentationml.slide+xml"/>
  <Override PartName="/ppt/slides/slide4.xml" ContentType="application/vnd.openxmlformats-officedocument.presentationml.slide+xml"/>
  <Override PartName="/ppt/slideLayouts/slideLayout5.xml" ContentType="application/vnd.openxmlformats-officedocument.presentationml.slideLayout+xml"/>
  <Override PartName="/ppt/notesSlides/notesSlide5.xml" ContentType="application/vnd.openxmlformats-officedocument.presentationml.notesSlide+xml"/>
  <Override PartName="/ppt/slides/slide8.xml" ContentType="application/vnd.openxmlformats-officedocument.presentationml.slide+xml"/>
  <Override PartName="/ppt/slideLayouts/slideLayout9.xml" ContentType="application/vnd.openxmlformats-officedocument.presentationml.slideLayout+xml"/>
  <Override PartName="/ppt/theme/theme1.xml" ContentType="application/vnd.openxmlformats-officedocument.theme+xml"/>
  <Override PartName="/ppt/notesSlides/notesSlide3.xml" ContentType="application/vnd.openxmlformats-officedocument.presentationml.notesSlide+xml"/>
  <Override PartName="/ppt/slides/slide2.xml" ContentType="application/vnd.openxmlformats-officedocument.presentationml.slide+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notesSlides/notesSlide10.xml" ContentType="application/vnd.openxmlformats-officedocument.presentationml.notesSlide+xml"/>
  <Override PartName="/ppt/slideMasters/slideMaster1.xml" ContentType="application/vnd.openxmlformats-officedocument.presentationml.slideMaster+xml"/>
  <Default Extension="xml" ContentType="application/xml"/>
  <Default Extension="jpeg" ContentType="image/jpeg"/>
  <Default Extension="rels" ContentType="application/vnd.openxmlformats-package.relationships+xml"/>
  <Override PartName="/ppt/viewProps.xml" ContentType="application/vnd.openxmlformats-officedocument.presentationml.viewProps+xml"/>
  <Override PartName="/ppt/notesSlides/notesSlide11.xml" ContentType="application/vnd.openxmlformats-officedocument.presentationml.notesSlide+xml"/>
  <Override PartName="/ppt/notesSlides/notesSlide8.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Layouts/slideLayout4.xml" ContentType="application/vnd.openxmlformats-officedocument.presentationml.slideLayout+xml"/>
  <Override PartName="/ppt/theme/theme2.xml" ContentType="application/vnd.openxmlformats-officedocument.theme+xml"/>
  <Override PartName="/ppt/slides/slide9.xml" ContentType="application/vnd.openxmlformats-officedocument.presentationml.slide+xml"/>
  <Override PartName="/ppt/notesSlides/notesSlide4.xml" ContentType="application/vnd.openxmlformats-officedocument.presentationml.notesSlide+xml"/>
  <Override PartName="/ppt/slides/slide15.xml" ContentType="application/vnd.openxmlformats-officedocument.presentationml.slide+xml"/>
  <Override PartName="/ppt/slides/slide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Layouts/slideLayout2.xml" ContentType="application/vnd.openxmlformats-officedocument.presentationml.slideLayout+xml"/>
  <Override PartName="/ppt/slides/slide13.xml" ContentType="application/vnd.openxmlformats-officedocument.presentationml.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r:id="rId1"/>
  </p:sldMasterIdLst>
  <p:notesMasterIdLst>
    <p:notesMasterId r:id="rId17"/>
  </p:notesMasterIdLst>
  <p:sldIdLst>
    <p:sldId id="256" r:id="rId2"/>
    <p:sldId id="257" r:id="rId3"/>
    <p:sldId id="274" r:id="rId4"/>
    <p:sldId id="278" r:id="rId5"/>
    <p:sldId id="259" r:id="rId6"/>
    <p:sldId id="271" r:id="rId7"/>
    <p:sldId id="258" r:id="rId8"/>
    <p:sldId id="261" r:id="rId9"/>
    <p:sldId id="275" r:id="rId10"/>
    <p:sldId id="276" r:id="rId11"/>
    <p:sldId id="277" r:id="rId12"/>
    <p:sldId id="265" r:id="rId13"/>
    <p:sldId id="279" r:id="rId14"/>
    <p:sldId id="268" r:id="rId15"/>
    <p:sldId id="270" r:id="rId16"/>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1pPr>
    <a:lvl2pPr marL="4572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2pPr>
    <a:lvl3pPr marL="9144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3pPr>
    <a:lvl4pPr marL="13716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4pPr>
    <a:lvl5pPr marL="1828800" algn="l" rtl="0" eaLnBrk="0" fontAlgn="base" hangingPunct="0">
      <a:spcBef>
        <a:spcPct val="0"/>
      </a:spcBef>
      <a:spcAft>
        <a:spcPct val="0"/>
      </a:spcAft>
      <a:defRPr sz="2400" kern="1200">
        <a:solidFill>
          <a:schemeClr val="tx1"/>
        </a:solidFill>
        <a:latin typeface="Arial" pitchFamily="-112" charset="0"/>
        <a:ea typeface="ＭＳ Ｐゴシック" pitchFamily="-112" charset="-128"/>
        <a:cs typeface="ＭＳ Ｐゴシック" pitchFamily="-112" charset="-128"/>
      </a:defRPr>
    </a:lvl5pPr>
    <a:lvl6pPr marL="22860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6pPr>
    <a:lvl7pPr marL="27432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7pPr>
    <a:lvl8pPr marL="32004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8pPr>
    <a:lvl9pPr marL="3657600" algn="l" defTabSz="457200" rtl="0" eaLnBrk="1" latinLnBrk="0" hangingPunct="1">
      <a:defRPr sz="2400" kern="1200">
        <a:solidFill>
          <a:schemeClr val="tx1"/>
        </a:solidFill>
        <a:latin typeface="Arial" pitchFamily="-112" charset="0"/>
        <a:ea typeface="ＭＳ Ｐゴシック" pitchFamily="-112" charset="-128"/>
        <a:cs typeface="ＭＳ Ｐゴシック" pitchFamily="-112" charset="-128"/>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FFFFC4"/>
    <a:srgbClr val="B3CCFF"/>
    <a:srgbClr val="5C78B8"/>
    <a:srgbClr val="004080"/>
    <a:srgbClr val="DDFFBF"/>
    <a:srgbClr val="CCCC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15620"/>
    <p:restoredTop sz="94165" autoAdjust="0"/>
  </p:normalViewPr>
  <p:slideViewPr>
    <p:cSldViewPr>
      <p:cViewPr varScale="1">
        <p:scale>
          <a:sx n="98" d="100"/>
          <a:sy n="98" d="100"/>
        </p:scale>
        <p:origin x="-536" y="-1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688"/>
    </p:cViewPr>
  </p:notesTextViewPr>
  <p:gridSpacing cx="78028800" cy="78028800"/>
</p:viewPr>
</file>

<file path=ppt/_rels/presentation.xml.rels><?xml version="1.0" encoding="UTF-8" standalone="yes"?>
<Relationships xmlns="http://schemas.openxmlformats.org/package/2006/relationships"><Relationship Id="rId19" Type="http://schemas.openxmlformats.org/officeDocument/2006/relationships/presProps" Target="presProps.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8" Type="http://schemas.openxmlformats.org/officeDocument/2006/relationships/printerSettings" Target="printerSettings/printerSettings1.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7410" name="Rectangle 1026"/>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7411" name="Rectangle 1027"/>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3316"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1029"/>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414" name="Rectangle 1030"/>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7415" name="Rectangle 1031"/>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pPr>
              <a:defRPr/>
            </a:pPr>
            <a:fld id="{D08F1825-31E4-464A-AE6C-8042CD41AD5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2pPr>
    <a:lvl3pPr marL="9144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3pPr>
    <a:lvl4pPr marL="13716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4pPr>
    <a:lvl5pPr marL="1828800" algn="l" rtl="0" eaLnBrk="0" fontAlgn="base" hangingPunct="0">
      <a:spcBef>
        <a:spcPct val="30000"/>
      </a:spcBef>
      <a:spcAft>
        <a:spcPct val="0"/>
      </a:spcAft>
      <a:defRPr sz="1200" kern="1200">
        <a:solidFill>
          <a:schemeClr val="tx1"/>
        </a:solidFill>
        <a:latin typeface="Arial" pitchFamily="-112" charset="0"/>
        <a:ea typeface="ＭＳ Ｐゴシック" pitchFamily="-112"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2" name="Rectangle 1031"/>
          <p:cNvSpPr>
            <a:spLocks noGrp="1" noChangeArrowheads="1"/>
          </p:cNvSpPr>
          <p:nvPr>
            <p:ph type="sldNum" sz="quarter" idx="5"/>
          </p:nvPr>
        </p:nvSpPr>
        <p:spPr>
          <a:noFill/>
        </p:spPr>
        <p:txBody>
          <a:bodyPr/>
          <a:lstStyle/>
          <a:p>
            <a:fld id="{5734D874-D545-7A41-B110-93EF30BFE299}" type="slidenum">
              <a:rPr lang="en-US"/>
              <a:pPr/>
              <a:t>1</a:t>
            </a:fld>
            <a:endParaRPr lang="en-US"/>
          </a:p>
        </p:txBody>
      </p:sp>
      <p:sp>
        <p:nvSpPr>
          <p:cNvPr id="15363" name="Rectangle 1026"/>
          <p:cNvSpPr>
            <a:spLocks noGrp="1" noRot="1" noChangeAspect="1" noChangeArrowheads="1" noTextEdit="1"/>
          </p:cNvSpPr>
          <p:nvPr>
            <p:ph type="sldImg"/>
          </p:nvPr>
        </p:nvSpPr>
        <p:spPr>
          <a:ln/>
        </p:spPr>
      </p:sp>
      <p:sp>
        <p:nvSpPr>
          <p:cNvPr id="15364" name="Rectangle 1027"/>
          <p:cNvSpPr>
            <a:spLocks noGrp="1" noChangeArrowheads="1"/>
          </p:cNvSpPr>
          <p:nvPr>
            <p:ph type="body" idx="1"/>
          </p:nvPr>
        </p:nvSpPr>
        <p:spPr>
          <a:noFill/>
          <a:ln/>
        </p:spPr>
        <p:txBody>
          <a:bodyPr/>
          <a:lstStyle/>
          <a:p>
            <a:pPr eaLnBrk="1" hangingPunct="1"/>
            <a:r>
              <a:rPr lang="en-US" dirty="0" smtClean="0"/>
              <a:t>A pleasant</a:t>
            </a:r>
            <a:r>
              <a:rPr lang="en-US" baseline="0" dirty="0" smtClean="0"/>
              <a:t> afternoon to everyone. My name is Marvin and I am PhD candidate at the State University of New York College of Environmental Science and Forestry. What I am presenting this afternoon is based on an article my adviser and I recently published at the Journal of Environment and Development. The Philippines is an interesting case for us to consider, because unlike the earlier cases that we heard a while ago, the Philippine </a:t>
            </a:r>
            <a:r>
              <a:rPr lang="en-US" baseline="0" dirty="0" err="1" smtClean="0"/>
              <a:t>biofuels</a:t>
            </a:r>
            <a:r>
              <a:rPr lang="en-US" baseline="0" dirty="0" smtClean="0"/>
              <a:t> program is still in the nascent phase. This afternoon I am specifically going to talk about the </a:t>
            </a:r>
            <a:r>
              <a:rPr lang="en-US" baseline="0" dirty="0" err="1" smtClean="0"/>
              <a:t>biofuels</a:t>
            </a:r>
            <a:r>
              <a:rPr lang="en-US" baseline="0" dirty="0" smtClean="0"/>
              <a:t> policy in the Philippines, with particular emphasis on the process of policymaking. I am hoping that my sharing of the Philippine </a:t>
            </a:r>
            <a:r>
              <a:rPr lang="en-US" baseline="0" dirty="0" err="1" smtClean="0"/>
              <a:t>biofuels</a:t>
            </a:r>
            <a:r>
              <a:rPr lang="en-US" baseline="0" dirty="0" smtClean="0"/>
              <a:t> experience will provide insights for us to consider for future development of </a:t>
            </a:r>
            <a:r>
              <a:rPr lang="en-US" baseline="0" dirty="0" err="1" smtClean="0"/>
              <a:t>biofuel</a:t>
            </a:r>
            <a:r>
              <a:rPr lang="en-US" baseline="0" dirty="0" smtClean="0"/>
              <a:t> laws and policies around the world.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Rectangle 1031"/>
          <p:cNvSpPr>
            <a:spLocks noGrp="1" noChangeArrowheads="1"/>
          </p:cNvSpPr>
          <p:nvPr>
            <p:ph type="sldNum" sz="quarter" idx="5"/>
          </p:nvPr>
        </p:nvSpPr>
        <p:spPr>
          <a:noFill/>
        </p:spPr>
        <p:txBody>
          <a:bodyPr/>
          <a:lstStyle/>
          <a:p>
            <a:fld id="{7AC1C9DA-FEF9-4848-90DD-B50724DED1EC}" type="slidenum">
              <a:rPr lang="en-US"/>
              <a:pPr/>
              <a:t>2</a:t>
            </a:fld>
            <a:endParaRPr 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r>
              <a:rPr lang="en-US" dirty="0" smtClean="0"/>
              <a:t>In</a:t>
            </a:r>
            <a:r>
              <a:rPr lang="en-US" baseline="0" dirty="0" smtClean="0"/>
              <a:t> early 2007, the Philippines enacted Republic Act 9367 or commonly referred to as the </a:t>
            </a:r>
            <a:r>
              <a:rPr lang="en-US" baseline="0" dirty="0" err="1" smtClean="0"/>
              <a:t>Biofuels</a:t>
            </a:r>
            <a:r>
              <a:rPr lang="en-US" baseline="0" dirty="0" smtClean="0"/>
              <a:t> Act of 2006. This act is considered to be a landmark achievement in the realm of environmental policy not just in the Philippines, but in the Southeast Asian region as well. The legislation is considered to be one of the first in Southeast Asia, which specifically mandates, among others, the fuel blends of </a:t>
            </a:r>
            <a:r>
              <a:rPr lang="en-US" baseline="0" dirty="0" err="1" smtClean="0"/>
              <a:t>biofuels</a:t>
            </a:r>
            <a:r>
              <a:rPr lang="en-US" baseline="0" dirty="0" smtClean="0"/>
              <a:t> to be used in all gasoline-based and diesel-based land transport vehicles in the Philippines, the sources of feedstock to be used for </a:t>
            </a:r>
            <a:r>
              <a:rPr lang="en-US" baseline="0" dirty="0" err="1" smtClean="0"/>
              <a:t>biofuels</a:t>
            </a:r>
            <a:r>
              <a:rPr lang="en-US" baseline="0" dirty="0" smtClean="0"/>
              <a:t> production, and the incentives needed to spur local and foreign investments in this burgeoning industry. The main motivation for the creation of the </a:t>
            </a:r>
            <a:r>
              <a:rPr lang="en-US" baseline="0" dirty="0" err="1" smtClean="0"/>
              <a:t>biofuels</a:t>
            </a:r>
            <a:r>
              <a:rPr lang="en-US" baseline="0" dirty="0" smtClean="0"/>
              <a:t> act is a confluence of the salient issues of global climate change, volatile oil prices, air pollution in the urban areas of the Philippines, and the perceived need to revitalize the rural and agricultural sector.</a:t>
            </a:r>
          </a:p>
          <a:p>
            <a:pPr eaLnBrk="1" hangingPunct="1"/>
            <a:endParaRPr lang="en-US" baseline="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1031"/>
          <p:cNvSpPr>
            <a:spLocks noGrp="1" noChangeArrowheads="1"/>
          </p:cNvSpPr>
          <p:nvPr>
            <p:ph type="sldNum" sz="quarter" idx="5"/>
          </p:nvPr>
        </p:nvSpPr>
        <p:spPr>
          <a:noFill/>
        </p:spPr>
        <p:txBody>
          <a:bodyPr/>
          <a:lstStyle/>
          <a:p>
            <a:fld id="{831CFA24-EB93-D940-8B9C-AE6D856B5CB0}" type="slidenum">
              <a:rPr lang="en-US"/>
              <a:pPr/>
              <a:t>3</a:t>
            </a:fld>
            <a:endParaRPr 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r>
              <a:rPr lang="en-US" dirty="0" smtClean="0"/>
              <a:t>The Philippine government’s recent foray</a:t>
            </a:r>
            <a:r>
              <a:rPr lang="en-US" baseline="0" dirty="0" smtClean="0"/>
              <a:t> into </a:t>
            </a:r>
            <a:r>
              <a:rPr lang="en-US" baseline="0" dirty="0" err="1" smtClean="0"/>
              <a:t>biofuels</a:t>
            </a:r>
            <a:r>
              <a:rPr lang="en-US" baseline="0" dirty="0" smtClean="0"/>
              <a:t> is not entirely novel. In the late 1970s, as a response to the oil crisis, the Philippine government, through Executive Order No. 580, initiated a </a:t>
            </a:r>
            <a:r>
              <a:rPr lang="en-US" baseline="0" dirty="0" err="1" smtClean="0"/>
              <a:t>bioethanol</a:t>
            </a:r>
            <a:r>
              <a:rPr lang="en-US" baseline="0" dirty="0" smtClean="0"/>
              <a:t> program referred to as the Philippine National </a:t>
            </a:r>
            <a:r>
              <a:rPr lang="en-US" baseline="0" dirty="0" err="1" smtClean="0"/>
              <a:t>Alcogas</a:t>
            </a:r>
            <a:r>
              <a:rPr lang="en-US" baseline="0" dirty="0" smtClean="0"/>
              <a:t> program. In 1981, the program was expanded to include the production of </a:t>
            </a:r>
            <a:r>
              <a:rPr lang="en-US" baseline="0" dirty="0" err="1" smtClean="0"/>
              <a:t>biodiesel</a:t>
            </a:r>
            <a:r>
              <a:rPr lang="en-US" baseline="0" dirty="0" smtClean="0"/>
              <a:t> from coconuts, the country’s prime export commodity at that time and until now. In 1983, however, the </a:t>
            </a:r>
            <a:r>
              <a:rPr lang="en-US" baseline="0" dirty="0" err="1" smtClean="0"/>
              <a:t>alcogas</a:t>
            </a:r>
            <a:r>
              <a:rPr lang="en-US" baseline="0" dirty="0" smtClean="0"/>
              <a:t> and coconut diesel programs were discontinued because of falling prices of petroleum.</a:t>
            </a:r>
          </a:p>
          <a:p>
            <a:pPr eaLnBrk="1" hangingPunct="1"/>
            <a:endParaRPr lang="en-US" baseline="0" dirty="0" smtClean="0"/>
          </a:p>
          <a:p>
            <a:pPr eaLnBrk="1" hangingPunct="1"/>
            <a:r>
              <a:rPr lang="en-US" baseline="0" dirty="0" smtClean="0"/>
              <a:t>There was then an almost two decades of hiatus before the </a:t>
            </a:r>
            <a:r>
              <a:rPr lang="en-US" baseline="0" dirty="0" err="1" smtClean="0"/>
              <a:t>biofuels</a:t>
            </a:r>
            <a:r>
              <a:rPr lang="en-US" baseline="0" dirty="0" smtClean="0"/>
              <a:t> idea became salient again in the Philippine politics. In 2004, then president Gloria </a:t>
            </a:r>
            <a:r>
              <a:rPr lang="en-US" baseline="0" dirty="0" err="1" smtClean="0"/>
              <a:t>Macapagal</a:t>
            </a:r>
            <a:r>
              <a:rPr lang="en-US" baseline="0" dirty="0" smtClean="0"/>
              <a:t>-Arroyo instituted Memorandum Circular 55, which required all diesel-powered government vehicles to run on a 2% blend of coconut diesel. This was soon followed by a bill that was passed in the house of representatives in 2005. In 2006, the senate followed suit leading to a swift enactment of the </a:t>
            </a:r>
            <a:r>
              <a:rPr lang="en-US" baseline="0" dirty="0" err="1" smtClean="0"/>
              <a:t>Biofuels</a:t>
            </a:r>
            <a:r>
              <a:rPr lang="en-US" baseline="0" dirty="0" smtClean="0"/>
              <a:t> Act in 2007. Immediately after enactment of the </a:t>
            </a:r>
            <a:r>
              <a:rPr lang="en-US" baseline="0" dirty="0" err="1" smtClean="0"/>
              <a:t>Biofuels</a:t>
            </a:r>
            <a:r>
              <a:rPr lang="en-US" baseline="0" dirty="0" smtClean="0"/>
              <a:t> Act, the food vs. fuel issue erupted, which then influenced the crafting of the Act’s rules and regulations.</a:t>
            </a:r>
          </a:p>
          <a:p>
            <a:pPr eaLnBrk="1" hangingPunct="1"/>
            <a:endParaRPr lang="en-US"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What interests me the most about the case of the  </a:t>
            </a:r>
            <a:r>
              <a:rPr lang="en-US" baseline="0" dirty="0" err="1" smtClean="0"/>
              <a:t>biofuels</a:t>
            </a:r>
            <a:r>
              <a:rPr lang="en-US" baseline="0" dirty="0" smtClean="0"/>
              <a:t> Act is not precisely the content of the legislation, but more specifically the process, the actors, and the issues involved in the creation, the swift passing, and the continual transformation of the </a:t>
            </a:r>
            <a:r>
              <a:rPr lang="en-US" baseline="0" dirty="0" err="1" smtClean="0"/>
              <a:t>biofuels</a:t>
            </a:r>
            <a:r>
              <a:rPr lang="en-US" baseline="0" dirty="0" smtClean="0"/>
              <a:t> policy in the Philippines.  </a:t>
            </a:r>
            <a:endParaRPr lang="en-US" dirty="0" smtClean="0"/>
          </a:p>
          <a:p>
            <a:pPr eaLnBrk="1" hangingPunct="1"/>
            <a:r>
              <a:rPr lang="en-US" baseline="0" dirty="0" smtClean="0"/>
              <a:t> </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Rectangle 1031"/>
          <p:cNvSpPr>
            <a:spLocks noGrp="1" noChangeArrowheads="1"/>
          </p:cNvSpPr>
          <p:nvPr>
            <p:ph type="sldNum" sz="quarter" idx="5"/>
          </p:nvPr>
        </p:nvSpPr>
        <p:spPr>
          <a:noFill/>
        </p:spPr>
        <p:txBody>
          <a:bodyPr/>
          <a:lstStyle/>
          <a:p>
            <a:fld id="{7AC1C9DA-FEF9-4848-90DD-B50724DED1EC}" type="slidenum">
              <a:rPr lang="en-US"/>
              <a:pPr/>
              <a:t>4</a:t>
            </a:fld>
            <a:endParaRPr 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r>
              <a:rPr lang="en-US" dirty="0" smtClean="0"/>
              <a:t>This then led me to the following research</a:t>
            </a:r>
            <a:r>
              <a:rPr lang="en-US" baseline="0" dirty="0" smtClean="0"/>
              <a:t> questions:</a:t>
            </a:r>
          </a:p>
          <a:p>
            <a:pPr eaLnBrk="1" hangingPunct="1"/>
            <a:endParaRPr lang="en-US" baseline="0" dirty="0" smtClean="0"/>
          </a:p>
          <a:p>
            <a:pPr eaLnBrk="1" hangingPunct="1"/>
            <a:r>
              <a:rPr lang="en-US" baseline="0" dirty="0" smtClean="0"/>
              <a:t>First, what are the issues and what types of actors (or coalitions of actors) were involved in the process?</a:t>
            </a:r>
          </a:p>
          <a:p>
            <a:pPr eaLnBrk="1" hangingPunct="1"/>
            <a:endParaRPr lang="en-US" baseline="0" dirty="0" smtClean="0"/>
          </a:p>
          <a:p>
            <a:pPr eaLnBrk="1" hangingPunct="1"/>
            <a:r>
              <a:rPr lang="en-US" baseline="0" dirty="0" smtClean="0"/>
              <a:t>Second, what is the salience of the issues and the actors involved? Are there specific issues and coalitions that were weak in terms of influencing the legislation?</a:t>
            </a:r>
          </a:p>
          <a:p>
            <a:pPr eaLnBrk="1" hangingPunct="1"/>
            <a:endParaRPr lang="en-US" baseline="0" dirty="0" smtClean="0"/>
          </a:p>
          <a:p>
            <a:pPr eaLnBrk="1" hangingPunct="1"/>
            <a:r>
              <a:rPr lang="en-US" baseline="0" dirty="0" smtClean="0"/>
              <a:t>Third, if there are weak issues and coalitions, what is the reason behind this? Why do they remain weak in the </a:t>
            </a:r>
            <a:r>
              <a:rPr lang="en-US" baseline="0" dirty="0" err="1" smtClean="0"/>
              <a:t>biofuels</a:t>
            </a:r>
            <a:r>
              <a:rPr lang="en-US" baseline="0" dirty="0" smtClean="0"/>
              <a:t> policymaking process in the Philippines?</a:t>
            </a:r>
          </a:p>
          <a:p>
            <a:pPr eaLnBrk="1" hangingPunct="1"/>
            <a:endParaRPr lang="en-US" baseline="0" dirty="0" smtClean="0"/>
          </a:p>
          <a:p>
            <a:pPr eaLnBrk="1" hangingPunct="1"/>
            <a:r>
              <a:rPr lang="en-US" baseline="0" dirty="0" smtClean="0"/>
              <a:t>I believe that for us to be able to come up with better </a:t>
            </a:r>
            <a:r>
              <a:rPr lang="en-US" baseline="0" dirty="0" err="1" smtClean="0"/>
              <a:t>biofuel</a:t>
            </a:r>
            <a:r>
              <a:rPr lang="en-US" baseline="0" dirty="0" smtClean="0"/>
              <a:t> policies, there is a need for us to understand the processes that influence and limit the development of more sustainable </a:t>
            </a:r>
            <a:r>
              <a:rPr lang="en-US" baseline="0" dirty="0" err="1" smtClean="0"/>
              <a:t>biofuel</a:t>
            </a:r>
            <a:r>
              <a:rPr lang="en-US" baseline="0" dirty="0" smtClean="0"/>
              <a:t> laws and policies.    </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Rectangle 1031"/>
          <p:cNvSpPr>
            <a:spLocks noGrp="1" noChangeArrowheads="1"/>
          </p:cNvSpPr>
          <p:nvPr>
            <p:ph type="sldNum" sz="quarter" idx="5"/>
          </p:nvPr>
        </p:nvSpPr>
        <p:spPr>
          <a:noFill/>
        </p:spPr>
        <p:txBody>
          <a:bodyPr/>
          <a:lstStyle/>
          <a:p>
            <a:fld id="{13512ECE-AF65-1D43-95E6-849B09E8799A}" type="slidenum">
              <a:rPr lang="en-US"/>
              <a:pPr/>
              <a:t>5</a:t>
            </a:fld>
            <a:endParaRPr 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r>
              <a:rPr lang="en-US" dirty="0" smtClean="0"/>
              <a:t>The analysis of coalitions is important in understanding the policy process. According to Marsh and Rhodes, “consensus about an issue within a policy network is a product of a continuing process of renegotiation characterized as coalition building.” This means that coalitions are</a:t>
            </a:r>
            <a:r>
              <a:rPr lang="en-US" baseline="0" dirty="0" smtClean="0"/>
              <a:t> significant in the dynamics of change in policy processes and outcomes. There are two dominant theoretical perspectives relating to coalition formation in the context of policy formation – Sabatier and Jenkins-Smith’s Advocacy Coalition Framework and Martin </a:t>
            </a:r>
            <a:r>
              <a:rPr lang="en-US" baseline="0" dirty="0" err="1" smtClean="0"/>
              <a:t>Hajer’s</a:t>
            </a:r>
            <a:r>
              <a:rPr lang="en-US" baseline="0" dirty="0" smtClean="0"/>
              <a:t> Discourse Coalition. I will not be talking about advocacy coalitions and for this paper I specifically used the discourse coalition framework to answer my research questions. </a:t>
            </a:r>
            <a:endParaRPr lang="en-US" dirty="0" smtClean="0"/>
          </a:p>
          <a:p>
            <a:pPr eaLnBrk="1" hangingPunct="1"/>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1031"/>
          <p:cNvSpPr>
            <a:spLocks noGrp="1" noChangeArrowheads="1"/>
          </p:cNvSpPr>
          <p:nvPr>
            <p:ph type="sldNum" sz="quarter" idx="5"/>
          </p:nvPr>
        </p:nvSpPr>
        <p:spPr>
          <a:noFill/>
        </p:spPr>
        <p:txBody>
          <a:bodyPr/>
          <a:lstStyle/>
          <a:p>
            <a:fld id="{1BDF49DE-51EA-F84E-83C7-B015F6683238}" type="slidenum">
              <a:rPr lang="en-US"/>
              <a:pPr/>
              <a:t>6</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r>
              <a:rPr lang="en-US" dirty="0" smtClean="0"/>
              <a:t>If you don’t mind, in</a:t>
            </a:r>
            <a:r>
              <a:rPr lang="en-US" baseline="0" dirty="0" smtClean="0"/>
              <a:t> this slide I will be indulging myself with a socio-political theory, which is central to my analysis of the </a:t>
            </a:r>
            <a:r>
              <a:rPr lang="en-US" baseline="0" dirty="0" err="1" smtClean="0"/>
              <a:t>biofuels</a:t>
            </a:r>
            <a:r>
              <a:rPr lang="en-US" baseline="0" dirty="0" smtClean="0"/>
              <a:t> policymaking process. A</a:t>
            </a:r>
            <a:r>
              <a:rPr lang="en-US" dirty="0" smtClean="0"/>
              <a:t>ccording to </a:t>
            </a:r>
            <a:r>
              <a:rPr lang="en-US" dirty="0" err="1" smtClean="0"/>
              <a:t>Hajer</a:t>
            </a:r>
            <a:r>
              <a:rPr lang="en-US" dirty="0" smtClean="0"/>
              <a:t>, the policymaking process can be conceived</a:t>
            </a:r>
            <a:r>
              <a:rPr lang="en-US" baseline="0" dirty="0" smtClean="0"/>
              <a:t> as a “struggle for discursive hegemony or dominance in which actors try to secure support for their definition of what is real and what is important.” Discourse here is defined as a ensemble of ideas and concepts that are produced, reproduced and transformed in a particular set of practices through which various meanings of physical and social realities are created. </a:t>
            </a:r>
            <a:r>
              <a:rPr lang="en-US" baseline="0" dirty="0" err="1" smtClean="0"/>
              <a:t>Hajer</a:t>
            </a:r>
            <a:r>
              <a:rPr lang="en-US" baseline="0" dirty="0" smtClean="0"/>
              <a:t> purports that these meanings are united into common storylines or narratives that are articulated by various actors and coalitions in the policy process. The best way of imagining this is  that policymaking is argumentative, where communication of knowledge and ideas is essential in maintaining the legitimacy and authority of coalitions.  </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1031"/>
          <p:cNvSpPr>
            <a:spLocks noGrp="1" noChangeArrowheads="1"/>
          </p:cNvSpPr>
          <p:nvPr>
            <p:ph type="sldNum" sz="quarter" idx="5"/>
          </p:nvPr>
        </p:nvSpPr>
        <p:spPr>
          <a:noFill/>
        </p:spPr>
        <p:txBody>
          <a:bodyPr/>
          <a:lstStyle/>
          <a:p>
            <a:fld id="{2E06D2D5-E444-F74D-9275-1C0819A1C0EB}" type="slidenum">
              <a:rPr lang="en-US"/>
              <a:pPr/>
              <a:t>7</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r>
              <a:rPr lang="en-US" dirty="0" smtClean="0"/>
              <a:t>To</a:t>
            </a:r>
            <a:r>
              <a:rPr lang="en-US" baseline="0" dirty="0" smtClean="0"/>
              <a:t> answer my research questions, I conducted content analysis of official documents and newspaper articles pertaining to </a:t>
            </a:r>
            <a:r>
              <a:rPr lang="en-US" baseline="0" dirty="0" err="1" smtClean="0"/>
              <a:t>biofuels</a:t>
            </a:r>
            <a:r>
              <a:rPr lang="en-US" baseline="0" dirty="0" smtClean="0"/>
              <a:t> in the Philippines. The official government documents included the relevant laws and regulations, transcripts of congressional hearings, speeches, bills, resolutions and committee reports of the 13</a:t>
            </a:r>
            <a:r>
              <a:rPr lang="en-US" baseline="30000" dirty="0" smtClean="0"/>
              <a:t>th</a:t>
            </a:r>
            <a:r>
              <a:rPr lang="en-US" baseline="0" dirty="0" smtClean="0"/>
              <a:t> and 14</a:t>
            </a:r>
            <a:r>
              <a:rPr lang="en-US" baseline="30000" dirty="0" smtClean="0"/>
              <a:t>th</a:t>
            </a:r>
            <a:r>
              <a:rPr lang="en-US" baseline="0" dirty="0" smtClean="0"/>
              <a:t> Congress of the Philippines, as well as documents released by relevant administrative agencies. According to Jenkins and Sabatier, the analysis of newspaper articles is an accurate measure of salience of issues discussed in the policymaking process. I then conducted content analysis of more than 200 newspaper articles from the top three broadsheets in the Philippines. All these materials were analyzed for major themes that pertain to coalitions and the storylines or narratives that these coalitions advocate. These themes were then the basis for the identification of discourse coalitions, the salience of the issues they champion, and how these issues manifest in the legislation.</a:t>
            </a:r>
          </a:p>
          <a:p>
            <a:pPr eaLnBrk="1" hangingPunct="1"/>
            <a:endParaRPr lang="en-US" baseline="0" dirty="0" smtClean="0"/>
          </a:p>
          <a:p>
            <a:pPr eaLnBrk="1" hangingPunct="1"/>
            <a:r>
              <a:rPr lang="en-US" baseline="0" dirty="0" smtClean="0"/>
              <a:t>In my analysis, there were four major coalitions involved in the </a:t>
            </a:r>
            <a:r>
              <a:rPr lang="en-US" baseline="0" dirty="0" err="1" smtClean="0"/>
              <a:t>biofuels</a:t>
            </a:r>
            <a:r>
              <a:rPr lang="en-US" baseline="0" dirty="0" smtClean="0"/>
              <a:t> policy-making process.  </a:t>
            </a:r>
          </a:p>
          <a:p>
            <a:pPr eaLnBrk="1" hangingPunct="1"/>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1031"/>
          <p:cNvSpPr>
            <a:spLocks noGrp="1" noChangeArrowheads="1"/>
          </p:cNvSpPr>
          <p:nvPr>
            <p:ph type="sldNum" sz="quarter" idx="5"/>
          </p:nvPr>
        </p:nvSpPr>
        <p:spPr>
          <a:noFill/>
        </p:spPr>
        <p:txBody>
          <a:bodyPr/>
          <a:lstStyle/>
          <a:p>
            <a:fld id="{6D30BDD2-F256-BF45-8CC9-8D251290B903}" type="slidenum">
              <a:rPr lang="en-US"/>
              <a:pPr/>
              <a:t>8</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dirty="0" smtClean="0"/>
              <a:t>First is the technical coalition</a:t>
            </a:r>
            <a:r>
              <a:rPr lang="en-US" baseline="0" dirty="0" smtClean="0"/>
              <a:t> that was composed mostly by commercial entities that are affected by the </a:t>
            </a:r>
            <a:r>
              <a:rPr lang="en-US" baseline="0" dirty="0" err="1" smtClean="0"/>
              <a:t>biofuels</a:t>
            </a:r>
            <a:r>
              <a:rPr lang="en-US" baseline="0" dirty="0" smtClean="0"/>
              <a:t> policy. This includes petrol and automotive companies that were concerned about the impact of the proposed </a:t>
            </a:r>
            <a:r>
              <a:rPr lang="en-US" baseline="0" dirty="0" err="1" smtClean="0"/>
              <a:t>biofuels</a:t>
            </a:r>
            <a:r>
              <a:rPr lang="en-US" baseline="0" dirty="0" smtClean="0"/>
              <a:t> blend to their operations. This graph shows the number of newspaper articles that specifically talked about the technical issues of </a:t>
            </a:r>
            <a:r>
              <a:rPr lang="en-US" baseline="0" dirty="0" err="1" smtClean="0"/>
              <a:t>biofuels</a:t>
            </a:r>
            <a:r>
              <a:rPr lang="en-US" baseline="0" dirty="0" smtClean="0"/>
              <a:t>. This became very salient in 2005 and 2006, just before the enactment of the </a:t>
            </a:r>
            <a:r>
              <a:rPr lang="en-US" baseline="0" dirty="0" err="1" smtClean="0"/>
              <a:t>biofuels</a:t>
            </a:r>
            <a:r>
              <a:rPr lang="en-US" baseline="0" dirty="0" smtClean="0"/>
              <a:t> act. As a result, many of the concerns raised by this coalition was incorporated in the legislation.</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1031"/>
          <p:cNvSpPr>
            <a:spLocks noGrp="1" noChangeArrowheads="1"/>
          </p:cNvSpPr>
          <p:nvPr>
            <p:ph type="sldNum" sz="quarter" idx="5"/>
          </p:nvPr>
        </p:nvSpPr>
        <p:spPr>
          <a:noFill/>
        </p:spPr>
        <p:txBody>
          <a:bodyPr/>
          <a:lstStyle/>
          <a:p>
            <a:fld id="{09264933-706A-674B-B59F-4C1A3482575B}" type="slidenum">
              <a:rPr lang="en-US"/>
              <a:pPr/>
              <a:t>9</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dirty="0" smtClean="0"/>
              <a:t>The second coalition, the </a:t>
            </a:r>
            <a:r>
              <a:rPr lang="en-US" dirty="0" err="1" smtClean="0"/>
              <a:t>biofuels</a:t>
            </a:r>
            <a:r>
              <a:rPr lang="en-US" dirty="0" smtClean="0"/>
              <a:t> proponent</a:t>
            </a:r>
            <a:r>
              <a:rPr lang="en-US" baseline="0" dirty="0" smtClean="0"/>
              <a:t> coalition</a:t>
            </a:r>
            <a:r>
              <a:rPr lang="en-US" dirty="0" smtClean="0"/>
              <a:t>, is composed of government and private entities that were particularly interested in pushing the enactment</a:t>
            </a:r>
            <a:r>
              <a:rPr lang="en-US" baseline="0" dirty="0" smtClean="0"/>
              <a:t> of the proposed </a:t>
            </a:r>
            <a:r>
              <a:rPr lang="en-US" baseline="0" dirty="0" err="1" smtClean="0"/>
              <a:t>Biofuels</a:t>
            </a:r>
            <a:r>
              <a:rPr lang="en-US" baseline="0" dirty="0" smtClean="0"/>
              <a:t> Act. The concerns or issues of the </a:t>
            </a:r>
            <a:r>
              <a:rPr lang="en-US" baseline="0" dirty="0" err="1" smtClean="0"/>
              <a:t>biofuels</a:t>
            </a:r>
            <a:r>
              <a:rPr lang="en-US" baseline="0" dirty="0" smtClean="0"/>
              <a:t> proponent coalition is the swift passing of the </a:t>
            </a:r>
            <a:r>
              <a:rPr lang="en-US" baseline="0" dirty="0" err="1" smtClean="0"/>
              <a:t>Biofuels</a:t>
            </a:r>
            <a:r>
              <a:rPr lang="en-US" baseline="0" dirty="0" smtClean="0"/>
              <a:t> Act, arguing that this legislation needs to be enacted as soon as possible to address the issues of rising oil prices and global climate change. Also, members of this coalition argue that without the legislation, investors would not be </a:t>
            </a:r>
            <a:r>
              <a:rPr lang="en-US" baseline="0" dirty="0" err="1" smtClean="0"/>
              <a:t>incentivized</a:t>
            </a:r>
            <a:r>
              <a:rPr lang="en-US" baseline="0" dirty="0" smtClean="0"/>
              <a:t> to come in and jumpstart the industry. So notice that this coalition peaked in 2006, just before the enactment of the </a:t>
            </a:r>
            <a:r>
              <a:rPr lang="en-US" baseline="0" dirty="0" err="1" smtClean="0"/>
              <a:t>biofuel</a:t>
            </a:r>
            <a:r>
              <a:rPr lang="en-US" baseline="0" dirty="0" smtClean="0"/>
              <a:t> act. The coalition was successful in expediting the formation of the policy by persistently pushing the congress to pass the bills.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1031"/>
          <p:cNvSpPr>
            <a:spLocks noGrp="1" noChangeArrowheads="1"/>
          </p:cNvSpPr>
          <p:nvPr>
            <p:ph type="sldNum" sz="quarter" idx="5"/>
          </p:nvPr>
        </p:nvSpPr>
        <p:spPr>
          <a:noFill/>
        </p:spPr>
        <p:txBody>
          <a:bodyPr/>
          <a:lstStyle/>
          <a:p>
            <a:fld id="{A1BA55CF-ADBD-0C47-8D2A-DFFFA3281155}" type="slidenum">
              <a:rPr lang="en-US"/>
              <a:pPr/>
              <a:t>10</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dirty="0" smtClean="0"/>
              <a:t>The third</a:t>
            </a:r>
            <a:r>
              <a:rPr lang="en-US" baseline="0" dirty="0" smtClean="0"/>
              <a:t> is the food security coalition, which peaked a year after the enactment of the </a:t>
            </a:r>
            <a:r>
              <a:rPr lang="en-US" baseline="0" dirty="0" err="1" smtClean="0"/>
              <a:t>biofuels</a:t>
            </a:r>
            <a:r>
              <a:rPr lang="en-US" baseline="0" dirty="0" smtClean="0"/>
              <a:t> act. This was catalyzed by a series of criticisms of the </a:t>
            </a:r>
            <a:r>
              <a:rPr lang="en-US" baseline="0" dirty="0" err="1" smtClean="0"/>
              <a:t>biofuels</a:t>
            </a:r>
            <a:r>
              <a:rPr lang="en-US" baseline="0" dirty="0" smtClean="0"/>
              <a:t> policy not just in the Philippines, but also throughout the world. The ideas for questioning the </a:t>
            </a:r>
            <a:r>
              <a:rPr lang="en-US" baseline="0" dirty="0" err="1" smtClean="0"/>
              <a:t>biofuels</a:t>
            </a:r>
            <a:r>
              <a:rPr lang="en-US" baseline="0" dirty="0" smtClean="0"/>
              <a:t> act was primarily instigated by Dr. Jean Ziegler’s report to the United Nations regarding food insecurity and the comment of a </a:t>
            </a:r>
            <a:r>
              <a:rPr lang="en-US" baseline="0" dirty="0" err="1" smtClean="0"/>
              <a:t>nobel</a:t>
            </a:r>
            <a:r>
              <a:rPr lang="en-US" baseline="0" dirty="0" smtClean="0"/>
              <a:t> prize laureate, Dr. Michel, regarding the dangers of the </a:t>
            </a:r>
            <a:r>
              <a:rPr lang="en-US" baseline="0" dirty="0" err="1" smtClean="0"/>
              <a:t>biofuels</a:t>
            </a:r>
            <a:r>
              <a:rPr lang="en-US" baseline="0" dirty="0" smtClean="0"/>
              <a:t> policy in the Philippines. Both these well-known personalities were quoted quite significantly in debates in the house of representatives and the senate. Some members of the congress proposed a moratorium for the implementation of the </a:t>
            </a:r>
            <a:r>
              <a:rPr lang="en-US" baseline="0" dirty="0" err="1" smtClean="0"/>
              <a:t>biofuels</a:t>
            </a:r>
            <a:r>
              <a:rPr lang="en-US" baseline="0" dirty="0" smtClean="0"/>
              <a:t> act, but this was eventually turned down by the majority. However, this coalition was not at all a failure, as they were able to influence significant changes in the implementing rules and regulations (IRR) of the </a:t>
            </a:r>
            <a:r>
              <a:rPr lang="en-US" baseline="0" dirty="0" err="1" smtClean="0"/>
              <a:t>biofuels</a:t>
            </a:r>
            <a:r>
              <a:rPr lang="en-US" baseline="0" dirty="0" smtClean="0"/>
              <a:t> act.</a:t>
            </a: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1031"/>
          <p:cNvSpPr>
            <a:spLocks noGrp="1" noChangeArrowheads="1"/>
          </p:cNvSpPr>
          <p:nvPr>
            <p:ph type="sldNum" sz="quarter" idx="5"/>
          </p:nvPr>
        </p:nvSpPr>
        <p:spPr>
          <a:noFill/>
        </p:spPr>
        <p:txBody>
          <a:bodyPr/>
          <a:lstStyle/>
          <a:p>
            <a:fld id="{8CD4283C-40BD-8F4E-B824-5356E80D3A5F}" type="slidenum">
              <a:rPr lang="en-US"/>
              <a:pPr/>
              <a:t>11</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dirty="0" smtClean="0"/>
              <a:t>The final is</a:t>
            </a:r>
            <a:r>
              <a:rPr lang="en-US" baseline="0" dirty="0" smtClean="0"/>
              <a:t> the forest conservation coalition, composed primarily of non-government organizations and a few members of the congress. This coalition is notably dismal, as you can see here in this graph, as they were not able to push the issues of destructive land use conversion to become salient in policy discussions. Interestingly, even though Dr. Ziegler and Dr. Michel, as well as several other reports from Indonesia and Brazil, mentioned the potential of </a:t>
            </a:r>
            <a:r>
              <a:rPr lang="en-US" baseline="0" dirty="0" err="1" smtClean="0"/>
              <a:t>biofuels</a:t>
            </a:r>
            <a:r>
              <a:rPr lang="en-US" baseline="0" dirty="0" smtClean="0"/>
              <a:t> to cause clearing of forests, only about one or two legislators brought this issue in the congressional sessions. There seems to be no discussion in the media as well, and certainly in any other government documents that I exhaustively reviewed. Much of the discussion centered on the food versus fuel debate.   </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986" name="Rectangle 1031"/>
          <p:cNvSpPr>
            <a:spLocks noGrp="1" noChangeArrowheads="1"/>
          </p:cNvSpPr>
          <p:nvPr>
            <p:ph type="sldNum" sz="quarter" idx="5"/>
          </p:nvPr>
        </p:nvSpPr>
        <p:spPr>
          <a:noFill/>
        </p:spPr>
        <p:txBody>
          <a:bodyPr/>
          <a:lstStyle/>
          <a:p>
            <a:fld id="{07A22BA0-3E6C-914B-B450-96252CF0B764}" type="slidenum">
              <a:rPr lang="en-US"/>
              <a:pPr/>
              <a:t>12</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baseline="0" dirty="0" smtClean="0"/>
              <a:t>I have three propositions to explain the dismal activity and weak salience of the forest conservation issue and coalition.</a:t>
            </a:r>
          </a:p>
          <a:p>
            <a:pPr eaLnBrk="1" hangingPunct="1"/>
            <a:endParaRPr lang="en-US" baseline="0" dirty="0" smtClean="0"/>
          </a:p>
          <a:p>
            <a:pPr eaLnBrk="1" hangingPunct="1"/>
            <a:r>
              <a:rPr lang="en-US" baseline="0" dirty="0" smtClean="0"/>
              <a:t>First, there seems to be a lack of perceived direct socio-economic impact, at least in the context of policy actors residing in the capital of the Philippines. Those who are directly impacted, the upland populations, simply do not have access to the policymaking process. There seems to be no strong representation of upland populations at the national level.</a:t>
            </a:r>
          </a:p>
          <a:p>
            <a:pPr eaLnBrk="1" hangingPunct="1"/>
            <a:endParaRPr lang="en-US" baseline="0" dirty="0" smtClean="0"/>
          </a:p>
          <a:p>
            <a:pPr eaLnBrk="1" hangingPunct="1"/>
            <a:r>
              <a:rPr lang="en-US" baseline="0" dirty="0" smtClean="0"/>
              <a:t>Second, </a:t>
            </a:r>
            <a:r>
              <a:rPr lang="en-US" baseline="0" dirty="0" err="1" smtClean="0"/>
              <a:t>biofuels</a:t>
            </a:r>
            <a:r>
              <a:rPr lang="en-US" baseline="0" dirty="0" smtClean="0"/>
              <a:t> have conflicting identities that continue to create a divide among policy actors. To many policy elites, the issue of global climate change is particularly more salient than biodiversity protection, although many scholars argue a clear connection between the two. Coalition actors are torn between the “good” side of </a:t>
            </a:r>
            <a:r>
              <a:rPr lang="en-US" baseline="0" dirty="0" err="1" smtClean="0"/>
              <a:t>biofuels</a:t>
            </a:r>
            <a:r>
              <a:rPr lang="en-US" baseline="0" dirty="0" smtClean="0"/>
              <a:t> and the “bad” side of it. Even environmental NGOs have no clear advocacy for or against </a:t>
            </a:r>
            <a:r>
              <a:rPr lang="en-US" baseline="0" dirty="0" err="1" smtClean="0"/>
              <a:t>biofuels</a:t>
            </a:r>
            <a:r>
              <a:rPr lang="en-US" baseline="0" dirty="0" smtClean="0"/>
              <a:t>, particularly at the height of the </a:t>
            </a:r>
            <a:r>
              <a:rPr lang="en-US" baseline="0" dirty="0" err="1" smtClean="0"/>
              <a:t>biofuels</a:t>
            </a:r>
            <a:r>
              <a:rPr lang="en-US" baseline="0" dirty="0" smtClean="0"/>
              <a:t> policymaking in the Philippines.</a:t>
            </a:r>
          </a:p>
          <a:p>
            <a:pPr eaLnBrk="1" hangingPunct="1"/>
            <a:endParaRPr lang="en-US" baseline="0" dirty="0" smtClean="0"/>
          </a:p>
          <a:p>
            <a:pPr eaLnBrk="1" hangingPunct="1"/>
            <a:r>
              <a:rPr lang="en-US" baseline="0" dirty="0" smtClean="0"/>
              <a:t>Third, policymakers see the state of the country’s forest to be of low value. A quote that best captures this is the comment by a senator during one of the sessions on </a:t>
            </a:r>
            <a:r>
              <a:rPr lang="en-US" baseline="0" dirty="0" err="1" smtClean="0"/>
              <a:t>biofuels</a:t>
            </a:r>
            <a:r>
              <a:rPr lang="en-US" baseline="0" dirty="0" smtClean="0"/>
              <a:t>. I quote, “I know </a:t>
            </a:r>
            <a:r>
              <a:rPr lang="en-US" baseline="0" dirty="0" err="1" smtClean="0"/>
              <a:t>biofuels</a:t>
            </a:r>
            <a:r>
              <a:rPr lang="en-US" baseline="0" dirty="0" smtClean="0"/>
              <a:t> is being questioned in Europe and the United State, but we have to give </a:t>
            </a:r>
            <a:r>
              <a:rPr lang="en-US" baseline="0" dirty="0" err="1" smtClean="0"/>
              <a:t>biofuels</a:t>
            </a:r>
            <a:r>
              <a:rPr lang="en-US" baseline="0" dirty="0" smtClean="0"/>
              <a:t> a chance for a uniquely Filipino setting. We do not have any more forest to cut, unfortunately. Only 5% left. So we will definitely not cut our few remaining forests anymore.” In this statement, it is striking how policymakers completely ignored secondary forests that are of high value and that are quite prevalent in many upland regions in the Philippines.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986" name="Rectangle 1031"/>
          <p:cNvSpPr>
            <a:spLocks noGrp="1" noChangeArrowheads="1"/>
          </p:cNvSpPr>
          <p:nvPr>
            <p:ph type="sldNum" sz="quarter" idx="5"/>
          </p:nvPr>
        </p:nvSpPr>
        <p:spPr>
          <a:noFill/>
        </p:spPr>
        <p:txBody>
          <a:bodyPr/>
          <a:lstStyle/>
          <a:p>
            <a:fld id="{07A22BA0-3E6C-914B-B450-96252CF0B764}" type="slidenum">
              <a:rPr lang="en-US"/>
              <a:pPr/>
              <a:t>13</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dirty="0" smtClean="0"/>
              <a:t>Why is there</a:t>
            </a:r>
            <a:r>
              <a:rPr lang="en-US" baseline="0" dirty="0" smtClean="0"/>
              <a:t> a need for a strong forest conservation coalition? To date, the Philippines is one of the 17 </a:t>
            </a:r>
            <a:r>
              <a:rPr lang="en-US" baseline="0" dirty="0" err="1" smtClean="0"/>
              <a:t>megadiverse</a:t>
            </a:r>
            <a:r>
              <a:rPr lang="en-US" baseline="0" dirty="0" smtClean="0"/>
              <a:t> countries in the world, and also identified by UNESCO as a biodiversity hotspot. Although primary growth forests have been degraded significantly, there still remains secondary growth forests that are of high biodiversity value. Moreover, some of the pristine forested areas of the Philippines are actively targeted by the investors and the Philippines government for </a:t>
            </a:r>
            <a:r>
              <a:rPr lang="en-US" baseline="0" dirty="0" err="1" smtClean="0"/>
              <a:t>biofuels</a:t>
            </a:r>
            <a:r>
              <a:rPr lang="en-US" baseline="0" dirty="0" smtClean="0"/>
              <a:t> development. There is then the risk that the inadequate treatment of this issue in the </a:t>
            </a:r>
            <a:r>
              <a:rPr lang="en-US" baseline="0" dirty="0" err="1" smtClean="0"/>
              <a:t>biofuels</a:t>
            </a:r>
            <a:r>
              <a:rPr lang="en-US" baseline="0" dirty="0" smtClean="0"/>
              <a:t> policymaking process makes the future of forested uplands more precarious.  </a:t>
            </a: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1031"/>
          <p:cNvSpPr>
            <a:spLocks noGrp="1" noChangeArrowheads="1"/>
          </p:cNvSpPr>
          <p:nvPr>
            <p:ph type="sldNum" sz="quarter" idx="5"/>
          </p:nvPr>
        </p:nvSpPr>
        <p:spPr>
          <a:noFill/>
        </p:spPr>
        <p:txBody>
          <a:bodyPr/>
          <a:lstStyle/>
          <a:p>
            <a:fld id="{0BDCA743-FA4A-2D48-9E2F-BAF90F6CEB2B}" type="slidenum">
              <a:rPr lang="en-US"/>
              <a:pPr/>
              <a:t>14</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dirty="0" smtClean="0"/>
              <a:t>In light of the findings of my research, I</a:t>
            </a:r>
            <a:r>
              <a:rPr lang="en-US" baseline="0" dirty="0" smtClean="0"/>
              <a:t> arrived at several recommendations. </a:t>
            </a:r>
          </a:p>
          <a:p>
            <a:pPr eaLnBrk="1" hangingPunct="1"/>
            <a:endParaRPr lang="en-US" baseline="0" dirty="0" smtClean="0"/>
          </a:p>
          <a:p>
            <a:pPr eaLnBrk="1" hangingPunct="1"/>
            <a:r>
              <a:rPr lang="en-US" baseline="0" dirty="0" smtClean="0"/>
              <a:t>There are several policies that are being proposed that may increase the salience of the forest conservation coalition. An example is the National Land Use Act, which provides much attention to the upland regions of the country. Reinvigorating discussions in these policies may support further discussions on biodiversity-related issues connected to </a:t>
            </a:r>
            <a:r>
              <a:rPr lang="en-US" baseline="0" dirty="0" err="1" smtClean="0"/>
              <a:t>biofuels</a:t>
            </a:r>
            <a:r>
              <a:rPr lang="en-US" baseline="0" dirty="0" smtClean="0"/>
              <a:t>. The passing of the National Land Use Act may accord more importance to secondary forests.</a:t>
            </a:r>
          </a:p>
          <a:p>
            <a:pPr eaLnBrk="1" hangingPunct="1"/>
            <a:endParaRPr lang="en-US" baseline="0" dirty="0" smtClean="0"/>
          </a:p>
          <a:p>
            <a:pPr eaLnBrk="1" hangingPunct="1"/>
            <a:r>
              <a:rPr lang="en-US" baseline="0" dirty="0" smtClean="0"/>
              <a:t>There is also a need for policymaking to be aware of the political capacity of upland communities. Since the devolution and decentralization of much of the governance of natural resources in the country, which until now is still considered incomplete and incoherent, national level coalitions that particularly advance upland interests have been dissolved. Therefore there is no representation of upland populations in much of the policymaking at the national level.</a:t>
            </a:r>
          </a:p>
          <a:p>
            <a:pPr eaLnBrk="1" hangingPunct="1"/>
            <a:endParaRPr lang="en-US" baseline="0" dirty="0" smtClean="0"/>
          </a:p>
          <a:p>
            <a:pPr eaLnBrk="1" hangingPunct="1"/>
            <a:r>
              <a:rPr lang="en-US" baseline="0" dirty="0" smtClean="0"/>
              <a:t>With these three recommendations in mind, I end my presentation.</a:t>
            </a:r>
          </a:p>
          <a:p>
            <a:pPr eaLnBrk="1" hangingPunct="1"/>
            <a:endParaRPr lang="en-US" baseline="0" dirty="0" smtClean="0"/>
          </a:p>
          <a:p>
            <a:pPr eaLnBrk="1" hangingPunct="1"/>
            <a:endParaRPr lang="en-US" baseline="0" dirty="0" smtClean="0"/>
          </a:p>
          <a:p>
            <a:pPr eaLnBrk="1" hangingPunct="1"/>
            <a:r>
              <a:rPr lang="en-US" dirty="0" smtClean="0"/>
              <a:t> </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Rectangle 1031"/>
          <p:cNvSpPr>
            <a:spLocks noGrp="1" noChangeArrowheads="1"/>
          </p:cNvSpPr>
          <p:nvPr>
            <p:ph type="sldNum" sz="quarter" idx="5"/>
          </p:nvPr>
        </p:nvSpPr>
        <p:spPr>
          <a:noFill/>
        </p:spPr>
        <p:txBody>
          <a:bodyPr/>
          <a:lstStyle/>
          <a:p>
            <a:fld id="{2BCEB997-77B7-454D-BBE3-512FE3AFA41E}" type="slidenum">
              <a:rPr lang="en-US"/>
              <a:pPr/>
              <a:t>15</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4" Type="http://schemas.openxmlformats.org/officeDocument/2006/relationships/image" Target="../media/image2.jpeg"/><Relationship Id="rId15" Type="http://schemas.openxmlformats.org/officeDocument/2006/relationships/image" Target="../media/image3.png"/><Relationship Id="rId16" Type="http://schemas.openxmlformats.org/officeDocument/2006/relationships/image" Target="../media/image4.jpeg"/><Relationship Id="rId17" Type="http://schemas.openxmlformats.org/officeDocument/2006/relationships/image" Target="../media/image5.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31" name="Rectangle 7"/>
          <p:cNvSpPr>
            <a:spLocks noChangeArrowheads="1"/>
          </p:cNvSpPr>
          <p:nvPr userDrawn="1"/>
        </p:nvSpPr>
        <p:spPr bwMode="auto">
          <a:xfrm>
            <a:off x="0" y="0"/>
            <a:ext cx="9144000" cy="1066800"/>
          </a:xfrm>
          <a:prstGeom prst="rect">
            <a:avLst/>
          </a:prstGeom>
          <a:solidFill>
            <a:srgbClr val="5C78B8"/>
          </a:solidFill>
          <a:ln w="9525">
            <a:solidFill>
              <a:schemeClr val="tx1"/>
            </a:solidFill>
            <a:miter lim="800000"/>
            <a:headEnd/>
            <a:tailEnd/>
          </a:ln>
        </p:spPr>
        <p:txBody>
          <a:bodyPr wrap="none" anchor="ctr">
            <a:prstTxWarp prst="textNoShape">
              <a:avLst/>
            </a:prstTxWarp>
          </a:bodyPr>
          <a:lstStyle/>
          <a:p>
            <a:pPr>
              <a:defRPr/>
            </a:pPr>
            <a:endParaRPr lang="en-US"/>
          </a:p>
        </p:txBody>
      </p:sp>
      <p:pic>
        <p:nvPicPr>
          <p:cNvPr id="1027" name="Picture 8" descr="Biodiesel Philippines"/>
          <p:cNvPicPr>
            <a:picLocks noChangeAspect="1" noChangeArrowheads="1"/>
          </p:cNvPicPr>
          <p:nvPr userDrawn="1"/>
        </p:nvPicPr>
        <p:blipFill>
          <a:blip r:embed="rId13">
            <a:lum bright="-12000" contrast="30000"/>
          </a:blip>
          <a:srcRect/>
          <a:stretch>
            <a:fillRect/>
          </a:stretch>
        </p:blipFill>
        <p:spPr bwMode="auto">
          <a:xfrm>
            <a:off x="1800225" y="0"/>
            <a:ext cx="1019175" cy="1079500"/>
          </a:xfrm>
          <a:prstGeom prst="rect">
            <a:avLst/>
          </a:prstGeom>
          <a:noFill/>
          <a:ln w="9525">
            <a:noFill/>
            <a:miter lim="800000"/>
            <a:headEnd/>
            <a:tailEnd/>
          </a:ln>
        </p:spPr>
      </p:pic>
      <p:pic>
        <p:nvPicPr>
          <p:cNvPr id="1028" name="Picture 9" descr="Biodiesel"/>
          <p:cNvPicPr>
            <a:picLocks noChangeAspect="1" noChangeArrowheads="1"/>
          </p:cNvPicPr>
          <p:nvPr userDrawn="1"/>
        </p:nvPicPr>
        <p:blipFill>
          <a:blip r:embed="rId14">
            <a:lum bright="6000" contrast="12000"/>
          </a:blip>
          <a:srcRect r="2881"/>
          <a:stretch>
            <a:fillRect/>
          </a:stretch>
        </p:blipFill>
        <p:spPr bwMode="auto">
          <a:xfrm>
            <a:off x="123825" y="0"/>
            <a:ext cx="1690688" cy="1077913"/>
          </a:xfrm>
          <a:prstGeom prst="rect">
            <a:avLst/>
          </a:prstGeom>
          <a:noFill/>
          <a:ln w="9525">
            <a:noFill/>
            <a:miter lim="800000"/>
            <a:headEnd/>
            <a:tailEnd/>
          </a:ln>
        </p:spPr>
      </p:pic>
      <p:pic>
        <p:nvPicPr>
          <p:cNvPr id="1029" name="Picture 12" descr="ESF Logo"/>
          <p:cNvPicPr>
            <a:picLocks noChangeAspect="1" noChangeArrowheads="1"/>
          </p:cNvPicPr>
          <p:nvPr userDrawn="1"/>
        </p:nvPicPr>
        <p:blipFill>
          <a:blip r:embed="rId15"/>
          <a:srcRect/>
          <a:stretch>
            <a:fillRect/>
          </a:stretch>
        </p:blipFill>
        <p:spPr bwMode="auto">
          <a:xfrm>
            <a:off x="7162800" y="169863"/>
            <a:ext cx="914400" cy="757237"/>
          </a:xfrm>
          <a:prstGeom prst="rect">
            <a:avLst/>
          </a:prstGeom>
          <a:noFill/>
          <a:ln w="9525">
            <a:noFill/>
            <a:miter lim="800000"/>
            <a:headEnd/>
            <a:tailEnd/>
          </a:ln>
        </p:spPr>
      </p:pic>
      <p:sp>
        <p:nvSpPr>
          <p:cNvPr id="1038" name="Rectangle 14"/>
          <p:cNvSpPr>
            <a:spLocks noChangeArrowheads="1"/>
          </p:cNvSpPr>
          <p:nvPr userDrawn="1"/>
        </p:nvSpPr>
        <p:spPr bwMode="auto">
          <a:xfrm>
            <a:off x="0" y="1066800"/>
            <a:ext cx="9144000" cy="5791200"/>
          </a:xfrm>
          <a:prstGeom prst="rect">
            <a:avLst/>
          </a:prstGeom>
          <a:solidFill>
            <a:srgbClr val="B3CCFF"/>
          </a:solidFill>
          <a:ln w="9525">
            <a:noFill/>
            <a:miter lim="800000"/>
            <a:headEnd/>
            <a:tailEnd/>
          </a:ln>
        </p:spPr>
        <p:txBody>
          <a:bodyPr wrap="none" anchor="ctr">
            <a:prstTxWarp prst="textNoShape">
              <a:avLst/>
            </a:prstTxWarp>
          </a:bodyPr>
          <a:lstStyle/>
          <a:p>
            <a:pPr>
              <a:defRPr/>
            </a:pPr>
            <a:endParaRPr lang="en-US"/>
          </a:p>
        </p:txBody>
      </p:sp>
      <p:sp>
        <p:nvSpPr>
          <p:cNvPr id="1039" name="Rectangle 15"/>
          <p:cNvSpPr>
            <a:spLocks noChangeArrowheads="1"/>
          </p:cNvSpPr>
          <p:nvPr userDrawn="1"/>
        </p:nvSpPr>
        <p:spPr bwMode="auto">
          <a:xfrm>
            <a:off x="0" y="6705600"/>
            <a:ext cx="9144000" cy="152400"/>
          </a:xfrm>
          <a:prstGeom prst="rect">
            <a:avLst/>
          </a:prstGeom>
          <a:solidFill>
            <a:srgbClr val="5C78B8"/>
          </a:solidFill>
          <a:ln w="9525">
            <a:noFill/>
            <a:miter lim="800000"/>
            <a:headEnd/>
            <a:tailEnd/>
          </a:ln>
        </p:spPr>
        <p:txBody>
          <a:bodyPr wrap="none" anchor="ctr">
            <a:prstTxWarp prst="textNoShape">
              <a:avLst/>
            </a:prstTxWarp>
          </a:bodyPr>
          <a:lstStyle/>
          <a:p>
            <a:pPr>
              <a:defRPr/>
            </a:pPr>
            <a:endParaRPr lang="en-US"/>
          </a:p>
        </p:txBody>
      </p:sp>
      <p:pic>
        <p:nvPicPr>
          <p:cNvPr id="1032" name="Picture 10" descr="Maxwell Logo.jpg"/>
          <p:cNvPicPr>
            <a:picLocks noChangeAspect="1"/>
          </p:cNvPicPr>
          <p:nvPr userDrawn="1"/>
        </p:nvPicPr>
        <p:blipFill>
          <a:blip r:embed="rId16">
            <a:lum bright="-8000" contrast="-6000"/>
          </a:blip>
          <a:srcRect/>
          <a:stretch>
            <a:fillRect/>
          </a:stretch>
        </p:blipFill>
        <p:spPr bwMode="auto">
          <a:xfrm>
            <a:off x="8229600" y="152400"/>
            <a:ext cx="647700" cy="798513"/>
          </a:xfrm>
          <a:prstGeom prst="rect">
            <a:avLst/>
          </a:prstGeom>
          <a:noFill/>
          <a:ln w="9525">
            <a:noFill/>
            <a:miter lim="800000"/>
            <a:headEnd/>
            <a:tailEnd/>
          </a:ln>
        </p:spPr>
      </p:pic>
      <p:pic>
        <p:nvPicPr>
          <p:cNvPr id="1033" name="Picture 11" descr="Montalban 14.JPG"/>
          <p:cNvPicPr>
            <a:picLocks noChangeAspect="1"/>
          </p:cNvPicPr>
          <p:nvPr userDrawn="1"/>
        </p:nvPicPr>
        <p:blipFill>
          <a:blip r:embed="rId17"/>
          <a:srcRect/>
          <a:stretch>
            <a:fillRect/>
          </a:stretch>
        </p:blipFill>
        <p:spPr bwMode="auto">
          <a:xfrm>
            <a:off x="2819400" y="0"/>
            <a:ext cx="1066800" cy="1066800"/>
          </a:xfrm>
          <a:prstGeom prst="rect">
            <a:avLst/>
          </a:prstGeom>
          <a:noFill/>
          <a:ln w="9525">
            <a:noFill/>
            <a:miter lim="800000"/>
            <a:headEnd/>
            <a:tailEnd/>
          </a:ln>
        </p:spPr>
      </p:pic>
      <p:sp>
        <p:nvSpPr>
          <p:cNvPr id="1035" name="Line 11"/>
          <p:cNvSpPr>
            <a:spLocks noChangeShapeType="1"/>
          </p:cNvSpPr>
          <p:nvPr userDrawn="1"/>
        </p:nvSpPr>
        <p:spPr bwMode="auto">
          <a:xfrm>
            <a:off x="0" y="1066800"/>
            <a:ext cx="9144000" cy="0"/>
          </a:xfrm>
          <a:prstGeom prst="line">
            <a:avLst/>
          </a:prstGeom>
          <a:noFill/>
          <a:ln w="50800">
            <a:solidFill>
              <a:schemeClr val="tx1"/>
            </a:solidFill>
            <a:round/>
            <a:headEnd/>
            <a:tailEnd/>
          </a:ln>
        </p:spPr>
        <p:txBody>
          <a:bodyPr wrap="none" anchor="ctr">
            <a:prstTxWarp prst="textNoShape">
              <a:avLst/>
            </a:prstTxWarp>
          </a:bodyPr>
          <a:lstStyle/>
          <a:p>
            <a:pPr>
              <a:defRPr/>
            </a:pPr>
            <a:endParaRPr lang="en-US"/>
          </a:p>
        </p:txBody>
      </p:sp>
      <p:sp>
        <p:nvSpPr>
          <p:cNvPr id="1034" name="Line 10"/>
          <p:cNvSpPr>
            <a:spLocks noChangeShapeType="1"/>
          </p:cNvSpPr>
          <p:nvPr userDrawn="1"/>
        </p:nvSpPr>
        <p:spPr bwMode="auto">
          <a:xfrm>
            <a:off x="0" y="0"/>
            <a:ext cx="9144000" cy="0"/>
          </a:xfrm>
          <a:prstGeom prst="line">
            <a:avLst/>
          </a:prstGeom>
          <a:noFill/>
          <a:ln w="50800">
            <a:solidFill>
              <a:schemeClr val="tx1"/>
            </a:solidFill>
            <a:round/>
            <a:headEnd/>
            <a:tailEnd/>
          </a:ln>
        </p:spPr>
        <p:txBody>
          <a:bodyPr wrap="none" anchor="ctr">
            <a:prstTxWarp prst="textNoShape">
              <a:avLst/>
            </a:prstTxWarp>
          </a:bodyPr>
          <a:lstStyle/>
          <a:p>
            <a:pPr>
              <a:defRPr/>
            </a:pPr>
            <a:endParaRPr lang="en-U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2pPr>
      <a:lvl3pPr algn="ctr" rtl="0" eaLnBrk="0" fontAlgn="base" hangingPunct="0">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3pPr>
      <a:lvl4pPr algn="ctr" rtl="0" eaLnBrk="0" fontAlgn="base" hangingPunct="0">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4pPr>
      <a:lvl5pPr algn="ctr" rtl="0" eaLnBrk="0" fontAlgn="base" hangingPunct="0">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5pPr>
      <a:lvl6pPr marL="457200" algn="ctr" rtl="0" fontAlgn="base">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6pPr>
      <a:lvl7pPr marL="914400" algn="ctr" rtl="0" fontAlgn="base">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7pPr>
      <a:lvl8pPr marL="1371600" algn="ctr" rtl="0" fontAlgn="base">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8pPr>
      <a:lvl9pPr marL="1828800" algn="ctr" rtl="0" fontAlgn="base">
        <a:spcBef>
          <a:spcPct val="0"/>
        </a:spcBef>
        <a:spcAft>
          <a:spcPct val="0"/>
        </a:spcAft>
        <a:defRPr sz="4400">
          <a:solidFill>
            <a:schemeClr val="tx2"/>
          </a:solidFill>
          <a:latin typeface="Arial" pitchFamily="-112" charset="0"/>
          <a:ea typeface="ＭＳ Ｐゴシック" pitchFamily="-112" charset="-128"/>
          <a:cs typeface="ＭＳ Ｐゴシック" pitchFamily="-112"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jpeg"/><Relationship Id="rId5" Type="http://schemas.openxmlformats.org/officeDocument/2006/relationships/image" Target="../media/image3.png"/><Relationship Id="rId6" Type="http://schemas.openxmlformats.org/officeDocument/2006/relationships/image" Target="../media/image5.jpeg"/><Relationship Id="rId7"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6" Type="http://schemas.openxmlformats.org/officeDocument/2006/relationships/image" Target="../media/image16.jpeg"/><Relationship Id="rId7"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8.jpe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338" name="Rectangle 10"/>
          <p:cNvSpPr>
            <a:spLocks noChangeArrowheads="1"/>
          </p:cNvSpPr>
          <p:nvPr/>
        </p:nvSpPr>
        <p:spPr bwMode="auto">
          <a:xfrm>
            <a:off x="0" y="0"/>
            <a:ext cx="9144000" cy="6858000"/>
          </a:xfrm>
          <a:prstGeom prst="rect">
            <a:avLst/>
          </a:prstGeom>
          <a:solidFill>
            <a:srgbClr val="B3CCFF"/>
          </a:solidFill>
          <a:ln w="9525">
            <a:noFill/>
            <a:miter lim="800000"/>
            <a:headEnd/>
            <a:tailEnd/>
          </a:ln>
        </p:spPr>
        <p:txBody>
          <a:bodyPr wrap="none" anchor="ctr">
            <a:prstTxWarp prst="textNoShape">
              <a:avLst/>
            </a:prstTxWarp>
          </a:bodyPr>
          <a:lstStyle/>
          <a:p>
            <a:endParaRPr lang="en-US"/>
          </a:p>
        </p:txBody>
      </p:sp>
      <p:sp>
        <p:nvSpPr>
          <p:cNvPr id="14339" name="Rectangle 6"/>
          <p:cNvSpPr>
            <a:spLocks noChangeArrowheads="1"/>
          </p:cNvSpPr>
          <p:nvPr/>
        </p:nvSpPr>
        <p:spPr bwMode="auto">
          <a:xfrm>
            <a:off x="0" y="304800"/>
            <a:ext cx="9144000" cy="1800225"/>
          </a:xfrm>
          <a:prstGeom prst="rect">
            <a:avLst/>
          </a:prstGeom>
          <a:solidFill>
            <a:srgbClr val="5C78B8"/>
          </a:solidFill>
          <a:ln w="9525">
            <a:noFill/>
            <a:miter lim="800000"/>
            <a:headEnd/>
            <a:tailEnd/>
          </a:ln>
        </p:spPr>
        <p:txBody>
          <a:bodyPr wrap="none" anchor="ctr">
            <a:prstTxWarp prst="textNoShape">
              <a:avLst/>
            </a:prstTxWarp>
          </a:bodyPr>
          <a:lstStyle/>
          <a:p>
            <a:endParaRPr lang="en-US"/>
          </a:p>
        </p:txBody>
      </p:sp>
      <p:pic>
        <p:nvPicPr>
          <p:cNvPr id="14340" name="Picture 4" descr="Biodiesel Philippines"/>
          <p:cNvPicPr>
            <a:picLocks noChangeAspect="1" noChangeArrowheads="1"/>
          </p:cNvPicPr>
          <p:nvPr/>
        </p:nvPicPr>
        <p:blipFill>
          <a:blip r:embed="rId3">
            <a:lum bright="-12000" contrast="30000"/>
          </a:blip>
          <a:srcRect/>
          <a:stretch>
            <a:fillRect/>
          </a:stretch>
        </p:blipFill>
        <p:spPr bwMode="auto">
          <a:xfrm>
            <a:off x="2819400" y="304800"/>
            <a:ext cx="1698625" cy="1798638"/>
          </a:xfrm>
          <a:prstGeom prst="rect">
            <a:avLst/>
          </a:prstGeom>
          <a:noFill/>
          <a:ln w="9525">
            <a:noFill/>
            <a:miter lim="800000"/>
            <a:headEnd/>
            <a:tailEnd/>
          </a:ln>
        </p:spPr>
      </p:pic>
      <p:pic>
        <p:nvPicPr>
          <p:cNvPr id="14341" name="Picture 5" descr="Biodiesel"/>
          <p:cNvPicPr>
            <a:picLocks noChangeAspect="1" noChangeArrowheads="1"/>
          </p:cNvPicPr>
          <p:nvPr/>
        </p:nvPicPr>
        <p:blipFill>
          <a:blip r:embed="rId4">
            <a:lum bright="6000" contrast="12000"/>
          </a:blip>
          <a:srcRect r="2881"/>
          <a:stretch>
            <a:fillRect/>
          </a:stretch>
        </p:blipFill>
        <p:spPr bwMode="auto">
          <a:xfrm>
            <a:off x="0" y="304800"/>
            <a:ext cx="2819400" cy="1798638"/>
          </a:xfrm>
          <a:prstGeom prst="rect">
            <a:avLst/>
          </a:prstGeom>
          <a:noFill/>
          <a:ln w="9525">
            <a:noFill/>
            <a:miter lim="800000"/>
            <a:headEnd/>
            <a:tailEnd/>
          </a:ln>
        </p:spPr>
      </p:pic>
      <p:pic>
        <p:nvPicPr>
          <p:cNvPr id="14342" name="Picture 9" descr="ESF Logo"/>
          <p:cNvPicPr>
            <a:picLocks noChangeAspect="1" noChangeArrowheads="1"/>
          </p:cNvPicPr>
          <p:nvPr/>
        </p:nvPicPr>
        <p:blipFill>
          <a:blip r:embed="rId5"/>
          <a:srcRect/>
          <a:stretch>
            <a:fillRect/>
          </a:stretch>
        </p:blipFill>
        <p:spPr bwMode="auto">
          <a:xfrm>
            <a:off x="6629400" y="728663"/>
            <a:ext cx="1143000" cy="947737"/>
          </a:xfrm>
          <a:prstGeom prst="rect">
            <a:avLst/>
          </a:prstGeom>
          <a:noFill/>
          <a:ln w="9525">
            <a:noFill/>
            <a:miter lim="800000"/>
            <a:headEnd/>
            <a:tailEnd/>
          </a:ln>
        </p:spPr>
      </p:pic>
      <p:sp>
        <p:nvSpPr>
          <p:cNvPr id="14343" name="Rectangle 15"/>
          <p:cNvSpPr>
            <a:spLocks noChangeArrowheads="1"/>
          </p:cNvSpPr>
          <p:nvPr/>
        </p:nvSpPr>
        <p:spPr bwMode="auto">
          <a:xfrm>
            <a:off x="0" y="6324600"/>
            <a:ext cx="9144000" cy="381000"/>
          </a:xfrm>
          <a:prstGeom prst="rect">
            <a:avLst/>
          </a:prstGeom>
          <a:solidFill>
            <a:srgbClr val="5C78B8"/>
          </a:solidFill>
          <a:ln w="9525">
            <a:noFill/>
            <a:miter lim="800000"/>
            <a:headEnd/>
            <a:tailEnd/>
          </a:ln>
        </p:spPr>
        <p:txBody>
          <a:bodyPr wrap="none" anchor="ctr">
            <a:prstTxWarp prst="textNoShape">
              <a:avLst/>
            </a:prstTxWarp>
          </a:bodyPr>
          <a:lstStyle/>
          <a:p>
            <a:endParaRPr lang="en-US"/>
          </a:p>
        </p:txBody>
      </p:sp>
      <p:sp>
        <p:nvSpPr>
          <p:cNvPr id="14344" name="Text Box 12"/>
          <p:cNvSpPr txBox="1">
            <a:spLocks noChangeArrowheads="1"/>
          </p:cNvSpPr>
          <p:nvPr/>
        </p:nvSpPr>
        <p:spPr bwMode="auto">
          <a:xfrm>
            <a:off x="2209800" y="4419600"/>
            <a:ext cx="4800600" cy="427038"/>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200"/>
              <a:t>Marvin Joseph Montefrio</a:t>
            </a:r>
            <a:endParaRPr lang="en-US"/>
          </a:p>
        </p:txBody>
      </p:sp>
      <p:sp>
        <p:nvSpPr>
          <p:cNvPr id="14345" name="Text Box 13"/>
          <p:cNvSpPr txBox="1">
            <a:spLocks noChangeArrowheads="1"/>
          </p:cNvSpPr>
          <p:nvPr/>
        </p:nvSpPr>
        <p:spPr bwMode="auto">
          <a:xfrm>
            <a:off x="1905000" y="4711700"/>
            <a:ext cx="5562600" cy="323850"/>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500"/>
              <a:t>PhD Candidate (Environmental and Natural Resources Policy)</a:t>
            </a:r>
          </a:p>
        </p:txBody>
      </p:sp>
      <p:sp>
        <p:nvSpPr>
          <p:cNvPr id="14346" name="Text Box 14"/>
          <p:cNvSpPr txBox="1">
            <a:spLocks noChangeArrowheads="1"/>
          </p:cNvSpPr>
          <p:nvPr/>
        </p:nvSpPr>
        <p:spPr bwMode="auto">
          <a:xfrm>
            <a:off x="1828800" y="4899025"/>
            <a:ext cx="5715000" cy="320675"/>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500"/>
              <a:t>SUNY College of Environmental Science and Forestry</a:t>
            </a:r>
          </a:p>
        </p:txBody>
      </p:sp>
      <p:sp>
        <p:nvSpPr>
          <p:cNvPr id="14347" name="Text Box 17"/>
          <p:cNvSpPr txBox="1">
            <a:spLocks noChangeArrowheads="1"/>
          </p:cNvSpPr>
          <p:nvPr/>
        </p:nvSpPr>
        <p:spPr bwMode="auto">
          <a:xfrm>
            <a:off x="1981200" y="5241925"/>
            <a:ext cx="5334000" cy="320675"/>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500"/>
              <a:t>MPA Student (Environment and International Dev’t)</a:t>
            </a:r>
          </a:p>
        </p:txBody>
      </p:sp>
      <p:sp>
        <p:nvSpPr>
          <p:cNvPr id="14348" name="Text Box 18"/>
          <p:cNvSpPr txBox="1">
            <a:spLocks noChangeArrowheads="1"/>
          </p:cNvSpPr>
          <p:nvPr/>
        </p:nvSpPr>
        <p:spPr bwMode="auto">
          <a:xfrm>
            <a:off x="1828800" y="5435600"/>
            <a:ext cx="5715000" cy="320675"/>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500"/>
              <a:t>Maxwell School of Citizenship and Public Affairs</a:t>
            </a:r>
            <a:endParaRPr lang="en-US"/>
          </a:p>
        </p:txBody>
      </p:sp>
      <p:sp>
        <p:nvSpPr>
          <p:cNvPr id="14349" name="Text Box 19"/>
          <p:cNvSpPr txBox="1">
            <a:spLocks noChangeArrowheads="1"/>
          </p:cNvSpPr>
          <p:nvPr/>
        </p:nvSpPr>
        <p:spPr bwMode="auto">
          <a:xfrm>
            <a:off x="1828800" y="5635625"/>
            <a:ext cx="5715000" cy="320675"/>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500"/>
              <a:t>Syracuse University</a:t>
            </a:r>
          </a:p>
        </p:txBody>
      </p:sp>
      <p:sp>
        <p:nvSpPr>
          <p:cNvPr id="14350" name="Text Box 20"/>
          <p:cNvSpPr txBox="1">
            <a:spLocks noChangeArrowheads="1"/>
          </p:cNvSpPr>
          <p:nvPr/>
        </p:nvSpPr>
        <p:spPr bwMode="auto">
          <a:xfrm>
            <a:off x="762000" y="2362200"/>
            <a:ext cx="7696200" cy="1661993"/>
          </a:xfrm>
          <a:prstGeom prst="rect">
            <a:avLst/>
          </a:prstGeom>
          <a:noFill/>
          <a:ln w="9525">
            <a:noFill/>
            <a:miter lim="800000"/>
            <a:headEnd/>
            <a:tailEnd/>
          </a:ln>
        </p:spPr>
        <p:txBody>
          <a:bodyPr wrap="square">
            <a:prstTxWarp prst="textNoShape">
              <a:avLst/>
            </a:prstTxWarp>
            <a:spAutoFit/>
          </a:bodyPr>
          <a:lstStyle/>
          <a:p>
            <a:pPr algn="ctr">
              <a:spcBef>
                <a:spcPct val="50000"/>
              </a:spcBef>
              <a:spcAft>
                <a:spcPts val="0"/>
              </a:spcAft>
            </a:pPr>
            <a:r>
              <a:rPr lang="en-US" sz="3400" b="1" dirty="0"/>
              <a:t>The Salience of Discourse Coalitions in </a:t>
            </a:r>
            <a:r>
              <a:rPr lang="en-US" sz="3400" b="1" dirty="0" err="1"/>
              <a:t>Biofuels</a:t>
            </a:r>
            <a:r>
              <a:rPr lang="en-US" sz="3400" b="1" dirty="0"/>
              <a:t> Policymaking:</a:t>
            </a:r>
            <a:r>
              <a:rPr lang="en-US" sz="3400" b="1" dirty="0" smtClean="0"/>
              <a:t> The </a:t>
            </a:r>
            <a:r>
              <a:rPr lang="en-US" sz="3400" b="1" dirty="0"/>
              <a:t>Philippines Case</a:t>
            </a:r>
            <a:endParaRPr lang="en-US" sz="3400" dirty="0"/>
          </a:p>
        </p:txBody>
      </p:sp>
      <p:pic>
        <p:nvPicPr>
          <p:cNvPr id="14351" name="Picture 17" descr="Montalban 14.JPG"/>
          <p:cNvPicPr>
            <a:picLocks noChangeAspect="1"/>
          </p:cNvPicPr>
          <p:nvPr/>
        </p:nvPicPr>
        <p:blipFill>
          <a:blip r:embed="rId6"/>
          <a:srcRect/>
          <a:stretch>
            <a:fillRect/>
          </a:stretch>
        </p:blipFill>
        <p:spPr bwMode="auto">
          <a:xfrm>
            <a:off x="4495800" y="304800"/>
            <a:ext cx="1789113" cy="1789113"/>
          </a:xfrm>
          <a:prstGeom prst="rect">
            <a:avLst/>
          </a:prstGeom>
          <a:noFill/>
          <a:ln w="9525">
            <a:noFill/>
            <a:miter lim="800000"/>
            <a:headEnd/>
            <a:tailEnd/>
          </a:ln>
        </p:spPr>
      </p:pic>
      <p:sp>
        <p:nvSpPr>
          <p:cNvPr id="14352" name="Line 8"/>
          <p:cNvSpPr>
            <a:spLocks noChangeShapeType="1"/>
          </p:cNvSpPr>
          <p:nvPr/>
        </p:nvSpPr>
        <p:spPr bwMode="auto">
          <a:xfrm>
            <a:off x="0" y="2090738"/>
            <a:ext cx="9144000" cy="0"/>
          </a:xfrm>
          <a:prstGeom prst="line">
            <a:avLst/>
          </a:prstGeom>
          <a:noFill/>
          <a:ln w="50800">
            <a:solidFill>
              <a:schemeClr val="tx1"/>
            </a:solidFill>
            <a:round/>
            <a:headEnd/>
            <a:tailEnd/>
          </a:ln>
        </p:spPr>
        <p:txBody>
          <a:bodyPr wrap="none" anchor="ctr">
            <a:prstTxWarp prst="textNoShape">
              <a:avLst/>
            </a:prstTxWarp>
          </a:bodyPr>
          <a:lstStyle/>
          <a:p>
            <a:endParaRPr lang="en-US"/>
          </a:p>
        </p:txBody>
      </p:sp>
      <p:sp>
        <p:nvSpPr>
          <p:cNvPr id="14353" name="Line 7"/>
          <p:cNvSpPr>
            <a:spLocks noChangeShapeType="1"/>
          </p:cNvSpPr>
          <p:nvPr/>
        </p:nvSpPr>
        <p:spPr bwMode="auto">
          <a:xfrm>
            <a:off x="0" y="304800"/>
            <a:ext cx="9144000" cy="0"/>
          </a:xfrm>
          <a:prstGeom prst="line">
            <a:avLst/>
          </a:prstGeom>
          <a:noFill/>
          <a:ln w="50800">
            <a:solidFill>
              <a:schemeClr val="tx1"/>
            </a:solidFill>
            <a:round/>
            <a:headEnd/>
            <a:tailEnd/>
          </a:ln>
        </p:spPr>
        <p:txBody>
          <a:bodyPr wrap="none" anchor="ctr">
            <a:prstTxWarp prst="textNoShape">
              <a:avLst/>
            </a:prstTxWarp>
          </a:bodyPr>
          <a:lstStyle/>
          <a:p>
            <a:endParaRPr lang="en-US"/>
          </a:p>
        </p:txBody>
      </p:sp>
      <p:pic>
        <p:nvPicPr>
          <p:cNvPr id="14354" name="Picture 18" descr="Maxwell Logo.jpg"/>
          <p:cNvPicPr>
            <a:picLocks noChangeAspect="1"/>
          </p:cNvPicPr>
          <p:nvPr/>
        </p:nvPicPr>
        <p:blipFill>
          <a:blip r:embed="rId7"/>
          <a:srcRect t="4330"/>
          <a:stretch>
            <a:fillRect/>
          </a:stretch>
        </p:blipFill>
        <p:spPr bwMode="auto">
          <a:xfrm>
            <a:off x="7969250" y="661988"/>
            <a:ext cx="869950" cy="10271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Text Box 15"/>
          <p:cNvSpPr txBox="1">
            <a:spLocks noChangeArrowheads="1"/>
          </p:cNvSpPr>
          <p:nvPr/>
        </p:nvSpPr>
        <p:spPr bwMode="auto">
          <a:xfrm>
            <a:off x="304800" y="1295400"/>
            <a:ext cx="6934200" cy="523220"/>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2800" b="1" dirty="0" smtClean="0"/>
              <a:t>The </a:t>
            </a:r>
            <a:r>
              <a:rPr lang="en-US" sz="2800" b="1" dirty="0" err="1" smtClean="0"/>
              <a:t>Biofuels</a:t>
            </a:r>
            <a:r>
              <a:rPr lang="en-US" sz="2800" b="1" dirty="0" smtClean="0"/>
              <a:t> Act of 2006 (RA 9367)</a:t>
            </a:r>
            <a:endParaRPr lang="en-US" sz="2800" dirty="0"/>
          </a:p>
        </p:txBody>
      </p:sp>
      <p:sp>
        <p:nvSpPr>
          <p:cNvPr id="16387" name="Text Box 16"/>
          <p:cNvSpPr txBox="1">
            <a:spLocks noChangeArrowheads="1"/>
          </p:cNvSpPr>
          <p:nvPr/>
        </p:nvSpPr>
        <p:spPr bwMode="auto">
          <a:xfrm>
            <a:off x="1143000" y="2286000"/>
            <a:ext cx="7620000" cy="461665"/>
          </a:xfrm>
          <a:prstGeom prst="rect">
            <a:avLst/>
          </a:prstGeom>
          <a:noFill/>
          <a:ln w="9525">
            <a:noFill/>
            <a:miter lim="800000"/>
            <a:headEnd/>
            <a:tailEnd/>
          </a:ln>
        </p:spPr>
        <p:txBody>
          <a:bodyPr>
            <a:prstTxWarp prst="textNoShape">
              <a:avLst/>
            </a:prstTxWarp>
            <a:spAutoFit/>
          </a:bodyPr>
          <a:lstStyle/>
          <a:p>
            <a:pPr>
              <a:spcBef>
                <a:spcPct val="50000"/>
              </a:spcBef>
            </a:pPr>
            <a:r>
              <a:rPr lang="en-US" dirty="0" smtClean="0"/>
              <a:t>First in Southeast Asia</a:t>
            </a:r>
            <a:endParaRPr lang="en-US" dirty="0"/>
          </a:p>
        </p:txBody>
      </p:sp>
      <p:sp>
        <p:nvSpPr>
          <p:cNvPr id="16388" name="Text Box 18"/>
          <p:cNvSpPr txBox="1">
            <a:spLocks noChangeArrowheads="1"/>
          </p:cNvSpPr>
          <p:nvPr/>
        </p:nvSpPr>
        <p:spPr bwMode="auto">
          <a:xfrm>
            <a:off x="1143000" y="3429000"/>
            <a:ext cx="7620000" cy="461665"/>
          </a:xfrm>
          <a:prstGeom prst="rect">
            <a:avLst/>
          </a:prstGeom>
          <a:noFill/>
          <a:ln w="9525">
            <a:noFill/>
            <a:miter lim="800000"/>
            <a:headEnd/>
            <a:tailEnd/>
          </a:ln>
        </p:spPr>
        <p:txBody>
          <a:bodyPr>
            <a:prstTxWarp prst="textNoShape">
              <a:avLst/>
            </a:prstTxWarp>
            <a:spAutoFit/>
          </a:bodyPr>
          <a:lstStyle/>
          <a:p>
            <a:pPr>
              <a:spcBef>
                <a:spcPct val="50000"/>
              </a:spcBef>
            </a:pPr>
            <a:r>
              <a:rPr lang="en-US" dirty="0" smtClean="0"/>
              <a:t>Motivated by:</a:t>
            </a:r>
            <a:endParaRPr lang="en-US" dirty="0"/>
          </a:p>
        </p:txBody>
      </p:sp>
      <p:sp>
        <p:nvSpPr>
          <p:cNvPr id="16389" name="Text Box 19"/>
          <p:cNvSpPr txBox="1">
            <a:spLocks noChangeArrowheads="1"/>
          </p:cNvSpPr>
          <p:nvPr/>
        </p:nvSpPr>
        <p:spPr bwMode="auto">
          <a:xfrm>
            <a:off x="1524000" y="4038600"/>
            <a:ext cx="6781800" cy="430887"/>
          </a:xfrm>
          <a:prstGeom prst="rect">
            <a:avLst/>
          </a:prstGeom>
          <a:noFill/>
          <a:ln w="9525">
            <a:noFill/>
            <a:miter lim="800000"/>
            <a:headEnd/>
            <a:tailEnd/>
          </a:ln>
        </p:spPr>
        <p:txBody>
          <a:bodyPr wrap="square">
            <a:prstTxWarp prst="textNoShape">
              <a:avLst/>
            </a:prstTxWarp>
            <a:spAutoFit/>
          </a:bodyPr>
          <a:lstStyle/>
          <a:p>
            <a:pPr>
              <a:spcBef>
                <a:spcPct val="50000"/>
              </a:spcBef>
              <a:buFont typeface="Arial"/>
              <a:buChar char="•"/>
            </a:pPr>
            <a:r>
              <a:rPr lang="en-US" sz="2200" dirty="0" smtClean="0"/>
              <a:t> Volatile Oil Prices</a:t>
            </a:r>
            <a:endParaRPr lang="en-US" sz="2200" dirty="0"/>
          </a:p>
        </p:txBody>
      </p:sp>
      <p:sp>
        <p:nvSpPr>
          <p:cNvPr id="16391" name="Text Box 21"/>
          <p:cNvSpPr txBox="1">
            <a:spLocks noChangeArrowheads="1"/>
          </p:cNvSpPr>
          <p:nvPr/>
        </p:nvSpPr>
        <p:spPr bwMode="auto">
          <a:xfrm>
            <a:off x="685800" y="22860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16392" name="Text Box 22"/>
          <p:cNvSpPr txBox="1">
            <a:spLocks noChangeArrowheads="1"/>
          </p:cNvSpPr>
          <p:nvPr/>
        </p:nvSpPr>
        <p:spPr bwMode="auto">
          <a:xfrm>
            <a:off x="685800" y="34290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11" name="Text Box 19"/>
          <p:cNvSpPr txBox="1">
            <a:spLocks noChangeArrowheads="1"/>
          </p:cNvSpPr>
          <p:nvPr/>
        </p:nvSpPr>
        <p:spPr bwMode="auto">
          <a:xfrm>
            <a:off x="1524000" y="4495800"/>
            <a:ext cx="6781800" cy="430887"/>
          </a:xfrm>
          <a:prstGeom prst="rect">
            <a:avLst/>
          </a:prstGeom>
          <a:noFill/>
          <a:ln w="9525">
            <a:noFill/>
            <a:miter lim="800000"/>
            <a:headEnd/>
            <a:tailEnd/>
          </a:ln>
        </p:spPr>
        <p:txBody>
          <a:bodyPr wrap="square">
            <a:prstTxWarp prst="textNoShape">
              <a:avLst/>
            </a:prstTxWarp>
            <a:spAutoFit/>
          </a:bodyPr>
          <a:lstStyle/>
          <a:p>
            <a:pPr>
              <a:spcBef>
                <a:spcPct val="50000"/>
              </a:spcBef>
              <a:buFont typeface="Arial"/>
              <a:buChar char="•"/>
            </a:pPr>
            <a:r>
              <a:rPr lang="en-US" sz="2200" dirty="0" smtClean="0"/>
              <a:t> Global Climate Change</a:t>
            </a:r>
            <a:endParaRPr lang="en-US" sz="2200" dirty="0"/>
          </a:p>
        </p:txBody>
      </p:sp>
      <p:sp>
        <p:nvSpPr>
          <p:cNvPr id="12" name="Text Box 19"/>
          <p:cNvSpPr txBox="1">
            <a:spLocks noChangeArrowheads="1"/>
          </p:cNvSpPr>
          <p:nvPr/>
        </p:nvSpPr>
        <p:spPr bwMode="auto">
          <a:xfrm>
            <a:off x="1524000" y="4953000"/>
            <a:ext cx="6781800" cy="430887"/>
          </a:xfrm>
          <a:prstGeom prst="rect">
            <a:avLst/>
          </a:prstGeom>
          <a:noFill/>
          <a:ln w="9525">
            <a:noFill/>
            <a:miter lim="800000"/>
            <a:headEnd/>
            <a:tailEnd/>
          </a:ln>
        </p:spPr>
        <p:txBody>
          <a:bodyPr wrap="square">
            <a:prstTxWarp prst="textNoShape">
              <a:avLst/>
            </a:prstTxWarp>
            <a:spAutoFit/>
          </a:bodyPr>
          <a:lstStyle/>
          <a:p>
            <a:pPr>
              <a:spcBef>
                <a:spcPct val="50000"/>
              </a:spcBef>
              <a:buFont typeface="Arial"/>
              <a:buChar char="•"/>
            </a:pPr>
            <a:r>
              <a:rPr lang="en-US" sz="2200" dirty="0" smtClean="0"/>
              <a:t> Air Pollution</a:t>
            </a:r>
            <a:endParaRPr lang="en-US" sz="2200" dirty="0"/>
          </a:p>
        </p:txBody>
      </p:sp>
      <p:sp>
        <p:nvSpPr>
          <p:cNvPr id="13" name="Text Box 19"/>
          <p:cNvSpPr txBox="1">
            <a:spLocks noChangeArrowheads="1"/>
          </p:cNvSpPr>
          <p:nvPr/>
        </p:nvSpPr>
        <p:spPr bwMode="auto">
          <a:xfrm>
            <a:off x="1524000" y="5436513"/>
            <a:ext cx="6781800" cy="430887"/>
          </a:xfrm>
          <a:prstGeom prst="rect">
            <a:avLst/>
          </a:prstGeom>
          <a:noFill/>
          <a:ln w="9525">
            <a:noFill/>
            <a:miter lim="800000"/>
            <a:headEnd/>
            <a:tailEnd/>
          </a:ln>
        </p:spPr>
        <p:txBody>
          <a:bodyPr wrap="square">
            <a:prstTxWarp prst="textNoShape">
              <a:avLst/>
            </a:prstTxWarp>
            <a:spAutoFit/>
          </a:bodyPr>
          <a:lstStyle/>
          <a:p>
            <a:pPr>
              <a:spcBef>
                <a:spcPct val="50000"/>
              </a:spcBef>
              <a:buFont typeface="Arial"/>
              <a:buChar char="•"/>
            </a:pPr>
            <a:r>
              <a:rPr lang="en-US" sz="2200" dirty="0" smtClean="0"/>
              <a:t> Declining Rural Sector</a:t>
            </a:r>
            <a:endParaRPr lang="en-US" sz="2200" dirty="0"/>
          </a:p>
        </p:txBody>
      </p:sp>
      <p:pic>
        <p:nvPicPr>
          <p:cNvPr id="14" name="Picture 13" descr="RA 9367b.jpg"/>
          <p:cNvPicPr>
            <a:picLocks noChangeAspect="1"/>
          </p:cNvPicPr>
          <p:nvPr/>
        </p:nvPicPr>
        <p:blipFill>
          <a:blip r:embed="rId3"/>
          <a:srcRect l="5924" r="7346"/>
          <a:stretch>
            <a:fillRect/>
          </a:stretch>
        </p:blipFill>
        <p:spPr>
          <a:xfrm>
            <a:off x="5257800" y="3810000"/>
            <a:ext cx="3429000" cy="2670123"/>
          </a:xfrm>
          <a:prstGeom prst="rect">
            <a:avLst/>
          </a:prstGeom>
        </p:spPr>
      </p:pic>
      <p:pic>
        <p:nvPicPr>
          <p:cNvPr id="15" name="Picture 14" descr="RA9367.jpg"/>
          <p:cNvPicPr>
            <a:picLocks noChangeAspect="1"/>
          </p:cNvPicPr>
          <p:nvPr/>
        </p:nvPicPr>
        <p:blipFill>
          <a:blip r:embed="rId4"/>
          <a:stretch>
            <a:fillRect/>
          </a:stretch>
        </p:blipFill>
        <p:spPr>
          <a:xfrm>
            <a:off x="5257800" y="1930401"/>
            <a:ext cx="3434936" cy="2260599"/>
          </a:xfrm>
          <a:prstGeom prst="rect">
            <a:avLst/>
          </a:prstGeom>
        </p:spPr>
      </p:pic>
      <p:sp>
        <p:nvSpPr>
          <p:cNvPr id="16" name="TextBox 15"/>
          <p:cNvSpPr txBox="1"/>
          <p:nvPr/>
        </p:nvSpPr>
        <p:spPr>
          <a:xfrm>
            <a:off x="7010400" y="6172200"/>
            <a:ext cx="1905000" cy="307777"/>
          </a:xfrm>
          <a:prstGeom prst="rect">
            <a:avLst/>
          </a:prstGeom>
          <a:noFill/>
        </p:spPr>
        <p:txBody>
          <a:bodyPr wrap="square" rtlCol="0">
            <a:spAutoFit/>
          </a:bodyPr>
          <a:lstStyle/>
          <a:p>
            <a:r>
              <a:rPr lang="en-US" sz="1400" dirty="0" err="1" smtClean="0">
                <a:solidFill>
                  <a:schemeClr val="bg1"/>
                </a:solidFill>
              </a:rPr>
              <a:t>www.Chemrez.com</a:t>
            </a:r>
            <a:endParaRPr lang="en-US" sz="1400" dirty="0">
              <a:solidFill>
                <a:schemeClr val="bg1"/>
              </a:solidFill>
            </a:endParaRPr>
          </a:p>
        </p:txBody>
      </p:sp>
      <p:sp>
        <p:nvSpPr>
          <p:cNvPr id="18" name="Rectangle 17"/>
          <p:cNvSpPr/>
          <p:nvPr/>
        </p:nvSpPr>
        <p:spPr>
          <a:xfrm>
            <a:off x="5638800" y="4373563"/>
            <a:ext cx="3200400" cy="307777"/>
          </a:xfrm>
          <a:prstGeom prst="rect">
            <a:avLst/>
          </a:prstGeom>
        </p:spPr>
        <p:txBody>
          <a:bodyPr wrap="square">
            <a:spAutoFit/>
          </a:bodyPr>
          <a:lstStyle/>
          <a:p>
            <a:r>
              <a:rPr lang="en-US" sz="1400" dirty="0">
                <a:solidFill>
                  <a:schemeClr val="tx1">
                    <a:lumMod val="50000"/>
                    <a:lumOff val="50000"/>
                  </a:schemeClr>
                </a:solidFill>
              </a:rPr>
              <a:t>http://</a:t>
            </a:r>
            <a:r>
              <a:rPr lang="en-US" sz="1400" dirty="0" err="1">
                <a:solidFill>
                  <a:schemeClr val="tx1">
                    <a:lumMod val="50000"/>
                    <a:lumOff val="50000"/>
                  </a:schemeClr>
                </a:solidFill>
              </a:rPr>
              <a:t>wn.com/Jose_de_Venecia,_Jr</a:t>
            </a:r>
            <a:endParaRPr lang="en-US" sz="1400" dirty="0">
              <a:solidFill>
                <a:schemeClr val="tx1">
                  <a:lumMod val="50000"/>
                  <a:lumOff val="50000"/>
                </a:schemeClr>
              </a:solidFill>
            </a:endParaRPr>
          </a:p>
        </p:txBody>
      </p:sp>
      <p:sp>
        <p:nvSpPr>
          <p:cNvPr id="19" name="Text Box 16"/>
          <p:cNvSpPr txBox="1">
            <a:spLocks noChangeArrowheads="1"/>
          </p:cNvSpPr>
          <p:nvPr/>
        </p:nvSpPr>
        <p:spPr bwMode="auto">
          <a:xfrm>
            <a:off x="1143000" y="2814935"/>
            <a:ext cx="7620000" cy="461665"/>
          </a:xfrm>
          <a:prstGeom prst="rect">
            <a:avLst/>
          </a:prstGeom>
          <a:noFill/>
          <a:ln w="9525">
            <a:noFill/>
            <a:miter lim="800000"/>
            <a:headEnd/>
            <a:tailEnd/>
          </a:ln>
        </p:spPr>
        <p:txBody>
          <a:bodyPr>
            <a:prstTxWarp prst="textNoShape">
              <a:avLst/>
            </a:prstTxWarp>
            <a:spAutoFit/>
          </a:bodyPr>
          <a:lstStyle/>
          <a:p>
            <a:pPr>
              <a:spcBef>
                <a:spcPct val="50000"/>
              </a:spcBef>
            </a:pPr>
            <a:r>
              <a:rPr lang="en-US" dirty="0" smtClean="0"/>
              <a:t>Fuel Blend Mandates</a:t>
            </a:r>
            <a:endParaRPr lang="en-US" dirty="0"/>
          </a:p>
        </p:txBody>
      </p:sp>
      <p:sp>
        <p:nvSpPr>
          <p:cNvPr id="20" name="Text Box 21"/>
          <p:cNvSpPr txBox="1">
            <a:spLocks noChangeArrowheads="1"/>
          </p:cNvSpPr>
          <p:nvPr/>
        </p:nvSpPr>
        <p:spPr bwMode="auto">
          <a:xfrm>
            <a:off x="685800" y="2814935"/>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Text Box 13"/>
          <p:cNvSpPr txBox="1">
            <a:spLocks noChangeArrowheads="1"/>
          </p:cNvSpPr>
          <p:nvPr/>
        </p:nvSpPr>
        <p:spPr bwMode="auto">
          <a:xfrm>
            <a:off x="304800" y="1295400"/>
            <a:ext cx="8001000"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b="1" dirty="0" err="1" smtClean="0"/>
              <a:t>Biofuels</a:t>
            </a:r>
            <a:r>
              <a:rPr lang="en-US" sz="2800" b="1" dirty="0" smtClean="0"/>
              <a:t> Policy Development Timeline</a:t>
            </a:r>
            <a:endParaRPr lang="en-US" sz="2800" b="1" dirty="0"/>
          </a:p>
        </p:txBody>
      </p:sp>
      <p:sp>
        <p:nvSpPr>
          <p:cNvPr id="5" name="Right Arrow 4"/>
          <p:cNvSpPr/>
          <p:nvPr/>
        </p:nvSpPr>
        <p:spPr bwMode="auto">
          <a:xfrm>
            <a:off x="914400" y="3657600"/>
            <a:ext cx="7467600" cy="381000"/>
          </a:xfrm>
          <a:prstGeom prst="rightArrow">
            <a:avLst>
              <a:gd name="adj1" fmla="val 50000"/>
              <a:gd name="adj2" fmla="val 184762"/>
            </a:avLst>
          </a:prstGeom>
          <a:solidFill>
            <a:srgbClr val="FF66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endParaRPr>
          </a:p>
        </p:txBody>
      </p:sp>
      <p:sp>
        <p:nvSpPr>
          <p:cNvPr id="6" name="TextBox 5"/>
          <p:cNvSpPr txBox="1"/>
          <p:nvPr/>
        </p:nvSpPr>
        <p:spPr>
          <a:xfrm>
            <a:off x="914400" y="4114800"/>
            <a:ext cx="838200" cy="400110"/>
          </a:xfrm>
          <a:prstGeom prst="rect">
            <a:avLst/>
          </a:prstGeom>
          <a:noFill/>
        </p:spPr>
        <p:txBody>
          <a:bodyPr wrap="square" rtlCol="0">
            <a:spAutoFit/>
          </a:bodyPr>
          <a:lstStyle/>
          <a:p>
            <a:r>
              <a:rPr lang="en-US" sz="2000" dirty="0" smtClean="0"/>
              <a:t>1970</a:t>
            </a:r>
            <a:endParaRPr lang="en-US" sz="2000" dirty="0"/>
          </a:p>
        </p:txBody>
      </p:sp>
      <p:sp>
        <p:nvSpPr>
          <p:cNvPr id="7" name="TextBox 6"/>
          <p:cNvSpPr txBox="1"/>
          <p:nvPr/>
        </p:nvSpPr>
        <p:spPr>
          <a:xfrm>
            <a:off x="2133600" y="4114800"/>
            <a:ext cx="838200" cy="400110"/>
          </a:xfrm>
          <a:prstGeom prst="rect">
            <a:avLst/>
          </a:prstGeom>
          <a:noFill/>
        </p:spPr>
        <p:txBody>
          <a:bodyPr wrap="square" rtlCol="0">
            <a:spAutoFit/>
          </a:bodyPr>
          <a:lstStyle/>
          <a:p>
            <a:r>
              <a:rPr lang="en-US" sz="2000" dirty="0" smtClean="0"/>
              <a:t>1980</a:t>
            </a:r>
            <a:endParaRPr lang="en-US" sz="2000" dirty="0"/>
          </a:p>
        </p:txBody>
      </p:sp>
      <p:sp>
        <p:nvSpPr>
          <p:cNvPr id="8" name="TextBox 7"/>
          <p:cNvSpPr txBox="1"/>
          <p:nvPr/>
        </p:nvSpPr>
        <p:spPr>
          <a:xfrm>
            <a:off x="3352800" y="4114800"/>
            <a:ext cx="838200" cy="400110"/>
          </a:xfrm>
          <a:prstGeom prst="rect">
            <a:avLst/>
          </a:prstGeom>
          <a:noFill/>
        </p:spPr>
        <p:txBody>
          <a:bodyPr wrap="square" rtlCol="0">
            <a:spAutoFit/>
          </a:bodyPr>
          <a:lstStyle/>
          <a:p>
            <a:r>
              <a:rPr lang="en-US" sz="2000" dirty="0" smtClean="0"/>
              <a:t>1990</a:t>
            </a:r>
            <a:endParaRPr lang="en-US" sz="2000" dirty="0"/>
          </a:p>
        </p:txBody>
      </p:sp>
      <p:sp>
        <p:nvSpPr>
          <p:cNvPr id="9" name="TextBox 8"/>
          <p:cNvSpPr txBox="1"/>
          <p:nvPr/>
        </p:nvSpPr>
        <p:spPr>
          <a:xfrm>
            <a:off x="4572000" y="4114800"/>
            <a:ext cx="838200" cy="400110"/>
          </a:xfrm>
          <a:prstGeom prst="rect">
            <a:avLst/>
          </a:prstGeom>
          <a:noFill/>
        </p:spPr>
        <p:txBody>
          <a:bodyPr wrap="square" rtlCol="0">
            <a:spAutoFit/>
          </a:bodyPr>
          <a:lstStyle/>
          <a:p>
            <a:r>
              <a:rPr lang="en-US" sz="2000" dirty="0" smtClean="0"/>
              <a:t>2000</a:t>
            </a:r>
            <a:endParaRPr lang="en-US" sz="2000" dirty="0"/>
          </a:p>
        </p:txBody>
      </p:sp>
      <p:sp>
        <p:nvSpPr>
          <p:cNvPr id="10" name="TextBox 9"/>
          <p:cNvSpPr txBox="1"/>
          <p:nvPr/>
        </p:nvSpPr>
        <p:spPr>
          <a:xfrm>
            <a:off x="7086600" y="4114800"/>
            <a:ext cx="838200" cy="400110"/>
          </a:xfrm>
          <a:prstGeom prst="rect">
            <a:avLst/>
          </a:prstGeom>
          <a:noFill/>
        </p:spPr>
        <p:txBody>
          <a:bodyPr wrap="square" rtlCol="0">
            <a:spAutoFit/>
          </a:bodyPr>
          <a:lstStyle/>
          <a:p>
            <a:r>
              <a:rPr lang="en-US" sz="2000" dirty="0" smtClean="0"/>
              <a:t>2010</a:t>
            </a:r>
            <a:endParaRPr lang="en-US" sz="2000" dirty="0"/>
          </a:p>
        </p:txBody>
      </p:sp>
      <p:sp>
        <p:nvSpPr>
          <p:cNvPr id="16" name="TextBox 15"/>
          <p:cNvSpPr txBox="1"/>
          <p:nvPr/>
        </p:nvSpPr>
        <p:spPr>
          <a:xfrm>
            <a:off x="1371600" y="2568714"/>
            <a:ext cx="1905000" cy="707886"/>
          </a:xfrm>
          <a:prstGeom prst="rect">
            <a:avLst/>
          </a:prstGeom>
          <a:noFill/>
        </p:spPr>
        <p:txBody>
          <a:bodyPr wrap="square" rtlCol="0">
            <a:spAutoFit/>
          </a:bodyPr>
          <a:lstStyle/>
          <a:p>
            <a:pPr algn="ctr"/>
            <a:r>
              <a:rPr lang="en-US" sz="2000" dirty="0" err="1" smtClean="0"/>
              <a:t>Alcogas</a:t>
            </a:r>
            <a:r>
              <a:rPr lang="en-US" sz="2000" dirty="0" smtClean="0"/>
              <a:t> Program</a:t>
            </a:r>
            <a:endParaRPr lang="en-US" sz="2000" dirty="0"/>
          </a:p>
        </p:txBody>
      </p:sp>
      <p:cxnSp>
        <p:nvCxnSpPr>
          <p:cNvPr id="19" name="Straight Arrow Connector 18"/>
          <p:cNvCxnSpPr>
            <a:stCxn id="16" idx="2"/>
          </p:cNvCxnSpPr>
          <p:nvPr/>
        </p:nvCxnSpPr>
        <p:spPr bwMode="auto">
          <a:xfrm rot="5400000">
            <a:off x="2091220" y="3509382"/>
            <a:ext cx="465662" cy="99"/>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20" name="TextBox 19"/>
          <p:cNvSpPr txBox="1"/>
          <p:nvPr/>
        </p:nvSpPr>
        <p:spPr>
          <a:xfrm>
            <a:off x="3581400" y="2568714"/>
            <a:ext cx="1905000" cy="707886"/>
          </a:xfrm>
          <a:prstGeom prst="rect">
            <a:avLst/>
          </a:prstGeom>
          <a:noFill/>
        </p:spPr>
        <p:txBody>
          <a:bodyPr wrap="square" rtlCol="0">
            <a:spAutoFit/>
          </a:bodyPr>
          <a:lstStyle/>
          <a:p>
            <a:pPr algn="ctr"/>
            <a:r>
              <a:rPr lang="en-US" sz="2000" dirty="0" smtClean="0"/>
              <a:t>Memorandum Circular 55</a:t>
            </a:r>
            <a:endParaRPr lang="en-US" sz="2000" dirty="0"/>
          </a:p>
        </p:txBody>
      </p:sp>
      <p:cxnSp>
        <p:nvCxnSpPr>
          <p:cNvPr id="21" name="Straight Arrow Connector 20"/>
          <p:cNvCxnSpPr/>
          <p:nvPr/>
        </p:nvCxnSpPr>
        <p:spPr bwMode="auto">
          <a:xfrm rot="16200000" flipH="1">
            <a:off x="5453622" y="3328581"/>
            <a:ext cx="824109" cy="3253"/>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24" name="Straight Connector 23"/>
          <p:cNvCxnSpPr>
            <a:endCxn id="20" idx="3"/>
          </p:cNvCxnSpPr>
          <p:nvPr/>
        </p:nvCxnSpPr>
        <p:spPr bwMode="auto">
          <a:xfrm rot="10800000" flipV="1">
            <a:off x="5486400" y="2918153"/>
            <a:ext cx="391162" cy="4503"/>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9" name="TextBox 28"/>
          <p:cNvSpPr txBox="1"/>
          <p:nvPr/>
        </p:nvSpPr>
        <p:spPr>
          <a:xfrm>
            <a:off x="4191000" y="4854714"/>
            <a:ext cx="1905000" cy="707886"/>
          </a:xfrm>
          <a:prstGeom prst="rect">
            <a:avLst/>
          </a:prstGeom>
          <a:noFill/>
        </p:spPr>
        <p:txBody>
          <a:bodyPr wrap="square" rtlCol="0">
            <a:spAutoFit/>
          </a:bodyPr>
          <a:lstStyle/>
          <a:p>
            <a:pPr algn="ctr"/>
            <a:r>
              <a:rPr lang="en-US" sz="2000" dirty="0" smtClean="0"/>
              <a:t>House Bill 4629</a:t>
            </a:r>
            <a:endParaRPr lang="en-US" sz="2000" dirty="0"/>
          </a:p>
        </p:txBody>
      </p:sp>
      <p:cxnSp>
        <p:nvCxnSpPr>
          <p:cNvPr id="30" name="Straight Arrow Connector 29"/>
          <p:cNvCxnSpPr/>
          <p:nvPr/>
        </p:nvCxnSpPr>
        <p:spPr bwMode="auto">
          <a:xfrm rot="16200000" flipV="1">
            <a:off x="5528682" y="4605821"/>
            <a:ext cx="1286938" cy="97"/>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32" name="Straight Connector 31"/>
          <p:cNvCxnSpPr/>
          <p:nvPr/>
        </p:nvCxnSpPr>
        <p:spPr bwMode="auto">
          <a:xfrm rot="10800000" flipV="1">
            <a:off x="5791200" y="5257800"/>
            <a:ext cx="391162" cy="4503"/>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3" name="Straight Arrow Connector 32"/>
          <p:cNvCxnSpPr/>
          <p:nvPr/>
        </p:nvCxnSpPr>
        <p:spPr bwMode="auto">
          <a:xfrm rot="5400000" flipH="1" flipV="1">
            <a:off x="5334001" y="5029201"/>
            <a:ext cx="2133599" cy="1"/>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35" name="Straight Connector 34"/>
          <p:cNvCxnSpPr/>
          <p:nvPr/>
        </p:nvCxnSpPr>
        <p:spPr bwMode="auto">
          <a:xfrm rot="10800000" flipV="1">
            <a:off x="5791200" y="6091496"/>
            <a:ext cx="609600" cy="450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7" name="TextBox 36"/>
          <p:cNvSpPr txBox="1"/>
          <p:nvPr/>
        </p:nvSpPr>
        <p:spPr>
          <a:xfrm>
            <a:off x="4191000" y="5692914"/>
            <a:ext cx="1905000" cy="707886"/>
          </a:xfrm>
          <a:prstGeom prst="rect">
            <a:avLst/>
          </a:prstGeom>
          <a:noFill/>
        </p:spPr>
        <p:txBody>
          <a:bodyPr wrap="square" rtlCol="0">
            <a:spAutoFit/>
          </a:bodyPr>
          <a:lstStyle/>
          <a:p>
            <a:pPr algn="ctr"/>
            <a:r>
              <a:rPr lang="en-US" sz="2000" dirty="0" smtClean="0"/>
              <a:t>Senate Bill 2226</a:t>
            </a:r>
            <a:endParaRPr lang="en-US" sz="2000" dirty="0"/>
          </a:p>
        </p:txBody>
      </p:sp>
      <p:cxnSp>
        <p:nvCxnSpPr>
          <p:cNvPr id="38" name="Straight Arrow Connector 37"/>
          <p:cNvCxnSpPr/>
          <p:nvPr/>
        </p:nvCxnSpPr>
        <p:spPr bwMode="auto">
          <a:xfrm rot="5400000">
            <a:off x="5988745" y="3002855"/>
            <a:ext cx="1433710"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40" name="Straight Connector 39"/>
          <p:cNvCxnSpPr/>
          <p:nvPr/>
        </p:nvCxnSpPr>
        <p:spPr bwMode="auto">
          <a:xfrm rot="10800000" flipV="1">
            <a:off x="6314438" y="2286001"/>
            <a:ext cx="391162" cy="4503"/>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1" name="TextBox 40"/>
          <p:cNvSpPr txBox="1"/>
          <p:nvPr/>
        </p:nvSpPr>
        <p:spPr>
          <a:xfrm>
            <a:off x="4495800" y="1905000"/>
            <a:ext cx="1905000" cy="707886"/>
          </a:xfrm>
          <a:prstGeom prst="rect">
            <a:avLst/>
          </a:prstGeom>
          <a:noFill/>
        </p:spPr>
        <p:txBody>
          <a:bodyPr wrap="square" rtlCol="0">
            <a:spAutoFit/>
          </a:bodyPr>
          <a:lstStyle/>
          <a:p>
            <a:pPr algn="ctr"/>
            <a:r>
              <a:rPr lang="en-US" sz="2000" dirty="0" smtClean="0"/>
              <a:t>Republic Act 9367</a:t>
            </a:r>
            <a:endParaRPr lang="en-US" sz="2000" dirty="0"/>
          </a:p>
        </p:txBody>
      </p:sp>
      <p:cxnSp>
        <p:nvCxnSpPr>
          <p:cNvPr id="42" name="Straight Arrow Connector 41"/>
          <p:cNvCxnSpPr/>
          <p:nvPr/>
        </p:nvCxnSpPr>
        <p:spPr bwMode="auto">
          <a:xfrm rot="5400000">
            <a:off x="6363494" y="3161506"/>
            <a:ext cx="1143000" cy="158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44" name="Straight Connector 43"/>
          <p:cNvCxnSpPr/>
          <p:nvPr/>
        </p:nvCxnSpPr>
        <p:spPr bwMode="auto">
          <a:xfrm rot="10800000" flipV="1">
            <a:off x="6935788" y="2586297"/>
            <a:ext cx="391162" cy="4503"/>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5" name="TextBox 44"/>
          <p:cNvSpPr txBox="1"/>
          <p:nvPr/>
        </p:nvSpPr>
        <p:spPr>
          <a:xfrm>
            <a:off x="7011988" y="2362200"/>
            <a:ext cx="1371600" cy="400110"/>
          </a:xfrm>
          <a:prstGeom prst="rect">
            <a:avLst/>
          </a:prstGeom>
          <a:noFill/>
        </p:spPr>
        <p:txBody>
          <a:bodyPr wrap="square" rtlCol="0">
            <a:spAutoFit/>
          </a:bodyPr>
          <a:lstStyle/>
          <a:p>
            <a:pPr algn="ctr"/>
            <a:r>
              <a:rPr lang="en-US" sz="2000" dirty="0" smtClean="0"/>
              <a:t>IRR</a:t>
            </a:r>
            <a:endParaRPr lang="en-US" sz="2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Text Box 15"/>
          <p:cNvSpPr txBox="1">
            <a:spLocks noChangeArrowheads="1"/>
          </p:cNvSpPr>
          <p:nvPr/>
        </p:nvSpPr>
        <p:spPr bwMode="auto">
          <a:xfrm>
            <a:off x="304800" y="1295400"/>
            <a:ext cx="4953000"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b="1"/>
              <a:t>Research Questions</a:t>
            </a:r>
            <a:endParaRPr lang="en-US" sz="2800"/>
          </a:p>
        </p:txBody>
      </p:sp>
      <p:sp>
        <p:nvSpPr>
          <p:cNvPr id="16387" name="Text Box 16"/>
          <p:cNvSpPr txBox="1">
            <a:spLocks noChangeArrowheads="1"/>
          </p:cNvSpPr>
          <p:nvPr/>
        </p:nvSpPr>
        <p:spPr bwMode="auto">
          <a:xfrm>
            <a:off x="1143000" y="2087563"/>
            <a:ext cx="7620000" cy="762000"/>
          </a:xfrm>
          <a:prstGeom prst="rect">
            <a:avLst/>
          </a:prstGeom>
          <a:noFill/>
          <a:ln w="9525">
            <a:noFill/>
            <a:miter lim="800000"/>
            <a:headEnd/>
            <a:tailEnd/>
          </a:ln>
        </p:spPr>
        <p:txBody>
          <a:bodyPr>
            <a:prstTxWarp prst="textNoShape">
              <a:avLst/>
            </a:prstTxWarp>
            <a:spAutoFit/>
          </a:bodyPr>
          <a:lstStyle/>
          <a:p>
            <a:pPr>
              <a:spcBef>
                <a:spcPct val="50000"/>
              </a:spcBef>
            </a:pPr>
            <a:r>
              <a:rPr lang="en-US" sz="2000" dirty="0"/>
              <a:t>What are the </a:t>
            </a:r>
            <a:r>
              <a:rPr lang="en-US" sz="2200" b="1" dirty="0"/>
              <a:t>issues</a:t>
            </a:r>
            <a:r>
              <a:rPr lang="en-US" sz="2000" dirty="0"/>
              <a:t> raised and the</a:t>
            </a:r>
            <a:r>
              <a:rPr lang="en-US" sz="2000" dirty="0" smtClean="0"/>
              <a:t> </a:t>
            </a:r>
            <a:r>
              <a:rPr lang="en-US" sz="2200" b="1" dirty="0" smtClean="0"/>
              <a:t>actors </a:t>
            </a:r>
            <a:r>
              <a:rPr lang="en-US" sz="2200" dirty="0" smtClean="0"/>
              <a:t>(or coalitions of actors)</a:t>
            </a:r>
            <a:r>
              <a:rPr lang="en-US" sz="2000" dirty="0" smtClean="0"/>
              <a:t> </a:t>
            </a:r>
            <a:r>
              <a:rPr lang="en-US" sz="2000" dirty="0"/>
              <a:t>that emerged during the policy-making process?</a:t>
            </a:r>
            <a:endParaRPr lang="en-US" dirty="0"/>
          </a:p>
        </p:txBody>
      </p:sp>
      <p:sp>
        <p:nvSpPr>
          <p:cNvPr id="16389" name="Text Box 19"/>
          <p:cNvSpPr txBox="1">
            <a:spLocks noChangeArrowheads="1"/>
          </p:cNvSpPr>
          <p:nvPr/>
        </p:nvSpPr>
        <p:spPr bwMode="auto">
          <a:xfrm>
            <a:off x="1143000" y="3184525"/>
            <a:ext cx="7620000" cy="400110"/>
          </a:xfrm>
          <a:prstGeom prst="rect">
            <a:avLst/>
          </a:prstGeom>
          <a:noFill/>
          <a:ln w="9525">
            <a:noFill/>
            <a:miter lim="800000"/>
            <a:headEnd/>
            <a:tailEnd/>
          </a:ln>
        </p:spPr>
        <p:txBody>
          <a:bodyPr>
            <a:prstTxWarp prst="textNoShape">
              <a:avLst/>
            </a:prstTxWarp>
            <a:spAutoFit/>
          </a:bodyPr>
          <a:lstStyle/>
          <a:p>
            <a:pPr>
              <a:spcBef>
                <a:spcPct val="50000"/>
              </a:spcBef>
            </a:pPr>
            <a:r>
              <a:rPr lang="en-US" sz="2000" dirty="0"/>
              <a:t>Are there issues and</a:t>
            </a:r>
            <a:r>
              <a:rPr lang="en-US" sz="2000" dirty="0" smtClean="0"/>
              <a:t> coalitions </a:t>
            </a:r>
            <a:r>
              <a:rPr lang="en-US" sz="2000" dirty="0"/>
              <a:t>that </a:t>
            </a:r>
            <a:r>
              <a:rPr lang="en-US" sz="2000" b="1" dirty="0"/>
              <a:t>did not fully develop</a:t>
            </a:r>
            <a:r>
              <a:rPr lang="en-US" sz="2000" dirty="0"/>
              <a:t>?</a:t>
            </a:r>
            <a:endParaRPr lang="en-US" dirty="0"/>
          </a:p>
        </p:txBody>
      </p:sp>
      <p:sp>
        <p:nvSpPr>
          <p:cNvPr id="16390" name="Text Box 20"/>
          <p:cNvSpPr txBox="1">
            <a:spLocks noChangeArrowheads="1"/>
          </p:cNvSpPr>
          <p:nvPr/>
        </p:nvSpPr>
        <p:spPr bwMode="auto">
          <a:xfrm>
            <a:off x="1143000" y="3946525"/>
            <a:ext cx="7620000" cy="707886"/>
          </a:xfrm>
          <a:prstGeom prst="rect">
            <a:avLst/>
          </a:prstGeom>
          <a:noFill/>
          <a:ln w="9525">
            <a:noFill/>
            <a:miter lim="800000"/>
            <a:headEnd/>
            <a:tailEnd/>
          </a:ln>
        </p:spPr>
        <p:txBody>
          <a:bodyPr>
            <a:prstTxWarp prst="textNoShape">
              <a:avLst/>
            </a:prstTxWarp>
            <a:spAutoFit/>
          </a:bodyPr>
          <a:lstStyle/>
          <a:p>
            <a:pPr>
              <a:spcBef>
                <a:spcPct val="50000"/>
              </a:spcBef>
            </a:pPr>
            <a:r>
              <a:rPr lang="en-US" sz="2000" dirty="0" smtClean="0"/>
              <a:t>What are the </a:t>
            </a:r>
            <a:r>
              <a:rPr lang="en-US" sz="2000" b="1" dirty="0" smtClean="0"/>
              <a:t>reasons</a:t>
            </a:r>
            <a:r>
              <a:rPr lang="en-US" sz="2000" dirty="0" smtClean="0"/>
              <a:t> </a:t>
            </a:r>
            <a:r>
              <a:rPr lang="en-US" sz="2000" b="1" dirty="0" smtClean="0"/>
              <a:t>why</a:t>
            </a:r>
            <a:r>
              <a:rPr lang="en-US" sz="2000" dirty="0" smtClean="0"/>
              <a:t> these issues and coalitions remain marginalized?</a:t>
            </a:r>
            <a:endParaRPr lang="en-US" dirty="0"/>
          </a:p>
        </p:txBody>
      </p:sp>
      <p:sp>
        <p:nvSpPr>
          <p:cNvPr id="16391" name="Text Box 21"/>
          <p:cNvSpPr txBox="1">
            <a:spLocks noChangeArrowheads="1"/>
          </p:cNvSpPr>
          <p:nvPr/>
        </p:nvSpPr>
        <p:spPr bwMode="auto">
          <a:xfrm>
            <a:off x="685800" y="2117725"/>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chemeClr val="accent2"/>
                </a:solidFill>
                <a:sym typeface="Wingdings 3" pitchFamily="-112" charset="2"/>
              </a:rPr>
              <a:t></a:t>
            </a:r>
            <a:endParaRPr lang="en-US">
              <a:solidFill>
                <a:schemeClr val="accent2"/>
              </a:solidFill>
            </a:endParaRPr>
          </a:p>
        </p:txBody>
      </p:sp>
      <p:sp>
        <p:nvSpPr>
          <p:cNvPr id="16393" name="Text Box 23"/>
          <p:cNvSpPr txBox="1">
            <a:spLocks noChangeArrowheads="1"/>
          </p:cNvSpPr>
          <p:nvPr/>
        </p:nvSpPr>
        <p:spPr bwMode="auto">
          <a:xfrm>
            <a:off x="685800" y="3154363"/>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chemeClr val="accent2"/>
                </a:solidFill>
                <a:sym typeface="Wingdings 3" pitchFamily="-112" charset="2"/>
              </a:rPr>
              <a:t></a:t>
            </a:r>
            <a:endParaRPr lang="en-US">
              <a:solidFill>
                <a:schemeClr val="accent2"/>
              </a:solidFill>
            </a:endParaRPr>
          </a:p>
        </p:txBody>
      </p:sp>
      <p:sp>
        <p:nvSpPr>
          <p:cNvPr id="16394" name="Text Box 24"/>
          <p:cNvSpPr txBox="1">
            <a:spLocks noChangeArrowheads="1"/>
          </p:cNvSpPr>
          <p:nvPr/>
        </p:nvSpPr>
        <p:spPr bwMode="auto">
          <a:xfrm>
            <a:off x="685800" y="3992563"/>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304800" y="1295400"/>
            <a:ext cx="8001000"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b="1" dirty="0" smtClean="0"/>
              <a:t>Coalitions and the Policy Process</a:t>
            </a:r>
            <a:endParaRPr lang="en-US" sz="2800" b="1" dirty="0"/>
          </a:p>
        </p:txBody>
      </p:sp>
      <p:sp>
        <p:nvSpPr>
          <p:cNvPr id="20487" name="Text Box 25"/>
          <p:cNvSpPr txBox="1">
            <a:spLocks noChangeArrowheads="1"/>
          </p:cNvSpPr>
          <p:nvPr/>
        </p:nvSpPr>
        <p:spPr bwMode="auto">
          <a:xfrm>
            <a:off x="1905000" y="2743200"/>
            <a:ext cx="2057400" cy="707886"/>
          </a:xfrm>
          <a:prstGeom prst="rect">
            <a:avLst/>
          </a:prstGeom>
          <a:solidFill>
            <a:srgbClr val="FF9900"/>
          </a:solidFill>
          <a:ln w="9525">
            <a:solidFill>
              <a:schemeClr val="tx1"/>
            </a:solidFill>
            <a:miter lim="800000"/>
            <a:headEnd/>
            <a:tailEnd/>
          </a:ln>
        </p:spPr>
        <p:txBody>
          <a:bodyPr wrap="square">
            <a:prstTxWarp prst="textNoShape">
              <a:avLst/>
            </a:prstTxWarp>
            <a:spAutoFit/>
          </a:bodyPr>
          <a:lstStyle/>
          <a:p>
            <a:pPr algn="ctr">
              <a:spcBef>
                <a:spcPct val="50000"/>
              </a:spcBef>
            </a:pPr>
            <a:r>
              <a:rPr lang="en-US" sz="2000" dirty="0" smtClean="0"/>
              <a:t>Coalitions Building</a:t>
            </a:r>
            <a:endParaRPr lang="en-US" dirty="0"/>
          </a:p>
        </p:txBody>
      </p:sp>
      <p:sp>
        <p:nvSpPr>
          <p:cNvPr id="20488" name="Text Box 26"/>
          <p:cNvSpPr txBox="1">
            <a:spLocks noChangeArrowheads="1"/>
          </p:cNvSpPr>
          <p:nvPr/>
        </p:nvSpPr>
        <p:spPr bwMode="auto">
          <a:xfrm>
            <a:off x="4953000" y="2743200"/>
            <a:ext cx="2209800" cy="707886"/>
          </a:xfrm>
          <a:prstGeom prst="rect">
            <a:avLst/>
          </a:prstGeom>
          <a:solidFill>
            <a:srgbClr val="FF9900"/>
          </a:solidFill>
          <a:ln w="9525">
            <a:solidFill>
              <a:schemeClr val="tx1"/>
            </a:solidFill>
            <a:miter lim="800000"/>
            <a:headEnd/>
            <a:tailEnd/>
          </a:ln>
        </p:spPr>
        <p:txBody>
          <a:bodyPr wrap="square">
            <a:prstTxWarp prst="textNoShape">
              <a:avLst/>
            </a:prstTxWarp>
            <a:spAutoFit/>
          </a:bodyPr>
          <a:lstStyle/>
          <a:p>
            <a:pPr algn="ctr">
              <a:spcBef>
                <a:spcPct val="50000"/>
              </a:spcBef>
            </a:pPr>
            <a:r>
              <a:rPr lang="en-US" sz="2000" dirty="0" smtClean="0"/>
              <a:t>Consensus about a Policy Issue</a:t>
            </a:r>
            <a:endParaRPr lang="en-US" dirty="0"/>
          </a:p>
        </p:txBody>
      </p:sp>
      <p:cxnSp>
        <p:nvCxnSpPr>
          <p:cNvPr id="20491" name="AutoShape 29"/>
          <p:cNvCxnSpPr>
            <a:cxnSpLocks noChangeShapeType="1"/>
            <a:stCxn id="20487" idx="3"/>
            <a:endCxn id="20488" idx="1"/>
          </p:cNvCxnSpPr>
          <p:nvPr/>
        </p:nvCxnSpPr>
        <p:spPr bwMode="auto">
          <a:xfrm>
            <a:off x="3962400" y="3097143"/>
            <a:ext cx="990600" cy="1588"/>
          </a:xfrm>
          <a:prstGeom prst="straightConnector1">
            <a:avLst/>
          </a:prstGeom>
          <a:noFill/>
          <a:ln w="25400">
            <a:solidFill>
              <a:schemeClr val="tx1"/>
            </a:solidFill>
            <a:round/>
            <a:headEnd/>
            <a:tailEnd type="triangle" w="lg" len="lg"/>
          </a:ln>
        </p:spPr>
      </p:cxnSp>
      <p:sp>
        <p:nvSpPr>
          <p:cNvPr id="21" name="Rectangle 24"/>
          <p:cNvSpPr>
            <a:spLocks noChangeArrowheads="1"/>
          </p:cNvSpPr>
          <p:nvPr/>
        </p:nvSpPr>
        <p:spPr bwMode="auto">
          <a:xfrm>
            <a:off x="1295400" y="1981200"/>
            <a:ext cx="7239000" cy="461665"/>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dirty="0" smtClean="0"/>
              <a:t>Coalition building (Marsh and Rhodes, 1992)</a:t>
            </a:r>
            <a:endParaRPr lang="en-US" dirty="0"/>
          </a:p>
        </p:txBody>
      </p:sp>
      <p:sp>
        <p:nvSpPr>
          <p:cNvPr id="22" name="Text Box 32"/>
          <p:cNvSpPr txBox="1">
            <a:spLocks noChangeArrowheads="1"/>
          </p:cNvSpPr>
          <p:nvPr/>
        </p:nvSpPr>
        <p:spPr bwMode="auto">
          <a:xfrm>
            <a:off x="838200" y="19812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23" name="Rectangle 24"/>
          <p:cNvSpPr>
            <a:spLocks noChangeArrowheads="1"/>
          </p:cNvSpPr>
          <p:nvPr/>
        </p:nvSpPr>
        <p:spPr bwMode="auto">
          <a:xfrm>
            <a:off x="1295400" y="3881735"/>
            <a:ext cx="7239000" cy="461665"/>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dirty="0" smtClean="0"/>
              <a:t>Two dominant theoretical perspectives:</a:t>
            </a:r>
            <a:endParaRPr lang="en-US" dirty="0"/>
          </a:p>
        </p:txBody>
      </p:sp>
      <p:sp>
        <p:nvSpPr>
          <p:cNvPr id="24" name="Text Box 32"/>
          <p:cNvSpPr txBox="1">
            <a:spLocks noChangeArrowheads="1"/>
          </p:cNvSpPr>
          <p:nvPr/>
        </p:nvSpPr>
        <p:spPr bwMode="auto">
          <a:xfrm>
            <a:off x="838200" y="3881735"/>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25" name="Text Box 25"/>
          <p:cNvSpPr txBox="1">
            <a:spLocks noChangeArrowheads="1"/>
          </p:cNvSpPr>
          <p:nvPr/>
        </p:nvSpPr>
        <p:spPr bwMode="auto">
          <a:xfrm>
            <a:off x="1676400" y="4724400"/>
            <a:ext cx="4038600" cy="400110"/>
          </a:xfrm>
          <a:prstGeom prst="rect">
            <a:avLst/>
          </a:prstGeom>
          <a:solidFill>
            <a:srgbClr val="DDFFBF"/>
          </a:solidFill>
          <a:ln w="9525">
            <a:solidFill>
              <a:schemeClr val="tx1"/>
            </a:solidFill>
            <a:miter lim="800000"/>
            <a:headEnd/>
            <a:tailEnd/>
          </a:ln>
        </p:spPr>
        <p:txBody>
          <a:bodyPr wrap="square">
            <a:prstTxWarp prst="textNoShape">
              <a:avLst/>
            </a:prstTxWarp>
            <a:spAutoFit/>
          </a:bodyPr>
          <a:lstStyle/>
          <a:p>
            <a:pPr algn="ctr">
              <a:spcBef>
                <a:spcPct val="50000"/>
              </a:spcBef>
            </a:pPr>
            <a:r>
              <a:rPr lang="en-US" sz="2000" dirty="0" smtClean="0"/>
              <a:t>Advocacy Coalition Framework</a:t>
            </a:r>
            <a:endParaRPr lang="en-US" dirty="0"/>
          </a:p>
        </p:txBody>
      </p:sp>
      <p:sp>
        <p:nvSpPr>
          <p:cNvPr id="26" name="Text Box 25"/>
          <p:cNvSpPr txBox="1">
            <a:spLocks noChangeArrowheads="1"/>
          </p:cNvSpPr>
          <p:nvPr/>
        </p:nvSpPr>
        <p:spPr bwMode="auto">
          <a:xfrm>
            <a:off x="1676400" y="5543490"/>
            <a:ext cx="4038600" cy="400110"/>
          </a:xfrm>
          <a:prstGeom prst="rect">
            <a:avLst/>
          </a:prstGeom>
          <a:solidFill>
            <a:srgbClr val="DDFFBF"/>
          </a:solidFill>
          <a:ln w="9525">
            <a:solidFill>
              <a:schemeClr val="tx1"/>
            </a:solidFill>
            <a:miter lim="800000"/>
            <a:headEnd/>
            <a:tailEnd/>
          </a:ln>
        </p:spPr>
        <p:txBody>
          <a:bodyPr wrap="square">
            <a:prstTxWarp prst="textNoShape">
              <a:avLst/>
            </a:prstTxWarp>
            <a:spAutoFit/>
          </a:bodyPr>
          <a:lstStyle/>
          <a:p>
            <a:pPr algn="ctr">
              <a:spcBef>
                <a:spcPct val="50000"/>
              </a:spcBef>
            </a:pPr>
            <a:r>
              <a:rPr lang="en-US" sz="2000" dirty="0" smtClean="0"/>
              <a:t>Discourse Coalition</a:t>
            </a:r>
            <a:endParaRPr lang="en-US" dirty="0"/>
          </a:p>
        </p:txBody>
      </p:sp>
      <p:sp>
        <p:nvSpPr>
          <p:cNvPr id="27" name="Rectangle 26"/>
          <p:cNvSpPr/>
          <p:nvPr/>
        </p:nvSpPr>
        <p:spPr>
          <a:xfrm>
            <a:off x="5791200" y="4724400"/>
            <a:ext cx="3161142" cy="369332"/>
          </a:xfrm>
          <a:prstGeom prst="rect">
            <a:avLst/>
          </a:prstGeom>
        </p:spPr>
        <p:txBody>
          <a:bodyPr wrap="none">
            <a:spAutoFit/>
          </a:bodyPr>
          <a:lstStyle/>
          <a:p>
            <a:pPr>
              <a:spcBef>
                <a:spcPct val="50000"/>
              </a:spcBef>
            </a:pPr>
            <a:r>
              <a:rPr lang="en-US" sz="1800" dirty="0" smtClean="0"/>
              <a:t>(Sabatier and Jenkins-Smith)</a:t>
            </a:r>
            <a:endParaRPr lang="en-US" sz="1800" dirty="0"/>
          </a:p>
        </p:txBody>
      </p:sp>
      <p:sp>
        <p:nvSpPr>
          <p:cNvPr id="28" name="Rectangle 27"/>
          <p:cNvSpPr/>
          <p:nvPr/>
        </p:nvSpPr>
        <p:spPr>
          <a:xfrm>
            <a:off x="5791200" y="5486400"/>
            <a:ext cx="890012" cy="369332"/>
          </a:xfrm>
          <a:prstGeom prst="rect">
            <a:avLst/>
          </a:prstGeom>
        </p:spPr>
        <p:txBody>
          <a:bodyPr wrap="none">
            <a:spAutoFit/>
          </a:bodyPr>
          <a:lstStyle/>
          <a:p>
            <a:pPr>
              <a:spcBef>
                <a:spcPct val="50000"/>
              </a:spcBef>
            </a:pPr>
            <a:r>
              <a:rPr lang="en-US" sz="1800" dirty="0" smtClean="0"/>
              <a:t>(</a:t>
            </a:r>
            <a:r>
              <a:rPr lang="en-US" sz="1800" dirty="0" err="1" smtClean="0"/>
              <a:t>Hajer</a:t>
            </a:r>
            <a:r>
              <a:rPr lang="en-US" sz="1800" dirty="0" smtClean="0"/>
              <a:t>)</a:t>
            </a:r>
            <a:endParaRPr lang="en-US"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Text Box 8"/>
          <p:cNvSpPr txBox="1">
            <a:spLocks noChangeArrowheads="1"/>
          </p:cNvSpPr>
          <p:nvPr/>
        </p:nvSpPr>
        <p:spPr bwMode="auto">
          <a:xfrm>
            <a:off x="1143000" y="2103438"/>
            <a:ext cx="7696200" cy="461665"/>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dirty="0" smtClean="0"/>
              <a:t>Struggle for Discursive Hegemony </a:t>
            </a:r>
            <a:r>
              <a:rPr lang="en-US" dirty="0" err="1" smtClean="0">
                <a:sym typeface="Wingdings"/>
              </a:rPr>
              <a:t></a:t>
            </a:r>
            <a:r>
              <a:rPr lang="en-US" dirty="0" smtClean="0">
                <a:sym typeface="Wingdings"/>
              </a:rPr>
              <a:t> What is Reality?</a:t>
            </a:r>
            <a:endParaRPr lang="en-US" dirty="0"/>
          </a:p>
        </p:txBody>
      </p:sp>
      <p:sp>
        <p:nvSpPr>
          <p:cNvPr id="26627" name="Text Box 9"/>
          <p:cNvSpPr txBox="1">
            <a:spLocks noChangeArrowheads="1"/>
          </p:cNvSpPr>
          <p:nvPr/>
        </p:nvSpPr>
        <p:spPr bwMode="auto">
          <a:xfrm>
            <a:off x="762000" y="20574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26629" name="Text Box 23"/>
          <p:cNvSpPr txBox="1">
            <a:spLocks noChangeArrowheads="1"/>
          </p:cNvSpPr>
          <p:nvPr/>
        </p:nvSpPr>
        <p:spPr bwMode="auto">
          <a:xfrm>
            <a:off x="304800" y="1295400"/>
            <a:ext cx="8001000"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b="1" dirty="0" smtClean="0"/>
              <a:t>Discourse Coalitions</a:t>
            </a:r>
            <a:endParaRPr lang="en-US" sz="2800" b="1" dirty="0"/>
          </a:p>
        </p:txBody>
      </p:sp>
      <p:sp>
        <p:nvSpPr>
          <p:cNvPr id="17" name="Text Box 8"/>
          <p:cNvSpPr txBox="1">
            <a:spLocks noChangeArrowheads="1"/>
          </p:cNvSpPr>
          <p:nvPr/>
        </p:nvSpPr>
        <p:spPr bwMode="auto">
          <a:xfrm>
            <a:off x="1143000" y="2865438"/>
            <a:ext cx="7696200" cy="461665"/>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dirty="0" smtClean="0"/>
              <a:t>Discourse</a:t>
            </a:r>
            <a:endParaRPr lang="en-US" dirty="0"/>
          </a:p>
        </p:txBody>
      </p:sp>
      <p:sp>
        <p:nvSpPr>
          <p:cNvPr id="18" name="Text Box 9"/>
          <p:cNvSpPr txBox="1">
            <a:spLocks noChangeArrowheads="1"/>
          </p:cNvSpPr>
          <p:nvPr/>
        </p:nvSpPr>
        <p:spPr bwMode="auto">
          <a:xfrm>
            <a:off x="762000" y="28194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20" name="Text Box 25"/>
          <p:cNvSpPr txBox="1">
            <a:spLocks noChangeArrowheads="1"/>
          </p:cNvSpPr>
          <p:nvPr/>
        </p:nvSpPr>
        <p:spPr bwMode="auto">
          <a:xfrm>
            <a:off x="1143000" y="3810000"/>
            <a:ext cx="2057400" cy="707886"/>
          </a:xfrm>
          <a:prstGeom prst="rect">
            <a:avLst/>
          </a:prstGeom>
          <a:solidFill>
            <a:srgbClr val="FF9900"/>
          </a:solidFill>
          <a:ln w="9525">
            <a:solidFill>
              <a:schemeClr val="tx1"/>
            </a:solidFill>
            <a:miter lim="800000"/>
            <a:headEnd/>
            <a:tailEnd/>
          </a:ln>
        </p:spPr>
        <p:txBody>
          <a:bodyPr wrap="square">
            <a:prstTxWarp prst="textNoShape">
              <a:avLst/>
            </a:prstTxWarp>
            <a:spAutoFit/>
          </a:bodyPr>
          <a:lstStyle/>
          <a:p>
            <a:pPr algn="ctr">
              <a:spcBef>
                <a:spcPct val="50000"/>
              </a:spcBef>
            </a:pPr>
            <a:r>
              <a:rPr lang="en-US" sz="2000" dirty="0" smtClean="0"/>
              <a:t>Ideas, concepts, categorizations</a:t>
            </a:r>
            <a:endParaRPr lang="en-US" dirty="0"/>
          </a:p>
        </p:txBody>
      </p:sp>
      <p:sp>
        <p:nvSpPr>
          <p:cNvPr id="21" name="Text Box 26"/>
          <p:cNvSpPr txBox="1">
            <a:spLocks noChangeArrowheads="1"/>
          </p:cNvSpPr>
          <p:nvPr/>
        </p:nvSpPr>
        <p:spPr bwMode="auto">
          <a:xfrm>
            <a:off x="5638800" y="3810000"/>
            <a:ext cx="2743200" cy="707886"/>
          </a:xfrm>
          <a:prstGeom prst="rect">
            <a:avLst/>
          </a:prstGeom>
          <a:solidFill>
            <a:srgbClr val="FF9900"/>
          </a:solidFill>
          <a:ln w="9525">
            <a:solidFill>
              <a:schemeClr val="tx1"/>
            </a:solidFill>
            <a:miter lim="800000"/>
            <a:headEnd/>
            <a:tailEnd/>
          </a:ln>
        </p:spPr>
        <p:txBody>
          <a:bodyPr wrap="square">
            <a:prstTxWarp prst="textNoShape">
              <a:avLst/>
            </a:prstTxWarp>
            <a:spAutoFit/>
          </a:bodyPr>
          <a:lstStyle/>
          <a:p>
            <a:pPr algn="ctr">
              <a:spcBef>
                <a:spcPct val="50000"/>
              </a:spcBef>
            </a:pPr>
            <a:r>
              <a:rPr lang="en-US" sz="2000" dirty="0" smtClean="0"/>
              <a:t>Meanings of Physical and Social Realities</a:t>
            </a:r>
            <a:endParaRPr lang="en-US" dirty="0"/>
          </a:p>
        </p:txBody>
      </p:sp>
      <p:cxnSp>
        <p:nvCxnSpPr>
          <p:cNvPr id="22" name="AutoShape 29"/>
          <p:cNvCxnSpPr>
            <a:cxnSpLocks noChangeShapeType="1"/>
            <a:stCxn id="20" idx="3"/>
            <a:endCxn id="21" idx="1"/>
          </p:cNvCxnSpPr>
          <p:nvPr/>
        </p:nvCxnSpPr>
        <p:spPr bwMode="auto">
          <a:xfrm>
            <a:off x="3200400" y="4163943"/>
            <a:ext cx="2438400" cy="1588"/>
          </a:xfrm>
          <a:prstGeom prst="straightConnector1">
            <a:avLst/>
          </a:prstGeom>
          <a:noFill/>
          <a:ln w="25400">
            <a:solidFill>
              <a:schemeClr val="tx1"/>
            </a:solidFill>
            <a:round/>
            <a:headEnd/>
            <a:tailEnd type="triangle" w="lg" len="lg"/>
          </a:ln>
        </p:spPr>
      </p:cxnSp>
      <p:sp>
        <p:nvSpPr>
          <p:cNvPr id="24" name="Text Box 8"/>
          <p:cNvSpPr txBox="1">
            <a:spLocks noChangeArrowheads="1"/>
          </p:cNvSpPr>
          <p:nvPr/>
        </p:nvSpPr>
        <p:spPr bwMode="auto">
          <a:xfrm>
            <a:off x="3581400" y="3733800"/>
            <a:ext cx="1676400" cy="369332"/>
          </a:xfrm>
          <a:prstGeom prst="rect">
            <a:avLst/>
          </a:prstGeom>
          <a:noFill/>
          <a:ln w="9525">
            <a:noFill/>
            <a:miter lim="800000"/>
            <a:headEnd/>
            <a:tailEnd/>
          </a:ln>
        </p:spPr>
        <p:txBody>
          <a:bodyPr wrap="square">
            <a:prstTxWarp prst="textNoShape">
              <a:avLst/>
            </a:prstTxWarp>
            <a:spAutoFit/>
          </a:bodyPr>
          <a:lstStyle/>
          <a:p>
            <a:pPr algn="ctr">
              <a:spcBef>
                <a:spcPct val="50000"/>
              </a:spcBef>
            </a:pPr>
            <a:r>
              <a:rPr lang="en-US" sz="1800" dirty="0" smtClean="0"/>
              <a:t>Production</a:t>
            </a:r>
            <a:endParaRPr lang="en-US" sz="1800" dirty="0"/>
          </a:p>
        </p:txBody>
      </p:sp>
      <p:sp>
        <p:nvSpPr>
          <p:cNvPr id="25" name="Text Box 8"/>
          <p:cNvSpPr txBox="1">
            <a:spLocks noChangeArrowheads="1"/>
          </p:cNvSpPr>
          <p:nvPr/>
        </p:nvSpPr>
        <p:spPr bwMode="auto">
          <a:xfrm>
            <a:off x="3581400" y="4202668"/>
            <a:ext cx="1676400" cy="369332"/>
          </a:xfrm>
          <a:prstGeom prst="rect">
            <a:avLst/>
          </a:prstGeom>
          <a:noFill/>
          <a:ln w="9525">
            <a:noFill/>
            <a:miter lim="800000"/>
            <a:headEnd/>
            <a:tailEnd/>
          </a:ln>
        </p:spPr>
        <p:txBody>
          <a:bodyPr wrap="square">
            <a:prstTxWarp prst="textNoShape">
              <a:avLst/>
            </a:prstTxWarp>
            <a:spAutoFit/>
          </a:bodyPr>
          <a:lstStyle/>
          <a:p>
            <a:pPr algn="ctr">
              <a:spcBef>
                <a:spcPct val="50000"/>
              </a:spcBef>
            </a:pPr>
            <a:r>
              <a:rPr lang="en-US" sz="1800" dirty="0" smtClean="0"/>
              <a:t>Reproduction</a:t>
            </a:r>
            <a:endParaRPr lang="en-US" sz="1800" dirty="0"/>
          </a:p>
        </p:txBody>
      </p:sp>
      <p:sp>
        <p:nvSpPr>
          <p:cNvPr id="26" name="Text Box 8"/>
          <p:cNvSpPr txBox="1">
            <a:spLocks noChangeArrowheads="1"/>
          </p:cNvSpPr>
          <p:nvPr/>
        </p:nvSpPr>
        <p:spPr bwMode="auto">
          <a:xfrm>
            <a:off x="3505200" y="4583668"/>
            <a:ext cx="1828800" cy="369332"/>
          </a:xfrm>
          <a:prstGeom prst="rect">
            <a:avLst/>
          </a:prstGeom>
          <a:noFill/>
          <a:ln w="9525">
            <a:noFill/>
            <a:miter lim="800000"/>
            <a:headEnd/>
            <a:tailEnd/>
          </a:ln>
        </p:spPr>
        <p:txBody>
          <a:bodyPr wrap="square">
            <a:prstTxWarp prst="textNoShape">
              <a:avLst/>
            </a:prstTxWarp>
            <a:spAutoFit/>
          </a:bodyPr>
          <a:lstStyle/>
          <a:p>
            <a:pPr algn="ctr">
              <a:spcBef>
                <a:spcPct val="50000"/>
              </a:spcBef>
            </a:pPr>
            <a:r>
              <a:rPr lang="en-US" sz="1800" dirty="0" smtClean="0"/>
              <a:t>Transformation</a:t>
            </a:r>
            <a:endParaRPr lang="en-US" sz="1800" dirty="0"/>
          </a:p>
        </p:txBody>
      </p:sp>
      <p:sp>
        <p:nvSpPr>
          <p:cNvPr id="27" name="Text Box 8"/>
          <p:cNvSpPr txBox="1">
            <a:spLocks noChangeArrowheads="1"/>
          </p:cNvSpPr>
          <p:nvPr/>
        </p:nvSpPr>
        <p:spPr bwMode="auto">
          <a:xfrm>
            <a:off x="1143000" y="5329535"/>
            <a:ext cx="7696200" cy="461665"/>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dirty="0" smtClean="0"/>
              <a:t>Storylines </a:t>
            </a:r>
            <a:r>
              <a:rPr lang="en-US" dirty="0" err="1" smtClean="0">
                <a:sym typeface="Wingdings"/>
              </a:rPr>
              <a:t></a:t>
            </a:r>
            <a:r>
              <a:rPr lang="en-US" dirty="0" smtClean="0">
                <a:sym typeface="Wingdings"/>
              </a:rPr>
              <a:t> common narratives and given meanings</a:t>
            </a:r>
            <a:endParaRPr lang="en-US" dirty="0"/>
          </a:p>
        </p:txBody>
      </p:sp>
      <p:sp>
        <p:nvSpPr>
          <p:cNvPr id="28" name="Text Box 9"/>
          <p:cNvSpPr txBox="1">
            <a:spLocks noChangeArrowheads="1"/>
          </p:cNvSpPr>
          <p:nvPr/>
        </p:nvSpPr>
        <p:spPr bwMode="auto">
          <a:xfrm>
            <a:off x="762000" y="5283497"/>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304800" y="1295400"/>
            <a:ext cx="4953000"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b="1"/>
              <a:t>Methodology</a:t>
            </a:r>
          </a:p>
        </p:txBody>
      </p:sp>
      <p:sp>
        <p:nvSpPr>
          <p:cNvPr id="18435" name="Text Box 3"/>
          <p:cNvSpPr txBox="1">
            <a:spLocks noChangeArrowheads="1"/>
          </p:cNvSpPr>
          <p:nvPr/>
        </p:nvSpPr>
        <p:spPr bwMode="auto">
          <a:xfrm>
            <a:off x="1143000" y="2133600"/>
            <a:ext cx="7620000" cy="769441"/>
          </a:xfrm>
          <a:prstGeom prst="rect">
            <a:avLst/>
          </a:prstGeom>
          <a:noFill/>
          <a:ln w="9525">
            <a:noFill/>
            <a:miter lim="800000"/>
            <a:headEnd/>
            <a:tailEnd/>
          </a:ln>
        </p:spPr>
        <p:txBody>
          <a:bodyPr>
            <a:prstTxWarp prst="textNoShape">
              <a:avLst/>
            </a:prstTxWarp>
            <a:spAutoFit/>
          </a:bodyPr>
          <a:lstStyle/>
          <a:p>
            <a:pPr>
              <a:spcBef>
                <a:spcPct val="50000"/>
              </a:spcBef>
            </a:pPr>
            <a:r>
              <a:rPr lang="en-US" sz="2200" dirty="0"/>
              <a:t>Content analysis of</a:t>
            </a:r>
            <a:r>
              <a:rPr lang="en-US" sz="2200" dirty="0" smtClean="0"/>
              <a:t> </a:t>
            </a:r>
            <a:r>
              <a:rPr lang="en-US" sz="2200" b="1" dirty="0" smtClean="0"/>
              <a:t>official government </a:t>
            </a:r>
            <a:r>
              <a:rPr lang="en-US" sz="2200" b="1" dirty="0"/>
              <a:t>documents</a:t>
            </a:r>
            <a:r>
              <a:rPr lang="en-US" sz="2200" dirty="0"/>
              <a:t> and </a:t>
            </a:r>
            <a:r>
              <a:rPr lang="en-US" sz="2200" b="1" dirty="0" smtClean="0"/>
              <a:t>200+ </a:t>
            </a:r>
            <a:r>
              <a:rPr lang="en-US" sz="2200" b="1" dirty="0"/>
              <a:t>newspaper articles</a:t>
            </a:r>
            <a:r>
              <a:rPr lang="en-US" sz="2200" dirty="0"/>
              <a:t> from</a:t>
            </a:r>
            <a:r>
              <a:rPr lang="en-US" sz="2200" dirty="0" smtClean="0"/>
              <a:t> top three broad sheets</a:t>
            </a:r>
            <a:endParaRPr lang="en-US" sz="2200" dirty="0"/>
          </a:p>
        </p:txBody>
      </p:sp>
      <p:sp>
        <p:nvSpPr>
          <p:cNvPr id="18436" name="Text Box 4"/>
          <p:cNvSpPr txBox="1">
            <a:spLocks noChangeArrowheads="1"/>
          </p:cNvSpPr>
          <p:nvPr/>
        </p:nvSpPr>
        <p:spPr bwMode="auto">
          <a:xfrm>
            <a:off x="1143000" y="3260725"/>
            <a:ext cx="7620000" cy="769441"/>
          </a:xfrm>
          <a:prstGeom prst="rect">
            <a:avLst/>
          </a:prstGeom>
          <a:noFill/>
          <a:ln w="9525">
            <a:noFill/>
            <a:miter lim="800000"/>
            <a:headEnd/>
            <a:tailEnd/>
          </a:ln>
        </p:spPr>
        <p:txBody>
          <a:bodyPr>
            <a:prstTxWarp prst="textNoShape">
              <a:avLst/>
            </a:prstTxWarp>
            <a:spAutoFit/>
          </a:bodyPr>
          <a:lstStyle/>
          <a:p>
            <a:pPr>
              <a:spcBef>
                <a:spcPct val="50000"/>
              </a:spcBef>
            </a:pPr>
            <a:r>
              <a:rPr lang="en-US" sz="2200" b="1" dirty="0"/>
              <a:t>Jenkins and Sabatier’s (1993) coding frame</a:t>
            </a:r>
            <a:r>
              <a:rPr lang="en-US" sz="2200" dirty="0"/>
              <a:t> to identify the major themes, actors and issues</a:t>
            </a:r>
          </a:p>
        </p:txBody>
      </p:sp>
      <p:sp>
        <p:nvSpPr>
          <p:cNvPr id="18437" name="Text Box 5"/>
          <p:cNvSpPr txBox="1">
            <a:spLocks noChangeArrowheads="1"/>
          </p:cNvSpPr>
          <p:nvPr/>
        </p:nvSpPr>
        <p:spPr bwMode="auto">
          <a:xfrm>
            <a:off x="1143000" y="4403725"/>
            <a:ext cx="7620000" cy="769441"/>
          </a:xfrm>
          <a:prstGeom prst="rect">
            <a:avLst/>
          </a:prstGeom>
          <a:noFill/>
          <a:ln w="9525">
            <a:noFill/>
            <a:miter lim="800000"/>
            <a:headEnd/>
            <a:tailEnd/>
          </a:ln>
        </p:spPr>
        <p:txBody>
          <a:bodyPr>
            <a:prstTxWarp prst="textNoShape">
              <a:avLst/>
            </a:prstTxWarp>
            <a:spAutoFit/>
          </a:bodyPr>
          <a:lstStyle/>
          <a:p>
            <a:pPr>
              <a:spcBef>
                <a:spcPct val="50000"/>
              </a:spcBef>
            </a:pPr>
            <a:r>
              <a:rPr lang="en-US" sz="2200" dirty="0"/>
              <a:t>Used major themes, actors and issues to</a:t>
            </a:r>
            <a:r>
              <a:rPr lang="en-US" sz="2200" dirty="0" smtClean="0"/>
              <a:t> identify </a:t>
            </a:r>
            <a:r>
              <a:rPr lang="en-US" sz="2200" b="1" dirty="0" smtClean="0"/>
              <a:t>Discourse Coalitions</a:t>
            </a:r>
            <a:endParaRPr lang="en-US" sz="2200" b="1" dirty="0"/>
          </a:p>
        </p:txBody>
      </p:sp>
      <p:sp>
        <p:nvSpPr>
          <p:cNvPr id="18438" name="Text Box 7"/>
          <p:cNvSpPr txBox="1">
            <a:spLocks noChangeArrowheads="1"/>
          </p:cNvSpPr>
          <p:nvPr/>
        </p:nvSpPr>
        <p:spPr bwMode="auto">
          <a:xfrm>
            <a:off x="685800" y="2163763"/>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rgbClr val="004080"/>
                </a:solidFill>
                <a:sym typeface="Wingdings 3" pitchFamily="-112" charset="2"/>
              </a:rPr>
              <a:t></a:t>
            </a:r>
            <a:endParaRPr lang="en-US">
              <a:solidFill>
                <a:srgbClr val="004080"/>
              </a:solidFill>
            </a:endParaRPr>
          </a:p>
        </p:txBody>
      </p:sp>
      <p:sp>
        <p:nvSpPr>
          <p:cNvPr id="18439" name="Text Box 8"/>
          <p:cNvSpPr txBox="1">
            <a:spLocks noChangeArrowheads="1"/>
          </p:cNvSpPr>
          <p:nvPr/>
        </p:nvSpPr>
        <p:spPr bwMode="auto">
          <a:xfrm>
            <a:off x="685800" y="3260725"/>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18440" name="Text Box 9"/>
          <p:cNvSpPr txBox="1">
            <a:spLocks noChangeArrowheads="1"/>
          </p:cNvSpPr>
          <p:nvPr/>
        </p:nvSpPr>
        <p:spPr bwMode="auto">
          <a:xfrm>
            <a:off x="685800" y="4373563"/>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228600" y="1143000"/>
            <a:ext cx="74676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t>The Technical Coalition</a:t>
            </a:r>
            <a:endParaRPr lang="en-US" sz="2800"/>
          </a:p>
        </p:txBody>
      </p:sp>
      <p:grpSp>
        <p:nvGrpSpPr>
          <p:cNvPr id="32771" name="Group 56"/>
          <p:cNvGrpSpPr>
            <a:grpSpLocks/>
          </p:cNvGrpSpPr>
          <p:nvPr/>
        </p:nvGrpSpPr>
        <p:grpSpPr bwMode="auto">
          <a:xfrm>
            <a:off x="152400" y="1722438"/>
            <a:ext cx="8839200" cy="4862512"/>
            <a:chOff x="96" y="1085"/>
            <a:chExt cx="5568" cy="3063"/>
          </a:xfrm>
        </p:grpSpPr>
        <p:pic>
          <p:nvPicPr>
            <p:cNvPr id="32777" name="Picture 20" descr="Technical"/>
            <p:cNvPicPr>
              <a:picLocks noChangeAspect="1" noChangeArrowheads="1"/>
            </p:cNvPicPr>
            <p:nvPr/>
          </p:nvPicPr>
          <p:blipFill>
            <a:blip r:embed="rId3"/>
            <a:srcRect/>
            <a:stretch>
              <a:fillRect/>
            </a:stretch>
          </p:blipFill>
          <p:spPr bwMode="auto">
            <a:xfrm>
              <a:off x="96" y="1085"/>
              <a:ext cx="5568" cy="3043"/>
            </a:xfrm>
            <a:prstGeom prst="rect">
              <a:avLst/>
            </a:prstGeom>
            <a:noFill/>
            <a:ln w="9525">
              <a:noFill/>
              <a:miter lim="800000"/>
              <a:headEnd/>
              <a:tailEnd/>
            </a:ln>
          </p:spPr>
        </p:pic>
        <p:grpSp>
          <p:nvGrpSpPr>
            <p:cNvPr id="32778" name="Group 38"/>
            <p:cNvGrpSpPr>
              <a:grpSpLocks/>
            </p:cNvGrpSpPr>
            <p:nvPr/>
          </p:nvGrpSpPr>
          <p:grpSpPr bwMode="auto">
            <a:xfrm>
              <a:off x="480" y="3936"/>
              <a:ext cx="5031" cy="212"/>
              <a:chOff x="480" y="3936"/>
              <a:chExt cx="5031" cy="212"/>
            </a:xfrm>
          </p:grpSpPr>
          <p:sp>
            <p:nvSpPr>
              <p:cNvPr id="32779" name="Text Box 21"/>
              <p:cNvSpPr txBox="1">
                <a:spLocks noChangeArrowheads="1"/>
              </p:cNvSpPr>
              <p:nvPr/>
            </p:nvSpPr>
            <p:spPr bwMode="auto">
              <a:xfrm>
                <a:off x="480" y="3936"/>
                <a:ext cx="624" cy="212"/>
              </a:xfrm>
              <a:prstGeom prst="rect">
                <a:avLst/>
              </a:prstGeom>
              <a:noFill/>
              <a:ln w="9525">
                <a:noFill/>
                <a:miter lim="800000"/>
                <a:headEnd/>
                <a:tailEnd/>
              </a:ln>
            </p:spPr>
            <p:txBody>
              <a:bodyPr>
                <a:prstTxWarp prst="textNoShape">
                  <a:avLst/>
                </a:prstTxWarp>
                <a:spAutoFit/>
              </a:bodyPr>
              <a:lstStyle/>
              <a:p>
                <a:pPr>
                  <a:spcBef>
                    <a:spcPct val="50000"/>
                  </a:spcBef>
                </a:pPr>
                <a:endParaRPr lang="en-US" sz="1600"/>
              </a:p>
            </p:txBody>
          </p:sp>
          <p:sp>
            <p:nvSpPr>
              <p:cNvPr id="32780" name="Text Box 22"/>
              <p:cNvSpPr txBox="1">
                <a:spLocks noChangeArrowheads="1"/>
              </p:cNvSpPr>
              <p:nvPr/>
            </p:nvSpPr>
            <p:spPr bwMode="auto">
              <a:xfrm>
                <a:off x="48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2002</a:t>
                </a:r>
                <a:endParaRPr lang="en-US" sz="2000"/>
              </a:p>
            </p:txBody>
          </p:sp>
          <p:sp>
            <p:nvSpPr>
              <p:cNvPr id="32781" name="Text Box 23"/>
              <p:cNvSpPr txBox="1">
                <a:spLocks noChangeArrowheads="1"/>
              </p:cNvSpPr>
              <p:nvPr/>
            </p:nvSpPr>
            <p:spPr bwMode="auto">
              <a:xfrm>
                <a:off x="1104"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2003</a:t>
                </a:r>
                <a:endParaRPr lang="en-US" sz="2000"/>
              </a:p>
            </p:txBody>
          </p:sp>
          <p:sp>
            <p:nvSpPr>
              <p:cNvPr id="32782" name="Text Box 24"/>
              <p:cNvSpPr txBox="1">
                <a:spLocks noChangeArrowheads="1"/>
              </p:cNvSpPr>
              <p:nvPr/>
            </p:nvSpPr>
            <p:spPr bwMode="auto">
              <a:xfrm>
                <a:off x="174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2004</a:t>
                </a:r>
                <a:endParaRPr lang="en-US" sz="2000"/>
              </a:p>
            </p:txBody>
          </p:sp>
          <p:sp>
            <p:nvSpPr>
              <p:cNvPr id="32783" name="Text Box 25"/>
              <p:cNvSpPr txBox="1">
                <a:spLocks noChangeArrowheads="1"/>
              </p:cNvSpPr>
              <p:nvPr/>
            </p:nvSpPr>
            <p:spPr bwMode="auto">
              <a:xfrm>
                <a:off x="240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2005</a:t>
                </a:r>
                <a:endParaRPr lang="en-US" sz="2000"/>
              </a:p>
            </p:txBody>
          </p:sp>
          <p:sp>
            <p:nvSpPr>
              <p:cNvPr id="32784" name="Text Box 26"/>
              <p:cNvSpPr txBox="1">
                <a:spLocks noChangeArrowheads="1"/>
              </p:cNvSpPr>
              <p:nvPr/>
            </p:nvSpPr>
            <p:spPr bwMode="auto">
              <a:xfrm>
                <a:off x="3045"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2006</a:t>
                </a:r>
                <a:endParaRPr lang="en-US" sz="2000"/>
              </a:p>
            </p:txBody>
          </p:sp>
          <p:sp>
            <p:nvSpPr>
              <p:cNvPr id="32785" name="Text Box 27"/>
              <p:cNvSpPr txBox="1">
                <a:spLocks noChangeArrowheads="1"/>
              </p:cNvSpPr>
              <p:nvPr/>
            </p:nvSpPr>
            <p:spPr bwMode="auto">
              <a:xfrm>
                <a:off x="3687"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2007</a:t>
                </a:r>
                <a:endParaRPr lang="en-US" sz="2000"/>
              </a:p>
            </p:txBody>
          </p:sp>
          <p:sp>
            <p:nvSpPr>
              <p:cNvPr id="32786" name="Text Box 28"/>
              <p:cNvSpPr txBox="1">
                <a:spLocks noChangeArrowheads="1"/>
              </p:cNvSpPr>
              <p:nvPr/>
            </p:nvSpPr>
            <p:spPr bwMode="auto">
              <a:xfrm>
                <a:off x="432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2008</a:t>
                </a:r>
                <a:endParaRPr lang="en-US" sz="2000"/>
              </a:p>
            </p:txBody>
          </p:sp>
          <p:sp>
            <p:nvSpPr>
              <p:cNvPr id="32787" name="Text Box 29"/>
              <p:cNvSpPr txBox="1">
                <a:spLocks noChangeArrowheads="1"/>
              </p:cNvSpPr>
              <p:nvPr/>
            </p:nvSpPr>
            <p:spPr bwMode="auto">
              <a:xfrm>
                <a:off x="4983"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2009</a:t>
                </a:r>
                <a:endParaRPr lang="en-US" sz="2000"/>
              </a:p>
            </p:txBody>
          </p:sp>
          <p:sp>
            <p:nvSpPr>
              <p:cNvPr id="32788" name="Line 30"/>
              <p:cNvSpPr>
                <a:spLocks noChangeShapeType="1"/>
              </p:cNvSpPr>
              <p:nvPr/>
            </p:nvSpPr>
            <p:spPr bwMode="auto">
              <a:xfrm>
                <a:off x="105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89" name="Line 31"/>
              <p:cNvSpPr>
                <a:spLocks noChangeShapeType="1"/>
              </p:cNvSpPr>
              <p:nvPr/>
            </p:nvSpPr>
            <p:spPr bwMode="auto">
              <a:xfrm>
                <a:off x="1698"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90" name="Line 32"/>
              <p:cNvSpPr>
                <a:spLocks noChangeShapeType="1"/>
              </p:cNvSpPr>
              <p:nvPr/>
            </p:nvSpPr>
            <p:spPr bwMode="auto">
              <a:xfrm>
                <a:off x="233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91" name="Line 33"/>
              <p:cNvSpPr>
                <a:spLocks noChangeShapeType="1"/>
              </p:cNvSpPr>
              <p:nvPr/>
            </p:nvSpPr>
            <p:spPr bwMode="auto">
              <a:xfrm>
                <a:off x="299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92" name="Line 35"/>
              <p:cNvSpPr>
                <a:spLocks noChangeShapeType="1"/>
              </p:cNvSpPr>
              <p:nvPr/>
            </p:nvSpPr>
            <p:spPr bwMode="auto">
              <a:xfrm>
                <a:off x="3639"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93" name="Line 36"/>
              <p:cNvSpPr>
                <a:spLocks noChangeShapeType="1"/>
              </p:cNvSpPr>
              <p:nvPr/>
            </p:nvSpPr>
            <p:spPr bwMode="auto">
              <a:xfrm>
                <a:off x="4272"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94" name="Line 37"/>
              <p:cNvSpPr>
                <a:spLocks noChangeShapeType="1"/>
              </p:cNvSpPr>
              <p:nvPr/>
            </p:nvSpPr>
            <p:spPr bwMode="auto">
              <a:xfrm>
                <a:off x="492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grpSp>
      <p:sp>
        <p:nvSpPr>
          <p:cNvPr id="32772" name="Freeform 57"/>
          <p:cNvSpPr>
            <a:spLocks/>
          </p:cNvSpPr>
          <p:nvPr/>
        </p:nvSpPr>
        <p:spPr bwMode="auto">
          <a:xfrm>
            <a:off x="1066800" y="3949700"/>
            <a:ext cx="7696200" cy="1981200"/>
          </a:xfrm>
          <a:custGeom>
            <a:avLst/>
            <a:gdLst>
              <a:gd name="T0" fmla="*/ 0 w 4848"/>
              <a:gd name="T1" fmla="*/ 1765300 h 1248"/>
              <a:gd name="T2" fmla="*/ 2667000 w 4848"/>
              <a:gd name="T3" fmla="*/ 1689100 h 1248"/>
              <a:gd name="T4" fmla="*/ 4038600 w 4848"/>
              <a:gd name="T5" fmla="*/ 12700 h 1248"/>
              <a:gd name="T6" fmla="*/ 5410200 w 4848"/>
              <a:gd name="T7" fmla="*/ 1612900 h 1248"/>
              <a:gd name="T8" fmla="*/ 6629400 w 4848"/>
              <a:gd name="T9" fmla="*/ 1612900 h 1248"/>
              <a:gd name="T10" fmla="*/ 7315200 w 4848"/>
              <a:gd name="T11" fmla="*/ 393700 h 1248"/>
              <a:gd name="T12" fmla="*/ 7696200 w 4848"/>
              <a:gd name="T13" fmla="*/ 1689100 h 1248"/>
              <a:gd name="T14" fmla="*/ 0 60000 65536"/>
              <a:gd name="T15" fmla="*/ 0 60000 65536"/>
              <a:gd name="T16" fmla="*/ 0 60000 65536"/>
              <a:gd name="T17" fmla="*/ 0 60000 65536"/>
              <a:gd name="T18" fmla="*/ 0 60000 65536"/>
              <a:gd name="T19" fmla="*/ 0 60000 65536"/>
              <a:gd name="T20" fmla="*/ 0 60000 65536"/>
              <a:gd name="T21" fmla="*/ 0 w 4848"/>
              <a:gd name="T22" fmla="*/ 0 h 1248"/>
              <a:gd name="T23" fmla="*/ 4848 w 4848"/>
              <a:gd name="T24" fmla="*/ 1248 h 12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48" h="1248">
                <a:moveTo>
                  <a:pt x="0" y="1112"/>
                </a:moveTo>
                <a:cubicBezTo>
                  <a:pt x="628" y="1180"/>
                  <a:pt x="1256" y="1248"/>
                  <a:pt x="1680" y="1064"/>
                </a:cubicBezTo>
                <a:cubicBezTo>
                  <a:pt x="2104" y="880"/>
                  <a:pt x="2256" y="16"/>
                  <a:pt x="2544" y="8"/>
                </a:cubicBezTo>
                <a:cubicBezTo>
                  <a:pt x="2832" y="0"/>
                  <a:pt x="3136" y="848"/>
                  <a:pt x="3408" y="1016"/>
                </a:cubicBezTo>
                <a:cubicBezTo>
                  <a:pt x="3680" y="1184"/>
                  <a:pt x="3976" y="1144"/>
                  <a:pt x="4176" y="1016"/>
                </a:cubicBezTo>
                <a:cubicBezTo>
                  <a:pt x="4376" y="888"/>
                  <a:pt x="4496" y="240"/>
                  <a:pt x="4608" y="248"/>
                </a:cubicBezTo>
                <a:cubicBezTo>
                  <a:pt x="4720" y="256"/>
                  <a:pt x="4784" y="660"/>
                  <a:pt x="4848" y="1064"/>
                </a:cubicBezTo>
              </a:path>
            </a:pathLst>
          </a:custGeom>
          <a:noFill/>
          <a:ln w="31750">
            <a:solidFill>
              <a:srgbClr val="FF0000"/>
            </a:solidFill>
            <a:prstDash val="dash"/>
            <a:round/>
            <a:headEnd/>
            <a:tailEnd/>
          </a:ln>
        </p:spPr>
        <p:txBody>
          <a:bodyPr wrap="none" anchor="ctr">
            <a:prstTxWarp prst="textNoShape">
              <a:avLst/>
            </a:prstTxWarp>
          </a:bodyPr>
          <a:lstStyle/>
          <a:p>
            <a:endParaRPr lang="en-US"/>
          </a:p>
        </p:txBody>
      </p:sp>
      <p:grpSp>
        <p:nvGrpSpPr>
          <p:cNvPr id="32773" name="Group 58"/>
          <p:cNvGrpSpPr>
            <a:grpSpLocks/>
          </p:cNvGrpSpPr>
          <p:nvPr/>
        </p:nvGrpSpPr>
        <p:grpSpPr bwMode="auto">
          <a:xfrm>
            <a:off x="3033713" y="2991610"/>
            <a:ext cx="2846388" cy="2974214"/>
            <a:chOff x="2047" y="1025"/>
            <a:chExt cx="1793" cy="2479"/>
          </a:xfrm>
        </p:grpSpPr>
        <p:sp>
          <p:nvSpPr>
            <p:cNvPr id="32774"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75"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2776" name="Text Box 61"/>
            <p:cNvSpPr txBox="1">
              <a:spLocks noChangeArrowheads="1"/>
            </p:cNvSpPr>
            <p:nvPr/>
          </p:nvSpPr>
          <p:spPr bwMode="auto">
            <a:xfrm>
              <a:off x="2047" y="1025"/>
              <a:ext cx="1248" cy="192"/>
            </a:xfrm>
            <a:prstGeom prst="rect">
              <a:avLst/>
            </a:prstGeom>
            <a:noFill/>
            <a:ln w="9525">
              <a:noFill/>
              <a:miter lim="800000"/>
              <a:headEnd/>
              <a:tailEnd/>
            </a:ln>
          </p:spPr>
          <p:txBody>
            <a:bodyPr>
              <a:prstTxWarp prst="textNoShape">
                <a:avLst/>
              </a:prstTxWarp>
              <a:spAutoFit/>
            </a:bodyPr>
            <a:lstStyle/>
            <a:p>
              <a:pPr>
                <a:spcBef>
                  <a:spcPct val="50000"/>
                </a:spcBef>
              </a:pPr>
              <a:r>
                <a:rPr lang="en-US" sz="1400" dirty="0" err="1"/>
                <a:t>Biofuels</a:t>
              </a:r>
              <a:r>
                <a:rPr lang="en-US" sz="1400" dirty="0"/>
                <a:t> Act Ratified</a:t>
              </a:r>
            </a:p>
          </p:txBody>
        </p:sp>
      </p:grpSp>
      <p:grpSp>
        <p:nvGrpSpPr>
          <p:cNvPr id="27" name="Group 58"/>
          <p:cNvGrpSpPr>
            <a:grpSpLocks/>
          </p:cNvGrpSpPr>
          <p:nvPr/>
        </p:nvGrpSpPr>
        <p:grpSpPr bwMode="auto">
          <a:xfrm>
            <a:off x="5791200" y="2092325"/>
            <a:ext cx="2374900" cy="3902075"/>
            <a:chOff x="2344" y="1046"/>
            <a:chExt cx="1496" cy="2458"/>
          </a:xfrm>
        </p:grpSpPr>
        <p:sp>
          <p:nvSpPr>
            <p:cNvPr id="28"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29"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0" name="Text Box 61"/>
            <p:cNvSpPr txBox="1">
              <a:spLocks noChangeArrowheads="1"/>
            </p:cNvSpPr>
            <p:nvPr/>
          </p:nvSpPr>
          <p:spPr bwMode="auto">
            <a:xfrm>
              <a:off x="2344" y="1046"/>
              <a:ext cx="960" cy="330"/>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1400" dirty="0" smtClean="0"/>
                <a:t>Start of E5/B2 Mandate</a:t>
              </a:r>
              <a:endParaRPr lang="en-US" sz="1400" dirty="0"/>
            </a:p>
          </p:txBody>
        </p:sp>
      </p:grpSp>
      <p:grpSp>
        <p:nvGrpSpPr>
          <p:cNvPr id="31" name="Group 58"/>
          <p:cNvGrpSpPr>
            <a:grpSpLocks/>
          </p:cNvGrpSpPr>
          <p:nvPr/>
        </p:nvGrpSpPr>
        <p:grpSpPr bwMode="auto">
          <a:xfrm>
            <a:off x="1763713" y="3858794"/>
            <a:ext cx="2808288" cy="2135605"/>
            <a:chOff x="2071" y="948"/>
            <a:chExt cx="1769" cy="2556"/>
          </a:xfrm>
        </p:grpSpPr>
        <p:sp>
          <p:nvSpPr>
            <p:cNvPr id="32"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3"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 name="Text Box 61"/>
            <p:cNvSpPr txBox="1">
              <a:spLocks noChangeArrowheads="1"/>
            </p:cNvSpPr>
            <p:nvPr/>
          </p:nvSpPr>
          <p:spPr bwMode="auto">
            <a:xfrm>
              <a:off x="2071" y="948"/>
              <a:ext cx="1248" cy="368"/>
            </a:xfrm>
            <a:prstGeom prst="rect">
              <a:avLst/>
            </a:prstGeom>
            <a:noFill/>
            <a:ln w="9525">
              <a:noFill/>
              <a:miter lim="800000"/>
              <a:headEnd/>
              <a:tailEnd/>
            </a:ln>
          </p:spPr>
          <p:txBody>
            <a:bodyPr>
              <a:prstTxWarp prst="textNoShape">
                <a:avLst/>
              </a:prstTxWarp>
              <a:spAutoFit/>
            </a:bodyPr>
            <a:lstStyle/>
            <a:p>
              <a:pPr>
                <a:spcBef>
                  <a:spcPct val="50000"/>
                </a:spcBef>
              </a:pPr>
              <a:r>
                <a:rPr lang="en-US" sz="1400" dirty="0" smtClean="0"/>
                <a:t>House Bill Approval</a:t>
              </a:r>
              <a:endParaRPr lang="en-US" sz="1400" dirty="0"/>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228600" y="1143000"/>
            <a:ext cx="74676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a:t>The</a:t>
            </a:r>
            <a:r>
              <a:rPr lang="en-US" dirty="0" smtClean="0"/>
              <a:t> </a:t>
            </a:r>
            <a:r>
              <a:rPr lang="en-US" dirty="0" err="1" smtClean="0"/>
              <a:t>Biofuels</a:t>
            </a:r>
            <a:r>
              <a:rPr lang="en-US" dirty="0" smtClean="0"/>
              <a:t> Proponent </a:t>
            </a:r>
            <a:r>
              <a:rPr lang="en-US" dirty="0"/>
              <a:t>Coalition</a:t>
            </a:r>
            <a:endParaRPr lang="en-US" sz="2800" dirty="0"/>
          </a:p>
        </p:txBody>
      </p:sp>
      <p:grpSp>
        <p:nvGrpSpPr>
          <p:cNvPr id="34819" name="Group 22"/>
          <p:cNvGrpSpPr>
            <a:grpSpLocks/>
          </p:cNvGrpSpPr>
          <p:nvPr/>
        </p:nvGrpSpPr>
        <p:grpSpPr bwMode="auto">
          <a:xfrm>
            <a:off x="152400" y="1724025"/>
            <a:ext cx="8839200" cy="4860925"/>
            <a:chOff x="96" y="1086"/>
            <a:chExt cx="5568" cy="3062"/>
          </a:xfrm>
        </p:grpSpPr>
        <p:pic>
          <p:nvPicPr>
            <p:cNvPr id="34825" name="Picture 4" descr="Economic"/>
            <p:cNvPicPr>
              <a:picLocks noChangeAspect="1" noChangeArrowheads="1"/>
            </p:cNvPicPr>
            <p:nvPr/>
          </p:nvPicPr>
          <p:blipFill>
            <a:blip r:embed="rId3"/>
            <a:srcRect/>
            <a:stretch>
              <a:fillRect/>
            </a:stretch>
          </p:blipFill>
          <p:spPr bwMode="auto">
            <a:xfrm>
              <a:off x="96" y="1086"/>
              <a:ext cx="5568" cy="3059"/>
            </a:xfrm>
            <a:prstGeom prst="rect">
              <a:avLst/>
            </a:prstGeom>
            <a:noFill/>
            <a:ln w="9525">
              <a:noFill/>
              <a:miter lim="800000"/>
              <a:headEnd/>
              <a:tailEnd/>
            </a:ln>
          </p:spPr>
        </p:pic>
        <p:grpSp>
          <p:nvGrpSpPr>
            <p:cNvPr id="34826" name="Group 5"/>
            <p:cNvGrpSpPr>
              <a:grpSpLocks/>
            </p:cNvGrpSpPr>
            <p:nvPr/>
          </p:nvGrpSpPr>
          <p:grpSpPr bwMode="auto">
            <a:xfrm>
              <a:off x="480" y="3936"/>
              <a:ext cx="5031" cy="212"/>
              <a:chOff x="480" y="3936"/>
              <a:chExt cx="5031" cy="212"/>
            </a:xfrm>
          </p:grpSpPr>
          <p:sp>
            <p:nvSpPr>
              <p:cNvPr id="34827" name="Text Box 6"/>
              <p:cNvSpPr txBox="1">
                <a:spLocks noChangeArrowheads="1"/>
              </p:cNvSpPr>
              <p:nvPr/>
            </p:nvSpPr>
            <p:spPr bwMode="auto">
              <a:xfrm>
                <a:off x="480" y="3936"/>
                <a:ext cx="624" cy="212"/>
              </a:xfrm>
              <a:prstGeom prst="rect">
                <a:avLst/>
              </a:prstGeom>
              <a:noFill/>
              <a:ln w="9525">
                <a:noFill/>
                <a:miter lim="800000"/>
                <a:headEnd/>
                <a:tailEnd/>
              </a:ln>
            </p:spPr>
            <p:txBody>
              <a:bodyPr>
                <a:prstTxWarp prst="textNoShape">
                  <a:avLst/>
                </a:prstTxWarp>
                <a:spAutoFit/>
              </a:bodyPr>
              <a:lstStyle/>
              <a:p>
                <a:pPr>
                  <a:spcBef>
                    <a:spcPct val="50000"/>
                  </a:spcBef>
                </a:pPr>
                <a:endParaRPr lang="en-US" sz="1600"/>
              </a:p>
            </p:txBody>
          </p:sp>
          <p:sp>
            <p:nvSpPr>
              <p:cNvPr id="34828" name="Text Box 7"/>
              <p:cNvSpPr txBox="1">
                <a:spLocks noChangeArrowheads="1"/>
              </p:cNvSpPr>
              <p:nvPr/>
            </p:nvSpPr>
            <p:spPr bwMode="auto">
              <a:xfrm>
                <a:off x="48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2002</a:t>
                </a:r>
                <a:endParaRPr lang="en-US" sz="2000"/>
              </a:p>
            </p:txBody>
          </p:sp>
          <p:sp>
            <p:nvSpPr>
              <p:cNvPr id="34829" name="Text Box 8"/>
              <p:cNvSpPr txBox="1">
                <a:spLocks noChangeArrowheads="1"/>
              </p:cNvSpPr>
              <p:nvPr/>
            </p:nvSpPr>
            <p:spPr bwMode="auto">
              <a:xfrm>
                <a:off x="1104"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2003</a:t>
                </a:r>
                <a:endParaRPr lang="en-US" sz="2000"/>
              </a:p>
            </p:txBody>
          </p:sp>
          <p:sp>
            <p:nvSpPr>
              <p:cNvPr id="34830" name="Text Box 9"/>
              <p:cNvSpPr txBox="1">
                <a:spLocks noChangeArrowheads="1"/>
              </p:cNvSpPr>
              <p:nvPr/>
            </p:nvSpPr>
            <p:spPr bwMode="auto">
              <a:xfrm>
                <a:off x="174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2004</a:t>
                </a:r>
                <a:endParaRPr lang="en-US" sz="2000"/>
              </a:p>
            </p:txBody>
          </p:sp>
          <p:sp>
            <p:nvSpPr>
              <p:cNvPr id="34831" name="Text Box 10"/>
              <p:cNvSpPr txBox="1">
                <a:spLocks noChangeArrowheads="1"/>
              </p:cNvSpPr>
              <p:nvPr/>
            </p:nvSpPr>
            <p:spPr bwMode="auto">
              <a:xfrm>
                <a:off x="240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2005</a:t>
                </a:r>
                <a:endParaRPr lang="en-US" sz="2000"/>
              </a:p>
            </p:txBody>
          </p:sp>
          <p:sp>
            <p:nvSpPr>
              <p:cNvPr id="34832" name="Text Box 11"/>
              <p:cNvSpPr txBox="1">
                <a:spLocks noChangeArrowheads="1"/>
              </p:cNvSpPr>
              <p:nvPr/>
            </p:nvSpPr>
            <p:spPr bwMode="auto">
              <a:xfrm>
                <a:off x="3045"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2006</a:t>
                </a:r>
                <a:endParaRPr lang="en-US" sz="2000"/>
              </a:p>
            </p:txBody>
          </p:sp>
          <p:sp>
            <p:nvSpPr>
              <p:cNvPr id="34833" name="Text Box 12"/>
              <p:cNvSpPr txBox="1">
                <a:spLocks noChangeArrowheads="1"/>
              </p:cNvSpPr>
              <p:nvPr/>
            </p:nvSpPr>
            <p:spPr bwMode="auto">
              <a:xfrm>
                <a:off x="3687"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2007</a:t>
                </a:r>
                <a:endParaRPr lang="en-US" sz="2000"/>
              </a:p>
            </p:txBody>
          </p:sp>
          <p:sp>
            <p:nvSpPr>
              <p:cNvPr id="34834" name="Text Box 13"/>
              <p:cNvSpPr txBox="1">
                <a:spLocks noChangeArrowheads="1"/>
              </p:cNvSpPr>
              <p:nvPr/>
            </p:nvSpPr>
            <p:spPr bwMode="auto">
              <a:xfrm>
                <a:off x="432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2008</a:t>
                </a:r>
                <a:endParaRPr lang="en-US" sz="2000"/>
              </a:p>
            </p:txBody>
          </p:sp>
          <p:sp>
            <p:nvSpPr>
              <p:cNvPr id="34835" name="Text Box 14"/>
              <p:cNvSpPr txBox="1">
                <a:spLocks noChangeArrowheads="1"/>
              </p:cNvSpPr>
              <p:nvPr/>
            </p:nvSpPr>
            <p:spPr bwMode="auto">
              <a:xfrm>
                <a:off x="4983"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2009</a:t>
                </a:r>
                <a:endParaRPr lang="en-US" sz="2000"/>
              </a:p>
            </p:txBody>
          </p:sp>
          <p:sp>
            <p:nvSpPr>
              <p:cNvPr id="34836" name="Line 15"/>
              <p:cNvSpPr>
                <a:spLocks noChangeShapeType="1"/>
              </p:cNvSpPr>
              <p:nvPr/>
            </p:nvSpPr>
            <p:spPr bwMode="auto">
              <a:xfrm>
                <a:off x="105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837" name="Line 16"/>
              <p:cNvSpPr>
                <a:spLocks noChangeShapeType="1"/>
              </p:cNvSpPr>
              <p:nvPr/>
            </p:nvSpPr>
            <p:spPr bwMode="auto">
              <a:xfrm>
                <a:off x="1698"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838" name="Line 17"/>
              <p:cNvSpPr>
                <a:spLocks noChangeShapeType="1"/>
              </p:cNvSpPr>
              <p:nvPr/>
            </p:nvSpPr>
            <p:spPr bwMode="auto">
              <a:xfrm>
                <a:off x="233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839" name="Line 18"/>
              <p:cNvSpPr>
                <a:spLocks noChangeShapeType="1"/>
              </p:cNvSpPr>
              <p:nvPr/>
            </p:nvSpPr>
            <p:spPr bwMode="auto">
              <a:xfrm>
                <a:off x="299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840" name="Line 19"/>
              <p:cNvSpPr>
                <a:spLocks noChangeShapeType="1"/>
              </p:cNvSpPr>
              <p:nvPr/>
            </p:nvSpPr>
            <p:spPr bwMode="auto">
              <a:xfrm>
                <a:off x="3639"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841" name="Line 20"/>
              <p:cNvSpPr>
                <a:spLocks noChangeShapeType="1"/>
              </p:cNvSpPr>
              <p:nvPr/>
            </p:nvSpPr>
            <p:spPr bwMode="auto">
              <a:xfrm>
                <a:off x="4272"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842" name="Line 21"/>
              <p:cNvSpPr>
                <a:spLocks noChangeShapeType="1"/>
              </p:cNvSpPr>
              <p:nvPr/>
            </p:nvSpPr>
            <p:spPr bwMode="auto">
              <a:xfrm>
                <a:off x="492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grpSp>
      <p:sp>
        <p:nvSpPr>
          <p:cNvPr id="34820" name="Freeform 24"/>
          <p:cNvSpPr>
            <a:spLocks/>
          </p:cNvSpPr>
          <p:nvPr/>
        </p:nvSpPr>
        <p:spPr bwMode="auto">
          <a:xfrm>
            <a:off x="3886200" y="3517900"/>
            <a:ext cx="4724400" cy="2197100"/>
          </a:xfrm>
          <a:custGeom>
            <a:avLst/>
            <a:gdLst>
              <a:gd name="T0" fmla="*/ 0 w 2976"/>
              <a:gd name="T1" fmla="*/ 2197100 h 1384"/>
              <a:gd name="T2" fmla="*/ 1371600 w 2976"/>
              <a:gd name="T3" fmla="*/ 63500 h 1384"/>
              <a:gd name="T4" fmla="*/ 2971800 w 2976"/>
              <a:gd name="T5" fmla="*/ 1816100 h 1384"/>
              <a:gd name="T6" fmla="*/ 4724400 w 2976"/>
              <a:gd name="T7" fmla="*/ 2197100 h 1384"/>
              <a:gd name="T8" fmla="*/ 0 60000 65536"/>
              <a:gd name="T9" fmla="*/ 0 60000 65536"/>
              <a:gd name="T10" fmla="*/ 0 60000 65536"/>
              <a:gd name="T11" fmla="*/ 0 60000 65536"/>
              <a:gd name="T12" fmla="*/ 0 w 2976"/>
              <a:gd name="T13" fmla="*/ 0 h 1384"/>
              <a:gd name="T14" fmla="*/ 2976 w 2976"/>
              <a:gd name="T15" fmla="*/ 1384 h 1384"/>
            </a:gdLst>
            <a:ahLst/>
            <a:cxnLst>
              <a:cxn ang="T8">
                <a:pos x="T0" y="T1"/>
              </a:cxn>
              <a:cxn ang="T9">
                <a:pos x="T2" y="T3"/>
              </a:cxn>
              <a:cxn ang="T10">
                <a:pos x="T4" y="T5"/>
              </a:cxn>
              <a:cxn ang="T11">
                <a:pos x="T6" y="T7"/>
              </a:cxn>
            </a:cxnLst>
            <a:rect l="T12" t="T13" r="T14" b="T15"/>
            <a:pathLst>
              <a:path w="2976" h="1384">
                <a:moveTo>
                  <a:pt x="0" y="1384"/>
                </a:moveTo>
                <a:cubicBezTo>
                  <a:pt x="276" y="732"/>
                  <a:pt x="552" y="80"/>
                  <a:pt x="864" y="40"/>
                </a:cubicBezTo>
                <a:cubicBezTo>
                  <a:pt x="1176" y="0"/>
                  <a:pt x="1520" y="920"/>
                  <a:pt x="1872" y="1144"/>
                </a:cubicBezTo>
                <a:cubicBezTo>
                  <a:pt x="2224" y="1368"/>
                  <a:pt x="2600" y="1376"/>
                  <a:pt x="2976" y="1384"/>
                </a:cubicBezTo>
              </a:path>
            </a:pathLst>
          </a:custGeom>
          <a:noFill/>
          <a:ln w="31750">
            <a:solidFill>
              <a:srgbClr val="0000FF"/>
            </a:solidFill>
            <a:prstDash val="dash"/>
            <a:round/>
            <a:headEnd/>
            <a:tailEnd/>
          </a:ln>
        </p:spPr>
        <p:txBody>
          <a:bodyPr wrap="none" anchor="ctr">
            <a:prstTxWarp prst="textNoShape">
              <a:avLst/>
            </a:prstTxWarp>
          </a:bodyPr>
          <a:lstStyle/>
          <a:p>
            <a:endParaRPr lang="en-US"/>
          </a:p>
        </p:txBody>
      </p:sp>
      <p:grpSp>
        <p:nvGrpSpPr>
          <p:cNvPr id="28" name="Group 58"/>
          <p:cNvGrpSpPr>
            <a:grpSpLocks/>
          </p:cNvGrpSpPr>
          <p:nvPr/>
        </p:nvGrpSpPr>
        <p:grpSpPr bwMode="auto">
          <a:xfrm>
            <a:off x="3033713" y="3045586"/>
            <a:ext cx="2846388" cy="2974214"/>
            <a:chOff x="2047" y="1025"/>
            <a:chExt cx="1793" cy="2479"/>
          </a:xfrm>
        </p:grpSpPr>
        <p:sp>
          <p:nvSpPr>
            <p:cNvPr id="29"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0"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1" name="Text Box 61"/>
            <p:cNvSpPr txBox="1">
              <a:spLocks noChangeArrowheads="1"/>
            </p:cNvSpPr>
            <p:nvPr/>
          </p:nvSpPr>
          <p:spPr bwMode="auto">
            <a:xfrm>
              <a:off x="2047" y="1025"/>
              <a:ext cx="1248" cy="192"/>
            </a:xfrm>
            <a:prstGeom prst="rect">
              <a:avLst/>
            </a:prstGeom>
            <a:noFill/>
            <a:ln w="9525">
              <a:noFill/>
              <a:miter lim="800000"/>
              <a:headEnd/>
              <a:tailEnd/>
            </a:ln>
          </p:spPr>
          <p:txBody>
            <a:bodyPr>
              <a:prstTxWarp prst="textNoShape">
                <a:avLst/>
              </a:prstTxWarp>
              <a:spAutoFit/>
            </a:bodyPr>
            <a:lstStyle/>
            <a:p>
              <a:pPr>
                <a:spcBef>
                  <a:spcPct val="50000"/>
                </a:spcBef>
              </a:pPr>
              <a:r>
                <a:rPr lang="en-US" sz="1400" dirty="0" err="1"/>
                <a:t>Biofuels</a:t>
              </a:r>
              <a:r>
                <a:rPr lang="en-US" sz="1400" dirty="0"/>
                <a:t> Act Ratified</a:t>
              </a:r>
            </a:p>
          </p:txBody>
        </p:sp>
      </p:grpSp>
      <p:grpSp>
        <p:nvGrpSpPr>
          <p:cNvPr id="32" name="Group 58"/>
          <p:cNvGrpSpPr>
            <a:grpSpLocks/>
          </p:cNvGrpSpPr>
          <p:nvPr/>
        </p:nvGrpSpPr>
        <p:grpSpPr bwMode="auto">
          <a:xfrm>
            <a:off x="1758950" y="3473162"/>
            <a:ext cx="2813050" cy="2521237"/>
            <a:chOff x="2068" y="992"/>
            <a:chExt cx="1772" cy="2512"/>
          </a:xfrm>
        </p:grpSpPr>
        <p:sp>
          <p:nvSpPr>
            <p:cNvPr id="33"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5" name="Text Box 61"/>
            <p:cNvSpPr txBox="1">
              <a:spLocks noChangeArrowheads="1"/>
            </p:cNvSpPr>
            <p:nvPr/>
          </p:nvSpPr>
          <p:spPr bwMode="auto">
            <a:xfrm>
              <a:off x="2068" y="992"/>
              <a:ext cx="1248" cy="368"/>
            </a:xfrm>
            <a:prstGeom prst="rect">
              <a:avLst/>
            </a:prstGeom>
            <a:noFill/>
            <a:ln w="9525">
              <a:noFill/>
              <a:miter lim="800000"/>
              <a:headEnd/>
              <a:tailEnd/>
            </a:ln>
          </p:spPr>
          <p:txBody>
            <a:bodyPr>
              <a:prstTxWarp prst="textNoShape">
                <a:avLst/>
              </a:prstTxWarp>
              <a:spAutoFit/>
            </a:bodyPr>
            <a:lstStyle/>
            <a:p>
              <a:pPr>
                <a:spcBef>
                  <a:spcPct val="50000"/>
                </a:spcBef>
              </a:pPr>
              <a:r>
                <a:rPr lang="en-US" sz="1400" dirty="0" smtClean="0"/>
                <a:t>House Bill Approval</a:t>
              </a:r>
              <a:endParaRPr lang="en-US" sz="1400" dirty="0"/>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228600" y="1143000"/>
            <a:ext cx="74676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t>The Food Security Coalition</a:t>
            </a:r>
            <a:endParaRPr lang="en-US" sz="2800"/>
          </a:p>
        </p:txBody>
      </p:sp>
      <p:grpSp>
        <p:nvGrpSpPr>
          <p:cNvPr id="36867" name="Group 22"/>
          <p:cNvGrpSpPr>
            <a:grpSpLocks/>
          </p:cNvGrpSpPr>
          <p:nvPr/>
        </p:nvGrpSpPr>
        <p:grpSpPr bwMode="auto">
          <a:xfrm>
            <a:off x="152400" y="1724025"/>
            <a:ext cx="8839200" cy="4860925"/>
            <a:chOff x="96" y="1086"/>
            <a:chExt cx="5568" cy="3062"/>
          </a:xfrm>
        </p:grpSpPr>
        <p:pic>
          <p:nvPicPr>
            <p:cNvPr id="36873" name="Picture 4" descr="Food"/>
            <p:cNvPicPr>
              <a:picLocks noChangeAspect="1" noChangeArrowheads="1"/>
            </p:cNvPicPr>
            <p:nvPr/>
          </p:nvPicPr>
          <p:blipFill>
            <a:blip r:embed="rId3"/>
            <a:srcRect/>
            <a:stretch>
              <a:fillRect/>
            </a:stretch>
          </p:blipFill>
          <p:spPr bwMode="auto">
            <a:xfrm>
              <a:off x="96" y="1086"/>
              <a:ext cx="5568" cy="3053"/>
            </a:xfrm>
            <a:prstGeom prst="rect">
              <a:avLst/>
            </a:prstGeom>
            <a:noFill/>
            <a:ln w="9525">
              <a:noFill/>
              <a:miter lim="800000"/>
              <a:headEnd/>
              <a:tailEnd/>
            </a:ln>
          </p:spPr>
        </p:pic>
        <p:grpSp>
          <p:nvGrpSpPr>
            <p:cNvPr id="36874" name="Group 5"/>
            <p:cNvGrpSpPr>
              <a:grpSpLocks/>
            </p:cNvGrpSpPr>
            <p:nvPr/>
          </p:nvGrpSpPr>
          <p:grpSpPr bwMode="auto">
            <a:xfrm>
              <a:off x="480" y="3936"/>
              <a:ext cx="5031" cy="212"/>
              <a:chOff x="480" y="3936"/>
              <a:chExt cx="5031" cy="212"/>
            </a:xfrm>
          </p:grpSpPr>
          <p:sp>
            <p:nvSpPr>
              <p:cNvPr id="36875" name="Text Box 6"/>
              <p:cNvSpPr txBox="1">
                <a:spLocks noChangeArrowheads="1"/>
              </p:cNvSpPr>
              <p:nvPr/>
            </p:nvSpPr>
            <p:spPr bwMode="auto">
              <a:xfrm>
                <a:off x="480" y="3936"/>
                <a:ext cx="624" cy="212"/>
              </a:xfrm>
              <a:prstGeom prst="rect">
                <a:avLst/>
              </a:prstGeom>
              <a:noFill/>
              <a:ln w="9525">
                <a:noFill/>
                <a:miter lim="800000"/>
                <a:headEnd/>
                <a:tailEnd/>
              </a:ln>
            </p:spPr>
            <p:txBody>
              <a:bodyPr>
                <a:prstTxWarp prst="textNoShape">
                  <a:avLst/>
                </a:prstTxWarp>
                <a:spAutoFit/>
              </a:bodyPr>
              <a:lstStyle/>
              <a:p>
                <a:pPr>
                  <a:spcBef>
                    <a:spcPct val="50000"/>
                  </a:spcBef>
                </a:pPr>
                <a:endParaRPr lang="en-US" sz="1600"/>
              </a:p>
            </p:txBody>
          </p:sp>
          <p:sp>
            <p:nvSpPr>
              <p:cNvPr id="36876" name="Text Box 7"/>
              <p:cNvSpPr txBox="1">
                <a:spLocks noChangeArrowheads="1"/>
              </p:cNvSpPr>
              <p:nvPr/>
            </p:nvSpPr>
            <p:spPr bwMode="auto">
              <a:xfrm>
                <a:off x="48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2002</a:t>
                </a:r>
                <a:endParaRPr lang="en-US" sz="2000"/>
              </a:p>
            </p:txBody>
          </p:sp>
          <p:sp>
            <p:nvSpPr>
              <p:cNvPr id="36877" name="Text Box 8"/>
              <p:cNvSpPr txBox="1">
                <a:spLocks noChangeArrowheads="1"/>
              </p:cNvSpPr>
              <p:nvPr/>
            </p:nvSpPr>
            <p:spPr bwMode="auto">
              <a:xfrm>
                <a:off x="1104"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2003</a:t>
                </a:r>
                <a:endParaRPr lang="en-US" sz="2000"/>
              </a:p>
            </p:txBody>
          </p:sp>
          <p:sp>
            <p:nvSpPr>
              <p:cNvPr id="36878" name="Text Box 9"/>
              <p:cNvSpPr txBox="1">
                <a:spLocks noChangeArrowheads="1"/>
              </p:cNvSpPr>
              <p:nvPr/>
            </p:nvSpPr>
            <p:spPr bwMode="auto">
              <a:xfrm>
                <a:off x="174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2004</a:t>
                </a:r>
                <a:endParaRPr lang="en-US" sz="2000"/>
              </a:p>
            </p:txBody>
          </p:sp>
          <p:sp>
            <p:nvSpPr>
              <p:cNvPr id="36879" name="Text Box 10"/>
              <p:cNvSpPr txBox="1">
                <a:spLocks noChangeArrowheads="1"/>
              </p:cNvSpPr>
              <p:nvPr/>
            </p:nvSpPr>
            <p:spPr bwMode="auto">
              <a:xfrm>
                <a:off x="240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2005</a:t>
                </a:r>
                <a:endParaRPr lang="en-US" sz="2000"/>
              </a:p>
            </p:txBody>
          </p:sp>
          <p:sp>
            <p:nvSpPr>
              <p:cNvPr id="36880" name="Text Box 11"/>
              <p:cNvSpPr txBox="1">
                <a:spLocks noChangeArrowheads="1"/>
              </p:cNvSpPr>
              <p:nvPr/>
            </p:nvSpPr>
            <p:spPr bwMode="auto">
              <a:xfrm>
                <a:off x="3045"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2006</a:t>
                </a:r>
                <a:endParaRPr lang="en-US" sz="2000"/>
              </a:p>
            </p:txBody>
          </p:sp>
          <p:sp>
            <p:nvSpPr>
              <p:cNvPr id="36881" name="Text Box 12"/>
              <p:cNvSpPr txBox="1">
                <a:spLocks noChangeArrowheads="1"/>
              </p:cNvSpPr>
              <p:nvPr/>
            </p:nvSpPr>
            <p:spPr bwMode="auto">
              <a:xfrm>
                <a:off x="3687"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2007</a:t>
                </a:r>
                <a:endParaRPr lang="en-US" sz="2000"/>
              </a:p>
            </p:txBody>
          </p:sp>
          <p:sp>
            <p:nvSpPr>
              <p:cNvPr id="36882" name="Text Box 13"/>
              <p:cNvSpPr txBox="1">
                <a:spLocks noChangeArrowheads="1"/>
              </p:cNvSpPr>
              <p:nvPr/>
            </p:nvSpPr>
            <p:spPr bwMode="auto">
              <a:xfrm>
                <a:off x="432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2008</a:t>
                </a:r>
                <a:endParaRPr lang="en-US" sz="2000"/>
              </a:p>
            </p:txBody>
          </p:sp>
          <p:sp>
            <p:nvSpPr>
              <p:cNvPr id="36883" name="Text Box 14"/>
              <p:cNvSpPr txBox="1">
                <a:spLocks noChangeArrowheads="1"/>
              </p:cNvSpPr>
              <p:nvPr/>
            </p:nvSpPr>
            <p:spPr bwMode="auto">
              <a:xfrm>
                <a:off x="4983"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2009</a:t>
                </a:r>
                <a:endParaRPr lang="en-US" sz="2000"/>
              </a:p>
            </p:txBody>
          </p:sp>
          <p:sp>
            <p:nvSpPr>
              <p:cNvPr id="36884" name="Line 15"/>
              <p:cNvSpPr>
                <a:spLocks noChangeShapeType="1"/>
              </p:cNvSpPr>
              <p:nvPr/>
            </p:nvSpPr>
            <p:spPr bwMode="auto">
              <a:xfrm>
                <a:off x="105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6885" name="Line 16"/>
              <p:cNvSpPr>
                <a:spLocks noChangeShapeType="1"/>
              </p:cNvSpPr>
              <p:nvPr/>
            </p:nvSpPr>
            <p:spPr bwMode="auto">
              <a:xfrm>
                <a:off x="1698"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6886" name="Line 17"/>
              <p:cNvSpPr>
                <a:spLocks noChangeShapeType="1"/>
              </p:cNvSpPr>
              <p:nvPr/>
            </p:nvSpPr>
            <p:spPr bwMode="auto">
              <a:xfrm>
                <a:off x="233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6887" name="Line 18"/>
              <p:cNvSpPr>
                <a:spLocks noChangeShapeType="1"/>
              </p:cNvSpPr>
              <p:nvPr/>
            </p:nvSpPr>
            <p:spPr bwMode="auto">
              <a:xfrm>
                <a:off x="299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6888" name="Line 19"/>
              <p:cNvSpPr>
                <a:spLocks noChangeShapeType="1"/>
              </p:cNvSpPr>
              <p:nvPr/>
            </p:nvSpPr>
            <p:spPr bwMode="auto">
              <a:xfrm>
                <a:off x="3639"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6889" name="Line 20"/>
              <p:cNvSpPr>
                <a:spLocks noChangeShapeType="1"/>
              </p:cNvSpPr>
              <p:nvPr/>
            </p:nvSpPr>
            <p:spPr bwMode="auto">
              <a:xfrm>
                <a:off x="4272"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6890" name="Line 21"/>
              <p:cNvSpPr>
                <a:spLocks noChangeShapeType="1"/>
              </p:cNvSpPr>
              <p:nvPr/>
            </p:nvSpPr>
            <p:spPr bwMode="auto">
              <a:xfrm>
                <a:off x="492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grpSp>
      <p:sp>
        <p:nvSpPr>
          <p:cNvPr id="36868" name="Freeform 25"/>
          <p:cNvSpPr>
            <a:spLocks/>
          </p:cNvSpPr>
          <p:nvPr/>
        </p:nvSpPr>
        <p:spPr bwMode="auto">
          <a:xfrm>
            <a:off x="5410200" y="2413000"/>
            <a:ext cx="3124200" cy="3403600"/>
          </a:xfrm>
          <a:custGeom>
            <a:avLst/>
            <a:gdLst>
              <a:gd name="T0" fmla="*/ 0 w 1968"/>
              <a:gd name="T1" fmla="*/ 3378200 h 2144"/>
              <a:gd name="T2" fmla="*/ 914400 w 1968"/>
              <a:gd name="T3" fmla="*/ 2844800 h 2144"/>
              <a:gd name="T4" fmla="*/ 1752600 w 1968"/>
              <a:gd name="T5" fmla="*/ 25400 h 2144"/>
              <a:gd name="T6" fmla="*/ 2438400 w 1968"/>
              <a:gd name="T7" fmla="*/ 2692400 h 2144"/>
              <a:gd name="T8" fmla="*/ 3124200 w 1968"/>
              <a:gd name="T9" fmla="*/ 3378200 h 2144"/>
              <a:gd name="T10" fmla="*/ 0 60000 65536"/>
              <a:gd name="T11" fmla="*/ 0 60000 65536"/>
              <a:gd name="T12" fmla="*/ 0 60000 65536"/>
              <a:gd name="T13" fmla="*/ 0 60000 65536"/>
              <a:gd name="T14" fmla="*/ 0 60000 65536"/>
              <a:gd name="T15" fmla="*/ 0 w 1968"/>
              <a:gd name="T16" fmla="*/ 0 h 2144"/>
              <a:gd name="T17" fmla="*/ 1968 w 1968"/>
              <a:gd name="T18" fmla="*/ 2144 h 2144"/>
            </a:gdLst>
            <a:ahLst/>
            <a:cxnLst>
              <a:cxn ang="T10">
                <a:pos x="T0" y="T1"/>
              </a:cxn>
              <a:cxn ang="T11">
                <a:pos x="T2" y="T3"/>
              </a:cxn>
              <a:cxn ang="T12">
                <a:pos x="T4" y="T5"/>
              </a:cxn>
              <a:cxn ang="T13">
                <a:pos x="T6" y="T7"/>
              </a:cxn>
              <a:cxn ang="T14">
                <a:pos x="T8" y="T9"/>
              </a:cxn>
            </a:cxnLst>
            <a:rect l="T15" t="T16" r="T17" b="T18"/>
            <a:pathLst>
              <a:path w="1968" h="2144">
                <a:moveTo>
                  <a:pt x="0" y="2128"/>
                </a:moveTo>
                <a:cubicBezTo>
                  <a:pt x="196" y="2136"/>
                  <a:pt x="392" y="2144"/>
                  <a:pt x="576" y="1792"/>
                </a:cubicBezTo>
                <a:cubicBezTo>
                  <a:pt x="760" y="1440"/>
                  <a:pt x="944" y="32"/>
                  <a:pt x="1104" y="16"/>
                </a:cubicBezTo>
                <a:cubicBezTo>
                  <a:pt x="1264" y="0"/>
                  <a:pt x="1392" y="1344"/>
                  <a:pt x="1536" y="1696"/>
                </a:cubicBezTo>
                <a:cubicBezTo>
                  <a:pt x="1680" y="2048"/>
                  <a:pt x="1824" y="2088"/>
                  <a:pt x="1968" y="2128"/>
                </a:cubicBezTo>
              </a:path>
            </a:pathLst>
          </a:custGeom>
          <a:noFill/>
          <a:ln w="31750">
            <a:solidFill>
              <a:srgbClr val="339966"/>
            </a:solidFill>
            <a:prstDash val="dash"/>
            <a:round/>
            <a:headEnd/>
            <a:tailEnd/>
          </a:ln>
        </p:spPr>
        <p:txBody>
          <a:bodyPr wrap="none" anchor="ctr">
            <a:prstTxWarp prst="textNoShape">
              <a:avLst/>
            </a:prstTxWarp>
          </a:bodyPr>
          <a:lstStyle/>
          <a:p>
            <a:endParaRPr lang="en-US"/>
          </a:p>
        </p:txBody>
      </p:sp>
      <p:grpSp>
        <p:nvGrpSpPr>
          <p:cNvPr id="27" name="Group 58"/>
          <p:cNvGrpSpPr>
            <a:grpSpLocks/>
          </p:cNvGrpSpPr>
          <p:nvPr/>
        </p:nvGrpSpPr>
        <p:grpSpPr bwMode="auto">
          <a:xfrm>
            <a:off x="3084513" y="3963477"/>
            <a:ext cx="2795588" cy="2056325"/>
            <a:chOff x="2079" y="931"/>
            <a:chExt cx="1761" cy="2573"/>
          </a:xfrm>
        </p:grpSpPr>
        <p:sp>
          <p:nvSpPr>
            <p:cNvPr id="28"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29"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0" name="Text Box 61"/>
            <p:cNvSpPr txBox="1">
              <a:spLocks noChangeArrowheads="1"/>
            </p:cNvSpPr>
            <p:nvPr/>
          </p:nvSpPr>
          <p:spPr bwMode="auto">
            <a:xfrm>
              <a:off x="2079" y="931"/>
              <a:ext cx="1248" cy="192"/>
            </a:xfrm>
            <a:prstGeom prst="rect">
              <a:avLst/>
            </a:prstGeom>
            <a:noFill/>
            <a:ln w="9525">
              <a:noFill/>
              <a:miter lim="800000"/>
              <a:headEnd/>
              <a:tailEnd/>
            </a:ln>
          </p:spPr>
          <p:txBody>
            <a:bodyPr>
              <a:prstTxWarp prst="textNoShape">
                <a:avLst/>
              </a:prstTxWarp>
              <a:spAutoFit/>
            </a:bodyPr>
            <a:lstStyle/>
            <a:p>
              <a:pPr>
                <a:spcBef>
                  <a:spcPct val="50000"/>
                </a:spcBef>
              </a:pPr>
              <a:r>
                <a:rPr lang="en-US" sz="1400" dirty="0" err="1"/>
                <a:t>Biofuels</a:t>
              </a:r>
              <a:r>
                <a:rPr lang="en-US" sz="1400" dirty="0"/>
                <a:t> Act Ratified</a:t>
              </a:r>
            </a:p>
          </p:txBody>
        </p:sp>
      </p:grpSp>
      <p:grpSp>
        <p:nvGrpSpPr>
          <p:cNvPr id="31" name="Group 58"/>
          <p:cNvGrpSpPr>
            <a:grpSpLocks/>
          </p:cNvGrpSpPr>
          <p:nvPr/>
        </p:nvGrpSpPr>
        <p:grpSpPr bwMode="auto">
          <a:xfrm>
            <a:off x="2811462" y="3397618"/>
            <a:ext cx="3589338" cy="2624596"/>
            <a:chOff x="1579" y="995"/>
            <a:chExt cx="2261" cy="2509"/>
          </a:xfrm>
        </p:grpSpPr>
        <p:sp>
          <p:nvSpPr>
            <p:cNvPr id="32"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3"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4" name="Text Box 61"/>
            <p:cNvSpPr txBox="1">
              <a:spLocks noChangeArrowheads="1"/>
            </p:cNvSpPr>
            <p:nvPr/>
          </p:nvSpPr>
          <p:spPr bwMode="auto">
            <a:xfrm>
              <a:off x="1579" y="995"/>
              <a:ext cx="1759" cy="222"/>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1400" dirty="0" smtClean="0"/>
                <a:t>Ziegler’s Statement to the UN</a:t>
              </a:r>
              <a:endParaRPr lang="en-US" sz="1400" dirty="0"/>
            </a:p>
          </p:txBody>
        </p:sp>
      </p:grpSp>
      <p:grpSp>
        <p:nvGrpSpPr>
          <p:cNvPr id="35" name="Group 58"/>
          <p:cNvGrpSpPr>
            <a:grpSpLocks/>
          </p:cNvGrpSpPr>
          <p:nvPr/>
        </p:nvGrpSpPr>
        <p:grpSpPr bwMode="auto">
          <a:xfrm>
            <a:off x="3582064" y="2819399"/>
            <a:ext cx="3248026" cy="3202813"/>
            <a:chOff x="1794" y="976"/>
            <a:chExt cx="2046" cy="2528"/>
          </a:xfrm>
        </p:grpSpPr>
        <p:sp>
          <p:nvSpPr>
            <p:cNvPr id="36"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7"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8" name="Text Box 61"/>
            <p:cNvSpPr txBox="1">
              <a:spLocks noChangeArrowheads="1"/>
            </p:cNvSpPr>
            <p:nvPr/>
          </p:nvSpPr>
          <p:spPr bwMode="auto">
            <a:xfrm>
              <a:off x="1794" y="976"/>
              <a:ext cx="1501" cy="334"/>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1400" dirty="0" smtClean="0"/>
                <a:t>Michel’s Statement to the Philippine Government</a:t>
              </a:r>
              <a:endParaRPr lang="en-US" sz="1400" dirty="0"/>
            </a:p>
          </p:txBody>
        </p:sp>
      </p:grpSp>
      <p:grpSp>
        <p:nvGrpSpPr>
          <p:cNvPr id="39" name="Group 58"/>
          <p:cNvGrpSpPr>
            <a:grpSpLocks/>
          </p:cNvGrpSpPr>
          <p:nvPr/>
        </p:nvGrpSpPr>
        <p:grpSpPr bwMode="auto">
          <a:xfrm flipH="1">
            <a:off x="7439027" y="2134263"/>
            <a:ext cx="1289179" cy="3888614"/>
            <a:chOff x="1432" y="1025"/>
            <a:chExt cx="2408" cy="2479"/>
          </a:xfrm>
        </p:grpSpPr>
        <p:sp>
          <p:nvSpPr>
            <p:cNvPr id="40"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1"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2" name="Text Box 61"/>
            <p:cNvSpPr txBox="1">
              <a:spLocks noChangeArrowheads="1"/>
            </p:cNvSpPr>
            <p:nvPr/>
          </p:nvSpPr>
          <p:spPr bwMode="auto">
            <a:xfrm>
              <a:off x="1432" y="1025"/>
              <a:ext cx="1786" cy="196"/>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1400" dirty="0" smtClean="0"/>
                <a:t>New IRR</a:t>
              </a:r>
              <a:endParaRPr lang="en-US" sz="1400" dirty="0"/>
            </a:p>
          </p:txBody>
        </p:sp>
      </p:grpSp>
      <p:grpSp>
        <p:nvGrpSpPr>
          <p:cNvPr id="43" name="Group 58"/>
          <p:cNvGrpSpPr>
            <a:grpSpLocks/>
          </p:cNvGrpSpPr>
          <p:nvPr/>
        </p:nvGrpSpPr>
        <p:grpSpPr bwMode="auto">
          <a:xfrm>
            <a:off x="4419600" y="2133601"/>
            <a:ext cx="2514601" cy="3886200"/>
            <a:chOff x="2256" y="976"/>
            <a:chExt cx="1584" cy="2528"/>
          </a:xfrm>
        </p:grpSpPr>
        <p:sp>
          <p:nvSpPr>
            <p:cNvPr id="44"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5"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6" name="Text Box 61"/>
            <p:cNvSpPr txBox="1">
              <a:spLocks noChangeArrowheads="1"/>
            </p:cNvSpPr>
            <p:nvPr/>
          </p:nvSpPr>
          <p:spPr bwMode="auto">
            <a:xfrm>
              <a:off x="2256" y="976"/>
              <a:ext cx="1152" cy="340"/>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1400" dirty="0" smtClean="0"/>
                <a:t>Resolution for suspension filed</a:t>
              </a:r>
              <a:endParaRPr lang="en-US" sz="1400" dirty="0"/>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228600" y="1143000"/>
            <a:ext cx="74676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a:t>The</a:t>
            </a:r>
            <a:r>
              <a:rPr lang="en-US" dirty="0" smtClean="0"/>
              <a:t> Forest Conservation </a:t>
            </a:r>
            <a:r>
              <a:rPr lang="en-US" dirty="0"/>
              <a:t>Coalition</a:t>
            </a:r>
            <a:endParaRPr lang="en-US" sz="2800" dirty="0"/>
          </a:p>
        </p:txBody>
      </p:sp>
      <p:grpSp>
        <p:nvGrpSpPr>
          <p:cNvPr id="38915" name="Group 22"/>
          <p:cNvGrpSpPr>
            <a:grpSpLocks/>
          </p:cNvGrpSpPr>
          <p:nvPr/>
        </p:nvGrpSpPr>
        <p:grpSpPr bwMode="auto">
          <a:xfrm>
            <a:off x="152400" y="1724025"/>
            <a:ext cx="8839200" cy="4860925"/>
            <a:chOff x="96" y="1086"/>
            <a:chExt cx="5568" cy="3062"/>
          </a:xfrm>
        </p:grpSpPr>
        <p:pic>
          <p:nvPicPr>
            <p:cNvPr id="38921" name="Picture 4" descr="Biodiversity"/>
            <p:cNvPicPr>
              <a:picLocks noChangeAspect="1" noChangeArrowheads="1"/>
            </p:cNvPicPr>
            <p:nvPr/>
          </p:nvPicPr>
          <p:blipFill>
            <a:blip r:embed="rId3"/>
            <a:srcRect/>
            <a:stretch>
              <a:fillRect/>
            </a:stretch>
          </p:blipFill>
          <p:spPr bwMode="auto">
            <a:xfrm>
              <a:off x="96" y="1086"/>
              <a:ext cx="5568" cy="3059"/>
            </a:xfrm>
            <a:prstGeom prst="rect">
              <a:avLst/>
            </a:prstGeom>
            <a:noFill/>
            <a:ln w="9525">
              <a:noFill/>
              <a:miter lim="800000"/>
              <a:headEnd/>
              <a:tailEnd/>
            </a:ln>
          </p:spPr>
        </p:pic>
        <p:grpSp>
          <p:nvGrpSpPr>
            <p:cNvPr id="38922" name="Group 5"/>
            <p:cNvGrpSpPr>
              <a:grpSpLocks/>
            </p:cNvGrpSpPr>
            <p:nvPr/>
          </p:nvGrpSpPr>
          <p:grpSpPr bwMode="auto">
            <a:xfrm>
              <a:off x="480" y="3936"/>
              <a:ext cx="5031" cy="212"/>
              <a:chOff x="480" y="3936"/>
              <a:chExt cx="5031" cy="212"/>
            </a:xfrm>
          </p:grpSpPr>
          <p:sp>
            <p:nvSpPr>
              <p:cNvPr id="38923" name="Text Box 6"/>
              <p:cNvSpPr txBox="1">
                <a:spLocks noChangeArrowheads="1"/>
              </p:cNvSpPr>
              <p:nvPr/>
            </p:nvSpPr>
            <p:spPr bwMode="auto">
              <a:xfrm>
                <a:off x="480" y="3936"/>
                <a:ext cx="624" cy="212"/>
              </a:xfrm>
              <a:prstGeom prst="rect">
                <a:avLst/>
              </a:prstGeom>
              <a:noFill/>
              <a:ln w="9525">
                <a:noFill/>
                <a:miter lim="800000"/>
                <a:headEnd/>
                <a:tailEnd/>
              </a:ln>
            </p:spPr>
            <p:txBody>
              <a:bodyPr>
                <a:prstTxWarp prst="textNoShape">
                  <a:avLst/>
                </a:prstTxWarp>
                <a:spAutoFit/>
              </a:bodyPr>
              <a:lstStyle/>
              <a:p>
                <a:pPr>
                  <a:spcBef>
                    <a:spcPct val="50000"/>
                  </a:spcBef>
                </a:pPr>
                <a:endParaRPr lang="en-US" sz="1600"/>
              </a:p>
            </p:txBody>
          </p:sp>
          <p:sp>
            <p:nvSpPr>
              <p:cNvPr id="38924" name="Text Box 7"/>
              <p:cNvSpPr txBox="1">
                <a:spLocks noChangeArrowheads="1"/>
              </p:cNvSpPr>
              <p:nvPr/>
            </p:nvSpPr>
            <p:spPr bwMode="auto">
              <a:xfrm>
                <a:off x="48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2002</a:t>
                </a:r>
                <a:endParaRPr lang="en-US" sz="2000"/>
              </a:p>
            </p:txBody>
          </p:sp>
          <p:sp>
            <p:nvSpPr>
              <p:cNvPr id="38925" name="Text Box 8"/>
              <p:cNvSpPr txBox="1">
                <a:spLocks noChangeArrowheads="1"/>
              </p:cNvSpPr>
              <p:nvPr/>
            </p:nvSpPr>
            <p:spPr bwMode="auto">
              <a:xfrm>
                <a:off x="1104"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2003</a:t>
                </a:r>
                <a:endParaRPr lang="en-US" sz="2000"/>
              </a:p>
            </p:txBody>
          </p:sp>
          <p:sp>
            <p:nvSpPr>
              <p:cNvPr id="38926" name="Text Box 9"/>
              <p:cNvSpPr txBox="1">
                <a:spLocks noChangeArrowheads="1"/>
              </p:cNvSpPr>
              <p:nvPr/>
            </p:nvSpPr>
            <p:spPr bwMode="auto">
              <a:xfrm>
                <a:off x="174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2004</a:t>
                </a:r>
                <a:endParaRPr lang="en-US" sz="2000"/>
              </a:p>
            </p:txBody>
          </p:sp>
          <p:sp>
            <p:nvSpPr>
              <p:cNvPr id="38927" name="Text Box 10"/>
              <p:cNvSpPr txBox="1">
                <a:spLocks noChangeArrowheads="1"/>
              </p:cNvSpPr>
              <p:nvPr/>
            </p:nvSpPr>
            <p:spPr bwMode="auto">
              <a:xfrm>
                <a:off x="2400"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2005</a:t>
                </a:r>
                <a:endParaRPr lang="en-US" sz="2000"/>
              </a:p>
            </p:txBody>
          </p:sp>
          <p:sp>
            <p:nvSpPr>
              <p:cNvPr id="38928" name="Text Box 11"/>
              <p:cNvSpPr txBox="1">
                <a:spLocks noChangeArrowheads="1"/>
              </p:cNvSpPr>
              <p:nvPr/>
            </p:nvSpPr>
            <p:spPr bwMode="auto">
              <a:xfrm>
                <a:off x="3045"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2006</a:t>
                </a:r>
                <a:endParaRPr lang="en-US" sz="2000"/>
              </a:p>
            </p:txBody>
          </p:sp>
          <p:sp>
            <p:nvSpPr>
              <p:cNvPr id="38929" name="Text Box 12"/>
              <p:cNvSpPr txBox="1">
                <a:spLocks noChangeArrowheads="1"/>
              </p:cNvSpPr>
              <p:nvPr/>
            </p:nvSpPr>
            <p:spPr bwMode="auto">
              <a:xfrm>
                <a:off x="3687"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2007</a:t>
                </a:r>
                <a:endParaRPr lang="en-US" sz="2000"/>
              </a:p>
            </p:txBody>
          </p:sp>
          <p:sp>
            <p:nvSpPr>
              <p:cNvPr id="38930" name="Text Box 13"/>
              <p:cNvSpPr txBox="1">
                <a:spLocks noChangeArrowheads="1"/>
              </p:cNvSpPr>
              <p:nvPr/>
            </p:nvSpPr>
            <p:spPr bwMode="auto">
              <a:xfrm>
                <a:off x="4329"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2008</a:t>
                </a:r>
                <a:endParaRPr lang="en-US" sz="2000"/>
              </a:p>
            </p:txBody>
          </p:sp>
          <p:sp>
            <p:nvSpPr>
              <p:cNvPr id="38931" name="Text Box 14"/>
              <p:cNvSpPr txBox="1">
                <a:spLocks noChangeArrowheads="1"/>
              </p:cNvSpPr>
              <p:nvPr/>
            </p:nvSpPr>
            <p:spPr bwMode="auto">
              <a:xfrm>
                <a:off x="4983" y="3936"/>
                <a:ext cx="528"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t>2009</a:t>
                </a:r>
                <a:endParaRPr lang="en-US" sz="2000"/>
              </a:p>
            </p:txBody>
          </p:sp>
          <p:sp>
            <p:nvSpPr>
              <p:cNvPr id="38932" name="Line 15"/>
              <p:cNvSpPr>
                <a:spLocks noChangeShapeType="1"/>
              </p:cNvSpPr>
              <p:nvPr/>
            </p:nvSpPr>
            <p:spPr bwMode="auto">
              <a:xfrm>
                <a:off x="105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8933" name="Line 16"/>
              <p:cNvSpPr>
                <a:spLocks noChangeShapeType="1"/>
              </p:cNvSpPr>
              <p:nvPr/>
            </p:nvSpPr>
            <p:spPr bwMode="auto">
              <a:xfrm>
                <a:off x="1698"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8934" name="Line 17"/>
              <p:cNvSpPr>
                <a:spLocks noChangeShapeType="1"/>
              </p:cNvSpPr>
              <p:nvPr/>
            </p:nvSpPr>
            <p:spPr bwMode="auto">
              <a:xfrm>
                <a:off x="233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8935" name="Line 18"/>
              <p:cNvSpPr>
                <a:spLocks noChangeShapeType="1"/>
              </p:cNvSpPr>
              <p:nvPr/>
            </p:nvSpPr>
            <p:spPr bwMode="auto">
              <a:xfrm>
                <a:off x="2994"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8936" name="Line 19"/>
              <p:cNvSpPr>
                <a:spLocks noChangeShapeType="1"/>
              </p:cNvSpPr>
              <p:nvPr/>
            </p:nvSpPr>
            <p:spPr bwMode="auto">
              <a:xfrm>
                <a:off x="3639"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8937" name="Line 20"/>
              <p:cNvSpPr>
                <a:spLocks noChangeShapeType="1"/>
              </p:cNvSpPr>
              <p:nvPr/>
            </p:nvSpPr>
            <p:spPr bwMode="auto">
              <a:xfrm>
                <a:off x="4272"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8938" name="Line 21"/>
              <p:cNvSpPr>
                <a:spLocks noChangeShapeType="1"/>
              </p:cNvSpPr>
              <p:nvPr/>
            </p:nvSpPr>
            <p:spPr bwMode="auto">
              <a:xfrm>
                <a:off x="4926" y="3936"/>
                <a:ext cx="0" cy="144"/>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grpSp>
      <p:sp>
        <p:nvSpPr>
          <p:cNvPr id="38916" name="Freeform 23"/>
          <p:cNvSpPr>
            <a:spLocks/>
          </p:cNvSpPr>
          <p:nvPr/>
        </p:nvSpPr>
        <p:spPr bwMode="auto">
          <a:xfrm>
            <a:off x="5334000" y="5486400"/>
            <a:ext cx="3048000" cy="304800"/>
          </a:xfrm>
          <a:custGeom>
            <a:avLst/>
            <a:gdLst>
              <a:gd name="T0" fmla="*/ 0 w 1920"/>
              <a:gd name="T1" fmla="*/ 304800 h 192"/>
              <a:gd name="T2" fmla="*/ 1447800 w 1920"/>
              <a:gd name="T3" fmla="*/ 0 h 192"/>
              <a:gd name="T4" fmla="*/ 3048000 w 1920"/>
              <a:gd name="T5" fmla="*/ 304800 h 192"/>
              <a:gd name="T6" fmla="*/ 0 60000 65536"/>
              <a:gd name="T7" fmla="*/ 0 60000 65536"/>
              <a:gd name="T8" fmla="*/ 0 60000 65536"/>
              <a:gd name="T9" fmla="*/ 0 w 1920"/>
              <a:gd name="T10" fmla="*/ 0 h 192"/>
              <a:gd name="T11" fmla="*/ 1920 w 1920"/>
              <a:gd name="T12" fmla="*/ 192 h 192"/>
            </a:gdLst>
            <a:ahLst/>
            <a:cxnLst>
              <a:cxn ang="T6">
                <a:pos x="T0" y="T1"/>
              </a:cxn>
              <a:cxn ang="T7">
                <a:pos x="T2" y="T3"/>
              </a:cxn>
              <a:cxn ang="T8">
                <a:pos x="T4" y="T5"/>
              </a:cxn>
            </a:cxnLst>
            <a:rect l="T9" t="T10" r="T11" b="T12"/>
            <a:pathLst>
              <a:path w="1920" h="192">
                <a:moveTo>
                  <a:pt x="0" y="192"/>
                </a:moveTo>
                <a:cubicBezTo>
                  <a:pt x="296" y="96"/>
                  <a:pt x="592" y="0"/>
                  <a:pt x="912" y="0"/>
                </a:cubicBezTo>
                <a:cubicBezTo>
                  <a:pt x="1232" y="0"/>
                  <a:pt x="1576" y="96"/>
                  <a:pt x="1920" y="192"/>
                </a:cubicBezTo>
              </a:path>
            </a:pathLst>
          </a:custGeom>
          <a:noFill/>
          <a:ln w="31750">
            <a:solidFill>
              <a:srgbClr val="800080"/>
            </a:solidFill>
            <a:prstDash val="dash"/>
            <a:round/>
            <a:headEnd/>
            <a:tailEnd/>
          </a:ln>
        </p:spPr>
        <p:txBody>
          <a:bodyPr wrap="none" anchor="ctr">
            <a:prstTxWarp prst="textNoShape">
              <a:avLst/>
            </a:prstTxWarp>
          </a:bodyPr>
          <a:lstStyle/>
          <a:p>
            <a:endParaRPr lang="en-US"/>
          </a:p>
        </p:txBody>
      </p:sp>
      <p:grpSp>
        <p:nvGrpSpPr>
          <p:cNvPr id="27" name="Group 58"/>
          <p:cNvGrpSpPr>
            <a:grpSpLocks/>
          </p:cNvGrpSpPr>
          <p:nvPr/>
        </p:nvGrpSpPr>
        <p:grpSpPr bwMode="auto">
          <a:xfrm>
            <a:off x="3033713" y="3045586"/>
            <a:ext cx="2846388" cy="2974214"/>
            <a:chOff x="2047" y="1025"/>
            <a:chExt cx="1793" cy="2479"/>
          </a:xfrm>
        </p:grpSpPr>
        <p:sp>
          <p:nvSpPr>
            <p:cNvPr id="28" name="Line 59"/>
            <p:cNvSpPr>
              <a:spLocks noChangeShapeType="1"/>
            </p:cNvSpPr>
            <p:nvPr/>
          </p:nvSpPr>
          <p:spPr bwMode="auto">
            <a:xfrm flipV="1">
              <a:off x="3840" y="1152"/>
              <a:ext cx="0" cy="2352"/>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29" name="Line 60"/>
            <p:cNvSpPr>
              <a:spLocks noChangeShapeType="1"/>
            </p:cNvSpPr>
            <p:nvPr/>
          </p:nvSpPr>
          <p:spPr bwMode="auto">
            <a:xfrm flipH="1">
              <a:off x="3168" y="1152"/>
              <a:ext cx="672"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30" name="Text Box 61"/>
            <p:cNvSpPr txBox="1">
              <a:spLocks noChangeArrowheads="1"/>
            </p:cNvSpPr>
            <p:nvPr/>
          </p:nvSpPr>
          <p:spPr bwMode="auto">
            <a:xfrm>
              <a:off x="2047" y="1025"/>
              <a:ext cx="1248" cy="192"/>
            </a:xfrm>
            <a:prstGeom prst="rect">
              <a:avLst/>
            </a:prstGeom>
            <a:noFill/>
            <a:ln w="9525">
              <a:noFill/>
              <a:miter lim="800000"/>
              <a:headEnd/>
              <a:tailEnd/>
            </a:ln>
          </p:spPr>
          <p:txBody>
            <a:bodyPr>
              <a:prstTxWarp prst="textNoShape">
                <a:avLst/>
              </a:prstTxWarp>
              <a:spAutoFit/>
            </a:bodyPr>
            <a:lstStyle/>
            <a:p>
              <a:pPr>
                <a:spcBef>
                  <a:spcPct val="50000"/>
                </a:spcBef>
              </a:pPr>
              <a:r>
                <a:rPr lang="en-US" sz="1400" dirty="0" err="1"/>
                <a:t>Biofuels</a:t>
              </a:r>
              <a:r>
                <a:rPr lang="en-US" sz="1400" dirty="0"/>
                <a:t> Act Ratified</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304800" y="1219200"/>
            <a:ext cx="8001000" cy="523220"/>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2800" dirty="0" smtClean="0"/>
              <a:t>Why is the Forest Conservation Coalition weak?</a:t>
            </a:r>
            <a:endParaRPr lang="en-US" sz="2800" dirty="0"/>
          </a:p>
        </p:txBody>
      </p:sp>
      <p:sp>
        <p:nvSpPr>
          <p:cNvPr id="40963" name="Text Box 3"/>
          <p:cNvSpPr txBox="1">
            <a:spLocks noChangeArrowheads="1"/>
          </p:cNvSpPr>
          <p:nvPr/>
        </p:nvSpPr>
        <p:spPr bwMode="auto">
          <a:xfrm>
            <a:off x="4038600" y="2101221"/>
            <a:ext cx="4876800" cy="769441"/>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2200" dirty="0" smtClean="0"/>
              <a:t>No perceived direct socio-economic impact at national level</a:t>
            </a:r>
            <a:endParaRPr lang="en-US" sz="2200" dirty="0"/>
          </a:p>
        </p:txBody>
      </p:sp>
      <p:sp>
        <p:nvSpPr>
          <p:cNvPr id="40966" name="Text Box 7"/>
          <p:cNvSpPr txBox="1">
            <a:spLocks noChangeArrowheads="1"/>
          </p:cNvSpPr>
          <p:nvPr/>
        </p:nvSpPr>
        <p:spPr bwMode="auto">
          <a:xfrm>
            <a:off x="3581400" y="2076808"/>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chemeClr val="accent2"/>
                </a:solidFill>
                <a:sym typeface="Wingdings 3" pitchFamily="-112" charset="2"/>
              </a:rPr>
              <a:t></a:t>
            </a:r>
            <a:endParaRPr lang="en-US">
              <a:solidFill>
                <a:schemeClr val="accent2"/>
              </a:solidFill>
            </a:endParaRPr>
          </a:p>
        </p:txBody>
      </p:sp>
      <p:sp>
        <p:nvSpPr>
          <p:cNvPr id="14" name="Text Box 3"/>
          <p:cNvSpPr txBox="1">
            <a:spLocks noChangeArrowheads="1"/>
          </p:cNvSpPr>
          <p:nvPr/>
        </p:nvSpPr>
        <p:spPr bwMode="auto">
          <a:xfrm>
            <a:off x="4038600" y="3224813"/>
            <a:ext cx="4876800" cy="769441"/>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2200" dirty="0" smtClean="0"/>
              <a:t>Conflicting sustainable identities of </a:t>
            </a:r>
            <a:r>
              <a:rPr lang="en-US" sz="2200" dirty="0" err="1" smtClean="0"/>
              <a:t>biofuels</a:t>
            </a:r>
            <a:endParaRPr lang="en-US" sz="2200" dirty="0"/>
          </a:p>
        </p:txBody>
      </p:sp>
      <p:sp>
        <p:nvSpPr>
          <p:cNvPr id="15" name="Text Box 7"/>
          <p:cNvSpPr txBox="1">
            <a:spLocks noChangeArrowheads="1"/>
          </p:cNvSpPr>
          <p:nvPr/>
        </p:nvSpPr>
        <p:spPr bwMode="auto">
          <a:xfrm>
            <a:off x="3581400" y="32004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16" name="Text Box 3"/>
          <p:cNvSpPr txBox="1">
            <a:spLocks noChangeArrowheads="1"/>
          </p:cNvSpPr>
          <p:nvPr/>
        </p:nvSpPr>
        <p:spPr bwMode="auto">
          <a:xfrm>
            <a:off x="4038600" y="4488359"/>
            <a:ext cx="4800600" cy="769441"/>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2200" dirty="0" smtClean="0"/>
              <a:t>Diminutive value of forests among policy-makers</a:t>
            </a:r>
            <a:endParaRPr lang="en-US" sz="2200" dirty="0"/>
          </a:p>
        </p:txBody>
      </p:sp>
      <p:sp>
        <p:nvSpPr>
          <p:cNvPr id="17" name="Text Box 7"/>
          <p:cNvSpPr txBox="1">
            <a:spLocks noChangeArrowheads="1"/>
          </p:cNvSpPr>
          <p:nvPr/>
        </p:nvSpPr>
        <p:spPr bwMode="auto">
          <a:xfrm>
            <a:off x="3581400" y="4463946"/>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pic>
        <p:nvPicPr>
          <p:cNvPr id="18" name="Picture 17" descr="Anti biofuels.jpg"/>
          <p:cNvPicPr>
            <a:picLocks noChangeAspect="1"/>
          </p:cNvPicPr>
          <p:nvPr/>
        </p:nvPicPr>
        <p:blipFill>
          <a:blip r:embed="rId3"/>
          <a:stretch>
            <a:fillRect/>
          </a:stretch>
        </p:blipFill>
        <p:spPr>
          <a:xfrm>
            <a:off x="223876" y="1981200"/>
            <a:ext cx="3128924" cy="3733800"/>
          </a:xfrm>
          <a:prstGeom prst="rect">
            <a:avLst/>
          </a:prstGeom>
        </p:spPr>
      </p:pic>
      <p:sp>
        <p:nvSpPr>
          <p:cNvPr id="19" name="Rectangle 18"/>
          <p:cNvSpPr/>
          <p:nvPr/>
        </p:nvSpPr>
        <p:spPr>
          <a:xfrm>
            <a:off x="228600" y="5715000"/>
            <a:ext cx="3200400" cy="307777"/>
          </a:xfrm>
          <a:prstGeom prst="rect">
            <a:avLst/>
          </a:prstGeom>
        </p:spPr>
        <p:txBody>
          <a:bodyPr wrap="square">
            <a:spAutoFit/>
          </a:bodyPr>
          <a:lstStyle/>
          <a:p>
            <a:r>
              <a:rPr lang="en-US" sz="1400" dirty="0" err="1" smtClean="0">
                <a:solidFill>
                  <a:schemeClr val="tx1">
                    <a:lumMod val="50000"/>
                    <a:lumOff val="50000"/>
                  </a:schemeClr>
                </a:solidFill>
              </a:rPr>
              <a:t>www.itsgettinghotinhere.org</a:t>
            </a:r>
            <a:endParaRPr lang="en-US" sz="1400" dirty="0">
              <a:solidFill>
                <a:schemeClr val="tx1">
                  <a:lumMod val="50000"/>
                  <a:lumOff val="50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304800" y="1219200"/>
            <a:ext cx="7620000"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The need for Biodiversity Protection Coalition</a:t>
            </a:r>
          </a:p>
        </p:txBody>
      </p:sp>
      <p:sp>
        <p:nvSpPr>
          <p:cNvPr id="40963" name="Text Box 3"/>
          <p:cNvSpPr txBox="1">
            <a:spLocks noChangeArrowheads="1"/>
          </p:cNvSpPr>
          <p:nvPr/>
        </p:nvSpPr>
        <p:spPr bwMode="auto">
          <a:xfrm>
            <a:off x="1143000" y="1955800"/>
            <a:ext cx="3657600" cy="1311275"/>
          </a:xfrm>
          <a:prstGeom prst="rect">
            <a:avLst/>
          </a:prstGeom>
          <a:noFill/>
          <a:ln w="9525">
            <a:noFill/>
            <a:miter lim="800000"/>
            <a:headEnd/>
            <a:tailEnd/>
          </a:ln>
        </p:spPr>
        <p:txBody>
          <a:bodyPr>
            <a:prstTxWarp prst="textNoShape">
              <a:avLst/>
            </a:prstTxWarp>
            <a:spAutoFit/>
          </a:bodyPr>
          <a:lstStyle/>
          <a:p>
            <a:pPr>
              <a:spcBef>
                <a:spcPct val="50000"/>
              </a:spcBef>
            </a:pPr>
            <a:r>
              <a:rPr lang="en-US" sz="2000"/>
              <a:t>Philippines one of the 17 megadiverse countries in the world. 50% endemic to country.</a:t>
            </a:r>
            <a:endParaRPr lang="en-US"/>
          </a:p>
        </p:txBody>
      </p:sp>
      <p:sp>
        <p:nvSpPr>
          <p:cNvPr id="40964" name="Text Box 5"/>
          <p:cNvSpPr txBox="1">
            <a:spLocks noChangeArrowheads="1"/>
          </p:cNvSpPr>
          <p:nvPr/>
        </p:nvSpPr>
        <p:spPr bwMode="auto">
          <a:xfrm>
            <a:off x="1143000" y="3205163"/>
            <a:ext cx="3733800" cy="701675"/>
          </a:xfrm>
          <a:prstGeom prst="rect">
            <a:avLst/>
          </a:prstGeom>
          <a:noFill/>
          <a:ln w="9525">
            <a:noFill/>
            <a:miter lim="800000"/>
            <a:headEnd/>
            <a:tailEnd/>
          </a:ln>
        </p:spPr>
        <p:txBody>
          <a:bodyPr>
            <a:prstTxWarp prst="textNoShape">
              <a:avLst/>
            </a:prstTxWarp>
            <a:spAutoFit/>
          </a:bodyPr>
          <a:lstStyle/>
          <a:p>
            <a:pPr>
              <a:spcBef>
                <a:spcPct val="50000"/>
              </a:spcBef>
            </a:pPr>
            <a:r>
              <a:rPr lang="en-US" sz="2000"/>
              <a:t>Degradation: &gt;70% of total forests</a:t>
            </a:r>
            <a:endParaRPr lang="en-US"/>
          </a:p>
        </p:txBody>
      </p:sp>
      <p:sp>
        <p:nvSpPr>
          <p:cNvPr id="40965" name="Text Box 6"/>
          <p:cNvSpPr txBox="1">
            <a:spLocks noChangeArrowheads="1"/>
          </p:cNvSpPr>
          <p:nvPr/>
        </p:nvSpPr>
        <p:spPr bwMode="auto">
          <a:xfrm>
            <a:off x="1143000" y="3890963"/>
            <a:ext cx="3657600" cy="701675"/>
          </a:xfrm>
          <a:prstGeom prst="rect">
            <a:avLst/>
          </a:prstGeom>
          <a:noFill/>
          <a:ln w="9525">
            <a:noFill/>
            <a:miter lim="800000"/>
            <a:headEnd/>
            <a:tailEnd/>
          </a:ln>
        </p:spPr>
        <p:txBody>
          <a:bodyPr>
            <a:prstTxWarp prst="textNoShape">
              <a:avLst/>
            </a:prstTxWarp>
            <a:spAutoFit/>
          </a:bodyPr>
          <a:lstStyle/>
          <a:p>
            <a:pPr>
              <a:spcBef>
                <a:spcPct val="50000"/>
              </a:spcBef>
            </a:pPr>
            <a:r>
              <a:rPr lang="en-US" sz="2000"/>
              <a:t>Degradation cases in Indonesia and Brazil</a:t>
            </a:r>
            <a:endParaRPr lang="en-US"/>
          </a:p>
        </p:txBody>
      </p:sp>
      <p:sp>
        <p:nvSpPr>
          <p:cNvPr id="40966" name="Text Box 7"/>
          <p:cNvSpPr txBox="1">
            <a:spLocks noChangeArrowheads="1"/>
          </p:cNvSpPr>
          <p:nvPr/>
        </p:nvSpPr>
        <p:spPr bwMode="auto">
          <a:xfrm>
            <a:off x="457200" y="1985963"/>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chemeClr val="accent2"/>
                </a:solidFill>
                <a:sym typeface="Wingdings 3" pitchFamily="-112" charset="2"/>
              </a:rPr>
              <a:t></a:t>
            </a:r>
            <a:endParaRPr lang="en-US">
              <a:solidFill>
                <a:schemeClr val="accent2"/>
              </a:solidFill>
            </a:endParaRPr>
          </a:p>
        </p:txBody>
      </p:sp>
      <p:sp>
        <p:nvSpPr>
          <p:cNvPr id="40967" name="Text Box 9"/>
          <p:cNvSpPr txBox="1">
            <a:spLocks noChangeArrowheads="1"/>
          </p:cNvSpPr>
          <p:nvPr/>
        </p:nvSpPr>
        <p:spPr bwMode="auto">
          <a:xfrm>
            <a:off x="457200" y="31750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chemeClr val="accent2"/>
                </a:solidFill>
                <a:sym typeface="Wingdings 3" pitchFamily="-112" charset="2"/>
              </a:rPr>
              <a:t></a:t>
            </a:r>
            <a:endParaRPr lang="en-US">
              <a:solidFill>
                <a:schemeClr val="accent2"/>
              </a:solidFill>
            </a:endParaRPr>
          </a:p>
        </p:txBody>
      </p:sp>
      <p:sp>
        <p:nvSpPr>
          <p:cNvPr id="40968" name="Text Box 10"/>
          <p:cNvSpPr txBox="1">
            <a:spLocks noChangeArrowheads="1"/>
          </p:cNvSpPr>
          <p:nvPr/>
        </p:nvSpPr>
        <p:spPr bwMode="auto">
          <a:xfrm>
            <a:off x="457200" y="38608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chemeClr val="accent2"/>
                </a:solidFill>
                <a:sym typeface="Wingdings 3" pitchFamily="-112" charset="2"/>
              </a:rPr>
              <a:t></a:t>
            </a:r>
            <a:endParaRPr lang="en-US">
              <a:solidFill>
                <a:schemeClr val="accent2"/>
              </a:solidFill>
            </a:endParaRPr>
          </a:p>
        </p:txBody>
      </p:sp>
      <p:pic>
        <p:nvPicPr>
          <p:cNvPr id="40969" name="Picture 11" descr="Figure 1"/>
          <p:cNvPicPr>
            <a:picLocks noChangeAspect="1" noChangeArrowheads="1"/>
          </p:cNvPicPr>
          <p:nvPr/>
        </p:nvPicPr>
        <p:blipFill>
          <a:blip r:embed="rId3"/>
          <a:srcRect r="49992"/>
          <a:stretch>
            <a:fillRect/>
          </a:stretch>
        </p:blipFill>
        <p:spPr bwMode="auto">
          <a:xfrm>
            <a:off x="5181600" y="1879600"/>
            <a:ext cx="3657600" cy="2921000"/>
          </a:xfrm>
          <a:prstGeom prst="rect">
            <a:avLst/>
          </a:prstGeom>
          <a:noFill/>
          <a:ln w="9525">
            <a:solidFill>
              <a:schemeClr val="tx1"/>
            </a:solidFill>
            <a:miter lim="800000"/>
            <a:headEnd/>
            <a:tailEnd/>
          </a:ln>
        </p:spPr>
      </p:pic>
      <p:pic>
        <p:nvPicPr>
          <p:cNvPr id="40970" name="Picture 12" descr="Philippine eagle"/>
          <p:cNvPicPr>
            <a:picLocks noChangeAspect="1" noChangeArrowheads="1"/>
          </p:cNvPicPr>
          <p:nvPr/>
        </p:nvPicPr>
        <p:blipFill>
          <a:blip r:embed="rId4"/>
          <a:srcRect/>
          <a:stretch>
            <a:fillRect/>
          </a:stretch>
        </p:blipFill>
        <p:spPr bwMode="auto">
          <a:xfrm>
            <a:off x="609600" y="5033963"/>
            <a:ext cx="1774825" cy="1438275"/>
          </a:xfrm>
          <a:prstGeom prst="rect">
            <a:avLst/>
          </a:prstGeom>
          <a:noFill/>
          <a:ln w="9525">
            <a:noFill/>
            <a:miter lim="800000"/>
            <a:headEnd/>
            <a:tailEnd/>
          </a:ln>
        </p:spPr>
      </p:pic>
      <p:pic>
        <p:nvPicPr>
          <p:cNvPr id="40971" name="Picture 13" descr="deforestation 3"/>
          <p:cNvPicPr>
            <a:picLocks noChangeAspect="1" noChangeArrowheads="1"/>
          </p:cNvPicPr>
          <p:nvPr/>
        </p:nvPicPr>
        <p:blipFill>
          <a:blip r:embed="rId5"/>
          <a:srcRect/>
          <a:stretch>
            <a:fillRect/>
          </a:stretch>
        </p:blipFill>
        <p:spPr bwMode="auto">
          <a:xfrm>
            <a:off x="2460625" y="5033963"/>
            <a:ext cx="2173288" cy="1438275"/>
          </a:xfrm>
          <a:prstGeom prst="rect">
            <a:avLst/>
          </a:prstGeom>
          <a:noFill/>
          <a:ln w="9525">
            <a:solidFill>
              <a:schemeClr val="tx1"/>
            </a:solidFill>
            <a:miter lim="800000"/>
            <a:headEnd/>
            <a:tailEnd/>
          </a:ln>
        </p:spPr>
      </p:pic>
      <p:pic>
        <p:nvPicPr>
          <p:cNvPr id="40972" name="Picture 14" descr="Deforestation 2"/>
          <p:cNvPicPr>
            <a:picLocks noChangeAspect="1" noChangeArrowheads="1"/>
          </p:cNvPicPr>
          <p:nvPr/>
        </p:nvPicPr>
        <p:blipFill>
          <a:blip r:embed="rId6"/>
          <a:srcRect/>
          <a:stretch>
            <a:fillRect/>
          </a:stretch>
        </p:blipFill>
        <p:spPr bwMode="auto">
          <a:xfrm>
            <a:off x="4721225" y="5033963"/>
            <a:ext cx="2159000" cy="1436687"/>
          </a:xfrm>
          <a:prstGeom prst="rect">
            <a:avLst/>
          </a:prstGeom>
          <a:noFill/>
          <a:ln w="9525">
            <a:solidFill>
              <a:schemeClr val="tx1"/>
            </a:solidFill>
            <a:miter lim="800000"/>
            <a:headEnd/>
            <a:tailEnd/>
          </a:ln>
        </p:spPr>
      </p:pic>
      <p:pic>
        <p:nvPicPr>
          <p:cNvPr id="40973" name="Picture 15" descr="Deforestation 1"/>
          <p:cNvPicPr>
            <a:picLocks noChangeAspect="1" noChangeArrowheads="1"/>
          </p:cNvPicPr>
          <p:nvPr/>
        </p:nvPicPr>
        <p:blipFill>
          <a:blip r:embed="rId7"/>
          <a:srcRect/>
          <a:stretch>
            <a:fillRect/>
          </a:stretch>
        </p:blipFill>
        <p:spPr bwMode="auto">
          <a:xfrm>
            <a:off x="6981825" y="5029200"/>
            <a:ext cx="1525588" cy="1439863"/>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304800" y="1371600"/>
            <a:ext cx="7620000"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dirty="0" smtClean="0"/>
              <a:t>Recommendations</a:t>
            </a:r>
            <a:endParaRPr lang="en-US" sz="2800" dirty="0"/>
          </a:p>
        </p:txBody>
      </p:sp>
      <p:sp>
        <p:nvSpPr>
          <p:cNvPr id="47107" name="Text Box 3"/>
          <p:cNvSpPr txBox="1">
            <a:spLocks noChangeArrowheads="1"/>
          </p:cNvSpPr>
          <p:nvPr/>
        </p:nvSpPr>
        <p:spPr bwMode="auto">
          <a:xfrm>
            <a:off x="1143000" y="2255838"/>
            <a:ext cx="7620000" cy="400110"/>
          </a:xfrm>
          <a:prstGeom prst="rect">
            <a:avLst/>
          </a:prstGeom>
          <a:noFill/>
          <a:ln w="9525">
            <a:noFill/>
            <a:miter lim="800000"/>
            <a:headEnd/>
            <a:tailEnd/>
          </a:ln>
        </p:spPr>
        <p:txBody>
          <a:bodyPr>
            <a:prstTxWarp prst="textNoShape">
              <a:avLst/>
            </a:prstTxWarp>
            <a:spAutoFit/>
          </a:bodyPr>
          <a:lstStyle/>
          <a:p>
            <a:pPr>
              <a:spcBef>
                <a:spcPct val="50000"/>
              </a:spcBef>
            </a:pPr>
            <a:r>
              <a:rPr lang="en-US" sz="2000" dirty="0" smtClean="0"/>
              <a:t>Policies supporting forest conservation</a:t>
            </a:r>
            <a:endParaRPr lang="en-US" dirty="0"/>
          </a:p>
        </p:txBody>
      </p:sp>
      <p:sp>
        <p:nvSpPr>
          <p:cNvPr id="47108" name="Text Box 4"/>
          <p:cNvSpPr txBox="1">
            <a:spLocks noChangeArrowheads="1"/>
          </p:cNvSpPr>
          <p:nvPr/>
        </p:nvSpPr>
        <p:spPr bwMode="auto">
          <a:xfrm>
            <a:off x="1143000" y="3200400"/>
            <a:ext cx="7620000" cy="396875"/>
          </a:xfrm>
          <a:prstGeom prst="rect">
            <a:avLst/>
          </a:prstGeom>
          <a:noFill/>
          <a:ln w="9525">
            <a:noFill/>
            <a:miter lim="800000"/>
            <a:headEnd/>
            <a:tailEnd/>
          </a:ln>
        </p:spPr>
        <p:txBody>
          <a:bodyPr>
            <a:prstTxWarp prst="textNoShape">
              <a:avLst/>
            </a:prstTxWarp>
            <a:spAutoFit/>
          </a:bodyPr>
          <a:lstStyle/>
          <a:p>
            <a:pPr>
              <a:spcBef>
                <a:spcPct val="50000"/>
              </a:spcBef>
            </a:pPr>
            <a:r>
              <a:rPr lang="en-US" sz="2000" dirty="0" smtClean="0"/>
              <a:t>Importance of secondary forests</a:t>
            </a:r>
            <a:endParaRPr lang="en-US" dirty="0"/>
          </a:p>
        </p:txBody>
      </p:sp>
      <p:sp>
        <p:nvSpPr>
          <p:cNvPr id="47109" name="Text Box 5"/>
          <p:cNvSpPr txBox="1">
            <a:spLocks noChangeArrowheads="1"/>
          </p:cNvSpPr>
          <p:nvPr/>
        </p:nvSpPr>
        <p:spPr bwMode="auto">
          <a:xfrm>
            <a:off x="1143000" y="4144963"/>
            <a:ext cx="7620000" cy="396875"/>
          </a:xfrm>
          <a:prstGeom prst="rect">
            <a:avLst/>
          </a:prstGeom>
          <a:noFill/>
          <a:ln w="9525">
            <a:noFill/>
            <a:miter lim="800000"/>
            <a:headEnd/>
            <a:tailEnd/>
          </a:ln>
        </p:spPr>
        <p:txBody>
          <a:bodyPr>
            <a:prstTxWarp prst="textNoShape">
              <a:avLst/>
            </a:prstTxWarp>
            <a:spAutoFit/>
          </a:bodyPr>
          <a:lstStyle/>
          <a:p>
            <a:pPr>
              <a:spcBef>
                <a:spcPct val="50000"/>
              </a:spcBef>
            </a:pPr>
            <a:r>
              <a:rPr lang="en-US" sz="2000" dirty="0" smtClean="0"/>
              <a:t>Political capacity of upland communities</a:t>
            </a:r>
            <a:endParaRPr lang="en-US" dirty="0"/>
          </a:p>
        </p:txBody>
      </p:sp>
      <p:sp>
        <p:nvSpPr>
          <p:cNvPr id="47111" name="Text Box 7"/>
          <p:cNvSpPr txBox="1">
            <a:spLocks noChangeArrowheads="1"/>
          </p:cNvSpPr>
          <p:nvPr/>
        </p:nvSpPr>
        <p:spPr bwMode="auto">
          <a:xfrm>
            <a:off x="685800" y="2237714"/>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47112" name="Text Box 8"/>
          <p:cNvSpPr txBox="1">
            <a:spLocks noChangeArrowheads="1"/>
          </p:cNvSpPr>
          <p:nvPr/>
        </p:nvSpPr>
        <p:spPr bwMode="auto">
          <a:xfrm>
            <a:off x="685800" y="3172486"/>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sp>
        <p:nvSpPr>
          <p:cNvPr id="47113" name="Text Box 9"/>
          <p:cNvSpPr txBox="1">
            <a:spLocks noChangeArrowheads="1"/>
          </p:cNvSpPr>
          <p:nvPr/>
        </p:nvSpPr>
        <p:spPr bwMode="auto">
          <a:xfrm>
            <a:off x="685800" y="4114800"/>
            <a:ext cx="381000" cy="457200"/>
          </a:xfrm>
          <a:prstGeom prst="rect">
            <a:avLst/>
          </a:prstGeom>
          <a:noFill/>
          <a:ln w="9525">
            <a:noFill/>
            <a:miter lim="800000"/>
            <a:headEnd/>
            <a:tailEnd/>
          </a:ln>
        </p:spPr>
        <p:txBody>
          <a:bodyPr>
            <a:prstTxWarp prst="textNoShape">
              <a:avLst/>
            </a:prstTxWarp>
            <a:spAutoFit/>
          </a:bodyPr>
          <a:lstStyle/>
          <a:p>
            <a:pPr>
              <a:spcBef>
                <a:spcPct val="50000"/>
              </a:spcBef>
            </a:pPr>
            <a:r>
              <a:rPr lang="en-US" dirty="0" err="1">
                <a:solidFill>
                  <a:schemeClr val="accent2"/>
                </a:solidFill>
                <a:sym typeface="Wingdings 3" pitchFamily="-112" charset="2"/>
              </a:rPr>
              <a:t></a:t>
            </a:r>
            <a:endParaRPr lang="en-US" dirty="0">
              <a:solidFill>
                <a:schemeClr val="accent2"/>
              </a:solidFill>
            </a:endParaRPr>
          </a:p>
        </p:txBody>
      </p:sp>
      <p:pic>
        <p:nvPicPr>
          <p:cNvPr id="11" name="Picture 11" descr="Farmer 1"/>
          <p:cNvPicPr>
            <a:picLocks noChangeAspect="1" noChangeArrowheads="1"/>
          </p:cNvPicPr>
          <p:nvPr/>
        </p:nvPicPr>
        <p:blipFill>
          <a:blip r:embed="rId3"/>
          <a:srcRect/>
          <a:stretch>
            <a:fillRect/>
          </a:stretch>
        </p:blipFill>
        <p:spPr bwMode="auto">
          <a:xfrm>
            <a:off x="6400800" y="1517792"/>
            <a:ext cx="2286000" cy="3054208"/>
          </a:xfrm>
          <a:prstGeom prst="rect">
            <a:avLst/>
          </a:prstGeom>
          <a:noFill/>
          <a:ln w="9525">
            <a:solidFill>
              <a:schemeClr val="tx1"/>
            </a:solidFill>
            <a:miter lim="800000"/>
            <a:headEnd/>
            <a:tailEnd/>
          </a:ln>
        </p:spPr>
      </p:pic>
      <p:pic>
        <p:nvPicPr>
          <p:cNvPr id="12" name="Picture 11" descr="Forest 1"/>
          <p:cNvPicPr>
            <a:picLocks noChangeAspect="1" noChangeArrowheads="1"/>
          </p:cNvPicPr>
          <p:nvPr/>
        </p:nvPicPr>
        <p:blipFill>
          <a:blip r:embed="rId4"/>
          <a:srcRect/>
          <a:stretch>
            <a:fillRect/>
          </a:stretch>
        </p:blipFill>
        <p:spPr bwMode="auto">
          <a:xfrm>
            <a:off x="6400800" y="4724400"/>
            <a:ext cx="2286000" cy="1714500"/>
          </a:xfrm>
          <a:prstGeom prst="rect">
            <a:avLst/>
          </a:prstGeom>
          <a:noFill/>
          <a:ln w="9525">
            <a:solidFill>
              <a:schemeClr val="tx1"/>
            </a:solid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Text Box 2"/>
          <p:cNvSpPr txBox="1">
            <a:spLocks noChangeArrowheads="1"/>
          </p:cNvSpPr>
          <p:nvPr/>
        </p:nvSpPr>
        <p:spPr bwMode="auto">
          <a:xfrm>
            <a:off x="762000" y="3048000"/>
            <a:ext cx="7620000" cy="519113"/>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800" dirty="0" smtClean="0"/>
              <a:t>Thank You!</a:t>
            </a:r>
            <a:endParaRPr lang="en-US" sz="2800" dirty="0"/>
          </a:p>
        </p:txBody>
      </p:sp>
      <p:sp>
        <p:nvSpPr>
          <p:cNvPr id="3" name="Text Box 2"/>
          <p:cNvSpPr txBox="1">
            <a:spLocks noChangeArrowheads="1"/>
          </p:cNvSpPr>
          <p:nvPr/>
        </p:nvSpPr>
        <p:spPr bwMode="auto">
          <a:xfrm>
            <a:off x="762000" y="3595687"/>
            <a:ext cx="7620000" cy="519113"/>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800" i="1" dirty="0" err="1" smtClean="0"/>
              <a:t>Maraming</a:t>
            </a:r>
            <a:r>
              <a:rPr lang="en-US" sz="2800" i="1" dirty="0" smtClean="0"/>
              <a:t> </a:t>
            </a:r>
            <a:r>
              <a:rPr lang="en-US" sz="2800" i="1" dirty="0" err="1" smtClean="0"/>
              <a:t>Salamat</a:t>
            </a:r>
            <a:r>
              <a:rPr lang="en-US" sz="2800" i="1" dirty="0" smtClean="0"/>
              <a:t> Po!</a:t>
            </a:r>
            <a:endParaRPr lang="en-US" sz="2800" i="1" dirty="0"/>
          </a:p>
        </p:txBody>
      </p:sp>
    </p:spTree>
  </p:cSld>
  <p:clrMapOvr>
    <a:masterClrMapping/>
  </p:clrMapOvr>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ＭＳ Ｐゴシック" pitchFamily="-112" charset="-128"/>
            <a:cs typeface="ＭＳ Ｐゴシック" pitchFamily="-11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876</TotalTime>
  <Words>2825</Words>
  <Application>Microsoft PowerPoint</Application>
  <PresentationFormat>On-screen Show (4:3)</PresentationFormat>
  <Paragraphs>199</Paragraphs>
  <Slides>15</Slides>
  <Notes>15</Notes>
  <HiddenSlides>0</HiddenSlides>
  <MMClips>0</MMClips>
  <ScaleCrop>false</ScaleCrop>
  <HeadingPairs>
    <vt:vector size="4" baseType="variant">
      <vt:variant>
        <vt:lpstr>Design Template</vt:lpstr>
      </vt:variant>
      <vt:variant>
        <vt:i4>1</vt:i4>
      </vt:variant>
      <vt:variant>
        <vt:lpstr>Slide Titles</vt:lpstr>
      </vt:variant>
      <vt:variant>
        <vt:i4>15</vt:i4>
      </vt:variant>
    </vt:vector>
  </HeadingPairs>
  <TitlesOfParts>
    <vt:vector size="16" baseType="lpstr">
      <vt:lpstr>Blank Presentation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Marvin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Marvin</dc:creator>
  <cp:lastModifiedBy>Marvin Joseph Montefrio</cp:lastModifiedBy>
  <cp:revision>56</cp:revision>
  <dcterms:created xsi:type="dcterms:W3CDTF">2011-06-09T11:39:47Z</dcterms:created>
  <dcterms:modified xsi:type="dcterms:W3CDTF">2011-06-09T11:47:59Z</dcterms:modified>
</cp:coreProperties>
</file>