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88" r:id="rId2"/>
    <p:sldId id="311" r:id="rId3"/>
    <p:sldId id="307" r:id="rId4"/>
    <p:sldId id="309" r:id="rId5"/>
    <p:sldId id="258" r:id="rId6"/>
    <p:sldId id="292" r:id="rId7"/>
    <p:sldId id="291" r:id="rId8"/>
    <p:sldId id="293" r:id="rId9"/>
    <p:sldId id="268" r:id="rId10"/>
    <p:sldId id="304" r:id="rId11"/>
    <p:sldId id="269" r:id="rId12"/>
    <p:sldId id="301" r:id="rId13"/>
    <p:sldId id="302" r:id="rId14"/>
    <p:sldId id="300" r:id="rId15"/>
    <p:sldId id="271" r:id="rId16"/>
    <p:sldId id="30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A8092E-4388-4165-8EE2-A7F546494256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27D0E9-6944-4F76-8478-8C89C17C5DF6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ACEA6BA-FDBD-472E-8E27-A6914096BCB4}" type="slidenum">
              <a:rPr lang="en-GB" smtClean="0">
                <a:latin typeface="Arial" charset="0"/>
                <a:cs typeface="Arial" charset="0"/>
              </a:rPr>
              <a:pPr/>
              <a:t>5</a:t>
            </a:fld>
            <a:endParaRPr lang="en-GB" smtClean="0">
              <a:latin typeface="Arial" charset="0"/>
              <a:cs typeface="Arial" charset="0"/>
            </a:endParaRPr>
          </a:p>
        </p:txBody>
      </p:sp>
      <p:sp>
        <p:nvSpPr>
          <p:cNvPr id="880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2000" cy="3429000"/>
          </a:xfrm>
          <a:solidFill>
            <a:srgbClr val="FFFFFF"/>
          </a:solidFill>
          <a:ln/>
        </p:spPr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fr-FR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BAACCB9-33A9-4612-90BE-4F07DBAE1679}" type="slidenum">
              <a:rPr lang="en-US"/>
              <a:pPr/>
              <a:t>8</a:t>
            </a:fld>
            <a:endParaRPr lang="en-US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27AFC1-6BCC-4C05-905E-454AB1D2E31F}" type="slidenum">
              <a:rPr lang="en-GB"/>
              <a:pPr/>
              <a:t>9</a:t>
            </a:fld>
            <a:endParaRPr lang="en-GB"/>
          </a:p>
        </p:txBody>
      </p:sp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9390C17-CB5F-4A79-BCF4-863893F5BD5F}" type="slidenum">
              <a:rPr lang="en-GB"/>
              <a:pPr/>
              <a:t>11</a:t>
            </a:fld>
            <a:endParaRPr lang="en-GB"/>
          </a:p>
        </p:txBody>
      </p:sp>
      <p:sp>
        <p:nvSpPr>
          <p:cNvPr id="245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ZA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D258047-1698-4999-A67B-597CD0C0B49B}" type="datetimeFigureOut">
              <a:rPr lang="en-ZA" smtClean="0"/>
              <a:pPr/>
              <a:t>2011/07/06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ZA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F6A9423-2B60-4E92-A783-8EDA20D0D983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hyperlink" Target="mailto:sharon@award.org.za" TargetMode="External"/><Relationship Id="rId4" Type="http://schemas.openxmlformats.org/officeDocument/2006/relationships/hyperlink" Target="mailto:ramin@award.org.za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IWRM in SA: Where are the law suits?</a:t>
            </a:r>
            <a:endParaRPr lang="en-ZA" dirty="0"/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5467400" y="3429000"/>
            <a:ext cx="3371800" cy="381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eaLnBrk="0" hangingPunct="0"/>
            <a:r>
              <a:rPr lang="en-US" sz="1200" b="1" dirty="0">
                <a:solidFill>
                  <a:schemeClr val="accent5">
                    <a:lumMod val="50000"/>
                  </a:schemeClr>
                </a:solidFill>
                <a:latin typeface="Tahoma" pitchFamily="34" charset="0"/>
              </a:rPr>
              <a:t>The Association for Water and Rural Development</a:t>
            </a: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248400" y="1828800"/>
          <a:ext cx="1828800" cy="1257300"/>
        </p:xfrm>
        <a:graphic>
          <a:graphicData uri="http://schemas.openxmlformats.org/presentationml/2006/ole">
            <p:oleObj spid="_x0000_s1026" name="Picture" r:id="rId3" imgW="2038320" imgH="1514520" progId="Word.Picture.8">
              <p:embed/>
            </p:oleObj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066800" y="4572000"/>
            <a:ext cx="7467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Ramin Pejan (</a:t>
            </a:r>
            <a:r>
              <a:rPr lang="en-US" sz="3600" dirty="0" smtClean="0">
                <a:hlinkClick r:id="rId4"/>
              </a:rPr>
              <a:t>ramin@award.org.za</a:t>
            </a:r>
            <a:r>
              <a:rPr lang="en-US" sz="3600" dirty="0" smtClean="0"/>
              <a:t>)</a:t>
            </a:r>
          </a:p>
          <a:p>
            <a:r>
              <a:rPr lang="en-US" sz="3600" dirty="0" smtClean="0"/>
              <a:t>Dr. Sharon </a:t>
            </a:r>
            <a:r>
              <a:rPr lang="en-US" sz="3600" dirty="0" smtClean="0"/>
              <a:t>Pollard (</a:t>
            </a:r>
            <a:r>
              <a:rPr lang="en-US" sz="3600" dirty="0" smtClean="0">
                <a:hlinkClick r:id="rId5"/>
              </a:rPr>
              <a:t>sharon@award.org.za</a:t>
            </a:r>
            <a:r>
              <a:rPr lang="en-US" sz="3600" dirty="0" smtClean="0"/>
              <a:t>)</a:t>
            </a:r>
          </a:p>
          <a:p>
            <a:endParaRPr lang="en-US" sz="3600" dirty="0" smtClean="0"/>
          </a:p>
        </p:txBody>
      </p:sp>
      <p:pic>
        <p:nvPicPr>
          <p:cNvPr id="1031" name="Picture 7" descr="http://t3.gstatic.com/images?q=tbn:ANd9GcTtx1IR-8A1rIyR1uWXkExOwl42BSpYM27IrnTOJmS4sGudeRyx4RlaNub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47800" y="1600200"/>
            <a:ext cx="3810000" cy="281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19600"/>
            <a:ext cx="84582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Sponsored by</a:t>
            </a:r>
            <a:br>
              <a:rPr lang="en-US" dirty="0" smtClean="0"/>
            </a:br>
            <a:r>
              <a:rPr lang="en-US" sz="3100" dirty="0" smtClean="0"/>
              <a:t>South African Water Research Commission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WRC</a:t>
            </a:r>
            <a:endParaRPr lang="en-GB" dirty="0"/>
          </a:p>
        </p:txBody>
      </p:sp>
      <p:pic>
        <p:nvPicPr>
          <p:cNvPr id="48130" name="Picture 1" descr="wrc logo CMYK sma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381000"/>
            <a:ext cx="2722419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Africa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143000"/>
            <a:ext cx="8229600" cy="51816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 smtClean="0"/>
          </a:p>
          <a:p>
            <a:r>
              <a:rPr lang="en-US" b="1" dirty="0"/>
              <a:t>24. Environment.-Everyone has the right-</a:t>
            </a:r>
          </a:p>
          <a:p>
            <a:r>
              <a:rPr lang="en-US" i="1" dirty="0"/>
              <a:t>(a) to an environment that is not harmful to their </a:t>
            </a:r>
            <a:r>
              <a:rPr lang="en-US" b="1" i="1" dirty="0"/>
              <a:t>health</a:t>
            </a:r>
            <a:r>
              <a:rPr lang="en-US" i="1" dirty="0"/>
              <a:t> or </a:t>
            </a:r>
            <a:r>
              <a:rPr lang="en-US" b="1" i="1" dirty="0"/>
              <a:t>well-being</a:t>
            </a:r>
            <a:r>
              <a:rPr lang="en-US" i="1" dirty="0"/>
              <a:t>; </a:t>
            </a:r>
            <a:r>
              <a:rPr lang="en-US" i="1" dirty="0" smtClean="0"/>
              <a:t>and</a:t>
            </a:r>
          </a:p>
          <a:p>
            <a:r>
              <a:rPr lang="en-US" i="1" dirty="0" smtClean="0"/>
              <a:t>(b) to have the environment protected, for the </a:t>
            </a:r>
            <a:r>
              <a:rPr lang="en-US" b="1" i="1" dirty="0" smtClean="0"/>
              <a:t>benefit of present and future generations</a:t>
            </a:r>
            <a:r>
              <a:rPr lang="en-US" i="1" dirty="0" smtClean="0"/>
              <a:t>, </a:t>
            </a:r>
            <a:r>
              <a:rPr lang="en-US" dirty="0" smtClean="0"/>
              <a:t>through </a:t>
            </a:r>
            <a:r>
              <a:rPr lang="en-US" b="1" dirty="0" smtClean="0"/>
              <a:t>reasonable</a:t>
            </a:r>
            <a:r>
              <a:rPr lang="en-US" dirty="0" smtClean="0"/>
              <a:t> legislative and other measures that-</a:t>
            </a:r>
            <a:r>
              <a:rPr lang="en-ZA" dirty="0" smtClean="0"/>
              <a:t>(</a:t>
            </a:r>
            <a:r>
              <a:rPr lang="en-ZA" dirty="0" err="1" smtClean="0"/>
              <a:t>i</a:t>
            </a:r>
            <a:r>
              <a:rPr lang="en-ZA" dirty="0" smtClean="0"/>
              <a:t>) </a:t>
            </a:r>
            <a:r>
              <a:rPr lang="en-ZA" b="1" dirty="0" smtClean="0"/>
              <a:t>prevent</a:t>
            </a:r>
            <a:r>
              <a:rPr lang="en-ZA" dirty="0" smtClean="0"/>
              <a:t> </a:t>
            </a:r>
            <a:r>
              <a:rPr lang="en-ZA" b="1" dirty="0" smtClean="0"/>
              <a:t>pollution</a:t>
            </a:r>
            <a:r>
              <a:rPr lang="en-ZA" dirty="0" smtClean="0"/>
              <a:t> and ecological degradation; (ii) promote conservation; and</a:t>
            </a:r>
            <a:r>
              <a:rPr lang="en-US" dirty="0" smtClean="0"/>
              <a:t>(iii) secure ecologically </a:t>
            </a:r>
            <a:r>
              <a:rPr lang="en-US" b="1" dirty="0" smtClean="0"/>
              <a:t>sustainable</a:t>
            </a:r>
            <a:r>
              <a:rPr lang="en-US" dirty="0" smtClean="0"/>
              <a:t> </a:t>
            </a:r>
            <a:r>
              <a:rPr lang="en-US" b="1" dirty="0" smtClean="0"/>
              <a:t>development</a:t>
            </a:r>
            <a:r>
              <a:rPr lang="en-US" dirty="0" smtClean="0"/>
              <a:t> and use of natural resources while promoting justifiable </a:t>
            </a:r>
            <a:r>
              <a:rPr lang="en-US" b="1" dirty="0" smtClean="0"/>
              <a:t>economic</a:t>
            </a:r>
            <a:r>
              <a:rPr lang="en-US" dirty="0" smtClean="0"/>
              <a:t> and </a:t>
            </a:r>
            <a:r>
              <a:rPr lang="en-US" b="1" dirty="0" smtClean="0"/>
              <a:t>social</a:t>
            </a:r>
            <a:r>
              <a:rPr lang="en-US" dirty="0" smtClean="0"/>
              <a:t> development</a:t>
            </a:r>
            <a:endParaRPr lang="en-Z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Changes in water management -1998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Integrated Water Resource Management (</a:t>
            </a:r>
            <a:r>
              <a:rPr lang="en-GB" dirty="0" err="1" smtClean="0"/>
              <a:t>IWRM</a:t>
            </a:r>
            <a:r>
              <a:rPr lang="en-GB" dirty="0" smtClean="0"/>
              <a:t>) </a:t>
            </a:r>
          </a:p>
          <a:p>
            <a:pPr>
              <a:buNone/>
            </a:pPr>
            <a:r>
              <a:rPr lang="en-GB" dirty="0" smtClean="0"/>
              <a:t>NEW water management paradigm </a:t>
            </a:r>
            <a:r>
              <a:rPr lang="en-US" dirty="0" smtClean="0"/>
              <a:t>introducing:</a:t>
            </a:r>
          </a:p>
          <a:p>
            <a:r>
              <a:rPr lang="en-US" dirty="0" smtClean="0"/>
              <a:t>Public Trust Doctrine</a:t>
            </a:r>
          </a:p>
          <a:p>
            <a:r>
              <a:rPr lang="en-US" dirty="0" smtClean="0"/>
              <a:t>tradable formal or administrative entitlements, known variously as permits, </a:t>
            </a:r>
            <a:r>
              <a:rPr lang="en-US" dirty="0" err="1" smtClean="0"/>
              <a:t>licences</a:t>
            </a:r>
            <a:r>
              <a:rPr lang="en-US" dirty="0" smtClean="0"/>
              <a:t>, concessions or grants. </a:t>
            </a:r>
          </a:p>
          <a:p>
            <a:r>
              <a:rPr lang="en-US" dirty="0" smtClean="0"/>
              <a:t>shift from water rights regimes, such as the riparian principle, to ones where authority to issue or use water is vested in the State.</a:t>
            </a:r>
          </a:p>
          <a:p>
            <a:r>
              <a:rPr lang="en-US" dirty="0" smtClean="0"/>
              <a:t>Management at catchment level, new institutions</a:t>
            </a:r>
          </a:p>
          <a:p>
            <a:r>
              <a:rPr lang="en-US" dirty="0" smtClean="0"/>
              <a:t>Sustainability and equity feature as principles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ext Box 2"/>
          <p:cNvSpPr txBox="1">
            <a:spLocks noChangeArrowheads="1"/>
          </p:cNvSpPr>
          <p:nvPr/>
        </p:nvSpPr>
        <p:spPr bwMode="auto">
          <a:xfrm>
            <a:off x="838200" y="1600200"/>
            <a:ext cx="1798638" cy="8318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Resource protection</a:t>
            </a:r>
          </a:p>
        </p:txBody>
      </p:sp>
      <p:sp>
        <p:nvSpPr>
          <p:cNvPr id="87042" name="Text Box 3"/>
          <p:cNvSpPr txBox="1">
            <a:spLocks noChangeArrowheads="1"/>
          </p:cNvSpPr>
          <p:nvPr/>
        </p:nvSpPr>
        <p:spPr bwMode="auto">
          <a:xfrm>
            <a:off x="6172200" y="1600200"/>
            <a:ext cx="1752600" cy="8318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/>
              <a:t>Water use regulation</a:t>
            </a:r>
          </a:p>
        </p:txBody>
      </p:sp>
      <p:sp>
        <p:nvSpPr>
          <p:cNvPr id="87043" name="AutoShape 4"/>
          <p:cNvSpPr>
            <a:spLocks noChangeArrowheads="1"/>
          </p:cNvSpPr>
          <p:nvPr/>
        </p:nvSpPr>
        <p:spPr bwMode="auto">
          <a:xfrm flipH="1">
            <a:off x="3886200" y="533400"/>
            <a:ext cx="1511300" cy="849313"/>
          </a:xfrm>
          <a:prstGeom prst="cube">
            <a:avLst>
              <a:gd name="adj" fmla="val 2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000">
                <a:solidFill>
                  <a:schemeClr val="bg1"/>
                </a:solidFill>
              </a:rPr>
              <a:t>Vision</a:t>
            </a:r>
          </a:p>
          <a:p>
            <a:pPr algn="ctr"/>
            <a:endParaRPr lang="en-US">
              <a:solidFill>
                <a:schemeClr val="bg1"/>
              </a:solidFill>
            </a:endParaRPr>
          </a:p>
        </p:txBody>
      </p:sp>
      <p:cxnSp>
        <p:nvCxnSpPr>
          <p:cNvPr id="87044" name="AutoShape 5"/>
          <p:cNvCxnSpPr>
            <a:cxnSpLocks noChangeShapeType="1"/>
            <a:stCxn id="87043" idx="4"/>
            <a:endCxn id="87041" idx="0"/>
          </p:cNvCxnSpPr>
          <p:nvPr/>
        </p:nvCxnSpPr>
        <p:spPr bwMode="auto">
          <a:xfrm flipH="1">
            <a:off x="1738313" y="1063625"/>
            <a:ext cx="2359025" cy="5365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87045" name="AutoShape 6"/>
          <p:cNvCxnSpPr>
            <a:cxnSpLocks noChangeShapeType="1"/>
            <a:stCxn id="87041" idx="3"/>
            <a:endCxn id="87042" idx="1"/>
          </p:cNvCxnSpPr>
          <p:nvPr/>
        </p:nvCxnSpPr>
        <p:spPr bwMode="auto">
          <a:xfrm>
            <a:off x="2636838" y="2016125"/>
            <a:ext cx="3535362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cxnSp>
        <p:nvCxnSpPr>
          <p:cNvPr id="87046" name="AutoShape 7"/>
          <p:cNvCxnSpPr>
            <a:cxnSpLocks noChangeShapeType="1"/>
            <a:stCxn id="87042" idx="0"/>
            <a:endCxn id="87043" idx="2"/>
          </p:cNvCxnSpPr>
          <p:nvPr/>
        </p:nvCxnSpPr>
        <p:spPr bwMode="auto">
          <a:xfrm flipH="1" flipV="1">
            <a:off x="5397500" y="1063625"/>
            <a:ext cx="1651000" cy="53657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</p:cxnSp>
      <p:sp>
        <p:nvSpPr>
          <p:cNvPr id="87047" name="Text Box 8"/>
          <p:cNvSpPr txBox="1">
            <a:spLocks noChangeArrowheads="1"/>
          </p:cNvSpPr>
          <p:nvPr/>
        </p:nvSpPr>
        <p:spPr bwMode="auto">
          <a:xfrm>
            <a:off x="304800" y="228600"/>
            <a:ext cx="3114675" cy="82232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FRAMEWORK for…</a:t>
            </a:r>
          </a:p>
          <a:p>
            <a:r>
              <a:rPr lang="en-US" b="1"/>
              <a:t>WRM sub-strategies</a:t>
            </a:r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609600" y="2819400"/>
            <a:ext cx="2057400" cy="9302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ZA" sz="2200" b="1"/>
              <a:t>Cluster of</a:t>
            </a:r>
          </a:p>
          <a:p>
            <a:pPr>
              <a:spcBef>
                <a:spcPct val="50000"/>
              </a:spcBef>
            </a:pPr>
            <a:r>
              <a:rPr lang="en-ZA" sz="2200"/>
              <a:t>sub strategies</a:t>
            </a:r>
            <a:endParaRPr lang="en-GB" sz="2200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5791200" y="2743200"/>
            <a:ext cx="2508250" cy="9302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ZA" sz="2200" b="1"/>
              <a:t>Cluster of</a:t>
            </a:r>
          </a:p>
          <a:p>
            <a:pPr>
              <a:spcBef>
                <a:spcPct val="50000"/>
              </a:spcBef>
            </a:pPr>
            <a:r>
              <a:rPr lang="en-ZA" sz="2200"/>
              <a:t>sub strategies</a:t>
            </a:r>
            <a:endParaRPr lang="en-GB" sz="2200"/>
          </a:p>
        </p:txBody>
      </p:sp>
      <p:cxnSp>
        <p:nvCxnSpPr>
          <p:cNvPr id="87050" name="AutoShape 11"/>
          <p:cNvCxnSpPr>
            <a:cxnSpLocks noChangeShapeType="1"/>
            <a:endCxn id="29705" idx="0"/>
          </p:cNvCxnSpPr>
          <p:nvPr/>
        </p:nvCxnSpPr>
        <p:spPr bwMode="auto">
          <a:xfrm rot="5400000">
            <a:off x="1466850" y="2609850"/>
            <a:ext cx="381000" cy="38100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 type="triangle" w="med" len="med"/>
          </a:ln>
        </p:spPr>
      </p:cxnSp>
      <p:cxnSp>
        <p:nvCxnSpPr>
          <p:cNvPr id="87051" name="AutoShape 12"/>
          <p:cNvCxnSpPr>
            <a:cxnSpLocks noChangeShapeType="1"/>
            <a:stCxn id="87042" idx="2"/>
            <a:endCxn id="29706" idx="0"/>
          </p:cNvCxnSpPr>
          <p:nvPr/>
        </p:nvCxnSpPr>
        <p:spPr bwMode="auto">
          <a:xfrm rot="5400000">
            <a:off x="6891338" y="2586037"/>
            <a:ext cx="311150" cy="3175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prstDash val="dash"/>
            <a:miter lim="800000"/>
            <a:headEnd/>
            <a:tailEnd type="triangle" w="med" len="med"/>
          </a:ln>
        </p:spPr>
      </p:cxn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5268913" y="3878263"/>
            <a:ext cx="3263900" cy="255454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 smtClean="0"/>
              <a:t>Authorisations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 smtClean="0"/>
              <a:t>Allocation </a:t>
            </a:r>
            <a:r>
              <a:rPr lang="en-ZA" sz="2000" dirty="0"/>
              <a:t>Plans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Licensing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WCDM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Monitoring, Compliance, enforcement</a:t>
            </a:r>
            <a:endParaRPr lang="en-GB" sz="2000" dirty="0"/>
          </a:p>
        </p:txBody>
      </p:sp>
      <p:sp>
        <p:nvSpPr>
          <p:cNvPr id="29710" name="Text Box 14"/>
          <p:cNvSpPr txBox="1">
            <a:spLocks noChangeArrowheads="1"/>
          </p:cNvSpPr>
          <p:nvPr/>
        </p:nvSpPr>
        <p:spPr bwMode="auto">
          <a:xfrm>
            <a:off x="533400" y="4267200"/>
            <a:ext cx="3276600" cy="224676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Classification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Reserve </a:t>
            </a:r>
            <a:r>
              <a:rPr lang="en-ZA" sz="2000" dirty="0" smtClean="0"/>
              <a:t>determination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US" sz="2000" dirty="0" smtClean="0"/>
              <a:t>Reserve Operationalisation</a:t>
            </a:r>
            <a:endParaRPr lang="en-ZA" sz="2000" dirty="0"/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RQOs</a:t>
            </a:r>
          </a:p>
          <a:p>
            <a:pPr marL="176213" indent="-176213">
              <a:spcBef>
                <a:spcPct val="50000"/>
              </a:spcBef>
              <a:buFontTx/>
              <a:buChar char="•"/>
            </a:pPr>
            <a:r>
              <a:rPr lang="en-ZA" sz="2000" dirty="0"/>
              <a:t>Other protection measures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5" grpId="0" animBg="1" autoUpdateAnimBg="0"/>
      <p:bldP spid="29706" grpId="0" animBg="1" autoUpdateAnimBg="0"/>
      <p:bldP spid="29709" grpId="0" animBg="1" autoUpdateAnimBg="0"/>
      <p:bldP spid="29710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traight Arrow Connector 33"/>
          <p:cNvCxnSpPr/>
          <p:nvPr/>
        </p:nvCxnSpPr>
        <p:spPr>
          <a:xfrm flipV="1">
            <a:off x="4800600" y="2514600"/>
            <a:ext cx="1676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990600" y="457200"/>
            <a:ext cx="13716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Set  class of resource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33800" y="457200"/>
            <a:ext cx="14478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Set Reserve 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29400" y="457200"/>
            <a:ext cx="14478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Set resource quality objectives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66800" y="5410200"/>
            <a:ext cx="1447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Issue Water Use License</a:t>
            </a:r>
            <a:endParaRPr lang="en-ZA" dirty="0"/>
          </a:p>
        </p:txBody>
      </p:sp>
      <p:sp>
        <p:nvSpPr>
          <p:cNvPr id="8" name="Rectangle 7"/>
          <p:cNvSpPr/>
          <p:nvPr/>
        </p:nvSpPr>
        <p:spPr>
          <a:xfrm>
            <a:off x="3657600" y="5410200"/>
            <a:ext cx="16002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Evaluate water use license</a:t>
            </a:r>
            <a:endParaRPr lang="en-ZA" dirty="0"/>
          </a:p>
        </p:txBody>
      </p:sp>
      <p:sp>
        <p:nvSpPr>
          <p:cNvPr id="9" name="Rectangle 8"/>
          <p:cNvSpPr/>
          <p:nvPr/>
        </p:nvSpPr>
        <p:spPr>
          <a:xfrm>
            <a:off x="6629400" y="5334000"/>
            <a:ext cx="14478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Water Use License Application</a:t>
            </a:r>
            <a:endParaRPr lang="en-ZA" dirty="0"/>
          </a:p>
        </p:txBody>
      </p:sp>
      <p:sp>
        <p:nvSpPr>
          <p:cNvPr id="10" name="Rectangle 9"/>
          <p:cNvSpPr/>
          <p:nvPr/>
        </p:nvSpPr>
        <p:spPr>
          <a:xfrm>
            <a:off x="6705600" y="2286000"/>
            <a:ext cx="13716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Determine Allocable Resource</a:t>
            </a: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705600" y="3810000"/>
            <a:ext cx="13716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Draw up allocation plan</a:t>
            </a:r>
            <a:endParaRPr lang="en-ZA" dirty="0"/>
          </a:p>
        </p:txBody>
      </p:sp>
      <p:sp>
        <p:nvSpPr>
          <p:cNvPr id="12" name="Rectangle 11"/>
          <p:cNvSpPr/>
          <p:nvPr/>
        </p:nvSpPr>
        <p:spPr>
          <a:xfrm>
            <a:off x="762000" y="23622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Review</a:t>
            </a:r>
            <a:endParaRPr lang="en-ZA" dirty="0"/>
          </a:p>
        </p:txBody>
      </p:sp>
      <p:sp>
        <p:nvSpPr>
          <p:cNvPr id="13" name="Rectangle 12"/>
          <p:cNvSpPr/>
          <p:nvPr/>
        </p:nvSpPr>
        <p:spPr>
          <a:xfrm>
            <a:off x="762000" y="32004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Monitor Resource</a:t>
            </a:r>
            <a:endParaRPr lang="en-ZA" dirty="0"/>
          </a:p>
        </p:txBody>
      </p:sp>
      <p:sp>
        <p:nvSpPr>
          <p:cNvPr id="14" name="Rectangle 13"/>
          <p:cNvSpPr/>
          <p:nvPr/>
        </p:nvSpPr>
        <p:spPr>
          <a:xfrm>
            <a:off x="762000" y="41148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Audit Compliance</a:t>
            </a:r>
            <a:endParaRPr lang="en-ZA" dirty="0"/>
          </a:p>
        </p:txBody>
      </p:sp>
      <p:sp>
        <p:nvSpPr>
          <p:cNvPr id="15" name="Rectangle 14"/>
          <p:cNvSpPr/>
          <p:nvPr/>
        </p:nvSpPr>
        <p:spPr>
          <a:xfrm>
            <a:off x="762000" y="1371600"/>
            <a:ext cx="1600200" cy="609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Vision</a:t>
            </a:r>
            <a:endParaRPr lang="en-ZA" dirty="0"/>
          </a:p>
        </p:txBody>
      </p:sp>
      <p:sp>
        <p:nvSpPr>
          <p:cNvPr id="16" name="Rectangle 15"/>
          <p:cNvSpPr/>
          <p:nvPr/>
        </p:nvSpPr>
        <p:spPr>
          <a:xfrm>
            <a:off x="4648200" y="1371600"/>
            <a:ext cx="1295400" cy="1219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Monitor against Reserve requirements</a:t>
            </a:r>
            <a:endParaRPr lang="en-ZA" dirty="0">
              <a:solidFill>
                <a:schemeClr val="tx1"/>
              </a:solidFill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 rot="5400000">
            <a:off x="2590800" y="3276600"/>
            <a:ext cx="3657600" cy="1588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ounded Rectangle 18"/>
          <p:cNvSpPr/>
          <p:nvPr/>
        </p:nvSpPr>
        <p:spPr>
          <a:xfrm>
            <a:off x="4953000" y="3657600"/>
            <a:ext cx="13716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Compulsory licensing?</a:t>
            </a:r>
            <a:endParaRPr lang="en-ZA" dirty="0"/>
          </a:p>
        </p:txBody>
      </p:sp>
      <p:cxnSp>
        <p:nvCxnSpPr>
          <p:cNvPr id="24" name="Straight Arrow Connector 23"/>
          <p:cNvCxnSpPr/>
          <p:nvPr/>
        </p:nvCxnSpPr>
        <p:spPr>
          <a:xfrm rot="5400000" flipH="1" flipV="1">
            <a:off x="3771900" y="3924300"/>
            <a:ext cx="1905000" cy="1524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 rot="5400000">
            <a:off x="7086600" y="17526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rot="5400000">
            <a:off x="7124700" y="3390900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 rot="5400000">
            <a:off x="7086600" y="4953000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10800000">
            <a:off x="5638800" y="57912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10800000">
            <a:off x="2743200" y="57912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rot="5400000" flipH="1" flipV="1">
            <a:off x="1371600" y="51054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334000" y="762000"/>
            <a:ext cx="1066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rot="5400000" flipH="1" flipV="1">
            <a:off x="1410494" y="3923506"/>
            <a:ext cx="228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>
            <a:stCxn id="13" idx="0"/>
            <a:endCxn id="12" idx="2"/>
          </p:cNvCxnSpPr>
          <p:nvPr/>
        </p:nvCxnSpPr>
        <p:spPr>
          <a:xfrm rot="5400000" flipH="1" flipV="1">
            <a:off x="1447800" y="3086100"/>
            <a:ext cx="228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rot="5400000" flipH="1" flipV="1">
            <a:off x="1524000" y="1219200"/>
            <a:ext cx="152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2438400" y="68580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>
            <a:endCxn id="15" idx="2"/>
          </p:cNvCxnSpPr>
          <p:nvPr/>
        </p:nvCxnSpPr>
        <p:spPr>
          <a:xfrm rot="5400000" flipH="1" flipV="1">
            <a:off x="1390650" y="2114550"/>
            <a:ext cx="304800" cy="38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TextBox 77"/>
          <p:cNvSpPr txBox="1"/>
          <p:nvPr/>
        </p:nvSpPr>
        <p:spPr>
          <a:xfrm>
            <a:off x="533400" y="0"/>
            <a:ext cx="8077200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			Resource Directed Measures</a:t>
            </a:r>
          </a:p>
          <a:p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endParaRPr lang="en-US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743200" y="6324600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Source Directed Controls</a:t>
            </a:r>
            <a:endParaRPr lang="en-ZA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36" name="Straight Arrow Connector 35"/>
          <p:cNvCxnSpPr/>
          <p:nvPr/>
        </p:nvCxnSpPr>
        <p:spPr>
          <a:xfrm rot="5400000">
            <a:off x="6172200" y="3124200"/>
            <a:ext cx="457200" cy="304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Focus on the Reserve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Q. What is the Reserve? </a:t>
            </a:r>
          </a:p>
          <a:p>
            <a:r>
              <a:rPr lang="en-US" dirty="0" smtClean="0"/>
              <a:t>Q. What is non-compliance with respect to the Reserve? Are we seeing it in SA?</a:t>
            </a:r>
          </a:p>
          <a:p>
            <a:r>
              <a:rPr lang="en-US" dirty="0" smtClean="0"/>
              <a:t>Q. What issues may give rise to litigation?</a:t>
            </a:r>
          </a:p>
          <a:p>
            <a:r>
              <a:rPr lang="en-US" dirty="0" smtClean="0"/>
              <a:t>Q. Case Law? Constitution?</a:t>
            </a:r>
          </a:p>
          <a:p>
            <a:r>
              <a:rPr lang="en-US" dirty="0" smtClean="0"/>
              <a:t>Q. Why has it not been litigated yet?</a:t>
            </a:r>
          </a:p>
          <a:p>
            <a:r>
              <a:rPr lang="en-US" dirty="0" smtClean="0"/>
              <a:t>Case Study- </a:t>
            </a:r>
            <a:r>
              <a:rPr lang="en-US" dirty="0" err="1" smtClean="0"/>
              <a:t>Sabie</a:t>
            </a:r>
            <a:r>
              <a:rPr lang="en-US" dirty="0" smtClean="0"/>
              <a:t> Sand Game Reserve</a:t>
            </a:r>
            <a:endParaRPr lang="en-Z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en-US" sz="3200"/>
              <a:t>Sustainability in freshwater systems:</a:t>
            </a:r>
            <a:br>
              <a:rPr lang="en-US" sz="3200"/>
            </a:br>
            <a:r>
              <a:rPr lang="en-US" sz="3200"/>
              <a:t>“Environmental flows”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 dirty="0"/>
              <a:t>Environmental flow: the quantity and quality of water required to sustain aquatic ecosystems and the ecological components, processes and functions on which people depend. </a:t>
            </a:r>
          </a:p>
          <a:p>
            <a:pPr>
              <a:lnSpc>
                <a:spcPct val="80000"/>
              </a:lnSpc>
            </a:pPr>
            <a:endParaRPr lang="en-US" sz="2800" dirty="0"/>
          </a:p>
          <a:p>
            <a:pPr>
              <a:lnSpc>
                <a:spcPct val="80000"/>
              </a:lnSpc>
            </a:pPr>
            <a:r>
              <a:rPr lang="en-US" sz="2800" b="1" dirty="0"/>
              <a:t>Terminology</a:t>
            </a:r>
            <a:endParaRPr lang="en-US" sz="2800" dirty="0"/>
          </a:p>
          <a:p>
            <a:pPr lvl="1">
              <a:lnSpc>
                <a:spcPct val="80000"/>
              </a:lnSpc>
            </a:pPr>
            <a:r>
              <a:rPr lang="en-US" sz="2400" dirty="0"/>
              <a:t>Environmental Flows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Environmental Water Allocations 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Ecological Flows </a:t>
            </a:r>
          </a:p>
          <a:p>
            <a:pPr lvl="1">
              <a:lnSpc>
                <a:spcPct val="80000"/>
              </a:lnSpc>
            </a:pPr>
            <a:r>
              <a:rPr lang="en-US" sz="2400" dirty="0" err="1"/>
              <a:t>Instream</a:t>
            </a:r>
            <a:r>
              <a:rPr lang="en-US" sz="2400" dirty="0"/>
              <a:t> Flows 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The Reserve – South Africa</a:t>
            </a:r>
          </a:p>
          <a:p>
            <a:pPr lvl="1">
              <a:lnSpc>
                <a:spcPct val="80000"/>
              </a:lnSpc>
            </a:pPr>
            <a:r>
              <a:rPr lang="en-US" sz="2400" dirty="0"/>
              <a:t>Caudal </a:t>
            </a:r>
            <a:r>
              <a:rPr lang="en-US" sz="2400" dirty="0" err="1"/>
              <a:t>Ecológico</a:t>
            </a:r>
            <a:endParaRPr lang="en-US" sz="2400" dirty="0"/>
          </a:p>
          <a:p>
            <a:pPr>
              <a:lnSpc>
                <a:spcPct val="80000"/>
              </a:lnSpc>
            </a:pP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772400" cy="1143000"/>
          </a:xfrm>
        </p:spPr>
        <p:txBody>
          <a:bodyPr/>
          <a:lstStyle/>
          <a:p>
            <a:r>
              <a:rPr lang="en-US"/>
              <a:t>The Reserve…..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79388" y="1125538"/>
            <a:ext cx="8229600" cy="1008062"/>
          </a:xfrm>
        </p:spPr>
        <p:txBody>
          <a:bodyPr/>
          <a:lstStyle/>
          <a:p>
            <a:endParaRPr lang="en-US" sz="2000"/>
          </a:p>
          <a:p>
            <a:r>
              <a:rPr lang="en-US" sz="2000"/>
              <a:t>The Reserve refers to </a:t>
            </a:r>
            <a:r>
              <a:rPr lang="en-US" sz="2000" u="sng"/>
              <a:t>both the quantity and quality</a:t>
            </a:r>
            <a:r>
              <a:rPr lang="en-US" sz="2000"/>
              <a:t> of the water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743200" y="2133600"/>
            <a:ext cx="5429250" cy="1335088"/>
            <a:chOff x="2109" y="1570"/>
            <a:chExt cx="3039" cy="841"/>
          </a:xfrm>
        </p:grpSpPr>
        <p:sp>
          <p:nvSpPr>
            <p:cNvPr id="52229" name="Text Box 5"/>
            <p:cNvSpPr txBox="1">
              <a:spLocks noChangeArrowheads="1"/>
            </p:cNvSpPr>
            <p:nvPr/>
          </p:nvSpPr>
          <p:spPr bwMode="auto">
            <a:xfrm>
              <a:off x="2109" y="1661"/>
              <a:ext cx="862" cy="750"/>
            </a:xfrm>
            <a:prstGeom prst="rect">
              <a:avLst/>
            </a:prstGeom>
            <a:solidFill>
              <a:schemeClr val="hlink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800" b="1">
                  <a:solidFill>
                    <a:schemeClr val="bg1"/>
                  </a:solidFill>
                  <a:latin typeface="Arial" pitchFamily="34" charset="0"/>
                </a:rPr>
                <a:t>Basic Human Needs Reserve</a:t>
              </a:r>
            </a:p>
          </p:txBody>
        </p:sp>
        <p:sp>
          <p:nvSpPr>
            <p:cNvPr id="52230" name="Rectangle 6"/>
            <p:cNvSpPr>
              <a:spLocks noChangeArrowheads="1"/>
            </p:cNvSpPr>
            <p:nvPr/>
          </p:nvSpPr>
          <p:spPr bwMode="auto">
            <a:xfrm>
              <a:off x="3606" y="1570"/>
              <a:ext cx="1542" cy="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800" b="1">
                  <a:latin typeface="Arial" pitchFamily="34" charset="0"/>
                </a:rPr>
                <a:t>the essential needs: water for drinking, food preparation and personal hygiene.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2743200" y="3505200"/>
            <a:ext cx="5500688" cy="1466850"/>
            <a:chOff x="2109" y="2432"/>
            <a:chExt cx="3084" cy="924"/>
          </a:xfrm>
        </p:grpSpPr>
        <p:sp>
          <p:nvSpPr>
            <p:cNvPr id="52232" name="Text Box 8"/>
            <p:cNvSpPr txBox="1">
              <a:spLocks noChangeArrowheads="1"/>
            </p:cNvSpPr>
            <p:nvPr/>
          </p:nvSpPr>
          <p:spPr bwMode="auto">
            <a:xfrm>
              <a:off x="2109" y="2432"/>
              <a:ext cx="862" cy="924"/>
            </a:xfrm>
            <a:prstGeom prst="rect">
              <a:avLst/>
            </a:prstGeom>
            <a:solidFill>
              <a:srgbClr val="0000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endParaRPr lang="en-US" sz="1800" b="1">
                <a:solidFill>
                  <a:schemeClr val="bg1"/>
                </a:solidFill>
                <a:latin typeface="Arial" pitchFamily="34" charset="0"/>
              </a:endParaRPr>
            </a:p>
            <a:p>
              <a:pPr algn="ctr">
                <a:spcBef>
                  <a:spcPct val="50000"/>
                </a:spcBef>
              </a:pPr>
              <a:r>
                <a:rPr lang="en-US" sz="1800" b="1">
                  <a:solidFill>
                    <a:schemeClr val="bg1"/>
                  </a:solidFill>
                  <a:latin typeface="Arial" pitchFamily="34" charset="0"/>
                </a:rPr>
                <a:t>Ecological Reserve</a:t>
              </a:r>
            </a:p>
            <a:p>
              <a:pPr algn="ctr">
                <a:spcBef>
                  <a:spcPct val="50000"/>
                </a:spcBef>
              </a:pPr>
              <a:endParaRPr lang="en-US" sz="1800" b="1">
                <a:solidFill>
                  <a:schemeClr val="bg1"/>
                </a:solidFill>
                <a:latin typeface="Arial" pitchFamily="34" charset="0"/>
              </a:endParaRPr>
            </a:p>
          </p:txBody>
        </p:sp>
        <p:sp>
          <p:nvSpPr>
            <p:cNvPr id="52233" name="Rectangle 9"/>
            <p:cNvSpPr>
              <a:spLocks noChangeArrowheads="1"/>
            </p:cNvSpPr>
            <p:nvPr/>
          </p:nvSpPr>
          <p:spPr bwMode="auto">
            <a:xfrm>
              <a:off x="3560" y="2478"/>
              <a:ext cx="1633" cy="5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1800" b="1">
                  <a:latin typeface="Arial" pitchFamily="34" charset="0"/>
                </a:rPr>
                <a:t>water required to protect the aquatic ecosystems of the water resource.</a:t>
              </a:r>
            </a:p>
          </p:txBody>
        </p:sp>
      </p:grpSp>
      <p:sp>
        <p:nvSpPr>
          <p:cNvPr id="52234" name="Rectangle 10"/>
          <p:cNvSpPr>
            <a:spLocks noChangeArrowheads="1"/>
          </p:cNvSpPr>
          <p:nvPr/>
        </p:nvSpPr>
        <p:spPr bwMode="auto">
          <a:xfrm>
            <a:off x="395288" y="5734050"/>
            <a:ext cx="7632700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FontTx/>
              <a:buChar char="•"/>
            </a:pPr>
            <a:endParaRPr lang="en-US" sz="1800" b="1" dirty="0" smtClean="0">
              <a:solidFill>
                <a:srgbClr val="FF3300"/>
              </a:solidFill>
              <a:latin typeface="Arial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endParaRPr lang="en-US" sz="1800" b="1" dirty="0">
              <a:solidFill>
                <a:srgbClr val="FF3300"/>
              </a:solidFill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points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spcBef>
                <a:spcPct val="20000"/>
              </a:spcBef>
              <a:buFontTx/>
              <a:buChar char="•"/>
            </a:pPr>
            <a:r>
              <a:rPr lang="en-US" sz="2800" b="1" i="1" dirty="0" smtClean="0">
                <a:solidFill>
                  <a:srgbClr val="FF3300"/>
                </a:solidFill>
                <a:latin typeface="Arial" pitchFamily="34" charset="0"/>
              </a:rPr>
              <a:t>Once a Reserve and Class has been determined for the resource, then the allocation of water cannot impinge on these.</a:t>
            </a:r>
          </a:p>
          <a:p>
            <a:pPr>
              <a:spcBef>
                <a:spcPct val="20000"/>
              </a:spcBef>
              <a:buFontTx/>
              <a:buChar char="•"/>
            </a:pPr>
            <a:endParaRPr lang="en-US" b="1" dirty="0" smtClean="0">
              <a:solidFill>
                <a:srgbClr val="FF3300"/>
              </a:solidFill>
              <a:latin typeface="Arial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b="1" dirty="0" smtClean="0">
                <a:solidFill>
                  <a:srgbClr val="FF3300"/>
                </a:solidFill>
                <a:latin typeface="Arial" pitchFamily="34" charset="0"/>
              </a:rPr>
              <a:t>Moreover, the EWR is a hypothesis (based on best available information and expert opinion) as to flow requirements (magnitude, duration and timing) and quality to sustain the ecology in a certain state (Recommended Ecological Class, REC) and to meet user requirements/goods and services (management class)</a:t>
            </a:r>
          </a:p>
          <a:p>
            <a:pPr>
              <a:spcBef>
                <a:spcPct val="20000"/>
              </a:spcBef>
              <a:buNone/>
            </a:pPr>
            <a:endParaRPr lang="en-US" sz="2800" b="1" dirty="0" smtClean="0">
              <a:solidFill>
                <a:srgbClr val="FF3300"/>
              </a:solidFill>
              <a:latin typeface="Arial" pitchFamily="34" charset="0"/>
            </a:endParaRPr>
          </a:p>
          <a:p>
            <a:pPr>
              <a:spcBef>
                <a:spcPct val="20000"/>
              </a:spcBef>
              <a:buFontTx/>
              <a:buChar char="•"/>
            </a:pPr>
            <a:r>
              <a:rPr lang="en-US" b="1" dirty="0" smtClean="0">
                <a:solidFill>
                  <a:srgbClr val="FF3300"/>
                </a:solidFill>
                <a:latin typeface="Arial" pitchFamily="34" charset="0"/>
              </a:rPr>
              <a:t>Several Components- magnitude, frequency, duration, quality</a:t>
            </a:r>
            <a:endParaRPr lang="en-US" sz="2800" b="1" dirty="0" smtClean="0">
              <a:solidFill>
                <a:srgbClr val="FF3300"/>
              </a:solidFill>
              <a:latin typeface="Arial" pitchFamily="34" charset="0"/>
            </a:endParaRPr>
          </a:p>
          <a:p>
            <a:endParaRPr lang="en-Z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2"/>
          <p:cNvSpPr txBox="1">
            <a:spLocks noChangeArrowheads="1"/>
          </p:cNvSpPr>
          <p:nvPr/>
        </p:nvSpPr>
        <p:spPr bwMode="auto">
          <a:xfrm>
            <a:off x="5715000" y="4876800"/>
            <a:ext cx="2057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>
                <a:solidFill>
                  <a:srgbClr val="FF3300"/>
                </a:solidFill>
                <a:latin typeface="Arial" pitchFamily="34" charset="0"/>
              </a:rPr>
              <a:t>Basic Human Needs</a:t>
            </a:r>
            <a:endParaRPr lang="en-GB" sz="1800">
              <a:solidFill>
                <a:srgbClr val="FF3300"/>
              </a:solidFill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715000" y="5486400"/>
            <a:ext cx="1676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>
                <a:solidFill>
                  <a:srgbClr val="FF3300"/>
                </a:solidFill>
                <a:latin typeface="Arial" pitchFamily="34" charset="0"/>
              </a:rPr>
              <a:t>Ecological Needs</a:t>
            </a:r>
            <a:endParaRPr lang="en-GB" sz="1800">
              <a:solidFill>
                <a:srgbClr val="FF3300"/>
              </a:solidFill>
            </a:endParaRPr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7696200" y="4876800"/>
            <a:ext cx="1143000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600" b="1">
                <a:solidFill>
                  <a:srgbClr val="FF3300"/>
                </a:solidFill>
                <a:latin typeface="Arial" pitchFamily="34" charset="0"/>
              </a:rPr>
              <a:t>The Reserve</a:t>
            </a:r>
            <a:r>
              <a:rPr lang="en-GB" sz="1600" b="1">
                <a:latin typeface="Arial" pitchFamily="34" charset="0"/>
              </a:rPr>
              <a:t> - the only right to water</a:t>
            </a:r>
            <a:endParaRPr lang="en-GB" sz="1600" b="1"/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5715000" y="3962400"/>
            <a:ext cx="2971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sz="1800">
                <a:latin typeface="Arial" pitchFamily="34" charset="0"/>
              </a:rPr>
              <a:t>International obligations, IBT’s, strategic needs, future use</a:t>
            </a:r>
            <a:endParaRPr lang="en-GB" sz="1800"/>
          </a:p>
        </p:txBody>
      </p:sp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5715000" y="1524000"/>
            <a:ext cx="2819400" cy="270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ZA" sz="1800">
                <a:latin typeface="Arial" pitchFamily="34" charset="0"/>
              </a:rPr>
              <a:t>ENTITLEMENTS: </a:t>
            </a:r>
            <a:r>
              <a:rPr lang="en-GB" sz="1800">
                <a:latin typeface="Arial" pitchFamily="34" charset="0"/>
              </a:rPr>
              <a:t>All other uses authorised according to </a:t>
            </a:r>
            <a:r>
              <a:rPr lang="en-US" sz="1800">
                <a:latin typeface="Arial" pitchFamily="34" charset="0"/>
              </a:rPr>
              <a:t>sustainability, equity and efficiency</a:t>
            </a:r>
          </a:p>
          <a:p>
            <a:pPr>
              <a:spcBef>
                <a:spcPct val="50000"/>
              </a:spcBef>
            </a:pPr>
            <a:r>
              <a:rPr lang="en-US" sz="1800">
                <a:latin typeface="Arial" pitchFamily="34" charset="0"/>
              </a:rPr>
              <a:t>Conditional</a:t>
            </a:r>
          </a:p>
          <a:p>
            <a:pPr>
              <a:spcBef>
                <a:spcPct val="50000"/>
              </a:spcBef>
            </a:pPr>
            <a:endParaRPr lang="en-US" sz="1800">
              <a:latin typeface="Arial" pitchFamily="34" charset="0"/>
            </a:endParaRPr>
          </a:p>
          <a:p>
            <a:pPr>
              <a:spcBef>
                <a:spcPct val="50000"/>
              </a:spcBef>
            </a:pPr>
            <a:endParaRPr lang="en-GB" sz="1800" b="1">
              <a:solidFill>
                <a:srgbClr val="FF00FF"/>
              </a:solidFill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0" y="609600"/>
            <a:ext cx="9144000" cy="457200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i="1">
                <a:solidFill>
                  <a:srgbClr val="FFFF00"/>
                </a:solidFill>
                <a:latin typeface="Arial" pitchFamily="34" charset="0"/>
              </a:rPr>
              <a:t>Rights and entitlements</a:t>
            </a:r>
            <a:endParaRPr lang="en-GB" b="1">
              <a:solidFill>
                <a:srgbClr val="FFFF00"/>
              </a:solidFill>
              <a:latin typeface="Arial" pitchFamily="34" charset="0"/>
            </a:endParaRPr>
          </a:p>
        </p:txBody>
      </p:sp>
      <p:sp>
        <p:nvSpPr>
          <p:cNvPr id="23560" name="Line 8"/>
          <p:cNvSpPr>
            <a:spLocks noChangeShapeType="1"/>
          </p:cNvSpPr>
          <p:nvPr/>
        </p:nvSpPr>
        <p:spPr bwMode="auto">
          <a:xfrm>
            <a:off x="7696200" y="49530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endParaRPr lang="en-ZA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1447800" y="5486400"/>
            <a:ext cx="3124200" cy="533400"/>
          </a:xfrm>
          <a:prstGeom prst="rect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en-ZA"/>
          </a:p>
        </p:txBody>
      </p:sp>
      <p:sp>
        <p:nvSpPr>
          <p:cNvPr id="23562" name="Rectangle 10"/>
          <p:cNvSpPr>
            <a:spLocks noChangeArrowheads="1"/>
          </p:cNvSpPr>
          <p:nvPr/>
        </p:nvSpPr>
        <p:spPr bwMode="auto">
          <a:xfrm>
            <a:off x="1447800" y="4114800"/>
            <a:ext cx="3124200" cy="838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en-ZA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1447800" y="4876800"/>
            <a:ext cx="3124200" cy="609600"/>
          </a:xfrm>
          <a:prstGeom prst="rect">
            <a:avLst/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en-ZA"/>
          </a:p>
        </p:txBody>
      </p: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1447800" y="1447800"/>
            <a:ext cx="3124200" cy="2667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lIns="0" tIns="0" rIns="0" bIns="0" anchor="ctr">
            <a:spAutoFit/>
          </a:bodyPr>
          <a:lstStyle/>
          <a:p>
            <a:endParaRPr lang="en-ZA"/>
          </a:p>
        </p:txBody>
      </p:sp>
      <p:sp>
        <p:nvSpPr>
          <p:cNvPr id="23565" name="Line 13"/>
          <p:cNvSpPr>
            <a:spLocks noChangeShapeType="1"/>
          </p:cNvSpPr>
          <p:nvPr/>
        </p:nvSpPr>
        <p:spPr bwMode="auto">
          <a:xfrm>
            <a:off x="228600" y="4114800"/>
            <a:ext cx="5410200" cy="0"/>
          </a:xfrm>
          <a:prstGeom prst="line">
            <a:avLst/>
          </a:prstGeom>
          <a:noFill/>
          <a:ln w="57150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endParaRPr lang="en-ZA"/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 flipH="1">
            <a:off x="4572000" y="4343400"/>
            <a:ext cx="1219200" cy="152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endParaRPr lang="en-ZA"/>
          </a:p>
        </p:txBody>
      </p:sp>
      <p:sp>
        <p:nvSpPr>
          <p:cNvPr id="23567" name="Line 15"/>
          <p:cNvSpPr>
            <a:spLocks noChangeShapeType="1"/>
          </p:cNvSpPr>
          <p:nvPr/>
        </p:nvSpPr>
        <p:spPr bwMode="auto">
          <a:xfrm flipH="1">
            <a:off x="4648200" y="51816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endParaRPr lang="en-ZA"/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 flipH="1">
            <a:off x="4648200" y="57912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lIns="0" tIns="0" rIns="0" bIns="0">
            <a:spAutoFit/>
          </a:bodyPr>
          <a:lstStyle/>
          <a:p>
            <a:endParaRPr lang="en-ZA"/>
          </a:p>
        </p:txBody>
      </p:sp>
      <p:sp>
        <p:nvSpPr>
          <p:cNvPr id="23569" name="Text Box 17"/>
          <p:cNvSpPr txBox="1">
            <a:spLocks noChangeArrowheads="1"/>
          </p:cNvSpPr>
          <p:nvPr/>
        </p:nvSpPr>
        <p:spPr bwMode="auto">
          <a:xfrm>
            <a:off x="304800" y="1828800"/>
            <a:ext cx="12192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ZA" sz="1600" b="1">
                <a:latin typeface="Arial Narrow" pitchFamily="34" charset="0"/>
              </a:rPr>
              <a:t>CMA </a:t>
            </a:r>
          </a:p>
          <a:p>
            <a:pPr eaLnBrk="0" hangingPunct="0">
              <a:spcBef>
                <a:spcPct val="50000"/>
              </a:spcBef>
            </a:pPr>
            <a:r>
              <a:rPr lang="en-ZA" sz="1600" b="1">
                <a:latin typeface="Arial Narrow" pitchFamily="34" charset="0"/>
              </a:rPr>
              <a:t>responsibility</a:t>
            </a:r>
            <a:endParaRPr lang="en-GB" sz="1600" b="1">
              <a:latin typeface="Arial Narrow" pitchFamily="34" charset="0"/>
            </a:endParaRPr>
          </a:p>
        </p:txBody>
      </p:sp>
      <p:sp>
        <p:nvSpPr>
          <p:cNvPr id="23570" name="Text Box 18"/>
          <p:cNvSpPr txBox="1">
            <a:spLocks noChangeArrowheads="1"/>
          </p:cNvSpPr>
          <p:nvPr/>
        </p:nvSpPr>
        <p:spPr bwMode="auto">
          <a:xfrm>
            <a:off x="228600" y="4572000"/>
            <a:ext cx="1219200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ZA" sz="1600">
                <a:latin typeface="Arial Narrow" pitchFamily="34" charset="0"/>
              </a:rPr>
              <a:t>National </a:t>
            </a:r>
          </a:p>
          <a:p>
            <a:pPr eaLnBrk="0" hangingPunct="0">
              <a:spcBef>
                <a:spcPct val="50000"/>
              </a:spcBef>
            </a:pPr>
            <a:r>
              <a:rPr lang="en-ZA" sz="1600">
                <a:latin typeface="Arial Narrow" pitchFamily="34" charset="0"/>
              </a:rPr>
              <a:t>responsibility</a:t>
            </a:r>
            <a:endParaRPr lang="en-GB" sz="1600">
              <a:latin typeface="Arial Narrow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Categories of Non-Compliance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en-US" dirty="0" smtClean="0"/>
              <a:t>Pre Determination </a:t>
            </a:r>
          </a:p>
          <a:p>
            <a:pPr marL="1062990" lvl="2" indent="-514350"/>
            <a:r>
              <a:rPr lang="en-US" dirty="0" smtClean="0"/>
              <a:t>is it reflected in policy, law, strategies</a:t>
            </a:r>
          </a:p>
          <a:p>
            <a:pPr marL="1062990" lvl="2" indent="-514350"/>
            <a:r>
              <a:rPr lang="en-US" dirty="0" smtClean="0"/>
              <a:t>is their adequate institutional alignment to ensure compliance?</a:t>
            </a:r>
          </a:p>
          <a:p>
            <a:pPr marL="514350" indent="-514350">
              <a:buAutoNum type="arabicParenR"/>
            </a:pPr>
            <a:r>
              <a:rPr lang="en-US" dirty="0" smtClean="0"/>
              <a:t>Reserve Determination (is the process reasonable?) </a:t>
            </a:r>
          </a:p>
          <a:p>
            <a:pPr marL="1062990" lvl="2" indent="-514350"/>
            <a:r>
              <a:rPr lang="en-US" dirty="0" smtClean="0"/>
              <a:t>Too high? </a:t>
            </a:r>
          </a:p>
          <a:p>
            <a:pPr marL="1062990" lvl="2" indent="-514350"/>
            <a:r>
              <a:rPr lang="en-US" dirty="0" smtClean="0"/>
              <a:t>Too low? </a:t>
            </a:r>
          </a:p>
          <a:p>
            <a:pPr marL="1062990" lvl="2" indent="-514350"/>
            <a:r>
              <a:rPr lang="en-US" dirty="0" smtClean="0"/>
              <a:t>Is the underlying data reliable?  Do we have sufficient data?</a:t>
            </a:r>
          </a:p>
          <a:p>
            <a:pPr marL="1062990" lvl="2" indent="-514350"/>
            <a:r>
              <a:rPr lang="en-US" b="1" u="sng" dirty="0" smtClean="0"/>
              <a:t>Interacts with management and ecological class</a:t>
            </a:r>
          </a:p>
          <a:p>
            <a:pPr marL="514350" indent="-514350">
              <a:buAutoNum type="arabicParenR"/>
            </a:pPr>
            <a:r>
              <a:rPr lang="en-US" dirty="0" smtClean="0"/>
              <a:t>Reserve Operationalisation/Delivery</a:t>
            </a:r>
          </a:p>
          <a:p>
            <a:pPr marL="1062990" lvl="2" indent="-514350"/>
            <a:r>
              <a:rPr lang="en-US" dirty="0" smtClean="0"/>
              <a:t>Ensuring that it is reflected in law and policy</a:t>
            </a:r>
          </a:p>
          <a:p>
            <a:pPr marL="1062990" lvl="2" indent="-514350"/>
            <a:r>
              <a:rPr lang="en-US" dirty="0" smtClean="0"/>
              <a:t>Implementation (e.g. operating rules, licensing, compulsory licensing?)</a:t>
            </a:r>
          </a:p>
          <a:p>
            <a:pPr marL="1062990" lvl="2" indent="-514350"/>
            <a:r>
              <a:rPr lang="en-US" dirty="0" smtClean="0"/>
              <a:t>Projecting ER for a pre-defined management period</a:t>
            </a:r>
          </a:p>
          <a:p>
            <a:pPr marL="1062990" lvl="2" indent="-514350"/>
            <a:r>
              <a:rPr lang="en-US" dirty="0" smtClean="0"/>
              <a:t>Monitoring (enough </a:t>
            </a:r>
            <a:r>
              <a:rPr lang="en-US" dirty="0" err="1" smtClean="0"/>
              <a:t>guaging</a:t>
            </a:r>
            <a:r>
              <a:rPr lang="en-US" dirty="0" smtClean="0"/>
              <a:t> stations, entire river or select sites)</a:t>
            </a:r>
          </a:p>
          <a:p>
            <a:pPr marL="1062990" lvl="2" indent="-514350"/>
            <a:r>
              <a:rPr lang="en-US" dirty="0" smtClean="0"/>
              <a:t>Enforcement (what if a violation? Who do you pursue)</a:t>
            </a:r>
          </a:p>
          <a:p>
            <a:pPr marL="1062990" lvl="2" indent="-514350"/>
            <a:r>
              <a:rPr lang="en-US" dirty="0" smtClean="0"/>
              <a:t>Stressed catchment=compulsory licensing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Some difficult questions/challenges	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Is any flow less than the specified Reserve non-compliance?</a:t>
            </a:r>
          </a:p>
          <a:p>
            <a:r>
              <a:rPr lang="en-US" dirty="0" smtClean="0"/>
              <a:t>Do all sites need to be compliant or just one?</a:t>
            </a:r>
          </a:p>
          <a:p>
            <a:r>
              <a:rPr lang="en-US" dirty="0" smtClean="0"/>
              <a:t>Will a lawsuit solve the underlying problems with non-compliance?</a:t>
            </a:r>
          </a:p>
          <a:p>
            <a:r>
              <a:rPr lang="en-US" dirty="0" smtClean="0"/>
              <a:t>Who do you sue?  Water users, government (what level?)</a:t>
            </a:r>
          </a:p>
          <a:p>
            <a:r>
              <a:rPr lang="en-US" dirty="0" smtClean="0"/>
              <a:t>Battle of experts</a:t>
            </a:r>
          </a:p>
          <a:p>
            <a:r>
              <a:rPr lang="en-US" dirty="0" smtClean="0"/>
              <a:t>Technical issues- courts prepared? Lawyers? (Kidd 2006)</a:t>
            </a:r>
          </a:p>
          <a:p>
            <a:r>
              <a:rPr lang="en-US" b="1" dirty="0" smtClean="0"/>
              <a:t>Constitutional issues</a:t>
            </a:r>
            <a:r>
              <a:rPr lang="en-US" dirty="0" smtClean="0"/>
              <a:t>? </a:t>
            </a:r>
            <a:r>
              <a:rPr lang="en-US" b="1" dirty="0" smtClean="0"/>
              <a:t>Progressive </a:t>
            </a:r>
            <a:r>
              <a:rPr lang="en-US" b="1" dirty="0" err="1" smtClean="0"/>
              <a:t>realisation</a:t>
            </a:r>
            <a:r>
              <a:rPr lang="en-US" dirty="0" smtClean="0"/>
              <a:t>? How does this fit into the picture?</a:t>
            </a:r>
          </a:p>
          <a:p>
            <a:r>
              <a:rPr lang="en-US" dirty="0" smtClean="0"/>
              <a:t>Who brings the case? Who defends the resource?</a:t>
            </a:r>
          </a:p>
          <a:p>
            <a:r>
              <a:rPr lang="en-US" dirty="0" smtClean="0"/>
              <a:t>Precedent?</a:t>
            </a:r>
            <a:endParaRPr lang="en-ZA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Who may want to bring litigation?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886200" cy="4572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Existing Water Users?</a:t>
            </a:r>
          </a:p>
          <a:p>
            <a:pPr lvl="1"/>
            <a:r>
              <a:rPr lang="en-US" dirty="0" smtClean="0"/>
              <a:t>Commercial Conservation</a:t>
            </a:r>
          </a:p>
          <a:p>
            <a:pPr lvl="1"/>
            <a:r>
              <a:rPr lang="en-US" dirty="0" smtClean="0"/>
              <a:t>National Parks</a:t>
            </a:r>
          </a:p>
          <a:p>
            <a:pPr lvl="1"/>
            <a:r>
              <a:rPr lang="en-US" dirty="0" smtClean="0"/>
              <a:t>Commercial Farmers</a:t>
            </a:r>
          </a:p>
          <a:p>
            <a:pPr lvl="1"/>
            <a:r>
              <a:rPr lang="en-US" dirty="0" smtClean="0"/>
              <a:t>Industry</a:t>
            </a:r>
          </a:p>
          <a:p>
            <a:pPr lvl="1"/>
            <a:r>
              <a:rPr lang="en-US" dirty="0" smtClean="0"/>
              <a:t>Communities</a:t>
            </a:r>
          </a:p>
          <a:p>
            <a:pPr lvl="1"/>
            <a:r>
              <a:rPr lang="en-US" dirty="0" smtClean="0"/>
              <a:t>NGOs</a:t>
            </a:r>
          </a:p>
          <a:p>
            <a:r>
              <a:rPr lang="en-US" dirty="0" smtClean="0"/>
              <a:t>New Water Users?</a:t>
            </a:r>
            <a:endParaRPr lang="en-ZA" dirty="0" smtClean="0"/>
          </a:p>
          <a:p>
            <a:pPr lvl="1"/>
            <a:r>
              <a:rPr lang="en-US" dirty="0" smtClean="0"/>
              <a:t>Emerging Farmers?</a:t>
            </a:r>
          </a:p>
          <a:p>
            <a:pPr lvl="1"/>
            <a:r>
              <a:rPr lang="en-US" dirty="0" smtClean="0"/>
              <a:t>Municipalities expanding</a:t>
            </a:r>
          </a:p>
          <a:p>
            <a:pPr lvl="1"/>
            <a:r>
              <a:rPr lang="en-US" dirty="0" smtClean="0"/>
              <a:t>mines?</a:t>
            </a:r>
          </a:p>
        </p:txBody>
      </p:sp>
      <p:pic>
        <p:nvPicPr>
          <p:cNvPr id="5124" name="Picture 4" descr="http://www.meteoriteguy.com/califall/sugarca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5800" y="1524000"/>
            <a:ext cx="4191000" cy="4876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Case Study- </a:t>
            </a:r>
            <a:r>
              <a:rPr lang="en-US" dirty="0" err="1" smtClean="0"/>
              <a:t>Sabie</a:t>
            </a:r>
            <a:r>
              <a:rPr lang="en-US" dirty="0" smtClean="0"/>
              <a:t> Sands Game Reserve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was the Injury?</a:t>
            </a:r>
          </a:p>
          <a:p>
            <a:r>
              <a:rPr lang="en-US" dirty="0" smtClean="0"/>
              <a:t>Reserve the main issue</a:t>
            </a:r>
          </a:p>
          <a:p>
            <a:r>
              <a:rPr lang="en-US" dirty="0" smtClean="0"/>
              <a:t>Why did not bring a law suit?</a:t>
            </a:r>
            <a:endParaRPr lang="en-ZA" dirty="0" smtClean="0"/>
          </a:p>
          <a:p>
            <a:pPr lvl="1"/>
            <a:r>
              <a:rPr lang="en-US" dirty="0" smtClean="0"/>
              <a:t>Politics</a:t>
            </a:r>
          </a:p>
          <a:p>
            <a:pPr lvl="1"/>
            <a:r>
              <a:rPr lang="en-US" dirty="0" smtClean="0"/>
              <a:t>Will it achieve desired outcome?</a:t>
            </a:r>
          </a:p>
          <a:p>
            <a:pPr lvl="1"/>
            <a:r>
              <a:rPr lang="en-US" dirty="0" smtClean="0"/>
              <a:t>Costly and complex</a:t>
            </a:r>
          </a:p>
          <a:p>
            <a:pPr lvl="1"/>
            <a:r>
              <a:rPr lang="en-US" dirty="0" smtClean="0"/>
              <a:t>Will it fix the underlying problems?</a:t>
            </a:r>
          </a:p>
          <a:p>
            <a:pPr lvl="1"/>
            <a:r>
              <a:rPr lang="en-US" dirty="0" smtClean="0"/>
              <a:t>Will it create even bigger problems for SS?</a:t>
            </a:r>
            <a:endParaRPr lang="en-ZA" dirty="0"/>
          </a:p>
        </p:txBody>
      </p:sp>
      <p:pic>
        <p:nvPicPr>
          <p:cNvPr id="1026" name="Picture 2" descr="C:\Users\Ramin\Pictures\ssw-big-3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286000"/>
            <a:ext cx="4035425" cy="3581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Next?</a:t>
            </a:r>
            <a:endParaRPr lang="en-Z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Water Tribunal?</a:t>
            </a:r>
          </a:p>
          <a:p>
            <a:r>
              <a:rPr lang="en-US" dirty="0" smtClean="0"/>
              <a:t>SAHRC?</a:t>
            </a:r>
          </a:p>
          <a:p>
            <a:r>
              <a:rPr lang="en-US" dirty="0" smtClean="0"/>
              <a:t>Better understanding of progressive </a:t>
            </a:r>
            <a:r>
              <a:rPr lang="en-US" dirty="0" err="1" smtClean="0"/>
              <a:t>realisation</a:t>
            </a:r>
            <a:r>
              <a:rPr lang="en-US" dirty="0" smtClean="0"/>
              <a:t> and its links to IWRM</a:t>
            </a:r>
          </a:p>
          <a:p>
            <a:r>
              <a:rPr lang="en-US" dirty="0" smtClean="0"/>
              <a:t>NGOs (need to focus more on resource issues, and not just water equity)</a:t>
            </a:r>
          </a:p>
          <a:p>
            <a:r>
              <a:rPr lang="en-US" dirty="0" smtClean="0"/>
              <a:t>Build capacity starting in law school to understand sustainability issue and natural resources better</a:t>
            </a:r>
          </a:p>
          <a:p>
            <a:r>
              <a:rPr lang="en-US" dirty="0" smtClean="0"/>
              <a:t>Need plaintiffs?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4711</TotalTime>
  <Words>905</Words>
  <Application>Microsoft Office PowerPoint</Application>
  <PresentationFormat>On-screen Show (4:3)</PresentationFormat>
  <Paragraphs>153</Paragraphs>
  <Slides>16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Equity</vt:lpstr>
      <vt:lpstr>Picture</vt:lpstr>
      <vt:lpstr>IWRM in SA: Where are the law suits?</vt:lpstr>
      <vt:lpstr>Sponsored by South African Water Research Commission WRC</vt:lpstr>
      <vt:lpstr>South Africa</vt:lpstr>
      <vt:lpstr>Changes in water management -1998 </vt:lpstr>
      <vt:lpstr>Slide 5</vt:lpstr>
      <vt:lpstr>Slide 6</vt:lpstr>
      <vt:lpstr>Focus on the Reserve</vt:lpstr>
      <vt:lpstr>Sustainability in freshwater systems: “Environmental flows”</vt:lpstr>
      <vt:lpstr>The Reserve…..</vt:lpstr>
      <vt:lpstr>Important points</vt:lpstr>
      <vt:lpstr>Slide 11</vt:lpstr>
      <vt:lpstr>3 Categories of Non-Compliance</vt:lpstr>
      <vt:lpstr>Some difficult questions/challenges </vt:lpstr>
      <vt:lpstr>Who may want to bring litigation?</vt:lpstr>
      <vt:lpstr>Case Study- Sabie Sands Game Reserve</vt:lpstr>
      <vt:lpstr>What Next?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Ramin Pejan</dc:creator>
  <cp:lastModifiedBy>Demo Laptop</cp:lastModifiedBy>
  <cp:revision>31</cp:revision>
  <dcterms:created xsi:type="dcterms:W3CDTF">2011-06-20T09:38:01Z</dcterms:created>
  <dcterms:modified xsi:type="dcterms:W3CDTF">2011-07-06T10:54:55Z</dcterms:modified>
</cp:coreProperties>
</file>