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66" r:id="rId2"/>
    <p:sldId id="267" r:id="rId3"/>
    <p:sldId id="268" r:id="rId4"/>
    <p:sldId id="274" r:id="rId5"/>
    <p:sldId id="279" r:id="rId6"/>
    <p:sldId id="272" r:id="rId7"/>
    <p:sldId id="261" r:id="rId8"/>
    <p:sldId id="256" r:id="rId9"/>
    <p:sldId id="263" r:id="rId10"/>
    <p:sldId id="264" r:id="rId11"/>
    <p:sldId id="258" r:id="rId12"/>
    <p:sldId id="276" r:id="rId13"/>
    <p:sldId id="277" r:id="rId14"/>
    <p:sldId id="269" r:id="rId15"/>
    <p:sldId id="275" r:id="rId16"/>
    <p:sldId id="281" r:id="rId17"/>
    <p:sldId id="271" r:id="rId18"/>
    <p:sldId id="262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00CC00"/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6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3A7D12-AA3B-4AE9-B19E-39F3EE81B1AA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3CA55A-8916-469D-BE71-02838E569FC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3CA55A-8916-469D-BE71-02838E569FC3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Titl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2" name="Content Placeholder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4" name="Content Placeholder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Content Placeholder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1" name="Titl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B9AF589-4108-4176-BAD7-8308E9B59E2E}" type="datetimeFigureOut">
              <a:rPr lang="en-US" smtClean="0"/>
              <a:pPr/>
              <a:t>7/6/2011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C15C974D-3214-4E71-B6A8-AE935BD4D44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9200"/>
            <a:ext cx="7924800" cy="2971800"/>
          </a:xfrm>
        </p:spPr>
        <p:txBody>
          <a:bodyPr/>
          <a:lstStyle/>
          <a:p>
            <a:pPr algn="ctr"/>
            <a:r>
              <a:rPr lang="en-ZA" sz="4000" dirty="0" smtClean="0"/>
              <a:t>PLACING HEXAVALENT CHROMIUM </a:t>
            </a:r>
            <a:r>
              <a:rPr lang="en-ZA" sz="4000" dirty="0" smtClean="0">
                <a:solidFill>
                  <a:srgbClr val="66FF66"/>
                </a:solidFill>
              </a:rPr>
              <a:t>-Cr(VI)- </a:t>
            </a:r>
            <a:r>
              <a:rPr lang="en-ZA" sz="4000" dirty="0" smtClean="0"/>
              <a:t>IN  SOUTH AFRICA IN THE SPOTLIGHT</a:t>
            </a:r>
            <a:endParaRPr lang="en-US" sz="4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876800"/>
            <a:ext cx="7924800" cy="1981200"/>
          </a:xfrm>
        </p:spPr>
        <p:txBody>
          <a:bodyPr>
            <a:normAutofit/>
          </a:bodyPr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ILZE KEEVY</a:t>
            </a:r>
          </a:p>
          <a:p>
            <a:pPr algn="ctr"/>
            <a:r>
              <a:rPr lang="en-ZA" dirty="0" smtClean="0">
                <a:solidFill>
                  <a:srgbClr val="66FF66"/>
                </a:solidFill>
              </a:rPr>
              <a:t> SURINA ESTERHUYSE</a:t>
            </a:r>
          </a:p>
          <a:p>
            <a:pPr algn="ctr"/>
            <a:r>
              <a:rPr lang="en-ZA" dirty="0" smtClean="0">
                <a:solidFill>
                  <a:srgbClr val="66FF66"/>
                </a:solidFill>
              </a:rPr>
              <a:t>University of the Free State, Bloemfontein, South Africa 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en-ZA" sz="2000" dirty="0" smtClean="0"/>
              <a:t>Natural element occurring in rocks, plants, soil, and volcanic dust.</a:t>
            </a:r>
          </a:p>
          <a:p>
            <a:pPr algn="just">
              <a:spcBef>
                <a:spcPts val="0"/>
              </a:spcBef>
            </a:pPr>
            <a:r>
              <a:rPr lang="en-ZA" sz="2000" dirty="0" smtClean="0"/>
              <a:t>Used for chrome plating, production of stainless steel,  textiles, the manufacture of dyes and pigments, leather tanning, wood preservation,  as an anti-corrosive and burning of fossil fuels ...</a:t>
            </a:r>
          </a:p>
          <a:p>
            <a:pPr algn="just">
              <a:spcBef>
                <a:spcPts val="0"/>
              </a:spcBef>
              <a:buNone/>
            </a:pPr>
            <a:endParaRPr lang="en-ZA" sz="2000" dirty="0" smtClean="0"/>
          </a:p>
          <a:p>
            <a:pPr algn="just">
              <a:spcBef>
                <a:spcPts val="0"/>
              </a:spcBef>
            </a:pPr>
            <a:r>
              <a:rPr lang="en-ZA" sz="2000" dirty="0" smtClean="0"/>
              <a:t>Chromium compounds in environment: </a:t>
            </a:r>
          </a:p>
          <a:p>
            <a:pPr algn="just">
              <a:spcBef>
                <a:spcPts val="0"/>
              </a:spcBef>
              <a:buNone/>
            </a:pPr>
            <a:endParaRPr lang="en-ZA" sz="2000" dirty="0" smtClean="0"/>
          </a:p>
          <a:p>
            <a:pPr algn="just">
              <a:spcBef>
                <a:spcPts val="0"/>
              </a:spcBef>
              <a:buNone/>
            </a:pPr>
            <a:r>
              <a:rPr lang="en-ZA" sz="2000" dirty="0" smtClean="0"/>
              <a:t>		</a:t>
            </a:r>
            <a:r>
              <a:rPr lang="en-ZA" sz="2000" dirty="0" smtClean="0">
                <a:solidFill>
                  <a:srgbClr val="66FF66"/>
                </a:solidFill>
              </a:rPr>
              <a:t>Trivalent chromium - Cr(III) </a:t>
            </a:r>
            <a:r>
              <a:rPr lang="en-ZA" sz="2000" dirty="0" smtClean="0"/>
              <a:t>occurs naturally as </a:t>
            </a:r>
            <a:r>
              <a:rPr lang="en-ZA" sz="2000" i="1" dirty="0" smtClean="0"/>
              <a:t>essential element</a:t>
            </a:r>
            <a:r>
              <a:rPr lang="en-ZA" sz="2000" dirty="0" smtClean="0"/>
              <a:t> (50 – 200ug/d recommended for adults), </a:t>
            </a:r>
            <a:r>
              <a:rPr lang="en-ZA" sz="2000" i="1" dirty="0" smtClean="0"/>
              <a:t>nontoxic</a:t>
            </a:r>
            <a:r>
              <a:rPr lang="en-ZA" sz="2000" dirty="0" smtClean="0"/>
              <a:t> and </a:t>
            </a:r>
            <a:r>
              <a:rPr lang="en-ZA" sz="2000" i="1" dirty="0" smtClean="0"/>
              <a:t>no carcinogenic risk</a:t>
            </a:r>
            <a:r>
              <a:rPr lang="en-ZA" sz="2000" dirty="0" smtClean="0"/>
              <a:t>, and</a:t>
            </a:r>
            <a:endParaRPr lang="en-US" sz="2000" dirty="0" smtClean="0"/>
          </a:p>
          <a:p>
            <a:pPr algn="just">
              <a:spcBef>
                <a:spcPts val="0"/>
              </a:spcBef>
              <a:buNone/>
            </a:pPr>
            <a:r>
              <a:rPr lang="en-US" sz="2000" dirty="0" smtClean="0"/>
              <a:t>		</a:t>
            </a:r>
            <a:r>
              <a:rPr lang="en-ZA" sz="2000" dirty="0" err="1" smtClean="0">
                <a:solidFill>
                  <a:srgbClr val="66FF66"/>
                </a:solidFill>
              </a:rPr>
              <a:t>Hexavalent</a:t>
            </a:r>
            <a:r>
              <a:rPr lang="en-ZA" sz="2000" dirty="0" smtClean="0">
                <a:solidFill>
                  <a:srgbClr val="66FF66"/>
                </a:solidFill>
              </a:rPr>
              <a:t> chromium – Cr(VI) </a:t>
            </a:r>
            <a:r>
              <a:rPr lang="en-ZA" sz="2000" dirty="0" smtClean="0"/>
              <a:t>heavy metal, </a:t>
            </a:r>
            <a:r>
              <a:rPr lang="en-ZA" sz="2000" i="1" dirty="0" smtClean="0"/>
              <a:t>highly toxic</a:t>
            </a:r>
            <a:r>
              <a:rPr lang="en-ZA" sz="2000" dirty="0" smtClean="0"/>
              <a:t>, </a:t>
            </a:r>
            <a:r>
              <a:rPr lang="en-US" sz="2000" dirty="0" smtClean="0"/>
              <a:t>extremely soluble and mobile in</a:t>
            </a:r>
            <a:r>
              <a:rPr lang="en-ZA" sz="2000" dirty="0" smtClean="0"/>
              <a:t> water and classified by the EPA a </a:t>
            </a:r>
            <a:r>
              <a:rPr lang="en-ZA" sz="2000" i="1" dirty="0" smtClean="0"/>
              <a:t>human carcinogen</a:t>
            </a:r>
            <a:r>
              <a:rPr lang="en-ZA" sz="2000" dirty="0" smtClean="0"/>
              <a:t> (inhalation route of exposure – oral route via drinking water). </a:t>
            </a:r>
            <a:r>
              <a:rPr lang="en-ZA" sz="2000" dirty="0" err="1" smtClean="0"/>
              <a:t>Hinkley</a:t>
            </a:r>
            <a:r>
              <a:rPr lang="en-ZA" sz="2000" dirty="0" smtClean="0"/>
              <a:t>, (USA), </a:t>
            </a:r>
            <a:r>
              <a:rPr lang="en-ZA" sz="2000" dirty="0" err="1" smtClean="0"/>
              <a:t>JinZhou</a:t>
            </a:r>
            <a:r>
              <a:rPr lang="en-ZA" sz="2000" dirty="0" smtClean="0"/>
              <a:t> (China).</a:t>
            </a:r>
            <a:endParaRPr lang="en-US" sz="2000" dirty="0" smtClean="0"/>
          </a:p>
          <a:p>
            <a:pPr algn="just">
              <a:spcBef>
                <a:spcPts val="0"/>
              </a:spcBef>
              <a:buNone/>
            </a:pPr>
            <a:r>
              <a:rPr lang="en-ZA" sz="2000" dirty="0" smtClean="0"/>
              <a:t>  </a:t>
            </a: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Facts  on Chromium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8006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sz="2800" dirty="0" smtClean="0"/>
              <a:t>Cr(VI) highly accessible to living organisms through multiple routes of entry – digestion, dermal contact, inhalation, absorption (plants).</a:t>
            </a:r>
          </a:p>
          <a:p>
            <a:pPr lvl="0" algn="just"/>
            <a:r>
              <a:rPr lang="en-ZA" sz="2800" dirty="0" smtClean="0"/>
              <a:t>Cr(VI) exposure via inhalation, dermal or oral exposure induces  tumour  formation </a:t>
            </a:r>
            <a:r>
              <a:rPr lang="en-ZA" sz="2400" dirty="0" smtClean="0"/>
              <a:t>(</a:t>
            </a:r>
            <a:r>
              <a:rPr lang="en-ZA" sz="2400" dirty="0" err="1" smtClean="0"/>
              <a:t>McCarroll</a:t>
            </a:r>
            <a:r>
              <a:rPr lang="en-ZA" sz="2400" dirty="0" smtClean="0"/>
              <a:t> et al 2010).</a:t>
            </a:r>
            <a:endParaRPr lang="en-US" sz="2400" dirty="0" smtClean="0"/>
          </a:p>
          <a:p>
            <a:pPr algn="just">
              <a:buNone/>
            </a:pPr>
            <a:endParaRPr lang="en-US" sz="2800" dirty="0" smtClean="0"/>
          </a:p>
          <a:p>
            <a:pPr algn="just"/>
            <a:r>
              <a:rPr lang="en-ZA" sz="2800" dirty="0" smtClean="0">
                <a:solidFill>
                  <a:srgbClr val="66FF66"/>
                </a:solidFill>
              </a:rPr>
              <a:t>US National Toxicology Program  (NTP) </a:t>
            </a:r>
            <a:r>
              <a:rPr lang="en-ZA" sz="2800" dirty="0" smtClean="0"/>
              <a:t>classified:</a:t>
            </a:r>
            <a:endParaRPr lang="en-US" sz="2800" dirty="0" smtClean="0"/>
          </a:p>
          <a:p>
            <a:pPr lvl="0" algn="just">
              <a:buNone/>
            </a:pPr>
            <a:r>
              <a:rPr lang="en-ZA" sz="2800" dirty="0" smtClean="0"/>
              <a:t>	- Cr(VI) as a carcinogen in animals and humans via inhalation,</a:t>
            </a:r>
            <a:endParaRPr lang="en-US" sz="2800" dirty="0" smtClean="0"/>
          </a:p>
          <a:p>
            <a:pPr lvl="0" algn="just">
              <a:buNone/>
            </a:pPr>
            <a:r>
              <a:rPr lang="en-ZA" sz="2800" dirty="0" smtClean="0"/>
              <a:t>	- Cr(VI) as carcinogenetic </a:t>
            </a:r>
            <a:r>
              <a:rPr lang="en-ZA" sz="2800" smtClean="0"/>
              <a:t>and </a:t>
            </a:r>
            <a:r>
              <a:rPr lang="en-ZA" sz="2800" smtClean="0"/>
              <a:t>mutagenic </a:t>
            </a:r>
            <a:r>
              <a:rPr lang="en-ZA" sz="2800" dirty="0" smtClean="0"/>
              <a:t>in animals and humans via drinking water,</a:t>
            </a:r>
            <a:endParaRPr lang="en-US" sz="2800" dirty="0" smtClean="0"/>
          </a:p>
          <a:p>
            <a:pPr lvl="0" algn="just">
              <a:buNone/>
            </a:pPr>
            <a:r>
              <a:rPr lang="en-ZA" sz="2800" dirty="0" smtClean="0"/>
              <a:t>    - Cr(VI) as inducer of germ cell </a:t>
            </a:r>
            <a:r>
              <a:rPr lang="en-ZA" sz="2800" dirty="0" err="1" smtClean="0"/>
              <a:t>mutagenicity</a:t>
            </a:r>
            <a:r>
              <a:rPr lang="en-ZA" sz="2800" dirty="0" smtClean="0"/>
              <a:t> and DNA deletions in developing embryos.</a:t>
            </a:r>
            <a:endParaRPr lang="en-US" sz="2800" dirty="0" smtClean="0"/>
          </a:p>
          <a:p>
            <a:pPr lvl="0" algn="just">
              <a:buNone/>
            </a:pPr>
            <a:r>
              <a:rPr lang="en-ZA" sz="2400" dirty="0" smtClean="0"/>
              <a:t>    </a:t>
            </a:r>
            <a:endParaRPr lang="en-US" sz="2400" dirty="0" smtClean="0"/>
          </a:p>
          <a:p>
            <a:pPr>
              <a:buNone/>
            </a:pPr>
            <a:endParaRPr lang="en-US" sz="2400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Facts  on Cr(VI)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6800"/>
          </a:xfrm>
        </p:spPr>
        <p:txBody>
          <a:bodyPr>
            <a:normAutofit lnSpcReduction="10000"/>
          </a:bodyPr>
          <a:lstStyle/>
          <a:p>
            <a:pPr algn="just"/>
            <a:r>
              <a:rPr lang="en-ZA" dirty="0" smtClean="0">
                <a:solidFill>
                  <a:srgbClr val="66FF66"/>
                </a:solidFill>
              </a:rPr>
              <a:t>US EPA</a:t>
            </a:r>
            <a:r>
              <a:rPr lang="en-ZA" dirty="0" smtClean="0"/>
              <a:t> classified Cr (VI) as </a:t>
            </a:r>
            <a:r>
              <a:rPr lang="en-ZA" i="1" dirty="0" smtClean="0"/>
              <a:t>class A human carcinogen</a:t>
            </a:r>
            <a:r>
              <a:rPr lang="en-ZA" dirty="0" smtClean="0"/>
              <a:t>,</a:t>
            </a:r>
          </a:p>
          <a:p>
            <a:pPr algn="just"/>
            <a:r>
              <a:rPr lang="en-ZA" dirty="0" smtClean="0"/>
              <a:t>The  </a:t>
            </a:r>
            <a:r>
              <a:rPr lang="en-ZA" dirty="0" smtClean="0">
                <a:solidFill>
                  <a:srgbClr val="66FF66"/>
                </a:solidFill>
              </a:rPr>
              <a:t>National Institute of Occupational Safety and Health  (NIOSH) </a:t>
            </a:r>
            <a:r>
              <a:rPr lang="en-ZA" dirty="0" smtClean="0"/>
              <a:t>listed Cr(VI) as one of the major causes of occupational cancer,</a:t>
            </a:r>
          </a:p>
          <a:p>
            <a:pPr algn="just"/>
            <a:r>
              <a:rPr lang="en-ZA" dirty="0" smtClean="0"/>
              <a:t>The </a:t>
            </a:r>
            <a:r>
              <a:rPr lang="en-ZA" dirty="0" smtClean="0">
                <a:solidFill>
                  <a:srgbClr val="66FF66"/>
                </a:solidFill>
              </a:rPr>
              <a:t>International Agency for Research on Cancer (IARC)</a:t>
            </a:r>
            <a:r>
              <a:rPr lang="en-ZA" dirty="0" smtClean="0"/>
              <a:t> classified Cr (VI) as a human carcinogen, and</a:t>
            </a:r>
          </a:p>
          <a:p>
            <a:pPr algn="just"/>
            <a:r>
              <a:rPr lang="en-ZA" dirty="0" smtClean="0"/>
              <a:t>One of 33 compounds listed to pose the greatest potential  health risk  in urban areas.</a:t>
            </a:r>
          </a:p>
          <a:p>
            <a:pPr algn="just"/>
            <a:r>
              <a:rPr lang="en-ZA" dirty="0" smtClean="0"/>
              <a:t>The State of </a:t>
            </a:r>
            <a:r>
              <a:rPr lang="en-ZA" dirty="0" smtClean="0">
                <a:solidFill>
                  <a:srgbClr val="66FF66"/>
                </a:solidFill>
              </a:rPr>
              <a:t>California </a:t>
            </a:r>
            <a:r>
              <a:rPr lang="en-ZA" dirty="0" smtClean="0"/>
              <a:t>classified Cr(VI) as a chemical known to cause cancer (38% of municipal sources of drinking water in California have detectable levels of Cr(VI).</a:t>
            </a:r>
          </a:p>
          <a:p>
            <a:pPr algn="just"/>
            <a:endParaRPr lang="en-ZA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Facts  on Cr(VI)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en-US" sz="2800" dirty="0"/>
          </a:p>
          <a:p>
            <a:pPr algn="just"/>
            <a:r>
              <a:rPr lang="en-US" sz="2800" dirty="0" smtClean="0"/>
              <a:t>In United States tap water tests revealed that </a:t>
            </a:r>
            <a:r>
              <a:rPr lang="en-US" sz="2800" dirty="0" smtClean="0">
                <a:solidFill>
                  <a:srgbClr val="66FF66"/>
                </a:solidFill>
              </a:rPr>
              <a:t>31 out of 35 </a:t>
            </a:r>
            <a:r>
              <a:rPr lang="en-US" sz="2800" dirty="0" smtClean="0"/>
              <a:t>cities contained Cr(VI), and  in </a:t>
            </a:r>
            <a:r>
              <a:rPr lang="en-US" sz="2800" dirty="0" smtClean="0">
                <a:solidFill>
                  <a:srgbClr val="66FF66"/>
                </a:solidFill>
              </a:rPr>
              <a:t>25 cities </a:t>
            </a:r>
            <a:r>
              <a:rPr lang="en-US" sz="2800" dirty="0" smtClean="0"/>
              <a:t>the levels were at a level that presented </a:t>
            </a:r>
            <a:r>
              <a:rPr lang="en-US" sz="2800" dirty="0" smtClean="0">
                <a:solidFill>
                  <a:srgbClr val="66FF66"/>
                </a:solidFill>
              </a:rPr>
              <a:t>a carcinogenic risk</a:t>
            </a:r>
            <a:r>
              <a:rPr lang="en-US" sz="2800" dirty="0" smtClean="0"/>
              <a:t> (Sutton, 2010).</a:t>
            </a:r>
          </a:p>
          <a:p>
            <a:pPr algn="just"/>
            <a:r>
              <a:rPr lang="en-US" sz="2800" dirty="0" smtClean="0"/>
              <a:t>At least 74 million Americans in 42 states drink chromium-polluted tap water, much of it likely in the form of cancer-causing </a:t>
            </a:r>
            <a:r>
              <a:rPr lang="en-US" sz="2800" dirty="0" err="1" smtClean="0"/>
              <a:t>hexavalent</a:t>
            </a:r>
            <a:r>
              <a:rPr lang="en-US" sz="2800" dirty="0" smtClean="0"/>
              <a:t> chromium (Sutton, 2010).</a:t>
            </a:r>
          </a:p>
          <a:p>
            <a:pPr algn="just"/>
            <a:r>
              <a:rPr lang="en-ZA" sz="2800" dirty="0" smtClean="0"/>
              <a:t>USA : Biggest importer and producer of Cr related compounds.</a:t>
            </a:r>
            <a:endParaRPr lang="en-US" sz="2800" dirty="0" smtClean="0"/>
          </a:p>
          <a:p>
            <a:pPr algn="just">
              <a:buNone/>
            </a:pPr>
            <a:endParaRPr lang="en-US" sz="2800" dirty="0"/>
          </a:p>
          <a:p>
            <a:endParaRPr lang="en-US" sz="2800" dirty="0"/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 </a:t>
            </a:r>
            <a:r>
              <a:rPr lang="en-US" dirty="0" smtClean="0">
                <a:solidFill>
                  <a:srgbClr val="66FF66"/>
                </a:solidFill>
              </a:rPr>
              <a:t>Facts on </a:t>
            </a:r>
            <a:r>
              <a:rPr lang="en-US" sz="4900" dirty="0" smtClean="0">
                <a:solidFill>
                  <a:srgbClr val="66FF66"/>
                </a:solidFill>
              </a:rPr>
              <a:t>Cr(VI)</a:t>
            </a:r>
            <a:endParaRPr lang="en-US" sz="4900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701" y="533400"/>
            <a:ext cx="8417342" cy="563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524000"/>
            <a:ext cx="8229600" cy="5029200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</a:pPr>
            <a:endParaRPr lang="en-US" sz="1800" dirty="0" smtClean="0"/>
          </a:p>
          <a:p>
            <a:pPr>
              <a:lnSpc>
                <a:spcPct val="80000"/>
              </a:lnSpc>
            </a:pPr>
            <a:endParaRPr lang="en-US" sz="1800" dirty="0"/>
          </a:p>
          <a:p>
            <a:pPr>
              <a:lnSpc>
                <a:spcPct val="80000"/>
              </a:lnSpc>
            </a:pPr>
            <a:endParaRPr lang="en-US" sz="1800" dirty="0" smtClean="0"/>
          </a:p>
          <a:p>
            <a:pPr>
              <a:lnSpc>
                <a:spcPct val="80000"/>
              </a:lnSpc>
            </a:pPr>
            <a:endParaRPr lang="en-US" sz="1800" dirty="0"/>
          </a:p>
          <a:p>
            <a:pPr>
              <a:lnSpc>
                <a:spcPct val="80000"/>
              </a:lnSpc>
            </a:pPr>
            <a:endParaRPr lang="en-US" sz="1800" dirty="0" smtClean="0"/>
          </a:p>
          <a:p>
            <a:pPr>
              <a:lnSpc>
                <a:spcPct val="80000"/>
              </a:lnSpc>
            </a:pPr>
            <a:endParaRPr lang="en-US" sz="1800" dirty="0" smtClean="0"/>
          </a:p>
          <a:p>
            <a:pPr>
              <a:lnSpc>
                <a:spcPct val="80000"/>
              </a:lnSpc>
            </a:pPr>
            <a:endParaRPr lang="en-US" sz="1800" dirty="0"/>
          </a:p>
          <a:p>
            <a:pPr>
              <a:lnSpc>
                <a:spcPct val="80000"/>
              </a:lnSpc>
            </a:pPr>
            <a:endParaRPr lang="en-US" sz="1800" dirty="0" smtClean="0"/>
          </a:p>
          <a:p>
            <a:pPr>
              <a:lnSpc>
                <a:spcPct val="80000"/>
              </a:lnSpc>
              <a:buNone/>
            </a:pPr>
            <a:endParaRPr lang="en-ZA" sz="1800" dirty="0" smtClean="0"/>
          </a:p>
          <a:p>
            <a:pPr>
              <a:lnSpc>
                <a:spcPct val="80000"/>
              </a:lnSpc>
              <a:buNone/>
            </a:pPr>
            <a:endParaRPr lang="en-ZA" sz="1800" dirty="0" smtClean="0"/>
          </a:p>
          <a:p>
            <a:pPr>
              <a:lnSpc>
                <a:spcPct val="80000"/>
              </a:lnSpc>
              <a:buNone/>
            </a:pPr>
            <a:endParaRPr lang="en-US" sz="1800" dirty="0" smtClean="0"/>
          </a:p>
          <a:p>
            <a:pPr algn="just">
              <a:lnSpc>
                <a:spcPct val="80000"/>
              </a:lnSpc>
            </a:pPr>
            <a:endParaRPr lang="en-ZA" sz="1800" dirty="0" smtClean="0"/>
          </a:p>
          <a:p>
            <a:pPr algn="just">
              <a:lnSpc>
                <a:spcPct val="80000"/>
              </a:lnSpc>
            </a:pPr>
            <a:endParaRPr lang="en-ZA" sz="1800" dirty="0" smtClean="0"/>
          </a:p>
          <a:p>
            <a:pPr algn="just">
              <a:lnSpc>
                <a:spcPct val="80000"/>
              </a:lnSpc>
            </a:pPr>
            <a:endParaRPr lang="en-ZA" sz="1800" dirty="0" smtClean="0"/>
          </a:p>
          <a:p>
            <a:pPr algn="just">
              <a:lnSpc>
                <a:spcPct val="80000"/>
              </a:lnSpc>
            </a:pPr>
            <a:endParaRPr lang="en-ZA" sz="1800" dirty="0" smtClean="0"/>
          </a:p>
          <a:p>
            <a:pPr algn="just">
              <a:lnSpc>
                <a:spcPct val="80000"/>
              </a:lnSpc>
            </a:pPr>
            <a:r>
              <a:rPr lang="en-ZA" sz="2200" dirty="0" smtClean="0"/>
              <a:t>SA  is the leading chromium producer  in the world (Papp, 2009 &amp; Papp 2010). </a:t>
            </a:r>
            <a:endParaRPr lang="en-US" sz="2200" dirty="0" smtClean="0"/>
          </a:p>
          <a:p>
            <a:pPr algn="just">
              <a:lnSpc>
                <a:spcPct val="80000"/>
              </a:lnSpc>
            </a:pPr>
            <a:r>
              <a:rPr lang="en-US" sz="2200" dirty="0" smtClean="0"/>
              <a:t>Global chromium losses from average world chromium production figures are estimated at 14% lost to tailings and 12% lost to ferrochromium slag. Only 74% of ore are sent to fabrication (Johnson et al, 2006).</a:t>
            </a:r>
            <a:endParaRPr lang="en-US" sz="2200" i="1" dirty="0" smtClean="0"/>
          </a:p>
          <a:p>
            <a:pPr algn="just">
              <a:lnSpc>
                <a:spcPct val="80000"/>
              </a:lnSpc>
            </a:pPr>
            <a:r>
              <a:rPr lang="en-US" sz="2200" dirty="0" smtClean="0"/>
              <a:t>Chromium beneficiation losses in South Africa are mostly in the form of slag and waste dumps associated with chromium mining and ferrochromium smelting (Johnson et al, 2006).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66FF66"/>
                </a:solidFill>
              </a:rPr>
              <a:t>Chromium mining statistics for SA and other countries</a:t>
            </a:r>
            <a:endParaRPr lang="en-US" dirty="0">
              <a:solidFill>
                <a:srgbClr val="66FF66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447800" y="1507389"/>
          <a:ext cx="6477000" cy="3113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1295400"/>
                <a:gridCol w="1295400"/>
                <a:gridCol w="1295400"/>
                <a:gridCol w="1295400"/>
              </a:tblGrid>
              <a:tr h="762000">
                <a:tc gridSpan="5">
                  <a:txBody>
                    <a:bodyPr/>
                    <a:lstStyle/>
                    <a:p>
                      <a:r>
                        <a:rPr lang="en-US" dirty="0" smtClean="0"/>
                        <a:t>Chromium</a:t>
                      </a:r>
                      <a:r>
                        <a:rPr lang="en-US" baseline="0" dirty="0" smtClean="0"/>
                        <a:t>  ore mining statistics as  a percentage of world production  (Papp, 2006-2008)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78614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Year</a:t>
                      </a:r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South Africa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India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err="1" smtClean="0"/>
                        <a:t>Kazakstan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Other countries</a:t>
                      </a:r>
                      <a:endParaRPr lang="en-US" sz="1800" dirty="0"/>
                    </a:p>
                  </a:txBody>
                  <a:tcPr/>
                </a:tc>
              </a:tr>
              <a:tr h="462438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2008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41%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16.4%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15.3%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27%</a:t>
                      </a:r>
                      <a:endParaRPr lang="en-US" sz="1800" dirty="0"/>
                    </a:p>
                  </a:txBody>
                  <a:tcPr/>
                </a:tc>
              </a:tr>
              <a:tr h="462438"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2009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41%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16.9%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15.6%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27.4%</a:t>
                      </a:r>
                      <a:endParaRPr lang="en-US" sz="1800" dirty="0"/>
                    </a:p>
                  </a:txBody>
                  <a:tcPr/>
                </a:tc>
              </a:tr>
              <a:tr h="635467"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2010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39%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800" dirty="0" smtClean="0"/>
                        <a:t>17%</a:t>
                      </a:r>
                      <a:endParaRPr lang="en-US" sz="1800" dirty="0" smtClean="0"/>
                    </a:p>
                    <a:p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15.4%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ZA" sz="1800" dirty="0" smtClean="0"/>
                        <a:t>28.6%</a:t>
                      </a:r>
                      <a:endParaRPr lang="en-US" sz="18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460430" y="90100"/>
            <a:ext cx="22313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ZA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en-Z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470025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Ma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erebank3.jpg"/>
          <p:cNvPicPr>
            <a:picLocks noChangeAspect="1"/>
          </p:cNvPicPr>
          <p:nvPr/>
        </p:nvPicPr>
        <p:blipFill>
          <a:blip r:embed="rId2" cstate="print"/>
          <a:srcRect l="15833" t="12618" r="12500"/>
          <a:stretch>
            <a:fillRect/>
          </a:stretch>
        </p:blipFill>
        <p:spPr>
          <a:xfrm>
            <a:off x="0" y="0"/>
            <a:ext cx="4572000" cy="3603854"/>
          </a:xfrm>
          <a:prstGeom prst="rect">
            <a:avLst/>
          </a:prstGeom>
        </p:spPr>
      </p:pic>
      <p:pic>
        <p:nvPicPr>
          <p:cNvPr id="13" name="Picture 12" descr="Ezelsf 2.jpg"/>
          <p:cNvPicPr>
            <a:picLocks noChangeAspect="1"/>
          </p:cNvPicPr>
          <p:nvPr/>
        </p:nvPicPr>
        <p:blipFill>
          <a:blip r:embed="rId3" cstate="print"/>
          <a:srcRect l="15000" t="17745" r="15833"/>
          <a:stretch>
            <a:fillRect/>
          </a:stretch>
        </p:blipFill>
        <p:spPr>
          <a:xfrm>
            <a:off x="4572000" y="0"/>
            <a:ext cx="4572000" cy="3515012"/>
          </a:xfrm>
          <a:prstGeom prst="rect">
            <a:avLst/>
          </a:prstGeom>
        </p:spPr>
      </p:pic>
      <p:pic>
        <p:nvPicPr>
          <p:cNvPr id="14" name="Picture 13" descr="Jagdlust 2.jpg"/>
          <p:cNvPicPr>
            <a:picLocks noChangeAspect="1"/>
          </p:cNvPicPr>
          <p:nvPr/>
        </p:nvPicPr>
        <p:blipFill>
          <a:blip r:embed="rId4" cstate="print"/>
          <a:srcRect l="27197" t="4884" r="9167" b="22931"/>
          <a:stretch>
            <a:fillRect/>
          </a:stretch>
        </p:blipFill>
        <p:spPr>
          <a:xfrm>
            <a:off x="4572000" y="3505200"/>
            <a:ext cx="4571999" cy="3352800"/>
          </a:xfrm>
          <a:prstGeom prst="rect">
            <a:avLst/>
          </a:prstGeom>
        </p:spPr>
      </p:pic>
      <p:pic>
        <p:nvPicPr>
          <p:cNvPr id="15" name="Picture 14" descr="Derdegelid 2.jpg"/>
          <p:cNvPicPr>
            <a:picLocks noChangeAspect="1"/>
          </p:cNvPicPr>
          <p:nvPr/>
        </p:nvPicPr>
        <p:blipFill>
          <a:blip r:embed="rId5" cstate="print"/>
          <a:srcRect l="5000" t="22659" r="25233"/>
          <a:stretch>
            <a:fillRect/>
          </a:stretch>
        </p:blipFill>
        <p:spPr>
          <a:xfrm>
            <a:off x="0" y="3505200"/>
            <a:ext cx="4572000" cy="335280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086600" y="6488668"/>
            <a:ext cx="2209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 smtClean="0">
                <a:solidFill>
                  <a:schemeClr val="bg1"/>
                </a:solidFill>
              </a:rPr>
              <a:t>Google Earth, 2011</a:t>
            </a:r>
            <a:endParaRPr lang="en-US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457200" y="685801"/>
          <a:ext cx="8153400" cy="56011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/>
                <a:gridCol w="1828800"/>
                <a:gridCol w="1143000"/>
                <a:gridCol w="1752600"/>
              </a:tblGrid>
              <a:tr h="599440">
                <a:tc gridSpan="4">
                  <a:txBody>
                    <a:bodyPr/>
                    <a:lstStyle/>
                    <a:p>
                      <a:pPr algn="ctr"/>
                      <a:endParaRPr lang="en-US" dirty="0" smtClean="0"/>
                    </a:p>
                    <a:p>
                      <a:pPr algn="ctr"/>
                      <a:r>
                        <a:rPr lang="en-US" dirty="0" smtClean="0">
                          <a:solidFill>
                            <a:srgbClr val="66FF66"/>
                          </a:solidFill>
                        </a:rPr>
                        <a:t>T</a:t>
                      </a:r>
                      <a:r>
                        <a:rPr lang="en-US" sz="2000" dirty="0" smtClean="0">
                          <a:solidFill>
                            <a:srgbClr val="66FF66"/>
                          </a:solidFill>
                        </a:rPr>
                        <a:t>otal Cr and Cr(VI) standards (international and in South Africa)</a:t>
                      </a:r>
                    </a:p>
                    <a:p>
                      <a:pPr algn="ctr"/>
                      <a:endParaRPr lang="en-US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Currently being</a:t>
                      </a:r>
                      <a:r>
                        <a:rPr lang="en-US" sz="18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reviewed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Cr limit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Cr6 limit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Unit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mg/L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mg/L</a:t>
                      </a:r>
                    </a:p>
                  </a:txBody>
                  <a:tcPr marL="7269" marR="7269" marT="7269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World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Health Organization provisional </a:t>
                      </a:r>
                      <a:r>
                        <a:rPr lang="en-US" sz="18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guideline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value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0.05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No</a:t>
                      </a:r>
                      <a:r>
                        <a:rPr lang="en-US" sz="1800" b="0" i="0" u="none" strike="noStrike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 value specified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United States Environmental Protection Agency (maximum contaminant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level)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Y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0.1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0.1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California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EPA current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maximum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contaminant level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Y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0.05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No value</a:t>
                      </a:r>
                      <a:r>
                        <a:rPr lang="en-US" sz="1800" b="0" i="0" u="none" strike="noStrike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 specified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California </a:t>
                      </a: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EPA public health goal proposed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Y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0.00006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0.00006</a:t>
                      </a:r>
                    </a:p>
                  </a:txBody>
                  <a:tcPr marL="7269" marR="7269" marT="7269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Dutch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intervention values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0.03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 </a:t>
                      </a:r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0.03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South African Water quality </a:t>
                      </a:r>
                      <a:r>
                        <a:rPr lang="en-US" sz="1800" b="0" i="1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guidelines </a:t>
                      </a:r>
                      <a:r>
                        <a:rPr lang="en-US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for domestic</a:t>
                      </a:r>
                      <a:r>
                        <a:rPr lang="en-US" sz="18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use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rgbClr val="FF0000"/>
                          </a:solidFill>
                          <a:latin typeface="Calibri"/>
                        </a:rPr>
                        <a:t>N</a:t>
                      </a:r>
                      <a:endParaRPr lang="en-US" sz="1800" b="0" i="0" u="none" strike="noStrike" dirty="0">
                        <a:solidFill>
                          <a:srgbClr val="FF0000"/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0.05</a:t>
                      </a:r>
                      <a:r>
                        <a:rPr lang="en-US" sz="1800" b="0" i="0" u="none" strike="noStrike" dirty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7269" marR="7269" marT="7269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0" i="0" u="none" strike="noStrike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0.05</a:t>
                      </a:r>
                      <a:r>
                        <a:rPr lang="en-US" sz="1800" b="0" i="0" u="none" strike="noStrike" baseline="0" dirty="0" smtClean="0">
                          <a:solidFill>
                            <a:schemeClr val="bg1">
                              <a:lumMod val="65000"/>
                              <a:lumOff val="35000"/>
                            </a:schemeClr>
                          </a:solidFill>
                          <a:latin typeface="Calibri"/>
                        </a:rPr>
                        <a:t> (same as Total Cr, not specific for Cr(VI)</a:t>
                      </a:r>
                      <a:endParaRPr lang="en-US" sz="1800" b="0" i="0" u="none" strike="noStrike" dirty="0">
                        <a:solidFill>
                          <a:schemeClr val="bg1">
                            <a:lumMod val="65000"/>
                            <a:lumOff val="35000"/>
                          </a:schemeClr>
                        </a:solidFill>
                        <a:latin typeface="Calibri"/>
                      </a:endParaRPr>
                    </a:p>
                  </a:txBody>
                  <a:tcPr marL="7269" marR="7269" marT="7269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en-ZA" dirty="0" smtClean="0"/>
              <a:t>The official standard for total Cr in South Africa is </a:t>
            </a:r>
            <a:r>
              <a:rPr lang="en-ZA" dirty="0" smtClean="0">
                <a:solidFill>
                  <a:srgbClr val="66FF66"/>
                </a:solidFill>
              </a:rPr>
              <a:t>0.05 mg/L</a:t>
            </a:r>
            <a:r>
              <a:rPr lang="en-ZA" dirty="0" smtClean="0"/>
              <a:t> with no specific standard for Cr(VI). The total Cr limit is generally applied for Cr(VI) as well.</a:t>
            </a:r>
            <a:endParaRPr lang="en-US" dirty="0" smtClean="0"/>
          </a:p>
          <a:p>
            <a:pPr algn="just"/>
            <a:r>
              <a:rPr lang="en-US" dirty="0" smtClean="0"/>
              <a:t>Department of Water Affairs does not analyze for Cr(VI) as part of the standard suite of background monitoring for groundwater, only total Cr.</a:t>
            </a:r>
          </a:p>
          <a:p>
            <a:pPr algn="just"/>
            <a:r>
              <a:rPr lang="en-US" dirty="0" smtClean="0"/>
              <a:t>IWQS has official data on approximately 30 sites that are being monitored nationally by the DWA for Cr(VI).</a:t>
            </a:r>
          </a:p>
          <a:p>
            <a:pPr algn="just"/>
            <a:r>
              <a:rPr lang="en-US" dirty="0" smtClean="0"/>
              <a:t>In SA no data for Cr(VI) in drinking water in general. </a:t>
            </a:r>
          </a:p>
          <a:p>
            <a:pPr algn="just"/>
            <a:r>
              <a:rPr lang="en-US" dirty="0" smtClean="0"/>
              <a:t>What are the statistics in South Africa?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66FF66"/>
                </a:solidFill>
              </a:rPr>
              <a:t>Current situation in South Africa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ZA" dirty="0" smtClean="0"/>
              <a:t>“Widespread pollution of the environment  with Cr(VI)” </a:t>
            </a:r>
            <a:r>
              <a:rPr lang="en-ZA" sz="2000" dirty="0" smtClean="0"/>
              <a:t>(</a:t>
            </a:r>
            <a:r>
              <a:rPr lang="en-ZA" sz="2000" dirty="0" err="1" smtClean="0"/>
              <a:t>Opperman</a:t>
            </a:r>
            <a:r>
              <a:rPr lang="en-ZA" sz="2000" dirty="0" smtClean="0"/>
              <a:t> &amp; van </a:t>
            </a:r>
            <a:r>
              <a:rPr lang="en-ZA" sz="2000" dirty="0" err="1" smtClean="0"/>
              <a:t>Heerden</a:t>
            </a:r>
            <a:r>
              <a:rPr lang="en-ZA" sz="2000" dirty="0" smtClean="0"/>
              <a:t> 2006).</a:t>
            </a:r>
          </a:p>
          <a:p>
            <a:pPr algn="just">
              <a:buNone/>
            </a:pPr>
            <a:endParaRPr lang="en-ZA" sz="2000" dirty="0" smtClean="0"/>
          </a:p>
          <a:p>
            <a:pPr algn="just"/>
            <a:r>
              <a:rPr lang="en-ZA" dirty="0" smtClean="0"/>
              <a:t>SA History: </a:t>
            </a:r>
            <a:r>
              <a:rPr lang="en-ZA" dirty="0" err="1" smtClean="0"/>
              <a:t>leachate</a:t>
            </a:r>
            <a:r>
              <a:rPr lang="en-ZA" dirty="0" smtClean="0"/>
              <a:t> from chromium waste dumps dating from 1942 polluting ground water  with Cr(VI).</a:t>
            </a:r>
          </a:p>
          <a:p>
            <a:pPr algn="just">
              <a:buNone/>
            </a:pPr>
            <a:endParaRPr lang="en-ZA" dirty="0" smtClean="0"/>
          </a:p>
          <a:p>
            <a:pPr algn="just"/>
            <a:r>
              <a:rPr lang="en-ZA" dirty="0" smtClean="0"/>
              <a:t>Bioremediation by means of bacteria (bioreactors).</a:t>
            </a:r>
          </a:p>
          <a:p>
            <a:pPr algn="just">
              <a:buNone/>
            </a:pPr>
            <a:endParaRPr lang="en-ZA" dirty="0" smtClean="0"/>
          </a:p>
          <a:p>
            <a:pPr algn="just"/>
            <a:r>
              <a:rPr lang="en-ZA" dirty="0" smtClean="0"/>
              <a:t>Who is assuming responsibility for rehabilitation of chromate dumps and remediation of pollution of ground and surface water by </a:t>
            </a:r>
            <a:r>
              <a:rPr lang="en-ZA" dirty="0" err="1" smtClean="0"/>
              <a:t>hexavalent</a:t>
            </a:r>
            <a:r>
              <a:rPr lang="en-ZA" dirty="0" smtClean="0"/>
              <a:t> chromium?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66FF66"/>
                </a:solidFill>
              </a:rPr>
              <a:t>Current situation in South Africa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en-ZA" dirty="0" smtClean="0"/>
              <a:t>1965: </a:t>
            </a:r>
            <a:r>
              <a:rPr lang="en-ZA" dirty="0" smtClean="0">
                <a:solidFill>
                  <a:srgbClr val="66FF66"/>
                </a:solidFill>
              </a:rPr>
              <a:t>One</a:t>
            </a:r>
            <a:r>
              <a:rPr lang="en-ZA" dirty="0" smtClean="0"/>
              <a:t> chromium ore smelting resulted in Cr(VI) groundwater  contamination of nearby villages – </a:t>
            </a:r>
            <a:r>
              <a:rPr lang="en-ZA" dirty="0" smtClean="0">
                <a:solidFill>
                  <a:srgbClr val="66FF66"/>
                </a:solidFill>
              </a:rPr>
              <a:t>Cr(VI) plume spread out down gradient.</a:t>
            </a:r>
            <a:endParaRPr lang="en-ZA" dirty="0" smtClean="0"/>
          </a:p>
          <a:p>
            <a:pPr algn="just"/>
            <a:r>
              <a:rPr lang="en-ZA" dirty="0" smtClean="0"/>
              <a:t>1967: After  various mitigation measures  Cr(VI) in the underground water started to decrease and become stable.</a:t>
            </a:r>
          </a:p>
          <a:p>
            <a:pPr algn="just"/>
            <a:r>
              <a:rPr lang="en-ZA" dirty="0" smtClean="0"/>
              <a:t>1974: contaminated area of </a:t>
            </a:r>
            <a:r>
              <a:rPr lang="en-ZA" dirty="0" smtClean="0">
                <a:solidFill>
                  <a:srgbClr val="66FF66"/>
                </a:solidFill>
              </a:rPr>
              <a:t>45 square kilometres</a:t>
            </a:r>
            <a:r>
              <a:rPr lang="en-ZA" dirty="0" smtClean="0"/>
              <a:t>.</a:t>
            </a:r>
          </a:p>
          <a:p>
            <a:pPr algn="just"/>
            <a:r>
              <a:rPr lang="en-ZA" dirty="0" smtClean="0"/>
              <a:t>1994: Chinese government stated: “ ... A chromium residue disposal site in </a:t>
            </a:r>
            <a:r>
              <a:rPr lang="en-ZA" dirty="0" err="1" smtClean="0"/>
              <a:t>JinZhou</a:t>
            </a:r>
            <a:r>
              <a:rPr lang="en-ZA" dirty="0" smtClean="0"/>
              <a:t> caused groundwater pollution in a </a:t>
            </a:r>
            <a:r>
              <a:rPr lang="en-ZA" dirty="0" smtClean="0">
                <a:solidFill>
                  <a:srgbClr val="66FF66"/>
                </a:solidFill>
              </a:rPr>
              <a:t>12.5 square kilometre </a:t>
            </a:r>
            <a:r>
              <a:rPr lang="en-ZA" dirty="0" smtClean="0"/>
              <a:t>area ; as a result ,water in 1,800 wells in nine villages is no longer potable” </a:t>
            </a:r>
            <a:r>
              <a:rPr lang="en-ZA" sz="2200" dirty="0" smtClean="0"/>
              <a:t>(</a:t>
            </a:r>
            <a:r>
              <a:rPr lang="en-ZA" sz="2200" dirty="0" err="1" smtClean="0"/>
              <a:t>Sedman</a:t>
            </a:r>
            <a:r>
              <a:rPr lang="en-ZA" sz="2200" dirty="0" smtClean="0"/>
              <a:t> et al 2006). 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Case study: </a:t>
            </a:r>
            <a:r>
              <a:rPr lang="en-ZA" dirty="0" err="1" smtClean="0">
                <a:solidFill>
                  <a:srgbClr val="66FF66"/>
                </a:solidFill>
              </a:rPr>
              <a:t>JinZhou</a:t>
            </a:r>
            <a:r>
              <a:rPr lang="en-ZA" dirty="0" smtClean="0">
                <a:solidFill>
                  <a:srgbClr val="66FF66"/>
                </a:solidFill>
              </a:rPr>
              <a:t> (China)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GB" dirty="0" smtClean="0"/>
              <a:t>S 24 of the SA Constitution:</a:t>
            </a:r>
          </a:p>
          <a:p>
            <a:pPr algn="just"/>
            <a:r>
              <a:rPr lang="en-GB" dirty="0" smtClean="0">
                <a:solidFill>
                  <a:srgbClr val="66FF66"/>
                </a:solidFill>
              </a:rPr>
              <a:t>Everyone has the right </a:t>
            </a:r>
            <a:r>
              <a:rPr lang="en-GB" dirty="0" smtClean="0"/>
              <a:t>–</a:t>
            </a:r>
            <a:endParaRPr lang="en-US" dirty="0" smtClean="0"/>
          </a:p>
          <a:p>
            <a:pPr algn="just"/>
            <a:r>
              <a:rPr lang="en-GB" dirty="0" smtClean="0"/>
              <a:t>a) 	to an environment that is </a:t>
            </a:r>
            <a:r>
              <a:rPr lang="en-GB" dirty="0" smtClean="0">
                <a:solidFill>
                  <a:srgbClr val="66FF66"/>
                </a:solidFill>
              </a:rPr>
              <a:t>not harmful to their health or well – being</a:t>
            </a:r>
            <a:r>
              <a:rPr lang="en-GB" dirty="0" smtClean="0"/>
              <a:t>; and</a:t>
            </a:r>
            <a:endParaRPr lang="en-US" dirty="0" smtClean="0"/>
          </a:p>
          <a:p>
            <a:pPr algn="just"/>
            <a:r>
              <a:rPr lang="en-GB" dirty="0" smtClean="0"/>
              <a:t>b)	to have the environment protected, for the benefit of </a:t>
            </a:r>
            <a:r>
              <a:rPr lang="en-GB" dirty="0" smtClean="0">
                <a:solidFill>
                  <a:srgbClr val="66FF66"/>
                </a:solidFill>
              </a:rPr>
              <a:t>present and future generations</a:t>
            </a:r>
            <a:r>
              <a:rPr lang="en-GB" dirty="0" smtClean="0"/>
              <a:t>, through reasonable legislative and other measures that – </a:t>
            </a:r>
            <a:endParaRPr lang="en-US" dirty="0" smtClean="0"/>
          </a:p>
          <a:p>
            <a:pPr algn="just"/>
            <a:r>
              <a:rPr lang="en-GB" dirty="0" smtClean="0"/>
              <a:t>	</a:t>
            </a:r>
            <a:r>
              <a:rPr lang="en-GB" dirty="0" err="1" smtClean="0"/>
              <a:t>i</a:t>
            </a:r>
            <a:r>
              <a:rPr lang="en-GB" dirty="0" smtClean="0"/>
              <a:t>) </a:t>
            </a:r>
            <a:r>
              <a:rPr lang="en-GB" dirty="0" smtClean="0">
                <a:solidFill>
                  <a:srgbClr val="66FF66"/>
                </a:solidFill>
              </a:rPr>
              <a:t>prevent pollution </a:t>
            </a:r>
            <a:r>
              <a:rPr lang="en-GB" dirty="0" smtClean="0"/>
              <a:t>and ecological degradation;</a:t>
            </a:r>
            <a:endParaRPr lang="en-US" dirty="0" smtClean="0"/>
          </a:p>
          <a:p>
            <a:pPr algn="just"/>
            <a:r>
              <a:rPr lang="en-GB" dirty="0" smtClean="0"/>
              <a:t>	ii) promote conservation; and </a:t>
            </a:r>
            <a:endParaRPr lang="en-US" dirty="0" smtClean="0"/>
          </a:p>
          <a:p>
            <a:pPr algn="just"/>
            <a:r>
              <a:rPr lang="en-GB" dirty="0" smtClean="0"/>
              <a:t>	iii) secure ecologically sustainable development and use of natural resources while promoting justifiable economic and social development. 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smtClean="0">
                <a:solidFill>
                  <a:srgbClr val="66FF66"/>
                </a:solidFill>
              </a:rPr>
              <a:t>SA Constitution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ZA" dirty="0" smtClean="0"/>
              <a:t>Acknowledges the </a:t>
            </a:r>
            <a:r>
              <a:rPr lang="en-ZA" dirty="0" smtClean="0">
                <a:solidFill>
                  <a:srgbClr val="66FF66"/>
                </a:solidFill>
              </a:rPr>
              <a:t>National Governments overall responsibility </a:t>
            </a:r>
            <a:r>
              <a:rPr lang="en-ZA" dirty="0" smtClean="0"/>
              <a:t>for and authority over the nation’s water resources and their use ...</a:t>
            </a:r>
          </a:p>
          <a:p>
            <a:pPr algn="just"/>
            <a:r>
              <a:rPr lang="en-ZA" dirty="0" smtClean="0"/>
              <a:t>S 2(h) states the  purpose of the act as </a:t>
            </a:r>
            <a:r>
              <a:rPr lang="en-ZA" i="1" dirty="0" smtClean="0"/>
              <a:t>reducing and </a:t>
            </a:r>
            <a:r>
              <a:rPr lang="en-ZA" i="1" dirty="0" smtClean="0">
                <a:solidFill>
                  <a:srgbClr val="66FF66"/>
                </a:solidFill>
              </a:rPr>
              <a:t>preventing pollution and degradation of water courses</a:t>
            </a:r>
            <a:r>
              <a:rPr lang="en-ZA" i="1" dirty="0" smtClean="0"/>
              <a:t>.</a:t>
            </a:r>
          </a:p>
          <a:p>
            <a:pPr algn="just"/>
            <a:r>
              <a:rPr lang="en-ZA" dirty="0" smtClean="0"/>
              <a:t>S 19: pollution prevention.</a:t>
            </a:r>
          </a:p>
          <a:p>
            <a:pPr algn="just">
              <a:buNone/>
            </a:pPr>
            <a:r>
              <a:rPr lang="en-ZA" sz="2800" b="1" dirty="0" smtClean="0">
                <a:solidFill>
                  <a:srgbClr val="66FF66"/>
                </a:solidFill>
              </a:rPr>
              <a:t>National Environmental </a:t>
            </a:r>
            <a:r>
              <a:rPr lang="en-ZA" sz="2800" dirty="0" smtClean="0">
                <a:solidFill>
                  <a:srgbClr val="66FF66"/>
                </a:solidFill>
              </a:rPr>
              <a:t>Management </a:t>
            </a:r>
            <a:r>
              <a:rPr lang="en-ZA" dirty="0" smtClean="0">
                <a:solidFill>
                  <a:srgbClr val="66FF66"/>
                </a:solidFill>
              </a:rPr>
              <a:t>Act 107 of 1998. </a:t>
            </a:r>
          </a:p>
          <a:p>
            <a:pPr algn="just">
              <a:buNone/>
            </a:pPr>
            <a:r>
              <a:rPr lang="en-ZA" dirty="0" smtClean="0"/>
              <a:t>S 28: Duty of care and remediation of environmental damage.</a:t>
            </a:r>
          </a:p>
          <a:p>
            <a:pPr algn="just">
              <a:buNone/>
            </a:pPr>
            <a:endParaRPr lang="en-ZA" dirty="0" smtClean="0"/>
          </a:p>
          <a:p>
            <a:pPr algn="just"/>
            <a:endParaRPr lang="en-ZA" dirty="0" smtClean="0"/>
          </a:p>
          <a:p>
            <a:pPr algn="just">
              <a:buNone/>
            </a:pPr>
            <a:endParaRPr lang="en-ZA" dirty="0" smtClean="0"/>
          </a:p>
          <a:p>
            <a:pPr algn="just"/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National Water Act 36 of 1998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 smtClean="0"/>
              <a:t>A distinction should be made between Cr and Cr(VI) in the SA water standards – specific values for Cr(VI) in the light that SA is the largest producer of Cr.</a:t>
            </a:r>
          </a:p>
          <a:p>
            <a:r>
              <a:rPr lang="en-ZA" dirty="0" smtClean="0"/>
              <a:t>Cr(VI) in groundwater  as well as tap water should be regulated.</a:t>
            </a:r>
          </a:p>
          <a:p>
            <a:r>
              <a:rPr lang="en-ZA" dirty="0" smtClean="0"/>
              <a:t>Rehabilitation of  Cr(VI)  as heavy metal in waste to  ensure sustainability  of groundwater sources.</a:t>
            </a:r>
          </a:p>
          <a:p>
            <a:r>
              <a:rPr lang="en-ZA" dirty="0" smtClean="0"/>
              <a:t>Compliance and enforcement of environmental law.</a:t>
            </a:r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Recommendations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GB" sz="3200" i="1" dirty="0" smtClean="0"/>
              <a:t>Access to </a:t>
            </a:r>
            <a:r>
              <a:rPr lang="en-GB" sz="3200" i="1" dirty="0" smtClean="0">
                <a:solidFill>
                  <a:srgbClr val="66FF66"/>
                </a:solidFill>
              </a:rPr>
              <a:t>safe water </a:t>
            </a:r>
            <a:r>
              <a:rPr lang="en-GB" sz="3200" i="1" dirty="0" smtClean="0"/>
              <a:t>is a fundamental human need and therefore a </a:t>
            </a:r>
            <a:r>
              <a:rPr lang="en-GB" sz="3200" i="1" dirty="0" smtClean="0">
                <a:solidFill>
                  <a:srgbClr val="66FF66"/>
                </a:solidFill>
              </a:rPr>
              <a:t>basic human right</a:t>
            </a:r>
            <a:endParaRPr lang="en-US" sz="3200" i="1" dirty="0" smtClean="0">
              <a:solidFill>
                <a:srgbClr val="66FF66"/>
              </a:solidFill>
            </a:endParaRPr>
          </a:p>
          <a:p>
            <a:pPr algn="ctr">
              <a:buNone/>
            </a:pPr>
            <a:r>
              <a:rPr lang="en-GB" sz="3200" i="1" dirty="0" smtClean="0"/>
              <a:t>Contaminated water jeopardises both the physical and social health of all people.</a:t>
            </a:r>
            <a:endParaRPr lang="en-US" sz="3200" i="1" dirty="0" smtClean="0"/>
          </a:p>
          <a:p>
            <a:pPr algn="ctr">
              <a:buNone/>
            </a:pPr>
            <a:r>
              <a:rPr lang="en-GB" sz="3200" i="1" dirty="0" smtClean="0">
                <a:solidFill>
                  <a:srgbClr val="66FF66"/>
                </a:solidFill>
              </a:rPr>
              <a:t>It is an affront to human dignity.</a:t>
            </a:r>
            <a:endParaRPr lang="en-US" sz="3200" i="1" dirty="0" smtClean="0">
              <a:solidFill>
                <a:srgbClr val="66FF66"/>
              </a:solidFill>
            </a:endParaRPr>
          </a:p>
          <a:p>
            <a:pPr>
              <a:buNone/>
            </a:pPr>
            <a:r>
              <a:rPr lang="en-GB" dirty="0" smtClean="0">
                <a:solidFill>
                  <a:srgbClr val="66FF66"/>
                </a:solidFill>
              </a:rPr>
              <a:t>             </a:t>
            </a:r>
          </a:p>
          <a:p>
            <a:pPr algn="ctr">
              <a:buNone/>
            </a:pPr>
            <a:r>
              <a:rPr lang="en-GB" dirty="0" smtClean="0"/>
              <a:t>Kofi Annan, UN Secretary General.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66FF66"/>
                </a:solidFill>
              </a:rPr>
              <a:t>Environmental  justice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80000"/>
              </a:lnSpc>
            </a:pPr>
            <a:endParaRPr lang="en-US" sz="24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 smtClean="0"/>
              <a:t>Nickens</a:t>
            </a:r>
            <a:r>
              <a:rPr lang="en-US" sz="2000" dirty="0" smtClean="0"/>
              <a:t>, K.P., </a:t>
            </a:r>
            <a:r>
              <a:rPr lang="en-US" sz="2000" dirty="0" err="1" smtClean="0"/>
              <a:t>Patierno</a:t>
            </a:r>
            <a:r>
              <a:rPr lang="en-US" sz="2000" dirty="0" smtClean="0"/>
              <a:t>, S.R., </a:t>
            </a:r>
            <a:r>
              <a:rPr lang="en-US" sz="2000" dirty="0" err="1" smtClean="0"/>
              <a:t>Ceryak</a:t>
            </a:r>
            <a:r>
              <a:rPr lang="en-US" sz="2000" dirty="0" smtClean="0"/>
              <a:t>, S. 2010. Chromium </a:t>
            </a:r>
            <a:r>
              <a:rPr lang="en-US" sz="2000" dirty="0" err="1" smtClean="0"/>
              <a:t>genotoxicity</a:t>
            </a:r>
            <a:r>
              <a:rPr lang="en-US" sz="2000" dirty="0" smtClean="0"/>
              <a:t>: A double-edged sword. In </a:t>
            </a:r>
            <a:r>
              <a:rPr lang="en-US" sz="2000" dirty="0" err="1" smtClean="0"/>
              <a:t>Chemico</a:t>
            </a:r>
            <a:r>
              <a:rPr lang="en-US" sz="2000" dirty="0" smtClean="0"/>
              <a:t>-Biological Interactions 188:276-288.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err="1" smtClean="0"/>
              <a:t>McCarroll</a:t>
            </a:r>
            <a:r>
              <a:rPr lang="en-US" sz="2000" dirty="0" smtClean="0"/>
              <a:t>, N., </a:t>
            </a:r>
            <a:r>
              <a:rPr lang="en-US" sz="2000" dirty="0" err="1" smtClean="0"/>
              <a:t>Keshava</a:t>
            </a:r>
            <a:r>
              <a:rPr lang="en-US" sz="2000" dirty="0" smtClean="0"/>
              <a:t>, </a:t>
            </a:r>
            <a:r>
              <a:rPr lang="en-US" sz="2000" dirty="0" err="1" smtClean="0"/>
              <a:t>N.,Chen</a:t>
            </a:r>
            <a:r>
              <a:rPr lang="en-US" sz="2000" dirty="0" smtClean="0"/>
              <a:t>, J., </a:t>
            </a:r>
            <a:r>
              <a:rPr lang="en-US" sz="2000" dirty="0" err="1" smtClean="0"/>
              <a:t>Akerman</a:t>
            </a:r>
            <a:r>
              <a:rPr lang="en-US" sz="2000" dirty="0" smtClean="0"/>
              <a:t>, G., </a:t>
            </a:r>
            <a:r>
              <a:rPr lang="en-US" sz="2000" dirty="0" err="1" smtClean="0"/>
              <a:t>Kligerman</a:t>
            </a:r>
            <a:r>
              <a:rPr lang="en-US" sz="2000" dirty="0" smtClean="0"/>
              <a:t>, A., </a:t>
            </a:r>
            <a:r>
              <a:rPr lang="en-US" sz="2000" dirty="0" err="1" smtClean="0"/>
              <a:t>Rinde,E</a:t>
            </a:r>
            <a:r>
              <a:rPr lang="en-US" sz="2000" dirty="0" smtClean="0"/>
              <a:t>. 2010. An evaluation of the Mode of Action Framework for Mutagenic carcinogens Case Study II: Chromium (VI). 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/>
              <a:t>Johnson, J., </a:t>
            </a:r>
            <a:r>
              <a:rPr lang="en-US" sz="2000" dirty="0" err="1" smtClean="0"/>
              <a:t>Schewel</a:t>
            </a:r>
            <a:r>
              <a:rPr lang="en-US" sz="2000" dirty="0" smtClean="0"/>
              <a:t>, L., </a:t>
            </a:r>
            <a:r>
              <a:rPr lang="en-US" sz="2000" dirty="0" err="1" smtClean="0"/>
              <a:t>Graedel</a:t>
            </a:r>
            <a:r>
              <a:rPr lang="en-US" sz="2000" dirty="0" smtClean="0"/>
              <a:t>, E. 2006. The Contemporary Anthropogenic Chromium Cycle, Environ. Sci. Technol. 40,7060-7069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/>
              <a:t>Papp, J. F., 2009. Chromium. In mineral commodity summaries. USGS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/>
              <a:t>Papp, J. F., 2010. Chromium. In mineral commodity summaries. USGS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66FF66"/>
                </a:solidFill>
              </a:rPr>
              <a:t>References</a:t>
            </a:r>
            <a:endParaRPr lang="en-US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er">
  <a:themeElements>
    <a:clrScheme name="Pap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1241</TotalTime>
  <Words>1174</Words>
  <Application>Microsoft Office PowerPoint</Application>
  <PresentationFormat>On-screen Show (4:3)</PresentationFormat>
  <Paragraphs>161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Paper</vt:lpstr>
      <vt:lpstr>PLACING HEXAVALENT CHROMIUM -Cr(VI)- IN  SOUTH AFRICA IN THE SPOTLIGHT</vt:lpstr>
      <vt:lpstr>Facts  on Chromium</vt:lpstr>
      <vt:lpstr>Facts  on Cr(VI)</vt:lpstr>
      <vt:lpstr>Facts  on Cr(VI)</vt:lpstr>
      <vt:lpstr>      Facts on Cr(VI)</vt:lpstr>
      <vt:lpstr>Slide 6</vt:lpstr>
      <vt:lpstr>Chromium mining statistics for SA and other countries</vt:lpstr>
      <vt:lpstr>Slide 8</vt:lpstr>
      <vt:lpstr>Slide 9</vt:lpstr>
      <vt:lpstr>Slide 10</vt:lpstr>
      <vt:lpstr>Current situation in South Africa</vt:lpstr>
      <vt:lpstr>Current situation in South Africa</vt:lpstr>
      <vt:lpstr>Case study: JinZhou (China)</vt:lpstr>
      <vt:lpstr>SA Constitution</vt:lpstr>
      <vt:lpstr>National Water Act 36 of 1998</vt:lpstr>
      <vt:lpstr>Recommendations</vt:lpstr>
      <vt:lpstr>Environmental  justice</vt:lpstr>
      <vt:lpstr>References</vt:lpstr>
    </vt:vector>
  </TitlesOfParts>
  <Company>UFS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UFS Campus</dc:creator>
  <cp:lastModifiedBy>Valued Acer Customer</cp:lastModifiedBy>
  <cp:revision>184</cp:revision>
  <dcterms:created xsi:type="dcterms:W3CDTF">2011-06-27T13:42:03Z</dcterms:created>
  <dcterms:modified xsi:type="dcterms:W3CDTF">2011-07-06T08:11:05Z</dcterms:modified>
</cp:coreProperties>
</file>