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1" r:id="rId1"/>
  </p:sldMasterIdLst>
  <p:notesMasterIdLst>
    <p:notesMasterId r:id="rId23"/>
  </p:notesMasterIdLst>
  <p:sldIdLst>
    <p:sldId id="256" r:id="rId2"/>
    <p:sldId id="274" r:id="rId3"/>
    <p:sldId id="259" r:id="rId4"/>
    <p:sldId id="271" r:id="rId5"/>
    <p:sldId id="258" r:id="rId6"/>
    <p:sldId id="276" r:id="rId7"/>
    <p:sldId id="273" r:id="rId8"/>
    <p:sldId id="277" r:id="rId9"/>
    <p:sldId id="260" r:id="rId10"/>
    <p:sldId id="278" r:id="rId11"/>
    <p:sldId id="262" r:id="rId12"/>
    <p:sldId id="267" r:id="rId13"/>
    <p:sldId id="268" r:id="rId14"/>
    <p:sldId id="263" r:id="rId15"/>
    <p:sldId id="269" r:id="rId16"/>
    <p:sldId id="270" r:id="rId17"/>
    <p:sldId id="280" r:id="rId18"/>
    <p:sldId id="265" r:id="rId19"/>
    <p:sldId id="281" r:id="rId20"/>
    <p:sldId id="266" r:id="rId21"/>
    <p:sldId id="282" r:id="rId22"/>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0" d="100"/>
          <a:sy n="80" d="100"/>
        </p:scale>
        <p:origin x="-1584" y="-13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E25E63-2992-48E0-AB9D-3B75DF0A413F}" type="datetimeFigureOut">
              <a:rPr lang="fr-FR" smtClean="0"/>
              <a:pPr/>
              <a:t>05/07/2011</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EC902E7-65A8-487F-90F7-2428D205F506}"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6EC902E7-65A8-487F-90F7-2428D205F506}" type="slidenum">
              <a:rPr lang="fr-FR" smtClean="0"/>
              <a:pPr/>
              <a:t>21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170" name="Group 2"/>
          <p:cNvGrpSpPr>
            <a:grpSpLocks/>
          </p:cNvGrpSpPr>
          <p:nvPr/>
        </p:nvGrpSpPr>
        <p:grpSpPr bwMode="auto">
          <a:xfrm>
            <a:off x="0" y="0"/>
            <a:ext cx="9144000" cy="6858000"/>
            <a:chOff x="0" y="0"/>
            <a:chExt cx="5760" cy="4320"/>
          </a:xfrm>
        </p:grpSpPr>
        <p:sp>
          <p:nvSpPr>
            <p:cNvPr id="7171"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endParaRPr lang="fr-FR" sz="2400">
                <a:latin typeface="Times New Roman" pitchFamily="18" charset="0"/>
              </a:endParaRPr>
            </a:p>
          </p:txBody>
        </p:sp>
        <p:sp>
          <p:nvSpPr>
            <p:cNvPr id="7172"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endParaRPr lang="fr-FR" sz="2400">
                <a:latin typeface="Times New Roman" pitchFamily="18" charset="0"/>
              </a:endParaRPr>
            </a:p>
          </p:txBody>
        </p:sp>
        <p:grpSp>
          <p:nvGrpSpPr>
            <p:cNvPr id="7173" name="Group 5"/>
            <p:cNvGrpSpPr>
              <a:grpSpLocks/>
            </p:cNvGrpSpPr>
            <p:nvPr/>
          </p:nvGrpSpPr>
          <p:grpSpPr bwMode="auto">
            <a:xfrm>
              <a:off x="0" y="672"/>
              <a:ext cx="1806" cy="1989"/>
              <a:chOff x="0" y="672"/>
              <a:chExt cx="1806" cy="1989"/>
            </a:xfrm>
          </p:grpSpPr>
          <p:sp>
            <p:nvSpPr>
              <p:cNvPr id="7174"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endParaRPr lang="fr-FR" sz="2400">
                  <a:latin typeface="Times New Roman" pitchFamily="18" charset="0"/>
                </a:endParaRPr>
              </a:p>
            </p:txBody>
          </p:sp>
          <p:sp>
            <p:nvSpPr>
              <p:cNvPr id="7175"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endParaRPr lang="fr-FR" sz="2400">
                  <a:latin typeface="Times New Roman" pitchFamily="18" charset="0"/>
                </a:endParaRPr>
              </a:p>
            </p:txBody>
          </p:sp>
          <p:sp>
            <p:nvSpPr>
              <p:cNvPr id="7176"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endParaRPr lang="fr-FR" sz="2400">
                  <a:latin typeface="Times New Roman" pitchFamily="18" charset="0"/>
                </a:endParaRPr>
              </a:p>
            </p:txBody>
          </p:sp>
          <p:sp>
            <p:nvSpPr>
              <p:cNvPr id="7177"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endParaRPr lang="fr-FR" sz="2400">
                  <a:latin typeface="Times New Roman" pitchFamily="18" charset="0"/>
                </a:endParaRPr>
              </a:p>
            </p:txBody>
          </p:sp>
          <p:sp>
            <p:nvSpPr>
              <p:cNvPr id="7178"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endParaRPr lang="fr-FR" sz="2400">
                  <a:latin typeface="Times New Roman" pitchFamily="18" charset="0"/>
                </a:endParaRPr>
              </a:p>
            </p:txBody>
          </p:sp>
          <p:sp>
            <p:nvSpPr>
              <p:cNvPr id="7179"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endParaRPr lang="fr-FR" sz="2400">
                  <a:latin typeface="Times New Roman" pitchFamily="18" charset="0"/>
                </a:endParaRPr>
              </a:p>
            </p:txBody>
          </p:sp>
          <p:sp>
            <p:nvSpPr>
              <p:cNvPr id="7180"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endParaRPr lang="fr-FR" sz="2400">
                  <a:latin typeface="Times New Roman" pitchFamily="18" charset="0"/>
                </a:endParaRPr>
              </a:p>
            </p:txBody>
          </p:sp>
          <p:sp>
            <p:nvSpPr>
              <p:cNvPr id="7181"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endParaRPr lang="fr-FR" sz="2400">
                  <a:latin typeface="Times New Roman" pitchFamily="18" charset="0"/>
                </a:endParaRPr>
              </a:p>
            </p:txBody>
          </p:sp>
          <p:sp>
            <p:nvSpPr>
              <p:cNvPr id="7182"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endParaRPr lang="fr-FR" sz="2400">
                  <a:latin typeface="Times New Roman" pitchFamily="18" charset="0"/>
                </a:endParaRPr>
              </a:p>
            </p:txBody>
          </p:sp>
          <p:sp>
            <p:nvSpPr>
              <p:cNvPr id="7183"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endParaRPr lang="fr-FR" sz="2400">
                  <a:latin typeface="Times New Roman" pitchFamily="18" charset="0"/>
                </a:endParaRPr>
              </a:p>
            </p:txBody>
          </p:sp>
        </p:grpSp>
      </p:grpSp>
      <p:sp>
        <p:nvSpPr>
          <p:cNvPr id="7184" name="Rectangle 16"/>
          <p:cNvSpPr>
            <a:spLocks noGrp="1" noChangeArrowheads="1"/>
          </p:cNvSpPr>
          <p:nvPr>
            <p:ph type="dt" sz="half" idx="2"/>
          </p:nvPr>
        </p:nvSpPr>
        <p:spPr>
          <a:xfrm>
            <a:off x="457200" y="6248400"/>
            <a:ext cx="2133600" cy="457200"/>
          </a:xfrm>
        </p:spPr>
        <p:txBody>
          <a:bodyPr/>
          <a:lstStyle>
            <a:lvl1pPr>
              <a:defRPr/>
            </a:lvl1pPr>
          </a:lstStyle>
          <a:p>
            <a:endParaRPr lang="fr-FR"/>
          </a:p>
        </p:txBody>
      </p:sp>
      <p:sp>
        <p:nvSpPr>
          <p:cNvPr id="7185" name="Rectangle 17"/>
          <p:cNvSpPr>
            <a:spLocks noGrp="1" noChangeArrowheads="1"/>
          </p:cNvSpPr>
          <p:nvPr>
            <p:ph type="ftr" sz="quarter" idx="3"/>
          </p:nvPr>
        </p:nvSpPr>
        <p:spPr/>
        <p:txBody>
          <a:bodyPr/>
          <a:lstStyle>
            <a:lvl1pPr>
              <a:defRPr/>
            </a:lvl1pPr>
          </a:lstStyle>
          <a:p>
            <a:endParaRPr lang="fr-FR"/>
          </a:p>
        </p:txBody>
      </p:sp>
      <p:sp>
        <p:nvSpPr>
          <p:cNvPr id="7186" name="Rectangle 18"/>
          <p:cNvSpPr>
            <a:spLocks noGrp="1" noChangeArrowheads="1"/>
          </p:cNvSpPr>
          <p:nvPr>
            <p:ph type="sldNum" sz="quarter" idx="4"/>
          </p:nvPr>
        </p:nvSpPr>
        <p:spPr/>
        <p:txBody>
          <a:bodyPr/>
          <a:lstStyle>
            <a:lvl1pPr>
              <a:defRPr/>
            </a:lvl1pPr>
          </a:lstStyle>
          <a:p>
            <a:fld id="{BF8993AC-7A09-4A56-930D-F8997F485303}" type="slidenum">
              <a:rPr lang="fr-FR"/>
              <a:pPr/>
              <a:t>‹N°›</a:t>
            </a:fld>
            <a:endParaRPr lang="fr-FR"/>
          </a:p>
        </p:txBody>
      </p:sp>
      <p:sp>
        <p:nvSpPr>
          <p:cNvPr id="7187"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r>
              <a:rPr lang="fr-FR"/>
              <a:t>Cliquez pour modifier le style du titre</a:t>
            </a:r>
          </a:p>
        </p:txBody>
      </p:sp>
      <p:sp>
        <p:nvSpPr>
          <p:cNvPr id="7188"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r>
              <a:rPr lang="fr-FR"/>
              <a:t>Cliquez pour modifier le style des sous-titres du masque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pied de page 3"/>
          <p:cNvSpPr>
            <a:spLocks noGrp="1"/>
          </p:cNvSpPr>
          <p:nvPr>
            <p:ph type="ftr" sz="quarter" idx="10"/>
          </p:nvPr>
        </p:nvSpPr>
        <p:spPr/>
        <p:txBody>
          <a:bodyPr/>
          <a:lstStyle>
            <a:lvl1pPr>
              <a:defRPr/>
            </a:lvl1pPr>
          </a:lstStyle>
          <a:p>
            <a:endParaRPr lang="fr-FR"/>
          </a:p>
        </p:txBody>
      </p:sp>
      <p:sp>
        <p:nvSpPr>
          <p:cNvPr id="5" name="Espace réservé du numéro de diapositive 4"/>
          <p:cNvSpPr>
            <a:spLocks noGrp="1"/>
          </p:cNvSpPr>
          <p:nvPr>
            <p:ph type="sldNum" sz="quarter" idx="11"/>
          </p:nvPr>
        </p:nvSpPr>
        <p:spPr/>
        <p:txBody>
          <a:bodyPr/>
          <a:lstStyle>
            <a:lvl1pPr>
              <a:defRPr/>
            </a:lvl1pPr>
          </a:lstStyle>
          <a:p>
            <a:fld id="{FBBF1DE7-E368-41B6-9E20-83EF35ED2137}" type="slidenum">
              <a:rPr lang="fr-FR"/>
              <a:pPr/>
              <a:t>‹N°›</a:t>
            </a:fld>
            <a:endParaRPr lang="fr-FR"/>
          </a:p>
        </p:txBody>
      </p:sp>
      <p:sp>
        <p:nvSpPr>
          <p:cNvPr id="6" name="Espace réservé de la date 5"/>
          <p:cNvSpPr>
            <a:spLocks noGrp="1"/>
          </p:cNvSpPr>
          <p:nvPr>
            <p:ph type="dt" sz="half" idx="12"/>
          </p:nvPr>
        </p:nvSpPr>
        <p:spPr/>
        <p:txBody>
          <a:bodyPr/>
          <a:lstStyle>
            <a:lvl1pPr>
              <a:defRPr/>
            </a:lvl1pPr>
          </a:lstStyle>
          <a:p>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Espace réservé du pied de page 3"/>
          <p:cNvSpPr>
            <a:spLocks noGrp="1"/>
          </p:cNvSpPr>
          <p:nvPr>
            <p:ph type="ftr" sz="quarter" idx="10"/>
          </p:nvPr>
        </p:nvSpPr>
        <p:spPr/>
        <p:txBody>
          <a:bodyPr/>
          <a:lstStyle>
            <a:lvl1pPr>
              <a:defRPr/>
            </a:lvl1pPr>
          </a:lstStyle>
          <a:p>
            <a:endParaRPr lang="fr-FR"/>
          </a:p>
        </p:txBody>
      </p:sp>
      <p:sp>
        <p:nvSpPr>
          <p:cNvPr id="5" name="Espace réservé du numéro de diapositive 4"/>
          <p:cNvSpPr>
            <a:spLocks noGrp="1"/>
          </p:cNvSpPr>
          <p:nvPr>
            <p:ph type="sldNum" sz="quarter" idx="11"/>
          </p:nvPr>
        </p:nvSpPr>
        <p:spPr/>
        <p:txBody>
          <a:bodyPr/>
          <a:lstStyle>
            <a:lvl1pPr>
              <a:defRPr/>
            </a:lvl1pPr>
          </a:lstStyle>
          <a:p>
            <a:fld id="{41041B2A-4507-41BC-936A-8AD909F637B6}" type="slidenum">
              <a:rPr lang="fr-FR"/>
              <a:pPr/>
              <a:t>‹N°›</a:t>
            </a:fld>
            <a:endParaRPr lang="fr-FR"/>
          </a:p>
        </p:txBody>
      </p:sp>
      <p:sp>
        <p:nvSpPr>
          <p:cNvPr id="6" name="Espace réservé de la date 5"/>
          <p:cNvSpPr>
            <a:spLocks noGrp="1"/>
          </p:cNvSpPr>
          <p:nvPr>
            <p:ph type="dt" sz="half" idx="12"/>
          </p:nvPr>
        </p:nvSpPr>
        <p:spPr/>
        <p:txBody>
          <a:bodyPr/>
          <a:lstStyle>
            <a:lvl1pPr>
              <a:defRPr/>
            </a:lvl1pPr>
          </a:lstStyle>
          <a:p>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pied de page 4"/>
          <p:cNvSpPr>
            <a:spLocks noGrp="1"/>
          </p:cNvSpPr>
          <p:nvPr>
            <p:ph type="ftr" sz="quarter" idx="10"/>
          </p:nvPr>
        </p:nvSpPr>
        <p:spPr/>
        <p:txBody>
          <a:bodyPr/>
          <a:lstStyle>
            <a:lvl1pPr>
              <a:defRPr/>
            </a:lvl1pPr>
          </a:lstStyle>
          <a:p>
            <a:endParaRPr lang="fr-FR"/>
          </a:p>
        </p:txBody>
      </p:sp>
      <p:sp>
        <p:nvSpPr>
          <p:cNvPr id="6" name="Espace réservé du numéro de diapositive 5"/>
          <p:cNvSpPr>
            <a:spLocks noGrp="1"/>
          </p:cNvSpPr>
          <p:nvPr>
            <p:ph type="sldNum" sz="quarter" idx="11"/>
          </p:nvPr>
        </p:nvSpPr>
        <p:spPr/>
        <p:txBody>
          <a:bodyPr/>
          <a:lstStyle>
            <a:lvl1pPr>
              <a:defRPr/>
            </a:lvl1pPr>
          </a:lstStyle>
          <a:p>
            <a:fld id="{E123E315-71F6-4C17-98CF-3D11EC738A66}" type="slidenum">
              <a:rPr lang="fr-FR"/>
              <a:pPr/>
              <a:t>‹N°›</a:t>
            </a:fld>
            <a:endParaRPr lang="fr-FR"/>
          </a:p>
        </p:txBody>
      </p:sp>
      <p:sp>
        <p:nvSpPr>
          <p:cNvPr id="7" name="Espace réservé de la date 6"/>
          <p:cNvSpPr>
            <a:spLocks noGrp="1"/>
          </p:cNvSpPr>
          <p:nvPr>
            <p:ph type="dt" sz="half" idx="12"/>
          </p:nvPr>
        </p:nvSpPr>
        <p:spPr/>
        <p:txBody>
          <a:bodyPr/>
          <a:lstStyle>
            <a:lvl1pPr>
              <a:defRPr/>
            </a:lvl1pPr>
          </a:lstStyle>
          <a:p>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u pied de page 6"/>
          <p:cNvSpPr>
            <a:spLocks noGrp="1"/>
          </p:cNvSpPr>
          <p:nvPr>
            <p:ph type="ftr" sz="quarter" idx="10"/>
          </p:nvPr>
        </p:nvSpPr>
        <p:spPr/>
        <p:txBody>
          <a:bodyPr/>
          <a:lstStyle>
            <a:lvl1pPr>
              <a:defRPr/>
            </a:lvl1pPr>
          </a:lstStyle>
          <a:p>
            <a:endParaRPr lang="fr-FR"/>
          </a:p>
        </p:txBody>
      </p:sp>
      <p:sp>
        <p:nvSpPr>
          <p:cNvPr id="8" name="Espace réservé du numéro de diapositive 7"/>
          <p:cNvSpPr>
            <a:spLocks noGrp="1"/>
          </p:cNvSpPr>
          <p:nvPr>
            <p:ph type="sldNum" sz="quarter" idx="11"/>
          </p:nvPr>
        </p:nvSpPr>
        <p:spPr/>
        <p:txBody>
          <a:bodyPr/>
          <a:lstStyle>
            <a:lvl1pPr>
              <a:defRPr/>
            </a:lvl1pPr>
          </a:lstStyle>
          <a:p>
            <a:fld id="{D6BFCA5D-EAF8-44BE-BBD7-6359E2CAFF17}" type="slidenum">
              <a:rPr lang="fr-FR"/>
              <a:pPr/>
              <a:t>‹N°›</a:t>
            </a:fld>
            <a:endParaRPr lang="fr-FR"/>
          </a:p>
        </p:txBody>
      </p:sp>
      <p:sp>
        <p:nvSpPr>
          <p:cNvPr id="9" name="Espace réservé de la date 8"/>
          <p:cNvSpPr>
            <a:spLocks noGrp="1"/>
          </p:cNvSpPr>
          <p:nvPr>
            <p:ph type="dt" sz="half" idx="12"/>
          </p:nvPr>
        </p:nvSpPr>
        <p:spPr/>
        <p:txBody>
          <a:bodyPr/>
          <a:lstStyle>
            <a:lvl1pPr>
              <a:defRPr/>
            </a:lvl1pPr>
          </a:lstStyle>
          <a:p>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pied de page 2"/>
          <p:cNvSpPr>
            <a:spLocks noGrp="1"/>
          </p:cNvSpPr>
          <p:nvPr>
            <p:ph type="ftr" sz="quarter" idx="10"/>
          </p:nvPr>
        </p:nvSpPr>
        <p:spPr/>
        <p:txBody>
          <a:bodyPr/>
          <a:lstStyle>
            <a:lvl1pPr>
              <a:defRPr/>
            </a:lvl1pPr>
          </a:lstStyle>
          <a:p>
            <a:endParaRPr lang="fr-FR"/>
          </a:p>
        </p:txBody>
      </p:sp>
      <p:sp>
        <p:nvSpPr>
          <p:cNvPr id="4" name="Espace réservé du numéro de diapositive 3"/>
          <p:cNvSpPr>
            <a:spLocks noGrp="1"/>
          </p:cNvSpPr>
          <p:nvPr>
            <p:ph type="sldNum" sz="quarter" idx="11"/>
          </p:nvPr>
        </p:nvSpPr>
        <p:spPr/>
        <p:txBody>
          <a:bodyPr/>
          <a:lstStyle>
            <a:lvl1pPr>
              <a:defRPr/>
            </a:lvl1pPr>
          </a:lstStyle>
          <a:p>
            <a:fld id="{230BD4DC-0367-4E3C-A914-88C4643150E8}" type="slidenum">
              <a:rPr lang="fr-FR"/>
              <a:pPr/>
              <a:t>‹N°›</a:t>
            </a:fld>
            <a:endParaRPr lang="fr-FR"/>
          </a:p>
        </p:txBody>
      </p:sp>
      <p:sp>
        <p:nvSpPr>
          <p:cNvPr id="5" name="Espace réservé de la date 4"/>
          <p:cNvSpPr>
            <a:spLocks noGrp="1"/>
          </p:cNvSpPr>
          <p:nvPr>
            <p:ph type="dt" sz="half" idx="12"/>
          </p:nvPr>
        </p:nvSpPr>
        <p:spPr/>
        <p:txBody>
          <a:bodyPr/>
          <a:lstStyle>
            <a:lvl1pPr>
              <a:defRPr/>
            </a:lvl1pPr>
          </a:lstStyle>
          <a:p>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u pied de page 1"/>
          <p:cNvSpPr>
            <a:spLocks noGrp="1"/>
          </p:cNvSpPr>
          <p:nvPr>
            <p:ph type="ftr" sz="quarter" idx="10"/>
          </p:nvPr>
        </p:nvSpPr>
        <p:spPr/>
        <p:txBody>
          <a:bodyPr/>
          <a:lstStyle>
            <a:lvl1pPr>
              <a:defRPr/>
            </a:lvl1pPr>
          </a:lstStyle>
          <a:p>
            <a:endParaRPr lang="fr-FR"/>
          </a:p>
        </p:txBody>
      </p:sp>
      <p:sp>
        <p:nvSpPr>
          <p:cNvPr id="3" name="Espace réservé du numéro de diapositive 2"/>
          <p:cNvSpPr>
            <a:spLocks noGrp="1"/>
          </p:cNvSpPr>
          <p:nvPr>
            <p:ph type="sldNum" sz="quarter" idx="11"/>
          </p:nvPr>
        </p:nvSpPr>
        <p:spPr/>
        <p:txBody>
          <a:bodyPr/>
          <a:lstStyle>
            <a:lvl1pPr>
              <a:defRPr/>
            </a:lvl1pPr>
          </a:lstStyle>
          <a:p>
            <a:fld id="{58C735FC-71C6-475A-86C9-7AD7D92E8AD1}" type="slidenum">
              <a:rPr lang="fr-FR"/>
              <a:pPr/>
              <a:t>‹N°›</a:t>
            </a:fld>
            <a:endParaRPr lang="fr-FR"/>
          </a:p>
        </p:txBody>
      </p:sp>
      <p:sp>
        <p:nvSpPr>
          <p:cNvPr id="4" name="Espace réservé de la date 3"/>
          <p:cNvSpPr>
            <a:spLocks noGrp="1"/>
          </p:cNvSpPr>
          <p:nvPr>
            <p:ph type="dt" sz="half" idx="12"/>
          </p:nvPr>
        </p:nvSpPr>
        <p:spPr/>
        <p:txBody>
          <a:bodyPr/>
          <a:lstStyle>
            <a:lvl1pPr>
              <a:defRPr/>
            </a:lvl1pPr>
          </a:lstStyle>
          <a:p>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u pied de page 4"/>
          <p:cNvSpPr>
            <a:spLocks noGrp="1"/>
          </p:cNvSpPr>
          <p:nvPr>
            <p:ph type="ftr" sz="quarter" idx="10"/>
          </p:nvPr>
        </p:nvSpPr>
        <p:spPr/>
        <p:txBody>
          <a:bodyPr/>
          <a:lstStyle>
            <a:lvl1pPr>
              <a:defRPr/>
            </a:lvl1pPr>
          </a:lstStyle>
          <a:p>
            <a:endParaRPr lang="fr-FR"/>
          </a:p>
        </p:txBody>
      </p:sp>
      <p:sp>
        <p:nvSpPr>
          <p:cNvPr id="6" name="Espace réservé du numéro de diapositive 5"/>
          <p:cNvSpPr>
            <a:spLocks noGrp="1"/>
          </p:cNvSpPr>
          <p:nvPr>
            <p:ph type="sldNum" sz="quarter" idx="11"/>
          </p:nvPr>
        </p:nvSpPr>
        <p:spPr/>
        <p:txBody>
          <a:bodyPr/>
          <a:lstStyle>
            <a:lvl1pPr>
              <a:defRPr/>
            </a:lvl1pPr>
          </a:lstStyle>
          <a:p>
            <a:fld id="{FDF191BA-62D7-4D35-B692-462175DED710}" type="slidenum">
              <a:rPr lang="fr-FR"/>
              <a:pPr/>
              <a:t>‹N°›</a:t>
            </a:fld>
            <a:endParaRPr lang="fr-FR"/>
          </a:p>
        </p:txBody>
      </p:sp>
      <p:sp>
        <p:nvSpPr>
          <p:cNvPr id="7" name="Espace réservé de la date 6"/>
          <p:cNvSpPr>
            <a:spLocks noGrp="1"/>
          </p:cNvSpPr>
          <p:nvPr>
            <p:ph type="dt" sz="half" idx="12"/>
          </p:nvPr>
        </p:nvSpPr>
        <p:spPr/>
        <p:txBody>
          <a:bodyPr/>
          <a:lstStyle>
            <a:lvl1pPr>
              <a:defRPr/>
            </a:lvl1pPr>
          </a:lstStyle>
          <a:p>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u pied de page 4"/>
          <p:cNvSpPr>
            <a:spLocks noGrp="1"/>
          </p:cNvSpPr>
          <p:nvPr>
            <p:ph type="ftr" sz="quarter" idx="10"/>
          </p:nvPr>
        </p:nvSpPr>
        <p:spPr/>
        <p:txBody>
          <a:bodyPr/>
          <a:lstStyle>
            <a:lvl1pPr>
              <a:defRPr/>
            </a:lvl1pPr>
          </a:lstStyle>
          <a:p>
            <a:endParaRPr lang="fr-FR"/>
          </a:p>
        </p:txBody>
      </p:sp>
      <p:sp>
        <p:nvSpPr>
          <p:cNvPr id="6" name="Espace réservé du numéro de diapositive 5"/>
          <p:cNvSpPr>
            <a:spLocks noGrp="1"/>
          </p:cNvSpPr>
          <p:nvPr>
            <p:ph type="sldNum" sz="quarter" idx="11"/>
          </p:nvPr>
        </p:nvSpPr>
        <p:spPr/>
        <p:txBody>
          <a:bodyPr/>
          <a:lstStyle>
            <a:lvl1pPr>
              <a:defRPr/>
            </a:lvl1pPr>
          </a:lstStyle>
          <a:p>
            <a:fld id="{BC968237-8C92-4974-A548-DC15A86A537F}" type="slidenum">
              <a:rPr lang="fr-FR"/>
              <a:pPr/>
              <a:t>‹N°›</a:t>
            </a:fld>
            <a:endParaRPr lang="fr-FR"/>
          </a:p>
        </p:txBody>
      </p:sp>
      <p:sp>
        <p:nvSpPr>
          <p:cNvPr id="7" name="Espace réservé de la date 6"/>
          <p:cNvSpPr>
            <a:spLocks noGrp="1"/>
          </p:cNvSpPr>
          <p:nvPr>
            <p:ph type="dt" sz="half" idx="12"/>
          </p:nvPr>
        </p:nvSpPr>
        <p:spPr/>
        <p:txBody>
          <a:bodyPr/>
          <a:lstStyle>
            <a:lvl1pPr>
              <a:defRPr/>
            </a:lvl1pPr>
          </a:lstStyle>
          <a:p>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pied de page 3"/>
          <p:cNvSpPr>
            <a:spLocks noGrp="1"/>
          </p:cNvSpPr>
          <p:nvPr>
            <p:ph type="ftr" sz="quarter" idx="10"/>
          </p:nvPr>
        </p:nvSpPr>
        <p:spPr/>
        <p:txBody>
          <a:bodyPr/>
          <a:lstStyle>
            <a:lvl1pPr>
              <a:defRPr/>
            </a:lvl1pPr>
          </a:lstStyle>
          <a:p>
            <a:endParaRPr lang="fr-FR"/>
          </a:p>
        </p:txBody>
      </p:sp>
      <p:sp>
        <p:nvSpPr>
          <p:cNvPr id="5" name="Espace réservé du numéro de diapositive 4"/>
          <p:cNvSpPr>
            <a:spLocks noGrp="1"/>
          </p:cNvSpPr>
          <p:nvPr>
            <p:ph type="sldNum" sz="quarter" idx="11"/>
          </p:nvPr>
        </p:nvSpPr>
        <p:spPr/>
        <p:txBody>
          <a:bodyPr/>
          <a:lstStyle>
            <a:lvl1pPr>
              <a:defRPr/>
            </a:lvl1pPr>
          </a:lstStyle>
          <a:p>
            <a:fld id="{26E5FD32-A731-4A76-8F67-8A767C0A1CE1}" type="slidenum">
              <a:rPr lang="fr-FR"/>
              <a:pPr/>
              <a:t>‹N°›</a:t>
            </a:fld>
            <a:endParaRPr lang="fr-FR"/>
          </a:p>
        </p:txBody>
      </p:sp>
      <p:sp>
        <p:nvSpPr>
          <p:cNvPr id="6" name="Espace réservé de la date 5"/>
          <p:cNvSpPr>
            <a:spLocks noGrp="1"/>
          </p:cNvSpPr>
          <p:nvPr>
            <p:ph type="dt" sz="half" idx="12"/>
          </p:nvPr>
        </p:nvSpPr>
        <p:spPr/>
        <p:txBody>
          <a:bodyPr/>
          <a:lstStyle>
            <a:lvl1pPr>
              <a:defRPr/>
            </a:lvl1pPr>
          </a:lstStyle>
          <a:p>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457200"/>
            <a:ext cx="2057400" cy="54102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457200"/>
            <a:ext cx="6019800" cy="54102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pied de page 3"/>
          <p:cNvSpPr>
            <a:spLocks noGrp="1"/>
          </p:cNvSpPr>
          <p:nvPr>
            <p:ph type="ftr" sz="quarter" idx="10"/>
          </p:nvPr>
        </p:nvSpPr>
        <p:spPr/>
        <p:txBody>
          <a:bodyPr/>
          <a:lstStyle>
            <a:lvl1pPr>
              <a:defRPr/>
            </a:lvl1pPr>
          </a:lstStyle>
          <a:p>
            <a:endParaRPr lang="fr-FR"/>
          </a:p>
        </p:txBody>
      </p:sp>
      <p:sp>
        <p:nvSpPr>
          <p:cNvPr id="5" name="Espace réservé du numéro de diapositive 4"/>
          <p:cNvSpPr>
            <a:spLocks noGrp="1"/>
          </p:cNvSpPr>
          <p:nvPr>
            <p:ph type="sldNum" sz="quarter" idx="11"/>
          </p:nvPr>
        </p:nvSpPr>
        <p:spPr/>
        <p:txBody>
          <a:bodyPr/>
          <a:lstStyle>
            <a:lvl1pPr>
              <a:defRPr/>
            </a:lvl1pPr>
          </a:lstStyle>
          <a:p>
            <a:fld id="{B7DBF964-B3A2-4530-BAE3-685908ED54EC}" type="slidenum">
              <a:rPr lang="fr-FR"/>
              <a:pPr/>
              <a:t>‹N°›</a:t>
            </a:fld>
            <a:endParaRPr lang="fr-FR"/>
          </a:p>
        </p:txBody>
      </p:sp>
      <p:sp>
        <p:nvSpPr>
          <p:cNvPr id="6" name="Espace réservé de la date 5"/>
          <p:cNvSpPr>
            <a:spLocks noGrp="1"/>
          </p:cNvSpPr>
          <p:nvPr>
            <p:ph type="dt" sz="half" idx="12"/>
          </p:nvPr>
        </p:nvSpPr>
        <p:spPr/>
        <p:txBody>
          <a:bodyPr/>
          <a:lstStyle>
            <a:lvl1pPr>
              <a:defRPr/>
            </a:lvl1pPr>
          </a:lstStyle>
          <a:p>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u">
    <p:spTree>
      <p:nvGrpSpPr>
        <p:cNvPr id="1" name=""/>
        <p:cNvGrpSpPr/>
        <p:nvPr/>
      </p:nvGrpSpPr>
      <p:grpSpPr>
        <a:xfrm>
          <a:off x="0" y="0"/>
          <a:ext cx="0" cy="0"/>
          <a:chOff x="0" y="0"/>
          <a:chExt cx="0" cy="0"/>
        </a:xfrm>
      </p:grpSpPr>
      <p:sp>
        <p:nvSpPr>
          <p:cNvPr id="2" name="Espace réservé du contenu 1"/>
          <p:cNvSpPr>
            <a:spLocks noGrp="1"/>
          </p:cNvSpPr>
          <p:nvPr>
            <p:ph/>
          </p:nvPr>
        </p:nvSpPr>
        <p:spPr>
          <a:xfrm>
            <a:off x="457200" y="457200"/>
            <a:ext cx="8229600" cy="54102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3" name="Espace réservé du pied de page 2"/>
          <p:cNvSpPr>
            <a:spLocks noGrp="1"/>
          </p:cNvSpPr>
          <p:nvPr>
            <p:ph type="ftr" sz="quarter" idx="10"/>
          </p:nvPr>
        </p:nvSpPr>
        <p:spPr>
          <a:xfrm>
            <a:off x="3124200" y="6248400"/>
            <a:ext cx="2895600" cy="457200"/>
          </a:xfrm>
        </p:spPr>
        <p:txBody>
          <a:bodyPr/>
          <a:lstStyle>
            <a:lvl1pPr>
              <a:defRPr/>
            </a:lvl1pPr>
          </a:lstStyle>
          <a:p>
            <a:endParaRPr lang="fr-FR"/>
          </a:p>
        </p:txBody>
      </p:sp>
      <p:sp>
        <p:nvSpPr>
          <p:cNvPr id="4" name="Espace réservé du numéro de diapositive 3"/>
          <p:cNvSpPr>
            <a:spLocks noGrp="1"/>
          </p:cNvSpPr>
          <p:nvPr>
            <p:ph type="sldNum" sz="quarter" idx="11"/>
          </p:nvPr>
        </p:nvSpPr>
        <p:spPr>
          <a:xfrm>
            <a:off x="6553200" y="6248400"/>
            <a:ext cx="2133600" cy="457200"/>
          </a:xfrm>
        </p:spPr>
        <p:txBody>
          <a:bodyPr/>
          <a:lstStyle>
            <a:lvl1pPr>
              <a:defRPr/>
            </a:lvl1pPr>
          </a:lstStyle>
          <a:p>
            <a:fld id="{6919593D-C6B4-403E-B7EF-71407BCD9FC8}" type="slidenum">
              <a:rPr lang="fr-FR"/>
              <a:pPr/>
              <a:t>‹N°›</a:t>
            </a:fld>
            <a:endParaRPr lang="fr-FR"/>
          </a:p>
        </p:txBody>
      </p:sp>
      <p:sp>
        <p:nvSpPr>
          <p:cNvPr id="5" name="Espace réservé de la date 4"/>
          <p:cNvSpPr>
            <a:spLocks noGrp="1"/>
          </p:cNvSpPr>
          <p:nvPr>
            <p:ph type="dt" sz="half" idx="12"/>
          </p:nvPr>
        </p:nvSpPr>
        <p:spPr>
          <a:xfrm>
            <a:off x="457200" y="6245225"/>
            <a:ext cx="2133600" cy="476250"/>
          </a:xfrm>
        </p:spPr>
        <p:txBody>
          <a:bodyPr/>
          <a:lstStyle>
            <a:lvl1pPr>
              <a:defRPr/>
            </a:lvl1pPr>
          </a:lstStyle>
          <a:p>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endParaRPr lang="fr-FR"/>
          </a:p>
        </p:txBody>
      </p:sp>
      <p:sp>
        <p:nvSpPr>
          <p:cNvPr id="6147"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defRPr>
            </a:lvl1pPr>
          </a:lstStyle>
          <a:p>
            <a:fld id="{9FB2445A-EFD3-49BE-BA82-87664DBFFBD9}" type="slidenum">
              <a:rPr lang="fr-FR"/>
              <a:pPr/>
              <a:t>‹N°›</a:t>
            </a:fld>
            <a:endParaRPr lang="fr-FR"/>
          </a:p>
        </p:txBody>
      </p:sp>
      <p:grpSp>
        <p:nvGrpSpPr>
          <p:cNvPr id="6148" name="Group 4"/>
          <p:cNvGrpSpPr>
            <a:grpSpLocks/>
          </p:cNvGrpSpPr>
          <p:nvPr/>
        </p:nvGrpSpPr>
        <p:grpSpPr bwMode="auto">
          <a:xfrm>
            <a:off x="0" y="0"/>
            <a:ext cx="9144000" cy="546100"/>
            <a:chOff x="0" y="0"/>
            <a:chExt cx="5760" cy="344"/>
          </a:xfrm>
        </p:grpSpPr>
        <p:sp>
          <p:nvSpPr>
            <p:cNvPr id="6149"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endParaRPr lang="fr-FR" sz="2400">
                <a:latin typeface="Times New Roman" pitchFamily="18" charset="0"/>
              </a:endParaRPr>
            </a:p>
          </p:txBody>
        </p:sp>
        <p:sp>
          <p:nvSpPr>
            <p:cNvPr id="6150"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endParaRPr lang="fr-FR" sz="2400">
                <a:latin typeface="Times New Roman" pitchFamily="18" charset="0"/>
              </a:endParaRPr>
            </a:p>
          </p:txBody>
        </p:sp>
        <p:sp>
          <p:nvSpPr>
            <p:cNvPr id="6151"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endParaRPr lang="fr-FR">
                <a:solidFill>
                  <a:schemeClr val="hlink"/>
                </a:solidFill>
              </a:endParaRPr>
            </a:p>
          </p:txBody>
        </p:sp>
        <p:sp>
          <p:nvSpPr>
            <p:cNvPr id="6152"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endParaRPr lang="fr-FR">
                <a:solidFill>
                  <a:schemeClr val="hlink"/>
                </a:solidFill>
              </a:endParaRPr>
            </a:p>
          </p:txBody>
        </p:sp>
        <p:sp>
          <p:nvSpPr>
            <p:cNvPr id="6153"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endParaRPr lang="fr-FR">
                <a:solidFill>
                  <a:schemeClr val="accent2"/>
                </a:solidFill>
              </a:endParaRPr>
            </a:p>
          </p:txBody>
        </p:sp>
        <p:sp>
          <p:nvSpPr>
            <p:cNvPr id="6154"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endParaRPr lang="fr-FR">
                <a:solidFill>
                  <a:schemeClr val="hlink"/>
                </a:solidFill>
              </a:endParaRPr>
            </a:p>
          </p:txBody>
        </p:sp>
        <p:sp>
          <p:nvSpPr>
            <p:cNvPr id="6155"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endParaRPr lang="fr-FR" sz="2400">
                <a:latin typeface="Times New Roman" pitchFamily="18" charset="0"/>
              </a:endParaRPr>
            </a:p>
          </p:txBody>
        </p:sp>
        <p:sp>
          <p:nvSpPr>
            <p:cNvPr id="6156"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endParaRPr lang="fr-FR">
                <a:solidFill>
                  <a:schemeClr val="accent2"/>
                </a:solidFill>
              </a:endParaRPr>
            </a:p>
          </p:txBody>
        </p:sp>
        <p:sp>
          <p:nvSpPr>
            <p:cNvPr id="6157"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endParaRPr lang="fr-FR">
                <a:solidFill>
                  <a:schemeClr val="accent2"/>
                </a:solidFill>
              </a:endParaRPr>
            </a:p>
          </p:txBody>
        </p:sp>
      </p:grpSp>
      <p:sp>
        <p:nvSpPr>
          <p:cNvPr id="6158" name="Rectangle 14"/>
          <p:cNvSpPr>
            <a:spLocks noGrp="1" noChangeArrowheads="1"/>
          </p:cNvSpPr>
          <p:nvPr>
            <p:ph type="title"/>
          </p:nvPr>
        </p:nvSpPr>
        <p:spPr bwMode="auto">
          <a:xfrm>
            <a:off x="457200" y="457200"/>
            <a:ext cx="82296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6159" name="Rectangle 15"/>
          <p:cNvSpPr>
            <a:spLocks noGrp="1" noChangeArrowheads="1"/>
          </p:cNvSpPr>
          <p:nvPr>
            <p:ph type="body" idx="1"/>
          </p:nvPr>
        </p:nvSpPr>
        <p:spPr bwMode="auto">
          <a:xfrm>
            <a:off x="457200" y="1981200"/>
            <a:ext cx="8229600" cy="3886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6160"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fr-F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hf hdr="0" ftr="0" dt="0"/>
  <p:txStyles>
    <p:titleStyle>
      <a:lvl1pPr algn="l" rtl="0" fontAlgn="base">
        <a:spcBef>
          <a:spcPct val="0"/>
        </a:spcBef>
        <a:spcAft>
          <a:spcPct val="0"/>
        </a:spcAft>
        <a:defRPr sz="4400">
          <a:solidFill>
            <a:schemeClr val="tx1"/>
          </a:solidFill>
          <a:latin typeface="+mj-lt"/>
          <a:ea typeface="+mj-ea"/>
          <a:cs typeface="+mj-cs"/>
        </a:defRPr>
      </a:lvl1pPr>
      <a:lvl2pPr algn="l" rtl="0" fontAlgn="base">
        <a:spcBef>
          <a:spcPct val="0"/>
        </a:spcBef>
        <a:spcAft>
          <a:spcPct val="0"/>
        </a:spcAft>
        <a:defRPr sz="4400">
          <a:solidFill>
            <a:schemeClr val="tx1"/>
          </a:solidFill>
          <a:latin typeface="Arial" pitchFamily="34" charset="0"/>
        </a:defRPr>
      </a:lvl2pPr>
      <a:lvl3pPr algn="l" rtl="0" fontAlgn="base">
        <a:spcBef>
          <a:spcPct val="0"/>
        </a:spcBef>
        <a:spcAft>
          <a:spcPct val="0"/>
        </a:spcAft>
        <a:defRPr sz="4400">
          <a:solidFill>
            <a:schemeClr val="tx1"/>
          </a:solidFill>
          <a:latin typeface="Arial" pitchFamily="34" charset="0"/>
        </a:defRPr>
      </a:lvl3pPr>
      <a:lvl4pPr algn="l" rtl="0" fontAlgn="base">
        <a:spcBef>
          <a:spcPct val="0"/>
        </a:spcBef>
        <a:spcAft>
          <a:spcPct val="0"/>
        </a:spcAft>
        <a:defRPr sz="4400">
          <a:solidFill>
            <a:schemeClr val="tx1"/>
          </a:solidFill>
          <a:latin typeface="Arial" pitchFamily="34" charset="0"/>
        </a:defRPr>
      </a:lvl4pPr>
      <a:lvl5pPr algn="l" rtl="0" fontAlgn="base">
        <a:spcBef>
          <a:spcPct val="0"/>
        </a:spcBef>
        <a:spcAft>
          <a:spcPct val="0"/>
        </a:spcAft>
        <a:defRPr sz="4400">
          <a:solidFill>
            <a:schemeClr val="tx1"/>
          </a:solidFill>
          <a:latin typeface="Arial" pitchFamily="34" charset="0"/>
        </a:defRPr>
      </a:lvl5pPr>
      <a:lvl6pPr marL="457200" algn="l" rtl="0" fontAlgn="base">
        <a:spcBef>
          <a:spcPct val="0"/>
        </a:spcBef>
        <a:spcAft>
          <a:spcPct val="0"/>
        </a:spcAft>
        <a:defRPr sz="4400">
          <a:solidFill>
            <a:schemeClr val="tx1"/>
          </a:solidFill>
          <a:latin typeface="Arial" pitchFamily="34" charset="0"/>
        </a:defRPr>
      </a:lvl6pPr>
      <a:lvl7pPr marL="914400" algn="l" rtl="0" fontAlgn="base">
        <a:spcBef>
          <a:spcPct val="0"/>
        </a:spcBef>
        <a:spcAft>
          <a:spcPct val="0"/>
        </a:spcAft>
        <a:defRPr sz="4400">
          <a:solidFill>
            <a:schemeClr val="tx1"/>
          </a:solidFill>
          <a:latin typeface="Arial" pitchFamily="34" charset="0"/>
        </a:defRPr>
      </a:lvl7pPr>
      <a:lvl8pPr marL="1371600" algn="l" rtl="0" fontAlgn="base">
        <a:spcBef>
          <a:spcPct val="0"/>
        </a:spcBef>
        <a:spcAft>
          <a:spcPct val="0"/>
        </a:spcAft>
        <a:defRPr sz="4400">
          <a:solidFill>
            <a:schemeClr val="tx1"/>
          </a:solidFill>
          <a:latin typeface="Arial" pitchFamily="34" charset="0"/>
        </a:defRPr>
      </a:lvl8pPr>
      <a:lvl9pPr marL="1828800" algn="l" rtl="0" fontAlgn="base">
        <a:spcBef>
          <a:spcPct val="0"/>
        </a:spcBef>
        <a:spcAft>
          <a:spcPct val="0"/>
        </a:spcAft>
        <a:defRPr sz="4400">
          <a:solidFill>
            <a:schemeClr val="tx1"/>
          </a:solidFill>
          <a:latin typeface="Arial" pitchFamily="34" charset="0"/>
        </a:defRPr>
      </a:lvl9pPr>
    </p:titleStyle>
    <p:bodyStyle>
      <a:lvl1pPr marL="342900" indent="-342900" algn="l" rtl="0" fontAlgn="base">
        <a:spcBef>
          <a:spcPct val="20000"/>
        </a:spcBef>
        <a:spcAft>
          <a:spcPct val="0"/>
        </a:spcAft>
        <a:buClr>
          <a:schemeClr val="bg2"/>
        </a:buClr>
        <a:buSzPct val="75000"/>
        <a:buFont typeface="Wingdings" pitchFamily="2" charset="2"/>
        <a:buChar char="n"/>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0000"/>
        <a:buFont typeface="Wingdings" pitchFamily="2" charset="2"/>
        <a:buChar char="¨"/>
        <a:defRPr sz="2800">
          <a:solidFill>
            <a:schemeClr val="tx1"/>
          </a:solidFill>
          <a:latin typeface="+mn-lt"/>
        </a:defRPr>
      </a:lvl2pPr>
      <a:lvl3pPr marL="1143000" indent="-228600" algn="l" rtl="0" fontAlgn="base">
        <a:spcBef>
          <a:spcPct val="20000"/>
        </a:spcBef>
        <a:spcAft>
          <a:spcPct val="0"/>
        </a:spcAft>
        <a:buClr>
          <a:schemeClr val="bg2"/>
        </a:buClr>
        <a:buSzPct val="65000"/>
        <a:buFont typeface="Wingdings" pitchFamily="2" charset="2"/>
        <a:buChar char="n"/>
        <a:defRPr sz="2400">
          <a:solidFill>
            <a:schemeClr val="tx1"/>
          </a:solidFill>
          <a:latin typeface="+mn-lt"/>
        </a:defRPr>
      </a:lvl3pPr>
      <a:lvl4pPr marL="1600200" indent="-228600" algn="l" rtl="0" fontAlgn="base">
        <a:spcBef>
          <a:spcPct val="20000"/>
        </a:spcBef>
        <a:spcAft>
          <a:spcPct val="0"/>
        </a:spcAft>
        <a:buClr>
          <a:schemeClr val="accent2"/>
        </a:buClr>
        <a:buSzPct val="70000"/>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GB" sz="3200" b="1" dirty="0" smtClean="0">
                <a:solidFill>
                  <a:schemeClr val="bg1"/>
                </a:solidFill>
                <a:latin typeface="Garamond" pitchFamily="18" charset="0"/>
              </a:rPr>
              <a:t>Transboundary groundwater management: </a:t>
            </a:r>
            <a:br>
              <a:rPr lang="en-GB" sz="3200" b="1" dirty="0" smtClean="0">
                <a:solidFill>
                  <a:schemeClr val="bg1"/>
                </a:solidFill>
                <a:latin typeface="Garamond" pitchFamily="18" charset="0"/>
              </a:rPr>
            </a:br>
            <a:r>
              <a:rPr lang="en-GB" sz="3200" b="1" dirty="0" smtClean="0">
                <a:solidFill>
                  <a:schemeClr val="bg1"/>
                </a:solidFill>
                <a:latin typeface="Garamond" pitchFamily="18" charset="0"/>
              </a:rPr>
              <a:t>Comparison between international law guidelines and EU water policy</a:t>
            </a:r>
            <a:endParaRPr lang="en-GB" sz="3200" b="1" dirty="0">
              <a:solidFill>
                <a:schemeClr val="bg1"/>
              </a:solidFill>
              <a:latin typeface="Garamond" pitchFamily="18" charset="0"/>
            </a:endParaRPr>
          </a:p>
        </p:txBody>
      </p:sp>
      <p:sp>
        <p:nvSpPr>
          <p:cNvPr id="2051" name="Rectangle 3"/>
          <p:cNvSpPr>
            <a:spLocks noGrp="1" noChangeArrowheads="1"/>
          </p:cNvSpPr>
          <p:nvPr>
            <p:ph type="subTitle" idx="1"/>
          </p:nvPr>
        </p:nvSpPr>
        <p:spPr>
          <a:xfrm>
            <a:off x="3059832" y="4581128"/>
            <a:ext cx="5400600" cy="648072"/>
          </a:xfrm>
        </p:spPr>
        <p:txBody>
          <a:bodyPr/>
          <a:lstStyle/>
          <a:p>
            <a:pPr algn="ctr"/>
            <a:r>
              <a:rPr lang="en-GB" sz="1800" i="1" dirty="0" smtClean="0">
                <a:latin typeface="Garamond" pitchFamily="18" charset="0"/>
              </a:rPr>
              <a:t>By </a:t>
            </a:r>
            <a:r>
              <a:rPr lang="en-GB" sz="1800" dirty="0" smtClean="0">
                <a:latin typeface="Garamond" pitchFamily="18" charset="0"/>
              </a:rPr>
              <a:t>ADRIEN BODART</a:t>
            </a:r>
            <a:r>
              <a:rPr lang="en-GB" sz="1800" i="1" dirty="0" smtClean="0">
                <a:latin typeface="Garamond" pitchFamily="18" charset="0"/>
              </a:rPr>
              <a:t>, PhD student, member of the </a:t>
            </a:r>
          </a:p>
          <a:p>
            <a:pPr algn="ctr"/>
            <a:r>
              <a:rPr lang="en-GB" sz="1800" i="1" dirty="0" smtClean="0">
                <a:latin typeface="Garamond" pitchFamily="18" charset="0"/>
              </a:rPr>
              <a:t>Western Institute: Law and Europe</a:t>
            </a:r>
            <a:r>
              <a:rPr lang="en-GB" sz="1800" i="1" dirty="0" smtClean="0">
                <a:solidFill>
                  <a:srgbClr val="000000"/>
                </a:solidFill>
                <a:latin typeface="Garamond" pitchFamily="18" charset="0"/>
                <a:sym typeface="Arial Narrow" pitchFamily="34" charset="0"/>
              </a:rPr>
              <a:t> (IODE), France</a:t>
            </a:r>
            <a:endParaRPr lang="en-GB" sz="1800" i="1" dirty="0">
              <a:solidFill>
                <a:srgbClr val="000000"/>
              </a:solidFill>
              <a:latin typeface="Garamond" pitchFamily="18" charset="0"/>
              <a:sym typeface="Arial Narrow" pitchFamily="34" charset="0"/>
            </a:endParaRPr>
          </a:p>
        </p:txBody>
      </p:sp>
      <p:pic>
        <p:nvPicPr>
          <p:cNvPr id="2052" name="Picture 7"/>
          <p:cNvPicPr>
            <a:picLocks noChangeAspect="1" noChangeArrowheads="1"/>
          </p:cNvPicPr>
          <p:nvPr/>
        </p:nvPicPr>
        <p:blipFill>
          <a:blip r:embed="rId2" cstate="print"/>
          <a:srcRect/>
          <a:stretch>
            <a:fillRect/>
          </a:stretch>
        </p:blipFill>
        <p:spPr bwMode="auto">
          <a:xfrm>
            <a:off x="251520" y="5733256"/>
            <a:ext cx="2020887" cy="688975"/>
          </a:xfrm>
          <a:prstGeom prst="rect">
            <a:avLst/>
          </a:prstGeom>
          <a:noFill/>
          <a:ln w="12700">
            <a:noFill/>
            <a:miter lim="800000"/>
            <a:headEnd/>
            <a:tailEnd/>
          </a:ln>
        </p:spPr>
      </p:pic>
      <p:pic>
        <p:nvPicPr>
          <p:cNvPr id="2053" name="Picture 1"/>
          <p:cNvPicPr>
            <a:picLocks noChangeArrowheads="1"/>
          </p:cNvPicPr>
          <p:nvPr/>
        </p:nvPicPr>
        <p:blipFill>
          <a:blip r:embed="rId3" cstate="print"/>
          <a:srcRect/>
          <a:stretch>
            <a:fillRect/>
          </a:stretch>
        </p:blipFill>
        <p:spPr bwMode="auto">
          <a:xfrm>
            <a:off x="4427984" y="5733256"/>
            <a:ext cx="1008112" cy="864096"/>
          </a:xfrm>
          <a:prstGeom prst="rect">
            <a:avLst/>
          </a:prstGeom>
          <a:noFill/>
          <a:ln w="25400">
            <a:noFill/>
            <a:miter lim="800000"/>
            <a:headEnd/>
            <a:tailEnd/>
          </a:ln>
        </p:spPr>
      </p:pic>
      <p:pic>
        <p:nvPicPr>
          <p:cNvPr id="2054" name="Picture 3"/>
          <p:cNvPicPr>
            <a:picLocks noChangeArrowheads="1"/>
          </p:cNvPicPr>
          <p:nvPr/>
        </p:nvPicPr>
        <p:blipFill>
          <a:blip r:embed="rId4" cstate="print"/>
          <a:srcRect/>
          <a:stretch>
            <a:fillRect/>
          </a:stretch>
        </p:blipFill>
        <p:spPr bwMode="auto">
          <a:xfrm>
            <a:off x="2843808" y="5733256"/>
            <a:ext cx="1080120" cy="720080"/>
          </a:xfrm>
          <a:prstGeom prst="rect">
            <a:avLst/>
          </a:prstGeom>
          <a:noFill/>
          <a:ln w="25400">
            <a:noFill/>
            <a:miter lim="800000"/>
            <a:headEnd/>
            <a:tailEnd/>
          </a:ln>
        </p:spPr>
      </p:pic>
      <p:pic>
        <p:nvPicPr>
          <p:cNvPr id="2055" name="Picture 6"/>
          <p:cNvPicPr>
            <a:picLocks noChangeAspect="1" noChangeArrowheads="1"/>
          </p:cNvPicPr>
          <p:nvPr/>
        </p:nvPicPr>
        <p:blipFill>
          <a:blip r:embed="rId5" cstate="print"/>
          <a:srcRect/>
          <a:stretch>
            <a:fillRect/>
          </a:stretch>
        </p:blipFill>
        <p:spPr bwMode="auto">
          <a:xfrm>
            <a:off x="7092280" y="5733256"/>
            <a:ext cx="1644982" cy="792088"/>
          </a:xfrm>
          <a:prstGeom prst="rect">
            <a:avLst/>
          </a:prstGeom>
          <a:noFill/>
          <a:ln w="12700">
            <a:noFill/>
            <a:miter lim="800000"/>
            <a:headEnd/>
            <a:tailEnd/>
          </a:ln>
        </p:spPr>
      </p:pic>
      <p:pic>
        <p:nvPicPr>
          <p:cNvPr id="2056" name="Picture 8"/>
          <p:cNvPicPr>
            <a:picLocks noChangeAspect="1" noChangeArrowheads="1"/>
          </p:cNvPicPr>
          <p:nvPr/>
        </p:nvPicPr>
        <p:blipFill>
          <a:blip r:embed="rId6" cstate="print"/>
          <a:srcRect/>
          <a:stretch>
            <a:fillRect/>
          </a:stretch>
        </p:blipFill>
        <p:spPr bwMode="auto">
          <a:xfrm>
            <a:off x="5940152" y="5661248"/>
            <a:ext cx="864096" cy="888927"/>
          </a:xfrm>
          <a:prstGeom prst="rect">
            <a:avLst/>
          </a:prstGeom>
          <a:noFill/>
          <a:ln w="9525">
            <a:noFill/>
            <a:miter lim="800000"/>
            <a:headEnd/>
            <a:tailEnd/>
          </a:ln>
        </p:spPr>
      </p:pic>
      <p:sp>
        <p:nvSpPr>
          <p:cNvPr id="11" name="ZoneTexte 10"/>
          <p:cNvSpPr txBox="1"/>
          <p:nvPr/>
        </p:nvSpPr>
        <p:spPr>
          <a:xfrm>
            <a:off x="3347864" y="692696"/>
            <a:ext cx="5040560" cy="707886"/>
          </a:xfrm>
          <a:prstGeom prst="rect">
            <a:avLst/>
          </a:prstGeom>
          <a:noFill/>
        </p:spPr>
        <p:txBody>
          <a:bodyPr wrap="square" rtlCol="0">
            <a:spAutoFit/>
          </a:bodyPr>
          <a:lstStyle/>
          <a:p>
            <a:pPr algn="ctr"/>
            <a:r>
              <a:rPr lang="en-GB" sz="2000" dirty="0" smtClean="0">
                <a:latin typeface="Garamond" pitchFamily="18" charset="0"/>
              </a:rPr>
              <a:t>IUCN-AEL Water Colloquium, </a:t>
            </a:r>
          </a:p>
          <a:p>
            <a:pPr algn="ctr"/>
            <a:r>
              <a:rPr lang="en-GB" sz="2000" dirty="0" smtClean="0">
                <a:latin typeface="Garamond" pitchFamily="18" charset="0"/>
              </a:rPr>
              <a:t>South Africa, July 2011</a:t>
            </a:r>
            <a:endParaRPr lang="en-GB" sz="2000" dirty="0">
              <a:latin typeface="Garamond"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5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340768"/>
            <a:ext cx="8147248" cy="4526632"/>
          </a:xfrm>
        </p:spPr>
        <p:txBody>
          <a:bodyPr/>
          <a:lstStyle/>
          <a:p>
            <a:pPr marL="0" indent="0" algn="r">
              <a:buNone/>
            </a:pPr>
            <a:r>
              <a:rPr lang="en-GB" dirty="0">
                <a:solidFill>
                  <a:schemeClr val="tx1"/>
                </a:solidFill>
                <a:latin typeface="Garamond" pitchFamily="18" charset="0"/>
              </a:rPr>
              <a:t>“</a:t>
            </a:r>
            <a:r>
              <a:rPr lang="en-GB" i="1" dirty="0">
                <a:solidFill>
                  <a:schemeClr val="tx1"/>
                </a:solidFill>
                <a:latin typeface="Garamond" pitchFamily="18" charset="0"/>
              </a:rPr>
              <a:t>For that which is common to the greatest number, has the least care bestowed upon it</a:t>
            </a:r>
            <a:r>
              <a:rPr lang="en-GB" i="1" dirty="0" smtClean="0">
                <a:solidFill>
                  <a:schemeClr val="tx1"/>
                </a:solidFill>
                <a:latin typeface="Garamond" pitchFamily="18" charset="0"/>
              </a:rPr>
              <a:t>. </a:t>
            </a:r>
            <a:endParaRPr lang="fr-FR" dirty="0">
              <a:solidFill>
                <a:schemeClr val="tx1"/>
              </a:solidFill>
              <a:latin typeface="Garamond" pitchFamily="18" charset="0"/>
            </a:endParaRPr>
          </a:p>
          <a:p>
            <a:pPr marL="0" indent="0" algn="r">
              <a:buNone/>
            </a:pPr>
            <a:r>
              <a:rPr lang="en-GB" i="1" dirty="0">
                <a:solidFill>
                  <a:schemeClr val="tx1"/>
                </a:solidFill>
                <a:latin typeface="Garamond" pitchFamily="18" charset="0"/>
              </a:rPr>
              <a:t>Everyone thinks chiefly of his own, hardly at all of the common interest</a:t>
            </a:r>
            <a:r>
              <a:rPr lang="en-GB" dirty="0" smtClean="0">
                <a:solidFill>
                  <a:schemeClr val="tx1"/>
                </a:solidFill>
                <a:latin typeface="Garamond" pitchFamily="18" charset="0"/>
              </a:rPr>
              <a:t>”,</a:t>
            </a:r>
          </a:p>
          <a:p>
            <a:pPr marL="0" indent="0" algn="r">
              <a:buNone/>
            </a:pPr>
            <a:endParaRPr lang="fr-FR" dirty="0">
              <a:solidFill>
                <a:schemeClr val="tx1"/>
              </a:solidFill>
              <a:latin typeface="Garamond" pitchFamily="18" charset="0"/>
            </a:endParaRPr>
          </a:p>
          <a:p>
            <a:pPr marL="0" indent="0" algn="r">
              <a:buNone/>
            </a:pPr>
            <a:r>
              <a:rPr lang="en-GB" dirty="0">
                <a:solidFill>
                  <a:schemeClr val="tx1"/>
                </a:solidFill>
                <a:latin typeface="Garamond" pitchFamily="18" charset="0"/>
              </a:rPr>
              <a:t>Aristotle, </a:t>
            </a:r>
            <a:r>
              <a:rPr lang="en-GB" i="1" dirty="0">
                <a:solidFill>
                  <a:schemeClr val="tx1"/>
                </a:solidFill>
                <a:latin typeface="Garamond" pitchFamily="18" charset="0"/>
              </a:rPr>
              <a:t>Politics</a:t>
            </a:r>
            <a:r>
              <a:rPr lang="en-GB" dirty="0">
                <a:solidFill>
                  <a:schemeClr val="tx1"/>
                </a:solidFill>
                <a:latin typeface="Garamond" pitchFamily="18" charset="0"/>
              </a:rPr>
              <a:t>, Book II, chapter 3</a:t>
            </a:r>
            <a:endParaRPr lang="fr-FR" dirty="0">
              <a:solidFill>
                <a:schemeClr val="tx1"/>
              </a:solidFill>
              <a:latin typeface="Garamond" pitchFamily="18" charset="0"/>
            </a:endParaRPr>
          </a:p>
          <a:p>
            <a:endParaRPr lang="fr-F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457200"/>
            <a:ext cx="8229600" cy="667544"/>
          </a:xfrm>
        </p:spPr>
        <p:txBody>
          <a:bodyPr/>
          <a:lstStyle/>
          <a:p>
            <a:r>
              <a:rPr lang="fr-FR" sz="3200" b="1" dirty="0">
                <a:solidFill>
                  <a:srgbClr val="0070C0"/>
                </a:solidFill>
                <a:latin typeface="Garamond" pitchFamily="18" charset="0"/>
              </a:rPr>
              <a:t>Introduction</a:t>
            </a:r>
          </a:p>
        </p:txBody>
      </p:sp>
      <p:sp>
        <p:nvSpPr>
          <p:cNvPr id="10243" name="Rectangle 3"/>
          <p:cNvSpPr>
            <a:spLocks noGrp="1" noChangeArrowheads="1"/>
          </p:cNvSpPr>
          <p:nvPr>
            <p:ph type="body" idx="1"/>
          </p:nvPr>
        </p:nvSpPr>
        <p:spPr>
          <a:xfrm>
            <a:off x="457200" y="1196752"/>
            <a:ext cx="8229600" cy="4968552"/>
          </a:xfrm>
        </p:spPr>
        <p:txBody>
          <a:bodyPr/>
          <a:lstStyle/>
          <a:p>
            <a:pPr lvl="0"/>
            <a:r>
              <a:rPr lang="en-GB" sz="1800" dirty="0">
                <a:solidFill>
                  <a:schemeClr val="tx1"/>
                </a:solidFill>
                <a:latin typeface="Garamond" pitchFamily="18" charset="0"/>
              </a:rPr>
              <a:t>Growing human pressure on environment and its components – especially on water</a:t>
            </a:r>
            <a:endParaRPr lang="fr-FR" sz="1800" dirty="0">
              <a:solidFill>
                <a:schemeClr val="tx1"/>
              </a:solidFill>
              <a:latin typeface="Garamond" pitchFamily="18" charset="0"/>
            </a:endParaRPr>
          </a:p>
          <a:p>
            <a:r>
              <a:rPr lang="en-GB" sz="1800" dirty="0" smtClean="0">
                <a:latin typeface="Garamond" pitchFamily="18" charset="0"/>
              </a:rPr>
              <a:t>Difficult association between concepts of </a:t>
            </a:r>
            <a:r>
              <a:rPr lang="en-GB" sz="1800" b="1" i="1" dirty="0" smtClean="0">
                <a:latin typeface="Garamond" pitchFamily="18" charset="0"/>
              </a:rPr>
              <a:t>water</a:t>
            </a:r>
            <a:r>
              <a:rPr lang="en-GB" sz="1800" dirty="0" smtClean="0">
                <a:latin typeface="Garamond" pitchFamily="18" charset="0"/>
              </a:rPr>
              <a:t> (esp. groundwater) and </a:t>
            </a:r>
            <a:r>
              <a:rPr lang="en-GB" sz="1800" b="1" i="1" dirty="0" smtClean="0">
                <a:latin typeface="Garamond" pitchFamily="18" charset="0"/>
              </a:rPr>
              <a:t>boundary</a:t>
            </a:r>
            <a:endParaRPr lang="en-GB" sz="1800" dirty="0" smtClean="0">
              <a:solidFill>
                <a:schemeClr val="tx1"/>
              </a:solidFill>
              <a:latin typeface="Garamond" pitchFamily="18" charset="0"/>
            </a:endParaRPr>
          </a:p>
          <a:p>
            <a:pPr lvl="0"/>
            <a:r>
              <a:rPr lang="en-GB" sz="1800" dirty="0" smtClean="0">
                <a:solidFill>
                  <a:schemeClr val="tx1"/>
                </a:solidFill>
                <a:latin typeface="Garamond" pitchFamily="18" charset="0"/>
              </a:rPr>
              <a:t>Fear </a:t>
            </a:r>
            <a:r>
              <a:rPr lang="en-GB" sz="1800" dirty="0">
                <a:solidFill>
                  <a:schemeClr val="tx1"/>
                </a:solidFill>
                <a:latin typeface="Garamond" pitchFamily="18" charset="0"/>
              </a:rPr>
              <a:t>of conflicts for fresh </a:t>
            </a:r>
            <a:r>
              <a:rPr lang="en-GB" sz="1800" dirty="0" smtClean="0">
                <a:solidFill>
                  <a:schemeClr val="tx1"/>
                </a:solidFill>
                <a:latin typeface="Garamond" pitchFamily="18" charset="0"/>
              </a:rPr>
              <a:t>water </a:t>
            </a:r>
            <a:r>
              <a:rPr lang="en-GB" sz="1800" dirty="0">
                <a:solidFill>
                  <a:schemeClr val="tx1"/>
                </a:solidFill>
                <a:latin typeface="Garamond" pitchFamily="18" charset="0"/>
              </a:rPr>
              <a:t>– 4 types of conflicts in transboundary basins:</a:t>
            </a:r>
            <a:endParaRPr lang="fr-FR" sz="1800" dirty="0">
              <a:solidFill>
                <a:schemeClr val="tx1"/>
              </a:solidFill>
              <a:latin typeface="Garamond" pitchFamily="18" charset="0"/>
            </a:endParaRPr>
          </a:p>
          <a:p>
            <a:pPr lvl="1"/>
            <a:r>
              <a:rPr lang="en-US" sz="1600" dirty="0">
                <a:solidFill>
                  <a:schemeClr val="tx1"/>
                </a:solidFill>
                <a:latin typeface="Garamond" pitchFamily="18" charset="0"/>
                <a:ea typeface="+mn-ea"/>
                <a:cs typeface="+mn-cs"/>
              </a:rPr>
              <a:t>conflicts on </a:t>
            </a:r>
            <a:r>
              <a:rPr lang="en-US" sz="1600" i="1" dirty="0">
                <a:solidFill>
                  <a:schemeClr val="tx1"/>
                </a:solidFill>
                <a:latin typeface="Garamond" pitchFamily="18" charset="0"/>
                <a:ea typeface="+mn-ea"/>
                <a:cs typeface="+mn-cs"/>
              </a:rPr>
              <a:t>absolute</a:t>
            </a:r>
            <a:r>
              <a:rPr lang="en-US" sz="1600" dirty="0">
                <a:solidFill>
                  <a:schemeClr val="tx1"/>
                </a:solidFill>
                <a:latin typeface="Garamond" pitchFamily="18" charset="0"/>
                <a:ea typeface="+mn-ea"/>
                <a:cs typeface="+mn-cs"/>
              </a:rPr>
              <a:t> </a:t>
            </a:r>
            <a:r>
              <a:rPr lang="en-US" sz="1600" i="1" dirty="0">
                <a:solidFill>
                  <a:schemeClr val="tx1"/>
                </a:solidFill>
                <a:latin typeface="Garamond" pitchFamily="18" charset="0"/>
                <a:ea typeface="+mn-ea"/>
                <a:cs typeface="+mn-cs"/>
              </a:rPr>
              <a:t>distribution</a:t>
            </a:r>
            <a:r>
              <a:rPr lang="en-US" sz="1600" dirty="0">
                <a:solidFill>
                  <a:schemeClr val="tx1"/>
                </a:solidFill>
                <a:latin typeface="Garamond" pitchFamily="18" charset="0"/>
                <a:ea typeface="+mn-ea"/>
                <a:cs typeface="+mn-cs"/>
              </a:rPr>
              <a:t> of the resource</a:t>
            </a:r>
            <a:endParaRPr lang="fr-FR" sz="1600" dirty="0">
              <a:solidFill>
                <a:schemeClr val="tx1"/>
              </a:solidFill>
              <a:latin typeface="Garamond" pitchFamily="18" charset="0"/>
              <a:ea typeface="+mn-ea"/>
              <a:cs typeface="+mn-cs"/>
            </a:endParaRPr>
          </a:p>
          <a:p>
            <a:pPr lvl="1"/>
            <a:r>
              <a:rPr lang="en-US" sz="1600" dirty="0">
                <a:solidFill>
                  <a:schemeClr val="tx1"/>
                </a:solidFill>
                <a:latin typeface="Garamond" pitchFamily="18" charset="0"/>
                <a:ea typeface="+mn-ea"/>
                <a:cs typeface="+mn-cs"/>
              </a:rPr>
              <a:t>conflicts on </a:t>
            </a:r>
            <a:r>
              <a:rPr lang="en-US" sz="1600" i="1" dirty="0">
                <a:solidFill>
                  <a:schemeClr val="tx1"/>
                </a:solidFill>
                <a:latin typeface="Garamond" pitchFamily="18" charset="0"/>
                <a:ea typeface="+mn-ea"/>
                <a:cs typeface="+mn-cs"/>
              </a:rPr>
              <a:t>relative</a:t>
            </a:r>
            <a:r>
              <a:rPr lang="en-US" sz="1600" dirty="0">
                <a:solidFill>
                  <a:schemeClr val="tx1"/>
                </a:solidFill>
                <a:latin typeface="Garamond" pitchFamily="18" charset="0"/>
                <a:ea typeface="+mn-ea"/>
                <a:cs typeface="+mn-cs"/>
              </a:rPr>
              <a:t> </a:t>
            </a:r>
            <a:r>
              <a:rPr lang="en-US" sz="1600" i="1" dirty="0">
                <a:solidFill>
                  <a:schemeClr val="tx1"/>
                </a:solidFill>
                <a:latin typeface="Garamond" pitchFamily="18" charset="0"/>
                <a:ea typeface="+mn-ea"/>
                <a:cs typeface="+mn-cs"/>
              </a:rPr>
              <a:t>distribution</a:t>
            </a:r>
            <a:r>
              <a:rPr lang="en-US" sz="1600" dirty="0">
                <a:solidFill>
                  <a:schemeClr val="tx1"/>
                </a:solidFill>
                <a:latin typeface="Garamond" pitchFamily="18" charset="0"/>
                <a:ea typeface="+mn-ea"/>
                <a:cs typeface="+mn-cs"/>
              </a:rPr>
              <a:t> of the resource</a:t>
            </a:r>
            <a:endParaRPr lang="fr-FR" sz="1600" dirty="0">
              <a:solidFill>
                <a:schemeClr val="tx1"/>
              </a:solidFill>
              <a:latin typeface="Garamond" pitchFamily="18" charset="0"/>
              <a:ea typeface="+mn-ea"/>
              <a:cs typeface="+mn-cs"/>
            </a:endParaRPr>
          </a:p>
          <a:p>
            <a:pPr lvl="1"/>
            <a:r>
              <a:rPr lang="en-US" sz="1600" dirty="0">
                <a:solidFill>
                  <a:schemeClr val="tx1"/>
                </a:solidFill>
                <a:latin typeface="Garamond" pitchFamily="18" charset="0"/>
                <a:ea typeface="+mn-ea"/>
                <a:cs typeface="+mn-cs"/>
              </a:rPr>
              <a:t>conflicts related to </a:t>
            </a:r>
            <a:r>
              <a:rPr lang="en-US" sz="1600" i="1" dirty="0">
                <a:solidFill>
                  <a:schemeClr val="tx1"/>
                </a:solidFill>
                <a:latin typeface="Garamond" pitchFamily="18" charset="0"/>
                <a:ea typeface="+mn-ea"/>
                <a:cs typeface="+mn-cs"/>
              </a:rPr>
              <a:t>water</a:t>
            </a:r>
            <a:r>
              <a:rPr lang="en-US" sz="1600" dirty="0">
                <a:solidFill>
                  <a:schemeClr val="tx1"/>
                </a:solidFill>
                <a:latin typeface="Garamond" pitchFamily="18" charset="0"/>
                <a:ea typeface="+mn-ea"/>
                <a:cs typeface="+mn-cs"/>
              </a:rPr>
              <a:t> </a:t>
            </a:r>
            <a:r>
              <a:rPr lang="en-US" sz="1600" i="1" dirty="0">
                <a:solidFill>
                  <a:schemeClr val="tx1"/>
                </a:solidFill>
                <a:latin typeface="Garamond" pitchFamily="18" charset="0"/>
                <a:ea typeface="+mn-ea"/>
                <a:cs typeface="+mn-cs"/>
              </a:rPr>
              <a:t>pollution</a:t>
            </a:r>
            <a:endParaRPr lang="fr-FR" sz="1600" dirty="0">
              <a:solidFill>
                <a:schemeClr val="tx1"/>
              </a:solidFill>
              <a:latin typeface="Garamond" pitchFamily="18" charset="0"/>
              <a:ea typeface="+mn-ea"/>
              <a:cs typeface="+mn-cs"/>
            </a:endParaRPr>
          </a:p>
          <a:p>
            <a:pPr lvl="1"/>
            <a:r>
              <a:rPr lang="en-US" sz="1600" dirty="0">
                <a:solidFill>
                  <a:schemeClr val="tx1"/>
                </a:solidFill>
                <a:latin typeface="Garamond" pitchFamily="18" charset="0"/>
                <a:ea typeface="+mn-ea"/>
                <a:cs typeface="+mn-cs"/>
              </a:rPr>
              <a:t>conflicts related to </a:t>
            </a:r>
            <a:r>
              <a:rPr lang="en-US" sz="1600" i="1" dirty="0">
                <a:solidFill>
                  <a:schemeClr val="tx1"/>
                </a:solidFill>
                <a:latin typeface="Garamond" pitchFamily="18" charset="0"/>
                <a:ea typeface="+mn-ea"/>
                <a:cs typeface="+mn-cs"/>
              </a:rPr>
              <a:t>transboundary </a:t>
            </a:r>
            <a:r>
              <a:rPr lang="en-US" sz="1600" i="1" dirty="0" smtClean="0">
                <a:solidFill>
                  <a:schemeClr val="tx1"/>
                </a:solidFill>
                <a:latin typeface="Garamond" pitchFamily="18" charset="0"/>
                <a:ea typeface="+mn-ea"/>
                <a:cs typeface="+mn-cs"/>
              </a:rPr>
              <a:t>groundwater</a:t>
            </a:r>
            <a:endParaRPr lang="fr-FR" sz="1600" dirty="0" smtClean="0">
              <a:solidFill>
                <a:schemeClr val="tx1"/>
              </a:solidFill>
              <a:latin typeface="Garamond" pitchFamily="18" charset="0"/>
            </a:endParaRPr>
          </a:p>
          <a:p>
            <a:endParaRPr lang="en-GB" sz="1800" dirty="0" smtClean="0">
              <a:latin typeface="Garamond" pitchFamily="18" charset="0"/>
            </a:endParaRPr>
          </a:p>
          <a:p>
            <a:r>
              <a:rPr lang="en-GB" sz="1800" dirty="0" smtClean="0">
                <a:latin typeface="Garamond" pitchFamily="18" charset="0"/>
              </a:rPr>
              <a:t>New interest in groundwater, too long neglected by law (</a:t>
            </a:r>
            <a:r>
              <a:rPr lang="en-GB" sz="1800" dirty="0" smtClean="0">
                <a:latin typeface="Garamond" pitchFamily="18" charset="0"/>
                <a:sym typeface="Wingdings"/>
              </a:rPr>
              <a:t></a:t>
            </a:r>
            <a:r>
              <a:rPr lang="en-GB" sz="1800" dirty="0" smtClean="0">
                <a:latin typeface="Garamond" pitchFamily="18" charset="0"/>
              </a:rPr>
              <a:t>impacts difficult to detect), whereas exists</a:t>
            </a:r>
            <a:r>
              <a:rPr lang="en-GB" sz="1800" dirty="0" smtClean="0">
                <a:solidFill>
                  <a:schemeClr val="tx1"/>
                </a:solidFill>
                <a:latin typeface="Garamond" pitchFamily="18" charset="0"/>
              </a:rPr>
              <a:t> an old legal </a:t>
            </a:r>
            <a:r>
              <a:rPr lang="en-GB" sz="1800" dirty="0">
                <a:solidFill>
                  <a:schemeClr val="tx1"/>
                </a:solidFill>
                <a:latin typeface="Garamond" pitchFamily="18" charset="0"/>
              </a:rPr>
              <a:t>tradition related to </a:t>
            </a:r>
            <a:r>
              <a:rPr lang="en-GB" sz="1800" dirty="0" smtClean="0">
                <a:solidFill>
                  <a:schemeClr val="tx1"/>
                </a:solidFill>
                <a:latin typeface="Garamond" pitchFamily="18" charset="0"/>
              </a:rPr>
              <a:t>shared surface waters (</a:t>
            </a:r>
            <a:r>
              <a:rPr lang="en-GB" sz="1800" i="1" dirty="0" smtClean="0">
                <a:solidFill>
                  <a:schemeClr val="tx1"/>
                </a:solidFill>
                <a:latin typeface="Garamond" pitchFamily="18" charset="0"/>
              </a:rPr>
              <a:t>cf. </a:t>
            </a:r>
            <a:r>
              <a:rPr lang="en-GB" sz="1800" dirty="0" smtClean="0">
                <a:solidFill>
                  <a:schemeClr val="tx1"/>
                </a:solidFill>
                <a:latin typeface="Garamond" pitchFamily="18" charset="0"/>
              </a:rPr>
              <a:t>agreement on Tiger waters, 26</a:t>
            </a:r>
            <a:r>
              <a:rPr lang="en-GB" sz="1800" baseline="30000" dirty="0" smtClean="0">
                <a:solidFill>
                  <a:schemeClr val="tx1"/>
                </a:solidFill>
                <a:latin typeface="Garamond" pitchFamily="18" charset="0"/>
              </a:rPr>
              <a:t>th</a:t>
            </a:r>
            <a:r>
              <a:rPr lang="en-GB" sz="1800" dirty="0" smtClean="0">
                <a:solidFill>
                  <a:schemeClr val="tx1"/>
                </a:solidFill>
                <a:latin typeface="Garamond" pitchFamily="18" charset="0"/>
              </a:rPr>
              <a:t> c. BC)</a:t>
            </a:r>
            <a:endParaRPr lang="fr-FR" sz="1800" dirty="0">
              <a:latin typeface="Garamond" pitchFamily="18" charset="0"/>
            </a:endParaRPr>
          </a:p>
          <a:p>
            <a:pPr lvl="0"/>
            <a:r>
              <a:rPr lang="en-GB" sz="1800" dirty="0" smtClean="0">
                <a:solidFill>
                  <a:schemeClr val="tx1"/>
                </a:solidFill>
                <a:latin typeface="Garamond" pitchFamily="18" charset="0"/>
              </a:rPr>
              <a:t>Two significant multilateral </a:t>
            </a:r>
            <a:r>
              <a:rPr lang="en-GB" sz="1800" dirty="0">
                <a:solidFill>
                  <a:schemeClr val="tx1"/>
                </a:solidFill>
                <a:latin typeface="Garamond" pitchFamily="18" charset="0"/>
              </a:rPr>
              <a:t>conventions </a:t>
            </a:r>
            <a:r>
              <a:rPr lang="en-GB" sz="1800" dirty="0" smtClean="0">
                <a:solidFill>
                  <a:schemeClr val="tx1"/>
                </a:solidFill>
                <a:latin typeface="Garamond" pitchFamily="18" charset="0"/>
              </a:rPr>
              <a:t>on transboundary waters issues, today</a:t>
            </a:r>
            <a:r>
              <a:rPr lang="en-GB" sz="1800" dirty="0">
                <a:solidFill>
                  <a:schemeClr val="tx1"/>
                </a:solidFill>
                <a:latin typeface="Garamond" pitchFamily="18" charset="0"/>
              </a:rPr>
              <a:t>: </a:t>
            </a:r>
            <a:endParaRPr lang="fr-FR" sz="1800" dirty="0">
              <a:solidFill>
                <a:schemeClr val="tx1"/>
              </a:solidFill>
              <a:latin typeface="Garamond" pitchFamily="18" charset="0"/>
            </a:endParaRPr>
          </a:p>
          <a:p>
            <a:pPr lvl="1"/>
            <a:r>
              <a:rPr lang="en-GB" sz="1600" i="1" dirty="0">
                <a:solidFill>
                  <a:schemeClr val="tx1"/>
                </a:solidFill>
                <a:latin typeface="Garamond" pitchFamily="18" charset="0"/>
                <a:ea typeface="+mn-ea"/>
                <a:cs typeface="+mn-cs"/>
              </a:rPr>
              <a:t>Convention</a:t>
            </a:r>
            <a:r>
              <a:rPr lang="en-GB" sz="1600" dirty="0">
                <a:solidFill>
                  <a:schemeClr val="tx1"/>
                </a:solidFill>
                <a:latin typeface="Garamond" pitchFamily="18" charset="0"/>
                <a:ea typeface="+mn-ea"/>
                <a:cs typeface="+mn-cs"/>
              </a:rPr>
              <a:t> </a:t>
            </a:r>
            <a:r>
              <a:rPr lang="en-GB" sz="1600" i="1" dirty="0">
                <a:solidFill>
                  <a:schemeClr val="tx1"/>
                </a:solidFill>
                <a:latin typeface="Garamond" pitchFamily="18" charset="0"/>
                <a:ea typeface="+mn-ea"/>
                <a:cs typeface="+mn-cs"/>
              </a:rPr>
              <a:t>on the protection and use of transboundary watercourses and international lakes</a:t>
            </a:r>
            <a:r>
              <a:rPr lang="en-GB" sz="1600" dirty="0">
                <a:solidFill>
                  <a:schemeClr val="tx1"/>
                </a:solidFill>
                <a:latin typeface="Garamond" pitchFamily="18" charset="0"/>
                <a:ea typeface="+mn-ea"/>
                <a:cs typeface="+mn-cs"/>
              </a:rPr>
              <a:t> </a:t>
            </a:r>
            <a:endParaRPr lang="en-GB" sz="1600" dirty="0" smtClean="0">
              <a:solidFill>
                <a:schemeClr val="tx1"/>
              </a:solidFill>
              <a:latin typeface="Garamond" pitchFamily="18" charset="0"/>
              <a:ea typeface="+mn-ea"/>
              <a:cs typeface="+mn-cs"/>
            </a:endParaRPr>
          </a:p>
          <a:p>
            <a:pPr lvl="1">
              <a:buNone/>
            </a:pPr>
            <a:r>
              <a:rPr lang="en-GB" sz="1600" dirty="0">
                <a:latin typeface="Garamond" pitchFamily="18" charset="0"/>
                <a:ea typeface="+mn-ea"/>
                <a:cs typeface="+mn-cs"/>
              </a:rPr>
              <a:t>	</a:t>
            </a:r>
            <a:r>
              <a:rPr lang="en-GB" sz="1600" dirty="0" smtClean="0">
                <a:solidFill>
                  <a:schemeClr val="tx1"/>
                </a:solidFill>
                <a:latin typeface="Garamond" pitchFamily="18" charset="0"/>
                <a:ea typeface="+mn-ea"/>
                <a:cs typeface="+mn-cs"/>
              </a:rPr>
              <a:t>(</a:t>
            </a:r>
            <a:r>
              <a:rPr lang="en-GB" sz="1600" dirty="0">
                <a:solidFill>
                  <a:schemeClr val="tx1"/>
                </a:solidFill>
                <a:latin typeface="Garamond" pitchFamily="18" charset="0"/>
                <a:ea typeface="+mn-ea"/>
                <a:cs typeface="+mn-cs"/>
              </a:rPr>
              <a:t>UNECE, Helsinki, 17 March </a:t>
            </a:r>
            <a:r>
              <a:rPr lang="en-GB" sz="1600" dirty="0" smtClean="0">
                <a:solidFill>
                  <a:schemeClr val="tx1"/>
                </a:solidFill>
                <a:latin typeface="Garamond" pitchFamily="18" charset="0"/>
                <a:ea typeface="+mn-ea"/>
                <a:cs typeface="+mn-cs"/>
              </a:rPr>
              <a:t>1992 – in force)</a:t>
            </a:r>
            <a:endParaRPr lang="fr-FR" sz="1600" dirty="0">
              <a:solidFill>
                <a:schemeClr val="tx1"/>
              </a:solidFill>
              <a:latin typeface="Garamond" pitchFamily="18" charset="0"/>
              <a:ea typeface="+mn-ea"/>
              <a:cs typeface="+mn-cs"/>
            </a:endParaRPr>
          </a:p>
          <a:p>
            <a:pPr lvl="1"/>
            <a:r>
              <a:rPr lang="en-GB" sz="1600" i="1" dirty="0">
                <a:solidFill>
                  <a:schemeClr val="tx1"/>
                </a:solidFill>
                <a:latin typeface="Garamond" pitchFamily="18" charset="0"/>
                <a:ea typeface="+mn-ea"/>
                <a:cs typeface="+mn-cs"/>
              </a:rPr>
              <a:t>Convention</a:t>
            </a:r>
            <a:r>
              <a:rPr lang="en-GB" sz="1600" dirty="0">
                <a:solidFill>
                  <a:schemeClr val="tx1"/>
                </a:solidFill>
                <a:latin typeface="Garamond" pitchFamily="18" charset="0"/>
                <a:ea typeface="+mn-ea"/>
                <a:cs typeface="+mn-cs"/>
              </a:rPr>
              <a:t> </a:t>
            </a:r>
            <a:r>
              <a:rPr lang="en-GB" sz="1600" i="1" dirty="0">
                <a:solidFill>
                  <a:schemeClr val="tx1"/>
                </a:solidFill>
                <a:latin typeface="Garamond" pitchFamily="18" charset="0"/>
                <a:ea typeface="+mn-ea"/>
                <a:cs typeface="+mn-cs"/>
              </a:rPr>
              <a:t>on</a:t>
            </a:r>
            <a:r>
              <a:rPr lang="en-GB" sz="1600" dirty="0">
                <a:solidFill>
                  <a:schemeClr val="tx1"/>
                </a:solidFill>
                <a:latin typeface="Garamond" pitchFamily="18" charset="0"/>
                <a:ea typeface="+mn-ea"/>
                <a:cs typeface="+mn-cs"/>
              </a:rPr>
              <a:t> </a:t>
            </a:r>
            <a:r>
              <a:rPr lang="en-GB" sz="1600" i="1" dirty="0">
                <a:solidFill>
                  <a:schemeClr val="tx1"/>
                </a:solidFill>
                <a:latin typeface="Garamond" pitchFamily="18" charset="0"/>
                <a:ea typeface="+mn-ea"/>
                <a:cs typeface="+mn-cs"/>
              </a:rPr>
              <a:t>the law of the non-navigational uses of international watercourses</a:t>
            </a:r>
            <a:r>
              <a:rPr lang="en-GB" sz="1600" dirty="0">
                <a:solidFill>
                  <a:schemeClr val="tx1"/>
                </a:solidFill>
                <a:latin typeface="Garamond" pitchFamily="18" charset="0"/>
                <a:ea typeface="+mn-ea"/>
                <a:cs typeface="+mn-cs"/>
              </a:rPr>
              <a:t> </a:t>
            </a:r>
            <a:endParaRPr lang="en-GB" sz="1600" dirty="0" smtClean="0">
              <a:solidFill>
                <a:schemeClr val="tx1"/>
              </a:solidFill>
              <a:latin typeface="Garamond" pitchFamily="18" charset="0"/>
              <a:ea typeface="+mn-ea"/>
              <a:cs typeface="+mn-cs"/>
            </a:endParaRPr>
          </a:p>
          <a:p>
            <a:pPr lvl="1">
              <a:buNone/>
            </a:pPr>
            <a:r>
              <a:rPr lang="en-GB" sz="1600" dirty="0">
                <a:latin typeface="Garamond" pitchFamily="18" charset="0"/>
                <a:ea typeface="+mn-ea"/>
                <a:cs typeface="+mn-cs"/>
              </a:rPr>
              <a:t>	</a:t>
            </a:r>
            <a:r>
              <a:rPr lang="en-GB" sz="1600" dirty="0" smtClean="0">
                <a:solidFill>
                  <a:schemeClr val="tx1"/>
                </a:solidFill>
                <a:latin typeface="Garamond" pitchFamily="18" charset="0"/>
                <a:ea typeface="+mn-ea"/>
                <a:cs typeface="+mn-cs"/>
              </a:rPr>
              <a:t>(</a:t>
            </a:r>
            <a:r>
              <a:rPr lang="en-GB" sz="1600" dirty="0">
                <a:solidFill>
                  <a:schemeClr val="tx1"/>
                </a:solidFill>
                <a:latin typeface="Garamond" pitchFamily="18" charset="0"/>
                <a:ea typeface="+mn-ea"/>
                <a:cs typeface="+mn-cs"/>
              </a:rPr>
              <a:t>United Nations, New-York, 21 May </a:t>
            </a:r>
            <a:r>
              <a:rPr lang="en-GB" sz="1600" dirty="0" smtClean="0">
                <a:solidFill>
                  <a:schemeClr val="tx1"/>
                </a:solidFill>
                <a:latin typeface="Garamond" pitchFamily="18" charset="0"/>
                <a:ea typeface="+mn-ea"/>
                <a:cs typeface="+mn-cs"/>
              </a:rPr>
              <a:t>1997 – not yet in force)</a:t>
            </a:r>
            <a:endParaRPr lang="fr-FR" sz="1600" dirty="0">
              <a:solidFill>
                <a:schemeClr val="tx1"/>
              </a:solidFill>
              <a:latin typeface="Garamond" pitchFamily="18" charset="0"/>
              <a:ea typeface="+mn-ea"/>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20688"/>
            <a:ext cx="8229600" cy="5544616"/>
          </a:xfrm>
        </p:spPr>
        <p:txBody>
          <a:bodyPr/>
          <a:lstStyle/>
          <a:p>
            <a:pPr lvl="0"/>
            <a:r>
              <a:rPr lang="en-GB" sz="1800" dirty="0">
                <a:solidFill>
                  <a:schemeClr val="tx1"/>
                </a:solidFill>
                <a:latin typeface="Garamond" pitchFamily="18" charset="0"/>
              </a:rPr>
              <a:t>Aquifers have been the first subject of the ILC’s work about </a:t>
            </a:r>
            <a:r>
              <a:rPr lang="en-GB" sz="1800" i="1" dirty="0">
                <a:solidFill>
                  <a:schemeClr val="tx1"/>
                </a:solidFill>
                <a:latin typeface="Garamond" pitchFamily="18" charset="0"/>
              </a:rPr>
              <a:t>shared natural resources</a:t>
            </a:r>
            <a:endParaRPr lang="fr-FR" sz="1800" dirty="0">
              <a:solidFill>
                <a:schemeClr val="tx1"/>
              </a:solidFill>
              <a:latin typeface="Garamond" pitchFamily="18" charset="0"/>
            </a:endParaRPr>
          </a:p>
          <a:p>
            <a:pPr>
              <a:buNone/>
            </a:pPr>
            <a:r>
              <a:rPr lang="en-GB" sz="1800" dirty="0" smtClean="0">
                <a:solidFill>
                  <a:schemeClr val="tx1"/>
                </a:solidFill>
                <a:latin typeface="Garamond" pitchFamily="18" charset="0"/>
                <a:sym typeface="Wingdings"/>
              </a:rPr>
              <a:t>	</a:t>
            </a:r>
            <a:r>
              <a:rPr lang="en-GB" sz="1800" b="1" dirty="0" smtClean="0">
                <a:solidFill>
                  <a:schemeClr val="tx1"/>
                </a:solidFill>
                <a:latin typeface="Garamond" pitchFamily="18" charset="0"/>
                <a:sym typeface="Wingdings"/>
              </a:rPr>
              <a:t>ILC </a:t>
            </a:r>
            <a:r>
              <a:rPr lang="en-GB" sz="1800" b="1" dirty="0" smtClean="0">
                <a:solidFill>
                  <a:schemeClr val="tx1"/>
                </a:solidFill>
                <a:latin typeface="Garamond" pitchFamily="18" charset="0"/>
              </a:rPr>
              <a:t>Draft Articles</a:t>
            </a:r>
            <a:r>
              <a:rPr lang="en-GB" sz="1800" dirty="0" smtClean="0">
                <a:solidFill>
                  <a:schemeClr val="tx1"/>
                </a:solidFill>
                <a:latin typeface="Garamond" pitchFamily="18" charset="0"/>
              </a:rPr>
              <a:t>, </a:t>
            </a:r>
            <a:r>
              <a:rPr lang="en-GB" sz="1800" dirty="0">
                <a:solidFill>
                  <a:schemeClr val="tx1"/>
                </a:solidFill>
                <a:latin typeface="Garamond" pitchFamily="18" charset="0"/>
              </a:rPr>
              <a:t>adopted by a resolution </a:t>
            </a:r>
            <a:r>
              <a:rPr lang="en-GB" sz="1800" dirty="0" smtClean="0">
                <a:solidFill>
                  <a:schemeClr val="tx1"/>
                </a:solidFill>
                <a:latin typeface="Garamond" pitchFamily="18" charset="0"/>
              </a:rPr>
              <a:t>no A/RES/63/124 </a:t>
            </a:r>
            <a:r>
              <a:rPr lang="en-GB" sz="1800" dirty="0">
                <a:solidFill>
                  <a:schemeClr val="tx1"/>
                </a:solidFill>
                <a:latin typeface="Garamond" pitchFamily="18" charset="0"/>
              </a:rPr>
              <a:t>of the </a:t>
            </a:r>
            <a:r>
              <a:rPr lang="en-GB" sz="1800" dirty="0" smtClean="0">
                <a:solidFill>
                  <a:schemeClr val="tx1"/>
                </a:solidFill>
                <a:latin typeface="Garamond" pitchFamily="18" charset="0"/>
              </a:rPr>
              <a:t>General Assembly of United Nations, </a:t>
            </a:r>
            <a:r>
              <a:rPr lang="en-GB" sz="1800" i="1" dirty="0">
                <a:solidFill>
                  <a:schemeClr val="tx1"/>
                </a:solidFill>
                <a:latin typeface="Garamond" pitchFamily="18" charset="0"/>
              </a:rPr>
              <a:t>on the law of transboundary aquifers</a:t>
            </a:r>
            <a:r>
              <a:rPr lang="en-GB" sz="1800" dirty="0">
                <a:solidFill>
                  <a:schemeClr val="tx1"/>
                </a:solidFill>
                <a:latin typeface="Garamond" pitchFamily="18" charset="0"/>
              </a:rPr>
              <a:t>, 11 December </a:t>
            </a:r>
            <a:r>
              <a:rPr lang="en-GB" sz="1800" dirty="0" smtClean="0">
                <a:solidFill>
                  <a:schemeClr val="tx1"/>
                </a:solidFill>
                <a:latin typeface="Garamond" pitchFamily="18" charset="0"/>
              </a:rPr>
              <a:t>2008</a:t>
            </a:r>
            <a:endParaRPr lang="en-GB" sz="1600" dirty="0" smtClean="0">
              <a:solidFill>
                <a:schemeClr val="tx1"/>
              </a:solidFill>
              <a:latin typeface="Garamond" pitchFamily="18" charset="0"/>
            </a:endParaRPr>
          </a:p>
          <a:p>
            <a:pPr lvl="0"/>
            <a:r>
              <a:rPr lang="en-GB" sz="1800" dirty="0" smtClean="0">
                <a:solidFill>
                  <a:schemeClr val="tx1"/>
                </a:solidFill>
                <a:latin typeface="Garamond" pitchFamily="18" charset="0"/>
              </a:rPr>
              <a:t>Main relevant EU </a:t>
            </a:r>
            <a:r>
              <a:rPr lang="en-GB" sz="1800" dirty="0">
                <a:solidFill>
                  <a:schemeClr val="tx1"/>
                </a:solidFill>
                <a:latin typeface="Garamond" pitchFamily="18" charset="0"/>
              </a:rPr>
              <a:t>texts </a:t>
            </a:r>
            <a:r>
              <a:rPr lang="en-GB" sz="1800" dirty="0" smtClean="0">
                <a:solidFill>
                  <a:schemeClr val="tx1"/>
                </a:solidFill>
                <a:latin typeface="Garamond" pitchFamily="18" charset="0"/>
              </a:rPr>
              <a:t>(resulting from a construction started in the 1970s):</a:t>
            </a:r>
            <a:endParaRPr lang="fr-FR" sz="1800" dirty="0">
              <a:solidFill>
                <a:schemeClr val="tx1"/>
              </a:solidFill>
              <a:latin typeface="Garamond" pitchFamily="18" charset="0"/>
            </a:endParaRPr>
          </a:p>
          <a:p>
            <a:pPr lvl="1"/>
            <a:r>
              <a:rPr lang="en-GB" sz="1600" b="1" dirty="0">
                <a:solidFill>
                  <a:schemeClr val="tx1"/>
                </a:solidFill>
                <a:latin typeface="Garamond" pitchFamily="18" charset="0"/>
              </a:rPr>
              <a:t>Water framework-directive </a:t>
            </a:r>
            <a:r>
              <a:rPr lang="en-GB" sz="1600" dirty="0">
                <a:solidFill>
                  <a:schemeClr val="tx1"/>
                </a:solidFill>
                <a:latin typeface="Garamond" pitchFamily="18" charset="0"/>
              </a:rPr>
              <a:t>(2000)</a:t>
            </a:r>
            <a:endParaRPr lang="fr-FR" sz="1600" dirty="0">
              <a:solidFill>
                <a:schemeClr val="tx1"/>
              </a:solidFill>
              <a:latin typeface="Garamond" pitchFamily="18" charset="0"/>
            </a:endParaRPr>
          </a:p>
          <a:p>
            <a:pPr lvl="1"/>
            <a:r>
              <a:rPr lang="en-GB" sz="1600" b="1" dirty="0">
                <a:solidFill>
                  <a:schemeClr val="tx1"/>
                </a:solidFill>
                <a:latin typeface="Garamond" pitchFamily="18" charset="0"/>
              </a:rPr>
              <a:t>Directive on the protection of groundwater </a:t>
            </a:r>
            <a:r>
              <a:rPr lang="en-GB" sz="1600" dirty="0">
                <a:solidFill>
                  <a:schemeClr val="tx1"/>
                </a:solidFill>
                <a:latin typeface="Garamond" pitchFamily="18" charset="0"/>
              </a:rPr>
              <a:t>against pollution and deterioration (2006)</a:t>
            </a:r>
            <a:endParaRPr lang="fr-FR" sz="1600" dirty="0">
              <a:solidFill>
                <a:schemeClr val="tx1"/>
              </a:solidFill>
              <a:latin typeface="Garamond" pitchFamily="18" charset="0"/>
            </a:endParaRPr>
          </a:p>
          <a:p>
            <a:pPr lvl="0"/>
            <a:endParaRPr lang="en-GB" sz="1800" dirty="0" smtClean="0">
              <a:latin typeface="Garamond" pitchFamily="18" charset="0"/>
            </a:endParaRPr>
          </a:p>
          <a:p>
            <a:pPr lvl="0"/>
            <a:r>
              <a:rPr lang="en-GB" sz="1800" dirty="0" smtClean="0">
                <a:latin typeface="Garamond" pitchFamily="18" charset="0"/>
              </a:rPr>
              <a:t>Interests of comparison between these draft articles and the EU water policy:</a:t>
            </a:r>
            <a:endParaRPr lang="fr-FR" sz="1800" dirty="0" smtClean="0">
              <a:latin typeface="Garamond" pitchFamily="18" charset="0"/>
            </a:endParaRPr>
          </a:p>
          <a:p>
            <a:pPr lvl="1"/>
            <a:r>
              <a:rPr lang="en-GB" sz="1600" dirty="0" smtClean="0">
                <a:latin typeface="Garamond" pitchFamily="18" charset="0"/>
              </a:rPr>
              <a:t>To put in perspective the principles of this emergent international law on groundwater and their implementation, through ideas from a EU system already settled</a:t>
            </a:r>
            <a:endParaRPr lang="fr-FR" sz="1600" dirty="0" smtClean="0">
              <a:latin typeface="Garamond" pitchFamily="18" charset="0"/>
            </a:endParaRPr>
          </a:p>
          <a:p>
            <a:pPr lvl="1"/>
            <a:r>
              <a:rPr lang="en-GB" sz="1600" dirty="0" smtClean="0">
                <a:latin typeface="Garamond" pitchFamily="18" charset="0"/>
              </a:rPr>
              <a:t>To show what’s possible when States don’t focus exclusively on their sovereign rights</a:t>
            </a:r>
          </a:p>
          <a:p>
            <a:pPr marL="0" lvl="1" indent="0">
              <a:buNone/>
            </a:pPr>
            <a:endParaRPr lang="en-GB" sz="1800" dirty="0" smtClean="0">
              <a:solidFill>
                <a:srgbClr val="002060"/>
              </a:solidFill>
              <a:latin typeface="Garamond" pitchFamily="18" charset="0"/>
            </a:endParaRPr>
          </a:p>
          <a:p>
            <a:pPr marL="0" lvl="1" indent="0" algn="just">
              <a:buNone/>
            </a:pPr>
            <a:r>
              <a:rPr lang="en-GB" sz="1800" b="1" u="sng" dirty="0" smtClean="0">
                <a:solidFill>
                  <a:srgbClr val="002060"/>
                </a:solidFill>
                <a:latin typeface="Garamond" pitchFamily="18" charset="0"/>
              </a:rPr>
              <a:t>Structure of presentation</a:t>
            </a:r>
          </a:p>
          <a:p>
            <a:pPr marL="0" indent="0">
              <a:buNone/>
            </a:pPr>
            <a:r>
              <a:rPr lang="en-GB" sz="1800" i="1" dirty="0" smtClean="0">
                <a:solidFill>
                  <a:srgbClr val="002060"/>
                </a:solidFill>
                <a:latin typeface="Garamond" pitchFamily="18" charset="0"/>
              </a:rPr>
              <a:t>PART I: The transboundary dialectics – sovereignty and complexity of sharing </a:t>
            </a:r>
            <a:endParaRPr lang="fr-FR" sz="1800" i="1" dirty="0" smtClean="0">
              <a:solidFill>
                <a:srgbClr val="002060"/>
              </a:solidFill>
              <a:latin typeface="Garamond" pitchFamily="18" charset="0"/>
            </a:endParaRPr>
          </a:p>
          <a:p>
            <a:pPr marL="0" indent="0">
              <a:buNone/>
            </a:pPr>
            <a:r>
              <a:rPr lang="en-GB" sz="1800" i="1" dirty="0" smtClean="0">
                <a:solidFill>
                  <a:srgbClr val="002060"/>
                </a:solidFill>
                <a:latin typeface="Garamond" pitchFamily="18" charset="0"/>
              </a:rPr>
              <a:t>PART II: The common inspiration of the management principles applicable to transboundary aquifers in international law and EU law </a:t>
            </a:r>
            <a:endParaRPr lang="fr-FR" sz="1800" i="1" dirty="0" smtClean="0">
              <a:solidFill>
                <a:srgbClr val="002060"/>
              </a:solidFill>
              <a:latin typeface="Garamond" pitchFamily="18" charset="0"/>
            </a:endParaRPr>
          </a:p>
          <a:p>
            <a:pPr marL="0" indent="0">
              <a:buNone/>
            </a:pPr>
            <a:r>
              <a:rPr lang="en-GB" sz="1800" i="1" dirty="0" smtClean="0">
                <a:solidFill>
                  <a:srgbClr val="002060"/>
                </a:solidFill>
                <a:latin typeface="Garamond" pitchFamily="18" charset="0"/>
              </a:rPr>
              <a:t>PART III: Is the EU pattern of transboundary groundwater resources integrated management adaptable to other geographical areas?</a:t>
            </a:r>
            <a:endParaRPr lang="en-GB" sz="1800" i="1" u="sng" dirty="0" smtClean="0">
              <a:solidFill>
                <a:srgbClr val="002060"/>
              </a:solidFill>
              <a:latin typeface="Garamond" pitchFamily="18" charset="0"/>
            </a:endParaRPr>
          </a:p>
        </p:txBody>
      </p:sp>
      <p:sp>
        <p:nvSpPr>
          <p:cNvPr id="7" name="Rectangle 6"/>
          <p:cNvSpPr/>
          <p:nvPr/>
        </p:nvSpPr>
        <p:spPr>
          <a:xfrm>
            <a:off x="4479634" y="2967335"/>
            <a:ext cx="184730" cy="923330"/>
          </a:xfrm>
          <a:prstGeom prst="rect">
            <a:avLst/>
          </a:prstGeom>
          <a:noFill/>
        </p:spPr>
        <p:txBody>
          <a:bodyPr wrap="none" lIns="91440" tIns="45720" rIns="91440" bIns="45720">
            <a:spAutoFit/>
          </a:bodyPr>
          <a:lstStyle/>
          <a:p>
            <a:pPr algn="ctr"/>
            <a:endParaRPr lang="fr-FR" sz="54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457200" y="1844824"/>
            <a:ext cx="8229600" cy="4104456"/>
          </a:xfrm>
        </p:spPr>
        <p:txBody>
          <a:bodyPr/>
          <a:lstStyle/>
          <a:p>
            <a:pPr>
              <a:buNone/>
            </a:pPr>
            <a:r>
              <a:rPr lang="en-GB" sz="2000" b="1" dirty="0" smtClean="0">
                <a:solidFill>
                  <a:srgbClr val="0070C0"/>
                </a:solidFill>
                <a:latin typeface="Garamond" pitchFamily="18" charset="0"/>
              </a:rPr>
              <a:t>A/</a:t>
            </a:r>
            <a:r>
              <a:rPr lang="en-GB" sz="2000" dirty="0" smtClean="0">
                <a:solidFill>
                  <a:srgbClr val="0070C0"/>
                </a:solidFill>
                <a:latin typeface="Garamond" pitchFamily="18" charset="0"/>
              </a:rPr>
              <a:t> </a:t>
            </a:r>
            <a:r>
              <a:rPr lang="en-GB" sz="2000" u="sng" dirty="0" smtClean="0">
                <a:solidFill>
                  <a:srgbClr val="0070C0"/>
                </a:solidFill>
                <a:latin typeface="Garamond" pitchFamily="18" charset="0"/>
              </a:rPr>
              <a:t>Transboundary groundwater: a complex resource</a:t>
            </a:r>
            <a:endParaRPr lang="fr-FR" sz="2000" b="1" u="sng" dirty="0" smtClean="0">
              <a:solidFill>
                <a:srgbClr val="0070C0"/>
              </a:solidFill>
            </a:endParaRPr>
          </a:p>
          <a:p>
            <a:pPr lvl="0">
              <a:buNone/>
            </a:pPr>
            <a:endParaRPr lang="en-GB" sz="1800" dirty="0" smtClean="0">
              <a:latin typeface="Garamond" pitchFamily="18" charset="0"/>
            </a:endParaRPr>
          </a:p>
          <a:p>
            <a:pPr lvl="0"/>
            <a:r>
              <a:rPr lang="en-GB" sz="1800" dirty="0" smtClean="0">
                <a:latin typeface="Garamond" pitchFamily="18" charset="0"/>
              </a:rPr>
              <a:t>Our subject of study is doubly</a:t>
            </a:r>
            <a:r>
              <a:rPr lang="en-GB" sz="1800" dirty="0" smtClean="0">
                <a:solidFill>
                  <a:schemeClr val="tx1"/>
                </a:solidFill>
                <a:latin typeface="Garamond" pitchFamily="18" charset="0"/>
              </a:rPr>
              <a:t> complex, </a:t>
            </a:r>
            <a:r>
              <a:rPr lang="en-GB" sz="1800" dirty="0">
                <a:solidFill>
                  <a:schemeClr val="tx1"/>
                </a:solidFill>
                <a:latin typeface="Garamond" pitchFamily="18" charset="0"/>
              </a:rPr>
              <a:t>being </a:t>
            </a:r>
            <a:r>
              <a:rPr lang="en-GB" sz="1800" i="1" dirty="0">
                <a:solidFill>
                  <a:schemeClr val="tx1"/>
                </a:solidFill>
                <a:latin typeface="Garamond" pitchFamily="18" charset="0"/>
              </a:rPr>
              <a:t>subterranean</a:t>
            </a:r>
            <a:r>
              <a:rPr lang="en-GB" sz="1800" dirty="0">
                <a:solidFill>
                  <a:schemeClr val="tx1"/>
                </a:solidFill>
                <a:latin typeface="Garamond" pitchFamily="18" charset="0"/>
              </a:rPr>
              <a:t> and </a:t>
            </a:r>
            <a:r>
              <a:rPr lang="en-GB" sz="1800" i="1" dirty="0">
                <a:solidFill>
                  <a:schemeClr val="tx1"/>
                </a:solidFill>
                <a:latin typeface="Garamond" pitchFamily="18" charset="0"/>
              </a:rPr>
              <a:t>transboundary</a:t>
            </a:r>
            <a:r>
              <a:rPr lang="en-GB" sz="1800" dirty="0">
                <a:solidFill>
                  <a:schemeClr val="tx1"/>
                </a:solidFill>
                <a:latin typeface="Garamond" pitchFamily="18" charset="0"/>
              </a:rPr>
              <a:t> </a:t>
            </a:r>
            <a:r>
              <a:rPr lang="en-GB" sz="1800" dirty="0" smtClean="0">
                <a:solidFill>
                  <a:schemeClr val="tx1"/>
                </a:solidFill>
                <a:latin typeface="Garamond" pitchFamily="18" charset="0"/>
              </a:rPr>
              <a:t>...</a:t>
            </a:r>
            <a:endParaRPr lang="fr-FR" sz="1800" dirty="0">
              <a:solidFill>
                <a:schemeClr val="tx1"/>
              </a:solidFill>
              <a:latin typeface="Garamond" pitchFamily="18" charset="0"/>
            </a:endParaRPr>
          </a:p>
          <a:p>
            <a:pPr lvl="0"/>
            <a:endParaRPr lang="en-GB" sz="1800" dirty="0" smtClean="0">
              <a:solidFill>
                <a:schemeClr val="tx1"/>
              </a:solidFill>
              <a:latin typeface="Garamond" pitchFamily="18" charset="0"/>
            </a:endParaRPr>
          </a:p>
          <a:p>
            <a:pPr lvl="0"/>
            <a:r>
              <a:rPr lang="en-GB" sz="1800" dirty="0" smtClean="0">
                <a:solidFill>
                  <a:schemeClr val="tx1"/>
                </a:solidFill>
                <a:latin typeface="Garamond" pitchFamily="18" charset="0"/>
              </a:rPr>
              <a:t>... whereas </a:t>
            </a:r>
            <a:r>
              <a:rPr lang="en-GB" sz="1800" dirty="0">
                <a:solidFill>
                  <a:schemeClr val="tx1"/>
                </a:solidFill>
                <a:latin typeface="Garamond" pitchFamily="18" charset="0"/>
              </a:rPr>
              <a:t>groundwater remains partly unknown </a:t>
            </a:r>
            <a:endParaRPr lang="en-GB" sz="1800" dirty="0" smtClean="0">
              <a:solidFill>
                <a:schemeClr val="tx1"/>
              </a:solidFill>
              <a:latin typeface="Garamond" pitchFamily="18" charset="0"/>
            </a:endParaRPr>
          </a:p>
          <a:p>
            <a:pPr lvl="0">
              <a:buNone/>
            </a:pPr>
            <a:r>
              <a:rPr lang="en-GB" sz="1800" dirty="0">
                <a:latin typeface="Garamond" pitchFamily="18" charset="0"/>
              </a:rPr>
              <a:t>	</a:t>
            </a:r>
            <a:r>
              <a:rPr lang="en-GB" sz="1800" dirty="0" smtClean="0">
                <a:solidFill>
                  <a:schemeClr val="tx1"/>
                </a:solidFill>
                <a:latin typeface="Garamond" pitchFamily="18" charset="0"/>
              </a:rPr>
              <a:t>(</a:t>
            </a:r>
            <a:r>
              <a:rPr lang="en-GB" sz="1800" dirty="0" smtClean="0">
                <a:solidFill>
                  <a:schemeClr val="tx1"/>
                </a:solidFill>
                <a:latin typeface="Garamond" pitchFamily="18" charset="0"/>
                <a:sym typeface="Wingdings"/>
              </a:rPr>
              <a:t></a:t>
            </a:r>
            <a:r>
              <a:rPr lang="en-GB" sz="1800" dirty="0" smtClean="0">
                <a:solidFill>
                  <a:schemeClr val="tx1"/>
                </a:solidFill>
                <a:latin typeface="Garamond" pitchFamily="18" charset="0"/>
              </a:rPr>
              <a:t>functioning</a:t>
            </a:r>
            <a:r>
              <a:rPr lang="en-GB" sz="1800" dirty="0">
                <a:solidFill>
                  <a:schemeClr val="tx1"/>
                </a:solidFill>
                <a:latin typeface="Garamond" pitchFamily="18" charset="0"/>
              </a:rPr>
              <a:t>, volume, expanse of aquifers)</a:t>
            </a:r>
            <a:endParaRPr lang="fr-FR" sz="1800" dirty="0">
              <a:solidFill>
                <a:schemeClr val="tx1"/>
              </a:solidFill>
              <a:latin typeface="Garamond" pitchFamily="18" charset="0"/>
            </a:endParaRPr>
          </a:p>
          <a:p>
            <a:pPr lvl="0"/>
            <a:endParaRPr lang="en-GB" sz="1800" dirty="0" smtClean="0">
              <a:solidFill>
                <a:schemeClr val="tx1"/>
              </a:solidFill>
              <a:latin typeface="Garamond" pitchFamily="18" charset="0"/>
            </a:endParaRPr>
          </a:p>
          <a:p>
            <a:pPr lvl="0"/>
            <a:r>
              <a:rPr lang="en-GB" sz="1800" dirty="0" smtClean="0">
                <a:solidFill>
                  <a:schemeClr val="tx1"/>
                </a:solidFill>
                <a:latin typeface="Garamond" pitchFamily="18" charset="0"/>
              </a:rPr>
              <a:t>Both </a:t>
            </a:r>
            <a:r>
              <a:rPr lang="en-GB" sz="1800" dirty="0">
                <a:solidFill>
                  <a:schemeClr val="tx1"/>
                </a:solidFill>
                <a:latin typeface="Garamond" pitchFamily="18" charset="0"/>
              </a:rPr>
              <a:t>draft articles and EU directives define </a:t>
            </a:r>
            <a:r>
              <a:rPr lang="en-GB" sz="1800" b="1" dirty="0">
                <a:solidFill>
                  <a:schemeClr val="tx1"/>
                </a:solidFill>
                <a:latin typeface="Garamond" pitchFamily="18" charset="0"/>
              </a:rPr>
              <a:t>groundwater</a:t>
            </a:r>
            <a:r>
              <a:rPr lang="en-GB" sz="1800" dirty="0">
                <a:solidFill>
                  <a:schemeClr val="tx1"/>
                </a:solidFill>
                <a:latin typeface="Garamond" pitchFamily="18" charset="0"/>
              </a:rPr>
              <a:t> according to 3 criteria: </a:t>
            </a:r>
            <a:endParaRPr lang="fr-FR" sz="1800" dirty="0" smtClean="0">
              <a:latin typeface="Garamond" pitchFamily="18" charset="0"/>
            </a:endParaRPr>
          </a:p>
          <a:p>
            <a:pPr lvl="1"/>
            <a:r>
              <a:rPr lang="en-GB" sz="1600" dirty="0" smtClean="0">
                <a:solidFill>
                  <a:schemeClr val="tx1"/>
                </a:solidFill>
                <a:latin typeface="Garamond" pitchFamily="18" charset="0"/>
              </a:rPr>
              <a:t>Unity </a:t>
            </a:r>
            <a:r>
              <a:rPr lang="en-GB" sz="1600" dirty="0">
                <a:solidFill>
                  <a:schemeClr val="tx1"/>
                </a:solidFill>
                <a:latin typeface="Garamond" pitchFamily="18" charset="0"/>
              </a:rPr>
              <a:t>of the groundwater </a:t>
            </a:r>
            <a:r>
              <a:rPr lang="en-GB" sz="1600" dirty="0" smtClean="0">
                <a:solidFill>
                  <a:schemeClr val="tx1"/>
                </a:solidFill>
                <a:latin typeface="Garamond" pitchFamily="18" charset="0"/>
              </a:rPr>
              <a:t>body;</a:t>
            </a:r>
          </a:p>
          <a:p>
            <a:pPr lvl="1"/>
            <a:r>
              <a:rPr lang="en-GB" sz="1600" dirty="0" smtClean="0">
                <a:latin typeface="Garamond" pitchFamily="18" charset="0"/>
              </a:rPr>
              <a:t>S</a:t>
            </a:r>
            <a:r>
              <a:rPr lang="en-GB" sz="1600" dirty="0" smtClean="0">
                <a:solidFill>
                  <a:schemeClr val="tx1"/>
                </a:solidFill>
                <a:latin typeface="Garamond" pitchFamily="18" charset="0"/>
              </a:rPr>
              <a:t>ignificant </a:t>
            </a:r>
            <a:r>
              <a:rPr lang="en-GB" sz="1600" dirty="0">
                <a:solidFill>
                  <a:schemeClr val="tx1"/>
                </a:solidFill>
                <a:latin typeface="Garamond" pitchFamily="18" charset="0"/>
              </a:rPr>
              <a:t>flow of groundwater </a:t>
            </a:r>
            <a:endParaRPr lang="en-GB" sz="1600" dirty="0">
              <a:latin typeface="Garamond" pitchFamily="18" charset="0"/>
            </a:endParaRPr>
          </a:p>
          <a:p>
            <a:pPr lvl="1"/>
            <a:r>
              <a:rPr lang="en-GB" sz="1600" dirty="0" smtClean="0">
                <a:latin typeface="Garamond" pitchFamily="18" charset="0"/>
              </a:rPr>
              <a:t>P</a:t>
            </a:r>
            <a:r>
              <a:rPr lang="en-GB" sz="1600" dirty="0" smtClean="0">
                <a:solidFill>
                  <a:schemeClr val="tx1"/>
                </a:solidFill>
                <a:latin typeface="Garamond" pitchFamily="18" charset="0"/>
              </a:rPr>
              <a:t>ossible </a:t>
            </a:r>
            <a:r>
              <a:rPr lang="en-GB" sz="1600" dirty="0">
                <a:solidFill>
                  <a:schemeClr val="tx1"/>
                </a:solidFill>
                <a:latin typeface="Garamond" pitchFamily="18" charset="0"/>
              </a:rPr>
              <a:t>abstraction of significant quantities of groundwater </a:t>
            </a:r>
            <a:endParaRPr lang="fr-FR" sz="1600" dirty="0">
              <a:solidFill>
                <a:schemeClr val="tx1"/>
              </a:solidFill>
              <a:latin typeface="Garamond" pitchFamily="18" charset="0"/>
            </a:endParaRPr>
          </a:p>
          <a:p>
            <a:pPr>
              <a:buNone/>
            </a:pPr>
            <a:r>
              <a:rPr lang="fr-FR" sz="1800" dirty="0" smtClean="0">
                <a:latin typeface="Garamond" pitchFamily="18" charset="0"/>
              </a:rPr>
              <a:t>	The </a:t>
            </a:r>
            <a:r>
              <a:rPr lang="en-GB" sz="1800" b="1" dirty="0" smtClean="0">
                <a:solidFill>
                  <a:schemeClr val="tx1"/>
                </a:solidFill>
                <a:latin typeface="Garamond" pitchFamily="18" charset="0"/>
              </a:rPr>
              <a:t>aquifer</a:t>
            </a:r>
            <a:r>
              <a:rPr lang="en-GB" sz="1800" dirty="0" smtClean="0">
                <a:solidFill>
                  <a:schemeClr val="tx1"/>
                </a:solidFill>
                <a:latin typeface="Garamond" pitchFamily="18" charset="0"/>
              </a:rPr>
              <a:t>, to put it simply, </a:t>
            </a:r>
            <a:r>
              <a:rPr lang="en-GB" sz="1800" dirty="0">
                <a:solidFill>
                  <a:schemeClr val="tx1"/>
                </a:solidFill>
                <a:latin typeface="Garamond" pitchFamily="18" charset="0"/>
              </a:rPr>
              <a:t>is the </a:t>
            </a:r>
            <a:r>
              <a:rPr lang="en-GB" sz="1800" i="1" dirty="0" smtClean="0">
                <a:solidFill>
                  <a:schemeClr val="tx1"/>
                </a:solidFill>
                <a:latin typeface="Garamond" pitchFamily="18" charset="0"/>
              </a:rPr>
              <a:t>(hydro)geological </a:t>
            </a:r>
            <a:r>
              <a:rPr lang="en-GB" sz="1800" i="1" dirty="0">
                <a:solidFill>
                  <a:schemeClr val="tx1"/>
                </a:solidFill>
                <a:latin typeface="Garamond" pitchFamily="18" charset="0"/>
              </a:rPr>
              <a:t>formation </a:t>
            </a:r>
            <a:r>
              <a:rPr lang="en-GB" sz="1800" dirty="0">
                <a:solidFill>
                  <a:schemeClr val="tx1"/>
                </a:solidFill>
                <a:latin typeface="Garamond" pitchFamily="18" charset="0"/>
              </a:rPr>
              <a:t>that contains </a:t>
            </a:r>
            <a:r>
              <a:rPr lang="en-GB" sz="1800" dirty="0" smtClean="0">
                <a:latin typeface="Garamond" pitchFamily="18" charset="0"/>
              </a:rPr>
              <a:t>groundwater</a:t>
            </a:r>
            <a:endParaRPr lang="fr-FR" sz="1800" dirty="0">
              <a:solidFill>
                <a:schemeClr val="tx1"/>
              </a:solidFill>
              <a:latin typeface="Garamond" pitchFamily="18" charset="0"/>
            </a:endParaRPr>
          </a:p>
          <a:p>
            <a:pPr>
              <a:buNone/>
            </a:pPr>
            <a:endParaRPr lang="en-GB" sz="1800" dirty="0">
              <a:latin typeface="Garamond" pitchFamily="18" charset="0"/>
            </a:endParaRPr>
          </a:p>
        </p:txBody>
      </p:sp>
      <p:sp>
        <p:nvSpPr>
          <p:cNvPr id="9223" name="Rectangle 7"/>
          <p:cNvSpPr>
            <a:spLocks noGrp="1" noChangeArrowheads="1"/>
          </p:cNvSpPr>
          <p:nvPr>
            <p:ph type="title"/>
          </p:nvPr>
        </p:nvSpPr>
        <p:spPr>
          <a:xfrm>
            <a:off x="467544" y="548680"/>
            <a:ext cx="8229600" cy="1080120"/>
          </a:xfrm>
        </p:spPr>
        <p:txBody>
          <a:bodyPr/>
          <a:lstStyle/>
          <a:p>
            <a:r>
              <a:rPr lang="en-GB" sz="3200" b="1" dirty="0" smtClean="0">
                <a:solidFill>
                  <a:schemeClr val="accent2">
                    <a:lumMod val="75000"/>
                  </a:schemeClr>
                </a:solidFill>
                <a:latin typeface="Garamond" pitchFamily="18" charset="0"/>
              </a:rPr>
              <a:t/>
            </a:r>
            <a:br>
              <a:rPr lang="en-GB" sz="3200" b="1" dirty="0" smtClean="0">
                <a:solidFill>
                  <a:schemeClr val="accent2">
                    <a:lumMod val="75000"/>
                  </a:schemeClr>
                </a:solidFill>
                <a:latin typeface="Garamond" pitchFamily="18" charset="0"/>
              </a:rPr>
            </a:br>
            <a:r>
              <a:rPr lang="en-GB" sz="2400" b="1" dirty="0" smtClean="0">
                <a:solidFill>
                  <a:srgbClr val="0070C0"/>
                </a:solidFill>
                <a:latin typeface="Garamond" pitchFamily="18" charset="0"/>
              </a:rPr>
              <a:t>Part I – </a:t>
            </a:r>
            <a:r>
              <a:rPr lang="en-GB" sz="2400" b="1" dirty="0" smtClean="0">
                <a:latin typeface="Garamond" pitchFamily="18" charset="0"/>
              </a:rPr>
              <a:t>The transboundary dialectics: sovereignty and complexity of sharing</a:t>
            </a:r>
            <a:r>
              <a:rPr lang="en-GB" sz="2400" dirty="0" smtClean="0">
                <a:latin typeface="Garamond" pitchFamily="18" charset="0"/>
              </a:rPr>
              <a:t/>
            </a:r>
            <a:br>
              <a:rPr lang="en-GB" sz="2400" dirty="0" smtClean="0">
                <a:latin typeface="Garamond" pitchFamily="18" charset="0"/>
              </a:rPr>
            </a:br>
            <a:endParaRPr lang="en-GB" sz="2400" dirty="0">
              <a:latin typeface="Garamond"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p:cNvPicPr>
          <p:nvPr>
            <p:ph idx="1"/>
          </p:nvPr>
        </p:nvPicPr>
        <p:blipFill>
          <a:blip r:embed="rId2" cstate="print"/>
          <a:srcRect/>
          <a:stretch>
            <a:fillRect/>
          </a:stretch>
        </p:blipFill>
        <p:spPr bwMode="auto">
          <a:xfrm>
            <a:off x="457200" y="1185259"/>
            <a:ext cx="8229600" cy="462242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196752"/>
            <a:ext cx="8229600" cy="4670648"/>
          </a:xfrm>
        </p:spPr>
        <p:txBody>
          <a:bodyPr/>
          <a:lstStyle/>
          <a:p>
            <a:pPr lvl="0"/>
            <a:r>
              <a:rPr lang="en-GB" sz="1800" dirty="0">
                <a:solidFill>
                  <a:schemeClr val="tx1"/>
                </a:solidFill>
                <a:latin typeface="Garamond" pitchFamily="18" charset="0"/>
              </a:rPr>
              <a:t>Main kinds of aquifers (depending of geological strata </a:t>
            </a:r>
            <a:r>
              <a:rPr lang="en-GB" sz="1800" dirty="0" smtClean="0">
                <a:solidFill>
                  <a:schemeClr val="tx1"/>
                </a:solidFill>
                <a:latin typeface="Garamond" pitchFamily="18" charset="0"/>
              </a:rPr>
              <a:t>characteristics):</a:t>
            </a:r>
            <a:endParaRPr lang="fr-FR" sz="1800" dirty="0">
              <a:solidFill>
                <a:schemeClr val="tx1"/>
              </a:solidFill>
              <a:latin typeface="Garamond" pitchFamily="18" charset="0"/>
            </a:endParaRPr>
          </a:p>
          <a:p>
            <a:pPr lvl="1"/>
            <a:r>
              <a:rPr lang="en-GB" sz="1600" i="1" dirty="0">
                <a:solidFill>
                  <a:schemeClr val="tx1"/>
                </a:solidFill>
                <a:latin typeface="Garamond" pitchFamily="18" charset="0"/>
              </a:rPr>
              <a:t>Decoupled</a:t>
            </a:r>
            <a:r>
              <a:rPr lang="en-GB" sz="1600" dirty="0">
                <a:solidFill>
                  <a:schemeClr val="tx1"/>
                </a:solidFill>
                <a:latin typeface="Garamond" pitchFamily="18" charset="0"/>
              </a:rPr>
              <a:t> or </a:t>
            </a:r>
            <a:r>
              <a:rPr lang="en-GB" sz="1600" i="1" dirty="0">
                <a:solidFill>
                  <a:schemeClr val="tx1"/>
                </a:solidFill>
                <a:latin typeface="Garamond" pitchFamily="18" charset="0"/>
              </a:rPr>
              <a:t>confined</a:t>
            </a:r>
            <a:endParaRPr lang="fr-FR" sz="1600" i="1" dirty="0">
              <a:solidFill>
                <a:schemeClr val="tx1"/>
              </a:solidFill>
              <a:latin typeface="Garamond" pitchFamily="18" charset="0"/>
            </a:endParaRPr>
          </a:p>
          <a:p>
            <a:pPr lvl="1"/>
            <a:r>
              <a:rPr lang="en-GB" sz="1600" i="1" dirty="0">
                <a:solidFill>
                  <a:schemeClr val="tx1"/>
                </a:solidFill>
                <a:latin typeface="Garamond" pitchFamily="18" charset="0"/>
              </a:rPr>
              <a:t>Shallow</a:t>
            </a:r>
            <a:r>
              <a:rPr lang="en-GB" sz="1600" dirty="0">
                <a:solidFill>
                  <a:schemeClr val="tx1"/>
                </a:solidFill>
                <a:latin typeface="Garamond" pitchFamily="18" charset="0"/>
              </a:rPr>
              <a:t> or </a:t>
            </a:r>
            <a:r>
              <a:rPr lang="en-GB" sz="1600" i="1" dirty="0">
                <a:solidFill>
                  <a:schemeClr val="tx1"/>
                </a:solidFill>
                <a:latin typeface="Garamond" pitchFamily="18" charset="0"/>
              </a:rPr>
              <a:t>deeper</a:t>
            </a:r>
            <a:endParaRPr lang="fr-FR" sz="1600" i="1" dirty="0">
              <a:solidFill>
                <a:schemeClr val="tx1"/>
              </a:solidFill>
              <a:latin typeface="Garamond" pitchFamily="18" charset="0"/>
            </a:endParaRPr>
          </a:p>
          <a:p>
            <a:pPr lvl="1"/>
            <a:r>
              <a:rPr lang="en-GB" sz="1600" i="1" dirty="0">
                <a:solidFill>
                  <a:schemeClr val="tx1"/>
                </a:solidFill>
                <a:latin typeface="Garamond" pitchFamily="18" charset="0"/>
              </a:rPr>
              <a:t>Fossil</a:t>
            </a:r>
            <a:r>
              <a:rPr lang="en-GB" sz="1600" dirty="0">
                <a:solidFill>
                  <a:schemeClr val="tx1"/>
                </a:solidFill>
                <a:latin typeface="Garamond" pitchFamily="18" charset="0"/>
              </a:rPr>
              <a:t> (non-renewable) or </a:t>
            </a:r>
            <a:r>
              <a:rPr lang="en-GB" sz="1600" i="1" dirty="0">
                <a:solidFill>
                  <a:schemeClr val="tx1"/>
                </a:solidFill>
                <a:latin typeface="Garamond" pitchFamily="18" charset="0"/>
              </a:rPr>
              <a:t>renewable</a:t>
            </a:r>
            <a:endParaRPr lang="fr-FR" sz="1600" i="1" dirty="0">
              <a:solidFill>
                <a:schemeClr val="tx1"/>
              </a:solidFill>
              <a:latin typeface="Garamond" pitchFamily="18" charset="0"/>
            </a:endParaRPr>
          </a:p>
          <a:p>
            <a:pPr lvl="0"/>
            <a:endParaRPr lang="en-GB" sz="1800" dirty="0" smtClean="0">
              <a:solidFill>
                <a:schemeClr val="tx1"/>
              </a:solidFill>
              <a:latin typeface="Garamond" pitchFamily="18" charset="0"/>
            </a:endParaRPr>
          </a:p>
          <a:p>
            <a:pPr lvl="0"/>
            <a:endParaRPr lang="en-GB" sz="1800" dirty="0" smtClean="0">
              <a:solidFill>
                <a:schemeClr val="tx1"/>
              </a:solidFill>
              <a:latin typeface="Garamond" pitchFamily="18" charset="0"/>
            </a:endParaRPr>
          </a:p>
          <a:p>
            <a:pPr lvl="0"/>
            <a:r>
              <a:rPr lang="en-GB" sz="1800" dirty="0" smtClean="0">
                <a:solidFill>
                  <a:schemeClr val="tx1"/>
                </a:solidFill>
                <a:latin typeface="Garamond" pitchFamily="18" charset="0"/>
              </a:rPr>
              <a:t>Existence </a:t>
            </a:r>
            <a:r>
              <a:rPr lang="en-GB" sz="1800" dirty="0">
                <a:solidFill>
                  <a:schemeClr val="tx1"/>
                </a:solidFill>
                <a:latin typeface="Garamond" pitchFamily="18" charset="0"/>
              </a:rPr>
              <a:t>of aquifer </a:t>
            </a:r>
            <a:r>
              <a:rPr lang="en-GB" sz="1800" i="1" dirty="0" smtClean="0">
                <a:solidFill>
                  <a:schemeClr val="tx1"/>
                </a:solidFill>
                <a:latin typeface="Garamond" pitchFamily="18" charset="0"/>
              </a:rPr>
              <a:t>systems</a:t>
            </a:r>
            <a:r>
              <a:rPr lang="en-GB" sz="1800" dirty="0" smtClean="0">
                <a:solidFill>
                  <a:schemeClr val="tx1"/>
                </a:solidFill>
                <a:latin typeface="Garamond" pitchFamily="18" charset="0"/>
              </a:rPr>
              <a:t> (several aquifers hydrologically linked)</a:t>
            </a:r>
            <a:endParaRPr lang="fr-FR" sz="1800" dirty="0">
              <a:solidFill>
                <a:schemeClr val="tx1"/>
              </a:solidFill>
              <a:latin typeface="Garamond" pitchFamily="18" charset="0"/>
            </a:endParaRPr>
          </a:p>
          <a:p>
            <a:pPr lvl="0"/>
            <a:endParaRPr lang="en-GB" sz="1800" dirty="0" smtClean="0">
              <a:solidFill>
                <a:schemeClr val="tx1"/>
              </a:solidFill>
              <a:latin typeface="Garamond" pitchFamily="18" charset="0"/>
            </a:endParaRPr>
          </a:p>
          <a:p>
            <a:pPr lvl="0"/>
            <a:endParaRPr lang="en-GB" sz="1800" dirty="0" smtClean="0">
              <a:solidFill>
                <a:schemeClr val="tx1"/>
              </a:solidFill>
              <a:latin typeface="Garamond" pitchFamily="18" charset="0"/>
            </a:endParaRPr>
          </a:p>
          <a:p>
            <a:pPr lvl="0"/>
            <a:r>
              <a:rPr lang="en-GB" sz="1800" dirty="0" smtClean="0">
                <a:solidFill>
                  <a:schemeClr val="tx1"/>
                </a:solidFill>
                <a:latin typeface="Garamond" pitchFamily="18" charset="0"/>
              </a:rPr>
              <a:t>Kinds </a:t>
            </a:r>
            <a:r>
              <a:rPr lang="en-GB" sz="1800" dirty="0">
                <a:solidFill>
                  <a:schemeClr val="tx1"/>
                </a:solidFill>
                <a:latin typeface="Garamond" pitchFamily="18" charset="0"/>
              </a:rPr>
              <a:t>of shared aquifers:</a:t>
            </a:r>
            <a:endParaRPr lang="fr-FR" sz="1800" dirty="0">
              <a:solidFill>
                <a:schemeClr val="tx1"/>
              </a:solidFill>
              <a:latin typeface="Garamond" pitchFamily="18" charset="0"/>
            </a:endParaRPr>
          </a:p>
          <a:p>
            <a:pPr lvl="1"/>
            <a:r>
              <a:rPr lang="en-GB" sz="1600" i="1" dirty="0">
                <a:solidFill>
                  <a:schemeClr val="tx1"/>
                </a:solidFill>
                <a:latin typeface="Garamond" pitchFamily="18" charset="0"/>
              </a:rPr>
              <a:t>International</a:t>
            </a:r>
            <a:r>
              <a:rPr lang="en-GB" sz="1600" dirty="0">
                <a:solidFill>
                  <a:schemeClr val="tx1"/>
                </a:solidFill>
                <a:latin typeface="Garamond" pitchFamily="18" charset="0"/>
              </a:rPr>
              <a:t> aquifers</a:t>
            </a:r>
            <a:endParaRPr lang="fr-FR" sz="1600" dirty="0">
              <a:solidFill>
                <a:schemeClr val="tx1"/>
              </a:solidFill>
              <a:latin typeface="Garamond" pitchFamily="18" charset="0"/>
            </a:endParaRPr>
          </a:p>
          <a:p>
            <a:pPr lvl="1"/>
            <a:r>
              <a:rPr lang="en-GB" sz="1600" i="1" dirty="0">
                <a:solidFill>
                  <a:schemeClr val="tx1"/>
                </a:solidFill>
                <a:latin typeface="Garamond" pitchFamily="18" charset="0"/>
              </a:rPr>
              <a:t>Transboundary</a:t>
            </a:r>
            <a:r>
              <a:rPr lang="en-GB" sz="1600" dirty="0">
                <a:solidFill>
                  <a:schemeClr val="tx1"/>
                </a:solidFill>
                <a:latin typeface="Garamond" pitchFamily="18" charset="0"/>
              </a:rPr>
              <a:t> aquifers </a:t>
            </a:r>
            <a:r>
              <a:rPr lang="en-GB" sz="1600" dirty="0" smtClean="0">
                <a:solidFill>
                  <a:schemeClr val="tx1"/>
                </a:solidFill>
                <a:latin typeface="Garamond" pitchFamily="18" charset="0"/>
              </a:rPr>
              <a:t>(is “transboundary</a:t>
            </a:r>
            <a:r>
              <a:rPr lang="en-GB" sz="1600" dirty="0">
                <a:solidFill>
                  <a:schemeClr val="tx1"/>
                </a:solidFill>
                <a:latin typeface="Garamond" pitchFamily="18" charset="0"/>
              </a:rPr>
              <a:t>” </a:t>
            </a:r>
            <a:r>
              <a:rPr lang="en-GB" sz="1600" dirty="0" smtClean="0">
                <a:solidFill>
                  <a:schemeClr val="tx1"/>
                </a:solidFill>
                <a:latin typeface="Garamond" pitchFamily="18" charset="0"/>
              </a:rPr>
              <a:t>wider </a:t>
            </a:r>
            <a:r>
              <a:rPr lang="en-GB" sz="1600" dirty="0">
                <a:solidFill>
                  <a:schemeClr val="tx1"/>
                </a:solidFill>
                <a:latin typeface="Garamond" pitchFamily="18" charset="0"/>
              </a:rPr>
              <a:t>than “</a:t>
            </a:r>
            <a:r>
              <a:rPr lang="en-GB" sz="1600" i="1" dirty="0" smtClean="0">
                <a:solidFill>
                  <a:schemeClr val="tx1"/>
                </a:solidFill>
                <a:latin typeface="Garamond" pitchFamily="18" charset="0"/>
              </a:rPr>
              <a:t>cross-border</a:t>
            </a:r>
            <a:r>
              <a:rPr lang="en-GB" sz="1600" dirty="0" smtClean="0">
                <a:solidFill>
                  <a:schemeClr val="tx1"/>
                </a:solidFill>
                <a:latin typeface="Garamond" pitchFamily="18" charset="0"/>
              </a:rPr>
              <a:t>”? – the </a:t>
            </a:r>
            <a:r>
              <a:rPr lang="en-GB" sz="1600" dirty="0">
                <a:solidFill>
                  <a:schemeClr val="tx1"/>
                </a:solidFill>
                <a:latin typeface="Garamond" pitchFamily="18" charset="0"/>
              </a:rPr>
              <a:t>extent of pollution impacts, </a:t>
            </a:r>
            <a:r>
              <a:rPr lang="en-GB" sz="1600" dirty="0" smtClean="0">
                <a:solidFill>
                  <a:schemeClr val="tx1"/>
                </a:solidFill>
                <a:latin typeface="Garamond" pitchFamily="18" charset="0"/>
              </a:rPr>
              <a:t>notably, would justify this </a:t>
            </a:r>
            <a:r>
              <a:rPr lang="en-GB" sz="1600" dirty="0">
                <a:solidFill>
                  <a:schemeClr val="tx1"/>
                </a:solidFill>
                <a:latin typeface="Garamond" pitchFamily="18" charset="0"/>
              </a:rPr>
              <a:t>choice of words)</a:t>
            </a:r>
            <a:endParaRPr lang="fr-FR" sz="1600" dirty="0">
              <a:solidFill>
                <a:schemeClr val="tx1"/>
              </a:solidFill>
              <a:latin typeface="Garamond" pitchFamily="18" charset="0"/>
            </a:endParaRPr>
          </a:p>
          <a:p>
            <a:endParaRPr lang="fr-FR" sz="1800" dirty="0">
              <a:latin typeface="Garamond" pitchFamily="18" charset="0"/>
            </a:endParaRPr>
          </a:p>
        </p:txBody>
      </p:sp>
      <p:sp>
        <p:nvSpPr>
          <p:cNvPr id="6" name="Espace réservé du numéro de diapositive 5"/>
          <p:cNvSpPr>
            <a:spLocks noGrp="1"/>
          </p:cNvSpPr>
          <p:nvPr>
            <p:ph type="sldNum" sz="quarter" idx="11"/>
          </p:nvPr>
        </p:nvSpPr>
        <p:spPr/>
        <p:txBody>
          <a:bodyPr/>
          <a:lstStyle/>
          <a:p>
            <a:fld id="{FBBF1DE7-E368-41B6-9E20-83EF35ED2137}" type="slidenum">
              <a:rPr lang="fr-FR" sz="1600" smtClean="0">
                <a:latin typeface="Garamond" pitchFamily="18" charset="0"/>
              </a:rPr>
              <a:pPr/>
              <a:t>7</a:t>
            </a:fld>
            <a:endParaRPr lang="fr-FR" sz="1600" dirty="0">
              <a:latin typeface="Garamond"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548680"/>
            <a:ext cx="3008313" cy="576064"/>
          </a:xfrm>
        </p:spPr>
        <p:txBody>
          <a:bodyPr/>
          <a:lstStyle/>
          <a:p>
            <a:r>
              <a:rPr lang="en-GB" sz="1800" b="0" i="1" dirty="0" smtClean="0">
                <a:latin typeface="Garamond" pitchFamily="18" charset="0"/>
              </a:rPr>
              <a:t>Main scenarios of transboundary aquifers’ sharing</a:t>
            </a:r>
            <a:endParaRPr lang="en-GB" sz="1800" b="0" i="1" dirty="0">
              <a:latin typeface="Garamond" pitchFamily="18" charset="0"/>
            </a:endParaRPr>
          </a:p>
        </p:txBody>
      </p:sp>
      <p:sp>
        <p:nvSpPr>
          <p:cNvPr id="4" name="Espace réservé du texte 3"/>
          <p:cNvSpPr>
            <a:spLocks noGrp="1"/>
          </p:cNvSpPr>
          <p:nvPr>
            <p:ph type="body" sz="half" idx="2"/>
          </p:nvPr>
        </p:nvSpPr>
        <p:spPr>
          <a:xfrm>
            <a:off x="457200" y="1340768"/>
            <a:ext cx="3106688" cy="4752528"/>
          </a:xfrm>
        </p:spPr>
        <p:txBody>
          <a:bodyPr/>
          <a:lstStyle/>
          <a:p>
            <a:pPr lvl="0"/>
            <a:r>
              <a:rPr lang="en-GB" sz="1600" dirty="0" smtClean="0">
                <a:solidFill>
                  <a:schemeClr val="tx1"/>
                </a:solidFill>
                <a:latin typeface="Garamond" pitchFamily="18" charset="0"/>
                <a:sym typeface="Wingdings"/>
              </a:rPr>
              <a:t></a:t>
            </a:r>
            <a:r>
              <a:rPr lang="en-GB" sz="1600" dirty="0" smtClean="0">
                <a:solidFill>
                  <a:schemeClr val="tx1"/>
                </a:solidFill>
                <a:latin typeface="Garamond" pitchFamily="18" charset="0"/>
              </a:rPr>
              <a:t>A </a:t>
            </a:r>
            <a:r>
              <a:rPr lang="en-GB" sz="1600" dirty="0">
                <a:solidFill>
                  <a:schemeClr val="tx1"/>
                </a:solidFill>
                <a:latin typeface="Garamond" pitchFamily="18" charset="0"/>
              </a:rPr>
              <a:t>transboundary aquifer unrelated hydrologically with surface water</a:t>
            </a:r>
            <a:r>
              <a:rPr lang="en-GB" sz="1600" dirty="0" smtClean="0">
                <a:solidFill>
                  <a:schemeClr val="tx1"/>
                </a:solidFill>
                <a:latin typeface="Garamond" pitchFamily="18" charset="0"/>
              </a:rPr>
              <a:t>;</a:t>
            </a:r>
          </a:p>
          <a:p>
            <a:pPr lvl="0"/>
            <a:endParaRPr lang="fr-FR" sz="1600" dirty="0">
              <a:solidFill>
                <a:schemeClr val="tx1"/>
              </a:solidFill>
              <a:latin typeface="Garamond" pitchFamily="18" charset="0"/>
            </a:endParaRPr>
          </a:p>
          <a:p>
            <a:pPr lvl="0"/>
            <a:r>
              <a:rPr lang="en-GB" sz="1600" dirty="0" smtClean="0">
                <a:solidFill>
                  <a:schemeClr val="tx1"/>
                </a:solidFill>
                <a:latin typeface="Garamond" pitchFamily="18" charset="0"/>
                <a:sym typeface="Wingdings"/>
              </a:rPr>
              <a:t> </a:t>
            </a:r>
            <a:r>
              <a:rPr lang="en-GB" sz="1600" dirty="0" smtClean="0">
                <a:solidFill>
                  <a:schemeClr val="tx1"/>
                </a:solidFill>
                <a:latin typeface="Garamond" pitchFamily="18" charset="0"/>
              </a:rPr>
              <a:t>An </a:t>
            </a:r>
            <a:r>
              <a:rPr lang="en-GB" sz="1600" dirty="0">
                <a:solidFill>
                  <a:schemeClr val="tx1"/>
                </a:solidFill>
                <a:latin typeface="Garamond" pitchFamily="18" charset="0"/>
              </a:rPr>
              <a:t>aquifer that is entirely in the territory of a State linked hydrologically with an international </a:t>
            </a:r>
            <a:r>
              <a:rPr lang="en-GB" sz="1600" dirty="0" smtClean="0">
                <a:solidFill>
                  <a:schemeClr val="tx1"/>
                </a:solidFill>
                <a:latin typeface="Garamond" pitchFamily="18" charset="0"/>
              </a:rPr>
              <a:t>river</a:t>
            </a:r>
          </a:p>
          <a:p>
            <a:pPr lvl="0"/>
            <a:endParaRPr lang="fr-FR" sz="1600" dirty="0">
              <a:solidFill>
                <a:schemeClr val="tx1"/>
              </a:solidFill>
              <a:latin typeface="Garamond" pitchFamily="18" charset="0"/>
            </a:endParaRPr>
          </a:p>
          <a:p>
            <a:pPr lvl="0"/>
            <a:r>
              <a:rPr lang="en-GB" sz="1600" dirty="0" smtClean="0">
                <a:solidFill>
                  <a:schemeClr val="tx1"/>
                </a:solidFill>
                <a:latin typeface="Garamond" pitchFamily="18" charset="0"/>
                <a:sym typeface="Wingdings"/>
              </a:rPr>
              <a:t> </a:t>
            </a:r>
            <a:r>
              <a:rPr lang="en-GB" sz="1600" dirty="0" smtClean="0">
                <a:solidFill>
                  <a:schemeClr val="tx1"/>
                </a:solidFill>
                <a:latin typeface="Garamond" pitchFamily="18" charset="0"/>
              </a:rPr>
              <a:t>An </a:t>
            </a:r>
            <a:r>
              <a:rPr lang="en-GB" sz="1600" dirty="0">
                <a:solidFill>
                  <a:schemeClr val="tx1"/>
                </a:solidFill>
                <a:latin typeface="Garamond" pitchFamily="18" charset="0"/>
              </a:rPr>
              <a:t>aquifer that is entirely in the territory of a State linked hydrologically with an another aquifer in a neighbouring State</a:t>
            </a:r>
            <a:r>
              <a:rPr lang="en-GB" sz="1600" dirty="0" smtClean="0">
                <a:solidFill>
                  <a:schemeClr val="tx1"/>
                </a:solidFill>
                <a:latin typeface="Garamond" pitchFamily="18" charset="0"/>
              </a:rPr>
              <a:t>;</a:t>
            </a:r>
          </a:p>
          <a:p>
            <a:pPr lvl="0"/>
            <a:endParaRPr lang="fr-FR" sz="1600" dirty="0">
              <a:solidFill>
                <a:schemeClr val="tx1"/>
              </a:solidFill>
              <a:latin typeface="Garamond" pitchFamily="18" charset="0"/>
            </a:endParaRPr>
          </a:p>
          <a:p>
            <a:pPr lvl="0"/>
            <a:r>
              <a:rPr lang="en-GB" sz="1600" dirty="0" smtClean="0">
                <a:solidFill>
                  <a:schemeClr val="tx1"/>
                </a:solidFill>
                <a:latin typeface="Garamond" pitchFamily="18" charset="0"/>
                <a:sym typeface="Wingdings"/>
              </a:rPr>
              <a:t> </a:t>
            </a:r>
            <a:r>
              <a:rPr lang="en-GB" sz="1600" dirty="0" smtClean="0">
                <a:solidFill>
                  <a:schemeClr val="tx1"/>
                </a:solidFill>
                <a:latin typeface="Garamond" pitchFamily="18" charset="0"/>
              </a:rPr>
              <a:t>An </a:t>
            </a:r>
            <a:r>
              <a:rPr lang="en-GB" sz="1600" dirty="0">
                <a:solidFill>
                  <a:schemeClr val="tx1"/>
                </a:solidFill>
                <a:latin typeface="Garamond" pitchFamily="18" charset="0"/>
              </a:rPr>
              <a:t>aquifer that is entirely in the territory of one State but whose area of recharge is in a neighbouring State – the recharge could be any body of surface water </a:t>
            </a:r>
            <a:r>
              <a:rPr lang="en-GB" sz="1600" dirty="0" smtClean="0">
                <a:solidFill>
                  <a:schemeClr val="tx1"/>
                </a:solidFill>
                <a:latin typeface="Garamond" pitchFamily="18" charset="0"/>
              </a:rPr>
              <a:t>or </a:t>
            </a:r>
            <a:r>
              <a:rPr lang="en-GB" sz="1600" dirty="0">
                <a:solidFill>
                  <a:schemeClr val="tx1"/>
                </a:solidFill>
                <a:latin typeface="Garamond" pitchFamily="18" charset="0"/>
              </a:rPr>
              <a:t>a rainy </a:t>
            </a:r>
            <a:r>
              <a:rPr lang="en-GB" sz="1600" dirty="0" smtClean="0">
                <a:solidFill>
                  <a:schemeClr val="tx1"/>
                </a:solidFill>
                <a:latin typeface="Garamond" pitchFamily="18" charset="0"/>
              </a:rPr>
              <a:t>flow.</a:t>
            </a:r>
            <a:endParaRPr lang="fr-FR" sz="1600" dirty="0">
              <a:solidFill>
                <a:schemeClr val="tx1"/>
              </a:solidFill>
              <a:latin typeface="Garamond" pitchFamily="18" charset="0"/>
            </a:endParaRPr>
          </a:p>
          <a:p>
            <a:endParaRPr lang="fr-FR" dirty="0"/>
          </a:p>
        </p:txBody>
      </p:sp>
      <p:pic>
        <p:nvPicPr>
          <p:cNvPr id="5" name="Espace réservé du contenu 4" descr="FIGURE 2.png"/>
          <p:cNvPicPr>
            <a:picLocks noGrp="1"/>
          </p:cNvPicPr>
          <p:nvPr>
            <p:ph idx="1"/>
          </p:nvPr>
        </p:nvPicPr>
        <p:blipFill>
          <a:blip r:embed="rId2" cstate="print"/>
          <a:stretch>
            <a:fillRect/>
          </a:stretch>
        </p:blipFill>
        <p:spPr>
          <a:xfrm>
            <a:off x="3563888" y="620688"/>
            <a:ext cx="5111750" cy="5501007"/>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a:xfrm>
            <a:off x="457200" y="1700808"/>
            <a:ext cx="8229600" cy="4320480"/>
          </a:xfrm>
        </p:spPr>
        <p:txBody>
          <a:bodyPr/>
          <a:lstStyle/>
          <a:p>
            <a:pPr lvl="0"/>
            <a:r>
              <a:rPr lang="en-GB" sz="1800" dirty="0" smtClean="0">
                <a:latin typeface="Garamond" pitchFamily="18" charset="0"/>
              </a:rPr>
              <a:t>The role played by a State boundary shall depend on two conceptions:</a:t>
            </a:r>
            <a:r>
              <a:rPr lang="en-GB" sz="1800" dirty="0" smtClean="0">
                <a:latin typeface="Garamond" pitchFamily="18" charset="0"/>
                <a:ea typeface="+mn-ea"/>
                <a:cs typeface="+mn-cs"/>
              </a:rPr>
              <a:t> </a:t>
            </a:r>
          </a:p>
          <a:p>
            <a:pPr lvl="1"/>
            <a:r>
              <a:rPr lang="en-GB" sz="1600" dirty="0" smtClean="0">
                <a:latin typeface="Garamond" pitchFamily="18" charset="0"/>
              </a:rPr>
              <a:t>Conception of what is a boundary (</a:t>
            </a:r>
            <a:r>
              <a:rPr lang="en-GB" sz="1600" i="1" dirty="0" smtClean="0">
                <a:latin typeface="Garamond" pitchFamily="18" charset="0"/>
              </a:rPr>
              <a:t>obstacle</a:t>
            </a:r>
            <a:r>
              <a:rPr lang="en-GB" sz="1600" dirty="0" smtClean="0">
                <a:latin typeface="Garamond" pitchFamily="18" charset="0"/>
              </a:rPr>
              <a:t> or </a:t>
            </a:r>
            <a:r>
              <a:rPr lang="en-GB" sz="1600" i="1" dirty="0" smtClean="0">
                <a:latin typeface="Garamond" pitchFamily="18" charset="0"/>
              </a:rPr>
              <a:t>interface</a:t>
            </a:r>
            <a:r>
              <a:rPr lang="en-GB" sz="1600" dirty="0" smtClean="0">
                <a:latin typeface="Garamond" pitchFamily="18" charset="0"/>
              </a:rPr>
              <a:t>)</a:t>
            </a:r>
          </a:p>
          <a:p>
            <a:pPr lvl="1"/>
            <a:r>
              <a:rPr lang="en-GB" sz="1600" dirty="0" smtClean="0">
                <a:latin typeface="Garamond" pitchFamily="18" charset="0"/>
              </a:rPr>
              <a:t>Conception of the sovereignty, more or less absolute</a:t>
            </a:r>
            <a:endParaRPr lang="en-GB" sz="1800" dirty="0" smtClean="0">
              <a:latin typeface="Garamond" pitchFamily="18" charset="0"/>
              <a:ea typeface="+mn-ea"/>
              <a:cs typeface="+mn-cs"/>
            </a:endParaRPr>
          </a:p>
          <a:p>
            <a:pPr lvl="0"/>
            <a:endParaRPr lang="en-GB" sz="1800" dirty="0" smtClean="0">
              <a:latin typeface="Garamond" pitchFamily="18" charset="0"/>
              <a:ea typeface="+mn-ea"/>
              <a:cs typeface="+mn-cs"/>
            </a:endParaRPr>
          </a:p>
          <a:p>
            <a:r>
              <a:rPr lang="en-GB" sz="1800" dirty="0" smtClean="0">
                <a:latin typeface="Garamond" pitchFamily="18" charset="0"/>
                <a:ea typeface="+mn-ea"/>
                <a:cs typeface="+mn-cs"/>
              </a:rPr>
              <a:t>Both EU law and international law are upgrading logics of opening:</a:t>
            </a:r>
          </a:p>
          <a:p>
            <a:pPr lvl="1"/>
            <a:r>
              <a:rPr lang="en-GB" sz="1600" dirty="0" smtClean="0">
                <a:latin typeface="Garamond" pitchFamily="18" charset="0"/>
              </a:rPr>
              <a:t>The EU law works towards a still more advanced integration, beyond Internal Market’s logic</a:t>
            </a:r>
          </a:p>
          <a:p>
            <a:pPr lvl="1"/>
            <a:r>
              <a:rPr lang="en-GB" sz="1600" dirty="0" smtClean="0">
                <a:latin typeface="Garamond" pitchFamily="18" charset="0"/>
              </a:rPr>
              <a:t>Many multilateral conventions and regional organizations, in a globalized context, work for a progressive erasure of frontiers</a:t>
            </a:r>
          </a:p>
          <a:p>
            <a:pPr>
              <a:buNone/>
            </a:pPr>
            <a:endParaRPr lang="en-GB" sz="1800" dirty="0">
              <a:latin typeface="Garamond" pitchFamily="18" charset="0"/>
            </a:endParaRPr>
          </a:p>
          <a:p>
            <a:r>
              <a:rPr lang="en-GB" sz="1800" u="sng" dirty="0" smtClean="0">
                <a:latin typeface="Garamond" pitchFamily="18" charset="0"/>
                <a:ea typeface="+mn-ea"/>
                <a:cs typeface="+mn-cs"/>
              </a:rPr>
              <a:t>But</a:t>
            </a:r>
            <a:r>
              <a:rPr lang="en-GB" sz="1800" dirty="0" smtClean="0">
                <a:latin typeface="Garamond" pitchFamily="18" charset="0"/>
                <a:ea typeface="+mn-ea"/>
                <a:cs typeface="+mn-cs"/>
              </a:rPr>
              <a:t> anyways, fresh water is a more and more </a:t>
            </a:r>
            <a:r>
              <a:rPr lang="en-GB" sz="1800" b="1" i="1" dirty="0" smtClean="0">
                <a:latin typeface="Garamond" pitchFamily="18" charset="0"/>
                <a:ea typeface="+mn-ea"/>
                <a:cs typeface="+mn-cs"/>
              </a:rPr>
              <a:t>sensitive</a:t>
            </a:r>
            <a:r>
              <a:rPr lang="en-GB" sz="1800" dirty="0" smtClean="0">
                <a:latin typeface="Garamond" pitchFamily="18" charset="0"/>
                <a:ea typeface="+mn-ea"/>
                <a:cs typeface="+mn-cs"/>
              </a:rPr>
              <a:t>, strategic resource</a:t>
            </a:r>
          </a:p>
          <a:p>
            <a:pPr lvl="1"/>
            <a:r>
              <a:rPr lang="en-GB" sz="1600" dirty="0" smtClean="0">
                <a:latin typeface="Garamond" pitchFamily="18" charset="0"/>
              </a:rPr>
              <a:t>Indispensable for populations’ supply</a:t>
            </a:r>
          </a:p>
          <a:p>
            <a:pPr lvl="1"/>
            <a:r>
              <a:rPr lang="en-GB" sz="1600" dirty="0" smtClean="0">
                <a:latin typeface="Garamond" pitchFamily="18" charset="0"/>
                <a:ea typeface="+mn-ea"/>
                <a:cs typeface="+mn-cs"/>
              </a:rPr>
              <a:t>Basic </a:t>
            </a:r>
            <a:r>
              <a:rPr lang="en-GB" sz="1600" dirty="0" smtClean="0">
                <a:latin typeface="Garamond" pitchFamily="18" charset="0"/>
              </a:rPr>
              <a:t>need for economic activities (irrigation, industrial uses)</a:t>
            </a:r>
          </a:p>
          <a:p>
            <a:pPr lvl="1"/>
            <a:r>
              <a:rPr lang="en-GB" sz="1600" dirty="0" smtClean="0">
                <a:latin typeface="Garamond" pitchFamily="18" charset="0"/>
                <a:ea typeface="+mn-ea"/>
                <a:cs typeface="+mn-cs"/>
              </a:rPr>
              <a:t>Sometimes used for establishing or strengthening a geopolitical prominence</a:t>
            </a:r>
          </a:p>
          <a:p>
            <a:pPr lvl="0">
              <a:buNone/>
            </a:pPr>
            <a:r>
              <a:rPr lang="en-GB" sz="1800" dirty="0" smtClean="0">
                <a:latin typeface="Garamond" pitchFamily="18" charset="0"/>
                <a:ea typeface="+mn-ea"/>
                <a:cs typeface="+mn-cs"/>
              </a:rPr>
              <a:t>	And it’s known that about 98% of worldwide </a:t>
            </a:r>
            <a:r>
              <a:rPr lang="en-GB" sz="1800" i="1" dirty="0" smtClean="0">
                <a:latin typeface="Garamond" pitchFamily="18" charset="0"/>
                <a:ea typeface="+mn-ea"/>
                <a:cs typeface="+mn-cs"/>
              </a:rPr>
              <a:t>fluid</a:t>
            </a:r>
            <a:r>
              <a:rPr lang="en-GB" sz="1800" dirty="0" smtClean="0">
                <a:latin typeface="Garamond" pitchFamily="18" charset="0"/>
                <a:ea typeface="+mn-ea"/>
                <a:cs typeface="+mn-cs"/>
              </a:rPr>
              <a:t> fresh water is groundwater... </a:t>
            </a:r>
          </a:p>
          <a:p>
            <a:pPr marL="0" lvl="1" indent="0">
              <a:buNone/>
            </a:pPr>
            <a:endParaRPr lang="en-GB" sz="1800" dirty="0" smtClean="0">
              <a:latin typeface="Garamond" pitchFamily="18" charset="0"/>
              <a:ea typeface="+mn-ea"/>
              <a:cs typeface="+mn-cs"/>
            </a:endParaRPr>
          </a:p>
          <a:p>
            <a:pPr marL="0" lvl="1" indent="0">
              <a:buNone/>
            </a:pPr>
            <a:endParaRPr lang="en-GB" sz="1800" dirty="0" smtClean="0">
              <a:latin typeface="Garamond" pitchFamily="18" charset="0"/>
              <a:ea typeface="+mn-ea"/>
              <a:cs typeface="+mn-cs"/>
            </a:endParaRPr>
          </a:p>
          <a:p>
            <a:pPr marL="0" lvl="1" indent="0">
              <a:buNone/>
            </a:pPr>
            <a:r>
              <a:rPr lang="en-GB" sz="1800" dirty="0" smtClean="0">
                <a:latin typeface="Garamond" pitchFamily="18" charset="0"/>
                <a:ea typeface="+mn-ea"/>
                <a:cs typeface="+mn-cs"/>
              </a:rPr>
              <a:t> </a:t>
            </a:r>
            <a:endParaRPr lang="en-GB" sz="1800" dirty="0">
              <a:latin typeface="Garamond" pitchFamily="18" charset="0"/>
              <a:ea typeface="+mn-ea"/>
              <a:cs typeface="+mn-cs"/>
            </a:endParaRPr>
          </a:p>
        </p:txBody>
      </p:sp>
      <p:sp>
        <p:nvSpPr>
          <p:cNvPr id="11268" name="Rectangle 4"/>
          <p:cNvSpPr>
            <a:spLocks noGrp="1" noChangeArrowheads="1"/>
          </p:cNvSpPr>
          <p:nvPr>
            <p:ph type="title"/>
          </p:nvPr>
        </p:nvSpPr>
        <p:spPr>
          <a:xfrm>
            <a:off x="457200" y="457200"/>
            <a:ext cx="8229600" cy="1171600"/>
          </a:xfrm>
          <a:noFill/>
          <a:ln/>
        </p:spPr>
        <p:txBody>
          <a:bodyPr/>
          <a:lstStyle/>
          <a:p>
            <a:r>
              <a:rPr lang="en-GB" sz="2000" b="1" dirty="0" smtClean="0">
                <a:solidFill>
                  <a:srgbClr val="0070C0"/>
                </a:solidFill>
                <a:latin typeface="Garamond" pitchFamily="18" charset="0"/>
              </a:rPr>
              <a:t>B/ </a:t>
            </a:r>
            <a:r>
              <a:rPr lang="en-GB" sz="2000" u="sng" dirty="0" smtClean="0">
                <a:solidFill>
                  <a:srgbClr val="0070C0"/>
                </a:solidFill>
                <a:latin typeface="Garamond" pitchFamily="18" charset="0"/>
              </a:rPr>
              <a:t>The share of transboundary resource confronted </a:t>
            </a:r>
            <a:r>
              <a:rPr lang="en-GB" sz="2000" u="sng" dirty="0">
                <a:solidFill>
                  <a:srgbClr val="0070C0"/>
                </a:solidFill>
                <a:latin typeface="Garamond" pitchFamily="18" charset="0"/>
              </a:rPr>
              <a:t>with national strategic </a:t>
            </a:r>
            <a:r>
              <a:rPr lang="en-GB" sz="2000" u="sng" dirty="0" smtClean="0">
                <a:solidFill>
                  <a:srgbClr val="0070C0"/>
                </a:solidFill>
                <a:latin typeface="Garamond" pitchFamily="18" charset="0"/>
              </a:rPr>
              <a:t>requirements</a:t>
            </a:r>
            <a:endParaRPr lang="en-GB" sz="2000" u="sng" dirty="0">
              <a:solidFill>
                <a:srgbClr val="0070C0"/>
              </a:solidFill>
              <a:latin typeface="Garamond"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908720"/>
            <a:ext cx="8229600" cy="5112568"/>
          </a:xfrm>
        </p:spPr>
        <p:txBody>
          <a:bodyPr/>
          <a:lstStyle/>
          <a:p>
            <a:pPr marL="342900" lvl="1" indent="-342900">
              <a:buClr>
                <a:schemeClr val="bg2"/>
              </a:buClr>
              <a:buSzPct val="75000"/>
              <a:buFont typeface="Wingdings" pitchFamily="2" charset="2"/>
              <a:buChar char="n"/>
            </a:pPr>
            <a:endParaRPr lang="en-GB" sz="1800" dirty="0" smtClean="0">
              <a:latin typeface="Garamond" pitchFamily="18" charset="0"/>
            </a:endParaRPr>
          </a:p>
          <a:p>
            <a:pPr marL="342900" lvl="1" indent="-342900">
              <a:buClr>
                <a:schemeClr val="bg2"/>
              </a:buClr>
              <a:buSzPct val="75000"/>
              <a:buFont typeface="Wingdings" pitchFamily="2" charset="2"/>
              <a:buChar char="n"/>
            </a:pPr>
            <a:r>
              <a:rPr lang="en-GB" sz="1800" dirty="0" smtClean="0">
                <a:latin typeface="Garamond" pitchFamily="18" charset="0"/>
              </a:rPr>
              <a:t>The </a:t>
            </a:r>
            <a:r>
              <a:rPr lang="en-GB" sz="1800" b="1" dirty="0" smtClean="0">
                <a:latin typeface="Garamond" pitchFamily="18" charset="0"/>
              </a:rPr>
              <a:t>sovereignty</a:t>
            </a:r>
            <a:r>
              <a:rPr lang="en-GB" sz="1800" dirty="0" smtClean="0">
                <a:latin typeface="Garamond" pitchFamily="18" charset="0"/>
              </a:rPr>
              <a:t> over water resources remains important, for two main reasons:</a:t>
            </a:r>
          </a:p>
          <a:p>
            <a:pPr lvl="1"/>
            <a:r>
              <a:rPr lang="en-GB" sz="1600" dirty="0" smtClean="0">
                <a:latin typeface="Garamond" pitchFamily="18" charset="0"/>
              </a:rPr>
              <a:t>The principle of “permanent sovereignty over natural resources” (</a:t>
            </a:r>
            <a:r>
              <a:rPr lang="en-GB" sz="1600" i="1" dirty="0" smtClean="0">
                <a:latin typeface="Garamond" pitchFamily="18" charset="0"/>
              </a:rPr>
              <a:t>cf. </a:t>
            </a:r>
            <a:r>
              <a:rPr lang="en-GB" sz="1600" dirty="0" smtClean="0">
                <a:latin typeface="Garamond" pitchFamily="18" charset="0"/>
              </a:rPr>
              <a:t>draft article 3)</a:t>
            </a:r>
          </a:p>
          <a:p>
            <a:pPr lvl="1"/>
            <a:r>
              <a:rPr lang="en-GB" sz="1600" dirty="0" smtClean="0">
                <a:latin typeface="Garamond" pitchFamily="18" charset="0"/>
              </a:rPr>
              <a:t>Sovereignty legally assures to the less powerful States a control of this vital resource, in order to avoid too unfavourable sharing</a:t>
            </a:r>
            <a:endParaRPr lang="en-GB" sz="1800" dirty="0" smtClean="0">
              <a:latin typeface="Garamond" pitchFamily="18" charset="0"/>
            </a:endParaRPr>
          </a:p>
          <a:p>
            <a:pPr marL="342900" lvl="1" indent="-342900">
              <a:buClr>
                <a:schemeClr val="bg2"/>
              </a:buClr>
              <a:buSzPct val="75000"/>
              <a:buNone/>
            </a:pPr>
            <a:endParaRPr lang="en-GB" sz="1800" dirty="0" smtClean="0">
              <a:latin typeface="Garamond" pitchFamily="18" charset="0"/>
            </a:endParaRPr>
          </a:p>
          <a:p>
            <a:pPr marL="342900" lvl="1" indent="-342900">
              <a:buClr>
                <a:schemeClr val="bg2"/>
              </a:buClr>
              <a:buSzPct val="75000"/>
              <a:buFont typeface="Wingdings" pitchFamily="2" charset="2"/>
              <a:buChar char="n"/>
            </a:pPr>
            <a:r>
              <a:rPr lang="en-GB" sz="1800" dirty="0" smtClean="0">
                <a:latin typeface="Garamond" pitchFamily="18" charset="0"/>
              </a:rPr>
              <a:t>Main difficulties due to national “compartmentalization” </a:t>
            </a:r>
            <a:r>
              <a:rPr lang="en-GB" sz="1600" dirty="0" smtClean="0">
                <a:latin typeface="Garamond" pitchFamily="18" charset="0"/>
              </a:rPr>
              <a:t>(according to the AFD)</a:t>
            </a:r>
            <a:endParaRPr lang="en-GB" sz="1800" dirty="0" smtClean="0">
              <a:latin typeface="Garamond" pitchFamily="18" charset="0"/>
            </a:endParaRPr>
          </a:p>
          <a:p>
            <a:pPr lvl="1" algn="just"/>
            <a:r>
              <a:rPr lang="en-GB" sz="1600" i="1" dirty="0" smtClean="0">
                <a:latin typeface="Garamond" pitchFamily="18" charset="0"/>
              </a:rPr>
              <a:t>Insufficient </a:t>
            </a:r>
            <a:r>
              <a:rPr lang="en-GB" sz="1600" i="1" dirty="0">
                <a:latin typeface="Garamond" pitchFamily="18" charset="0"/>
              </a:rPr>
              <a:t>awareness of the transboundary nature of </a:t>
            </a:r>
            <a:r>
              <a:rPr lang="en-GB" sz="1600" i="1" dirty="0" smtClean="0">
                <a:latin typeface="Garamond" pitchFamily="18" charset="0"/>
              </a:rPr>
              <a:t>numerous aquifers </a:t>
            </a:r>
            <a:r>
              <a:rPr lang="en-GB" sz="1600" dirty="0" smtClean="0">
                <a:latin typeface="Garamond" pitchFamily="18" charset="0"/>
              </a:rPr>
              <a:t>by </a:t>
            </a:r>
            <a:r>
              <a:rPr lang="en-GB" sz="1600" dirty="0">
                <a:latin typeface="Garamond" pitchFamily="18" charset="0"/>
              </a:rPr>
              <a:t>involved public authorities, managers and </a:t>
            </a:r>
            <a:r>
              <a:rPr lang="en-GB" sz="1600" dirty="0" smtClean="0">
                <a:latin typeface="Garamond" pitchFamily="18" charset="0"/>
              </a:rPr>
              <a:t>populations, linked to</a:t>
            </a:r>
            <a:r>
              <a:rPr lang="en-GB" sz="1600" i="1" dirty="0" smtClean="0">
                <a:latin typeface="Garamond" pitchFamily="18" charset="0"/>
              </a:rPr>
              <a:t> </a:t>
            </a:r>
            <a:r>
              <a:rPr lang="en-GB" sz="1600" dirty="0" smtClean="0">
                <a:latin typeface="Garamond" pitchFamily="18" charset="0"/>
              </a:rPr>
              <a:t>a</a:t>
            </a:r>
            <a:r>
              <a:rPr lang="en-GB" sz="1600" i="1" dirty="0" smtClean="0">
                <a:latin typeface="Garamond" pitchFamily="18" charset="0"/>
              </a:rPr>
              <a:t> recurrent lack of knowledge </a:t>
            </a:r>
            <a:r>
              <a:rPr lang="en-GB" sz="1600" dirty="0" smtClean="0">
                <a:latin typeface="Garamond" pitchFamily="18" charset="0"/>
              </a:rPr>
              <a:t>and non-existent/insufficient communication between riparian States</a:t>
            </a:r>
            <a:endParaRPr lang="fr-FR" sz="1600" dirty="0">
              <a:latin typeface="Garamond" pitchFamily="18" charset="0"/>
            </a:endParaRPr>
          </a:p>
          <a:p>
            <a:pPr lvl="1" algn="just"/>
            <a:r>
              <a:rPr lang="en-GB" sz="1600" i="1" dirty="0" smtClean="0">
                <a:latin typeface="Garamond" pitchFamily="18" charset="0"/>
              </a:rPr>
              <a:t>Frequent </a:t>
            </a:r>
            <a:r>
              <a:rPr lang="en-GB" sz="1600" i="1" dirty="0">
                <a:latin typeface="Garamond" pitchFamily="18" charset="0"/>
              </a:rPr>
              <a:t>absence of legal system applicable to groundwater </a:t>
            </a:r>
            <a:r>
              <a:rPr lang="en-GB" sz="1600" dirty="0">
                <a:latin typeface="Garamond" pitchFamily="18" charset="0"/>
              </a:rPr>
              <a:t>– both for their status (</a:t>
            </a:r>
            <a:r>
              <a:rPr lang="en-GB" sz="1600" dirty="0" smtClean="0">
                <a:latin typeface="Garamond" pitchFamily="18" charset="0"/>
              </a:rPr>
              <a:t>ownership?) </a:t>
            </a:r>
            <a:r>
              <a:rPr lang="en-GB" sz="1600" dirty="0">
                <a:latin typeface="Garamond" pitchFamily="18" charset="0"/>
              </a:rPr>
              <a:t>and </a:t>
            </a:r>
            <a:r>
              <a:rPr lang="en-GB" sz="1600" dirty="0" smtClean="0">
                <a:latin typeface="Garamond" pitchFamily="18" charset="0"/>
              </a:rPr>
              <a:t>protection </a:t>
            </a:r>
            <a:r>
              <a:rPr lang="en-GB" sz="1600" dirty="0">
                <a:latin typeface="Garamond" pitchFamily="18" charset="0"/>
              </a:rPr>
              <a:t>– and </a:t>
            </a:r>
            <a:r>
              <a:rPr lang="en-GB" sz="1600" dirty="0" smtClean="0">
                <a:latin typeface="Garamond" pitchFamily="18" charset="0"/>
              </a:rPr>
              <a:t>so, </a:t>
            </a:r>
            <a:r>
              <a:rPr lang="en-GB" sz="1600" i="1" dirty="0" smtClean="0">
                <a:latin typeface="Garamond" pitchFamily="18" charset="0"/>
              </a:rPr>
              <a:t>uncertainty about competences</a:t>
            </a:r>
            <a:r>
              <a:rPr lang="en-GB" sz="1600" dirty="0" smtClean="0">
                <a:latin typeface="Garamond" pitchFamily="18" charset="0"/>
              </a:rPr>
              <a:t>, which doesn’t facilitate possible cooperation (who’s the interlocutor?)</a:t>
            </a:r>
            <a:endParaRPr lang="fr-FR" sz="1600" dirty="0">
              <a:latin typeface="Garamond" pitchFamily="18" charset="0"/>
            </a:endParaRPr>
          </a:p>
          <a:p>
            <a:pPr lvl="1" algn="just"/>
            <a:r>
              <a:rPr lang="en-GB" sz="1600" i="1" dirty="0" smtClean="0">
                <a:latin typeface="Garamond" pitchFamily="18" charset="0"/>
              </a:rPr>
              <a:t>Lack of administrative and financial means </a:t>
            </a:r>
            <a:r>
              <a:rPr lang="en-GB" sz="1600" dirty="0" smtClean="0">
                <a:latin typeface="Garamond" pitchFamily="18" charset="0"/>
              </a:rPr>
              <a:t>and</a:t>
            </a:r>
            <a:r>
              <a:rPr lang="en-GB" sz="1600" i="1" dirty="0" smtClean="0">
                <a:latin typeface="Garamond" pitchFamily="18" charset="0"/>
              </a:rPr>
              <a:t> huge </a:t>
            </a:r>
            <a:r>
              <a:rPr lang="en-GB" sz="1600" i="1" dirty="0">
                <a:latin typeface="Garamond" pitchFamily="18" charset="0"/>
              </a:rPr>
              <a:t>needs</a:t>
            </a:r>
            <a:r>
              <a:rPr lang="en-GB" sz="1600" dirty="0">
                <a:latin typeface="Garamond" pitchFamily="18" charset="0"/>
              </a:rPr>
              <a:t>, especially in poorest States, </a:t>
            </a:r>
            <a:r>
              <a:rPr lang="en-GB" sz="1600" i="1" dirty="0">
                <a:latin typeface="Garamond" pitchFamily="18" charset="0"/>
              </a:rPr>
              <a:t>for trainings </a:t>
            </a:r>
            <a:r>
              <a:rPr lang="en-GB" sz="1600" i="1" dirty="0" smtClean="0">
                <a:latin typeface="Garamond" pitchFamily="18" charset="0"/>
              </a:rPr>
              <a:t>and </a:t>
            </a:r>
            <a:r>
              <a:rPr lang="en-GB" sz="1600" i="1" dirty="0">
                <a:latin typeface="Garamond" pitchFamily="18" charset="0"/>
              </a:rPr>
              <a:t>financings </a:t>
            </a:r>
            <a:r>
              <a:rPr lang="en-GB" sz="1600" dirty="0">
                <a:latin typeface="Garamond" pitchFamily="18" charset="0"/>
              </a:rPr>
              <a:t>necessary to </a:t>
            </a:r>
            <a:r>
              <a:rPr lang="en-GB" sz="1600" dirty="0" smtClean="0">
                <a:latin typeface="Garamond" pitchFamily="18" charset="0"/>
              </a:rPr>
              <a:t>implement the appropriate </a:t>
            </a:r>
            <a:r>
              <a:rPr lang="en-GB" sz="1600" dirty="0">
                <a:latin typeface="Garamond" pitchFamily="18" charset="0"/>
              </a:rPr>
              <a:t>legal and institutional </a:t>
            </a:r>
            <a:r>
              <a:rPr lang="en-GB" sz="1600" dirty="0" smtClean="0">
                <a:latin typeface="Garamond" pitchFamily="18" charset="0"/>
              </a:rPr>
              <a:t>framework</a:t>
            </a:r>
            <a:endParaRPr lang="fr-FR" sz="1600" dirty="0">
              <a:latin typeface="Garamond" pitchFamily="18" charset="0"/>
            </a:endParaRPr>
          </a:p>
          <a:p>
            <a:pPr lvl="1"/>
            <a:r>
              <a:rPr lang="en-GB" sz="1600" i="1" dirty="0" smtClean="0">
                <a:latin typeface="Garamond" pitchFamily="18" charset="0"/>
              </a:rPr>
              <a:t>Political reluctances</a:t>
            </a:r>
            <a:r>
              <a:rPr lang="en-GB" sz="1600" dirty="0" smtClean="0">
                <a:latin typeface="Garamond" pitchFamily="18" charset="0"/>
              </a:rPr>
              <a:t>, sometimes, in front of implementation of long-term joint management</a:t>
            </a:r>
            <a:endParaRPr lang="fr-FR" sz="1600" dirty="0" smtClean="0">
              <a:latin typeface="Garamond"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323528" y="548680"/>
            <a:ext cx="8496944" cy="720080"/>
          </a:xfrm>
        </p:spPr>
        <p:txBody>
          <a:bodyPr/>
          <a:lstStyle/>
          <a:p>
            <a:r>
              <a:rPr lang="en-GB" sz="2400" b="1" dirty="0" smtClean="0">
                <a:solidFill>
                  <a:srgbClr val="0070C0"/>
                </a:solidFill>
                <a:latin typeface="Garamond" pitchFamily="18" charset="0"/>
              </a:rPr>
              <a:t>Part II – </a:t>
            </a:r>
            <a:r>
              <a:rPr lang="en-GB" sz="2400" b="1" dirty="0" smtClean="0">
                <a:latin typeface="Garamond" pitchFamily="18" charset="0"/>
              </a:rPr>
              <a:t>The common inspiration of the management principles applicable to transboundary aquifers in international &amp; EU laws</a:t>
            </a:r>
            <a:endParaRPr lang="fr-FR" sz="3200" u="sng" dirty="0"/>
          </a:p>
        </p:txBody>
      </p:sp>
      <p:sp>
        <p:nvSpPr>
          <p:cNvPr id="13315" name="Rectangle 3"/>
          <p:cNvSpPr>
            <a:spLocks noGrp="1" noChangeArrowheads="1"/>
          </p:cNvSpPr>
          <p:nvPr>
            <p:ph type="body" idx="1"/>
          </p:nvPr>
        </p:nvSpPr>
        <p:spPr>
          <a:xfrm>
            <a:off x="457200" y="1412776"/>
            <a:ext cx="8229600" cy="4896544"/>
          </a:xfrm>
        </p:spPr>
        <p:txBody>
          <a:bodyPr/>
          <a:lstStyle/>
          <a:p>
            <a:pPr>
              <a:buNone/>
            </a:pPr>
            <a:r>
              <a:rPr lang="en-GB" sz="2000" b="1" dirty="0" smtClean="0">
                <a:solidFill>
                  <a:srgbClr val="0070C0"/>
                </a:solidFill>
                <a:latin typeface="Garamond" pitchFamily="18" charset="0"/>
              </a:rPr>
              <a:t>A/</a:t>
            </a:r>
            <a:r>
              <a:rPr lang="en-GB" sz="2000" dirty="0" smtClean="0">
                <a:solidFill>
                  <a:srgbClr val="0070C0"/>
                </a:solidFill>
                <a:latin typeface="Garamond" pitchFamily="18" charset="0"/>
              </a:rPr>
              <a:t> </a:t>
            </a:r>
            <a:r>
              <a:rPr lang="en-GB" sz="2000" u="sng" dirty="0" smtClean="0">
                <a:solidFill>
                  <a:srgbClr val="0070C0"/>
                </a:solidFill>
                <a:latin typeface="Garamond" pitchFamily="18" charset="0"/>
              </a:rPr>
              <a:t>The call of international and EU laws for a better scientific knowledge</a:t>
            </a:r>
            <a:endParaRPr lang="en-GB" sz="1800" dirty="0" smtClean="0">
              <a:latin typeface="Garamond" pitchFamily="18" charset="0"/>
            </a:endParaRPr>
          </a:p>
          <a:p>
            <a:endParaRPr lang="en-GB" sz="1000" dirty="0" smtClean="0">
              <a:latin typeface="Garamond" pitchFamily="18" charset="0"/>
            </a:endParaRPr>
          </a:p>
          <a:p>
            <a:r>
              <a:rPr lang="en-GB" sz="1800" dirty="0" smtClean="0">
                <a:latin typeface="Garamond" pitchFamily="18" charset="0"/>
              </a:rPr>
              <a:t>Three phenomena, concomitant or not, may happen in transboundary situations:</a:t>
            </a:r>
          </a:p>
          <a:p>
            <a:pPr lvl="1"/>
            <a:r>
              <a:rPr lang="en-GB" sz="1500" dirty="0" smtClean="0">
                <a:latin typeface="Garamond" pitchFamily="18" charset="0"/>
              </a:rPr>
              <a:t>Depletion of groundwater flow because of withdrawals in upstream States</a:t>
            </a:r>
          </a:p>
          <a:p>
            <a:pPr lvl="1"/>
            <a:r>
              <a:rPr lang="en-GB" sz="1500" dirty="0" smtClean="0">
                <a:latin typeface="Garamond" pitchFamily="18" charset="0"/>
              </a:rPr>
              <a:t>A transfer of influence with decrease of water level in the receiving territory</a:t>
            </a:r>
          </a:p>
          <a:p>
            <a:pPr lvl="1"/>
            <a:r>
              <a:rPr lang="en-GB" sz="1500" dirty="0" smtClean="0">
                <a:latin typeface="Garamond" pitchFamily="18" charset="0"/>
              </a:rPr>
              <a:t>Transport of dissolved materials (especially pollutants)</a:t>
            </a:r>
          </a:p>
          <a:p>
            <a:pPr>
              <a:buNone/>
            </a:pPr>
            <a:r>
              <a:rPr lang="en-GB" sz="1800" dirty="0" smtClean="0">
                <a:latin typeface="Garamond" pitchFamily="18" charset="0"/>
              </a:rPr>
              <a:t>	To prevent them and therefore to avoid conflicts, a </a:t>
            </a:r>
            <a:r>
              <a:rPr lang="en-GB" sz="1800" i="1" u="sng" dirty="0" smtClean="0">
                <a:latin typeface="Garamond" pitchFamily="18" charset="0"/>
              </a:rPr>
              <a:t>common knowledge</a:t>
            </a:r>
            <a:r>
              <a:rPr lang="en-GB" sz="1800" i="1" dirty="0" smtClean="0">
                <a:latin typeface="Garamond" pitchFamily="18" charset="0"/>
              </a:rPr>
              <a:t> </a:t>
            </a:r>
            <a:r>
              <a:rPr lang="en-GB" sz="1800" dirty="0" smtClean="0">
                <a:latin typeface="Garamond" pitchFamily="18" charset="0"/>
              </a:rPr>
              <a:t>is necessary.</a:t>
            </a:r>
          </a:p>
          <a:p>
            <a:pPr>
              <a:buNone/>
            </a:pPr>
            <a:endParaRPr lang="en-GB" sz="1000" dirty="0" smtClean="0">
              <a:latin typeface="Garamond" pitchFamily="18" charset="0"/>
            </a:endParaRPr>
          </a:p>
          <a:p>
            <a:pPr>
              <a:buNone/>
            </a:pPr>
            <a:r>
              <a:rPr lang="en-GB" sz="1800" dirty="0" smtClean="0">
                <a:solidFill>
                  <a:srgbClr val="0070C0"/>
                </a:solidFill>
                <a:latin typeface="Garamond" pitchFamily="18" charset="0"/>
              </a:rPr>
              <a:t>Comparison</a:t>
            </a:r>
            <a:r>
              <a:rPr lang="en-GB" sz="1800" dirty="0" smtClean="0">
                <a:latin typeface="Garamond" pitchFamily="18" charset="0"/>
              </a:rPr>
              <a:t> draft articles/EU policy – similar principles despite differences of deepening:</a:t>
            </a:r>
          </a:p>
          <a:p>
            <a:pPr lvl="1"/>
            <a:r>
              <a:rPr lang="en-GB" sz="1500" i="1" dirty="0" smtClean="0">
                <a:latin typeface="Garamond" pitchFamily="18" charset="0"/>
              </a:rPr>
              <a:t>Knowledge of aquifers and their characteristics </a:t>
            </a:r>
            <a:r>
              <a:rPr lang="en-GB" sz="1500" dirty="0" smtClean="0">
                <a:latin typeface="Garamond" pitchFamily="18" charset="0"/>
              </a:rPr>
              <a:t>– both laws interest in all characteristics of aquifers and in their relationships with aquatic and terrestrial associated ecosystems.</a:t>
            </a:r>
            <a:endParaRPr lang="fr-FR" sz="1500" dirty="0" smtClean="0">
              <a:latin typeface="Garamond" pitchFamily="18" charset="0"/>
            </a:endParaRPr>
          </a:p>
          <a:p>
            <a:pPr lvl="1"/>
            <a:r>
              <a:rPr lang="en-GB" sz="1500" i="1" dirty="0" smtClean="0">
                <a:latin typeface="Garamond" pitchFamily="18" charset="0"/>
              </a:rPr>
              <a:t>Knowledge of impacts/harms </a:t>
            </a:r>
            <a:r>
              <a:rPr lang="en-GB" sz="1500" dirty="0" smtClean="0">
                <a:latin typeface="Garamond" pitchFamily="18" charset="0"/>
              </a:rPr>
              <a:t>– even if the draft articles targets only significant harms and doesn’t list materials, substances that may degrade groundwaters (whereas EU law does), the kinds of harms are general enough to cover a whole of harms as wide as EU ones.</a:t>
            </a:r>
            <a:endParaRPr lang="fr-FR" sz="1500" dirty="0" smtClean="0">
              <a:latin typeface="Garamond" pitchFamily="18" charset="0"/>
            </a:endParaRPr>
          </a:p>
          <a:p>
            <a:pPr lvl="1"/>
            <a:r>
              <a:rPr lang="en-GB" sz="1500" i="1" dirty="0" smtClean="0">
                <a:latin typeface="Garamond" pitchFamily="18" charset="0"/>
              </a:rPr>
              <a:t>Knowledge about utilizations </a:t>
            </a:r>
            <a:r>
              <a:rPr lang="en-GB" sz="1500" dirty="0" smtClean="0">
                <a:latin typeface="Garamond" pitchFamily="18" charset="0"/>
              </a:rPr>
              <a:t>– the field of study is similar, but EU law is sharper, and regulates water price, to influence utilizations and taking into account their impact.</a:t>
            </a:r>
            <a:endParaRPr lang="fr-FR" sz="1500" dirty="0" smtClean="0">
              <a:latin typeface="Garamond" pitchFamily="18" charset="0"/>
            </a:endParaRPr>
          </a:p>
          <a:p>
            <a:pPr lvl="1"/>
            <a:r>
              <a:rPr lang="en-GB" sz="1500" i="1" dirty="0" smtClean="0">
                <a:latin typeface="Garamond" pitchFamily="18" charset="0"/>
              </a:rPr>
              <a:t>Data for monitoring </a:t>
            </a:r>
            <a:r>
              <a:rPr lang="en-GB" sz="1500" dirty="0" smtClean="0">
                <a:latin typeface="Garamond" pitchFamily="18" charset="0"/>
              </a:rPr>
              <a:t>– EU law goes further, programming monitoring, and fixing common rules for controls and reports that Member States have to apply.</a:t>
            </a:r>
          </a:p>
          <a:p>
            <a:pPr>
              <a:buNone/>
            </a:pPr>
            <a:endParaRPr lang="en-GB" sz="1800" dirty="0" smtClean="0">
              <a:latin typeface="Garamond"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94" name="Rectangle 62"/>
          <p:cNvSpPr>
            <a:spLocks noChangeArrowheads="1"/>
          </p:cNvSpPr>
          <p:nvPr/>
        </p:nvSpPr>
        <p:spPr bwMode="auto">
          <a:xfrm>
            <a:off x="-814388" y="6429375"/>
            <a:ext cx="184150" cy="534988"/>
          </a:xfrm>
          <a:prstGeom prst="rect">
            <a:avLst/>
          </a:prstGeom>
          <a:noFill/>
          <a:ln w="9525">
            <a:noFill/>
            <a:miter lim="800000"/>
            <a:headEnd/>
            <a:tailEnd/>
          </a:ln>
          <a:effectLst/>
        </p:spPr>
        <p:txBody>
          <a:bodyPr wrap="none" anchor="ctr">
            <a:spAutoFit/>
          </a:bodyPr>
          <a:lstStyle/>
          <a:p>
            <a:r>
              <a:rPr lang="fr-FR" sz="1100"/>
              <a:t/>
            </a:r>
            <a:br>
              <a:rPr lang="fr-FR" sz="1100"/>
            </a:br>
            <a:endParaRPr lang="fr-FR"/>
          </a:p>
        </p:txBody>
      </p:sp>
      <p:graphicFrame>
        <p:nvGraphicFramePr>
          <p:cNvPr id="27" name="Tableau 26"/>
          <p:cNvGraphicFramePr>
            <a:graphicFrameLocks noGrp="1"/>
          </p:cNvGraphicFramePr>
          <p:nvPr/>
        </p:nvGraphicFramePr>
        <p:xfrm>
          <a:off x="467544" y="548680"/>
          <a:ext cx="8064897" cy="5895568"/>
        </p:xfrm>
        <a:graphic>
          <a:graphicData uri="http://schemas.openxmlformats.org/drawingml/2006/table">
            <a:tbl>
              <a:tblPr/>
              <a:tblGrid>
                <a:gridCol w="1152130"/>
                <a:gridCol w="3528392"/>
                <a:gridCol w="3384375"/>
              </a:tblGrid>
              <a:tr h="139087">
                <a:tc>
                  <a:txBody>
                    <a:bodyPr/>
                    <a:lstStyle/>
                    <a:p>
                      <a:pPr algn="l">
                        <a:spcAft>
                          <a:spcPts val="0"/>
                        </a:spcAft>
                      </a:pPr>
                      <a:endParaRPr lang="en-GB" sz="1200" dirty="0">
                        <a:latin typeface="Garamond"/>
                        <a:ea typeface="Calibri"/>
                        <a:cs typeface="Times New Roman"/>
                      </a:endParaRPr>
                    </a:p>
                  </a:txBody>
                  <a:tcPr marL="43751" marR="43751" marT="0" marB="0">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200" b="1" dirty="0">
                          <a:latin typeface="Garamond"/>
                          <a:ea typeface="Calibri"/>
                          <a:cs typeface="Times New Roman"/>
                        </a:rPr>
                        <a:t>ILC Draft Articles</a:t>
                      </a:r>
                      <a:endParaRPr lang="fr-FR" sz="1200" dirty="0">
                        <a:latin typeface="Garamond"/>
                        <a:ea typeface="Calibri"/>
                        <a:cs typeface="Times New Roman"/>
                      </a:endParaRPr>
                    </a:p>
                  </a:txBody>
                  <a:tcPr marL="43751" marR="437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200" b="1">
                          <a:latin typeface="Garamond"/>
                          <a:ea typeface="Calibri"/>
                          <a:cs typeface="Times New Roman"/>
                        </a:rPr>
                        <a:t>EU Directives</a:t>
                      </a:r>
                      <a:endParaRPr lang="fr-FR" sz="1200">
                        <a:latin typeface="Garamond"/>
                        <a:ea typeface="Calibri"/>
                        <a:cs typeface="Times New Roman"/>
                      </a:endParaRPr>
                    </a:p>
                  </a:txBody>
                  <a:tcPr marL="43751" marR="437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89328">
                <a:tc>
                  <a:txBody>
                    <a:bodyPr/>
                    <a:lstStyle/>
                    <a:p>
                      <a:pPr algn="l">
                        <a:spcAft>
                          <a:spcPts val="0"/>
                        </a:spcAft>
                      </a:pPr>
                      <a:r>
                        <a:rPr lang="en-GB" sz="1200" dirty="0">
                          <a:latin typeface="Garamond"/>
                          <a:ea typeface="Calibri"/>
                          <a:cs typeface="Times New Roman"/>
                        </a:rPr>
                        <a:t>Knowledge of aquifers and their characteristics</a:t>
                      </a:r>
                      <a:endParaRPr lang="fr-FR" sz="1200" dirty="0">
                        <a:latin typeface="Garamond"/>
                        <a:ea typeface="Calibri"/>
                        <a:cs typeface="Times New Roman"/>
                      </a:endParaRPr>
                    </a:p>
                  </a:txBody>
                  <a:tcPr marL="43751" marR="437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200" dirty="0">
                          <a:latin typeface="Garamond"/>
                          <a:ea typeface="Calibri"/>
                          <a:cs typeface="Times New Roman"/>
                        </a:rPr>
                        <a:t>Art. 5 suggests to take into account:</a:t>
                      </a:r>
                      <a:endParaRPr lang="fr-FR" sz="1200" dirty="0">
                        <a:latin typeface="Garamond"/>
                        <a:ea typeface="Calibri"/>
                        <a:cs typeface="Times New Roman"/>
                      </a:endParaRPr>
                    </a:p>
                    <a:p>
                      <a:pPr marL="342900" lvl="0" indent="-342900" algn="l">
                        <a:spcAft>
                          <a:spcPts val="0"/>
                        </a:spcAft>
                        <a:buFont typeface="Wingdings"/>
                        <a:buChar char=""/>
                      </a:pPr>
                      <a:r>
                        <a:rPr lang="en-GB" sz="1200" dirty="0">
                          <a:latin typeface="Garamond"/>
                          <a:ea typeface="Calibri"/>
                          <a:cs typeface="Times New Roman"/>
                        </a:rPr>
                        <a:t>The natural characteristics of the aquifer or aquifer system (</a:t>
                      </a:r>
                      <a:r>
                        <a:rPr lang="en-GB" sz="1200" i="1" dirty="0">
                          <a:latin typeface="Garamond"/>
                          <a:ea typeface="Calibri"/>
                          <a:cs typeface="Times New Roman"/>
                        </a:rPr>
                        <a:t>a</a:t>
                      </a:r>
                      <a:r>
                        <a:rPr lang="en-GB" sz="1200" dirty="0">
                          <a:latin typeface="Garamond"/>
                          <a:ea typeface="Calibri"/>
                          <a:cs typeface="Times New Roman"/>
                        </a:rPr>
                        <a:t>);</a:t>
                      </a:r>
                      <a:endParaRPr lang="fr-FR" sz="1200" dirty="0">
                        <a:latin typeface="Garamond"/>
                        <a:ea typeface="Calibri"/>
                        <a:cs typeface="Times New Roman"/>
                      </a:endParaRPr>
                    </a:p>
                    <a:p>
                      <a:pPr marL="342900" lvl="0" indent="-342900" algn="l">
                        <a:spcAft>
                          <a:spcPts val="0"/>
                        </a:spcAft>
                        <a:buFont typeface="Wingdings"/>
                        <a:buChar char=""/>
                      </a:pPr>
                      <a:r>
                        <a:rPr lang="en-GB" sz="1200" dirty="0">
                          <a:latin typeface="Garamond"/>
                          <a:ea typeface="Calibri"/>
                          <a:cs typeface="Times New Roman"/>
                        </a:rPr>
                        <a:t>The contribution to the formation and recharge of the aquifer (</a:t>
                      </a:r>
                      <a:r>
                        <a:rPr lang="en-GB" sz="1200" i="1" dirty="0">
                          <a:latin typeface="Garamond"/>
                          <a:ea typeface="Calibri"/>
                          <a:cs typeface="Times New Roman"/>
                        </a:rPr>
                        <a:t>d</a:t>
                      </a:r>
                      <a:r>
                        <a:rPr lang="en-GB" sz="1200" dirty="0">
                          <a:latin typeface="Garamond"/>
                          <a:ea typeface="Calibri"/>
                          <a:cs typeface="Times New Roman"/>
                        </a:rPr>
                        <a:t>);</a:t>
                      </a:r>
                      <a:endParaRPr lang="fr-FR" sz="1200" dirty="0">
                        <a:latin typeface="Garamond"/>
                        <a:ea typeface="Calibri"/>
                        <a:cs typeface="Times New Roman"/>
                      </a:endParaRPr>
                    </a:p>
                    <a:p>
                      <a:pPr marL="342900" lvl="0" indent="-342900" algn="l">
                        <a:spcAft>
                          <a:spcPts val="0"/>
                        </a:spcAft>
                        <a:buFont typeface="Wingdings"/>
                        <a:buChar char=""/>
                      </a:pPr>
                      <a:r>
                        <a:rPr lang="en-GB" sz="1200" dirty="0">
                          <a:latin typeface="Garamond"/>
                          <a:ea typeface="Calibri"/>
                          <a:cs typeface="Times New Roman"/>
                        </a:rPr>
                        <a:t>The role of the aquifer in the related ecosystems (</a:t>
                      </a:r>
                      <a:r>
                        <a:rPr lang="en-GB" sz="1200" i="1" dirty="0">
                          <a:latin typeface="Garamond"/>
                          <a:ea typeface="Calibri"/>
                          <a:cs typeface="Times New Roman"/>
                        </a:rPr>
                        <a:t>i</a:t>
                      </a:r>
                      <a:r>
                        <a:rPr lang="en-GB" sz="1200" dirty="0">
                          <a:latin typeface="Garamond"/>
                          <a:ea typeface="Calibri"/>
                          <a:cs typeface="Times New Roman"/>
                        </a:rPr>
                        <a:t>).</a:t>
                      </a:r>
                      <a:endParaRPr lang="fr-FR" sz="1200" dirty="0">
                        <a:latin typeface="Garamond"/>
                        <a:ea typeface="Calibri"/>
                        <a:cs typeface="Times New Roman"/>
                      </a:endParaRPr>
                    </a:p>
                    <a:p>
                      <a:pPr marL="21590" algn="l">
                        <a:spcAft>
                          <a:spcPts val="0"/>
                        </a:spcAft>
                      </a:pPr>
                      <a:r>
                        <a:rPr lang="en-GB" sz="1200" dirty="0">
                          <a:latin typeface="Garamond"/>
                          <a:ea typeface="Calibri"/>
                          <a:cs typeface="Times New Roman"/>
                        </a:rPr>
                        <a:t>The article 8 (</a:t>
                      </a:r>
                      <a:r>
                        <a:rPr lang="en-GB" sz="1200" i="1" dirty="0">
                          <a:latin typeface="Garamond"/>
                          <a:ea typeface="Calibri"/>
                          <a:cs typeface="Times New Roman"/>
                        </a:rPr>
                        <a:t>1</a:t>
                      </a:r>
                      <a:r>
                        <a:rPr lang="en-GB" sz="1200" dirty="0">
                          <a:latin typeface="Garamond"/>
                          <a:ea typeface="Calibri"/>
                          <a:cs typeface="Times New Roman"/>
                        </a:rPr>
                        <a:t>-</a:t>
                      </a:r>
                      <a:r>
                        <a:rPr lang="en-GB" sz="1200" i="1" dirty="0">
                          <a:latin typeface="Garamond"/>
                          <a:ea typeface="Calibri"/>
                          <a:cs typeface="Times New Roman"/>
                        </a:rPr>
                        <a:t>2</a:t>
                      </a:r>
                      <a:r>
                        <a:rPr lang="en-GB" sz="1200" dirty="0">
                          <a:latin typeface="Garamond"/>
                          <a:ea typeface="Calibri"/>
                          <a:cs typeface="Times New Roman"/>
                        </a:rPr>
                        <a:t>) talks about information on the condition, nature and extent of aquifers, mobilizing several relevant sciences.</a:t>
                      </a:r>
                      <a:endParaRPr lang="fr-FR" sz="1200" dirty="0">
                        <a:latin typeface="Garamond"/>
                        <a:ea typeface="Calibri"/>
                        <a:cs typeface="Times New Roman"/>
                      </a:endParaRPr>
                    </a:p>
                  </a:txBody>
                  <a:tcPr marL="43751" marR="437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200" dirty="0">
                          <a:latin typeface="Garamond"/>
                          <a:ea typeface="Calibri"/>
                          <a:cs typeface="Times New Roman"/>
                        </a:rPr>
                        <a:t>The WFD, in its Annex II 2, requires a characterisation of groundwater bodies, in order to identify them and to know where the WFD objectives won’t be reached by </a:t>
                      </a:r>
                      <a:r>
                        <a:rPr lang="en-GB" sz="1200" dirty="0" smtClean="0">
                          <a:latin typeface="Garamond"/>
                          <a:ea typeface="Calibri"/>
                          <a:cs typeface="Times New Roman"/>
                        </a:rPr>
                        <a:t>2015 </a:t>
                      </a:r>
                      <a:r>
                        <a:rPr lang="en-GB" sz="1200" dirty="0">
                          <a:latin typeface="Garamond"/>
                          <a:ea typeface="Calibri"/>
                          <a:cs typeface="Times New Roman"/>
                        </a:rPr>
                        <a:t>– main criteria:</a:t>
                      </a:r>
                      <a:endParaRPr lang="fr-FR" sz="1200" dirty="0">
                        <a:latin typeface="Garamond"/>
                        <a:ea typeface="Calibri"/>
                        <a:cs typeface="Times New Roman"/>
                      </a:endParaRPr>
                    </a:p>
                    <a:p>
                      <a:pPr marL="342900" lvl="0" indent="-342900" algn="l">
                        <a:spcAft>
                          <a:spcPts val="0"/>
                        </a:spcAft>
                        <a:buFont typeface="Wingdings"/>
                        <a:buChar char=""/>
                      </a:pPr>
                      <a:r>
                        <a:rPr lang="en-GB" sz="1200" i="1" dirty="0">
                          <a:latin typeface="Garamond"/>
                          <a:ea typeface="Calibri"/>
                          <a:cs typeface="Times New Roman"/>
                        </a:rPr>
                        <a:t>Location</a:t>
                      </a:r>
                      <a:r>
                        <a:rPr lang="en-GB" sz="1200" dirty="0">
                          <a:latin typeface="Garamond"/>
                          <a:ea typeface="Calibri"/>
                          <a:cs typeface="Times New Roman"/>
                        </a:rPr>
                        <a:t> and </a:t>
                      </a:r>
                      <a:r>
                        <a:rPr lang="en-GB" sz="1200" i="1" dirty="0">
                          <a:latin typeface="Garamond"/>
                          <a:ea typeface="Calibri"/>
                          <a:cs typeface="Times New Roman"/>
                        </a:rPr>
                        <a:t>limits</a:t>
                      </a:r>
                      <a:r>
                        <a:rPr lang="en-GB" sz="1200" dirty="0">
                          <a:latin typeface="Garamond"/>
                          <a:ea typeface="Calibri"/>
                          <a:cs typeface="Times New Roman"/>
                        </a:rPr>
                        <a:t> of </a:t>
                      </a:r>
                      <a:r>
                        <a:rPr lang="en-GB" sz="1200" dirty="0" smtClean="0">
                          <a:latin typeface="Garamond"/>
                          <a:ea typeface="Calibri"/>
                          <a:cs typeface="Times New Roman"/>
                        </a:rPr>
                        <a:t>bodies of groundwater,</a:t>
                      </a:r>
                      <a:endParaRPr lang="fr-FR" sz="1200" dirty="0">
                        <a:latin typeface="Garamond"/>
                        <a:ea typeface="Calibri"/>
                        <a:cs typeface="Times New Roman"/>
                      </a:endParaRPr>
                    </a:p>
                    <a:p>
                      <a:pPr marL="342900" lvl="0" indent="-342900" algn="l">
                        <a:spcAft>
                          <a:spcPts val="0"/>
                        </a:spcAft>
                        <a:buFont typeface="Wingdings"/>
                        <a:buChar char=""/>
                      </a:pPr>
                      <a:r>
                        <a:rPr lang="en-GB" sz="1200" i="1" dirty="0">
                          <a:latin typeface="Garamond"/>
                          <a:ea typeface="Calibri"/>
                          <a:cs typeface="Times New Roman"/>
                        </a:rPr>
                        <a:t>Geological </a:t>
                      </a:r>
                      <a:r>
                        <a:rPr lang="en-GB" sz="1200" dirty="0">
                          <a:latin typeface="Garamond"/>
                          <a:ea typeface="Calibri"/>
                          <a:cs typeface="Times New Roman"/>
                        </a:rPr>
                        <a:t>and</a:t>
                      </a:r>
                      <a:r>
                        <a:rPr lang="en-GB" sz="1200" i="1" dirty="0">
                          <a:latin typeface="Garamond"/>
                          <a:ea typeface="Calibri"/>
                          <a:cs typeface="Times New Roman"/>
                        </a:rPr>
                        <a:t> Hydrogeological </a:t>
                      </a:r>
                      <a:r>
                        <a:rPr lang="en-GB" sz="1200" dirty="0">
                          <a:latin typeface="Garamond"/>
                          <a:ea typeface="Calibri"/>
                          <a:cs typeface="Adve06613w"/>
                        </a:rPr>
                        <a:t>characteristics of </a:t>
                      </a:r>
                      <a:r>
                        <a:rPr lang="en-GB" sz="1200" dirty="0" smtClean="0">
                          <a:latin typeface="Garamond"/>
                          <a:ea typeface="Calibri"/>
                          <a:cs typeface="Adve06613w"/>
                        </a:rPr>
                        <a:t>bodies</a:t>
                      </a:r>
                      <a:r>
                        <a:rPr lang="en-GB" sz="1200" baseline="0" dirty="0" smtClean="0">
                          <a:latin typeface="Garamond"/>
                          <a:ea typeface="Calibri"/>
                          <a:cs typeface="Adve06613w"/>
                        </a:rPr>
                        <a:t> of groundwater</a:t>
                      </a:r>
                      <a:endParaRPr lang="fr-FR" sz="1200" dirty="0">
                        <a:latin typeface="Garamond"/>
                        <a:ea typeface="Calibri"/>
                        <a:cs typeface="Times New Roman"/>
                      </a:endParaRPr>
                    </a:p>
                    <a:p>
                      <a:pPr marL="342900" lvl="0" indent="-342900" algn="l">
                        <a:spcAft>
                          <a:spcPts val="0"/>
                        </a:spcAft>
                        <a:buFont typeface="Wingdings"/>
                        <a:buChar char=""/>
                      </a:pPr>
                      <a:r>
                        <a:rPr lang="en-GB" sz="1200" dirty="0">
                          <a:latin typeface="Garamond"/>
                          <a:ea typeface="Calibri"/>
                          <a:cs typeface="Times New Roman"/>
                        </a:rPr>
                        <a:t>Groundwater bodies </a:t>
                      </a:r>
                      <a:r>
                        <a:rPr lang="en-GB" sz="1200" i="1" dirty="0">
                          <a:latin typeface="Garamond"/>
                          <a:ea typeface="Calibri"/>
                          <a:cs typeface="Times New Roman"/>
                        </a:rPr>
                        <a:t>for which there are directly dependent surface water ecosystems or terrestrial ecosystems</a:t>
                      </a:r>
                      <a:r>
                        <a:rPr lang="en-GB" sz="1200" dirty="0">
                          <a:latin typeface="Garamond"/>
                          <a:ea typeface="Calibri"/>
                          <a:cs typeface="Times New Roman"/>
                        </a:rPr>
                        <a:t>.</a:t>
                      </a:r>
                      <a:endParaRPr lang="fr-FR" sz="1200" dirty="0">
                        <a:latin typeface="Garamond"/>
                        <a:ea typeface="Calibri"/>
                        <a:cs typeface="Times New Roman"/>
                      </a:endParaRPr>
                    </a:p>
                  </a:txBody>
                  <a:tcPr marL="43751" marR="437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60440">
                <a:tc>
                  <a:txBody>
                    <a:bodyPr/>
                    <a:lstStyle/>
                    <a:p>
                      <a:pPr algn="l">
                        <a:spcAft>
                          <a:spcPts val="0"/>
                        </a:spcAft>
                      </a:pPr>
                      <a:r>
                        <a:rPr lang="en-GB" sz="1200" dirty="0">
                          <a:latin typeface="Garamond"/>
                          <a:ea typeface="Calibri"/>
                          <a:cs typeface="Times New Roman"/>
                        </a:rPr>
                        <a:t>Knowledge of impacts/harms</a:t>
                      </a:r>
                      <a:endParaRPr lang="fr-FR" sz="1200" dirty="0">
                        <a:latin typeface="Garamond"/>
                        <a:ea typeface="Calibri"/>
                        <a:cs typeface="Times New Roman"/>
                      </a:endParaRPr>
                    </a:p>
                  </a:txBody>
                  <a:tcPr marL="43751" marR="437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200" dirty="0">
                          <a:latin typeface="Garamond"/>
                          <a:ea typeface="Calibri"/>
                          <a:cs typeface="Times New Roman"/>
                        </a:rPr>
                        <a:t>Article 5: the management of aquifers must take into account “the actual and potential </a:t>
                      </a:r>
                      <a:r>
                        <a:rPr lang="en-GB" sz="1200" i="1" dirty="0">
                          <a:latin typeface="Garamond"/>
                          <a:ea typeface="Calibri"/>
                          <a:cs typeface="Times New Roman"/>
                        </a:rPr>
                        <a:t>effects</a:t>
                      </a:r>
                      <a:r>
                        <a:rPr lang="en-GB" sz="1200" dirty="0">
                          <a:latin typeface="Garamond"/>
                          <a:ea typeface="Calibri"/>
                          <a:cs typeface="Times New Roman"/>
                        </a:rPr>
                        <a:t>” of their utilization on other aquifer States. The obligation of not to cause </a:t>
                      </a:r>
                      <a:r>
                        <a:rPr lang="en-GB" sz="1200" i="1" dirty="0">
                          <a:latin typeface="Garamond"/>
                          <a:ea typeface="Calibri"/>
                          <a:cs typeface="Times New Roman"/>
                        </a:rPr>
                        <a:t>significant harm</a:t>
                      </a:r>
                      <a:r>
                        <a:rPr lang="en-GB" sz="1200" dirty="0">
                          <a:latin typeface="Garamond"/>
                          <a:ea typeface="Calibri"/>
                          <a:cs typeface="Times New Roman"/>
                        </a:rPr>
                        <a:t> (article 6) implies to prevent </a:t>
                      </a:r>
                      <a:r>
                        <a:rPr lang="en-GB" sz="1200" i="1" dirty="0">
                          <a:latin typeface="Garamond"/>
                          <a:ea typeface="Calibri"/>
                          <a:cs typeface="Times New Roman"/>
                        </a:rPr>
                        <a:t>impacts</a:t>
                      </a:r>
                      <a:r>
                        <a:rPr lang="en-GB" sz="1200" dirty="0">
                          <a:latin typeface="Garamond"/>
                          <a:ea typeface="Calibri"/>
                          <a:cs typeface="Times New Roman"/>
                        </a:rPr>
                        <a:t> caused or probably caused by other activities; the article 11 provides a prevention and minimization of </a:t>
                      </a:r>
                      <a:r>
                        <a:rPr lang="en-GB" sz="1200" i="1" dirty="0">
                          <a:latin typeface="Garamond"/>
                          <a:ea typeface="Calibri"/>
                          <a:cs typeface="Times New Roman"/>
                        </a:rPr>
                        <a:t>detrimental impacts</a:t>
                      </a:r>
                      <a:r>
                        <a:rPr lang="en-GB" sz="1200" dirty="0">
                          <a:latin typeface="Garamond"/>
                          <a:ea typeface="Calibri"/>
                          <a:cs typeface="Times New Roman"/>
                        </a:rPr>
                        <a:t>. The </a:t>
                      </a:r>
                      <a:r>
                        <a:rPr lang="en-GB" sz="1200" dirty="0" smtClean="0">
                          <a:latin typeface="Garamond"/>
                          <a:ea typeface="Calibri"/>
                          <a:cs typeface="Times New Roman"/>
                        </a:rPr>
                        <a:t>article 12 </a:t>
                      </a:r>
                      <a:r>
                        <a:rPr lang="en-GB" sz="1200" dirty="0">
                          <a:latin typeface="Garamond"/>
                          <a:ea typeface="Calibri"/>
                          <a:cs typeface="Times New Roman"/>
                        </a:rPr>
                        <a:t>deals with </a:t>
                      </a:r>
                      <a:r>
                        <a:rPr lang="en-GB" sz="1200" i="1" dirty="0">
                          <a:latin typeface="Garamond"/>
                          <a:ea typeface="Calibri"/>
                          <a:cs typeface="Times New Roman"/>
                        </a:rPr>
                        <a:t>pollution</a:t>
                      </a:r>
                      <a:r>
                        <a:rPr lang="en-GB" sz="1200" dirty="0">
                          <a:latin typeface="Garamond"/>
                          <a:ea typeface="Calibri"/>
                          <a:cs typeface="Times New Roman"/>
                        </a:rPr>
                        <a:t>, underlining the particular vulnerability of aquifers.</a:t>
                      </a:r>
                      <a:endParaRPr lang="fr-FR" sz="1200" dirty="0">
                        <a:latin typeface="Garamond"/>
                        <a:ea typeface="Calibri"/>
                        <a:cs typeface="Times New Roman"/>
                      </a:endParaRPr>
                    </a:p>
                    <a:p>
                      <a:pPr algn="l">
                        <a:spcAft>
                          <a:spcPts val="0"/>
                        </a:spcAft>
                      </a:pPr>
                      <a:endParaRPr lang="en-GB" sz="1200" dirty="0" smtClean="0">
                        <a:latin typeface="Garamond"/>
                        <a:ea typeface="Calibri"/>
                        <a:cs typeface="Times New Roman"/>
                      </a:endParaRPr>
                    </a:p>
                    <a:p>
                      <a:pPr algn="l">
                        <a:spcAft>
                          <a:spcPts val="0"/>
                        </a:spcAft>
                      </a:pPr>
                      <a:r>
                        <a:rPr lang="en-GB" sz="1200" dirty="0" smtClean="0">
                          <a:latin typeface="Garamond"/>
                          <a:ea typeface="Calibri"/>
                          <a:cs typeface="Times New Roman"/>
                        </a:rPr>
                        <a:t>Such </a:t>
                      </a:r>
                      <a:r>
                        <a:rPr lang="en-GB" sz="1200" dirty="0">
                          <a:latin typeface="Garamond"/>
                          <a:ea typeface="Calibri"/>
                          <a:cs typeface="Times New Roman"/>
                        </a:rPr>
                        <a:t>a general terminology requires a vast and transversal knowledge.</a:t>
                      </a:r>
                      <a:endParaRPr lang="fr-FR" sz="1200" dirty="0">
                        <a:latin typeface="Garamond"/>
                        <a:ea typeface="Calibri"/>
                        <a:cs typeface="Times New Roman"/>
                      </a:endParaRPr>
                    </a:p>
                  </a:txBody>
                  <a:tcPr marL="43751" marR="437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latin typeface="Garamond"/>
                          <a:ea typeface="Calibri"/>
                          <a:cs typeface="Adve06613w"/>
                        </a:rPr>
                        <a:t>Each river basin management plan contains, both for surface and </a:t>
                      </a:r>
                      <a:r>
                        <a:rPr lang="en-GB" sz="1200" dirty="0" smtClean="0">
                          <a:latin typeface="Garamond"/>
                          <a:ea typeface="Calibri"/>
                          <a:cs typeface="Adve06613w"/>
                        </a:rPr>
                        <a:t>groundwaters </a:t>
                      </a:r>
                      <a:r>
                        <a:rPr lang="en-GB" sz="1200" dirty="0" smtClean="0">
                          <a:latin typeface="Garamond"/>
                          <a:ea typeface="Calibri"/>
                          <a:cs typeface="Times New Roman"/>
                        </a:rPr>
                        <a:t>(WFD, Annex VII, </a:t>
                      </a:r>
                      <a:r>
                        <a:rPr lang="en-GB" sz="1200" i="1" dirty="0" smtClean="0">
                          <a:latin typeface="Garamond"/>
                          <a:ea typeface="Calibri"/>
                          <a:cs typeface="Times New Roman"/>
                        </a:rPr>
                        <a:t>2</a:t>
                      </a:r>
                      <a:r>
                        <a:rPr lang="en-GB" sz="1200" dirty="0" smtClean="0">
                          <a:latin typeface="Garamond"/>
                          <a:ea typeface="Calibri"/>
                          <a:cs typeface="Times New Roman"/>
                        </a:rPr>
                        <a:t>):</a:t>
                      </a:r>
                    </a:p>
                    <a:p>
                      <a:pPr marL="358775" marR="0" indent="-358775" algn="l" defTabSz="914400" rtl="0" eaLnBrk="1" fontAlgn="auto" latinLnBrk="0" hangingPunct="1">
                        <a:lnSpc>
                          <a:spcPct val="100000"/>
                        </a:lnSpc>
                        <a:spcBef>
                          <a:spcPts val="0"/>
                        </a:spcBef>
                        <a:spcAft>
                          <a:spcPts val="0"/>
                        </a:spcAft>
                        <a:buClrTx/>
                        <a:buSzTx/>
                        <a:buFont typeface="Wingdings" pitchFamily="2" charset="2"/>
                        <a:buChar char="§"/>
                        <a:tabLst/>
                        <a:defRPr/>
                      </a:pPr>
                      <a:r>
                        <a:rPr lang="en-GB" sz="1200" kern="1200" dirty="0" smtClean="0">
                          <a:solidFill>
                            <a:schemeClr val="tx1"/>
                          </a:solidFill>
                          <a:latin typeface="Garamond"/>
                          <a:ea typeface="Calibri"/>
                          <a:cs typeface="Times New Roman"/>
                        </a:rPr>
                        <a:t>estimati</a:t>
                      </a:r>
                      <a:r>
                        <a:rPr lang="en-GB" sz="1200" dirty="0" smtClean="0">
                          <a:latin typeface="Garamond"/>
                          <a:ea typeface="Calibri"/>
                          <a:cs typeface="Adve06613w"/>
                        </a:rPr>
                        <a:t>on </a:t>
                      </a:r>
                      <a:r>
                        <a:rPr lang="en-GB" sz="1200" dirty="0">
                          <a:latin typeface="Garamond"/>
                          <a:ea typeface="Calibri"/>
                          <a:cs typeface="Adve06613w"/>
                        </a:rPr>
                        <a:t>of </a:t>
                      </a:r>
                      <a:r>
                        <a:rPr lang="en-GB" sz="1200" i="1" dirty="0">
                          <a:latin typeface="Garamond"/>
                          <a:ea typeface="Calibri"/>
                          <a:cs typeface="Adve06613w"/>
                        </a:rPr>
                        <a:t>point source pollution</a:t>
                      </a:r>
                      <a:r>
                        <a:rPr lang="en-GB" sz="1200" dirty="0">
                          <a:latin typeface="Garamond"/>
                          <a:ea typeface="Calibri"/>
                          <a:cs typeface="Adve06613w"/>
                        </a:rPr>
                        <a:t>;</a:t>
                      </a:r>
                      <a:endParaRPr lang="fr-FR" sz="1200" dirty="0">
                        <a:latin typeface="Garamond"/>
                        <a:ea typeface="Calibri"/>
                        <a:cs typeface="Times New Roman"/>
                      </a:endParaRPr>
                    </a:p>
                    <a:p>
                      <a:pPr marL="342900" lvl="0" indent="-342900" algn="l">
                        <a:spcAft>
                          <a:spcPts val="0"/>
                        </a:spcAft>
                        <a:buFont typeface="Wingdings"/>
                        <a:buChar char=""/>
                      </a:pPr>
                      <a:r>
                        <a:rPr lang="en-GB" sz="1200" dirty="0">
                          <a:latin typeface="Garamond"/>
                          <a:ea typeface="Calibri"/>
                          <a:cs typeface="Adve06613w"/>
                        </a:rPr>
                        <a:t>estimation of </a:t>
                      </a:r>
                      <a:r>
                        <a:rPr lang="en-GB" sz="1200" i="1" dirty="0">
                          <a:latin typeface="Garamond"/>
                          <a:ea typeface="Calibri"/>
                          <a:cs typeface="Adve06613w"/>
                        </a:rPr>
                        <a:t>diffuse source pollution</a:t>
                      </a:r>
                      <a:r>
                        <a:rPr lang="en-GB" sz="1200" dirty="0">
                          <a:latin typeface="Garamond"/>
                          <a:ea typeface="Calibri"/>
                          <a:cs typeface="Adve06613w"/>
                        </a:rPr>
                        <a:t>;</a:t>
                      </a:r>
                      <a:endParaRPr lang="fr-FR" sz="1200" dirty="0">
                        <a:latin typeface="Garamond"/>
                        <a:ea typeface="Calibri"/>
                        <a:cs typeface="Times New Roman"/>
                      </a:endParaRPr>
                    </a:p>
                    <a:p>
                      <a:pPr marL="342900" lvl="0" indent="-342900" algn="l">
                        <a:spcAft>
                          <a:spcPts val="0"/>
                        </a:spcAft>
                        <a:buFont typeface="Wingdings"/>
                        <a:buChar char=""/>
                      </a:pPr>
                      <a:r>
                        <a:rPr lang="en-GB" sz="1200" dirty="0">
                          <a:latin typeface="Garamond"/>
                          <a:ea typeface="Calibri"/>
                          <a:cs typeface="Adve06613w"/>
                        </a:rPr>
                        <a:t>estimation of </a:t>
                      </a:r>
                      <a:r>
                        <a:rPr lang="en-GB" sz="1200" i="1" dirty="0">
                          <a:latin typeface="Garamond"/>
                          <a:ea typeface="Calibri"/>
                          <a:cs typeface="Adve06613w"/>
                        </a:rPr>
                        <a:t>pressures on the quantitative status</a:t>
                      </a:r>
                      <a:r>
                        <a:rPr lang="en-GB" sz="1200" dirty="0">
                          <a:latin typeface="Garamond"/>
                          <a:ea typeface="Calibri"/>
                          <a:cs typeface="Adve06613w"/>
                        </a:rPr>
                        <a:t> of water including abstractions,</a:t>
                      </a:r>
                      <a:endParaRPr lang="fr-FR" sz="1200" dirty="0">
                        <a:latin typeface="Garamond"/>
                        <a:ea typeface="Calibri"/>
                        <a:cs typeface="Times New Roman"/>
                      </a:endParaRPr>
                    </a:p>
                    <a:p>
                      <a:pPr marL="342900" lvl="0" indent="-342900" algn="l">
                        <a:spcAft>
                          <a:spcPts val="0"/>
                        </a:spcAft>
                        <a:buFont typeface="Wingdings"/>
                        <a:buChar char=""/>
                      </a:pPr>
                      <a:r>
                        <a:rPr lang="en-GB" sz="1200" dirty="0">
                          <a:latin typeface="Garamond"/>
                          <a:ea typeface="Calibri"/>
                          <a:cs typeface="Adve06613w"/>
                        </a:rPr>
                        <a:t>analysis of </a:t>
                      </a:r>
                      <a:r>
                        <a:rPr lang="en-GB" sz="1200" i="1" dirty="0">
                          <a:latin typeface="Garamond"/>
                          <a:ea typeface="Calibri"/>
                          <a:cs typeface="Adve06613w"/>
                        </a:rPr>
                        <a:t>other impacts</a:t>
                      </a:r>
                      <a:r>
                        <a:rPr lang="en-GB" sz="1200" dirty="0">
                          <a:latin typeface="Garamond"/>
                          <a:ea typeface="Calibri"/>
                          <a:cs typeface="Adve06613w"/>
                        </a:rPr>
                        <a:t> of human activity on the status of water</a:t>
                      </a:r>
                      <a:endParaRPr lang="fr-FR" sz="1200" dirty="0">
                        <a:latin typeface="Garamond"/>
                        <a:ea typeface="Calibri"/>
                        <a:cs typeface="Times New Roman"/>
                      </a:endParaRPr>
                    </a:p>
                    <a:p>
                      <a:pPr marL="21590" algn="l">
                        <a:spcAft>
                          <a:spcPts val="0"/>
                        </a:spcAft>
                      </a:pPr>
                      <a:r>
                        <a:rPr lang="en-GB" sz="1200" dirty="0" smtClean="0">
                          <a:latin typeface="Garamond"/>
                          <a:ea typeface="Calibri"/>
                          <a:cs typeface="Times New Roman"/>
                        </a:rPr>
                        <a:t>The </a:t>
                      </a:r>
                      <a:r>
                        <a:rPr lang="en-GB" sz="1200" dirty="0">
                          <a:latin typeface="Garamond"/>
                          <a:ea typeface="Calibri"/>
                          <a:cs typeface="Times New Roman"/>
                        </a:rPr>
                        <a:t>WFD, 2006/118/EC directive and other relevant texts </a:t>
                      </a:r>
                      <a:r>
                        <a:rPr lang="en-GB" sz="1200" dirty="0" smtClean="0">
                          <a:latin typeface="Garamond"/>
                          <a:ea typeface="Calibri"/>
                          <a:cs typeface="Times New Roman"/>
                        </a:rPr>
                        <a:t>list </a:t>
                      </a:r>
                      <a:r>
                        <a:rPr lang="en-GB" sz="1200" dirty="0">
                          <a:latin typeface="Garamond"/>
                          <a:ea typeface="Calibri"/>
                          <a:cs typeface="Times New Roman"/>
                        </a:rPr>
                        <a:t>forbidden (</a:t>
                      </a:r>
                      <a:r>
                        <a:rPr lang="en-GB" sz="1200" i="1" dirty="0">
                          <a:latin typeface="Garamond"/>
                          <a:ea typeface="Calibri"/>
                          <a:cs typeface="Times New Roman"/>
                        </a:rPr>
                        <a:t>cessation</a:t>
                      </a:r>
                      <a:r>
                        <a:rPr lang="en-GB" sz="1200" dirty="0">
                          <a:latin typeface="Garamond"/>
                          <a:ea typeface="Calibri"/>
                          <a:cs typeface="Times New Roman"/>
                        </a:rPr>
                        <a:t> of discharges, emissions and losses) or to be limited (</a:t>
                      </a:r>
                      <a:r>
                        <a:rPr lang="en-GB" sz="1200" i="1" dirty="0">
                          <a:latin typeface="Garamond"/>
                          <a:ea typeface="Calibri"/>
                          <a:cs typeface="Times New Roman"/>
                        </a:rPr>
                        <a:t>reduction</a:t>
                      </a:r>
                      <a:r>
                        <a:rPr lang="en-GB" sz="1200" dirty="0">
                          <a:latin typeface="Garamond"/>
                          <a:ea typeface="Calibri"/>
                          <a:cs typeface="Times New Roman"/>
                        </a:rPr>
                        <a:t>) </a:t>
                      </a:r>
                      <a:r>
                        <a:rPr lang="en-GB" sz="1200" i="1" dirty="0">
                          <a:latin typeface="Garamond"/>
                          <a:ea typeface="Calibri"/>
                          <a:cs typeface="Times New Roman"/>
                        </a:rPr>
                        <a:t>pollutants</a:t>
                      </a:r>
                      <a:r>
                        <a:rPr lang="en-GB" sz="1200" dirty="0">
                          <a:latin typeface="Garamond"/>
                          <a:ea typeface="Calibri"/>
                          <a:cs typeface="Times New Roman"/>
                        </a:rPr>
                        <a:t>, </a:t>
                      </a:r>
                      <a:r>
                        <a:rPr lang="en-GB" sz="1200" i="1" dirty="0">
                          <a:latin typeface="Garamond"/>
                          <a:ea typeface="Calibri"/>
                          <a:cs typeface="Times New Roman"/>
                        </a:rPr>
                        <a:t>hazardous</a:t>
                      </a:r>
                      <a:r>
                        <a:rPr lang="en-GB" sz="1200" dirty="0">
                          <a:latin typeface="Garamond"/>
                          <a:ea typeface="Calibri"/>
                          <a:cs typeface="Times New Roman"/>
                        </a:rPr>
                        <a:t> or </a:t>
                      </a:r>
                      <a:r>
                        <a:rPr lang="en-GB" sz="1200" i="1" dirty="0">
                          <a:latin typeface="Garamond"/>
                          <a:ea typeface="Calibri"/>
                          <a:cs typeface="Times New Roman"/>
                        </a:rPr>
                        <a:t>priority</a:t>
                      </a:r>
                      <a:r>
                        <a:rPr lang="en-GB" sz="1200" dirty="0">
                          <a:latin typeface="Garamond"/>
                          <a:ea typeface="Calibri"/>
                          <a:cs typeface="Times New Roman"/>
                        </a:rPr>
                        <a:t> substances</a:t>
                      </a:r>
                      <a:r>
                        <a:rPr lang="en-GB" sz="1200" dirty="0" smtClean="0">
                          <a:latin typeface="Garamond"/>
                          <a:ea typeface="Calibri"/>
                          <a:cs typeface="Times New Roman"/>
                        </a:rPr>
                        <a:t>.</a:t>
                      </a:r>
                    </a:p>
                    <a:p>
                      <a:pPr marL="21590" algn="l">
                        <a:spcAft>
                          <a:spcPts val="0"/>
                        </a:spcAft>
                      </a:pPr>
                      <a:endParaRPr lang="fr-FR" sz="1200" dirty="0">
                        <a:latin typeface="Garamond"/>
                        <a:ea typeface="Calibri"/>
                        <a:cs typeface="Times New Roman"/>
                      </a:endParaRPr>
                    </a:p>
                    <a:p>
                      <a:pPr marL="21590" algn="l">
                        <a:spcAft>
                          <a:spcPts val="0"/>
                        </a:spcAft>
                      </a:pPr>
                      <a:r>
                        <a:rPr lang="en-GB" sz="1200" dirty="0">
                          <a:latin typeface="Garamond"/>
                          <a:ea typeface="Calibri"/>
                          <a:cs typeface="Times New Roman"/>
                        </a:rPr>
                        <a:t>Setting of </a:t>
                      </a:r>
                      <a:r>
                        <a:rPr lang="en-GB" sz="1200" i="1" dirty="0">
                          <a:latin typeface="Garamond"/>
                          <a:ea typeface="Calibri"/>
                          <a:cs typeface="Times New Roman"/>
                        </a:rPr>
                        <a:t>emission limit values </a:t>
                      </a:r>
                      <a:r>
                        <a:rPr lang="en-GB" sz="1200" dirty="0">
                          <a:latin typeface="Garamond"/>
                          <a:ea typeface="Calibri"/>
                          <a:cs typeface="Times New Roman"/>
                        </a:rPr>
                        <a:t>(16 WFD</a:t>
                      </a:r>
                      <a:r>
                        <a:rPr lang="en-GB" sz="1200" dirty="0" smtClean="0">
                          <a:latin typeface="Garamond"/>
                          <a:ea typeface="Calibri"/>
                          <a:cs typeface="Times New Roman"/>
                        </a:rPr>
                        <a:t>).</a:t>
                      </a:r>
                    </a:p>
                    <a:p>
                      <a:pPr marL="21590" algn="l">
                        <a:spcAft>
                          <a:spcPts val="0"/>
                        </a:spcAft>
                      </a:pPr>
                      <a:endParaRPr lang="fr-FR" sz="1200" dirty="0">
                        <a:latin typeface="Garamond"/>
                        <a:ea typeface="Calibri"/>
                        <a:cs typeface="Times New Roman"/>
                      </a:endParaRPr>
                    </a:p>
                    <a:p>
                      <a:pPr marL="21590" algn="l">
                        <a:spcAft>
                          <a:spcPts val="0"/>
                        </a:spcAft>
                      </a:pPr>
                      <a:r>
                        <a:rPr lang="en-GB" sz="1200" dirty="0">
                          <a:latin typeface="Garamond"/>
                          <a:ea typeface="Calibri"/>
                          <a:cs typeface="Times New Roman"/>
                        </a:rPr>
                        <a:t>Identification of </a:t>
                      </a:r>
                      <a:r>
                        <a:rPr lang="en-GB" sz="1200" dirty="0">
                          <a:latin typeface="Garamond"/>
                          <a:ea typeface="Calibri"/>
                          <a:cs typeface="Adve06613w"/>
                        </a:rPr>
                        <a:t>those BGW for which WFD objectives won’t be reached.</a:t>
                      </a:r>
                      <a:endParaRPr lang="fr-FR" sz="1200" dirty="0">
                        <a:latin typeface="Garamond"/>
                        <a:ea typeface="Calibri"/>
                        <a:cs typeface="Times New Roman"/>
                      </a:endParaRPr>
                    </a:p>
                    <a:p>
                      <a:pPr marL="21590" algn="l">
                        <a:spcAft>
                          <a:spcPts val="0"/>
                        </a:spcAft>
                      </a:pPr>
                      <a:r>
                        <a:rPr lang="en-GB" sz="1200" dirty="0">
                          <a:latin typeface="Garamond"/>
                          <a:ea typeface="Calibri"/>
                          <a:cs typeface="Adve06613w"/>
                        </a:rPr>
                        <a:t>Definition of a </a:t>
                      </a:r>
                      <a:r>
                        <a:rPr lang="en-GB" sz="1200" i="1" dirty="0">
                          <a:latin typeface="Garamond"/>
                          <a:ea typeface="Calibri"/>
                          <a:cs typeface="Adve06613w"/>
                        </a:rPr>
                        <a:t>good groundwater status</a:t>
                      </a:r>
                      <a:r>
                        <a:rPr lang="en-GB" sz="1200" dirty="0">
                          <a:latin typeface="Garamond"/>
                          <a:ea typeface="Calibri"/>
                          <a:cs typeface="Adve06613w"/>
                        </a:rPr>
                        <a:t> and a </a:t>
                      </a:r>
                      <a:r>
                        <a:rPr lang="en-GB" sz="1200" i="1" dirty="0">
                          <a:latin typeface="Garamond"/>
                          <a:ea typeface="Calibri"/>
                          <a:cs typeface="Adve06613w"/>
                        </a:rPr>
                        <a:t>good ecological status</a:t>
                      </a:r>
                      <a:r>
                        <a:rPr lang="en-GB" sz="1200" dirty="0">
                          <a:latin typeface="Garamond"/>
                          <a:ea typeface="Calibri"/>
                          <a:cs typeface="Adve06613w"/>
                        </a:rPr>
                        <a:t>/</a:t>
                      </a:r>
                      <a:r>
                        <a:rPr lang="en-GB" sz="1200" i="1" dirty="0">
                          <a:latin typeface="Garamond"/>
                          <a:ea typeface="Calibri"/>
                          <a:cs typeface="Adve06613w"/>
                        </a:rPr>
                        <a:t>potential</a:t>
                      </a:r>
                      <a:r>
                        <a:rPr lang="en-GB" sz="1200" dirty="0">
                          <a:latin typeface="Garamond"/>
                          <a:ea typeface="Calibri"/>
                          <a:cs typeface="Adve06613w"/>
                        </a:rPr>
                        <a:t>. For ground-water, a special attention is devoted to a</a:t>
                      </a:r>
                      <a:r>
                        <a:rPr lang="en-GB" sz="1200" i="1" dirty="0">
                          <a:latin typeface="Garamond"/>
                          <a:ea typeface="Calibri"/>
                          <a:cs typeface="Adve06613w"/>
                        </a:rPr>
                        <a:t> good chemical status</a:t>
                      </a:r>
                      <a:r>
                        <a:rPr lang="en-GB" sz="1200" dirty="0">
                          <a:latin typeface="Garamond"/>
                          <a:ea typeface="Calibri"/>
                          <a:cs typeface="Adve06613w"/>
                        </a:rPr>
                        <a:t> (17 WFD). </a:t>
                      </a:r>
                      <a:endParaRPr lang="fr-FR" sz="1200" dirty="0">
                        <a:latin typeface="Garamond"/>
                        <a:ea typeface="Calibri"/>
                        <a:cs typeface="Times New Roman"/>
                      </a:endParaRPr>
                    </a:p>
                    <a:p>
                      <a:pPr marL="21590" algn="l">
                        <a:spcAft>
                          <a:spcPts val="0"/>
                        </a:spcAft>
                      </a:pPr>
                      <a:r>
                        <a:rPr lang="en-GB" sz="1200" dirty="0">
                          <a:latin typeface="Garamond"/>
                          <a:ea typeface="Calibri"/>
                          <a:cs typeface="Adve06613w"/>
                        </a:rPr>
                        <a:t>All parameters and data to be known for these statuses are listed (WFD, Annex V).</a:t>
                      </a:r>
                      <a:endParaRPr lang="fr-FR" sz="1200" dirty="0">
                        <a:latin typeface="Garamond"/>
                        <a:ea typeface="Calibri"/>
                        <a:cs typeface="Times New Roman"/>
                      </a:endParaRPr>
                    </a:p>
                  </a:txBody>
                  <a:tcPr marL="43751" marR="437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73" name="Group 73"/>
          <p:cNvGraphicFramePr>
            <a:graphicFrameLocks noGrp="1"/>
          </p:cNvGraphicFramePr>
          <p:nvPr>
            <p:ph/>
          </p:nvPr>
        </p:nvGraphicFramePr>
        <p:xfrm>
          <a:off x="395288" y="620689"/>
          <a:ext cx="8291512" cy="5770141"/>
        </p:xfrm>
        <a:graphic>
          <a:graphicData uri="http://schemas.openxmlformats.org/drawingml/2006/table">
            <a:tbl>
              <a:tblPr/>
              <a:tblGrid>
                <a:gridCol w="1296987"/>
                <a:gridCol w="3600450"/>
                <a:gridCol w="3394075"/>
              </a:tblGrid>
              <a:tr h="281712">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fr-FR" sz="1200" b="0" i="0" u="none" strike="noStrike" cap="none" normalizeH="0" baseline="0" dirty="0" smtClean="0">
                        <a:ln>
                          <a:noFill/>
                        </a:ln>
                        <a:solidFill>
                          <a:schemeClr val="tx1"/>
                        </a:solidFill>
                        <a:effectLst/>
                        <a:latin typeface="Garamond" pitchFamily="18"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ILC Draft Articles</a:t>
                      </a:r>
                      <a:endPar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EU Directives</a:t>
                      </a:r>
                      <a:endPar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5665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smtClean="0">
                          <a:ln>
                            <a:noFill/>
                          </a:ln>
                          <a:solidFill>
                            <a:schemeClr val="tx1"/>
                          </a:solidFill>
                          <a:effectLst/>
                          <a:latin typeface="Garamond" pitchFamily="18" charset="0"/>
                          <a:ea typeface="Times New Roman" pitchFamily="18" charset="0"/>
                          <a:cs typeface="Garamond" pitchFamily="18" charset="0"/>
                        </a:rPr>
                        <a:t>Knowledge about utilizations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According to the 1</a:t>
                      </a:r>
                      <a:r>
                        <a:rPr kumimoji="0" lang="en-GB" sz="1200" b="0" i="0" u="none" strike="noStrike" cap="none" normalizeH="0" baseline="30000" dirty="0" smtClean="0">
                          <a:ln>
                            <a:noFill/>
                          </a:ln>
                          <a:solidFill>
                            <a:schemeClr val="tx1"/>
                          </a:solidFill>
                          <a:effectLst/>
                          <a:latin typeface="Garamond" pitchFamily="18" charset="0"/>
                          <a:ea typeface="Times New Roman" pitchFamily="18" charset="0"/>
                          <a:cs typeface="Garamond" pitchFamily="18" charset="0"/>
                        </a:rPr>
                        <a:t>st</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article, the draft articles apply to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utilizations</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of aquifers and to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other activities</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that have or are likely to have an impact” upon them.</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Utilizations</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are defined in article 2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e</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as including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extraction of water, heat and minerals</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storage/disposal of any substance</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The agreements encouraged by the article 9 may concern a particular utilization.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Art. 5: are among factors relevant to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equitable and reasonable utilization:</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existing and potential utilization</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(e) and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availability of alternatives to a particular existing and planned utilization</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(g).</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To foresee the future utilization,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social, economic and other needs</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(b) must be also known by decision-makers.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A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special regard</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shall be given to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human needs </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in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weighting</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different kinds of utilizations (art. 5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2</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a:t>
                      </a:r>
                      <a:endParaRPr kumimoji="0" lang="en-GB" sz="1200" b="0" i="0" u="none" strike="noStrike" cap="none" normalizeH="0" baseline="0" dirty="0" smtClean="0">
                        <a:ln>
                          <a:noFill/>
                        </a:ln>
                        <a:solidFill>
                          <a:schemeClr val="tx1"/>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The WFD sees water utilizations through a marked economic conception: among water uses (art. 2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39</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are distinguished water services (art. 2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38</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water intended for human consumption (art. 7), and other activities (art. 4, Annex II).</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Review of the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environmental impact of human activity</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on groundwater and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economic analysis</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of water use (art. 5; Annex II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2.3</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for transboundary groundwater, this obligation is strengthened.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By 2010,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water-pricing policies</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had to provide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adequate incentives for users</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(industry, households, agriculture) to use water resources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efficiently</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(art. 9), and to recover the costs of supply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for</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use) and treatment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after</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use).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Emission limit values are meant to protect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legitimate</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utilizations/functions</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of groundwater (2006/118/EC, Annex II), but the latter are not defined.</a:t>
                      </a:r>
                      <a:endParaRPr kumimoji="0" lang="en-GB" sz="1200" b="0" i="0" u="none" strike="noStrike" cap="none" normalizeH="0" baseline="0" dirty="0" smtClean="0">
                        <a:ln>
                          <a:noFill/>
                        </a:ln>
                        <a:solidFill>
                          <a:schemeClr val="tx1"/>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922269">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smtClean="0">
                          <a:ln>
                            <a:noFill/>
                          </a:ln>
                          <a:solidFill>
                            <a:schemeClr val="tx1"/>
                          </a:solidFill>
                          <a:effectLst/>
                          <a:latin typeface="Garamond" pitchFamily="18" charset="0"/>
                          <a:ea typeface="Times New Roman" pitchFamily="18" charset="0"/>
                          <a:cs typeface="Garamond" pitchFamily="18" charset="0"/>
                        </a:rPr>
                        <a:t>Data for </a:t>
                      </a:r>
                      <a:endParaRPr kumimoji="0" lang="fr-FR" sz="1200" b="0" i="0" u="none" strike="noStrike" cap="none" normalizeH="0" baseline="0" smtClean="0">
                        <a:ln>
                          <a:noFill/>
                        </a:ln>
                        <a:solidFill>
                          <a:schemeClr val="tx1"/>
                        </a:solidFill>
                        <a:effectLst/>
                        <a:latin typeface="Garamond" pitchFamily="18" charset="0"/>
                        <a:ea typeface="Times New Roman" pitchFamily="18" charset="0"/>
                        <a:cs typeface="Garamond"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smtClean="0">
                          <a:ln>
                            <a:noFill/>
                          </a:ln>
                          <a:solidFill>
                            <a:schemeClr val="tx1"/>
                          </a:solidFill>
                          <a:effectLst/>
                          <a:latin typeface="Garamond" pitchFamily="18" charset="0"/>
                          <a:ea typeface="Times New Roman" pitchFamily="18" charset="0"/>
                          <a:cs typeface="Garamond" pitchFamily="18" charset="0"/>
                        </a:rPr>
                        <a:t>monitoring </a:t>
                      </a:r>
                      <a:endParaRPr kumimoji="0" lang="en-GB" sz="1200" b="0" i="0" u="none" strike="noStrike" cap="none" normalizeH="0" baseline="0" smtClean="0">
                        <a:ln>
                          <a:noFill/>
                        </a:ln>
                        <a:solidFill>
                          <a:schemeClr val="tx1"/>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(Article 13) For monitoring, aquifer States should: </a:t>
                      </a:r>
                    </a:p>
                    <a:p>
                      <a:pPr marL="358775" marR="0" lvl="0" indent="-358775" algn="l" defTabSz="914400" rtl="0" eaLnBrk="1" fontAlgn="base" latinLnBrk="0" hangingPunct="1">
                        <a:lnSpc>
                          <a:spcPct val="100000"/>
                        </a:lnSpc>
                        <a:spcBef>
                          <a:spcPct val="0"/>
                        </a:spcBef>
                        <a:spcAft>
                          <a:spcPct val="0"/>
                        </a:spcAft>
                        <a:buClrTx/>
                        <a:buSzTx/>
                        <a:buFont typeface="Wingdings" pitchFamily="2" charset="2"/>
                        <a:buChar char="§"/>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Identify key parameters</a:t>
                      </a:r>
                    </a:p>
                    <a:p>
                      <a:pPr marL="358775" marR="0" lvl="0" indent="0" algn="l" defTabSz="914400" rtl="0" eaLnBrk="1" fontAlgn="base" latinLnBrk="0" hangingPunct="1">
                        <a:lnSpc>
                          <a:spcPct val="100000"/>
                        </a:lnSpc>
                        <a:spcBef>
                          <a:spcPct val="0"/>
                        </a:spcBef>
                        <a:spcAft>
                          <a:spcPct val="0"/>
                        </a:spcAft>
                        <a:buClrTx/>
                        <a:buSzTx/>
                        <a:buFont typeface="Wingdings" pitchFamily="2" charset="2"/>
                        <a:buNone/>
                        <a:tabLst/>
                        <a:defRPr/>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[The parameters should deal with the condition of the aquifer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cf.</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art. 8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1</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and its utilizations]. </a:t>
                      </a:r>
                    </a:p>
                    <a:p>
                      <a:pPr marL="358775" marR="0" lvl="0" indent="-358775" algn="l" defTabSz="914400" rtl="0" eaLnBrk="1" fontAlgn="base" latinLnBrk="0" hangingPunct="1">
                        <a:lnSpc>
                          <a:spcPct val="100000"/>
                        </a:lnSpc>
                        <a:spcBef>
                          <a:spcPct val="0"/>
                        </a:spcBef>
                        <a:spcAft>
                          <a:spcPct val="0"/>
                        </a:spcAft>
                        <a:buClrTx/>
                        <a:buSzTx/>
                        <a:buFont typeface="Wingdings" pitchFamily="2" charset="2"/>
                        <a:buChar char="§"/>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Base their work on an “agreed conceptual model” of aquifers.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Article 8 WFD: elaboration by Member States of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monitoring programmes</a:t>
                      </a:r>
                      <a:r>
                        <a:rPr kumimoji="0" lang="fr-FR"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Annex V, 2.2 – monitoring of: </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Char char=""/>
                        <a:tabLst/>
                      </a:pP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groundwater quantitative status </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Char char=""/>
                        <a:tabLst/>
                      </a:pP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groundwater chemical status </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Elaboration by Member States of groundwater monitoring networks; obligations of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density</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(sufficiently dense and representative monitoring sites) and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frequency</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(reports),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harmonized presentation</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sym typeface="Wingdings" pitchFamily="2" charset="2"/>
                        </a:rPr>
                        <a:t></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selected parameters, mapping, code of colors…)</a:t>
                      </a:r>
                      <a:endParaRPr kumimoji="0" lang="en-US" sz="1200" b="0" i="0" u="none" strike="noStrike" cap="none" normalizeH="0" baseline="0" dirty="0" smtClean="0">
                        <a:ln>
                          <a:noFill/>
                        </a:ln>
                        <a:solidFill>
                          <a:schemeClr val="tx1"/>
                        </a:solidFill>
                        <a:effectLst/>
                        <a:latin typeface="Garamond" pitchFamily="18" charset="0"/>
                        <a:cs typeface="Times New Roman" pitchFamily="18" charset="0"/>
                        <a:sym typeface="Wingdings" pitchFamily="2"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548680"/>
            <a:ext cx="8229600" cy="1280120"/>
          </a:xfrm>
        </p:spPr>
        <p:txBody>
          <a:bodyPr/>
          <a:lstStyle/>
          <a:p>
            <a:r>
              <a:rPr lang="fr-FR" sz="3200" dirty="0"/>
              <a:t/>
            </a:r>
            <a:br>
              <a:rPr lang="fr-FR" sz="3200" dirty="0"/>
            </a:br>
            <a:endParaRPr lang="fr-FR" sz="3200" dirty="0"/>
          </a:p>
        </p:txBody>
      </p:sp>
      <p:sp>
        <p:nvSpPr>
          <p:cNvPr id="14339" name="Rectangle 3"/>
          <p:cNvSpPr>
            <a:spLocks noGrp="1" noChangeArrowheads="1"/>
          </p:cNvSpPr>
          <p:nvPr>
            <p:ph type="body" idx="1"/>
          </p:nvPr>
        </p:nvSpPr>
        <p:spPr>
          <a:xfrm>
            <a:off x="395536" y="476672"/>
            <a:ext cx="8352928" cy="5904656"/>
          </a:xfrm>
        </p:spPr>
        <p:txBody>
          <a:bodyPr/>
          <a:lstStyle/>
          <a:p>
            <a:pPr>
              <a:buNone/>
            </a:pPr>
            <a:r>
              <a:rPr lang="en-GB" sz="2000" b="1" dirty="0" smtClean="0">
                <a:solidFill>
                  <a:srgbClr val="0070C0"/>
                </a:solidFill>
                <a:latin typeface="Garamond" pitchFamily="18" charset="0"/>
              </a:rPr>
              <a:t>B/ </a:t>
            </a:r>
            <a:r>
              <a:rPr lang="en-GB" sz="2000" u="sng" dirty="0" smtClean="0">
                <a:solidFill>
                  <a:srgbClr val="0070C0"/>
                </a:solidFill>
                <a:latin typeface="Garamond" pitchFamily="18" charset="0"/>
              </a:rPr>
              <a:t>The learning of sharing: from “informed” cooperation to joint management</a:t>
            </a:r>
            <a:endParaRPr lang="en-GB" sz="1800" dirty="0">
              <a:latin typeface="Garamond" pitchFamily="18" charset="0"/>
            </a:endParaRPr>
          </a:p>
          <a:p>
            <a:endParaRPr lang="en-GB" sz="1000" dirty="0" smtClean="0">
              <a:latin typeface="Garamond" pitchFamily="18" charset="0"/>
            </a:endParaRPr>
          </a:p>
          <a:p>
            <a:r>
              <a:rPr lang="en-GB" sz="1800" dirty="0" smtClean="0">
                <a:latin typeface="Garamond" pitchFamily="18" charset="0"/>
              </a:rPr>
              <a:t>“</a:t>
            </a:r>
            <a:r>
              <a:rPr lang="en-GB" sz="1800" i="1" dirty="0" smtClean="0">
                <a:latin typeface="Garamond" pitchFamily="18" charset="0"/>
              </a:rPr>
              <a:t>Water can divide but also can unite</a:t>
            </a:r>
            <a:r>
              <a:rPr lang="en-GB" sz="1800" dirty="0" smtClean="0">
                <a:latin typeface="Garamond" pitchFamily="18" charset="0"/>
              </a:rPr>
              <a:t>” (2</a:t>
            </a:r>
            <a:r>
              <a:rPr lang="en-GB" sz="1800" baseline="30000" dirty="0" smtClean="0">
                <a:latin typeface="Garamond" pitchFamily="18" charset="0"/>
              </a:rPr>
              <a:t>nd</a:t>
            </a:r>
            <a:r>
              <a:rPr lang="en-GB" sz="1800" dirty="0" smtClean="0">
                <a:latin typeface="Garamond" pitchFamily="18" charset="0"/>
              </a:rPr>
              <a:t> UN world water development report, 2006); water arouses fortunately more initiatives of cooperation than conflicts.</a:t>
            </a:r>
            <a:endParaRPr lang="en-GB" sz="1800" dirty="0">
              <a:latin typeface="Garamond" pitchFamily="18" charset="0"/>
            </a:endParaRPr>
          </a:p>
          <a:p>
            <a:r>
              <a:rPr lang="en-GB" sz="1800" dirty="0" smtClean="0">
                <a:latin typeface="Garamond" pitchFamily="18" charset="0"/>
              </a:rPr>
              <a:t>A good and appropriate knowledge is just the beginning for a wise management; the ultimate objective of draft articles is no doubt a joint management of shared aquifers.</a:t>
            </a:r>
          </a:p>
          <a:p>
            <a:endParaRPr lang="en-GB" sz="1000" dirty="0" smtClean="0">
              <a:latin typeface="Garamond" pitchFamily="18" charset="0"/>
            </a:endParaRPr>
          </a:p>
          <a:p>
            <a:pPr marL="0" indent="0">
              <a:buNone/>
            </a:pPr>
            <a:r>
              <a:rPr lang="en-GB" sz="1800" dirty="0" smtClean="0">
                <a:solidFill>
                  <a:srgbClr val="0070C0"/>
                </a:solidFill>
                <a:latin typeface="Garamond" pitchFamily="18" charset="0"/>
              </a:rPr>
              <a:t>Comparison</a:t>
            </a:r>
            <a:r>
              <a:rPr lang="en-GB" sz="1800" dirty="0" smtClean="0">
                <a:latin typeface="Garamond" pitchFamily="18" charset="0"/>
              </a:rPr>
              <a:t> draft articles/EU policy – </a:t>
            </a:r>
            <a:r>
              <a:rPr lang="en-US" sz="1800" dirty="0" smtClean="0">
                <a:latin typeface="Garamond" pitchFamily="18" charset="0"/>
              </a:rPr>
              <a:t>the core principles of both law systems meet, even if this similarity tends to fade as legal implementation tools take shape.</a:t>
            </a:r>
            <a:endParaRPr lang="en-GB" sz="1800" i="1" dirty="0" smtClean="0">
              <a:latin typeface="Garamond" pitchFamily="18" charset="0"/>
            </a:endParaRPr>
          </a:p>
          <a:p>
            <a:pPr lvl="1"/>
            <a:r>
              <a:rPr lang="en-GB" sz="1500" i="1" dirty="0" smtClean="0">
                <a:latin typeface="Garamond" pitchFamily="18" charset="0"/>
              </a:rPr>
              <a:t>General principles</a:t>
            </a:r>
            <a:r>
              <a:rPr lang="en-GB" sz="1500" dirty="0" smtClean="0">
                <a:latin typeface="Garamond" pitchFamily="18" charset="0"/>
              </a:rPr>
              <a:t> – principles are basically the same (</a:t>
            </a:r>
            <a:r>
              <a:rPr lang="en-GB" sz="1500" i="1" dirty="0" smtClean="0">
                <a:latin typeface="Garamond" pitchFamily="18" charset="0"/>
              </a:rPr>
              <a:t>prevention of damages</a:t>
            </a:r>
            <a:r>
              <a:rPr lang="en-GB" sz="1500" dirty="0" smtClean="0">
                <a:latin typeface="Garamond" pitchFamily="18" charset="0"/>
              </a:rPr>
              <a:t>, </a:t>
            </a:r>
            <a:r>
              <a:rPr lang="en-GB" sz="1500" i="1" dirty="0" smtClean="0">
                <a:latin typeface="Garamond" pitchFamily="18" charset="0"/>
              </a:rPr>
              <a:t>equitable and sustainable use</a:t>
            </a:r>
            <a:r>
              <a:rPr lang="en-GB" sz="1500" dirty="0" smtClean="0">
                <a:latin typeface="Garamond" pitchFamily="18" charset="0"/>
              </a:rPr>
              <a:t>); the main difference is that EU law doesn’t leave Member States to choose if they want to act </a:t>
            </a:r>
            <a:r>
              <a:rPr lang="en-GB" sz="1500" i="1" dirty="0" smtClean="0">
                <a:latin typeface="Garamond" pitchFamily="18" charset="0"/>
              </a:rPr>
              <a:t>separately</a:t>
            </a:r>
            <a:r>
              <a:rPr lang="en-GB" sz="1500" dirty="0" smtClean="0">
                <a:latin typeface="Garamond" pitchFamily="18" charset="0"/>
              </a:rPr>
              <a:t> or </a:t>
            </a:r>
            <a:r>
              <a:rPr lang="en-GB" sz="1500" i="1" dirty="0" smtClean="0">
                <a:latin typeface="Garamond" pitchFamily="18" charset="0"/>
              </a:rPr>
              <a:t>jointly</a:t>
            </a:r>
            <a:r>
              <a:rPr lang="en-GB" sz="1500" dirty="0" smtClean="0">
                <a:latin typeface="Garamond" pitchFamily="18" charset="0"/>
              </a:rPr>
              <a:t>: with some room for manoeuvre, they implement the EU water policy.</a:t>
            </a:r>
            <a:endParaRPr lang="fr-FR" sz="1500" dirty="0" smtClean="0">
              <a:latin typeface="Garamond" pitchFamily="18" charset="0"/>
            </a:endParaRPr>
          </a:p>
          <a:p>
            <a:pPr lvl="1"/>
            <a:r>
              <a:rPr lang="en-GB" sz="1500" i="1" dirty="0" smtClean="0">
                <a:latin typeface="Garamond" pitchFamily="18" charset="0"/>
              </a:rPr>
              <a:t>Required protections</a:t>
            </a:r>
            <a:r>
              <a:rPr lang="en-GB" sz="1500" dirty="0" smtClean="0">
                <a:latin typeface="Garamond" pitchFamily="18" charset="0"/>
              </a:rPr>
              <a:t> – both law systems aim to protect groundwater and related ecosystems, especially against </a:t>
            </a:r>
            <a:r>
              <a:rPr lang="en-GB" sz="1500" i="1" dirty="0" smtClean="0">
                <a:latin typeface="Garamond" pitchFamily="18" charset="0"/>
              </a:rPr>
              <a:t>pollution</a:t>
            </a:r>
            <a:r>
              <a:rPr lang="en-GB" sz="1500" dirty="0" smtClean="0">
                <a:latin typeface="Garamond" pitchFamily="18" charset="0"/>
              </a:rPr>
              <a:t> (EU groundwater must be in particular protected from</a:t>
            </a:r>
            <a:r>
              <a:rPr lang="en-GB" sz="1500" i="1" dirty="0" smtClean="0">
                <a:latin typeface="Garamond" pitchFamily="18" charset="0"/>
              </a:rPr>
              <a:t> </a:t>
            </a:r>
            <a:r>
              <a:rPr lang="en-US" sz="1500" i="1" dirty="0" smtClean="0">
                <a:latin typeface="Garamond" pitchFamily="18" charset="0"/>
              </a:rPr>
              <a:t>significant and sustained upward concentration of any pollutant</a:t>
            </a:r>
            <a:r>
              <a:rPr lang="en-GB" sz="1500" dirty="0" smtClean="0">
                <a:latin typeface="Garamond" pitchFamily="18" charset="0"/>
              </a:rPr>
              <a:t>). EU law doesn’t provide special protections such as non-natural exceptional circumstances, whereas the draft articles do. </a:t>
            </a:r>
            <a:endParaRPr lang="fr-FR" sz="1500" dirty="0" smtClean="0">
              <a:latin typeface="Garamond" pitchFamily="18" charset="0"/>
            </a:endParaRPr>
          </a:p>
          <a:p>
            <a:pPr lvl="1"/>
            <a:r>
              <a:rPr lang="en-GB" sz="1500" i="1" dirty="0" smtClean="0">
                <a:latin typeface="Garamond" pitchFamily="18" charset="0"/>
              </a:rPr>
              <a:t>Scientific cooperation</a:t>
            </a:r>
            <a:r>
              <a:rPr lang="en-GB" sz="1500" dirty="0" smtClean="0">
                <a:latin typeface="Garamond" pitchFamily="18" charset="0"/>
              </a:rPr>
              <a:t> – even if a large part of the data communication is brought to the attention of the European Commission in the EU, a parallel may be drawn between the scientific cooperation inside EU r. b. districts and the cooperation between aquifer States in draft articles. In both systems, States are encouraged to work with international organizations.</a:t>
            </a:r>
            <a:endParaRPr lang="fr-FR" sz="1500" dirty="0" smtClean="0">
              <a:latin typeface="Garamond" pitchFamily="18" charset="0"/>
            </a:endParaRPr>
          </a:p>
          <a:p>
            <a:pPr lvl="1"/>
            <a:r>
              <a:rPr lang="en-GB" sz="1500" i="1" dirty="0" smtClean="0">
                <a:latin typeface="Garamond" pitchFamily="18" charset="0"/>
              </a:rPr>
              <a:t>Legal cooperation or coordination</a:t>
            </a:r>
            <a:r>
              <a:rPr lang="en-GB" sz="1500" dirty="0" smtClean="0">
                <a:latin typeface="Garamond" pitchFamily="18" charset="0"/>
              </a:rPr>
              <a:t> – the WFD and the draft articles both provide for </a:t>
            </a:r>
            <a:r>
              <a:rPr lang="en-GB" sz="1500" b="1" i="1" dirty="0" smtClean="0">
                <a:latin typeface="Garamond" pitchFamily="18" charset="0"/>
              </a:rPr>
              <a:t>management plans</a:t>
            </a:r>
            <a:r>
              <a:rPr lang="en-GB" sz="1500" dirty="0" smtClean="0">
                <a:latin typeface="Garamond" pitchFamily="18" charset="0"/>
              </a:rPr>
              <a:t>. However, those plans are </a:t>
            </a:r>
            <a:r>
              <a:rPr lang="en-GB" sz="1500" i="1" dirty="0" smtClean="0">
                <a:latin typeface="Garamond" pitchFamily="18" charset="0"/>
              </a:rPr>
              <a:t>common</a:t>
            </a:r>
            <a:r>
              <a:rPr lang="en-GB" sz="1500" dirty="0" smtClean="0">
                <a:latin typeface="Garamond" pitchFamily="18" charset="0"/>
              </a:rPr>
              <a:t> to the whole r. b. district in EU law, whereas they merely apply on the </a:t>
            </a:r>
            <a:r>
              <a:rPr lang="en-GB" sz="1500" i="1" dirty="0" smtClean="0">
                <a:latin typeface="Garamond" pitchFamily="18" charset="0"/>
              </a:rPr>
              <a:t>national </a:t>
            </a:r>
            <a:r>
              <a:rPr lang="en-GB" sz="1500" dirty="0" smtClean="0">
                <a:latin typeface="Garamond" pitchFamily="18" charset="0"/>
              </a:rPr>
              <a:t>part of the shared aquifer. A </a:t>
            </a:r>
            <a:r>
              <a:rPr lang="en-GB" sz="1500" i="1" dirty="0" smtClean="0">
                <a:latin typeface="Garamond" pitchFamily="18" charset="0"/>
              </a:rPr>
              <a:t>joint</a:t>
            </a:r>
            <a:r>
              <a:rPr lang="en-GB" sz="1500" dirty="0" smtClean="0">
                <a:latin typeface="Garamond" pitchFamily="18" charset="0"/>
              </a:rPr>
              <a:t> mechanism (d. art. 14) is just a </a:t>
            </a:r>
            <a:r>
              <a:rPr lang="en-GB" sz="1500" i="1" dirty="0" smtClean="0">
                <a:latin typeface="Garamond" pitchFamily="18" charset="0"/>
              </a:rPr>
              <a:t>possibility</a:t>
            </a:r>
            <a:r>
              <a:rPr lang="en-GB" sz="1500" dirty="0" smtClean="0">
                <a:latin typeface="Garamond" pitchFamily="18" charset="0"/>
              </a:rPr>
              <a:t>.</a:t>
            </a:r>
            <a:endParaRPr lang="fr-FR" sz="1500" dirty="0" smtClean="0">
              <a:latin typeface="Garamond"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67" name="Group 71"/>
          <p:cNvGraphicFramePr>
            <a:graphicFrameLocks noGrp="1"/>
          </p:cNvGraphicFramePr>
          <p:nvPr>
            <p:ph/>
          </p:nvPr>
        </p:nvGraphicFramePr>
        <p:xfrm>
          <a:off x="395288" y="692696"/>
          <a:ext cx="8291512" cy="5657266"/>
        </p:xfrm>
        <a:graphic>
          <a:graphicData uri="http://schemas.openxmlformats.org/drawingml/2006/table">
            <a:tbl>
              <a:tblPr/>
              <a:tblGrid>
                <a:gridCol w="1296987"/>
                <a:gridCol w="3599805"/>
                <a:gridCol w="3394720"/>
              </a:tblGrid>
              <a:tr h="296123">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fr-FR" sz="1200" b="0" i="0" u="none" strike="noStrike" cap="none" normalizeH="0" baseline="0" dirty="0" smtClean="0">
                        <a:ln>
                          <a:noFill/>
                        </a:ln>
                        <a:solidFill>
                          <a:schemeClr val="tx1"/>
                        </a:solidFill>
                        <a:effectLst/>
                        <a:latin typeface="Garamond" pitchFamily="18"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smtClean="0">
                          <a:ln>
                            <a:noFill/>
                          </a:ln>
                          <a:solidFill>
                            <a:schemeClr val="tx1"/>
                          </a:solidFill>
                          <a:effectLst/>
                          <a:latin typeface="Garamond" pitchFamily="18" charset="0"/>
                          <a:ea typeface="Times New Roman" pitchFamily="18" charset="0"/>
                          <a:cs typeface="Garamond" pitchFamily="18" charset="0"/>
                        </a:rPr>
                        <a:t>ILC Draft Articles</a:t>
                      </a:r>
                      <a:endParaRPr kumimoji="0" lang="en-GB" sz="1200" b="0" i="0" u="none" strike="noStrike" cap="none" normalizeH="0" baseline="0" smtClean="0">
                        <a:ln>
                          <a:noFill/>
                        </a:ln>
                        <a:solidFill>
                          <a:schemeClr val="tx1"/>
                        </a:solidFill>
                        <a:effectLst/>
                        <a:latin typeface="Garamond" pitchFamily="18" charset="0"/>
                        <a:ea typeface="Times New Roman" pitchFamily="18" charset="0"/>
                        <a:cs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smtClean="0">
                          <a:ln>
                            <a:noFill/>
                          </a:ln>
                          <a:solidFill>
                            <a:schemeClr val="tx1"/>
                          </a:solidFill>
                          <a:effectLst/>
                          <a:latin typeface="Garamond" pitchFamily="18" charset="0"/>
                          <a:ea typeface="Times New Roman" pitchFamily="18" charset="0"/>
                          <a:cs typeface="Garamond" pitchFamily="18" charset="0"/>
                        </a:rPr>
                        <a:t>EU Directives</a:t>
                      </a:r>
                      <a:endParaRPr kumimoji="0" lang="en-GB" sz="1200" b="0" i="0" u="none" strike="noStrike" cap="none" normalizeH="0" baseline="0" smtClean="0">
                        <a:ln>
                          <a:noFill/>
                        </a:ln>
                        <a:solidFill>
                          <a:schemeClr val="tx1"/>
                        </a:solidFill>
                        <a:effectLst/>
                        <a:latin typeface="Garamond" pitchFamily="18" charset="0"/>
                        <a:ea typeface="Times New Roman" pitchFamily="18" charset="0"/>
                        <a:cs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92263">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smtClean="0">
                          <a:ln>
                            <a:noFill/>
                          </a:ln>
                          <a:solidFill>
                            <a:schemeClr val="tx1"/>
                          </a:solidFill>
                          <a:effectLst/>
                          <a:latin typeface="Garamond" pitchFamily="18" charset="0"/>
                          <a:ea typeface="Times New Roman" pitchFamily="18" charset="0"/>
                          <a:cs typeface="Garamond" pitchFamily="18" charset="0"/>
                        </a:rPr>
                        <a:t>General principles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Principles from existing international law: </a:t>
                      </a:r>
                      <a:endParaRPr kumimoji="0" lang="fr-FR"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p>
                      <a:pPr marL="0" marR="0" lvl="0" indent="358775"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Equitable and reasonable utilization (articles 4 &amp; 5)</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358775"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Obligation not to cause significant harm (article 6)</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358775"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General obligation to cooperate (article 7)</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200" b="0" i="1"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Common</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or/and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separate</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actions by aquifer States – joint actions should be taken “where appropriate” (articles 12, 13, 14, 17)</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200" b="0" i="1"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Precautionary approach</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in view of uncertainty about: </a:t>
                      </a:r>
                    </a:p>
                    <a:p>
                      <a:pPr marL="358775" marR="0" lvl="0" indent="-358775"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the nature or extent of the aquifer, or about</a:t>
                      </a:r>
                    </a:p>
                    <a:p>
                      <a:pPr marL="358775" marR="0" lvl="0" indent="-358775"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its vulnerability (article 12)</a:t>
                      </a:r>
                      <a:endParaRPr kumimoji="0" lang="en-GB" sz="1200" b="0" i="0" u="none" strike="noStrike" cap="none" normalizeH="0" baseline="0" dirty="0" smtClean="0">
                        <a:ln>
                          <a:noFill/>
                        </a:ln>
                        <a:solidFill>
                          <a:schemeClr val="tx1"/>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EU water policy obeys the principles and objectives of art. 191 TFEU (environment policy), among them: </a:t>
                      </a:r>
                      <a:endParaRPr kumimoji="0" lang="fr-FR"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Char char=""/>
                        <a:tabLst/>
                      </a:pPr>
                      <a:r>
                        <a:rPr kumimoji="0" lang="en-US"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Prudent and rational utilization of natural resources</a:t>
                      </a:r>
                      <a:r>
                        <a:rPr kumimoji="0" lang="en-US"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promoting measures at international level </a:t>
                      </a:r>
                      <a:r>
                        <a:rPr kumimoji="0" lang="en-US"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to deal with</a:t>
                      </a:r>
                      <a:r>
                        <a:rPr kumimoji="0" lang="en-US"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t>
                      </a:r>
                      <a:r>
                        <a:rPr kumimoji="0" lang="en-US"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regional</a:t>
                      </a:r>
                      <a:r>
                        <a:rPr kumimoji="0" lang="en-US"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or worldwide </a:t>
                      </a:r>
                      <a:r>
                        <a:rPr kumimoji="0" lang="en-US"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environmental</a:t>
                      </a:r>
                      <a:r>
                        <a:rPr kumimoji="0" lang="en-US"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t>
                      </a:r>
                      <a:r>
                        <a:rPr kumimoji="0" lang="en-US"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problems</a:t>
                      </a:r>
                      <a:r>
                        <a:rPr kumimoji="0" lang="en-US"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Char char=""/>
                        <a:tabLst/>
                      </a:pP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Principles: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precaution</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preventive</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action</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rectification</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as a priority at source</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polluters</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payers</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 general principles of the EU law, such as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subsidiarity</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(art. 5 TEU),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sincere cooperation</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(4 TEU).</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The WFD is meant to implement obligations from the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Helsinki convention</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(§35 of WFD Preamble).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Further integration</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of water protection in other EU policies (§16 Preamble).</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12214">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smtClean="0">
                          <a:ln>
                            <a:noFill/>
                          </a:ln>
                          <a:solidFill>
                            <a:schemeClr val="tx1"/>
                          </a:solidFill>
                          <a:effectLst/>
                          <a:latin typeface="Garamond" pitchFamily="18" charset="0"/>
                          <a:ea typeface="Times New Roman" pitchFamily="18" charset="0"/>
                          <a:cs typeface="Garamond" pitchFamily="18" charset="0"/>
                        </a:rPr>
                        <a:t>Required</a:t>
                      </a:r>
                      <a:endParaRPr kumimoji="0" lang="fr-FR" sz="1200" b="0" i="0" u="none" strike="noStrike" cap="none" normalizeH="0" baseline="0" smtClean="0">
                        <a:ln>
                          <a:noFill/>
                        </a:ln>
                        <a:solidFill>
                          <a:schemeClr val="tx1"/>
                        </a:solidFill>
                        <a:effectLst/>
                        <a:latin typeface="Garamond" pitchFamily="18" charset="0"/>
                        <a:ea typeface="Times New Roman" pitchFamily="18" charset="0"/>
                        <a:cs typeface="Garamond"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smtClean="0">
                          <a:ln>
                            <a:noFill/>
                          </a:ln>
                          <a:solidFill>
                            <a:schemeClr val="tx1"/>
                          </a:solidFill>
                          <a:effectLst/>
                          <a:latin typeface="Garamond" pitchFamily="18" charset="0"/>
                          <a:ea typeface="Times New Roman" pitchFamily="18" charset="0"/>
                          <a:cs typeface="Garamond" pitchFamily="18" charset="0"/>
                        </a:rPr>
                        <a:t>protections</a:t>
                      </a:r>
                      <a:endParaRPr kumimoji="0" lang="en-GB" sz="1200" b="0" i="0" u="none" strike="noStrike" cap="none" normalizeH="0" baseline="0" smtClean="0">
                        <a:ln>
                          <a:noFill/>
                        </a:ln>
                        <a:solidFill>
                          <a:schemeClr val="tx1"/>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Prevention</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reduction</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and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control</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of pollution (article 12)</a:t>
                      </a: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Protection</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and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preservation</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of ecosystems (article 10)</a:t>
                      </a:r>
                    </a:p>
                    <a:p>
                      <a:pPr marL="342900" marR="0" lvl="0" indent="-342900" algn="l" defTabSz="914400" rtl="0" eaLnBrk="0" fontAlgn="base" latinLnBrk="0" hangingPunct="0">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Protection “in time of armed conflict” (article 18)</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Article 4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b</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WFD: 3 specific protections:</a:t>
                      </a:r>
                      <a:endParaRPr kumimoji="0" lang="fr-FR"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Char char=""/>
                        <a:tabLst/>
                      </a:pPr>
                      <a:r>
                        <a:rPr kumimoji="0" lang="en-US"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to prevent or limit the input of pollutants</a:t>
                      </a:r>
                      <a:r>
                        <a:rPr kumimoji="0" lang="en-US"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into groundwater and </a:t>
                      </a:r>
                      <a:r>
                        <a:rPr kumimoji="0" lang="en-US"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to prevent the deterioration of the status</a:t>
                      </a:r>
                      <a:r>
                        <a:rPr kumimoji="0" lang="en-US"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of all BGW;</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Char char=""/>
                        <a:tabLst/>
                      </a:pP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to protect, enhance and restore</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all BGW</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 ensure a balance between abstraction and recharge</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with the aim of achieving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good groundwater status</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by 2015;</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Char char=""/>
                        <a:tabLst/>
                      </a:pP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to reverse any significant and sustained upward trend in the concentration of any pollutant</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resulting from the impact of human activity.</a:t>
                      </a: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None/>
                        <a:tabLst/>
                      </a:pP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Member States are allowed to implement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supplementary</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(stricter) measures</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(art. 11, Annex VI of FWD).</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89" name="Group 69"/>
          <p:cNvGraphicFramePr>
            <a:graphicFrameLocks noGrp="1"/>
          </p:cNvGraphicFramePr>
          <p:nvPr/>
        </p:nvGraphicFramePr>
        <p:xfrm>
          <a:off x="323528" y="548680"/>
          <a:ext cx="8497887" cy="5943600"/>
        </p:xfrm>
        <a:graphic>
          <a:graphicData uri="http://schemas.openxmlformats.org/drawingml/2006/table">
            <a:tbl>
              <a:tblPr/>
              <a:tblGrid>
                <a:gridCol w="1296987"/>
                <a:gridCol w="3887837"/>
                <a:gridCol w="3313063"/>
              </a:tblGrid>
              <a:tr h="270997">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fr-FR" sz="1200" b="0" i="0" u="none" strike="noStrike" cap="none" normalizeH="0" baseline="0" dirty="0" smtClean="0">
                        <a:ln>
                          <a:noFill/>
                        </a:ln>
                        <a:solidFill>
                          <a:schemeClr val="tx1"/>
                        </a:solidFill>
                        <a:effectLst/>
                        <a:latin typeface="Garamond" pitchFamily="18" charset="0"/>
                      </a:endParaRPr>
                    </a:p>
                  </a:txBody>
                  <a:tcP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ILC Draft Articles</a:t>
                      </a:r>
                      <a:endPar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EU Directives</a:t>
                      </a:r>
                      <a:endPar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07764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Scientific </a:t>
                      </a:r>
                      <a:endParaRPr kumimoji="0" lang="fr-FR"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cooperation</a:t>
                      </a:r>
                      <a:endParaRPr kumimoji="0" lang="en-GB" sz="1200" b="0" i="0" u="none" strike="noStrike" cap="none" normalizeH="0" baseline="0" dirty="0" smtClean="0">
                        <a:ln>
                          <a:noFill/>
                        </a:ln>
                        <a:solidFill>
                          <a:schemeClr val="tx1"/>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Regular</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exchange of data</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and information between aquifer States (article 8)</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Monitoring</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(article 13):</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Char char=""/>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carried out jointly with other aquifer States when it’s possible;</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Char char=""/>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in collaboration with competent international organizations;</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Char char=""/>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when a joint monitoring isn’t possible, exchange of data.</a:t>
                      </a:r>
                      <a:endParaRPr kumimoji="0" lang="en-GB" sz="1200" b="0" i="0" u="none" strike="noStrike" cap="none" normalizeH="0" baseline="0" dirty="0" smtClean="0">
                        <a:ln>
                          <a:noFill/>
                        </a:ln>
                        <a:solidFill>
                          <a:schemeClr val="tx1"/>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Member States provide regularly data for their own groundwater management and for the </a:t>
                      </a:r>
                      <a:r>
                        <a:rPr kumimoji="0" lang="en-GB" sz="1200" b="0" i="1" u="sng" strike="noStrike" cap="none" normalizeH="0" baseline="0" dirty="0" smtClean="0">
                          <a:ln>
                            <a:noFill/>
                          </a:ln>
                          <a:solidFill>
                            <a:schemeClr val="tx1"/>
                          </a:solidFill>
                          <a:effectLst/>
                          <a:latin typeface="Garamond" pitchFamily="18" charset="0"/>
                          <a:ea typeface="Times New Roman" pitchFamily="18" charset="0"/>
                          <a:cs typeface="Garamond" pitchFamily="18" charset="0"/>
                        </a:rPr>
                        <a:t>European Commission</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which controls the implementation of water policy and synthesizes it in reports.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Data exchange between Member States concerns only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international</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river basin districts (art. 3 FWD) and transboundary BGW (Annex II 2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3</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In practice, Member States often collaborate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via</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outside EU organizations to carry out common research (ICPR for instance).</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2295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Legal</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cooperation</a:t>
                      </a:r>
                      <a:endParaRPr kumimoji="0" lang="fr-FR"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or coordination</a:t>
                      </a:r>
                      <a:endParaRPr kumimoji="0" lang="en-GB" sz="1200" b="0" i="0" u="none" strike="noStrike" cap="none" normalizeH="0" baseline="0" dirty="0" smtClean="0">
                        <a:ln>
                          <a:noFill/>
                        </a:ln>
                        <a:solidFill>
                          <a:schemeClr val="tx1"/>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Bilateral/regional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agreements</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and </a:t>
                      </a:r>
                      <a:r>
                        <a:rPr kumimoji="0" lang="en-GB"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arrangements</a:t>
                      </a: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(art. 9) for management:</a:t>
                      </a:r>
                      <a:endParaRPr kumimoji="0" lang="fr-FR"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Char char=""/>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of an entire aquifer/system;</a:t>
                      </a:r>
                      <a:endParaRPr kumimoji="0" lang="fr-FR"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Char char=""/>
                        <a:tabLst/>
                      </a:pPr>
                      <a:r>
                        <a:rPr kumimoji="0" lang="en-GB"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of any part of it;</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Char char=""/>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of a particular project, program, use. </a:t>
                      </a: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None/>
                        <a:tabLst/>
                      </a:pP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Creation of </a:t>
                      </a:r>
                      <a:r>
                        <a:rPr kumimoji="0" lang="en-GB" sz="1200" b="0" i="1" u="sng" strike="noStrike" cap="none" normalizeH="0" baseline="0" dirty="0" smtClean="0">
                          <a:ln>
                            <a:noFill/>
                          </a:ln>
                          <a:solidFill>
                            <a:schemeClr val="tx1"/>
                          </a:solidFill>
                          <a:effectLst/>
                          <a:latin typeface="Garamond" pitchFamily="18" charset="0"/>
                          <a:cs typeface="Times New Roman" pitchFamily="18" charset="0"/>
                        </a:rPr>
                        <a:t>utilization plans</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(art. 4)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Creation of </a:t>
                      </a:r>
                      <a:r>
                        <a:rPr kumimoji="0" lang="en-GB" sz="1200" b="0" i="1" u="sng" strike="noStrike" cap="none" normalizeH="0" baseline="0" dirty="0" smtClean="0">
                          <a:ln>
                            <a:noFill/>
                          </a:ln>
                          <a:solidFill>
                            <a:schemeClr val="tx1"/>
                          </a:solidFill>
                          <a:effectLst/>
                          <a:latin typeface="Garamond" pitchFamily="18" charset="0"/>
                          <a:cs typeface="Times New Roman" pitchFamily="18" charset="0"/>
                        </a:rPr>
                        <a:t>management plans</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(art. 14)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Notification</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and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consultation</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negotiation</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on planned activities (if asked by the aquifer State concerned by impact) (art. 15)</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Notification</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cooperation</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assistance</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in case of emergency situations (article 17) </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About </a:t>
                      </a:r>
                      <a:r>
                        <a:rPr kumimoji="0" lang="en-GB" sz="1200" b="0" i="1" u="none" strike="noStrike" cap="none" normalizeH="0" baseline="0" dirty="0" smtClean="0">
                          <a:ln>
                            <a:noFill/>
                          </a:ln>
                          <a:solidFill>
                            <a:schemeClr val="tx1"/>
                          </a:solidFill>
                          <a:effectLst/>
                          <a:latin typeface="Garamond" pitchFamily="18" charset="0"/>
                          <a:cs typeface="Times New Roman" pitchFamily="18" charset="0"/>
                        </a:rPr>
                        <a:t>recharge &amp; discharge zones of transboundary aquifers</a:t>
                      </a: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 (art. 11):</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Char char=""/>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Prevention, minimization of “detrimental impacts”;</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358775" marR="0" lvl="0" indent="-358775" algn="l" defTabSz="914400" rtl="0" eaLnBrk="0" fontAlgn="base" latinLnBrk="0" hangingPunct="0">
                        <a:lnSpc>
                          <a:spcPct val="100000"/>
                        </a:lnSpc>
                        <a:spcBef>
                          <a:spcPct val="0"/>
                        </a:spcBef>
                        <a:spcAft>
                          <a:spcPct val="0"/>
                        </a:spcAft>
                        <a:buClrTx/>
                        <a:buSzTx/>
                        <a:buFont typeface="Wingdings" pitchFamily="2" charset="2"/>
                        <a:buChar char=""/>
                        <a:tabLst/>
                      </a:pPr>
                      <a:r>
                        <a:rPr kumimoji="0" lang="en-GB" sz="1200" b="0" i="0" u="none" strike="noStrike" cap="none" normalizeH="0" baseline="0" dirty="0" smtClean="0">
                          <a:ln>
                            <a:noFill/>
                          </a:ln>
                          <a:solidFill>
                            <a:schemeClr val="tx1"/>
                          </a:solidFill>
                          <a:effectLst/>
                          <a:latin typeface="Garamond" pitchFamily="18" charset="0"/>
                          <a:cs typeface="Times New Roman" pitchFamily="18" charset="0"/>
                        </a:rPr>
                        <a:t>States where such zones spread but that are not aquifer States, must also cooperate to the aquifers’ protection</a:t>
                      </a:r>
                      <a:endParaRPr kumimoji="0" lang="en-GB" sz="1200" b="0" i="0" u="none" strike="noStrike" cap="none" normalizeH="0" baseline="0" dirty="0" smtClean="0">
                        <a:ln>
                          <a:noFill/>
                        </a:ln>
                        <a:solidFill>
                          <a:schemeClr val="tx1"/>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Forsooth, EU Member States, in water policy, have straight off to </a:t>
                      </a:r>
                      <a:r>
                        <a:rPr kumimoji="0" lang="en-US"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coordinate</a:t>
                      </a:r>
                      <a:r>
                        <a:rPr kumimoji="0" lang="en-US"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their own policies, in the framework of international river basin districts.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They </a:t>
                      </a:r>
                      <a:r>
                        <a:rPr kumimoji="0" lang="en-US"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have to</a:t>
                      </a:r>
                      <a:r>
                        <a:rPr kumimoji="0" lang="en-US"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establish coordination when districts spread totally inside the EU; they just have to </a:t>
                      </a:r>
                      <a:r>
                        <a:rPr kumimoji="0" lang="en-US"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try</a:t>
                      </a:r>
                      <a:r>
                        <a:rPr kumimoji="0" lang="en-US"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 to establish coordination when districts spread beyond EU territory (EU + third States) [art. 3 </a:t>
                      </a:r>
                      <a:r>
                        <a:rPr kumimoji="0" lang="en-US" sz="1200" b="0" i="1"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5</a:t>
                      </a:r>
                      <a:r>
                        <a:rPr kumimoji="0" lang="en-US" sz="1200" b="0" i="0" u="none" strike="noStrike" cap="none" normalizeH="0" baseline="0" dirty="0" smtClean="0">
                          <a:ln>
                            <a:noFill/>
                          </a:ln>
                          <a:solidFill>
                            <a:schemeClr val="tx1"/>
                          </a:solidFill>
                          <a:effectLst/>
                          <a:latin typeface="Garamond" pitchFamily="18" charset="0"/>
                          <a:ea typeface="Times New Roman" pitchFamily="18" charset="0"/>
                          <a:cs typeface="Garamond"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sng" strike="noStrike" cap="none" normalizeH="0" baseline="0" dirty="0" smtClean="0">
                          <a:ln>
                            <a:noFill/>
                          </a:ln>
                          <a:solidFill>
                            <a:schemeClr val="tx1"/>
                          </a:solidFill>
                          <a:effectLst/>
                          <a:latin typeface="Garamond" pitchFamily="18" charset="0"/>
                          <a:cs typeface="Times New Roman" pitchFamily="18" charset="0"/>
                        </a:rPr>
                        <a:t>River basin</a:t>
                      </a:r>
                      <a:r>
                        <a:rPr kumimoji="0" lang="en-US" sz="1200" b="0" i="1" u="sng" strike="noStrike" cap="none" normalizeH="0" baseline="0" dirty="0" smtClean="0">
                          <a:ln>
                            <a:noFill/>
                          </a:ln>
                          <a:solidFill>
                            <a:schemeClr val="tx1"/>
                          </a:solidFill>
                          <a:effectLst/>
                          <a:latin typeface="Garamond" pitchFamily="18" charset="0"/>
                          <a:cs typeface="Times New Roman" pitchFamily="18" charset="0"/>
                        </a:rPr>
                        <a:t> management plans</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a:t>
                      </a:r>
                      <a:r>
                        <a:rPr kumimoji="0" lang="en-US" sz="1200" b="0" i="0" u="none" strike="noStrike" cap="none" normalizeH="0" baseline="0" dirty="0" smtClean="0">
                          <a:ln>
                            <a:noFill/>
                          </a:ln>
                          <a:solidFill>
                            <a:srgbClr val="808080"/>
                          </a:solidFill>
                          <a:effectLst/>
                          <a:latin typeface="Garamond" pitchFamily="18" charset="0"/>
                          <a:cs typeface="Times New Roman" pitchFamily="18" charset="0"/>
                        </a:rPr>
                        <a:t>[cf. part III]</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implement common rules for the management of a district shared by several Member States (article 13 </a:t>
                      </a:r>
                      <a:r>
                        <a:rPr kumimoji="0" lang="en-US" sz="1200" b="0" i="1" u="none" strike="noStrike" cap="none" normalizeH="0" baseline="0" dirty="0" smtClean="0">
                          <a:ln>
                            <a:noFill/>
                          </a:ln>
                          <a:solidFill>
                            <a:schemeClr val="tx1"/>
                          </a:solidFill>
                          <a:effectLst/>
                          <a:latin typeface="Garamond" pitchFamily="18" charset="0"/>
                          <a:cs typeface="Times New Roman" pitchFamily="18" charset="0"/>
                        </a:rPr>
                        <a:t>2</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FWD).</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200" b="0" i="1" u="none" strike="noStrike" cap="none" normalizeH="0" baseline="0" dirty="0" smtClean="0">
                        <a:ln>
                          <a:noFill/>
                        </a:ln>
                        <a:solidFill>
                          <a:schemeClr val="tx1"/>
                        </a:solidFill>
                        <a:effectLst/>
                        <a:latin typeface="Garamond"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1" u="sng" strike="noStrike" cap="none" normalizeH="0" baseline="0" dirty="0" smtClean="0">
                          <a:ln>
                            <a:noFill/>
                          </a:ln>
                          <a:solidFill>
                            <a:schemeClr val="tx1"/>
                          </a:solidFill>
                          <a:effectLst/>
                          <a:latin typeface="Garamond" pitchFamily="18" charset="0"/>
                          <a:cs typeface="Times New Roman" pitchFamily="18" charset="0"/>
                        </a:rPr>
                        <a:t>Programs of measures</a:t>
                      </a:r>
                      <a:r>
                        <a:rPr kumimoji="0" lang="en-US" sz="1200" b="0" i="0" u="none" strike="noStrike" cap="none" normalizeH="0" baseline="0" dirty="0" smtClean="0">
                          <a:ln>
                            <a:noFill/>
                          </a:ln>
                          <a:solidFill>
                            <a:schemeClr val="tx1"/>
                          </a:solidFill>
                          <a:effectLst/>
                          <a:latin typeface="Garamond" pitchFamily="18" charset="0"/>
                          <a:cs typeface="Times New Roman" pitchFamily="18" charset="0"/>
                        </a:rPr>
                        <a:t> that may accompany this plan (art. 11 FWD) “should be coordinated for the whole of the river basin district” (§35 WFD Preamble, §16 2006/118/EC directive Preamble).</a:t>
                      </a:r>
                      <a:endParaRPr kumimoji="0" lang="fr-FR" sz="1200" b="0" i="0" u="none" strike="noStrike" cap="none" normalizeH="0" baseline="0" dirty="0" smtClean="0">
                        <a:ln>
                          <a:noFill/>
                        </a:ln>
                        <a:solidFill>
                          <a:schemeClr val="tx1"/>
                        </a:solidFill>
                        <a:effectLst/>
                        <a:latin typeface="Garamond"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0782" name="Rectangle 62"/>
          <p:cNvSpPr>
            <a:spLocks noChangeArrowheads="1"/>
          </p:cNvSpPr>
          <p:nvPr/>
        </p:nvSpPr>
        <p:spPr bwMode="auto">
          <a:xfrm>
            <a:off x="1647825" y="6497638"/>
            <a:ext cx="184150" cy="534987"/>
          </a:xfrm>
          <a:prstGeom prst="rect">
            <a:avLst/>
          </a:prstGeom>
          <a:noFill/>
          <a:ln w="9525">
            <a:noFill/>
            <a:miter lim="800000"/>
            <a:headEnd/>
            <a:tailEnd/>
          </a:ln>
          <a:effectLst/>
        </p:spPr>
        <p:txBody>
          <a:bodyPr wrap="none" anchor="ctr">
            <a:spAutoFit/>
          </a:bodyPr>
          <a:lstStyle/>
          <a:p>
            <a:r>
              <a:rPr lang="fr-FR" sz="1100"/>
              <a:t/>
            </a:r>
            <a:br>
              <a:rPr lang="fr-FR" sz="1100"/>
            </a:br>
            <a:endParaRPr lang="fr-F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764704"/>
            <a:ext cx="8291264" cy="5112568"/>
          </a:xfrm>
        </p:spPr>
        <p:txBody>
          <a:bodyPr/>
          <a:lstStyle/>
          <a:p>
            <a:r>
              <a:rPr lang="en-GB" sz="1800" dirty="0" smtClean="0">
                <a:latin typeface="Garamond" pitchFamily="18" charset="0"/>
              </a:rPr>
              <a:t>About management’s choices to make together – different forms/degrees exist:</a:t>
            </a:r>
          </a:p>
          <a:p>
            <a:pPr lvl="1"/>
            <a:r>
              <a:rPr lang="en-GB" sz="1600" dirty="0" smtClean="0">
                <a:latin typeface="Garamond" pitchFamily="18" charset="0"/>
              </a:rPr>
              <a:t>From </a:t>
            </a:r>
            <a:r>
              <a:rPr lang="en-GB" sz="1600" i="1" dirty="0" smtClean="0">
                <a:latin typeface="Garamond" pitchFamily="18" charset="0"/>
              </a:rPr>
              <a:t>separate</a:t>
            </a:r>
            <a:r>
              <a:rPr lang="en-GB" sz="1600" dirty="0" smtClean="0">
                <a:latin typeface="Garamond" pitchFamily="18" charset="0"/>
              </a:rPr>
              <a:t> national management to </a:t>
            </a:r>
            <a:r>
              <a:rPr lang="en-GB" sz="1600" i="1" dirty="0" smtClean="0">
                <a:latin typeface="Garamond" pitchFamily="18" charset="0"/>
              </a:rPr>
              <a:t>joint</a:t>
            </a:r>
            <a:r>
              <a:rPr lang="en-GB" sz="1600" dirty="0" smtClean="0">
                <a:latin typeface="Garamond" pitchFamily="18" charset="0"/>
              </a:rPr>
              <a:t> management</a:t>
            </a:r>
          </a:p>
          <a:p>
            <a:pPr lvl="1"/>
            <a:r>
              <a:rPr lang="en-GB" sz="1600" dirty="0" smtClean="0">
                <a:latin typeface="Garamond" pitchFamily="18" charset="0"/>
              </a:rPr>
              <a:t>From </a:t>
            </a:r>
            <a:r>
              <a:rPr lang="en-GB" sz="1600" i="1" dirty="0" smtClean="0">
                <a:latin typeface="Garamond" pitchFamily="18" charset="0"/>
              </a:rPr>
              <a:t>sectional</a:t>
            </a:r>
            <a:r>
              <a:rPr lang="en-GB" sz="1600" dirty="0" smtClean="0">
                <a:latin typeface="Garamond" pitchFamily="18" charset="0"/>
              </a:rPr>
              <a:t> management to </a:t>
            </a:r>
            <a:r>
              <a:rPr lang="en-GB" sz="1600" i="1" dirty="0" smtClean="0">
                <a:latin typeface="Garamond" pitchFamily="18" charset="0"/>
              </a:rPr>
              <a:t>integrated</a:t>
            </a:r>
            <a:r>
              <a:rPr lang="en-GB" sz="1600" dirty="0" smtClean="0">
                <a:latin typeface="Garamond" pitchFamily="18" charset="0"/>
              </a:rPr>
              <a:t> management</a:t>
            </a:r>
          </a:p>
          <a:p>
            <a:pPr lvl="1"/>
            <a:r>
              <a:rPr lang="en-GB" sz="1600" dirty="0" smtClean="0">
                <a:latin typeface="Garamond" pitchFamily="18" charset="0"/>
              </a:rPr>
              <a:t>There’s a specific one: the </a:t>
            </a:r>
            <a:r>
              <a:rPr lang="en-GB" sz="1600" b="1" dirty="0" smtClean="0">
                <a:latin typeface="Garamond" pitchFamily="18" charset="0"/>
              </a:rPr>
              <a:t>Integrated Water Resources Management </a:t>
            </a:r>
            <a:r>
              <a:rPr lang="en-GB" sz="1600" dirty="0" smtClean="0">
                <a:latin typeface="Garamond" pitchFamily="18" charset="0"/>
              </a:rPr>
              <a:t>(IWRM)</a:t>
            </a:r>
          </a:p>
          <a:p>
            <a:pPr marL="712788" indent="-712788">
              <a:buNone/>
            </a:pPr>
            <a:r>
              <a:rPr lang="en-GB" sz="1800" dirty="0" smtClean="0">
                <a:latin typeface="Garamond" pitchFamily="18" charset="0"/>
                <a:sym typeface="Wingdings"/>
              </a:rPr>
              <a:t>	</a:t>
            </a:r>
            <a:r>
              <a:rPr lang="en-GB" sz="1400" dirty="0" smtClean="0">
                <a:latin typeface="Garamond" pitchFamily="18" charset="0"/>
                <a:sym typeface="Wingdings"/>
              </a:rPr>
              <a:t> According to Agenda 21 (C. XVIII), the IWRM aims to a more efficient and equitable management of water thanks to an enhanced cooperation; this process must protect water while avoiding/solving conflicts.</a:t>
            </a:r>
            <a:endParaRPr lang="en-GB" sz="1400" dirty="0" smtClean="0">
              <a:latin typeface="Garamond" pitchFamily="18" charset="0"/>
            </a:endParaRPr>
          </a:p>
          <a:p>
            <a:pPr>
              <a:buNone/>
            </a:pPr>
            <a:endParaRPr lang="en-GB" sz="1800" dirty="0" smtClean="0">
              <a:latin typeface="Garamond" pitchFamily="18" charset="0"/>
            </a:endParaRPr>
          </a:p>
          <a:p>
            <a:r>
              <a:rPr lang="en-GB" sz="1800" dirty="0" smtClean="0">
                <a:latin typeface="Garamond" pitchFamily="18" charset="0"/>
              </a:rPr>
              <a:t>Are also distinguished </a:t>
            </a:r>
            <a:r>
              <a:rPr lang="en-GB" sz="1800" i="1" dirty="0" smtClean="0">
                <a:latin typeface="Garamond" pitchFamily="18" charset="0"/>
              </a:rPr>
              <a:t>multifunctional</a:t>
            </a:r>
            <a:r>
              <a:rPr lang="en-GB" sz="1800" dirty="0" smtClean="0">
                <a:latin typeface="Garamond" pitchFamily="18" charset="0"/>
              </a:rPr>
              <a:t> and </a:t>
            </a:r>
            <a:r>
              <a:rPr lang="en-GB" sz="1800" i="1" dirty="0" smtClean="0">
                <a:latin typeface="Garamond" pitchFamily="18" charset="0"/>
              </a:rPr>
              <a:t>integrated</a:t>
            </a:r>
            <a:r>
              <a:rPr lang="en-GB" sz="1800" dirty="0" smtClean="0">
                <a:latin typeface="Garamond" pitchFamily="18" charset="0"/>
              </a:rPr>
              <a:t> managements:</a:t>
            </a:r>
          </a:p>
          <a:p>
            <a:pPr lvl="1"/>
            <a:r>
              <a:rPr lang="en-GB" sz="1600" dirty="0" smtClean="0">
                <a:latin typeface="Garamond" pitchFamily="18" charset="0"/>
              </a:rPr>
              <a:t>The first delays the solving of conflicts by giving more water to all users, as long as it can last;</a:t>
            </a:r>
          </a:p>
          <a:p>
            <a:pPr lvl="1"/>
            <a:r>
              <a:rPr lang="en-GB" sz="1600" dirty="0" smtClean="0">
                <a:latin typeface="Garamond" pitchFamily="18" charset="0"/>
              </a:rPr>
              <a:t>The second tackles such issues head-on, trying to solve conflicts while preserving a sustainable use (which is far better for non-renewable shared aquifers)</a:t>
            </a:r>
          </a:p>
          <a:p>
            <a:pPr>
              <a:buNone/>
            </a:pPr>
            <a:endParaRPr lang="en-GB" sz="1800" dirty="0" smtClean="0">
              <a:latin typeface="Garamond" pitchFamily="18" charset="0"/>
            </a:endParaRPr>
          </a:p>
          <a:p>
            <a:r>
              <a:rPr lang="en-GB" sz="1800" dirty="0" smtClean="0">
                <a:latin typeface="Garamond" pitchFamily="18" charset="0"/>
              </a:rPr>
              <a:t>It’s difficult to define a </a:t>
            </a:r>
            <a:r>
              <a:rPr lang="en-GB" sz="1800" i="1" dirty="0" smtClean="0">
                <a:latin typeface="Garamond" pitchFamily="18" charset="0"/>
              </a:rPr>
              <a:t>common vision </a:t>
            </a:r>
            <a:r>
              <a:rPr lang="en-GB" sz="1800" dirty="0" smtClean="0">
                <a:latin typeface="Garamond" pitchFamily="18" charset="0"/>
              </a:rPr>
              <a:t>of what should be the shared waters’ management</a:t>
            </a:r>
          </a:p>
          <a:p>
            <a:pPr lvl="1"/>
            <a:r>
              <a:rPr lang="en-GB" sz="1600" dirty="0" smtClean="0">
                <a:latin typeface="Garamond" pitchFamily="18" charset="0"/>
                <a:sym typeface="Wingdings"/>
              </a:rPr>
              <a:t>What is sustainable? Equitable? Reasonable, rational?</a:t>
            </a:r>
          </a:p>
          <a:p>
            <a:pPr lvl="1"/>
            <a:r>
              <a:rPr lang="en-GB" sz="1600" dirty="0" smtClean="0">
                <a:latin typeface="Garamond" pitchFamily="18" charset="0"/>
                <a:sym typeface="Wingdings"/>
              </a:rPr>
              <a:t>Defining sustainable use and knowing how to carry it out are two different things</a:t>
            </a:r>
            <a:endParaRPr lang="en-GB" sz="1600" dirty="0" smtClean="0">
              <a:latin typeface="Garamond" pitchFamily="18" charset="0"/>
            </a:endParaRPr>
          </a:p>
          <a:p>
            <a:pPr>
              <a:buNone/>
            </a:pPr>
            <a:r>
              <a:rPr lang="en-GB" sz="1800" dirty="0" smtClean="0">
                <a:latin typeface="Garamond" pitchFamily="18" charset="0"/>
              </a:rPr>
              <a:t>	</a:t>
            </a:r>
            <a:r>
              <a:rPr lang="en-GB" sz="1800" u="sng" dirty="0" smtClean="0">
                <a:latin typeface="Garamond" pitchFamily="18" charset="0"/>
              </a:rPr>
              <a:t>But</a:t>
            </a:r>
            <a:r>
              <a:rPr lang="en-GB" sz="1800" dirty="0" smtClean="0">
                <a:latin typeface="Garamond" pitchFamily="18" charset="0"/>
              </a:rPr>
              <a:t> it’s necessary to avoid a lowest common denominator of protection; a common vision is also a way to erase political frontiers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457200"/>
            <a:ext cx="8229600" cy="1099592"/>
          </a:xfrm>
        </p:spPr>
        <p:txBody>
          <a:bodyPr/>
          <a:lstStyle/>
          <a:p>
            <a:r>
              <a:rPr lang="fr-FR" sz="2400" b="1" dirty="0" smtClean="0">
                <a:solidFill>
                  <a:schemeClr val="accent2">
                    <a:lumMod val="75000"/>
                  </a:schemeClr>
                </a:solidFill>
                <a:latin typeface="Garamond" pitchFamily="18" charset="0"/>
              </a:rPr>
              <a:t/>
            </a:r>
            <a:br>
              <a:rPr lang="fr-FR" sz="2400" b="1" dirty="0" smtClean="0">
                <a:solidFill>
                  <a:schemeClr val="accent2">
                    <a:lumMod val="75000"/>
                  </a:schemeClr>
                </a:solidFill>
                <a:latin typeface="Garamond" pitchFamily="18" charset="0"/>
              </a:rPr>
            </a:br>
            <a:r>
              <a:rPr lang="fr-FR" sz="2400" b="1" dirty="0" smtClean="0">
                <a:solidFill>
                  <a:schemeClr val="accent2">
                    <a:lumMod val="75000"/>
                  </a:schemeClr>
                </a:solidFill>
                <a:latin typeface="Garamond" pitchFamily="18" charset="0"/>
              </a:rPr>
              <a:t/>
            </a:r>
            <a:br>
              <a:rPr lang="fr-FR" sz="2400" b="1" dirty="0" smtClean="0">
                <a:solidFill>
                  <a:schemeClr val="accent2">
                    <a:lumMod val="75000"/>
                  </a:schemeClr>
                </a:solidFill>
                <a:latin typeface="Garamond" pitchFamily="18" charset="0"/>
              </a:rPr>
            </a:br>
            <a:r>
              <a:rPr lang="fr-FR" sz="2400" b="1" dirty="0" smtClean="0">
                <a:solidFill>
                  <a:srgbClr val="0070C0"/>
                </a:solidFill>
                <a:latin typeface="Garamond" pitchFamily="18" charset="0"/>
              </a:rPr>
              <a:t>Part III – </a:t>
            </a:r>
            <a:r>
              <a:rPr lang="en-GB" sz="2400" b="1" dirty="0" smtClean="0">
                <a:latin typeface="Garamond" pitchFamily="18" charset="0"/>
              </a:rPr>
              <a:t>Is the EU pattern of transboundary groundwater resources integrated management adaptable to other geographical areas?</a:t>
            </a:r>
            <a:r>
              <a:rPr lang="fr-FR" sz="2400" b="1" dirty="0" smtClean="0">
                <a:latin typeface="Garamond" pitchFamily="18" charset="0"/>
              </a:rPr>
              <a:t> </a:t>
            </a:r>
            <a:r>
              <a:rPr lang="en-GB" sz="2400" dirty="0" smtClean="0">
                <a:latin typeface="Garamond" pitchFamily="18" charset="0"/>
              </a:rPr>
              <a:t/>
            </a:r>
            <a:br>
              <a:rPr lang="en-GB" sz="2400" dirty="0" smtClean="0">
                <a:latin typeface="Garamond" pitchFamily="18" charset="0"/>
              </a:rPr>
            </a:br>
            <a:r>
              <a:rPr lang="en-GB" sz="2400" dirty="0"/>
              <a:t/>
            </a:r>
            <a:br>
              <a:rPr lang="en-GB" sz="2400" dirty="0"/>
            </a:br>
            <a:endParaRPr lang="fr-FR" sz="2400" dirty="0"/>
          </a:p>
        </p:txBody>
      </p:sp>
      <p:sp>
        <p:nvSpPr>
          <p:cNvPr id="16387" name="Rectangle 3"/>
          <p:cNvSpPr>
            <a:spLocks noGrp="1" noChangeArrowheads="1"/>
          </p:cNvSpPr>
          <p:nvPr>
            <p:ph type="body" idx="1"/>
          </p:nvPr>
        </p:nvSpPr>
        <p:spPr>
          <a:xfrm>
            <a:off x="457200" y="1772816"/>
            <a:ext cx="8229600" cy="4536504"/>
          </a:xfrm>
        </p:spPr>
        <p:txBody>
          <a:bodyPr/>
          <a:lstStyle/>
          <a:p>
            <a:pPr>
              <a:buNone/>
            </a:pPr>
            <a:r>
              <a:rPr lang="en-GB" sz="2000" b="1" dirty="0" smtClean="0">
                <a:solidFill>
                  <a:srgbClr val="0070C0"/>
                </a:solidFill>
                <a:latin typeface="Garamond" pitchFamily="18" charset="0"/>
              </a:rPr>
              <a:t>A/ </a:t>
            </a:r>
            <a:r>
              <a:rPr lang="en-GB" sz="2000" u="sng" dirty="0" smtClean="0">
                <a:solidFill>
                  <a:srgbClr val="0070C0"/>
                </a:solidFill>
                <a:latin typeface="Garamond" pitchFamily="18" charset="0"/>
              </a:rPr>
              <a:t>The question of relevant territory: the EU pattern of structuring by river basin district</a:t>
            </a:r>
            <a:r>
              <a:rPr lang="en-GB" sz="2000" dirty="0" smtClean="0">
                <a:solidFill>
                  <a:srgbClr val="0070C0"/>
                </a:solidFill>
                <a:latin typeface="Garamond" pitchFamily="18" charset="0"/>
              </a:rPr>
              <a:t> </a:t>
            </a:r>
            <a:r>
              <a:rPr lang="en-GB" sz="2000" dirty="0" smtClean="0">
                <a:solidFill>
                  <a:schemeClr val="bg1">
                    <a:lumMod val="50000"/>
                  </a:schemeClr>
                </a:solidFill>
                <a:latin typeface="Garamond" pitchFamily="18" charset="0"/>
              </a:rPr>
              <a:t>[WFD]</a:t>
            </a:r>
          </a:p>
          <a:p>
            <a:endParaRPr lang="en-GB" sz="1000" dirty="0" smtClean="0">
              <a:latin typeface="Garamond" pitchFamily="18" charset="0"/>
            </a:endParaRPr>
          </a:p>
          <a:p>
            <a:r>
              <a:rPr lang="en-GB" sz="1800" dirty="0" smtClean="0">
                <a:latin typeface="Garamond" pitchFamily="18" charset="0"/>
              </a:rPr>
              <a:t>The main unit of management of river basins is the </a:t>
            </a:r>
            <a:r>
              <a:rPr lang="en-GB" sz="1800" b="1" dirty="0" smtClean="0">
                <a:latin typeface="Garamond" pitchFamily="18" charset="0"/>
              </a:rPr>
              <a:t>river basin district</a:t>
            </a:r>
            <a:r>
              <a:rPr lang="en-GB" sz="1800" dirty="0" smtClean="0">
                <a:latin typeface="Garamond" pitchFamily="18" charset="0"/>
              </a:rPr>
              <a:t> (art. 2-15 &amp; 3)</a:t>
            </a:r>
          </a:p>
          <a:p>
            <a:pPr lvl="1"/>
            <a:r>
              <a:rPr lang="en-GB" sz="1600" dirty="0">
                <a:solidFill>
                  <a:schemeClr val="tx1"/>
                </a:solidFill>
                <a:latin typeface="Garamond" pitchFamily="18" charset="0"/>
              </a:rPr>
              <a:t>Either river basins are put together (main river basin + neighbouring smaller ones), </a:t>
            </a:r>
            <a:endParaRPr lang="fr-FR" sz="1600" dirty="0">
              <a:solidFill>
                <a:schemeClr val="tx1"/>
              </a:solidFill>
              <a:latin typeface="Garamond" pitchFamily="18" charset="0"/>
            </a:endParaRPr>
          </a:p>
          <a:p>
            <a:pPr lvl="1"/>
            <a:r>
              <a:rPr lang="en-GB" sz="1600" dirty="0">
                <a:solidFill>
                  <a:schemeClr val="tx1"/>
                </a:solidFill>
                <a:latin typeface="Garamond" pitchFamily="18" charset="0"/>
              </a:rPr>
              <a:t>Or</a:t>
            </a:r>
            <a:r>
              <a:rPr lang="en-GB" sz="1600" i="1" dirty="0">
                <a:solidFill>
                  <a:schemeClr val="tx1"/>
                </a:solidFill>
                <a:latin typeface="Garamond" pitchFamily="18" charset="0"/>
              </a:rPr>
              <a:t> </a:t>
            </a:r>
            <a:r>
              <a:rPr lang="en-GB" sz="1600" dirty="0">
                <a:solidFill>
                  <a:schemeClr val="tx1"/>
                </a:solidFill>
                <a:latin typeface="Garamond" pitchFamily="18" charset="0"/>
              </a:rPr>
              <a:t>a river basin spreads across State borders (</a:t>
            </a:r>
            <a:r>
              <a:rPr lang="en-GB" sz="1600" u="sng" dirty="0">
                <a:solidFill>
                  <a:schemeClr val="tx1"/>
                </a:solidFill>
                <a:latin typeface="Garamond" pitchFamily="18" charset="0"/>
              </a:rPr>
              <a:t>international</a:t>
            </a:r>
            <a:r>
              <a:rPr lang="en-GB" sz="1600" i="1" dirty="0">
                <a:solidFill>
                  <a:schemeClr val="tx1"/>
                </a:solidFill>
                <a:latin typeface="Garamond" pitchFamily="18" charset="0"/>
              </a:rPr>
              <a:t> </a:t>
            </a:r>
            <a:r>
              <a:rPr lang="en-GB" sz="1600" dirty="0">
                <a:solidFill>
                  <a:schemeClr val="tx1"/>
                </a:solidFill>
                <a:latin typeface="Garamond" pitchFamily="18" charset="0"/>
              </a:rPr>
              <a:t>river basin district), </a:t>
            </a:r>
            <a:r>
              <a:rPr lang="en-GB" sz="1600" i="1" dirty="0" smtClean="0">
                <a:solidFill>
                  <a:schemeClr val="tx1"/>
                </a:solidFill>
                <a:latin typeface="Garamond" pitchFamily="18" charset="0"/>
              </a:rPr>
              <a:t>within</a:t>
            </a:r>
            <a:r>
              <a:rPr lang="en-GB" sz="1600" dirty="0" smtClean="0">
                <a:solidFill>
                  <a:schemeClr val="tx1"/>
                </a:solidFill>
                <a:latin typeface="Garamond" pitchFamily="18" charset="0"/>
              </a:rPr>
              <a:t> </a:t>
            </a:r>
            <a:r>
              <a:rPr lang="en-GB" sz="1600" dirty="0">
                <a:solidFill>
                  <a:schemeClr val="tx1"/>
                </a:solidFill>
                <a:latin typeface="Garamond" pitchFamily="18" charset="0"/>
              </a:rPr>
              <a:t>the EU territory or </a:t>
            </a:r>
            <a:r>
              <a:rPr lang="en-GB" sz="1600" i="1" dirty="0">
                <a:solidFill>
                  <a:schemeClr val="tx1"/>
                </a:solidFill>
                <a:latin typeface="Garamond" pitchFamily="18" charset="0"/>
              </a:rPr>
              <a:t>beyond</a:t>
            </a:r>
            <a:r>
              <a:rPr lang="en-GB" sz="1600" dirty="0">
                <a:solidFill>
                  <a:schemeClr val="tx1"/>
                </a:solidFill>
                <a:latin typeface="Garamond" pitchFamily="18" charset="0"/>
              </a:rPr>
              <a:t> (Member State + third State</a:t>
            </a:r>
            <a:r>
              <a:rPr lang="en-GB" sz="1600" dirty="0" smtClean="0">
                <a:solidFill>
                  <a:schemeClr val="tx1"/>
                </a:solidFill>
                <a:latin typeface="Garamond" pitchFamily="18" charset="0"/>
              </a:rPr>
              <a:t>). </a:t>
            </a:r>
            <a:r>
              <a:rPr lang="en-GB" sz="1600" dirty="0" smtClean="0">
                <a:solidFill>
                  <a:schemeClr val="accent3">
                    <a:lumMod val="50000"/>
                  </a:schemeClr>
                </a:solidFill>
                <a:latin typeface="Garamond" pitchFamily="18" charset="0"/>
              </a:rPr>
              <a:t>Example: the Rhine district</a:t>
            </a:r>
            <a:endParaRPr lang="fr-FR" sz="1600" dirty="0" smtClean="0">
              <a:solidFill>
                <a:schemeClr val="accent3">
                  <a:lumMod val="50000"/>
                </a:schemeClr>
              </a:solidFill>
              <a:latin typeface="Garamond" pitchFamily="18" charset="0"/>
            </a:endParaRPr>
          </a:p>
          <a:p>
            <a:pPr lvl="1"/>
            <a:endParaRPr lang="en-GB" sz="1000" dirty="0" smtClean="0">
              <a:latin typeface="Garamond" pitchFamily="18" charset="0"/>
            </a:endParaRPr>
          </a:p>
          <a:p>
            <a:pPr lvl="1"/>
            <a:r>
              <a:rPr lang="en-GB" sz="1600" dirty="0" smtClean="0">
                <a:solidFill>
                  <a:schemeClr val="tx1"/>
                </a:solidFill>
                <a:latin typeface="Garamond" pitchFamily="18" charset="0"/>
              </a:rPr>
              <a:t>If </a:t>
            </a:r>
            <a:r>
              <a:rPr lang="en-GB" sz="1600" u="sng" dirty="0" smtClean="0">
                <a:solidFill>
                  <a:schemeClr val="tx1"/>
                </a:solidFill>
                <a:latin typeface="Garamond" pitchFamily="18" charset="0"/>
              </a:rPr>
              <a:t>groundwaters</a:t>
            </a:r>
            <a:r>
              <a:rPr lang="en-GB" sz="1600" dirty="0" smtClean="0">
                <a:solidFill>
                  <a:schemeClr val="tx1"/>
                </a:solidFill>
                <a:latin typeface="Garamond" pitchFamily="18" charset="0"/>
              </a:rPr>
              <a:t> don’t </a:t>
            </a:r>
            <a:r>
              <a:rPr lang="en-GB" sz="1600" dirty="0">
                <a:solidFill>
                  <a:schemeClr val="tx1"/>
                </a:solidFill>
                <a:latin typeface="Garamond" pitchFamily="18" charset="0"/>
              </a:rPr>
              <a:t>fully follow a particular river basin, they shall be identified and assigned to the </a:t>
            </a:r>
            <a:r>
              <a:rPr lang="en-GB" sz="1600" i="1" dirty="0">
                <a:solidFill>
                  <a:schemeClr val="tx1"/>
                </a:solidFill>
                <a:latin typeface="Garamond" pitchFamily="18" charset="0"/>
              </a:rPr>
              <a:t>nearest or most appropriate river basin district(s</a:t>
            </a:r>
            <a:r>
              <a:rPr lang="en-GB" sz="1600" i="1" dirty="0" smtClean="0">
                <a:solidFill>
                  <a:schemeClr val="tx1"/>
                </a:solidFill>
                <a:latin typeface="Garamond" pitchFamily="18" charset="0"/>
              </a:rPr>
              <a:t>)</a:t>
            </a:r>
            <a:r>
              <a:rPr lang="en-GB" sz="1600" dirty="0" smtClean="0">
                <a:solidFill>
                  <a:schemeClr val="tx1"/>
                </a:solidFill>
                <a:latin typeface="Garamond" pitchFamily="18" charset="0"/>
              </a:rPr>
              <a:t>. </a:t>
            </a:r>
          </a:p>
          <a:p>
            <a:pPr lvl="1"/>
            <a:endParaRPr lang="en-GB" sz="1000" dirty="0" smtClean="0">
              <a:latin typeface="Garamond" pitchFamily="18" charset="0"/>
            </a:endParaRPr>
          </a:p>
          <a:p>
            <a:pPr lvl="1"/>
            <a:r>
              <a:rPr lang="en-GB" sz="1600" dirty="0" smtClean="0">
                <a:latin typeface="Garamond" pitchFamily="18" charset="0"/>
              </a:rPr>
              <a:t>Its management is defined in a </a:t>
            </a:r>
            <a:r>
              <a:rPr lang="en-GB" sz="1600" b="1" dirty="0" smtClean="0">
                <a:latin typeface="Garamond" pitchFamily="18" charset="0"/>
              </a:rPr>
              <a:t>management plan</a:t>
            </a:r>
            <a:r>
              <a:rPr lang="en-GB" sz="1600" dirty="0" smtClean="0">
                <a:latin typeface="Garamond" pitchFamily="18" charset="0"/>
              </a:rPr>
              <a:t>, supplemented by </a:t>
            </a:r>
            <a:r>
              <a:rPr lang="en-GB" sz="1600" b="1" dirty="0" smtClean="0">
                <a:latin typeface="Garamond" pitchFamily="18" charset="0"/>
              </a:rPr>
              <a:t>programs of measures</a:t>
            </a:r>
            <a:r>
              <a:rPr lang="en-GB" sz="1600" dirty="0" smtClean="0">
                <a:latin typeface="Garamond" pitchFamily="18" charset="0"/>
              </a:rPr>
              <a:t> if Member States find it necessary</a:t>
            </a:r>
          </a:p>
          <a:p>
            <a:pPr lvl="1"/>
            <a:r>
              <a:rPr lang="en-GB" sz="1600" dirty="0" smtClean="0">
                <a:latin typeface="Garamond" pitchFamily="18" charset="0"/>
              </a:rPr>
              <a:t>A competent authority is designed for each one (existing national/international body; 2003)</a:t>
            </a:r>
          </a:p>
          <a:p>
            <a:pPr lvl="1"/>
            <a:r>
              <a:rPr lang="en-GB" sz="1600" dirty="0" smtClean="0">
                <a:latin typeface="Garamond" pitchFamily="18" charset="0"/>
              </a:rPr>
              <a:t>Its analysis, on groundwater, is done through study of </a:t>
            </a:r>
            <a:r>
              <a:rPr lang="en-GB" sz="1600" b="1" dirty="0" smtClean="0">
                <a:latin typeface="Garamond" pitchFamily="18" charset="0"/>
              </a:rPr>
              <a:t>bodies of groundwater</a:t>
            </a:r>
            <a:r>
              <a:rPr lang="en-GB" sz="1600" dirty="0" smtClean="0">
                <a:latin typeface="Garamond" pitchFamily="18" charset="0"/>
              </a:rPr>
              <a:t> (</a:t>
            </a:r>
            <a:r>
              <a:rPr lang="fr-FR" sz="1600" dirty="0" smtClean="0">
                <a:solidFill>
                  <a:schemeClr val="tx1"/>
                </a:solidFill>
                <a:latin typeface="Garamond" pitchFamily="18" charset="0"/>
              </a:rPr>
              <a:t>distinct </a:t>
            </a:r>
            <a:r>
              <a:rPr lang="fr-FR" sz="1600" dirty="0">
                <a:solidFill>
                  <a:schemeClr val="tx1"/>
                </a:solidFill>
                <a:latin typeface="Garamond" pitchFamily="18" charset="0"/>
              </a:rPr>
              <a:t>volume </a:t>
            </a:r>
            <a:r>
              <a:rPr lang="fr-FR" sz="1600" dirty="0" smtClean="0">
                <a:solidFill>
                  <a:schemeClr val="tx1"/>
                </a:solidFill>
                <a:latin typeface="Garamond" pitchFamily="18" charset="0"/>
              </a:rPr>
              <a:t>of </a:t>
            </a:r>
            <a:r>
              <a:rPr lang="en-US" sz="1600" dirty="0" smtClean="0">
                <a:solidFill>
                  <a:schemeClr val="tx1"/>
                </a:solidFill>
                <a:latin typeface="Garamond" pitchFamily="18" charset="0"/>
              </a:rPr>
              <a:t>groundwater </a:t>
            </a:r>
            <a:r>
              <a:rPr lang="en-US" sz="1600" dirty="0">
                <a:solidFill>
                  <a:schemeClr val="tx1"/>
                </a:solidFill>
                <a:latin typeface="Garamond" pitchFamily="18" charset="0"/>
              </a:rPr>
              <a:t>within an aquifer or </a:t>
            </a:r>
            <a:r>
              <a:rPr lang="en-US" sz="1600" dirty="0" smtClean="0">
                <a:solidFill>
                  <a:schemeClr val="tx1"/>
                </a:solidFill>
                <a:latin typeface="Garamond" pitchFamily="18" charset="0"/>
              </a:rPr>
              <a:t>aquifers)</a:t>
            </a:r>
          </a:p>
          <a:p>
            <a:pPr lvl="1">
              <a:buNone/>
            </a:pPr>
            <a:r>
              <a:rPr lang="en-US" sz="1600" b="1" dirty="0" smtClean="0">
                <a:latin typeface="Garamond" pitchFamily="18" charset="0"/>
                <a:sym typeface="Wingdings"/>
              </a:rPr>
              <a:t>	</a:t>
            </a:r>
            <a:r>
              <a:rPr lang="en-US" sz="1600" dirty="0" smtClean="0">
                <a:latin typeface="Garamond" pitchFamily="18" charset="0"/>
                <a:sym typeface="Wingdings"/>
              </a:rPr>
              <a:t>For each body of groundwater, is determined its </a:t>
            </a:r>
            <a:r>
              <a:rPr lang="en-US" sz="1600" i="1" dirty="0" smtClean="0">
                <a:latin typeface="Garamond" pitchFamily="18" charset="0"/>
                <a:sym typeface="Wingdings"/>
              </a:rPr>
              <a:t>groundwater status </a:t>
            </a:r>
            <a:r>
              <a:rPr lang="en-US" sz="1600" dirty="0" smtClean="0">
                <a:latin typeface="Garamond" pitchFamily="18" charset="0"/>
                <a:sym typeface="Wingdings"/>
              </a:rPr>
              <a:t>and </a:t>
            </a:r>
            <a:r>
              <a:rPr lang="en-US" sz="1600" i="1" dirty="0" smtClean="0">
                <a:latin typeface="Garamond" pitchFamily="18" charset="0"/>
                <a:sym typeface="Wingdings"/>
              </a:rPr>
              <a:t>quantitative status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908720"/>
            <a:ext cx="8147248" cy="4680520"/>
          </a:xfrm>
        </p:spPr>
        <p:txBody>
          <a:bodyPr/>
          <a:lstStyle/>
          <a:p>
            <a:r>
              <a:rPr lang="en-GB" sz="1800" dirty="0" smtClean="0">
                <a:solidFill>
                  <a:schemeClr val="tx1"/>
                </a:solidFill>
                <a:latin typeface="Garamond" pitchFamily="18" charset="0"/>
              </a:rPr>
              <a:t>By </a:t>
            </a:r>
            <a:r>
              <a:rPr lang="en-GB" sz="1800" dirty="0">
                <a:solidFill>
                  <a:schemeClr val="tx1"/>
                </a:solidFill>
                <a:latin typeface="Garamond" pitchFamily="18" charset="0"/>
              </a:rPr>
              <a:t>its nature and because of the creation of international river basin districts, the EU law doesn’t much </a:t>
            </a:r>
            <a:r>
              <a:rPr lang="en-GB" sz="1800" i="1" dirty="0">
                <a:solidFill>
                  <a:schemeClr val="tx1"/>
                </a:solidFill>
                <a:latin typeface="Garamond" pitchFamily="18" charset="0"/>
              </a:rPr>
              <a:t>explicitly</a:t>
            </a:r>
            <a:r>
              <a:rPr lang="en-GB" sz="1800" dirty="0">
                <a:solidFill>
                  <a:schemeClr val="tx1"/>
                </a:solidFill>
                <a:latin typeface="Garamond" pitchFamily="18" charset="0"/>
              </a:rPr>
              <a:t> touch on transboundary issues</a:t>
            </a:r>
            <a:r>
              <a:rPr lang="en-GB" sz="1800" dirty="0" smtClean="0">
                <a:solidFill>
                  <a:schemeClr val="tx1"/>
                </a:solidFill>
                <a:latin typeface="Garamond" pitchFamily="18" charset="0"/>
              </a:rPr>
              <a:t>.</a:t>
            </a:r>
          </a:p>
          <a:p>
            <a:pPr>
              <a:buNone/>
            </a:pPr>
            <a:r>
              <a:rPr lang="en-GB" sz="1800" dirty="0" smtClean="0">
                <a:latin typeface="Garamond" pitchFamily="18" charset="0"/>
                <a:sym typeface="Wingdings"/>
              </a:rPr>
              <a:t>	</a:t>
            </a:r>
            <a:r>
              <a:rPr lang="en-GB" sz="1600" dirty="0" smtClean="0">
                <a:latin typeface="Garamond" pitchFamily="18" charset="0"/>
                <a:sym typeface="Wingdings"/>
              </a:rPr>
              <a:t> </a:t>
            </a:r>
            <a:r>
              <a:rPr lang="en-US" sz="1600" dirty="0" smtClean="0">
                <a:latin typeface="Garamond" pitchFamily="18" charset="0"/>
              </a:rPr>
              <a:t>J. Sohnle distinguishes between </a:t>
            </a:r>
            <a:r>
              <a:rPr lang="en-US" sz="1600" b="1" i="1" dirty="0" smtClean="0">
                <a:latin typeface="Garamond" pitchFamily="18" charset="0"/>
              </a:rPr>
              <a:t>territorial</a:t>
            </a:r>
            <a:r>
              <a:rPr lang="en-US" sz="1600" dirty="0" smtClean="0">
                <a:latin typeface="Garamond" pitchFamily="18" charset="0"/>
              </a:rPr>
              <a:t> approach (districts entirely located in the territory of a Member State) and </a:t>
            </a:r>
            <a:r>
              <a:rPr lang="en-US" sz="1600" i="1" dirty="0" smtClean="0">
                <a:latin typeface="Garamond" pitchFamily="18" charset="0"/>
              </a:rPr>
              <a:t>transboundary</a:t>
            </a:r>
            <a:r>
              <a:rPr lang="en-US" sz="1600" dirty="0" smtClean="0">
                <a:latin typeface="Garamond" pitchFamily="18" charset="0"/>
              </a:rPr>
              <a:t> approach (international districts).</a:t>
            </a:r>
            <a:endParaRPr lang="en-GB" sz="1600" dirty="0" smtClean="0">
              <a:solidFill>
                <a:schemeClr val="tx1"/>
              </a:solidFill>
              <a:latin typeface="Garamond" pitchFamily="18" charset="0"/>
            </a:endParaRPr>
          </a:p>
          <a:p>
            <a:pPr indent="15875">
              <a:buNone/>
            </a:pPr>
            <a:r>
              <a:rPr lang="en-GB" sz="1800" dirty="0" smtClean="0">
                <a:solidFill>
                  <a:schemeClr val="tx1"/>
                </a:solidFill>
                <a:latin typeface="Garamond" pitchFamily="18" charset="0"/>
              </a:rPr>
              <a:t>In </a:t>
            </a:r>
            <a:r>
              <a:rPr lang="en-GB" sz="1800" dirty="0">
                <a:solidFill>
                  <a:schemeClr val="tx1"/>
                </a:solidFill>
                <a:latin typeface="Garamond" pitchFamily="18" charset="0"/>
              </a:rPr>
              <a:t>addition, contrary to the draft articles, the EU law doesn’t really take </a:t>
            </a:r>
            <a:r>
              <a:rPr lang="en-GB" sz="1800" dirty="0" smtClean="0">
                <a:solidFill>
                  <a:schemeClr val="tx1"/>
                </a:solidFill>
                <a:latin typeface="Garamond" pitchFamily="18" charset="0"/>
              </a:rPr>
              <a:t>into </a:t>
            </a:r>
            <a:r>
              <a:rPr lang="en-GB" sz="1800" dirty="0">
                <a:solidFill>
                  <a:schemeClr val="tx1"/>
                </a:solidFill>
                <a:latin typeface="Garamond" pitchFamily="18" charset="0"/>
              </a:rPr>
              <a:t>account the specificity of transboundary aquifers, </a:t>
            </a:r>
            <a:r>
              <a:rPr lang="en-GB" sz="1800" dirty="0" smtClean="0">
                <a:solidFill>
                  <a:schemeClr val="tx1"/>
                </a:solidFill>
                <a:latin typeface="Garamond" pitchFamily="18" charset="0"/>
              </a:rPr>
              <a:t>quite artificially </a:t>
            </a:r>
            <a:r>
              <a:rPr lang="en-GB" sz="1800" dirty="0">
                <a:solidFill>
                  <a:schemeClr val="tx1"/>
                </a:solidFill>
                <a:latin typeface="Garamond" pitchFamily="18" charset="0"/>
              </a:rPr>
              <a:t>attached to surface waters.</a:t>
            </a:r>
            <a:r>
              <a:rPr lang="fr-FR" sz="1800" dirty="0" smtClean="0">
                <a:latin typeface="Garamond" pitchFamily="18" charset="0"/>
              </a:rPr>
              <a:t> </a:t>
            </a:r>
          </a:p>
          <a:p>
            <a:pPr>
              <a:buNone/>
            </a:pPr>
            <a:endParaRPr lang="fr-FR" sz="1800" dirty="0" smtClean="0">
              <a:latin typeface="Garamond" pitchFamily="18" charset="0"/>
            </a:endParaRPr>
          </a:p>
          <a:p>
            <a:r>
              <a:rPr lang="en-GB" sz="1800" dirty="0">
                <a:solidFill>
                  <a:schemeClr val="tx1"/>
                </a:solidFill>
                <a:latin typeface="Garamond" pitchFamily="18" charset="0"/>
              </a:rPr>
              <a:t>Summary of WFD provisions about transboundary waters and international districts:</a:t>
            </a:r>
            <a:endParaRPr lang="fr-FR" sz="1800" dirty="0">
              <a:solidFill>
                <a:schemeClr val="tx1"/>
              </a:solidFill>
              <a:latin typeface="Garamond" pitchFamily="18" charset="0"/>
            </a:endParaRPr>
          </a:p>
          <a:p>
            <a:pPr lvl="1"/>
            <a:r>
              <a:rPr lang="en-GB" sz="1600" b="1" i="1" dirty="0">
                <a:solidFill>
                  <a:schemeClr val="tx1"/>
                </a:solidFill>
                <a:latin typeface="Garamond" pitchFamily="18" charset="0"/>
              </a:rPr>
              <a:t>Coordination</a:t>
            </a:r>
            <a:r>
              <a:rPr lang="en-GB" sz="1600" dirty="0">
                <a:solidFill>
                  <a:schemeClr val="tx1"/>
                </a:solidFill>
                <a:latin typeface="Garamond" pitchFamily="18" charset="0"/>
              </a:rPr>
              <a:t> (between Member States competent authorities within intra-EU districts / between Member States and Third States within partly extra-EU districts).</a:t>
            </a:r>
            <a:endParaRPr lang="fr-FR" sz="1600" dirty="0">
              <a:solidFill>
                <a:schemeClr val="tx1"/>
              </a:solidFill>
              <a:latin typeface="Garamond" pitchFamily="18" charset="0"/>
            </a:endParaRPr>
          </a:p>
          <a:p>
            <a:pPr lvl="1"/>
            <a:r>
              <a:rPr lang="en-GB" sz="1600" dirty="0" smtClean="0">
                <a:solidFill>
                  <a:schemeClr val="tx1"/>
                </a:solidFill>
                <a:latin typeface="Garamond" pitchFamily="18" charset="0"/>
              </a:rPr>
              <a:t>Possibility </a:t>
            </a:r>
            <a:r>
              <a:rPr lang="en-GB" sz="1600" dirty="0">
                <a:solidFill>
                  <a:schemeClr val="tx1"/>
                </a:solidFill>
                <a:latin typeface="Garamond" pitchFamily="18" charset="0"/>
              </a:rPr>
              <a:t>of assistance from the European Commission to facilitate Member States’ management of international districts. </a:t>
            </a:r>
            <a:endParaRPr lang="fr-FR" sz="1600" dirty="0">
              <a:solidFill>
                <a:schemeClr val="tx1"/>
              </a:solidFill>
              <a:latin typeface="Garamond" pitchFamily="18" charset="0"/>
            </a:endParaRPr>
          </a:p>
          <a:p>
            <a:pPr lvl="1"/>
            <a:r>
              <a:rPr lang="en-GB" sz="1600" dirty="0">
                <a:solidFill>
                  <a:schemeClr val="tx1"/>
                </a:solidFill>
                <a:latin typeface="Garamond" pitchFamily="18" charset="0"/>
              </a:rPr>
              <a:t>Possibility of using existing structures stemming from international agreements (that are quite numerous in Europe) </a:t>
            </a:r>
            <a:r>
              <a:rPr lang="en-GB" sz="1600" dirty="0">
                <a:solidFill>
                  <a:schemeClr val="tx1"/>
                </a:solidFill>
                <a:latin typeface="Garamond" pitchFamily="18" charset="0"/>
                <a:sym typeface="Wingdings"/>
              </a:rPr>
              <a:t></a:t>
            </a:r>
            <a:r>
              <a:rPr lang="en-GB" sz="1600" dirty="0">
                <a:solidFill>
                  <a:schemeClr val="tx1"/>
                </a:solidFill>
                <a:latin typeface="Garamond" pitchFamily="18" charset="0"/>
              </a:rPr>
              <a:t> facilitation for cooperation and coordination.</a:t>
            </a:r>
            <a:endParaRPr lang="fr-FR" sz="1600" dirty="0">
              <a:solidFill>
                <a:schemeClr val="tx1"/>
              </a:solidFill>
              <a:latin typeface="Garamond" pitchFamily="18" charset="0"/>
            </a:endParaRPr>
          </a:p>
          <a:p>
            <a:pPr lvl="1"/>
            <a:r>
              <a:rPr lang="en-GB" sz="1600" dirty="0">
                <a:solidFill>
                  <a:schemeClr val="tx1"/>
                </a:solidFill>
                <a:latin typeface="Garamond" pitchFamily="18" charset="0"/>
              </a:rPr>
              <a:t>The Member State aims to achieve the WFD objectives throughout the river basin district (it supposes </a:t>
            </a:r>
            <a:r>
              <a:rPr lang="en-GB" sz="1600" i="1" dirty="0">
                <a:solidFill>
                  <a:schemeClr val="tx1"/>
                </a:solidFill>
                <a:latin typeface="Garamond" pitchFamily="18" charset="0"/>
              </a:rPr>
              <a:t>endeavouring</a:t>
            </a:r>
            <a:r>
              <a:rPr lang="en-GB" sz="1600" dirty="0">
                <a:solidFill>
                  <a:schemeClr val="tx1"/>
                </a:solidFill>
                <a:latin typeface="Garamond" pitchFamily="18" charset="0"/>
              </a:rPr>
              <a:t> to persuade Third States to adopt them). </a:t>
            </a:r>
            <a:endParaRPr lang="fr-FR" sz="1600" dirty="0">
              <a:solidFill>
                <a:schemeClr val="tx1"/>
              </a:solidFill>
              <a:latin typeface="Garamond"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57200" y="476672"/>
            <a:ext cx="8229600" cy="648072"/>
          </a:xfrm>
        </p:spPr>
        <p:txBody>
          <a:bodyPr/>
          <a:lstStyle/>
          <a:p>
            <a:r>
              <a:rPr lang="en-GB" sz="2400" dirty="0" smtClean="0">
                <a:latin typeface="Garamond" pitchFamily="18" charset="0"/>
              </a:rPr>
              <a:t/>
            </a:r>
            <a:br>
              <a:rPr lang="en-GB" sz="2400" dirty="0" smtClean="0">
                <a:latin typeface="Garamond" pitchFamily="18" charset="0"/>
              </a:rPr>
            </a:br>
            <a:r>
              <a:rPr lang="en-GB" sz="2000" b="1" dirty="0" smtClean="0">
                <a:solidFill>
                  <a:srgbClr val="0070C0"/>
                </a:solidFill>
                <a:latin typeface="Garamond" pitchFamily="18" charset="0"/>
              </a:rPr>
              <a:t>B</a:t>
            </a:r>
            <a:r>
              <a:rPr lang="en-GB" sz="2000" b="1" dirty="0">
                <a:solidFill>
                  <a:srgbClr val="0070C0"/>
                </a:solidFill>
                <a:latin typeface="Garamond" pitchFamily="18" charset="0"/>
              </a:rPr>
              <a:t>/</a:t>
            </a:r>
            <a:r>
              <a:rPr lang="en-GB" sz="2000" b="1" dirty="0" smtClean="0">
                <a:solidFill>
                  <a:srgbClr val="0070C0"/>
                </a:solidFill>
                <a:latin typeface="Garamond" pitchFamily="18" charset="0"/>
              </a:rPr>
              <a:t> </a:t>
            </a:r>
            <a:r>
              <a:rPr lang="en-GB" sz="2000" u="sng" dirty="0">
                <a:solidFill>
                  <a:srgbClr val="0070C0"/>
                </a:solidFill>
                <a:latin typeface="Garamond" pitchFamily="18" charset="0"/>
              </a:rPr>
              <a:t>The </a:t>
            </a:r>
            <a:r>
              <a:rPr lang="en-GB" sz="2000" i="1" u="sng" dirty="0">
                <a:solidFill>
                  <a:srgbClr val="0070C0"/>
                </a:solidFill>
                <a:latin typeface="Garamond" pitchFamily="18" charset="0"/>
              </a:rPr>
              <a:t>ad hoc</a:t>
            </a:r>
            <a:r>
              <a:rPr lang="en-GB" sz="2000" u="sng" dirty="0">
                <a:solidFill>
                  <a:srgbClr val="0070C0"/>
                </a:solidFill>
                <a:latin typeface="Garamond" pitchFamily="18" charset="0"/>
              </a:rPr>
              <a:t> construction of inter-state organs of transboundary aquifers’ management</a:t>
            </a:r>
            <a:r>
              <a:rPr lang="fr-FR" sz="2400" dirty="0"/>
              <a:t/>
            </a:r>
            <a:br>
              <a:rPr lang="fr-FR" sz="2400" dirty="0"/>
            </a:br>
            <a:endParaRPr lang="fr-FR" sz="2400" dirty="0"/>
          </a:p>
        </p:txBody>
      </p:sp>
      <p:sp>
        <p:nvSpPr>
          <p:cNvPr id="17411" name="Rectangle 3"/>
          <p:cNvSpPr>
            <a:spLocks noGrp="1" noChangeArrowheads="1"/>
          </p:cNvSpPr>
          <p:nvPr>
            <p:ph type="body" idx="1"/>
          </p:nvPr>
        </p:nvSpPr>
        <p:spPr>
          <a:xfrm>
            <a:off x="457200" y="1268760"/>
            <a:ext cx="8229600" cy="5112568"/>
          </a:xfrm>
        </p:spPr>
        <p:txBody>
          <a:bodyPr/>
          <a:lstStyle/>
          <a:p>
            <a:r>
              <a:rPr lang="en-GB" sz="1800" dirty="0" smtClean="0">
                <a:latin typeface="Garamond" pitchFamily="18" charset="0"/>
              </a:rPr>
              <a:t>Weaknesses of EU water policy and specific propitious European context</a:t>
            </a:r>
          </a:p>
          <a:p>
            <a:pPr lvl="1"/>
            <a:r>
              <a:rPr lang="en-GB" sz="1600" dirty="0" smtClean="0">
                <a:latin typeface="Garamond" pitchFamily="18" charset="0"/>
              </a:rPr>
              <a:t>EU water policy has difficulties to solve quantitative issues (no solution for droughts)</a:t>
            </a:r>
          </a:p>
          <a:p>
            <a:pPr lvl="1"/>
            <a:r>
              <a:rPr lang="en-GB" sz="1600" dirty="0" smtClean="0">
                <a:latin typeface="Garamond" pitchFamily="18" charset="0"/>
              </a:rPr>
              <a:t>The river basin approach leads to favour a management focused on surface waters</a:t>
            </a:r>
          </a:p>
          <a:p>
            <a:pPr lvl="1"/>
            <a:r>
              <a:rPr lang="en-GB" sz="1600" dirty="0" smtClean="0">
                <a:latin typeface="Garamond" pitchFamily="18" charset="0"/>
              </a:rPr>
              <a:t>The characterization of transboundary BGW isn’t enough harmonized </a:t>
            </a:r>
            <a:r>
              <a:rPr lang="en-GB" sz="1400" dirty="0" smtClean="0">
                <a:latin typeface="Garamond" pitchFamily="18" charset="0"/>
              </a:rPr>
              <a:t>between Member States</a:t>
            </a:r>
          </a:p>
          <a:p>
            <a:pPr lvl="1"/>
            <a:r>
              <a:rPr lang="en-GB" sz="1600" dirty="0" smtClean="0">
                <a:latin typeface="Garamond" pitchFamily="18" charset="0"/>
              </a:rPr>
              <a:t>The FWD is still imperfectly implemented, because of Member States’ room for manoeuvre</a:t>
            </a:r>
          </a:p>
          <a:p>
            <a:pPr>
              <a:buNone/>
            </a:pPr>
            <a:endParaRPr lang="en-GB" sz="1400" dirty="0" smtClean="0">
              <a:latin typeface="Garamond" pitchFamily="18" charset="0"/>
            </a:endParaRPr>
          </a:p>
          <a:p>
            <a:pPr marL="342900" lvl="1" indent="-342900">
              <a:buClr>
                <a:schemeClr val="bg2"/>
              </a:buClr>
              <a:buSzPct val="75000"/>
              <a:buFont typeface="Wingdings" pitchFamily="2" charset="2"/>
              <a:buChar char="n"/>
            </a:pPr>
            <a:r>
              <a:rPr lang="en-GB" sz="1800" dirty="0" smtClean="0">
                <a:solidFill>
                  <a:schemeClr val="tx1"/>
                </a:solidFill>
                <a:latin typeface="Garamond" pitchFamily="18" charset="0"/>
              </a:rPr>
              <a:t>Because natural, legal, economic and cultural realities are different, </a:t>
            </a:r>
            <a:r>
              <a:rPr lang="en-GB" sz="1800" i="1" dirty="0" smtClean="0">
                <a:solidFill>
                  <a:schemeClr val="tx1"/>
                </a:solidFill>
                <a:latin typeface="Garamond" pitchFamily="18" charset="0"/>
              </a:rPr>
              <a:t>each area should follow its own path</a:t>
            </a:r>
            <a:r>
              <a:rPr lang="en-GB" sz="1800" dirty="0" smtClean="0">
                <a:solidFill>
                  <a:schemeClr val="tx1"/>
                </a:solidFill>
                <a:latin typeface="Garamond" pitchFamily="18" charset="0"/>
              </a:rPr>
              <a:t>. </a:t>
            </a:r>
            <a:r>
              <a:rPr lang="en-GB" sz="1800" dirty="0" smtClean="0">
                <a:latin typeface="Garamond" pitchFamily="18" charset="0"/>
              </a:rPr>
              <a:t>The political environment lends itself well to joint management in Europe; but such a propitious context doesn’t necessarily exist elsewhere. </a:t>
            </a:r>
          </a:p>
          <a:p>
            <a:pPr marL="342900" lvl="1" indent="-342900">
              <a:buClr>
                <a:schemeClr val="bg2"/>
              </a:buClr>
              <a:buSzPct val="75000"/>
              <a:buNone/>
            </a:pPr>
            <a:r>
              <a:rPr lang="en-GB" sz="1800" dirty="0" smtClean="0">
                <a:solidFill>
                  <a:schemeClr val="tx1"/>
                </a:solidFill>
                <a:latin typeface="Garamond" pitchFamily="18" charset="0"/>
              </a:rPr>
              <a:t>	Actually, there’s no ready-made solution about water management.</a:t>
            </a:r>
          </a:p>
          <a:p>
            <a:pPr marL="342900" lvl="1" indent="-342900">
              <a:buClr>
                <a:schemeClr val="bg2"/>
              </a:buClr>
              <a:buSzPct val="75000"/>
              <a:buFont typeface="Wingdings" pitchFamily="2" charset="2"/>
              <a:buChar char="n"/>
            </a:pPr>
            <a:endParaRPr lang="en-GB" sz="1400" dirty="0" smtClean="0">
              <a:solidFill>
                <a:schemeClr val="tx1"/>
              </a:solidFill>
              <a:latin typeface="Garamond" pitchFamily="18" charset="0"/>
            </a:endParaRPr>
          </a:p>
          <a:p>
            <a:pPr marL="342900" lvl="1" indent="-342900">
              <a:buClr>
                <a:schemeClr val="bg2"/>
              </a:buClr>
              <a:buSzPct val="75000"/>
              <a:buFont typeface="Wingdings" pitchFamily="2" charset="2"/>
              <a:buChar char="n"/>
            </a:pPr>
            <a:r>
              <a:rPr lang="en-GB" sz="1800" dirty="0" smtClean="0">
                <a:latin typeface="Garamond" pitchFamily="18" charset="0"/>
              </a:rPr>
              <a:t>However, the EU water policy’s practice confirms two ideas: </a:t>
            </a:r>
          </a:p>
          <a:p>
            <a:pPr lvl="1"/>
            <a:r>
              <a:rPr lang="en-GB" sz="1600" dirty="0" smtClean="0">
                <a:latin typeface="Garamond" pitchFamily="18" charset="0"/>
              </a:rPr>
              <a:t>A hydrological framework (not politically fragmented) is the best way to manage water; </a:t>
            </a:r>
          </a:p>
          <a:p>
            <a:pPr lvl="1"/>
            <a:r>
              <a:rPr lang="en-GB" sz="1600" dirty="0" smtClean="0">
                <a:latin typeface="Garamond" pitchFamily="18" charset="0"/>
              </a:rPr>
              <a:t>A commission, third entity with regard to part-States, builds a more efficient policy than could do a simple inter-State cooperation – a joint management is the best solution.</a:t>
            </a:r>
          </a:p>
          <a:p>
            <a:pPr lvl="1"/>
            <a:r>
              <a:rPr lang="en-GB" sz="1600" b="1" dirty="0" smtClean="0">
                <a:solidFill>
                  <a:schemeClr val="tx1"/>
                </a:solidFill>
                <a:latin typeface="Garamond" pitchFamily="18" charset="0"/>
              </a:rPr>
              <a:t>+ </a:t>
            </a:r>
            <a:r>
              <a:rPr lang="en-GB" sz="1600" dirty="0" smtClean="0">
                <a:solidFill>
                  <a:schemeClr val="tx1"/>
                </a:solidFill>
                <a:latin typeface="Garamond" pitchFamily="18" charset="0"/>
              </a:rPr>
              <a:t>EU experience shows that </a:t>
            </a:r>
            <a:r>
              <a:rPr lang="en-GB" sz="1600" i="1" dirty="0" smtClean="0">
                <a:solidFill>
                  <a:schemeClr val="tx1"/>
                </a:solidFill>
                <a:latin typeface="Garamond" pitchFamily="18" charset="0"/>
              </a:rPr>
              <a:t>participation</a:t>
            </a:r>
            <a:r>
              <a:rPr lang="en-GB" sz="1600" dirty="0" smtClean="0">
                <a:solidFill>
                  <a:schemeClr val="tx1"/>
                </a:solidFill>
                <a:latin typeface="Garamond" pitchFamily="18" charset="0"/>
              </a:rPr>
              <a:t> (art. 14-1 FWD) is fundamental for a peaceful management of water (public authorities, indeed, are not the sole actors).</a:t>
            </a:r>
          </a:p>
          <a:p>
            <a:pPr marL="342900" lvl="1" indent="-342900">
              <a:buClr>
                <a:schemeClr val="bg2"/>
              </a:buClr>
              <a:buSzPct val="75000"/>
              <a:buNone/>
            </a:pPr>
            <a:r>
              <a:rPr lang="en-GB" sz="1800" dirty="0" smtClean="0">
                <a:solidFill>
                  <a:schemeClr val="tx1"/>
                </a:solidFill>
                <a:latin typeface="Garamond" pitchFamily="18" charset="0"/>
              </a:rPr>
              <a:t>	</a:t>
            </a:r>
            <a:endParaRPr lang="fr-FR" sz="1600" dirty="0">
              <a:latin typeface="Garamond"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92696"/>
            <a:ext cx="8229600" cy="5174704"/>
          </a:xfrm>
        </p:spPr>
        <p:txBody>
          <a:bodyPr/>
          <a:lstStyle/>
          <a:p>
            <a:endParaRPr lang="en-GB" sz="1800" dirty="0" smtClean="0">
              <a:solidFill>
                <a:schemeClr val="tx1"/>
              </a:solidFill>
              <a:latin typeface="Garamond" pitchFamily="18" charset="0"/>
            </a:endParaRPr>
          </a:p>
          <a:p>
            <a:r>
              <a:rPr lang="en-GB" sz="1800" dirty="0" smtClean="0">
                <a:solidFill>
                  <a:schemeClr val="tx1"/>
                </a:solidFill>
                <a:latin typeface="Garamond" pitchFamily="18" charset="0"/>
              </a:rPr>
              <a:t>Assistance </a:t>
            </a:r>
            <a:r>
              <a:rPr lang="en-GB" sz="1800" dirty="0">
                <a:solidFill>
                  <a:schemeClr val="tx1"/>
                </a:solidFill>
                <a:latin typeface="Garamond" pitchFamily="18" charset="0"/>
              </a:rPr>
              <a:t>mechanisms </a:t>
            </a:r>
            <a:r>
              <a:rPr lang="en-GB" sz="1800" dirty="0" smtClean="0">
                <a:solidFill>
                  <a:schemeClr val="tx1"/>
                </a:solidFill>
                <a:latin typeface="Garamond" pitchFamily="18" charset="0"/>
              </a:rPr>
              <a:t>act to </a:t>
            </a:r>
            <a:r>
              <a:rPr lang="en-GB" sz="1800" dirty="0">
                <a:solidFill>
                  <a:schemeClr val="tx1"/>
                </a:solidFill>
                <a:latin typeface="Garamond" pitchFamily="18" charset="0"/>
              </a:rPr>
              <a:t>favour </a:t>
            </a:r>
            <a:r>
              <a:rPr lang="en-GB" sz="1800" dirty="0" smtClean="0">
                <a:solidFill>
                  <a:schemeClr val="tx1"/>
                </a:solidFill>
                <a:latin typeface="Garamond" pitchFamily="18" charset="0"/>
              </a:rPr>
              <a:t>the structuring </a:t>
            </a:r>
            <a:r>
              <a:rPr lang="en-GB" sz="1800" dirty="0">
                <a:solidFill>
                  <a:schemeClr val="tx1"/>
                </a:solidFill>
                <a:latin typeface="Garamond" pitchFamily="18" charset="0"/>
              </a:rPr>
              <a:t>of such managements: </a:t>
            </a:r>
            <a:endParaRPr lang="en-GB" sz="1800" dirty="0" smtClean="0">
              <a:solidFill>
                <a:schemeClr val="tx1"/>
              </a:solidFill>
              <a:latin typeface="Garamond" pitchFamily="18" charset="0"/>
            </a:endParaRPr>
          </a:p>
          <a:p>
            <a:pPr lvl="1"/>
            <a:r>
              <a:rPr lang="en-GB" sz="1600" dirty="0" smtClean="0">
                <a:solidFill>
                  <a:schemeClr val="tx1"/>
                </a:solidFill>
                <a:latin typeface="Garamond" pitchFamily="18" charset="0"/>
              </a:rPr>
              <a:t>Exchanges of experiences </a:t>
            </a:r>
            <a:r>
              <a:rPr lang="en-GB" sz="1600" dirty="0">
                <a:solidFill>
                  <a:schemeClr val="tx1"/>
                </a:solidFill>
                <a:latin typeface="Garamond" pitchFamily="18" charset="0"/>
              </a:rPr>
              <a:t>inside the </a:t>
            </a:r>
            <a:r>
              <a:rPr lang="en-GB" sz="1600" b="1" dirty="0">
                <a:solidFill>
                  <a:schemeClr val="tx1"/>
                </a:solidFill>
                <a:latin typeface="Garamond" pitchFamily="18" charset="0"/>
              </a:rPr>
              <a:t>INBO</a:t>
            </a:r>
            <a:r>
              <a:rPr lang="en-GB" sz="1600" dirty="0">
                <a:solidFill>
                  <a:schemeClr val="tx1"/>
                </a:solidFill>
                <a:latin typeface="Garamond" pitchFamily="18" charset="0"/>
              </a:rPr>
              <a:t> (</a:t>
            </a:r>
            <a:r>
              <a:rPr lang="en-GB" sz="1600" i="1" dirty="0">
                <a:solidFill>
                  <a:schemeClr val="tx1"/>
                </a:solidFill>
                <a:latin typeface="Garamond" pitchFamily="18" charset="0"/>
              </a:rPr>
              <a:t>International Network of Basin Organizations</a:t>
            </a:r>
            <a:r>
              <a:rPr lang="en-GB" sz="1600" dirty="0" smtClean="0">
                <a:solidFill>
                  <a:schemeClr val="tx1"/>
                </a:solidFill>
                <a:latin typeface="Garamond" pitchFamily="18" charset="0"/>
              </a:rPr>
              <a:t>); </a:t>
            </a:r>
          </a:p>
          <a:p>
            <a:pPr lvl="1"/>
            <a:r>
              <a:rPr lang="en-GB" sz="1600" dirty="0" smtClean="0">
                <a:solidFill>
                  <a:schemeClr val="tx1"/>
                </a:solidFill>
                <a:latin typeface="Garamond" pitchFamily="18" charset="0"/>
              </a:rPr>
              <a:t>Assistance </a:t>
            </a:r>
            <a:r>
              <a:rPr lang="en-GB" sz="1600" dirty="0">
                <a:solidFill>
                  <a:schemeClr val="tx1"/>
                </a:solidFill>
                <a:latin typeface="Garamond" pitchFamily="18" charset="0"/>
              </a:rPr>
              <a:t>provided by the </a:t>
            </a:r>
            <a:r>
              <a:rPr lang="en-GB" sz="1600" b="1" dirty="0">
                <a:solidFill>
                  <a:schemeClr val="tx1"/>
                </a:solidFill>
                <a:latin typeface="Garamond" pitchFamily="18" charset="0"/>
              </a:rPr>
              <a:t>EUWI</a:t>
            </a:r>
            <a:r>
              <a:rPr lang="en-GB" sz="1600" dirty="0">
                <a:solidFill>
                  <a:schemeClr val="tx1"/>
                </a:solidFill>
                <a:latin typeface="Garamond" pitchFamily="18" charset="0"/>
              </a:rPr>
              <a:t> (</a:t>
            </a:r>
            <a:r>
              <a:rPr lang="en-GB" sz="1600" i="1" dirty="0">
                <a:solidFill>
                  <a:schemeClr val="tx1"/>
                </a:solidFill>
                <a:latin typeface="Garamond" pitchFamily="18" charset="0"/>
              </a:rPr>
              <a:t>European Union Water </a:t>
            </a:r>
            <a:r>
              <a:rPr lang="en-GB" sz="1600" i="1" dirty="0" smtClean="0">
                <a:solidFill>
                  <a:schemeClr val="tx1"/>
                </a:solidFill>
                <a:latin typeface="Garamond" pitchFamily="18" charset="0"/>
              </a:rPr>
              <a:t>Initiative</a:t>
            </a:r>
            <a:r>
              <a:rPr lang="en-GB" sz="1600" dirty="0" smtClean="0">
                <a:latin typeface="Garamond" pitchFamily="18" charset="0"/>
              </a:rPr>
              <a:t> – </a:t>
            </a:r>
            <a:r>
              <a:rPr lang="en-GB" sz="1600" dirty="0" smtClean="0">
                <a:solidFill>
                  <a:schemeClr val="tx1"/>
                </a:solidFill>
                <a:latin typeface="Garamond" pitchFamily="18" charset="0"/>
              </a:rPr>
              <a:t>financial and technical support for strengthening cooperation by promoting river-basin approaches in national and transboundary waters &amp; improving coordination of research activities);</a:t>
            </a:r>
          </a:p>
          <a:p>
            <a:pPr lvl="1"/>
            <a:r>
              <a:rPr lang="en-GB" sz="1600" dirty="0" smtClean="0">
                <a:solidFill>
                  <a:schemeClr val="tx1"/>
                </a:solidFill>
                <a:latin typeface="Garamond" pitchFamily="18" charset="0"/>
              </a:rPr>
              <a:t>Methodology </a:t>
            </a:r>
            <a:r>
              <a:rPr lang="en-GB" sz="1600" dirty="0">
                <a:solidFill>
                  <a:schemeClr val="tx1"/>
                </a:solidFill>
                <a:latin typeface="Garamond" pitchFamily="18" charset="0"/>
              </a:rPr>
              <a:t>suggested by the AFD </a:t>
            </a:r>
            <a:r>
              <a:rPr lang="en-GB" sz="1600" dirty="0" smtClean="0">
                <a:solidFill>
                  <a:schemeClr val="tx1"/>
                </a:solidFill>
                <a:latin typeface="Garamond" pitchFamily="18" charset="0"/>
              </a:rPr>
              <a:t>(Methodological Guide, </a:t>
            </a:r>
            <a:r>
              <a:rPr lang="en-GB" sz="1600" i="1" dirty="0" smtClean="0">
                <a:solidFill>
                  <a:schemeClr val="tx1"/>
                </a:solidFill>
                <a:latin typeface="Garamond" pitchFamily="18" charset="0"/>
              </a:rPr>
              <a:t>Towards a concerted management of transboundary aquifers</a:t>
            </a:r>
            <a:r>
              <a:rPr lang="en-GB" sz="1600" dirty="0" smtClean="0">
                <a:solidFill>
                  <a:schemeClr val="tx1"/>
                </a:solidFill>
                <a:latin typeface="Garamond" pitchFamily="18" charset="0"/>
              </a:rPr>
              <a:t>, November 2010). </a:t>
            </a:r>
          </a:p>
          <a:p>
            <a:endParaRPr lang="en-GB" sz="1800" dirty="0" smtClean="0">
              <a:latin typeface="Garamond" pitchFamily="18" charset="0"/>
            </a:endParaRPr>
          </a:p>
          <a:p>
            <a:r>
              <a:rPr lang="en-GB" sz="1800" dirty="0" smtClean="0">
                <a:solidFill>
                  <a:schemeClr val="tx1"/>
                </a:solidFill>
                <a:latin typeface="Garamond" pitchFamily="18" charset="0"/>
              </a:rPr>
              <a:t>Thanks to this worldwide awareness about groundwater, many projects arise or run faster – examples (we notice the dynamism of Africa): </a:t>
            </a:r>
          </a:p>
          <a:p>
            <a:pPr lvl="1"/>
            <a:r>
              <a:rPr lang="en-GB" sz="1600" dirty="0" smtClean="0">
                <a:solidFill>
                  <a:schemeClr val="tx1"/>
                </a:solidFill>
                <a:latin typeface="Garamond" pitchFamily="18" charset="0"/>
              </a:rPr>
              <a:t>Guarani aquifer management plan (MERCOSUR)</a:t>
            </a:r>
          </a:p>
          <a:p>
            <a:pPr lvl="1"/>
            <a:r>
              <a:rPr lang="en-GB" sz="1600" dirty="0" smtClean="0">
                <a:solidFill>
                  <a:schemeClr val="tx1"/>
                </a:solidFill>
                <a:latin typeface="Garamond" pitchFamily="18" charset="0"/>
              </a:rPr>
              <a:t>Iullemeden Aquifer System (IAS) project</a:t>
            </a:r>
          </a:p>
          <a:p>
            <a:pPr lvl="1"/>
            <a:r>
              <a:rPr lang="en-GB" sz="1600" dirty="0" smtClean="0">
                <a:solidFill>
                  <a:schemeClr val="tx1"/>
                </a:solidFill>
                <a:latin typeface="Garamond" pitchFamily="18" charset="0"/>
              </a:rPr>
              <a:t>Nubian Sandstone Aquifer System (NSAS) project</a:t>
            </a:r>
          </a:p>
          <a:p>
            <a:pPr lvl="1"/>
            <a:r>
              <a:rPr lang="en-GB" sz="1600" dirty="0" smtClean="0">
                <a:solidFill>
                  <a:schemeClr val="tx1"/>
                </a:solidFill>
                <a:latin typeface="Garamond" pitchFamily="18" charset="0"/>
              </a:rPr>
              <a:t>North-Western Sahara Aquifer System (NWSAS) project</a:t>
            </a:r>
          </a:p>
          <a:p>
            <a:pPr lvl="1"/>
            <a:r>
              <a:rPr lang="en-GB" sz="1600" dirty="0" smtClean="0">
                <a:solidFill>
                  <a:schemeClr val="tx1"/>
                </a:solidFill>
                <a:latin typeface="Garamond" pitchFamily="18" charset="0"/>
              </a:rPr>
              <a:t>SADC groundwater programs &amp; </a:t>
            </a:r>
            <a:r>
              <a:rPr lang="en-US" sz="1600" dirty="0" smtClean="0">
                <a:solidFill>
                  <a:schemeClr val="tx1"/>
                </a:solidFill>
                <a:latin typeface="Garamond" pitchFamily="18" charset="0"/>
              </a:rPr>
              <a:t>creation of the Groundwater </a:t>
            </a:r>
            <a:r>
              <a:rPr lang="en-US" sz="1600" dirty="0">
                <a:solidFill>
                  <a:schemeClr val="tx1"/>
                </a:solidFill>
                <a:latin typeface="Garamond" pitchFamily="18" charset="0"/>
              </a:rPr>
              <a:t>and </a:t>
            </a:r>
            <a:r>
              <a:rPr lang="en-US" sz="1600" dirty="0" smtClean="0">
                <a:solidFill>
                  <a:schemeClr val="tx1"/>
                </a:solidFill>
                <a:latin typeface="Garamond" pitchFamily="18" charset="0"/>
              </a:rPr>
              <a:t>drought </a:t>
            </a:r>
            <a:r>
              <a:rPr lang="en-US" sz="1600" dirty="0">
                <a:solidFill>
                  <a:schemeClr val="tx1"/>
                </a:solidFill>
                <a:latin typeface="Garamond" pitchFamily="18" charset="0"/>
              </a:rPr>
              <a:t>Management Institute of Southern Africa</a:t>
            </a:r>
            <a:r>
              <a:rPr lang="en-US" sz="1600" dirty="0">
                <a:solidFill>
                  <a:schemeClr val="tx1"/>
                </a:solidFill>
                <a:latin typeface="+mn-lt"/>
              </a:rPr>
              <a:t> </a:t>
            </a:r>
            <a:r>
              <a:rPr lang="en-US" sz="1600" dirty="0" smtClean="0">
                <a:solidFill>
                  <a:schemeClr val="tx1"/>
                </a:solidFill>
                <a:latin typeface="+mn-lt"/>
              </a:rPr>
              <a:t>(</a:t>
            </a:r>
            <a:r>
              <a:rPr lang="en-GB" sz="1600" dirty="0" smtClean="0">
                <a:solidFill>
                  <a:schemeClr val="tx1"/>
                </a:solidFill>
                <a:latin typeface="Garamond" pitchFamily="18" charset="0"/>
              </a:rPr>
              <a:t>GMISA)</a:t>
            </a:r>
          </a:p>
          <a:p>
            <a:pPr>
              <a:buNone/>
            </a:pPr>
            <a:endParaRPr lang="en-GB" sz="1800" dirty="0">
              <a:latin typeface="Garamond" pitchFamily="18" charset="0"/>
            </a:endParaRPr>
          </a:p>
        </p:txBody>
      </p:sp>
    </p:spTree>
  </p:cSld>
  <p:clrMapOvr>
    <a:masterClrMapping/>
  </p:clrMapOvr>
</p:sld>
</file>

<file path=ppt/theme/theme1.xml><?xml version="1.0" encoding="utf-8"?>
<a:theme xmlns:a="http://schemas.openxmlformats.org/drawingml/2006/main" name="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Pixel</Template>
  <TotalTime>1526</TotalTime>
  <Words>3183</Words>
  <Application>Microsoft Office PowerPoint</Application>
  <PresentationFormat>Affichage à l'écran (4:3)</PresentationFormat>
  <Paragraphs>321</Paragraphs>
  <Slides>21</Slides>
  <Notes>1</Notes>
  <HiddenSlides>0</HiddenSlides>
  <MMClips>0</MMClips>
  <ScaleCrop>false</ScaleCrop>
  <HeadingPairs>
    <vt:vector size="4" baseType="variant">
      <vt:variant>
        <vt:lpstr>Thème</vt:lpstr>
      </vt:variant>
      <vt:variant>
        <vt:i4>1</vt:i4>
      </vt:variant>
      <vt:variant>
        <vt:lpstr>Titres des diapositives</vt:lpstr>
      </vt:variant>
      <vt:variant>
        <vt:i4>21</vt:i4>
      </vt:variant>
    </vt:vector>
  </HeadingPairs>
  <TitlesOfParts>
    <vt:vector size="22" baseType="lpstr">
      <vt:lpstr>Pixel</vt:lpstr>
      <vt:lpstr>Transboundary groundwater management:  Comparison between international law guidelines and EU water policy</vt:lpstr>
      <vt:lpstr>Diapositive 2</vt:lpstr>
      <vt:lpstr>Introduction</vt:lpstr>
      <vt:lpstr>Diapositive 4</vt:lpstr>
      <vt:lpstr> Part I – The transboundary dialectics: sovereignty and complexity of sharing </vt:lpstr>
      <vt:lpstr>Diapositive 6</vt:lpstr>
      <vt:lpstr>Diapositive 7</vt:lpstr>
      <vt:lpstr>Main scenarios of transboundary aquifers’ sharing</vt:lpstr>
      <vt:lpstr>B/ The share of transboundary resource confronted with national strategic requirements</vt:lpstr>
      <vt:lpstr>Diapositive 10</vt:lpstr>
      <vt:lpstr>Part II – The common inspiration of the management principles applicable to transboundary aquifers in international &amp; EU laws</vt:lpstr>
      <vt:lpstr>Diapositive 12</vt:lpstr>
      <vt:lpstr>Diapositive 13</vt:lpstr>
      <vt:lpstr> </vt:lpstr>
      <vt:lpstr>Diapositive 15</vt:lpstr>
      <vt:lpstr>Diapositive 16</vt:lpstr>
      <vt:lpstr>Diapositive 17</vt:lpstr>
      <vt:lpstr>  Part III – Is the EU pattern of transboundary groundwater resources integrated management adaptable to other geographical areas?   </vt:lpstr>
      <vt:lpstr>Diapositive 19</vt:lpstr>
      <vt:lpstr> B/ The ad hoc construction of inter-state organs of transboundary aquifers’ management </vt:lpstr>
      <vt:lpstr>Diapositive 21</vt:lpstr>
    </vt:vector>
  </TitlesOfParts>
  <Company>Université de Rennes 1</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Transboundary groundwater management: Comparison between international law guidelines and EU water policy</dc:title>
  <dc:creator>ejuet</dc:creator>
  <cp:lastModifiedBy>Adrien</cp:lastModifiedBy>
  <cp:revision>114</cp:revision>
  <dcterms:created xsi:type="dcterms:W3CDTF">2011-06-27T07:45:06Z</dcterms:created>
  <dcterms:modified xsi:type="dcterms:W3CDTF">2011-07-05T20:25:46Z</dcterms:modified>
</cp:coreProperties>
</file>