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7" r:id="rId6"/>
    <p:sldId id="260" r:id="rId7"/>
    <p:sldId id="261" r:id="rId8"/>
    <p:sldId id="264" r:id="rId9"/>
    <p:sldId id="263" r:id="rId10"/>
    <p:sldId id="262" r:id="rId11"/>
    <p:sldId id="268" r:id="rId12"/>
    <p:sldId id="269" r:id="rId13"/>
    <p:sldId id="265" r:id="rId14"/>
    <p:sldId id="266"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7" d="100"/>
          <a:sy n="57" d="100"/>
        </p:scale>
        <p:origin x="-918" y="-7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E051907-96D2-4A9F-A997-10C1FC75AD27}" type="datetimeFigureOut">
              <a:rPr lang="en-US" smtClean="0"/>
              <a:pPr/>
              <a:t>10/27/2009</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122621BD-4F7B-4AEA-8796-A29DCE170E76}"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E051907-96D2-4A9F-A997-10C1FC75AD27}" type="datetimeFigureOut">
              <a:rPr lang="en-US" smtClean="0"/>
              <a:pPr/>
              <a:t>10/27/2009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2621BD-4F7B-4AEA-8796-A29DCE170E7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E051907-96D2-4A9F-A997-10C1FC75AD27}" type="datetimeFigureOut">
              <a:rPr lang="en-US" smtClean="0"/>
              <a:pPr/>
              <a:t>10/27/2009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2621BD-4F7B-4AEA-8796-A29DCE170E76}"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E051907-96D2-4A9F-A997-10C1FC75AD27}" type="datetimeFigureOut">
              <a:rPr lang="en-US" smtClean="0"/>
              <a:pPr/>
              <a:t>10/27/2009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2621BD-4F7B-4AEA-8796-A29DCE170E7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E051907-96D2-4A9F-A997-10C1FC75AD27}" type="datetimeFigureOut">
              <a:rPr lang="en-US" smtClean="0"/>
              <a:pPr/>
              <a:t>10/27/2009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2621BD-4F7B-4AEA-8796-A29DCE170E7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E051907-96D2-4A9F-A997-10C1FC75AD27}" type="datetimeFigureOut">
              <a:rPr lang="en-US" smtClean="0"/>
              <a:pPr/>
              <a:t>10/27/2009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2621BD-4F7B-4AEA-8796-A29DCE170E7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051907-96D2-4A9F-A997-10C1FC75AD27}" type="datetimeFigureOut">
              <a:rPr lang="en-US" smtClean="0"/>
              <a:pPr/>
              <a:t>10/27/2009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2621BD-4F7B-4AEA-8796-A29DCE170E7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E051907-96D2-4A9F-A997-10C1FC75AD27}" type="datetimeFigureOut">
              <a:rPr lang="en-US" smtClean="0"/>
              <a:pPr/>
              <a:t>10/27/2009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2621BD-4F7B-4AEA-8796-A29DCE170E7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E051907-96D2-4A9F-A997-10C1FC75AD27}" type="datetimeFigureOut">
              <a:rPr lang="en-US" smtClean="0"/>
              <a:pPr/>
              <a:t>10/27/2009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122621BD-4F7B-4AEA-8796-A29DCE170E76}"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E051907-96D2-4A9F-A997-10C1FC75AD27}" type="datetimeFigureOut">
              <a:rPr lang="en-US" smtClean="0"/>
              <a:pPr/>
              <a:t>10/27/2009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2621BD-4F7B-4AEA-8796-A29DCE170E7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E051907-96D2-4A9F-A997-10C1FC75AD27}" type="datetimeFigureOut">
              <a:rPr lang="en-US" smtClean="0"/>
              <a:pPr/>
              <a:t>10/27/2009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2621BD-4F7B-4AEA-8796-A29DCE170E7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E051907-96D2-4A9F-A997-10C1FC75AD27}" type="datetimeFigureOut">
              <a:rPr lang="en-US" smtClean="0"/>
              <a:pPr/>
              <a:t>10/27/2009</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22621BD-4F7B-4AEA-8796-A29DCE170E76}"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b="1" dirty="0" smtClean="0"/>
              <a:t/>
            </a:r>
            <a:br>
              <a:rPr lang="en-US" b="1" dirty="0" smtClean="0"/>
            </a:br>
            <a:r>
              <a:rPr lang="en-US" dirty="0" smtClean="0"/>
              <a:t/>
            </a:r>
            <a:br>
              <a:rPr lang="en-US" dirty="0" smtClean="0"/>
            </a:br>
            <a:r>
              <a:rPr lang="en-US" b="1" dirty="0" smtClean="0"/>
              <a:t>Public </a:t>
            </a:r>
            <a:r>
              <a:rPr lang="en-US" b="1" dirty="0"/>
              <a:t>Participation on The Protection of CORAL REEF </a:t>
            </a:r>
            <a:r>
              <a:rPr lang="en-US" b="1" dirty="0" smtClean="0"/>
              <a:t>in</a:t>
            </a:r>
            <a:br>
              <a:rPr lang="en-US" b="1" dirty="0" smtClean="0"/>
            </a:br>
            <a:r>
              <a:rPr lang="en-US" b="1" dirty="0" smtClean="0"/>
              <a:t> </a:t>
            </a:r>
            <a:r>
              <a:rPr lang="en-US" b="1" dirty="0" err="1" smtClean="0"/>
              <a:t>Kepulauan</a:t>
            </a:r>
            <a:r>
              <a:rPr lang="en-US" b="1" dirty="0" smtClean="0"/>
              <a:t> </a:t>
            </a:r>
            <a:r>
              <a:rPr lang="en-US" b="1" dirty="0" err="1" smtClean="0"/>
              <a:t>Seribu</a:t>
            </a:r>
            <a:r>
              <a:rPr lang="en-US" b="1" dirty="0" smtClean="0"/>
              <a:t> Indonesia</a:t>
            </a:r>
            <a:r>
              <a:rPr lang="en-US" dirty="0"/>
              <a:t/>
            </a:r>
            <a:br>
              <a:rPr lang="en-US" dirty="0"/>
            </a:br>
            <a:endParaRPr lang="en-US" dirty="0"/>
          </a:p>
        </p:txBody>
      </p:sp>
      <p:sp>
        <p:nvSpPr>
          <p:cNvPr id="3" name="Subtitle 2"/>
          <p:cNvSpPr>
            <a:spLocks noGrp="1"/>
          </p:cNvSpPr>
          <p:nvPr>
            <p:ph type="subTitle" idx="1"/>
          </p:nvPr>
        </p:nvSpPr>
        <p:spPr/>
        <p:txBody>
          <a:bodyPr/>
          <a:lstStyle/>
          <a:p>
            <a:r>
              <a:rPr lang="en-US" dirty="0" err="1" smtClean="0"/>
              <a:t>Yanti</a:t>
            </a:r>
            <a:r>
              <a:rPr lang="en-US" dirty="0" smtClean="0"/>
              <a:t> </a:t>
            </a:r>
            <a:r>
              <a:rPr lang="en-US" dirty="0" err="1" smtClean="0"/>
              <a:t>Fristikawati</a:t>
            </a:r>
            <a:endParaRPr lang="en-US" dirty="0" smtClean="0"/>
          </a:p>
          <a:p>
            <a:r>
              <a:rPr lang="en-US" dirty="0" smtClean="0"/>
              <a:t>Faculty of Law Atma Jaya Catholic University</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Kepulauan</a:t>
            </a:r>
            <a:r>
              <a:rPr lang="en-US" dirty="0" smtClean="0"/>
              <a:t> </a:t>
            </a:r>
            <a:r>
              <a:rPr lang="en-US" dirty="0" err="1" smtClean="0"/>
              <a:t>Seribu</a:t>
            </a:r>
            <a:r>
              <a:rPr lang="en-US" dirty="0" smtClean="0"/>
              <a:t> (Thousand Island)</a:t>
            </a:r>
            <a:endParaRPr lang="en-US" dirty="0"/>
          </a:p>
        </p:txBody>
      </p:sp>
      <p:sp>
        <p:nvSpPr>
          <p:cNvPr id="3" name="Content Placeholder 2"/>
          <p:cNvSpPr>
            <a:spLocks noGrp="1"/>
          </p:cNvSpPr>
          <p:nvPr>
            <p:ph idx="1"/>
          </p:nvPr>
        </p:nvSpPr>
        <p:spPr/>
        <p:txBody>
          <a:bodyPr/>
          <a:lstStyle/>
          <a:p>
            <a:pPr>
              <a:buNone/>
            </a:pPr>
            <a:r>
              <a:rPr lang="en-US" dirty="0"/>
              <a:t>50 km </a:t>
            </a:r>
            <a:r>
              <a:rPr lang="en-US" dirty="0" smtClean="0"/>
              <a:t>off </a:t>
            </a:r>
            <a:r>
              <a:rPr lang="en-US" dirty="0"/>
              <a:t>the north </a:t>
            </a:r>
            <a:r>
              <a:rPr lang="en-US" dirty="0" smtClean="0"/>
              <a:t>coast west Java</a:t>
            </a:r>
          </a:p>
          <a:p>
            <a:r>
              <a:rPr lang="en-US" dirty="0" smtClean="0"/>
              <a:t>105 islands  (76 coral islands) :</a:t>
            </a:r>
          </a:p>
          <a:p>
            <a:pPr>
              <a:buNone/>
            </a:pPr>
            <a:r>
              <a:rPr lang="en-US" dirty="0"/>
              <a:t> </a:t>
            </a:r>
            <a:r>
              <a:rPr lang="en-US" dirty="0" smtClean="0"/>
              <a:t>   - 11 residential island   </a:t>
            </a:r>
          </a:p>
          <a:p>
            <a:pPr>
              <a:buNone/>
            </a:pPr>
            <a:r>
              <a:rPr lang="en-US" dirty="0"/>
              <a:t> </a:t>
            </a:r>
            <a:r>
              <a:rPr lang="en-US" dirty="0" smtClean="0"/>
              <a:t>  -  48 islands for tourism</a:t>
            </a:r>
          </a:p>
          <a:p>
            <a:r>
              <a:rPr lang="en-US" dirty="0" smtClean="0"/>
              <a:t>237 coral species</a:t>
            </a:r>
          </a:p>
          <a:p>
            <a:pPr>
              <a:buNone/>
            </a:pPr>
            <a:endParaRPr lang="en-US" dirty="0"/>
          </a:p>
          <a:p>
            <a:pPr>
              <a:buNone/>
            </a:pPr>
            <a:r>
              <a:rPr lang="en-US" dirty="0" smtClean="0"/>
              <a:t>Year 1982 declared as National Marine Park</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pulauseribujakarta.com/wp-content/uploads/2009/08/peta-pulau-seribu.jpg"/>
          <p:cNvPicPr/>
          <p:nvPr/>
        </p:nvPicPr>
        <p:blipFill>
          <a:blip r:embed="rId2"/>
          <a:srcRect/>
          <a:stretch>
            <a:fillRect/>
          </a:stretch>
        </p:blipFill>
        <p:spPr bwMode="auto">
          <a:xfrm>
            <a:off x="2147887" y="623887"/>
            <a:ext cx="4848225" cy="5610225"/>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Coral Reef Damage in </a:t>
            </a:r>
            <a:br>
              <a:rPr lang="en-US" dirty="0" smtClean="0"/>
            </a:br>
            <a:r>
              <a:rPr lang="en-US" dirty="0" err="1" smtClean="0"/>
              <a:t>Kepulauan</a:t>
            </a:r>
            <a:r>
              <a:rPr lang="en-US" dirty="0" smtClean="0"/>
              <a:t> </a:t>
            </a:r>
            <a:r>
              <a:rPr lang="en-US" dirty="0" err="1" smtClean="0"/>
              <a:t>Seribu</a:t>
            </a:r>
            <a:endParaRPr lang="en-US" dirty="0"/>
          </a:p>
        </p:txBody>
      </p:sp>
      <p:sp>
        <p:nvSpPr>
          <p:cNvPr id="3" name="Content Placeholder 2"/>
          <p:cNvSpPr>
            <a:spLocks noGrp="1"/>
          </p:cNvSpPr>
          <p:nvPr>
            <p:ph idx="1"/>
          </p:nvPr>
        </p:nvSpPr>
        <p:spPr/>
        <p:txBody>
          <a:bodyPr/>
          <a:lstStyle/>
          <a:p>
            <a:pPr lvl="0"/>
            <a:r>
              <a:rPr lang="en-US" dirty="0"/>
              <a:t>deposition of rubbish and sedimentation on the reefs</a:t>
            </a:r>
            <a:r>
              <a:rPr lang="en-US" dirty="0" smtClean="0"/>
              <a:t>, (Domestic waste)</a:t>
            </a:r>
            <a:endParaRPr lang="en-US" dirty="0"/>
          </a:p>
          <a:p>
            <a:pPr lvl="0"/>
            <a:r>
              <a:rPr lang="en-US" dirty="0"/>
              <a:t>physical destruction of reefs by fish bombing, cyanide fishing, coral mining, and dredging, and </a:t>
            </a:r>
          </a:p>
          <a:p>
            <a:r>
              <a:rPr lang="en-US" dirty="0"/>
              <a:t>decreasing water quality through industrial pollution and nutrient enrichment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5_img" descr="http://4.bp.blogspot.com/_8kYyGlYGAa4/R7NMf8RnxMI/AAAAAAAAADQ/pkvYJhDyub8/S259/pulauseribu01.jpg"/>
          <p:cNvPicPr/>
          <p:nvPr/>
        </p:nvPicPr>
        <p:blipFill>
          <a:blip r:embed="rId2"/>
          <a:stretch>
            <a:fillRect/>
          </a:stretch>
        </p:blipFill>
        <p:spPr bwMode="auto">
          <a:xfrm>
            <a:off x="1676400" y="533400"/>
            <a:ext cx="4495800" cy="2971800"/>
          </a:xfrm>
          <a:prstGeom prst="rect">
            <a:avLst/>
          </a:prstGeom>
          <a:noFill/>
          <a:ln w="9525">
            <a:noFill/>
            <a:miter lim="800000"/>
            <a:headEnd/>
            <a:tailEnd/>
          </a:ln>
        </p:spPr>
      </p:pic>
      <p:pic>
        <p:nvPicPr>
          <p:cNvPr id="1026" name="Picture 2"/>
          <p:cNvPicPr>
            <a:picLocks noChangeAspect="1" noChangeArrowheads="1"/>
          </p:cNvPicPr>
          <p:nvPr/>
        </p:nvPicPr>
        <p:blipFill>
          <a:blip r:embed="rId3"/>
          <a:srcRect/>
          <a:stretch>
            <a:fillRect/>
          </a:stretch>
        </p:blipFill>
        <p:spPr bwMode="auto">
          <a:xfrm>
            <a:off x="3200400" y="3810000"/>
            <a:ext cx="4724400" cy="3048000"/>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Law Number 23 Year 1997</a:t>
            </a:r>
            <a:endParaRPr lang="en-US" dirty="0"/>
          </a:p>
        </p:txBody>
      </p:sp>
      <p:sp>
        <p:nvSpPr>
          <p:cNvPr id="3" name="Content Placeholder 2"/>
          <p:cNvSpPr>
            <a:spLocks noGrp="1"/>
          </p:cNvSpPr>
          <p:nvPr>
            <p:ph idx="1"/>
          </p:nvPr>
        </p:nvSpPr>
        <p:spPr/>
        <p:txBody>
          <a:bodyPr>
            <a:normAutofit/>
          </a:bodyPr>
          <a:lstStyle/>
          <a:p>
            <a:r>
              <a:rPr lang="en-US" dirty="0"/>
              <a:t>Article 6 </a:t>
            </a:r>
            <a:endParaRPr lang="en-US" dirty="0" smtClean="0"/>
          </a:p>
          <a:p>
            <a:pPr>
              <a:buNone/>
            </a:pPr>
            <a:r>
              <a:rPr lang="en-US" dirty="0" smtClean="0"/>
              <a:t> </a:t>
            </a:r>
            <a:r>
              <a:rPr lang="en-US" dirty="0"/>
              <a:t>Every person is obliged to preserve the continuity of environmental functions and protect and combat environmental pollution and </a:t>
            </a:r>
            <a:r>
              <a:rPr lang="en-US" dirty="0" smtClean="0"/>
              <a:t>damage</a:t>
            </a:r>
          </a:p>
          <a:p>
            <a:r>
              <a:rPr lang="en-US" dirty="0" smtClean="0"/>
              <a:t>Article </a:t>
            </a:r>
            <a:r>
              <a:rPr lang="en-US" dirty="0"/>
              <a:t>7 </a:t>
            </a:r>
          </a:p>
          <a:p>
            <a:r>
              <a:rPr lang="en-US" dirty="0"/>
              <a:t>1.   The community has the same and the broadest possible opportunity to play a role in environmental management. </a:t>
            </a:r>
          </a:p>
          <a:p>
            <a:pPr>
              <a:buNone/>
            </a:pP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09800" y="1219200"/>
            <a:ext cx="4572000" cy="5262979"/>
          </a:xfrm>
          <a:prstGeom prst="rect">
            <a:avLst/>
          </a:prstGeom>
        </p:spPr>
        <p:txBody>
          <a:bodyPr>
            <a:spAutoFit/>
          </a:bodyPr>
          <a:lstStyle/>
          <a:p>
            <a:pPr lvl="0" eaLnBrk="0" fontAlgn="base" hangingPunct="0">
              <a:spcBef>
                <a:spcPct val="0"/>
              </a:spcBef>
              <a:spcAft>
                <a:spcPct val="0"/>
              </a:spcAft>
              <a:buFontTx/>
              <a:buAutoNum type="arabicPeriod"/>
            </a:pPr>
            <a:r>
              <a:rPr kumimoji="0" lang="en-US" sz="28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increasing independence, community empowerment, and partnership</a:t>
            </a:r>
            <a:r>
              <a:rPr kumimoji="0" lang="en-US"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en-US" sz="2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lvl="0" eaLnBrk="0" fontAlgn="base" hangingPunct="0">
              <a:spcBef>
                <a:spcPct val="0"/>
              </a:spcBef>
              <a:spcAft>
                <a:spcPct val="0"/>
              </a:spcAft>
              <a:buFontTx/>
              <a:buAutoNum type="arabicPeriod"/>
            </a:pPr>
            <a:r>
              <a:rPr kumimoji="0" lang="en-US" sz="28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giving growth to community capability and initiative;</a:t>
            </a:r>
            <a:r>
              <a:rPr kumimoji="0" lang="en-US"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en-US" sz="2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lvl="0" eaLnBrk="0" fontAlgn="base" hangingPunct="0">
              <a:spcBef>
                <a:spcPct val="0"/>
              </a:spcBef>
              <a:spcAft>
                <a:spcPct val="0"/>
              </a:spcAft>
              <a:buFontTx/>
              <a:buAutoNum type="arabicPeriod"/>
            </a:pPr>
            <a:r>
              <a:rPr kumimoji="0" lang="en-US" sz="28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increasing community responsiveness in carrying out social supervision;</a:t>
            </a:r>
            <a:r>
              <a:rPr kumimoji="0" lang="en-US"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en-US" sz="2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lvl="0" eaLnBrk="0" fontAlgn="base" hangingPunct="0">
              <a:spcBef>
                <a:spcPct val="0"/>
              </a:spcBef>
              <a:spcAft>
                <a:spcPct val="0"/>
              </a:spcAft>
              <a:buFontTx/>
              <a:buAutoNum type="arabicPeriod"/>
            </a:pPr>
            <a:r>
              <a:rPr kumimoji="0" lang="en-US" sz="28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providing suggestions;</a:t>
            </a:r>
            <a:r>
              <a:rPr kumimoji="0" lang="en-US"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en-US" sz="2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lvl="0" eaLnBrk="0" fontAlgn="base" hangingPunct="0">
              <a:spcBef>
                <a:spcPct val="0"/>
              </a:spcBef>
              <a:spcAft>
                <a:spcPct val="0"/>
              </a:spcAft>
              <a:buFontTx/>
              <a:buAutoNum type="arabicPeriod"/>
            </a:pPr>
            <a:r>
              <a:rPr kumimoji="0" lang="en-US" sz="28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conveying information and/or conveying reports.</a:t>
            </a:r>
            <a:r>
              <a:rPr kumimoji="0" lang="en-US"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en-US" sz="2800" b="0" i="0" u="none" strike="noStrike" cap="none" normalizeH="0" baseline="0" dirty="0" smtClean="0">
              <a:ln>
                <a:noFill/>
              </a:ln>
              <a:solidFill>
                <a:schemeClr val="tx1"/>
              </a:solidFill>
              <a:effectLst/>
              <a:latin typeface="Arial" pitchFamily="34" charset="0"/>
            </a:endParaRPr>
          </a:p>
          <a:p>
            <a:pPr lvl="0" eaLnBrk="0" fontAlgn="base" hangingPunct="0">
              <a:spcBef>
                <a:spcPct val="0"/>
              </a:spcBef>
              <a:spcAft>
                <a:spcPct val="0"/>
              </a:spcAft>
            </a:pPr>
            <a:endParaRPr kumimoji="0" lang="en-US" sz="2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dirty="0" smtClean="0"/>
              <a:t>Law Number 5 Year 1990 on </a:t>
            </a:r>
            <a:r>
              <a:rPr lang="en-US" sz="4000" dirty="0" smtClean="0"/>
              <a:t>Conservation </a:t>
            </a:r>
            <a:r>
              <a:rPr lang="en-US" sz="4000" dirty="0" smtClean="0"/>
              <a:t>of The Natural Resources and Its Ecosystem</a:t>
            </a:r>
            <a:endParaRPr lang="en-US" sz="4000" dirty="0"/>
          </a:p>
        </p:txBody>
      </p:sp>
      <p:sp>
        <p:nvSpPr>
          <p:cNvPr id="3" name="Content Placeholder 2"/>
          <p:cNvSpPr>
            <a:spLocks noGrp="1"/>
          </p:cNvSpPr>
          <p:nvPr>
            <p:ph idx="1"/>
          </p:nvPr>
        </p:nvSpPr>
        <p:spPr/>
        <p:txBody>
          <a:bodyPr>
            <a:normAutofit fontScale="92500" lnSpcReduction="10000"/>
          </a:bodyPr>
          <a:lstStyle/>
          <a:p>
            <a:r>
              <a:rPr lang="en-US" dirty="0" smtClean="0"/>
              <a:t>Article 4 : Conservation of the living natural resources and its ecosystem is responsibility and obligation of the Government and the community</a:t>
            </a:r>
          </a:p>
          <a:p>
            <a:r>
              <a:rPr lang="en-US" dirty="0" smtClean="0"/>
              <a:t>(1) People participation in conservation of the living natural resources and its ecosystem is directed and motivated by the Government through various effective and efficient activities.</a:t>
            </a:r>
          </a:p>
          <a:p>
            <a:r>
              <a:rPr lang="en-US" dirty="0" smtClean="0"/>
              <a:t>(2) In developing the people participation as contemplated in paragraph (1), the Government grows and improve awareness in conservation of the living natural resources and its ecosystem among the people through education and </a:t>
            </a:r>
            <a:r>
              <a:rPr lang="en-US" dirty="0" err="1" smtClean="0"/>
              <a:t>counselling</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Environmental Protection </a:t>
            </a:r>
            <a:endParaRPr lang="en-US" dirty="0"/>
          </a:p>
        </p:txBody>
      </p:sp>
      <p:sp>
        <p:nvSpPr>
          <p:cNvPr id="3" name="Content Placeholder 2"/>
          <p:cNvSpPr>
            <a:spLocks noGrp="1"/>
          </p:cNvSpPr>
          <p:nvPr>
            <p:ph idx="1"/>
          </p:nvPr>
        </p:nvSpPr>
        <p:spPr/>
        <p:txBody>
          <a:bodyPr/>
          <a:lstStyle/>
          <a:p>
            <a:pPr>
              <a:buNone/>
            </a:pPr>
            <a:r>
              <a:rPr lang="en-US" dirty="0" smtClean="0"/>
              <a:t>- Divided  </a:t>
            </a:r>
            <a:r>
              <a:rPr lang="en-US" dirty="0" smtClean="0"/>
              <a:t>into  four Zone</a:t>
            </a:r>
          </a:p>
          <a:p>
            <a:r>
              <a:rPr lang="en-US" dirty="0" smtClean="0"/>
              <a:t>Core zone only for research</a:t>
            </a:r>
          </a:p>
          <a:p>
            <a:r>
              <a:rPr lang="en-US" dirty="0" smtClean="0"/>
              <a:t>Protection zone  research and tourism</a:t>
            </a:r>
          </a:p>
          <a:p>
            <a:r>
              <a:rPr lang="en-US" dirty="0" smtClean="0"/>
              <a:t>Buffer zone for Tourism</a:t>
            </a:r>
          </a:p>
          <a:p>
            <a:r>
              <a:rPr lang="en-US" dirty="0" smtClean="0"/>
              <a:t>Profitable zone for  exploitation of natural resources and traditional fishing </a:t>
            </a:r>
          </a:p>
          <a:p>
            <a:pPr>
              <a:buNone/>
            </a:pPr>
            <a:r>
              <a:rPr lang="en-US" dirty="0" smtClean="0"/>
              <a:t>- Public </a:t>
            </a:r>
            <a:r>
              <a:rPr lang="en-US" dirty="0" smtClean="0"/>
              <a:t>Participation</a:t>
            </a:r>
          </a:p>
          <a:p>
            <a:pPr>
              <a:buNone/>
            </a:pPr>
            <a:r>
              <a:rPr lang="en-US" dirty="0" smtClean="0"/>
              <a:t>- Regulation</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Public Participation in</a:t>
            </a:r>
            <a:br>
              <a:rPr lang="en-US" dirty="0" smtClean="0"/>
            </a:br>
            <a:r>
              <a:rPr lang="en-US" dirty="0" err="1" smtClean="0"/>
              <a:t>Kepulauan</a:t>
            </a:r>
            <a:r>
              <a:rPr lang="en-US" dirty="0" smtClean="0"/>
              <a:t> </a:t>
            </a:r>
            <a:r>
              <a:rPr lang="en-US" dirty="0" err="1" smtClean="0"/>
              <a:t>Seribu</a:t>
            </a:r>
            <a:endParaRPr lang="en-US" dirty="0"/>
          </a:p>
        </p:txBody>
      </p:sp>
      <p:sp>
        <p:nvSpPr>
          <p:cNvPr id="3" name="Content Placeholder 2"/>
          <p:cNvSpPr>
            <a:spLocks noGrp="1"/>
          </p:cNvSpPr>
          <p:nvPr>
            <p:ph idx="1"/>
          </p:nvPr>
        </p:nvSpPr>
        <p:spPr/>
        <p:txBody>
          <a:bodyPr/>
          <a:lstStyle/>
          <a:p>
            <a:r>
              <a:rPr lang="en-US" dirty="0" smtClean="0"/>
              <a:t>Coral Reef transplantation</a:t>
            </a:r>
          </a:p>
          <a:p>
            <a:r>
              <a:rPr lang="en-US" dirty="0" smtClean="0"/>
              <a:t>Artificial Coral Reef</a:t>
            </a:r>
          </a:p>
          <a:p>
            <a:r>
              <a:rPr lang="en-US" dirty="0" smtClean="0"/>
              <a:t>Change the fisherman tools</a:t>
            </a:r>
          </a:p>
          <a:p>
            <a:r>
              <a:rPr lang="en-US" dirty="0" smtClean="0"/>
              <a:t>Seek other income </a:t>
            </a:r>
            <a:r>
              <a:rPr lang="en-US" dirty="0" smtClean="0"/>
              <a:t>( such as  </a:t>
            </a:r>
            <a:r>
              <a:rPr lang="en-US" dirty="0" smtClean="0"/>
              <a:t>artificial </a:t>
            </a:r>
            <a:r>
              <a:rPr lang="en-US" dirty="0" smtClean="0"/>
              <a:t>coral)</a:t>
            </a:r>
            <a:endParaRPr lang="en-US" dirty="0" smtClean="0"/>
          </a:p>
          <a:p>
            <a:endParaRPr lang="en-US" dirty="0"/>
          </a:p>
          <a:p>
            <a:pPr>
              <a:buNone/>
            </a:pPr>
            <a:r>
              <a:rPr lang="en-US" dirty="0" smtClean="0"/>
              <a:t>(</a:t>
            </a:r>
            <a:r>
              <a:rPr lang="en-US" dirty="0" err="1" smtClean="0"/>
              <a:t>Government,UNDP</a:t>
            </a:r>
            <a:r>
              <a:rPr lang="en-US" dirty="0" smtClean="0"/>
              <a:t>, UNESCO, Ngo’s, </a:t>
            </a:r>
            <a:r>
              <a:rPr lang="en-US" dirty="0" err="1" smtClean="0"/>
              <a:t>Bussines</a:t>
            </a:r>
            <a:r>
              <a:rPr lang="en-US" dirty="0" smtClean="0"/>
              <a:t> man) </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tretch>
            <a:fillRect/>
          </a:stretch>
        </p:blipFill>
        <p:spPr bwMode="auto">
          <a:xfrm>
            <a:off x="0" y="0"/>
            <a:ext cx="9052560" cy="6789420"/>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1828800" y="1447800"/>
            <a:ext cx="5257800" cy="3962400"/>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lstStyle/>
          <a:p>
            <a:r>
              <a:rPr lang="en-US" dirty="0" smtClean="0"/>
              <a:t>There are some way to protect the environment such as : regulations  (Law no 23/1997 and law No 5/1990) </a:t>
            </a:r>
          </a:p>
          <a:p>
            <a:pPr>
              <a:buNone/>
            </a:pPr>
            <a:r>
              <a:rPr lang="en-US" dirty="0" smtClean="0"/>
              <a:t> </a:t>
            </a:r>
            <a:r>
              <a:rPr lang="en-US" dirty="0" smtClean="0"/>
              <a:t>   and   public participation (Including the awareness  of local peoples) </a:t>
            </a:r>
          </a:p>
          <a:p>
            <a:r>
              <a:rPr lang="en-US" dirty="0" smtClean="0"/>
              <a:t>Government and local people  can be hand in hand to  Protect  marine  environment in </a:t>
            </a:r>
            <a:r>
              <a:rPr lang="en-US" dirty="0" err="1" smtClean="0"/>
              <a:t>Kepulauan</a:t>
            </a:r>
            <a:r>
              <a:rPr lang="en-US" dirty="0" smtClean="0"/>
              <a:t> </a:t>
            </a:r>
            <a:r>
              <a:rPr lang="en-US" dirty="0" err="1" smtClean="0"/>
              <a:t>Seribu</a:t>
            </a:r>
            <a:endParaRPr lang="en-US" dirty="0" smtClean="0"/>
          </a:p>
          <a:p>
            <a:r>
              <a:rPr lang="en-US" dirty="0" smtClean="0"/>
              <a:t>Public participation in </a:t>
            </a:r>
            <a:r>
              <a:rPr lang="en-US" dirty="0" err="1" smtClean="0"/>
              <a:t>Kepulauan</a:t>
            </a:r>
            <a:r>
              <a:rPr lang="en-US" dirty="0" smtClean="0"/>
              <a:t> </a:t>
            </a:r>
            <a:r>
              <a:rPr lang="en-US" dirty="0" err="1" smtClean="0"/>
              <a:t>Seribu</a:t>
            </a:r>
            <a:r>
              <a:rPr lang="en-US" dirty="0" smtClean="0"/>
              <a:t>  :  Coral   Reef transplantation,   artificial coral,  change the </a:t>
            </a:r>
            <a:r>
              <a:rPr lang="en-US" dirty="0" err="1" smtClean="0"/>
              <a:t>unenvironmental</a:t>
            </a:r>
            <a:r>
              <a:rPr lang="en-US" dirty="0" smtClean="0"/>
              <a:t>   fishing .</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smtClean="0"/>
              <a:t>Thank   You</a:t>
            </a:r>
            <a:endParaRPr lang="en-US" dirty="0"/>
          </a:p>
        </p:txBody>
      </p:sp>
      <p:sp>
        <p:nvSpPr>
          <p:cNvPr id="3" name="Subtitle 2"/>
          <p:cNvSpPr>
            <a:spLocks noGrp="1"/>
          </p:cNvSpPr>
          <p:nvPr>
            <p:ph type="subTitle" idx="1"/>
          </p:nvPr>
        </p:nvSpPr>
        <p:spPr/>
        <p:txBody>
          <a:bodyPr>
            <a:normAutofit/>
          </a:bodyPr>
          <a:lstStyle/>
          <a:p>
            <a:pPr algn="ctr"/>
            <a:r>
              <a:rPr lang="en-US" sz="4400" dirty="0" smtClean="0"/>
              <a:t>TERIMA  KASIH</a:t>
            </a:r>
            <a:endParaRPr lang="en-US" sz="44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363</TotalTime>
  <Words>405</Words>
  <Application>Microsoft Office PowerPoint</Application>
  <PresentationFormat>On-screen Show (4:3)</PresentationFormat>
  <Paragraphs>51</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Flow</vt:lpstr>
      <vt:lpstr>  Public Participation on The Protection of CORAL REEF in  Kepulauan Seribu Indonesia </vt:lpstr>
      <vt:lpstr>Kepulauan Seribu (Thousand Island)</vt:lpstr>
      <vt:lpstr>Slide 3</vt:lpstr>
      <vt:lpstr>Coral Reef Damage in  Kepulauan Seribu</vt:lpstr>
      <vt:lpstr>Slide 5</vt:lpstr>
      <vt:lpstr>Law Number 23 Year 1997</vt:lpstr>
      <vt:lpstr>Slide 7</vt:lpstr>
      <vt:lpstr>Law Number 5 Year 1990 on Conservation of The Natural Resources and Its Ecosystem</vt:lpstr>
      <vt:lpstr> Environmental Protection </vt:lpstr>
      <vt:lpstr>Public Participation in Kepulauan Seribu</vt:lpstr>
      <vt:lpstr>Slide 11</vt:lpstr>
      <vt:lpstr>Slide 12</vt:lpstr>
      <vt:lpstr>Conclusion</vt:lpstr>
      <vt:lpstr>Thank   You</vt:lpstr>
    </vt:vector>
  </TitlesOfParts>
  <Company>unika atma jaya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Public Participation on The Protection of CORAL REEF in  “Kepulauan Seribu” Indonesia </dc:title>
  <dc:creator>FH</dc:creator>
  <cp:lastModifiedBy>FH</cp:lastModifiedBy>
  <cp:revision>23</cp:revision>
  <dcterms:created xsi:type="dcterms:W3CDTF">2009-10-22T01:25:03Z</dcterms:created>
  <dcterms:modified xsi:type="dcterms:W3CDTF">2009-10-27T07:17:47Z</dcterms:modified>
</cp:coreProperties>
</file>