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4" r:id="rId5"/>
    <p:sldId id="258" r:id="rId6"/>
    <p:sldId id="260" r:id="rId7"/>
    <p:sldId id="261" r:id="rId8"/>
    <p:sldId id="262" r:id="rId9"/>
    <p:sldId id="265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F60D1C-4427-4193-8B04-5CCDF1D00959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B1CDAF8-45D8-4DA6-8FE1-D0985DBA3764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SOIL</a:t>
          </a:r>
          <a:endParaRPr lang="en-US" dirty="0">
            <a:solidFill>
              <a:schemeClr val="tx1"/>
            </a:solidFill>
          </a:endParaRPr>
        </a:p>
      </dgm:t>
    </dgm:pt>
    <dgm:pt modelId="{AF32CB36-78E1-4144-BEC7-64614AF0415C}" type="parTrans" cxnId="{F376B1F7-4D1C-4B04-9520-E73B145D77D5}">
      <dgm:prSet/>
      <dgm:spPr/>
      <dgm:t>
        <a:bodyPr/>
        <a:lstStyle/>
        <a:p>
          <a:endParaRPr lang="en-US"/>
        </a:p>
      </dgm:t>
    </dgm:pt>
    <dgm:pt modelId="{7B6FD138-F4C2-432D-A8CE-380533BB8B5D}" type="sibTrans" cxnId="{F376B1F7-4D1C-4B04-9520-E73B145D77D5}">
      <dgm:prSet/>
      <dgm:spPr/>
      <dgm:t>
        <a:bodyPr/>
        <a:lstStyle/>
        <a:p>
          <a:endParaRPr lang="en-US"/>
        </a:p>
      </dgm:t>
    </dgm:pt>
    <dgm:pt modelId="{9F2919CE-8B4E-4DB3-9D01-87AA60A758C9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SECURITIZATION</a:t>
          </a:r>
          <a:endParaRPr lang="en-US" b="1" dirty="0">
            <a:solidFill>
              <a:schemeClr val="tx1"/>
            </a:solidFill>
          </a:endParaRPr>
        </a:p>
      </dgm:t>
    </dgm:pt>
    <dgm:pt modelId="{BFAF8B78-6B08-4A21-A2C9-2E1FD79D833A}" type="parTrans" cxnId="{9DCE3C96-CEAB-45DC-992A-9748FE3D2996}">
      <dgm:prSet/>
      <dgm:spPr/>
      <dgm:t>
        <a:bodyPr/>
        <a:lstStyle/>
        <a:p>
          <a:endParaRPr lang="en-US"/>
        </a:p>
      </dgm:t>
    </dgm:pt>
    <dgm:pt modelId="{3F735E8A-6459-4332-9747-00E3A7195B3B}" type="sibTrans" cxnId="{9DCE3C96-CEAB-45DC-992A-9748FE3D2996}">
      <dgm:prSet/>
      <dgm:spPr/>
      <dgm:t>
        <a:bodyPr/>
        <a:lstStyle/>
        <a:p>
          <a:endParaRPr lang="en-US"/>
        </a:p>
      </dgm:t>
    </dgm:pt>
    <dgm:pt modelId="{D5E0DAEA-E721-4008-89C0-EC2EE6E5A044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AGRICULTURE &amp; </a:t>
          </a:r>
        </a:p>
        <a:p>
          <a:r>
            <a:rPr lang="en-US" b="1" dirty="0" smtClean="0">
              <a:solidFill>
                <a:schemeClr val="tx1"/>
              </a:solidFill>
            </a:rPr>
            <a:t>FOOD</a:t>
          </a:r>
          <a:endParaRPr lang="en-US" b="1" dirty="0">
            <a:solidFill>
              <a:schemeClr val="tx1"/>
            </a:solidFill>
          </a:endParaRPr>
        </a:p>
      </dgm:t>
    </dgm:pt>
    <dgm:pt modelId="{5EB786F4-0D3F-430B-9F8B-638C00AACF16}" type="parTrans" cxnId="{5813C2C5-0C38-46A5-9C2B-EEBDBED6F81D}">
      <dgm:prSet/>
      <dgm:spPr/>
      <dgm:t>
        <a:bodyPr/>
        <a:lstStyle/>
        <a:p>
          <a:endParaRPr lang="en-US"/>
        </a:p>
      </dgm:t>
    </dgm:pt>
    <dgm:pt modelId="{5C5E2528-9423-4464-B9C7-6CA6A27E2FFA}" type="sibTrans" cxnId="{5813C2C5-0C38-46A5-9C2B-EEBDBED6F81D}">
      <dgm:prSet/>
      <dgm:spPr/>
      <dgm:t>
        <a:bodyPr/>
        <a:lstStyle/>
        <a:p>
          <a:endParaRPr lang="en-US"/>
        </a:p>
      </dgm:t>
    </dgm:pt>
    <dgm:pt modelId="{7335369F-FCEC-415D-9EF5-EFD1959D85C8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BIODIVERSITY &amp; CLIMATE CHANGE SYNERGIES</a:t>
          </a:r>
          <a:endParaRPr lang="en-US" b="1" dirty="0">
            <a:solidFill>
              <a:schemeClr val="tx1"/>
            </a:solidFill>
          </a:endParaRPr>
        </a:p>
      </dgm:t>
    </dgm:pt>
    <dgm:pt modelId="{D7CA72C4-28CA-42E2-8464-22EF7520C91F}" type="parTrans" cxnId="{51B8FD15-8809-4662-A926-5C987005B8CF}">
      <dgm:prSet/>
      <dgm:spPr/>
      <dgm:t>
        <a:bodyPr/>
        <a:lstStyle/>
        <a:p>
          <a:endParaRPr lang="en-US"/>
        </a:p>
      </dgm:t>
    </dgm:pt>
    <dgm:pt modelId="{AD17CF5E-8AFB-438F-9554-264B461323D4}" type="sibTrans" cxnId="{51B8FD15-8809-4662-A926-5C987005B8CF}">
      <dgm:prSet/>
      <dgm:spPr/>
      <dgm:t>
        <a:bodyPr/>
        <a:lstStyle/>
        <a:p>
          <a:endParaRPr lang="en-US"/>
        </a:p>
      </dgm:t>
    </dgm:pt>
    <dgm:pt modelId="{AB29C2EE-7EE4-4A49-899D-953A5038235F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SOIL CONTAMINATION</a:t>
          </a:r>
          <a:endParaRPr lang="en-US" b="1" dirty="0">
            <a:solidFill>
              <a:schemeClr val="tx1"/>
            </a:solidFill>
          </a:endParaRPr>
        </a:p>
      </dgm:t>
    </dgm:pt>
    <dgm:pt modelId="{BF8E8AD7-C362-4141-9D2C-BC8576611F20}" type="parTrans" cxnId="{EDFFABE3-FCE7-4709-B8E9-FA0782B80DE3}">
      <dgm:prSet/>
      <dgm:spPr/>
      <dgm:t>
        <a:bodyPr/>
        <a:lstStyle/>
        <a:p>
          <a:endParaRPr lang="en-US"/>
        </a:p>
      </dgm:t>
    </dgm:pt>
    <dgm:pt modelId="{293FF5FE-2E68-4266-9F3A-CE91AE5BD625}" type="sibTrans" cxnId="{EDFFABE3-FCE7-4709-B8E9-FA0782B80DE3}">
      <dgm:prSet/>
      <dgm:spPr/>
      <dgm:t>
        <a:bodyPr/>
        <a:lstStyle/>
        <a:p>
          <a:endParaRPr lang="en-US"/>
        </a:p>
      </dgm:t>
    </dgm:pt>
    <dgm:pt modelId="{84BF8CB0-0309-4FEA-902B-DFB74FBE876C}" type="pres">
      <dgm:prSet presAssocID="{E9F60D1C-4427-4193-8B04-5CCDF1D0095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1F9CB35-4EDA-4E76-9D1E-B8DC262D36C9}" type="pres">
      <dgm:prSet presAssocID="{7B1CDAF8-45D8-4DA6-8FE1-D0985DBA3764}" presName="centerShape" presStyleLbl="node0" presStyleIdx="0" presStyleCnt="1"/>
      <dgm:spPr/>
      <dgm:t>
        <a:bodyPr/>
        <a:lstStyle/>
        <a:p>
          <a:endParaRPr lang="en-US"/>
        </a:p>
      </dgm:t>
    </dgm:pt>
    <dgm:pt modelId="{D3C68920-962D-419A-8794-D57B351C798B}" type="pres">
      <dgm:prSet presAssocID="{9F2919CE-8B4E-4DB3-9D01-87AA60A758C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7A7E12-68CD-4CDB-8945-0A1D352797AB}" type="pres">
      <dgm:prSet presAssocID="{9F2919CE-8B4E-4DB3-9D01-87AA60A758C9}" presName="dummy" presStyleCnt="0"/>
      <dgm:spPr/>
    </dgm:pt>
    <dgm:pt modelId="{A8BCCB57-DF91-49F0-98DC-0CCF8A282B8D}" type="pres">
      <dgm:prSet presAssocID="{3F735E8A-6459-4332-9747-00E3A7195B3B}" presName="sibTrans" presStyleLbl="sibTrans2D1" presStyleIdx="0" presStyleCnt="4"/>
      <dgm:spPr/>
      <dgm:t>
        <a:bodyPr/>
        <a:lstStyle/>
        <a:p>
          <a:endParaRPr lang="en-US"/>
        </a:p>
      </dgm:t>
    </dgm:pt>
    <dgm:pt modelId="{4F5D550E-46CE-4D33-9A87-35FA04D35507}" type="pres">
      <dgm:prSet presAssocID="{D5E0DAEA-E721-4008-89C0-EC2EE6E5A04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770235-53D0-4F21-BDF5-970FF022CC15}" type="pres">
      <dgm:prSet presAssocID="{D5E0DAEA-E721-4008-89C0-EC2EE6E5A044}" presName="dummy" presStyleCnt="0"/>
      <dgm:spPr/>
    </dgm:pt>
    <dgm:pt modelId="{AC4125B2-AEDA-42C8-BAAD-55008B6B2A1B}" type="pres">
      <dgm:prSet presAssocID="{5C5E2528-9423-4464-B9C7-6CA6A27E2FFA}" presName="sibTrans" presStyleLbl="sibTrans2D1" presStyleIdx="1" presStyleCnt="4"/>
      <dgm:spPr/>
      <dgm:t>
        <a:bodyPr/>
        <a:lstStyle/>
        <a:p>
          <a:endParaRPr lang="en-US"/>
        </a:p>
      </dgm:t>
    </dgm:pt>
    <dgm:pt modelId="{BA76727A-6CAE-4468-AC1E-C53F89F604D9}" type="pres">
      <dgm:prSet presAssocID="{7335369F-FCEC-415D-9EF5-EFD1959D85C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B3067C-864A-41EE-AD08-AB3FC087D50A}" type="pres">
      <dgm:prSet presAssocID="{7335369F-FCEC-415D-9EF5-EFD1959D85C8}" presName="dummy" presStyleCnt="0"/>
      <dgm:spPr/>
    </dgm:pt>
    <dgm:pt modelId="{C9890265-05CF-4606-8622-C3647083EEC0}" type="pres">
      <dgm:prSet presAssocID="{AD17CF5E-8AFB-438F-9554-264B461323D4}" presName="sibTrans" presStyleLbl="sibTrans2D1" presStyleIdx="2" presStyleCnt="4"/>
      <dgm:spPr/>
      <dgm:t>
        <a:bodyPr/>
        <a:lstStyle/>
        <a:p>
          <a:endParaRPr lang="en-US"/>
        </a:p>
      </dgm:t>
    </dgm:pt>
    <dgm:pt modelId="{0E760430-1CE3-4195-B849-4677B20AB120}" type="pres">
      <dgm:prSet presAssocID="{AB29C2EE-7EE4-4A49-899D-953A5038235F}" presName="node" presStyleLbl="node1" presStyleIdx="3" presStyleCnt="4" custScaleX="100789" custScaleY="1025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045BCA-77D8-424A-BF2E-BC81BCB62A23}" type="pres">
      <dgm:prSet presAssocID="{AB29C2EE-7EE4-4A49-899D-953A5038235F}" presName="dummy" presStyleCnt="0"/>
      <dgm:spPr/>
    </dgm:pt>
    <dgm:pt modelId="{E8E844BC-316F-4C38-BD90-B3B15A50BFB9}" type="pres">
      <dgm:prSet presAssocID="{293FF5FE-2E68-4266-9F3A-CE91AE5BD625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9DCE3C96-CEAB-45DC-992A-9748FE3D2996}" srcId="{7B1CDAF8-45D8-4DA6-8FE1-D0985DBA3764}" destId="{9F2919CE-8B4E-4DB3-9D01-87AA60A758C9}" srcOrd="0" destOrd="0" parTransId="{BFAF8B78-6B08-4A21-A2C9-2E1FD79D833A}" sibTransId="{3F735E8A-6459-4332-9747-00E3A7195B3B}"/>
    <dgm:cxn modelId="{F997BF02-3B6E-4BB9-A8F6-BCA333B4046C}" type="presOf" srcId="{293FF5FE-2E68-4266-9F3A-CE91AE5BD625}" destId="{E8E844BC-316F-4C38-BD90-B3B15A50BFB9}" srcOrd="0" destOrd="0" presId="urn:microsoft.com/office/officeart/2005/8/layout/radial6"/>
    <dgm:cxn modelId="{6A4D214D-54AC-4500-A161-2B6C74977F4C}" type="presOf" srcId="{5C5E2528-9423-4464-B9C7-6CA6A27E2FFA}" destId="{AC4125B2-AEDA-42C8-BAAD-55008B6B2A1B}" srcOrd="0" destOrd="0" presId="urn:microsoft.com/office/officeart/2005/8/layout/radial6"/>
    <dgm:cxn modelId="{51E9B00D-531C-4A85-9F38-335ADE47528A}" type="presOf" srcId="{3F735E8A-6459-4332-9747-00E3A7195B3B}" destId="{A8BCCB57-DF91-49F0-98DC-0CCF8A282B8D}" srcOrd="0" destOrd="0" presId="urn:microsoft.com/office/officeart/2005/8/layout/radial6"/>
    <dgm:cxn modelId="{2E61B593-D415-4E19-8A3C-5142FD041A6F}" type="presOf" srcId="{7335369F-FCEC-415D-9EF5-EFD1959D85C8}" destId="{BA76727A-6CAE-4468-AC1E-C53F89F604D9}" srcOrd="0" destOrd="0" presId="urn:microsoft.com/office/officeart/2005/8/layout/radial6"/>
    <dgm:cxn modelId="{4C4E0013-5494-4F7B-9379-9CB0E12CC006}" type="presOf" srcId="{D5E0DAEA-E721-4008-89C0-EC2EE6E5A044}" destId="{4F5D550E-46CE-4D33-9A87-35FA04D35507}" srcOrd="0" destOrd="0" presId="urn:microsoft.com/office/officeart/2005/8/layout/radial6"/>
    <dgm:cxn modelId="{ACC8E596-C98E-485E-BB71-824CF2ED781F}" type="presOf" srcId="{9F2919CE-8B4E-4DB3-9D01-87AA60A758C9}" destId="{D3C68920-962D-419A-8794-D57B351C798B}" srcOrd="0" destOrd="0" presId="urn:microsoft.com/office/officeart/2005/8/layout/radial6"/>
    <dgm:cxn modelId="{B48416A1-0F05-411F-ACC7-8E6E8157AD2C}" type="presOf" srcId="{E9F60D1C-4427-4193-8B04-5CCDF1D00959}" destId="{84BF8CB0-0309-4FEA-902B-DFB74FBE876C}" srcOrd="0" destOrd="0" presId="urn:microsoft.com/office/officeart/2005/8/layout/radial6"/>
    <dgm:cxn modelId="{BD3431F8-EFDB-4C3C-AF67-AD89021E618C}" type="presOf" srcId="{AD17CF5E-8AFB-438F-9554-264B461323D4}" destId="{C9890265-05CF-4606-8622-C3647083EEC0}" srcOrd="0" destOrd="0" presId="urn:microsoft.com/office/officeart/2005/8/layout/radial6"/>
    <dgm:cxn modelId="{51B8FD15-8809-4662-A926-5C987005B8CF}" srcId="{7B1CDAF8-45D8-4DA6-8FE1-D0985DBA3764}" destId="{7335369F-FCEC-415D-9EF5-EFD1959D85C8}" srcOrd="2" destOrd="0" parTransId="{D7CA72C4-28CA-42E2-8464-22EF7520C91F}" sibTransId="{AD17CF5E-8AFB-438F-9554-264B461323D4}"/>
    <dgm:cxn modelId="{EDFFABE3-FCE7-4709-B8E9-FA0782B80DE3}" srcId="{7B1CDAF8-45D8-4DA6-8FE1-D0985DBA3764}" destId="{AB29C2EE-7EE4-4A49-899D-953A5038235F}" srcOrd="3" destOrd="0" parTransId="{BF8E8AD7-C362-4141-9D2C-BC8576611F20}" sibTransId="{293FF5FE-2E68-4266-9F3A-CE91AE5BD625}"/>
    <dgm:cxn modelId="{5813C2C5-0C38-46A5-9C2B-EEBDBED6F81D}" srcId="{7B1CDAF8-45D8-4DA6-8FE1-D0985DBA3764}" destId="{D5E0DAEA-E721-4008-89C0-EC2EE6E5A044}" srcOrd="1" destOrd="0" parTransId="{5EB786F4-0D3F-430B-9F8B-638C00AACF16}" sibTransId="{5C5E2528-9423-4464-B9C7-6CA6A27E2FFA}"/>
    <dgm:cxn modelId="{F376B1F7-4D1C-4B04-9520-E73B145D77D5}" srcId="{E9F60D1C-4427-4193-8B04-5CCDF1D00959}" destId="{7B1CDAF8-45D8-4DA6-8FE1-D0985DBA3764}" srcOrd="0" destOrd="0" parTransId="{AF32CB36-78E1-4144-BEC7-64614AF0415C}" sibTransId="{7B6FD138-F4C2-432D-A8CE-380533BB8B5D}"/>
    <dgm:cxn modelId="{BEF4A418-AA81-461B-9D50-E40E291D48AE}" type="presOf" srcId="{AB29C2EE-7EE4-4A49-899D-953A5038235F}" destId="{0E760430-1CE3-4195-B849-4677B20AB120}" srcOrd="0" destOrd="0" presId="urn:microsoft.com/office/officeart/2005/8/layout/radial6"/>
    <dgm:cxn modelId="{AC2A0742-9A4F-4E5D-8474-B80B1F91CD4D}" type="presOf" srcId="{7B1CDAF8-45D8-4DA6-8FE1-D0985DBA3764}" destId="{C1F9CB35-4EDA-4E76-9D1E-B8DC262D36C9}" srcOrd="0" destOrd="0" presId="urn:microsoft.com/office/officeart/2005/8/layout/radial6"/>
    <dgm:cxn modelId="{F6F5FD79-2571-4760-98CC-805E357C84F4}" type="presParOf" srcId="{84BF8CB0-0309-4FEA-902B-DFB74FBE876C}" destId="{C1F9CB35-4EDA-4E76-9D1E-B8DC262D36C9}" srcOrd="0" destOrd="0" presId="urn:microsoft.com/office/officeart/2005/8/layout/radial6"/>
    <dgm:cxn modelId="{45ADCEF5-D00E-4074-834F-907223C85907}" type="presParOf" srcId="{84BF8CB0-0309-4FEA-902B-DFB74FBE876C}" destId="{D3C68920-962D-419A-8794-D57B351C798B}" srcOrd="1" destOrd="0" presId="urn:microsoft.com/office/officeart/2005/8/layout/radial6"/>
    <dgm:cxn modelId="{5FE7AF3F-5AF0-43A0-ABB5-F52F4BFCE7E4}" type="presParOf" srcId="{84BF8CB0-0309-4FEA-902B-DFB74FBE876C}" destId="{2D7A7E12-68CD-4CDB-8945-0A1D352797AB}" srcOrd="2" destOrd="0" presId="urn:microsoft.com/office/officeart/2005/8/layout/radial6"/>
    <dgm:cxn modelId="{84DEDBDE-ECDD-4FF4-B69C-9989103B381F}" type="presParOf" srcId="{84BF8CB0-0309-4FEA-902B-DFB74FBE876C}" destId="{A8BCCB57-DF91-49F0-98DC-0CCF8A282B8D}" srcOrd="3" destOrd="0" presId="urn:microsoft.com/office/officeart/2005/8/layout/radial6"/>
    <dgm:cxn modelId="{FD7A8C72-755D-47FB-84D9-07240515B5F9}" type="presParOf" srcId="{84BF8CB0-0309-4FEA-902B-DFB74FBE876C}" destId="{4F5D550E-46CE-4D33-9A87-35FA04D35507}" srcOrd="4" destOrd="0" presId="urn:microsoft.com/office/officeart/2005/8/layout/radial6"/>
    <dgm:cxn modelId="{5BDBA365-29BA-4499-8CAA-72A12F363632}" type="presParOf" srcId="{84BF8CB0-0309-4FEA-902B-DFB74FBE876C}" destId="{74770235-53D0-4F21-BDF5-970FF022CC15}" srcOrd="5" destOrd="0" presId="urn:microsoft.com/office/officeart/2005/8/layout/radial6"/>
    <dgm:cxn modelId="{4CD06A38-E588-46D9-8B87-27CB51BF8397}" type="presParOf" srcId="{84BF8CB0-0309-4FEA-902B-DFB74FBE876C}" destId="{AC4125B2-AEDA-42C8-BAAD-55008B6B2A1B}" srcOrd="6" destOrd="0" presId="urn:microsoft.com/office/officeart/2005/8/layout/radial6"/>
    <dgm:cxn modelId="{E04DF29E-A5CC-4CD9-85E6-5970D48574B1}" type="presParOf" srcId="{84BF8CB0-0309-4FEA-902B-DFB74FBE876C}" destId="{BA76727A-6CAE-4468-AC1E-C53F89F604D9}" srcOrd="7" destOrd="0" presId="urn:microsoft.com/office/officeart/2005/8/layout/radial6"/>
    <dgm:cxn modelId="{430C96ED-A1ED-4B53-AB4D-618B8A502F6E}" type="presParOf" srcId="{84BF8CB0-0309-4FEA-902B-DFB74FBE876C}" destId="{9AB3067C-864A-41EE-AD08-AB3FC087D50A}" srcOrd="8" destOrd="0" presId="urn:microsoft.com/office/officeart/2005/8/layout/radial6"/>
    <dgm:cxn modelId="{EF047E29-EA51-4EFB-9057-24C3A77B4AB6}" type="presParOf" srcId="{84BF8CB0-0309-4FEA-902B-DFB74FBE876C}" destId="{C9890265-05CF-4606-8622-C3647083EEC0}" srcOrd="9" destOrd="0" presId="urn:microsoft.com/office/officeart/2005/8/layout/radial6"/>
    <dgm:cxn modelId="{356DE6D2-67E2-4718-89E3-CBE108F144DE}" type="presParOf" srcId="{84BF8CB0-0309-4FEA-902B-DFB74FBE876C}" destId="{0E760430-1CE3-4195-B849-4677B20AB120}" srcOrd="10" destOrd="0" presId="urn:microsoft.com/office/officeart/2005/8/layout/radial6"/>
    <dgm:cxn modelId="{DFC8CF5D-98EF-4172-B279-256C0839B5F9}" type="presParOf" srcId="{84BF8CB0-0309-4FEA-902B-DFB74FBE876C}" destId="{09045BCA-77D8-424A-BF2E-BC81BCB62A23}" srcOrd="11" destOrd="0" presId="urn:microsoft.com/office/officeart/2005/8/layout/radial6"/>
    <dgm:cxn modelId="{397DBE45-4677-41DA-9B31-36A362FE535D}" type="presParOf" srcId="{84BF8CB0-0309-4FEA-902B-DFB74FBE876C}" destId="{E8E844BC-316F-4C38-BD90-B3B15A50BFB9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8E844BC-316F-4C38-BD90-B3B15A50BFB9}">
      <dsp:nvSpPr>
        <dsp:cNvPr id="0" name=""/>
        <dsp:cNvSpPr/>
      </dsp:nvSpPr>
      <dsp:spPr>
        <a:xfrm>
          <a:off x="2349451" y="518452"/>
          <a:ext cx="3458894" cy="3458894"/>
        </a:xfrm>
        <a:prstGeom prst="blockArc">
          <a:avLst>
            <a:gd name="adj1" fmla="val 10800000"/>
            <a:gd name="adj2" fmla="val 162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890265-05CF-4606-8622-C3647083EEC0}">
      <dsp:nvSpPr>
        <dsp:cNvPr id="0" name=""/>
        <dsp:cNvSpPr/>
      </dsp:nvSpPr>
      <dsp:spPr>
        <a:xfrm>
          <a:off x="2349451" y="518452"/>
          <a:ext cx="3458894" cy="3458894"/>
        </a:xfrm>
        <a:prstGeom prst="blockArc">
          <a:avLst>
            <a:gd name="adj1" fmla="val 5400000"/>
            <a:gd name="adj2" fmla="val 108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125B2-AEDA-42C8-BAAD-55008B6B2A1B}">
      <dsp:nvSpPr>
        <dsp:cNvPr id="0" name=""/>
        <dsp:cNvSpPr/>
      </dsp:nvSpPr>
      <dsp:spPr>
        <a:xfrm>
          <a:off x="2349451" y="518452"/>
          <a:ext cx="3458894" cy="3458894"/>
        </a:xfrm>
        <a:prstGeom prst="blockArc">
          <a:avLst>
            <a:gd name="adj1" fmla="val 0"/>
            <a:gd name="adj2" fmla="val 54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BCCB57-DF91-49F0-98DC-0CCF8A282B8D}">
      <dsp:nvSpPr>
        <dsp:cNvPr id="0" name=""/>
        <dsp:cNvSpPr/>
      </dsp:nvSpPr>
      <dsp:spPr>
        <a:xfrm>
          <a:off x="2349451" y="518452"/>
          <a:ext cx="3458894" cy="3458894"/>
        </a:xfrm>
        <a:prstGeom prst="blockArc">
          <a:avLst>
            <a:gd name="adj1" fmla="val 16200000"/>
            <a:gd name="adj2" fmla="val 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F9CB35-4EDA-4E76-9D1E-B8DC262D36C9}">
      <dsp:nvSpPr>
        <dsp:cNvPr id="0" name=""/>
        <dsp:cNvSpPr/>
      </dsp:nvSpPr>
      <dsp:spPr>
        <a:xfrm>
          <a:off x="3282668" y="1451669"/>
          <a:ext cx="1592460" cy="15924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>
              <a:solidFill>
                <a:schemeClr val="tx1"/>
              </a:solidFill>
            </a:rPr>
            <a:t>SOIL</a:t>
          </a:r>
          <a:endParaRPr lang="en-US" sz="3500" kern="1200" dirty="0">
            <a:solidFill>
              <a:schemeClr val="tx1"/>
            </a:solidFill>
          </a:endParaRPr>
        </a:p>
      </dsp:txBody>
      <dsp:txXfrm>
        <a:off x="3282668" y="1451669"/>
        <a:ext cx="1592460" cy="1592460"/>
      </dsp:txXfrm>
    </dsp:sp>
    <dsp:sp modelId="{D3C68920-962D-419A-8794-D57B351C798B}">
      <dsp:nvSpPr>
        <dsp:cNvPr id="0" name=""/>
        <dsp:cNvSpPr/>
      </dsp:nvSpPr>
      <dsp:spPr>
        <a:xfrm>
          <a:off x="3521537" y="1221"/>
          <a:ext cx="1114722" cy="11147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b="1" kern="1200" dirty="0" smtClean="0">
              <a:solidFill>
                <a:schemeClr val="tx1"/>
              </a:solidFill>
            </a:rPr>
            <a:t>SECURITIZATION</a:t>
          </a:r>
          <a:endParaRPr lang="en-US" sz="600" b="1" kern="1200" dirty="0">
            <a:solidFill>
              <a:schemeClr val="tx1"/>
            </a:solidFill>
          </a:endParaRPr>
        </a:p>
      </dsp:txBody>
      <dsp:txXfrm>
        <a:off x="3521537" y="1221"/>
        <a:ext cx="1114722" cy="1114722"/>
      </dsp:txXfrm>
    </dsp:sp>
    <dsp:sp modelId="{4F5D550E-46CE-4D33-9A87-35FA04D35507}">
      <dsp:nvSpPr>
        <dsp:cNvPr id="0" name=""/>
        <dsp:cNvSpPr/>
      </dsp:nvSpPr>
      <dsp:spPr>
        <a:xfrm>
          <a:off x="5210854" y="1690538"/>
          <a:ext cx="1114722" cy="11147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b="1" kern="1200" dirty="0" smtClean="0">
              <a:solidFill>
                <a:schemeClr val="tx1"/>
              </a:solidFill>
            </a:rPr>
            <a:t>AGRICULTURE &amp; 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b="1" kern="1200" dirty="0" smtClean="0">
              <a:solidFill>
                <a:schemeClr val="tx1"/>
              </a:solidFill>
            </a:rPr>
            <a:t>FOOD</a:t>
          </a:r>
          <a:endParaRPr lang="en-US" sz="600" b="1" kern="1200" dirty="0">
            <a:solidFill>
              <a:schemeClr val="tx1"/>
            </a:solidFill>
          </a:endParaRPr>
        </a:p>
      </dsp:txBody>
      <dsp:txXfrm>
        <a:off x="5210854" y="1690538"/>
        <a:ext cx="1114722" cy="1114722"/>
      </dsp:txXfrm>
    </dsp:sp>
    <dsp:sp modelId="{BA76727A-6CAE-4468-AC1E-C53F89F604D9}">
      <dsp:nvSpPr>
        <dsp:cNvPr id="0" name=""/>
        <dsp:cNvSpPr/>
      </dsp:nvSpPr>
      <dsp:spPr>
        <a:xfrm>
          <a:off x="3521537" y="3379855"/>
          <a:ext cx="1114722" cy="11147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b="1" kern="1200" dirty="0" smtClean="0">
              <a:solidFill>
                <a:schemeClr val="tx1"/>
              </a:solidFill>
            </a:rPr>
            <a:t>BIODIVERSITY &amp; CLIMATE CHANGE SYNERGIES</a:t>
          </a:r>
          <a:endParaRPr lang="en-US" sz="600" b="1" kern="1200" dirty="0">
            <a:solidFill>
              <a:schemeClr val="tx1"/>
            </a:solidFill>
          </a:endParaRPr>
        </a:p>
      </dsp:txBody>
      <dsp:txXfrm>
        <a:off x="3521537" y="3379855"/>
        <a:ext cx="1114722" cy="1114722"/>
      </dsp:txXfrm>
    </dsp:sp>
    <dsp:sp modelId="{0E760430-1CE3-4195-B849-4677B20AB120}">
      <dsp:nvSpPr>
        <dsp:cNvPr id="0" name=""/>
        <dsp:cNvSpPr/>
      </dsp:nvSpPr>
      <dsp:spPr>
        <a:xfrm>
          <a:off x="1827822" y="1676398"/>
          <a:ext cx="1123517" cy="11430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b="1" kern="1200" dirty="0" smtClean="0">
              <a:solidFill>
                <a:schemeClr val="tx1"/>
              </a:solidFill>
            </a:rPr>
            <a:t>SOIL CONTAMINATION</a:t>
          </a:r>
          <a:endParaRPr lang="en-US" sz="600" b="1" kern="1200" dirty="0">
            <a:solidFill>
              <a:schemeClr val="tx1"/>
            </a:solidFill>
          </a:endParaRPr>
        </a:p>
      </dsp:txBody>
      <dsp:txXfrm>
        <a:off x="1827822" y="1676398"/>
        <a:ext cx="1123517" cy="11430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07CEC12-E337-48FD-AD93-23D7C9823DB6}" type="datetimeFigureOut">
              <a:rPr lang="en-US" smtClean="0"/>
              <a:pPr/>
              <a:t>11/5/2009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551ED22-C802-4D11-AACD-10865D01FE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2667000"/>
          </a:xfrm>
        </p:spPr>
        <p:txBody>
          <a:bodyPr>
            <a:normAutofit fontScale="47500" lnSpcReduction="20000"/>
          </a:bodyPr>
          <a:lstStyle/>
          <a:p>
            <a:r>
              <a:rPr lang="en-US" sz="6400" dirty="0" smtClean="0"/>
              <a:t>ENVIRONMENTAL GOVERNANCE AND SUSTAINABILITY – THE CHALLENGE OF SOILS</a:t>
            </a:r>
          </a:p>
          <a:p>
            <a:endParaRPr lang="en-US" dirty="0" smtClean="0"/>
          </a:p>
          <a:p>
            <a:r>
              <a:rPr lang="en-US" sz="4500" dirty="0" smtClean="0"/>
              <a:t>Professor Rob Fowler,</a:t>
            </a:r>
          </a:p>
          <a:p>
            <a:r>
              <a:rPr lang="en-US" sz="4500" dirty="0" smtClean="0"/>
              <a:t>Law school, university of south </a:t>
            </a:r>
            <a:r>
              <a:rPr lang="en-US" sz="4500" dirty="0" err="1" smtClean="0"/>
              <a:t>australia</a:t>
            </a:r>
            <a:endParaRPr lang="en-US" sz="45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7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Annual Colloquium of the IUCN Academy of Environmental Law,</a:t>
            </a:r>
            <a:br>
              <a:rPr lang="en-US" sz="3200" dirty="0" smtClean="0"/>
            </a:br>
            <a:r>
              <a:rPr lang="en-US" sz="3200" dirty="0" smtClean="0"/>
              <a:t>Wuhan, China, 1-5 November 209</a:t>
            </a:r>
            <a:endParaRPr lang="en-US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INTRODUCTION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Adequate legal measures are an essential prerequisite to good environmental governance</a:t>
            </a:r>
          </a:p>
          <a:p>
            <a:r>
              <a:rPr lang="en-US" dirty="0" smtClean="0"/>
              <a:t>Significant gap remains (national and international) re “soils law”</a:t>
            </a:r>
          </a:p>
          <a:p>
            <a:r>
              <a:rPr lang="en-US" dirty="0" smtClean="0"/>
              <a:t>Desertification, land degradation and drought (DLDD) are significant and increasing problems globally</a:t>
            </a:r>
          </a:p>
          <a:p>
            <a:r>
              <a:rPr lang="en-US" dirty="0" smtClean="0"/>
              <a:t>New legal measures for the protection of soils are needed at both international and national levels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bg2">
                    <a:lumMod val="25000"/>
                  </a:schemeClr>
                </a:solidFill>
              </a:rPr>
              <a:t>EXTENT OF DLDD PROBLEMS</a:t>
            </a:r>
            <a:endParaRPr lang="en-US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sz="2000" b="1" dirty="0" smtClean="0"/>
              <a:t>	</a:t>
            </a:r>
          </a:p>
          <a:p>
            <a:pPr algn="just">
              <a:buNone/>
            </a:pPr>
            <a:endParaRPr lang="en-US" sz="2000" b="1" dirty="0" smtClean="0"/>
          </a:p>
          <a:p>
            <a:pPr algn="just">
              <a:buNone/>
            </a:pPr>
            <a:r>
              <a:rPr lang="en-US" sz="2000" b="1" dirty="0" smtClean="0"/>
              <a:t>	“Unsustainable </a:t>
            </a:r>
            <a:r>
              <a:rPr lang="en-US" sz="2000" b="1" dirty="0" smtClean="0"/>
              <a:t>land use is driving </a:t>
            </a:r>
            <a:r>
              <a:rPr lang="en-US" sz="2000" b="1" dirty="0" smtClean="0"/>
              <a:t>land degradation</a:t>
            </a:r>
            <a:r>
              <a:rPr lang="en-US" sz="2000" b="1" dirty="0" smtClean="0"/>
              <a:t>. </a:t>
            </a:r>
            <a:r>
              <a:rPr lang="en-US" sz="2000" b="1" dirty="0" smtClean="0"/>
              <a:t>Land degradation </a:t>
            </a:r>
            <a:r>
              <a:rPr lang="en-US" sz="2000" b="1" dirty="0" smtClean="0"/>
              <a:t>ranks </a:t>
            </a:r>
            <a:r>
              <a:rPr lang="en-US" sz="2000" b="1" dirty="0" smtClean="0"/>
              <a:t>with </a:t>
            </a:r>
            <a:r>
              <a:rPr lang="en-US" sz="2000" dirty="0" smtClean="0"/>
              <a:t>climate </a:t>
            </a:r>
            <a:r>
              <a:rPr lang="en-US" sz="2000" dirty="0" smtClean="0"/>
              <a:t>change and loss of biodiversity as a</a:t>
            </a:r>
          </a:p>
          <a:p>
            <a:pPr algn="just">
              <a:buNone/>
            </a:pPr>
            <a:r>
              <a:rPr lang="en-US" sz="2000" dirty="0" smtClean="0"/>
              <a:t>	threat </a:t>
            </a:r>
            <a:r>
              <a:rPr lang="en-US" sz="2000" dirty="0" smtClean="0"/>
              <a:t>to habitat, economy and society, </a:t>
            </a:r>
            <a:r>
              <a:rPr lang="en-US" sz="2000" dirty="0" smtClean="0"/>
              <a:t>but society </a:t>
            </a:r>
            <a:r>
              <a:rPr lang="en-US" sz="2000" dirty="0" smtClean="0"/>
              <a:t>has different perspectives on </a:t>
            </a:r>
            <a:r>
              <a:rPr lang="en-US" sz="2000" dirty="0" smtClean="0"/>
              <a:t>various aspects </a:t>
            </a:r>
            <a:r>
              <a:rPr lang="en-US" sz="2000" dirty="0" smtClean="0"/>
              <a:t>of land degradation, </a:t>
            </a:r>
            <a:r>
              <a:rPr lang="en-US" sz="2000" dirty="0" smtClean="0"/>
              <a:t>according to </a:t>
            </a:r>
            <a:r>
              <a:rPr lang="en-US" sz="2000" dirty="0" smtClean="0"/>
              <a:t>political visibility. Inaction means </a:t>
            </a:r>
            <a:r>
              <a:rPr lang="en-US" sz="2000" dirty="0" smtClean="0"/>
              <a:t>a cumulative </a:t>
            </a:r>
            <a:r>
              <a:rPr lang="en-US" sz="2000" dirty="0" smtClean="0"/>
              <a:t>addition to a long </a:t>
            </a:r>
            <a:r>
              <a:rPr lang="en-US" sz="2000" dirty="0" smtClean="0"/>
              <a:t>historical legacy </a:t>
            </a:r>
            <a:r>
              <a:rPr lang="en-US" sz="2000" dirty="0" smtClean="0"/>
              <a:t>of degradation, from which </a:t>
            </a:r>
            <a:r>
              <a:rPr lang="en-US" sz="2000" dirty="0" smtClean="0"/>
              <a:t>recovery is </a:t>
            </a:r>
            <a:r>
              <a:rPr lang="en-US" sz="2000" dirty="0" smtClean="0"/>
              <a:t>difficult or impossible</a:t>
            </a:r>
            <a:r>
              <a:rPr lang="en-US" sz="2000" dirty="0" smtClean="0"/>
              <a:t>.”</a:t>
            </a:r>
          </a:p>
          <a:p>
            <a:pPr algn="just">
              <a:buNone/>
            </a:pPr>
            <a:endParaRPr lang="en-US" sz="2000" dirty="0" smtClean="0"/>
          </a:p>
          <a:p>
            <a:pPr algn="just">
              <a:buNone/>
            </a:pPr>
            <a:r>
              <a:rPr lang="en-US" sz="2000" dirty="0" smtClean="0"/>
              <a:t>	UNEP GEO-4 Report, 2007.</a:t>
            </a:r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EXTENT OF DLDD PROBLEMS</a:t>
            </a:r>
            <a:endParaRPr lang="en-US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	</a:t>
            </a:r>
            <a:r>
              <a:rPr lang="en-US" sz="2200" b="1" dirty="0" smtClean="0"/>
              <a:t>Land </a:t>
            </a:r>
            <a:r>
              <a:rPr lang="en-US" sz="2200" b="1" dirty="0" smtClean="0"/>
              <a:t>degradation in the form of </a:t>
            </a:r>
            <a:r>
              <a:rPr lang="en-US" sz="2200" b="1" dirty="0" smtClean="0"/>
              <a:t>soil erosion</a:t>
            </a:r>
            <a:r>
              <a:rPr lang="en-US" sz="2200" b="1" dirty="0" smtClean="0"/>
              <a:t>, </a:t>
            </a:r>
            <a:r>
              <a:rPr lang="en-US" sz="2200" b="1" dirty="0" smtClean="0"/>
              <a:t>nutrient depletion</a:t>
            </a:r>
            <a:r>
              <a:rPr lang="en-US" sz="2200" b="1" dirty="0" smtClean="0"/>
              <a:t>, water scarcity</a:t>
            </a:r>
            <a:r>
              <a:rPr lang="en-US" sz="2200" b="1" dirty="0" smtClean="0"/>
              <a:t>, salinity </a:t>
            </a:r>
            <a:r>
              <a:rPr lang="en-US" sz="2200" b="1" dirty="0" smtClean="0"/>
              <a:t>and disruption of biological </a:t>
            </a:r>
            <a:r>
              <a:rPr lang="en-US" sz="2200" b="1" dirty="0" smtClean="0"/>
              <a:t>cycles is </a:t>
            </a:r>
            <a:r>
              <a:rPr lang="en-US" sz="2200" b="1" dirty="0" smtClean="0"/>
              <a:t>a fundamental and </a:t>
            </a:r>
            <a:r>
              <a:rPr lang="en-US" sz="2200" b="1" dirty="0" smtClean="0"/>
              <a:t>persistent  problem. </a:t>
            </a:r>
            <a:r>
              <a:rPr lang="en-US" sz="2200" dirty="0" smtClean="0"/>
              <a:t>The damage </a:t>
            </a:r>
            <a:r>
              <a:rPr lang="en-US" sz="2200" dirty="0" smtClean="0"/>
              <a:t>can be arrested, even reversed, </a:t>
            </a:r>
            <a:r>
              <a:rPr lang="en-US" sz="2200" dirty="0" smtClean="0"/>
              <a:t>but this </a:t>
            </a:r>
            <a:r>
              <a:rPr lang="en-US" sz="2200" dirty="0" smtClean="0"/>
              <a:t>requires concerted, long-term </a:t>
            </a:r>
            <a:r>
              <a:rPr lang="en-US" sz="2200" dirty="0" smtClean="0"/>
              <a:t>investment across </a:t>
            </a:r>
            <a:r>
              <a:rPr lang="en-US" sz="2200" dirty="0" smtClean="0"/>
              <a:t>sectors, by all levels of </a:t>
            </a:r>
            <a:r>
              <a:rPr lang="en-US" sz="2200" dirty="0" smtClean="0"/>
              <a:t>government and </a:t>
            </a:r>
            <a:r>
              <a:rPr lang="en-US" sz="2200" dirty="0" smtClean="0"/>
              <a:t>by individual land users, </a:t>
            </a:r>
            <a:r>
              <a:rPr lang="en-US" sz="2200" dirty="0" smtClean="0"/>
              <a:t>research to </a:t>
            </a:r>
            <a:r>
              <a:rPr lang="en-US" sz="2200" dirty="0" smtClean="0"/>
              <a:t>provide reliable data, and </a:t>
            </a:r>
            <a:r>
              <a:rPr lang="en-US" sz="2200" dirty="0" smtClean="0"/>
              <a:t>adaptation of </a:t>
            </a:r>
            <a:r>
              <a:rPr lang="en-US" sz="2200" dirty="0" smtClean="0"/>
              <a:t>technologies appropriate to </a:t>
            </a:r>
            <a:r>
              <a:rPr lang="en-US" sz="2200" dirty="0" smtClean="0"/>
              <a:t>local circumstances</a:t>
            </a:r>
            <a:r>
              <a:rPr lang="en-US" sz="2200" dirty="0" smtClean="0"/>
              <a:t>. Such a package of </a:t>
            </a:r>
            <a:r>
              <a:rPr lang="en-US" sz="2200" dirty="0" smtClean="0"/>
              <a:t>measures has </a:t>
            </a:r>
            <a:r>
              <a:rPr lang="en-US" sz="2200" dirty="0" smtClean="0"/>
              <a:t>rarely been attempted</a:t>
            </a:r>
            <a:r>
              <a:rPr lang="en-US" sz="2200" dirty="0" smtClean="0"/>
              <a:t>.</a:t>
            </a:r>
          </a:p>
          <a:p>
            <a:pPr>
              <a:buNone/>
            </a:pPr>
            <a:endParaRPr lang="en-US" sz="2200" dirty="0" smtClean="0"/>
          </a:p>
          <a:p>
            <a:pPr>
              <a:buNone/>
            </a:pPr>
            <a:r>
              <a:rPr lang="en-US" sz="2200" dirty="0" smtClean="0"/>
              <a:t>	UNEP GEO -4 Report, 2007. </a:t>
            </a:r>
            <a:endParaRPr lang="en-US" sz="2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“TRADITIONAL” APROACH OF SOILS LAW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Regards soil primarily as a resource for </a:t>
            </a:r>
            <a:r>
              <a:rPr lang="en-US" dirty="0" smtClean="0"/>
              <a:t>agricultural (food) </a:t>
            </a:r>
            <a:r>
              <a:rPr lang="en-US" dirty="0" smtClean="0"/>
              <a:t>production</a:t>
            </a:r>
          </a:p>
          <a:p>
            <a:r>
              <a:rPr lang="en-US" dirty="0" smtClean="0"/>
              <a:t>Reflected in conception of soils law as “agricultural” or “agrarian” law in some countries</a:t>
            </a:r>
          </a:p>
          <a:p>
            <a:r>
              <a:rPr lang="en-US" dirty="0" smtClean="0"/>
              <a:t>Focus primarily on managing the impacts of farming and grazing activities</a:t>
            </a:r>
          </a:p>
          <a:p>
            <a:r>
              <a:rPr lang="en-US" dirty="0" smtClean="0"/>
              <a:t>Reluctance to utilize regulatory mechanisms</a:t>
            </a:r>
          </a:p>
          <a:p>
            <a:r>
              <a:rPr lang="en-US" dirty="0" smtClean="0"/>
              <a:t>Strategies based on education, technical assistance and persuasion (self-regulation) e.g., “</a:t>
            </a:r>
            <a:r>
              <a:rPr lang="en-US" dirty="0" err="1" smtClean="0"/>
              <a:t>landcare</a:t>
            </a:r>
            <a:r>
              <a:rPr lang="en-US" dirty="0" smtClean="0"/>
              <a:t>” movement</a:t>
            </a:r>
          </a:p>
          <a:p>
            <a:r>
              <a:rPr lang="en-US" dirty="0" smtClean="0"/>
              <a:t>Also payments not to farm in areas subject to extensive land degradation (e.g., in USA</a:t>
            </a:r>
            <a:r>
              <a:rPr lang="en-US" dirty="0" smtClean="0"/>
              <a:t>) – land conservation payments  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RECENT TRENDS IN SOIL LAW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Growing recognition of relationship between soils and related ecosystems (”ecosystem management approach”)</a:t>
            </a:r>
          </a:p>
          <a:p>
            <a:r>
              <a:rPr lang="en-US" dirty="0" smtClean="0"/>
              <a:t>For soils within river catchments, has led to development of new arrangements for combined management of soils and water  (“integrated catchment management” or ICM) </a:t>
            </a:r>
          </a:p>
          <a:p>
            <a:r>
              <a:rPr lang="en-US" dirty="0" smtClean="0"/>
              <a:t>Extension to integrated natural resources management (INRM) to also address pest plants and animals, protection of surface vegetation, etc. </a:t>
            </a:r>
            <a:r>
              <a:rPr lang="en-US" dirty="0" smtClean="0"/>
              <a:t>– e.g., NRM Act 2006 (SA)  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 err="1" smtClean="0"/>
              <a:t>dryland</a:t>
            </a:r>
            <a:r>
              <a:rPr lang="en-US" dirty="0" smtClean="0"/>
              <a:t> regions, similar focus on sustainable use of soils:</a:t>
            </a:r>
          </a:p>
          <a:p>
            <a:r>
              <a:rPr lang="en-US" dirty="0" smtClean="0"/>
              <a:t>See also UNCCD, Article 2: </a:t>
            </a:r>
            <a:r>
              <a:rPr lang="en-US" i="1" dirty="0" smtClean="0"/>
              <a:t>“The objective of this Convention is to combat desertification and mitigate the effects of drought … with a view to contributing to the achievement of sustainable development in affected areas” </a:t>
            </a:r>
            <a:endParaRPr lang="en-US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60248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PROPOSED NEW APPROACH TO SOILS LAW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sz="2600" dirty="0" smtClean="0"/>
              <a:t>IUCN EPLP 52 (2004): “Drafting Legislation for Sustainable Soils : A Guide” (Ian </a:t>
            </a:r>
            <a:r>
              <a:rPr lang="en-US" sz="2600" dirty="0" err="1" smtClean="0"/>
              <a:t>Hannam</a:t>
            </a:r>
            <a:r>
              <a:rPr lang="en-US" sz="2600" dirty="0" smtClean="0"/>
              <a:t> and Ben Boer):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Dominant characteristic of most soils legislation is that it is directed to the physical problems caused by inappropriate land-use (agriculture and forestry);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Most soils legislation does not acknowledge soil as a central element of terrestrial ecology or its significance to the conservation of biodiversity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Proposes various elements of legal and administrative framework essential to achieve the sustainable use of soils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To date, only limited implementation of this approach in national legislation  – but includes recent projects in China, Mongolia and   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FUTURE DEVELOPMENT OF NATIONAL SOILS LAW – NEW DRIVERS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EMERGING PRESSURES ON THE USE OF SOIL FOR AGRICULTURE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NEW, COMPETING USES FOR AGRICULTURAL LAND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NEW CHALLENGES RE FOOD SECURITY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PRESSURE FOR LOCAL, ORGANIC FARM PRODUCTS</a:t>
            </a:r>
          </a:p>
          <a:p>
            <a:r>
              <a:rPr lang="en-US" dirty="0" smtClean="0"/>
              <a:t>NEW </a:t>
            </a:r>
            <a:r>
              <a:rPr lang="en-US" dirty="0" smtClean="0"/>
              <a:t>ELEMENTS OF SOILS LEGISLATION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RIGHTS-BASED APPROACH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SOIL </a:t>
            </a:r>
            <a:r>
              <a:rPr lang="en-US" dirty="0" smtClean="0">
                <a:solidFill>
                  <a:schemeClr val="tx1"/>
                </a:solidFill>
              </a:rPr>
              <a:t>CONTAMINATION </a:t>
            </a:r>
          </a:p>
          <a:p>
            <a:r>
              <a:rPr lang="en-US" dirty="0" smtClean="0"/>
              <a:t> NEW CONCEPTIONS OF THE FUNCTION OF </a:t>
            </a:r>
            <a:r>
              <a:rPr lang="en-US" dirty="0" smtClean="0"/>
              <a:t>SOILS</a:t>
            </a:r>
            <a:endParaRPr lang="en-US" dirty="0" smtClean="0"/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BIODIVERSITY PROTECTION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CLIMATE CHANGE MITIGATION (AND NEED FOR ADAPTATION)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NATIONAL </a:t>
            </a:r>
            <a:r>
              <a:rPr lang="en-US" dirty="0" smtClean="0">
                <a:solidFill>
                  <a:schemeClr val="tx1"/>
                </a:solidFill>
              </a:rPr>
              <a:t>SECURITY</a:t>
            </a:r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>EMERGING ISSUES – NEW CHALLENGES </a:t>
            </a:r>
            <a:endParaRPr 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371600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EMERGING PRESSURES ON THE USE OF SOIL FOR AGRICULTURE</a:t>
            </a:r>
            <a:b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EMERGENCE OF COMPETING USES</a:t>
            </a:r>
          </a:p>
          <a:p>
            <a:pPr lvl="2"/>
            <a:r>
              <a:rPr lang="en-US" dirty="0" err="1" smtClean="0">
                <a:solidFill>
                  <a:schemeClr val="tx1"/>
                </a:solidFill>
              </a:rPr>
              <a:t>Biofuel</a:t>
            </a:r>
            <a:r>
              <a:rPr lang="en-US" dirty="0" smtClean="0">
                <a:solidFill>
                  <a:schemeClr val="tx1"/>
                </a:solidFill>
              </a:rPr>
              <a:t> production </a:t>
            </a:r>
          </a:p>
          <a:p>
            <a:pPr lvl="2"/>
            <a:r>
              <a:rPr lang="en-US" dirty="0" smtClean="0">
                <a:solidFill>
                  <a:schemeClr val="tx1"/>
                </a:solidFill>
              </a:rPr>
              <a:t>Urbanization (cf., “soil-sealing”)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Implications for soils legislation:</a:t>
            </a:r>
          </a:p>
          <a:p>
            <a:pPr lvl="2"/>
            <a:r>
              <a:rPr lang="en-US" dirty="0" smtClean="0"/>
              <a:t>Traditional land-use planning laws not likely to be appropriate as focus is on “generic” uses – e.g., “rural” or “agricultural” re </a:t>
            </a:r>
            <a:r>
              <a:rPr lang="en-US" dirty="0" err="1" smtClean="0"/>
              <a:t>biofuels</a:t>
            </a:r>
            <a:r>
              <a:rPr lang="en-US" dirty="0" smtClean="0"/>
              <a:t>, or simply overwhelmed by population growth re urban expansion – e.g., </a:t>
            </a:r>
            <a:r>
              <a:rPr lang="en-US" dirty="0" err="1" smtClean="0"/>
              <a:t>favellas</a:t>
            </a:r>
            <a:r>
              <a:rPr lang="en-US" dirty="0" smtClean="0"/>
              <a:t> in Brazil;</a:t>
            </a:r>
          </a:p>
          <a:p>
            <a:pPr lvl="2"/>
            <a:r>
              <a:rPr lang="en-US" dirty="0" smtClean="0"/>
              <a:t>Need to develop new types of laws to protect farming lands</a:t>
            </a:r>
          </a:p>
          <a:p>
            <a:pPr lvl="3"/>
            <a:r>
              <a:rPr lang="en-US" dirty="0" smtClean="0">
                <a:solidFill>
                  <a:schemeClr val="tx1"/>
                </a:solidFill>
              </a:rPr>
              <a:t>Regulation of </a:t>
            </a:r>
            <a:r>
              <a:rPr lang="en-US" dirty="0" err="1" smtClean="0">
                <a:solidFill>
                  <a:schemeClr val="tx1"/>
                </a:solidFill>
              </a:rPr>
              <a:t>biofuels</a:t>
            </a:r>
            <a:r>
              <a:rPr lang="en-US" dirty="0" smtClean="0">
                <a:solidFill>
                  <a:schemeClr val="tx1"/>
                </a:solidFill>
              </a:rPr>
              <a:t> production  - e.g., standards?</a:t>
            </a:r>
          </a:p>
          <a:p>
            <a:pPr lvl="3"/>
            <a:r>
              <a:rPr lang="en-US" dirty="0" smtClean="0">
                <a:solidFill>
                  <a:schemeClr val="tx1"/>
                </a:solidFill>
              </a:rPr>
              <a:t>Possible control of types of uses through planning instruments under soils legislation?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91440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EMERGING PRESSURES ON THE USE OF SOIL FOR AGRICULTURE</a:t>
            </a:r>
            <a:b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NEW CHALLENGES RE FOOD SECURITY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Increasing food shortages since late 90’s (Lester Brown) – population growth is outstripping production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Increased pressure on soils re agricultural </a:t>
            </a:r>
            <a:r>
              <a:rPr lang="en-US" dirty="0" smtClean="0">
                <a:solidFill>
                  <a:schemeClr val="tx1"/>
                </a:solidFill>
              </a:rPr>
              <a:t>production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Q? End of Green Revolution? Can biotechnology provide the answer?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Implications for soils legislation:</a:t>
            </a:r>
          </a:p>
          <a:p>
            <a:pPr lvl="2"/>
            <a:r>
              <a:rPr lang="en-US" dirty="0" smtClean="0"/>
              <a:t>Even greater need for ecologically-based soils law</a:t>
            </a:r>
          </a:p>
          <a:p>
            <a:pPr lvl="2"/>
            <a:r>
              <a:rPr lang="en-US" dirty="0" smtClean="0"/>
              <a:t>Need for new legislation re:</a:t>
            </a:r>
          </a:p>
          <a:p>
            <a:pPr lvl="3"/>
            <a:r>
              <a:rPr lang="en-US" b="1" dirty="0" smtClean="0"/>
              <a:t>Regulation of biotechnology</a:t>
            </a:r>
          </a:p>
          <a:p>
            <a:pPr lvl="3"/>
            <a:r>
              <a:rPr lang="en-US" b="1" dirty="0" smtClean="0"/>
              <a:t>Access to, and benefit sharing, re plant and animal genetic resources </a:t>
            </a:r>
            <a:endParaRPr lang="en-US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83820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EMERGING PRESSURES ON THE USE OF SOIL FOR AGRICULTURE</a:t>
            </a:r>
            <a:b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PRESSURE FOR LOCAL ORGANIC FOOD PRODUCTS</a:t>
            </a:r>
          </a:p>
          <a:p>
            <a:pPr lvl="1"/>
            <a:r>
              <a:rPr lang="en-US" sz="1900" dirty="0" smtClean="0">
                <a:solidFill>
                  <a:schemeClr val="tx1"/>
                </a:solidFill>
              </a:rPr>
              <a:t>Primarily in developed countries</a:t>
            </a:r>
          </a:p>
          <a:p>
            <a:pPr lvl="1"/>
            <a:r>
              <a:rPr lang="en-US" sz="1900" dirty="0" smtClean="0">
                <a:solidFill>
                  <a:schemeClr val="tx1"/>
                </a:solidFill>
              </a:rPr>
              <a:t>Focus on organic farm products, local production</a:t>
            </a:r>
          </a:p>
          <a:p>
            <a:pPr lvl="1"/>
            <a:r>
              <a:rPr lang="en-US" sz="1900" dirty="0" smtClean="0">
                <a:solidFill>
                  <a:schemeClr val="tx1"/>
                </a:solidFill>
              </a:rPr>
              <a:t>Also increasing interest in the dismantling of “agri-business”</a:t>
            </a:r>
          </a:p>
          <a:p>
            <a:pPr lvl="1"/>
            <a:r>
              <a:rPr lang="en-US" sz="1900" dirty="0" smtClean="0">
                <a:solidFill>
                  <a:schemeClr val="tx1"/>
                </a:solidFill>
              </a:rPr>
              <a:t>Implications for soils law:</a:t>
            </a:r>
          </a:p>
          <a:p>
            <a:pPr lvl="2"/>
            <a:r>
              <a:rPr lang="en-US" sz="1700" dirty="0" smtClean="0"/>
              <a:t>Stricter controls on use of farm chemicals</a:t>
            </a:r>
          </a:p>
          <a:p>
            <a:pPr lvl="2"/>
            <a:r>
              <a:rPr lang="en-US" sz="1700" dirty="0" smtClean="0"/>
              <a:t>Food </a:t>
            </a:r>
            <a:r>
              <a:rPr lang="en-US" sz="1700" dirty="0" err="1" smtClean="0"/>
              <a:t>labelling</a:t>
            </a:r>
            <a:r>
              <a:rPr lang="en-US" sz="1700" dirty="0" smtClean="0"/>
              <a:t> measures </a:t>
            </a:r>
          </a:p>
          <a:p>
            <a:pPr lvl="2"/>
            <a:r>
              <a:rPr lang="en-US" sz="1700" dirty="0" smtClean="0"/>
              <a:t>Possible laws re ownership of farmlands </a:t>
            </a:r>
          </a:p>
          <a:p>
            <a:pPr lvl="2"/>
            <a:endParaRPr lang="en-US" sz="17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NEW ELEMENTS OF SOILS LEGISLATION</a:t>
            </a:r>
            <a:endParaRPr lang="en-US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Rights-based approach: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Procedural rights based on Arhus framework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Special recognition of role of disadvantaged groups in land management and care – e.g., women, ethnic minorities, indigenous peoples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Substantive rights : Land tenure and access to “commons” lands for grazing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Implications for soils legislation – new and additional provisions to address these matters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NEW ELEMENTS OF SOILS </a:t>
            </a:r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LEGISLATION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en-US" b="1" dirty="0" smtClean="0">
                <a:solidFill>
                  <a:schemeClr val="tx1"/>
                </a:solidFill>
              </a:rPr>
              <a:t>Contamination of soil by industrial pollutants</a:t>
            </a:r>
            <a:r>
              <a:rPr lang="en-US" b="1" dirty="0" smtClean="0">
                <a:solidFill>
                  <a:schemeClr val="tx1"/>
                </a:solidFill>
              </a:rPr>
              <a:t>:</a:t>
            </a:r>
          </a:p>
          <a:p>
            <a:pPr lvl="2"/>
            <a:r>
              <a:rPr lang="en-US" dirty="0" smtClean="0"/>
              <a:t>Potential harm to human </a:t>
            </a:r>
            <a:r>
              <a:rPr lang="en-US" dirty="0" smtClean="0"/>
              <a:t>health – especially from groundwater used as drinking water but also from agricultural produce</a:t>
            </a:r>
          </a:p>
          <a:p>
            <a:pPr lvl="2"/>
            <a:r>
              <a:rPr lang="en-US" dirty="0" smtClean="0"/>
              <a:t>Also impacts on ecosystems health</a:t>
            </a:r>
          </a:p>
          <a:p>
            <a:pPr lvl="2"/>
            <a:r>
              <a:rPr lang="en-US" dirty="0" smtClean="0"/>
              <a:t>Seen as essentially a developed country problem, but will confront rapidly developing economies also</a:t>
            </a:r>
          </a:p>
          <a:p>
            <a:pPr lvl="2"/>
            <a:r>
              <a:rPr lang="en-US" dirty="0" smtClean="0"/>
              <a:t>extensive natural contamination – e.g., by arsenic in India, Bangladesh and China </a:t>
            </a:r>
            <a:endParaRPr lang="en-US" dirty="0" smtClean="0"/>
          </a:p>
          <a:p>
            <a:pPr lvl="2"/>
            <a:r>
              <a:rPr lang="en-US" dirty="0" smtClean="0">
                <a:solidFill>
                  <a:schemeClr val="tx1"/>
                </a:solidFill>
              </a:rPr>
              <a:t>Need for surveys of extent of soil and groundwater contamination in developing countries</a:t>
            </a:r>
          </a:p>
          <a:p>
            <a:pPr lvl="2"/>
            <a:r>
              <a:rPr lang="en-US" dirty="0" smtClean="0"/>
              <a:t>Implications for soils legislation:</a:t>
            </a:r>
          </a:p>
          <a:p>
            <a:pPr lvl="3"/>
            <a:r>
              <a:rPr lang="en-US" dirty="0" smtClean="0">
                <a:solidFill>
                  <a:schemeClr val="tx1"/>
                </a:solidFill>
              </a:rPr>
              <a:t>Need new laws in many developing countries to establish rules for assessment and remediation of contaminated sites</a:t>
            </a:r>
          </a:p>
          <a:p>
            <a:pPr lvl="3"/>
            <a:r>
              <a:rPr lang="en-US" dirty="0" smtClean="0">
                <a:solidFill>
                  <a:schemeClr val="tx1"/>
                </a:solidFill>
              </a:rPr>
              <a:t>In developed countries, focus to shift to “</a:t>
            </a:r>
            <a:r>
              <a:rPr lang="en-US" dirty="0" err="1" smtClean="0">
                <a:solidFill>
                  <a:schemeClr val="tx1"/>
                </a:solidFill>
              </a:rPr>
              <a:t>brownfields</a:t>
            </a:r>
            <a:r>
              <a:rPr lang="en-US" dirty="0" smtClean="0">
                <a:solidFill>
                  <a:schemeClr val="tx1"/>
                </a:solidFill>
              </a:rPr>
              <a:t>”, voluntary remediation 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NEW CONCEPTIONS OF THE FUNCTION OF </a:t>
            </a:r>
            <a:r>
              <a:rPr lang="en-US" dirty="0" smtClean="0">
                <a:solidFill>
                  <a:schemeClr val="tx1"/>
                </a:solidFill>
              </a:rPr>
              <a:t>SOILS (“SYNERGIES”)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BIODIVERSITY PROTECTION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little attention to protection of diversity in soil types per se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essentially focused on relationship between soils and forests at present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recognition recently that DLDD also significantly impacts on biodiversity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Implications for soils legislation:</a:t>
            </a:r>
          </a:p>
          <a:p>
            <a:pPr lvl="2"/>
            <a:r>
              <a:rPr lang="en-US" dirty="0" smtClean="0"/>
              <a:t>New measures re REDD at national level in countries with extensive forest resources</a:t>
            </a:r>
          </a:p>
          <a:p>
            <a:pPr lvl="2"/>
            <a:r>
              <a:rPr lang="en-US" dirty="0" smtClean="0">
                <a:solidFill>
                  <a:schemeClr val="tx1"/>
                </a:solidFill>
              </a:rPr>
              <a:t>More effective (eco-system-based)  soils legislation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762000"/>
            <a:ext cx="8534400" cy="75895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</a:rPr>
              <a:t>NEW CONCEPTIONS OF THE FUNCTION OF SOILS (“SYNERGIES”)</a:t>
            </a:r>
            <a:br>
              <a:rPr lang="en-US" sz="2800" dirty="0" smtClean="0">
                <a:solidFill>
                  <a:schemeClr val="bg2">
                    <a:lumMod val="25000"/>
                  </a:schemeClr>
                </a:solidFill>
              </a:rPr>
            </a:br>
            <a:endParaRPr lang="en-US" sz="2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CLIMATE CHANGE</a:t>
            </a:r>
          </a:p>
          <a:p>
            <a:r>
              <a:rPr lang="en-US" sz="2400" dirty="0" smtClean="0"/>
              <a:t>Two relevant functions of soils:</a:t>
            </a:r>
          </a:p>
          <a:p>
            <a:pPr lvl="1"/>
            <a:r>
              <a:rPr lang="en-US" sz="2000" dirty="0" smtClean="0"/>
              <a:t>Sources of GHG emissions through DLDD</a:t>
            </a:r>
          </a:p>
          <a:p>
            <a:pPr lvl="1"/>
            <a:r>
              <a:rPr lang="en-US" sz="2000" dirty="0" smtClean="0"/>
              <a:t>Sinks for the sequestration of carbon (80% of terrestrial carbon</a:t>
            </a:r>
            <a:r>
              <a:rPr lang="en-US" sz="2000" dirty="0" smtClean="0"/>
              <a:t>)</a:t>
            </a:r>
            <a:endParaRPr lang="en-US" sz="1900" dirty="0" smtClean="0"/>
          </a:p>
          <a:p>
            <a:r>
              <a:rPr lang="en-US" sz="2400" dirty="0" smtClean="0"/>
              <a:t>Strategies:</a:t>
            </a:r>
          </a:p>
          <a:p>
            <a:pPr lvl="2"/>
            <a:r>
              <a:rPr lang="en-US" dirty="0" smtClean="0"/>
              <a:t>Mitigation through promotion of :</a:t>
            </a:r>
            <a:endParaRPr lang="en-US" dirty="0" smtClean="0"/>
          </a:p>
          <a:p>
            <a:pPr lvl="3"/>
            <a:r>
              <a:rPr lang="en-US" dirty="0" smtClean="0"/>
              <a:t>changes in farming </a:t>
            </a:r>
            <a:r>
              <a:rPr lang="en-US" dirty="0" smtClean="0"/>
              <a:t>practices (soils laws and coverage of farming in ETS laws)</a:t>
            </a:r>
            <a:endParaRPr lang="en-US" dirty="0" smtClean="0"/>
          </a:p>
          <a:p>
            <a:pPr lvl="3"/>
            <a:r>
              <a:rPr lang="en-US" dirty="0" smtClean="0"/>
              <a:t>Reduced deforestation </a:t>
            </a:r>
            <a:r>
              <a:rPr lang="en-US" dirty="0" smtClean="0"/>
              <a:t> (REDD measures)</a:t>
            </a:r>
            <a:endParaRPr lang="en-US" dirty="0" smtClean="0"/>
          </a:p>
          <a:p>
            <a:pPr lvl="3"/>
            <a:r>
              <a:rPr lang="en-US" dirty="0" smtClean="0"/>
              <a:t>Management of peat </a:t>
            </a:r>
            <a:r>
              <a:rPr lang="en-US" dirty="0" smtClean="0"/>
              <a:t>lands </a:t>
            </a:r>
            <a:endParaRPr lang="en-US" dirty="0" smtClean="0"/>
          </a:p>
          <a:p>
            <a:pPr lvl="2"/>
            <a:r>
              <a:rPr lang="en-US" dirty="0" smtClean="0"/>
              <a:t>Enhanced bio-sequestration </a:t>
            </a:r>
            <a:r>
              <a:rPr lang="en-US" dirty="0" smtClean="0"/>
              <a:t>through</a:t>
            </a:r>
          </a:p>
          <a:p>
            <a:pPr lvl="3"/>
            <a:r>
              <a:rPr lang="en-US" dirty="0" smtClean="0"/>
              <a:t>Restoration of degraded areas (cf., CDM/LULUCF)</a:t>
            </a:r>
          </a:p>
          <a:p>
            <a:pPr lvl="3"/>
            <a:r>
              <a:rPr lang="en-US" dirty="0" err="1" smtClean="0"/>
              <a:t>Biochar</a:t>
            </a:r>
            <a:r>
              <a:rPr lang="en-US" dirty="0" smtClean="0"/>
              <a:t> </a:t>
            </a:r>
            <a:r>
              <a:rPr lang="en-US" dirty="0" smtClean="0"/>
              <a:t>?</a:t>
            </a:r>
          </a:p>
          <a:p>
            <a:pPr lvl="3"/>
            <a:r>
              <a:rPr lang="en-US" dirty="0" smtClean="0"/>
              <a:t>Again, recognize in ETS laws?</a:t>
            </a:r>
          </a:p>
          <a:p>
            <a:pPr lvl="2"/>
            <a:r>
              <a:rPr lang="en-US" dirty="0" smtClean="0"/>
              <a:t>Adaptation (plans and policies under soils law to provide for changes of land use in response to climate change)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chemeClr val="bg2">
                    <a:lumMod val="25000"/>
                  </a:schemeClr>
                </a:solidFill>
              </a:rPr>
              <a:t>NEW CONCEPTIONS OF THE FUNCTION OF SOILS (“SYNERGIES”)</a:t>
            </a:r>
            <a:br>
              <a:rPr lang="en-US" sz="3200" dirty="0" smtClean="0">
                <a:solidFill>
                  <a:schemeClr val="bg2">
                    <a:lumMod val="25000"/>
                  </a:schemeClr>
                </a:solidFill>
              </a:rPr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NATIONAL  SECURITY (“Securitization”)</a:t>
            </a:r>
          </a:p>
          <a:p>
            <a:r>
              <a:rPr lang="en-US" dirty="0" smtClean="0"/>
              <a:t>New conceptions of public security re </a:t>
            </a:r>
            <a:r>
              <a:rPr lang="en-US" dirty="0" smtClean="0"/>
              <a:t>DLDD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Environmental refugees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Environmentally-driven armed conflict</a:t>
            </a:r>
          </a:p>
          <a:p>
            <a:pPr lvl="1">
              <a:buNone/>
            </a:pPr>
            <a:r>
              <a:rPr lang="en-US" dirty="0" smtClean="0">
                <a:solidFill>
                  <a:schemeClr val="tx1"/>
                </a:solidFill>
              </a:rPr>
              <a:t>NOTE: UNCCD DLDD Issue Paper No.2, </a:t>
            </a:r>
            <a:r>
              <a:rPr lang="en-US" i="1" dirty="0" smtClean="0">
                <a:solidFill>
                  <a:schemeClr val="tx1"/>
                </a:solidFill>
              </a:rPr>
              <a:t>Securitizing the Ground, Grounding Security</a:t>
            </a:r>
            <a:r>
              <a:rPr lang="en-US" dirty="0" smtClean="0">
                <a:solidFill>
                  <a:schemeClr val="tx1"/>
                </a:solidFill>
              </a:rPr>
              <a:t> (2009), policy recommendation 10:</a:t>
            </a:r>
          </a:p>
          <a:p>
            <a:pPr lvl="1">
              <a:buNone/>
            </a:pPr>
            <a:r>
              <a:rPr lang="en-US" dirty="0" smtClean="0">
                <a:solidFill>
                  <a:schemeClr val="tx1"/>
                </a:solidFill>
              </a:rPr>
              <a:t>	“</a:t>
            </a:r>
            <a:r>
              <a:rPr lang="en-US" sz="2000" dirty="0" smtClean="0">
                <a:solidFill>
                  <a:schemeClr val="tx1"/>
                </a:solidFill>
              </a:rPr>
              <a:t>On the national level, the countries affected by DLDD may enact legislation on soil security issues that supports improved agricultural and land management practices”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Links to future of human civilization</a:t>
            </a:r>
          </a:p>
          <a:p>
            <a:r>
              <a:rPr lang="en-US" dirty="0" smtClean="0"/>
              <a:t>Need for new international instrument on soils ?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2">
                    <a:lumMod val="25000"/>
                  </a:schemeClr>
                </a:solidFill>
              </a:rPr>
              <a:t>CONCLUSIONS</a:t>
            </a:r>
            <a:endParaRPr lang="en-US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Need to ‘re-envision’ the function of soils from a broader ecosystem perspective, including re biodiversity and climate change</a:t>
            </a:r>
          </a:p>
          <a:p>
            <a:r>
              <a:rPr lang="en-US" dirty="0" smtClean="0"/>
              <a:t>N</a:t>
            </a:r>
            <a:r>
              <a:rPr lang="en-US" dirty="0" smtClean="0"/>
              <a:t>eed for new or revised soils law that is based on an ecosystem management approach and also a “rights-based” approach</a:t>
            </a:r>
          </a:p>
          <a:p>
            <a:r>
              <a:rPr lang="en-US" dirty="0" smtClean="0"/>
              <a:t>New and additional measures also are required re:</a:t>
            </a:r>
          </a:p>
          <a:p>
            <a:pPr lvl="1"/>
            <a:r>
              <a:rPr lang="en-US" sz="2600" dirty="0" smtClean="0">
                <a:solidFill>
                  <a:schemeClr val="tx1"/>
                </a:solidFill>
              </a:rPr>
              <a:t>Site contamination</a:t>
            </a:r>
          </a:p>
          <a:p>
            <a:pPr lvl="1"/>
            <a:r>
              <a:rPr lang="en-US" sz="2600" dirty="0" smtClean="0">
                <a:solidFill>
                  <a:schemeClr val="tx1"/>
                </a:solidFill>
              </a:rPr>
              <a:t>Carbon sequestration</a:t>
            </a:r>
          </a:p>
          <a:p>
            <a:pPr lvl="1"/>
            <a:r>
              <a:rPr lang="en-US" sz="2600" dirty="0" smtClean="0">
                <a:solidFill>
                  <a:schemeClr val="tx1"/>
                </a:solidFill>
              </a:rPr>
              <a:t>Mitigation of GHG emissions and adaptation of farm lands to climate change</a:t>
            </a:r>
          </a:p>
          <a:p>
            <a:pPr lvl="1"/>
            <a:r>
              <a:rPr lang="en-US" sz="2600" dirty="0" smtClean="0">
                <a:solidFill>
                  <a:schemeClr val="tx1"/>
                </a:solidFill>
              </a:rPr>
              <a:t>Regulation of biotechnology </a:t>
            </a:r>
          </a:p>
          <a:p>
            <a:pPr lvl="1"/>
            <a:r>
              <a:rPr lang="en-US" sz="2600" dirty="0" smtClean="0">
                <a:solidFill>
                  <a:schemeClr val="tx1"/>
                </a:solidFill>
              </a:rPr>
              <a:t>Access and benefits sharing re farm plant and animals </a:t>
            </a:r>
          </a:p>
          <a:p>
            <a:r>
              <a:rPr lang="en-US" dirty="0" smtClean="0"/>
              <a:t>Ultimately, soils are essential to the continuance of human civilization and therefore require effective protection at the international, national and local levels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202</TotalTime>
  <Words>1270</Words>
  <Application>Microsoft Office PowerPoint</Application>
  <PresentationFormat>On-screen Show (4:3)</PresentationFormat>
  <Paragraphs>146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Civic</vt:lpstr>
      <vt:lpstr>7th Annual Colloquium of the IUCN Academy of Environmental Law, Wuhan, China, 1-5 November 209</vt:lpstr>
      <vt:lpstr>INTRODUCTION</vt:lpstr>
      <vt:lpstr>EXTENT OF DLDD PROBLEMS</vt:lpstr>
      <vt:lpstr>EXTENT OF DLDD PROBLEMS</vt:lpstr>
      <vt:lpstr>“TRADITIONAL” APROACH OF SOILS LAW</vt:lpstr>
      <vt:lpstr>RECENT TRENDS IN SOIL LAW</vt:lpstr>
      <vt:lpstr>PROPOSED NEW APPROACH TO SOILS LAW</vt:lpstr>
      <vt:lpstr>FUTURE DEVELOPMENT OF NATIONAL SOILS LAW – NEW DRIVERS</vt:lpstr>
      <vt:lpstr>EMERGING ISSUES – NEW CHALLENGES </vt:lpstr>
      <vt:lpstr>EMERGING PRESSURES ON THE USE OF SOIL FOR AGRICULTURE </vt:lpstr>
      <vt:lpstr>EMERGING PRESSURES ON THE USE OF SOIL FOR AGRICULTURE </vt:lpstr>
      <vt:lpstr>EMERGING PRESSURES ON THE USE OF SOIL FOR AGRICULTURE </vt:lpstr>
      <vt:lpstr>NEW ELEMENTS OF SOILS LEGISLATION</vt:lpstr>
      <vt:lpstr>NEW ELEMENTS OF SOILS LEGISLATION</vt:lpstr>
      <vt:lpstr>NEW CONCEPTIONS OF THE FUNCTION OF SOILS (“SYNERGIES”) </vt:lpstr>
      <vt:lpstr>NEW CONCEPTIONS OF THE FUNCTION OF SOILS (“SYNERGIES”) </vt:lpstr>
      <vt:lpstr>NEW CONCEPTIONS OF THE FUNCTION OF SOILS (“SYNERGIES”) </vt:lpstr>
      <vt:lpstr>CONCLUSIONS</vt:lpstr>
    </vt:vector>
  </TitlesOfParts>
  <Company>University Of South Australia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fowlerr</dc:creator>
  <cp:lastModifiedBy>fowlerr</cp:lastModifiedBy>
  <cp:revision>5</cp:revision>
  <dcterms:created xsi:type="dcterms:W3CDTF">2009-10-31T06:09:00Z</dcterms:created>
  <dcterms:modified xsi:type="dcterms:W3CDTF">2009-11-05T05:27:00Z</dcterms:modified>
</cp:coreProperties>
</file>