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9144000" cy="6858000" type="screen4x3"/>
  <p:notesSz cx="6805613" cy="99393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66FF"/>
    <a:srgbClr val="FF99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39" d="100"/>
          <a:sy n="39" d="100"/>
        </p:scale>
        <p:origin x="-1205" y="-67"/>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3" name="Rectangle 22"/>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Rectangle 23"/>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Rectangle 24"/>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Rectangle 25"/>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7" name="Rectangle 26"/>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useBgFill="1">
        <p:nvSpPr>
          <p:cNvPr id="30" name="Rounded Rectangle 29"/>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useBgFill="1">
        <p:nvSpPr>
          <p:cNvPr id="31" name="Rounded Rectangle 30"/>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7" name="Rectangle 6"/>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Rectangle 10"/>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Rectangle 18"/>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Title 7"/>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en-US" smtClean="0"/>
              <a:t>Click to edit Master title style</a:t>
            </a:r>
            <a:endParaRPr kumimoji="0" lang="en-US"/>
          </a:p>
        </p:txBody>
      </p:sp>
      <p:sp>
        <p:nvSpPr>
          <p:cNvPr id="9" name="Subtitle 8"/>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6705600" y="4206240"/>
            <a:ext cx="960120" cy="457200"/>
          </a:xfrm>
        </p:spPr>
        <p:txBody>
          <a:bodyPr/>
          <a:lstStyle/>
          <a:p>
            <a:fld id="{E3F027AA-6D1E-4025-93A6-A3E13CDCB334}" type="datetimeFigureOut">
              <a:rPr lang="en-AU" smtClean="0"/>
              <a:pPr/>
              <a:t>3/07/2011</a:t>
            </a:fld>
            <a:endParaRPr lang="en-AU" dirty="0"/>
          </a:p>
        </p:txBody>
      </p:sp>
      <p:sp>
        <p:nvSpPr>
          <p:cNvPr id="17" name="Footer Placeholder 16"/>
          <p:cNvSpPr>
            <a:spLocks noGrp="1"/>
          </p:cNvSpPr>
          <p:nvPr>
            <p:ph type="ftr" sz="quarter" idx="11"/>
          </p:nvPr>
        </p:nvSpPr>
        <p:spPr>
          <a:xfrm>
            <a:off x="5410200" y="4205288"/>
            <a:ext cx="1295400" cy="457200"/>
          </a:xfrm>
        </p:spPr>
        <p:txBody>
          <a:bodyPr/>
          <a:lstStyle/>
          <a:p>
            <a:endParaRPr lang="en-AU" dirty="0"/>
          </a:p>
        </p:txBody>
      </p:sp>
      <p:sp>
        <p:nvSpPr>
          <p:cNvPr id="29" name="Slide Number Placeholder 28"/>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42FEFB9B-BEEF-4BD2-8ABF-6BA82D87D535}" type="slidenum">
              <a:rPr lang="en-AU" smtClean="0"/>
              <a:pPr/>
              <a:t>‹#›</a:t>
            </a:fld>
            <a:endParaRPr lang="en-A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3F027AA-6D1E-4025-93A6-A3E13CDCB334}" type="datetimeFigureOut">
              <a:rPr lang="en-AU" smtClean="0"/>
              <a:pPr/>
              <a:t>3/07/2011</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42FEFB9B-BEEF-4BD2-8ABF-6BA82D87D535}" type="slidenum">
              <a:rPr lang="en-AU" smtClean="0"/>
              <a:pPr/>
              <a:t>‹#›</a:t>
            </a:fld>
            <a:endParaRPr lang="en-A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E3F027AA-6D1E-4025-93A6-A3E13CDCB334}" type="datetimeFigureOut">
              <a:rPr lang="en-AU" smtClean="0"/>
              <a:pPr/>
              <a:t>3/07/2011</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42FEFB9B-BEEF-4BD2-8ABF-6BA82D87D535}" type="slidenum">
              <a:rPr lang="en-AU" smtClean="0"/>
              <a:pPr/>
              <a:t>‹#›</a:t>
            </a:fld>
            <a:endParaRPr lang="en-AU"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E3F027AA-6D1E-4025-93A6-A3E13CDCB334}" type="datetimeFigureOut">
              <a:rPr lang="en-AU" smtClean="0"/>
              <a:pPr/>
              <a:t>3/07/2011</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42FEFB9B-BEEF-4BD2-8ABF-6BA82D87D535}" type="slidenum">
              <a:rPr lang="en-AU" smtClean="0"/>
              <a:pPr/>
              <a:t>‹#›</a:t>
            </a:fld>
            <a:endParaRPr lang="en-A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81000" y="1143000"/>
            <a:ext cx="8382000" cy="1069848"/>
          </a:xfrm>
        </p:spPr>
        <p:txBody>
          <a:bodyPr anchor="ctr"/>
          <a:lstStyle>
            <a:lvl1pPr>
              <a:defRPr sz="4000" b="0" i="0"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Date Placeholder 25"/>
          <p:cNvSpPr>
            <a:spLocks noGrp="1"/>
          </p:cNvSpPr>
          <p:nvPr>
            <p:ph type="dt" sz="half" idx="10"/>
          </p:nvPr>
        </p:nvSpPr>
        <p:spPr/>
        <p:txBody>
          <a:bodyPr rtlCol="0"/>
          <a:lstStyle/>
          <a:p>
            <a:fld id="{E3F027AA-6D1E-4025-93A6-A3E13CDCB334}" type="datetimeFigureOut">
              <a:rPr lang="en-AU" smtClean="0"/>
              <a:pPr/>
              <a:t>3/07/2011</a:t>
            </a:fld>
            <a:endParaRPr lang="en-AU" dirty="0"/>
          </a:p>
        </p:txBody>
      </p:sp>
      <p:sp>
        <p:nvSpPr>
          <p:cNvPr id="27" name="Slide Number Placeholder 26"/>
          <p:cNvSpPr>
            <a:spLocks noGrp="1"/>
          </p:cNvSpPr>
          <p:nvPr>
            <p:ph type="sldNum" sz="quarter" idx="11"/>
          </p:nvPr>
        </p:nvSpPr>
        <p:spPr/>
        <p:txBody>
          <a:bodyPr rtlCol="0"/>
          <a:lstStyle/>
          <a:p>
            <a:fld id="{42FEFB9B-BEEF-4BD2-8ABF-6BA82D87D535}" type="slidenum">
              <a:rPr lang="en-AU" smtClean="0"/>
              <a:pPr/>
              <a:t>‹#›</a:t>
            </a:fld>
            <a:endParaRPr lang="en-AU" dirty="0"/>
          </a:p>
        </p:txBody>
      </p:sp>
      <p:sp>
        <p:nvSpPr>
          <p:cNvPr id="28" name="Footer Placeholder 27"/>
          <p:cNvSpPr>
            <a:spLocks noGrp="1"/>
          </p:cNvSpPr>
          <p:nvPr>
            <p:ph type="ftr" sz="quarter" idx="12"/>
          </p:nvPr>
        </p:nvSpPr>
        <p:spPr/>
        <p:txBody>
          <a:bodyPr rtlCol="0"/>
          <a:lstStyle/>
          <a:p>
            <a:endParaRPr lang="en-A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a:xfrm>
            <a:off x="6583680" y="612648"/>
            <a:ext cx="957264" cy="457200"/>
          </a:xfrm>
        </p:spPr>
        <p:txBody>
          <a:bodyPr/>
          <a:lstStyle/>
          <a:p>
            <a:fld id="{E3F027AA-6D1E-4025-93A6-A3E13CDCB334}" type="datetimeFigureOut">
              <a:rPr lang="en-AU" smtClean="0"/>
              <a:pPr/>
              <a:t>3/07/2011</a:t>
            </a:fld>
            <a:endParaRPr lang="en-AU" dirty="0"/>
          </a:p>
        </p:txBody>
      </p:sp>
      <p:sp>
        <p:nvSpPr>
          <p:cNvPr id="4" name="Footer Placeholder 3"/>
          <p:cNvSpPr>
            <a:spLocks noGrp="1"/>
          </p:cNvSpPr>
          <p:nvPr>
            <p:ph type="ftr" sz="quarter" idx="11"/>
          </p:nvPr>
        </p:nvSpPr>
        <p:spPr>
          <a:xfrm>
            <a:off x="5257800" y="612648"/>
            <a:ext cx="1325880" cy="457200"/>
          </a:xfrm>
        </p:spPr>
        <p:txBody>
          <a:bodyPr/>
          <a:lstStyle/>
          <a:p>
            <a:endParaRPr lang="en-AU" dirty="0"/>
          </a:p>
        </p:txBody>
      </p:sp>
      <p:sp>
        <p:nvSpPr>
          <p:cNvPr id="5" name="Slide Number Placeholder 4"/>
          <p:cNvSpPr>
            <a:spLocks noGrp="1"/>
          </p:cNvSpPr>
          <p:nvPr>
            <p:ph type="sldNum" sz="quarter" idx="12"/>
          </p:nvPr>
        </p:nvSpPr>
        <p:spPr>
          <a:xfrm>
            <a:off x="8174736" y="2272"/>
            <a:ext cx="762000" cy="365760"/>
          </a:xfrm>
        </p:spPr>
        <p:txBody>
          <a:bodyPr/>
          <a:lstStyle/>
          <a:p>
            <a:fld id="{42FEFB9B-BEEF-4BD2-8ABF-6BA82D87D535}" type="slidenum">
              <a:rPr lang="en-AU" smtClean="0"/>
              <a:pPr/>
              <a:t>‹#›</a:t>
            </a:fld>
            <a:endParaRPr lang="en-A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F027AA-6D1E-4025-93A6-A3E13CDCB334}" type="datetimeFigureOut">
              <a:rPr lang="en-AU" smtClean="0"/>
              <a:pPr/>
              <a:t>3/07/2011</a:t>
            </a:fld>
            <a:endParaRPr lang="en-AU" dirty="0"/>
          </a:p>
        </p:txBody>
      </p:sp>
      <p:sp>
        <p:nvSpPr>
          <p:cNvPr id="3" name="Footer Placeholder 2"/>
          <p:cNvSpPr>
            <a:spLocks noGrp="1"/>
          </p:cNvSpPr>
          <p:nvPr>
            <p:ph type="ftr" sz="quarter" idx="11"/>
          </p:nvPr>
        </p:nvSpPr>
        <p:spPr/>
        <p:txBody>
          <a:bodyPr/>
          <a:lstStyle/>
          <a:p>
            <a:endParaRPr lang="en-AU" dirty="0"/>
          </a:p>
        </p:txBody>
      </p:sp>
      <p:sp>
        <p:nvSpPr>
          <p:cNvPr id="4" name="Slide Number Placeholder 3"/>
          <p:cNvSpPr>
            <a:spLocks noGrp="1"/>
          </p:cNvSpPr>
          <p:nvPr>
            <p:ph type="sldNum" sz="quarter" idx="12"/>
          </p:nvPr>
        </p:nvSpPr>
        <p:spPr/>
        <p:txBody>
          <a:bodyPr/>
          <a:lstStyle/>
          <a:p>
            <a:fld id="{42FEFB9B-BEEF-4BD2-8ABF-6BA82D87D535}" type="slidenum">
              <a:rPr lang="en-AU" smtClean="0"/>
              <a:pPr/>
              <a:t>‹#›</a:t>
            </a:fld>
            <a:endParaRPr lang="en-A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53496" y="1101970"/>
            <a:ext cx="3383280" cy="877824"/>
          </a:xfrm>
        </p:spPr>
        <p:txBody>
          <a:bodyPr anchor="b"/>
          <a:lstStyle>
            <a:lvl1pPr algn="l">
              <a:buNone/>
              <a:defRPr sz="1800" b="1"/>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E3F027AA-6D1E-4025-93A6-A3E13CDCB334}" type="datetimeFigureOut">
              <a:rPr lang="en-AU" smtClean="0"/>
              <a:pPr/>
              <a:t>3/07/2011</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42FEFB9B-BEEF-4BD2-8ABF-6BA82D87D535}" type="slidenum">
              <a:rPr lang="en-AU" smtClean="0"/>
              <a:pPr/>
              <a:t>‹#›</a:t>
            </a:fld>
            <a:endParaRPr lang="en-A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en-US" dirty="0" smtClean="0"/>
              <a:t>Click icon to add picture</a:t>
            </a:r>
            <a:endParaRPr kumimoji="0" lang="en-US" dirty="0"/>
          </a:p>
        </p:txBody>
      </p:sp>
      <p:sp>
        <p:nvSpPr>
          <p:cNvPr id="4" name="Text Placeholder 3"/>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E3F027AA-6D1E-4025-93A6-A3E13CDCB334}" type="datetimeFigureOut">
              <a:rPr lang="en-AU" smtClean="0"/>
              <a:pPr/>
              <a:t>3/07/2011</a:t>
            </a:fld>
            <a:endParaRPr lang="en-AU" dirty="0"/>
          </a:p>
        </p:txBody>
      </p:sp>
      <p:sp>
        <p:nvSpPr>
          <p:cNvPr id="6" name="Footer Placeholder 5"/>
          <p:cNvSpPr>
            <a:spLocks noGrp="1"/>
          </p:cNvSpPr>
          <p:nvPr>
            <p:ph type="ftr" sz="quarter" idx="11"/>
          </p:nvPr>
        </p:nvSpPr>
        <p:spPr/>
        <p:txBody>
          <a:bodyPr/>
          <a:lstStyle/>
          <a:p>
            <a:endParaRPr lang="en-AU" dirty="0"/>
          </a:p>
        </p:txBody>
      </p:sp>
      <p:sp>
        <p:nvSpPr>
          <p:cNvPr id="7" name="Slide Number Placeholder 6"/>
          <p:cNvSpPr>
            <a:spLocks noGrp="1"/>
          </p:cNvSpPr>
          <p:nvPr>
            <p:ph type="sldNum" sz="quarter" idx="12"/>
          </p:nvPr>
        </p:nvSpPr>
        <p:spPr/>
        <p:txBody>
          <a:bodyPr/>
          <a:lstStyle/>
          <a:p>
            <a:fld id="{42FEFB9B-BEEF-4BD2-8ABF-6BA82D87D535}" type="slidenum">
              <a:rPr lang="en-AU" smtClean="0"/>
              <a:pPr/>
              <a:t>‹#›</a:t>
            </a:fld>
            <a:endParaRPr lang="en-A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3F027AA-6D1E-4025-93A6-A3E13CDCB334}" type="datetimeFigureOut">
              <a:rPr lang="en-AU" smtClean="0"/>
              <a:pPr/>
              <a:t>3/07/2011</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42FEFB9B-BEEF-4BD2-8ABF-6BA82D87D535}" type="slidenum">
              <a:rPr lang="en-AU" smtClean="0"/>
              <a:pPr/>
              <a:t>‹#›</a:t>
            </a:fld>
            <a:endParaRPr lang="en-A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81800" y="1143000"/>
            <a:ext cx="1905000" cy="5486400"/>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143000"/>
            <a:ext cx="6248400" cy="548640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3F027AA-6D1E-4025-93A6-A3E13CDCB334}" type="datetimeFigureOut">
              <a:rPr lang="en-AU" smtClean="0"/>
              <a:pPr/>
              <a:t>3/07/2011</a:t>
            </a:fld>
            <a:endParaRPr lang="en-AU" dirty="0"/>
          </a:p>
        </p:txBody>
      </p:sp>
      <p:sp>
        <p:nvSpPr>
          <p:cNvPr id="5" name="Footer Placeholder 4"/>
          <p:cNvSpPr>
            <a:spLocks noGrp="1"/>
          </p:cNvSpPr>
          <p:nvPr>
            <p:ph type="ftr" sz="quarter" idx="11"/>
          </p:nvPr>
        </p:nvSpPr>
        <p:spPr/>
        <p:txBody>
          <a:bodyPr/>
          <a:lstStyle/>
          <a:p>
            <a:endParaRPr lang="en-AU" dirty="0"/>
          </a:p>
        </p:txBody>
      </p:sp>
      <p:sp>
        <p:nvSpPr>
          <p:cNvPr id="6" name="Slide Number Placeholder 5"/>
          <p:cNvSpPr>
            <a:spLocks noGrp="1"/>
          </p:cNvSpPr>
          <p:nvPr>
            <p:ph type="sldNum" sz="quarter" idx="12"/>
          </p:nvPr>
        </p:nvSpPr>
        <p:spPr/>
        <p:txBody>
          <a:bodyPr/>
          <a:lstStyle/>
          <a:p>
            <a:fld id="{42FEFB9B-BEEF-4BD2-8ABF-6BA82D87D535}" type="slidenum">
              <a:rPr lang="en-AU" smtClean="0"/>
              <a:pPr/>
              <a:t>‹#›</a:t>
            </a:fld>
            <a:endParaRPr lang="en-A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Rectangle 27"/>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Rectangle 28"/>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0" name="Rectangle 29"/>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1" name="Rectangle 30"/>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2" name="Rectangle 31"/>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useBgFill="1">
        <p:nvSpPr>
          <p:cNvPr id="33" name="Rounded Rectangle 32"/>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useBgFill="1">
        <p:nvSpPr>
          <p:cNvPr id="34" name="Rounded Rectangle 33"/>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5" name="Rectangle 34"/>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Rectangle 35"/>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Rectangle 36"/>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8" name="Rectangle 37"/>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9" name="Rectangle 38"/>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0" name="Rectangle 39"/>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Title Placeholder 21"/>
          <p:cNvSpPr>
            <a:spLocks noGrp="1"/>
          </p:cNvSpPr>
          <p:nvPr>
            <p:ph type="title"/>
          </p:nvPr>
        </p:nvSpPr>
        <p:spPr>
          <a:xfrm>
            <a:off x="457200" y="1143000"/>
            <a:ext cx="8229600" cy="10668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E3F027AA-6D1E-4025-93A6-A3E13CDCB334}" type="datetimeFigureOut">
              <a:rPr lang="en-AU" smtClean="0"/>
              <a:pPr/>
              <a:t>3/07/2011</a:t>
            </a:fld>
            <a:endParaRPr lang="en-AU" dirty="0"/>
          </a:p>
        </p:txBody>
      </p:sp>
      <p:sp>
        <p:nvSpPr>
          <p:cNvPr id="3" name="Footer Placeholder 2"/>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en-AU" dirty="0"/>
          </a:p>
        </p:txBody>
      </p:sp>
      <p:sp>
        <p:nvSpPr>
          <p:cNvPr id="23" name="Slide Number Placeholder 22"/>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42FEFB9B-BEEF-4BD2-8ABF-6BA82D87D535}" type="slidenum">
              <a:rPr lang="en-AU" smtClean="0"/>
              <a:pPr/>
              <a:t>‹#›</a:t>
            </a:fld>
            <a:endParaRPr lang="en-AU" dirty="0"/>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AU" dirty="0" smtClean="0"/>
              <a:t>A Jurisprudential Model for Sustainable Water Resources Governance </a:t>
            </a:r>
            <a:br>
              <a:rPr lang="en-AU" dirty="0" smtClean="0"/>
            </a:br>
            <a:r>
              <a:rPr lang="en-AU" dirty="0" smtClean="0"/>
              <a:t/>
            </a:r>
            <a:br>
              <a:rPr lang="en-AU" dirty="0" smtClean="0"/>
            </a:br>
            <a:endParaRPr lang="en-AU" dirty="0"/>
          </a:p>
        </p:txBody>
      </p:sp>
      <p:sp>
        <p:nvSpPr>
          <p:cNvPr id="3" name="Subtitle 2"/>
          <p:cNvSpPr>
            <a:spLocks noGrp="1"/>
          </p:cNvSpPr>
          <p:nvPr>
            <p:ph type="subTitle" idx="1"/>
          </p:nvPr>
        </p:nvSpPr>
        <p:spPr/>
        <p:txBody>
          <a:bodyPr/>
          <a:lstStyle/>
          <a:p>
            <a:r>
              <a:rPr lang="en-AU" dirty="0" smtClean="0"/>
              <a:t>By</a:t>
            </a:r>
          </a:p>
          <a:p>
            <a:r>
              <a:rPr lang="en-AU" smtClean="0"/>
              <a:t>Professor </a:t>
            </a:r>
            <a:r>
              <a:rPr lang="en-AU" dirty="0" smtClean="0"/>
              <a:t>D. E. Fisher</a:t>
            </a:r>
            <a:endParaRPr lang="en-AU"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sz="3600" dirty="0" smtClean="0"/>
              <a:t>Evolving Elements of a Model </a:t>
            </a:r>
            <a:endParaRPr lang="en-AU" sz="3600" dirty="0"/>
          </a:p>
        </p:txBody>
      </p:sp>
      <p:sp>
        <p:nvSpPr>
          <p:cNvPr id="3" name="Content Placeholder 2"/>
          <p:cNvSpPr>
            <a:spLocks noGrp="1"/>
          </p:cNvSpPr>
          <p:nvPr>
            <p:ph idx="1"/>
          </p:nvPr>
        </p:nvSpPr>
        <p:spPr/>
        <p:txBody>
          <a:bodyPr/>
          <a:lstStyle/>
          <a:p>
            <a:endParaRPr lang="en-AU" sz="2000" dirty="0" smtClean="0"/>
          </a:p>
          <a:p>
            <a:endParaRPr lang="en-AU" sz="2000" dirty="0" smtClean="0"/>
          </a:p>
          <a:p>
            <a:r>
              <a:rPr lang="en-AU" sz="2000" dirty="0" smtClean="0"/>
              <a:t>Standards </a:t>
            </a:r>
          </a:p>
          <a:p>
            <a:r>
              <a:rPr lang="en-AU" sz="2000" dirty="0" smtClean="0"/>
              <a:t>Outcomes </a:t>
            </a:r>
          </a:p>
          <a:p>
            <a:r>
              <a:rPr lang="en-AU" sz="2000" dirty="0" smtClean="0"/>
              <a:t>Rights</a:t>
            </a:r>
          </a:p>
          <a:p>
            <a:r>
              <a:rPr lang="en-AU" sz="2000" dirty="0" smtClean="0"/>
              <a:t>Obligations</a:t>
            </a:r>
          </a:p>
          <a:p>
            <a:r>
              <a:rPr lang="en-AU" sz="2000" dirty="0" smtClean="0"/>
              <a:t>Liabilities</a:t>
            </a:r>
          </a:p>
          <a:p>
            <a:pPr>
              <a:buNone/>
            </a:pPr>
            <a:endParaRPr lang="en-AU"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sz="3600" dirty="0" smtClean="0"/>
              <a:t>Standards and Outcome</a:t>
            </a:r>
            <a:endParaRPr lang="en-AU" sz="3600" dirty="0"/>
          </a:p>
        </p:txBody>
      </p:sp>
      <p:sp>
        <p:nvSpPr>
          <p:cNvPr id="3" name="Content Placeholder 2"/>
          <p:cNvSpPr>
            <a:spLocks noGrp="1"/>
          </p:cNvSpPr>
          <p:nvPr>
            <p:ph idx="1"/>
          </p:nvPr>
        </p:nvSpPr>
        <p:spPr/>
        <p:txBody>
          <a:bodyPr/>
          <a:lstStyle/>
          <a:p>
            <a:pPr>
              <a:buNone/>
            </a:pPr>
            <a:endParaRPr lang="en-AU" sz="2000" dirty="0" smtClean="0"/>
          </a:p>
          <a:p>
            <a:pPr>
              <a:buNone/>
            </a:pPr>
            <a:r>
              <a:rPr lang="en-AU" sz="2000" dirty="0" smtClean="0"/>
              <a:t>The fundamental standards </a:t>
            </a:r>
          </a:p>
          <a:p>
            <a:r>
              <a:rPr lang="en-AU" sz="2000" dirty="0" smtClean="0"/>
              <a:t>Reasonable use</a:t>
            </a:r>
          </a:p>
          <a:p>
            <a:r>
              <a:rPr lang="en-AU" sz="2000" dirty="0" smtClean="0"/>
              <a:t>Equitable use</a:t>
            </a:r>
          </a:p>
          <a:p>
            <a:pPr>
              <a:buNone/>
            </a:pPr>
            <a:endParaRPr lang="en-AU" sz="2000" dirty="0" smtClean="0"/>
          </a:p>
          <a:p>
            <a:pPr>
              <a:buNone/>
            </a:pPr>
            <a:r>
              <a:rPr lang="en-AU" sz="2000" dirty="0" smtClean="0"/>
              <a:t>The fundamental outcome</a:t>
            </a:r>
          </a:p>
          <a:p>
            <a:r>
              <a:rPr lang="en-AU" sz="2000" dirty="0" smtClean="0"/>
              <a:t>Sustainable use</a:t>
            </a:r>
          </a:p>
          <a:p>
            <a:pPr>
              <a:buNone/>
            </a:pPr>
            <a:endParaRPr lang="en-AU" dirty="0" smtClean="0"/>
          </a:p>
          <a:p>
            <a:endParaRPr lang="en-AU"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sz="3600" dirty="0" smtClean="0"/>
              <a:t>Rights</a:t>
            </a:r>
            <a:endParaRPr lang="en-AU" sz="3600" dirty="0"/>
          </a:p>
        </p:txBody>
      </p:sp>
      <p:sp>
        <p:nvSpPr>
          <p:cNvPr id="3" name="Content Placeholder 2"/>
          <p:cNvSpPr>
            <a:spLocks noGrp="1"/>
          </p:cNvSpPr>
          <p:nvPr>
            <p:ph idx="1"/>
          </p:nvPr>
        </p:nvSpPr>
        <p:spPr/>
        <p:txBody>
          <a:bodyPr>
            <a:normAutofit/>
          </a:bodyPr>
          <a:lstStyle/>
          <a:p>
            <a:endParaRPr lang="en-AU" sz="2000" dirty="0" smtClean="0"/>
          </a:p>
          <a:p>
            <a:endParaRPr lang="en-AU" sz="2000" dirty="0" smtClean="0"/>
          </a:p>
          <a:p>
            <a:r>
              <a:rPr lang="en-AU" sz="2000" dirty="0" smtClean="0"/>
              <a:t>To development</a:t>
            </a:r>
          </a:p>
          <a:p>
            <a:r>
              <a:rPr lang="en-AU" sz="2000" dirty="0" smtClean="0"/>
              <a:t>To environment</a:t>
            </a:r>
          </a:p>
          <a:p>
            <a:r>
              <a:rPr lang="en-AU" sz="2000" dirty="0" smtClean="0"/>
              <a:t>To sustainable development</a:t>
            </a:r>
          </a:p>
          <a:p>
            <a:r>
              <a:rPr lang="en-AU" sz="2000" dirty="0" smtClean="0"/>
              <a:t>To water</a:t>
            </a:r>
            <a:endParaRPr lang="en-AU" sz="2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sz="3600" dirty="0" smtClean="0"/>
              <a:t>Obligations	</a:t>
            </a:r>
            <a:endParaRPr lang="en-AU" sz="3600" dirty="0"/>
          </a:p>
        </p:txBody>
      </p:sp>
      <p:sp>
        <p:nvSpPr>
          <p:cNvPr id="3" name="Content Placeholder 2"/>
          <p:cNvSpPr>
            <a:spLocks noGrp="1"/>
          </p:cNvSpPr>
          <p:nvPr>
            <p:ph idx="1"/>
          </p:nvPr>
        </p:nvSpPr>
        <p:spPr/>
        <p:txBody>
          <a:bodyPr>
            <a:normAutofit/>
          </a:bodyPr>
          <a:lstStyle/>
          <a:p>
            <a:endParaRPr lang="en-AU" sz="2000" dirty="0" smtClean="0"/>
          </a:p>
          <a:p>
            <a:endParaRPr lang="en-AU" sz="2000" dirty="0" smtClean="0"/>
          </a:p>
          <a:p>
            <a:r>
              <a:rPr lang="en-AU" sz="2000" dirty="0" smtClean="0"/>
              <a:t>Of conduct</a:t>
            </a:r>
          </a:p>
          <a:p>
            <a:r>
              <a:rPr lang="en-AU" sz="2000" dirty="0" smtClean="0"/>
              <a:t>Of performance</a:t>
            </a:r>
          </a:p>
          <a:p>
            <a:r>
              <a:rPr lang="en-AU" sz="2000" dirty="0" smtClean="0"/>
              <a:t>Of result or outcome</a:t>
            </a:r>
          </a:p>
          <a:p>
            <a:r>
              <a:rPr lang="en-AU" sz="2000" dirty="0" smtClean="0"/>
              <a:t>Of methodology</a:t>
            </a:r>
            <a:endParaRPr lang="en-AU" sz="2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0034" y="1500174"/>
            <a:ext cx="8229600" cy="1066800"/>
          </a:xfrm>
        </p:spPr>
        <p:txBody>
          <a:bodyPr>
            <a:noAutofit/>
          </a:bodyPr>
          <a:lstStyle/>
          <a:p>
            <a:r>
              <a:rPr lang="en-AU" sz="3600" dirty="0" smtClean="0"/>
              <a:t>Convention on the Law of Non-Navigational Uses of International Watercourses </a:t>
            </a:r>
            <a:br>
              <a:rPr lang="en-AU" sz="3600" dirty="0" smtClean="0"/>
            </a:br>
            <a:r>
              <a:rPr lang="en-AU" sz="3600" dirty="0" smtClean="0"/>
              <a:t>Article 5 (1)</a:t>
            </a:r>
            <a:endParaRPr lang="en-AU" sz="3600" dirty="0"/>
          </a:p>
        </p:txBody>
      </p:sp>
      <p:sp>
        <p:nvSpPr>
          <p:cNvPr id="3" name="Content Placeholder 2"/>
          <p:cNvSpPr>
            <a:spLocks noGrp="1"/>
          </p:cNvSpPr>
          <p:nvPr>
            <p:ph idx="1"/>
          </p:nvPr>
        </p:nvSpPr>
        <p:spPr>
          <a:xfrm>
            <a:off x="457200" y="1988840"/>
            <a:ext cx="8229600" cy="4137323"/>
          </a:xfrm>
        </p:spPr>
        <p:txBody>
          <a:bodyPr>
            <a:normAutofit/>
          </a:bodyPr>
          <a:lstStyle/>
          <a:p>
            <a:pPr>
              <a:buNone/>
            </a:pPr>
            <a:endParaRPr lang="en-AU" sz="2000" dirty="0" smtClean="0"/>
          </a:p>
          <a:p>
            <a:pPr>
              <a:buNone/>
            </a:pPr>
            <a:endParaRPr lang="en-AU" sz="2000" dirty="0" smtClean="0"/>
          </a:p>
          <a:p>
            <a:pPr>
              <a:buNone/>
            </a:pPr>
            <a:endParaRPr lang="en-AU" sz="2000" dirty="0" smtClean="0"/>
          </a:p>
          <a:p>
            <a:pPr indent="0" algn="just">
              <a:buNone/>
            </a:pPr>
            <a:endParaRPr lang="en-AU" sz="2000" dirty="0" smtClean="0"/>
          </a:p>
          <a:p>
            <a:pPr indent="0" algn="just">
              <a:buNone/>
            </a:pPr>
            <a:r>
              <a:rPr lang="en-AU" sz="2000" dirty="0" smtClean="0"/>
              <a:t>Watercourse States shall in their respective territories utilize an international watercourse in an equitable and reasonable manner. In particular an international watercourse shall be used and developed by watercourse States with a view to attaining optimal and sustainable utilization thereof and benefits there from, taking into account the interests of the watercourse States concerned, consistent with adequate protection of the watercourse.</a:t>
            </a:r>
            <a:endParaRPr lang="en-AU" sz="20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1428736"/>
            <a:ext cx="8229600" cy="1066800"/>
          </a:xfrm>
        </p:spPr>
        <p:txBody>
          <a:bodyPr>
            <a:noAutofit/>
          </a:bodyPr>
          <a:lstStyle/>
          <a:p>
            <a:r>
              <a:rPr lang="en-AU" sz="3600" dirty="0" smtClean="0"/>
              <a:t>Convention on the Law of Non-Navigational Uses of International Watercourses </a:t>
            </a:r>
            <a:br>
              <a:rPr lang="en-AU" sz="3600" dirty="0" smtClean="0"/>
            </a:br>
            <a:r>
              <a:rPr lang="en-AU" sz="3600" dirty="0" smtClean="0"/>
              <a:t>Article 6(1) (b) and (f)</a:t>
            </a:r>
            <a:endParaRPr lang="en-AU" sz="3600" dirty="0"/>
          </a:p>
        </p:txBody>
      </p:sp>
      <p:sp>
        <p:nvSpPr>
          <p:cNvPr id="3" name="Content Placeholder 2"/>
          <p:cNvSpPr>
            <a:spLocks noGrp="1"/>
          </p:cNvSpPr>
          <p:nvPr>
            <p:ph idx="1"/>
          </p:nvPr>
        </p:nvSpPr>
        <p:spPr>
          <a:xfrm>
            <a:off x="457200" y="2132856"/>
            <a:ext cx="8229600" cy="4225102"/>
          </a:xfrm>
        </p:spPr>
        <p:txBody>
          <a:bodyPr>
            <a:normAutofit/>
          </a:bodyPr>
          <a:lstStyle/>
          <a:p>
            <a:pPr>
              <a:buNone/>
            </a:pPr>
            <a:endParaRPr lang="en-AU" sz="2200" dirty="0" smtClean="0"/>
          </a:p>
          <a:p>
            <a:pPr>
              <a:buNone/>
            </a:pPr>
            <a:endParaRPr lang="en-AU" sz="2200" dirty="0" smtClean="0"/>
          </a:p>
          <a:p>
            <a:pPr>
              <a:buNone/>
            </a:pPr>
            <a:endParaRPr lang="en-AU" sz="2200" dirty="0" smtClean="0"/>
          </a:p>
          <a:p>
            <a:pPr marL="0" indent="0" algn="just">
              <a:buNone/>
            </a:pPr>
            <a:r>
              <a:rPr lang="en-AU" sz="2000" dirty="0" smtClean="0"/>
              <a:t>Utilization of an international watercourse in an equitable and reasonable manner within the meaning of article 5 requires taking into account all relevant factors and circumstances, including:</a:t>
            </a:r>
          </a:p>
          <a:p>
            <a:pPr algn="just">
              <a:buNone/>
            </a:pPr>
            <a:r>
              <a:rPr lang="en-AU" sz="2000" dirty="0" smtClean="0"/>
              <a:t>(b) the social and economic needs of the watercourse States concerned;</a:t>
            </a:r>
          </a:p>
          <a:p>
            <a:pPr algn="just">
              <a:buNone/>
            </a:pPr>
            <a:r>
              <a:rPr lang="en-AU" sz="2000" dirty="0" smtClean="0"/>
              <a:t>(f) conservation, protection, development and economy of use of the water resources of the watercourse and the costs of measures taken to that effect.</a:t>
            </a:r>
          </a:p>
          <a:p>
            <a:pPr>
              <a:buNone/>
            </a:pPr>
            <a:endParaRPr lang="en-AU" sz="22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1142984"/>
            <a:ext cx="8229600" cy="1143000"/>
          </a:xfrm>
        </p:spPr>
        <p:txBody>
          <a:bodyPr>
            <a:noAutofit/>
          </a:bodyPr>
          <a:lstStyle/>
          <a:p>
            <a:r>
              <a:rPr lang="en-AU" dirty="0" smtClean="0"/>
              <a:t>Convention on the Law of Non-Navigational Uses of International Watercourses </a:t>
            </a:r>
            <a:br>
              <a:rPr lang="en-AU" dirty="0" smtClean="0"/>
            </a:br>
            <a:r>
              <a:rPr lang="en-AU" dirty="0" smtClean="0"/>
              <a:t>Article 7 (</a:t>
            </a:r>
            <a:r>
              <a:rPr lang="en-AU" dirty="0"/>
              <a:t>1</a:t>
            </a:r>
            <a:r>
              <a:rPr lang="en-AU" dirty="0" smtClean="0"/>
              <a:t>) and (2)</a:t>
            </a:r>
            <a:endParaRPr lang="en-AU" dirty="0"/>
          </a:p>
        </p:txBody>
      </p:sp>
      <p:sp>
        <p:nvSpPr>
          <p:cNvPr id="3" name="Content Placeholder 2"/>
          <p:cNvSpPr>
            <a:spLocks noGrp="1"/>
          </p:cNvSpPr>
          <p:nvPr>
            <p:ph idx="1"/>
          </p:nvPr>
        </p:nvSpPr>
        <p:spPr>
          <a:xfrm>
            <a:off x="457200" y="2276872"/>
            <a:ext cx="8229600" cy="4152524"/>
          </a:xfrm>
        </p:spPr>
        <p:txBody>
          <a:bodyPr>
            <a:normAutofit/>
          </a:bodyPr>
          <a:lstStyle/>
          <a:p>
            <a:pPr marL="514350" indent="-514350">
              <a:buFont typeface="+mj-lt"/>
              <a:buAutoNum type="arabicPeriod"/>
            </a:pPr>
            <a:endParaRPr lang="en-AU" sz="2000" dirty="0" smtClean="0"/>
          </a:p>
          <a:p>
            <a:pPr marL="514350" indent="-514350">
              <a:buFont typeface="+mj-lt"/>
              <a:buAutoNum type="arabicPeriod"/>
            </a:pPr>
            <a:endParaRPr lang="en-AU" sz="2000" dirty="0" smtClean="0"/>
          </a:p>
          <a:p>
            <a:pPr marL="514350" indent="-514350" algn="just">
              <a:buFont typeface="+mj-lt"/>
              <a:buAutoNum type="arabicPeriod"/>
            </a:pPr>
            <a:r>
              <a:rPr lang="en-AU" sz="2000" dirty="0" smtClean="0"/>
              <a:t>Watercourse States shall, in utilizing an international watercourse in their territories, take all appropriate measures to prevent the causing of significant harm to other watercourse States.</a:t>
            </a:r>
          </a:p>
          <a:p>
            <a:pPr marL="514350" indent="-514350" algn="just">
              <a:buFont typeface="+mj-lt"/>
              <a:buAutoNum type="arabicPeriod"/>
            </a:pPr>
            <a:r>
              <a:rPr lang="en-AU" sz="2000" dirty="0"/>
              <a:t>W</a:t>
            </a:r>
            <a:r>
              <a:rPr lang="en-AU" sz="2000" dirty="0" smtClean="0"/>
              <a:t>here significant harm nevertheless is caused to another watercourse State, the States whose use causes such harm shall, in the absence of agreement to such use, take all appropriate measures, having due regard for the provisions of articles 5 and 6, in consultation with the affected State, to eliminate or mitigate such harm and, where appropriate, to discuss the question of compensation.</a:t>
            </a:r>
            <a:endParaRPr lang="en-AU" sz="20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282" y="2000240"/>
            <a:ext cx="8229600" cy="504056"/>
          </a:xfrm>
        </p:spPr>
        <p:txBody>
          <a:bodyPr>
            <a:normAutofit fontScale="90000"/>
          </a:bodyPr>
          <a:lstStyle/>
          <a:p>
            <a:r>
              <a:rPr lang="en-AU" dirty="0" smtClean="0"/>
              <a:t>The India-Nepal Treaty concerning the Integrated Development of The Mahakali River 1996</a:t>
            </a:r>
            <a:br>
              <a:rPr lang="en-AU" dirty="0" smtClean="0"/>
            </a:br>
            <a:r>
              <a:rPr lang="en-AU" dirty="0" smtClean="0"/>
              <a:t>Article 1 (1) and (2)</a:t>
            </a:r>
            <a:br>
              <a:rPr lang="en-AU" dirty="0" smtClean="0"/>
            </a:br>
            <a:endParaRPr lang="en-AU" dirty="0"/>
          </a:p>
        </p:txBody>
      </p:sp>
      <p:sp>
        <p:nvSpPr>
          <p:cNvPr id="3" name="Content Placeholder 2"/>
          <p:cNvSpPr>
            <a:spLocks noGrp="1"/>
          </p:cNvSpPr>
          <p:nvPr>
            <p:ph idx="1"/>
          </p:nvPr>
        </p:nvSpPr>
        <p:spPr>
          <a:xfrm>
            <a:off x="457200" y="1700808"/>
            <a:ext cx="8229600" cy="4425355"/>
          </a:xfrm>
        </p:spPr>
        <p:txBody>
          <a:bodyPr>
            <a:normAutofit/>
          </a:bodyPr>
          <a:lstStyle/>
          <a:p>
            <a:pPr marL="514350" indent="-514350">
              <a:buFont typeface="+mj-lt"/>
              <a:buAutoNum type="arabicPeriod"/>
            </a:pPr>
            <a:endParaRPr lang="en-AU" sz="2000" dirty="0" smtClean="0"/>
          </a:p>
          <a:p>
            <a:pPr marL="514350" indent="-514350">
              <a:buFont typeface="+mj-lt"/>
              <a:buAutoNum type="arabicPeriod"/>
            </a:pPr>
            <a:endParaRPr lang="en-AU" sz="2000" dirty="0" smtClean="0"/>
          </a:p>
          <a:p>
            <a:pPr marL="514350" indent="-514350">
              <a:buFont typeface="+mj-lt"/>
              <a:buAutoNum type="arabicPeriod"/>
            </a:pPr>
            <a:endParaRPr lang="en-AU" sz="2000" dirty="0" smtClean="0"/>
          </a:p>
          <a:p>
            <a:pPr marL="514350" indent="-514350">
              <a:buFont typeface="+mj-lt"/>
              <a:buAutoNum type="arabicPeriod"/>
            </a:pPr>
            <a:endParaRPr lang="en-AU" sz="2000" dirty="0" smtClean="0"/>
          </a:p>
          <a:p>
            <a:pPr marL="514350" indent="-514350">
              <a:buFont typeface="+mj-lt"/>
              <a:buAutoNum type="arabicPeriod"/>
            </a:pPr>
            <a:endParaRPr lang="en-AU" sz="2000" dirty="0" smtClean="0"/>
          </a:p>
          <a:p>
            <a:pPr marL="514350" indent="-514350" algn="just">
              <a:buFont typeface="+mj-lt"/>
              <a:buAutoNum type="arabicPeriod"/>
            </a:pPr>
            <a:r>
              <a:rPr lang="en-AU" sz="2000" dirty="0" smtClean="0"/>
              <a:t>Nepal shall have the right to a supply of 28.35 m3/s (1000 cusecs) of water from the Sarada Barrage in the wet season (i.e. from 15</a:t>
            </a:r>
            <a:r>
              <a:rPr lang="en-AU" sz="2000" baseline="30000" dirty="0" smtClean="0"/>
              <a:t>th</a:t>
            </a:r>
            <a:r>
              <a:rPr lang="en-AU" sz="2000" dirty="0" smtClean="0"/>
              <a:t> May to 15</a:t>
            </a:r>
            <a:r>
              <a:rPr lang="en-AU" sz="2000" baseline="30000" dirty="0" smtClean="0"/>
              <a:t>th</a:t>
            </a:r>
            <a:r>
              <a:rPr lang="en-AU" sz="2000" dirty="0" smtClean="0"/>
              <a:t> October) and 4.25 m3/s (150 cusecs) in the dry season (i.e. from 16</a:t>
            </a:r>
            <a:r>
              <a:rPr lang="en-AU" sz="2000" baseline="30000" dirty="0" smtClean="0"/>
              <a:t>th</a:t>
            </a:r>
            <a:r>
              <a:rPr lang="en-AU" sz="2000" dirty="0" smtClean="0"/>
              <a:t> October to 14</a:t>
            </a:r>
            <a:r>
              <a:rPr lang="en-AU" sz="2000" baseline="30000" dirty="0" smtClean="0"/>
              <a:t>th</a:t>
            </a:r>
            <a:r>
              <a:rPr lang="en-AU" sz="2000" dirty="0" smtClean="0"/>
              <a:t> May).</a:t>
            </a:r>
          </a:p>
          <a:p>
            <a:pPr marL="514350" indent="-514350" algn="just">
              <a:buFont typeface="+mj-lt"/>
              <a:buAutoNum type="arabicPeriod"/>
            </a:pPr>
            <a:r>
              <a:rPr lang="en-AU" sz="2000" dirty="0" smtClean="0"/>
              <a:t>India shall maintain a flow of not less than 10 m3/s (350 cusecs) downstream of the Sarada Barrage in the Mahakali River to maintain and preserve the river eco-system.</a:t>
            </a:r>
            <a:endParaRPr lang="en-AU" sz="20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1000108"/>
            <a:ext cx="8229600" cy="1642194"/>
          </a:xfrm>
        </p:spPr>
        <p:txBody>
          <a:bodyPr>
            <a:normAutofit fontScale="90000"/>
          </a:bodyPr>
          <a:lstStyle/>
          <a:p>
            <a:r>
              <a:rPr lang="en-AU" dirty="0" smtClean="0"/>
              <a:t>Agreement on Cooperation for the Sustainable Development of The Mekong River Basin 1995</a:t>
            </a:r>
            <a:br>
              <a:rPr lang="en-AU" dirty="0" smtClean="0"/>
            </a:br>
            <a:r>
              <a:rPr lang="en-AU" dirty="0" smtClean="0"/>
              <a:t>Articles 3 and 5 </a:t>
            </a:r>
            <a:endParaRPr lang="en-AU" dirty="0"/>
          </a:p>
        </p:txBody>
      </p:sp>
      <p:sp>
        <p:nvSpPr>
          <p:cNvPr id="3" name="Content Placeholder 2"/>
          <p:cNvSpPr>
            <a:spLocks noGrp="1"/>
          </p:cNvSpPr>
          <p:nvPr>
            <p:ph idx="1"/>
          </p:nvPr>
        </p:nvSpPr>
        <p:spPr>
          <a:xfrm>
            <a:off x="500034" y="2500306"/>
            <a:ext cx="8229600" cy="3849291"/>
          </a:xfrm>
        </p:spPr>
        <p:txBody>
          <a:bodyPr>
            <a:normAutofit fontScale="92500"/>
          </a:bodyPr>
          <a:lstStyle/>
          <a:p>
            <a:pPr marL="514350" indent="-514350">
              <a:buNone/>
            </a:pPr>
            <a:endParaRPr lang="en-AU" dirty="0" smtClean="0"/>
          </a:p>
          <a:p>
            <a:pPr marL="514350" indent="-514350" algn="just">
              <a:buNone/>
            </a:pPr>
            <a:r>
              <a:rPr lang="en-AU" sz="2200" dirty="0" smtClean="0"/>
              <a:t>The Parties agree-</a:t>
            </a:r>
          </a:p>
          <a:p>
            <a:pPr marL="514350" indent="0" algn="just">
              <a:buNone/>
            </a:pPr>
            <a:r>
              <a:rPr lang="en-AU" sz="2200" dirty="0" smtClean="0"/>
              <a:t>3.  to protect the environment, natural resources, aquatic life and conditions, and ecological balance of the Mekong River Basin from pollution  or other harmful effects resulting from any development plans and uses of water and related resources in the Basin.</a:t>
            </a:r>
          </a:p>
          <a:p>
            <a:pPr marL="514350" indent="0" algn="just">
              <a:buNone/>
            </a:pPr>
            <a:r>
              <a:rPr lang="en-AU" sz="2200" dirty="0" smtClean="0"/>
              <a:t>5.  to utilize the waters of the Mekong River system in a reasonable and equitable manner in their respective territories, pursuant to all relevant factors and circumstances, the Rules for Water Utilization and Inter-basin diversion provided for under Article 26 and the provisions of A and B below.</a:t>
            </a:r>
            <a:endParaRPr lang="en-AU" sz="22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Constitution of the Republic of South Africa 1996</a:t>
            </a:r>
            <a:br>
              <a:rPr lang="en-AU" dirty="0" smtClean="0"/>
            </a:br>
            <a:r>
              <a:rPr lang="en-AU" dirty="0" smtClean="0"/>
              <a:t>Section 27 (</a:t>
            </a:r>
            <a:r>
              <a:rPr lang="en-AU" dirty="0"/>
              <a:t>1</a:t>
            </a:r>
            <a:r>
              <a:rPr lang="en-AU" dirty="0" smtClean="0"/>
              <a:t>) (b) and (2)</a:t>
            </a:r>
            <a:endParaRPr lang="en-AU" dirty="0"/>
          </a:p>
        </p:txBody>
      </p:sp>
      <p:sp>
        <p:nvSpPr>
          <p:cNvPr id="3" name="Content Placeholder 2"/>
          <p:cNvSpPr>
            <a:spLocks noGrp="1"/>
          </p:cNvSpPr>
          <p:nvPr>
            <p:ph idx="1"/>
          </p:nvPr>
        </p:nvSpPr>
        <p:spPr>
          <a:xfrm>
            <a:off x="500034" y="2571744"/>
            <a:ext cx="8229600" cy="4137323"/>
          </a:xfrm>
        </p:spPr>
        <p:txBody>
          <a:bodyPr>
            <a:normAutofit/>
          </a:bodyPr>
          <a:lstStyle/>
          <a:p>
            <a:pPr marL="514350" indent="-514350">
              <a:buAutoNum type="arabicParenBoth"/>
            </a:pPr>
            <a:endParaRPr lang="en-AU" sz="2000" dirty="0" smtClean="0"/>
          </a:p>
          <a:p>
            <a:pPr marL="514350" indent="-514350">
              <a:buNone/>
            </a:pPr>
            <a:endParaRPr lang="en-AU" sz="2000" dirty="0" smtClean="0"/>
          </a:p>
          <a:p>
            <a:pPr marL="514350" indent="-514350" algn="just">
              <a:buAutoNum type="arabicParenBoth"/>
            </a:pPr>
            <a:r>
              <a:rPr lang="en-AU" sz="2000" dirty="0" smtClean="0"/>
              <a:t>Everyone has the right to have access to –</a:t>
            </a:r>
          </a:p>
          <a:p>
            <a:pPr marL="514350" indent="-514350" algn="just">
              <a:buNone/>
            </a:pPr>
            <a:r>
              <a:rPr lang="en-AU" sz="2000" dirty="0" smtClean="0"/>
              <a:t>	(b) sufficient food and water.</a:t>
            </a:r>
          </a:p>
          <a:p>
            <a:pPr marL="514350" indent="-514350" algn="just">
              <a:buNone/>
            </a:pPr>
            <a:r>
              <a:rPr lang="en-AU" sz="2000" dirty="0" smtClean="0">
                <a:solidFill>
                  <a:schemeClr val="accent3"/>
                </a:solidFill>
              </a:rPr>
              <a:t>(2) </a:t>
            </a:r>
            <a:r>
              <a:rPr lang="en-AU" sz="2000" dirty="0" smtClean="0"/>
              <a:t>The state must take reasonable legislative and other measures, within its available resources, to achieve the progressive realisation of each of these rights.</a:t>
            </a:r>
            <a:endParaRPr lang="en-AU" sz="20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1000108"/>
            <a:ext cx="8229600" cy="1066800"/>
          </a:xfrm>
        </p:spPr>
        <p:txBody>
          <a:bodyPr>
            <a:noAutofit/>
          </a:bodyPr>
          <a:lstStyle/>
          <a:p>
            <a:r>
              <a:rPr lang="en-AU" sz="3600" dirty="0" smtClean="0"/>
              <a:t>National Water Act 1998 of South Africa </a:t>
            </a:r>
            <a:br>
              <a:rPr lang="en-AU" sz="3600" dirty="0" smtClean="0"/>
            </a:br>
            <a:r>
              <a:rPr lang="en-AU" sz="3600" dirty="0" smtClean="0"/>
              <a:t>Section 2 (a), (b),(d), (e), (g) and (h)</a:t>
            </a:r>
            <a:endParaRPr lang="en-AU" sz="3600" dirty="0"/>
          </a:p>
        </p:txBody>
      </p:sp>
      <p:sp>
        <p:nvSpPr>
          <p:cNvPr id="3" name="Content Placeholder 2"/>
          <p:cNvSpPr>
            <a:spLocks noGrp="1"/>
          </p:cNvSpPr>
          <p:nvPr>
            <p:ph idx="1"/>
          </p:nvPr>
        </p:nvSpPr>
        <p:spPr>
          <a:xfrm>
            <a:off x="500034" y="2071678"/>
            <a:ext cx="8229600" cy="4439986"/>
          </a:xfrm>
        </p:spPr>
        <p:txBody>
          <a:bodyPr>
            <a:normAutofit/>
          </a:bodyPr>
          <a:lstStyle/>
          <a:p>
            <a:pPr>
              <a:buNone/>
            </a:pPr>
            <a:endParaRPr lang="en-AU" sz="2000" dirty="0" smtClean="0"/>
          </a:p>
          <a:p>
            <a:pPr indent="0" algn="just">
              <a:buNone/>
            </a:pPr>
            <a:r>
              <a:rPr lang="en-AU" sz="2000" dirty="0" smtClean="0"/>
              <a:t>The purpose of this Act is to ensure that the nation’s water resources are protected, used, developed, conserved, managed and controlled in ways which take into account amongst other factors – </a:t>
            </a:r>
          </a:p>
          <a:p>
            <a:pPr marL="514350" indent="-514350" algn="just">
              <a:buNone/>
            </a:pPr>
            <a:r>
              <a:rPr lang="en-AU" sz="2000" dirty="0" smtClean="0"/>
              <a:t>(a)   meeting the basic human needs of present and future generations;</a:t>
            </a:r>
          </a:p>
          <a:p>
            <a:pPr marL="514350" indent="-514350" algn="just">
              <a:buNone/>
            </a:pPr>
            <a:r>
              <a:rPr lang="en-AU" sz="2000" dirty="0" smtClean="0"/>
              <a:t>(b)   promoting equitable access to water;</a:t>
            </a:r>
          </a:p>
          <a:p>
            <a:pPr marL="514350" indent="-514350" algn="just">
              <a:buNone/>
            </a:pPr>
            <a:r>
              <a:rPr lang="en-AU" sz="2000" dirty="0" smtClean="0"/>
              <a:t>(d)  promoting the efficient, sustainable and beneficial use of water in the public interest;</a:t>
            </a:r>
          </a:p>
          <a:p>
            <a:pPr marL="514350" indent="-514350" algn="just">
              <a:buNone/>
            </a:pPr>
            <a:r>
              <a:rPr lang="en-AU" sz="2000" dirty="0" smtClean="0"/>
              <a:t>(e)   facilitating social and economic development;</a:t>
            </a:r>
          </a:p>
          <a:p>
            <a:pPr marL="514350" indent="-514350" algn="just">
              <a:buNone/>
            </a:pPr>
            <a:r>
              <a:rPr lang="en-AU" sz="2000" dirty="0" smtClean="0"/>
              <a:t>(g)  protecting aquatic and associated ecosystems and their biological diversity;</a:t>
            </a:r>
          </a:p>
          <a:p>
            <a:pPr marL="514350" indent="-514350" algn="just">
              <a:buNone/>
            </a:pPr>
            <a:r>
              <a:rPr lang="en-AU" sz="2000" dirty="0" smtClean="0"/>
              <a:t>(h) reducing and preventing pollution and degradation of water resources.</a:t>
            </a:r>
            <a:endParaRPr lang="en-AU" sz="20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Water Act 2007 of the Commonwealth of Australia</a:t>
            </a:r>
            <a:br>
              <a:rPr lang="en-AU" dirty="0" smtClean="0"/>
            </a:br>
            <a:r>
              <a:rPr lang="en-AU" dirty="0" smtClean="0"/>
              <a:t>Section 22 (1) item 6</a:t>
            </a:r>
            <a:endParaRPr lang="en-AU" dirty="0"/>
          </a:p>
        </p:txBody>
      </p:sp>
      <p:sp>
        <p:nvSpPr>
          <p:cNvPr id="3" name="Content Placeholder 2"/>
          <p:cNvSpPr>
            <a:spLocks noGrp="1"/>
          </p:cNvSpPr>
          <p:nvPr>
            <p:ph idx="1"/>
          </p:nvPr>
        </p:nvSpPr>
        <p:spPr>
          <a:xfrm>
            <a:off x="457200" y="2348880"/>
            <a:ext cx="8229600" cy="3777283"/>
          </a:xfrm>
        </p:spPr>
        <p:txBody>
          <a:bodyPr>
            <a:normAutofit/>
          </a:bodyPr>
          <a:lstStyle/>
          <a:p>
            <a:pPr>
              <a:buNone/>
            </a:pPr>
            <a:endParaRPr lang="en-AU" sz="2000" dirty="0" smtClean="0"/>
          </a:p>
          <a:p>
            <a:pPr algn="just">
              <a:buNone/>
            </a:pPr>
            <a:r>
              <a:rPr lang="en-AU" sz="2000" dirty="0" smtClean="0"/>
              <a:t>The Basin Plan must include:</a:t>
            </a:r>
          </a:p>
          <a:p>
            <a:pPr indent="0" algn="just">
              <a:buNone/>
            </a:pPr>
            <a:r>
              <a:rPr lang="en-AU" sz="2000" dirty="0" smtClean="0"/>
              <a:t>the maximum long-term annual average quantities of water that can be taken, on a sustainable basis, from:</a:t>
            </a:r>
          </a:p>
          <a:p>
            <a:pPr marL="514350" indent="-514350" algn="just">
              <a:buNone/>
            </a:pPr>
            <a:r>
              <a:rPr lang="en-AU" sz="2000" dirty="0" smtClean="0"/>
              <a:t>(a)    the basin water resources as a whole; and</a:t>
            </a:r>
          </a:p>
          <a:p>
            <a:pPr marL="514350" indent="-514350" algn="just">
              <a:buNone/>
            </a:pPr>
            <a:r>
              <a:rPr lang="en-AU" sz="2000" dirty="0" smtClean="0"/>
              <a:t>(b)    the water resources, or particular parts of the water resources, of each water resource plan area. </a:t>
            </a:r>
            <a:endParaRPr lang="en-AU" sz="20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sz="3600" dirty="0" smtClean="0"/>
              <a:t>Water Act 2007 of the Commonwealth of Australia </a:t>
            </a:r>
            <a:br>
              <a:rPr lang="en-AU" sz="3600" dirty="0" smtClean="0"/>
            </a:br>
            <a:r>
              <a:rPr lang="en-AU" sz="3600" dirty="0" smtClean="0"/>
              <a:t>Section 23 (1)</a:t>
            </a:r>
            <a:endParaRPr lang="en-AU" sz="3600" dirty="0"/>
          </a:p>
        </p:txBody>
      </p:sp>
      <p:sp>
        <p:nvSpPr>
          <p:cNvPr id="3" name="Content Placeholder 2"/>
          <p:cNvSpPr>
            <a:spLocks noGrp="1"/>
          </p:cNvSpPr>
          <p:nvPr>
            <p:ph idx="1"/>
          </p:nvPr>
        </p:nvSpPr>
        <p:spPr>
          <a:xfrm>
            <a:off x="457200" y="1916832"/>
            <a:ext cx="8229600" cy="4209331"/>
          </a:xfrm>
        </p:spPr>
        <p:txBody>
          <a:bodyPr>
            <a:normAutofit/>
          </a:bodyPr>
          <a:lstStyle/>
          <a:p>
            <a:pPr>
              <a:buNone/>
            </a:pPr>
            <a:endParaRPr lang="en-AU" sz="2000" dirty="0" smtClean="0"/>
          </a:p>
          <a:p>
            <a:pPr>
              <a:buNone/>
            </a:pPr>
            <a:endParaRPr lang="en-AU" sz="2000" dirty="0" smtClean="0"/>
          </a:p>
          <a:p>
            <a:pPr>
              <a:buNone/>
            </a:pPr>
            <a:endParaRPr lang="en-AU" sz="2000" dirty="0" smtClean="0"/>
          </a:p>
          <a:p>
            <a:pPr indent="0">
              <a:buNone/>
            </a:pPr>
            <a:r>
              <a:rPr lang="en-AU" sz="2000" dirty="0" smtClean="0"/>
              <a:t>A long-term average sustainable diversion limit for the Basin water resources, for the water resources of a particular water resource plan area or for a particular part of those water resources must reflect an environmentally sustainable level of take.</a:t>
            </a:r>
            <a:endParaRPr lang="en-AU" sz="20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928670"/>
            <a:ext cx="8229600" cy="1066800"/>
          </a:xfrm>
        </p:spPr>
        <p:txBody>
          <a:bodyPr>
            <a:normAutofit fontScale="90000"/>
          </a:bodyPr>
          <a:lstStyle/>
          <a:p>
            <a:r>
              <a:rPr lang="en-AU" dirty="0" smtClean="0"/>
              <a:t>Coherence in International Arrangements</a:t>
            </a:r>
            <a:br>
              <a:rPr lang="en-AU" dirty="0" smtClean="0"/>
            </a:br>
            <a:endParaRPr lang="en-AU" dirty="0"/>
          </a:p>
        </p:txBody>
      </p:sp>
      <p:sp>
        <p:nvSpPr>
          <p:cNvPr id="3" name="Content Placeholder 2"/>
          <p:cNvSpPr>
            <a:spLocks noGrp="1"/>
          </p:cNvSpPr>
          <p:nvPr>
            <p:ph idx="1"/>
          </p:nvPr>
        </p:nvSpPr>
        <p:spPr>
          <a:xfrm>
            <a:off x="428596" y="1785926"/>
            <a:ext cx="8229600" cy="4325112"/>
          </a:xfrm>
        </p:spPr>
        <p:txBody>
          <a:bodyPr>
            <a:noAutofit/>
          </a:bodyPr>
          <a:lstStyle/>
          <a:p>
            <a:pPr algn="just">
              <a:buNone/>
            </a:pPr>
            <a:r>
              <a:rPr lang="en-AU" sz="2000" dirty="0" smtClean="0"/>
              <a:t>The principle – </a:t>
            </a:r>
          </a:p>
          <a:p>
            <a:pPr indent="0" algn="just">
              <a:buNone/>
            </a:pPr>
            <a:r>
              <a:rPr lang="en-AU" sz="2000" dirty="0" smtClean="0"/>
              <a:t>The fundamental principle to be applied in managing water resources is their sustainable use and development.</a:t>
            </a:r>
          </a:p>
          <a:p>
            <a:pPr marL="0" indent="0" algn="just">
              <a:buNone/>
            </a:pPr>
            <a:r>
              <a:rPr lang="en-AU" sz="2000" dirty="0" smtClean="0"/>
              <a:t>Its meaning – </a:t>
            </a:r>
          </a:p>
          <a:p>
            <a:pPr indent="0" algn="just">
              <a:buNone/>
            </a:pPr>
            <a:r>
              <a:rPr lang="en-AU" sz="2000" dirty="0" smtClean="0"/>
              <a:t>The use of water resources is sustainable and the development of water resources is sustainable, in either case, if the social and economic needs of the community are satisfied and if the ecological needs of the environment are satisfied.</a:t>
            </a:r>
          </a:p>
          <a:p>
            <a:pPr marL="0" indent="0" algn="just">
              <a:buNone/>
            </a:pPr>
            <a:r>
              <a:rPr lang="en-AU" sz="2000" dirty="0" smtClean="0"/>
              <a:t>Its implementation – </a:t>
            </a:r>
          </a:p>
          <a:p>
            <a:pPr indent="0" algn="just">
              <a:buNone/>
            </a:pPr>
            <a:r>
              <a:rPr lang="en-AU" sz="2000" dirty="0" smtClean="0"/>
              <a:t>In determining whether the social and economic needs of the community are satisfied and whether the ecological needs of the environment are satisfied, full and detailed consideration must be given to the principles of sustainable development recognised by international law so that these principles are given effect in making that determination.</a:t>
            </a:r>
            <a:endParaRPr lang="en-AU" sz="20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1143000"/>
            <a:ext cx="8429684" cy="1066800"/>
          </a:xfrm>
        </p:spPr>
        <p:txBody>
          <a:bodyPr>
            <a:noAutofit/>
          </a:bodyPr>
          <a:lstStyle/>
          <a:p>
            <a:r>
              <a:rPr lang="en-AU" sz="3600" dirty="0" smtClean="0"/>
              <a:t>Coherence in National Arrangements</a:t>
            </a:r>
            <a:br>
              <a:rPr lang="en-AU" sz="3600" dirty="0" smtClean="0"/>
            </a:br>
            <a:r>
              <a:rPr lang="en-AU" sz="3600" dirty="0" smtClean="0"/>
              <a:t>The Cardinal Rule</a:t>
            </a:r>
            <a:endParaRPr lang="en-AU" sz="3600" dirty="0"/>
          </a:p>
        </p:txBody>
      </p:sp>
      <p:sp>
        <p:nvSpPr>
          <p:cNvPr id="3" name="Content Placeholder 2"/>
          <p:cNvSpPr>
            <a:spLocks noGrp="1"/>
          </p:cNvSpPr>
          <p:nvPr>
            <p:ph idx="1"/>
          </p:nvPr>
        </p:nvSpPr>
        <p:spPr/>
        <p:txBody>
          <a:bodyPr>
            <a:normAutofit/>
          </a:bodyPr>
          <a:lstStyle/>
          <a:p>
            <a:pPr indent="0">
              <a:buNone/>
            </a:pPr>
            <a:endParaRPr lang="en-AU" sz="2000" dirty="0" smtClean="0"/>
          </a:p>
          <a:p>
            <a:pPr indent="0">
              <a:buNone/>
            </a:pPr>
            <a:endParaRPr lang="en-AU" sz="2000" dirty="0" smtClean="0"/>
          </a:p>
          <a:p>
            <a:pPr indent="0" algn="just">
              <a:buNone/>
            </a:pPr>
            <a:r>
              <a:rPr lang="en-AU" sz="2000" dirty="0" smtClean="0"/>
              <a:t>The cardinal rule for the management of water resources is their sustainable use and development.</a:t>
            </a:r>
          </a:p>
          <a:p>
            <a:pPr indent="0" algn="just">
              <a:buNone/>
            </a:pPr>
            <a:r>
              <a:rPr lang="en-AU" sz="2000" dirty="0" smtClean="0"/>
              <a:t>The cardinal rule applies as the standard according to which the lawfulness of an existing use of a water resource is determined.</a:t>
            </a:r>
          </a:p>
          <a:p>
            <a:pPr indent="0" algn="just">
              <a:buNone/>
            </a:pPr>
            <a:r>
              <a:rPr lang="en-AU" sz="2000" dirty="0" smtClean="0"/>
              <a:t>The cardinal rule applies as the outcome to be achieved in determining whether the proposed development of a water resource is to be undertaken or to be permitted.</a:t>
            </a:r>
            <a:endParaRPr lang="en-AU" sz="20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sz="3600" dirty="0" smtClean="0"/>
              <a:t>Coherence in National Arrangements</a:t>
            </a:r>
            <a:br>
              <a:rPr lang="en-AU" sz="3600" dirty="0" smtClean="0"/>
            </a:br>
            <a:r>
              <a:rPr lang="en-AU" sz="3600" dirty="0" smtClean="0"/>
              <a:t>Applying the Cardinal Rule</a:t>
            </a:r>
            <a:endParaRPr lang="en-AU" sz="3600" dirty="0"/>
          </a:p>
        </p:txBody>
      </p:sp>
      <p:sp>
        <p:nvSpPr>
          <p:cNvPr id="3" name="Content Placeholder 2"/>
          <p:cNvSpPr>
            <a:spLocks noGrp="1"/>
          </p:cNvSpPr>
          <p:nvPr>
            <p:ph idx="1"/>
          </p:nvPr>
        </p:nvSpPr>
        <p:spPr/>
        <p:txBody>
          <a:bodyPr>
            <a:normAutofit/>
          </a:bodyPr>
          <a:lstStyle/>
          <a:p>
            <a:pPr indent="0" algn="just">
              <a:buNone/>
            </a:pPr>
            <a:endParaRPr lang="en-AU" sz="2200" dirty="0" smtClean="0"/>
          </a:p>
          <a:p>
            <a:pPr indent="0" algn="just">
              <a:buNone/>
            </a:pPr>
            <a:endParaRPr lang="en-AU" sz="2000" dirty="0" smtClean="0"/>
          </a:p>
          <a:p>
            <a:pPr indent="0" algn="just">
              <a:buNone/>
            </a:pPr>
            <a:r>
              <a:rPr lang="en-AU" sz="2000" dirty="0" smtClean="0"/>
              <a:t>For the purpose of the cardinal rule an existing use is sustainable if it satisfies the social and economic needs of the community and the ecological needs of the environment and if these needs have been assessed and determined in accordance with the principles of sustainable development.</a:t>
            </a:r>
          </a:p>
          <a:p>
            <a:pPr indent="0" algn="just">
              <a:buNone/>
            </a:pPr>
            <a:r>
              <a:rPr lang="en-AU" sz="2000" dirty="0" smtClean="0"/>
              <a:t>For the purpose of the cardinal rule a proposed development is sustainable if it will satisfy the social and economic needs of the community and the ecological needs of the environment and if these needs have been assessed and determined in accordance with the principles of sustainable development.</a:t>
            </a:r>
          </a:p>
          <a:p>
            <a:pPr>
              <a:buNone/>
            </a:pPr>
            <a:endParaRPr lang="en-AU"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AU" sz="3600" dirty="0" smtClean="0"/>
              <a:t>Coherence in National Arrangements</a:t>
            </a:r>
            <a:br>
              <a:rPr lang="en-AU" sz="3600" dirty="0" smtClean="0"/>
            </a:br>
            <a:r>
              <a:rPr lang="en-AU" sz="3600" dirty="0" smtClean="0"/>
              <a:t>Compliance with the Cardinal Rule</a:t>
            </a:r>
            <a:endParaRPr lang="en-AU" sz="3600" dirty="0"/>
          </a:p>
        </p:txBody>
      </p:sp>
      <p:sp>
        <p:nvSpPr>
          <p:cNvPr id="3" name="Content Placeholder 2"/>
          <p:cNvSpPr>
            <a:spLocks noGrp="1"/>
          </p:cNvSpPr>
          <p:nvPr>
            <p:ph idx="1"/>
          </p:nvPr>
        </p:nvSpPr>
        <p:spPr/>
        <p:txBody>
          <a:bodyPr>
            <a:normAutofit/>
          </a:bodyPr>
          <a:lstStyle/>
          <a:p>
            <a:pPr indent="0" algn="just">
              <a:buNone/>
            </a:pPr>
            <a:endParaRPr lang="en-AU" sz="2000" dirty="0" smtClean="0"/>
          </a:p>
          <a:p>
            <a:pPr indent="0" algn="just">
              <a:buNone/>
            </a:pPr>
            <a:endParaRPr lang="en-AU" sz="2000" dirty="0" smtClean="0"/>
          </a:p>
          <a:p>
            <a:pPr indent="0" algn="just">
              <a:buNone/>
            </a:pPr>
            <a:r>
              <a:rPr lang="en-AU" sz="2000" dirty="0" smtClean="0"/>
              <a:t>The Minister [ or the person responsible for formulating the water resources plan] must ensure that the water resources plan complies with and gives effect to the cardinal rule for the management of water resources.</a:t>
            </a:r>
          </a:p>
          <a:p>
            <a:pPr indent="0" algn="just">
              <a:buNone/>
            </a:pPr>
            <a:r>
              <a:rPr lang="en-AU" sz="2000" dirty="0" smtClean="0"/>
              <a:t>The Minister [ or the person granting the entitlement] must ensure that the grant of the entitlement does not contravene or the activities authorised by the grant do not contravene the cardinal rule for the management of water resources.</a:t>
            </a:r>
          </a:p>
          <a:p>
            <a:pPr indent="0" algn="just">
              <a:buNone/>
            </a:pPr>
            <a:r>
              <a:rPr lang="en-AU" sz="2000" dirty="0" smtClean="0"/>
              <a:t>Water or water resources must not be used or developed except in accordance with cardinal rule for the management of water resources.</a:t>
            </a:r>
            <a:endParaRPr lang="en-AU" sz="20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2844" y="785794"/>
            <a:ext cx="8229600" cy="1066800"/>
          </a:xfrm>
        </p:spPr>
        <p:txBody>
          <a:bodyPr>
            <a:noAutofit/>
          </a:bodyPr>
          <a:lstStyle/>
          <a:p>
            <a:r>
              <a:rPr lang="en-AU" sz="3600" dirty="0" smtClean="0"/>
              <a:t>Coherence in National Arrangements</a:t>
            </a:r>
            <a:br>
              <a:rPr lang="en-AU" sz="3600" dirty="0" smtClean="0"/>
            </a:br>
            <a:r>
              <a:rPr lang="en-AU" sz="3600" dirty="0" smtClean="0"/>
              <a:t>The Duty to Comply</a:t>
            </a:r>
            <a:endParaRPr lang="en-AU" sz="3600" dirty="0"/>
          </a:p>
        </p:txBody>
      </p:sp>
      <p:sp>
        <p:nvSpPr>
          <p:cNvPr id="3" name="Content Placeholder 2"/>
          <p:cNvSpPr>
            <a:spLocks noGrp="1"/>
          </p:cNvSpPr>
          <p:nvPr>
            <p:ph idx="1"/>
          </p:nvPr>
        </p:nvSpPr>
        <p:spPr/>
        <p:txBody>
          <a:bodyPr>
            <a:noAutofit/>
          </a:bodyPr>
          <a:lstStyle/>
          <a:p>
            <a:pPr indent="0" algn="just">
              <a:buNone/>
            </a:pPr>
            <a:r>
              <a:rPr lang="en-AU" sz="2000" dirty="0" smtClean="0"/>
              <a:t>It is the duty of those authorising, permitting or approving the use or development of water resources or the use and development of water resources:</a:t>
            </a:r>
          </a:p>
          <a:p>
            <a:pPr marL="514350" indent="-514350" algn="just">
              <a:buAutoNum type="arabicParenR"/>
            </a:pPr>
            <a:r>
              <a:rPr lang="en-AU" sz="2000" dirty="0" smtClean="0"/>
              <a:t>to comply with the cardinal rule for the management of water resources;</a:t>
            </a:r>
          </a:p>
          <a:p>
            <a:pPr marL="514350" indent="-514350" algn="just">
              <a:buAutoNum type="arabicParenR"/>
            </a:pPr>
            <a:r>
              <a:rPr lang="en-AU" sz="2000" dirty="0" smtClean="0"/>
              <a:t>to observe the principles for the management of water resources stated in this statute;</a:t>
            </a:r>
          </a:p>
          <a:p>
            <a:pPr marL="514350" indent="-514350" algn="just">
              <a:buAutoNum type="arabicParenR"/>
            </a:pPr>
            <a:r>
              <a:rPr lang="en-AU" sz="2000" dirty="0" smtClean="0"/>
              <a:t>to ensure that the use or development authorised, permitted or approved – </a:t>
            </a:r>
          </a:p>
          <a:p>
            <a:pPr marL="514350" indent="-514350" algn="just">
              <a:buNone/>
            </a:pPr>
            <a:r>
              <a:rPr lang="en-AU" sz="2000" dirty="0"/>
              <a:t> </a:t>
            </a:r>
            <a:r>
              <a:rPr lang="en-AU" sz="2000" dirty="0" smtClean="0"/>
              <a:t>	(a) achieves the sustainable use and development of the water resource;</a:t>
            </a:r>
          </a:p>
          <a:p>
            <a:pPr marL="514350" indent="-514350" algn="just">
              <a:buNone/>
            </a:pPr>
            <a:r>
              <a:rPr lang="en-AU" sz="2000" dirty="0"/>
              <a:t>	</a:t>
            </a:r>
            <a:r>
              <a:rPr lang="en-AU" sz="2000" dirty="0" smtClean="0"/>
              <a:t>(b) complies with the rules stated in  this statute;</a:t>
            </a:r>
          </a:p>
          <a:p>
            <a:pPr marL="514350" indent="-514350" algn="just">
              <a:buNone/>
            </a:pPr>
            <a:r>
              <a:rPr lang="en-AU" sz="2000" dirty="0"/>
              <a:t>	</a:t>
            </a:r>
            <a:r>
              <a:rPr lang="en-AU" sz="2000" dirty="0" smtClean="0"/>
              <a:t>(c) complies with the rules stated in the water plans made under this statute.</a:t>
            </a:r>
            <a:endParaRPr lang="en-AU" sz="2000"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rban">
  <a:themeElements>
    <a:clrScheme name="Urban">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Urban">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Urban">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483</TotalTime>
  <Words>1269</Words>
  <Application>Microsoft Office PowerPoint</Application>
  <PresentationFormat>On-screen Show (4:3)</PresentationFormat>
  <Paragraphs>122</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Urban</vt:lpstr>
      <vt:lpstr>A Jurisprudential Model for Sustainable Water Resources Governance   </vt:lpstr>
      <vt:lpstr>Evolving Elements of a Model </vt:lpstr>
      <vt:lpstr>Standards and Outcome</vt:lpstr>
      <vt:lpstr>Rights</vt:lpstr>
      <vt:lpstr>Obligations </vt:lpstr>
      <vt:lpstr>Convention on the Law of Non-Navigational Uses of International Watercourses  Article 5 (1)</vt:lpstr>
      <vt:lpstr>Convention on the Law of Non-Navigational Uses of International Watercourses  Article 6(1) (b) and (f)</vt:lpstr>
      <vt:lpstr>Convention on the Law of Non-Navigational Uses of International Watercourses  Article 7 (1) and (2)</vt:lpstr>
      <vt:lpstr>The India-Nepal Treaty concerning the Integrated Development of The Mahakali River 1996 Article 1 (1) and (2) </vt:lpstr>
      <vt:lpstr>Agreement on Cooperation for the Sustainable Development of The Mekong River Basin 1995 Articles 3 and 5 </vt:lpstr>
      <vt:lpstr>Constitution of the Republic of South Africa 1996 Section 27 (1) (b) and (2)</vt:lpstr>
      <vt:lpstr>National Water Act 1998 of South Africa  Section 2 (a), (b),(d), (e), (g) and (h)</vt:lpstr>
      <vt:lpstr>Water Act 2007 of the Commonwealth of Australia Section 22 (1) item 6</vt:lpstr>
      <vt:lpstr>Water Act 2007 of the Commonwealth of Australia  Section 23 (1)</vt:lpstr>
      <vt:lpstr>Coherence in International Arrangements </vt:lpstr>
      <vt:lpstr>Coherence in National Arrangements The Cardinal Rule</vt:lpstr>
      <vt:lpstr>Coherence in National Arrangements Applying the Cardinal Rule</vt:lpstr>
      <vt:lpstr>Coherence in National Arrangements Compliance with the Cardinal Rule</vt:lpstr>
      <vt:lpstr>Coherence in National Arrangements The Duty to Comply</vt:lpstr>
    </vt:vector>
  </TitlesOfParts>
  <Company>QUT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Jurisprudential Model for Sustainable Water Resources Governance</dc:title>
  <dc:creator>sanderl</dc:creator>
  <cp:lastModifiedBy>Glaudin</cp:lastModifiedBy>
  <cp:revision>52</cp:revision>
  <dcterms:created xsi:type="dcterms:W3CDTF">2011-06-28T05:24:16Z</dcterms:created>
  <dcterms:modified xsi:type="dcterms:W3CDTF">2011-07-03T14:27:00Z</dcterms:modified>
</cp:coreProperties>
</file>