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2" r:id="rId3"/>
    <p:sldId id="268" r:id="rId4"/>
    <p:sldId id="274" r:id="rId5"/>
    <p:sldId id="261" r:id="rId6"/>
    <p:sldId id="270" r:id="rId7"/>
    <p:sldId id="264" r:id="rId8"/>
    <p:sldId id="260" r:id="rId9"/>
    <p:sldId id="272" r:id="rId10"/>
    <p:sldId id="271" r:id="rId11"/>
    <p:sldId id="275" r:id="rId12"/>
    <p:sldId id="25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141" autoAdjust="0"/>
  </p:normalViewPr>
  <p:slideViewPr>
    <p:cSldViewPr>
      <p:cViewPr varScale="1">
        <p:scale>
          <a:sx n="39" d="100"/>
          <a:sy n="39" d="100"/>
        </p:scale>
        <p:origin x="-1205"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85D78A-9347-41DB-A014-76F749518E81}" type="datetimeFigureOut">
              <a:rPr lang="en-AU" smtClean="0"/>
              <a:pPr/>
              <a:t>3/07/2011</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A81628-1608-4A71-B06C-3E9F80389E11}" type="slidenum">
              <a:rPr lang="en-AU" smtClean="0"/>
              <a:pPr/>
              <a:t>‹#›</a:t>
            </a:fld>
            <a:endParaRPr lang="en-A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35A81628-1608-4A71-B06C-3E9F80389E11}" type="slidenum">
              <a:rPr lang="en-AU" smtClean="0"/>
              <a:pPr/>
              <a:t>1</a:t>
            </a:fld>
            <a:endParaRPr lang="en-A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35A81628-1608-4A71-B06C-3E9F80389E11}" type="slidenum">
              <a:rPr lang="en-AU" smtClean="0"/>
              <a:pPr/>
              <a:t>2</a:t>
            </a:fld>
            <a:endParaRPr lang="en-A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endParaRPr lang="en-AU" dirty="0"/>
          </a:p>
        </p:txBody>
      </p:sp>
      <p:sp>
        <p:nvSpPr>
          <p:cNvPr id="4" name="Slide Number Placeholder 3"/>
          <p:cNvSpPr>
            <a:spLocks noGrp="1"/>
          </p:cNvSpPr>
          <p:nvPr>
            <p:ph type="sldNum" sz="quarter" idx="10"/>
          </p:nvPr>
        </p:nvSpPr>
        <p:spPr/>
        <p:txBody>
          <a:bodyPr/>
          <a:lstStyle/>
          <a:p>
            <a:fld id="{35A81628-1608-4A71-B06C-3E9F80389E11}" type="slidenum">
              <a:rPr lang="en-AU" smtClean="0"/>
              <a:pPr/>
              <a:t>5</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35A81628-1608-4A71-B06C-3E9F80389E11}" type="slidenum">
              <a:rPr lang="en-AU" smtClean="0"/>
              <a:pPr/>
              <a:t>6</a:t>
            </a:fld>
            <a:endParaRPr lang="en-A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endParaRPr lang="en-AU" dirty="0"/>
          </a:p>
        </p:txBody>
      </p:sp>
      <p:sp>
        <p:nvSpPr>
          <p:cNvPr id="4" name="Slide Number Placeholder 3"/>
          <p:cNvSpPr>
            <a:spLocks noGrp="1"/>
          </p:cNvSpPr>
          <p:nvPr>
            <p:ph type="sldNum" sz="quarter" idx="10"/>
          </p:nvPr>
        </p:nvSpPr>
        <p:spPr/>
        <p:txBody>
          <a:bodyPr/>
          <a:lstStyle/>
          <a:p>
            <a:fld id="{35A81628-1608-4A71-B06C-3E9F80389E11}" type="slidenum">
              <a:rPr lang="en-AU" smtClean="0"/>
              <a:pPr/>
              <a:t>9</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endParaRPr lang="en-AU" dirty="0"/>
          </a:p>
        </p:txBody>
      </p:sp>
      <p:sp>
        <p:nvSpPr>
          <p:cNvPr id="4" name="Slide Number Placeholder 3"/>
          <p:cNvSpPr>
            <a:spLocks noGrp="1"/>
          </p:cNvSpPr>
          <p:nvPr>
            <p:ph type="sldNum" sz="quarter" idx="10"/>
          </p:nvPr>
        </p:nvSpPr>
        <p:spPr/>
        <p:txBody>
          <a:bodyPr/>
          <a:lstStyle/>
          <a:p>
            <a:fld id="{35A81628-1608-4A71-B06C-3E9F80389E11}" type="slidenum">
              <a:rPr lang="en-AU" smtClean="0"/>
              <a:pPr/>
              <a:t>10</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35A81628-1608-4A71-B06C-3E9F80389E11}" type="slidenum">
              <a:rPr lang="en-AU" smtClean="0"/>
              <a:pPr/>
              <a:t>11</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35A81628-1608-4A71-B06C-3E9F80389E11}" type="slidenum">
              <a:rPr lang="en-AU" smtClean="0"/>
              <a:pPr/>
              <a:t>12</a:t>
            </a:fld>
            <a:endParaRPr lang="en-A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BD465783-4D3B-4D75-930E-8C4EF667BC2A}" type="datetimeFigureOut">
              <a:rPr lang="en-AU" smtClean="0"/>
              <a:pPr/>
              <a:t>3/07/2011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BD465783-4D3B-4D75-930E-8C4EF667BC2A}" type="datetimeFigureOut">
              <a:rPr lang="en-AU" smtClean="0"/>
              <a:pPr/>
              <a:t>3/07/2011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465783-4D3B-4D75-930E-8C4EF667BC2A}" type="datetimeFigureOut">
              <a:rPr lang="en-AU" smtClean="0"/>
              <a:pPr/>
              <a:t>3/07/2011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BD465783-4D3B-4D75-930E-8C4EF667BC2A}" type="datetimeFigureOut">
              <a:rPr lang="en-AU" smtClean="0"/>
              <a:pPr/>
              <a:t>3/07/2011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BD465783-4D3B-4D75-930E-8C4EF667BC2A}" type="datetimeFigureOut">
              <a:rPr lang="en-AU" smtClean="0"/>
              <a:pPr/>
              <a:t>3/07/2011</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BD465783-4D3B-4D75-930E-8C4EF667BC2A}" type="datetimeFigureOut">
              <a:rPr lang="en-AU" smtClean="0"/>
              <a:pPr/>
              <a:t>3/07/2011</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465783-4D3B-4D75-930E-8C4EF667BC2A}" type="datetimeFigureOut">
              <a:rPr lang="en-AU" smtClean="0"/>
              <a:pPr/>
              <a:t>3/07/2011</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465783-4D3B-4D75-930E-8C4EF667BC2A}" type="datetimeFigureOut">
              <a:rPr lang="en-AU" smtClean="0"/>
              <a:pPr/>
              <a:t>3/07/2011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465783-4D3B-4D75-930E-8C4EF667BC2A}" type="datetimeFigureOut">
              <a:rPr lang="en-AU" smtClean="0"/>
              <a:pPr/>
              <a:t>3/07/2011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BD465783-4D3B-4D75-930E-8C4EF667BC2A}" type="datetimeFigureOut">
              <a:rPr lang="en-AU" smtClean="0"/>
              <a:pPr/>
              <a:t>3/07/2011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BD465783-4D3B-4D75-930E-8C4EF667BC2A}" type="datetimeFigureOut">
              <a:rPr lang="en-AU" smtClean="0"/>
              <a:pPr/>
              <a:t>3/07/2011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BCEBFEA-4D52-4344-B84E-D89A88723E4A}" type="slidenum">
              <a:rPr lang="en-AU" smtClean="0"/>
              <a:pPr/>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465783-4D3B-4D75-930E-8C4EF667BC2A}" type="datetimeFigureOut">
              <a:rPr lang="en-AU" smtClean="0"/>
              <a:pPr/>
              <a:t>3/07/2011</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CEBFEA-4D52-4344-B84E-D89A88723E4A}" type="slidenum">
              <a:rPr lang="en-AU" smtClean="0"/>
              <a:pPr/>
              <a:t>‹#›</a:t>
            </a:fld>
            <a:endParaRPr lang="en-A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3.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47664" y="4941168"/>
            <a:ext cx="6400800" cy="1656184"/>
          </a:xfrm>
        </p:spPr>
        <p:txBody>
          <a:bodyPr>
            <a:normAutofit fontScale="70000" lnSpcReduction="20000"/>
          </a:bodyPr>
          <a:lstStyle/>
          <a:p>
            <a:r>
              <a:rPr lang="en-US" b="1" dirty="0"/>
              <a:t>WHEN RATIFICATION SPEAKS LOUDER THAN AID: </a:t>
            </a:r>
            <a:endParaRPr lang="en-US" b="1" dirty="0" smtClean="0"/>
          </a:p>
          <a:p>
            <a:endParaRPr lang="en-US" b="1" dirty="0" smtClean="0"/>
          </a:p>
          <a:p>
            <a:r>
              <a:rPr lang="en-US" b="1" dirty="0" smtClean="0"/>
              <a:t>Why Australia ratifying the </a:t>
            </a:r>
            <a:r>
              <a:rPr lang="en-US" b="1" dirty="0"/>
              <a:t>UN </a:t>
            </a:r>
            <a:r>
              <a:rPr lang="en-US" b="1" dirty="0" smtClean="0"/>
              <a:t>Watercourses Convention can ‘aid’ water governance and resource management in the Mekong River Basin and beyond</a:t>
            </a:r>
            <a:endParaRPr lang="en-AU" dirty="0"/>
          </a:p>
          <a:p>
            <a:endParaRPr lang="en-AU" dirty="0"/>
          </a:p>
        </p:txBody>
      </p:sp>
      <p:pic>
        <p:nvPicPr>
          <p:cNvPr id="4" name="Picture 2"/>
          <p:cNvPicPr>
            <a:picLocks noGrp="1" noChangeAspect="1" noChangeArrowheads="1"/>
          </p:cNvPicPr>
          <p:nvPr>
            <p:ph idx="1"/>
          </p:nvPr>
        </p:nvPicPr>
        <p:blipFill>
          <a:blip r:embed="rId3" cstate="print"/>
          <a:srcRect/>
          <a:stretch>
            <a:fillRect/>
          </a:stretch>
        </p:blipFill>
        <p:spPr bwMode="auto">
          <a:xfrm>
            <a:off x="179512" y="692696"/>
            <a:ext cx="2736304" cy="3672408"/>
          </a:xfrm>
          <a:prstGeom prst="rect">
            <a:avLst/>
          </a:prstGeom>
          <a:noFill/>
          <a:ln w="9525">
            <a:noFill/>
            <a:miter lim="800000"/>
            <a:headEnd/>
            <a:tailEnd/>
          </a:ln>
        </p:spPr>
      </p:pic>
      <p:pic>
        <p:nvPicPr>
          <p:cNvPr id="26626" name="Picture 2" descr="http://upload.wikimedia.org/wikipedia/commons/thumb/7/7c/Murray-catchment-map_MJC02.png/220px-Murray-catchment-map_MJC02.png"/>
          <p:cNvPicPr>
            <a:picLocks noChangeAspect="1" noChangeArrowheads="1"/>
          </p:cNvPicPr>
          <p:nvPr/>
        </p:nvPicPr>
        <p:blipFill>
          <a:blip r:embed="rId4" cstate="print"/>
          <a:srcRect/>
          <a:stretch>
            <a:fillRect/>
          </a:stretch>
        </p:blipFill>
        <p:spPr bwMode="auto">
          <a:xfrm>
            <a:off x="6804248" y="836712"/>
            <a:ext cx="2095500" cy="3600451"/>
          </a:xfrm>
          <a:prstGeom prst="rect">
            <a:avLst/>
          </a:prstGeom>
          <a:noFill/>
        </p:spPr>
      </p:pic>
      <p:pic>
        <p:nvPicPr>
          <p:cNvPr id="26630" name="Picture 6" descr="http://www.wkhcca.my/wp-content/uploads/2011/04/mrc_resize.jpg"/>
          <p:cNvPicPr>
            <a:picLocks noChangeAspect="1" noChangeArrowheads="1"/>
          </p:cNvPicPr>
          <p:nvPr/>
        </p:nvPicPr>
        <p:blipFill>
          <a:blip r:embed="rId5" cstate="print"/>
          <a:srcRect/>
          <a:stretch>
            <a:fillRect/>
          </a:stretch>
        </p:blipFill>
        <p:spPr bwMode="auto">
          <a:xfrm>
            <a:off x="4067944" y="1700808"/>
            <a:ext cx="1440160" cy="1440160"/>
          </a:xfrm>
          <a:prstGeom prst="rect">
            <a:avLst/>
          </a:prstGeom>
          <a:noFill/>
        </p:spPr>
      </p:pic>
      <p:pic>
        <p:nvPicPr>
          <p:cNvPr id="26632" name="Picture 8"/>
          <p:cNvPicPr>
            <a:picLocks noChangeAspect="1" noChangeArrowheads="1"/>
          </p:cNvPicPr>
          <p:nvPr/>
        </p:nvPicPr>
        <p:blipFill>
          <a:blip r:embed="rId6" cstate="print"/>
          <a:srcRect/>
          <a:stretch>
            <a:fillRect/>
          </a:stretch>
        </p:blipFill>
        <p:spPr bwMode="auto">
          <a:xfrm>
            <a:off x="3347864" y="692696"/>
            <a:ext cx="2737859" cy="662955"/>
          </a:xfrm>
          <a:prstGeom prst="rect">
            <a:avLst/>
          </a:prstGeom>
          <a:noFill/>
          <a:ln w="9525">
            <a:noFill/>
            <a:miter lim="800000"/>
            <a:headEnd/>
            <a:tailEnd/>
          </a:ln>
        </p:spPr>
      </p:pic>
      <p:pic>
        <p:nvPicPr>
          <p:cNvPr id="26634" name="Picture 10" descr="http://t2.gstatic.com/images?q=tbn:ANd9GcS09DGkZszYPk6RE2PUpPd7pZxghCssOKQUONSZw_sy5sClzA2oKw"/>
          <p:cNvPicPr>
            <a:picLocks noChangeAspect="1" noChangeArrowheads="1"/>
          </p:cNvPicPr>
          <p:nvPr/>
        </p:nvPicPr>
        <p:blipFill>
          <a:blip r:embed="rId7" cstate="print"/>
          <a:srcRect/>
          <a:stretch>
            <a:fillRect/>
          </a:stretch>
        </p:blipFill>
        <p:spPr bwMode="auto">
          <a:xfrm>
            <a:off x="2987824" y="3284984"/>
            <a:ext cx="3723134" cy="11811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766438"/>
          </a:xfrm>
        </p:spPr>
        <p:txBody>
          <a:bodyPr/>
          <a:lstStyle/>
          <a:p>
            <a:r>
              <a:rPr lang="en-US" dirty="0" smtClean="0"/>
              <a:t>UN Watercourses Convention</a:t>
            </a:r>
            <a:endParaRPr lang="en-AU" dirty="0"/>
          </a:p>
        </p:txBody>
      </p:sp>
      <p:sp>
        <p:nvSpPr>
          <p:cNvPr id="3" name="Content Placeholder 2"/>
          <p:cNvSpPr>
            <a:spLocks noGrp="1"/>
          </p:cNvSpPr>
          <p:nvPr>
            <p:ph idx="1"/>
          </p:nvPr>
        </p:nvSpPr>
        <p:spPr>
          <a:xfrm>
            <a:off x="287016" y="764704"/>
            <a:ext cx="8856984" cy="5951014"/>
          </a:xfrm>
        </p:spPr>
        <p:txBody>
          <a:bodyPr>
            <a:normAutofit fontScale="55000" lnSpcReduction="20000"/>
          </a:bodyPr>
          <a:lstStyle/>
          <a:p>
            <a:pPr marL="400050" lvl="2">
              <a:buNone/>
            </a:pPr>
            <a:r>
              <a:rPr lang="en-US" sz="3200" u="sng" dirty="0" smtClean="0"/>
              <a:t>Key over-arching legal document developed for international watercourses</a:t>
            </a:r>
          </a:p>
          <a:p>
            <a:pPr marL="857250" lvl="3">
              <a:buFontTx/>
              <a:buChar char="-"/>
            </a:pPr>
            <a:endParaRPr lang="en-US" sz="2800" dirty="0" smtClean="0"/>
          </a:p>
          <a:p>
            <a:pPr marL="857250" lvl="3">
              <a:buFont typeface="Arial" pitchFamily="34" charset="0"/>
              <a:buChar char="•"/>
            </a:pPr>
            <a:r>
              <a:rPr lang="en-US" sz="2800" dirty="0" smtClean="0"/>
              <a:t>AIM: ‘</a:t>
            </a:r>
            <a:r>
              <a:rPr lang="en-AU" sz="2900" i="1" dirty="0" smtClean="0"/>
              <a:t>ensure the utilisation, development, conservation, management and protection of international watercourses and the promotion of the optimal and sustainable utilisation thereof for present and future generations... taking into account the special situation and needs of developing countries’</a:t>
            </a:r>
            <a:endParaRPr lang="en-US" sz="2900" i="1" dirty="0" smtClean="0"/>
          </a:p>
          <a:p>
            <a:pPr marL="400050" lvl="2">
              <a:buNone/>
            </a:pPr>
            <a:endParaRPr lang="en-US" sz="3200" dirty="0" smtClean="0"/>
          </a:p>
          <a:p>
            <a:pPr marL="400050" lvl="2">
              <a:buNone/>
            </a:pPr>
            <a:r>
              <a:rPr lang="en-US" sz="3200" u="sng" dirty="0" smtClean="0"/>
              <a:t>Provisions codify processes for </a:t>
            </a:r>
            <a:r>
              <a:rPr lang="en-US" sz="3200" u="sng" dirty="0" err="1" smtClean="0"/>
              <a:t>transboundary</a:t>
            </a:r>
            <a:r>
              <a:rPr lang="en-US" sz="3200" u="sng" dirty="0" smtClean="0"/>
              <a:t> water governance</a:t>
            </a:r>
          </a:p>
          <a:p>
            <a:pPr marL="400050" lvl="2">
              <a:buFontTx/>
              <a:buChar char="-"/>
            </a:pPr>
            <a:endParaRPr lang="en-US" dirty="0" smtClean="0"/>
          </a:p>
          <a:p>
            <a:pPr marL="857250" lvl="3">
              <a:buFont typeface="Arial" charset="0"/>
              <a:buChar char="•"/>
            </a:pPr>
            <a:r>
              <a:rPr lang="en-US" sz="2900" dirty="0" smtClean="0"/>
              <a:t>Notification and consultation for planned measures</a:t>
            </a:r>
          </a:p>
          <a:p>
            <a:pPr marL="857250" lvl="3">
              <a:buNone/>
            </a:pPr>
            <a:endParaRPr lang="en-US" sz="2900" dirty="0" smtClean="0"/>
          </a:p>
          <a:p>
            <a:pPr marL="857250" lvl="3">
              <a:buFont typeface="Arial" charset="0"/>
              <a:buChar char="•"/>
            </a:pPr>
            <a:r>
              <a:rPr lang="en-US" sz="2900" dirty="0" smtClean="0"/>
              <a:t>Sharing of data and information between states</a:t>
            </a:r>
          </a:p>
          <a:p>
            <a:pPr marL="857250" lvl="3">
              <a:buFont typeface="Arial" charset="0"/>
              <a:buChar char="•"/>
            </a:pPr>
            <a:endParaRPr lang="en-US" sz="2900" dirty="0" smtClean="0"/>
          </a:p>
          <a:p>
            <a:pPr marL="857250" lvl="3">
              <a:buFont typeface="Arial" charset="0"/>
              <a:buChar char="•"/>
            </a:pPr>
            <a:r>
              <a:rPr lang="en-US" sz="2900" dirty="0" smtClean="0"/>
              <a:t>Provides legal mechanisms for redress - arbitration</a:t>
            </a:r>
          </a:p>
          <a:p>
            <a:pPr marL="857250" lvl="3">
              <a:buFont typeface="Arial" charset="0"/>
              <a:buChar char="•"/>
            </a:pPr>
            <a:endParaRPr lang="en-US" sz="2900" dirty="0" smtClean="0"/>
          </a:p>
          <a:p>
            <a:pPr marL="857250" lvl="3">
              <a:buFont typeface="Arial" charset="0"/>
              <a:buChar char="•"/>
            </a:pPr>
            <a:r>
              <a:rPr lang="en-US" sz="2900" dirty="0" smtClean="0"/>
              <a:t>Allows scope for incorporating past/future regional water agreements</a:t>
            </a:r>
            <a:endParaRPr lang="en-US" dirty="0" smtClean="0"/>
          </a:p>
          <a:p>
            <a:pPr marL="457200" lvl="3">
              <a:buNone/>
            </a:pPr>
            <a:endParaRPr lang="en-US" sz="3200" dirty="0" smtClean="0"/>
          </a:p>
          <a:p>
            <a:pPr marL="457200" lvl="3">
              <a:buNone/>
            </a:pPr>
            <a:r>
              <a:rPr lang="en-US" sz="3200" u="sng" dirty="0" smtClean="0"/>
              <a:t>Seeks to integrate existing, </a:t>
            </a:r>
            <a:r>
              <a:rPr lang="en-US" sz="3200" u="sng" dirty="0" err="1" smtClean="0"/>
              <a:t>recognised</a:t>
            </a:r>
            <a:r>
              <a:rPr lang="en-US" sz="3200" u="sng" dirty="0" smtClean="0"/>
              <a:t> general </a:t>
            </a:r>
            <a:r>
              <a:rPr lang="en-US" sz="3200" u="sng" dirty="0"/>
              <a:t>principles and rules of </a:t>
            </a:r>
            <a:r>
              <a:rPr lang="en-US" sz="3200" u="sng" dirty="0" smtClean="0"/>
              <a:t>law</a:t>
            </a:r>
          </a:p>
          <a:p>
            <a:pPr marL="457200" lvl="3">
              <a:buFontTx/>
              <a:buChar char="-"/>
            </a:pPr>
            <a:endParaRPr lang="en-US" dirty="0" smtClean="0"/>
          </a:p>
          <a:p>
            <a:pPr marL="857250" lvl="3">
              <a:buFont typeface="Arial" charset="0"/>
              <a:buChar char="•"/>
            </a:pPr>
            <a:r>
              <a:rPr lang="en-US" sz="2900" dirty="0" smtClean="0"/>
              <a:t>Equitable </a:t>
            </a:r>
            <a:r>
              <a:rPr lang="en-US" sz="2900" dirty="0"/>
              <a:t>and reasonable </a:t>
            </a:r>
            <a:r>
              <a:rPr lang="en-US" sz="2900" dirty="0" err="1" smtClean="0"/>
              <a:t>utilisation</a:t>
            </a:r>
            <a:r>
              <a:rPr lang="en-US" sz="2900" dirty="0" smtClean="0"/>
              <a:t> and participation</a:t>
            </a:r>
          </a:p>
          <a:p>
            <a:pPr marL="857250" lvl="3">
              <a:buFont typeface="Arial" charset="0"/>
              <a:buChar char="•"/>
            </a:pPr>
            <a:endParaRPr lang="en-AU" sz="2900" dirty="0" smtClean="0"/>
          </a:p>
          <a:p>
            <a:pPr marL="857250" lvl="3">
              <a:buFont typeface="Arial" charset="0"/>
              <a:buChar char="•"/>
            </a:pPr>
            <a:r>
              <a:rPr lang="en-US" sz="2900" dirty="0" smtClean="0"/>
              <a:t>No </a:t>
            </a:r>
            <a:r>
              <a:rPr lang="en-US" sz="2900" dirty="0"/>
              <a:t>significant </a:t>
            </a:r>
            <a:r>
              <a:rPr lang="en-US" sz="2900" dirty="0" smtClean="0"/>
              <a:t>harm</a:t>
            </a:r>
          </a:p>
          <a:p>
            <a:pPr marL="857250" lvl="3">
              <a:buFont typeface="Arial" charset="0"/>
              <a:buChar char="•"/>
            </a:pPr>
            <a:endParaRPr lang="en-US" sz="2900" dirty="0" smtClean="0"/>
          </a:p>
          <a:p>
            <a:pPr marL="857250" lvl="3">
              <a:buFont typeface="Arial" charset="0"/>
              <a:buChar char="•"/>
            </a:pPr>
            <a:r>
              <a:rPr lang="en-US" sz="2900" dirty="0" smtClean="0"/>
              <a:t>Obligation to cooperate</a:t>
            </a:r>
            <a:endParaRPr lang="en-AU" sz="2900" dirty="0"/>
          </a:p>
          <a:p>
            <a:pPr marL="0">
              <a:buNone/>
            </a:pPr>
            <a:endParaRPr lang="en-AU"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8784976" cy="490066"/>
          </a:xfrm>
        </p:spPr>
        <p:txBody>
          <a:bodyPr>
            <a:normAutofit fontScale="90000"/>
          </a:bodyPr>
          <a:lstStyle/>
          <a:p>
            <a:r>
              <a:rPr lang="en-US" dirty="0" smtClean="0"/>
              <a:t>The Mekong River &amp; Mekong Agreement</a:t>
            </a:r>
            <a:endParaRPr lang="en-AU" dirty="0"/>
          </a:p>
        </p:txBody>
      </p:sp>
      <p:sp>
        <p:nvSpPr>
          <p:cNvPr id="4" name="Content Placeholder 3"/>
          <p:cNvSpPr>
            <a:spLocks noGrp="1"/>
          </p:cNvSpPr>
          <p:nvPr>
            <p:ph sz="half" idx="1"/>
          </p:nvPr>
        </p:nvSpPr>
        <p:spPr>
          <a:xfrm>
            <a:off x="179512" y="692696"/>
            <a:ext cx="3168352" cy="6048672"/>
          </a:xfrm>
        </p:spPr>
        <p:txBody>
          <a:bodyPr>
            <a:normAutofit lnSpcReduction="10000"/>
          </a:bodyPr>
          <a:lstStyle/>
          <a:p>
            <a:pPr>
              <a:spcBef>
                <a:spcPct val="50000"/>
              </a:spcBef>
              <a:buNone/>
            </a:pPr>
            <a:r>
              <a:rPr lang="en-US" u="sng" dirty="0" smtClean="0"/>
              <a:t>Mekong River</a:t>
            </a:r>
          </a:p>
          <a:p>
            <a:pPr>
              <a:spcBef>
                <a:spcPct val="50000"/>
              </a:spcBef>
              <a:buFontTx/>
              <a:buChar char="-"/>
            </a:pPr>
            <a:r>
              <a:rPr lang="en-US" sz="1800" dirty="0" smtClean="0"/>
              <a:t>Spans six countries</a:t>
            </a:r>
          </a:p>
          <a:p>
            <a:pPr>
              <a:spcBef>
                <a:spcPct val="50000"/>
              </a:spcBef>
              <a:buFontTx/>
              <a:buChar char="-"/>
            </a:pPr>
            <a:r>
              <a:rPr lang="en-US" sz="1800" dirty="0" smtClean="0"/>
              <a:t>Largest freshwater fishery in the world</a:t>
            </a:r>
          </a:p>
          <a:p>
            <a:pPr>
              <a:spcBef>
                <a:spcPct val="50000"/>
              </a:spcBef>
              <a:buFontTx/>
              <a:buChar char="-"/>
            </a:pPr>
            <a:r>
              <a:rPr lang="en-US" sz="1800" dirty="0" smtClean="0"/>
              <a:t>Approximately 60 million people rely on its resources</a:t>
            </a:r>
            <a:endParaRPr lang="en-US" dirty="0" smtClean="0"/>
          </a:p>
          <a:p>
            <a:pPr>
              <a:spcBef>
                <a:spcPct val="50000"/>
              </a:spcBef>
              <a:buNone/>
            </a:pPr>
            <a:r>
              <a:rPr lang="en-US" u="sng" dirty="0" smtClean="0"/>
              <a:t>Mekong Agreement</a:t>
            </a:r>
          </a:p>
          <a:p>
            <a:pPr>
              <a:spcBef>
                <a:spcPct val="50000"/>
              </a:spcBef>
              <a:buFontTx/>
              <a:buChar char="-"/>
            </a:pPr>
            <a:r>
              <a:rPr lang="en-US" sz="1800" dirty="0" smtClean="0"/>
              <a:t>Treaty (1995) governing planning, use and development of Mekong River water resources</a:t>
            </a:r>
          </a:p>
          <a:p>
            <a:pPr>
              <a:spcBef>
                <a:spcPct val="50000"/>
              </a:spcBef>
              <a:buFontTx/>
              <a:buChar char="-"/>
            </a:pPr>
            <a:r>
              <a:rPr lang="en-US" sz="1800" dirty="0" smtClean="0"/>
              <a:t>Vietnam, Lao PDR, Thailand and Cambodia (downstream) are parties</a:t>
            </a:r>
          </a:p>
          <a:p>
            <a:pPr>
              <a:spcBef>
                <a:spcPct val="50000"/>
              </a:spcBef>
              <a:buFontTx/>
              <a:buChar char="-"/>
            </a:pPr>
            <a:r>
              <a:rPr lang="en-US" sz="1800" dirty="0" smtClean="0"/>
              <a:t>China and Myanmar (upstream) are NOT parties</a:t>
            </a:r>
          </a:p>
          <a:p>
            <a:pPr>
              <a:spcBef>
                <a:spcPct val="50000"/>
              </a:spcBef>
              <a:buFontTx/>
              <a:buChar char="-"/>
            </a:pPr>
            <a:r>
              <a:rPr lang="en-US" sz="1800" dirty="0" smtClean="0"/>
              <a:t>Treaty formed the Mekong River Commission (MRC)</a:t>
            </a:r>
          </a:p>
          <a:p>
            <a:pPr>
              <a:spcBef>
                <a:spcPct val="50000"/>
              </a:spcBef>
              <a:buFontTx/>
              <a:buChar char="-"/>
            </a:pPr>
            <a:endParaRPr lang="en-US" sz="1800" dirty="0" smtClean="0"/>
          </a:p>
          <a:p>
            <a:pPr>
              <a:spcBef>
                <a:spcPct val="50000"/>
              </a:spcBef>
              <a:buFontTx/>
              <a:buChar char="-"/>
            </a:pPr>
            <a:endParaRPr lang="en-US" sz="1800" dirty="0" smtClean="0"/>
          </a:p>
          <a:p>
            <a:pPr>
              <a:spcBef>
                <a:spcPct val="50000"/>
              </a:spcBef>
              <a:buNone/>
            </a:pPr>
            <a:endParaRPr lang="en-US" dirty="0" smtClean="0"/>
          </a:p>
          <a:p>
            <a:endParaRPr lang="en-AU" dirty="0"/>
          </a:p>
        </p:txBody>
      </p:sp>
      <p:pic>
        <p:nvPicPr>
          <p:cNvPr id="1026" name="Picture 2"/>
          <p:cNvPicPr>
            <a:picLocks noGrp="1" noChangeAspect="1" noChangeArrowheads="1"/>
          </p:cNvPicPr>
          <p:nvPr>
            <p:ph sz="half" idx="2"/>
          </p:nvPr>
        </p:nvPicPr>
        <p:blipFill>
          <a:blip r:embed="rId2" cstate="print"/>
          <a:srcRect/>
          <a:stretch>
            <a:fillRect/>
          </a:stretch>
        </p:blipFill>
        <p:spPr bwMode="auto">
          <a:xfrm>
            <a:off x="3419872" y="836712"/>
            <a:ext cx="5616624" cy="59046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rmAutofit fontScale="90000"/>
          </a:bodyPr>
          <a:lstStyle/>
          <a:p>
            <a:r>
              <a:rPr lang="en-US" dirty="0" smtClean="0"/>
              <a:t>Status of the Convention and position   of Mekong states and Australia</a:t>
            </a:r>
            <a:endParaRPr lang="en-AU" dirty="0"/>
          </a:p>
        </p:txBody>
      </p:sp>
      <p:sp>
        <p:nvSpPr>
          <p:cNvPr id="3" name="Content Placeholder 2"/>
          <p:cNvSpPr>
            <a:spLocks noGrp="1"/>
          </p:cNvSpPr>
          <p:nvPr>
            <p:ph idx="1"/>
          </p:nvPr>
        </p:nvSpPr>
        <p:spPr>
          <a:xfrm>
            <a:off x="179512" y="1340768"/>
            <a:ext cx="8784976" cy="5302942"/>
          </a:xfrm>
        </p:spPr>
        <p:txBody>
          <a:bodyPr>
            <a:normAutofit fontScale="25000" lnSpcReduction="20000"/>
          </a:bodyPr>
          <a:lstStyle/>
          <a:p>
            <a:pPr marL="0" lvl="1">
              <a:buNone/>
            </a:pPr>
            <a:r>
              <a:rPr lang="en-AU" sz="6400" b="1" u="sng" dirty="0" smtClean="0"/>
              <a:t>CURRENT STATUS</a:t>
            </a:r>
            <a:endParaRPr lang="en-AU" sz="6400" u="sng" dirty="0" smtClean="0"/>
          </a:p>
          <a:p>
            <a:pPr marL="457200" lvl="3">
              <a:buFontTx/>
              <a:buChar char="-"/>
            </a:pPr>
            <a:endParaRPr lang="en-US" sz="4000" dirty="0" smtClean="0"/>
          </a:p>
          <a:p>
            <a:pPr marL="457200" lvl="3">
              <a:buFontTx/>
              <a:buChar char="-"/>
            </a:pPr>
            <a:r>
              <a:rPr lang="en-US" sz="6400" dirty="0" smtClean="0"/>
              <a:t>Adopted by the UN General Assembly in 1997 </a:t>
            </a:r>
          </a:p>
          <a:p>
            <a:pPr marL="457200" lvl="3">
              <a:buFontTx/>
              <a:buChar char="-"/>
            </a:pPr>
            <a:endParaRPr lang="en-US" sz="4000" dirty="0" smtClean="0"/>
          </a:p>
          <a:p>
            <a:pPr marL="914400" lvl="4">
              <a:buFontTx/>
              <a:buChar char="-"/>
            </a:pPr>
            <a:r>
              <a:rPr lang="en-US" sz="6400" i="1" dirty="0" smtClean="0"/>
              <a:t>One of the most widely supported agreements ever (103 states in </a:t>
            </a:r>
            <a:r>
              <a:rPr lang="en-US" sz="6400" i="1" dirty="0" err="1" smtClean="0"/>
              <a:t>favour</a:t>
            </a:r>
            <a:r>
              <a:rPr lang="en-US" sz="6400" i="1" dirty="0" smtClean="0"/>
              <a:t>)</a:t>
            </a:r>
          </a:p>
          <a:p>
            <a:pPr marL="457200" lvl="3">
              <a:buFontTx/>
              <a:buChar char="-"/>
            </a:pPr>
            <a:endParaRPr lang="en-US" sz="4000" dirty="0" smtClean="0"/>
          </a:p>
          <a:p>
            <a:pPr marL="457200" lvl="3">
              <a:buFontTx/>
              <a:buChar char="-"/>
            </a:pPr>
            <a:r>
              <a:rPr lang="en-US" sz="6400" dirty="0" smtClean="0"/>
              <a:t>NOT in force</a:t>
            </a:r>
          </a:p>
          <a:p>
            <a:pPr marL="914400" lvl="4">
              <a:buFontTx/>
              <a:buChar char="-"/>
            </a:pPr>
            <a:endParaRPr lang="en-US" sz="4000" dirty="0" smtClean="0"/>
          </a:p>
          <a:p>
            <a:pPr marL="914400" lvl="4">
              <a:buFontTx/>
              <a:buChar char="-"/>
            </a:pPr>
            <a:r>
              <a:rPr lang="en-US" sz="6400" i="1" dirty="0" smtClean="0"/>
              <a:t>24 parties have ratified/acceded (including 3 states in past 5 months)</a:t>
            </a:r>
          </a:p>
          <a:p>
            <a:pPr marL="914400" lvl="4">
              <a:buFontTx/>
              <a:buChar char="-"/>
            </a:pPr>
            <a:endParaRPr lang="en-US" sz="4000" i="1" dirty="0" smtClean="0"/>
          </a:p>
          <a:p>
            <a:pPr marL="914400" lvl="4">
              <a:buFontTx/>
              <a:buChar char="-"/>
            </a:pPr>
            <a:r>
              <a:rPr lang="en-US" sz="6400" i="1" dirty="0" smtClean="0"/>
              <a:t>Need a further 11 for it enter into force</a:t>
            </a:r>
          </a:p>
          <a:p>
            <a:pPr>
              <a:buNone/>
            </a:pPr>
            <a:endParaRPr lang="en-US" sz="4000" b="1" dirty="0" smtClean="0"/>
          </a:p>
          <a:p>
            <a:pPr>
              <a:buNone/>
            </a:pPr>
            <a:r>
              <a:rPr lang="en-US" sz="6400" b="1" u="sng" dirty="0" smtClean="0"/>
              <a:t>MEKONG STATES</a:t>
            </a:r>
          </a:p>
          <a:p>
            <a:pPr>
              <a:buNone/>
            </a:pPr>
            <a:endParaRPr lang="en-US" sz="4000" b="1" dirty="0" smtClean="0"/>
          </a:p>
          <a:p>
            <a:pPr>
              <a:buFontTx/>
              <a:buChar char="-"/>
            </a:pPr>
            <a:r>
              <a:rPr lang="en-US" sz="6400" dirty="0" smtClean="0"/>
              <a:t>Lao PDR, Cambodia, Viet Nam, Thailand voted in favour of its adoption</a:t>
            </a:r>
          </a:p>
          <a:p>
            <a:pPr>
              <a:buFontTx/>
              <a:buChar char="-"/>
            </a:pPr>
            <a:endParaRPr lang="en-US" sz="4000" dirty="0" smtClean="0"/>
          </a:p>
          <a:p>
            <a:pPr>
              <a:buFontTx/>
              <a:buChar char="-"/>
            </a:pPr>
            <a:r>
              <a:rPr lang="en-US" sz="6400" dirty="0" smtClean="0"/>
              <a:t>SIGNIFICANTLY: China one of three states who voted against its adoption</a:t>
            </a:r>
          </a:p>
          <a:p>
            <a:pPr>
              <a:buFontTx/>
              <a:buChar char="-"/>
            </a:pPr>
            <a:endParaRPr lang="en-US" sz="4000" dirty="0" smtClean="0"/>
          </a:p>
          <a:p>
            <a:pPr>
              <a:buFontTx/>
              <a:buChar char="-"/>
            </a:pPr>
            <a:r>
              <a:rPr lang="en-US" sz="6400" dirty="0" smtClean="0"/>
              <a:t>Myanmar absent</a:t>
            </a:r>
          </a:p>
          <a:p>
            <a:pPr lvl="1"/>
            <a:endParaRPr lang="en-US" sz="4000" dirty="0" smtClean="0"/>
          </a:p>
          <a:p>
            <a:pPr>
              <a:buNone/>
            </a:pPr>
            <a:r>
              <a:rPr lang="en-US" sz="6400" b="1" u="sng" dirty="0" smtClean="0"/>
              <a:t>AUSTRALIA</a:t>
            </a:r>
          </a:p>
          <a:p>
            <a:pPr>
              <a:buNone/>
            </a:pPr>
            <a:endParaRPr lang="en-US" sz="4000" b="1" dirty="0" smtClean="0"/>
          </a:p>
          <a:p>
            <a:pPr>
              <a:buFontTx/>
              <a:buChar char="-"/>
            </a:pPr>
            <a:r>
              <a:rPr lang="en-US" sz="6400" dirty="0" smtClean="0"/>
              <a:t>Voted in favour of its adoption</a:t>
            </a:r>
          </a:p>
          <a:p>
            <a:pPr>
              <a:buFontTx/>
              <a:buChar char="-"/>
            </a:pPr>
            <a:endParaRPr lang="en-US" sz="4000" dirty="0" smtClean="0"/>
          </a:p>
          <a:p>
            <a:pPr>
              <a:buFontTx/>
              <a:buChar char="-"/>
            </a:pPr>
            <a:r>
              <a:rPr lang="en-US" sz="6400" dirty="0" err="1" smtClean="0"/>
              <a:t>Labour</a:t>
            </a:r>
            <a:r>
              <a:rPr lang="en-US" sz="6400" dirty="0" smtClean="0"/>
              <a:t> party currently in government supported its ratification at the time of their election in 2007.</a:t>
            </a:r>
          </a:p>
          <a:p>
            <a:pPr lvl="1"/>
            <a:endParaRPr lang="en-US" sz="2400" dirty="0" smtClean="0"/>
          </a:p>
          <a:p>
            <a:pPr lvl="1"/>
            <a:endParaRPr lang="en-US" sz="2400" dirty="0" smtClean="0"/>
          </a:p>
          <a:p>
            <a:pPr lvl="1">
              <a:buNone/>
            </a:pPr>
            <a:endParaRPr lang="en-US" sz="2400" dirty="0" smtClean="0"/>
          </a:p>
          <a:p>
            <a:pPr>
              <a:buNone/>
            </a:pPr>
            <a:endParaRPr lang="en-A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rmAutofit fontScale="90000"/>
          </a:bodyPr>
          <a:lstStyle/>
          <a:p>
            <a:r>
              <a:rPr lang="en-US" dirty="0" smtClean="0"/>
              <a:t>Developments highlighting Australia and Mekong states’ Convention status</a:t>
            </a:r>
            <a:endParaRPr lang="en-AU" dirty="0"/>
          </a:p>
        </p:txBody>
      </p:sp>
      <p:sp>
        <p:nvSpPr>
          <p:cNvPr id="3" name="Content Placeholder 2"/>
          <p:cNvSpPr>
            <a:spLocks noGrp="1"/>
          </p:cNvSpPr>
          <p:nvPr>
            <p:ph idx="1"/>
          </p:nvPr>
        </p:nvSpPr>
        <p:spPr>
          <a:xfrm>
            <a:off x="285720" y="1600200"/>
            <a:ext cx="8678768" cy="5141168"/>
          </a:xfrm>
        </p:spPr>
        <p:txBody>
          <a:bodyPr>
            <a:normAutofit fontScale="92500" lnSpcReduction="10000"/>
          </a:bodyPr>
          <a:lstStyle/>
          <a:p>
            <a:pPr>
              <a:buNone/>
            </a:pPr>
            <a:r>
              <a:rPr lang="en-US" sz="2400" b="1" u="sng" dirty="0" smtClean="0"/>
              <a:t>MEKONG</a:t>
            </a:r>
          </a:p>
          <a:p>
            <a:pPr lvl="1"/>
            <a:r>
              <a:rPr lang="en-US" sz="2400" dirty="0" smtClean="0"/>
              <a:t>Deferment by MRC of final approval on </a:t>
            </a:r>
            <a:r>
              <a:rPr lang="en-US" sz="2400" dirty="0" err="1" smtClean="0"/>
              <a:t>Xayaburi</a:t>
            </a:r>
            <a:r>
              <a:rPr lang="en-US" sz="2400" dirty="0" smtClean="0"/>
              <a:t> Dam in April 2011</a:t>
            </a:r>
          </a:p>
          <a:p>
            <a:pPr lvl="2">
              <a:buNone/>
            </a:pPr>
            <a:endParaRPr lang="en-US" sz="2400" dirty="0" smtClean="0"/>
          </a:p>
          <a:p>
            <a:pPr>
              <a:buNone/>
            </a:pPr>
            <a:r>
              <a:rPr lang="en-US" sz="2400" b="1" u="sng" dirty="0" smtClean="0"/>
              <a:t>AUSTRALIA</a:t>
            </a:r>
          </a:p>
          <a:p>
            <a:pPr lvl="1"/>
            <a:r>
              <a:rPr lang="en-US" sz="2400" dirty="0" err="1" smtClean="0"/>
              <a:t>AusAID</a:t>
            </a:r>
            <a:r>
              <a:rPr lang="en-US" sz="2400" dirty="0" smtClean="0"/>
              <a:t> Mekong water policy and program cycles ending 2011/2012</a:t>
            </a:r>
          </a:p>
          <a:p>
            <a:pPr lvl="1"/>
            <a:endParaRPr lang="en-US" sz="2400" dirty="0" smtClean="0"/>
          </a:p>
          <a:p>
            <a:pPr lvl="1"/>
            <a:r>
              <a:rPr lang="en-US" sz="2400" dirty="0" smtClean="0"/>
              <a:t>Independent Review of Aid Effectiveness released in July 2011</a:t>
            </a:r>
          </a:p>
          <a:p>
            <a:pPr lvl="1"/>
            <a:endParaRPr lang="en-US" sz="2400" dirty="0" smtClean="0"/>
          </a:p>
          <a:p>
            <a:pPr lvl="1"/>
            <a:r>
              <a:rPr lang="en-US" sz="2400" dirty="0" smtClean="0"/>
              <a:t>Murray-Darling Basin Authority plan in to be released in June 2011</a:t>
            </a:r>
          </a:p>
          <a:p>
            <a:pPr lvl="1">
              <a:buNone/>
            </a:pPr>
            <a:endParaRPr lang="en-US" sz="2400" dirty="0" smtClean="0"/>
          </a:p>
          <a:p>
            <a:pPr>
              <a:buNone/>
            </a:pPr>
            <a:r>
              <a:rPr lang="en-US" sz="2400" b="1" u="sng" dirty="0" smtClean="0"/>
              <a:t>GLOBAL</a:t>
            </a:r>
          </a:p>
          <a:p>
            <a:pPr lvl="1"/>
            <a:r>
              <a:rPr lang="en-US" sz="2400" dirty="0" smtClean="0"/>
              <a:t>Stagnation of UN Watercourses Convention which Australia and the majority of Mekong (specifically downstream) states support</a:t>
            </a:r>
          </a:p>
          <a:p>
            <a:pPr lvl="1">
              <a:buNone/>
            </a:pPr>
            <a:endParaRPr lang="en-US" sz="2400" dirty="0" smtClean="0"/>
          </a:p>
          <a:p>
            <a:pPr lvl="1"/>
            <a:endParaRPr lang="en-US" sz="2000" dirty="0" smtClean="0"/>
          </a:p>
          <a:p>
            <a:pPr lvl="1"/>
            <a:endParaRPr lang="en-AU"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3050"/>
            <a:ext cx="8928992" cy="635670"/>
          </a:xfrm>
        </p:spPr>
        <p:txBody>
          <a:bodyPr>
            <a:noAutofit/>
          </a:bodyPr>
          <a:lstStyle/>
          <a:p>
            <a:r>
              <a:rPr lang="en-US" sz="4000" b="0" dirty="0" smtClean="0"/>
              <a:t>The </a:t>
            </a:r>
            <a:r>
              <a:rPr lang="en-US" sz="4000" b="0" dirty="0" err="1" smtClean="0"/>
              <a:t>Xayaburi</a:t>
            </a:r>
            <a:r>
              <a:rPr lang="en-US" sz="4000" b="0" dirty="0" smtClean="0"/>
              <a:t> Dam &amp; hydropower plans</a:t>
            </a:r>
            <a:endParaRPr lang="en-AU" sz="4000" b="0" dirty="0"/>
          </a:p>
        </p:txBody>
      </p:sp>
      <p:sp>
        <p:nvSpPr>
          <p:cNvPr id="5" name="Text Placeholder 4"/>
          <p:cNvSpPr>
            <a:spLocks noGrp="1"/>
          </p:cNvSpPr>
          <p:nvPr>
            <p:ph type="body" sz="half" idx="2"/>
          </p:nvPr>
        </p:nvSpPr>
        <p:spPr>
          <a:xfrm>
            <a:off x="457200" y="1435100"/>
            <a:ext cx="5043494" cy="4691063"/>
          </a:xfrm>
        </p:spPr>
        <p:txBody>
          <a:bodyPr/>
          <a:lstStyle/>
          <a:p>
            <a:r>
              <a:rPr lang="en-US" dirty="0" smtClean="0"/>
              <a:t>RECENT DECISION</a:t>
            </a:r>
          </a:p>
          <a:p>
            <a:endParaRPr lang="en-US" dirty="0" smtClean="0"/>
          </a:p>
          <a:p>
            <a:pPr>
              <a:buFontTx/>
              <a:buChar char="-"/>
            </a:pPr>
            <a:r>
              <a:rPr lang="en-US" dirty="0" smtClean="0"/>
              <a:t> Deferral for 6 months</a:t>
            </a:r>
          </a:p>
          <a:p>
            <a:pPr>
              <a:buFontTx/>
              <a:buChar char="-"/>
            </a:pPr>
            <a:endParaRPr lang="en-US" dirty="0" smtClean="0"/>
          </a:p>
          <a:p>
            <a:pPr>
              <a:buFontTx/>
              <a:buChar char="-"/>
            </a:pPr>
            <a:r>
              <a:rPr lang="en-US" dirty="0" smtClean="0"/>
              <a:t> Moratorium sought but not g</a:t>
            </a:r>
          </a:p>
          <a:p>
            <a:pPr lvl="1"/>
            <a:endParaRPr lang="en-US" dirty="0" smtClean="0"/>
          </a:p>
          <a:p>
            <a:r>
              <a:rPr lang="en-US" dirty="0" smtClean="0"/>
              <a:t>LEAD UP TO DEVELOPMENTS</a:t>
            </a:r>
          </a:p>
          <a:p>
            <a:endParaRPr lang="en-US" dirty="0" smtClean="0"/>
          </a:p>
          <a:p>
            <a:r>
              <a:rPr lang="en-US" dirty="0" smtClean="0"/>
              <a:t>MEKONG RIVER COMMISSION</a:t>
            </a:r>
          </a:p>
          <a:p>
            <a:endParaRPr lang="en-AU" dirty="0" smtClean="0"/>
          </a:p>
          <a:p>
            <a:r>
              <a:rPr lang="en-AU" dirty="0" smtClean="0"/>
              <a:t>PLANNED DEVELOPMENTS</a:t>
            </a:r>
            <a:endParaRPr lang="en-AU" dirty="0"/>
          </a:p>
        </p:txBody>
      </p:sp>
      <p:pic>
        <p:nvPicPr>
          <p:cNvPr id="7170" name="Picture 2" descr="detail map of Xayaburi Dam area"/>
          <p:cNvPicPr>
            <a:picLocks noChangeAspect="1" noChangeArrowheads="1"/>
          </p:cNvPicPr>
          <p:nvPr/>
        </p:nvPicPr>
        <p:blipFill>
          <a:blip r:embed="rId3" cstate="print"/>
          <a:srcRect/>
          <a:stretch>
            <a:fillRect/>
          </a:stretch>
        </p:blipFill>
        <p:spPr bwMode="auto">
          <a:xfrm>
            <a:off x="5220072" y="908720"/>
            <a:ext cx="3744416" cy="5832648"/>
          </a:xfrm>
          <a:prstGeom prst="rect">
            <a:avLst/>
          </a:prstGeom>
          <a:noFill/>
        </p:spPr>
      </p:pic>
      <p:pic>
        <p:nvPicPr>
          <p:cNvPr id="6" name="Picture 8" descr="TERRA Mekong Dams March 2008"/>
          <p:cNvPicPr>
            <a:picLocks noGrp="1" noChangeAspect="1" noChangeArrowheads="1"/>
          </p:cNvPicPr>
          <p:nvPr>
            <p:ph idx="1"/>
          </p:nvPr>
        </p:nvPicPr>
        <p:blipFill>
          <a:blip r:embed="rId4" cstate="print"/>
          <a:srcRect/>
          <a:stretch>
            <a:fillRect/>
          </a:stretch>
        </p:blipFill>
        <p:spPr>
          <a:xfrm>
            <a:off x="251520" y="908720"/>
            <a:ext cx="4824536" cy="5796880"/>
          </a:xfr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401080" cy="798496"/>
          </a:xfrm>
        </p:spPr>
        <p:txBody>
          <a:bodyPr>
            <a:noAutofit/>
          </a:bodyPr>
          <a:lstStyle/>
          <a:p>
            <a:r>
              <a:rPr lang="en-US" sz="4200" b="0" dirty="0" smtClean="0"/>
              <a:t>Australia’s Aid Policies in the Mekong</a:t>
            </a:r>
            <a:endParaRPr lang="en-AU" sz="4200" b="0" dirty="0"/>
          </a:p>
        </p:txBody>
      </p:sp>
      <p:sp>
        <p:nvSpPr>
          <p:cNvPr id="4" name="Text Placeholder 3"/>
          <p:cNvSpPr>
            <a:spLocks noGrp="1"/>
          </p:cNvSpPr>
          <p:nvPr>
            <p:ph type="body" sz="half" idx="2"/>
          </p:nvPr>
        </p:nvSpPr>
        <p:spPr>
          <a:xfrm>
            <a:off x="285720" y="1052736"/>
            <a:ext cx="4142264" cy="5662412"/>
          </a:xfrm>
        </p:spPr>
        <p:txBody>
          <a:bodyPr>
            <a:normAutofit lnSpcReduction="10000"/>
          </a:bodyPr>
          <a:lstStyle/>
          <a:p>
            <a:pPr marL="0" lvl="1"/>
            <a:r>
              <a:rPr lang="en-US" sz="1400" b="1" u="sng" dirty="0" err="1" smtClean="0"/>
              <a:t>AusAID</a:t>
            </a:r>
            <a:r>
              <a:rPr lang="en-US" sz="1400" b="1" u="sng" dirty="0" smtClean="0"/>
              <a:t> WATER PROGRAMS IN THE MEKONG</a:t>
            </a:r>
          </a:p>
          <a:p>
            <a:pPr marL="0" lvl="1"/>
            <a:endParaRPr lang="en-AU" sz="1400" dirty="0" smtClean="0"/>
          </a:p>
          <a:p>
            <a:pPr marL="0" lvl="2"/>
            <a:r>
              <a:rPr lang="en-US" sz="1400" dirty="0" smtClean="0"/>
              <a:t>    -    Australian Mekong Water Resources Program </a:t>
            </a:r>
          </a:p>
          <a:p>
            <a:pPr marL="0" lvl="2"/>
            <a:endParaRPr lang="en-AU" sz="1100" dirty="0" smtClean="0"/>
          </a:p>
          <a:p>
            <a:pPr marL="457200" lvl="4">
              <a:buFont typeface="Arial" pitchFamily="34" charset="0"/>
              <a:buChar char="•"/>
            </a:pPr>
            <a:r>
              <a:rPr lang="en-US" sz="1400" dirty="0" smtClean="0"/>
              <a:t>   </a:t>
            </a:r>
            <a:r>
              <a:rPr lang="en-US" sz="1400" i="1" dirty="0" smtClean="0"/>
              <a:t>2007-2011</a:t>
            </a:r>
          </a:p>
          <a:p>
            <a:pPr marL="457200" lvl="4">
              <a:buFont typeface="Arial" pitchFamily="34" charset="0"/>
              <a:buChar char="•"/>
            </a:pPr>
            <a:endParaRPr lang="en-US" sz="1100" i="1" dirty="0" smtClean="0"/>
          </a:p>
          <a:p>
            <a:pPr marL="457200" lvl="4">
              <a:buFont typeface="Arial" pitchFamily="34" charset="0"/>
              <a:buChar char="•"/>
            </a:pPr>
            <a:r>
              <a:rPr lang="en-US" sz="1400" i="1" dirty="0" smtClean="0"/>
              <a:t>    2009-2012</a:t>
            </a:r>
            <a:endParaRPr lang="en-AU" sz="1400" i="1" dirty="0" smtClean="0"/>
          </a:p>
          <a:p>
            <a:pPr marL="0" lvl="2"/>
            <a:endParaRPr lang="en-US" sz="1100" dirty="0" smtClean="0"/>
          </a:p>
          <a:p>
            <a:pPr marL="0" lvl="2"/>
            <a:r>
              <a:rPr lang="en-US" sz="1400" dirty="0" smtClean="0"/>
              <a:t>     -   Australian Greater Mekong Sub-region Program</a:t>
            </a:r>
            <a:endParaRPr lang="en-AU" sz="1400" dirty="0" smtClean="0"/>
          </a:p>
          <a:p>
            <a:pPr marL="0" lvl="2"/>
            <a:endParaRPr lang="en-AU" sz="1400" dirty="0" smtClean="0"/>
          </a:p>
          <a:p>
            <a:pPr marL="457200" lvl="3">
              <a:buFont typeface="Arial" pitchFamily="34" charset="0"/>
              <a:buChar char="•"/>
            </a:pPr>
            <a:r>
              <a:rPr lang="en-US" sz="1300" dirty="0" smtClean="0"/>
              <a:t>     </a:t>
            </a:r>
            <a:r>
              <a:rPr lang="en-US" sz="1400" i="1" dirty="0" smtClean="0"/>
              <a:t>2007-2011</a:t>
            </a:r>
            <a:endParaRPr lang="en-AU" sz="1400" i="1" dirty="0" smtClean="0"/>
          </a:p>
          <a:p>
            <a:pPr marL="0" lvl="3"/>
            <a:endParaRPr lang="en-AU" sz="1400" dirty="0" smtClean="0"/>
          </a:p>
          <a:p>
            <a:pPr marL="0" lvl="3"/>
            <a:r>
              <a:rPr lang="en-AU" sz="1400" b="1" u="sng" dirty="0" smtClean="0"/>
              <a:t>KEY </a:t>
            </a:r>
            <a:r>
              <a:rPr lang="en-US" sz="1400" b="1" u="sng" dirty="0" smtClean="0"/>
              <a:t>FOCUS AREAS</a:t>
            </a:r>
          </a:p>
          <a:p>
            <a:pPr marL="0" lvl="3"/>
            <a:endParaRPr lang="en-US" sz="1100" b="1" dirty="0" smtClean="0"/>
          </a:p>
          <a:p>
            <a:pPr marL="0" lvl="3"/>
            <a:r>
              <a:rPr lang="en-US" sz="1400" b="1" dirty="0" smtClean="0"/>
              <a:t>      -    </a:t>
            </a:r>
            <a:r>
              <a:rPr lang="en-US" sz="1400" dirty="0" smtClean="0"/>
              <a:t>Capacity-building</a:t>
            </a:r>
          </a:p>
          <a:p>
            <a:pPr marL="0" lvl="3"/>
            <a:endParaRPr lang="en-US" sz="1100" dirty="0" smtClean="0"/>
          </a:p>
          <a:p>
            <a:pPr marL="0" lvl="3"/>
            <a:r>
              <a:rPr lang="en-US" sz="1400" dirty="0" smtClean="0"/>
              <a:t>      -    Environmental change</a:t>
            </a:r>
          </a:p>
          <a:p>
            <a:pPr marL="0" lvl="3"/>
            <a:endParaRPr lang="en-US" sz="1100" dirty="0" smtClean="0"/>
          </a:p>
          <a:p>
            <a:pPr marL="0" lvl="3"/>
            <a:r>
              <a:rPr lang="en-US" sz="1400" dirty="0" smtClean="0"/>
              <a:t>      -     Food security</a:t>
            </a:r>
          </a:p>
          <a:p>
            <a:pPr marL="0" lvl="3"/>
            <a:endParaRPr lang="en-US" sz="1100" dirty="0" smtClean="0"/>
          </a:p>
          <a:p>
            <a:pPr marL="0" lvl="3"/>
            <a:r>
              <a:rPr lang="en-US" sz="1400" dirty="0" smtClean="0"/>
              <a:t>      -     Hydropower assessment</a:t>
            </a:r>
          </a:p>
          <a:p>
            <a:pPr marL="0" lvl="3"/>
            <a:endParaRPr lang="en-US" sz="1100" dirty="0" smtClean="0"/>
          </a:p>
          <a:p>
            <a:pPr marL="0" lvl="3"/>
            <a:r>
              <a:rPr lang="en-US" sz="1400" dirty="0" smtClean="0"/>
              <a:t>      -     </a:t>
            </a:r>
            <a:r>
              <a:rPr lang="en-US" sz="1400" dirty="0" err="1" smtClean="0"/>
              <a:t>Transboundary</a:t>
            </a:r>
            <a:r>
              <a:rPr lang="en-US" sz="1400" dirty="0" smtClean="0"/>
              <a:t> engagement</a:t>
            </a:r>
          </a:p>
          <a:p>
            <a:pPr marL="0" lvl="3"/>
            <a:endParaRPr lang="en-US" sz="1100" dirty="0" smtClean="0"/>
          </a:p>
          <a:p>
            <a:pPr marL="0" lvl="3"/>
            <a:r>
              <a:rPr lang="en-US" sz="1400" dirty="0" smtClean="0"/>
              <a:t>      -     Corporate social responsibility</a:t>
            </a:r>
            <a:endParaRPr lang="en-AU" sz="1400" dirty="0" smtClean="0"/>
          </a:p>
          <a:p>
            <a:endParaRPr lang="en-AU" dirty="0"/>
          </a:p>
        </p:txBody>
      </p:sp>
      <p:sp>
        <p:nvSpPr>
          <p:cNvPr id="5" name="Content Placeholder 4"/>
          <p:cNvSpPr>
            <a:spLocks noGrp="1"/>
          </p:cNvSpPr>
          <p:nvPr>
            <p:ph idx="1"/>
          </p:nvPr>
        </p:nvSpPr>
        <p:spPr>
          <a:xfrm>
            <a:off x="4788024" y="1556792"/>
            <a:ext cx="4248472" cy="3960440"/>
          </a:xfrm>
          <a:effectLst>
            <a:glow rad="63500">
              <a:schemeClr val="accent1">
                <a:satMod val="175000"/>
                <a:alpha val="40000"/>
              </a:schemeClr>
            </a:glow>
            <a:outerShdw blurRad="50800" dist="38100" dir="2700000" algn="tl" rotWithShape="0">
              <a:prstClr val="black">
                <a:alpha val="40000"/>
              </a:prstClr>
            </a:outerShdw>
          </a:effectLst>
        </p:spPr>
        <p:txBody>
          <a:bodyPr>
            <a:normAutofit fontScale="92500" lnSpcReduction="20000"/>
          </a:bodyPr>
          <a:lstStyle/>
          <a:p>
            <a:pPr marL="0" lvl="2" indent="0" algn="ctr">
              <a:buNone/>
            </a:pPr>
            <a:r>
              <a:rPr lang="en-US" sz="1400" b="1" u="sng" dirty="0" err="1" smtClean="0"/>
              <a:t>AusAID</a:t>
            </a:r>
            <a:r>
              <a:rPr lang="en-US" sz="1400" b="1" u="sng" dirty="0" smtClean="0"/>
              <a:t> &amp; MRC</a:t>
            </a:r>
          </a:p>
          <a:p>
            <a:pPr marL="0" lvl="2" indent="0">
              <a:buNone/>
            </a:pPr>
            <a:endParaRPr lang="en-AU" sz="1400" i="1" dirty="0" smtClean="0"/>
          </a:p>
          <a:p>
            <a:pPr marL="0" lvl="2" indent="0">
              <a:buNone/>
            </a:pPr>
            <a:r>
              <a:rPr lang="en-US" sz="1400" b="1" dirty="0" smtClean="0"/>
              <a:t>OBJECTIVES</a:t>
            </a:r>
            <a:endParaRPr lang="en-AU" sz="1400" b="1" dirty="0" smtClean="0"/>
          </a:p>
          <a:p>
            <a:pPr marL="0" lvl="3" indent="0"/>
            <a:r>
              <a:rPr lang="en-US" sz="1400" dirty="0" smtClean="0"/>
              <a:t>      Strengthen institutions</a:t>
            </a:r>
          </a:p>
          <a:p>
            <a:pPr marL="0" lvl="3" indent="0"/>
            <a:endParaRPr lang="en-AU" sz="1400" dirty="0" smtClean="0"/>
          </a:p>
          <a:p>
            <a:pPr marL="0" lvl="3" indent="0"/>
            <a:r>
              <a:rPr lang="en-US" sz="1400" dirty="0" smtClean="0"/>
              <a:t>      Improving availability of reliable knowledge</a:t>
            </a:r>
          </a:p>
          <a:p>
            <a:pPr marL="0" lvl="3" indent="0"/>
            <a:endParaRPr lang="en-AU" sz="1400" dirty="0" smtClean="0"/>
          </a:p>
          <a:p>
            <a:pPr marL="0" lvl="3" indent="0"/>
            <a:r>
              <a:rPr lang="en-US" sz="1400" dirty="0" smtClean="0"/>
              <a:t>      Making more informed decisions</a:t>
            </a:r>
          </a:p>
          <a:p>
            <a:pPr marL="0" lvl="3" indent="0">
              <a:buNone/>
            </a:pPr>
            <a:endParaRPr lang="en-US" sz="1400" dirty="0" smtClean="0"/>
          </a:p>
          <a:p>
            <a:pPr marL="0" lvl="2" indent="0">
              <a:buNone/>
            </a:pPr>
            <a:r>
              <a:rPr lang="en-US" sz="1400" b="1" dirty="0" smtClean="0"/>
              <a:t>ACTIVITIES</a:t>
            </a:r>
            <a:endParaRPr lang="en-AU" sz="1400" b="1" dirty="0" smtClean="0"/>
          </a:p>
          <a:p>
            <a:pPr marL="0" lvl="3" indent="0"/>
            <a:r>
              <a:rPr lang="en-US" sz="1400" dirty="0" smtClean="0"/>
              <a:t>      Funding</a:t>
            </a:r>
          </a:p>
          <a:p>
            <a:pPr marL="0" lvl="3" indent="0">
              <a:buNone/>
            </a:pPr>
            <a:r>
              <a:rPr lang="en-US" sz="1400" dirty="0" smtClean="0"/>
              <a:t>          -       </a:t>
            </a:r>
            <a:r>
              <a:rPr lang="en-US" sz="1400" i="1" dirty="0" smtClean="0"/>
              <a:t>Largest bilateral donor</a:t>
            </a:r>
          </a:p>
          <a:p>
            <a:pPr marL="0" lvl="3" indent="0">
              <a:buNone/>
            </a:pPr>
            <a:endParaRPr lang="en-AU" sz="1400" dirty="0" smtClean="0"/>
          </a:p>
          <a:p>
            <a:pPr marL="0" lvl="3" indent="0"/>
            <a:r>
              <a:rPr lang="en-US" sz="1400" dirty="0" smtClean="0"/>
              <a:t>      Capacity building and knowledge sharing</a:t>
            </a:r>
            <a:endParaRPr lang="en-AU" sz="1400" dirty="0" smtClean="0"/>
          </a:p>
          <a:p>
            <a:pPr marL="0" lvl="4" indent="0">
              <a:buNone/>
            </a:pPr>
            <a:r>
              <a:rPr lang="en-US" sz="1400" dirty="0" smtClean="0"/>
              <a:t>          -       </a:t>
            </a:r>
            <a:r>
              <a:rPr lang="en-US" sz="1400" i="1" dirty="0" smtClean="0"/>
              <a:t>Twinning of domestic integrated water    </a:t>
            </a:r>
          </a:p>
          <a:p>
            <a:pPr marL="0" lvl="4" indent="0">
              <a:buNone/>
            </a:pPr>
            <a:r>
              <a:rPr lang="en-US" sz="1400" i="1" dirty="0" smtClean="0"/>
              <a:t>                   management programs  in Australia with national</a:t>
            </a:r>
          </a:p>
          <a:p>
            <a:pPr marL="0" lvl="4" indent="0">
              <a:buNone/>
            </a:pPr>
            <a:r>
              <a:rPr lang="en-US" sz="1400" i="1" dirty="0" smtClean="0"/>
              <a:t>                   government institutions and MRC representatives</a:t>
            </a:r>
          </a:p>
          <a:p>
            <a:pPr marL="0" lvl="4" indent="0">
              <a:buNone/>
            </a:pPr>
            <a:r>
              <a:rPr lang="en-US" sz="1400" dirty="0" smtClean="0"/>
              <a:t> </a:t>
            </a:r>
            <a:r>
              <a:rPr lang="en-AU" sz="1400" dirty="0" smtClean="0"/>
              <a:t>	-      </a:t>
            </a:r>
            <a:r>
              <a:rPr lang="en-US" sz="1400" dirty="0" smtClean="0"/>
              <a:t>Murray-Darling Basin Authority</a:t>
            </a:r>
            <a:endParaRPr lang="en-AU" sz="1400" dirty="0" smtClean="0"/>
          </a:p>
          <a:p>
            <a:pPr marL="0" lvl="4" indent="0">
              <a:buNone/>
            </a:pPr>
            <a:r>
              <a:rPr lang="en-AU" sz="1400" dirty="0" smtClean="0"/>
              <a:t>                         -      </a:t>
            </a:r>
            <a:r>
              <a:rPr lang="en-US" sz="1400" dirty="0" smtClean="0"/>
              <a:t>CSIRO</a:t>
            </a:r>
            <a:endParaRPr lang="en-AU" sz="1400" dirty="0" smtClean="0"/>
          </a:p>
        </p:txBody>
      </p:sp>
      <p:pic>
        <p:nvPicPr>
          <p:cNvPr id="6" name="Picture 8"/>
          <p:cNvPicPr>
            <a:picLocks noChangeAspect="1" noChangeArrowheads="1"/>
          </p:cNvPicPr>
          <p:nvPr/>
        </p:nvPicPr>
        <p:blipFill>
          <a:blip r:embed="rId2" cstate="print"/>
          <a:srcRect/>
          <a:stretch>
            <a:fillRect/>
          </a:stretch>
        </p:blipFill>
        <p:spPr bwMode="auto">
          <a:xfrm>
            <a:off x="5292080" y="836712"/>
            <a:ext cx="2737859" cy="662955"/>
          </a:xfrm>
          <a:prstGeom prst="rect">
            <a:avLst/>
          </a:prstGeom>
          <a:noFill/>
          <a:ln w="9525">
            <a:noFill/>
            <a:miter lim="800000"/>
            <a:headEnd/>
            <a:tailEnd/>
          </a:ln>
        </p:spPr>
      </p:pic>
      <p:pic>
        <p:nvPicPr>
          <p:cNvPr id="7" name="Picture 6" descr="http://www.wkhcca.my/wp-content/uploads/2011/04/mrc_resize.jpg"/>
          <p:cNvPicPr>
            <a:picLocks noChangeAspect="1" noChangeArrowheads="1"/>
          </p:cNvPicPr>
          <p:nvPr/>
        </p:nvPicPr>
        <p:blipFill>
          <a:blip r:embed="rId3" cstate="print"/>
          <a:srcRect/>
          <a:stretch>
            <a:fillRect/>
          </a:stretch>
        </p:blipFill>
        <p:spPr bwMode="auto">
          <a:xfrm>
            <a:off x="6156176" y="5517232"/>
            <a:ext cx="1224136" cy="1224136"/>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F:\IUCN AEL Water Colloquium\Murray Darling River Basin.jpg"/>
          <p:cNvPicPr>
            <a:picLocks noGrp="1" noChangeAspect="1" noChangeArrowheads="1"/>
          </p:cNvPicPr>
          <p:nvPr>
            <p:ph idx="1"/>
          </p:nvPr>
        </p:nvPicPr>
        <p:blipFill>
          <a:blip r:embed="rId2" cstate="print"/>
          <a:stretch>
            <a:fillRect/>
          </a:stretch>
        </p:blipFill>
        <p:spPr bwMode="auto">
          <a:xfrm>
            <a:off x="3203848" y="836712"/>
            <a:ext cx="5818398" cy="5904656"/>
          </a:xfrm>
          <a:prstGeom prst="rect">
            <a:avLst/>
          </a:prstGeom>
          <a:noFill/>
          <a:ln>
            <a:noFill/>
          </a:ln>
        </p:spPr>
      </p:pic>
      <p:sp>
        <p:nvSpPr>
          <p:cNvPr id="4" name="Title 3"/>
          <p:cNvSpPr>
            <a:spLocks noGrp="1"/>
          </p:cNvSpPr>
          <p:nvPr>
            <p:ph type="title"/>
          </p:nvPr>
        </p:nvSpPr>
        <p:spPr>
          <a:xfrm>
            <a:off x="179512" y="0"/>
            <a:ext cx="8856984" cy="648072"/>
          </a:xfrm>
        </p:spPr>
        <p:txBody>
          <a:bodyPr>
            <a:normAutofit fontScale="90000"/>
          </a:bodyPr>
          <a:lstStyle/>
          <a:p>
            <a:r>
              <a:rPr lang="en-US" dirty="0" smtClean="0"/>
              <a:t>Convention’s application in Australia</a:t>
            </a:r>
            <a:endParaRPr lang="en-AU" dirty="0"/>
          </a:p>
        </p:txBody>
      </p:sp>
      <p:sp>
        <p:nvSpPr>
          <p:cNvPr id="5" name="Content Placeholder 3"/>
          <p:cNvSpPr txBox="1">
            <a:spLocks/>
          </p:cNvSpPr>
          <p:nvPr/>
        </p:nvSpPr>
        <p:spPr>
          <a:xfrm>
            <a:off x="107504" y="764704"/>
            <a:ext cx="2952328" cy="6093296"/>
          </a:xfrm>
          <a:prstGeom prst="rect">
            <a:avLst/>
          </a:prstGeom>
        </p:spPr>
        <p:txBody>
          <a:bodyPr vert="horz" lIns="91440" tIns="45720" rIns="91440" bIns="45720" rtlCol="0">
            <a:normAutofit fontScale="85000" lnSpcReduction="10000"/>
          </a:bodyPr>
          <a:lstStyle/>
          <a:p>
            <a:pPr marL="342900" marR="0" lvl="0" indent="-342900" algn="l" defTabSz="914400" rtl="0" eaLnBrk="1" fontAlgn="auto" latinLnBrk="0" hangingPunct="1">
              <a:lnSpc>
                <a:spcPct val="100000"/>
              </a:lnSpc>
              <a:spcBef>
                <a:spcPct val="50000"/>
              </a:spcBef>
              <a:spcAft>
                <a:spcPts val="0"/>
              </a:spcAft>
              <a:buClrTx/>
              <a:buSzTx/>
              <a:buFont typeface="Arial" pitchFamily="34" charset="0"/>
              <a:buNone/>
              <a:tabLst/>
              <a:defRPr/>
            </a:pPr>
            <a:r>
              <a:rPr kumimoji="0" lang="en-US" sz="2400" b="0" i="0" u="sng" strike="noStrike" kern="1200" cap="none" spc="0" normalizeH="0" baseline="0" noProof="0" dirty="0" smtClean="0">
                <a:ln>
                  <a:noFill/>
                </a:ln>
                <a:solidFill>
                  <a:schemeClr val="tx1"/>
                </a:solidFill>
                <a:effectLst/>
                <a:uLnTx/>
                <a:uFillTx/>
                <a:latin typeface="+mn-lt"/>
                <a:ea typeface="+mn-ea"/>
                <a:cs typeface="+mn-cs"/>
              </a:rPr>
              <a:t>Murray-Darling River Basin</a:t>
            </a:r>
          </a:p>
          <a:p>
            <a:pPr marL="342900" marR="0" lvl="0" indent="-342900" algn="l" defTabSz="914400" rtl="0" eaLnBrk="1" fontAlgn="auto" latinLnBrk="0" hangingPunct="1">
              <a:lnSpc>
                <a:spcPct val="100000"/>
              </a:lnSpc>
              <a:spcBef>
                <a:spcPct val="50000"/>
              </a:spcBef>
              <a:spcAft>
                <a:spcPts val="0"/>
              </a:spcAft>
              <a:buClrTx/>
              <a:buSzTx/>
              <a:buFontTx/>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Spans 4</a:t>
            </a:r>
            <a:r>
              <a:rPr kumimoji="0" lang="en-US" sz="1800" b="0" i="0" u="none" strike="noStrike" kern="1200" cap="none" spc="0" normalizeH="0" noProof="0" dirty="0" smtClean="0">
                <a:ln>
                  <a:noFill/>
                </a:ln>
                <a:solidFill>
                  <a:schemeClr val="tx1"/>
                </a:solidFill>
                <a:effectLst/>
                <a:uLnTx/>
                <a:uFillTx/>
                <a:latin typeface="+mn-lt"/>
                <a:ea typeface="+mn-ea"/>
                <a:cs typeface="+mn-cs"/>
              </a:rPr>
              <a:t> states and 1 territory</a:t>
            </a: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50000"/>
              </a:spcBef>
              <a:spcAft>
                <a:spcPts val="0"/>
              </a:spcAft>
              <a:buClrTx/>
              <a:buSzTx/>
              <a:buFontTx/>
              <a:buChar char="-"/>
              <a:tabLst/>
              <a:defRPr/>
            </a:pPr>
            <a:r>
              <a:rPr lang="en-US" dirty="0" smtClean="0"/>
              <a:t>Primary source of water and farmland industry</a:t>
            </a: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50000"/>
              </a:spcBef>
              <a:spcAft>
                <a:spcPts val="0"/>
              </a:spcAft>
              <a:buClrTx/>
              <a:buSzTx/>
              <a:buFontTx/>
              <a:buChar char="-"/>
              <a:tabLst/>
              <a:defRPr/>
            </a:pPr>
            <a:r>
              <a:rPr lang="en-US" dirty="0" smtClean="0"/>
              <a:t>Highly regulated with dams and irrigation schemes</a:t>
            </a:r>
          </a:p>
          <a:p>
            <a:pPr marL="342900" marR="0" lvl="0" indent="-342900" algn="l" defTabSz="914400" rtl="0" eaLnBrk="1" fontAlgn="auto" latinLnBrk="0" hangingPunct="1">
              <a:lnSpc>
                <a:spcPct val="100000"/>
              </a:lnSpc>
              <a:spcBef>
                <a:spcPct val="50000"/>
              </a:spcBef>
              <a:spcAft>
                <a:spcPts val="0"/>
              </a:spcAft>
              <a:buClrTx/>
              <a:buSzTx/>
              <a:buFontTx/>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Severe</a:t>
            </a:r>
            <a:r>
              <a:rPr kumimoji="0" lang="en-US" sz="1800" b="0" i="0" u="none" strike="noStrike" kern="1200" cap="none" spc="0" normalizeH="0" noProof="0" dirty="0" smtClean="0">
                <a:ln>
                  <a:noFill/>
                </a:ln>
                <a:solidFill>
                  <a:schemeClr val="tx1"/>
                </a:solidFill>
                <a:effectLst/>
                <a:uLnTx/>
                <a:uFillTx/>
                <a:latin typeface="+mn-lt"/>
                <a:ea typeface="+mn-ea"/>
                <a:cs typeface="+mn-cs"/>
              </a:rPr>
              <a:t> environmental degradation </a:t>
            </a:r>
            <a:r>
              <a:rPr lang="en-US" noProof="0" dirty="0" smtClean="0"/>
              <a:t>downstream due to history of uncoordinated upstream planning/usage</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indent="-342900">
              <a:spcBef>
                <a:spcPct val="50000"/>
              </a:spcBef>
            </a:pPr>
            <a:r>
              <a:rPr lang="en-US" sz="2400" u="sng" dirty="0" smtClean="0"/>
              <a:t>Murray-Darling Plan</a:t>
            </a:r>
            <a:endParaRPr kumimoji="0" lang="en-US" sz="2400" b="0" i="0" u="sng"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50000"/>
              </a:spcBef>
              <a:spcAft>
                <a:spcPts val="0"/>
              </a:spcAft>
              <a:buClrTx/>
              <a:buSzTx/>
              <a:buFontTx/>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Due for release</a:t>
            </a:r>
            <a:r>
              <a:rPr kumimoji="0" lang="en-US" sz="1800" b="0" i="0" u="none" strike="noStrike" kern="1200" cap="none" spc="0" normalizeH="0" noProof="0" dirty="0" smtClean="0">
                <a:ln>
                  <a:noFill/>
                </a:ln>
                <a:solidFill>
                  <a:schemeClr val="tx1"/>
                </a:solidFill>
                <a:effectLst/>
                <a:uLnTx/>
                <a:uFillTx/>
                <a:latin typeface="+mn-lt"/>
                <a:ea typeface="+mn-ea"/>
                <a:cs typeface="+mn-cs"/>
              </a:rPr>
              <a:t> in July 2011</a:t>
            </a: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50000"/>
              </a:spcBef>
              <a:spcAft>
                <a:spcPts val="0"/>
              </a:spcAft>
              <a:buClrTx/>
              <a:buSzTx/>
              <a:buFontTx/>
              <a:buChar char="-"/>
              <a:tabLst/>
              <a:defRPr/>
            </a:pPr>
            <a:r>
              <a:rPr lang="en-US" dirty="0" smtClean="0"/>
              <a:t>Controversy over perceived </a:t>
            </a:r>
            <a:r>
              <a:rPr lang="en-US" dirty="0" err="1" smtClean="0"/>
              <a:t>prioritisation</a:t>
            </a:r>
            <a:r>
              <a:rPr lang="en-US" dirty="0" smtClean="0"/>
              <a:t> of environment over existing industries</a:t>
            </a:r>
          </a:p>
          <a:p>
            <a:pPr marL="342900" marR="0" lvl="0" indent="-342900" algn="l" defTabSz="914400" rtl="0" eaLnBrk="1" fontAlgn="auto" latinLnBrk="0" hangingPunct="1">
              <a:lnSpc>
                <a:spcPct val="100000"/>
              </a:lnSpc>
              <a:spcBef>
                <a:spcPct val="50000"/>
              </a:spcBef>
              <a:spcAft>
                <a:spcPts val="0"/>
              </a:spcAft>
              <a:buClrTx/>
              <a:buSzTx/>
              <a:buFontTx/>
              <a:buChar char="-"/>
              <a:tabLst/>
              <a:defRPr/>
            </a:pPr>
            <a:r>
              <a:rPr lang="en-US" dirty="0" smtClean="0"/>
              <a:t>Group of scientists commissioned to advise are threatening to boycott Plan</a:t>
            </a: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50000"/>
              </a:spcBef>
              <a:spcAft>
                <a:spcPts val="0"/>
              </a:spcAft>
              <a:buClrTx/>
              <a:buSzTx/>
              <a:buFontTx/>
              <a:buChar char="-"/>
              <a:tabLst/>
              <a:defRPr/>
            </a:pPr>
            <a:r>
              <a:rPr lang="en-US" dirty="0" smtClean="0"/>
              <a:t>Legal principles and procedures contained in the Convention are DIRECTLY applicable to the Plan and would be of benefit if ratified</a:t>
            </a:r>
          </a:p>
          <a:p>
            <a:pPr marL="342900" marR="0" lvl="0" indent="-342900" algn="l" defTabSz="914400" rtl="0" eaLnBrk="1" fontAlgn="auto" latinLnBrk="0" hangingPunct="1">
              <a:lnSpc>
                <a:spcPct val="100000"/>
              </a:lnSpc>
              <a:spcBef>
                <a:spcPct val="50000"/>
              </a:spcBef>
              <a:spcAft>
                <a:spcPts val="0"/>
              </a:spcAft>
              <a:buClrTx/>
              <a:buSzTx/>
              <a:tabLst/>
              <a:defRPr/>
            </a:pPr>
            <a:endParaRPr kumimoji="0" lang="en-US" sz="1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50000"/>
              </a:spcBef>
              <a:spcAft>
                <a:spcPts val="0"/>
              </a:spcAft>
              <a:buClrTx/>
              <a:buSzTx/>
              <a:buFontTx/>
              <a:buChar char="-"/>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50000"/>
              </a:spcBef>
              <a:spcAft>
                <a:spcPts val="0"/>
              </a:spcAft>
              <a:buClrTx/>
              <a:buSzTx/>
              <a:buFontTx/>
              <a:buChar char="-"/>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50000"/>
              </a:spcBef>
              <a:spcAft>
                <a:spcPts val="0"/>
              </a:spcAft>
              <a:buClrTx/>
              <a:buSzTx/>
              <a:buFont typeface="Arial" pitchFamily="34" charset="0"/>
              <a:buNone/>
              <a:tabLst/>
              <a:defRPr/>
            </a:pP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AU" sz="3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864096"/>
          </a:xfrm>
        </p:spPr>
        <p:txBody>
          <a:bodyPr>
            <a:normAutofit fontScale="90000"/>
          </a:bodyPr>
          <a:lstStyle/>
          <a:p>
            <a:r>
              <a:rPr lang="en-US" dirty="0" smtClean="0"/>
              <a:t>Possibilities for the Convention beyond Australia and the Mekong</a:t>
            </a:r>
            <a:endParaRPr lang="en-AU" dirty="0"/>
          </a:p>
        </p:txBody>
      </p:sp>
      <p:sp>
        <p:nvSpPr>
          <p:cNvPr id="3" name="Content Placeholder 2"/>
          <p:cNvSpPr>
            <a:spLocks noGrp="1"/>
          </p:cNvSpPr>
          <p:nvPr>
            <p:ph idx="1"/>
          </p:nvPr>
        </p:nvSpPr>
        <p:spPr>
          <a:xfrm>
            <a:off x="0" y="1340768"/>
            <a:ext cx="9144000" cy="5184576"/>
          </a:xfrm>
        </p:spPr>
        <p:txBody>
          <a:bodyPr>
            <a:normAutofit fontScale="92500" lnSpcReduction="20000"/>
          </a:bodyPr>
          <a:lstStyle/>
          <a:p>
            <a:pPr>
              <a:buNone/>
            </a:pPr>
            <a:r>
              <a:rPr lang="en-US" sz="2200" u="sng" dirty="0" smtClean="0"/>
              <a:t>Reigniting interest in a stagnated Convention</a:t>
            </a:r>
          </a:p>
          <a:p>
            <a:pPr>
              <a:buNone/>
            </a:pPr>
            <a:endParaRPr lang="en-US" sz="2200" u="sng" dirty="0" smtClean="0"/>
          </a:p>
          <a:p>
            <a:pPr>
              <a:buFontTx/>
              <a:buChar char="-"/>
            </a:pPr>
            <a:r>
              <a:rPr lang="en-US" sz="2200" dirty="0" smtClean="0"/>
              <a:t>Despite promises to accede, distinct failure to ratify the Convention</a:t>
            </a:r>
          </a:p>
          <a:p>
            <a:pPr>
              <a:buFontTx/>
              <a:buChar char="-"/>
            </a:pPr>
            <a:endParaRPr lang="en-US" sz="2200" dirty="0" smtClean="0"/>
          </a:p>
          <a:p>
            <a:pPr>
              <a:buFontTx/>
              <a:buChar char="-"/>
            </a:pPr>
            <a:r>
              <a:rPr lang="en-US" sz="2200" dirty="0" smtClean="0"/>
              <a:t>Australia ratifying would draw renewed attention to Convention entering force</a:t>
            </a:r>
          </a:p>
          <a:p>
            <a:pPr>
              <a:buFontTx/>
              <a:buChar char="-"/>
            </a:pPr>
            <a:endParaRPr lang="en-US" sz="2200" dirty="0" smtClean="0"/>
          </a:p>
          <a:p>
            <a:pPr>
              <a:buNone/>
            </a:pPr>
            <a:r>
              <a:rPr lang="en-US" sz="2200" u="sng" dirty="0" smtClean="0"/>
              <a:t>Application to states without international watercourses</a:t>
            </a:r>
          </a:p>
          <a:p>
            <a:pPr>
              <a:buNone/>
            </a:pPr>
            <a:endParaRPr lang="en-US" sz="2200" u="sng" dirty="0" smtClean="0"/>
          </a:p>
          <a:p>
            <a:pPr>
              <a:buFontTx/>
              <a:buChar char="-"/>
            </a:pPr>
            <a:r>
              <a:rPr lang="en-US" sz="2200" dirty="0" smtClean="0"/>
              <a:t>Push by NGOs to lobby states without international watercourses to ratify</a:t>
            </a:r>
          </a:p>
          <a:p>
            <a:pPr>
              <a:buFontTx/>
              <a:buChar char="-"/>
            </a:pPr>
            <a:endParaRPr lang="en-US" sz="2200" dirty="0" smtClean="0"/>
          </a:p>
          <a:p>
            <a:pPr>
              <a:buFontTx/>
              <a:buChar char="-"/>
            </a:pPr>
            <a:r>
              <a:rPr lang="en-US" sz="2200" dirty="0" smtClean="0"/>
              <a:t>Australia ratifying the Convention shows its application to such nations with:</a:t>
            </a:r>
          </a:p>
          <a:p>
            <a:pPr lvl="1">
              <a:buFontTx/>
              <a:buChar char="-"/>
            </a:pPr>
            <a:r>
              <a:rPr lang="en-US" sz="1800" i="1" dirty="0" smtClean="0"/>
              <a:t>Aid policies and programs in regions with international </a:t>
            </a:r>
            <a:r>
              <a:rPr lang="en-US" sz="1800" i="1" dirty="0" err="1" smtClean="0"/>
              <a:t>transboundary</a:t>
            </a:r>
            <a:r>
              <a:rPr lang="en-US" sz="1800" i="1" dirty="0" smtClean="0"/>
              <a:t> watercourses</a:t>
            </a:r>
          </a:p>
          <a:p>
            <a:pPr lvl="1">
              <a:buFontTx/>
              <a:buChar char="-"/>
            </a:pPr>
            <a:r>
              <a:rPr lang="en-US" sz="1800" i="1" dirty="0" smtClean="0"/>
              <a:t>Domestic </a:t>
            </a:r>
            <a:r>
              <a:rPr lang="en-US" sz="1800" i="1" dirty="0" err="1" smtClean="0"/>
              <a:t>transboundary</a:t>
            </a:r>
            <a:r>
              <a:rPr lang="en-US" sz="1800" i="1" dirty="0" smtClean="0"/>
              <a:t> watercourses where legal principles and procedures would apply</a:t>
            </a:r>
          </a:p>
          <a:p>
            <a:pPr>
              <a:buNone/>
            </a:pPr>
            <a:endParaRPr lang="en-US" sz="2200" dirty="0" smtClean="0"/>
          </a:p>
          <a:p>
            <a:pPr>
              <a:buNone/>
            </a:pPr>
            <a:r>
              <a:rPr lang="en-US" sz="2200" u="sng" dirty="0" smtClean="0"/>
              <a:t>Contributing to global security</a:t>
            </a:r>
          </a:p>
          <a:p>
            <a:pPr>
              <a:buNone/>
            </a:pPr>
            <a:endParaRPr lang="en-US" sz="2200" u="sng" dirty="0" smtClean="0"/>
          </a:p>
          <a:p>
            <a:pPr>
              <a:buFontTx/>
              <a:buChar char="-"/>
            </a:pPr>
            <a:r>
              <a:rPr lang="en-US" sz="2200" dirty="0" smtClean="0"/>
              <a:t>Convention can aid security in regions with </a:t>
            </a:r>
            <a:r>
              <a:rPr lang="en-US" sz="2200" dirty="0" err="1" smtClean="0"/>
              <a:t>transboundary</a:t>
            </a:r>
            <a:r>
              <a:rPr lang="en-US" sz="2200" dirty="0" smtClean="0"/>
              <a:t> water resource disputes</a:t>
            </a:r>
          </a:p>
          <a:p>
            <a:pPr>
              <a:buFontTx/>
              <a:buChar char="-"/>
            </a:pPr>
            <a:endParaRPr lang="en-US" sz="2200" dirty="0" smtClean="0"/>
          </a:p>
          <a:p>
            <a:pPr>
              <a:buNone/>
            </a:pPr>
            <a:endParaRPr lang="en-US" sz="2200" dirty="0" smtClean="0"/>
          </a:p>
          <a:p>
            <a:pPr>
              <a:buNone/>
            </a:pPr>
            <a:endParaRPr lang="en-US" sz="2200" dirty="0" smtClean="0"/>
          </a:p>
          <a:p>
            <a:pPr>
              <a:buNone/>
            </a:pPr>
            <a:endParaRPr lang="en-US" dirty="0" smtClean="0"/>
          </a:p>
          <a:p>
            <a:pPr>
              <a:buNone/>
            </a:pPr>
            <a:endParaRPr lang="en-US" dirty="0" smtClean="0"/>
          </a:p>
          <a:p>
            <a:endParaRPr lang="en-A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6632"/>
            <a:ext cx="9144000" cy="648072"/>
          </a:xfrm>
        </p:spPr>
        <p:txBody>
          <a:bodyPr>
            <a:normAutofit fontScale="90000"/>
          </a:bodyPr>
          <a:lstStyle/>
          <a:p>
            <a:r>
              <a:rPr lang="en-US" dirty="0" smtClean="0"/>
              <a:t>Why Australia should ratify the Convention </a:t>
            </a:r>
            <a:endParaRPr lang="en-AU" dirty="0"/>
          </a:p>
        </p:txBody>
      </p:sp>
      <p:sp>
        <p:nvSpPr>
          <p:cNvPr id="3" name="Content Placeholder 2"/>
          <p:cNvSpPr>
            <a:spLocks noGrp="1"/>
          </p:cNvSpPr>
          <p:nvPr>
            <p:ph idx="1"/>
          </p:nvPr>
        </p:nvSpPr>
        <p:spPr>
          <a:xfrm>
            <a:off x="0" y="620688"/>
            <a:ext cx="9144000" cy="6237312"/>
          </a:xfrm>
        </p:spPr>
        <p:txBody>
          <a:bodyPr>
            <a:noAutofit/>
          </a:bodyPr>
          <a:lstStyle/>
          <a:p>
            <a:pPr>
              <a:buNone/>
            </a:pPr>
            <a:endParaRPr lang="en-US" sz="1600" b="1" u="sng" dirty="0" smtClean="0"/>
          </a:p>
          <a:p>
            <a:pPr>
              <a:buNone/>
            </a:pPr>
            <a:endParaRPr lang="en-US" sz="1600" b="1" u="sng" dirty="0" smtClean="0"/>
          </a:p>
          <a:p>
            <a:pPr>
              <a:buNone/>
            </a:pPr>
            <a:endParaRPr lang="en-US" sz="1600" b="1" u="sng" dirty="0" smtClean="0"/>
          </a:p>
          <a:p>
            <a:pPr>
              <a:buNone/>
            </a:pPr>
            <a:r>
              <a:rPr lang="en-US" sz="1600" b="1" u="sng" dirty="0" smtClean="0"/>
              <a:t>MEKONG</a:t>
            </a:r>
          </a:p>
          <a:p>
            <a:pPr>
              <a:buFont typeface="Arial" charset="0"/>
              <a:buChar char="•"/>
            </a:pPr>
            <a:r>
              <a:rPr lang="en-US" sz="1600" dirty="0" smtClean="0"/>
              <a:t>It supports, complements, and increases the accountability of </a:t>
            </a:r>
            <a:r>
              <a:rPr lang="en-US" sz="1600" dirty="0" err="1" smtClean="0"/>
              <a:t>AusAID’s</a:t>
            </a:r>
            <a:r>
              <a:rPr lang="en-US" sz="1600" dirty="0" smtClean="0"/>
              <a:t> water policies in the Mekong</a:t>
            </a:r>
          </a:p>
          <a:p>
            <a:pPr>
              <a:buNone/>
            </a:pPr>
            <a:endParaRPr lang="en-US" sz="1600" dirty="0" smtClean="0"/>
          </a:p>
          <a:p>
            <a:pPr>
              <a:buFont typeface="Arial" charset="0"/>
              <a:buChar char="•"/>
            </a:pPr>
            <a:r>
              <a:rPr lang="en-US" sz="1600" smtClean="0"/>
              <a:t>Greater credibility </a:t>
            </a:r>
            <a:r>
              <a:rPr lang="en-US" sz="1600" dirty="0" smtClean="0"/>
              <a:t>in lobbying MRC and national governments to follow due process on the </a:t>
            </a:r>
            <a:r>
              <a:rPr lang="en-US" sz="1600" dirty="0" err="1" smtClean="0"/>
              <a:t>Xayaburi</a:t>
            </a:r>
            <a:endParaRPr lang="en-US" sz="1600" dirty="0" smtClean="0"/>
          </a:p>
          <a:p>
            <a:pPr>
              <a:buNone/>
            </a:pPr>
            <a:endParaRPr lang="en-US" sz="1600" dirty="0" smtClean="0"/>
          </a:p>
          <a:p>
            <a:pPr>
              <a:buNone/>
            </a:pPr>
            <a:endParaRPr lang="en-US" sz="1600" dirty="0" smtClean="0"/>
          </a:p>
          <a:p>
            <a:pPr>
              <a:buNone/>
            </a:pPr>
            <a:endParaRPr lang="en-US" sz="1600" dirty="0" smtClean="0"/>
          </a:p>
          <a:p>
            <a:pPr>
              <a:buNone/>
            </a:pPr>
            <a:r>
              <a:rPr lang="en-US" sz="1600" b="1" u="sng" dirty="0" smtClean="0"/>
              <a:t>AUSTRALIA</a:t>
            </a:r>
            <a:endParaRPr lang="en-US" sz="1600" b="1" dirty="0" smtClean="0"/>
          </a:p>
          <a:p>
            <a:pPr>
              <a:buFont typeface="Arial" charset="0"/>
              <a:buChar char="•"/>
            </a:pPr>
            <a:r>
              <a:rPr lang="en-US" sz="1600" dirty="0" smtClean="0"/>
              <a:t>Convention’s legal principles and procedures are applicable to domestic </a:t>
            </a:r>
            <a:r>
              <a:rPr lang="en-US" sz="1600" dirty="0" err="1" smtClean="0"/>
              <a:t>transboundary</a:t>
            </a:r>
            <a:r>
              <a:rPr lang="en-US" sz="1600" dirty="0" smtClean="0"/>
              <a:t> watercourses</a:t>
            </a:r>
          </a:p>
          <a:p>
            <a:pPr>
              <a:buFont typeface="Arial" charset="0"/>
              <a:buChar char="•"/>
            </a:pPr>
            <a:endParaRPr lang="en-US" sz="1600" dirty="0" smtClean="0"/>
          </a:p>
          <a:p>
            <a:pPr>
              <a:buFont typeface="Arial" charset="0"/>
              <a:buChar char="•"/>
            </a:pPr>
            <a:r>
              <a:rPr lang="en-US" sz="1600" dirty="0" smtClean="0"/>
              <a:t>Voted in favour of adopting Convention and </a:t>
            </a:r>
            <a:r>
              <a:rPr lang="en-US" sz="1600" dirty="0" err="1" smtClean="0"/>
              <a:t>Labour</a:t>
            </a:r>
            <a:r>
              <a:rPr lang="en-US" sz="1600" dirty="0" smtClean="0"/>
              <a:t> party supported ratification at time of election</a:t>
            </a:r>
          </a:p>
          <a:p>
            <a:pPr>
              <a:buFont typeface="Arial" charset="0"/>
              <a:buChar char="•"/>
            </a:pPr>
            <a:endParaRPr lang="en-US" sz="1600" dirty="0" smtClean="0"/>
          </a:p>
          <a:p>
            <a:pPr>
              <a:buFont typeface="Arial" charset="0"/>
              <a:buChar char="•"/>
            </a:pPr>
            <a:r>
              <a:rPr lang="en-US" sz="1600" dirty="0" smtClean="0"/>
              <a:t>Embedding aid policies/programs in international law supports justification for an increased aid budget</a:t>
            </a:r>
          </a:p>
          <a:p>
            <a:pPr>
              <a:buNone/>
            </a:pPr>
            <a:endParaRPr lang="en-US" sz="1600" dirty="0" smtClean="0"/>
          </a:p>
          <a:p>
            <a:pPr>
              <a:buNone/>
            </a:pPr>
            <a:endParaRPr lang="en-US" sz="1600" dirty="0" smtClean="0"/>
          </a:p>
          <a:p>
            <a:pPr>
              <a:buNone/>
            </a:pPr>
            <a:endParaRPr lang="en-US" sz="1600" dirty="0" smtClean="0"/>
          </a:p>
          <a:p>
            <a:pPr>
              <a:buNone/>
            </a:pPr>
            <a:r>
              <a:rPr lang="en-US" sz="1600" b="1" u="sng" dirty="0" smtClean="0"/>
              <a:t>GLOBAL</a:t>
            </a:r>
          </a:p>
          <a:p>
            <a:pPr>
              <a:buFont typeface="Arial" charset="0"/>
              <a:buChar char="•"/>
            </a:pPr>
            <a:r>
              <a:rPr lang="en-US" sz="1600" dirty="0" smtClean="0"/>
              <a:t>As a leader, must ‘walk the talk’ by ratifying and in-turn reignite global push for it entering into force</a:t>
            </a:r>
          </a:p>
          <a:p>
            <a:pPr>
              <a:buFont typeface="Arial" charset="0"/>
              <a:buChar char="•"/>
            </a:pPr>
            <a:endParaRPr lang="en-AU" sz="1600" dirty="0"/>
          </a:p>
        </p:txBody>
      </p:sp>
      <p:pic>
        <p:nvPicPr>
          <p:cNvPr id="4" name="Picture 10" descr="http://t2.gstatic.com/images?q=tbn:ANd9GcS09DGkZszYPk6RE2PUpPd7pZxghCssOKQUONSZw_sy5sClzA2oKw"/>
          <p:cNvPicPr>
            <a:picLocks noChangeAspect="1" noChangeArrowheads="1"/>
          </p:cNvPicPr>
          <p:nvPr/>
        </p:nvPicPr>
        <p:blipFill>
          <a:blip r:embed="rId3" cstate="print"/>
          <a:srcRect/>
          <a:stretch>
            <a:fillRect/>
          </a:stretch>
        </p:blipFill>
        <p:spPr bwMode="auto">
          <a:xfrm>
            <a:off x="3131840" y="2924944"/>
            <a:ext cx="2592288" cy="822359"/>
          </a:xfrm>
          <a:prstGeom prst="rect">
            <a:avLst/>
          </a:prstGeom>
          <a:noFill/>
        </p:spPr>
      </p:pic>
      <p:pic>
        <p:nvPicPr>
          <p:cNvPr id="5" name="Picture 8"/>
          <p:cNvPicPr>
            <a:picLocks noChangeAspect="1" noChangeArrowheads="1"/>
          </p:cNvPicPr>
          <p:nvPr/>
        </p:nvPicPr>
        <p:blipFill>
          <a:blip r:embed="rId4" cstate="print"/>
          <a:srcRect/>
          <a:stretch>
            <a:fillRect/>
          </a:stretch>
        </p:blipFill>
        <p:spPr bwMode="auto">
          <a:xfrm>
            <a:off x="2411760" y="1052736"/>
            <a:ext cx="2737859" cy="662955"/>
          </a:xfrm>
          <a:prstGeom prst="rect">
            <a:avLst/>
          </a:prstGeom>
          <a:noFill/>
          <a:ln w="9525">
            <a:noFill/>
            <a:miter lim="800000"/>
            <a:headEnd/>
            <a:tailEnd/>
          </a:ln>
        </p:spPr>
      </p:pic>
      <p:pic>
        <p:nvPicPr>
          <p:cNvPr id="6" name="Picture 6" descr="http://www.wkhcca.my/wp-content/uploads/2011/04/mrc_resize.jpg"/>
          <p:cNvPicPr>
            <a:picLocks noChangeAspect="1" noChangeArrowheads="1"/>
          </p:cNvPicPr>
          <p:nvPr/>
        </p:nvPicPr>
        <p:blipFill>
          <a:blip r:embed="rId5" cstate="print"/>
          <a:srcRect/>
          <a:stretch>
            <a:fillRect/>
          </a:stretch>
        </p:blipFill>
        <p:spPr bwMode="auto">
          <a:xfrm>
            <a:off x="5220072" y="980728"/>
            <a:ext cx="792088" cy="792088"/>
          </a:xfrm>
          <a:prstGeom prst="rect">
            <a:avLst/>
          </a:prstGeom>
          <a:noFill/>
        </p:spPr>
      </p:pic>
      <p:pic>
        <p:nvPicPr>
          <p:cNvPr id="8" name="Picture 7"/>
          <p:cNvPicPr/>
          <p:nvPr/>
        </p:nvPicPr>
        <p:blipFill>
          <a:blip r:embed="rId6" cstate="print"/>
          <a:srcRect/>
          <a:stretch>
            <a:fillRect/>
          </a:stretch>
        </p:blipFill>
        <p:spPr bwMode="auto">
          <a:xfrm>
            <a:off x="4067944" y="5445224"/>
            <a:ext cx="1008112" cy="9361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fontScale="90000"/>
          </a:bodyPr>
          <a:lstStyle/>
          <a:p>
            <a:r>
              <a:rPr lang="en-US" dirty="0" smtClean="0"/>
              <a:t>Potential drawbacks or reasons for Australia not to ratify the Convention</a:t>
            </a:r>
            <a:endParaRPr lang="en-AU" dirty="0"/>
          </a:p>
        </p:txBody>
      </p:sp>
      <p:sp>
        <p:nvSpPr>
          <p:cNvPr id="3" name="Content Placeholder 2"/>
          <p:cNvSpPr>
            <a:spLocks noGrp="1"/>
          </p:cNvSpPr>
          <p:nvPr>
            <p:ph idx="1"/>
          </p:nvPr>
        </p:nvSpPr>
        <p:spPr>
          <a:xfrm>
            <a:off x="179512" y="1385392"/>
            <a:ext cx="8964488" cy="5472608"/>
          </a:xfrm>
        </p:spPr>
        <p:txBody>
          <a:bodyPr>
            <a:normAutofit fontScale="85000" lnSpcReduction="20000"/>
          </a:bodyPr>
          <a:lstStyle/>
          <a:p>
            <a:pPr>
              <a:buNone/>
            </a:pPr>
            <a:r>
              <a:rPr lang="en-US" sz="2400" u="sng" dirty="0" smtClean="0"/>
              <a:t>Ratifying the Convention serves no specific purpose</a:t>
            </a:r>
          </a:p>
          <a:p>
            <a:pPr>
              <a:buNone/>
            </a:pPr>
            <a:endParaRPr lang="en-US" sz="1200" u="sng" dirty="0" smtClean="0"/>
          </a:p>
          <a:p>
            <a:pPr marL="342900" lvl="1" indent="-342900">
              <a:buFontTx/>
              <a:buChar char="-"/>
            </a:pPr>
            <a:r>
              <a:rPr lang="en-US" sz="1900" dirty="0" smtClean="0"/>
              <a:t>A nation without international watercourses ratifying Convention would draw attention to it again</a:t>
            </a:r>
          </a:p>
          <a:p>
            <a:pPr marL="342900" lvl="1" indent="-342900">
              <a:buFontTx/>
              <a:buChar char="-"/>
            </a:pPr>
            <a:endParaRPr lang="en-US" sz="1900" dirty="0" smtClean="0"/>
          </a:p>
          <a:p>
            <a:pPr marL="342900" lvl="1" indent="-342900">
              <a:buFontTx/>
              <a:buChar char="-"/>
            </a:pPr>
            <a:r>
              <a:rPr lang="en-US" sz="1900" dirty="0" smtClean="0"/>
              <a:t>Embedding aid in international law improves accountability and adds justification to increasing aid  </a:t>
            </a:r>
          </a:p>
          <a:p>
            <a:pPr marL="342900" lvl="1" indent="-342900">
              <a:buFontTx/>
              <a:buChar char="-"/>
            </a:pPr>
            <a:endParaRPr lang="en-US" dirty="0" smtClean="0"/>
          </a:p>
          <a:p>
            <a:pPr marL="342900" lvl="1" indent="-342900">
              <a:buNone/>
            </a:pPr>
            <a:r>
              <a:rPr lang="en-US" sz="2400" u="sng" dirty="0" smtClean="0"/>
              <a:t>Hypocritical if it cannot manage domestic </a:t>
            </a:r>
            <a:r>
              <a:rPr lang="en-US" sz="2400" u="sng" dirty="0" err="1" smtClean="0"/>
              <a:t>transboundary</a:t>
            </a:r>
            <a:r>
              <a:rPr lang="en-US" sz="2400" u="sng" dirty="0" smtClean="0"/>
              <a:t> watercourses</a:t>
            </a:r>
          </a:p>
          <a:p>
            <a:pPr marL="342900" lvl="1" indent="-342900">
              <a:buNone/>
            </a:pPr>
            <a:endParaRPr lang="en-US" sz="1200" u="sng" dirty="0" smtClean="0"/>
          </a:p>
          <a:p>
            <a:pPr marL="342900" lvl="1" indent="-342900">
              <a:buFontTx/>
              <a:buChar char="-"/>
            </a:pPr>
            <a:r>
              <a:rPr lang="en-US" sz="1900" dirty="0" smtClean="0"/>
              <a:t>Legal principles/procedures are transferable and would aid management of Murray-Darling River</a:t>
            </a:r>
          </a:p>
          <a:p>
            <a:pPr marL="342900" lvl="1" indent="-342900">
              <a:buFontTx/>
              <a:buChar char="-"/>
            </a:pPr>
            <a:endParaRPr lang="en-US" sz="1900" dirty="0" smtClean="0"/>
          </a:p>
          <a:p>
            <a:pPr marL="342900" lvl="1" indent="-342900">
              <a:buFontTx/>
              <a:buChar char="-"/>
            </a:pPr>
            <a:r>
              <a:rPr lang="en-US" sz="1900" dirty="0" smtClean="0"/>
              <a:t>Australia has moral obligation as leader in water management to start practicing what it preaches</a:t>
            </a:r>
          </a:p>
          <a:p>
            <a:pPr marL="342900" lvl="1" indent="-342900">
              <a:buNone/>
            </a:pPr>
            <a:endParaRPr lang="en-US" sz="2400" dirty="0" smtClean="0"/>
          </a:p>
          <a:p>
            <a:pPr marL="342900" lvl="1" indent="-342900">
              <a:buNone/>
            </a:pPr>
            <a:r>
              <a:rPr lang="en-US" sz="2400" u="sng" dirty="0" smtClean="0"/>
              <a:t>Focus on over-arching ‘hard’ law ignores role of Mekong Agreement &amp; ‘soft’ law</a:t>
            </a:r>
          </a:p>
          <a:p>
            <a:pPr marL="342900" lvl="1" indent="-342900">
              <a:buNone/>
            </a:pPr>
            <a:endParaRPr lang="en-US" sz="1300" u="sng" dirty="0" smtClean="0"/>
          </a:p>
          <a:p>
            <a:pPr marL="342900" lvl="1" indent="-342900">
              <a:buFontTx/>
              <a:buChar char="-"/>
            </a:pPr>
            <a:r>
              <a:rPr lang="en-US" sz="1900" dirty="0" smtClean="0"/>
              <a:t>Convention would add another layer of law to strengthen water governance in the Mekong</a:t>
            </a:r>
          </a:p>
          <a:p>
            <a:pPr marL="342900" lvl="1" indent="-342900">
              <a:buFontTx/>
              <a:buChar char="-"/>
            </a:pPr>
            <a:endParaRPr lang="en-US" sz="1900" dirty="0" smtClean="0"/>
          </a:p>
          <a:p>
            <a:pPr marL="342900" lvl="1" indent="-342900">
              <a:buFontTx/>
              <a:buChar char="-"/>
            </a:pPr>
            <a:r>
              <a:rPr lang="en-US" sz="1900" dirty="0" smtClean="0"/>
              <a:t>Yes, focus on ‘soft’ law is important and needs to be strengthened, but it still needs a baseline</a:t>
            </a:r>
          </a:p>
          <a:p>
            <a:pPr marL="342900" lvl="1" indent="-342900">
              <a:buNone/>
            </a:pPr>
            <a:endParaRPr lang="en-US" sz="2400" dirty="0" smtClean="0"/>
          </a:p>
          <a:p>
            <a:pPr marL="342900" lvl="1" indent="-342900">
              <a:buNone/>
            </a:pPr>
            <a:r>
              <a:rPr lang="en-US" sz="2400" u="sng" dirty="0" smtClean="0"/>
              <a:t>Threaten political/economic relations with countries in the region</a:t>
            </a:r>
          </a:p>
          <a:p>
            <a:pPr marL="342900" lvl="1" indent="-342900">
              <a:buNone/>
            </a:pPr>
            <a:endParaRPr lang="en-US" sz="1200" u="sng" dirty="0" smtClean="0"/>
          </a:p>
          <a:p>
            <a:pPr marL="342900" lvl="1" indent="-342900">
              <a:buFontTx/>
              <a:buChar char="-"/>
            </a:pPr>
            <a:r>
              <a:rPr lang="en-US" sz="1800" dirty="0" smtClean="0"/>
              <a:t>Convention is broader than Mekong so unlikely to be construed by China as a hostile measure</a:t>
            </a:r>
          </a:p>
          <a:p>
            <a:pPr marL="342900" lvl="1" indent="-342900">
              <a:buFontTx/>
              <a:buChar char="-"/>
            </a:pPr>
            <a:endParaRPr lang="en-US" dirty="0" smtClean="0"/>
          </a:p>
          <a:p>
            <a:pPr marL="342900" lvl="1" indent="-342900">
              <a:buNone/>
            </a:pPr>
            <a:endParaRPr lang="en-US" dirty="0" smtClean="0"/>
          </a:p>
          <a:p>
            <a:pPr marL="342900" lvl="1" indent="-342900">
              <a:buNone/>
            </a:pPr>
            <a:endParaRPr lang="en-US" dirty="0" smtClean="0"/>
          </a:p>
          <a:p>
            <a:pPr marL="342900" lvl="1" indent="-342900">
              <a:buNone/>
            </a:pPr>
            <a:endParaRPr lang="en-AU" dirty="0" smtClean="0"/>
          </a:p>
          <a:p>
            <a:pPr marL="342900" lvl="1" indent="-342900">
              <a:buNone/>
            </a:pPr>
            <a:endParaRPr lang="en-US" dirty="0" smtClean="0"/>
          </a:p>
          <a:p>
            <a:pPr marL="342900" lvl="1" indent="-342900">
              <a:buNone/>
            </a:pPr>
            <a:endParaRPr lang="en-AU" dirty="0" smtClean="0"/>
          </a:p>
          <a:p>
            <a:pPr>
              <a:buNone/>
            </a:pPr>
            <a:endParaRPr lang="en-A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1054470"/>
          </a:xfrm>
        </p:spPr>
        <p:txBody>
          <a:bodyPr/>
          <a:lstStyle/>
          <a:p>
            <a:r>
              <a:rPr lang="en-US" dirty="0" smtClean="0"/>
              <a:t>Thank you &amp; further information</a:t>
            </a:r>
            <a:endParaRPr lang="en-AU" dirty="0"/>
          </a:p>
        </p:txBody>
      </p:sp>
      <p:sp>
        <p:nvSpPr>
          <p:cNvPr id="3" name="Content Placeholder 2"/>
          <p:cNvSpPr>
            <a:spLocks noGrp="1"/>
          </p:cNvSpPr>
          <p:nvPr>
            <p:ph idx="1"/>
          </p:nvPr>
        </p:nvSpPr>
        <p:spPr>
          <a:xfrm>
            <a:off x="179512" y="1285860"/>
            <a:ext cx="8784976" cy="5455508"/>
          </a:xfrm>
        </p:spPr>
        <p:txBody>
          <a:bodyPr>
            <a:normAutofit fontScale="47500" lnSpcReduction="20000"/>
          </a:bodyPr>
          <a:lstStyle/>
          <a:p>
            <a:pPr>
              <a:buNone/>
            </a:pPr>
            <a:r>
              <a:rPr lang="en-US" b="1" u="sng" dirty="0" smtClean="0"/>
              <a:t>WEB</a:t>
            </a:r>
            <a:endParaRPr lang="en-US" dirty="0" smtClean="0"/>
          </a:p>
          <a:p>
            <a:pPr>
              <a:buNone/>
            </a:pPr>
            <a:r>
              <a:rPr lang="en-US" i="1" dirty="0" smtClean="0"/>
              <a:t>United Nations Convention on the law of the Non-Navigational Uses of International Watercourses</a:t>
            </a:r>
          </a:p>
          <a:p>
            <a:pPr>
              <a:buFontTx/>
              <a:buChar char="-"/>
            </a:pPr>
            <a:r>
              <a:rPr lang="en-US" dirty="0" smtClean="0"/>
              <a:t>http://untreaty.un.org/ilc/texts/instruments/english/conventions/8_3_1997.pdf</a:t>
            </a:r>
          </a:p>
          <a:p>
            <a:pPr>
              <a:buNone/>
            </a:pPr>
            <a:endParaRPr lang="en-US" dirty="0" smtClean="0"/>
          </a:p>
          <a:p>
            <a:pPr>
              <a:buNone/>
            </a:pPr>
            <a:r>
              <a:rPr lang="en-US" i="1" dirty="0" err="1" smtClean="0"/>
              <a:t>AusAID</a:t>
            </a:r>
            <a:r>
              <a:rPr lang="en-US" i="1" dirty="0" smtClean="0"/>
              <a:t> Mekong Program</a:t>
            </a:r>
          </a:p>
          <a:p>
            <a:pPr>
              <a:buFontTx/>
              <a:buChar char="-"/>
            </a:pPr>
            <a:r>
              <a:rPr lang="en-US" dirty="0" smtClean="0"/>
              <a:t>www.ausaid.gov.au/country/mekong-water-resources.cfm</a:t>
            </a:r>
          </a:p>
          <a:p>
            <a:pPr>
              <a:buNone/>
            </a:pPr>
            <a:endParaRPr lang="en-US" i="1" dirty="0" smtClean="0"/>
          </a:p>
          <a:p>
            <a:pPr>
              <a:buNone/>
            </a:pPr>
            <a:r>
              <a:rPr lang="en-US" i="1" dirty="0" smtClean="0"/>
              <a:t>Mekong River Commission</a:t>
            </a:r>
          </a:p>
          <a:p>
            <a:pPr>
              <a:buFontTx/>
              <a:buChar char="-"/>
            </a:pPr>
            <a:r>
              <a:rPr lang="en-US" dirty="0" smtClean="0"/>
              <a:t>www.mrcmekong.org </a:t>
            </a:r>
          </a:p>
          <a:p>
            <a:pPr>
              <a:buNone/>
            </a:pPr>
            <a:endParaRPr lang="en-US" dirty="0" smtClean="0"/>
          </a:p>
          <a:p>
            <a:pPr>
              <a:buNone/>
            </a:pPr>
            <a:r>
              <a:rPr lang="en-US" i="1" dirty="0" smtClean="0"/>
              <a:t>Murray-Darling Basin Authority &amp; Plan</a:t>
            </a:r>
          </a:p>
          <a:p>
            <a:pPr>
              <a:buFontTx/>
              <a:buChar char="-"/>
            </a:pPr>
            <a:r>
              <a:rPr lang="en-US" dirty="0" smtClean="0"/>
              <a:t>www.mdba.gov.au</a:t>
            </a:r>
          </a:p>
          <a:p>
            <a:pPr>
              <a:buNone/>
            </a:pPr>
            <a:endParaRPr lang="en-US" dirty="0" smtClean="0"/>
          </a:p>
          <a:p>
            <a:pPr>
              <a:buNone/>
            </a:pPr>
            <a:r>
              <a:rPr lang="en-US" i="1" dirty="0" smtClean="0"/>
              <a:t>Oxfam Australia’s work in the Mekong</a:t>
            </a:r>
          </a:p>
          <a:p>
            <a:pPr>
              <a:buFontTx/>
              <a:buChar char="-"/>
            </a:pPr>
            <a:r>
              <a:rPr lang="en-US" dirty="0" smtClean="0"/>
              <a:t>www.oxfam.org.au/explore/infrastructure-people-and-environment/save-the-mekong</a:t>
            </a:r>
          </a:p>
          <a:p>
            <a:pPr>
              <a:buNone/>
            </a:pPr>
            <a:endParaRPr lang="en-US" dirty="0" smtClean="0"/>
          </a:p>
          <a:p>
            <a:pPr>
              <a:buNone/>
            </a:pPr>
            <a:r>
              <a:rPr lang="en-US" b="1" u="sng" dirty="0" smtClean="0"/>
              <a:t>EMAIL</a:t>
            </a:r>
          </a:p>
          <a:p>
            <a:pPr>
              <a:buNone/>
            </a:pPr>
            <a:r>
              <a:rPr lang="en-US" i="1" dirty="0" smtClean="0"/>
              <a:t>Oxfam Australia</a:t>
            </a:r>
          </a:p>
          <a:p>
            <a:pPr>
              <a:buFontTx/>
              <a:buChar char="-"/>
            </a:pPr>
            <a:r>
              <a:rPr lang="en-US" dirty="0" smtClean="0"/>
              <a:t>Michael Simon, Lead – People, Infrastructure &amp; Environment (PIE): michaels@oxfam.org.au</a:t>
            </a:r>
          </a:p>
          <a:p>
            <a:pPr>
              <a:buFontTx/>
              <a:buChar char="-"/>
            </a:pPr>
            <a:r>
              <a:rPr lang="en-US" dirty="0" smtClean="0"/>
              <a:t>Jessica </a:t>
            </a:r>
            <a:r>
              <a:rPr lang="en-US" dirty="0" err="1" smtClean="0"/>
              <a:t>Rosien</a:t>
            </a:r>
            <a:r>
              <a:rPr lang="en-US" dirty="0" smtClean="0"/>
              <a:t>, Funding Institutions - PIE: jessicarosien@oxfam.org.au</a:t>
            </a:r>
          </a:p>
          <a:p>
            <a:pPr>
              <a:buNone/>
            </a:pPr>
            <a:endParaRPr lang="en-US" dirty="0" smtClean="0"/>
          </a:p>
          <a:p>
            <a:pPr>
              <a:buNone/>
            </a:pPr>
            <a:r>
              <a:rPr lang="en-US" b="1" u="sng" dirty="0" smtClean="0"/>
              <a:t>PERSONAL</a:t>
            </a:r>
          </a:p>
          <a:p>
            <a:pPr>
              <a:buFontTx/>
              <a:buChar char="-"/>
            </a:pPr>
            <a:r>
              <a:rPr lang="en-US" dirty="0" smtClean="0"/>
              <a:t>remykinna@gmail.com </a:t>
            </a:r>
          </a:p>
          <a:p>
            <a:pPr>
              <a:buNone/>
            </a:pPr>
            <a:endParaRPr lang="en-US" dirty="0" smtClean="0"/>
          </a:p>
          <a:p>
            <a:pPr>
              <a:buNone/>
            </a:pPr>
            <a:endParaRPr lang="en-US" dirty="0" smtClean="0"/>
          </a:p>
          <a:p>
            <a:pPr>
              <a:buFont typeface="Arial" charset="0"/>
              <a:buChar char="•"/>
            </a:pPr>
            <a:endParaRPr lang="en-US" dirty="0" smtClean="0"/>
          </a:p>
          <a:p>
            <a:pPr>
              <a:buFont typeface="Arial" charset="0"/>
              <a:buChar char="•"/>
            </a:pPr>
            <a:endParaRPr lang="en-A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2826</TotalTime>
  <Words>1066</Words>
  <Application>Microsoft Office PowerPoint</Application>
  <PresentationFormat>On-screen Show (4:3)</PresentationFormat>
  <Paragraphs>255</Paragraphs>
  <Slides>12</Slides>
  <Notes>8</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Slide 1</vt:lpstr>
      <vt:lpstr>UN Watercourses Convention</vt:lpstr>
      <vt:lpstr>The Mekong River &amp; Mekong Agreement</vt:lpstr>
      <vt:lpstr>Status of the Convention and position   of Mekong states and Australia</vt:lpstr>
      <vt:lpstr>Developments highlighting Australia and Mekong states’ Convention status</vt:lpstr>
      <vt:lpstr>The Xayaburi Dam &amp; hydropower plans</vt:lpstr>
      <vt:lpstr>Australia’s Aid Policies in the Mekong</vt:lpstr>
      <vt:lpstr>Convention’s application in Australia</vt:lpstr>
      <vt:lpstr>Possibilities for the Convention beyond Australia and the Mekong</vt:lpstr>
      <vt:lpstr>Why Australia should ratify the Convention </vt:lpstr>
      <vt:lpstr>Potential drawbacks or reasons for Australia not to ratify the Convention</vt:lpstr>
      <vt:lpstr>Thank you &amp; further information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Glaudin</dc:creator>
  <cp:lastModifiedBy>Glaudin</cp:lastModifiedBy>
  <cp:revision>52</cp:revision>
  <dcterms:created xsi:type="dcterms:W3CDTF">2011-06-13T05:03:26Z</dcterms:created>
  <dcterms:modified xsi:type="dcterms:W3CDTF">2011-07-03T14:39:51Z</dcterms:modified>
</cp:coreProperties>
</file>