
<file path=[Content_Types].xml><?xml version="1.0" encoding="utf-8"?>
<Types xmlns="http://schemas.openxmlformats.org/package/2006/content-types">
  <Default Extension="xml" ContentType="application/xml"/>
  <Default Extension="jpeg" ContentType="image/jpeg"/>
  <Default Extension="JPG" ContentType="image/jpeg"/>
  <Default Extension="emf" ContentType="image/x-emf"/>
  <Default Extension="xlsx" ContentType="application/vnd.openxmlformats-officedocument.spreadsheetml.sheet"/>
  <Default Extension="rels" ContentType="application/vnd.openxmlformats-package.relationships+xml"/>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3.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4.xml" ContentType="application/vnd.openxmlformats-officedocument.presentationml.notesSlide+xml"/>
  <Override PartName="/ppt/charts/chart1.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29"/>
  </p:notesMasterIdLst>
  <p:handoutMasterIdLst>
    <p:handoutMasterId r:id="rId30"/>
  </p:handoutMasterIdLst>
  <p:sldIdLst>
    <p:sldId id="256" r:id="rId2"/>
    <p:sldId id="430" r:id="rId3"/>
    <p:sldId id="406" r:id="rId4"/>
    <p:sldId id="400" r:id="rId5"/>
    <p:sldId id="407" r:id="rId6"/>
    <p:sldId id="409" r:id="rId7"/>
    <p:sldId id="401" r:id="rId8"/>
    <p:sldId id="416" r:id="rId9"/>
    <p:sldId id="410" r:id="rId10"/>
    <p:sldId id="411" r:id="rId11"/>
    <p:sldId id="415" r:id="rId12"/>
    <p:sldId id="413" r:id="rId13"/>
    <p:sldId id="429" r:id="rId14"/>
    <p:sldId id="421" r:id="rId15"/>
    <p:sldId id="417" r:id="rId16"/>
    <p:sldId id="425" r:id="rId17"/>
    <p:sldId id="422" r:id="rId18"/>
    <p:sldId id="419" r:id="rId19"/>
    <p:sldId id="424" r:id="rId20"/>
    <p:sldId id="420" r:id="rId21"/>
    <p:sldId id="427" r:id="rId22"/>
    <p:sldId id="426" r:id="rId23"/>
    <p:sldId id="405" r:id="rId24"/>
    <p:sldId id="434" r:id="rId25"/>
    <p:sldId id="431" r:id="rId26"/>
    <p:sldId id="432" r:id="rId27"/>
    <p:sldId id="396" r:id="rId2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55" autoAdjust="0"/>
    <p:restoredTop sz="79775" autoAdjust="0"/>
  </p:normalViewPr>
  <p:slideViewPr>
    <p:cSldViewPr>
      <p:cViewPr varScale="1">
        <p:scale>
          <a:sx n="82" d="100"/>
          <a:sy n="82" d="100"/>
        </p:scale>
        <p:origin x="-912" y="-120"/>
      </p:cViewPr>
      <p:guideLst>
        <p:guide orient="horz" pos="2160"/>
        <p:guide pos="2880"/>
      </p:guideLst>
    </p:cSldViewPr>
  </p:slideViewPr>
  <p:notesTextViewPr>
    <p:cViewPr>
      <p:scale>
        <a:sx n="1" d="1"/>
        <a:sy n="1" d="1"/>
      </p:scale>
      <p:origin x="0" y="0"/>
    </p:cViewPr>
  </p:notesTextViewPr>
  <p:notesViewPr>
    <p:cSldViewPr>
      <p:cViewPr varScale="1">
        <p:scale>
          <a:sx n="59" d="100"/>
          <a:sy n="59" d="100"/>
        </p:scale>
        <p:origin x="-2556"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notesMaster" Target="notesMasters/notesMaster1.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handoutMaster" Target="handoutMasters/handoutMaster1.xml"/><Relationship Id="rId31" Type="http://schemas.openxmlformats.org/officeDocument/2006/relationships/printerSettings" Target="printerSettings/printerSettings1.bin"/><Relationship Id="rId32" Type="http://schemas.openxmlformats.org/officeDocument/2006/relationships/presProps" Target="presProps.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viewProps" Target="viewProps.xml"/><Relationship Id="rId34" Type="http://schemas.openxmlformats.org/officeDocument/2006/relationships/theme" Target="theme/theme1.xml"/><Relationship Id="rId35"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Sheet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autoTitleDeleted val="1"/>
    <c:plotArea>
      <c:layout/>
      <c:barChart>
        <c:barDir val="col"/>
        <c:grouping val="stacked"/>
        <c:varyColors val="0"/>
        <c:ser>
          <c:idx val="0"/>
          <c:order val="0"/>
          <c:tx>
            <c:strRef>
              <c:f>Sheet1!$B$1</c:f>
              <c:strCache>
                <c:ptCount val="1"/>
                <c:pt idx="0">
                  <c:v>Parties</c:v>
                </c:pt>
              </c:strCache>
            </c:strRef>
          </c:tx>
          <c:invertIfNegative val="0"/>
          <c:cat>
            <c:numRef>
              <c:f>Sheet1!$A$2:$A$15</c:f>
              <c:numCache>
                <c:formatCode>General</c:formatCode>
                <c:ptCount val="14"/>
                <c:pt idx="0">
                  <c:v>1998.0</c:v>
                </c:pt>
                <c:pt idx="1">
                  <c:v>1999.0</c:v>
                </c:pt>
                <c:pt idx="2">
                  <c:v>2000.0</c:v>
                </c:pt>
                <c:pt idx="3">
                  <c:v>2001.0</c:v>
                </c:pt>
                <c:pt idx="4">
                  <c:v>2002.0</c:v>
                </c:pt>
                <c:pt idx="5">
                  <c:v>2003.0</c:v>
                </c:pt>
                <c:pt idx="6">
                  <c:v>2004.0</c:v>
                </c:pt>
                <c:pt idx="7">
                  <c:v>2005.0</c:v>
                </c:pt>
                <c:pt idx="8">
                  <c:v>2006.0</c:v>
                </c:pt>
                <c:pt idx="9">
                  <c:v>2007.0</c:v>
                </c:pt>
                <c:pt idx="10">
                  <c:v>2008.0</c:v>
                </c:pt>
                <c:pt idx="11">
                  <c:v>2009.0</c:v>
                </c:pt>
                <c:pt idx="12">
                  <c:v>2010.0</c:v>
                </c:pt>
                <c:pt idx="13">
                  <c:v>2011.0</c:v>
                </c:pt>
              </c:numCache>
            </c:numRef>
          </c:cat>
          <c:val>
            <c:numRef>
              <c:f>Sheet1!$B$2:$B$15</c:f>
              <c:numCache>
                <c:formatCode>General</c:formatCode>
                <c:ptCount val="14"/>
                <c:pt idx="0">
                  <c:v>4.0</c:v>
                </c:pt>
                <c:pt idx="1">
                  <c:v>2.0</c:v>
                </c:pt>
                <c:pt idx="2">
                  <c:v>2.0</c:v>
                </c:pt>
                <c:pt idx="3">
                  <c:v>3.0</c:v>
                </c:pt>
                <c:pt idx="4">
                  <c:v>1.0</c:v>
                </c:pt>
                <c:pt idx="7">
                  <c:v>2.0</c:v>
                </c:pt>
                <c:pt idx="9">
                  <c:v>2.0</c:v>
                </c:pt>
                <c:pt idx="11">
                  <c:v>2.0</c:v>
                </c:pt>
                <c:pt idx="12">
                  <c:v>3.0</c:v>
                </c:pt>
                <c:pt idx="13">
                  <c:v>3.0</c:v>
                </c:pt>
              </c:numCache>
            </c:numRef>
          </c:val>
        </c:ser>
        <c:dLbls>
          <c:showLegendKey val="0"/>
          <c:showVal val="0"/>
          <c:showCatName val="0"/>
          <c:showSerName val="0"/>
          <c:showPercent val="0"/>
          <c:showBubbleSize val="0"/>
        </c:dLbls>
        <c:gapWidth val="150"/>
        <c:overlap val="100"/>
        <c:axId val="733792952"/>
        <c:axId val="554630360"/>
      </c:barChart>
      <c:catAx>
        <c:axId val="733792952"/>
        <c:scaling>
          <c:orientation val="minMax"/>
        </c:scaling>
        <c:delete val="0"/>
        <c:axPos val="b"/>
        <c:numFmt formatCode="General" sourceLinked="1"/>
        <c:majorTickMark val="out"/>
        <c:minorTickMark val="none"/>
        <c:tickLblPos val="nextTo"/>
        <c:txPr>
          <a:bodyPr/>
          <a:lstStyle/>
          <a:p>
            <a:pPr>
              <a:defRPr sz="1400"/>
            </a:pPr>
            <a:endParaRPr lang="en-US"/>
          </a:p>
        </c:txPr>
        <c:crossAx val="554630360"/>
        <c:crosses val="autoZero"/>
        <c:auto val="0"/>
        <c:lblAlgn val="ctr"/>
        <c:lblOffset val="100"/>
        <c:noMultiLvlLbl val="0"/>
      </c:catAx>
      <c:valAx>
        <c:axId val="554630360"/>
        <c:scaling>
          <c:orientation val="minMax"/>
          <c:max val="4.0"/>
          <c:min val="0.0"/>
        </c:scaling>
        <c:delete val="0"/>
        <c:axPos val="l"/>
        <c:majorGridlines/>
        <c:numFmt formatCode="General" sourceLinked="1"/>
        <c:majorTickMark val="out"/>
        <c:minorTickMark val="none"/>
        <c:tickLblPos val="nextTo"/>
        <c:crossAx val="733792952"/>
        <c:crosses val="autoZero"/>
        <c:crossBetween val="between"/>
        <c:majorUnit val="1.0"/>
      </c:valAx>
    </c:plotArea>
    <c:legend>
      <c:legendPos val="r"/>
      <c:layout>
        <c:manualLayout>
          <c:xMode val="edge"/>
          <c:yMode val="edge"/>
          <c:x val="0.860454876994344"/>
          <c:y val="0.0834184231118488"/>
          <c:w val="0.11960772474556"/>
          <c:h val="0.0718703751160769"/>
        </c:manualLayout>
      </c:layout>
      <c:overlay val="0"/>
    </c:legend>
    <c:plotVisOnly val="1"/>
    <c:dispBlanksAs val="gap"/>
    <c:showDLblsOverMax val="0"/>
  </c:chart>
  <c:txPr>
    <a:bodyPr/>
    <a:lstStyle/>
    <a:p>
      <a:pPr>
        <a:defRPr sz="1800"/>
      </a:pPr>
      <a:endParaRPr lang="en-US"/>
    </a:p>
  </c:txPr>
  <c:externalData r:id="rId1">
    <c:autoUpdate val="0"/>
  </c:externalData>
</c:chartSpace>
</file>

<file path=ppt/diagrams/_rels/data1.xml.rels><?xml version="1.0" encoding="UTF-8" standalone="yes"?>
<Relationships xmlns="http://schemas.openxmlformats.org/package/2006/relationships"><Relationship Id="rId3" Type="http://schemas.openxmlformats.org/officeDocument/2006/relationships/image" Target="../media/image14.JPG"/><Relationship Id="rId4" Type="http://schemas.openxmlformats.org/officeDocument/2006/relationships/image" Target="../media/image15.JPG"/><Relationship Id="rId5" Type="http://schemas.openxmlformats.org/officeDocument/2006/relationships/image" Target="../media/image16.JPG"/><Relationship Id="rId6" Type="http://schemas.openxmlformats.org/officeDocument/2006/relationships/image" Target="../media/image17.JPG"/><Relationship Id="rId1" Type="http://schemas.openxmlformats.org/officeDocument/2006/relationships/image" Target="../media/image12.JPG"/><Relationship Id="rId2" Type="http://schemas.openxmlformats.org/officeDocument/2006/relationships/image" Target="../media/image13.JPG"/></Relationships>
</file>

<file path=ppt/diagrams/_rels/drawing1.xml.rels><?xml version="1.0" encoding="UTF-8" standalone="yes"?>
<Relationships xmlns="http://schemas.openxmlformats.org/package/2006/relationships"><Relationship Id="rId3" Type="http://schemas.openxmlformats.org/officeDocument/2006/relationships/image" Target="../media/image14.JPG"/><Relationship Id="rId4" Type="http://schemas.openxmlformats.org/officeDocument/2006/relationships/image" Target="../media/image15.JPG"/><Relationship Id="rId5" Type="http://schemas.openxmlformats.org/officeDocument/2006/relationships/image" Target="../media/image16.JPG"/><Relationship Id="rId6" Type="http://schemas.openxmlformats.org/officeDocument/2006/relationships/image" Target="../media/image17.JPG"/><Relationship Id="rId1" Type="http://schemas.openxmlformats.org/officeDocument/2006/relationships/image" Target="../media/image12.JPG"/><Relationship Id="rId2" Type="http://schemas.openxmlformats.org/officeDocument/2006/relationships/image" Target="../media/image13.JP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2526F15-F3D4-4B4E-9EF3-8025EC5FCB7B}" type="doc">
      <dgm:prSet loTypeId="urn:microsoft.com/office/officeart/2005/8/layout/vList3" loCatId="" qsTypeId="urn:microsoft.com/office/officeart/2005/8/quickstyle/simple3" qsCatId="simple" csTypeId="urn:microsoft.com/office/officeart/2005/8/colors/accent1_2" csCatId="accent1" phldr="1"/>
      <dgm:spPr/>
      <dgm:t>
        <a:bodyPr/>
        <a:lstStyle/>
        <a:p>
          <a:endParaRPr lang="en-US"/>
        </a:p>
      </dgm:t>
    </dgm:pt>
    <dgm:pt modelId="{E96E3801-38CA-084D-8EB4-BA32B4F66C9A}">
      <dgm:prSet/>
      <dgm:spPr/>
      <dgm:t>
        <a:bodyPr/>
        <a:lstStyle/>
        <a:p>
          <a:pPr rtl="0"/>
          <a:r>
            <a:rPr lang="en-US" dirty="0" err="1" smtClean="0"/>
            <a:t>Transboundary</a:t>
          </a:r>
          <a:r>
            <a:rPr lang="en-US" dirty="0" smtClean="0"/>
            <a:t> Water Challenges</a:t>
          </a:r>
          <a:endParaRPr lang="en-US" dirty="0"/>
        </a:p>
      </dgm:t>
    </dgm:pt>
    <dgm:pt modelId="{A7C79FBF-92A2-E448-B761-8B71FCFC0142}" type="parTrans" cxnId="{A13008F8-A97F-C441-AAC5-92BDD37448A9}">
      <dgm:prSet/>
      <dgm:spPr/>
      <dgm:t>
        <a:bodyPr/>
        <a:lstStyle/>
        <a:p>
          <a:endParaRPr lang="en-US"/>
        </a:p>
      </dgm:t>
    </dgm:pt>
    <dgm:pt modelId="{460871E7-49A0-C64A-9866-EDA7F405B976}" type="sibTrans" cxnId="{A13008F8-A97F-C441-AAC5-92BDD37448A9}">
      <dgm:prSet/>
      <dgm:spPr/>
      <dgm:t>
        <a:bodyPr/>
        <a:lstStyle/>
        <a:p>
          <a:endParaRPr lang="en-US"/>
        </a:p>
      </dgm:t>
    </dgm:pt>
    <dgm:pt modelId="{1D96592D-1784-DC49-9295-6283A5E4DF86}">
      <dgm:prSet/>
      <dgm:spPr/>
      <dgm:t>
        <a:bodyPr/>
        <a:lstStyle/>
        <a:p>
          <a:pPr rtl="0"/>
          <a:r>
            <a:rPr lang="en-US" dirty="0" smtClean="0"/>
            <a:t>International Architecture for </a:t>
          </a:r>
          <a:r>
            <a:rPr lang="en-US" dirty="0" err="1" smtClean="0"/>
            <a:t>Transboundary</a:t>
          </a:r>
          <a:r>
            <a:rPr lang="en-US" dirty="0" smtClean="0"/>
            <a:t> Water Governance</a:t>
          </a:r>
          <a:endParaRPr lang="en-US" dirty="0"/>
        </a:p>
      </dgm:t>
    </dgm:pt>
    <dgm:pt modelId="{BB6C3739-75B6-E54A-B959-DD2B5B2D6965}" type="parTrans" cxnId="{8080CC92-E1C2-3C46-8E32-33273889C8B0}">
      <dgm:prSet/>
      <dgm:spPr/>
      <dgm:t>
        <a:bodyPr/>
        <a:lstStyle/>
        <a:p>
          <a:endParaRPr lang="en-US"/>
        </a:p>
      </dgm:t>
    </dgm:pt>
    <dgm:pt modelId="{CAC93402-6BAC-5C40-B55B-8C8A1E79EABE}" type="sibTrans" cxnId="{8080CC92-E1C2-3C46-8E32-33273889C8B0}">
      <dgm:prSet/>
      <dgm:spPr/>
      <dgm:t>
        <a:bodyPr/>
        <a:lstStyle/>
        <a:p>
          <a:endParaRPr lang="en-US"/>
        </a:p>
      </dgm:t>
    </dgm:pt>
    <dgm:pt modelId="{65010AA9-61E1-764D-91AA-6EDA41B1823B}">
      <dgm:prSet/>
      <dgm:spPr/>
      <dgm:t>
        <a:bodyPr/>
        <a:lstStyle/>
        <a:p>
          <a:pPr rtl="0"/>
          <a:r>
            <a:rPr lang="en-US" dirty="0" smtClean="0"/>
            <a:t>The UN Watercourses Convention: evolution and content</a:t>
          </a:r>
          <a:endParaRPr lang="en-US" dirty="0"/>
        </a:p>
      </dgm:t>
    </dgm:pt>
    <dgm:pt modelId="{7ABA66EB-F34C-B54A-A236-61275E2A7BA3}" type="parTrans" cxnId="{5BC9B46E-12F8-3D4B-ACCA-F4D58EDBE8CA}">
      <dgm:prSet/>
      <dgm:spPr/>
      <dgm:t>
        <a:bodyPr/>
        <a:lstStyle/>
        <a:p>
          <a:endParaRPr lang="en-US"/>
        </a:p>
      </dgm:t>
    </dgm:pt>
    <dgm:pt modelId="{32ACA309-3919-DD49-BCB3-C88DC4B8E1C0}" type="sibTrans" cxnId="{5BC9B46E-12F8-3D4B-ACCA-F4D58EDBE8CA}">
      <dgm:prSet/>
      <dgm:spPr/>
      <dgm:t>
        <a:bodyPr/>
        <a:lstStyle/>
        <a:p>
          <a:endParaRPr lang="en-US"/>
        </a:p>
      </dgm:t>
    </dgm:pt>
    <dgm:pt modelId="{D97CAA9F-A84B-A149-9B9B-8FF085DE33DA}">
      <dgm:prSet/>
      <dgm:spPr/>
      <dgm:t>
        <a:bodyPr/>
        <a:lstStyle/>
        <a:p>
          <a:pPr rtl="0"/>
          <a:r>
            <a:rPr lang="en-US" dirty="0" smtClean="0"/>
            <a:t>Reasons for, and benefits of, entry into force/widespread support</a:t>
          </a:r>
          <a:endParaRPr lang="en-US" dirty="0"/>
        </a:p>
      </dgm:t>
    </dgm:pt>
    <dgm:pt modelId="{0F5C8F5E-F876-DF48-80F6-84A0FADDB52B}" type="parTrans" cxnId="{92C7210D-87FD-6542-A6EA-AA4C6C290543}">
      <dgm:prSet/>
      <dgm:spPr/>
      <dgm:t>
        <a:bodyPr/>
        <a:lstStyle/>
        <a:p>
          <a:endParaRPr lang="en-US"/>
        </a:p>
      </dgm:t>
    </dgm:pt>
    <dgm:pt modelId="{E6573711-C67F-214C-9FE9-11236E4F6A23}" type="sibTrans" cxnId="{92C7210D-87FD-6542-A6EA-AA4C6C290543}">
      <dgm:prSet/>
      <dgm:spPr/>
      <dgm:t>
        <a:bodyPr/>
        <a:lstStyle/>
        <a:p>
          <a:endParaRPr lang="en-US"/>
        </a:p>
      </dgm:t>
    </dgm:pt>
    <dgm:pt modelId="{871FE453-17E6-4B42-AC22-32A45014B285}">
      <dgm:prSet/>
      <dgm:spPr/>
      <dgm:t>
        <a:bodyPr/>
        <a:lstStyle/>
        <a:p>
          <a:pPr rtl="0"/>
          <a:r>
            <a:rPr lang="en-US" smtClean="0"/>
            <a:t>Prospects for entry into force</a:t>
          </a:r>
          <a:endParaRPr lang="en-US"/>
        </a:p>
      </dgm:t>
    </dgm:pt>
    <dgm:pt modelId="{E0B7BDEA-AF4B-6D4D-85CF-3BEA33331BE1}" type="parTrans" cxnId="{E953A9F2-E55C-4B41-965F-09724985C16C}">
      <dgm:prSet/>
      <dgm:spPr/>
      <dgm:t>
        <a:bodyPr/>
        <a:lstStyle/>
        <a:p>
          <a:endParaRPr lang="en-US"/>
        </a:p>
      </dgm:t>
    </dgm:pt>
    <dgm:pt modelId="{7F54061A-5547-F14F-A326-2AB3A1259F2E}" type="sibTrans" cxnId="{E953A9F2-E55C-4B41-965F-09724985C16C}">
      <dgm:prSet/>
      <dgm:spPr/>
      <dgm:t>
        <a:bodyPr/>
        <a:lstStyle/>
        <a:p>
          <a:endParaRPr lang="en-US"/>
        </a:p>
      </dgm:t>
    </dgm:pt>
    <dgm:pt modelId="{591FFE76-8C44-AC49-BA4C-BA8F1FDD25BB}">
      <dgm:prSet/>
      <dgm:spPr/>
      <dgm:t>
        <a:bodyPr/>
        <a:lstStyle/>
        <a:p>
          <a:pPr rtl="0"/>
          <a:r>
            <a:rPr lang="en-US" dirty="0" smtClean="0"/>
            <a:t>Beyond entry into force to implementation</a:t>
          </a:r>
          <a:endParaRPr lang="en-US" dirty="0"/>
        </a:p>
      </dgm:t>
    </dgm:pt>
    <dgm:pt modelId="{C0C47F16-65FD-A249-A963-E0ACCE9791FC}" type="parTrans" cxnId="{F039B9E1-17BE-C84F-BB77-D499EB3BD8A5}">
      <dgm:prSet/>
      <dgm:spPr/>
      <dgm:t>
        <a:bodyPr/>
        <a:lstStyle/>
        <a:p>
          <a:endParaRPr lang="en-US"/>
        </a:p>
      </dgm:t>
    </dgm:pt>
    <dgm:pt modelId="{C45031AB-3C78-E94F-91CF-4282AB46EE72}" type="sibTrans" cxnId="{F039B9E1-17BE-C84F-BB77-D499EB3BD8A5}">
      <dgm:prSet/>
      <dgm:spPr/>
      <dgm:t>
        <a:bodyPr/>
        <a:lstStyle/>
        <a:p>
          <a:endParaRPr lang="en-US"/>
        </a:p>
      </dgm:t>
    </dgm:pt>
    <dgm:pt modelId="{AD26A406-3B58-A346-BC56-754FAEDE16F0}" type="pres">
      <dgm:prSet presAssocID="{A2526F15-F3D4-4B4E-9EF3-8025EC5FCB7B}" presName="linearFlow" presStyleCnt="0">
        <dgm:presLayoutVars>
          <dgm:dir/>
          <dgm:resizeHandles val="exact"/>
        </dgm:presLayoutVars>
      </dgm:prSet>
      <dgm:spPr/>
      <dgm:t>
        <a:bodyPr/>
        <a:lstStyle/>
        <a:p>
          <a:endParaRPr lang="en-US"/>
        </a:p>
      </dgm:t>
    </dgm:pt>
    <dgm:pt modelId="{331DD481-8F8B-8140-B70A-4E6DA302590E}" type="pres">
      <dgm:prSet presAssocID="{E96E3801-38CA-084D-8EB4-BA32B4F66C9A}" presName="composite" presStyleCnt="0"/>
      <dgm:spPr/>
    </dgm:pt>
    <dgm:pt modelId="{08DA0225-D1EB-5F4F-B69A-F7E6BA572135}" type="pres">
      <dgm:prSet presAssocID="{E96E3801-38CA-084D-8EB4-BA32B4F66C9A}" presName="imgShp" presStyleLbl="fgImgPlace1" presStyleIdx="0" presStyleCnt="6" custLinFactX="-2649" custLinFactNeighborX="-100000" custLinFactNeighborY="-567"/>
      <dgm:spPr>
        <a:blipFill>
          <a:blip xmlns:r="http://schemas.openxmlformats.org/officeDocument/2006/relationships" r:embed="rId1">
            <a:extLst>
              <a:ext uri="{28A0092B-C50C-407E-A947-70E740481C1C}">
                <a14:useLocalDpi xmlns:a14="http://schemas.microsoft.com/office/drawing/2010/main" val="0"/>
              </a:ext>
            </a:extLst>
          </a:blip>
          <a:srcRect/>
          <a:stretch>
            <a:fillRect l="-17000" r="-17000"/>
          </a:stretch>
        </a:blipFill>
      </dgm:spPr>
    </dgm:pt>
    <dgm:pt modelId="{47C11217-C0DA-B041-A1ED-0D0276049D4E}" type="pres">
      <dgm:prSet presAssocID="{E96E3801-38CA-084D-8EB4-BA32B4F66C9A}" presName="txShp" presStyleLbl="node1" presStyleIdx="0" presStyleCnt="6" custScaleX="125403" custScaleY="100815">
        <dgm:presLayoutVars>
          <dgm:bulletEnabled val="1"/>
        </dgm:presLayoutVars>
      </dgm:prSet>
      <dgm:spPr/>
      <dgm:t>
        <a:bodyPr/>
        <a:lstStyle/>
        <a:p>
          <a:endParaRPr lang="en-US"/>
        </a:p>
      </dgm:t>
    </dgm:pt>
    <dgm:pt modelId="{883DA2B5-BBCC-BF40-A3AC-3E912FA7923C}" type="pres">
      <dgm:prSet presAssocID="{460871E7-49A0-C64A-9866-EDA7F405B976}" presName="spacing" presStyleCnt="0"/>
      <dgm:spPr/>
    </dgm:pt>
    <dgm:pt modelId="{7015F47A-C731-764B-AA11-D9FF22933075}" type="pres">
      <dgm:prSet presAssocID="{1D96592D-1784-DC49-9295-6283A5E4DF86}" presName="composite" presStyleCnt="0"/>
      <dgm:spPr/>
    </dgm:pt>
    <dgm:pt modelId="{E824DA63-6292-2047-A42E-80040530ABA0}" type="pres">
      <dgm:prSet presAssocID="{1D96592D-1784-DC49-9295-6283A5E4DF86}" presName="imgShp" presStyleLbl="fgImgPlace1" presStyleIdx="1" presStyleCnt="6" custLinFactX="-2649" custLinFactNeighborX="-100000" custLinFactNeighborY="1596"/>
      <dgm:spPr>
        <a:blipFill>
          <a:blip xmlns:r="http://schemas.openxmlformats.org/officeDocument/2006/relationships" r:embed="rId2">
            <a:extLst>
              <a:ext uri="{28A0092B-C50C-407E-A947-70E740481C1C}">
                <a14:useLocalDpi xmlns:a14="http://schemas.microsoft.com/office/drawing/2010/main" val="0"/>
              </a:ext>
            </a:extLst>
          </a:blip>
          <a:srcRect/>
          <a:stretch>
            <a:fillRect l="-17000" r="-17000"/>
          </a:stretch>
        </a:blipFill>
      </dgm:spPr>
    </dgm:pt>
    <dgm:pt modelId="{393A228E-3808-C049-BF3E-67D9E98B3A8E}" type="pres">
      <dgm:prSet presAssocID="{1D96592D-1784-DC49-9295-6283A5E4DF86}" presName="txShp" presStyleLbl="node1" presStyleIdx="1" presStyleCnt="6" custScaleX="126473">
        <dgm:presLayoutVars>
          <dgm:bulletEnabled val="1"/>
        </dgm:presLayoutVars>
      </dgm:prSet>
      <dgm:spPr/>
      <dgm:t>
        <a:bodyPr/>
        <a:lstStyle/>
        <a:p>
          <a:endParaRPr lang="en-US"/>
        </a:p>
      </dgm:t>
    </dgm:pt>
    <dgm:pt modelId="{392A0F98-2C54-E047-8709-EF4898D641CC}" type="pres">
      <dgm:prSet presAssocID="{CAC93402-6BAC-5C40-B55B-8C8A1E79EABE}" presName="spacing" presStyleCnt="0"/>
      <dgm:spPr/>
    </dgm:pt>
    <dgm:pt modelId="{6CFD8E32-B9AD-0449-A5F7-B2FD3276E3D1}" type="pres">
      <dgm:prSet presAssocID="{65010AA9-61E1-764D-91AA-6EDA41B1823B}" presName="composite" presStyleCnt="0"/>
      <dgm:spPr/>
    </dgm:pt>
    <dgm:pt modelId="{4B3D6063-F76D-D744-AD52-0271BFE65AB1}" type="pres">
      <dgm:prSet presAssocID="{65010AA9-61E1-764D-91AA-6EDA41B1823B}" presName="imgShp" presStyleLbl="fgImgPlace1" presStyleIdx="2" presStyleCnt="6" custLinFactX="-2649" custLinFactNeighborX="-100000" custLinFactNeighborY="-4661"/>
      <dgm:spPr>
        <a:blipFill>
          <a:blip xmlns:r="http://schemas.openxmlformats.org/officeDocument/2006/relationships" r:embed="rId3">
            <a:extLst>
              <a:ext uri="{28A0092B-C50C-407E-A947-70E740481C1C}">
                <a14:useLocalDpi xmlns:a14="http://schemas.microsoft.com/office/drawing/2010/main" val="0"/>
              </a:ext>
            </a:extLst>
          </a:blip>
          <a:srcRect/>
          <a:stretch>
            <a:fillRect l="-17000" r="-17000"/>
          </a:stretch>
        </a:blipFill>
      </dgm:spPr>
    </dgm:pt>
    <dgm:pt modelId="{2DCC74AB-995C-D54B-8542-27E630D75BB6}" type="pres">
      <dgm:prSet presAssocID="{65010AA9-61E1-764D-91AA-6EDA41B1823B}" presName="txShp" presStyleLbl="node1" presStyleIdx="2" presStyleCnt="6" custScaleX="125403">
        <dgm:presLayoutVars>
          <dgm:bulletEnabled val="1"/>
        </dgm:presLayoutVars>
      </dgm:prSet>
      <dgm:spPr/>
      <dgm:t>
        <a:bodyPr/>
        <a:lstStyle/>
        <a:p>
          <a:endParaRPr lang="en-US"/>
        </a:p>
      </dgm:t>
    </dgm:pt>
    <dgm:pt modelId="{786901AA-E456-5D4C-8453-D9C96D21E4C0}" type="pres">
      <dgm:prSet presAssocID="{32ACA309-3919-DD49-BCB3-C88DC4B8E1C0}" presName="spacing" presStyleCnt="0"/>
      <dgm:spPr/>
    </dgm:pt>
    <dgm:pt modelId="{F099B4E8-B5E5-F448-864B-45C9D52FAF08}" type="pres">
      <dgm:prSet presAssocID="{D97CAA9F-A84B-A149-9B9B-8FF085DE33DA}" presName="composite" presStyleCnt="0"/>
      <dgm:spPr/>
    </dgm:pt>
    <dgm:pt modelId="{001F842F-2363-3640-9A9C-19EEA1DD762A}" type="pres">
      <dgm:prSet presAssocID="{D97CAA9F-A84B-A149-9B9B-8FF085DE33DA}" presName="imgShp" presStyleLbl="fgImgPlace1" presStyleIdx="3" presStyleCnt="6" custLinFactX="-2649" custLinFactNeighborX="-100000" custLinFactNeighborY="-2091"/>
      <dgm:spPr>
        <a:blipFill>
          <a:blip xmlns:r="http://schemas.openxmlformats.org/officeDocument/2006/relationships" r:embed="rId4">
            <a:extLst>
              <a:ext uri="{28A0092B-C50C-407E-A947-70E740481C1C}">
                <a14:useLocalDpi xmlns:a14="http://schemas.microsoft.com/office/drawing/2010/main" val="0"/>
              </a:ext>
            </a:extLst>
          </a:blip>
          <a:srcRect/>
          <a:stretch>
            <a:fillRect l="-17000" r="-17000"/>
          </a:stretch>
        </a:blipFill>
      </dgm:spPr>
    </dgm:pt>
    <dgm:pt modelId="{10BAAFD2-FC95-7446-87A2-3FD42C001766}" type="pres">
      <dgm:prSet presAssocID="{D97CAA9F-A84B-A149-9B9B-8FF085DE33DA}" presName="txShp" presStyleLbl="node1" presStyleIdx="3" presStyleCnt="6" custScaleX="125403">
        <dgm:presLayoutVars>
          <dgm:bulletEnabled val="1"/>
        </dgm:presLayoutVars>
      </dgm:prSet>
      <dgm:spPr/>
      <dgm:t>
        <a:bodyPr/>
        <a:lstStyle/>
        <a:p>
          <a:endParaRPr lang="en-US"/>
        </a:p>
      </dgm:t>
    </dgm:pt>
    <dgm:pt modelId="{714A2630-1358-2D42-980A-5BF7B106D519}" type="pres">
      <dgm:prSet presAssocID="{E6573711-C67F-214C-9FE9-11236E4F6A23}" presName="spacing" presStyleCnt="0"/>
      <dgm:spPr/>
    </dgm:pt>
    <dgm:pt modelId="{A2C77917-A992-F548-B392-9147F356AC20}" type="pres">
      <dgm:prSet presAssocID="{871FE453-17E6-4B42-AC22-32A45014B285}" presName="composite" presStyleCnt="0"/>
      <dgm:spPr/>
    </dgm:pt>
    <dgm:pt modelId="{DEAE4A2F-1BAB-6847-9013-4AC0FEE5BAA0}" type="pres">
      <dgm:prSet presAssocID="{871FE453-17E6-4B42-AC22-32A45014B285}" presName="imgShp" presStyleLbl="fgImgPlace1" presStyleIdx="4" presStyleCnt="6" custLinFactX="-2649" custLinFactNeighborX="-100000" custLinFactNeighborY="480"/>
      <dgm:spPr>
        <a:blipFill>
          <a:blip xmlns:r="http://schemas.openxmlformats.org/officeDocument/2006/relationships" r:embed="rId5">
            <a:extLst>
              <a:ext uri="{28A0092B-C50C-407E-A947-70E740481C1C}">
                <a14:useLocalDpi xmlns:a14="http://schemas.microsoft.com/office/drawing/2010/main" val="0"/>
              </a:ext>
            </a:extLst>
          </a:blip>
          <a:srcRect/>
          <a:stretch>
            <a:fillRect l="-17000" r="-17000"/>
          </a:stretch>
        </a:blipFill>
      </dgm:spPr>
    </dgm:pt>
    <dgm:pt modelId="{93F7D6B1-F7CF-0F40-8AD1-0850956D453B}" type="pres">
      <dgm:prSet presAssocID="{871FE453-17E6-4B42-AC22-32A45014B285}" presName="txShp" presStyleLbl="node1" presStyleIdx="4" presStyleCnt="6" custScaleX="125403">
        <dgm:presLayoutVars>
          <dgm:bulletEnabled val="1"/>
        </dgm:presLayoutVars>
      </dgm:prSet>
      <dgm:spPr/>
      <dgm:t>
        <a:bodyPr/>
        <a:lstStyle/>
        <a:p>
          <a:endParaRPr lang="en-US"/>
        </a:p>
      </dgm:t>
    </dgm:pt>
    <dgm:pt modelId="{20BAAD89-0864-104D-AB93-3CFE88E22F44}" type="pres">
      <dgm:prSet presAssocID="{7F54061A-5547-F14F-A326-2AB3A1259F2E}" presName="spacing" presStyleCnt="0"/>
      <dgm:spPr/>
    </dgm:pt>
    <dgm:pt modelId="{0306A72A-6297-7F4F-BEE3-D4ABE560879E}" type="pres">
      <dgm:prSet presAssocID="{591FFE76-8C44-AC49-BA4C-BA8F1FDD25BB}" presName="composite" presStyleCnt="0"/>
      <dgm:spPr/>
    </dgm:pt>
    <dgm:pt modelId="{FCFFBEA8-5088-E54A-9B86-7B039DF490DA}" type="pres">
      <dgm:prSet presAssocID="{591FFE76-8C44-AC49-BA4C-BA8F1FDD25BB}" presName="imgShp" presStyleLbl="fgImgPlace1" presStyleIdx="5" presStyleCnt="6" custLinFactX="-2649" custLinFactNeighborX="-100000" custLinFactNeighborY="3050"/>
      <dgm:spPr>
        <a:blipFill>
          <a:blip xmlns:r="http://schemas.openxmlformats.org/officeDocument/2006/relationships" r:embed="rId6">
            <a:extLst>
              <a:ext uri="{28A0092B-C50C-407E-A947-70E740481C1C}">
                <a14:useLocalDpi xmlns:a14="http://schemas.microsoft.com/office/drawing/2010/main" val="0"/>
              </a:ext>
            </a:extLst>
          </a:blip>
          <a:srcRect/>
          <a:stretch>
            <a:fillRect l="-17000" r="-17000"/>
          </a:stretch>
        </a:blipFill>
      </dgm:spPr>
    </dgm:pt>
    <dgm:pt modelId="{E768E375-48B2-744D-ADC2-E374DFAB5FCD}" type="pres">
      <dgm:prSet presAssocID="{591FFE76-8C44-AC49-BA4C-BA8F1FDD25BB}" presName="txShp" presStyleLbl="node1" presStyleIdx="5" presStyleCnt="6" custScaleX="125403">
        <dgm:presLayoutVars>
          <dgm:bulletEnabled val="1"/>
        </dgm:presLayoutVars>
      </dgm:prSet>
      <dgm:spPr/>
      <dgm:t>
        <a:bodyPr/>
        <a:lstStyle/>
        <a:p>
          <a:endParaRPr lang="en-US"/>
        </a:p>
      </dgm:t>
    </dgm:pt>
  </dgm:ptLst>
  <dgm:cxnLst>
    <dgm:cxn modelId="{8080CC92-E1C2-3C46-8E32-33273889C8B0}" srcId="{A2526F15-F3D4-4B4E-9EF3-8025EC5FCB7B}" destId="{1D96592D-1784-DC49-9295-6283A5E4DF86}" srcOrd="1" destOrd="0" parTransId="{BB6C3739-75B6-E54A-B959-DD2B5B2D6965}" sibTransId="{CAC93402-6BAC-5C40-B55B-8C8A1E79EABE}"/>
    <dgm:cxn modelId="{5D797AA1-3AC2-9441-87D8-15C14461FF65}" type="presOf" srcId="{D97CAA9F-A84B-A149-9B9B-8FF085DE33DA}" destId="{10BAAFD2-FC95-7446-87A2-3FD42C001766}" srcOrd="0" destOrd="0" presId="urn:microsoft.com/office/officeart/2005/8/layout/vList3"/>
    <dgm:cxn modelId="{92C7210D-87FD-6542-A6EA-AA4C6C290543}" srcId="{A2526F15-F3D4-4B4E-9EF3-8025EC5FCB7B}" destId="{D97CAA9F-A84B-A149-9B9B-8FF085DE33DA}" srcOrd="3" destOrd="0" parTransId="{0F5C8F5E-F876-DF48-80F6-84A0FADDB52B}" sibTransId="{E6573711-C67F-214C-9FE9-11236E4F6A23}"/>
    <dgm:cxn modelId="{E953A9F2-E55C-4B41-965F-09724985C16C}" srcId="{A2526F15-F3D4-4B4E-9EF3-8025EC5FCB7B}" destId="{871FE453-17E6-4B42-AC22-32A45014B285}" srcOrd="4" destOrd="0" parTransId="{E0B7BDEA-AF4B-6D4D-85CF-3BEA33331BE1}" sibTransId="{7F54061A-5547-F14F-A326-2AB3A1259F2E}"/>
    <dgm:cxn modelId="{26C16D3D-46B9-AE45-87AC-51313B454962}" type="presOf" srcId="{A2526F15-F3D4-4B4E-9EF3-8025EC5FCB7B}" destId="{AD26A406-3B58-A346-BC56-754FAEDE16F0}" srcOrd="0" destOrd="0" presId="urn:microsoft.com/office/officeart/2005/8/layout/vList3"/>
    <dgm:cxn modelId="{AD7D5C5A-C5DB-294E-9824-BC0669900944}" type="presOf" srcId="{871FE453-17E6-4B42-AC22-32A45014B285}" destId="{93F7D6B1-F7CF-0F40-8AD1-0850956D453B}" srcOrd="0" destOrd="0" presId="urn:microsoft.com/office/officeart/2005/8/layout/vList3"/>
    <dgm:cxn modelId="{F039B9E1-17BE-C84F-BB77-D499EB3BD8A5}" srcId="{A2526F15-F3D4-4B4E-9EF3-8025EC5FCB7B}" destId="{591FFE76-8C44-AC49-BA4C-BA8F1FDD25BB}" srcOrd="5" destOrd="0" parTransId="{C0C47F16-65FD-A249-A963-E0ACCE9791FC}" sibTransId="{C45031AB-3C78-E94F-91CF-4282AB46EE72}"/>
    <dgm:cxn modelId="{B6C531BA-03DA-7A4A-B533-5A7FD9202C3E}" type="presOf" srcId="{1D96592D-1784-DC49-9295-6283A5E4DF86}" destId="{393A228E-3808-C049-BF3E-67D9E98B3A8E}" srcOrd="0" destOrd="0" presId="urn:microsoft.com/office/officeart/2005/8/layout/vList3"/>
    <dgm:cxn modelId="{E35E60C1-B424-AA46-B9D4-78249F221C37}" type="presOf" srcId="{E96E3801-38CA-084D-8EB4-BA32B4F66C9A}" destId="{47C11217-C0DA-B041-A1ED-0D0276049D4E}" srcOrd="0" destOrd="0" presId="urn:microsoft.com/office/officeart/2005/8/layout/vList3"/>
    <dgm:cxn modelId="{23F82F5F-8949-BE4D-AC6A-80D5D22B6F75}" type="presOf" srcId="{591FFE76-8C44-AC49-BA4C-BA8F1FDD25BB}" destId="{E768E375-48B2-744D-ADC2-E374DFAB5FCD}" srcOrd="0" destOrd="0" presId="urn:microsoft.com/office/officeart/2005/8/layout/vList3"/>
    <dgm:cxn modelId="{E77A731F-D1F0-0344-A875-D7D19F703EB2}" type="presOf" srcId="{65010AA9-61E1-764D-91AA-6EDA41B1823B}" destId="{2DCC74AB-995C-D54B-8542-27E630D75BB6}" srcOrd="0" destOrd="0" presId="urn:microsoft.com/office/officeart/2005/8/layout/vList3"/>
    <dgm:cxn modelId="{A13008F8-A97F-C441-AAC5-92BDD37448A9}" srcId="{A2526F15-F3D4-4B4E-9EF3-8025EC5FCB7B}" destId="{E96E3801-38CA-084D-8EB4-BA32B4F66C9A}" srcOrd="0" destOrd="0" parTransId="{A7C79FBF-92A2-E448-B761-8B71FCFC0142}" sibTransId="{460871E7-49A0-C64A-9866-EDA7F405B976}"/>
    <dgm:cxn modelId="{5BC9B46E-12F8-3D4B-ACCA-F4D58EDBE8CA}" srcId="{A2526F15-F3D4-4B4E-9EF3-8025EC5FCB7B}" destId="{65010AA9-61E1-764D-91AA-6EDA41B1823B}" srcOrd="2" destOrd="0" parTransId="{7ABA66EB-F34C-B54A-A236-61275E2A7BA3}" sibTransId="{32ACA309-3919-DD49-BCB3-C88DC4B8E1C0}"/>
    <dgm:cxn modelId="{FC69457B-2ADA-B741-A55E-7EB98CE5D86C}" type="presParOf" srcId="{AD26A406-3B58-A346-BC56-754FAEDE16F0}" destId="{331DD481-8F8B-8140-B70A-4E6DA302590E}" srcOrd="0" destOrd="0" presId="urn:microsoft.com/office/officeart/2005/8/layout/vList3"/>
    <dgm:cxn modelId="{11A5BB45-8005-6047-BA62-1E0A2F88C09F}" type="presParOf" srcId="{331DD481-8F8B-8140-B70A-4E6DA302590E}" destId="{08DA0225-D1EB-5F4F-B69A-F7E6BA572135}" srcOrd="0" destOrd="0" presId="urn:microsoft.com/office/officeart/2005/8/layout/vList3"/>
    <dgm:cxn modelId="{E7CF83ED-E124-1548-A5B2-83DA1C6BAE55}" type="presParOf" srcId="{331DD481-8F8B-8140-B70A-4E6DA302590E}" destId="{47C11217-C0DA-B041-A1ED-0D0276049D4E}" srcOrd="1" destOrd="0" presId="urn:microsoft.com/office/officeart/2005/8/layout/vList3"/>
    <dgm:cxn modelId="{B7625815-DF3F-0644-9DD5-1C65CEBCD8C1}" type="presParOf" srcId="{AD26A406-3B58-A346-BC56-754FAEDE16F0}" destId="{883DA2B5-BBCC-BF40-A3AC-3E912FA7923C}" srcOrd="1" destOrd="0" presId="urn:microsoft.com/office/officeart/2005/8/layout/vList3"/>
    <dgm:cxn modelId="{6D687E8C-B4E6-A94E-ACA7-902D3F4B4D04}" type="presParOf" srcId="{AD26A406-3B58-A346-BC56-754FAEDE16F0}" destId="{7015F47A-C731-764B-AA11-D9FF22933075}" srcOrd="2" destOrd="0" presId="urn:microsoft.com/office/officeart/2005/8/layout/vList3"/>
    <dgm:cxn modelId="{7D0B097B-3F21-E74D-B550-8BB8425E39C1}" type="presParOf" srcId="{7015F47A-C731-764B-AA11-D9FF22933075}" destId="{E824DA63-6292-2047-A42E-80040530ABA0}" srcOrd="0" destOrd="0" presId="urn:microsoft.com/office/officeart/2005/8/layout/vList3"/>
    <dgm:cxn modelId="{F89F294B-070D-7B42-B699-17ADDA89FDE1}" type="presParOf" srcId="{7015F47A-C731-764B-AA11-D9FF22933075}" destId="{393A228E-3808-C049-BF3E-67D9E98B3A8E}" srcOrd="1" destOrd="0" presId="urn:microsoft.com/office/officeart/2005/8/layout/vList3"/>
    <dgm:cxn modelId="{8CD65CC7-78A1-D143-96BC-7780334C2F74}" type="presParOf" srcId="{AD26A406-3B58-A346-BC56-754FAEDE16F0}" destId="{392A0F98-2C54-E047-8709-EF4898D641CC}" srcOrd="3" destOrd="0" presId="urn:microsoft.com/office/officeart/2005/8/layout/vList3"/>
    <dgm:cxn modelId="{3053ECF1-DADA-0647-B51E-508A0488C378}" type="presParOf" srcId="{AD26A406-3B58-A346-BC56-754FAEDE16F0}" destId="{6CFD8E32-B9AD-0449-A5F7-B2FD3276E3D1}" srcOrd="4" destOrd="0" presId="urn:microsoft.com/office/officeart/2005/8/layout/vList3"/>
    <dgm:cxn modelId="{93D9DE64-62CB-C840-B465-1561B48D0181}" type="presParOf" srcId="{6CFD8E32-B9AD-0449-A5F7-B2FD3276E3D1}" destId="{4B3D6063-F76D-D744-AD52-0271BFE65AB1}" srcOrd="0" destOrd="0" presId="urn:microsoft.com/office/officeart/2005/8/layout/vList3"/>
    <dgm:cxn modelId="{178938F5-DED2-4A44-8027-CA54AECB7D90}" type="presParOf" srcId="{6CFD8E32-B9AD-0449-A5F7-B2FD3276E3D1}" destId="{2DCC74AB-995C-D54B-8542-27E630D75BB6}" srcOrd="1" destOrd="0" presId="urn:microsoft.com/office/officeart/2005/8/layout/vList3"/>
    <dgm:cxn modelId="{20BC2A80-E387-6D4A-8938-5AFF178AA100}" type="presParOf" srcId="{AD26A406-3B58-A346-BC56-754FAEDE16F0}" destId="{786901AA-E456-5D4C-8453-D9C96D21E4C0}" srcOrd="5" destOrd="0" presId="urn:microsoft.com/office/officeart/2005/8/layout/vList3"/>
    <dgm:cxn modelId="{6F197329-A343-B940-AE78-2433C45FE7BC}" type="presParOf" srcId="{AD26A406-3B58-A346-BC56-754FAEDE16F0}" destId="{F099B4E8-B5E5-F448-864B-45C9D52FAF08}" srcOrd="6" destOrd="0" presId="urn:microsoft.com/office/officeart/2005/8/layout/vList3"/>
    <dgm:cxn modelId="{1A4996F3-9895-8446-9962-A23B215E5416}" type="presParOf" srcId="{F099B4E8-B5E5-F448-864B-45C9D52FAF08}" destId="{001F842F-2363-3640-9A9C-19EEA1DD762A}" srcOrd="0" destOrd="0" presId="urn:microsoft.com/office/officeart/2005/8/layout/vList3"/>
    <dgm:cxn modelId="{DE5CFA09-E9CC-CD42-81E5-ADEE02D6B141}" type="presParOf" srcId="{F099B4E8-B5E5-F448-864B-45C9D52FAF08}" destId="{10BAAFD2-FC95-7446-87A2-3FD42C001766}" srcOrd="1" destOrd="0" presId="urn:microsoft.com/office/officeart/2005/8/layout/vList3"/>
    <dgm:cxn modelId="{313095BA-87FC-8449-A7CD-BBADB747FE48}" type="presParOf" srcId="{AD26A406-3B58-A346-BC56-754FAEDE16F0}" destId="{714A2630-1358-2D42-980A-5BF7B106D519}" srcOrd="7" destOrd="0" presId="urn:microsoft.com/office/officeart/2005/8/layout/vList3"/>
    <dgm:cxn modelId="{A48C6795-D087-AE4D-A9CC-1E71226F7BE0}" type="presParOf" srcId="{AD26A406-3B58-A346-BC56-754FAEDE16F0}" destId="{A2C77917-A992-F548-B392-9147F356AC20}" srcOrd="8" destOrd="0" presId="urn:microsoft.com/office/officeart/2005/8/layout/vList3"/>
    <dgm:cxn modelId="{FA57CE9D-8F5B-2045-9B6D-8D21BC26BAEE}" type="presParOf" srcId="{A2C77917-A992-F548-B392-9147F356AC20}" destId="{DEAE4A2F-1BAB-6847-9013-4AC0FEE5BAA0}" srcOrd="0" destOrd="0" presId="urn:microsoft.com/office/officeart/2005/8/layout/vList3"/>
    <dgm:cxn modelId="{E9617A34-6777-D940-8002-338BB85D9934}" type="presParOf" srcId="{A2C77917-A992-F548-B392-9147F356AC20}" destId="{93F7D6B1-F7CF-0F40-8AD1-0850956D453B}" srcOrd="1" destOrd="0" presId="urn:microsoft.com/office/officeart/2005/8/layout/vList3"/>
    <dgm:cxn modelId="{280C39B9-B721-4D4E-89FC-A2C231EBE53A}" type="presParOf" srcId="{AD26A406-3B58-A346-BC56-754FAEDE16F0}" destId="{20BAAD89-0864-104D-AB93-3CFE88E22F44}" srcOrd="9" destOrd="0" presId="urn:microsoft.com/office/officeart/2005/8/layout/vList3"/>
    <dgm:cxn modelId="{BE2A611A-B25F-834A-82F3-B3CF3FE18CA5}" type="presParOf" srcId="{AD26A406-3B58-A346-BC56-754FAEDE16F0}" destId="{0306A72A-6297-7F4F-BEE3-D4ABE560879E}" srcOrd="10" destOrd="0" presId="urn:microsoft.com/office/officeart/2005/8/layout/vList3"/>
    <dgm:cxn modelId="{B1C90FB6-3D3F-4249-83C0-F6D0583AFB66}" type="presParOf" srcId="{0306A72A-6297-7F4F-BEE3-D4ABE560879E}" destId="{FCFFBEA8-5088-E54A-9B86-7B039DF490DA}" srcOrd="0" destOrd="0" presId="urn:microsoft.com/office/officeart/2005/8/layout/vList3"/>
    <dgm:cxn modelId="{265F77DD-C872-234F-B504-9C642AB1AE9D}" type="presParOf" srcId="{0306A72A-6297-7F4F-BEE3-D4ABE560879E}" destId="{E768E375-48B2-744D-ADC2-E374DFAB5FCD}"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642954F-D7AB-BE46-980E-84BD1292690F}" type="doc">
      <dgm:prSet loTypeId="urn:microsoft.com/office/officeart/2005/8/layout/hierarchy2" loCatId="" qsTypeId="urn:microsoft.com/office/officeart/2005/8/quickstyle/simple4" qsCatId="simple" csTypeId="urn:microsoft.com/office/officeart/2005/8/colors/accent1_2" csCatId="accent1" phldr="1"/>
      <dgm:spPr/>
      <dgm:t>
        <a:bodyPr/>
        <a:lstStyle/>
        <a:p>
          <a:endParaRPr lang="en-US"/>
        </a:p>
      </dgm:t>
    </dgm:pt>
    <dgm:pt modelId="{5AA28445-E13B-A740-AFB4-D49659FE2422}">
      <dgm:prSet phldrT="[Text]" custT="1"/>
      <dgm:spPr/>
      <dgm:t>
        <a:bodyPr/>
        <a:lstStyle/>
        <a:p>
          <a:r>
            <a:rPr lang="en-US" sz="3200" dirty="0" smtClean="0"/>
            <a:t>Architecture</a:t>
          </a:r>
          <a:endParaRPr lang="en-US" sz="3200" dirty="0"/>
        </a:p>
      </dgm:t>
    </dgm:pt>
    <dgm:pt modelId="{F0284FBA-56BF-214E-B817-591406CCC0EB}" type="parTrans" cxnId="{1D1E3EAA-7668-3B45-A90D-D7F6DFC45D30}">
      <dgm:prSet/>
      <dgm:spPr/>
      <dgm:t>
        <a:bodyPr/>
        <a:lstStyle/>
        <a:p>
          <a:endParaRPr lang="en-US"/>
        </a:p>
      </dgm:t>
    </dgm:pt>
    <dgm:pt modelId="{3CA298DA-72FD-4845-88C6-384AAB98439E}" type="sibTrans" cxnId="{1D1E3EAA-7668-3B45-A90D-D7F6DFC45D30}">
      <dgm:prSet/>
      <dgm:spPr/>
      <dgm:t>
        <a:bodyPr/>
        <a:lstStyle/>
        <a:p>
          <a:endParaRPr lang="en-US"/>
        </a:p>
      </dgm:t>
    </dgm:pt>
    <dgm:pt modelId="{220D7C7B-EA93-0540-845B-449DB8C835B8}">
      <dgm:prSet phldrT="[Text]" custT="1"/>
      <dgm:spPr/>
      <dgm:t>
        <a:bodyPr/>
        <a:lstStyle/>
        <a:p>
          <a:r>
            <a:rPr lang="en-US" sz="2800" dirty="0" smtClean="0"/>
            <a:t>Global </a:t>
          </a:r>
          <a:endParaRPr lang="en-US" sz="2800" dirty="0"/>
        </a:p>
      </dgm:t>
    </dgm:pt>
    <dgm:pt modelId="{6EE8C412-E15E-494F-A450-20214765F534}" type="parTrans" cxnId="{E9805195-D325-6640-9238-511D6178D8A6}">
      <dgm:prSet/>
      <dgm:spPr/>
      <dgm:t>
        <a:bodyPr/>
        <a:lstStyle/>
        <a:p>
          <a:endParaRPr lang="en-US"/>
        </a:p>
      </dgm:t>
    </dgm:pt>
    <dgm:pt modelId="{96E94B68-8303-CD45-9AEC-6B7EA4109786}" type="sibTrans" cxnId="{E9805195-D325-6640-9238-511D6178D8A6}">
      <dgm:prSet/>
      <dgm:spPr/>
      <dgm:t>
        <a:bodyPr/>
        <a:lstStyle/>
        <a:p>
          <a:endParaRPr lang="en-US"/>
        </a:p>
      </dgm:t>
    </dgm:pt>
    <dgm:pt modelId="{264AD9AA-245F-9D45-9FB9-05EA3F83B510}">
      <dgm:prSet phldrT="[Text]"/>
      <dgm:spPr/>
      <dgm:t>
        <a:bodyPr/>
        <a:lstStyle/>
        <a:p>
          <a:r>
            <a:rPr lang="en-US" dirty="0" smtClean="0"/>
            <a:t>UN Watercourses Convention (not yet in force)</a:t>
          </a:r>
          <a:endParaRPr lang="en-US" dirty="0"/>
        </a:p>
      </dgm:t>
    </dgm:pt>
    <dgm:pt modelId="{B5F805B3-70DD-F045-9768-2BDD6639B74B}" type="parTrans" cxnId="{278D1BA5-B0C0-D34A-B439-BF8779F5803C}">
      <dgm:prSet/>
      <dgm:spPr/>
      <dgm:t>
        <a:bodyPr/>
        <a:lstStyle/>
        <a:p>
          <a:endParaRPr lang="en-US"/>
        </a:p>
      </dgm:t>
    </dgm:pt>
    <dgm:pt modelId="{5777FA68-9F56-CD4D-BDB3-1FA9D61522D2}" type="sibTrans" cxnId="{278D1BA5-B0C0-D34A-B439-BF8779F5803C}">
      <dgm:prSet/>
      <dgm:spPr/>
      <dgm:t>
        <a:bodyPr/>
        <a:lstStyle/>
        <a:p>
          <a:endParaRPr lang="en-US"/>
        </a:p>
      </dgm:t>
    </dgm:pt>
    <dgm:pt modelId="{DECAC654-F3C6-B045-824E-83AB7299ACF9}">
      <dgm:prSet phldrT="[Text]"/>
      <dgm:spPr/>
      <dgm:t>
        <a:bodyPr/>
        <a:lstStyle/>
        <a:p>
          <a:r>
            <a:rPr lang="en-US" dirty="0" smtClean="0"/>
            <a:t>MEAs (Biodiversity, Climate Change, </a:t>
          </a:r>
          <a:r>
            <a:rPr lang="en-US" dirty="0" err="1" smtClean="0"/>
            <a:t>Ramsar</a:t>
          </a:r>
          <a:r>
            <a:rPr lang="en-US" dirty="0" smtClean="0"/>
            <a:t>, Desertification)</a:t>
          </a:r>
          <a:endParaRPr lang="en-US" dirty="0"/>
        </a:p>
      </dgm:t>
    </dgm:pt>
    <dgm:pt modelId="{117B1247-E0D5-1C41-9564-75912CE46DE5}" type="parTrans" cxnId="{929EA21C-6741-ED42-A04E-8C385D93026F}">
      <dgm:prSet/>
      <dgm:spPr/>
      <dgm:t>
        <a:bodyPr/>
        <a:lstStyle/>
        <a:p>
          <a:endParaRPr lang="en-US"/>
        </a:p>
      </dgm:t>
    </dgm:pt>
    <dgm:pt modelId="{C6F10FAF-8255-8946-A9D2-0F13A98B0068}" type="sibTrans" cxnId="{929EA21C-6741-ED42-A04E-8C385D93026F}">
      <dgm:prSet/>
      <dgm:spPr/>
      <dgm:t>
        <a:bodyPr/>
        <a:lstStyle/>
        <a:p>
          <a:endParaRPr lang="en-US"/>
        </a:p>
      </dgm:t>
    </dgm:pt>
    <dgm:pt modelId="{AC99E35E-7113-B143-80EB-E1EB9548099B}">
      <dgm:prSet phldrT="[Text]" custT="1"/>
      <dgm:spPr/>
      <dgm:t>
        <a:bodyPr/>
        <a:lstStyle/>
        <a:p>
          <a:r>
            <a:rPr lang="en-US" sz="2800" dirty="0" smtClean="0"/>
            <a:t>Regional</a:t>
          </a:r>
          <a:endParaRPr lang="en-US" sz="2800" dirty="0"/>
        </a:p>
      </dgm:t>
    </dgm:pt>
    <dgm:pt modelId="{0F3107BB-7C91-384E-B0EE-CCE2DFDE60A4}" type="parTrans" cxnId="{46FC3F3F-23AD-C641-90A7-D311AEE4523B}">
      <dgm:prSet/>
      <dgm:spPr/>
      <dgm:t>
        <a:bodyPr/>
        <a:lstStyle/>
        <a:p>
          <a:endParaRPr lang="en-US"/>
        </a:p>
      </dgm:t>
    </dgm:pt>
    <dgm:pt modelId="{D0FCC513-BCC1-4746-8934-762AA8FDC02D}" type="sibTrans" cxnId="{46FC3F3F-23AD-C641-90A7-D311AEE4523B}">
      <dgm:prSet/>
      <dgm:spPr/>
      <dgm:t>
        <a:bodyPr/>
        <a:lstStyle/>
        <a:p>
          <a:endParaRPr lang="en-US"/>
        </a:p>
      </dgm:t>
    </dgm:pt>
    <dgm:pt modelId="{EDC1D6A9-96E0-9043-AB14-A4AEEB1E8EC2}">
      <dgm:prSet phldrT="[Text]"/>
      <dgm:spPr/>
      <dgm:t>
        <a:bodyPr/>
        <a:lstStyle/>
        <a:p>
          <a:r>
            <a:rPr lang="en-US" dirty="0" smtClean="0"/>
            <a:t>SADC Protocol </a:t>
          </a:r>
        </a:p>
      </dgm:t>
    </dgm:pt>
    <dgm:pt modelId="{FE544A5E-3C1E-A046-B34B-63DF4D968C9F}" type="parTrans" cxnId="{E2C0F5AE-BB53-474E-A76F-41157C4F3399}">
      <dgm:prSet/>
      <dgm:spPr/>
      <dgm:t>
        <a:bodyPr/>
        <a:lstStyle/>
        <a:p>
          <a:endParaRPr lang="en-US"/>
        </a:p>
      </dgm:t>
    </dgm:pt>
    <dgm:pt modelId="{69852AB1-E8BA-4147-8F4E-619227845E18}" type="sibTrans" cxnId="{E2C0F5AE-BB53-474E-A76F-41157C4F3399}">
      <dgm:prSet/>
      <dgm:spPr/>
      <dgm:t>
        <a:bodyPr/>
        <a:lstStyle/>
        <a:p>
          <a:endParaRPr lang="en-US"/>
        </a:p>
      </dgm:t>
    </dgm:pt>
    <dgm:pt modelId="{D29DCBF3-90CF-E345-8157-819A54285779}">
      <dgm:prSet phldrT="[Text]"/>
      <dgm:spPr/>
      <dgm:t>
        <a:bodyPr/>
        <a:lstStyle/>
        <a:p>
          <a:r>
            <a:rPr lang="en-US" dirty="0" smtClean="0"/>
            <a:t>Customary international law (basic principles)</a:t>
          </a:r>
          <a:endParaRPr lang="en-US" dirty="0"/>
        </a:p>
      </dgm:t>
    </dgm:pt>
    <dgm:pt modelId="{1E7641BE-B549-1D4B-AA7A-C467732F06B8}" type="parTrans" cxnId="{DF08FC64-88A4-844B-AE2F-454676B0093E}">
      <dgm:prSet/>
      <dgm:spPr/>
      <dgm:t>
        <a:bodyPr/>
        <a:lstStyle/>
        <a:p>
          <a:endParaRPr lang="en-US"/>
        </a:p>
      </dgm:t>
    </dgm:pt>
    <dgm:pt modelId="{CB7F6658-D79B-D143-9B0E-D116EE6FD3F9}" type="sibTrans" cxnId="{DF08FC64-88A4-844B-AE2F-454676B0093E}">
      <dgm:prSet/>
      <dgm:spPr/>
      <dgm:t>
        <a:bodyPr/>
        <a:lstStyle/>
        <a:p>
          <a:endParaRPr lang="en-US"/>
        </a:p>
      </dgm:t>
    </dgm:pt>
    <dgm:pt modelId="{96C6DAF1-E1C1-C140-99D8-4F7EA931B6D9}">
      <dgm:prSet phldrT="[Text]"/>
      <dgm:spPr/>
      <dgm:t>
        <a:bodyPr/>
        <a:lstStyle/>
        <a:p>
          <a:r>
            <a:rPr lang="en-US" dirty="0" smtClean="0"/>
            <a:t>UN ECE Watercourses Convention</a:t>
          </a:r>
        </a:p>
      </dgm:t>
    </dgm:pt>
    <dgm:pt modelId="{548FC715-5084-AE44-9260-0EEBE6AD5385}" type="parTrans" cxnId="{7301488B-A429-E743-8814-AC3073644F02}">
      <dgm:prSet/>
      <dgm:spPr/>
      <dgm:t>
        <a:bodyPr/>
        <a:lstStyle/>
        <a:p>
          <a:endParaRPr lang="en-US"/>
        </a:p>
      </dgm:t>
    </dgm:pt>
    <dgm:pt modelId="{B691E7F4-B51E-2C43-B286-11C2D37CF4FB}" type="sibTrans" cxnId="{7301488B-A429-E743-8814-AC3073644F02}">
      <dgm:prSet/>
      <dgm:spPr/>
      <dgm:t>
        <a:bodyPr/>
        <a:lstStyle/>
        <a:p>
          <a:endParaRPr lang="en-US"/>
        </a:p>
      </dgm:t>
    </dgm:pt>
    <dgm:pt modelId="{B5FB4944-6207-D54E-A9E2-BC3488114EAD}">
      <dgm:prSet phldrT="[Text]"/>
      <dgm:spPr/>
      <dgm:t>
        <a:bodyPr/>
        <a:lstStyle/>
        <a:p>
          <a:r>
            <a:rPr lang="en-US" dirty="0" smtClean="0"/>
            <a:t>EC Water Framework Directive</a:t>
          </a:r>
        </a:p>
      </dgm:t>
    </dgm:pt>
    <dgm:pt modelId="{B04DECAD-7CF3-924E-A182-7C9DB4822E9E}" type="parTrans" cxnId="{357EB3C5-0D15-A746-81D7-E2E6536AEDF5}">
      <dgm:prSet/>
      <dgm:spPr/>
      <dgm:t>
        <a:bodyPr/>
        <a:lstStyle/>
        <a:p>
          <a:endParaRPr lang="en-US"/>
        </a:p>
      </dgm:t>
    </dgm:pt>
    <dgm:pt modelId="{4A3DF7EB-1244-E84D-9E5B-21538FFCB240}" type="sibTrans" cxnId="{357EB3C5-0D15-A746-81D7-E2E6536AEDF5}">
      <dgm:prSet/>
      <dgm:spPr/>
      <dgm:t>
        <a:bodyPr/>
        <a:lstStyle/>
        <a:p>
          <a:endParaRPr lang="en-US"/>
        </a:p>
      </dgm:t>
    </dgm:pt>
    <dgm:pt modelId="{0E45748D-B0B5-6243-9035-B25E4906F54D}">
      <dgm:prSet phldrT="[Text]" custT="1"/>
      <dgm:spPr/>
      <dgm:t>
        <a:bodyPr/>
        <a:lstStyle/>
        <a:p>
          <a:r>
            <a:rPr lang="en-US" sz="2800" dirty="0" smtClean="0"/>
            <a:t>Basin &amp; Sub-basin</a:t>
          </a:r>
        </a:p>
      </dgm:t>
    </dgm:pt>
    <dgm:pt modelId="{1FBFEE01-8466-E944-9D49-1FD9421253DB}" type="parTrans" cxnId="{54D4A63F-7D1E-D24E-9EC1-CFF52650EDD5}">
      <dgm:prSet/>
      <dgm:spPr/>
      <dgm:t>
        <a:bodyPr/>
        <a:lstStyle/>
        <a:p>
          <a:endParaRPr lang="en-US"/>
        </a:p>
      </dgm:t>
    </dgm:pt>
    <dgm:pt modelId="{7BAECE02-A37B-8D48-8058-5F19C30DD086}" type="sibTrans" cxnId="{54D4A63F-7D1E-D24E-9EC1-CFF52650EDD5}">
      <dgm:prSet/>
      <dgm:spPr/>
      <dgm:t>
        <a:bodyPr/>
        <a:lstStyle/>
        <a:p>
          <a:endParaRPr lang="en-US"/>
        </a:p>
      </dgm:t>
    </dgm:pt>
    <dgm:pt modelId="{75B4D6E5-5970-714B-BB87-728CC4DF3279}">
      <dgm:prSet phldrT="[Text]"/>
      <dgm:spPr/>
      <dgm:t>
        <a:bodyPr/>
        <a:lstStyle/>
        <a:p>
          <a:r>
            <a:rPr lang="en-US" dirty="0" smtClean="0"/>
            <a:t>400+ treaties signed since 1820</a:t>
          </a:r>
        </a:p>
      </dgm:t>
    </dgm:pt>
    <dgm:pt modelId="{322DCFC2-7C26-D24E-B508-2035D1CB7CBB}" type="parTrans" cxnId="{9DCD461B-DFD8-2D49-BF6E-F9038E6E652E}">
      <dgm:prSet/>
      <dgm:spPr/>
      <dgm:t>
        <a:bodyPr/>
        <a:lstStyle/>
        <a:p>
          <a:endParaRPr lang="en-US"/>
        </a:p>
      </dgm:t>
    </dgm:pt>
    <dgm:pt modelId="{F1B95457-90FB-574C-8F7B-4EA4877648FB}" type="sibTrans" cxnId="{9DCD461B-DFD8-2D49-BF6E-F9038E6E652E}">
      <dgm:prSet/>
      <dgm:spPr/>
      <dgm:t>
        <a:bodyPr/>
        <a:lstStyle/>
        <a:p>
          <a:endParaRPr lang="en-US"/>
        </a:p>
      </dgm:t>
    </dgm:pt>
    <dgm:pt modelId="{72B55237-FB24-7549-8715-21703ED2287C}">
      <dgm:prSet phldrT="[Text]"/>
      <dgm:spPr/>
      <dgm:t>
        <a:bodyPr/>
        <a:lstStyle/>
        <a:p>
          <a:r>
            <a:rPr lang="en-US" dirty="0" smtClean="0"/>
            <a:t>158 basin lack cooperative management framework</a:t>
          </a:r>
        </a:p>
      </dgm:t>
    </dgm:pt>
    <dgm:pt modelId="{C7F51622-0779-6744-9656-0675CC678B20}" type="parTrans" cxnId="{110FA56A-CCBF-074D-999C-B52441750D9E}">
      <dgm:prSet/>
      <dgm:spPr/>
      <dgm:t>
        <a:bodyPr/>
        <a:lstStyle/>
        <a:p>
          <a:endParaRPr lang="en-US"/>
        </a:p>
      </dgm:t>
    </dgm:pt>
    <dgm:pt modelId="{FD2A217D-D49D-D943-89F2-8064FD3DBDA8}" type="sibTrans" cxnId="{110FA56A-CCBF-074D-999C-B52441750D9E}">
      <dgm:prSet/>
      <dgm:spPr/>
      <dgm:t>
        <a:bodyPr/>
        <a:lstStyle/>
        <a:p>
          <a:endParaRPr lang="en-US"/>
        </a:p>
      </dgm:t>
    </dgm:pt>
    <dgm:pt modelId="{B18295BA-F518-574A-919D-A9AD62DB8068}">
      <dgm:prSet phldrT="[Text]"/>
      <dgm:spPr/>
      <dgm:t>
        <a:bodyPr/>
        <a:lstStyle/>
        <a:p>
          <a:r>
            <a:rPr lang="en-US" dirty="0" smtClean="0"/>
            <a:t>Majority of treaties bilateral</a:t>
          </a:r>
        </a:p>
      </dgm:t>
    </dgm:pt>
    <dgm:pt modelId="{6D35C145-69B8-8640-B8EB-9247FD13388C}" type="parTrans" cxnId="{44FE5753-6EED-8745-AAD4-A8F528255FDA}">
      <dgm:prSet/>
      <dgm:spPr/>
      <dgm:t>
        <a:bodyPr/>
        <a:lstStyle/>
        <a:p>
          <a:endParaRPr lang="en-US"/>
        </a:p>
      </dgm:t>
    </dgm:pt>
    <dgm:pt modelId="{19F1300E-C82C-F845-8299-B87D2F685DC9}" type="sibTrans" cxnId="{44FE5753-6EED-8745-AAD4-A8F528255FDA}">
      <dgm:prSet/>
      <dgm:spPr/>
      <dgm:t>
        <a:bodyPr/>
        <a:lstStyle/>
        <a:p>
          <a:endParaRPr lang="en-US"/>
        </a:p>
      </dgm:t>
    </dgm:pt>
    <dgm:pt modelId="{620E37AF-C07F-BA4F-8E68-1B5D0E8F92E8}">
      <dgm:prSet phldrT="[Text]" custT="1"/>
      <dgm:spPr/>
      <dgm:t>
        <a:bodyPr/>
        <a:lstStyle/>
        <a:p>
          <a:r>
            <a:rPr lang="en-US" sz="2400" dirty="0" smtClean="0"/>
            <a:t>National and sub-national</a:t>
          </a:r>
        </a:p>
      </dgm:t>
    </dgm:pt>
    <dgm:pt modelId="{3CA69EEF-E7FE-3A40-A9E1-4162C96E5D9A}" type="parTrans" cxnId="{5E4860A4-2C7D-8746-9A18-29651C01F7DA}">
      <dgm:prSet/>
      <dgm:spPr/>
      <dgm:t>
        <a:bodyPr/>
        <a:lstStyle/>
        <a:p>
          <a:endParaRPr lang="en-US"/>
        </a:p>
      </dgm:t>
    </dgm:pt>
    <dgm:pt modelId="{3A5A481D-E3E6-B649-8242-E1E38D5723E6}" type="sibTrans" cxnId="{5E4860A4-2C7D-8746-9A18-29651C01F7DA}">
      <dgm:prSet/>
      <dgm:spPr/>
      <dgm:t>
        <a:bodyPr/>
        <a:lstStyle/>
        <a:p>
          <a:endParaRPr lang="en-US"/>
        </a:p>
      </dgm:t>
    </dgm:pt>
    <dgm:pt modelId="{3533B82A-4D68-354D-8070-91239771410B}" type="pres">
      <dgm:prSet presAssocID="{B642954F-D7AB-BE46-980E-84BD1292690F}" presName="diagram" presStyleCnt="0">
        <dgm:presLayoutVars>
          <dgm:chPref val="1"/>
          <dgm:dir/>
          <dgm:animOne val="branch"/>
          <dgm:animLvl val="lvl"/>
          <dgm:resizeHandles val="exact"/>
        </dgm:presLayoutVars>
      </dgm:prSet>
      <dgm:spPr/>
      <dgm:t>
        <a:bodyPr/>
        <a:lstStyle/>
        <a:p>
          <a:endParaRPr lang="en-US"/>
        </a:p>
      </dgm:t>
    </dgm:pt>
    <dgm:pt modelId="{6BAA848F-4D83-E04E-948A-FCC8DDA88024}" type="pres">
      <dgm:prSet presAssocID="{5AA28445-E13B-A740-AFB4-D49659FE2422}" presName="root1" presStyleCnt="0"/>
      <dgm:spPr/>
    </dgm:pt>
    <dgm:pt modelId="{6E32E1C2-5090-194C-8310-8CE849EC1ED0}" type="pres">
      <dgm:prSet presAssocID="{5AA28445-E13B-A740-AFB4-D49659FE2422}" presName="LevelOneTextNode" presStyleLbl="node0" presStyleIdx="0" presStyleCnt="1" custScaleX="126453" custLinFactY="-57895" custLinFactNeighborX="-10742" custLinFactNeighborY="-100000">
        <dgm:presLayoutVars>
          <dgm:chPref val="3"/>
        </dgm:presLayoutVars>
      </dgm:prSet>
      <dgm:spPr/>
      <dgm:t>
        <a:bodyPr/>
        <a:lstStyle/>
        <a:p>
          <a:endParaRPr lang="en-US"/>
        </a:p>
      </dgm:t>
    </dgm:pt>
    <dgm:pt modelId="{1E4F9FCE-D1DF-8E4C-BF6B-23746B13D58E}" type="pres">
      <dgm:prSet presAssocID="{5AA28445-E13B-A740-AFB4-D49659FE2422}" presName="level2hierChild" presStyleCnt="0"/>
      <dgm:spPr/>
    </dgm:pt>
    <dgm:pt modelId="{8208B780-C346-0A48-959C-9D0C9403BD61}" type="pres">
      <dgm:prSet presAssocID="{6EE8C412-E15E-494F-A450-20214765F534}" presName="conn2-1" presStyleLbl="parChTrans1D2" presStyleIdx="0" presStyleCnt="4"/>
      <dgm:spPr/>
      <dgm:t>
        <a:bodyPr/>
        <a:lstStyle/>
        <a:p>
          <a:endParaRPr lang="en-US"/>
        </a:p>
      </dgm:t>
    </dgm:pt>
    <dgm:pt modelId="{FB0A9337-DAF5-6B4A-A884-B0F4826561A5}" type="pres">
      <dgm:prSet presAssocID="{6EE8C412-E15E-494F-A450-20214765F534}" presName="connTx" presStyleLbl="parChTrans1D2" presStyleIdx="0" presStyleCnt="4"/>
      <dgm:spPr/>
      <dgm:t>
        <a:bodyPr/>
        <a:lstStyle/>
        <a:p>
          <a:endParaRPr lang="en-US"/>
        </a:p>
      </dgm:t>
    </dgm:pt>
    <dgm:pt modelId="{2C97C614-A4A2-6C47-9960-5163BFC7E9FB}" type="pres">
      <dgm:prSet presAssocID="{220D7C7B-EA93-0540-845B-449DB8C835B8}" presName="root2" presStyleCnt="0"/>
      <dgm:spPr/>
    </dgm:pt>
    <dgm:pt modelId="{E4903C9C-0E4A-474C-9432-79F0BE923B2F}" type="pres">
      <dgm:prSet presAssocID="{220D7C7B-EA93-0540-845B-449DB8C835B8}" presName="LevelTwoTextNode" presStyleLbl="node2" presStyleIdx="0" presStyleCnt="4" custLinFactNeighborX="1084" custLinFactNeighborY="-39678">
        <dgm:presLayoutVars>
          <dgm:chPref val="3"/>
        </dgm:presLayoutVars>
      </dgm:prSet>
      <dgm:spPr/>
      <dgm:t>
        <a:bodyPr/>
        <a:lstStyle/>
        <a:p>
          <a:endParaRPr lang="en-US"/>
        </a:p>
      </dgm:t>
    </dgm:pt>
    <dgm:pt modelId="{6FB5F7AD-DF24-F540-A98A-AC226802F16F}" type="pres">
      <dgm:prSet presAssocID="{220D7C7B-EA93-0540-845B-449DB8C835B8}" presName="level3hierChild" presStyleCnt="0"/>
      <dgm:spPr/>
    </dgm:pt>
    <dgm:pt modelId="{304FB3BA-CEE1-C248-997C-3602941143DF}" type="pres">
      <dgm:prSet presAssocID="{B5F805B3-70DD-F045-9768-2BDD6639B74B}" presName="conn2-1" presStyleLbl="parChTrans1D3" presStyleIdx="0" presStyleCnt="9"/>
      <dgm:spPr/>
      <dgm:t>
        <a:bodyPr/>
        <a:lstStyle/>
        <a:p>
          <a:endParaRPr lang="en-US"/>
        </a:p>
      </dgm:t>
    </dgm:pt>
    <dgm:pt modelId="{D00E99AB-9FFF-0347-84E7-8BF1BACF90A1}" type="pres">
      <dgm:prSet presAssocID="{B5F805B3-70DD-F045-9768-2BDD6639B74B}" presName="connTx" presStyleLbl="parChTrans1D3" presStyleIdx="0" presStyleCnt="9"/>
      <dgm:spPr/>
      <dgm:t>
        <a:bodyPr/>
        <a:lstStyle/>
        <a:p>
          <a:endParaRPr lang="en-US"/>
        </a:p>
      </dgm:t>
    </dgm:pt>
    <dgm:pt modelId="{6FFB5A07-6D1B-7240-A042-1FD3EFD4E801}" type="pres">
      <dgm:prSet presAssocID="{264AD9AA-245F-9D45-9FB9-05EA3F83B510}" presName="root2" presStyleCnt="0"/>
      <dgm:spPr/>
    </dgm:pt>
    <dgm:pt modelId="{EB2C613B-F462-CC48-9D1F-721020846B6B}" type="pres">
      <dgm:prSet presAssocID="{264AD9AA-245F-9D45-9FB9-05EA3F83B510}" presName="LevelTwoTextNode" presStyleLbl="node3" presStyleIdx="0" presStyleCnt="9" custScaleX="61525" custScaleY="55353" custLinFactNeighborX="12395" custLinFactNeighborY="-13847">
        <dgm:presLayoutVars>
          <dgm:chPref val="3"/>
        </dgm:presLayoutVars>
      </dgm:prSet>
      <dgm:spPr/>
      <dgm:t>
        <a:bodyPr/>
        <a:lstStyle/>
        <a:p>
          <a:endParaRPr lang="en-US"/>
        </a:p>
      </dgm:t>
    </dgm:pt>
    <dgm:pt modelId="{A2033B50-D28D-ED4A-9754-32414D3DF572}" type="pres">
      <dgm:prSet presAssocID="{264AD9AA-245F-9D45-9FB9-05EA3F83B510}" presName="level3hierChild" presStyleCnt="0"/>
      <dgm:spPr/>
    </dgm:pt>
    <dgm:pt modelId="{08CDE881-DB76-4E43-B986-62E039E7B733}" type="pres">
      <dgm:prSet presAssocID="{117B1247-E0D5-1C41-9564-75912CE46DE5}" presName="conn2-1" presStyleLbl="parChTrans1D3" presStyleIdx="1" presStyleCnt="9"/>
      <dgm:spPr/>
      <dgm:t>
        <a:bodyPr/>
        <a:lstStyle/>
        <a:p>
          <a:endParaRPr lang="en-US"/>
        </a:p>
      </dgm:t>
    </dgm:pt>
    <dgm:pt modelId="{835D176C-A4C4-1B4A-9296-2038AB16963E}" type="pres">
      <dgm:prSet presAssocID="{117B1247-E0D5-1C41-9564-75912CE46DE5}" presName="connTx" presStyleLbl="parChTrans1D3" presStyleIdx="1" presStyleCnt="9"/>
      <dgm:spPr/>
      <dgm:t>
        <a:bodyPr/>
        <a:lstStyle/>
        <a:p>
          <a:endParaRPr lang="en-US"/>
        </a:p>
      </dgm:t>
    </dgm:pt>
    <dgm:pt modelId="{D1E229C0-E07F-D14B-9569-DDFA1CD3B103}" type="pres">
      <dgm:prSet presAssocID="{DECAC654-F3C6-B045-824E-83AB7299ACF9}" presName="root2" presStyleCnt="0"/>
      <dgm:spPr/>
    </dgm:pt>
    <dgm:pt modelId="{EE75DB1F-577B-0441-B931-171175223E89}" type="pres">
      <dgm:prSet presAssocID="{DECAC654-F3C6-B045-824E-83AB7299ACF9}" presName="LevelTwoTextNode" presStyleLbl="node3" presStyleIdx="1" presStyleCnt="9" custScaleX="62312" custScaleY="57617" custLinFactNeighborX="15515" custLinFactNeighborY="-9317">
        <dgm:presLayoutVars>
          <dgm:chPref val="3"/>
        </dgm:presLayoutVars>
      </dgm:prSet>
      <dgm:spPr/>
      <dgm:t>
        <a:bodyPr/>
        <a:lstStyle/>
        <a:p>
          <a:endParaRPr lang="en-US"/>
        </a:p>
      </dgm:t>
    </dgm:pt>
    <dgm:pt modelId="{8C69AF0D-1230-0641-A462-711B0487670C}" type="pres">
      <dgm:prSet presAssocID="{DECAC654-F3C6-B045-824E-83AB7299ACF9}" presName="level3hierChild" presStyleCnt="0"/>
      <dgm:spPr/>
    </dgm:pt>
    <dgm:pt modelId="{77C91E1B-1303-C24E-9BB1-CEBE8609A8A7}" type="pres">
      <dgm:prSet presAssocID="{1E7641BE-B549-1D4B-AA7A-C467732F06B8}" presName="conn2-1" presStyleLbl="parChTrans1D3" presStyleIdx="2" presStyleCnt="9"/>
      <dgm:spPr/>
      <dgm:t>
        <a:bodyPr/>
        <a:lstStyle/>
        <a:p>
          <a:endParaRPr lang="en-US"/>
        </a:p>
      </dgm:t>
    </dgm:pt>
    <dgm:pt modelId="{B3C5C044-71DD-5948-AFA2-19664050998A}" type="pres">
      <dgm:prSet presAssocID="{1E7641BE-B549-1D4B-AA7A-C467732F06B8}" presName="connTx" presStyleLbl="parChTrans1D3" presStyleIdx="2" presStyleCnt="9"/>
      <dgm:spPr/>
      <dgm:t>
        <a:bodyPr/>
        <a:lstStyle/>
        <a:p>
          <a:endParaRPr lang="en-US"/>
        </a:p>
      </dgm:t>
    </dgm:pt>
    <dgm:pt modelId="{25383820-C298-FF40-861E-5DF9FA8E9371}" type="pres">
      <dgm:prSet presAssocID="{D29DCBF3-90CF-E345-8157-819A54285779}" presName="root2" presStyleCnt="0"/>
      <dgm:spPr/>
    </dgm:pt>
    <dgm:pt modelId="{975ED059-7C82-104B-AE9C-A2D4ABC007ED}" type="pres">
      <dgm:prSet presAssocID="{D29DCBF3-90CF-E345-8157-819A54285779}" presName="LevelTwoTextNode" presStyleLbl="node3" presStyleIdx="2" presStyleCnt="9" custScaleX="70289" custScaleY="29557" custLinFactX="60896" custLinFactNeighborX="100000" custLinFactNeighborY="-18282">
        <dgm:presLayoutVars>
          <dgm:chPref val="3"/>
        </dgm:presLayoutVars>
      </dgm:prSet>
      <dgm:spPr/>
      <dgm:t>
        <a:bodyPr/>
        <a:lstStyle/>
        <a:p>
          <a:endParaRPr lang="en-US"/>
        </a:p>
      </dgm:t>
    </dgm:pt>
    <dgm:pt modelId="{69D23F09-C4CC-A74B-859C-F1ABBD55FA89}" type="pres">
      <dgm:prSet presAssocID="{D29DCBF3-90CF-E345-8157-819A54285779}" presName="level3hierChild" presStyleCnt="0"/>
      <dgm:spPr/>
    </dgm:pt>
    <dgm:pt modelId="{59FC324A-2652-2D49-AF3A-8731E750D370}" type="pres">
      <dgm:prSet presAssocID="{0F3107BB-7C91-384E-B0EE-CCE2DFDE60A4}" presName="conn2-1" presStyleLbl="parChTrans1D2" presStyleIdx="1" presStyleCnt="4"/>
      <dgm:spPr/>
      <dgm:t>
        <a:bodyPr/>
        <a:lstStyle/>
        <a:p>
          <a:endParaRPr lang="en-US"/>
        </a:p>
      </dgm:t>
    </dgm:pt>
    <dgm:pt modelId="{ECC89934-8579-6E4F-AEE7-A63DBD6FEEBB}" type="pres">
      <dgm:prSet presAssocID="{0F3107BB-7C91-384E-B0EE-CCE2DFDE60A4}" presName="connTx" presStyleLbl="parChTrans1D2" presStyleIdx="1" presStyleCnt="4"/>
      <dgm:spPr/>
      <dgm:t>
        <a:bodyPr/>
        <a:lstStyle/>
        <a:p>
          <a:endParaRPr lang="en-US"/>
        </a:p>
      </dgm:t>
    </dgm:pt>
    <dgm:pt modelId="{76359BDA-381A-D745-B116-7CA7A973949E}" type="pres">
      <dgm:prSet presAssocID="{AC99E35E-7113-B143-80EB-E1EB9548099B}" presName="root2" presStyleCnt="0"/>
      <dgm:spPr/>
    </dgm:pt>
    <dgm:pt modelId="{419537D8-7EAE-1646-B0C1-61CC1DEBACB7}" type="pres">
      <dgm:prSet presAssocID="{AC99E35E-7113-B143-80EB-E1EB9548099B}" presName="LevelTwoTextNode" presStyleLbl="node2" presStyleIdx="1" presStyleCnt="4" custLinFactNeighborX="30" custLinFactNeighborY="-57393">
        <dgm:presLayoutVars>
          <dgm:chPref val="3"/>
        </dgm:presLayoutVars>
      </dgm:prSet>
      <dgm:spPr/>
      <dgm:t>
        <a:bodyPr/>
        <a:lstStyle/>
        <a:p>
          <a:endParaRPr lang="en-US"/>
        </a:p>
      </dgm:t>
    </dgm:pt>
    <dgm:pt modelId="{E0A61636-B67E-F94B-ACEB-B102F532E9B5}" type="pres">
      <dgm:prSet presAssocID="{AC99E35E-7113-B143-80EB-E1EB9548099B}" presName="level3hierChild" presStyleCnt="0"/>
      <dgm:spPr/>
    </dgm:pt>
    <dgm:pt modelId="{DE6CC2FD-A8BE-D64C-9E87-E269603B1E0E}" type="pres">
      <dgm:prSet presAssocID="{FE544A5E-3C1E-A046-B34B-63DF4D968C9F}" presName="conn2-1" presStyleLbl="parChTrans1D3" presStyleIdx="3" presStyleCnt="9"/>
      <dgm:spPr/>
      <dgm:t>
        <a:bodyPr/>
        <a:lstStyle/>
        <a:p>
          <a:endParaRPr lang="en-US"/>
        </a:p>
      </dgm:t>
    </dgm:pt>
    <dgm:pt modelId="{3C1D6352-83C8-BC40-92A8-B5D7EF62B288}" type="pres">
      <dgm:prSet presAssocID="{FE544A5E-3C1E-A046-B34B-63DF4D968C9F}" presName="connTx" presStyleLbl="parChTrans1D3" presStyleIdx="3" presStyleCnt="9"/>
      <dgm:spPr/>
      <dgm:t>
        <a:bodyPr/>
        <a:lstStyle/>
        <a:p>
          <a:endParaRPr lang="en-US"/>
        </a:p>
      </dgm:t>
    </dgm:pt>
    <dgm:pt modelId="{C4E80FC1-4FD1-094D-BA62-7BD23701BE27}" type="pres">
      <dgm:prSet presAssocID="{EDC1D6A9-96E0-9043-AB14-A4AEEB1E8EC2}" presName="root2" presStyleCnt="0"/>
      <dgm:spPr/>
    </dgm:pt>
    <dgm:pt modelId="{6260796E-8C2E-2E42-81D3-3D3CD597A651}" type="pres">
      <dgm:prSet presAssocID="{EDC1D6A9-96E0-9043-AB14-A4AEEB1E8EC2}" presName="LevelTwoTextNode" presStyleLbl="node3" presStyleIdx="3" presStyleCnt="9" custScaleX="64857" custScaleY="37880" custLinFactX="60896" custLinFactNeighborX="100000" custLinFactNeighborY="-7596">
        <dgm:presLayoutVars>
          <dgm:chPref val="3"/>
        </dgm:presLayoutVars>
      </dgm:prSet>
      <dgm:spPr/>
      <dgm:t>
        <a:bodyPr/>
        <a:lstStyle/>
        <a:p>
          <a:endParaRPr lang="en-US"/>
        </a:p>
      </dgm:t>
    </dgm:pt>
    <dgm:pt modelId="{ABB8DD8D-9ADA-2A4A-85C8-3D21E896F686}" type="pres">
      <dgm:prSet presAssocID="{EDC1D6A9-96E0-9043-AB14-A4AEEB1E8EC2}" presName="level3hierChild" presStyleCnt="0"/>
      <dgm:spPr/>
    </dgm:pt>
    <dgm:pt modelId="{5FF075C6-21E7-EE43-ACDD-45D2BC23C7A0}" type="pres">
      <dgm:prSet presAssocID="{548FC715-5084-AE44-9260-0EEBE6AD5385}" presName="conn2-1" presStyleLbl="parChTrans1D3" presStyleIdx="4" presStyleCnt="9"/>
      <dgm:spPr/>
      <dgm:t>
        <a:bodyPr/>
        <a:lstStyle/>
        <a:p>
          <a:endParaRPr lang="en-US"/>
        </a:p>
      </dgm:t>
    </dgm:pt>
    <dgm:pt modelId="{7BB3002D-D2F3-6845-8B9C-45D987C4EC77}" type="pres">
      <dgm:prSet presAssocID="{548FC715-5084-AE44-9260-0EEBE6AD5385}" presName="connTx" presStyleLbl="parChTrans1D3" presStyleIdx="4" presStyleCnt="9"/>
      <dgm:spPr/>
      <dgm:t>
        <a:bodyPr/>
        <a:lstStyle/>
        <a:p>
          <a:endParaRPr lang="en-US"/>
        </a:p>
      </dgm:t>
    </dgm:pt>
    <dgm:pt modelId="{536B5EFE-7121-E74F-BE43-18FDF5D029D7}" type="pres">
      <dgm:prSet presAssocID="{96C6DAF1-E1C1-C140-99D8-4F7EA931B6D9}" presName="root2" presStyleCnt="0"/>
      <dgm:spPr/>
    </dgm:pt>
    <dgm:pt modelId="{70A258C4-81F1-0642-B8C9-E52EA07E1AC0}" type="pres">
      <dgm:prSet presAssocID="{96C6DAF1-E1C1-C140-99D8-4F7EA931B6D9}" presName="LevelTwoTextNode" presStyleLbl="node3" presStyleIdx="4" presStyleCnt="9" custScaleX="66000" custScaleY="34926" custLinFactX="60896" custLinFactNeighborX="100000" custLinFactNeighborY="-12303">
        <dgm:presLayoutVars>
          <dgm:chPref val="3"/>
        </dgm:presLayoutVars>
      </dgm:prSet>
      <dgm:spPr/>
      <dgm:t>
        <a:bodyPr/>
        <a:lstStyle/>
        <a:p>
          <a:endParaRPr lang="en-US"/>
        </a:p>
      </dgm:t>
    </dgm:pt>
    <dgm:pt modelId="{C57E609B-3585-DF40-A95F-DBBFA985AEBE}" type="pres">
      <dgm:prSet presAssocID="{96C6DAF1-E1C1-C140-99D8-4F7EA931B6D9}" presName="level3hierChild" presStyleCnt="0"/>
      <dgm:spPr/>
    </dgm:pt>
    <dgm:pt modelId="{2EF2DA3C-D5AD-6E41-941A-7875B5FAE17E}" type="pres">
      <dgm:prSet presAssocID="{B04DECAD-7CF3-924E-A182-7C9DB4822E9E}" presName="conn2-1" presStyleLbl="parChTrans1D3" presStyleIdx="5" presStyleCnt="9"/>
      <dgm:spPr/>
      <dgm:t>
        <a:bodyPr/>
        <a:lstStyle/>
        <a:p>
          <a:endParaRPr lang="en-US"/>
        </a:p>
      </dgm:t>
    </dgm:pt>
    <dgm:pt modelId="{A529E961-258E-FA4E-AA0C-0E55A1022E5E}" type="pres">
      <dgm:prSet presAssocID="{B04DECAD-7CF3-924E-A182-7C9DB4822E9E}" presName="connTx" presStyleLbl="parChTrans1D3" presStyleIdx="5" presStyleCnt="9"/>
      <dgm:spPr/>
      <dgm:t>
        <a:bodyPr/>
        <a:lstStyle/>
        <a:p>
          <a:endParaRPr lang="en-US"/>
        </a:p>
      </dgm:t>
    </dgm:pt>
    <dgm:pt modelId="{9470402F-D6FC-7847-B1DC-2CDD523FDCB7}" type="pres">
      <dgm:prSet presAssocID="{B5FB4944-6207-D54E-A9E2-BC3488114EAD}" presName="root2" presStyleCnt="0"/>
      <dgm:spPr/>
    </dgm:pt>
    <dgm:pt modelId="{DCA9C1C9-334E-DC48-AC39-1D3A5D7F9802}" type="pres">
      <dgm:prSet presAssocID="{B5FB4944-6207-D54E-A9E2-BC3488114EAD}" presName="LevelTwoTextNode" presStyleLbl="node3" presStyleIdx="5" presStyleCnt="9" custScaleX="66839" custScaleY="46048" custLinFactX="60896" custLinFactNeighborX="100000" custLinFactNeighborY="-19020">
        <dgm:presLayoutVars>
          <dgm:chPref val="3"/>
        </dgm:presLayoutVars>
      </dgm:prSet>
      <dgm:spPr/>
      <dgm:t>
        <a:bodyPr/>
        <a:lstStyle/>
        <a:p>
          <a:endParaRPr lang="en-US"/>
        </a:p>
      </dgm:t>
    </dgm:pt>
    <dgm:pt modelId="{1B88A7B8-22D5-DF48-8E11-C16E518C3A3A}" type="pres">
      <dgm:prSet presAssocID="{B5FB4944-6207-D54E-A9E2-BC3488114EAD}" presName="level3hierChild" presStyleCnt="0"/>
      <dgm:spPr/>
    </dgm:pt>
    <dgm:pt modelId="{25C8D837-C403-F14B-AA35-9D286454D480}" type="pres">
      <dgm:prSet presAssocID="{1FBFEE01-8466-E944-9D49-1FD9421253DB}" presName="conn2-1" presStyleLbl="parChTrans1D2" presStyleIdx="2" presStyleCnt="4"/>
      <dgm:spPr/>
      <dgm:t>
        <a:bodyPr/>
        <a:lstStyle/>
        <a:p>
          <a:endParaRPr lang="en-US"/>
        </a:p>
      </dgm:t>
    </dgm:pt>
    <dgm:pt modelId="{B8160DDF-8FDF-6E42-BEEB-2423567CFEC9}" type="pres">
      <dgm:prSet presAssocID="{1FBFEE01-8466-E944-9D49-1FD9421253DB}" presName="connTx" presStyleLbl="parChTrans1D2" presStyleIdx="2" presStyleCnt="4"/>
      <dgm:spPr/>
      <dgm:t>
        <a:bodyPr/>
        <a:lstStyle/>
        <a:p>
          <a:endParaRPr lang="en-US"/>
        </a:p>
      </dgm:t>
    </dgm:pt>
    <dgm:pt modelId="{8260C2AA-C62B-7E4A-9C06-92C394CF7CEA}" type="pres">
      <dgm:prSet presAssocID="{0E45748D-B0B5-6243-9035-B25E4906F54D}" presName="root2" presStyleCnt="0"/>
      <dgm:spPr/>
    </dgm:pt>
    <dgm:pt modelId="{870120CB-A35A-D846-AC94-B57640DE6E5F}" type="pres">
      <dgm:prSet presAssocID="{0E45748D-B0B5-6243-9035-B25E4906F54D}" presName="LevelTwoTextNode" presStyleLbl="node2" presStyleIdx="2" presStyleCnt="4" custLinFactNeighborX="30" custLinFactNeighborY="-52886">
        <dgm:presLayoutVars>
          <dgm:chPref val="3"/>
        </dgm:presLayoutVars>
      </dgm:prSet>
      <dgm:spPr/>
      <dgm:t>
        <a:bodyPr/>
        <a:lstStyle/>
        <a:p>
          <a:endParaRPr lang="en-US"/>
        </a:p>
      </dgm:t>
    </dgm:pt>
    <dgm:pt modelId="{275A6CD7-FAD3-6A4E-A7EB-0AEA7AF02B23}" type="pres">
      <dgm:prSet presAssocID="{0E45748D-B0B5-6243-9035-B25E4906F54D}" presName="level3hierChild" presStyleCnt="0"/>
      <dgm:spPr/>
    </dgm:pt>
    <dgm:pt modelId="{48BFAB98-076D-D44E-823D-AECB50B89000}" type="pres">
      <dgm:prSet presAssocID="{322DCFC2-7C26-D24E-B508-2035D1CB7CBB}" presName="conn2-1" presStyleLbl="parChTrans1D3" presStyleIdx="6" presStyleCnt="9"/>
      <dgm:spPr/>
      <dgm:t>
        <a:bodyPr/>
        <a:lstStyle/>
        <a:p>
          <a:endParaRPr lang="en-US"/>
        </a:p>
      </dgm:t>
    </dgm:pt>
    <dgm:pt modelId="{2F962DAA-EC11-0546-BBEC-4AFB13CE2D85}" type="pres">
      <dgm:prSet presAssocID="{322DCFC2-7C26-D24E-B508-2035D1CB7CBB}" presName="connTx" presStyleLbl="parChTrans1D3" presStyleIdx="6" presStyleCnt="9"/>
      <dgm:spPr/>
      <dgm:t>
        <a:bodyPr/>
        <a:lstStyle/>
        <a:p>
          <a:endParaRPr lang="en-US"/>
        </a:p>
      </dgm:t>
    </dgm:pt>
    <dgm:pt modelId="{DED47D2D-A537-F448-8665-7BA4B38C87E7}" type="pres">
      <dgm:prSet presAssocID="{75B4D6E5-5970-714B-BB87-728CC4DF3279}" presName="root2" presStyleCnt="0"/>
      <dgm:spPr/>
    </dgm:pt>
    <dgm:pt modelId="{806574E7-271E-B34E-94FC-033C2DB665FE}" type="pres">
      <dgm:prSet presAssocID="{75B4D6E5-5970-714B-BB87-728CC4DF3279}" presName="LevelTwoTextNode" presStyleLbl="node3" presStyleIdx="6" presStyleCnt="9" custScaleX="52992" custScaleY="39605" custLinFactNeighborX="5598" custLinFactNeighborY="-12945">
        <dgm:presLayoutVars>
          <dgm:chPref val="3"/>
        </dgm:presLayoutVars>
      </dgm:prSet>
      <dgm:spPr/>
      <dgm:t>
        <a:bodyPr/>
        <a:lstStyle/>
        <a:p>
          <a:endParaRPr lang="en-US"/>
        </a:p>
      </dgm:t>
    </dgm:pt>
    <dgm:pt modelId="{FA0519E4-DD20-854B-AF05-53F750CCF41E}" type="pres">
      <dgm:prSet presAssocID="{75B4D6E5-5970-714B-BB87-728CC4DF3279}" presName="level3hierChild" presStyleCnt="0"/>
      <dgm:spPr/>
    </dgm:pt>
    <dgm:pt modelId="{56F39A75-E4A7-074E-A39D-083D34636D77}" type="pres">
      <dgm:prSet presAssocID="{C7F51622-0779-6744-9656-0675CC678B20}" presName="conn2-1" presStyleLbl="parChTrans1D3" presStyleIdx="7" presStyleCnt="9"/>
      <dgm:spPr/>
      <dgm:t>
        <a:bodyPr/>
        <a:lstStyle/>
        <a:p>
          <a:endParaRPr lang="en-US"/>
        </a:p>
      </dgm:t>
    </dgm:pt>
    <dgm:pt modelId="{60DF31C0-38D5-F146-B5E1-8C3C4BAD5EC6}" type="pres">
      <dgm:prSet presAssocID="{C7F51622-0779-6744-9656-0675CC678B20}" presName="connTx" presStyleLbl="parChTrans1D3" presStyleIdx="7" presStyleCnt="9"/>
      <dgm:spPr/>
      <dgm:t>
        <a:bodyPr/>
        <a:lstStyle/>
        <a:p>
          <a:endParaRPr lang="en-US"/>
        </a:p>
      </dgm:t>
    </dgm:pt>
    <dgm:pt modelId="{B2B857D2-10E6-BB4B-A31D-8A5F50DF319C}" type="pres">
      <dgm:prSet presAssocID="{72B55237-FB24-7549-8715-21703ED2287C}" presName="root2" presStyleCnt="0"/>
      <dgm:spPr/>
    </dgm:pt>
    <dgm:pt modelId="{54C2E053-4B95-0443-ADF1-71469AAF1ACF}" type="pres">
      <dgm:prSet presAssocID="{72B55237-FB24-7549-8715-21703ED2287C}" presName="LevelTwoTextNode" presStyleLbl="node3" presStyleIdx="7" presStyleCnt="9" custScaleX="67704" custScaleY="39929" custLinFactNeighborX="15581" custLinFactNeighborY="-20960">
        <dgm:presLayoutVars>
          <dgm:chPref val="3"/>
        </dgm:presLayoutVars>
      </dgm:prSet>
      <dgm:spPr/>
      <dgm:t>
        <a:bodyPr/>
        <a:lstStyle/>
        <a:p>
          <a:endParaRPr lang="en-US"/>
        </a:p>
      </dgm:t>
    </dgm:pt>
    <dgm:pt modelId="{AABE588A-C5CE-B14D-AC95-B285E2FED70B}" type="pres">
      <dgm:prSet presAssocID="{72B55237-FB24-7549-8715-21703ED2287C}" presName="level3hierChild" presStyleCnt="0"/>
      <dgm:spPr/>
    </dgm:pt>
    <dgm:pt modelId="{0C7062E8-4CEA-3A4B-9A19-9BE791544C1C}" type="pres">
      <dgm:prSet presAssocID="{6D35C145-69B8-8640-B8EB-9247FD13388C}" presName="conn2-1" presStyleLbl="parChTrans1D3" presStyleIdx="8" presStyleCnt="9"/>
      <dgm:spPr/>
      <dgm:t>
        <a:bodyPr/>
        <a:lstStyle/>
        <a:p>
          <a:endParaRPr lang="en-US"/>
        </a:p>
      </dgm:t>
    </dgm:pt>
    <dgm:pt modelId="{D9FE243F-BEBB-304D-904E-BEEDD29874B4}" type="pres">
      <dgm:prSet presAssocID="{6D35C145-69B8-8640-B8EB-9247FD13388C}" presName="connTx" presStyleLbl="parChTrans1D3" presStyleIdx="8" presStyleCnt="9"/>
      <dgm:spPr/>
      <dgm:t>
        <a:bodyPr/>
        <a:lstStyle/>
        <a:p>
          <a:endParaRPr lang="en-US"/>
        </a:p>
      </dgm:t>
    </dgm:pt>
    <dgm:pt modelId="{9773AF77-58C7-6B42-A662-9114A7F49ED5}" type="pres">
      <dgm:prSet presAssocID="{B18295BA-F518-574A-919D-A9AD62DB8068}" presName="root2" presStyleCnt="0"/>
      <dgm:spPr/>
    </dgm:pt>
    <dgm:pt modelId="{9FB4EF2F-A388-DC46-B335-B9DB7A2E2A73}" type="pres">
      <dgm:prSet presAssocID="{B18295BA-F518-574A-919D-A9AD62DB8068}" presName="LevelTwoTextNode" presStyleLbl="node3" presStyleIdx="8" presStyleCnt="9" custScaleX="63219" custScaleY="30595" custLinFactNeighborX="-7714" custLinFactNeighborY="-22643">
        <dgm:presLayoutVars>
          <dgm:chPref val="3"/>
        </dgm:presLayoutVars>
      </dgm:prSet>
      <dgm:spPr/>
      <dgm:t>
        <a:bodyPr/>
        <a:lstStyle/>
        <a:p>
          <a:endParaRPr lang="en-US"/>
        </a:p>
      </dgm:t>
    </dgm:pt>
    <dgm:pt modelId="{E2D6A187-6CF0-9C4E-BC60-3C3DDB0C40F7}" type="pres">
      <dgm:prSet presAssocID="{B18295BA-F518-574A-919D-A9AD62DB8068}" presName="level3hierChild" presStyleCnt="0"/>
      <dgm:spPr/>
    </dgm:pt>
    <dgm:pt modelId="{D58E0B8D-02B3-F240-8CD1-54DBD1A4FE0D}" type="pres">
      <dgm:prSet presAssocID="{3CA69EEF-E7FE-3A40-A9E1-4162C96E5D9A}" presName="conn2-1" presStyleLbl="parChTrans1D2" presStyleIdx="3" presStyleCnt="4"/>
      <dgm:spPr/>
      <dgm:t>
        <a:bodyPr/>
        <a:lstStyle/>
        <a:p>
          <a:endParaRPr lang="en-US"/>
        </a:p>
      </dgm:t>
    </dgm:pt>
    <dgm:pt modelId="{C2C0AE62-AA71-8F48-9C5A-71F3FD5AA7E8}" type="pres">
      <dgm:prSet presAssocID="{3CA69EEF-E7FE-3A40-A9E1-4162C96E5D9A}" presName="connTx" presStyleLbl="parChTrans1D2" presStyleIdx="3" presStyleCnt="4"/>
      <dgm:spPr/>
      <dgm:t>
        <a:bodyPr/>
        <a:lstStyle/>
        <a:p>
          <a:endParaRPr lang="en-US"/>
        </a:p>
      </dgm:t>
    </dgm:pt>
    <dgm:pt modelId="{F9540840-1076-7942-97FE-65A8B2C8D154}" type="pres">
      <dgm:prSet presAssocID="{620E37AF-C07F-BA4F-8E68-1B5D0E8F92E8}" presName="root2" presStyleCnt="0"/>
      <dgm:spPr/>
    </dgm:pt>
    <dgm:pt modelId="{FE1E4D8C-A51F-7648-AE1E-A4FC14C48C57}" type="pres">
      <dgm:prSet presAssocID="{620E37AF-C07F-BA4F-8E68-1B5D0E8F92E8}" presName="LevelTwoTextNode" presStyleLbl="node2" presStyleIdx="3" presStyleCnt="4">
        <dgm:presLayoutVars>
          <dgm:chPref val="3"/>
        </dgm:presLayoutVars>
      </dgm:prSet>
      <dgm:spPr/>
      <dgm:t>
        <a:bodyPr/>
        <a:lstStyle/>
        <a:p>
          <a:endParaRPr lang="en-US"/>
        </a:p>
      </dgm:t>
    </dgm:pt>
    <dgm:pt modelId="{3ED68C9C-FC2A-2C49-BB30-05C44F454E24}" type="pres">
      <dgm:prSet presAssocID="{620E37AF-C07F-BA4F-8E68-1B5D0E8F92E8}" presName="level3hierChild" presStyleCnt="0"/>
      <dgm:spPr/>
    </dgm:pt>
  </dgm:ptLst>
  <dgm:cxnLst>
    <dgm:cxn modelId="{131EB6F7-2801-0141-A58A-356EFE9167CD}" type="presOf" srcId="{B04DECAD-7CF3-924E-A182-7C9DB4822E9E}" destId="{A529E961-258E-FA4E-AA0C-0E55A1022E5E}" srcOrd="1" destOrd="0" presId="urn:microsoft.com/office/officeart/2005/8/layout/hierarchy2"/>
    <dgm:cxn modelId="{A1D72845-8A1C-3D45-BB63-3FF9FD1FF759}" type="presOf" srcId="{75B4D6E5-5970-714B-BB87-728CC4DF3279}" destId="{806574E7-271E-B34E-94FC-033C2DB665FE}" srcOrd="0" destOrd="0" presId="urn:microsoft.com/office/officeart/2005/8/layout/hierarchy2"/>
    <dgm:cxn modelId="{C81CBD10-B1F8-FB4C-8B43-607823AE9D79}" type="presOf" srcId="{117B1247-E0D5-1C41-9564-75912CE46DE5}" destId="{08CDE881-DB76-4E43-B986-62E039E7B733}" srcOrd="0" destOrd="0" presId="urn:microsoft.com/office/officeart/2005/8/layout/hierarchy2"/>
    <dgm:cxn modelId="{E9805195-D325-6640-9238-511D6178D8A6}" srcId="{5AA28445-E13B-A740-AFB4-D49659FE2422}" destId="{220D7C7B-EA93-0540-845B-449DB8C835B8}" srcOrd="0" destOrd="0" parTransId="{6EE8C412-E15E-494F-A450-20214765F534}" sibTransId="{96E94B68-8303-CD45-9AEC-6B7EA4109786}"/>
    <dgm:cxn modelId="{6576B191-1558-784B-A9A3-727E4D5A4067}" type="presOf" srcId="{FE544A5E-3C1E-A046-B34B-63DF4D968C9F}" destId="{DE6CC2FD-A8BE-D64C-9E87-E269603B1E0E}" srcOrd="0" destOrd="0" presId="urn:microsoft.com/office/officeart/2005/8/layout/hierarchy2"/>
    <dgm:cxn modelId="{7C72DD43-5778-FE4A-8DAE-E139E39F690B}" type="presOf" srcId="{6EE8C412-E15E-494F-A450-20214765F534}" destId="{FB0A9337-DAF5-6B4A-A884-B0F4826561A5}" srcOrd="1" destOrd="0" presId="urn:microsoft.com/office/officeart/2005/8/layout/hierarchy2"/>
    <dgm:cxn modelId="{DF08FC64-88A4-844B-AE2F-454676B0093E}" srcId="{220D7C7B-EA93-0540-845B-449DB8C835B8}" destId="{D29DCBF3-90CF-E345-8157-819A54285779}" srcOrd="2" destOrd="0" parTransId="{1E7641BE-B549-1D4B-AA7A-C467732F06B8}" sibTransId="{CB7F6658-D79B-D143-9B0E-D116EE6FD3F9}"/>
    <dgm:cxn modelId="{357EB3C5-0D15-A746-81D7-E2E6536AEDF5}" srcId="{AC99E35E-7113-B143-80EB-E1EB9548099B}" destId="{B5FB4944-6207-D54E-A9E2-BC3488114EAD}" srcOrd="2" destOrd="0" parTransId="{B04DECAD-7CF3-924E-A182-7C9DB4822E9E}" sibTransId="{4A3DF7EB-1244-E84D-9E5B-21538FFCB240}"/>
    <dgm:cxn modelId="{7C68B7A4-4CF0-0E46-A02C-E10F6EEBDAFF}" type="presOf" srcId="{6D35C145-69B8-8640-B8EB-9247FD13388C}" destId="{D9FE243F-BEBB-304D-904E-BEEDD29874B4}" srcOrd="1" destOrd="0" presId="urn:microsoft.com/office/officeart/2005/8/layout/hierarchy2"/>
    <dgm:cxn modelId="{1EFA2378-26C8-0A44-AF00-C4BE8873F459}" type="presOf" srcId="{6EE8C412-E15E-494F-A450-20214765F534}" destId="{8208B780-C346-0A48-959C-9D0C9403BD61}" srcOrd="0" destOrd="0" presId="urn:microsoft.com/office/officeart/2005/8/layout/hierarchy2"/>
    <dgm:cxn modelId="{40EC5D3A-9F11-4743-A686-067AEB415E5F}" type="presOf" srcId="{0F3107BB-7C91-384E-B0EE-CCE2DFDE60A4}" destId="{ECC89934-8579-6E4F-AEE7-A63DBD6FEEBB}" srcOrd="1" destOrd="0" presId="urn:microsoft.com/office/officeart/2005/8/layout/hierarchy2"/>
    <dgm:cxn modelId="{C0AAA810-D165-1B43-8B52-A5BD44071F0E}" type="presOf" srcId="{FE544A5E-3C1E-A046-B34B-63DF4D968C9F}" destId="{3C1D6352-83C8-BC40-92A8-B5D7EF62B288}" srcOrd="1" destOrd="0" presId="urn:microsoft.com/office/officeart/2005/8/layout/hierarchy2"/>
    <dgm:cxn modelId="{AC3D7BFC-78B0-4846-A5A2-BE87CC62E0B6}" type="presOf" srcId="{B5FB4944-6207-D54E-A9E2-BC3488114EAD}" destId="{DCA9C1C9-334E-DC48-AC39-1D3A5D7F9802}" srcOrd="0" destOrd="0" presId="urn:microsoft.com/office/officeart/2005/8/layout/hierarchy2"/>
    <dgm:cxn modelId="{6668A360-7AE3-1445-91DD-4F537B931C3F}" type="presOf" srcId="{96C6DAF1-E1C1-C140-99D8-4F7EA931B6D9}" destId="{70A258C4-81F1-0642-B8C9-E52EA07E1AC0}" srcOrd="0" destOrd="0" presId="urn:microsoft.com/office/officeart/2005/8/layout/hierarchy2"/>
    <dgm:cxn modelId="{A14C2009-9ED2-5640-86C3-BD134E44A496}" type="presOf" srcId="{1E7641BE-B549-1D4B-AA7A-C467732F06B8}" destId="{77C91E1B-1303-C24E-9BB1-CEBE8609A8A7}" srcOrd="0" destOrd="0" presId="urn:microsoft.com/office/officeart/2005/8/layout/hierarchy2"/>
    <dgm:cxn modelId="{CE6900CD-861A-E346-9249-3BF237CF45EE}" type="presOf" srcId="{B5F805B3-70DD-F045-9768-2BDD6639B74B}" destId="{304FB3BA-CEE1-C248-997C-3602941143DF}" srcOrd="0" destOrd="0" presId="urn:microsoft.com/office/officeart/2005/8/layout/hierarchy2"/>
    <dgm:cxn modelId="{BCA86BB1-C14C-C54B-80A9-5E6F58BD047E}" type="presOf" srcId="{3CA69EEF-E7FE-3A40-A9E1-4162C96E5D9A}" destId="{C2C0AE62-AA71-8F48-9C5A-71F3FD5AA7E8}" srcOrd="1" destOrd="0" presId="urn:microsoft.com/office/officeart/2005/8/layout/hierarchy2"/>
    <dgm:cxn modelId="{1CB8CEF9-190D-1149-AEB5-99A6089FF050}" type="presOf" srcId="{0E45748D-B0B5-6243-9035-B25E4906F54D}" destId="{870120CB-A35A-D846-AC94-B57640DE6E5F}" srcOrd="0" destOrd="0" presId="urn:microsoft.com/office/officeart/2005/8/layout/hierarchy2"/>
    <dgm:cxn modelId="{110FA56A-CCBF-074D-999C-B52441750D9E}" srcId="{0E45748D-B0B5-6243-9035-B25E4906F54D}" destId="{72B55237-FB24-7549-8715-21703ED2287C}" srcOrd="1" destOrd="0" parTransId="{C7F51622-0779-6744-9656-0675CC678B20}" sibTransId="{FD2A217D-D49D-D943-89F2-8064FD3DBDA8}"/>
    <dgm:cxn modelId="{291723F7-0FCD-5044-9639-C397B9371A93}" type="presOf" srcId="{1FBFEE01-8466-E944-9D49-1FD9421253DB}" destId="{B8160DDF-8FDF-6E42-BEEB-2423567CFEC9}" srcOrd="1" destOrd="0" presId="urn:microsoft.com/office/officeart/2005/8/layout/hierarchy2"/>
    <dgm:cxn modelId="{D2F17B54-3A5E-6F42-B245-07E376F8459E}" type="presOf" srcId="{B18295BA-F518-574A-919D-A9AD62DB8068}" destId="{9FB4EF2F-A388-DC46-B335-B9DB7A2E2A73}" srcOrd="0" destOrd="0" presId="urn:microsoft.com/office/officeart/2005/8/layout/hierarchy2"/>
    <dgm:cxn modelId="{E2C0F5AE-BB53-474E-A76F-41157C4F3399}" srcId="{AC99E35E-7113-B143-80EB-E1EB9548099B}" destId="{EDC1D6A9-96E0-9043-AB14-A4AEEB1E8EC2}" srcOrd="0" destOrd="0" parTransId="{FE544A5E-3C1E-A046-B34B-63DF4D968C9F}" sibTransId="{69852AB1-E8BA-4147-8F4E-619227845E18}"/>
    <dgm:cxn modelId="{B3A579A7-0A5B-C146-9988-E94B715FDA3A}" type="presOf" srcId="{6D35C145-69B8-8640-B8EB-9247FD13388C}" destId="{0C7062E8-4CEA-3A4B-9A19-9BE791544C1C}" srcOrd="0" destOrd="0" presId="urn:microsoft.com/office/officeart/2005/8/layout/hierarchy2"/>
    <dgm:cxn modelId="{62A27E30-8CEF-AB4A-8E19-3620A701FADA}" type="presOf" srcId="{B642954F-D7AB-BE46-980E-84BD1292690F}" destId="{3533B82A-4D68-354D-8070-91239771410B}" srcOrd="0" destOrd="0" presId="urn:microsoft.com/office/officeart/2005/8/layout/hierarchy2"/>
    <dgm:cxn modelId="{ECDA90AF-BA97-3447-A29D-CB76B7873DDE}" type="presOf" srcId="{1FBFEE01-8466-E944-9D49-1FD9421253DB}" destId="{25C8D837-C403-F14B-AA35-9D286454D480}" srcOrd="0" destOrd="0" presId="urn:microsoft.com/office/officeart/2005/8/layout/hierarchy2"/>
    <dgm:cxn modelId="{A6194C35-4A7C-084F-9EF4-6B9F3A31910D}" type="presOf" srcId="{DECAC654-F3C6-B045-824E-83AB7299ACF9}" destId="{EE75DB1F-577B-0441-B931-171175223E89}" srcOrd="0" destOrd="0" presId="urn:microsoft.com/office/officeart/2005/8/layout/hierarchy2"/>
    <dgm:cxn modelId="{3BBA0410-DD34-F845-A2E4-379881BC2DDD}" type="presOf" srcId="{72B55237-FB24-7549-8715-21703ED2287C}" destId="{54C2E053-4B95-0443-ADF1-71469AAF1ACF}" srcOrd="0" destOrd="0" presId="urn:microsoft.com/office/officeart/2005/8/layout/hierarchy2"/>
    <dgm:cxn modelId="{54D4A63F-7D1E-D24E-9EC1-CFF52650EDD5}" srcId="{5AA28445-E13B-A740-AFB4-D49659FE2422}" destId="{0E45748D-B0B5-6243-9035-B25E4906F54D}" srcOrd="2" destOrd="0" parTransId="{1FBFEE01-8466-E944-9D49-1FD9421253DB}" sibTransId="{7BAECE02-A37B-8D48-8058-5F19C30DD086}"/>
    <dgm:cxn modelId="{6F449BD7-72E2-8E4A-B808-E7040EC179D7}" type="presOf" srcId="{EDC1D6A9-96E0-9043-AB14-A4AEEB1E8EC2}" destId="{6260796E-8C2E-2E42-81D3-3D3CD597A651}" srcOrd="0" destOrd="0" presId="urn:microsoft.com/office/officeart/2005/8/layout/hierarchy2"/>
    <dgm:cxn modelId="{5E4860A4-2C7D-8746-9A18-29651C01F7DA}" srcId="{5AA28445-E13B-A740-AFB4-D49659FE2422}" destId="{620E37AF-C07F-BA4F-8E68-1B5D0E8F92E8}" srcOrd="3" destOrd="0" parTransId="{3CA69EEF-E7FE-3A40-A9E1-4162C96E5D9A}" sibTransId="{3A5A481D-E3E6-B649-8242-E1E38D5723E6}"/>
    <dgm:cxn modelId="{EABFC395-4FE0-1742-BE26-AC0C1EB2AAFC}" type="presOf" srcId="{220D7C7B-EA93-0540-845B-449DB8C835B8}" destId="{E4903C9C-0E4A-474C-9432-79F0BE923B2F}" srcOrd="0" destOrd="0" presId="urn:microsoft.com/office/officeart/2005/8/layout/hierarchy2"/>
    <dgm:cxn modelId="{9138EDD2-6616-774A-BE5C-7238FFED7887}" type="presOf" srcId="{3CA69EEF-E7FE-3A40-A9E1-4162C96E5D9A}" destId="{D58E0B8D-02B3-F240-8CD1-54DBD1A4FE0D}" srcOrd="0" destOrd="0" presId="urn:microsoft.com/office/officeart/2005/8/layout/hierarchy2"/>
    <dgm:cxn modelId="{4C0C3459-4251-974F-95A3-33378F778B14}" type="presOf" srcId="{264AD9AA-245F-9D45-9FB9-05EA3F83B510}" destId="{EB2C613B-F462-CC48-9D1F-721020846B6B}" srcOrd="0" destOrd="0" presId="urn:microsoft.com/office/officeart/2005/8/layout/hierarchy2"/>
    <dgm:cxn modelId="{F6A8C5C1-003C-AB4C-83D4-470D23B1126D}" type="presOf" srcId="{322DCFC2-7C26-D24E-B508-2035D1CB7CBB}" destId="{2F962DAA-EC11-0546-BBEC-4AFB13CE2D85}" srcOrd="1" destOrd="0" presId="urn:microsoft.com/office/officeart/2005/8/layout/hierarchy2"/>
    <dgm:cxn modelId="{225D63BF-8D14-F143-99E5-D8BFC3CAEFE6}" type="presOf" srcId="{620E37AF-C07F-BA4F-8E68-1B5D0E8F92E8}" destId="{FE1E4D8C-A51F-7648-AE1E-A4FC14C48C57}" srcOrd="0" destOrd="0" presId="urn:microsoft.com/office/officeart/2005/8/layout/hierarchy2"/>
    <dgm:cxn modelId="{D5560576-CEC6-494A-A77B-CC1E447056C9}" type="presOf" srcId="{C7F51622-0779-6744-9656-0675CC678B20}" destId="{56F39A75-E4A7-074E-A39D-083D34636D77}" srcOrd="0" destOrd="0" presId="urn:microsoft.com/office/officeart/2005/8/layout/hierarchy2"/>
    <dgm:cxn modelId="{3E9F185C-F78C-FB43-9922-D616080CDBB0}" type="presOf" srcId="{1E7641BE-B549-1D4B-AA7A-C467732F06B8}" destId="{B3C5C044-71DD-5948-AFA2-19664050998A}" srcOrd="1" destOrd="0" presId="urn:microsoft.com/office/officeart/2005/8/layout/hierarchy2"/>
    <dgm:cxn modelId="{726557BF-BCC1-CD42-848D-AEADA8D75820}" type="presOf" srcId="{B04DECAD-7CF3-924E-A182-7C9DB4822E9E}" destId="{2EF2DA3C-D5AD-6E41-941A-7875B5FAE17E}" srcOrd="0" destOrd="0" presId="urn:microsoft.com/office/officeart/2005/8/layout/hierarchy2"/>
    <dgm:cxn modelId="{89E99253-2470-B64D-93BB-D2F1A450E1BA}" type="presOf" srcId="{548FC715-5084-AE44-9260-0EEBE6AD5385}" destId="{7BB3002D-D2F3-6845-8B9C-45D987C4EC77}" srcOrd="1" destOrd="0" presId="urn:microsoft.com/office/officeart/2005/8/layout/hierarchy2"/>
    <dgm:cxn modelId="{F7FFB626-4F9A-4941-9655-E4F8C760D922}" type="presOf" srcId="{C7F51622-0779-6744-9656-0675CC678B20}" destId="{60DF31C0-38D5-F146-B5E1-8C3C4BAD5EC6}" srcOrd="1" destOrd="0" presId="urn:microsoft.com/office/officeart/2005/8/layout/hierarchy2"/>
    <dgm:cxn modelId="{BCF37569-545E-084E-A937-067427B353D6}" type="presOf" srcId="{B5F805B3-70DD-F045-9768-2BDD6639B74B}" destId="{D00E99AB-9FFF-0347-84E7-8BF1BACF90A1}" srcOrd="1" destOrd="0" presId="urn:microsoft.com/office/officeart/2005/8/layout/hierarchy2"/>
    <dgm:cxn modelId="{FF6AC278-BCDE-8C48-A634-64607472FF94}" type="presOf" srcId="{0F3107BB-7C91-384E-B0EE-CCE2DFDE60A4}" destId="{59FC324A-2652-2D49-AF3A-8731E750D370}" srcOrd="0" destOrd="0" presId="urn:microsoft.com/office/officeart/2005/8/layout/hierarchy2"/>
    <dgm:cxn modelId="{6F88AF88-467E-274C-B13F-1DD2009E324A}" type="presOf" srcId="{D29DCBF3-90CF-E345-8157-819A54285779}" destId="{975ED059-7C82-104B-AE9C-A2D4ABC007ED}" srcOrd="0" destOrd="0" presId="urn:microsoft.com/office/officeart/2005/8/layout/hierarchy2"/>
    <dgm:cxn modelId="{6E47B215-33FE-394B-B4C0-C7D273DBB2E2}" type="presOf" srcId="{117B1247-E0D5-1C41-9564-75912CE46DE5}" destId="{835D176C-A4C4-1B4A-9296-2038AB16963E}" srcOrd="1" destOrd="0" presId="urn:microsoft.com/office/officeart/2005/8/layout/hierarchy2"/>
    <dgm:cxn modelId="{6FF590A5-3A2B-6D47-8C31-B6CF9E435BF0}" type="presOf" srcId="{5AA28445-E13B-A740-AFB4-D49659FE2422}" destId="{6E32E1C2-5090-194C-8310-8CE849EC1ED0}" srcOrd="0" destOrd="0" presId="urn:microsoft.com/office/officeart/2005/8/layout/hierarchy2"/>
    <dgm:cxn modelId="{C5CF3D6D-93E1-DA46-8838-8A381A1D7DF2}" type="presOf" srcId="{548FC715-5084-AE44-9260-0EEBE6AD5385}" destId="{5FF075C6-21E7-EE43-ACDD-45D2BC23C7A0}" srcOrd="0" destOrd="0" presId="urn:microsoft.com/office/officeart/2005/8/layout/hierarchy2"/>
    <dgm:cxn modelId="{9DCD461B-DFD8-2D49-BF6E-F9038E6E652E}" srcId="{0E45748D-B0B5-6243-9035-B25E4906F54D}" destId="{75B4D6E5-5970-714B-BB87-728CC4DF3279}" srcOrd="0" destOrd="0" parTransId="{322DCFC2-7C26-D24E-B508-2035D1CB7CBB}" sibTransId="{F1B95457-90FB-574C-8F7B-4EA4877648FB}"/>
    <dgm:cxn modelId="{46FC3F3F-23AD-C641-90A7-D311AEE4523B}" srcId="{5AA28445-E13B-A740-AFB4-D49659FE2422}" destId="{AC99E35E-7113-B143-80EB-E1EB9548099B}" srcOrd="1" destOrd="0" parTransId="{0F3107BB-7C91-384E-B0EE-CCE2DFDE60A4}" sibTransId="{D0FCC513-BCC1-4746-8934-762AA8FDC02D}"/>
    <dgm:cxn modelId="{7301488B-A429-E743-8814-AC3073644F02}" srcId="{AC99E35E-7113-B143-80EB-E1EB9548099B}" destId="{96C6DAF1-E1C1-C140-99D8-4F7EA931B6D9}" srcOrd="1" destOrd="0" parTransId="{548FC715-5084-AE44-9260-0EEBE6AD5385}" sibTransId="{B691E7F4-B51E-2C43-B286-11C2D37CF4FB}"/>
    <dgm:cxn modelId="{1D1E3EAA-7668-3B45-A90D-D7F6DFC45D30}" srcId="{B642954F-D7AB-BE46-980E-84BD1292690F}" destId="{5AA28445-E13B-A740-AFB4-D49659FE2422}" srcOrd="0" destOrd="0" parTransId="{F0284FBA-56BF-214E-B817-591406CCC0EB}" sibTransId="{3CA298DA-72FD-4845-88C6-384AAB98439E}"/>
    <dgm:cxn modelId="{278D1BA5-B0C0-D34A-B439-BF8779F5803C}" srcId="{220D7C7B-EA93-0540-845B-449DB8C835B8}" destId="{264AD9AA-245F-9D45-9FB9-05EA3F83B510}" srcOrd="0" destOrd="0" parTransId="{B5F805B3-70DD-F045-9768-2BDD6639B74B}" sibTransId="{5777FA68-9F56-CD4D-BDB3-1FA9D61522D2}"/>
    <dgm:cxn modelId="{929EA21C-6741-ED42-A04E-8C385D93026F}" srcId="{220D7C7B-EA93-0540-845B-449DB8C835B8}" destId="{DECAC654-F3C6-B045-824E-83AB7299ACF9}" srcOrd="1" destOrd="0" parTransId="{117B1247-E0D5-1C41-9564-75912CE46DE5}" sibTransId="{C6F10FAF-8255-8946-A9D2-0F13A98B0068}"/>
    <dgm:cxn modelId="{44FE5753-6EED-8745-AAD4-A8F528255FDA}" srcId="{0E45748D-B0B5-6243-9035-B25E4906F54D}" destId="{B18295BA-F518-574A-919D-A9AD62DB8068}" srcOrd="2" destOrd="0" parTransId="{6D35C145-69B8-8640-B8EB-9247FD13388C}" sibTransId="{19F1300E-C82C-F845-8299-B87D2F685DC9}"/>
    <dgm:cxn modelId="{43EEC692-A3F2-F946-B482-0152D20FF2EF}" type="presOf" srcId="{AC99E35E-7113-B143-80EB-E1EB9548099B}" destId="{419537D8-7EAE-1646-B0C1-61CC1DEBACB7}" srcOrd="0" destOrd="0" presId="urn:microsoft.com/office/officeart/2005/8/layout/hierarchy2"/>
    <dgm:cxn modelId="{5C3F0B54-F399-4942-BCFF-04DA115C988A}" type="presOf" srcId="{322DCFC2-7C26-D24E-B508-2035D1CB7CBB}" destId="{48BFAB98-076D-D44E-823D-AECB50B89000}" srcOrd="0" destOrd="0" presId="urn:microsoft.com/office/officeart/2005/8/layout/hierarchy2"/>
    <dgm:cxn modelId="{58E45E1F-C4CA-9447-8339-8D71DA898F97}" type="presParOf" srcId="{3533B82A-4D68-354D-8070-91239771410B}" destId="{6BAA848F-4D83-E04E-948A-FCC8DDA88024}" srcOrd="0" destOrd="0" presId="urn:microsoft.com/office/officeart/2005/8/layout/hierarchy2"/>
    <dgm:cxn modelId="{BAF8A8F4-F6E7-3742-B4DC-E1F1F008EF18}" type="presParOf" srcId="{6BAA848F-4D83-E04E-948A-FCC8DDA88024}" destId="{6E32E1C2-5090-194C-8310-8CE849EC1ED0}" srcOrd="0" destOrd="0" presId="urn:microsoft.com/office/officeart/2005/8/layout/hierarchy2"/>
    <dgm:cxn modelId="{635E6EE2-BBDB-E042-A397-C2C965E49978}" type="presParOf" srcId="{6BAA848F-4D83-E04E-948A-FCC8DDA88024}" destId="{1E4F9FCE-D1DF-8E4C-BF6B-23746B13D58E}" srcOrd="1" destOrd="0" presId="urn:microsoft.com/office/officeart/2005/8/layout/hierarchy2"/>
    <dgm:cxn modelId="{56180555-6158-5048-B968-D5CF6FE10D84}" type="presParOf" srcId="{1E4F9FCE-D1DF-8E4C-BF6B-23746B13D58E}" destId="{8208B780-C346-0A48-959C-9D0C9403BD61}" srcOrd="0" destOrd="0" presId="urn:microsoft.com/office/officeart/2005/8/layout/hierarchy2"/>
    <dgm:cxn modelId="{40DED2BB-4BC9-274C-BEA2-F231CF7FBE94}" type="presParOf" srcId="{8208B780-C346-0A48-959C-9D0C9403BD61}" destId="{FB0A9337-DAF5-6B4A-A884-B0F4826561A5}" srcOrd="0" destOrd="0" presId="urn:microsoft.com/office/officeart/2005/8/layout/hierarchy2"/>
    <dgm:cxn modelId="{362D58F9-C48F-714A-B85B-9B899FB4CB57}" type="presParOf" srcId="{1E4F9FCE-D1DF-8E4C-BF6B-23746B13D58E}" destId="{2C97C614-A4A2-6C47-9960-5163BFC7E9FB}" srcOrd="1" destOrd="0" presId="urn:microsoft.com/office/officeart/2005/8/layout/hierarchy2"/>
    <dgm:cxn modelId="{36BEEEB2-BE53-CB4F-84F2-86405F12B23F}" type="presParOf" srcId="{2C97C614-A4A2-6C47-9960-5163BFC7E9FB}" destId="{E4903C9C-0E4A-474C-9432-79F0BE923B2F}" srcOrd="0" destOrd="0" presId="urn:microsoft.com/office/officeart/2005/8/layout/hierarchy2"/>
    <dgm:cxn modelId="{CDEE1198-1D25-DD46-9FAC-8606F7BA9871}" type="presParOf" srcId="{2C97C614-A4A2-6C47-9960-5163BFC7E9FB}" destId="{6FB5F7AD-DF24-F540-A98A-AC226802F16F}" srcOrd="1" destOrd="0" presId="urn:microsoft.com/office/officeart/2005/8/layout/hierarchy2"/>
    <dgm:cxn modelId="{EF9597F5-1483-5141-969F-8B0F0A783EDE}" type="presParOf" srcId="{6FB5F7AD-DF24-F540-A98A-AC226802F16F}" destId="{304FB3BA-CEE1-C248-997C-3602941143DF}" srcOrd="0" destOrd="0" presId="urn:microsoft.com/office/officeart/2005/8/layout/hierarchy2"/>
    <dgm:cxn modelId="{2950579E-6483-7C49-A0E8-60E55B8747EC}" type="presParOf" srcId="{304FB3BA-CEE1-C248-997C-3602941143DF}" destId="{D00E99AB-9FFF-0347-84E7-8BF1BACF90A1}" srcOrd="0" destOrd="0" presId="urn:microsoft.com/office/officeart/2005/8/layout/hierarchy2"/>
    <dgm:cxn modelId="{A9879686-F083-E842-8B66-C95A4E9BF6F6}" type="presParOf" srcId="{6FB5F7AD-DF24-F540-A98A-AC226802F16F}" destId="{6FFB5A07-6D1B-7240-A042-1FD3EFD4E801}" srcOrd="1" destOrd="0" presId="urn:microsoft.com/office/officeart/2005/8/layout/hierarchy2"/>
    <dgm:cxn modelId="{C97B4F2D-81BE-A747-B50F-9182DB123FDD}" type="presParOf" srcId="{6FFB5A07-6D1B-7240-A042-1FD3EFD4E801}" destId="{EB2C613B-F462-CC48-9D1F-721020846B6B}" srcOrd="0" destOrd="0" presId="urn:microsoft.com/office/officeart/2005/8/layout/hierarchy2"/>
    <dgm:cxn modelId="{CA00DE22-EAFA-A943-99DB-210D4E80CE64}" type="presParOf" srcId="{6FFB5A07-6D1B-7240-A042-1FD3EFD4E801}" destId="{A2033B50-D28D-ED4A-9754-32414D3DF572}" srcOrd="1" destOrd="0" presId="urn:microsoft.com/office/officeart/2005/8/layout/hierarchy2"/>
    <dgm:cxn modelId="{68AB684D-35DF-4E4D-B6BE-B6A68C5C1E36}" type="presParOf" srcId="{6FB5F7AD-DF24-F540-A98A-AC226802F16F}" destId="{08CDE881-DB76-4E43-B986-62E039E7B733}" srcOrd="2" destOrd="0" presId="urn:microsoft.com/office/officeart/2005/8/layout/hierarchy2"/>
    <dgm:cxn modelId="{D0D054AA-AA3D-F848-BFEC-AC89D6B6B890}" type="presParOf" srcId="{08CDE881-DB76-4E43-B986-62E039E7B733}" destId="{835D176C-A4C4-1B4A-9296-2038AB16963E}" srcOrd="0" destOrd="0" presId="urn:microsoft.com/office/officeart/2005/8/layout/hierarchy2"/>
    <dgm:cxn modelId="{76CCC7F8-2D75-6B40-A6E5-5AD615832E88}" type="presParOf" srcId="{6FB5F7AD-DF24-F540-A98A-AC226802F16F}" destId="{D1E229C0-E07F-D14B-9569-DDFA1CD3B103}" srcOrd="3" destOrd="0" presId="urn:microsoft.com/office/officeart/2005/8/layout/hierarchy2"/>
    <dgm:cxn modelId="{F7D76ED5-B21C-A54E-8200-CA7C36957955}" type="presParOf" srcId="{D1E229C0-E07F-D14B-9569-DDFA1CD3B103}" destId="{EE75DB1F-577B-0441-B931-171175223E89}" srcOrd="0" destOrd="0" presId="urn:microsoft.com/office/officeart/2005/8/layout/hierarchy2"/>
    <dgm:cxn modelId="{6204F98B-6B39-7148-8ECC-38A3ACD0277D}" type="presParOf" srcId="{D1E229C0-E07F-D14B-9569-DDFA1CD3B103}" destId="{8C69AF0D-1230-0641-A462-711B0487670C}" srcOrd="1" destOrd="0" presId="urn:microsoft.com/office/officeart/2005/8/layout/hierarchy2"/>
    <dgm:cxn modelId="{AAF82F65-6DBE-8F43-A3E3-C98E0FD023BD}" type="presParOf" srcId="{6FB5F7AD-DF24-F540-A98A-AC226802F16F}" destId="{77C91E1B-1303-C24E-9BB1-CEBE8609A8A7}" srcOrd="4" destOrd="0" presId="urn:microsoft.com/office/officeart/2005/8/layout/hierarchy2"/>
    <dgm:cxn modelId="{83EB2FF1-C607-E743-9211-7B4E7154D275}" type="presParOf" srcId="{77C91E1B-1303-C24E-9BB1-CEBE8609A8A7}" destId="{B3C5C044-71DD-5948-AFA2-19664050998A}" srcOrd="0" destOrd="0" presId="urn:microsoft.com/office/officeart/2005/8/layout/hierarchy2"/>
    <dgm:cxn modelId="{836A0B2A-0458-D94C-91DF-19A9239B4EAC}" type="presParOf" srcId="{6FB5F7AD-DF24-F540-A98A-AC226802F16F}" destId="{25383820-C298-FF40-861E-5DF9FA8E9371}" srcOrd="5" destOrd="0" presId="urn:microsoft.com/office/officeart/2005/8/layout/hierarchy2"/>
    <dgm:cxn modelId="{9EB96359-5CC5-C44D-B824-7BA8E424F82A}" type="presParOf" srcId="{25383820-C298-FF40-861E-5DF9FA8E9371}" destId="{975ED059-7C82-104B-AE9C-A2D4ABC007ED}" srcOrd="0" destOrd="0" presId="urn:microsoft.com/office/officeart/2005/8/layout/hierarchy2"/>
    <dgm:cxn modelId="{25389D78-CE75-A84D-B0B6-EC92E7816F75}" type="presParOf" srcId="{25383820-C298-FF40-861E-5DF9FA8E9371}" destId="{69D23F09-C4CC-A74B-859C-F1ABBD55FA89}" srcOrd="1" destOrd="0" presId="urn:microsoft.com/office/officeart/2005/8/layout/hierarchy2"/>
    <dgm:cxn modelId="{EECB8E4D-8296-A845-B398-C8227C7E8C07}" type="presParOf" srcId="{1E4F9FCE-D1DF-8E4C-BF6B-23746B13D58E}" destId="{59FC324A-2652-2D49-AF3A-8731E750D370}" srcOrd="2" destOrd="0" presId="urn:microsoft.com/office/officeart/2005/8/layout/hierarchy2"/>
    <dgm:cxn modelId="{038501DA-137E-DB4F-9F2D-C62AD8E73958}" type="presParOf" srcId="{59FC324A-2652-2D49-AF3A-8731E750D370}" destId="{ECC89934-8579-6E4F-AEE7-A63DBD6FEEBB}" srcOrd="0" destOrd="0" presId="urn:microsoft.com/office/officeart/2005/8/layout/hierarchy2"/>
    <dgm:cxn modelId="{8C2B9EA9-28AA-9546-867D-9860BB83267E}" type="presParOf" srcId="{1E4F9FCE-D1DF-8E4C-BF6B-23746B13D58E}" destId="{76359BDA-381A-D745-B116-7CA7A973949E}" srcOrd="3" destOrd="0" presId="urn:microsoft.com/office/officeart/2005/8/layout/hierarchy2"/>
    <dgm:cxn modelId="{8882CC0A-3E84-B446-BD3A-0EA360BCF3F3}" type="presParOf" srcId="{76359BDA-381A-D745-B116-7CA7A973949E}" destId="{419537D8-7EAE-1646-B0C1-61CC1DEBACB7}" srcOrd="0" destOrd="0" presId="urn:microsoft.com/office/officeart/2005/8/layout/hierarchy2"/>
    <dgm:cxn modelId="{44210CB7-E8FB-A845-913E-E53697622D5E}" type="presParOf" srcId="{76359BDA-381A-D745-B116-7CA7A973949E}" destId="{E0A61636-B67E-F94B-ACEB-B102F532E9B5}" srcOrd="1" destOrd="0" presId="urn:microsoft.com/office/officeart/2005/8/layout/hierarchy2"/>
    <dgm:cxn modelId="{3F7CD355-0201-DE4F-9516-C19F1D87F7F5}" type="presParOf" srcId="{E0A61636-B67E-F94B-ACEB-B102F532E9B5}" destId="{DE6CC2FD-A8BE-D64C-9E87-E269603B1E0E}" srcOrd="0" destOrd="0" presId="urn:microsoft.com/office/officeart/2005/8/layout/hierarchy2"/>
    <dgm:cxn modelId="{B2FC6430-7250-564F-9063-77840422B939}" type="presParOf" srcId="{DE6CC2FD-A8BE-D64C-9E87-E269603B1E0E}" destId="{3C1D6352-83C8-BC40-92A8-B5D7EF62B288}" srcOrd="0" destOrd="0" presId="urn:microsoft.com/office/officeart/2005/8/layout/hierarchy2"/>
    <dgm:cxn modelId="{B1A3F2AA-BEB7-1549-8B73-6E50E7C40C96}" type="presParOf" srcId="{E0A61636-B67E-F94B-ACEB-B102F532E9B5}" destId="{C4E80FC1-4FD1-094D-BA62-7BD23701BE27}" srcOrd="1" destOrd="0" presId="urn:microsoft.com/office/officeart/2005/8/layout/hierarchy2"/>
    <dgm:cxn modelId="{B8C7AFF4-E7F2-0E4F-83FE-A8242E5BBB81}" type="presParOf" srcId="{C4E80FC1-4FD1-094D-BA62-7BD23701BE27}" destId="{6260796E-8C2E-2E42-81D3-3D3CD597A651}" srcOrd="0" destOrd="0" presId="urn:microsoft.com/office/officeart/2005/8/layout/hierarchy2"/>
    <dgm:cxn modelId="{1B98C715-D59A-BE4E-9C9C-2E2C397347E5}" type="presParOf" srcId="{C4E80FC1-4FD1-094D-BA62-7BD23701BE27}" destId="{ABB8DD8D-9ADA-2A4A-85C8-3D21E896F686}" srcOrd="1" destOrd="0" presId="urn:microsoft.com/office/officeart/2005/8/layout/hierarchy2"/>
    <dgm:cxn modelId="{B1FEB923-5FBE-A144-857B-122D17BAA0C5}" type="presParOf" srcId="{E0A61636-B67E-F94B-ACEB-B102F532E9B5}" destId="{5FF075C6-21E7-EE43-ACDD-45D2BC23C7A0}" srcOrd="2" destOrd="0" presId="urn:microsoft.com/office/officeart/2005/8/layout/hierarchy2"/>
    <dgm:cxn modelId="{D37DB909-12E8-B242-B1DD-AE22E406A3CF}" type="presParOf" srcId="{5FF075C6-21E7-EE43-ACDD-45D2BC23C7A0}" destId="{7BB3002D-D2F3-6845-8B9C-45D987C4EC77}" srcOrd="0" destOrd="0" presId="urn:microsoft.com/office/officeart/2005/8/layout/hierarchy2"/>
    <dgm:cxn modelId="{CF49A089-A3C1-4748-8B36-A76F6BEEC1AE}" type="presParOf" srcId="{E0A61636-B67E-F94B-ACEB-B102F532E9B5}" destId="{536B5EFE-7121-E74F-BE43-18FDF5D029D7}" srcOrd="3" destOrd="0" presId="urn:microsoft.com/office/officeart/2005/8/layout/hierarchy2"/>
    <dgm:cxn modelId="{046CA899-752C-484D-B245-5DCFFEB1E029}" type="presParOf" srcId="{536B5EFE-7121-E74F-BE43-18FDF5D029D7}" destId="{70A258C4-81F1-0642-B8C9-E52EA07E1AC0}" srcOrd="0" destOrd="0" presId="urn:microsoft.com/office/officeart/2005/8/layout/hierarchy2"/>
    <dgm:cxn modelId="{3AA637A6-CC4D-AF4B-93E6-2108BFCED691}" type="presParOf" srcId="{536B5EFE-7121-E74F-BE43-18FDF5D029D7}" destId="{C57E609B-3585-DF40-A95F-DBBFA985AEBE}" srcOrd="1" destOrd="0" presId="urn:microsoft.com/office/officeart/2005/8/layout/hierarchy2"/>
    <dgm:cxn modelId="{F1F4CE34-0B9F-FC4D-B587-352C2644D09E}" type="presParOf" srcId="{E0A61636-B67E-F94B-ACEB-B102F532E9B5}" destId="{2EF2DA3C-D5AD-6E41-941A-7875B5FAE17E}" srcOrd="4" destOrd="0" presId="urn:microsoft.com/office/officeart/2005/8/layout/hierarchy2"/>
    <dgm:cxn modelId="{2FDD1449-AB59-B547-A80C-D449A5551CE1}" type="presParOf" srcId="{2EF2DA3C-D5AD-6E41-941A-7875B5FAE17E}" destId="{A529E961-258E-FA4E-AA0C-0E55A1022E5E}" srcOrd="0" destOrd="0" presId="urn:microsoft.com/office/officeart/2005/8/layout/hierarchy2"/>
    <dgm:cxn modelId="{0268CBB4-9E5C-FA47-A16D-30B0D4F98991}" type="presParOf" srcId="{E0A61636-B67E-F94B-ACEB-B102F532E9B5}" destId="{9470402F-D6FC-7847-B1DC-2CDD523FDCB7}" srcOrd="5" destOrd="0" presId="urn:microsoft.com/office/officeart/2005/8/layout/hierarchy2"/>
    <dgm:cxn modelId="{C6C86565-71ED-AD40-88BC-8E51716E3428}" type="presParOf" srcId="{9470402F-D6FC-7847-B1DC-2CDD523FDCB7}" destId="{DCA9C1C9-334E-DC48-AC39-1D3A5D7F9802}" srcOrd="0" destOrd="0" presId="urn:microsoft.com/office/officeart/2005/8/layout/hierarchy2"/>
    <dgm:cxn modelId="{1B9561CA-78B4-5E44-A260-73EC2D7EA6DD}" type="presParOf" srcId="{9470402F-D6FC-7847-B1DC-2CDD523FDCB7}" destId="{1B88A7B8-22D5-DF48-8E11-C16E518C3A3A}" srcOrd="1" destOrd="0" presId="urn:microsoft.com/office/officeart/2005/8/layout/hierarchy2"/>
    <dgm:cxn modelId="{14853D85-7AE3-2646-B3C7-5329168BC67C}" type="presParOf" srcId="{1E4F9FCE-D1DF-8E4C-BF6B-23746B13D58E}" destId="{25C8D837-C403-F14B-AA35-9D286454D480}" srcOrd="4" destOrd="0" presId="urn:microsoft.com/office/officeart/2005/8/layout/hierarchy2"/>
    <dgm:cxn modelId="{462788D6-E9BE-9F48-82D3-89565D0958D9}" type="presParOf" srcId="{25C8D837-C403-F14B-AA35-9D286454D480}" destId="{B8160DDF-8FDF-6E42-BEEB-2423567CFEC9}" srcOrd="0" destOrd="0" presId="urn:microsoft.com/office/officeart/2005/8/layout/hierarchy2"/>
    <dgm:cxn modelId="{4E13223E-D660-554B-8A82-EB5CD386F781}" type="presParOf" srcId="{1E4F9FCE-D1DF-8E4C-BF6B-23746B13D58E}" destId="{8260C2AA-C62B-7E4A-9C06-92C394CF7CEA}" srcOrd="5" destOrd="0" presId="urn:microsoft.com/office/officeart/2005/8/layout/hierarchy2"/>
    <dgm:cxn modelId="{77DB85D1-E465-A544-A491-78BF2ACB8A8C}" type="presParOf" srcId="{8260C2AA-C62B-7E4A-9C06-92C394CF7CEA}" destId="{870120CB-A35A-D846-AC94-B57640DE6E5F}" srcOrd="0" destOrd="0" presId="urn:microsoft.com/office/officeart/2005/8/layout/hierarchy2"/>
    <dgm:cxn modelId="{46EF2C0F-E980-BE47-8BDA-22967F0D1FA0}" type="presParOf" srcId="{8260C2AA-C62B-7E4A-9C06-92C394CF7CEA}" destId="{275A6CD7-FAD3-6A4E-A7EB-0AEA7AF02B23}" srcOrd="1" destOrd="0" presId="urn:microsoft.com/office/officeart/2005/8/layout/hierarchy2"/>
    <dgm:cxn modelId="{B4B9B253-9D0B-4842-AA29-2E4106524333}" type="presParOf" srcId="{275A6CD7-FAD3-6A4E-A7EB-0AEA7AF02B23}" destId="{48BFAB98-076D-D44E-823D-AECB50B89000}" srcOrd="0" destOrd="0" presId="urn:microsoft.com/office/officeart/2005/8/layout/hierarchy2"/>
    <dgm:cxn modelId="{678119F4-686B-9D45-BA01-809613BF8EDD}" type="presParOf" srcId="{48BFAB98-076D-D44E-823D-AECB50B89000}" destId="{2F962DAA-EC11-0546-BBEC-4AFB13CE2D85}" srcOrd="0" destOrd="0" presId="urn:microsoft.com/office/officeart/2005/8/layout/hierarchy2"/>
    <dgm:cxn modelId="{8289CAFF-CAD2-324F-ACA4-474D6D3B7E72}" type="presParOf" srcId="{275A6CD7-FAD3-6A4E-A7EB-0AEA7AF02B23}" destId="{DED47D2D-A537-F448-8665-7BA4B38C87E7}" srcOrd="1" destOrd="0" presId="urn:microsoft.com/office/officeart/2005/8/layout/hierarchy2"/>
    <dgm:cxn modelId="{98A9D62E-410D-B949-92FE-CDB075EA3B8C}" type="presParOf" srcId="{DED47D2D-A537-F448-8665-7BA4B38C87E7}" destId="{806574E7-271E-B34E-94FC-033C2DB665FE}" srcOrd="0" destOrd="0" presId="urn:microsoft.com/office/officeart/2005/8/layout/hierarchy2"/>
    <dgm:cxn modelId="{7C754CE7-D58B-6D40-857F-4FA9C4F6BDD8}" type="presParOf" srcId="{DED47D2D-A537-F448-8665-7BA4B38C87E7}" destId="{FA0519E4-DD20-854B-AF05-53F750CCF41E}" srcOrd="1" destOrd="0" presId="urn:microsoft.com/office/officeart/2005/8/layout/hierarchy2"/>
    <dgm:cxn modelId="{E5CD9115-128F-8A4B-926F-3CD6367FBD72}" type="presParOf" srcId="{275A6CD7-FAD3-6A4E-A7EB-0AEA7AF02B23}" destId="{56F39A75-E4A7-074E-A39D-083D34636D77}" srcOrd="2" destOrd="0" presId="urn:microsoft.com/office/officeart/2005/8/layout/hierarchy2"/>
    <dgm:cxn modelId="{C4D88A45-0BC4-2D44-8DBA-8F278039E518}" type="presParOf" srcId="{56F39A75-E4A7-074E-A39D-083D34636D77}" destId="{60DF31C0-38D5-F146-B5E1-8C3C4BAD5EC6}" srcOrd="0" destOrd="0" presId="urn:microsoft.com/office/officeart/2005/8/layout/hierarchy2"/>
    <dgm:cxn modelId="{1E34C035-C941-864C-8727-0476F3C66B49}" type="presParOf" srcId="{275A6CD7-FAD3-6A4E-A7EB-0AEA7AF02B23}" destId="{B2B857D2-10E6-BB4B-A31D-8A5F50DF319C}" srcOrd="3" destOrd="0" presId="urn:microsoft.com/office/officeart/2005/8/layout/hierarchy2"/>
    <dgm:cxn modelId="{7891D9DE-9B17-5F42-BFC1-A8398A002E52}" type="presParOf" srcId="{B2B857D2-10E6-BB4B-A31D-8A5F50DF319C}" destId="{54C2E053-4B95-0443-ADF1-71469AAF1ACF}" srcOrd="0" destOrd="0" presId="urn:microsoft.com/office/officeart/2005/8/layout/hierarchy2"/>
    <dgm:cxn modelId="{713D90AC-5DD2-EF45-BBEA-F88CBEB8FA94}" type="presParOf" srcId="{B2B857D2-10E6-BB4B-A31D-8A5F50DF319C}" destId="{AABE588A-C5CE-B14D-AC95-B285E2FED70B}" srcOrd="1" destOrd="0" presId="urn:microsoft.com/office/officeart/2005/8/layout/hierarchy2"/>
    <dgm:cxn modelId="{E08D2487-91BA-0644-99F7-FA59479CBE5A}" type="presParOf" srcId="{275A6CD7-FAD3-6A4E-A7EB-0AEA7AF02B23}" destId="{0C7062E8-4CEA-3A4B-9A19-9BE791544C1C}" srcOrd="4" destOrd="0" presId="urn:microsoft.com/office/officeart/2005/8/layout/hierarchy2"/>
    <dgm:cxn modelId="{E4D6C951-1832-3948-8019-3571A165D271}" type="presParOf" srcId="{0C7062E8-4CEA-3A4B-9A19-9BE791544C1C}" destId="{D9FE243F-BEBB-304D-904E-BEEDD29874B4}" srcOrd="0" destOrd="0" presId="urn:microsoft.com/office/officeart/2005/8/layout/hierarchy2"/>
    <dgm:cxn modelId="{E786469C-1BDC-F146-B5FD-C5896CBCB804}" type="presParOf" srcId="{275A6CD7-FAD3-6A4E-A7EB-0AEA7AF02B23}" destId="{9773AF77-58C7-6B42-A662-9114A7F49ED5}" srcOrd="5" destOrd="0" presId="urn:microsoft.com/office/officeart/2005/8/layout/hierarchy2"/>
    <dgm:cxn modelId="{978C4D8F-EE4D-A64D-992B-F65548416F1D}" type="presParOf" srcId="{9773AF77-58C7-6B42-A662-9114A7F49ED5}" destId="{9FB4EF2F-A388-DC46-B335-B9DB7A2E2A73}" srcOrd="0" destOrd="0" presId="urn:microsoft.com/office/officeart/2005/8/layout/hierarchy2"/>
    <dgm:cxn modelId="{10FBC94C-F880-6C44-8FAD-950669E3B8B1}" type="presParOf" srcId="{9773AF77-58C7-6B42-A662-9114A7F49ED5}" destId="{E2D6A187-6CF0-9C4E-BC60-3C3DDB0C40F7}" srcOrd="1" destOrd="0" presId="urn:microsoft.com/office/officeart/2005/8/layout/hierarchy2"/>
    <dgm:cxn modelId="{6B026A17-F8F9-664F-A317-EFD5388DDC23}" type="presParOf" srcId="{1E4F9FCE-D1DF-8E4C-BF6B-23746B13D58E}" destId="{D58E0B8D-02B3-F240-8CD1-54DBD1A4FE0D}" srcOrd="6" destOrd="0" presId="urn:microsoft.com/office/officeart/2005/8/layout/hierarchy2"/>
    <dgm:cxn modelId="{0217A331-9FC1-7241-90B3-C63DD61CD7B2}" type="presParOf" srcId="{D58E0B8D-02B3-F240-8CD1-54DBD1A4FE0D}" destId="{C2C0AE62-AA71-8F48-9C5A-71F3FD5AA7E8}" srcOrd="0" destOrd="0" presId="urn:microsoft.com/office/officeart/2005/8/layout/hierarchy2"/>
    <dgm:cxn modelId="{6F3113C0-6FEF-2F44-BE1A-3C353380426A}" type="presParOf" srcId="{1E4F9FCE-D1DF-8E4C-BF6B-23746B13D58E}" destId="{F9540840-1076-7942-97FE-65A8B2C8D154}" srcOrd="7" destOrd="0" presId="urn:microsoft.com/office/officeart/2005/8/layout/hierarchy2"/>
    <dgm:cxn modelId="{10251FB3-A97C-D740-966F-9D1D11C1677A}" type="presParOf" srcId="{F9540840-1076-7942-97FE-65A8B2C8D154}" destId="{FE1E4D8C-A51F-7648-AE1E-A4FC14C48C57}" srcOrd="0" destOrd="0" presId="urn:microsoft.com/office/officeart/2005/8/layout/hierarchy2"/>
    <dgm:cxn modelId="{0EA82885-F36E-354A-9A60-FAD39ADA531A}" type="presParOf" srcId="{F9540840-1076-7942-97FE-65A8B2C8D154}" destId="{3ED68C9C-FC2A-2C49-BB30-05C44F454E24}" srcOrd="1" destOrd="0" presId="urn:microsoft.com/office/officeart/2005/8/layout/hierarchy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FD98788-2846-394B-BA04-1E3234B06272}" type="doc">
      <dgm:prSet loTypeId="urn:microsoft.com/office/officeart/2005/8/layout/default" loCatId="" qsTypeId="urn:microsoft.com/office/officeart/2005/8/quickstyle/simple5" qsCatId="simple" csTypeId="urn:microsoft.com/office/officeart/2005/8/colors/accent1_2" csCatId="accent1"/>
      <dgm:spPr/>
      <dgm:t>
        <a:bodyPr/>
        <a:lstStyle/>
        <a:p>
          <a:endParaRPr lang="en-US"/>
        </a:p>
      </dgm:t>
    </dgm:pt>
    <dgm:pt modelId="{9600F7B1-3175-D241-B949-BCE00C03692A}">
      <dgm:prSet/>
      <dgm:spPr/>
      <dgm:t>
        <a:bodyPr/>
        <a:lstStyle/>
        <a:p>
          <a:pPr rtl="0"/>
          <a:r>
            <a:rPr lang="en-US" smtClean="0"/>
            <a:t>Equitable and reasonable utilization</a:t>
          </a:r>
          <a:endParaRPr lang="en-US"/>
        </a:p>
      </dgm:t>
    </dgm:pt>
    <dgm:pt modelId="{37ECBD35-CB8F-9D43-8234-67211CBE871B}" type="parTrans" cxnId="{9889C3B1-D45D-9C46-929B-5F5FD115502D}">
      <dgm:prSet/>
      <dgm:spPr/>
      <dgm:t>
        <a:bodyPr/>
        <a:lstStyle/>
        <a:p>
          <a:endParaRPr lang="en-US"/>
        </a:p>
      </dgm:t>
    </dgm:pt>
    <dgm:pt modelId="{C2CCEA68-6B62-D643-9688-7183E61D0AD8}" type="sibTrans" cxnId="{9889C3B1-D45D-9C46-929B-5F5FD115502D}">
      <dgm:prSet/>
      <dgm:spPr/>
      <dgm:t>
        <a:bodyPr/>
        <a:lstStyle/>
        <a:p>
          <a:endParaRPr lang="en-US"/>
        </a:p>
      </dgm:t>
    </dgm:pt>
    <dgm:pt modelId="{702DD03C-7484-D847-81D8-46F7CDE578F5}">
      <dgm:prSet/>
      <dgm:spPr/>
      <dgm:t>
        <a:bodyPr/>
        <a:lstStyle/>
        <a:p>
          <a:pPr rtl="0"/>
          <a:r>
            <a:rPr lang="en-US" dirty="0" smtClean="0"/>
            <a:t>No significant harm </a:t>
          </a:r>
          <a:endParaRPr lang="en-US" dirty="0"/>
        </a:p>
      </dgm:t>
    </dgm:pt>
    <dgm:pt modelId="{FAAF4894-26F9-D34E-BC44-3FD4F5A855EE}" type="parTrans" cxnId="{3E1F498F-1C35-034A-8659-0290B8B9B285}">
      <dgm:prSet/>
      <dgm:spPr/>
      <dgm:t>
        <a:bodyPr/>
        <a:lstStyle/>
        <a:p>
          <a:endParaRPr lang="en-US"/>
        </a:p>
      </dgm:t>
    </dgm:pt>
    <dgm:pt modelId="{771876C7-51FE-D545-BA93-7C6015C14E62}" type="sibTrans" cxnId="{3E1F498F-1C35-034A-8659-0290B8B9B285}">
      <dgm:prSet/>
      <dgm:spPr/>
      <dgm:t>
        <a:bodyPr/>
        <a:lstStyle/>
        <a:p>
          <a:endParaRPr lang="en-US"/>
        </a:p>
      </dgm:t>
    </dgm:pt>
    <dgm:pt modelId="{44D9F1A3-D704-8742-A89C-4395FC3D317B}">
      <dgm:prSet/>
      <dgm:spPr/>
      <dgm:t>
        <a:bodyPr/>
        <a:lstStyle/>
        <a:p>
          <a:pPr rtl="0"/>
          <a:r>
            <a:rPr lang="en-US" smtClean="0"/>
            <a:t>Protection and preservation of ecosystems</a:t>
          </a:r>
          <a:endParaRPr lang="en-US"/>
        </a:p>
      </dgm:t>
    </dgm:pt>
    <dgm:pt modelId="{03F7F86B-01C8-BD41-A02B-9B57B4A3426B}" type="parTrans" cxnId="{8FA574D6-34E0-E644-8B2F-D203832C8325}">
      <dgm:prSet/>
      <dgm:spPr/>
      <dgm:t>
        <a:bodyPr/>
        <a:lstStyle/>
        <a:p>
          <a:endParaRPr lang="en-US"/>
        </a:p>
      </dgm:t>
    </dgm:pt>
    <dgm:pt modelId="{CD54F0DA-0E8C-6440-AEA3-2025BB2C8EEC}" type="sibTrans" cxnId="{8FA574D6-34E0-E644-8B2F-D203832C8325}">
      <dgm:prSet/>
      <dgm:spPr/>
      <dgm:t>
        <a:bodyPr/>
        <a:lstStyle/>
        <a:p>
          <a:endParaRPr lang="en-US"/>
        </a:p>
      </dgm:t>
    </dgm:pt>
    <dgm:pt modelId="{573B5D0E-16ED-DF4D-AA27-125E469EE8E4}" type="pres">
      <dgm:prSet presAssocID="{4FD98788-2846-394B-BA04-1E3234B06272}" presName="diagram" presStyleCnt="0">
        <dgm:presLayoutVars>
          <dgm:dir/>
          <dgm:resizeHandles val="exact"/>
        </dgm:presLayoutVars>
      </dgm:prSet>
      <dgm:spPr/>
      <dgm:t>
        <a:bodyPr/>
        <a:lstStyle/>
        <a:p>
          <a:endParaRPr lang="en-US"/>
        </a:p>
      </dgm:t>
    </dgm:pt>
    <dgm:pt modelId="{EE04F720-7CEE-1449-BBEE-1609510A99D6}" type="pres">
      <dgm:prSet presAssocID="{9600F7B1-3175-D241-B949-BCE00C03692A}" presName="node" presStyleLbl="node1" presStyleIdx="0" presStyleCnt="3">
        <dgm:presLayoutVars>
          <dgm:bulletEnabled val="1"/>
        </dgm:presLayoutVars>
      </dgm:prSet>
      <dgm:spPr/>
      <dgm:t>
        <a:bodyPr/>
        <a:lstStyle/>
        <a:p>
          <a:endParaRPr lang="en-US"/>
        </a:p>
      </dgm:t>
    </dgm:pt>
    <dgm:pt modelId="{F9671715-3C51-F142-863D-3532FFA64A2F}" type="pres">
      <dgm:prSet presAssocID="{C2CCEA68-6B62-D643-9688-7183E61D0AD8}" presName="sibTrans" presStyleCnt="0"/>
      <dgm:spPr/>
    </dgm:pt>
    <dgm:pt modelId="{C04DAA05-8C98-974E-9DF1-2A7CCEBBF4A4}" type="pres">
      <dgm:prSet presAssocID="{702DD03C-7484-D847-81D8-46F7CDE578F5}" presName="node" presStyleLbl="node1" presStyleIdx="1" presStyleCnt="3">
        <dgm:presLayoutVars>
          <dgm:bulletEnabled val="1"/>
        </dgm:presLayoutVars>
      </dgm:prSet>
      <dgm:spPr/>
      <dgm:t>
        <a:bodyPr/>
        <a:lstStyle/>
        <a:p>
          <a:endParaRPr lang="en-US"/>
        </a:p>
      </dgm:t>
    </dgm:pt>
    <dgm:pt modelId="{4B25AC23-3B49-6140-8042-AB96A7B5EF45}" type="pres">
      <dgm:prSet presAssocID="{771876C7-51FE-D545-BA93-7C6015C14E62}" presName="sibTrans" presStyleCnt="0"/>
      <dgm:spPr/>
    </dgm:pt>
    <dgm:pt modelId="{AB7EC503-4F4D-7E48-8AF4-45FB7220C80C}" type="pres">
      <dgm:prSet presAssocID="{44D9F1A3-D704-8742-A89C-4395FC3D317B}" presName="node" presStyleLbl="node1" presStyleIdx="2" presStyleCnt="3">
        <dgm:presLayoutVars>
          <dgm:bulletEnabled val="1"/>
        </dgm:presLayoutVars>
      </dgm:prSet>
      <dgm:spPr/>
      <dgm:t>
        <a:bodyPr/>
        <a:lstStyle/>
        <a:p>
          <a:endParaRPr lang="en-US"/>
        </a:p>
      </dgm:t>
    </dgm:pt>
  </dgm:ptLst>
  <dgm:cxnLst>
    <dgm:cxn modelId="{09E740E0-C361-D647-B309-60D694B1365F}" type="presOf" srcId="{702DD03C-7484-D847-81D8-46F7CDE578F5}" destId="{C04DAA05-8C98-974E-9DF1-2A7CCEBBF4A4}" srcOrd="0" destOrd="0" presId="urn:microsoft.com/office/officeart/2005/8/layout/default"/>
    <dgm:cxn modelId="{7B59F000-E87B-A742-A832-98B3C11AAAB0}" type="presOf" srcId="{9600F7B1-3175-D241-B949-BCE00C03692A}" destId="{EE04F720-7CEE-1449-BBEE-1609510A99D6}" srcOrd="0" destOrd="0" presId="urn:microsoft.com/office/officeart/2005/8/layout/default"/>
    <dgm:cxn modelId="{8FA574D6-34E0-E644-8B2F-D203832C8325}" srcId="{4FD98788-2846-394B-BA04-1E3234B06272}" destId="{44D9F1A3-D704-8742-A89C-4395FC3D317B}" srcOrd="2" destOrd="0" parTransId="{03F7F86B-01C8-BD41-A02B-9B57B4A3426B}" sibTransId="{CD54F0DA-0E8C-6440-AEA3-2025BB2C8EEC}"/>
    <dgm:cxn modelId="{9889C3B1-D45D-9C46-929B-5F5FD115502D}" srcId="{4FD98788-2846-394B-BA04-1E3234B06272}" destId="{9600F7B1-3175-D241-B949-BCE00C03692A}" srcOrd="0" destOrd="0" parTransId="{37ECBD35-CB8F-9D43-8234-67211CBE871B}" sibTransId="{C2CCEA68-6B62-D643-9688-7183E61D0AD8}"/>
    <dgm:cxn modelId="{EACE7B52-A007-4442-BBC7-C8F19335DAEE}" type="presOf" srcId="{4FD98788-2846-394B-BA04-1E3234B06272}" destId="{573B5D0E-16ED-DF4D-AA27-125E469EE8E4}" srcOrd="0" destOrd="0" presId="urn:microsoft.com/office/officeart/2005/8/layout/default"/>
    <dgm:cxn modelId="{A05E0888-5441-FE4E-8E22-8FB43E2657E5}" type="presOf" srcId="{44D9F1A3-D704-8742-A89C-4395FC3D317B}" destId="{AB7EC503-4F4D-7E48-8AF4-45FB7220C80C}" srcOrd="0" destOrd="0" presId="urn:microsoft.com/office/officeart/2005/8/layout/default"/>
    <dgm:cxn modelId="{3E1F498F-1C35-034A-8659-0290B8B9B285}" srcId="{4FD98788-2846-394B-BA04-1E3234B06272}" destId="{702DD03C-7484-D847-81D8-46F7CDE578F5}" srcOrd="1" destOrd="0" parTransId="{FAAF4894-26F9-D34E-BC44-3FD4F5A855EE}" sibTransId="{771876C7-51FE-D545-BA93-7C6015C14E62}"/>
    <dgm:cxn modelId="{F21F86DB-C255-4A45-83F2-CF904383FBF6}" type="presParOf" srcId="{573B5D0E-16ED-DF4D-AA27-125E469EE8E4}" destId="{EE04F720-7CEE-1449-BBEE-1609510A99D6}" srcOrd="0" destOrd="0" presId="urn:microsoft.com/office/officeart/2005/8/layout/default"/>
    <dgm:cxn modelId="{08FE881B-9333-3C41-9611-027F719318EF}" type="presParOf" srcId="{573B5D0E-16ED-DF4D-AA27-125E469EE8E4}" destId="{F9671715-3C51-F142-863D-3532FFA64A2F}" srcOrd="1" destOrd="0" presId="urn:microsoft.com/office/officeart/2005/8/layout/default"/>
    <dgm:cxn modelId="{5C621560-2574-334B-9F0D-33ED3AD0FA3B}" type="presParOf" srcId="{573B5D0E-16ED-DF4D-AA27-125E469EE8E4}" destId="{C04DAA05-8C98-974E-9DF1-2A7CCEBBF4A4}" srcOrd="2" destOrd="0" presId="urn:microsoft.com/office/officeart/2005/8/layout/default"/>
    <dgm:cxn modelId="{F1C655F9-2451-4347-AB95-D46F9DAD5333}" type="presParOf" srcId="{573B5D0E-16ED-DF4D-AA27-125E469EE8E4}" destId="{4B25AC23-3B49-6140-8042-AB96A7B5EF45}" srcOrd="3" destOrd="0" presId="urn:microsoft.com/office/officeart/2005/8/layout/default"/>
    <dgm:cxn modelId="{C8EA4274-4167-FE4C-922D-BF24AB4BFD3C}" type="presParOf" srcId="{573B5D0E-16ED-DF4D-AA27-125E469EE8E4}" destId="{AB7EC503-4F4D-7E48-8AF4-45FB7220C80C}" srcOrd="4"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2C32C1B-1463-2649-B162-09540A35237B}" type="doc">
      <dgm:prSet loTypeId="urn:microsoft.com/office/officeart/2005/8/layout/matrix3" loCatId="" qsTypeId="urn:microsoft.com/office/officeart/2005/8/quickstyle/simple4" qsCatId="simple" csTypeId="urn:microsoft.com/office/officeart/2005/8/colors/accent1_2" csCatId="accent1" phldr="1"/>
      <dgm:spPr/>
      <dgm:t>
        <a:bodyPr/>
        <a:lstStyle/>
        <a:p>
          <a:endParaRPr lang="en-US"/>
        </a:p>
      </dgm:t>
    </dgm:pt>
    <dgm:pt modelId="{09DDBEF2-9920-624B-AFB6-0BB8D8C2E93C}">
      <dgm:prSet phldrT="[Text]" custT="1"/>
      <dgm:spPr/>
      <dgm:t>
        <a:bodyPr/>
        <a:lstStyle/>
        <a:p>
          <a:r>
            <a:rPr lang="en-US" sz="2800" dirty="0" smtClean="0"/>
            <a:t>Treaty congestion</a:t>
          </a:r>
          <a:endParaRPr lang="en-US" sz="2800" dirty="0"/>
        </a:p>
      </dgm:t>
    </dgm:pt>
    <dgm:pt modelId="{B78D2CB5-4062-5F47-BC6C-AC0F058932A5}" type="parTrans" cxnId="{5E6F7DBE-053D-2444-B9C1-8D193191B429}">
      <dgm:prSet/>
      <dgm:spPr/>
      <dgm:t>
        <a:bodyPr/>
        <a:lstStyle/>
        <a:p>
          <a:endParaRPr lang="en-US"/>
        </a:p>
      </dgm:t>
    </dgm:pt>
    <dgm:pt modelId="{A684D0CC-633D-8E47-91B8-02121888076A}" type="sibTrans" cxnId="{5E6F7DBE-053D-2444-B9C1-8D193191B429}">
      <dgm:prSet/>
      <dgm:spPr/>
      <dgm:t>
        <a:bodyPr/>
        <a:lstStyle/>
        <a:p>
          <a:endParaRPr lang="en-US"/>
        </a:p>
      </dgm:t>
    </dgm:pt>
    <dgm:pt modelId="{A9425D4F-5C32-9E41-AF7D-AD6C5DEFC74D}">
      <dgm:prSet phldrT="[Text]" custT="1"/>
      <dgm:spPr/>
      <dgm:t>
        <a:bodyPr/>
        <a:lstStyle/>
        <a:p>
          <a:r>
            <a:rPr lang="en-US" sz="2800" dirty="0" smtClean="0"/>
            <a:t>Lack of awareness</a:t>
          </a:r>
          <a:endParaRPr lang="en-US" sz="2800" dirty="0"/>
        </a:p>
      </dgm:t>
    </dgm:pt>
    <dgm:pt modelId="{D71538B7-5599-BE40-88A2-EF40DAAEE9A6}" type="parTrans" cxnId="{E5A14BDF-11A3-214C-80E9-45D70A6CD251}">
      <dgm:prSet/>
      <dgm:spPr/>
      <dgm:t>
        <a:bodyPr/>
        <a:lstStyle/>
        <a:p>
          <a:endParaRPr lang="en-US"/>
        </a:p>
      </dgm:t>
    </dgm:pt>
    <dgm:pt modelId="{FF64203A-EFC5-224F-8490-63A701CD51CA}" type="sibTrans" cxnId="{E5A14BDF-11A3-214C-80E9-45D70A6CD251}">
      <dgm:prSet/>
      <dgm:spPr/>
      <dgm:t>
        <a:bodyPr/>
        <a:lstStyle/>
        <a:p>
          <a:endParaRPr lang="en-US"/>
        </a:p>
      </dgm:t>
    </dgm:pt>
    <dgm:pt modelId="{0B9233D1-3F0A-9240-9A0B-FAA542B0FF5E}">
      <dgm:prSet phldrT="[Text]" custT="1"/>
      <dgm:spPr/>
      <dgm:t>
        <a:bodyPr/>
        <a:lstStyle/>
        <a:p>
          <a:r>
            <a:rPr lang="en-US" sz="2800" dirty="0" smtClean="0"/>
            <a:t>Lack of champions</a:t>
          </a:r>
          <a:endParaRPr lang="en-US" sz="2800" dirty="0"/>
        </a:p>
      </dgm:t>
    </dgm:pt>
    <dgm:pt modelId="{560BB0CC-A5E1-8B44-BB45-B06292EB70FC}" type="parTrans" cxnId="{9A0D2FFE-7530-394F-B391-CFC4FBD45F57}">
      <dgm:prSet/>
      <dgm:spPr/>
      <dgm:t>
        <a:bodyPr/>
        <a:lstStyle/>
        <a:p>
          <a:endParaRPr lang="en-US"/>
        </a:p>
      </dgm:t>
    </dgm:pt>
    <dgm:pt modelId="{9F997BE0-4A41-EB4C-98F5-2004607E64F8}" type="sibTrans" cxnId="{9A0D2FFE-7530-394F-B391-CFC4FBD45F57}">
      <dgm:prSet/>
      <dgm:spPr/>
      <dgm:t>
        <a:bodyPr/>
        <a:lstStyle/>
        <a:p>
          <a:endParaRPr lang="en-US"/>
        </a:p>
      </dgm:t>
    </dgm:pt>
    <dgm:pt modelId="{D0CE7B26-39D5-9144-8DD9-397F168264AE}">
      <dgm:prSet phldrT="[Text]" custT="1"/>
      <dgm:spPr/>
      <dgm:t>
        <a:bodyPr/>
        <a:lstStyle/>
        <a:p>
          <a:r>
            <a:rPr lang="en-US" sz="2800" dirty="0" smtClean="0"/>
            <a:t>Misunderstandings</a:t>
          </a:r>
          <a:endParaRPr lang="en-US" sz="2800" dirty="0"/>
        </a:p>
      </dgm:t>
    </dgm:pt>
    <dgm:pt modelId="{933E1C5F-1257-9C43-8459-2EA3DB1601BA}" type="parTrans" cxnId="{ABD4323D-4061-DB4E-BE6A-27706A7AF615}">
      <dgm:prSet/>
      <dgm:spPr/>
      <dgm:t>
        <a:bodyPr/>
        <a:lstStyle/>
        <a:p>
          <a:endParaRPr lang="en-US"/>
        </a:p>
      </dgm:t>
    </dgm:pt>
    <dgm:pt modelId="{5C849DDD-36E0-5D4C-A13F-DDFCA79D1D04}" type="sibTrans" cxnId="{ABD4323D-4061-DB4E-BE6A-27706A7AF615}">
      <dgm:prSet/>
      <dgm:spPr/>
      <dgm:t>
        <a:bodyPr/>
        <a:lstStyle/>
        <a:p>
          <a:endParaRPr lang="en-US"/>
        </a:p>
      </dgm:t>
    </dgm:pt>
    <dgm:pt modelId="{BC3F4C7B-439F-FF48-A73A-901AA331A4A6}" type="pres">
      <dgm:prSet presAssocID="{02C32C1B-1463-2649-B162-09540A35237B}" presName="matrix" presStyleCnt="0">
        <dgm:presLayoutVars>
          <dgm:chMax val="1"/>
          <dgm:dir/>
          <dgm:resizeHandles val="exact"/>
        </dgm:presLayoutVars>
      </dgm:prSet>
      <dgm:spPr/>
      <dgm:t>
        <a:bodyPr/>
        <a:lstStyle/>
        <a:p>
          <a:endParaRPr lang="en-US"/>
        </a:p>
      </dgm:t>
    </dgm:pt>
    <dgm:pt modelId="{258DEFAB-F292-FC48-93CE-60877140E53E}" type="pres">
      <dgm:prSet presAssocID="{02C32C1B-1463-2649-B162-09540A35237B}" presName="diamond" presStyleLbl="bgShp" presStyleIdx="0" presStyleCnt="1"/>
      <dgm:spPr/>
    </dgm:pt>
    <dgm:pt modelId="{EB20F5CA-8761-7A42-AA6B-136E0478FC1C}" type="pres">
      <dgm:prSet presAssocID="{02C32C1B-1463-2649-B162-09540A35237B}" presName="quad1" presStyleLbl="node1" presStyleIdx="0" presStyleCnt="4">
        <dgm:presLayoutVars>
          <dgm:chMax val="0"/>
          <dgm:chPref val="0"/>
          <dgm:bulletEnabled val="1"/>
        </dgm:presLayoutVars>
      </dgm:prSet>
      <dgm:spPr/>
      <dgm:t>
        <a:bodyPr/>
        <a:lstStyle/>
        <a:p>
          <a:endParaRPr lang="en-US"/>
        </a:p>
      </dgm:t>
    </dgm:pt>
    <dgm:pt modelId="{236CC825-8199-DE4A-9EA0-A53AFA19C083}" type="pres">
      <dgm:prSet presAssocID="{02C32C1B-1463-2649-B162-09540A35237B}" presName="quad2" presStyleLbl="node1" presStyleIdx="1" presStyleCnt="4">
        <dgm:presLayoutVars>
          <dgm:chMax val="0"/>
          <dgm:chPref val="0"/>
          <dgm:bulletEnabled val="1"/>
        </dgm:presLayoutVars>
      </dgm:prSet>
      <dgm:spPr/>
      <dgm:t>
        <a:bodyPr/>
        <a:lstStyle/>
        <a:p>
          <a:endParaRPr lang="en-US"/>
        </a:p>
      </dgm:t>
    </dgm:pt>
    <dgm:pt modelId="{EBA568CB-5F33-4C48-AAF1-E32541046076}" type="pres">
      <dgm:prSet presAssocID="{02C32C1B-1463-2649-B162-09540A35237B}" presName="quad3" presStyleLbl="node1" presStyleIdx="2" presStyleCnt="4">
        <dgm:presLayoutVars>
          <dgm:chMax val="0"/>
          <dgm:chPref val="0"/>
          <dgm:bulletEnabled val="1"/>
        </dgm:presLayoutVars>
      </dgm:prSet>
      <dgm:spPr/>
      <dgm:t>
        <a:bodyPr/>
        <a:lstStyle/>
        <a:p>
          <a:endParaRPr lang="en-US"/>
        </a:p>
      </dgm:t>
    </dgm:pt>
    <dgm:pt modelId="{E2ECEDA9-3CE7-2845-B243-BE7EBFB16469}" type="pres">
      <dgm:prSet presAssocID="{02C32C1B-1463-2649-B162-09540A35237B}" presName="quad4" presStyleLbl="node1" presStyleIdx="3" presStyleCnt="4">
        <dgm:presLayoutVars>
          <dgm:chMax val="0"/>
          <dgm:chPref val="0"/>
          <dgm:bulletEnabled val="1"/>
        </dgm:presLayoutVars>
      </dgm:prSet>
      <dgm:spPr/>
      <dgm:t>
        <a:bodyPr/>
        <a:lstStyle/>
        <a:p>
          <a:endParaRPr lang="en-US"/>
        </a:p>
      </dgm:t>
    </dgm:pt>
  </dgm:ptLst>
  <dgm:cxnLst>
    <dgm:cxn modelId="{F7FCF4A1-9C7B-C046-B86F-0D853CE3CA8A}" type="presOf" srcId="{09DDBEF2-9920-624B-AFB6-0BB8D8C2E93C}" destId="{EB20F5CA-8761-7A42-AA6B-136E0478FC1C}" srcOrd="0" destOrd="0" presId="urn:microsoft.com/office/officeart/2005/8/layout/matrix3"/>
    <dgm:cxn modelId="{9A0D2FFE-7530-394F-B391-CFC4FBD45F57}" srcId="{02C32C1B-1463-2649-B162-09540A35237B}" destId="{0B9233D1-3F0A-9240-9A0B-FAA542B0FF5E}" srcOrd="3" destOrd="0" parTransId="{560BB0CC-A5E1-8B44-BB45-B06292EB70FC}" sibTransId="{9F997BE0-4A41-EB4C-98F5-2004607E64F8}"/>
    <dgm:cxn modelId="{ABD4323D-4061-DB4E-BE6A-27706A7AF615}" srcId="{02C32C1B-1463-2649-B162-09540A35237B}" destId="{D0CE7B26-39D5-9144-8DD9-397F168264AE}" srcOrd="2" destOrd="0" parTransId="{933E1C5F-1257-9C43-8459-2EA3DB1601BA}" sibTransId="{5C849DDD-36E0-5D4C-A13F-DDFCA79D1D04}"/>
    <dgm:cxn modelId="{938A5F23-B888-0940-8CE2-B5A015208DFE}" type="presOf" srcId="{02C32C1B-1463-2649-B162-09540A35237B}" destId="{BC3F4C7B-439F-FF48-A73A-901AA331A4A6}" srcOrd="0" destOrd="0" presId="urn:microsoft.com/office/officeart/2005/8/layout/matrix3"/>
    <dgm:cxn modelId="{5283257D-C8CB-E94D-93BC-81EA815E4D13}" type="presOf" srcId="{A9425D4F-5C32-9E41-AF7D-AD6C5DEFC74D}" destId="{236CC825-8199-DE4A-9EA0-A53AFA19C083}" srcOrd="0" destOrd="0" presId="urn:microsoft.com/office/officeart/2005/8/layout/matrix3"/>
    <dgm:cxn modelId="{E5A14BDF-11A3-214C-80E9-45D70A6CD251}" srcId="{02C32C1B-1463-2649-B162-09540A35237B}" destId="{A9425D4F-5C32-9E41-AF7D-AD6C5DEFC74D}" srcOrd="1" destOrd="0" parTransId="{D71538B7-5599-BE40-88A2-EF40DAAEE9A6}" sibTransId="{FF64203A-EFC5-224F-8490-63A701CD51CA}"/>
    <dgm:cxn modelId="{5E6F7DBE-053D-2444-B9C1-8D193191B429}" srcId="{02C32C1B-1463-2649-B162-09540A35237B}" destId="{09DDBEF2-9920-624B-AFB6-0BB8D8C2E93C}" srcOrd="0" destOrd="0" parTransId="{B78D2CB5-4062-5F47-BC6C-AC0F058932A5}" sibTransId="{A684D0CC-633D-8E47-91B8-02121888076A}"/>
    <dgm:cxn modelId="{BC867EB5-785C-6743-B241-3E67A0A2678B}" type="presOf" srcId="{0B9233D1-3F0A-9240-9A0B-FAA542B0FF5E}" destId="{E2ECEDA9-3CE7-2845-B243-BE7EBFB16469}" srcOrd="0" destOrd="0" presId="urn:microsoft.com/office/officeart/2005/8/layout/matrix3"/>
    <dgm:cxn modelId="{2E640156-92E7-2342-887F-8769D14063AF}" type="presOf" srcId="{D0CE7B26-39D5-9144-8DD9-397F168264AE}" destId="{EBA568CB-5F33-4C48-AAF1-E32541046076}" srcOrd="0" destOrd="0" presId="urn:microsoft.com/office/officeart/2005/8/layout/matrix3"/>
    <dgm:cxn modelId="{F44F7828-7057-A842-8F0D-77F982E21A48}" type="presParOf" srcId="{BC3F4C7B-439F-FF48-A73A-901AA331A4A6}" destId="{258DEFAB-F292-FC48-93CE-60877140E53E}" srcOrd="0" destOrd="0" presId="urn:microsoft.com/office/officeart/2005/8/layout/matrix3"/>
    <dgm:cxn modelId="{2575D9A2-150B-FE40-8191-99AA99EE1AE3}" type="presParOf" srcId="{BC3F4C7B-439F-FF48-A73A-901AA331A4A6}" destId="{EB20F5CA-8761-7A42-AA6B-136E0478FC1C}" srcOrd="1" destOrd="0" presId="urn:microsoft.com/office/officeart/2005/8/layout/matrix3"/>
    <dgm:cxn modelId="{322CA64F-1B0C-1F4B-821E-2B39B76A1F7B}" type="presParOf" srcId="{BC3F4C7B-439F-FF48-A73A-901AA331A4A6}" destId="{236CC825-8199-DE4A-9EA0-A53AFA19C083}" srcOrd="2" destOrd="0" presId="urn:microsoft.com/office/officeart/2005/8/layout/matrix3"/>
    <dgm:cxn modelId="{4F37DABF-DFE5-0E4A-949D-921971C38559}" type="presParOf" srcId="{BC3F4C7B-439F-FF48-A73A-901AA331A4A6}" destId="{EBA568CB-5F33-4C48-AAF1-E32541046076}" srcOrd="3" destOrd="0" presId="urn:microsoft.com/office/officeart/2005/8/layout/matrix3"/>
    <dgm:cxn modelId="{1154EC1F-98D0-9545-8B75-E86C14212681}" type="presParOf" srcId="{BC3F4C7B-439F-FF48-A73A-901AA331A4A6}" destId="{E2ECEDA9-3CE7-2845-B243-BE7EBFB16469}" srcOrd="4" destOrd="0" presId="urn:microsoft.com/office/officeart/2005/8/layout/matrix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354919A-9850-8840-9161-7E604F6AEE37}" type="doc">
      <dgm:prSet loTypeId="urn:microsoft.com/office/officeart/2005/8/layout/balance1" loCatId="" qsTypeId="urn:microsoft.com/office/officeart/2005/8/quickstyle/simple4" qsCatId="simple" csTypeId="urn:microsoft.com/office/officeart/2005/8/colors/accent1_2" csCatId="accent1" phldr="1"/>
      <dgm:spPr/>
      <dgm:t>
        <a:bodyPr/>
        <a:lstStyle/>
        <a:p>
          <a:endParaRPr lang="en-US"/>
        </a:p>
      </dgm:t>
    </dgm:pt>
    <dgm:pt modelId="{6641CAA4-2501-A143-B73B-89B15658A217}">
      <dgm:prSet phldrT="[Text]"/>
      <dgm:spPr/>
      <dgm:t>
        <a:bodyPr/>
        <a:lstStyle/>
        <a:p>
          <a:r>
            <a:rPr lang="en-US" dirty="0" smtClean="0"/>
            <a:t>Strengths</a:t>
          </a:r>
          <a:endParaRPr lang="en-US" dirty="0"/>
        </a:p>
      </dgm:t>
    </dgm:pt>
    <dgm:pt modelId="{82A8EDF4-98DF-D54A-A42C-291948383739}" type="parTrans" cxnId="{D9795BDB-D4B5-D14F-AF23-83B19EEB6323}">
      <dgm:prSet/>
      <dgm:spPr/>
      <dgm:t>
        <a:bodyPr/>
        <a:lstStyle/>
        <a:p>
          <a:endParaRPr lang="en-US"/>
        </a:p>
      </dgm:t>
    </dgm:pt>
    <dgm:pt modelId="{3324B898-86BA-2C42-B9D0-8836A903562D}" type="sibTrans" cxnId="{D9795BDB-D4B5-D14F-AF23-83B19EEB6323}">
      <dgm:prSet/>
      <dgm:spPr/>
      <dgm:t>
        <a:bodyPr/>
        <a:lstStyle/>
        <a:p>
          <a:endParaRPr lang="en-US"/>
        </a:p>
      </dgm:t>
    </dgm:pt>
    <dgm:pt modelId="{006A5538-0826-184F-9411-CEE45C9791F5}">
      <dgm:prSet phldrT="[Text]"/>
      <dgm:spPr/>
      <dgm:t>
        <a:bodyPr/>
        <a:lstStyle/>
        <a:p>
          <a:r>
            <a:rPr lang="en-US" dirty="0" smtClean="0"/>
            <a:t>Clarifies customary international law</a:t>
          </a:r>
          <a:endParaRPr lang="en-US" dirty="0"/>
        </a:p>
      </dgm:t>
    </dgm:pt>
    <dgm:pt modelId="{5ACBBAE5-851D-E64A-A393-1744E32318F0}" type="parTrans" cxnId="{0E149F47-8CC3-DB4E-88D2-A3AC523E4837}">
      <dgm:prSet/>
      <dgm:spPr/>
      <dgm:t>
        <a:bodyPr/>
        <a:lstStyle/>
        <a:p>
          <a:endParaRPr lang="en-US"/>
        </a:p>
      </dgm:t>
    </dgm:pt>
    <dgm:pt modelId="{F946142E-5CB1-E245-8301-149E94F52BF7}" type="sibTrans" cxnId="{0E149F47-8CC3-DB4E-88D2-A3AC523E4837}">
      <dgm:prSet/>
      <dgm:spPr/>
      <dgm:t>
        <a:bodyPr/>
        <a:lstStyle/>
        <a:p>
          <a:endParaRPr lang="en-US"/>
        </a:p>
      </dgm:t>
    </dgm:pt>
    <dgm:pt modelId="{CB2F3411-A860-B34C-83B1-2BCB2C595832}">
      <dgm:prSet phldrT="[Text]"/>
      <dgm:spPr/>
      <dgm:t>
        <a:bodyPr/>
        <a:lstStyle/>
        <a:p>
          <a:r>
            <a:rPr lang="en-US" dirty="0" smtClean="0"/>
            <a:t>Weaknesses</a:t>
          </a:r>
          <a:endParaRPr lang="en-US" dirty="0"/>
        </a:p>
      </dgm:t>
    </dgm:pt>
    <dgm:pt modelId="{61C1879C-682C-BA46-A77B-DAC388F2F437}" type="parTrans" cxnId="{AC07124C-61F7-CA47-ACD2-EB77DA7CC75F}">
      <dgm:prSet/>
      <dgm:spPr/>
      <dgm:t>
        <a:bodyPr/>
        <a:lstStyle/>
        <a:p>
          <a:endParaRPr lang="en-US"/>
        </a:p>
      </dgm:t>
    </dgm:pt>
    <dgm:pt modelId="{0A875C86-9EF3-DB4D-8135-D413AC7559EE}" type="sibTrans" cxnId="{AC07124C-61F7-CA47-ACD2-EB77DA7CC75F}">
      <dgm:prSet/>
      <dgm:spPr/>
      <dgm:t>
        <a:bodyPr/>
        <a:lstStyle/>
        <a:p>
          <a:endParaRPr lang="en-US"/>
        </a:p>
      </dgm:t>
    </dgm:pt>
    <dgm:pt modelId="{3D64AB02-681E-9849-8727-E7E2BDCFC8B1}">
      <dgm:prSet phldrT="[Text]"/>
      <dgm:spPr/>
      <dgm:t>
        <a:bodyPr/>
        <a:lstStyle/>
        <a:p>
          <a:r>
            <a:rPr lang="en-US" dirty="0" smtClean="0"/>
            <a:t>Framework instrument – general principles lack specificity</a:t>
          </a:r>
          <a:endParaRPr lang="en-US" dirty="0"/>
        </a:p>
      </dgm:t>
    </dgm:pt>
    <dgm:pt modelId="{ECED2FA1-606C-844D-9EAD-06AD9C13CA46}" type="parTrans" cxnId="{D0252306-A644-3847-9969-2CDD732C084B}">
      <dgm:prSet/>
      <dgm:spPr/>
      <dgm:t>
        <a:bodyPr/>
        <a:lstStyle/>
        <a:p>
          <a:endParaRPr lang="en-US"/>
        </a:p>
      </dgm:t>
    </dgm:pt>
    <dgm:pt modelId="{BDD27BB7-813A-254D-9F6A-AA9147242547}" type="sibTrans" cxnId="{D0252306-A644-3847-9969-2CDD732C084B}">
      <dgm:prSet/>
      <dgm:spPr/>
      <dgm:t>
        <a:bodyPr/>
        <a:lstStyle/>
        <a:p>
          <a:endParaRPr lang="en-US"/>
        </a:p>
      </dgm:t>
    </dgm:pt>
    <dgm:pt modelId="{98CC2BDF-C4BC-BA41-8141-A29DDACC13C1}">
      <dgm:prSet phldrT="[Text]"/>
      <dgm:spPr/>
      <dgm:t>
        <a:bodyPr/>
        <a:lstStyle/>
        <a:p>
          <a:r>
            <a:rPr lang="en-US" dirty="0" smtClean="0"/>
            <a:t>No strong institutional mechanism to support implementation</a:t>
          </a:r>
          <a:endParaRPr lang="en-US" dirty="0"/>
        </a:p>
      </dgm:t>
    </dgm:pt>
    <dgm:pt modelId="{CBCC694D-A5E8-7146-AEA0-B8011E544AC1}" type="parTrans" cxnId="{1C38D555-FA8A-A248-8B85-1CD9BFAE3358}">
      <dgm:prSet/>
      <dgm:spPr/>
      <dgm:t>
        <a:bodyPr/>
        <a:lstStyle/>
        <a:p>
          <a:endParaRPr lang="en-US"/>
        </a:p>
      </dgm:t>
    </dgm:pt>
    <dgm:pt modelId="{B486ADB2-5D87-D242-8C06-B33564D9730A}" type="sibTrans" cxnId="{1C38D555-FA8A-A248-8B85-1CD9BFAE3358}">
      <dgm:prSet/>
      <dgm:spPr/>
      <dgm:t>
        <a:bodyPr/>
        <a:lstStyle/>
        <a:p>
          <a:endParaRPr lang="en-US"/>
        </a:p>
      </dgm:t>
    </dgm:pt>
    <dgm:pt modelId="{814A138C-5A43-714F-99BF-FC66E9505B9D}">
      <dgm:prSet phldrT="[Text]"/>
      <dgm:spPr/>
      <dgm:t>
        <a:bodyPr/>
        <a:lstStyle/>
        <a:p>
          <a:r>
            <a:rPr lang="en-US" dirty="0" smtClean="0"/>
            <a:t>Informs adoption of new/ revised agreements</a:t>
          </a:r>
          <a:endParaRPr lang="en-US" dirty="0"/>
        </a:p>
      </dgm:t>
    </dgm:pt>
    <dgm:pt modelId="{8A945605-0096-4944-8607-F9C2FCB2D1BB}" type="parTrans" cxnId="{721C987A-8BC0-B141-B6AB-C685A7204A71}">
      <dgm:prSet/>
      <dgm:spPr/>
      <dgm:t>
        <a:bodyPr/>
        <a:lstStyle/>
        <a:p>
          <a:endParaRPr lang="en-US"/>
        </a:p>
      </dgm:t>
    </dgm:pt>
    <dgm:pt modelId="{2AA08E3F-7373-8A46-AFC5-9E6667254BB1}" type="sibTrans" cxnId="{721C987A-8BC0-B141-B6AB-C685A7204A71}">
      <dgm:prSet/>
      <dgm:spPr/>
      <dgm:t>
        <a:bodyPr/>
        <a:lstStyle/>
        <a:p>
          <a:endParaRPr lang="en-US"/>
        </a:p>
      </dgm:t>
    </dgm:pt>
    <dgm:pt modelId="{B948A9B4-EE61-D147-BE27-B62A2ADE9452}">
      <dgm:prSet phldrT="[Text]"/>
      <dgm:spPr/>
      <dgm:t>
        <a:bodyPr/>
        <a:lstStyle/>
        <a:p>
          <a:r>
            <a:rPr lang="en-US" dirty="0" smtClean="0"/>
            <a:t>Supplements gaps and failings</a:t>
          </a:r>
          <a:endParaRPr lang="en-US" dirty="0"/>
        </a:p>
      </dgm:t>
    </dgm:pt>
    <dgm:pt modelId="{49B2A9C7-7FED-EC4C-BCAA-EFE4D898A1E8}" type="parTrans" cxnId="{6C5D3B9B-E275-214B-B1C4-8FCA55BE57D2}">
      <dgm:prSet/>
      <dgm:spPr/>
      <dgm:t>
        <a:bodyPr/>
        <a:lstStyle/>
        <a:p>
          <a:endParaRPr lang="en-US"/>
        </a:p>
      </dgm:t>
    </dgm:pt>
    <dgm:pt modelId="{F2E280A1-A90B-BE42-829F-9A7E9A83A2BE}" type="sibTrans" cxnId="{6C5D3B9B-E275-214B-B1C4-8FCA55BE57D2}">
      <dgm:prSet/>
      <dgm:spPr/>
      <dgm:t>
        <a:bodyPr/>
        <a:lstStyle/>
        <a:p>
          <a:endParaRPr lang="en-US"/>
        </a:p>
      </dgm:t>
    </dgm:pt>
    <dgm:pt modelId="{079CA0AA-92A2-FD4C-998A-C46DD5C7869A}">
      <dgm:prSet phldrT="[Text]"/>
      <dgm:spPr/>
      <dgm:t>
        <a:bodyPr/>
        <a:lstStyle/>
        <a:p>
          <a:r>
            <a:rPr lang="en-US" dirty="0" smtClean="0"/>
            <a:t>Supports existing environmental conventions</a:t>
          </a:r>
          <a:endParaRPr lang="en-US" dirty="0"/>
        </a:p>
      </dgm:t>
    </dgm:pt>
    <dgm:pt modelId="{F4660FCB-8ADF-7046-9ABB-4CF8B9936218}" type="parTrans" cxnId="{65FF0B8C-0574-9341-8759-0BDC50F4B044}">
      <dgm:prSet/>
      <dgm:spPr/>
      <dgm:t>
        <a:bodyPr/>
        <a:lstStyle/>
        <a:p>
          <a:endParaRPr lang="en-US"/>
        </a:p>
      </dgm:t>
    </dgm:pt>
    <dgm:pt modelId="{042FD011-79BA-4648-9FB2-733FAEFC2C10}" type="sibTrans" cxnId="{65FF0B8C-0574-9341-8759-0BDC50F4B044}">
      <dgm:prSet/>
      <dgm:spPr/>
      <dgm:t>
        <a:bodyPr/>
        <a:lstStyle/>
        <a:p>
          <a:endParaRPr lang="en-US"/>
        </a:p>
      </dgm:t>
    </dgm:pt>
    <dgm:pt modelId="{6BB8FA8F-777E-F948-A11A-851F473D4E18}">
      <dgm:prSet phldrT="[Text]"/>
      <dgm:spPr/>
      <dgm:t>
        <a:bodyPr/>
        <a:lstStyle/>
        <a:p>
          <a:endParaRPr lang="en-US"/>
        </a:p>
      </dgm:t>
    </dgm:pt>
    <dgm:pt modelId="{380AF2F8-53DA-4744-B7F5-00BF183A23C9}" type="parTrans" cxnId="{14F8199E-F8B3-1543-9667-3D572691C2DC}">
      <dgm:prSet/>
      <dgm:spPr/>
      <dgm:t>
        <a:bodyPr/>
        <a:lstStyle/>
        <a:p>
          <a:endParaRPr lang="en-US"/>
        </a:p>
      </dgm:t>
    </dgm:pt>
    <dgm:pt modelId="{7E3AF931-E24E-1B40-8D79-BBF8216C815F}" type="sibTrans" cxnId="{14F8199E-F8B3-1543-9667-3D572691C2DC}">
      <dgm:prSet/>
      <dgm:spPr/>
      <dgm:t>
        <a:bodyPr/>
        <a:lstStyle/>
        <a:p>
          <a:endParaRPr lang="en-US"/>
        </a:p>
      </dgm:t>
    </dgm:pt>
    <dgm:pt modelId="{88C71466-32D4-A44D-992C-FC2756EEEA8A}">
      <dgm:prSet phldrT="[Text]"/>
      <dgm:spPr/>
      <dgm:t>
        <a:bodyPr/>
        <a:lstStyle/>
        <a:p>
          <a:r>
            <a:rPr lang="en-US" dirty="0" smtClean="0"/>
            <a:t>Currently lacks (formal) widespread support</a:t>
          </a:r>
          <a:endParaRPr lang="en-US" dirty="0"/>
        </a:p>
      </dgm:t>
    </dgm:pt>
    <dgm:pt modelId="{901A7CCF-7AE7-594E-B3F8-9C881B86619E}" type="parTrans" cxnId="{7E93F7F5-489D-B843-8BB2-BCF45DC46551}">
      <dgm:prSet/>
      <dgm:spPr/>
      <dgm:t>
        <a:bodyPr/>
        <a:lstStyle/>
        <a:p>
          <a:endParaRPr lang="en-US"/>
        </a:p>
      </dgm:t>
    </dgm:pt>
    <dgm:pt modelId="{55F9B732-839A-0149-98DA-51088F4D94C6}" type="sibTrans" cxnId="{7E93F7F5-489D-B843-8BB2-BCF45DC46551}">
      <dgm:prSet/>
      <dgm:spPr/>
      <dgm:t>
        <a:bodyPr/>
        <a:lstStyle/>
        <a:p>
          <a:endParaRPr lang="en-US"/>
        </a:p>
      </dgm:t>
    </dgm:pt>
    <dgm:pt modelId="{1A54C6A8-90FF-374F-A16A-FE626E37527C}">
      <dgm:prSet phldrT="[Text]"/>
      <dgm:spPr/>
      <dgm:t>
        <a:bodyPr/>
        <a:lstStyle/>
        <a:p>
          <a:endParaRPr lang="en-US"/>
        </a:p>
      </dgm:t>
    </dgm:pt>
    <dgm:pt modelId="{767E629B-9F5A-2546-B59F-646D87D5D495}" type="parTrans" cxnId="{EA186A31-7669-0A4B-89E8-9A1342CDFC4E}">
      <dgm:prSet/>
      <dgm:spPr/>
      <dgm:t>
        <a:bodyPr/>
        <a:lstStyle/>
        <a:p>
          <a:endParaRPr lang="en-US"/>
        </a:p>
      </dgm:t>
    </dgm:pt>
    <dgm:pt modelId="{F04AACE4-9130-FF45-BB26-864F6CC7F93D}" type="sibTrans" cxnId="{EA186A31-7669-0A4B-89E8-9A1342CDFC4E}">
      <dgm:prSet/>
      <dgm:spPr/>
      <dgm:t>
        <a:bodyPr/>
        <a:lstStyle/>
        <a:p>
          <a:endParaRPr lang="en-US"/>
        </a:p>
      </dgm:t>
    </dgm:pt>
    <dgm:pt modelId="{A9030E20-2A22-9B4E-8B5E-A044BEA05614}" type="pres">
      <dgm:prSet presAssocID="{9354919A-9850-8840-9161-7E604F6AEE37}" presName="outerComposite" presStyleCnt="0">
        <dgm:presLayoutVars>
          <dgm:chMax val="2"/>
          <dgm:animLvl val="lvl"/>
          <dgm:resizeHandles val="exact"/>
        </dgm:presLayoutVars>
      </dgm:prSet>
      <dgm:spPr/>
      <dgm:t>
        <a:bodyPr/>
        <a:lstStyle/>
        <a:p>
          <a:endParaRPr lang="en-US"/>
        </a:p>
      </dgm:t>
    </dgm:pt>
    <dgm:pt modelId="{C75AB5F7-DA22-EA4A-9D94-88FDE5605D43}" type="pres">
      <dgm:prSet presAssocID="{9354919A-9850-8840-9161-7E604F6AEE37}" presName="dummyMaxCanvas" presStyleCnt="0"/>
      <dgm:spPr/>
    </dgm:pt>
    <dgm:pt modelId="{A616BCB5-D189-3D46-B269-B4B4C356E0A0}" type="pres">
      <dgm:prSet presAssocID="{9354919A-9850-8840-9161-7E604F6AEE37}" presName="parentComposite" presStyleCnt="0"/>
      <dgm:spPr/>
    </dgm:pt>
    <dgm:pt modelId="{5E8FA0E2-A68B-BF43-9CD1-0C75A33C0383}" type="pres">
      <dgm:prSet presAssocID="{9354919A-9850-8840-9161-7E604F6AEE37}" presName="parent1" presStyleLbl="alignAccFollowNode1" presStyleIdx="0" presStyleCnt="4" custAng="20735185" custScaleX="104123" custScaleY="45324" custLinFactNeighborX="-42119" custLinFactNeighborY="9266">
        <dgm:presLayoutVars>
          <dgm:chMax val="4"/>
        </dgm:presLayoutVars>
      </dgm:prSet>
      <dgm:spPr/>
      <dgm:t>
        <a:bodyPr/>
        <a:lstStyle/>
        <a:p>
          <a:endParaRPr lang="en-US"/>
        </a:p>
      </dgm:t>
    </dgm:pt>
    <dgm:pt modelId="{66FAFD42-DDAC-304B-AF4F-5694A14FCB20}" type="pres">
      <dgm:prSet presAssocID="{9354919A-9850-8840-9161-7E604F6AEE37}" presName="parent2" presStyleLbl="alignAccFollowNode1" presStyleIdx="1" presStyleCnt="4" custAng="20670664" custScaleX="119493" custScaleY="53574" custLinFactNeighborX="21225" custLinFactNeighborY="50570">
        <dgm:presLayoutVars>
          <dgm:chMax val="4"/>
        </dgm:presLayoutVars>
      </dgm:prSet>
      <dgm:spPr/>
      <dgm:t>
        <a:bodyPr/>
        <a:lstStyle/>
        <a:p>
          <a:endParaRPr lang="en-US"/>
        </a:p>
      </dgm:t>
    </dgm:pt>
    <dgm:pt modelId="{59BEE0D4-8BBA-364E-AF08-3E0914673E17}" type="pres">
      <dgm:prSet presAssocID="{9354919A-9850-8840-9161-7E604F6AEE37}" presName="childrenComposite" presStyleCnt="0"/>
      <dgm:spPr/>
    </dgm:pt>
    <dgm:pt modelId="{674E95E1-B2EE-E541-B905-2EB0C6260BB9}" type="pres">
      <dgm:prSet presAssocID="{9354919A-9850-8840-9161-7E604F6AEE37}" presName="dummyMaxCanvas_ChildArea" presStyleCnt="0"/>
      <dgm:spPr/>
    </dgm:pt>
    <dgm:pt modelId="{159F8C43-01EE-6140-ABD1-27631D6A637E}" type="pres">
      <dgm:prSet presAssocID="{9354919A-9850-8840-9161-7E604F6AEE37}" presName="fulcrum" presStyleLbl="alignAccFollowNode1" presStyleIdx="2" presStyleCnt="4" custLinFactX="14930" custLinFactNeighborX="100000" custLinFactNeighborY="306"/>
      <dgm:spPr/>
    </dgm:pt>
    <dgm:pt modelId="{E57BCE50-BE4F-0A42-AE00-45FA7FE8D2DE}" type="pres">
      <dgm:prSet presAssocID="{9354919A-9850-8840-9161-7E604F6AEE37}" presName="balance_43" presStyleLbl="alignAccFollowNode1" presStyleIdx="3" presStyleCnt="4" custAng="20575491" custLinFactNeighborX="15489" custLinFactNeighborY="5984">
        <dgm:presLayoutVars>
          <dgm:bulletEnabled val="1"/>
        </dgm:presLayoutVars>
      </dgm:prSet>
      <dgm:spPr/>
    </dgm:pt>
    <dgm:pt modelId="{36605494-A008-3443-B321-B9BE0F0EAC37}" type="pres">
      <dgm:prSet presAssocID="{9354919A-9850-8840-9161-7E604F6AEE37}" presName="left_43_1" presStyleLbl="node1" presStyleIdx="0" presStyleCnt="7" custAng="20600978" custScaleX="106594" custScaleY="83908" custLinFactY="-100000" custLinFactNeighborX="-8506" custLinFactNeighborY="-148939">
        <dgm:presLayoutVars>
          <dgm:bulletEnabled val="1"/>
        </dgm:presLayoutVars>
      </dgm:prSet>
      <dgm:spPr/>
      <dgm:t>
        <a:bodyPr/>
        <a:lstStyle/>
        <a:p>
          <a:endParaRPr lang="en-US"/>
        </a:p>
      </dgm:t>
    </dgm:pt>
    <dgm:pt modelId="{E8800436-A231-244F-9531-BF1700EBB2B9}" type="pres">
      <dgm:prSet presAssocID="{9354919A-9850-8840-9161-7E604F6AEE37}" presName="left_43_2" presStyleLbl="node1" presStyleIdx="1" presStyleCnt="7" custAng="20630018" custScaleX="123207" custScaleY="80215" custLinFactY="47573" custLinFactNeighborX="41031" custLinFactNeighborY="100000">
        <dgm:presLayoutVars>
          <dgm:bulletEnabled val="1"/>
        </dgm:presLayoutVars>
      </dgm:prSet>
      <dgm:spPr/>
      <dgm:t>
        <a:bodyPr/>
        <a:lstStyle/>
        <a:p>
          <a:endParaRPr lang="en-US"/>
        </a:p>
      </dgm:t>
    </dgm:pt>
    <dgm:pt modelId="{1EBF11B8-357C-E84F-AC5E-F964A1E58000}" type="pres">
      <dgm:prSet presAssocID="{9354919A-9850-8840-9161-7E604F6AEE37}" presName="left_43_3" presStyleLbl="node1" presStyleIdx="2" presStyleCnt="7" custAng="20898351" custScaleX="116024" custScaleY="74659" custLinFactNeighborX="24800" custLinFactNeighborY="90890">
        <dgm:presLayoutVars>
          <dgm:bulletEnabled val="1"/>
        </dgm:presLayoutVars>
      </dgm:prSet>
      <dgm:spPr/>
      <dgm:t>
        <a:bodyPr/>
        <a:lstStyle/>
        <a:p>
          <a:endParaRPr lang="en-US"/>
        </a:p>
      </dgm:t>
    </dgm:pt>
    <dgm:pt modelId="{F2016EFA-A345-8B49-8050-01CD92BEF5C5}" type="pres">
      <dgm:prSet presAssocID="{9354919A-9850-8840-9161-7E604F6AEE37}" presName="left_43_4" presStyleLbl="node1" presStyleIdx="3" presStyleCnt="7" custAng="21016743" custScaleX="117774" custScaleY="85564" custLinFactY="100000" custLinFactNeighborX="37667" custLinFactNeighborY="146175">
        <dgm:presLayoutVars>
          <dgm:bulletEnabled val="1"/>
        </dgm:presLayoutVars>
      </dgm:prSet>
      <dgm:spPr/>
      <dgm:t>
        <a:bodyPr/>
        <a:lstStyle/>
        <a:p>
          <a:endParaRPr lang="en-US"/>
        </a:p>
      </dgm:t>
    </dgm:pt>
    <dgm:pt modelId="{9448A0C5-1B68-4742-AF54-4EEE872032B7}" type="pres">
      <dgm:prSet presAssocID="{9354919A-9850-8840-9161-7E604F6AEE37}" presName="right_43_1" presStyleLbl="node1" presStyleIdx="4" presStyleCnt="7" custAng="20583697" custScaleX="125980" custScaleY="89009" custLinFactNeighborX="46689" custLinFactNeighborY="-63008">
        <dgm:presLayoutVars>
          <dgm:bulletEnabled val="1"/>
        </dgm:presLayoutVars>
      </dgm:prSet>
      <dgm:spPr/>
      <dgm:t>
        <a:bodyPr/>
        <a:lstStyle/>
        <a:p>
          <a:endParaRPr lang="en-US"/>
        </a:p>
      </dgm:t>
    </dgm:pt>
    <dgm:pt modelId="{7936AAAF-05D6-BB42-A268-3B68F6F0A3B0}" type="pres">
      <dgm:prSet presAssocID="{9354919A-9850-8840-9161-7E604F6AEE37}" presName="right_43_2" presStyleLbl="node1" presStyleIdx="5" presStyleCnt="7" custAng="20915233" custScaleX="120933" custScaleY="89507" custLinFactNeighborX="39406" custLinFactNeighborY="-63054">
        <dgm:presLayoutVars>
          <dgm:bulletEnabled val="1"/>
        </dgm:presLayoutVars>
      </dgm:prSet>
      <dgm:spPr/>
      <dgm:t>
        <a:bodyPr/>
        <a:lstStyle/>
        <a:p>
          <a:endParaRPr lang="en-US"/>
        </a:p>
      </dgm:t>
    </dgm:pt>
    <dgm:pt modelId="{CDD40323-4E64-B049-8D87-7CF50D99094C}" type="pres">
      <dgm:prSet presAssocID="{9354919A-9850-8840-9161-7E604F6AEE37}" presName="right_43_3" presStyleLbl="node1" presStyleIdx="6" presStyleCnt="7" custAng="20538478" custScaleX="118468" custScaleY="94975" custLinFactNeighborX="31887" custLinFactNeighborY="-60923">
        <dgm:presLayoutVars>
          <dgm:bulletEnabled val="1"/>
        </dgm:presLayoutVars>
      </dgm:prSet>
      <dgm:spPr/>
      <dgm:t>
        <a:bodyPr/>
        <a:lstStyle/>
        <a:p>
          <a:endParaRPr lang="en-US"/>
        </a:p>
      </dgm:t>
    </dgm:pt>
  </dgm:ptLst>
  <dgm:cxnLst>
    <dgm:cxn modelId="{1C38D555-FA8A-A248-8B85-1CD9BFAE3358}" srcId="{CB2F3411-A860-B34C-83B1-2BCB2C595832}" destId="{98CC2BDF-C4BC-BA41-8141-A29DDACC13C1}" srcOrd="1" destOrd="0" parTransId="{CBCC694D-A5E8-7146-AEA0-B8011E544AC1}" sibTransId="{B486ADB2-5D87-D242-8C06-B33564D9730A}"/>
    <dgm:cxn modelId="{DF0DA14F-A648-5440-B3E2-FE65109A340D}" type="presOf" srcId="{B948A9B4-EE61-D147-BE27-B62A2ADE9452}" destId="{1EBF11B8-357C-E84F-AC5E-F964A1E58000}" srcOrd="0" destOrd="0" presId="urn:microsoft.com/office/officeart/2005/8/layout/balance1"/>
    <dgm:cxn modelId="{721C987A-8BC0-B141-B6AB-C685A7204A71}" srcId="{6641CAA4-2501-A143-B73B-89B15658A217}" destId="{814A138C-5A43-714F-99BF-FC66E9505B9D}" srcOrd="1" destOrd="0" parTransId="{8A945605-0096-4944-8607-F9C2FCB2D1BB}" sibTransId="{2AA08E3F-7373-8A46-AFC5-9E6667254BB1}"/>
    <dgm:cxn modelId="{D0252306-A644-3847-9969-2CDD732C084B}" srcId="{CB2F3411-A860-B34C-83B1-2BCB2C595832}" destId="{3D64AB02-681E-9849-8727-E7E2BDCFC8B1}" srcOrd="0" destOrd="0" parTransId="{ECED2FA1-606C-844D-9EAD-06AD9C13CA46}" sibTransId="{BDD27BB7-813A-254D-9F6A-AA9147242547}"/>
    <dgm:cxn modelId="{64A0FFA9-1C39-664C-AE1A-F7DED1BC7183}" type="presOf" srcId="{079CA0AA-92A2-FD4C-998A-C46DD5C7869A}" destId="{F2016EFA-A345-8B49-8050-01CD92BEF5C5}" srcOrd="0" destOrd="0" presId="urn:microsoft.com/office/officeart/2005/8/layout/balance1"/>
    <dgm:cxn modelId="{A87E6342-D4F5-DB4B-97C9-6B755562B242}" type="presOf" srcId="{006A5538-0826-184F-9411-CEE45C9791F5}" destId="{36605494-A008-3443-B321-B9BE0F0EAC37}" srcOrd="0" destOrd="0" presId="urn:microsoft.com/office/officeart/2005/8/layout/balance1"/>
    <dgm:cxn modelId="{6C5D3B9B-E275-214B-B1C4-8FCA55BE57D2}" srcId="{6641CAA4-2501-A143-B73B-89B15658A217}" destId="{B948A9B4-EE61-D147-BE27-B62A2ADE9452}" srcOrd="2" destOrd="0" parTransId="{49B2A9C7-7FED-EC4C-BCAA-EFE4D898A1E8}" sibTransId="{F2E280A1-A90B-BE42-829F-9A7E9A83A2BE}"/>
    <dgm:cxn modelId="{7E93F7F5-489D-B843-8BB2-BCF45DC46551}" srcId="{CB2F3411-A860-B34C-83B1-2BCB2C595832}" destId="{88C71466-32D4-A44D-992C-FC2756EEEA8A}" srcOrd="2" destOrd="0" parTransId="{901A7CCF-7AE7-594E-B3F8-9C881B86619E}" sibTransId="{55F9B732-839A-0149-98DA-51088F4D94C6}"/>
    <dgm:cxn modelId="{1B71445C-C634-4744-9571-5D98F1D9F3FD}" type="presOf" srcId="{3D64AB02-681E-9849-8727-E7E2BDCFC8B1}" destId="{9448A0C5-1B68-4742-AF54-4EEE872032B7}" srcOrd="0" destOrd="0" presId="urn:microsoft.com/office/officeart/2005/8/layout/balance1"/>
    <dgm:cxn modelId="{0E149F47-8CC3-DB4E-88D2-A3AC523E4837}" srcId="{6641CAA4-2501-A143-B73B-89B15658A217}" destId="{006A5538-0826-184F-9411-CEE45C9791F5}" srcOrd="0" destOrd="0" parTransId="{5ACBBAE5-851D-E64A-A393-1744E32318F0}" sibTransId="{F946142E-5CB1-E245-8301-149E94F52BF7}"/>
    <dgm:cxn modelId="{790687CD-5392-4442-A1EA-B6802388DBA8}" type="presOf" srcId="{CB2F3411-A860-B34C-83B1-2BCB2C595832}" destId="{66FAFD42-DDAC-304B-AF4F-5694A14FCB20}" srcOrd="0" destOrd="0" presId="urn:microsoft.com/office/officeart/2005/8/layout/balance1"/>
    <dgm:cxn modelId="{4281E76E-AD4A-7945-A16C-CEE8A2707F5C}" type="presOf" srcId="{88C71466-32D4-A44D-992C-FC2756EEEA8A}" destId="{CDD40323-4E64-B049-8D87-7CF50D99094C}" srcOrd="0" destOrd="0" presId="urn:microsoft.com/office/officeart/2005/8/layout/balance1"/>
    <dgm:cxn modelId="{AC07124C-61F7-CA47-ACD2-EB77DA7CC75F}" srcId="{9354919A-9850-8840-9161-7E604F6AEE37}" destId="{CB2F3411-A860-B34C-83B1-2BCB2C595832}" srcOrd="1" destOrd="0" parTransId="{61C1879C-682C-BA46-A77B-DAC388F2F437}" sibTransId="{0A875C86-9EF3-DB4D-8135-D413AC7559EE}"/>
    <dgm:cxn modelId="{7F9F3E8F-E268-3A44-B568-E58E94886CED}" type="presOf" srcId="{814A138C-5A43-714F-99BF-FC66E9505B9D}" destId="{E8800436-A231-244F-9531-BF1700EBB2B9}" srcOrd="0" destOrd="0" presId="urn:microsoft.com/office/officeart/2005/8/layout/balance1"/>
    <dgm:cxn modelId="{ED58C8D0-E52E-B84F-8067-FFF9F45C2A55}" type="presOf" srcId="{6641CAA4-2501-A143-B73B-89B15658A217}" destId="{5E8FA0E2-A68B-BF43-9CD1-0C75A33C0383}" srcOrd="0" destOrd="0" presId="urn:microsoft.com/office/officeart/2005/8/layout/balance1"/>
    <dgm:cxn modelId="{65FF0B8C-0574-9341-8759-0BDC50F4B044}" srcId="{6641CAA4-2501-A143-B73B-89B15658A217}" destId="{079CA0AA-92A2-FD4C-998A-C46DD5C7869A}" srcOrd="3" destOrd="0" parTransId="{F4660FCB-8ADF-7046-9ABB-4CF8B9936218}" sibTransId="{042FD011-79BA-4648-9FB2-733FAEFC2C10}"/>
    <dgm:cxn modelId="{837D4B7E-783D-6D44-94D7-01C401D4D6F2}" type="presOf" srcId="{9354919A-9850-8840-9161-7E604F6AEE37}" destId="{A9030E20-2A22-9B4E-8B5E-A044BEA05614}" srcOrd="0" destOrd="0" presId="urn:microsoft.com/office/officeart/2005/8/layout/balance1"/>
    <dgm:cxn modelId="{D9795BDB-D4B5-D14F-AF23-83B19EEB6323}" srcId="{9354919A-9850-8840-9161-7E604F6AEE37}" destId="{6641CAA4-2501-A143-B73B-89B15658A217}" srcOrd="0" destOrd="0" parTransId="{82A8EDF4-98DF-D54A-A42C-291948383739}" sibTransId="{3324B898-86BA-2C42-B9D0-8836A903562D}"/>
    <dgm:cxn modelId="{14F8199E-F8B3-1543-9667-3D572691C2DC}" srcId="{6641CAA4-2501-A143-B73B-89B15658A217}" destId="{6BB8FA8F-777E-F948-A11A-851F473D4E18}" srcOrd="4" destOrd="0" parTransId="{380AF2F8-53DA-4744-B7F5-00BF183A23C9}" sibTransId="{7E3AF931-E24E-1B40-8D79-BBF8216C815F}"/>
    <dgm:cxn modelId="{D1579646-8696-3847-BC67-C2780A9E69AE}" type="presOf" srcId="{98CC2BDF-C4BC-BA41-8141-A29DDACC13C1}" destId="{7936AAAF-05D6-BB42-A268-3B68F6F0A3B0}" srcOrd="0" destOrd="0" presId="urn:microsoft.com/office/officeart/2005/8/layout/balance1"/>
    <dgm:cxn modelId="{EA186A31-7669-0A4B-89E8-9A1342CDFC4E}" srcId="{6641CAA4-2501-A143-B73B-89B15658A217}" destId="{1A54C6A8-90FF-374F-A16A-FE626E37527C}" srcOrd="5" destOrd="0" parTransId="{767E629B-9F5A-2546-B59F-646D87D5D495}" sibTransId="{F04AACE4-9130-FF45-BB26-864F6CC7F93D}"/>
    <dgm:cxn modelId="{5DB64CB2-60CA-6541-95EB-4318CE448F70}" type="presParOf" srcId="{A9030E20-2A22-9B4E-8B5E-A044BEA05614}" destId="{C75AB5F7-DA22-EA4A-9D94-88FDE5605D43}" srcOrd="0" destOrd="0" presId="urn:microsoft.com/office/officeart/2005/8/layout/balance1"/>
    <dgm:cxn modelId="{A4CE9058-4B45-C847-A713-001564A10AF4}" type="presParOf" srcId="{A9030E20-2A22-9B4E-8B5E-A044BEA05614}" destId="{A616BCB5-D189-3D46-B269-B4B4C356E0A0}" srcOrd="1" destOrd="0" presId="urn:microsoft.com/office/officeart/2005/8/layout/balance1"/>
    <dgm:cxn modelId="{0E6AEA80-2F05-8D48-8223-72E34AC011C7}" type="presParOf" srcId="{A616BCB5-D189-3D46-B269-B4B4C356E0A0}" destId="{5E8FA0E2-A68B-BF43-9CD1-0C75A33C0383}" srcOrd="0" destOrd="0" presId="urn:microsoft.com/office/officeart/2005/8/layout/balance1"/>
    <dgm:cxn modelId="{83C8B121-28B5-7240-82D9-33D0A6909725}" type="presParOf" srcId="{A616BCB5-D189-3D46-B269-B4B4C356E0A0}" destId="{66FAFD42-DDAC-304B-AF4F-5694A14FCB20}" srcOrd="1" destOrd="0" presId="urn:microsoft.com/office/officeart/2005/8/layout/balance1"/>
    <dgm:cxn modelId="{3D115529-79A8-8841-8ACB-146331D9CE6D}" type="presParOf" srcId="{A9030E20-2A22-9B4E-8B5E-A044BEA05614}" destId="{59BEE0D4-8BBA-364E-AF08-3E0914673E17}" srcOrd="2" destOrd="0" presId="urn:microsoft.com/office/officeart/2005/8/layout/balance1"/>
    <dgm:cxn modelId="{8C331875-02D7-2C4A-9E0A-5BD01A5367E1}" type="presParOf" srcId="{59BEE0D4-8BBA-364E-AF08-3E0914673E17}" destId="{674E95E1-B2EE-E541-B905-2EB0C6260BB9}" srcOrd="0" destOrd="0" presId="urn:microsoft.com/office/officeart/2005/8/layout/balance1"/>
    <dgm:cxn modelId="{D87E72DB-9C93-6343-80B2-2F2C21564F88}" type="presParOf" srcId="{59BEE0D4-8BBA-364E-AF08-3E0914673E17}" destId="{159F8C43-01EE-6140-ABD1-27631D6A637E}" srcOrd="1" destOrd="0" presId="urn:microsoft.com/office/officeart/2005/8/layout/balance1"/>
    <dgm:cxn modelId="{562CB19D-EFB4-5F4B-89B7-6F5528A54CBA}" type="presParOf" srcId="{59BEE0D4-8BBA-364E-AF08-3E0914673E17}" destId="{E57BCE50-BE4F-0A42-AE00-45FA7FE8D2DE}" srcOrd="2" destOrd="0" presId="urn:microsoft.com/office/officeart/2005/8/layout/balance1"/>
    <dgm:cxn modelId="{CF762B68-2E43-6446-9D02-CB631C04B047}" type="presParOf" srcId="{59BEE0D4-8BBA-364E-AF08-3E0914673E17}" destId="{36605494-A008-3443-B321-B9BE0F0EAC37}" srcOrd="3" destOrd="0" presId="urn:microsoft.com/office/officeart/2005/8/layout/balance1"/>
    <dgm:cxn modelId="{0104C461-A3BF-4C45-9D07-BD83B9DCC5FA}" type="presParOf" srcId="{59BEE0D4-8BBA-364E-AF08-3E0914673E17}" destId="{E8800436-A231-244F-9531-BF1700EBB2B9}" srcOrd="4" destOrd="0" presId="urn:microsoft.com/office/officeart/2005/8/layout/balance1"/>
    <dgm:cxn modelId="{B0F43458-792B-FF46-B8C8-A78836C92435}" type="presParOf" srcId="{59BEE0D4-8BBA-364E-AF08-3E0914673E17}" destId="{1EBF11B8-357C-E84F-AC5E-F964A1E58000}" srcOrd="5" destOrd="0" presId="urn:microsoft.com/office/officeart/2005/8/layout/balance1"/>
    <dgm:cxn modelId="{A29672AB-F50B-6649-AFF8-46ABDBAF60E8}" type="presParOf" srcId="{59BEE0D4-8BBA-364E-AF08-3E0914673E17}" destId="{F2016EFA-A345-8B49-8050-01CD92BEF5C5}" srcOrd="6" destOrd="0" presId="urn:microsoft.com/office/officeart/2005/8/layout/balance1"/>
    <dgm:cxn modelId="{DEF6CF82-B591-E44D-B2FE-2807120AB3CF}" type="presParOf" srcId="{59BEE0D4-8BBA-364E-AF08-3E0914673E17}" destId="{9448A0C5-1B68-4742-AF54-4EEE872032B7}" srcOrd="7" destOrd="0" presId="urn:microsoft.com/office/officeart/2005/8/layout/balance1"/>
    <dgm:cxn modelId="{73C9419E-F418-C54E-90E0-B9D971AB8258}" type="presParOf" srcId="{59BEE0D4-8BBA-364E-AF08-3E0914673E17}" destId="{7936AAAF-05D6-BB42-A268-3B68F6F0A3B0}" srcOrd="8" destOrd="0" presId="urn:microsoft.com/office/officeart/2005/8/layout/balance1"/>
    <dgm:cxn modelId="{71A262AA-7C35-D641-A608-5E1AD1BF3F64}" type="presParOf" srcId="{59BEE0D4-8BBA-364E-AF08-3E0914673E17}" destId="{CDD40323-4E64-B049-8D87-7CF50D99094C}" srcOrd="9" destOrd="0" presId="urn:microsoft.com/office/officeart/2005/8/layout/balance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C11217-C0DA-B041-A1ED-0D0276049D4E}">
      <dsp:nvSpPr>
        <dsp:cNvPr id="0" name=""/>
        <dsp:cNvSpPr/>
      </dsp:nvSpPr>
      <dsp:spPr>
        <a:xfrm rot="10800000">
          <a:off x="755579" y="1298"/>
          <a:ext cx="7588369" cy="822317"/>
        </a:xfrm>
        <a:prstGeom prst="homePlate">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59688" tIns="87630" rIns="163576" bIns="87630" numCol="1" spcCol="1270" anchor="ctr" anchorCtr="0">
          <a:noAutofit/>
        </a:bodyPr>
        <a:lstStyle/>
        <a:p>
          <a:pPr lvl="0" algn="ctr" defTabSz="1022350" rtl="0">
            <a:lnSpc>
              <a:spcPct val="90000"/>
            </a:lnSpc>
            <a:spcBef>
              <a:spcPct val="0"/>
            </a:spcBef>
            <a:spcAft>
              <a:spcPct val="35000"/>
            </a:spcAft>
          </a:pPr>
          <a:r>
            <a:rPr lang="en-US" sz="2300" kern="1200" dirty="0" err="1" smtClean="0"/>
            <a:t>Transboundary</a:t>
          </a:r>
          <a:r>
            <a:rPr lang="en-US" sz="2300" kern="1200" dirty="0" smtClean="0"/>
            <a:t> Water Challenges</a:t>
          </a:r>
          <a:endParaRPr lang="en-US" sz="2300" kern="1200" dirty="0"/>
        </a:p>
      </dsp:txBody>
      <dsp:txXfrm rot="10800000">
        <a:off x="961158" y="1298"/>
        <a:ext cx="7382790" cy="822317"/>
      </dsp:txXfrm>
    </dsp:sp>
    <dsp:sp modelId="{08DA0225-D1EB-5F4F-B69A-F7E6BA572135}">
      <dsp:nvSpPr>
        <dsp:cNvPr id="0" name=""/>
        <dsp:cNvSpPr/>
      </dsp:nvSpPr>
      <dsp:spPr>
        <a:xfrm>
          <a:off x="279059" y="0"/>
          <a:ext cx="815669" cy="815669"/>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17000" r="-17000"/>
          </a:stretch>
        </a:blipFill>
        <a:ln w="9525"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1">
          <a:scrgbClr r="0" g="0" b="0"/>
        </a:lnRef>
        <a:fillRef idx="1">
          <a:scrgbClr r="0" g="0" b="0"/>
        </a:fillRef>
        <a:effectRef idx="1">
          <a:scrgbClr r="0" g="0" b="0"/>
        </a:effectRef>
        <a:fontRef idx="minor"/>
      </dsp:style>
    </dsp:sp>
    <dsp:sp modelId="{393A228E-3808-C049-BF3E-67D9E98B3A8E}">
      <dsp:nvSpPr>
        <dsp:cNvPr id="0" name=""/>
        <dsp:cNvSpPr/>
      </dsp:nvSpPr>
      <dsp:spPr>
        <a:xfrm rot="10800000">
          <a:off x="723205" y="1067099"/>
          <a:ext cx="7653117" cy="815669"/>
        </a:xfrm>
        <a:prstGeom prst="homePlate">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59688" tIns="87630" rIns="163576" bIns="87630" numCol="1" spcCol="1270" anchor="ctr" anchorCtr="0">
          <a:noAutofit/>
        </a:bodyPr>
        <a:lstStyle/>
        <a:p>
          <a:pPr lvl="0" algn="ctr" defTabSz="1022350" rtl="0">
            <a:lnSpc>
              <a:spcPct val="90000"/>
            </a:lnSpc>
            <a:spcBef>
              <a:spcPct val="0"/>
            </a:spcBef>
            <a:spcAft>
              <a:spcPct val="35000"/>
            </a:spcAft>
          </a:pPr>
          <a:r>
            <a:rPr lang="en-US" sz="2300" kern="1200" dirty="0" smtClean="0"/>
            <a:t>International Architecture for </a:t>
          </a:r>
          <a:r>
            <a:rPr lang="en-US" sz="2300" kern="1200" dirty="0" err="1" smtClean="0"/>
            <a:t>Transboundary</a:t>
          </a:r>
          <a:r>
            <a:rPr lang="en-US" sz="2300" kern="1200" dirty="0" smtClean="0"/>
            <a:t> Water Governance</a:t>
          </a:r>
          <a:endParaRPr lang="en-US" sz="2300" kern="1200" dirty="0"/>
        </a:p>
      </dsp:txBody>
      <dsp:txXfrm rot="10800000">
        <a:off x="927122" y="1067099"/>
        <a:ext cx="7449200" cy="815669"/>
      </dsp:txXfrm>
    </dsp:sp>
    <dsp:sp modelId="{E824DA63-6292-2047-A42E-80040530ABA0}">
      <dsp:nvSpPr>
        <dsp:cNvPr id="0" name=""/>
        <dsp:cNvSpPr/>
      </dsp:nvSpPr>
      <dsp:spPr>
        <a:xfrm>
          <a:off x="279059" y="1080117"/>
          <a:ext cx="815669" cy="815669"/>
        </a:xfrm>
        <a:prstGeom prst="ellipse">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17000" r="-17000"/>
          </a:stretch>
        </a:blipFill>
        <a:ln w="9525"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1">
          <a:scrgbClr r="0" g="0" b="0"/>
        </a:lnRef>
        <a:fillRef idx="1">
          <a:scrgbClr r="0" g="0" b="0"/>
        </a:fillRef>
        <a:effectRef idx="1">
          <a:scrgbClr r="0" g="0" b="0"/>
        </a:effectRef>
        <a:fontRef idx="minor"/>
      </dsp:style>
    </dsp:sp>
    <dsp:sp modelId="{2DCC74AB-995C-D54B-8542-27E630D75BB6}">
      <dsp:nvSpPr>
        <dsp:cNvPr id="0" name=""/>
        <dsp:cNvSpPr/>
      </dsp:nvSpPr>
      <dsp:spPr>
        <a:xfrm rot="10800000">
          <a:off x="755579" y="2126252"/>
          <a:ext cx="7588369" cy="815669"/>
        </a:xfrm>
        <a:prstGeom prst="homePlate">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59688" tIns="87630" rIns="163576" bIns="87630" numCol="1" spcCol="1270" anchor="ctr" anchorCtr="0">
          <a:noAutofit/>
        </a:bodyPr>
        <a:lstStyle/>
        <a:p>
          <a:pPr lvl="0" algn="ctr" defTabSz="1022350" rtl="0">
            <a:lnSpc>
              <a:spcPct val="90000"/>
            </a:lnSpc>
            <a:spcBef>
              <a:spcPct val="0"/>
            </a:spcBef>
            <a:spcAft>
              <a:spcPct val="35000"/>
            </a:spcAft>
          </a:pPr>
          <a:r>
            <a:rPr lang="en-US" sz="2300" kern="1200" dirty="0" smtClean="0"/>
            <a:t>The UN Watercourses Convention: evolution and content</a:t>
          </a:r>
          <a:endParaRPr lang="en-US" sz="2300" kern="1200" dirty="0"/>
        </a:p>
      </dsp:txBody>
      <dsp:txXfrm rot="10800000">
        <a:off x="959496" y="2126252"/>
        <a:ext cx="7384452" cy="815669"/>
      </dsp:txXfrm>
    </dsp:sp>
    <dsp:sp modelId="{4B3D6063-F76D-D744-AD52-0271BFE65AB1}">
      <dsp:nvSpPr>
        <dsp:cNvPr id="0" name=""/>
        <dsp:cNvSpPr/>
      </dsp:nvSpPr>
      <dsp:spPr>
        <a:xfrm>
          <a:off x="279059" y="2088234"/>
          <a:ext cx="815669" cy="815669"/>
        </a:xfrm>
        <a:prstGeom prst="ellipse">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l="-17000" r="-17000"/>
          </a:stretch>
        </a:blipFill>
        <a:ln w="9525"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1">
          <a:scrgbClr r="0" g="0" b="0"/>
        </a:lnRef>
        <a:fillRef idx="1">
          <a:scrgbClr r="0" g="0" b="0"/>
        </a:fillRef>
        <a:effectRef idx="1">
          <a:scrgbClr r="0" g="0" b="0"/>
        </a:effectRef>
        <a:fontRef idx="minor"/>
      </dsp:style>
    </dsp:sp>
    <dsp:sp modelId="{10BAAFD2-FC95-7446-87A2-3FD42C001766}">
      <dsp:nvSpPr>
        <dsp:cNvPr id="0" name=""/>
        <dsp:cNvSpPr/>
      </dsp:nvSpPr>
      <dsp:spPr>
        <a:xfrm rot="10800000">
          <a:off x="755579" y="3185405"/>
          <a:ext cx="7588369" cy="815669"/>
        </a:xfrm>
        <a:prstGeom prst="homePlate">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59688" tIns="87630" rIns="163576" bIns="87630" numCol="1" spcCol="1270" anchor="ctr" anchorCtr="0">
          <a:noAutofit/>
        </a:bodyPr>
        <a:lstStyle/>
        <a:p>
          <a:pPr lvl="0" algn="ctr" defTabSz="1022350" rtl="0">
            <a:lnSpc>
              <a:spcPct val="90000"/>
            </a:lnSpc>
            <a:spcBef>
              <a:spcPct val="0"/>
            </a:spcBef>
            <a:spcAft>
              <a:spcPct val="35000"/>
            </a:spcAft>
          </a:pPr>
          <a:r>
            <a:rPr lang="en-US" sz="2300" kern="1200" dirty="0" smtClean="0"/>
            <a:t>Reasons for, and benefits of, entry into force/widespread support</a:t>
          </a:r>
          <a:endParaRPr lang="en-US" sz="2300" kern="1200" dirty="0"/>
        </a:p>
      </dsp:txBody>
      <dsp:txXfrm rot="10800000">
        <a:off x="959496" y="3185405"/>
        <a:ext cx="7384452" cy="815669"/>
      </dsp:txXfrm>
    </dsp:sp>
    <dsp:sp modelId="{001F842F-2363-3640-9A9C-19EEA1DD762A}">
      <dsp:nvSpPr>
        <dsp:cNvPr id="0" name=""/>
        <dsp:cNvSpPr/>
      </dsp:nvSpPr>
      <dsp:spPr>
        <a:xfrm>
          <a:off x="279059" y="3168349"/>
          <a:ext cx="815669" cy="815669"/>
        </a:xfrm>
        <a:prstGeom prst="ellipse">
          <a:avLst/>
        </a:prstGeom>
        <a:blipFill>
          <a:blip xmlns:r="http://schemas.openxmlformats.org/officeDocument/2006/relationships" r:embed="rId4">
            <a:extLst>
              <a:ext uri="{28A0092B-C50C-407E-A947-70E740481C1C}">
                <a14:useLocalDpi xmlns:a14="http://schemas.microsoft.com/office/drawing/2010/main" val="0"/>
              </a:ext>
            </a:extLst>
          </a:blip>
          <a:srcRect/>
          <a:stretch>
            <a:fillRect l="-17000" r="-17000"/>
          </a:stretch>
        </a:blipFill>
        <a:ln w="9525"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1">
          <a:scrgbClr r="0" g="0" b="0"/>
        </a:lnRef>
        <a:fillRef idx="1">
          <a:scrgbClr r="0" g="0" b="0"/>
        </a:fillRef>
        <a:effectRef idx="1">
          <a:scrgbClr r="0" g="0" b="0"/>
        </a:effectRef>
        <a:fontRef idx="minor"/>
      </dsp:style>
    </dsp:sp>
    <dsp:sp modelId="{93F7D6B1-F7CF-0F40-8AD1-0850956D453B}">
      <dsp:nvSpPr>
        <dsp:cNvPr id="0" name=""/>
        <dsp:cNvSpPr/>
      </dsp:nvSpPr>
      <dsp:spPr>
        <a:xfrm rot="10800000">
          <a:off x="755579" y="4244558"/>
          <a:ext cx="7588369" cy="815669"/>
        </a:xfrm>
        <a:prstGeom prst="homePlate">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59688" tIns="87630" rIns="163576" bIns="87630" numCol="1" spcCol="1270" anchor="ctr" anchorCtr="0">
          <a:noAutofit/>
        </a:bodyPr>
        <a:lstStyle/>
        <a:p>
          <a:pPr lvl="0" algn="ctr" defTabSz="1022350" rtl="0">
            <a:lnSpc>
              <a:spcPct val="90000"/>
            </a:lnSpc>
            <a:spcBef>
              <a:spcPct val="0"/>
            </a:spcBef>
            <a:spcAft>
              <a:spcPct val="35000"/>
            </a:spcAft>
          </a:pPr>
          <a:r>
            <a:rPr lang="en-US" sz="2300" kern="1200" smtClean="0"/>
            <a:t>Prospects for entry into force</a:t>
          </a:r>
          <a:endParaRPr lang="en-US" sz="2300" kern="1200"/>
        </a:p>
      </dsp:txBody>
      <dsp:txXfrm rot="10800000">
        <a:off x="959496" y="4244558"/>
        <a:ext cx="7384452" cy="815669"/>
      </dsp:txXfrm>
    </dsp:sp>
    <dsp:sp modelId="{DEAE4A2F-1BAB-6847-9013-4AC0FEE5BAA0}">
      <dsp:nvSpPr>
        <dsp:cNvPr id="0" name=""/>
        <dsp:cNvSpPr/>
      </dsp:nvSpPr>
      <dsp:spPr>
        <a:xfrm>
          <a:off x="279059" y="4248473"/>
          <a:ext cx="815669" cy="815669"/>
        </a:xfrm>
        <a:prstGeom prst="ellipse">
          <a:avLst/>
        </a:prstGeom>
        <a:blipFill>
          <a:blip xmlns:r="http://schemas.openxmlformats.org/officeDocument/2006/relationships" r:embed="rId5">
            <a:extLst>
              <a:ext uri="{28A0092B-C50C-407E-A947-70E740481C1C}">
                <a14:useLocalDpi xmlns:a14="http://schemas.microsoft.com/office/drawing/2010/main" val="0"/>
              </a:ext>
            </a:extLst>
          </a:blip>
          <a:srcRect/>
          <a:stretch>
            <a:fillRect l="-17000" r="-17000"/>
          </a:stretch>
        </a:blipFill>
        <a:ln w="9525"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1">
          <a:scrgbClr r="0" g="0" b="0"/>
        </a:lnRef>
        <a:fillRef idx="1">
          <a:scrgbClr r="0" g="0" b="0"/>
        </a:fillRef>
        <a:effectRef idx="1">
          <a:scrgbClr r="0" g="0" b="0"/>
        </a:effectRef>
        <a:fontRef idx="minor"/>
      </dsp:style>
    </dsp:sp>
    <dsp:sp modelId="{E768E375-48B2-744D-ADC2-E374DFAB5FCD}">
      <dsp:nvSpPr>
        <dsp:cNvPr id="0" name=""/>
        <dsp:cNvSpPr/>
      </dsp:nvSpPr>
      <dsp:spPr>
        <a:xfrm rot="10800000">
          <a:off x="755579" y="5303711"/>
          <a:ext cx="7588369" cy="815669"/>
        </a:xfrm>
        <a:prstGeom prst="homePlate">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59688" tIns="87630" rIns="163576" bIns="87630" numCol="1" spcCol="1270" anchor="ctr" anchorCtr="0">
          <a:noAutofit/>
        </a:bodyPr>
        <a:lstStyle/>
        <a:p>
          <a:pPr lvl="0" algn="ctr" defTabSz="1022350" rtl="0">
            <a:lnSpc>
              <a:spcPct val="90000"/>
            </a:lnSpc>
            <a:spcBef>
              <a:spcPct val="0"/>
            </a:spcBef>
            <a:spcAft>
              <a:spcPct val="35000"/>
            </a:spcAft>
          </a:pPr>
          <a:r>
            <a:rPr lang="en-US" sz="2300" kern="1200" dirty="0" smtClean="0"/>
            <a:t>Beyond entry into force to implementation</a:t>
          </a:r>
          <a:endParaRPr lang="en-US" sz="2300" kern="1200" dirty="0"/>
        </a:p>
      </dsp:txBody>
      <dsp:txXfrm rot="10800000">
        <a:off x="959496" y="5303711"/>
        <a:ext cx="7384452" cy="815669"/>
      </dsp:txXfrm>
    </dsp:sp>
    <dsp:sp modelId="{FCFFBEA8-5088-E54A-9B86-7B039DF490DA}">
      <dsp:nvSpPr>
        <dsp:cNvPr id="0" name=""/>
        <dsp:cNvSpPr/>
      </dsp:nvSpPr>
      <dsp:spPr>
        <a:xfrm>
          <a:off x="279059" y="5305010"/>
          <a:ext cx="815669" cy="815669"/>
        </a:xfrm>
        <a:prstGeom prst="ellipse">
          <a:avLst/>
        </a:prstGeom>
        <a:blipFill>
          <a:blip xmlns:r="http://schemas.openxmlformats.org/officeDocument/2006/relationships" r:embed="rId6">
            <a:extLst>
              <a:ext uri="{28A0092B-C50C-407E-A947-70E740481C1C}">
                <a14:useLocalDpi xmlns:a14="http://schemas.microsoft.com/office/drawing/2010/main" val="0"/>
              </a:ext>
            </a:extLst>
          </a:blip>
          <a:srcRect/>
          <a:stretch>
            <a:fillRect l="-17000" r="-17000"/>
          </a:stretch>
        </a:blipFill>
        <a:ln w="9525"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1">
          <a:scrgbClr r="0" g="0" b="0"/>
        </a:lnRef>
        <a:fillRef idx="1">
          <a:scrgbClr r="0" g="0" b="0"/>
        </a:fillRef>
        <a:effectRef idx="1">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E32E1C2-5090-194C-8310-8CE849EC1ED0}">
      <dsp:nvSpPr>
        <dsp:cNvPr id="0" name=""/>
        <dsp:cNvSpPr/>
      </dsp:nvSpPr>
      <dsp:spPr>
        <a:xfrm>
          <a:off x="515401" y="1003967"/>
          <a:ext cx="2443003" cy="965972"/>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n-US" sz="3200" kern="1200" dirty="0" smtClean="0"/>
            <a:t>Architecture</a:t>
          </a:r>
          <a:endParaRPr lang="en-US" sz="3200" kern="1200" dirty="0"/>
        </a:p>
      </dsp:txBody>
      <dsp:txXfrm>
        <a:off x="543693" y="1032259"/>
        <a:ext cx="2386419" cy="909388"/>
      </dsp:txXfrm>
    </dsp:sp>
    <dsp:sp modelId="{8208B780-C346-0A48-959C-9D0C9403BD61}">
      <dsp:nvSpPr>
        <dsp:cNvPr id="0" name=""/>
        <dsp:cNvSpPr/>
      </dsp:nvSpPr>
      <dsp:spPr>
        <a:xfrm rot="18895341">
          <a:off x="2750078" y="969648"/>
          <a:ext cx="1417904" cy="30643"/>
        </a:xfrm>
        <a:custGeom>
          <a:avLst/>
          <a:gdLst/>
          <a:ahLst/>
          <a:cxnLst/>
          <a:rect l="0" t="0" r="0" b="0"/>
          <a:pathLst>
            <a:path>
              <a:moveTo>
                <a:pt x="0" y="15321"/>
              </a:moveTo>
              <a:lnTo>
                <a:pt x="1417904" y="15321"/>
              </a:lnTo>
            </a:path>
          </a:pathLst>
        </a:custGeom>
        <a:noFill/>
        <a:ln w="9525" cap="flat" cmpd="sng" algn="ctr">
          <a:solidFill>
            <a:schemeClr val="accent1">
              <a:shade val="6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3423582" y="949522"/>
        <a:ext cx="70895" cy="70895"/>
      </dsp:txXfrm>
    </dsp:sp>
    <dsp:sp modelId="{E4903C9C-0E4A-474C-9432-79F0BE923B2F}">
      <dsp:nvSpPr>
        <dsp:cNvPr id="0" name=""/>
        <dsp:cNvSpPr/>
      </dsp:nvSpPr>
      <dsp:spPr>
        <a:xfrm>
          <a:off x="3959655" y="0"/>
          <a:ext cx="1931945" cy="965972"/>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pPr>
          <a:r>
            <a:rPr lang="en-US" sz="2800" kern="1200" dirty="0" smtClean="0"/>
            <a:t>Global </a:t>
          </a:r>
          <a:endParaRPr lang="en-US" sz="2800" kern="1200" dirty="0"/>
        </a:p>
      </dsp:txBody>
      <dsp:txXfrm>
        <a:off x="3987947" y="28292"/>
        <a:ext cx="1875361" cy="909388"/>
      </dsp:txXfrm>
    </dsp:sp>
    <dsp:sp modelId="{304FB3BA-CEE1-C248-997C-3602941143DF}">
      <dsp:nvSpPr>
        <dsp:cNvPr id="0" name=""/>
        <dsp:cNvSpPr/>
      </dsp:nvSpPr>
      <dsp:spPr>
        <a:xfrm rot="20863654">
          <a:off x="5880009" y="359845"/>
          <a:ext cx="1014483" cy="30643"/>
        </a:xfrm>
        <a:custGeom>
          <a:avLst/>
          <a:gdLst/>
          <a:ahLst/>
          <a:cxnLst/>
          <a:rect l="0" t="0" r="0" b="0"/>
          <a:pathLst>
            <a:path>
              <a:moveTo>
                <a:pt x="0" y="15321"/>
              </a:moveTo>
              <a:lnTo>
                <a:pt x="1014483" y="15321"/>
              </a:lnTo>
            </a:path>
          </a:pathLst>
        </a:custGeom>
        <a:noFill/>
        <a:ln w="9525" cap="flat" cmpd="sng" algn="ctr">
          <a:solidFill>
            <a:schemeClr val="accent1">
              <a:shade val="8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6361889" y="349804"/>
        <a:ext cx="50724" cy="50724"/>
      </dsp:txXfrm>
    </dsp:sp>
    <dsp:sp modelId="{EB2C613B-F462-CC48-9D1F-721020846B6B}">
      <dsp:nvSpPr>
        <dsp:cNvPr id="0" name=""/>
        <dsp:cNvSpPr/>
      </dsp:nvSpPr>
      <dsp:spPr>
        <a:xfrm>
          <a:off x="6882901" y="0"/>
          <a:ext cx="1188629" cy="534694"/>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ct val="35000"/>
            </a:spcAft>
          </a:pPr>
          <a:r>
            <a:rPr lang="en-US" sz="900" kern="1200" dirty="0" smtClean="0"/>
            <a:t>UN Watercourses Convention (not yet in force)</a:t>
          </a:r>
          <a:endParaRPr lang="en-US" sz="900" kern="1200" dirty="0"/>
        </a:p>
      </dsp:txBody>
      <dsp:txXfrm>
        <a:off x="6898562" y="15661"/>
        <a:ext cx="1157307" cy="503372"/>
      </dsp:txXfrm>
    </dsp:sp>
    <dsp:sp modelId="{08CDE881-DB76-4E43-B986-62E039E7B733}">
      <dsp:nvSpPr>
        <dsp:cNvPr id="0" name=""/>
        <dsp:cNvSpPr/>
      </dsp:nvSpPr>
      <dsp:spPr>
        <a:xfrm rot="1219362">
          <a:off x="5856698" y="662396"/>
          <a:ext cx="1121381" cy="30643"/>
        </a:xfrm>
        <a:custGeom>
          <a:avLst/>
          <a:gdLst/>
          <a:ahLst/>
          <a:cxnLst/>
          <a:rect l="0" t="0" r="0" b="0"/>
          <a:pathLst>
            <a:path>
              <a:moveTo>
                <a:pt x="0" y="15321"/>
              </a:moveTo>
              <a:lnTo>
                <a:pt x="1121381" y="15321"/>
              </a:lnTo>
            </a:path>
          </a:pathLst>
        </a:custGeom>
        <a:noFill/>
        <a:ln w="9525" cap="flat" cmpd="sng" algn="ctr">
          <a:solidFill>
            <a:schemeClr val="accent1">
              <a:shade val="8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6389355" y="649683"/>
        <a:ext cx="56069" cy="56069"/>
      </dsp:txXfrm>
    </dsp:sp>
    <dsp:sp modelId="{EE75DB1F-577B-0441-B931-171175223E89}">
      <dsp:nvSpPr>
        <dsp:cNvPr id="0" name=""/>
        <dsp:cNvSpPr/>
      </dsp:nvSpPr>
      <dsp:spPr>
        <a:xfrm>
          <a:off x="6943178" y="594168"/>
          <a:ext cx="1203834" cy="556564"/>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ct val="35000"/>
            </a:spcAft>
          </a:pPr>
          <a:r>
            <a:rPr lang="en-US" sz="900" kern="1200" dirty="0" smtClean="0"/>
            <a:t>MEAs (Biodiversity, Climate Change, </a:t>
          </a:r>
          <a:r>
            <a:rPr lang="en-US" sz="900" kern="1200" dirty="0" err="1" smtClean="0"/>
            <a:t>Ramsar</a:t>
          </a:r>
          <a:r>
            <a:rPr lang="en-US" sz="900" kern="1200" dirty="0" smtClean="0"/>
            <a:t>, Desertification)</a:t>
          </a:r>
          <a:endParaRPr lang="en-US" sz="900" kern="1200" dirty="0"/>
        </a:p>
      </dsp:txBody>
      <dsp:txXfrm>
        <a:off x="6959479" y="610469"/>
        <a:ext cx="1171232" cy="523962"/>
      </dsp:txXfrm>
    </dsp:sp>
    <dsp:sp modelId="{77C91E1B-1303-C24E-9BB1-CEBE8609A8A7}">
      <dsp:nvSpPr>
        <dsp:cNvPr id="0" name=""/>
        <dsp:cNvSpPr/>
      </dsp:nvSpPr>
      <dsp:spPr>
        <a:xfrm rot="1830163">
          <a:off x="5773159" y="902063"/>
          <a:ext cx="1711651" cy="30643"/>
        </a:xfrm>
        <a:custGeom>
          <a:avLst/>
          <a:gdLst/>
          <a:ahLst/>
          <a:cxnLst/>
          <a:rect l="0" t="0" r="0" b="0"/>
          <a:pathLst>
            <a:path>
              <a:moveTo>
                <a:pt x="0" y="15321"/>
              </a:moveTo>
              <a:lnTo>
                <a:pt x="1711651" y="15321"/>
              </a:lnTo>
            </a:path>
          </a:pathLst>
        </a:custGeom>
        <a:noFill/>
        <a:ln w="9525" cap="flat" cmpd="sng" algn="ctr">
          <a:solidFill>
            <a:schemeClr val="accent1">
              <a:shade val="8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en-US" sz="600" kern="1200"/>
        </a:p>
      </dsp:txBody>
      <dsp:txXfrm>
        <a:off x="6586193" y="874594"/>
        <a:ext cx="85582" cy="85582"/>
      </dsp:txXfrm>
    </dsp:sp>
    <dsp:sp modelId="{975ED059-7C82-104B-AE9C-A2D4ABC007ED}">
      <dsp:nvSpPr>
        <dsp:cNvPr id="0" name=""/>
        <dsp:cNvSpPr/>
      </dsp:nvSpPr>
      <dsp:spPr>
        <a:xfrm>
          <a:off x="7366368" y="1209029"/>
          <a:ext cx="1357945" cy="285512"/>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ct val="35000"/>
            </a:spcAft>
          </a:pPr>
          <a:r>
            <a:rPr lang="en-US" sz="900" kern="1200" dirty="0" smtClean="0"/>
            <a:t>Customary international law (basic principles)</a:t>
          </a:r>
          <a:endParaRPr lang="en-US" sz="900" kern="1200" dirty="0"/>
        </a:p>
      </dsp:txBody>
      <dsp:txXfrm>
        <a:off x="7374730" y="1217391"/>
        <a:ext cx="1341221" cy="268788"/>
      </dsp:txXfrm>
    </dsp:sp>
    <dsp:sp modelId="{59FC324A-2652-2D49-AF3A-8731E750D370}">
      <dsp:nvSpPr>
        <dsp:cNvPr id="0" name=""/>
        <dsp:cNvSpPr/>
      </dsp:nvSpPr>
      <dsp:spPr>
        <a:xfrm rot="1602816">
          <a:off x="2899802" y="1718445"/>
          <a:ext cx="1098092" cy="30643"/>
        </a:xfrm>
        <a:custGeom>
          <a:avLst/>
          <a:gdLst/>
          <a:ahLst/>
          <a:cxnLst/>
          <a:rect l="0" t="0" r="0" b="0"/>
          <a:pathLst>
            <a:path>
              <a:moveTo>
                <a:pt x="0" y="15321"/>
              </a:moveTo>
              <a:lnTo>
                <a:pt x="1098092" y="15321"/>
              </a:lnTo>
            </a:path>
          </a:pathLst>
        </a:custGeom>
        <a:noFill/>
        <a:ln w="9525" cap="flat" cmpd="sng" algn="ctr">
          <a:solidFill>
            <a:schemeClr val="accent1">
              <a:shade val="6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3421396" y="1706314"/>
        <a:ext cx="54904" cy="54904"/>
      </dsp:txXfrm>
    </dsp:sp>
    <dsp:sp modelId="{419537D8-7EAE-1646-B0C1-61CC1DEBACB7}">
      <dsp:nvSpPr>
        <dsp:cNvPr id="0" name=""/>
        <dsp:cNvSpPr/>
      </dsp:nvSpPr>
      <dsp:spPr>
        <a:xfrm>
          <a:off x="3939292" y="1497594"/>
          <a:ext cx="1931945" cy="965972"/>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pPr>
          <a:r>
            <a:rPr lang="en-US" sz="2800" kern="1200" dirty="0" smtClean="0"/>
            <a:t>Regional</a:t>
          </a:r>
          <a:endParaRPr lang="en-US" sz="2800" kern="1200" dirty="0"/>
        </a:p>
      </dsp:txBody>
      <dsp:txXfrm>
        <a:off x="3967584" y="1525886"/>
        <a:ext cx="1875361" cy="909388"/>
      </dsp:txXfrm>
    </dsp:sp>
    <dsp:sp modelId="{DE6CC2FD-A8BE-D64C-9E87-E269603B1E0E}">
      <dsp:nvSpPr>
        <dsp:cNvPr id="0" name=""/>
        <dsp:cNvSpPr/>
      </dsp:nvSpPr>
      <dsp:spPr>
        <a:xfrm rot="21481957">
          <a:off x="5870766" y="1937776"/>
          <a:ext cx="1601017" cy="30643"/>
        </a:xfrm>
        <a:custGeom>
          <a:avLst/>
          <a:gdLst/>
          <a:ahLst/>
          <a:cxnLst/>
          <a:rect l="0" t="0" r="0" b="0"/>
          <a:pathLst>
            <a:path>
              <a:moveTo>
                <a:pt x="0" y="15321"/>
              </a:moveTo>
              <a:lnTo>
                <a:pt x="1601017" y="15321"/>
              </a:lnTo>
            </a:path>
          </a:pathLst>
        </a:custGeom>
        <a:noFill/>
        <a:ln w="9525" cap="flat" cmpd="sng" algn="ctr">
          <a:solidFill>
            <a:schemeClr val="accent1">
              <a:shade val="8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6631249" y="1913073"/>
        <a:ext cx="80050" cy="80050"/>
      </dsp:txXfrm>
    </dsp:sp>
    <dsp:sp modelId="{6260796E-8C2E-2E42-81D3-3D3CD597A651}">
      <dsp:nvSpPr>
        <dsp:cNvPr id="0" name=""/>
        <dsp:cNvSpPr/>
      </dsp:nvSpPr>
      <dsp:spPr>
        <a:xfrm>
          <a:off x="7471311" y="1742661"/>
          <a:ext cx="1253002" cy="365910"/>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ct val="35000"/>
            </a:spcAft>
          </a:pPr>
          <a:r>
            <a:rPr lang="en-US" sz="900" kern="1200" dirty="0" smtClean="0"/>
            <a:t>SADC Protocol </a:t>
          </a:r>
        </a:p>
      </dsp:txBody>
      <dsp:txXfrm>
        <a:off x="7482028" y="1753378"/>
        <a:ext cx="1231568" cy="344476"/>
      </dsp:txXfrm>
    </dsp:sp>
    <dsp:sp modelId="{5FF075C6-21E7-EE43-ACDD-45D2BC23C7A0}">
      <dsp:nvSpPr>
        <dsp:cNvPr id="0" name=""/>
        <dsp:cNvSpPr/>
      </dsp:nvSpPr>
      <dsp:spPr>
        <a:xfrm rot="845473">
          <a:off x="5846760" y="2163312"/>
          <a:ext cx="1626947" cy="30643"/>
        </a:xfrm>
        <a:custGeom>
          <a:avLst/>
          <a:gdLst/>
          <a:ahLst/>
          <a:cxnLst/>
          <a:rect l="0" t="0" r="0" b="0"/>
          <a:pathLst>
            <a:path>
              <a:moveTo>
                <a:pt x="0" y="15321"/>
              </a:moveTo>
              <a:lnTo>
                <a:pt x="1626947" y="15321"/>
              </a:lnTo>
            </a:path>
          </a:pathLst>
        </a:custGeom>
        <a:noFill/>
        <a:ln w="9525" cap="flat" cmpd="sng" algn="ctr">
          <a:solidFill>
            <a:schemeClr val="accent1">
              <a:shade val="8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6619560" y="2137960"/>
        <a:ext cx="81347" cy="81347"/>
      </dsp:txXfrm>
    </dsp:sp>
    <dsp:sp modelId="{70A258C4-81F1-0642-B8C9-E52EA07E1AC0}">
      <dsp:nvSpPr>
        <dsp:cNvPr id="0" name=""/>
        <dsp:cNvSpPr/>
      </dsp:nvSpPr>
      <dsp:spPr>
        <a:xfrm>
          <a:off x="7449229" y="2207999"/>
          <a:ext cx="1275084" cy="337375"/>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ct val="35000"/>
            </a:spcAft>
          </a:pPr>
          <a:r>
            <a:rPr lang="en-US" sz="900" kern="1200" dirty="0" smtClean="0"/>
            <a:t>UN ECE Watercourses Convention</a:t>
          </a:r>
        </a:p>
      </dsp:txBody>
      <dsp:txXfrm>
        <a:off x="7459110" y="2217880"/>
        <a:ext cx="1255322" cy="317613"/>
      </dsp:txXfrm>
    </dsp:sp>
    <dsp:sp modelId="{2EF2DA3C-D5AD-6E41-941A-7875B5FAE17E}">
      <dsp:nvSpPr>
        <dsp:cNvPr id="0" name=""/>
        <dsp:cNvSpPr/>
      </dsp:nvSpPr>
      <dsp:spPr>
        <a:xfrm rot="1742528">
          <a:off x="5758930" y="2398864"/>
          <a:ext cx="1786398" cy="30643"/>
        </a:xfrm>
        <a:custGeom>
          <a:avLst/>
          <a:gdLst/>
          <a:ahLst/>
          <a:cxnLst/>
          <a:rect l="0" t="0" r="0" b="0"/>
          <a:pathLst>
            <a:path>
              <a:moveTo>
                <a:pt x="0" y="15321"/>
              </a:moveTo>
              <a:lnTo>
                <a:pt x="1786398" y="15321"/>
              </a:lnTo>
            </a:path>
          </a:pathLst>
        </a:custGeom>
        <a:noFill/>
        <a:ln w="9525" cap="flat" cmpd="sng" algn="ctr">
          <a:solidFill>
            <a:schemeClr val="accent1">
              <a:shade val="8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en-US" sz="600" kern="1200"/>
        </a:p>
      </dsp:txBody>
      <dsp:txXfrm>
        <a:off x="6607469" y="2369526"/>
        <a:ext cx="89319" cy="89319"/>
      </dsp:txXfrm>
    </dsp:sp>
    <dsp:sp modelId="{DCA9C1C9-334E-DC48-AC39-1D3A5D7F9802}">
      <dsp:nvSpPr>
        <dsp:cNvPr id="0" name=""/>
        <dsp:cNvSpPr/>
      </dsp:nvSpPr>
      <dsp:spPr>
        <a:xfrm>
          <a:off x="7433020" y="2625386"/>
          <a:ext cx="1291293" cy="444811"/>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ct val="35000"/>
            </a:spcAft>
          </a:pPr>
          <a:r>
            <a:rPr lang="en-US" sz="900" kern="1200" dirty="0" smtClean="0"/>
            <a:t>EC Water Framework Directive</a:t>
          </a:r>
        </a:p>
      </dsp:txBody>
      <dsp:txXfrm>
        <a:off x="7446048" y="2638414"/>
        <a:ext cx="1265237" cy="418755"/>
      </dsp:txXfrm>
    </dsp:sp>
    <dsp:sp modelId="{25C8D837-C403-F14B-AA35-9D286454D480}">
      <dsp:nvSpPr>
        <dsp:cNvPr id="0" name=""/>
        <dsp:cNvSpPr/>
      </dsp:nvSpPr>
      <dsp:spPr>
        <a:xfrm rot="3883742">
          <a:off x="2299999" y="2510535"/>
          <a:ext cx="2297699" cy="30643"/>
        </a:xfrm>
        <a:custGeom>
          <a:avLst/>
          <a:gdLst/>
          <a:ahLst/>
          <a:cxnLst/>
          <a:rect l="0" t="0" r="0" b="0"/>
          <a:pathLst>
            <a:path>
              <a:moveTo>
                <a:pt x="0" y="15321"/>
              </a:moveTo>
              <a:lnTo>
                <a:pt x="2297699" y="15321"/>
              </a:lnTo>
            </a:path>
          </a:pathLst>
        </a:custGeom>
        <a:noFill/>
        <a:ln w="9525" cap="flat" cmpd="sng" algn="ctr">
          <a:solidFill>
            <a:schemeClr val="accent1">
              <a:shade val="6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311150">
            <a:lnSpc>
              <a:spcPct val="90000"/>
            </a:lnSpc>
            <a:spcBef>
              <a:spcPct val="0"/>
            </a:spcBef>
            <a:spcAft>
              <a:spcPct val="35000"/>
            </a:spcAft>
          </a:pPr>
          <a:endParaRPr lang="en-US" sz="700" kern="1200"/>
        </a:p>
      </dsp:txBody>
      <dsp:txXfrm>
        <a:off x="3391406" y="2468415"/>
        <a:ext cx="114884" cy="114884"/>
      </dsp:txXfrm>
    </dsp:sp>
    <dsp:sp modelId="{870120CB-A35A-D846-AC94-B57640DE6E5F}">
      <dsp:nvSpPr>
        <dsp:cNvPr id="0" name=""/>
        <dsp:cNvSpPr/>
      </dsp:nvSpPr>
      <dsp:spPr>
        <a:xfrm>
          <a:off x="3939292" y="3081775"/>
          <a:ext cx="1931945" cy="965972"/>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pPr>
          <a:r>
            <a:rPr lang="en-US" sz="2800" kern="1200" dirty="0" smtClean="0"/>
            <a:t>Basin &amp; Sub-basin</a:t>
          </a:r>
        </a:p>
      </dsp:txBody>
      <dsp:txXfrm>
        <a:off x="3967584" y="3110067"/>
        <a:ext cx="1875361" cy="909388"/>
      </dsp:txXfrm>
    </dsp:sp>
    <dsp:sp modelId="{48BFAB98-076D-D44E-823D-AECB50B89000}">
      <dsp:nvSpPr>
        <dsp:cNvPr id="0" name=""/>
        <dsp:cNvSpPr/>
      </dsp:nvSpPr>
      <dsp:spPr>
        <a:xfrm rot="21212333">
          <a:off x="5868424" y="3499590"/>
          <a:ext cx="885976" cy="30643"/>
        </a:xfrm>
        <a:custGeom>
          <a:avLst/>
          <a:gdLst/>
          <a:ahLst/>
          <a:cxnLst/>
          <a:rect l="0" t="0" r="0" b="0"/>
          <a:pathLst>
            <a:path>
              <a:moveTo>
                <a:pt x="0" y="15321"/>
              </a:moveTo>
              <a:lnTo>
                <a:pt x="885976" y="15321"/>
              </a:lnTo>
            </a:path>
          </a:pathLst>
        </a:custGeom>
        <a:noFill/>
        <a:ln w="9525" cap="flat" cmpd="sng" algn="ctr">
          <a:solidFill>
            <a:schemeClr val="accent1">
              <a:shade val="8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6289263" y="3492763"/>
        <a:ext cx="44298" cy="44298"/>
      </dsp:txXfrm>
    </dsp:sp>
    <dsp:sp modelId="{806574E7-271E-B34E-94FC-033C2DB665FE}">
      <dsp:nvSpPr>
        <dsp:cNvPr id="0" name=""/>
        <dsp:cNvSpPr/>
      </dsp:nvSpPr>
      <dsp:spPr>
        <a:xfrm>
          <a:off x="6751587" y="3273776"/>
          <a:ext cx="1023776" cy="382573"/>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ct val="35000"/>
            </a:spcAft>
          </a:pPr>
          <a:r>
            <a:rPr lang="en-US" sz="900" kern="1200" dirty="0" smtClean="0"/>
            <a:t>400+ treaties signed since 1820</a:t>
          </a:r>
        </a:p>
      </dsp:txBody>
      <dsp:txXfrm>
        <a:off x="6762792" y="3284981"/>
        <a:ext cx="1001366" cy="360163"/>
      </dsp:txXfrm>
    </dsp:sp>
    <dsp:sp modelId="{56F39A75-E4A7-074E-A39D-083D34636D77}">
      <dsp:nvSpPr>
        <dsp:cNvPr id="0" name=""/>
        <dsp:cNvSpPr/>
      </dsp:nvSpPr>
      <dsp:spPr>
        <a:xfrm rot="1089277">
          <a:off x="5843126" y="3725396"/>
          <a:ext cx="1129439" cy="30643"/>
        </a:xfrm>
        <a:custGeom>
          <a:avLst/>
          <a:gdLst/>
          <a:ahLst/>
          <a:cxnLst/>
          <a:rect l="0" t="0" r="0" b="0"/>
          <a:pathLst>
            <a:path>
              <a:moveTo>
                <a:pt x="0" y="15321"/>
              </a:moveTo>
              <a:lnTo>
                <a:pt x="1129439" y="15321"/>
              </a:lnTo>
            </a:path>
          </a:pathLst>
        </a:custGeom>
        <a:noFill/>
        <a:ln w="9525" cap="flat" cmpd="sng" algn="ctr">
          <a:solidFill>
            <a:schemeClr val="accent1">
              <a:shade val="8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6379610" y="3712482"/>
        <a:ext cx="56471" cy="56471"/>
      </dsp:txXfrm>
    </dsp:sp>
    <dsp:sp modelId="{54C2E053-4B95-0443-ADF1-71469AAF1ACF}">
      <dsp:nvSpPr>
        <dsp:cNvPr id="0" name=""/>
        <dsp:cNvSpPr/>
      </dsp:nvSpPr>
      <dsp:spPr>
        <a:xfrm>
          <a:off x="6944453" y="3723823"/>
          <a:ext cx="1308004" cy="385703"/>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ct val="35000"/>
            </a:spcAft>
          </a:pPr>
          <a:r>
            <a:rPr lang="en-US" sz="900" kern="1200" dirty="0" smtClean="0"/>
            <a:t>158 basin lack cooperative management framework</a:t>
          </a:r>
        </a:p>
      </dsp:txBody>
      <dsp:txXfrm>
        <a:off x="6955750" y="3735120"/>
        <a:ext cx="1285410" cy="363109"/>
      </dsp:txXfrm>
    </dsp:sp>
    <dsp:sp modelId="{0C7062E8-4CEA-3A4B-9A19-9BE791544C1C}">
      <dsp:nvSpPr>
        <dsp:cNvPr id="0" name=""/>
        <dsp:cNvSpPr/>
      </dsp:nvSpPr>
      <dsp:spPr>
        <a:xfrm rot="3168362">
          <a:off x="5667394" y="3960026"/>
          <a:ext cx="1030856" cy="30643"/>
        </a:xfrm>
        <a:custGeom>
          <a:avLst/>
          <a:gdLst/>
          <a:ahLst/>
          <a:cxnLst/>
          <a:rect l="0" t="0" r="0" b="0"/>
          <a:pathLst>
            <a:path>
              <a:moveTo>
                <a:pt x="0" y="15321"/>
              </a:moveTo>
              <a:lnTo>
                <a:pt x="1030856" y="15321"/>
              </a:lnTo>
            </a:path>
          </a:pathLst>
        </a:custGeom>
        <a:noFill/>
        <a:ln w="9525" cap="flat" cmpd="sng" algn="ctr">
          <a:solidFill>
            <a:schemeClr val="accent1">
              <a:shade val="8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6157051" y="3949576"/>
        <a:ext cx="51542" cy="51542"/>
      </dsp:txXfrm>
    </dsp:sp>
    <dsp:sp modelId="{9FB4EF2F-A388-DC46-B335-B9DB7A2E2A73}">
      <dsp:nvSpPr>
        <dsp:cNvPr id="0" name=""/>
        <dsp:cNvSpPr/>
      </dsp:nvSpPr>
      <dsp:spPr>
        <a:xfrm>
          <a:off x="6494406" y="4238165"/>
          <a:ext cx="1221356" cy="295539"/>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ct val="35000"/>
            </a:spcAft>
          </a:pPr>
          <a:r>
            <a:rPr lang="en-US" sz="900" kern="1200" dirty="0" smtClean="0"/>
            <a:t>Majority of treaties bilateral</a:t>
          </a:r>
        </a:p>
      </dsp:txBody>
      <dsp:txXfrm>
        <a:off x="6503062" y="4246821"/>
        <a:ext cx="1204044" cy="278227"/>
      </dsp:txXfrm>
    </dsp:sp>
    <dsp:sp modelId="{D58E0B8D-02B3-F240-8CD1-54DBD1A4FE0D}">
      <dsp:nvSpPr>
        <dsp:cNvPr id="0" name=""/>
        <dsp:cNvSpPr/>
      </dsp:nvSpPr>
      <dsp:spPr>
        <a:xfrm rot="4509528">
          <a:off x="1534949" y="3321402"/>
          <a:ext cx="3827219" cy="30643"/>
        </a:xfrm>
        <a:custGeom>
          <a:avLst/>
          <a:gdLst/>
          <a:ahLst/>
          <a:cxnLst/>
          <a:rect l="0" t="0" r="0" b="0"/>
          <a:pathLst>
            <a:path>
              <a:moveTo>
                <a:pt x="0" y="15321"/>
              </a:moveTo>
              <a:lnTo>
                <a:pt x="3827219" y="15321"/>
              </a:lnTo>
            </a:path>
          </a:pathLst>
        </a:custGeom>
        <a:noFill/>
        <a:ln w="9525" cap="flat" cmpd="sng" algn="ctr">
          <a:solidFill>
            <a:schemeClr val="accent1">
              <a:shade val="6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311150">
            <a:lnSpc>
              <a:spcPct val="90000"/>
            </a:lnSpc>
            <a:spcBef>
              <a:spcPct val="0"/>
            </a:spcBef>
            <a:spcAft>
              <a:spcPct val="35000"/>
            </a:spcAft>
          </a:pPr>
          <a:endParaRPr lang="en-US" sz="700" kern="1200"/>
        </a:p>
      </dsp:txBody>
      <dsp:txXfrm>
        <a:off x="3352878" y="3241043"/>
        <a:ext cx="191360" cy="191360"/>
      </dsp:txXfrm>
    </dsp:sp>
    <dsp:sp modelId="{FE1E4D8C-A51F-7648-AE1E-A4FC14C48C57}">
      <dsp:nvSpPr>
        <dsp:cNvPr id="0" name=""/>
        <dsp:cNvSpPr/>
      </dsp:nvSpPr>
      <dsp:spPr>
        <a:xfrm>
          <a:off x="3938713" y="4703508"/>
          <a:ext cx="1931945" cy="965972"/>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n-US" sz="2400" kern="1200" dirty="0" smtClean="0"/>
            <a:t>National and sub-national</a:t>
          </a:r>
        </a:p>
      </dsp:txBody>
      <dsp:txXfrm>
        <a:off x="3967005" y="4731800"/>
        <a:ext cx="1875361" cy="90938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04F720-7CEE-1449-BBEE-1609510A99D6}">
      <dsp:nvSpPr>
        <dsp:cNvPr id="0" name=""/>
        <dsp:cNvSpPr/>
      </dsp:nvSpPr>
      <dsp:spPr>
        <a:xfrm>
          <a:off x="799" y="528553"/>
          <a:ext cx="3119584" cy="1871750"/>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40970" tIns="140970" rIns="140970" bIns="140970" numCol="1" spcCol="1270" anchor="ctr" anchorCtr="0">
          <a:noAutofit/>
        </a:bodyPr>
        <a:lstStyle/>
        <a:p>
          <a:pPr lvl="0" algn="ctr" defTabSz="1644650" rtl="0">
            <a:lnSpc>
              <a:spcPct val="90000"/>
            </a:lnSpc>
            <a:spcBef>
              <a:spcPct val="0"/>
            </a:spcBef>
            <a:spcAft>
              <a:spcPct val="35000"/>
            </a:spcAft>
          </a:pPr>
          <a:r>
            <a:rPr lang="en-US" sz="3700" kern="1200" smtClean="0"/>
            <a:t>Equitable and reasonable utilization</a:t>
          </a:r>
          <a:endParaRPr lang="en-US" sz="3700" kern="1200"/>
        </a:p>
      </dsp:txBody>
      <dsp:txXfrm>
        <a:off x="799" y="528553"/>
        <a:ext cx="3119584" cy="1871750"/>
      </dsp:txXfrm>
    </dsp:sp>
    <dsp:sp modelId="{C04DAA05-8C98-974E-9DF1-2A7CCEBBF4A4}">
      <dsp:nvSpPr>
        <dsp:cNvPr id="0" name=""/>
        <dsp:cNvSpPr/>
      </dsp:nvSpPr>
      <dsp:spPr>
        <a:xfrm>
          <a:off x="3432343" y="528553"/>
          <a:ext cx="3119584" cy="1871750"/>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40970" tIns="140970" rIns="140970" bIns="140970" numCol="1" spcCol="1270" anchor="ctr" anchorCtr="0">
          <a:noAutofit/>
        </a:bodyPr>
        <a:lstStyle/>
        <a:p>
          <a:pPr lvl="0" algn="ctr" defTabSz="1644650" rtl="0">
            <a:lnSpc>
              <a:spcPct val="90000"/>
            </a:lnSpc>
            <a:spcBef>
              <a:spcPct val="0"/>
            </a:spcBef>
            <a:spcAft>
              <a:spcPct val="35000"/>
            </a:spcAft>
          </a:pPr>
          <a:r>
            <a:rPr lang="en-US" sz="3700" kern="1200" dirty="0" smtClean="0"/>
            <a:t>No significant harm </a:t>
          </a:r>
          <a:endParaRPr lang="en-US" sz="3700" kern="1200" dirty="0"/>
        </a:p>
      </dsp:txBody>
      <dsp:txXfrm>
        <a:off x="3432343" y="528553"/>
        <a:ext cx="3119584" cy="1871750"/>
      </dsp:txXfrm>
    </dsp:sp>
    <dsp:sp modelId="{AB7EC503-4F4D-7E48-8AF4-45FB7220C80C}">
      <dsp:nvSpPr>
        <dsp:cNvPr id="0" name=""/>
        <dsp:cNvSpPr/>
      </dsp:nvSpPr>
      <dsp:spPr>
        <a:xfrm>
          <a:off x="1716571" y="2712263"/>
          <a:ext cx="3119584" cy="1871750"/>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40970" tIns="140970" rIns="140970" bIns="140970" numCol="1" spcCol="1270" anchor="ctr" anchorCtr="0">
          <a:noAutofit/>
        </a:bodyPr>
        <a:lstStyle/>
        <a:p>
          <a:pPr lvl="0" algn="ctr" defTabSz="1644650" rtl="0">
            <a:lnSpc>
              <a:spcPct val="90000"/>
            </a:lnSpc>
            <a:spcBef>
              <a:spcPct val="0"/>
            </a:spcBef>
            <a:spcAft>
              <a:spcPct val="35000"/>
            </a:spcAft>
          </a:pPr>
          <a:r>
            <a:rPr lang="en-US" sz="3700" kern="1200" smtClean="0"/>
            <a:t>Protection and preservation of ecosystems</a:t>
          </a:r>
          <a:endParaRPr lang="en-US" sz="3700" kern="1200"/>
        </a:p>
      </dsp:txBody>
      <dsp:txXfrm>
        <a:off x="1716571" y="2712263"/>
        <a:ext cx="3119584" cy="187175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8DEFAB-F292-FC48-93CE-60877140E53E}">
      <dsp:nvSpPr>
        <dsp:cNvPr id="0" name=""/>
        <dsp:cNvSpPr/>
      </dsp:nvSpPr>
      <dsp:spPr>
        <a:xfrm>
          <a:off x="1669368" y="0"/>
          <a:ext cx="5805263" cy="5805263"/>
        </a:xfrm>
        <a:prstGeom prst="diamond">
          <a:avLst/>
        </a:prstGeom>
        <a:solidFill>
          <a:schemeClr val="accent1">
            <a:tint val="40000"/>
            <a:hueOff val="0"/>
            <a:satOff val="0"/>
            <a:lumOff val="0"/>
            <a:alphaOff val="0"/>
          </a:schemeClr>
        </a:solid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EB20F5CA-8761-7A42-AA6B-136E0478FC1C}">
      <dsp:nvSpPr>
        <dsp:cNvPr id="0" name=""/>
        <dsp:cNvSpPr/>
      </dsp:nvSpPr>
      <dsp:spPr>
        <a:xfrm>
          <a:off x="2220868" y="551500"/>
          <a:ext cx="2264052" cy="2264052"/>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kern="1200" dirty="0" smtClean="0"/>
            <a:t>Treaty congestion</a:t>
          </a:r>
          <a:endParaRPr lang="en-US" sz="2800" kern="1200" dirty="0"/>
        </a:p>
      </dsp:txBody>
      <dsp:txXfrm>
        <a:off x="2331390" y="662022"/>
        <a:ext cx="2043008" cy="2043008"/>
      </dsp:txXfrm>
    </dsp:sp>
    <dsp:sp modelId="{236CC825-8199-DE4A-9EA0-A53AFA19C083}">
      <dsp:nvSpPr>
        <dsp:cNvPr id="0" name=""/>
        <dsp:cNvSpPr/>
      </dsp:nvSpPr>
      <dsp:spPr>
        <a:xfrm>
          <a:off x="4659078" y="551500"/>
          <a:ext cx="2264052" cy="2264052"/>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kern="1200" dirty="0" smtClean="0"/>
            <a:t>Lack of awareness</a:t>
          </a:r>
          <a:endParaRPr lang="en-US" sz="2800" kern="1200" dirty="0"/>
        </a:p>
      </dsp:txBody>
      <dsp:txXfrm>
        <a:off x="4769600" y="662022"/>
        <a:ext cx="2043008" cy="2043008"/>
      </dsp:txXfrm>
    </dsp:sp>
    <dsp:sp modelId="{EBA568CB-5F33-4C48-AAF1-E32541046076}">
      <dsp:nvSpPr>
        <dsp:cNvPr id="0" name=""/>
        <dsp:cNvSpPr/>
      </dsp:nvSpPr>
      <dsp:spPr>
        <a:xfrm>
          <a:off x="2220868" y="2989710"/>
          <a:ext cx="2264052" cy="2264052"/>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kern="1200" dirty="0" smtClean="0"/>
            <a:t>Misunderstandings</a:t>
          </a:r>
          <a:endParaRPr lang="en-US" sz="2800" kern="1200" dirty="0"/>
        </a:p>
      </dsp:txBody>
      <dsp:txXfrm>
        <a:off x="2331390" y="3100232"/>
        <a:ext cx="2043008" cy="2043008"/>
      </dsp:txXfrm>
    </dsp:sp>
    <dsp:sp modelId="{E2ECEDA9-3CE7-2845-B243-BE7EBFB16469}">
      <dsp:nvSpPr>
        <dsp:cNvPr id="0" name=""/>
        <dsp:cNvSpPr/>
      </dsp:nvSpPr>
      <dsp:spPr>
        <a:xfrm>
          <a:off x="4659078" y="2989710"/>
          <a:ext cx="2264052" cy="2264052"/>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kern="1200" dirty="0" smtClean="0"/>
            <a:t>Lack of champions</a:t>
          </a:r>
          <a:endParaRPr lang="en-US" sz="2800" kern="1200" dirty="0"/>
        </a:p>
      </dsp:txBody>
      <dsp:txXfrm>
        <a:off x="4769600" y="3100232"/>
        <a:ext cx="2043008" cy="204300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8FA0E2-A68B-BF43-9CD1-0C75A33C0383}">
      <dsp:nvSpPr>
        <dsp:cNvPr id="0" name=""/>
        <dsp:cNvSpPr/>
      </dsp:nvSpPr>
      <dsp:spPr>
        <a:xfrm rot="20735185">
          <a:off x="269318" y="493522"/>
          <a:ext cx="2526953" cy="611091"/>
        </a:xfrm>
        <a:prstGeom prst="roundRect">
          <a:avLst>
            <a:gd name="adj" fmla="val 10000"/>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en-US" sz="2600" kern="1200" dirty="0" smtClean="0"/>
            <a:t>Strengths</a:t>
          </a:r>
          <a:endParaRPr lang="en-US" sz="2600" kern="1200" dirty="0"/>
        </a:p>
      </dsp:txBody>
      <dsp:txXfrm>
        <a:off x="287216" y="511420"/>
        <a:ext cx="2491157" cy="575295"/>
      </dsp:txXfrm>
    </dsp:sp>
    <dsp:sp modelId="{66FAFD42-DDAC-304B-AF4F-5694A14FCB20}">
      <dsp:nvSpPr>
        <dsp:cNvPr id="0" name=""/>
        <dsp:cNvSpPr/>
      </dsp:nvSpPr>
      <dsp:spPr>
        <a:xfrm rot="20670664">
          <a:off x="5125613" y="994796"/>
          <a:ext cx="2899966" cy="722324"/>
        </a:xfrm>
        <a:prstGeom prst="roundRect">
          <a:avLst>
            <a:gd name="adj" fmla="val 10000"/>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en-US" sz="2600" kern="1200" dirty="0" smtClean="0"/>
            <a:t>Weaknesses</a:t>
          </a:r>
          <a:endParaRPr lang="en-US" sz="2600" kern="1200" dirty="0"/>
        </a:p>
      </dsp:txBody>
      <dsp:txXfrm>
        <a:off x="5146769" y="1015952"/>
        <a:ext cx="2857654" cy="680012"/>
      </dsp:txXfrm>
    </dsp:sp>
    <dsp:sp modelId="{159F8C43-01EE-6140-ABD1-27631D6A637E}">
      <dsp:nvSpPr>
        <dsp:cNvPr id="0" name=""/>
        <dsp:cNvSpPr/>
      </dsp:nvSpPr>
      <dsp:spPr>
        <a:xfrm>
          <a:off x="5107912" y="5730162"/>
          <a:ext cx="1011205" cy="1011205"/>
        </a:xfrm>
        <a:prstGeom prst="triangle">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E57BCE50-BE4F-0A42-AE00-45FA7FE8D2DE}">
      <dsp:nvSpPr>
        <dsp:cNvPr id="0" name=""/>
        <dsp:cNvSpPr/>
      </dsp:nvSpPr>
      <dsp:spPr>
        <a:xfrm rot="20335491">
          <a:off x="2421017" y="5347517"/>
          <a:ext cx="6069084" cy="424391"/>
        </a:xfrm>
        <a:prstGeom prst="rect">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36605494-A008-3443-B321-B9BE0F0EAC37}">
      <dsp:nvSpPr>
        <dsp:cNvPr id="0" name=""/>
        <dsp:cNvSpPr/>
      </dsp:nvSpPr>
      <dsp:spPr>
        <a:xfrm rot="20360978">
          <a:off x="1130266" y="2135154"/>
          <a:ext cx="2583203" cy="658578"/>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kern="1200" dirty="0" smtClean="0"/>
            <a:t>Clarifies customary international law</a:t>
          </a:r>
          <a:endParaRPr lang="en-US" sz="1500" kern="1200" dirty="0"/>
        </a:p>
      </dsp:txBody>
      <dsp:txXfrm>
        <a:off x="1162415" y="2167303"/>
        <a:ext cx="2518905" cy="594280"/>
      </dsp:txXfrm>
    </dsp:sp>
    <dsp:sp modelId="{E8800436-A231-244F-9531-BF1700EBB2B9}">
      <dsp:nvSpPr>
        <dsp:cNvPr id="0" name=""/>
        <dsp:cNvSpPr/>
      </dsp:nvSpPr>
      <dsp:spPr>
        <a:xfrm rot="20390018">
          <a:off x="2074567" y="5234339"/>
          <a:ext cx="2997590" cy="592665"/>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kern="1200" dirty="0" smtClean="0"/>
            <a:t>Informs adoption of new/ revised agreements</a:t>
          </a:r>
          <a:endParaRPr lang="en-US" sz="1500" kern="1200" dirty="0"/>
        </a:p>
      </dsp:txBody>
      <dsp:txXfrm>
        <a:off x="2103499" y="5263271"/>
        <a:ext cx="2939726" cy="534801"/>
      </dsp:txXfrm>
    </dsp:sp>
    <dsp:sp modelId="{1EBF11B8-357C-E84F-AC5E-F964A1E58000}">
      <dsp:nvSpPr>
        <dsp:cNvPr id="0" name=""/>
        <dsp:cNvSpPr/>
      </dsp:nvSpPr>
      <dsp:spPr>
        <a:xfrm rot="20658351">
          <a:off x="1694844" y="3800635"/>
          <a:ext cx="2823448" cy="549273"/>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kern="1200" dirty="0" smtClean="0"/>
            <a:t>Supplements gaps and failings</a:t>
          </a:r>
          <a:endParaRPr lang="en-US" sz="1500" kern="1200" dirty="0"/>
        </a:p>
      </dsp:txBody>
      <dsp:txXfrm>
        <a:off x="1721657" y="3827448"/>
        <a:ext cx="2769822" cy="495647"/>
      </dsp:txXfrm>
    </dsp:sp>
    <dsp:sp modelId="{F2016EFA-A345-8B49-8050-01CD92BEF5C5}">
      <dsp:nvSpPr>
        <dsp:cNvPr id="0" name=""/>
        <dsp:cNvSpPr/>
      </dsp:nvSpPr>
      <dsp:spPr>
        <a:xfrm rot="20776743">
          <a:off x="1926179" y="4406803"/>
          <a:ext cx="2859161" cy="655843"/>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kern="1200" dirty="0" smtClean="0"/>
            <a:t>Supports existing environmental conventions</a:t>
          </a:r>
          <a:endParaRPr lang="en-US" sz="1500" kern="1200" dirty="0"/>
        </a:p>
      </dsp:txBody>
      <dsp:txXfrm>
        <a:off x="1958195" y="4438819"/>
        <a:ext cx="2795129" cy="591811"/>
      </dsp:txXfrm>
    </dsp:sp>
    <dsp:sp modelId="{9448A0C5-1B68-4742-AF54-4EEE872032B7}">
      <dsp:nvSpPr>
        <dsp:cNvPr id="0" name=""/>
        <dsp:cNvSpPr/>
      </dsp:nvSpPr>
      <dsp:spPr>
        <a:xfrm rot="20343697">
          <a:off x="5659842" y="3738707"/>
          <a:ext cx="3060144" cy="676245"/>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kern="1200" dirty="0" smtClean="0"/>
            <a:t>Framework instrument – general principles lack specificity</a:t>
          </a:r>
          <a:endParaRPr lang="en-US" sz="1500" kern="1200" dirty="0"/>
        </a:p>
      </dsp:txBody>
      <dsp:txXfrm>
        <a:off x="5692854" y="3771719"/>
        <a:ext cx="2994120" cy="610221"/>
      </dsp:txXfrm>
    </dsp:sp>
    <dsp:sp modelId="{7936AAAF-05D6-BB42-A268-3B68F6F0A3B0}">
      <dsp:nvSpPr>
        <dsp:cNvPr id="0" name=""/>
        <dsp:cNvSpPr/>
      </dsp:nvSpPr>
      <dsp:spPr>
        <a:xfrm rot="20675233">
          <a:off x="5571542" y="2841511"/>
          <a:ext cx="2934693" cy="689998"/>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kern="1200" dirty="0" smtClean="0"/>
            <a:t>No strong institutional mechanism to support implementation</a:t>
          </a:r>
          <a:endParaRPr lang="en-US" sz="1500" kern="1200" dirty="0"/>
        </a:p>
      </dsp:txBody>
      <dsp:txXfrm>
        <a:off x="5605225" y="2875194"/>
        <a:ext cx="2867327" cy="622632"/>
      </dsp:txXfrm>
    </dsp:sp>
    <dsp:sp modelId="{CDD40323-4E64-B049-8D87-7CF50D99094C}">
      <dsp:nvSpPr>
        <dsp:cNvPr id="0" name=""/>
        <dsp:cNvSpPr/>
      </dsp:nvSpPr>
      <dsp:spPr>
        <a:xfrm rot="20298478">
          <a:off x="5351587" y="1943297"/>
          <a:ext cx="2869749" cy="749228"/>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kern="1200" dirty="0" smtClean="0"/>
            <a:t>Currently lacks (formal) widespread support</a:t>
          </a:r>
          <a:endParaRPr lang="en-US" sz="1500" kern="1200" dirty="0"/>
        </a:p>
      </dsp:txBody>
      <dsp:txXfrm>
        <a:off x="5388161" y="1979871"/>
        <a:ext cx="2796601" cy="676080"/>
      </dsp:txXfrm>
    </dsp:sp>
  </dsp:spTree>
</dsp:drawing>
</file>

<file path=ppt/diagrams/layout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5.xml><?xml version="1.0" encoding="utf-8"?>
<dgm:layoutDef xmlns:dgm="http://schemas.openxmlformats.org/drawingml/2006/diagram" xmlns:a="http://schemas.openxmlformats.org/drawingml/2006/main" uniqueId="urn:microsoft.com/office/officeart/2005/8/layout/balance1">
  <dgm:title val=""/>
  <dgm:desc val=""/>
  <dgm:catLst>
    <dgm:cat type="relationship" pri="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23">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25" srcId="2" destId="23" srcOrd="0" destOrd="0"/>
      </dgm:cxnLst>
      <dgm:bg/>
      <dgm:whole/>
    </dgm:dataModel>
  </dgm:sampData>
  <dgm:styleData>
    <dgm:dataModel>
      <dgm:ptLst>
        <dgm:pt modelId="0" type="doc"/>
        <dgm:pt modelId="1"/>
        <dgm:pt modelId="11"/>
        <dgm:pt modelId="12"/>
        <dgm:pt modelId="2"/>
        <dgm:pt modelId="21"/>
        <dgm:pt modelId="22"/>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tyleData>
  <dgm:clrData>
    <dgm:dataModel>
      <dgm:ptLst>
        <dgm:pt modelId="0" type="doc"/>
        <dgm:pt modelId="1"/>
        <dgm:pt modelId="11"/>
        <dgm:pt modelId="12"/>
        <dgm:pt modelId="13"/>
        <dgm:pt modelId="2"/>
        <dgm:pt modelId="21"/>
        <dgm:pt modelId="22"/>
        <dgm:pt modelId="23"/>
      </dgm:ptLst>
      <dgm:cxnLst>
        <dgm:cxn modelId="4" srcId="0" destId="1" srcOrd="0" destOrd="0"/>
        <dgm:cxn modelId="5" srcId="0" destId="2" srcOrd="1" destOrd="0"/>
        <dgm:cxn modelId="15" srcId="1" destId="11" srcOrd="0" destOrd="0"/>
        <dgm:cxn modelId="16" srcId="1" destId="12" srcOrd="0" destOrd="0"/>
        <dgm:cxn modelId="17" srcId="1" destId="13" srcOrd="0" destOrd="0"/>
        <dgm:cxn modelId="25" srcId="2" destId="21" srcOrd="0" destOrd="0"/>
        <dgm:cxn modelId="26" srcId="2" destId="22" srcOrd="0" destOrd="0"/>
        <dgm:cxn modelId="27" srcId="2" destId="23" srcOrd="0" destOrd="0"/>
      </dgm:cxnLst>
      <dgm:bg/>
      <dgm:whole/>
    </dgm:dataModel>
  </dgm:clrData>
  <dgm:layoutNode name="outerComposite">
    <dgm:varLst>
      <dgm:chMax val="2"/>
      <dgm:animLvl val="lvl"/>
      <dgm:resizeHandles val="exact"/>
    </dgm:varLst>
    <dgm:alg type="composite">
      <dgm:param type="ar" val="1"/>
    </dgm:alg>
    <dgm:shape xmlns:r="http://schemas.openxmlformats.org/officeDocument/2006/relationships" r:blip="">
      <dgm:adjLst/>
    </dgm:shape>
    <dgm:presOf/>
    <dgm:constrLst>
      <dgm:constr type="h" for="ch" forName="parentComposite" refType="h" refFor="ch" refForName="dummyMaxCanvas" op="equ" fact="0.2"/>
      <dgm:constr type="t" for="ch" forName="parentComposite"/>
      <dgm:constr type="h" for="ch" forName="childrenComposite" refType="h" refFor="ch" refForName="dummyMaxCanvas" op="equ" fact="0.8"/>
      <dgm:constr type="t" for="ch" forName="childrenComposite" refType="h" refFor="ch" refForName="dummyMaxCanvas" fact="0.2"/>
    </dgm:constrLst>
    <dgm:ruleLst/>
    <dgm:layoutNode name="dummyMaxCanvas">
      <dgm:alg type="sp"/>
      <dgm:shape xmlns:r="http://schemas.openxmlformats.org/officeDocument/2006/relationships" r:blip="">
        <dgm:adjLst/>
      </dgm:shape>
      <dgm:presOf/>
      <dgm:constrLst/>
      <dgm:ruleLst/>
    </dgm:layoutNode>
    <dgm:layoutNode name="parentComposite">
      <dgm:alg type="composite"/>
      <dgm:shape xmlns:r="http://schemas.openxmlformats.org/officeDocument/2006/relationships" r:blip="">
        <dgm:adjLst/>
      </dgm:shape>
      <dgm:presOf/>
      <dgm:constrLst>
        <dgm:constr type="w" for="ch" forName="parent1" refType="w" fact="0.36"/>
        <dgm:constr type="ctrX" for="ch" forName="parent1" refType="w" fact="0.24"/>
        <dgm:constr type="w" for="ch" forName="parent2" refType="w" fact="0.36"/>
        <dgm:constr type="ctrX" for="ch" forName="parent2" refType="w" fact="0.76"/>
        <dgm:constr type="primFontSz" for="ch" ptType="node" op="equ"/>
      </dgm:constrLst>
      <dgm:ruleLst/>
      <dgm:layoutNode name="parent1" styleLbl="alignAccFollowNode1">
        <dgm:varLst>
          <dgm:chMax val="4"/>
        </dgm:varLst>
        <dgm:alg type="tx"/>
        <dgm:shape xmlns:r="http://schemas.openxmlformats.org/officeDocument/2006/relationships" type="roundRect" r:blip="">
          <dgm:adjLst>
            <dgm:adj idx="1" val="0.1"/>
          </dgm:adjLst>
        </dgm:shape>
        <dgm:presOf axis="ch" ptType="node" cnt="1"/>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arent2" styleLbl="alignAccFollowNode1">
        <dgm:varLst>
          <dgm:chMax val="4"/>
        </dgm:varLst>
        <dgm:alg type="tx"/>
        <dgm:shape xmlns:r="http://schemas.openxmlformats.org/officeDocument/2006/relationships" type="roundRect" r:blip="">
          <dgm:adjLst>
            <dgm:adj idx="1" val="0.1"/>
          </dgm:adjLst>
        </dgm:shape>
        <dgm:presOf axis="ch" ptType="node" st="2" cnt="1"/>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layoutNode name="childrenComposite">
      <dgm:alg type="composite"/>
      <dgm:shape xmlns:r="http://schemas.openxmlformats.org/officeDocument/2006/relationships" r:blip="">
        <dgm:adjLst/>
      </dgm:shape>
      <dgm:presOf/>
      <dgm:constrLst>
        <dgm:constr type="primFontSz" for="ch" ptType="node" op="equ" val="65"/>
        <dgm:constr type="w" for="ch" forName="fulcrum" refType="w" fact="0.15"/>
        <dgm:constr type="h" for="ch" forName="fulcrum" refType="w" refFor="ch" refForName="fulcrum"/>
        <dgm:constr type="b" for="ch" forName="fulcrum" refType="h"/>
        <dgm:constr type="ctrX" for="ch" forName="fulcrum" refType="w" fact="0.5"/>
        <dgm:constr type="w" for="ch" forName="balance_00" refType="w" fact="0.9"/>
        <dgm:constr type="h" for="ch" forName="balance_00" refType="h" fact="0.076"/>
        <dgm:constr type="b" for="ch" forName="balance_00" refType="h" fact="0.81"/>
        <dgm:constr type="ctrX" for="ch" forName="balance_00" refType="w" fact="0.5"/>
        <dgm:constr type="w" for="ch" forName="balance_01" refType="w"/>
        <dgm:constr type="h" for="ch" forName="balance_01" refType="h" fact="0.157"/>
        <dgm:constr type="b" for="ch" forName="balance_01" refType="h" fact="0.85"/>
        <dgm:constr type="ctrX" for="ch" forName="balance_01" refType="w" fact="0.5"/>
        <dgm:constr type="w" for="ch" forName="balance_02" refType="w"/>
        <dgm:constr type="h" for="ch" forName="balance_02" refType="h" fact="0.157"/>
        <dgm:constr type="b" for="ch" forName="balance_02" refType="h" fact="0.85"/>
        <dgm:constr type="ctrX" for="ch" forName="balance_02" refType="w" fact="0.5"/>
        <dgm:constr type="w" for="ch" forName="balance_03" refType="w"/>
        <dgm:constr type="h" for="ch" forName="balance_03" refType="h" fact="0.157"/>
        <dgm:constr type="b" for="ch" forName="balance_03" refType="h" fact="0.85"/>
        <dgm:constr type="ctrX" for="ch" forName="balance_03" refType="w" fact="0.5"/>
        <dgm:constr type="w" for="ch" forName="balance_04" refType="w"/>
        <dgm:constr type="h" for="ch" forName="balance_04" refType="h" fact="0.157"/>
        <dgm:constr type="b" for="ch" forName="balance_04" refType="h" fact="0.85"/>
        <dgm:constr type="ctrX" for="ch" forName="balance_04" refType="w" fact="0.5"/>
        <dgm:constr type="w" for="ch" forName="balance_10" refType="w"/>
        <dgm:constr type="h" for="ch" forName="balance_10" refType="h" fact="0.157"/>
        <dgm:constr type="b" for="ch" forName="balance_10" refType="h" fact="0.85"/>
        <dgm:constr type="ctrX" for="ch" forName="balance_10" refType="w" fact="0.5"/>
        <dgm:constr type="w" for="ch" forName="balance_11" refType="w" fact="0.9"/>
        <dgm:constr type="h" for="ch" forName="balance_11" refType="h" fact="0.076"/>
        <dgm:constr type="b" for="ch" forName="balance_11" refType="h" fact="0.81"/>
        <dgm:constr type="ctrX" for="ch" forName="balance_11" refType="w" fact="0.5"/>
        <dgm:constr type="w" for="ch" forName="balance_12" refType="w"/>
        <dgm:constr type="h" for="ch" forName="balance_12" refType="h" fact="0.157"/>
        <dgm:constr type="b" for="ch" forName="balance_12" refType="h" fact="0.85"/>
        <dgm:constr type="ctrX" for="ch" forName="balance_12" refType="w" fact="0.5"/>
        <dgm:constr type="w" for="ch" forName="balance_13" refType="w"/>
        <dgm:constr type="h" for="ch" forName="balance_13" refType="h" fact="0.157"/>
        <dgm:constr type="b" for="ch" forName="balance_13" refType="h" fact="0.85"/>
        <dgm:constr type="ctrX" for="ch" forName="balance_13" refType="w" fact="0.5"/>
        <dgm:constr type="w" for="ch" forName="balance_14" refType="w"/>
        <dgm:constr type="h" for="ch" forName="balance_14" refType="h" fact="0.157"/>
        <dgm:constr type="b" for="ch" forName="balance_14" refType="h" fact="0.85"/>
        <dgm:constr type="ctrX" for="ch" forName="balance_14" refType="w" fact="0.5"/>
        <dgm:constr type="w" for="ch" forName="balance_20" refType="w"/>
        <dgm:constr type="h" for="ch" forName="balance_20" refType="h" fact="0.157"/>
        <dgm:constr type="b" for="ch" forName="balance_20" refType="h" fact="0.85"/>
        <dgm:constr type="ctrX" for="ch" forName="balance_20" refType="w" fact="0.5"/>
        <dgm:constr type="w" for="ch" forName="balance_21" refType="w"/>
        <dgm:constr type="h" for="ch" forName="balance_21" refType="h" fact="0.157"/>
        <dgm:constr type="b" for="ch" forName="balance_21" refType="h" fact="0.85"/>
        <dgm:constr type="ctrX" for="ch" forName="balance_21" refType="w" fact="0.5"/>
        <dgm:constr type="w" for="ch" forName="balance_22" refType="w" fact="0.9"/>
        <dgm:constr type="h" for="ch" forName="balance_22" refType="h" fact="0.076"/>
        <dgm:constr type="b" for="ch" forName="balance_22" refType="h" fact="0.81"/>
        <dgm:constr type="ctrX" for="ch" forName="balance_22" refType="w" fact="0.5"/>
        <dgm:constr type="w" for="ch" forName="balance_23" refType="w"/>
        <dgm:constr type="h" for="ch" forName="balance_23" refType="h" fact="0.157"/>
        <dgm:constr type="b" for="ch" forName="balance_23" refType="h" fact="0.85"/>
        <dgm:constr type="ctrX" for="ch" forName="balance_23" refType="w" fact="0.5"/>
        <dgm:constr type="w" for="ch" forName="balance_24" refType="w"/>
        <dgm:constr type="h" for="ch" forName="balance_24" refType="h" fact="0.157"/>
        <dgm:constr type="b" for="ch" forName="balance_24" refType="h" fact="0.85"/>
        <dgm:constr type="ctrX" for="ch" forName="balance_24" refType="w" fact="0.5"/>
        <dgm:constr type="w" for="ch" forName="balance_30" refType="w"/>
        <dgm:constr type="h" for="ch" forName="balance_30" refType="h" fact="0.157"/>
        <dgm:constr type="b" for="ch" forName="balance_30" refType="h" fact="0.85"/>
        <dgm:constr type="ctrX" for="ch" forName="balance_30" refType="w" fact="0.5"/>
        <dgm:constr type="w" for="ch" forName="balance_31" refType="w"/>
        <dgm:constr type="h" for="ch" forName="balance_31" refType="h" fact="0.157"/>
        <dgm:constr type="b" for="ch" forName="balance_31" refType="h" fact="0.85"/>
        <dgm:constr type="ctrX" for="ch" forName="balance_31" refType="w" fact="0.5"/>
        <dgm:constr type="w" for="ch" forName="balance_32" refType="w"/>
        <dgm:constr type="h" for="ch" forName="balance_32" refType="h" fact="0.157"/>
        <dgm:constr type="b" for="ch" forName="balance_32" refType="h" fact="0.85"/>
        <dgm:constr type="ctrX" for="ch" forName="balance_32" refType="w" fact="0.5"/>
        <dgm:constr type="w" for="ch" forName="balance_33" refType="w" fact="0.9"/>
        <dgm:constr type="h" for="ch" forName="balance_33" refType="h" fact="0.076"/>
        <dgm:constr type="b" for="ch" forName="balance_33" refType="h" fact="0.81"/>
        <dgm:constr type="ctrX" for="ch" forName="balance_33" refType="w" fact="0.5"/>
        <dgm:constr type="w" for="ch" forName="balance_34" refType="w"/>
        <dgm:constr type="h" for="ch" forName="balance_34" refType="h" fact="0.157"/>
        <dgm:constr type="b" for="ch" forName="balance_34" refType="h" fact="0.85"/>
        <dgm:constr type="ctrX" for="ch" forName="balance_34" refType="w" fact="0.5"/>
        <dgm:constr type="w" for="ch" forName="balance_40" refType="w"/>
        <dgm:constr type="h" for="ch" forName="balance_40" refType="h" fact="0.157"/>
        <dgm:constr type="b" for="ch" forName="balance_40" refType="h" fact="0.85"/>
        <dgm:constr type="ctrX" for="ch" forName="balance_40" refType="w" fact="0.5"/>
        <dgm:constr type="w" for="ch" forName="balance_41" refType="w"/>
        <dgm:constr type="h" for="ch" forName="balance_41" refType="h" fact="0.157"/>
        <dgm:constr type="b" for="ch" forName="balance_41" refType="h" fact="0.85"/>
        <dgm:constr type="ctrX" for="ch" forName="balance_41" refType="w" fact="0.5"/>
        <dgm:constr type="w" for="ch" forName="balance_42" refType="w"/>
        <dgm:constr type="h" for="ch" forName="balance_42" refType="h" fact="0.157"/>
        <dgm:constr type="b" for="ch" forName="balance_42" refType="h" fact="0.85"/>
        <dgm:constr type="ctrX" for="ch" forName="balance_42" refType="w" fact="0.5"/>
        <dgm:constr type="w" for="ch" forName="balance_43" refType="w"/>
        <dgm:constr type="h" for="ch" forName="balance_43" refType="h" fact="0.157"/>
        <dgm:constr type="b" for="ch" forName="balance_43" refType="h" fact="0.85"/>
        <dgm:constr type="ctrX" for="ch" forName="balance_43" refType="w" fact="0.5"/>
        <dgm:constr type="w" for="ch" forName="balance_44" refType="w" fact="0.9"/>
        <dgm:constr type="h" for="ch" forName="balance_44" refType="h" fact="0.076"/>
        <dgm:constr type="b" for="ch" forName="balance_44" refType="h" fact="0.81"/>
        <dgm:constr type="ctrX" for="ch" forName="balance_44" refType="w" fact="0.5"/>
        <dgm:constr type="w" for="ch" forName="right_01_1" refType="w" fact="0.4"/>
        <dgm:constr type="h" for="ch" forName="right_01_1" refType="h" fact="0.7"/>
        <dgm:constr type="b" for="ch" forName="right_01_1" refType="h" fact="0.76"/>
        <dgm:constr type="ctrX" for="ch" forName="right_01_1" refType="w" fact="0.78"/>
        <dgm:constr type="w" for="ch" forName="left_10_1" refType="w" fact="0.4"/>
        <dgm:constr type="h" for="ch" forName="left_10_1" refType="h" fact="0.7"/>
        <dgm:constr type="b" for="ch" forName="left_10_1" refType="h" fact="0.76"/>
        <dgm:constr type="ctrX" for="ch" forName="left_10_1" refType="w" fact="0.22"/>
        <dgm:constr type="w" for="ch" forName="right_11_1" refType="w" fact="0.36"/>
        <dgm:constr type="h" for="ch" forName="right_11_1" refType="h" fact="0.67"/>
        <dgm:constr type="b" for="ch" forName="right_11_1" refType="h" fact="0.725"/>
        <dgm:constr type="ctrX" for="ch" forName="right_11_1" refType="w" fact="0.76"/>
        <dgm:constr type="w" for="ch" forName="left_11_1" refType="w" fact="0.36"/>
        <dgm:constr type="h" for="ch" forName="left_11_1" refType="h" fact="0.67"/>
        <dgm:constr type="b" for="ch" forName="left_11_1" refType="h" fact="0.725"/>
        <dgm:constr type="ctrX" for="ch" forName="left_11_1" refType="w" fact="0.24"/>
        <dgm:constr type="w" for="ch" forName="right_02_1" refType="w" fact="0.388"/>
        <dgm:constr type="h" for="ch" forName="right_02_1" refType="h" fact="0.36"/>
        <dgm:constr type="b" for="ch" forName="right_02_1" refType="h" fact="0.76"/>
        <dgm:constr type="ctrX" for="ch" forName="right_02_1" refType="w" fact="0.77"/>
        <dgm:constr type="w" for="ch" forName="right_02_2" refType="w" fact="0.388"/>
        <dgm:constr type="h" for="ch" forName="right_02_2" refType="h" fact="0.36"/>
        <dgm:constr type="b" for="ch" forName="right_02_2" refType="h" fact="0.42"/>
        <dgm:constr type="ctrX" for="ch" forName="right_02_2" refType="w" fact="0.79"/>
        <dgm:constr type="w" for="ch" forName="left_20_1" refType="w" fact="0.388"/>
        <dgm:constr type="h" for="ch" forName="left_20_1" refType="h" fact="0.36"/>
        <dgm:constr type="b" for="ch" forName="left_20_1" refType="h" fact="0.76"/>
        <dgm:constr type="ctrX" for="ch" forName="left_20_1" refType="w" fact="0.23"/>
        <dgm:constr type="w" for="ch" forName="left_20_2" refType="w" fact="0.388"/>
        <dgm:constr type="h" for="ch" forName="left_20_2" refType="h" fact="0.36"/>
        <dgm:constr type="b" for="ch" forName="left_20_2" refType="h" fact="0.42"/>
        <dgm:constr type="ctrX" for="ch" forName="left_20_2" refType="w" fact="0.21"/>
        <dgm:constr type="w" for="ch" forName="right_12_1" refType="w" fact="0.388"/>
        <dgm:constr type="h" for="ch" forName="right_12_1" refType="h" fact="0.36"/>
        <dgm:constr type="b" for="ch" forName="right_12_1" refType="h" fact="0.76"/>
        <dgm:constr type="ctrX" for="ch" forName="right_12_1" refType="w" fact="0.77"/>
        <dgm:constr type="w" for="ch" forName="right_12_2" refType="w" fact="0.388"/>
        <dgm:constr type="h" for="ch" forName="right_12_2" refType="h" fact="0.36"/>
        <dgm:constr type="b" for="ch" forName="right_12_2" refType="h" fact="0.42"/>
        <dgm:constr type="ctrX" for="ch" forName="right_12_2" refType="w" fact="0.79"/>
        <dgm:constr type="w" for="ch" forName="left_12_1" refType="w" fact="0.388"/>
        <dgm:constr type="h" for="ch" forName="left_12_1" refType="h" fact="0.36"/>
        <dgm:constr type="b" for="ch" forName="left_12_1" refType="h" fact="0.715"/>
        <dgm:constr type="ctrX" for="ch" forName="left_12_1" refType="w" fact="0.255"/>
        <dgm:constr type="w" for="ch" forName="right_22_1" refType="w" fact="0.36"/>
        <dgm:constr type="h" for="ch" forName="right_22_1" refType="h" fact="0.32"/>
        <dgm:constr type="b" for="ch" forName="right_22_1" refType="h" fact="0.725"/>
        <dgm:constr type="ctrX" for="ch" forName="right_22_1" refType="w" fact="0.76"/>
        <dgm:constr type="w" for="ch" forName="right_22_2" refType="w" fact="0.36"/>
        <dgm:constr type="h" for="ch" forName="right_22_2" refType="h" fact="0.32"/>
        <dgm:constr type="b" for="ch" forName="right_22_2" refType="h" fact="0.39"/>
        <dgm:constr type="ctrX" for="ch" forName="right_22_2" refType="w" fact="0.76"/>
        <dgm:constr type="w" for="ch" forName="left_22_1" refType="w" fact="0.36"/>
        <dgm:constr type="h" for="ch" forName="left_22_1" refType="h" fact="0.32"/>
        <dgm:constr type="b" for="ch" forName="left_22_1" refType="h" fact="0.725"/>
        <dgm:constr type="ctrX" for="ch" forName="left_22_1" refType="w" fact="0.24"/>
        <dgm:constr type="w" for="ch" forName="left_22_2" refType="w" fact="0.36"/>
        <dgm:constr type="h" for="ch" forName="left_22_2" refType="h" fact="0.32"/>
        <dgm:constr type="b" for="ch" forName="left_22_2" refType="h" fact="0.39"/>
        <dgm:constr type="ctrX" for="ch" forName="left_22_2" refType="w" fact="0.24"/>
        <dgm:constr type="w" for="ch" forName="left_21_1" refType="w" fact="0.388"/>
        <dgm:constr type="h" for="ch" forName="left_21_1" refType="h" fact="0.36"/>
        <dgm:constr type="b" for="ch" forName="left_21_1" refType="h" fact="0.76"/>
        <dgm:constr type="ctrX" for="ch" forName="left_21_1" refType="w" fact="0.23"/>
        <dgm:constr type="w" for="ch" forName="left_21_2" refType="w" fact="0.388"/>
        <dgm:constr type="h" for="ch" forName="left_21_2" refType="h" fact="0.36"/>
        <dgm:constr type="b" for="ch" forName="left_21_2" refType="h" fact="0.42"/>
        <dgm:constr type="ctrX" for="ch" forName="left_21_2" refType="w" fact="0.21"/>
        <dgm:constr type="w" for="ch" forName="right_21_1" refType="w" fact="0.388"/>
        <dgm:constr type="h" for="ch" forName="right_21_1" refType="h" fact="0.36"/>
        <dgm:constr type="b" for="ch" forName="right_21_1" refType="h" fact="0.715"/>
        <dgm:constr type="ctrX" for="ch" forName="right_21_1" refType="w" fact="0.745"/>
        <dgm:constr type="w" for="ch" forName="right_03_1" refType="w" fact="0.37"/>
        <dgm:constr type="h" for="ch" forName="right_03_1" refType="h" fact="0.24"/>
        <dgm:constr type="b" for="ch" forName="right_03_1" refType="h" fact="0.76"/>
        <dgm:constr type="ctrX" for="ch" forName="right_03_1" refType="w" fact="0.77"/>
        <dgm:constr type="w" for="ch" forName="right_03_2" refType="w" fact="0.37"/>
        <dgm:constr type="h" for="ch" forName="right_03_2" refType="h" fact="0.24"/>
        <dgm:constr type="b" for="ch" forName="right_03_2" refType="h" fact="0.535"/>
        <dgm:constr type="ctrX" for="ch" forName="right_03_2" refType="w" fact="0.783"/>
        <dgm:constr type="w" for="ch" forName="right_03_3" refType="w" fact="0.37"/>
        <dgm:constr type="h" for="ch" forName="right_03_3" refType="h" fact="0.24"/>
        <dgm:constr type="b" for="ch" forName="right_03_3" refType="h" fact="0.315"/>
        <dgm:constr type="ctrX" for="ch" forName="right_03_3" refType="w" fact="0.796"/>
        <dgm:constr type="w" for="ch" forName="left_30_1" refType="w" fact="0.37"/>
        <dgm:constr type="h" for="ch" forName="left_30_1" refType="h" fact="0.24"/>
        <dgm:constr type="b" for="ch" forName="left_30_1" refType="h" fact="0.76"/>
        <dgm:constr type="ctrX" for="ch" forName="left_30_1" refType="w" fact="0.23"/>
        <dgm:constr type="w" for="ch" forName="left_30_2" refType="w" fact="0.37"/>
        <dgm:constr type="h" for="ch" forName="left_30_2" refType="h" fact="0.24"/>
        <dgm:constr type="b" for="ch" forName="left_30_2" refType="h" fact="0.535"/>
        <dgm:constr type="ctrX" for="ch" forName="left_30_2" refType="w" fact="0.217"/>
        <dgm:constr type="w" for="ch" forName="left_30_3" refType="w" fact="0.37"/>
        <dgm:constr type="h" for="ch" forName="left_30_3" refType="h" fact="0.24"/>
        <dgm:constr type="b" for="ch" forName="left_30_3" refType="h" fact="0.315"/>
        <dgm:constr type="ctrX" for="ch" forName="left_30_3" refType="w" fact="0.204"/>
        <dgm:constr type="w" for="ch" forName="right_13_1" refType="w" fact="0.37"/>
        <dgm:constr type="h" for="ch" forName="right_13_1" refType="h" fact="0.24"/>
        <dgm:constr type="b" for="ch" forName="right_13_1" refType="h" fact="0.76"/>
        <dgm:constr type="ctrX" for="ch" forName="right_13_1" refType="w" fact="0.77"/>
        <dgm:constr type="w" for="ch" forName="right_13_2" refType="w" fact="0.37"/>
        <dgm:constr type="h" for="ch" forName="right_13_2" refType="h" fact="0.24"/>
        <dgm:constr type="b" for="ch" forName="right_13_2" refType="h" fact="0.535"/>
        <dgm:constr type="ctrX" for="ch" forName="right_13_2" refType="w" fact="0.783"/>
        <dgm:constr type="w" for="ch" forName="right_13_3" refType="w" fact="0.37"/>
        <dgm:constr type="h" for="ch" forName="right_13_3" refType="h" fact="0.24"/>
        <dgm:constr type="b" for="ch" forName="right_13_3" refType="h" fact="0.315"/>
        <dgm:constr type="ctrX" for="ch" forName="right_13_3" refType="w" fact="0.796"/>
        <dgm:constr type="w" for="ch" forName="left_13_1" refType="w" fact="0.37"/>
        <dgm:constr type="h" for="ch" forName="left_13_1" refType="h" fact="0.24"/>
        <dgm:constr type="b" for="ch" forName="left_13_1" refType="h" fact="0.715"/>
        <dgm:constr type="ctrX" for="ch" forName="left_13_1" refType="w" fact="0.255"/>
        <dgm:constr type="w" for="ch" forName="left_31_1" refType="w" fact="0.37"/>
        <dgm:constr type="h" for="ch" forName="left_31_1" refType="h" fact="0.24"/>
        <dgm:constr type="b" for="ch" forName="left_31_1" refType="h" fact="0.76"/>
        <dgm:constr type="ctrX" for="ch" forName="left_31_1" refType="w" fact="0.23"/>
        <dgm:constr type="w" for="ch" forName="left_31_2" refType="w" fact="0.37"/>
        <dgm:constr type="h" for="ch" forName="left_31_2" refType="h" fact="0.24"/>
        <dgm:constr type="b" for="ch" forName="left_31_2" refType="h" fact="0.535"/>
        <dgm:constr type="ctrX" for="ch" forName="left_31_2" refType="w" fact="0.217"/>
        <dgm:constr type="w" for="ch" forName="left_31_3" refType="w" fact="0.37"/>
        <dgm:constr type="h" for="ch" forName="left_31_3" refType="h" fact="0.24"/>
        <dgm:constr type="b" for="ch" forName="left_31_3" refType="h" fact="0.315"/>
        <dgm:constr type="ctrX" for="ch" forName="left_31_3" refType="w" fact="0.204"/>
        <dgm:constr type="w" for="ch" forName="right_31_1" refType="w" fact="0.37"/>
        <dgm:constr type="h" for="ch" forName="right_31_1" refType="h" fact="0.24"/>
        <dgm:constr type="b" for="ch" forName="right_31_1" refType="h" fact="0.715"/>
        <dgm:constr type="ctrX" for="ch" forName="right_31_1" refType="w" fact="0.745"/>
        <dgm:constr type="w" for="ch" forName="right_23_1" refType="w" fact="0.37"/>
        <dgm:constr type="h" for="ch" forName="right_23_1" refType="h" fact="0.24"/>
        <dgm:constr type="b" for="ch" forName="right_23_1" refType="h" fact="0.76"/>
        <dgm:constr type="ctrX" for="ch" forName="right_23_1" refType="w" fact="0.77"/>
        <dgm:constr type="w" for="ch" forName="right_23_2" refType="w" fact="0.37"/>
        <dgm:constr type="h" for="ch" forName="right_23_2" refType="h" fact="0.24"/>
        <dgm:constr type="b" for="ch" forName="right_23_2" refType="h" fact="0.535"/>
        <dgm:constr type="ctrX" for="ch" forName="right_23_2" refType="w" fact="0.783"/>
        <dgm:constr type="w" for="ch" forName="right_23_3" refType="w" fact="0.37"/>
        <dgm:constr type="h" for="ch" forName="right_23_3" refType="h" fact="0.24"/>
        <dgm:constr type="b" for="ch" forName="right_23_3" refType="h" fact="0.315"/>
        <dgm:constr type="ctrX" for="ch" forName="right_23_3" refType="w" fact="0.796"/>
        <dgm:constr type="w" for="ch" forName="left_23_1" refType="w" fact="0.37"/>
        <dgm:constr type="h" for="ch" forName="left_23_1" refType="h" fact="0.24"/>
        <dgm:constr type="b" for="ch" forName="left_23_1" refType="h" fact="0.715"/>
        <dgm:constr type="ctrX" for="ch" forName="left_23_1" refType="w" fact="0.255"/>
        <dgm:constr type="w" for="ch" forName="left_23_2" refType="w" fact="0.37"/>
        <dgm:constr type="h" for="ch" forName="left_23_2" refType="h" fact="0.24"/>
        <dgm:constr type="b" for="ch" forName="left_23_2" refType="h" fact="0.49"/>
        <dgm:constr type="ctrX" for="ch" forName="left_23_2" refType="w" fact="0.268"/>
        <dgm:constr type="w" for="ch" forName="left_32_1" refType="w" fact="0.37"/>
        <dgm:constr type="h" for="ch" forName="left_32_1" refType="h" fact="0.24"/>
        <dgm:constr type="b" for="ch" forName="left_32_1" refType="h" fact="0.76"/>
        <dgm:constr type="ctrX" for="ch" forName="left_32_1" refType="w" fact="0.23"/>
        <dgm:constr type="w" for="ch" forName="left_32_2" refType="w" fact="0.37"/>
        <dgm:constr type="h" for="ch" forName="left_32_2" refType="h" fact="0.24"/>
        <dgm:constr type="b" for="ch" forName="left_32_2" refType="h" fact="0.535"/>
        <dgm:constr type="ctrX" for="ch" forName="left_32_2" refType="w" fact="0.217"/>
        <dgm:constr type="w" for="ch" forName="left_32_3" refType="w" fact="0.37"/>
        <dgm:constr type="h" for="ch" forName="left_32_3" refType="h" fact="0.24"/>
        <dgm:constr type="b" for="ch" forName="left_32_3" refType="h" fact="0.315"/>
        <dgm:constr type="ctrX" for="ch" forName="left_32_3" refType="w" fact="0.204"/>
        <dgm:constr type="w" for="ch" forName="right_32_1" refType="w" fact="0.37"/>
        <dgm:constr type="h" for="ch" forName="right_32_1" refType="h" fact="0.24"/>
        <dgm:constr type="b" for="ch" forName="right_32_1" refType="h" fact="0.715"/>
        <dgm:constr type="ctrX" for="ch" forName="right_32_1" refType="w" fact="0.745"/>
        <dgm:constr type="w" for="ch" forName="right_32_2" refType="w" fact="0.37"/>
        <dgm:constr type="h" for="ch" forName="right_32_2" refType="h" fact="0.24"/>
        <dgm:constr type="b" for="ch" forName="right_32_2" refType="h" fact="0.49"/>
        <dgm:constr type="ctrX" for="ch" forName="right_32_2" refType="w" fact="0.732"/>
        <dgm:constr type="w" for="ch" forName="right_33_1" refType="w" fact="0.36"/>
        <dgm:constr type="h" for="ch" forName="right_33_1" refType="h" fact="0.21"/>
        <dgm:constr type="b" for="ch" forName="right_33_1" refType="h" fact="0.725"/>
        <dgm:constr type="ctrX" for="ch" forName="right_33_1" refType="w" fact="0.76"/>
        <dgm:constr type="w" for="ch" forName="right_33_2" refType="w" fact="0.36"/>
        <dgm:constr type="h" for="ch" forName="right_33_2" refType="h" fact="0.21"/>
        <dgm:constr type="b" for="ch" forName="right_33_2" refType="h" fact="0.5"/>
        <dgm:constr type="ctrX" for="ch" forName="right_33_2" refType="w" fact="0.76"/>
        <dgm:constr type="w" for="ch" forName="right_33_3" refType="w" fact="0.36"/>
        <dgm:constr type="h" for="ch" forName="right_33_3" refType="h" fact="0.21"/>
        <dgm:constr type="b" for="ch" forName="right_33_3" refType="h" fact="0.275"/>
        <dgm:constr type="ctrX" for="ch" forName="right_33_3" refType="w" fact="0.76"/>
        <dgm:constr type="w" for="ch" forName="left_33_1" refType="w" fact="0.36"/>
        <dgm:constr type="h" for="ch" forName="left_33_1" refType="h" fact="0.21"/>
        <dgm:constr type="b" for="ch" forName="left_33_1" refType="h" fact="0.725"/>
        <dgm:constr type="ctrX" for="ch" forName="left_33_1" refType="w" fact="0.24"/>
        <dgm:constr type="w" for="ch" forName="left_33_2" refType="w" fact="0.36"/>
        <dgm:constr type="h" for="ch" forName="left_33_2" refType="h" fact="0.21"/>
        <dgm:constr type="b" for="ch" forName="left_33_2" refType="h" fact="0.5"/>
        <dgm:constr type="ctrX" for="ch" forName="left_33_2" refType="w" fact="0.24"/>
        <dgm:constr type="w" for="ch" forName="left_33_3" refType="w" fact="0.36"/>
        <dgm:constr type="h" for="ch" forName="left_33_3" refType="h" fact="0.21"/>
        <dgm:constr type="b" for="ch" forName="left_33_3" refType="h" fact="0.275"/>
        <dgm:constr type="ctrX" for="ch" forName="left_33_3" refType="w" fact="0.24"/>
        <dgm:constr type="w" for="ch" forName="right_04_1" refType="w" fact="0.365"/>
        <dgm:constr type="h" for="ch" forName="right_04_1" refType="h" fact="0.185"/>
        <dgm:constr type="b" for="ch" forName="right_04_1" refType="h" fact="0.76"/>
        <dgm:constr type="ctrX" for="ch" forName="right_04_1" refType="w" fact="0.77"/>
        <dgm:constr type="w" for="ch" forName="right_04_2" refType="w" fact="0.365"/>
        <dgm:constr type="h" for="ch" forName="right_04_2" refType="h" fact="0.185"/>
        <dgm:constr type="b" for="ch" forName="right_04_2" refType="h" fact="0.595"/>
        <dgm:constr type="ctrX" for="ch" forName="right_04_2" refType="w" fact="0.78"/>
        <dgm:constr type="w" for="ch" forName="right_04_3" refType="w" fact="0.365"/>
        <dgm:constr type="h" for="ch" forName="right_04_3" refType="h" fact="0.185"/>
        <dgm:constr type="b" for="ch" forName="right_04_3" refType="h" fact="0.43"/>
        <dgm:constr type="ctrX" for="ch" forName="right_04_3" refType="w" fact="0.79"/>
        <dgm:constr type="w" for="ch" forName="right_04_4" refType="w" fact="0.365"/>
        <dgm:constr type="h" for="ch" forName="right_04_4" refType="h" fact="0.185"/>
        <dgm:constr type="b" for="ch" forName="right_04_4" refType="h" fact="0.265"/>
        <dgm:constr type="ctrX" for="ch" forName="right_04_4" refType="w" fact="0.8"/>
        <dgm:constr type="w" for="ch" forName="left_40_1" refType="w" fact="0.365"/>
        <dgm:constr type="h" for="ch" forName="left_40_1" refType="h" fact="0.185"/>
        <dgm:constr type="b" for="ch" forName="left_40_1" refType="h" fact="0.76"/>
        <dgm:constr type="ctrX" for="ch" forName="left_40_1" refType="w" fact="0.23"/>
        <dgm:constr type="w" for="ch" forName="left_40_2" refType="w" fact="0.365"/>
        <dgm:constr type="h" for="ch" forName="left_40_2" refType="h" fact="0.185"/>
        <dgm:constr type="b" for="ch" forName="left_40_2" refType="h" fact="0.595"/>
        <dgm:constr type="ctrX" for="ch" forName="left_40_2" refType="w" fact="0.22"/>
        <dgm:constr type="w" for="ch" forName="left_40_3" refType="w" fact="0.365"/>
        <dgm:constr type="h" for="ch" forName="left_40_3" refType="h" fact="0.185"/>
        <dgm:constr type="b" for="ch" forName="left_40_3" refType="h" fact="0.43"/>
        <dgm:constr type="ctrX" for="ch" forName="left_40_3" refType="w" fact="0.21"/>
        <dgm:constr type="w" for="ch" forName="left_40_4" refType="w" fact="0.365"/>
        <dgm:constr type="h" for="ch" forName="left_40_4" refType="h" fact="0.185"/>
        <dgm:constr type="b" for="ch" forName="left_40_4" refType="h" fact="0.265"/>
        <dgm:constr type="ctrX" for="ch" forName="left_40_4" refType="w" fact="0.2"/>
        <dgm:constr type="w" for="ch" forName="right_14_1" refType="w" fact="0.365"/>
        <dgm:constr type="h" for="ch" forName="right_14_1" refType="h" fact="0.185"/>
        <dgm:constr type="b" for="ch" forName="right_14_1" refType="h" fact="0.76"/>
        <dgm:constr type="ctrX" for="ch" forName="right_14_1" refType="w" fact="0.77"/>
        <dgm:constr type="w" for="ch" forName="right_14_2" refType="w" fact="0.365"/>
        <dgm:constr type="h" for="ch" forName="right_14_2" refType="h" fact="0.185"/>
        <dgm:constr type="b" for="ch" forName="right_14_2" refType="h" fact="0.595"/>
        <dgm:constr type="ctrX" for="ch" forName="right_14_2" refType="w" fact="0.78"/>
        <dgm:constr type="w" for="ch" forName="right_14_3" refType="w" fact="0.365"/>
        <dgm:constr type="h" for="ch" forName="right_14_3" refType="h" fact="0.185"/>
        <dgm:constr type="b" for="ch" forName="right_14_3" refType="h" fact="0.43"/>
        <dgm:constr type="ctrX" for="ch" forName="right_14_3" refType="w" fact="0.79"/>
        <dgm:constr type="w" for="ch" forName="right_14_4" refType="w" fact="0.365"/>
        <dgm:constr type="h" for="ch" forName="right_14_4" refType="h" fact="0.185"/>
        <dgm:constr type="b" for="ch" forName="right_14_4" refType="h" fact="0.265"/>
        <dgm:constr type="ctrX" for="ch" forName="right_14_4" refType="w" fact="0.8"/>
        <dgm:constr type="w" for="ch" forName="left_14_1" refType="w" fact="0.365"/>
        <dgm:constr type="h" for="ch" forName="left_14_1" refType="h" fact="0.185"/>
        <dgm:constr type="b" for="ch" forName="left_14_1" refType="h" fact="0.715"/>
        <dgm:constr type="ctrX" for="ch" forName="left_14_1" refType="w" fact="0.25"/>
        <dgm:constr type="w" for="ch" forName="left_41_1" refType="w" fact="0.365"/>
        <dgm:constr type="h" for="ch" forName="left_41_1" refType="h" fact="0.185"/>
        <dgm:constr type="b" for="ch" forName="left_41_1" refType="h" fact="0.76"/>
        <dgm:constr type="ctrX" for="ch" forName="left_41_1" refType="w" fact="0.23"/>
        <dgm:constr type="w" for="ch" forName="left_41_2" refType="w" fact="0.365"/>
        <dgm:constr type="h" for="ch" forName="left_41_2" refType="h" fact="0.185"/>
        <dgm:constr type="b" for="ch" forName="left_41_2" refType="h" fact="0.595"/>
        <dgm:constr type="ctrX" for="ch" forName="left_41_2" refType="w" fact="0.22"/>
        <dgm:constr type="w" for="ch" forName="left_41_3" refType="w" fact="0.365"/>
        <dgm:constr type="h" for="ch" forName="left_41_3" refType="h" fact="0.185"/>
        <dgm:constr type="b" for="ch" forName="left_41_3" refType="h" fact="0.43"/>
        <dgm:constr type="ctrX" for="ch" forName="left_41_3" refType="w" fact="0.21"/>
        <dgm:constr type="w" for="ch" forName="left_41_4" refType="w" fact="0.365"/>
        <dgm:constr type="h" for="ch" forName="left_41_4" refType="h" fact="0.185"/>
        <dgm:constr type="b" for="ch" forName="left_41_4" refType="h" fact="0.265"/>
        <dgm:constr type="ctrX" for="ch" forName="left_41_4" refType="w" fact="0.2"/>
        <dgm:constr type="w" for="ch" forName="right_41_1" refType="w" fact="0.365"/>
        <dgm:constr type="h" for="ch" forName="right_41_1" refType="h" fact="0.185"/>
        <dgm:constr type="b" for="ch" forName="right_41_1" refType="h" fact="0.715"/>
        <dgm:constr type="ctrX" for="ch" forName="right_41_1" refType="w" fact="0.75"/>
        <dgm:constr type="w" for="ch" forName="right_24_1" refType="w" fact="0.365"/>
        <dgm:constr type="h" for="ch" forName="right_24_1" refType="h" fact="0.185"/>
        <dgm:constr type="b" for="ch" forName="right_24_1" refType="h" fact="0.76"/>
        <dgm:constr type="ctrX" for="ch" forName="right_24_1" refType="w" fact="0.77"/>
        <dgm:constr type="w" for="ch" forName="right_24_2" refType="w" fact="0.365"/>
        <dgm:constr type="h" for="ch" forName="right_24_2" refType="h" fact="0.185"/>
        <dgm:constr type="b" for="ch" forName="right_24_2" refType="h" fact="0.595"/>
        <dgm:constr type="ctrX" for="ch" forName="right_24_2" refType="w" fact="0.78"/>
        <dgm:constr type="w" for="ch" forName="right_24_3" refType="w" fact="0.365"/>
        <dgm:constr type="h" for="ch" forName="right_24_3" refType="h" fact="0.185"/>
        <dgm:constr type="b" for="ch" forName="right_24_3" refType="h" fact="0.43"/>
        <dgm:constr type="ctrX" for="ch" forName="right_24_3" refType="w" fact="0.79"/>
        <dgm:constr type="w" for="ch" forName="right_24_4" refType="w" fact="0.365"/>
        <dgm:constr type="h" for="ch" forName="right_24_4" refType="h" fact="0.185"/>
        <dgm:constr type="b" for="ch" forName="right_24_4" refType="h" fact="0.265"/>
        <dgm:constr type="ctrX" for="ch" forName="right_24_4" refType="w" fact="0.8"/>
        <dgm:constr type="w" for="ch" forName="left_24_1" refType="w" fact="0.365"/>
        <dgm:constr type="h" for="ch" forName="left_24_1" refType="h" fact="0.185"/>
        <dgm:constr type="b" for="ch" forName="left_24_1" refType="h" fact="0.715"/>
        <dgm:constr type="ctrX" for="ch" forName="left_24_1" refType="w" fact="0.25"/>
        <dgm:constr type="w" for="ch" forName="left_24_2" refType="w" fact="0.365"/>
        <dgm:constr type="h" for="ch" forName="left_24_2" refType="h" fact="0.185"/>
        <dgm:constr type="b" for="ch" forName="left_24_2" refType="h" fact="0.55"/>
        <dgm:constr type="ctrX" for="ch" forName="left_24_2" refType="w" fact="0.26"/>
        <dgm:constr type="w" for="ch" forName="left_42_1" refType="w" fact="0.365"/>
        <dgm:constr type="h" for="ch" forName="left_42_1" refType="h" fact="0.185"/>
        <dgm:constr type="b" for="ch" forName="left_42_1" refType="h" fact="0.76"/>
        <dgm:constr type="ctrX" for="ch" forName="left_42_1" refType="w" fact="0.23"/>
        <dgm:constr type="w" for="ch" forName="left_42_2" refType="w" fact="0.365"/>
        <dgm:constr type="h" for="ch" forName="left_42_2" refType="h" fact="0.185"/>
        <dgm:constr type="b" for="ch" forName="left_42_2" refType="h" fact="0.595"/>
        <dgm:constr type="ctrX" for="ch" forName="left_42_2" refType="w" fact="0.22"/>
        <dgm:constr type="w" for="ch" forName="left_42_3" refType="w" fact="0.365"/>
        <dgm:constr type="h" for="ch" forName="left_42_3" refType="h" fact="0.185"/>
        <dgm:constr type="b" for="ch" forName="left_42_3" refType="h" fact="0.43"/>
        <dgm:constr type="ctrX" for="ch" forName="left_42_3" refType="w" fact="0.21"/>
        <dgm:constr type="w" for="ch" forName="left_42_4" refType="w" fact="0.365"/>
        <dgm:constr type="h" for="ch" forName="left_42_4" refType="h" fact="0.185"/>
        <dgm:constr type="b" for="ch" forName="left_42_4" refType="h" fact="0.265"/>
        <dgm:constr type="ctrX" for="ch" forName="left_42_4" refType="w" fact="0.2"/>
        <dgm:constr type="w" for="ch" forName="right_42_1" refType="w" fact="0.365"/>
        <dgm:constr type="h" for="ch" forName="right_42_1" refType="h" fact="0.185"/>
        <dgm:constr type="b" for="ch" forName="right_42_1" refType="h" fact="0.715"/>
        <dgm:constr type="ctrX" for="ch" forName="right_42_1" refType="w" fact="0.75"/>
        <dgm:constr type="w" for="ch" forName="right_42_2" refType="w" fact="0.365"/>
        <dgm:constr type="h" for="ch" forName="right_42_2" refType="h" fact="0.185"/>
        <dgm:constr type="b" for="ch" forName="right_42_2" refType="h" fact="0.55"/>
        <dgm:constr type="ctrX" for="ch" forName="right_42_2" refType="w" fact="0.74"/>
        <dgm:constr type="w" for="ch" forName="right_34_1" refType="w" fact="0.365"/>
        <dgm:constr type="h" for="ch" forName="right_34_1" refType="h" fact="0.185"/>
        <dgm:constr type="b" for="ch" forName="right_34_1" refType="h" fact="0.76"/>
        <dgm:constr type="ctrX" for="ch" forName="right_34_1" refType="w" fact="0.77"/>
        <dgm:constr type="w" for="ch" forName="right_34_2" refType="w" fact="0.365"/>
        <dgm:constr type="h" for="ch" forName="right_34_2" refType="h" fact="0.185"/>
        <dgm:constr type="b" for="ch" forName="right_34_2" refType="h" fact="0.595"/>
        <dgm:constr type="ctrX" for="ch" forName="right_34_2" refType="w" fact="0.78"/>
        <dgm:constr type="w" for="ch" forName="right_34_3" refType="w" fact="0.365"/>
        <dgm:constr type="h" for="ch" forName="right_34_3" refType="h" fact="0.185"/>
        <dgm:constr type="b" for="ch" forName="right_34_3" refType="h" fact="0.43"/>
        <dgm:constr type="ctrX" for="ch" forName="right_34_3" refType="w" fact="0.79"/>
        <dgm:constr type="w" for="ch" forName="right_34_4" refType="w" fact="0.365"/>
        <dgm:constr type="h" for="ch" forName="right_34_4" refType="h" fact="0.185"/>
        <dgm:constr type="b" for="ch" forName="right_34_4" refType="h" fact="0.265"/>
        <dgm:constr type="ctrX" for="ch" forName="right_34_4" refType="w" fact="0.8"/>
        <dgm:constr type="w" for="ch" forName="left_34_1" refType="w" fact="0.365"/>
        <dgm:constr type="h" for="ch" forName="left_34_1" refType="h" fact="0.185"/>
        <dgm:constr type="b" for="ch" forName="left_34_1" refType="h" fact="0.715"/>
        <dgm:constr type="ctrX" for="ch" forName="left_34_1" refType="w" fact="0.25"/>
        <dgm:constr type="w" for="ch" forName="left_34_2" refType="w" fact="0.365"/>
        <dgm:constr type="h" for="ch" forName="left_34_2" refType="h" fact="0.185"/>
        <dgm:constr type="b" for="ch" forName="left_34_2" refType="h" fact="0.55"/>
        <dgm:constr type="ctrX" for="ch" forName="left_34_2" refType="w" fact="0.26"/>
        <dgm:constr type="w" for="ch" forName="left_34_3" refType="w" fact="0.365"/>
        <dgm:constr type="h" for="ch" forName="left_34_3" refType="h" fact="0.185"/>
        <dgm:constr type="b" for="ch" forName="left_34_3" refType="h" fact="0.385"/>
        <dgm:constr type="ctrX" for="ch" forName="left_34_3" refType="w" fact="0.27"/>
        <dgm:constr type="w" for="ch" forName="left_43_1" refType="w" fact="0.365"/>
        <dgm:constr type="h" for="ch" forName="left_43_1" refType="h" fact="0.185"/>
        <dgm:constr type="b" for="ch" forName="left_43_1" refType="h" fact="0.76"/>
        <dgm:constr type="ctrX" for="ch" forName="left_43_1" refType="w" fact="0.23"/>
        <dgm:constr type="w" for="ch" forName="left_43_2" refType="w" fact="0.365"/>
        <dgm:constr type="h" for="ch" forName="left_43_2" refType="h" fact="0.185"/>
        <dgm:constr type="b" for="ch" forName="left_43_2" refType="h" fact="0.595"/>
        <dgm:constr type="ctrX" for="ch" forName="left_43_2" refType="w" fact="0.22"/>
        <dgm:constr type="w" for="ch" forName="left_43_3" refType="w" fact="0.365"/>
        <dgm:constr type="h" for="ch" forName="left_43_3" refType="h" fact="0.185"/>
        <dgm:constr type="b" for="ch" forName="left_43_3" refType="h" fact="0.43"/>
        <dgm:constr type="ctrX" for="ch" forName="left_43_3" refType="w" fact="0.21"/>
        <dgm:constr type="w" for="ch" forName="left_43_4" refType="w" fact="0.365"/>
        <dgm:constr type="h" for="ch" forName="left_43_4" refType="h" fact="0.185"/>
        <dgm:constr type="b" for="ch" forName="left_43_4" refType="h" fact="0.265"/>
        <dgm:constr type="ctrX" for="ch" forName="left_43_4" refType="w" fact="0.2"/>
        <dgm:constr type="w" for="ch" forName="right_43_1" refType="w" fact="0.365"/>
        <dgm:constr type="h" for="ch" forName="right_43_1" refType="h" fact="0.185"/>
        <dgm:constr type="b" for="ch" forName="right_43_1" refType="h" fact="0.715"/>
        <dgm:constr type="ctrX" for="ch" forName="right_43_1" refType="w" fact="0.75"/>
        <dgm:constr type="w" for="ch" forName="right_43_2" refType="w" fact="0.365"/>
        <dgm:constr type="h" for="ch" forName="right_43_2" refType="h" fact="0.185"/>
        <dgm:constr type="b" for="ch" forName="right_43_2" refType="h" fact="0.55"/>
        <dgm:constr type="ctrX" for="ch" forName="right_43_2" refType="w" fact="0.74"/>
        <dgm:constr type="w" for="ch" forName="right_43_3" refType="w" fact="0.365"/>
        <dgm:constr type="h" for="ch" forName="right_43_3" refType="h" fact="0.185"/>
        <dgm:constr type="b" for="ch" forName="right_43_3" refType="h" fact="0.385"/>
        <dgm:constr type="ctrX" for="ch" forName="right_43_3" refType="w" fact="0.73"/>
        <dgm:constr type="w" for="ch" forName="right_44_1" refType="w" fact="0.36"/>
        <dgm:constr type="h" for="ch" forName="right_44_1" refType="h" fact="0.154"/>
        <dgm:constr type="b" for="ch" forName="right_44_1" refType="h" fact="0.725"/>
        <dgm:constr type="ctrX" for="ch" forName="right_44_1" refType="w" fact="0.76"/>
        <dgm:constr type="w" for="ch" forName="right_44_2" refType="w" fact="0.36"/>
        <dgm:constr type="h" for="ch" forName="right_44_2" refType="h" fact="0.154"/>
        <dgm:constr type="b" for="ch" forName="right_44_2" refType="h" fact="0.559"/>
        <dgm:constr type="ctrX" for="ch" forName="right_44_2" refType="w" fact="0.76"/>
        <dgm:constr type="w" for="ch" forName="right_44_3" refType="w" fact="0.36"/>
        <dgm:constr type="h" for="ch" forName="right_44_3" refType="h" fact="0.154"/>
        <dgm:constr type="b" for="ch" forName="right_44_3" refType="h" fact="0.393"/>
        <dgm:constr type="ctrX" for="ch" forName="right_44_3" refType="w" fact="0.76"/>
        <dgm:constr type="w" for="ch" forName="right_44_4" refType="w" fact="0.36"/>
        <dgm:constr type="h" for="ch" forName="right_44_4" refType="h" fact="0.154"/>
        <dgm:constr type="b" for="ch" forName="right_44_4" refType="h" fact="0.224"/>
        <dgm:constr type="ctrX" for="ch" forName="right_44_4" refType="w" fact="0.76"/>
        <dgm:constr type="w" for="ch" forName="left_44_1" refType="w" fact="0.36"/>
        <dgm:constr type="h" for="ch" forName="left_44_1" refType="h" fact="0.154"/>
        <dgm:constr type="b" for="ch" forName="left_44_1" refType="h" fact="0.725"/>
        <dgm:constr type="ctrX" for="ch" forName="left_44_1" refType="w" fact="0.24"/>
        <dgm:constr type="w" for="ch" forName="left_44_2" refType="w" fact="0.36"/>
        <dgm:constr type="h" for="ch" forName="left_44_2" refType="h" fact="0.154"/>
        <dgm:constr type="b" for="ch" forName="left_44_2" refType="h" fact="0.559"/>
        <dgm:constr type="ctrX" for="ch" forName="left_44_2" refType="w" fact="0.24"/>
        <dgm:constr type="w" for="ch" forName="left_44_3" refType="w" fact="0.36"/>
        <dgm:constr type="h" for="ch" forName="left_44_3" refType="h" fact="0.154"/>
        <dgm:constr type="b" for="ch" forName="left_44_3" refType="h" fact="0.393"/>
        <dgm:constr type="ctrX" for="ch" forName="left_44_3" refType="w" fact="0.24"/>
        <dgm:constr type="w" for="ch" forName="left_44_4" refType="w" fact="0.36"/>
        <dgm:constr type="h" for="ch" forName="left_44_4" refType="h" fact="0.154"/>
        <dgm:constr type="b" for="ch" forName="left_44_4" refType="h" fact="0.224"/>
        <dgm:constr type="ctrX" for="ch" forName="left_44_4" refType="w" fact="0.24"/>
      </dgm:constrLst>
      <dgm:ruleLst/>
      <dgm:layoutNode name="dummyMaxCanvas_ChildArea">
        <dgm:alg type="sp"/>
        <dgm:shape xmlns:r="http://schemas.openxmlformats.org/officeDocument/2006/relationships" r:blip="">
          <dgm:adjLst/>
        </dgm:shape>
        <dgm:presOf/>
        <dgm:constrLst/>
        <dgm:ruleLst/>
      </dgm:layoutNode>
      <dgm:layoutNode name="fulcrum" styleLbl="alignAccFollowNode1">
        <dgm:alg type="sp"/>
        <dgm:shape xmlns:r="http://schemas.openxmlformats.org/officeDocument/2006/relationships" type="triangle" r:blip="">
          <dgm:adjLst/>
        </dgm:shape>
        <dgm:presOf/>
        <dgm:constrLst/>
        <dgm:ruleLst/>
      </dgm:layoutNode>
      <dgm:choose name="Name0">
        <dgm:if name="Name1" axis="ch ch" ptType="node node" st="1 1" cnt="1 0" func="cnt" op="equ" val="0">
          <dgm:choose name="Name2">
            <dgm:if name="Name3" axis="ch ch" ptType="node node" st="2 1" cnt="1 0" func="cnt" op="equ" val="0">
              <dgm:layoutNode name="balance_00" styleLbl="alignAccFollowNode1">
                <dgm:varLst>
                  <dgm:bulletEnabled val="1"/>
                </dgm:varLst>
                <dgm:alg type="sp"/>
                <dgm:shape xmlns:r="http://schemas.openxmlformats.org/officeDocument/2006/relationships" type="rect" r:blip="">
                  <dgm:adjLst/>
                </dgm:shape>
                <dgm:presOf/>
                <dgm:constrLst/>
                <dgm:ruleLst/>
              </dgm:layoutNode>
            </dgm:if>
            <dgm:else name="Name4">
              <dgm:choose name="Name5">
                <dgm:if name="Name6" axis="ch ch" ptType="node node" st="2 1" cnt="1 0" func="cnt" op="equ" val="1">
                  <dgm:layoutNode name="balance_01" styleLbl="alignAccFollowNode1">
                    <dgm:varLst>
                      <dgm:bulletEnabled val="1"/>
                    </dgm:varLst>
                    <dgm:alg type="sp"/>
                    <dgm:shape xmlns:r="http://schemas.openxmlformats.org/officeDocument/2006/relationships" rot="4" type="rect" r:blip="">
                      <dgm:adjLst/>
                    </dgm:shape>
                    <dgm:presOf/>
                    <dgm:constrLst/>
                    <dgm:ruleLst/>
                  </dgm:layoutNode>
                  <dgm:layoutNode name="right_0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
                  <dgm:choose name="Name8">
                    <dgm:if name="Name9" axis="ch ch" ptType="node node" st="2 1" cnt="1 0" func="cnt" op="equ" val="2">
                      <dgm:layoutNode name="balance_02" styleLbl="alignAccFollowNode1">
                        <dgm:varLst>
                          <dgm:bulletEnabled val="1"/>
                        </dgm:varLst>
                        <dgm:alg type="sp"/>
                        <dgm:shape xmlns:r="http://schemas.openxmlformats.org/officeDocument/2006/relationships" rot="4" type="rect" r:blip="">
                          <dgm:adjLst/>
                        </dgm:shape>
                        <dgm:presOf/>
                        <dgm:constrLst/>
                        <dgm:ruleLst/>
                      </dgm:layoutNode>
                      <dgm:layoutNode name="right_0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
                      <dgm:choose name="Name11">
                        <dgm:if name="Name12" axis="ch ch" ptType="node node" st="2 1" cnt="1 0" func="cnt" op="equ" val="3">
                          <dgm:layoutNode name="balance_03" styleLbl="alignAccFollowNode1">
                            <dgm:varLst>
                              <dgm:bulletEnabled val="1"/>
                            </dgm:varLst>
                            <dgm:alg type="sp"/>
                            <dgm:shape xmlns:r="http://schemas.openxmlformats.org/officeDocument/2006/relationships" rot="4" type="rect" r:blip="">
                              <dgm:adjLst/>
                            </dgm:shape>
                            <dgm:presOf/>
                            <dgm:constrLst/>
                            <dgm:ruleLst/>
                          </dgm:layoutNode>
                          <dgm:layoutNode name="right_0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3">
                          <dgm:choose name="Name14">
                            <dgm:if name="Name15" axis="ch ch" ptType="node node" st="2 1" cnt="1 0" func="cnt" op="gte" val="4">
                              <dgm:layoutNode name="balance_04" styleLbl="alignAccFollowNode1">
                                <dgm:varLst>
                                  <dgm:bulletEnabled val="1"/>
                                </dgm:varLst>
                                <dgm:alg type="sp"/>
                                <dgm:shape xmlns:r="http://schemas.openxmlformats.org/officeDocument/2006/relationships" rot="4" type="rect" r:blip="">
                                  <dgm:adjLst/>
                                </dgm:shape>
                                <dgm:presOf/>
                                <dgm:constrLst/>
                                <dgm:ruleLst/>
                              </dgm:layoutNode>
                              <dgm:layoutNode name="right_0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6"/>
                          </dgm:choose>
                        </dgm:else>
                      </dgm:choose>
                    </dgm:else>
                  </dgm:choose>
                </dgm:else>
              </dgm:choose>
            </dgm:else>
          </dgm:choose>
        </dgm:if>
        <dgm:else name="Name17">
          <dgm:choose name="Name18">
            <dgm:if name="Name19" axis="ch ch" ptType="node node" st="1 1" cnt="1 0" func="cnt" op="equ" val="1">
              <dgm:choose name="Name20">
                <dgm:if name="Name21" axis="ch ch" ptType="node node" st="2 1" cnt="1 0" func="cnt" op="equ" val="0">
                  <dgm:layoutNode name="balance_10" styleLbl="alignAccFollowNode1">
                    <dgm:varLst>
                      <dgm:bulletEnabled val="1"/>
                    </dgm:varLst>
                    <dgm:alg type="sp"/>
                    <dgm:shape xmlns:r="http://schemas.openxmlformats.org/officeDocument/2006/relationships" rot="-4" type="rect" r:blip="">
                      <dgm:adjLst/>
                    </dgm:shape>
                    <dgm:presOf/>
                    <dgm:constrLst/>
                    <dgm:ruleLst/>
                  </dgm:layoutNode>
                  <dgm:layoutNode name="left_1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2">
                  <dgm:choose name="Name23">
                    <dgm:if name="Name24" axis="ch ch" ptType="node node" st="2 1" cnt="1 0" func="cnt" op="equ" val="1">
                      <dgm:layoutNode name="balance_11" styleLbl="alignAccFollowNode1">
                        <dgm:varLst>
                          <dgm:bulletEnabled val="1"/>
                        </dgm:varLst>
                        <dgm:alg type="sp"/>
                        <dgm:shape xmlns:r="http://schemas.openxmlformats.org/officeDocument/2006/relationships" type="rect" r:blip="">
                          <dgm:adjLst/>
                        </dgm:shape>
                        <dgm:presOf/>
                        <dgm:constrLst/>
                        <dgm:ruleLst/>
                      </dgm:layoutNode>
                      <dgm:layoutNode name="left_11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1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5">
                      <dgm:choose name="Name26">
                        <dgm:if name="Name27" axis="ch ch" ptType="node node" st="2 1" cnt="1 0" func="cnt" op="equ" val="2">
                          <dgm:layoutNode name="balance_12" styleLbl="alignAccFollowNode1">
                            <dgm:varLst>
                              <dgm:bulletEnabled val="1"/>
                            </dgm:varLst>
                            <dgm:alg type="sp"/>
                            <dgm:shape xmlns:r="http://schemas.openxmlformats.org/officeDocument/2006/relationships" rot="4" type="rect" r:blip="">
                              <dgm:adjLst/>
                            </dgm:shape>
                            <dgm:presOf/>
                            <dgm:constrLst/>
                            <dgm:ruleLst/>
                          </dgm:layoutNode>
                          <dgm:layoutNode name="right_1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8">
                          <dgm:choose name="Name29">
                            <dgm:if name="Name30" axis="ch ch" ptType="node node" st="2 1" cnt="1 0" func="cnt" op="equ" val="3">
                              <dgm:layoutNode name="balance_13" styleLbl="alignAccFollowNode1">
                                <dgm:varLst>
                                  <dgm:bulletEnabled val="1"/>
                                </dgm:varLst>
                                <dgm:alg type="sp"/>
                                <dgm:shape xmlns:r="http://schemas.openxmlformats.org/officeDocument/2006/relationships" rot="4" type="rect" r:blip="">
                                  <dgm:adjLst/>
                                </dgm:shape>
                                <dgm:presOf/>
                                <dgm:constrLst/>
                                <dgm:ruleLst/>
                              </dgm:layoutNode>
                              <dgm:layoutNode name="right_1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1">
                              <dgm:choose name="Name32">
                                <dgm:if name="Name33" axis="ch ch" ptType="node node" st="2 1" cnt="1 0" func="cnt" op="gte" val="4">
                                  <dgm:layoutNode name="balance_14" styleLbl="alignAccFollowNode1">
                                    <dgm:varLst>
                                      <dgm:bulletEnabled val="1"/>
                                    </dgm:varLst>
                                    <dgm:alg type="sp"/>
                                    <dgm:shape xmlns:r="http://schemas.openxmlformats.org/officeDocument/2006/relationships" rot="4" type="rect" r:blip="">
                                      <dgm:adjLst/>
                                    </dgm:shape>
                                    <dgm:presOf/>
                                    <dgm:constrLst/>
                                    <dgm:ruleLst/>
                                  </dgm:layoutNode>
                                  <dgm:layoutNode name="right_1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4"/>
                              </dgm:choose>
                            </dgm:else>
                          </dgm:choose>
                        </dgm:else>
                      </dgm:choose>
                    </dgm:else>
                  </dgm:choose>
                </dgm:else>
              </dgm:choose>
            </dgm:if>
            <dgm:else name="Name35">
              <dgm:choose name="Name36">
                <dgm:if name="Name37" axis="ch ch" ptType="node node" st="1 1" cnt="1 0" func="cnt" op="equ" val="2">
                  <dgm:choose name="Name38">
                    <dgm:if name="Name39" axis="ch ch" ptType="node node" st="2 1" cnt="1 0" func="cnt" op="equ" val="0">
                      <dgm:layoutNode name="balance_20" styleLbl="alignAccFollowNode1">
                        <dgm:varLst>
                          <dgm:bulletEnabled val="1"/>
                        </dgm:varLst>
                        <dgm:alg type="sp"/>
                        <dgm:shape xmlns:r="http://schemas.openxmlformats.org/officeDocument/2006/relationships" rot="-4" type="rect" r:blip="">
                          <dgm:adjLst/>
                        </dgm:shape>
                        <dgm:presOf/>
                        <dgm:constrLst/>
                        <dgm:ruleLst/>
                      </dgm:layoutNode>
                      <dgm:layoutNode name="left_2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0">
                      <dgm:choose name="Name41">
                        <dgm:if name="Name42" axis="ch ch" ptType="node node" st="2 1" cnt="1 0" func="cnt" op="equ" val="1">
                          <dgm:layoutNode name="balance_21" styleLbl="alignAccFollowNode1">
                            <dgm:varLst>
                              <dgm:bulletEnabled val="1"/>
                            </dgm:varLst>
                            <dgm:alg type="sp"/>
                            <dgm:shape xmlns:r="http://schemas.openxmlformats.org/officeDocument/2006/relationships" rot="-4" type="rect" r:blip="">
                              <dgm:adjLst/>
                            </dgm:shape>
                            <dgm:presOf/>
                            <dgm:constrLst/>
                            <dgm:ruleLst/>
                          </dgm:layoutNode>
                          <dgm:layoutNode name="left_2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3">
                          <dgm:choose name="Name44">
                            <dgm:if name="Name45" axis="ch ch" ptType="node node" st="2 1" cnt="1 0" func="cnt" op="equ" val="2">
                              <dgm:layoutNode name="balance_22" styleLbl="alignAccFollowNode1">
                                <dgm:varLst>
                                  <dgm:bulletEnabled val="1"/>
                                </dgm:varLst>
                                <dgm:alg type="sp"/>
                                <dgm:shape xmlns:r="http://schemas.openxmlformats.org/officeDocument/2006/relationships" type="rect" r:blip="">
                                  <dgm:adjLst/>
                                </dgm:shape>
                                <dgm:presOf/>
                                <dgm:constrLst/>
                                <dgm:ruleLst/>
                              </dgm:layoutNode>
                              <dgm:layoutNode name="right_22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2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2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2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6">
                              <dgm:choose name="Name47">
                                <dgm:if name="Name48" axis="ch ch" ptType="node node" st="2 1" cnt="1 0" func="cnt" op="equ" val="3">
                                  <dgm:layoutNode name="balance_23" styleLbl="alignAccFollowNode1">
                                    <dgm:varLst>
                                      <dgm:bulletEnabled val="1"/>
                                    </dgm:varLst>
                                    <dgm:alg type="sp"/>
                                    <dgm:shape xmlns:r="http://schemas.openxmlformats.org/officeDocument/2006/relationships" rot="4" type="rect" r:blip="">
                                      <dgm:adjLst/>
                                    </dgm:shape>
                                    <dgm:presOf/>
                                    <dgm:constrLst/>
                                    <dgm:ruleLst/>
                                  </dgm:layoutNode>
                                  <dgm:layoutNode name="right_2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3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9">
                                  <dgm:choose name="Name50">
                                    <dgm:if name="Name51" axis="ch ch" ptType="node node" st="2 1" cnt="1 0" func="cnt" op="gte" val="4">
                                      <dgm:layoutNode name="balance_24" styleLbl="alignAccFollowNode1">
                                        <dgm:varLst>
                                          <dgm:bulletEnabled val="1"/>
                                        </dgm:varLst>
                                        <dgm:alg type="sp"/>
                                        <dgm:shape xmlns:r="http://schemas.openxmlformats.org/officeDocument/2006/relationships" rot="4" type="rect" r:blip="">
                                          <dgm:adjLst/>
                                        </dgm:shape>
                                        <dgm:presOf/>
                                        <dgm:constrLst/>
                                        <dgm:ruleLst/>
                                      </dgm:layoutNode>
                                      <dgm:layoutNode name="right_2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4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2"/>
                                  </dgm:choose>
                                </dgm:else>
                              </dgm:choose>
                            </dgm:else>
                          </dgm:choose>
                        </dgm:else>
                      </dgm:choose>
                    </dgm:else>
                  </dgm:choose>
                </dgm:if>
                <dgm:else name="Name53">
                  <dgm:choose name="Name54">
                    <dgm:if name="Name55" axis="ch ch" ptType="node node" st="1 1" cnt="1 0" func="cnt" op="equ" val="3">
                      <dgm:choose name="Name56">
                        <dgm:if name="Name57" axis="ch ch" ptType="node node" st="2 1" cnt="1 0" func="cnt" op="equ" val="0">
                          <dgm:layoutNode name="balance_30" styleLbl="alignAccFollowNode1">
                            <dgm:varLst>
                              <dgm:bulletEnabled val="1"/>
                            </dgm:varLst>
                            <dgm:alg type="sp"/>
                            <dgm:shape xmlns:r="http://schemas.openxmlformats.org/officeDocument/2006/relationships" rot="-4" type="rect" r:blip="">
                              <dgm:adjLst/>
                            </dgm:shape>
                            <dgm:presOf/>
                            <dgm:constrLst/>
                            <dgm:ruleLst/>
                          </dgm:layoutNode>
                          <dgm:layoutNode name="left_3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0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name="Name59">
                            <dgm:if name="Name60" axis="ch ch" ptType="node node" st="2 1" cnt="1 0" func="cnt" op="equ" val="1">
                              <dgm:layoutNode name="balance_31" styleLbl="alignAccFollowNode1">
                                <dgm:varLst>
                                  <dgm:bulletEnabled val="1"/>
                                </dgm:varLst>
                                <dgm:alg type="sp"/>
                                <dgm:shape xmlns:r="http://schemas.openxmlformats.org/officeDocument/2006/relationships" rot="-4" type="rect" r:blip="">
                                  <dgm:adjLst/>
                                </dgm:shape>
                                <dgm:presOf/>
                                <dgm:constrLst/>
                                <dgm:ruleLst/>
                              </dgm:layoutNode>
                              <dgm:layoutNode name="left_3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1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1">
                              <dgm:choose name="Name62">
                                <dgm:if name="Name63" axis="ch ch" ptType="node node" st="2 1" cnt="1 0" func="cnt" op="equ" val="2">
                                  <dgm:layoutNode name="balance_32" styleLbl="alignAccFollowNode1">
                                    <dgm:varLst>
                                      <dgm:bulletEnabled val="1"/>
                                    </dgm:varLst>
                                    <dgm:alg type="sp"/>
                                    <dgm:shape xmlns:r="http://schemas.openxmlformats.org/officeDocument/2006/relationships" rot="-4" type="rect" r:blip="">
                                      <dgm:adjLst/>
                                    </dgm:shape>
                                    <dgm:presOf/>
                                    <dgm:constrLst/>
                                    <dgm:ruleLst/>
                                  </dgm:layoutNode>
                                  <dgm:layoutNode name="left_3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2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2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4">
                                  <dgm:choose name="Name65">
                                    <dgm:if name="Name66" axis="ch ch" ptType="node node" st="2 1" cnt="1 0" func="cnt" op="equ" val="3">
                                      <dgm:layoutNode name="balance_33" styleLbl="alignAccFollowNode1">
                                        <dgm:varLst>
                                          <dgm:bulletEnabled val="1"/>
                                        </dgm:varLst>
                                        <dgm:alg type="sp"/>
                                        <dgm:shape xmlns:r="http://schemas.openxmlformats.org/officeDocument/2006/relationships" type="rect" r:blip="">
                                          <dgm:adjLst/>
                                        </dgm:shape>
                                        <dgm:presOf/>
                                        <dgm:constrLst/>
                                        <dgm:ruleLst/>
                                      </dgm:layoutNode>
                                      <dgm:layoutNode name="right_33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3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3_3" styleLbl="node1">
                                        <dgm:varLst>
                                          <dgm:bulletEnabled val="1"/>
                                        </dgm:varLst>
                                        <dgm:alg type="tx"/>
                                        <dgm:shape xmlns:r="http://schemas.openxmlformats.org/officeDocument/2006/relationships"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3" styleLbl="node1">
                                        <dgm:varLst>
                                          <dgm:bulletEnabled val="1"/>
                                        </dgm:varLst>
                                        <dgm:alg type="tx"/>
                                        <dgm:shape xmlns:r="http://schemas.openxmlformats.org/officeDocument/2006/relationships"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7">
                                      <dgm:choose name="Name68">
                                        <dgm:if name="Name69" axis="ch ch" ptType="node node" st="2 1" cnt="1 0" func="cnt" op="gte" val="4">
                                          <dgm:layoutNode name="balance_34" styleLbl="alignAccFollowNode1">
                                            <dgm:varLst>
                                              <dgm:bulletEnabled val="1"/>
                                            </dgm:varLst>
                                            <dgm:alg type="sp"/>
                                            <dgm:shape xmlns:r="http://schemas.openxmlformats.org/officeDocument/2006/relationships" rot="4" type="rect" r:blip="">
                                              <dgm:adjLst/>
                                            </dgm:shape>
                                            <dgm:presOf/>
                                            <dgm:constrLst/>
                                            <dgm:ruleLst/>
                                          </dgm:layoutNode>
                                          <dgm:layoutNode name="right_3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0"/>
                                      </dgm:choose>
                                    </dgm:else>
                                  </dgm:choose>
                                </dgm:else>
                              </dgm:choose>
                            </dgm:else>
                          </dgm:choose>
                        </dgm:else>
                      </dgm:choose>
                    </dgm:if>
                    <dgm:else name="Name71">
                      <dgm:choose name="Name72">
                        <dgm:if name="Name73" axis="ch ch" ptType="node node" st="1 1" cnt="1 0" func="cnt" op="gte" val="4">
                          <dgm:choose name="Name74">
                            <dgm:if name="Name75" axis="ch ch" ptType="node node" st="2 1" cnt="1 0" func="cnt" op="equ" val="0">
                              <dgm:layoutNode name="balance_40" styleLbl="alignAccFollowNode1">
                                <dgm:varLst>
                                  <dgm:bulletEnabled val="1"/>
                                </dgm:varLst>
                                <dgm:alg type="sp"/>
                                <dgm:shape xmlns:r="http://schemas.openxmlformats.org/officeDocument/2006/relationships" rot="-4" type="rect" r:blip="">
                                  <dgm:adjLst/>
                                </dgm:shape>
                                <dgm:presOf/>
                                <dgm:constrLst/>
                                <dgm:ruleLst/>
                              </dgm:layoutNode>
                              <dgm:layoutNode name="left_4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6">
                              <dgm:choose name="Name77">
                                <dgm:if name="Name78" axis="ch ch" ptType="node node" st="2 1" cnt="1 0" func="cnt" op="equ" val="1">
                                  <dgm:layoutNode name="balance_41" styleLbl="alignAccFollowNode1">
                                    <dgm:varLst>
                                      <dgm:bulletEnabled val="1"/>
                                    </dgm:varLst>
                                    <dgm:alg type="sp"/>
                                    <dgm:shape xmlns:r="http://schemas.openxmlformats.org/officeDocument/2006/relationships" rot="-4" type="rect" r:blip="">
                                      <dgm:adjLst/>
                                    </dgm:shape>
                                    <dgm:presOf/>
                                    <dgm:constrLst/>
                                    <dgm:ruleLst/>
                                  </dgm:layoutNode>
                                  <dgm:layoutNode name="left_4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name="Name80">
                                    <dgm:if name="Name81" axis="ch ch" ptType="node node" st="2 1" cnt="1 0" func="cnt" op="equ" val="2">
                                      <dgm:layoutNode name="balance_42" styleLbl="alignAccFollowNode1">
                                        <dgm:varLst>
                                          <dgm:bulletEnabled val="1"/>
                                        </dgm:varLst>
                                        <dgm:alg type="sp"/>
                                        <dgm:shape xmlns:r="http://schemas.openxmlformats.org/officeDocument/2006/relationships" rot="-4" type="rect" r:blip="">
                                          <dgm:adjLst/>
                                        </dgm:shape>
                                        <dgm:presOf/>
                                        <dgm:constrLst/>
                                        <dgm:ruleLst/>
                                      </dgm:layoutNode>
                                      <dgm:layoutNode name="left_4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2">
                                      <dgm:choose name="Name83">
                                        <dgm:if name="Name84" axis="ch ch" ptType="node node" st="2 1" cnt="1 0" func="cnt" op="equ" val="3">
                                          <dgm:layoutNode name="balance_43" styleLbl="alignAccFollowNode1">
                                            <dgm:varLst>
                                              <dgm:bulletEnabled val="1"/>
                                            </dgm:varLst>
                                            <dgm:alg type="sp"/>
                                            <dgm:shape xmlns:r="http://schemas.openxmlformats.org/officeDocument/2006/relationships" rot="-4" type="rect" r:blip="">
                                              <dgm:adjLst/>
                                            </dgm:shape>
                                            <dgm:presOf/>
                                            <dgm:constrLst/>
                                            <dgm:ruleLst/>
                                          </dgm:layoutNode>
                                          <dgm:layoutNode name="left_4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5">
                                          <dgm:choose name="Name86">
                                            <dgm:if name="Name87" axis="ch ch" ptType="node node" st="2 1" cnt="1 0" func="cnt" op="gte" val="4">
                                              <dgm:layoutNode name="balance_44" styleLbl="alignAccFollowNode1">
                                                <dgm:varLst>
                                                  <dgm:bulletEnabled val="1"/>
                                                </dgm:varLst>
                                                <dgm:alg type="sp"/>
                                                <dgm:shape xmlns:r="http://schemas.openxmlformats.org/officeDocument/2006/relationships" type="rect" r:blip="">
                                                  <dgm:adjLst/>
                                                </dgm:shape>
                                                <dgm:presOf/>
                                                <dgm:constrLst/>
                                                <dgm:ruleLst/>
                                              </dgm:layoutNode>
                                              <dgm:layoutNode name="right_44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3" styleLbl="node1">
                                                <dgm:varLst>
                                                  <dgm:bulletEnabled val="1"/>
                                                </dgm:varLst>
                                                <dgm:alg type="tx"/>
                                                <dgm:shape xmlns:r="http://schemas.openxmlformats.org/officeDocument/2006/relationships"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4" styleLbl="node1">
                                                <dgm:varLst>
                                                  <dgm:bulletEnabled val="1"/>
                                                </dgm:varLst>
                                                <dgm:alg type="tx"/>
                                                <dgm:shape xmlns:r="http://schemas.openxmlformats.org/officeDocument/2006/relationships"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3" styleLbl="node1">
                                                <dgm:varLst>
                                                  <dgm:bulletEnabled val="1"/>
                                                </dgm:varLst>
                                                <dgm:alg type="tx"/>
                                                <dgm:shape xmlns:r="http://schemas.openxmlformats.org/officeDocument/2006/relationships"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4" styleLbl="node1">
                                                <dgm:varLst>
                                                  <dgm:bulletEnabled val="1"/>
                                                </dgm:varLst>
                                                <dgm:alg type="tx"/>
                                                <dgm:shape xmlns:r="http://schemas.openxmlformats.org/officeDocument/2006/relationships"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8"/>
                                          </dgm:choose>
                                        </dgm:else>
                                      </dgm:choose>
                                    </dgm:else>
                                  </dgm:choose>
                                </dgm:else>
                              </dgm:choose>
                            </dgm:else>
                          </dgm:choose>
                        </dgm:if>
                        <dgm:else name="Name89"/>
                      </dgm:choose>
                    </dgm:else>
                  </dgm:choose>
                </dgm:else>
              </dgm:choose>
            </dgm:else>
          </dgm:choose>
        </dgm:else>
      </dgm:choose>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C5B406D4-6E7A-4902-9EE2-E16B90F9BE24}" type="datetimeFigureOut">
              <a:rPr lang="en-GB" smtClean="0"/>
              <a:pPr/>
              <a:t>06/07/2011</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9E7EFCCF-F12B-40C6-9F84-3A5FCDC8510A}" type="slidenum">
              <a:rPr lang="en-GB" smtClean="0"/>
              <a:pPr/>
              <a:t>‹#›</a:t>
            </a:fld>
            <a:endParaRPr lang="en-GB"/>
          </a:p>
        </p:txBody>
      </p:sp>
    </p:spTree>
    <p:extLst>
      <p:ext uri="{BB962C8B-B14F-4D97-AF65-F5344CB8AC3E}">
        <p14:creationId xmlns:p14="http://schemas.microsoft.com/office/powerpoint/2010/main" val="75913825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9C35DB1-E1C0-4E3E-A707-9066100082AA}" type="datetimeFigureOut">
              <a:rPr lang="en-GB" smtClean="0"/>
              <a:pPr/>
              <a:t>06/07/2011</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9FDA4E4-5040-40CE-BCCA-0E15770A5327}" type="slidenum">
              <a:rPr lang="en-GB" smtClean="0"/>
              <a:pPr/>
              <a:t>‹#›</a:t>
            </a:fld>
            <a:endParaRPr lang="en-GB"/>
          </a:p>
        </p:txBody>
      </p:sp>
    </p:spTree>
    <p:extLst>
      <p:ext uri="{BB962C8B-B14F-4D97-AF65-F5344CB8AC3E}">
        <p14:creationId xmlns:p14="http://schemas.microsoft.com/office/powerpoint/2010/main" val="40329126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9FDA4E4-5040-40CE-BCCA-0E15770A5327}" type="slidenum">
              <a:rPr lang="en-GB" smtClean="0"/>
              <a:pPr/>
              <a:t>1</a:t>
            </a:fld>
            <a:endParaRPr lang="en-GB"/>
          </a:p>
        </p:txBody>
      </p:sp>
    </p:spTree>
    <p:extLst>
      <p:ext uri="{BB962C8B-B14F-4D97-AF65-F5344CB8AC3E}">
        <p14:creationId xmlns:p14="http://schemas.microsoft.com/office/powerpoint/2010/main" val="40282338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sz="1200" kern="1200" dirty="0" smtClean="0">
                <a:solidFill>
                  <a:schemeClr val="tx1"/>
                </a:solidFill>
                <a:latin typeface="+mn-lt"/>
                <a:ea typeface="+mn-ea"/>
                <a:cs typeface="+mn-cs"/>
              </a:rPr>
              <a:t>2007 Intergovernmental Panel on Climate Change (IPCC) reports made it very clear that climate change will have impacts on water and that some of the major challenges to adaptation are related to water resources development and management. </a:t>
            </a:r>
          </a:p>
          <a:p>
            <a:pPr marL="171450" indent="-171450">
              <a:buFontTx/>
              <a:buChar char="-"/>
            </a:pPr>
            <a:r>
              <a:rPr lang="en-US" sz="1200" kern="1200" dirty="0" smtClean="0">
                <a:solidFill>
                  <a:schemeClr val="tx1"/>
                </a:solidFill>
                <a:latin typeface="+mn-lt"/>
                <a:ea typeface="+mn-ea"/>
                <a:cs typeface="+mn-cs"/>
              </a:rPr>
              <a:t>Many countries will experience increased water scarcity.</a:t>
            </a:r>
          </a:p>
          <a:p>
            <a:pPr marL="171450" indent="-171450">
              <a:buFontTx/>
              <a:buChar char="-"/>
            </a:pPr>
            <a:r>
              <a:rPr lang="en-US" sz="1200" kern="1200" dirty="0" smtClean="0">
                <a:solidFill>
                  <a:schemeClr val="tx1"/>
                </a:solidFill>
                <a:latin typeface="+mn-lt"/>
                <a:ea typeface="+mn-ea"/>
                <a:cs typeface="+mn-cs"/>
              </a:rPr>
              <a:t>One sixth of the world population, currently living in snowmelt-fed river basins, will experience increased water shortages due to the reduction of snow cover and subsequent run-off. </a:t>
            </a:r>
          </a:p>
          <a:p>
            <a:pPr marL="171450" indent="-171450">
              <a:buFontTx/>
              <a:buChar char="-"/>
            </a:pPr>
            <a:r>
              <a:rPr lang="en-US" sz="1200" kern="1200" dirty="0" smtClean="0">
                <a:solidFill>
                  <a:schemeClr val="tx1"/>
                </a:solidFill>
                <a:latin typeface="+mn-lt"/>
                <a:ea typeface="+mn-ea"/>
                <a:cs typeface="+mn-cs"/>
              </a:rPr>
              <a:t>At the same time extreme events will increase, i.e. floods will become more frequent and violent, and droughts longer.</a:t>
            </a:r>
          </a:p>
          <a:p>
            <a:pPr marL="171450" indent="-171450">
              <a:buFontTx/>
              <a:buChar char="-"/>
            </a:pPr>
            <a:r>
              <a:rPr lang="en-US" sz="1200" kern="1200" dirty="0" smtClean="0">
                <a:solidFill>
                  <a:schemeClr val="tx1"/>
                </a:solidFill>
                <a:latin typeface="+mn-lt"/>
                <a:ea typeface="+mn-ea"/>
                <a:cs typeface="+mn-cs"/>
              </a:rPr>
              <a:t>1.1 billion people currently lack access to clean water and that some 2.6 billion people, almost half the total population of developing countries, do not have access to adequate sanitation. </a:t>
            </a:r>
          </a:p>
          <a:p>
            <a:pPr marL="171450" indent="-171450">
              <a:buFontTx/>
              <a:buChar char="-"/>
            </a:pPr>
            <a:endParaRPr lang="en-US" sz="1200" kern="1200" dirty="0" smtClean="0">
              <a:solidFill>
                <a:schemeClr val="tx1"/>
              </a:solidFill>
              <a:latin typeface="+mn-lt"/>
              <a:ea typeface="+mn-ea"/>
              <a:cs typeface="+mn-cs"/>
            </a:endParaRPr>
          </a:p>
          <a:p>
            <a:pPr marL="171450" indent="-171450">
              <a:buFontTx/>
              <a:buChar char="-"/>
            </a:pPr>
            <a:endParaRPr lang="en-US" dirty="0"/>
          </a:p>
        </p:txBody>
      </p:sp>
      <p:sp>
        <p:nvSpPr>
          <p:cNvPr id="4" name="Slide Number Placeholder 3"/>
          <p:cNvSpPr>
            <a:spLocks noGrp="1"/>
          </p:cNvSpPr>
          <p:nvPr>
            <p:ph type="sldNum" sz="quarter" idx="10"/>
          </p:nvPr>
        </p:nvSpPr>
        <p:spPr/>
        <p:txBody>
          <a:bodyPr/>
          <a:lstStyle/>
          <a:p>
            <a:fld id="{39FDA4E4-5040-40CE-BCCA-0E15770A5327}" type="slidenum">
              <a:rPr lang="en-GB" smtClean="0"/>
              <a:pPr/>
              <a:t>4</a:t>
            </a:fld>
            <a:endParaRPr lang="en-GB"/>
          </a:p>
        </p:txBody>
      </p:sp>
    </p:spTree>
    <p:extLst>
      <p:ext uri="{BB962C8B-B14F-4D97-AF65-F5344CB8AC3E}">
        <p14:creationId xmlns:p14="http://schemas.microsoft.com/office/powerpoint/2010/main" val="12031389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263 international river basins, and around 300</a:t>
            </a:r>
            <a:r>
              <a:rPr lang="en-US" baseline="0" dirty="0" smtClean="0"/>
              <a:t> </a:t>
            </a:r>
            <a:r>
              <a:rPr lang="en-US" baseline="0" dirty="0" err="1" smtClean="0"/>
              <a:t>transboundary</a:t>
            </a:r>
            <a:r>
              <a:rPr lang="en-US" baseline="0" dirty="0" smtClean="0"/>
              <a:t> aquifers</a:t>
            </a:r>
            <a:endParaRPr lang="en-US" dirty="0" smtClean="0"/>
          </a:p>
          <a:p>
            <a:r>
              <a:rPr lang="en-US" dirty="0" smtClean="0"/>
              <a:t>Almost ½ the world’s land surface</a:t>
            </a:r>
          </a:p>
          <a:p>
            <a:r>
              <a:rPr lang="en-US" dirty="0" smtClean="0"/>
              <a:t>60% of global freshwater flow</a:t>
            </a:r>
          </a:p>
          <a:p>
            <a:r>
              <a:rPr lang="en-US" dirty="0" smtClean="0"/>
              <a:t>40% world population live in international river basins</a:t>
            </a:r>
          </a:p>
          <a:p>
            <a:r>
              <a:rPr lang="en-US" dirty="0" smtClean="0"/>
              <a:t>145 countries contribute territory to international river basins (90% of the world’s population</a:t>
            </a:r>
            <a:r>
              <a:rPr lang="en-US" baseline="0" dirty="0" smtClean="0"/>
              <a:t>) </a:t>
            </a:r>
          </a:p>
          <a:p>
            <a:r>
              <a:rPr lang="en-US" baseline="0" dirty="0" smtClean="0"/>
              <a:t>2 billion people rely on groundwater</a:t>
            </a:r>
            <a:endParaRPr lang="en-US" dirty="0" smtClean="0"/>
          </a:p>
          <a:p>
            <a:endParaRPr lang="en-US" dirty="0"/>
          </a:p>
        </p:txBody>
      </p:sp>
      <p:sp>
        <p:nvSpPr>
          <p:cNvPr id="4" name="Slide Number Placeholder 3"/>
          <p:cNvSpPr>
            <a:spLocks noGrp="1"/>
          </p:cNvSpPr>
          <p:nvPr>
            <p:ph type="sldNum" sz="quarter" idx="10"/>
          </p:nvPr>
        </p:nvSpPr>
        <p:spPr/>
        <p:txBody>
          <a:bodyPr/>
          <a:lstStyle/>
          <a:p>
            <a:fld id="{39FDA4E4-5040-40CE-BCCA-0E15770A5327}" type="slidenum">
              <a:rPr lang="en-GB" smtClean="0"/>
              <a:pPr/>
              <a:t>5</a:t>
            </a:fld>
            <a:endParaRPr lang="en-GB"/>
          </a:p>
        </p:txBody>
      </p:sp>
    </p:spTree>
    <p:extLst>
      <p:ext uri="{BB962C8B-B14F-4D97-AF65-F5344CB8AC3E}">
        <p14:creationId xmlns:p14="http://schemas.microsoft.com/office/powerpoint/2010/main" val="37222813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GB" sz="1200" kern="1200" dirty="0" smtClean="0">
                <a:solidFill>
                  <a:schemeClr val="tx1"/>
                </a:solidFill>
                <a:effectLst/>
                <a:latin typeface="+mn-lt"/>
                <a:ea typeface="+mn-ea"/>
                <a:cs typeface="+mn-cs"/>
              </a:rPr>
              <a:t>400 treaties related to </a:t>
            </a:r>
            <a:r>
              <a:rPr lang="en-GB" sz="1200" kern="1200" dirty="0" err="1" smtClean="0">
                <a:solidFill>
                  <a:schemeClr val="tx1"/>
                </a:solidFill>
                <a:effectLst/>
                <a:latin typeface="+mn-lt"/>
                <a:ea typeface="+mn-ea"/>
                <a:cs typeface="+mn-cs"/>
              </a:rPr>
              <a:t>transboundary</a:t>
            </a:r>
            <a:r>
              <a:rPr lang="en-GB" sz="1200" kern="1200" dirty="0" smtClean="0">
                <a:solidFill>
                  <a:schemeClr val="tx1"/>
                </a:solidFill>
                <a:effectLst/>
                <a:latin typeface="+mn-lt"/>
                <a:ea typeface="+mn-ea"/>
                <a:cs typeface="+mn-cs"/>
              </a:rPr>
              <a:t> watercourses across the world</a:t>
            </a:r>
            <a:r>
              <a:rPr lang="en-GB" dirty="0" smtClean="0">
                <a:effectLst/>
              </a:rPr>
              <a:t> </a:t>
            </a:r>
          </a:p>
          <a:p>
            <a:pPr marL="171450" indent="-171450">
              <a:buFontTx/>
              <a:buChar char="-"/>
            </a:pPr>
            <a:r>
              <a:rPr lang="en-GB" sz="1200" kern="1200" dirty="0" err="1" smtClean="0">
                <a:solidFill>
                  <a:schemeClr val="tx1"/>
                </a:solidFill>
                <a:effectLst/>
                <a:latin typeface="+mn-lt"/>
                <a:ea typeface="+mn-ea"/>
                <a:cs typeface="+mn-cs"/>
              </a:rPr>
              <a:t>Zawahri</a:t>
            </a:r>
            <a:r>
              <a:rPr lang="en-GB" sz="1200" kern="1200" dirty="0" smtClean="0">
                <a:solidFill>
                  <a:schemeClr val="tx1"/>
                </a:solidFill>
                <a:effectLst/>
                <a:latin typeface="+mn-lt"/>
                <a:ea typeface="+mn-ea"/>
                <a:cs typeface="+mn-cs"/>
              </a:rPr>
              <a:t> and Mitchell observe that 42 per cent of watercourse treaties are bilateral, and amongst these treaties 67 per cent were signed on multilateral basins.</a:t>
            </a:r>
            <a:r>
              <a:rPr lang="en-GB" dirty="0" smtClean="0">
                <a:effectLst/>
              </a:rPr>
              <a:t> </a:t>
            </a:r>
            <a:endParaRPr lang="en-US" dirty="0"/>
          </a:p>
        </p:txBody>
      </p:sp>
      <p:sp>
        <p:nvSpPr>
          <p:cNvPr id="4" name="Slide Number Placeholder 3"/>
          <p:cNvSpPr>
            <a:spLocks noGrp="1"/>
          </p:cNvSpPr>
          <p:nvPr>
            <p:ph type="sldNum" sz="quarter" idx="10"/>
          </p:nvPr>
        </p:nvSpPr>
        <p:spPr/>
        <p:txBody>
          <a:bodyPr/>
          <a:lstStyle/>
          <a:p>
            <a:fld id="{39FDA4E4-5040-40CE-BCCA-0E15770A5327}" type="slidenum">
              <a:rPr lang="en-GB" smtClean="0"/>
              <a:pPr/>
              <a:t>7</a:t>
            </a:fld>
            <a:endParaRPr lang="en-GB"/>
          </a:p>
        </p:txBody>
      </p:sp>
    </p:spTree>
    <p:extLst>
      <p:ext uri="{BB962C8B-B14F-4D97-AF65-F5344CB8AC3E}">
        <p14:creationId xmlns:p14="http://schemas.microsoft.com/office/powerpoint/2010/main" val="1647592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UN GA Resolution</a:t>
            </a:r>
            <a:r>
              <a:rPr lang="en-US" baseline="0" dirty="0" smtClean="0"/>
              <a:t> 2669 (XXV), 8</a:t>
            </a:r>
            <a:r>
              <a:rPr lang="en-US" baseline="30000" dirty="0" smtClean="0"/>
              <a:t>th</a:t>
            </a:r>
            <a:r>
              <a:rPr lang="en-US" baseline="0" dirty="0" smtClean="0"/>
              <a:t> December 1970</a:t>
            </a:r>
          </a:p>
          <a:p>
            <a:endParaRPr lang="en-US" baseline="0" dirty="0" smtClean="0"/>
          </a:p>
          <a:p>
            <a:pPr marL="268288" lvl="2"/>
            <a:r>
              <a:rPr lang="en-US" i="1" dirty="0" smtClean="0"/>
              <a:t>Considering </a:t>
            </a:r>
            <a:r>
              <a:rPr lang="en-US" dirty="0" smtClean="0"/>
              <a:t>that water, owing to the growth of population and the increasing and multiplying needs and demands of mankind, is of growing concern to humanity, that the available fresh water resources of the world are limited and that the preservation and protection of those resources are of great importance to all nations</a:t>
            </a:r>
          </a:p>
          <a:p>
            <a:pPr marL="268288" lvl="2"/>
            <a:r>
              <a:rPr lang="en-US" i="1" dirty="0" smtClean="0"/>
              <a:t>Conscious </a:t>
            </a:r>
            <a:r>
              <a:rPr lang="en-US" dirty="0" smtClean="0"/>
              <a:t>of the importance of legal problems relating to the use of international watercourses… </a:t>
            </a:r>
          </a:p>
          <a:p>
            <a:pPr marL="268288" lvl="2"/>
            <a:r>
              <a:rPr lang="en-US" i="1" dirty="0" smtClean="0"/>
              <a:t>Recalling </a:t>
            </a:r>
            <a:r>
              <a:rPr lang="en-US" dirty="0" smtClean="0"/>
              <a:t>that despite the greater number of bilateral treaties and other regional regulations… the use of international rivers and lakes is still based in part on general principles and rules of customary law. </a:t>
            </a:r>
          </a:p>
          <a:p>
            <a:pPr marL="268288" lvl="2"/>
            <a:r>
              <a:rPr lang="en-US" i="1" dirty="0" smtClean="0"/>
              <a:t>Recommends </a:t>
            </a:r>
            <a:r>
              <a:rPr lang="en-US" dirty="0" smtClean="0"/>
              <a:t>that the International Law Commission should, as first step, take up the study of the law of the non-navigational uses of international watercourses with a view to its progressive development and codification. </a:t>
            </a:r>
            <a:endParaRPr lang="en-US" i="1" dirty="0" smtClean="0"/>
          </a:p>
          <a:p>
            <a:endParaRPr lang="en-US" dirty="0"/>
          </a:p>
        </p:txBody>
      </p:sp>
      <p:sp>
        <p:nvSpPr>
          <p:cNvPr id="4" name="Slide Number Placeholder 3"/>
          <p:cNvSpPr>
            <a:spLocks noGrp="1"/>
          </p:cNvSpPr>
          <p:nvPr>
            <p:ph type="sldNum" sz="quarter" idx="10"/>
          </p:nvPr>
        </p:nvSpPr>
        <p:spPr/>
        <p:txBody>
          <a:bodyPr/>
          <a:lstStyle/>
          <a:p>
            <a:fld id="{39FDA4E4-5040-40CE-BCCA-0E15770A5327}" type="slidenum">
              <a:rPr lang="en-GB" smtClean="0"/>
              <a:pPr/>
              <a:t>9</a:t>
            </a:fld>
            <a:endParaRPr lang="en-GB"/>
          </a:p>
        </p:txBody>
      </p:sp>
    </p:spTree>
    <p:extLst>
      <p:ext uri="{BB962C8B-B14F-4D97-AF65-F5344CB8AC3E}">
        <p14:creationId xmlns:p14="http://schemas.microsoft.com/office/powerpoint/2010/main" val="16844819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8788" lvl="1" indent="-457200">
              <a:buFont typeface="Wingdings" charset="2"/>
              <a:buChar char="q"/>
            </a:pPr>
            <a:r>
              <a:rPr lang="en-US" dirty="0" smtClean="0"/>
              <a:t>“Uses of international watercourses and of their waters for purposes other than navigation and to measures of protection, preservation and management related to the uses of those watercourses and their waters” (Art. 1(1)</a:t>
            </a:r>
          </a:p>
          <a:p>
            <a:pPr marL="458788" lvl="1" indent="-457200">
              <a:buFont typeface="Wingdings" charset="2"/>
              <a:buChar char="q"/>
            </a:pPr>
            <a:r>
              <a:rPr lang="en-US" dirty="0" smtClean="0"/>
              <a:t>“Watercourse” – “a system of surface waters and </a:t>
            </a:r>
            <a:r>
              <a:rPr lang="en-US" dirty="0" err="1" smtClean="0"/>
              <a:t>groundwaters</a:t>
            </a:r>
            <a:r>
              <a:rPr lang="en-US" dirty="0" smtClean="0"/>
              <a:t> constituting by virtue of their physical relationship a unitary whole and normally flowing into a common terminus” (Art 2(b))</a:t>
            </a:r>
          </a:p>
          <a:p>
            <a:pPr marL="458788" lvl="1" indent="-457200">
              <a:buFont typeface="Wingdings" charset="2"/>
              <a:buChar char="q"/>
            </a:pPr>
            <a:r>
              <a:rPr lang="en-US" dirty="0" smtClean="0"/>
              <a:t>“In the absence of an agreement to the contrary, nothing in the present Convention shall affect the rights and obligations of a watercourse State arising from agreements in force for it on the state on which it became a party to the present Convention” (Art. 3(1)) </a:t>
            </a:r>
          </a:p>
          <a:p>
            <a:endParaRPr lang="en-US" dirty="0"/>
          </a:p>
        </p:txBody>
      </p:sp>
      <p:sp>
        <p:nvSpPr>
          <p:cNvPr id="4" name="Slide Number Placeholder 3"/>
          <p:cNvSpPr>
            <a:spLocks noGrp="1"/>
          </p:cNvSpPr>
          <p:nvPr>
            <p:ph type="sldNum" sz="quarter" idx="10"/>
          </p:nvPr>
        </p:nvSpPr>
        <p:spPr/>
        <p:txBody>
          <a:bodyPr/>
          <a:lstStyle/>
          <a:p>
            <a:fld id="{39FDA4E4-5040-40CE-BCCA-0E15770A5327}" type="slidenum">
              <a:rPr lang="en-GB" smtClean="0"/>
              <a:pPr/>
              <a:t>14</a:t>
            </a:fld>
            <a:endParaRPr lang="en-GB"/>
          </a:p>
        </p:txBody>
      </p:sp>
    </p:spTree>
    <p:extLst>
      <p:ext uri="{BB962C8B-B14F-4D97-AF65-F5344CB8AC3E}">
        <p14:creationId xmlns:p14="http://schemas.microsoft.com/office/powerpoint/2010/main" val="24222300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4488" lvl="1" indent="-342900">
              <a:buFont typeface="Wingdings" charset="2"/>
              <a:buChar char="q"/>
            </a:pPr>
            <a:r>
              <a:rPr lang="en-US" dirty="0" smtClean="0"/>
              <a:t>“Watercourse States shall in their respective territories utilize an international watercourse in an </a:t>
            </a:r>
            <a:r>
              <a:rPr lang="en-US" b="1" dirty="0" smtClean="0"/>
              <a:t>equitable and reasonable manner</a:t>
            </a:r>
            <a:r>
              <a:rPr lang="en-US" dirty="0" smtClean="0"/>
              <a:t>” (Art. 5(1))</a:t>
            </a:r>
          </a:p>
          <a:p>
            <a:pPr marL="344488" lvl="1" indent="-342900">
              <a:buFont typeface="Wingdings" charset="2"/>
              <a:buChar char="q"/>
            </a:pPr>
            <a:r>
              <a:rPr lang="en-US" dirty="0" smtClean="0"/>
              <a:t>“Watercourse States shall, in </a:t>
            </a:r>
            <a:r>
              <a:rPr lang="en-US" dirty="0" err="1" smtClean="0"/>
              <a:t>utilzing</a:t>
            </a:r>
            <a:r>
              <a:rPr lang="en-US" dirty="0" smtClean="0"/>
              <a:t> an international watercourse in their territories, </a:t>
            </a:r>
            <a:r>
              <a:rPr lang="en-US" b="1" dirty="0" smtClean="0"/>
              <a:t>take all appropriate measures to prevent the causing of significant harm </a:t>
            </a:r>
            <a:r>
              <a:rPr lang="en-US" dirty="0" smtClean="0"/>
              <a:t>to other watercourse states” (Art. 7(1))</a:t>
            </a:r>
          </a:p>
          <a:p>
            <a:pPr marL="344488" lvl="1" indent="-342900">
              <a:buFont typeface="Wingdings" charset="2"/>
              <a:buChar char="q"/>
            </a:pPr>
            <a:r>
              <a:rPr lang="en-US" dirty="0" smtClean="0"/>
              <a:t>“Where significant harm nevertheless is caused to another watercourse State, the States whose use causes such harm shall, in the absence of agreement to such use, take all appropriate measures, having due regard for the provisions of articles 5 and 6, in consultation with the affected State, to eliminate or mitigate such harm and, where appropriate, to discuss the question of compensation” (Art. 7(2)</a:t>
            </a:r>
          </a:p>
          <a:p>
            <a:pPr marL="344488" lvl="1" indent="-342900">
              <a:buFont typeface="Wingdings" charset="2"/>
              <a:buChar char="q"/>
            </a:pPr>
            <a:r>
              <a:rPr lang="en-US" dirty="0" smtClean="0"/>
              <a:t>“Watercourse States shall, individually and, where appropriate, jointly, </a:t>
            </a:r>
            <a:r>
              <a:rPr lang="en-US" b="1" dirty="0" smtClean="0"/>
              <a:t>protect and preserve the ecosystems of international watercourses</a:t>
            </a:r>
            <a:r>
              <a:rPr lang="en-US" dirty="0" smtClean="0"/>
              <a:t>” (Art. 20)</a:t>
            </a:r>
          </a:p>
          <a:p>
            <a:endParaRPr lang="en-US" dirty="0"/>
          </a:p>
        </p:txBody>
      </p:sp>
      <p:sp>
        <p:nvSpPr>
          <p:cNvPr id="4" name="Slide Number Placeholder 3"/>
          <p:cNvSpPr>
            <a:spLocks noGrp="1"/>
          </p:cNvSpPr>
          <p:nvPr>
            <p:ph type="sldNum" sz="quarter" idx="10"/>
          </p:nvPr>
        </p:nvSpPr>
        <p:spPr/>
        <p:txBody>
          <a:bodyPr/>
          <a:lstStyle/>
          <a:p>
            <a:fld id="{39FDA4E4-5040-40CE-BCCA-0E15770A5327}" type="slidenum">
              <a:rPr lang="en-GB" smtClean="0"/>
              <a:pPr/>
              <a:t>15</a:t>
            </a:fld>
            <a:endParaRPr lang="en-GB"/>
          </a:p>
        </p:txBody>
      </p:sp>
    </p:spTree>
    <p:extLst>
      <p:ext uri="{BB962C8B-B14F-4D97-AF65-F5344CB8AC3E}">
        <p14:creationId xmlns:p14="http://schemas.microsoft.com/office/powerpoint/2010/main" val="35405706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296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endParaRPr lang="en-GB">
              <a:latin typeface="Calibri" charset="0"/>
              <a:ea typeface="ＭＳ Ｐゴシック" charset="0"/>
              <a:cs typeface="ＭＳ Ｐゴシック" charset="0"/>
            </a:endParaRPr>
          </a:p>
        </p:txBody>
      </p:sp>
      <p:sp>
        <p:nvSpPr>
          <p:cNvPr id="297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87033CAC-2249-1541-86E1-0F221CD7628C}" type="slidenum">
              <a:rPr lang="en-GB" sz="1200">
                <a:latin typeface="Calibri" charset="0"/>
              </a:rPr>
              <a:pPr eaLnBrk="1" hangingPunct="1"/>
              <a:t>16</a:t>
            </a:fld>
            <a:endParaRPr lang="en-GB" sz="1200">
              <a:latin typeface="Calibri"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583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pPr marL="2151063" indent="-2151063" eaLnBrk="1" fontAlgn="auto" hangingPunct="1">
              <a:spcAft>
                <a:spcPts val="0"/>
              </a:spcAft>
              <a:buFontTx/>
              <a:buNone/>
              <a:tabLst>
                <a:tab pos="2149475" algn="l"/>
              </a:tabLst>
              <a:defRPr/>
            </a:pPr>
            <a:r>
              <a:rPr lang="en-US" dirty="0" smtClean="0">
                <a:ea typeface="+mn-ea"/>
                <a:cs typeface="+mn-cs"/>
              </a:rPr>
              <a:t>Article 12	Notification concerning planned measures with possible adverse effects</a:t>
            </a:r>
          </a:p>
          <a:p>
            <a:pPr marL="2151063" indent="-2151063" eaLnBrk="1" fontAlgn="auto" hangingPunct="1">
              <a:spcAft>
                <a:spcPts val="0"/>
              </a:spcAft>
              <a:buFontTx/>
              <a:buNone/>
              <a:tabLst>
                <a:tab pos="2149475" algn="l"/>
              </a:tabLst>
              <a:defRPr/>
            </a:pPr>
            <a:r>
              <a:rPr lang="en-US" dirty="0" smtClean="0">
                <a:ea typeface="+mn-ea"/>
                <a:cs typeface="+mn-cs"/>
              </a:rPr>
              <a:t>Article 13	Period to reply to notification</a:t>
            </a:r>
          </a:p>
          <a:p>
            <a:pPr marL="2151063" indent="-2151063" eaLnBrk="1" fontAlgn="auto" hangingPunct="1">
              <a:spcAft>
                <a:spcPts val="0"/>
              </a:spcAft>
              <a:buFontTx/>
              <a:buNone/>
              <a:tabLst>
                <a:tab pos="2149475" algn="l"/>
              </a:tabLst>
              <a:defRPr/>
            </a:pPr>
            <a:r>
              <a:rPr lang="en-US" dirty="0" smtClean="0">
                <a:ea typeface="+mn-ea"/>
                <a:cs typeface="+mn-cs"/>
              </a:rPr>
              <a:t>Article 14	Obligations of the notifying State during the period for reply</a:t>
            </a:r>
          </a:p>
          <a:p>
            <a:pPr marL="2151063" indent="-2151063" eaLnBrk="1" fontAlgn="auto" hangingPunct="1">
              <a:spcAft>
                <a:spcPts val="0"/>
              </a:spcAft>
              <a:buFontTx/>
              <a:buNone/>
              <a:tabLst>
                <a:tab pos="2149475" algn="l"/>
              </a:tabLst>
              <a:defRPr/>
            </a:pPr>
            <a:r>
              <a:rPr lang="en-US" dirty="0" smtClean="0">
                <a:ea typeface="+mn-ea"/>
                <a:cs typeface="+mn-cs"/>
              </a:rPr>
              <a:t>Article 15	Reply to notification</a:t>
            </a:r>
          </a:p>
          <a:p>
            <a:pPr marL="2151063" indent="-2151063" eaLnBrk="1" fontAlgn="auto" hangingPunct="1">
              <a:spcAft>
                <a:spcPts val="0"/>
              </a:spcAft>
              <a:buFontTx/>
              <a:buNone/>
              <a:tabLst>
                <a:tab pos="2149475" algn="l"/>
              </a:tabLst>
              <a:defRPr/>
            </a:pPr>
            <a:r>
              <a:rPr lang="en-US" dirty="0" smtClean="0">
                <a:ea typeface="+mn-ea"/>
                <a:cs typeface="+mn-cs"/>
              </a:rPr>
              <a:t>Article 16	Absence of reply to notification</a:t>
            </a:r>
          </a:p>
          <a:p>
            <a:pPr marL="2151063" indent="-2151063" eaLnBrk="1" fontAlgn="auto" hangingPunct="1">
              <a:spcAft>
                <a:spcPts val="0"/>
              </a:spcAft>
              <a:buFontTx/>
              <a:buNone/>
              <a:tabLst>
                <a:tab pos="2149475" algn="l"/>
              </a:tabLst>
              <a:defRPr/>
            </a:pPr>
            <a:r>
              <a:rPr lang="en-US" dirty="0" smtClean="0">
                <a:ea typeface="+mn-ea"/>
                <a:cs typeface="+mn-cs"/>
              </a:rPr>
              <a:t>Article 17	Consultations and negotiations concerning planned measures</a:t>
            </a:r>
          </a:p>
          <a:p>
            <a:pPr marL="2151063" indent="-2151063" eaLnBrk="1" fontAlgn="auto" hangingPunct="1">
              <a:spcAft>
                <a:spcPts val="0"/>
              </a:spcAft>
              <a:buFontTx/>
              <a:buNone/>
              <a:tabLst>
                <a:tab pos="2149475" algn="l"/>
              </a:tabLst>
              <a:defRPr/>
            </a:pPr>
            <a:r>
              <a:rPr lang="en-US" dirty="0" smtClean="0">
                <a:ea typeface="+mn-ea"/>
                <a:cs typeface="+mn-cs"/>
              </a:rPr>
              <a:t>Article 18	Procedures in absence of notification</a:t>
            </a:r>
          </a:p>
          <a:p>
            <a:pPr marL="2151063" indent="-2151063" eaLnBrk="1" fontAlgn="auto" hangingPunct="1">
              <a:spcAft>
                <a:spcPts val="0"/>
              </a:spcAft>
              <a:buFontTx/>
              <a:buNone/>
              <a:tabLst>
                <a:tab pos="2149475" algn="l"/>
              </a:tabLst>
              <a:defRPr/>
            </a:pPr>
            <a:r>
              <a:rPr lang="en-US" dirty="0" smtClean="0">
                <a:ea typeface="+mn-ea"/>
                <a:cs typeface="+mn-cs"/>
              </a:rPr>
              <a:t>Article 19	Urgent implementation of planned measures</a:t>
            </a:r>
          </a:p>
          <a:p>
            <a:endParaRPr lang="en-GB" dirty="0">
              <a:latin typeface="Calibri" charset="0"/>
              <a:ea typeface="ＭＳ Ｐゴシック" charset="0"/>
              <a:cs typeface="ＭＳ Ｐゴシック" charset="0"/>
            </a:endParaRPr>
          </a:p>
        </p:txBody>
      </p:sp>
      <p:sp>
        <p:nvSpPr>
          <p:cNvPr id="583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2CF2D719-B925-144E-8B0A-54AC9302D994}" type="slidenum">
              <a:rPr lang="en-GB" sz="1200">
                <a:latin typeface="Calibri" charset="0"/>
              </a:rPr>
              <a:pPr eaLnBrk="1" hangingPunct="1"/>
              <a:t>17</a:t>
            </a:fld>
            <a:endParaRPr lang="en-GB" sz="1200">
              <a:latin typeface="Calibri"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dirty="0" smtClean="0"/>
              <a:t>Article 5(2) </a:t>
            </a:r>
            <a:r>
              <a:rPr lang="en-US" baseline="0" dirty="0" smtClean="0"/>
              <a:t> - </a:t>
            </a:r>
            <a:r>
              <a:rPr lang="en-US" dirty="0" smtClean="0"/>
              <a:t>Watercourse States shall participate in the use, development and protection of an international watercourse in an equitable and reasonable manner. Such participation includes both the right to utilize the watercourse and the duty to cooperate in the protection and development thereof, as provided in the present Convention.</a:t>
            </a:r>
          </a:p>
          <a:p>
            <a:pPr marL="0" indent="0">
              <a:buNone/>
            </a:pPr>
            <a:endParaRPr lang="en-US" dirty="0" smtClean="0"/>
          </a:p>
          <a:p>
            <a:pPr marL="0" indent="0">
              <a:buNone/>
            </a:pPr>
            <a:r>
              <a:rPr lang="en-US" dirty="0" smtClean="0"/>
              <a:t>Article 8 </a:t>
            </a:r>
          </a:p>
          <a:p>
            <a:pPr marL="0" indent="0">
              <a:buNone/>
            </a:pPr>
            <a:endParaRPr lang="en-US" dirty="0" smtClean="0"/>
          </a:p>
          <a:p>
            <a:pPr marL="0" indent="0">
              <a:buNone/>
            </a:pPr>
            <a:r>
              <a:rPr lang="en-US" dirty="0" smtClean="0"/>
              <a:t>1.Watercourse States shall cooperate on the basis of sovereign equality, territorial integrity, mutual benefit and good faith in order to attain optimal utilization and adequate protection of an international watercourse.</a:t>
            </a:r>
          </a:p>
          <a:p>
            <a:pPr marL="0" indent="0">
              <a:buNone/>
            </a:pPr>
            <a:endParaRPr lang="en-US" dirty="0" smtClean="0"/>
          </a:p>
          <a:p>
            <a:pPr marL="0" indent="0">
              <a:buNone/>
            </a:pPr>
            <a:r>
              <a:rPr lang="en-US" dirty="0" smtClean="0"/>
              <a:t>2.In determining the manner of such cooperation, watercourse States may consider the establishment of joint mechanisms or commissions, as deemed necessary by them, to facilitate cooperation on relevant measures and procedures in the light of experience gained through cooperation in existing joint mechanisms and commissions in various regions</a:t>
            </a:r>
          </a:p>
          <a:p>
            <a:pPr marL="0" indent="0">
              <a:buNone/>
            </a:pPr>
            <a:endParaRPr lang="en-US" dirty="0" smtClean="0"/>
          </a:p>
          <a:p>
            <a:pPr marL="0" indent="0">
              <a:buNone/>
            </a:pPr>
            <a:r>
              <a:rPr lang="en-US" dirty="0" smtClean="0"/>
              <a:t>Article 9(1) </a:t>
            </a:r>
          </a:p>
          <a:p>
            <a:pPr marL="0" indent="0">
              <a:buNone/>
            </a:pPr>
            <a:endParaRPr lang="en-US" dirty="0" smtClean="0"/>
          </a:p>
          <a:p>
            <a:pPr marL="0" indent="0">
              <a:buNone/>
            </a:pPr>
            <a:r>
              <a:rPr lang="en-US" dirty="0" smtClean="0"/>
              <a:t>1.Pursuant to article 8, watercourse States shall on a regular basis exchange readily available data and information on the condition of the watercourse, in particular that of a hydrological, meteorological, hydrogeological and ecological nature and related to the water quality as well as related forecasts.</a:t>
            </a:r>
          </a:p>
          <a:p>
            <a:pPr marL="0" indent="0">
              <a:buNone/>
            </a:pPr>
            <a:endParaRPr lang="en-US" dirty="0" smtClean="0"/>
          </a:p>
          <a:p>
            <a:pPr marL="0" indent="0">
              <a:buNone/>
            </a:pPr>
            <a:r>
              <a:rPr lang="en-US" dirty="0" smtClean="0"/>
              <a:t>Article 20</a:t>
            </a:r>
          </a:p>
          <a:p>
            <a:pPr marL="0" indent="0">
              <a:buNone/>
            </a:pPr>
            <a:endParaRPr lang="en-US" dirty="0" smtClean="0"/>
          </a:p>
          <a:p>
            <a:pPr marL="0" indent="0">
              <a:buNone/>
            </a:pPr>
            <a:r>
              <a:rPr lang="en-US" dirty="0" smtClean="0"/>
              <a:t>Watercourse States shall, individually and, where appropriate, jointly, protect and preserve the ecosystems of international watercourses.</a:t>
            </a:r>
          </a:p>
          <a:p>
            <a:pPr marL="0" indent="0">
              <a:buNone/>
            </a:pPr>
            <a:endParaRPr lang="en-US" dirty="0" smtClean="0"/>
          </a:p>
          <a:p>
            <a:pPr marL="0" indent="0">
              <a:buNone/>
            </a:pPr>
            <a:r>
              <a:rPr lang="en-US" dirty="0" smtClean="0"/>
              <a:t>Article 21(2) </a:t>
            </a:r>
          </a:p>
          <a:p>
            <a:pPr marL="0" indent="0">
              <a:buNone/>
            </a:pPr>
            <a:endParaRPr lang="en-US" dirty="0" smtClean="0"/>
          </a:p>
          <a:p>
            <a:pPr marL="0" indent="0">
              <a:buNone/>
            </a:pPr>
            <a:r>
              <a:rPr lang="en-US" dirty="0" smtClean="0"/>
              <a:t>2.Watercourse States shall, individually and, where appropriate, jointly, prevent, reduce and control the pollution of an international watercourse that may cause significant harm to other watercourse States or to their environment, including harm to human health or safety, to the use of the waters for any beneficial purpose or to the living resources of the watercourse. Watercourse States shall take steps to harmonize their policies in this connection.</a:t>
            </a:r>
          </a:p>
          <a:p>
            <a:pPr marL="0" indent="0">
              <a:buNone/>
            </a:pPr>
            <a:endParaRPr lang="en-US" dirty="0" smtClean="0"/>
          </a:p>
          <a:p>
            <a:pPr marL="0" indent="0">
              <a:buNone/>
            </a:pPr>
            <a:r>
              <a:rPr lang="en-US" dirty="0" smtClean="0"/>
              <a:t>3.Watercourse States shall, at the request of any of them, consult with a view to arriving at mutually agreeable measures and methods to prevent, reduce and control pollution of an international watercourse, such as:</a:t>
            </a:r>
          </a:p>
          <a:p>
            <a:pPr marL="0" indent="0">
              <a:buNone/>
            </a:pPr>
            <a:endParaRPr lang="en-US" dirty="0" smtClean="0"/>
          </a:p>
          <a:p>
            <a:pPr marL="514350" indent="-514350">
              <a:buAutoNum type="alphaLcParenBoth"/>
            </a:pPr>
            <a:r>
              <a:rPr lang="en-US" dirty="0" smtClean="0"/>
              <a:t>Setting joint water quality objectives and criteria;</a:t>
            </a:r>
          </a:p>
          <a:p>
            <a:pPr marL="514350" indent="-514350">
              <a:buAutoNum type="alphaLcParenBoth"/>
            </a:pPr>
            <a:r>
              <a:rPr lang="en-US" dirty="0" smtClean="0"/>
              <a:t> Establishing techniques and practices to address pollution from point and non-point sources;</a:t>
            </a:r>
          </a:p>
          <a:p>
            <a:pPr marL="514350" indent="-514350">
              <a:buAutoNum type="alphaLcParenBoth"/>
            </a:pPr>
            <a:r>
              <a:rPr lang="en-US" dirty="0" smtClean="0"/>
              <a:t>Establishing lists of substances the introduction of which into the waters of an international watercourse is to be prohibited, limited, investigated or monitored.</a:t>
            </a:r>
          </a:p>
          <a:p>
            <a:pPr marL="514350" indent="-514350">
              <a:buAutoNum type="alphaLcParenBoth"/>
            </a:pPr>
            <a:endParaRPr lang="en-US" dirty="0" smtClean="0"/>
          </a:p>
          <a:p>
            <a:pPr marL="0" indent="0">
              <a:buNone/>
            </a:pPr>
            <a:r>
              <a:rPr lang="en-US" dirty="0" smtClean="0"/>
              <a:t>Article 23 Protection and preservation of the marine environment</a:t>
            </a:r>
          </a:p>
          <a:p>
            <a:pPr marL="0" indent="0">
              <a:buNone/>
            </a:pPr>
            <a:endParaRPr lang="en-US" dirty="0" smtClean="0"/>
          </a:p>
          <a:p>
            <a:pPr marL="0" indent="0">
              <a:buNone/>
            </a:pPr>
            <a:r>
              <a:rPr lang="en-US" dirty="0" smtClean="0"/>
              <a:t>Watercourse States shall, individually and, where appropriate, in cooperation with other States, take all measures with respect to an international watercourse that are necessary to protect and preserve the marine environment, including estuaries, taking into account generally accepted international rules and standards.</a:t>
            </a:r>
          </a:p>
          <a:p>
            <a:pPr marL="0" indent="0">
              <a:buNone/>
            </a:pPr>
            <a:endParaRPr lang="en-US" dirty="0" smtClean="0"/>
          </a:p>
          <a:p>
            <a:r>
              <a:rPr lang="en-US" dirty="0" smtClean="0"/>
              <a:t>Article 25 Regulation</a:t>
            </a:r>
          </a:p>
          <a:p>
            <a:r>
              <a:rPr lang="en-US" dirty="0" smtClean="0"/>
              <a:t>1.Watercourse States shall cooperate, where appropriate, to respond to needs or opportunities for regulation of the flow of the waters of an international watercourse.</a:t>
            </a:r>
          </a:p>
          <a:p>
            <a:r>
              <a:rPr lang="en-US" dirty="0" smtClean="0"/>
              <a:t>2.Unless otherwise agreed, watercourse States shall participate on an equitable basis in the construction and maintenance or defrayal of the costs of such regulation works as they may have agreed to undertake.</a:t>
            </a:r>
          </a:p>
          <a:p>
            <a:endParaRPr lang="en-US" dirty="0" smtClean="0"/>
          </a:p>
          <a:p>
            <a:pPr marL="0" indent="0">
              <a:buNone/>
            </a:pPr>
            <a:r>
              <a:rPr lang="en-US" dirty="0" smtClean="0"/>
              <a:t>Article 27 Prevention and mitigation of harmful conditions</a:t>
            </a:r>
          </a:p>
          <a:p>
            <a:pPr marL="0" indent="0">
              <a:buNone/>
            </a:pPr>
            <a:endParaRPr lang="en-US" dirty="0" smtClean="0"/>
          </a:p>
          <a:p>
            <a:pPr marL="0" indent="0">
              <a:buNone/>
            </a:pPr>
            <a:r>
              <a:rPr lang="en-US" dirty="0" smtClean="0"/>
              <a:t>Watercourse States shall, individually and, where appropriate, jointly, take all appropriate measures to prevent or mitigate conditions related to an international watercourse that may be harmful to other watercourse States, whether resulting from natural causes or human conduct, such as flood or ice conditions, water-borne diseases, siltation, erosion, salt-water intrusion, drought or desertification.</a:t>
            </a:r>
          </a:p>
          <a:p>
            <a:pPr marL="0" indent="0">
              <a:buNone/>
            </a:pPr>
            <a:endParaRPr lang="en-US" dirty="0" smtClean="0"/>
          </a:p>
          <a:p>
            <a:pPr marL="0" indent="0">
              <a:buNone/>
            </a:pPr>
            <a:r>
              <a:rPr lang="en-US" dirty="0" smtClean="0"/>
              <a:t>Article 28 Emergency Situations</a:t>
            </a:r>
          </a:p>
          <a:p>
            <a:pPr marL="0" indent="0">
              <a:buNone/>
            </a:pPr>
            <a:endParaRPr lang="en-US" dirty="0" smtClean="0"/>
          </a:p>
          <a:p>
            <a:r>
              <a:rPr lang="en-US" dirty="0" smtClean="0"/>
              <a:t>2.A watercourse State shall, without delay and by the most expeditious means available, notify other potentially affected States and competent international organizations of any emergency originating within its territory.</a:t>
            </a:r>
          </a:p>
          <a:p>
            <a:r>
              <a:rPr lang="en-US" dirty="0" smtClean="0"/>
              <a:t>3.A watercourse State within whose territory an emergency originates shall, in cooperation with potentially affected States and, where appropriate, competent international organizations, immediately take all practicable measures necessitated by the circumstances to prevent, mitigate and eliminate harmful effects of the emergency.</a:t>
            </a:r>
          </a:p>
          <a:p>
            <a:pPr marL="0" indent="0">
              <a:buNone/>
            </a:pPr>
            <a:endParaRPr lang="en-US" dirty="0" smtClean="0"/>
          </a:p>
          <a:p>
            <a:pPr marL="0" indent="0">
              <a:buNone/>
            </a:pPr>
            <a:endParaRPr lang="en-US" dirty="0" smtClean="0"/>
          </a:p>
          <a:p>
            <a:endParaRPr lang="en-US" dirty="0"/>
          </a:p>
        </p:txBody>
      </p:sp>
      <p:sp>
        <p:nvSpPr>
          <p:cNvPr id="4" name="Slide Number Placeholder 3"/>
          <p:cNvSpPr>
            <a:spLocks noGrp="1"/>
          </p:cNvSpPr>
          <p:nvPr>
            <p:ph type="sldNum" sz="quarter" idx="10"/>
          </p:nvPr>
        </p:nvSpPr>
        <p:spPr/>
        <p:txBody>
          <a:bodyPr/>
          <a:lstStyle/>
          <a:p>
            <a:fld id="{39FDA4E4-5040-40CE-BCCA-0E15770A5327}" type="slidenum">
              <a:rPr lang="en-GB" smtClean="0"/>
              <a:pPr/>
              <a:t>18</a:t>
            </a:fld>
            <a:endParaRPr lang="en-GB"/>
          </a:p>
        </p:txBody>
      </p:sp>
    </p:spTree>
    <p:extLst>
      <p:ext uri="{BB962C8B-B14F-4D97-AF65-F5344CB8AC3E}">
        <p14:creationId xmlns:p14="http://schemas.microsoft.com/office/powerpoint/2010/main" val="7078695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4488" lvl="1" indent="-342900">
              <a:buFont typeface="Wingdings" charset="2"/>
              <a:buChar char="q"/>
            </a:pPr>
            <a:r>
              <a:rPr lang="en-US" dirty="0" smtClean="0"/>
              <a:t>“In the event of a dispute between two or more parties concerning the interpretation or application of the present Convention, the parties concerned shall, in the absence of an applicable agreement between them, seek a settlement of the dispute by peaceful means” (Art. 33(1))</a:t>
            </a:r>
          </a:p>
          <a:p>
            <a:pPr marL="344488" lvl="1" indent="-342900">
              <a:buFont typeface="Wingdings" charset="2"/>
              <a:buChar char="q"/>
            </a:pPr>
            <a:r>
              <a:rPr lang="en-US" dirty="0" smtClean="0"/>
              <a:t>If the parties cannot reach agreement by negotiation requested by one of them, they may jointly seek the good offices of, or request mediation or conciliation by, a third party, or make use, as appropriate, of any joint watercourse institutions that may have been established by them or agree to submit the dispute to arbitration or to the International Court of Justice (Art. 33(2)</a:t>
            </a:r>
          </a:p>
          <a:p>
            <a:pPr marL="344488" lvl="1" indent="-342900">
              <a:buFont typeface="Wingdings" charset="2"/>
              <a:buChar char="q"/>
            </a:pPr>
            <a:r>
              <a:rPr lang="en-US" dirty="0" smtClean="0"/>
              <a:t>… if after six months from the time of the request for negotiations referred to in paragraph 2, the parties concerned have not been able to settle their dispute through negotiation or any other means referred to in paragraph 2, the dispute shall be submitted, at the request of any of the parties to the dispute… unless the parties otherwise agree (Art. 33(3)</a:t>
            </a:r>
          </a:p>
          <a:p>
            <a:endParaRPr lang="en-US" dirty="0"/>
          </a:p>
        </p:txBody>
      </p:sp>
      <p:sp>
        <p:nvSpPr>
          <p:cNvPr id="4" name="Slide Number Placeholder 3"/>
          <p:cNvSpPr>
            <a:spLocks noGrp="1"/>
          </p:cNvSpPr>
          <p:nvPr>
            <p:ph type="sldNum" sz="quarter" idx="10"/>
          </p:nvPr>
        </p:nvSpPr>
        <p:spPr/>
        <p:txBody>
          <a:bodyPr/>
          <a:lstStyle/>
          <a:p>
            <a:fld id="{39FDA4E4-5040-40CE-BCCA-0E15770A5327}" type="slidenum">
              <a:rPr lang="en-GB" smtClean="0"/>
              <a:pPr/>
              <a:t>20</a:t>
            </a:fld>
            <a:endParaRPr lang="en-GB"/>
          </a:p>
        </p:txBody>
      </p:sp>
    </p:spTree>
    <p:extLst>
      <p:ext uri="{BB962C8B-B14F-4D97-AF65-F5344CB8AC3E}">
        <p14:creationId xmlns:p14="http://schemas.microsoft.com/office/powerpoint/2010/main" val="32442851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r>
              <a:rPr lang="en-US" dirty="0" smtClean="0"/>
              <a:t>Treaty Congestion</a:t>
            </a:r>
            <a:endParaRPr lang="en-US" baseline="0" dirty="0" smtClean="0"/>
          </a:p>
          <a:p>
            <a:pPr marL="0" indent="0">
              <a:buNone/>
            </a:pPr>
            <a:endParaRPr lang="en-US" baseline="0" dirty="0" smtClean="0"/>
          </a:p>
          <a:p>
            <a:r>
              <a:rPr lang="en-US" sz="1200" kern="1200" dirty="0" smtClean="0">
                <a:solidFill>
                  <a:schemeClr val="tx1"/>
                </a:solidFill>
                <a:latin typeface="+mn-lt"/>
                <a:ea typeface="+mn-ea"/>
                <a:cs typeface="+mn-cs"/>
              </a:rPr>
              <a:t>One possible reason behind the low number of Contracting States could be ‘treaty congestion’. The UN Watercourses Convention was adopted at a time when international law relating to the environment and development was undergoing significant change. The 1990s witnessed the negotiation and conclusion of global agreements relating to climate change,76 bio- diversity77 and desertification,78 as well as non-binding instruments, such as the Rio Declaration on Environment and Development, the Forest Principles and the Agenda 21.79 This proliferation of international agreements and ‘soft-law’ instruments has led to the phenomenon described as ‘treaty congestion’. Already in 1993, Edith Brown Weiss noted that:</a:t>
            </a:r>
          </a:p>
          <a:p>
            <a:endParaRPr lang="en-US"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 . . treaty congestion leads to overload at the national level in implementing the international agreements. A country needs sufficient political, administrative, and economic capacity to be able to implement agreements effectively. Today a large number of international environmental institutions, including most pointedly the numerous secretariats servicing inter- national environmental agreements, have some claim on the administrative capacity of national States.80</a:t>
            </a:r>
          </a:p>
          <a:p>
            <a:endParaRPr lang="en-US"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The UN Watercourses Convention was adopted in the latter half of the 1990s, at the tail end of many other agreements relating to the environment and development. Treaty congestion could, therefore, be a possible reason why States have not been more proactive in joining the Convention.</a:t>
            </a:r>
          </a:p>
          <a:p>
            <a:endParaRPr lang="en-US" sz="1200" kern="1200" baseline="0" dirty="0" smtClean="0">
              <a:solidFill>
                <a:schemeClr val="tx1"/>
              </a:solidFill>
              <a:latin typeface="+mn-lt"/>
              <a:ea typeface="+mn-ea"/>
              <a:cs typeface="+mn-cs"/>
            </a:endParaRPr>
          </a:p>
          <a:p>
            <a:r>
              <a:rPr lang="en-US" sz="1200" kern="1200" baseline="0" dirty="0" smtClean="0">
                <a:solidFill>
                  <a:schemeClr val="tx1"/>
                </a:solidFill>
                <a:latin typeface="+mn-lt"/>
                <a:ea typeface="+mn-ea"/>
                <a:cs typeface="+mn-cs"/>
              </a:rPr>
              <a:t>2. Lack of awareness</a:t>
            </a:r>
          </a:p>
          <a:p>
            <a:endParaRPr lang="en-US" sz="1200" kern="1200" baseline="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Another reason why the UN Watercourses Convention has not been widely ratified may relate to lack of aware- ness and capacity. Such a finding was evident from a recent survey of West African States. That survey found that few ministries responsible for water-related issues in that region were aware of the content, relevance and sometimes even existence of the Convention.88 Given the current water crisis, and the recognized need for good governance, it is disappointing that more States are not aware of the potential value of the Convention.</a:t>
            </a:r>
            <a:r>
              <a:rPr lang="en-US" sz="1200" kern="1200" baseline="0" dirty="0" smtClean="0">
                <a:solidFill>
                  <a:schemeClr val="tx1"/>
                </a:solidFill>
                <a:latin typeface="+mn-lt"/>
                <a:ea typeface="+mn-ea"/>
                <a:cs typeface="+mn-cs"/>
              </a:rPr>
              <a:t> </a:t>
            </a:r>
            <a:r>
              <a:rPr lang="en-US" sz="1200" kern="1200" dirty="0" smtClean="0">
                <a:solidFill>
                  <a:schemeClr val="tx1"/>
                </a:solidFill>
                <a:latin typeface="+mn-lt"/>
                <a:ea typeface="+mn-ea"/>
                <a:cs typeface="+mn-cs"/>
              </a:rPr>
              <a:t>Fortunately, nonetheless West African States have now recognized the need to look more closely at the UN Watercourses Convention and promote its widespread ratification across the region. At the same time, however, these countries have called for greater support from the international community to aid their governments, both technically and financially, through the ratification process.89</a:t>
            </a:r>
          </a:p>
          <a:p>
            <a:endParaRPr lang="en-US" sz="1200" kern="1200" baseline="0" dirty="0" smtClean="0">
              <a:solidFill>
                <a:schemeClr val="tx1"/>
              </a:solidFill>
              <a:latin typeface="+mn-lt"/>
              <a:ea typeface="+mn-ea"/>
              <a:cs typeface="+mn-cs"/>
            </a:endParaRPr>
          </a:p>
          <a:p>
            <a:r>
              <a:rPr lang="en-US" sz="1200" kern="1200" baseline="0" dirty="0" smtClean="0">
                <a:solidFill>
                  <a:schemeClr val="tx1"/>
                </a:solidFill>
                <a:latin typeface="+mn-lt"/>
                <a:ea typeface="+mn-ea"/>
                <a:cs typeface="+mn-cs"/>
              </a:rPr>
              <a:t>3. Lack of champions</a:t>
            </a:r>
          </a:p>
          <a:p>
            <a:endParaRPr lang="en-US" sz="1200" kern="1200" baseline="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Finally, for many years, the Convention lacked any champions, both among governments and international organizations. While some key individual governments, UN bodies, such as UNEP, or regional organizations, such as the European Community, have been behind the swift (or, at least, more effective) ratification process of other multilateral agreements, no such support had been afforded to the UN Watercourses Convention until recently. It is only during the last few years that the international community has come together around the goal of accelerating the Convention’s ratification process. For instance, in 2006, the World Wide Fund for Nature (WWF) – an environmental non-governmental organization – launched an international initiative to raise awareness of the Convention, promote its entry into force and future implementation, and assist States through the ratification process. Other stakeholders have progressively joined the initiative, which has produced some tangible results over the years. The initiative has mobilized several key stakeholders to support the process, including among the current Contracting States (e.g. the Netherlands, Sweden), some relevant UN agencies (such as the UN Development </a:t>
            </a:r>
            <a:r>
              <a:rPr lang="en-US" sz="1200" kern="1200" dirty="0" err="1" smtClean="0">
                <a:solidFill>
                  <a:schemeClr val="tx1"/>
                </a:solidFill>
                <a:latin typeface="+mn-lt"/>
                <a:ea typeface="+mn-ea"/>
                <a:cs typeface="+mn-cs"/>
              </a:rPr>
              <a:t>Programme</a:t>
            </a:r>
            <a:r>
              <a:rPr lang="en-US" sz="1200" kern="1200" dirty="0" smtClean="0">
                <a:solidFill>
                  <a:schemeClr val="tx1"/>
                </a:solidFill>
                <a:latin typeface="+mn-lt"/>
                <a:ea typeface="+mn-ea"/>
                <a:cs typeface="+mn-cs"/>
              </a:rPr>
              <a:t>) and intergovernmental organizations (such as the Economic Community of West African States). Furthermore, the initiative comprises technical and financial assistance to States in several regions, including Latin America, Africa and Asia. This component has enabled countries such as Ghana, Benin, Niger and Papua New Guinea to engage in an informed and multi-stakeholder consultation and decision-making process and, more recently, to trigger the necessary procedures for acceding to the Convention.90</a:t>
            </a:r>
          </a:p>
          <a:p>
            <a:endParaRPr lang="en-US" sz="1200" kern="1200" baseline="0" dirty="0" smtClean="0">
              <a:solidFill>
                <a:schemeClr val="tx1"/>
              </a:solidFill>
              <a:latin typeface="+mn-lt"/>
              <a:ea typeface="+mn-ea"/>
              <a:cs typeface="+mn-cs"/>
            </a:endParaRPr>
          </a:p>
          <a:p>
            <a:r>
              <a:rPr lang="en-US" sz="1200" kern="1200" baseline="0" dirty="0" err="1" smtClean="0">
                <a:solidFill>
                  <a:schemeClr val="tx1"/>
                </a:solidFill>
                <a:latin typeface="+mn-lt"/>
                <a:ea typeface="+mn-ea"/>
                <a:cs typeface="+mn-cs"/>
              </a:rPr>
              <a:t>Finnemore</a:t>
            </a:r>
            <a:r>
              <a:rPr lang="en-US" sz="1200" kern="1200" baseline="0" dirty="0" smtClean="0">
                <a:solidFill>
                  <a:schemeClr val="tx1"/>
                </a:solidFill>
                <a:latin typeface="+mn-lt"/>
                <a:ea typeface="+mn-ea"/>
                <a:cs typeface="+mn-cs"/>
              </a:rPr>
              <a:t> and </a:t>
            </a:r>
            <a:r>
              <a:rPr lang="en-US" sz="1200" kern="1200" baseline="0" dirty="0" err="1" smtClean="0">
                <a:solidFill>
                  <a:schemeClr val="tx1"/>
                </a:solidFill>
                <a:latin typeface="+mn-lt"/>
                <a:ea typeface="+mn-ea"/>
                <a:cs typeface="+mn-cs"/>
              </a:rPr>
              <a:t>Skikink</a:t>
            </a:r>
            <a:r>
              <a:rPr lang="en-US" sz="1200" kern="1200" baseline="0" dirty="0" smtClean="0">
                <a:solidFill>
                  <a:schemeClr val="tx1"/>
                </a:solidFill>
                <a:latin typeface="+mn-lt"/>
                <a:ea typeface="+mn-ea"/>
                <a:cs typeface="+mn-cs"/>
              </a:rPr>
              <a:t> note that, ‘Norms do not appear out of thin air; they are actively built by agents having strong notions about appropriate or desirable </a:t>
            </a:r>
            <a:r>
              <a:rPr lang="en-US" sz="1200" kern="1200" baseline="0" dirty="0" err="1" smtClean="0">
                <a:solidFill>
                  <a:schemeClr val="tx1"/>
                </a:solidFill>
                <a:latin typeface="+mn-lt"/>
                <a:ea typeface="+mn-ea"/>
                <a:cs typeface="+mn-cs"/>
              </a:rPr>
              <a:t>behaviour</a:t>
            </a:r>
            <a:r>
              <a:rPr lang="en-US" sz="1200" kern="1200" baseline="0" dirty="0" smtClean="0">
                <a:solidFill>
                  <a:schemeClr val="tx1"/>
                </a:solidFill>
                <a:latin typeface="+mn-lt"/>
                <a:ea typeface="+mn-ea"/>
                <a:cs typeface="+mn-cs"/>
              </a:rPr>
              <a:t> in their community. … “</a:t>
            </a:r>
          </a:p>
          <a:p>
            <a:endParaRPr lang="en-US" sz="1200" kern="1200" baseline="0" dirty="0" smtClean="0">
              <a:solidFill>
                <a:schemeClr val="tx1"/>
              </a:solidFill>
              <a:latin typeface="+mn-lt"/>
              <a:ea typeface="+mn-ea"/>
              <a:cs typeface="+mn-cs"/>
            </a:endParaRPr>
          </a:p>
          <a:p>
            <a:r>
              <a:rPr lang="en-US" sz="1200" kern="1200" baseline="0" dirty="0" smtClean="0">
                <a:solidFill>
                  <a:schemeClr val="tx1"/>
                </a:solidFill>
                <a:latin typeface="+mn-lt"/>
                <a:ea typeface="+mn-ea"/>
                <a:cs typeface="+mn-cs"/>
              </a:rPr>
              <a:t>4. Misunderstandings</a:t>
            </a:r>
          </a:p>
          <a:p>
            <a:endParaRPr lang="en-US" sz="1200" kern="1200" baseline="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4.1 Equitable</a:t>
            </a:r>
            <a:r>
              <a:rPr lang="en-US" sz="1200" kern="1200" baseline="0" dirty="0" smtClean="0">
                <a:solidFill>
                  <a:schemeClr val="tx1"/>
                </a:solidFill>
                <a:effectLst/>
                <a:latin typeface="+mn-lt"/>
                <a:ea typeface="+mn-ea"/>
                <a:cs typeface="+mn-cs"/>
              </a:rPr>
              <a:t> and Reasonable Utilization and No Significant Harm</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The first and most important area of contention amongst the riparian states is the relationship between the principle of equitable and reasonable utilization (Articles 5 and 6 of the Convention) and the obligation not to cause harm (Article 7 of the Convention) and which of them prevails over the other. As a general rule, lower </a:t>
            </a:r>
            <a:r>
              <a:rPr lang="en-US" sz="1200" kern="1200" dirty="0" err="1" smtClean="0">
                <a:solidFill>
                  <a:schemeClr val="tx1"/>
                </a:solidFill>
                <a:effectLst/>
                <a:latin typeface="+mn-lt"/>
                <a:ea typeface="+mn-ea"/>
                <a:cs typeface="+mn-cs"/>
              </a:rPr>
              <a:t>riparians</a:t>
            </a:r>
            <a:r>
              <a:rPr lang="en-US" sz="1200" kern="1200" dirty="0" smtClean="0">
                <a:solidFill>
                  <a:schemeClr val="tx1"/>
                </a:solidFill>
                <a:effectLst/>
                <a:latin typeface="+mn-lt"/>
                <a:ea typeface="+mn-ea"/>
                <a:cs typeface="+mn-cs"/>
              </a:rPr>
              <a:t> tend to favor the no harm rule, as it protects existing uses against impacts resulting from activities undertaken by upper </a:t>
            </a:r>
            <a:r>
              <a:rPr lang="en-US" sz="1200" kern="1200" dirty="0" err="1" smtClean="0">
                <a:solidFill>
                  <a:schemeClr val="tx1"/>
                </a:solidFill>
                <a:effectLst/>
                <a:latin typeface="+mn-lt"/>
                <a:ea typeface="+mn-ea"/>
                <a:cs typeface="+mn-cs"/>
              </a:rPr>
              <a:t>riparians</a:t>
            </a:r>
            <a:r>
              <a:rPr lang="en-US" sz="1200" kern="1200" dirty="0" smtClean="0">
                <a:solidFill>
                  <a:schemeClr val="tx1"/>
                </a:solidFill>
                <a:effectLst/>
                <a:latin typeface="+mn-lt"/>
                <a:ea typeface="+mn-ea"/>
                <a:cs typeface="+mn-cs"/>
              </a:rPr>
              <a:t>. Conversely, upper </a:t>
            </a:r>
            <a:r>
              <a:rPr lang="en-US" sz="1200" kern="1200" dirty="0" err="1" smtClean="0">
                <a:solidFill>
                  <a:schemeClr val="tx1"/>
                </a:solidFill>
                <a:effectLst/>
                <a:latin typeface="+mn-lt"/>
                <a:ea typeface="+mn-ea"/>
                <a:cs typeface="+mn-cs"/>
              </a:rPr>
              <a:t>riparians</a:t>
            </a:r>
            <a:r>
              <a:rPr lang="en-US" sz="1200" kern="1200" dirty="0" smtClean="0">
                <a:solidFill>
                  <a:schemeClr val="tx1"/>
                </a:solidFill>
                <a:effectLst/>
                <a:latin typeface="+mn-lt"/>
                <a:ea typeface="+mn-ea"/>
                <a:cs typeface="+mn-cs"/>
              </a:rPr>
              <a:t> tend to favor the equitable and reasonable utilization principle because it provides more scope for states to utilize their share of the watercourse for activities that may impact on downstream states.</a:t>
            </a:r>
            <a:endParaRPr lang="en-GB" sz="1200" kern="1200" dirty="0" smtClean="0">
              <a:solidFill>
                <a:schemeClr val="tx1"/>
              </a:solidFill>
              <a:effectLst/>
              <a:latin typeface="+mn-lt"/>
              <a:ea typeface="+mn-ea"/>
              <a:cs typeface="+mn-cs"/>
            </a:endParaRPr>
          </a:p>
          <a:p>
            <a:endParaRPr lang="en-US" sz="1200" kern="1200" baseline="0" dirty="0" smtClean="0">
              <a:solidFill>
                <a:schemeClr val="tx1"/>
              </a:solidFill>
              <a:latin typeface="+mn-lt"/>
              <a:ea typeface="+mn-ea"/>
              <a:cs typeface="+mn-cs"/>
            </a:endParaRPr>
          </a:p>
          <a:p>
            <a:r>
              <a:rPr lang="en-US" sz="1200" kern="1200" baseline="0" dirty="0" smtClean="0">
                <a:solidFill>
                  <a:schemeClr val="tx1"/>
                </a:solidFill>
                <a:latin typeface="+mn-lt"/>
                <a:ea typeface="+mn-ea"/>
                <a:cs typeface="+mn-cs"/>
              </a:rPr>
              <a:t>4.2 Notification of Planned Measures </a:t>
            </a:r>
          </a:p>
          <a:p>
            <a:endParaRPr lang="en-US" sz="1200" kern="1200" baseline="0" dirty="0" smtClean="0">
              <a:solidFill>
                <a:schemeClr val="tx1"/>
              </a:solidFill>
              <a:latin typeface="+mn-lt"/>
              <a:ea typeface="+mn-ea"/>
              <a:cs typeface="+mn-cs"/>
            </a:endParaRPr>
          </a:p>
          <a:p>
            <a:r>
              <a:rPr lang="en-US" sz="1200" kern="1200" dirty="0" smtClean="0">
                <a:solidFill>
                  <a:schemeClr val="tx1"/>
                </a:solidFill>
                <a:effectLst/>
                <a:latin typeface="+mn-lt"/>
                <a:ea typeface="+mn-ea"/>
                <a:cs typeface="+mn-cs"/>
              </a:rPr>
              <a:t>	Related to the view that the Convention is biased in favor of downstream </a:t>
            </a:r>
            <a:r>
              <a:rPr lang="en-US" sz="1200" kern="1200" dirty="0" err="1" smtClean="0">
                <a:solidFill>
                  <a:schemeClr val="tx1"/>
                </a:solidFill>
                <a:effectLst/>
                <a:latin typeface="+mn-lt"/>
                <a:ea typeface="+mn-ea"/>
                <a:cs typeface="+mn-cs"/>
              </a:rPr>
              <a:t>riparians</a:t>
            </a:r>
            <a:r>
              <a:rPr lang="en-US" sz="1200" kern="1200" dirty="0" smtClean="0">
                <a:solidFill>
                  <a:schemeClr val="tx1"/>
                </a:solidFill>
                <a:effectLst/>
                <a:latin typeface="+mn-lt"/>
                <a:ea typeface="+mn-ea"/>
                <a:cs typeface="+mn-cs"/>
              </a:rPr>
              <a:t> is the perception by upper </a:t>
            </a:r>
            <a:r>
              <a:rPr lang="en-US" sz="1200" kern="1200" dirty="0" err="1" smtClean="0">
                <a:solidFill>
                  <a:schemeClr val="tx1"/>
                </a:solidFill>
                <a:effectLst/>
                <a:latin typeface="+mn-lt"/>
                <a:ea typeface="+mn-ea"/>
                <a:cs typeface="+mn-cs"/>
              </a:rPr>
              <a:t>riparians</a:t>
            </a:r>
            <a:r>
              <a:rPr lang="en-US" sz="1200" kern="1200" dirty="0" smtClean="0">
                <a:solidFill>
                  <a:schemeClr val="tx1"/>
                </a:solidFill>
                <a:effectLst/>
                <a:latin typeface="+mn-lt"/>
                <a:ea typeface="+mn-ea"/>
                <a:cs typeface="+mn-cs"/>
              </a:rPr>
              <a:t> that the notification process under the Convention favors downstream </a:t>
            </a:r>
            <a:r>
              <a:rPr lang="en-US" sz="1200" kern="1200" dirty="0" err="1" smtClean="0">
                <a:solidFill>
                  <a:schemeClr val="tx1"/>
                </a:solidFill>
                <a:effectLst/>
                <a:latin typeface="+mn-lt"/>
                <a:ea typeface="+mn-ea"/>
                <a:cs typeface="+mn-cs"/>
              </a:rPr>
              <a:t>riparians</a:t>
            </a:r>
            <a:r>
              <a:rPr lang="en-US" sz="1200" kern="1200" dirty="0" smtClean="0">
                <a:solidFill>
                  <a:schemeClr val="tx1"/>
                </a:solidFill>
                <a:effectLst/>
                <a:latin typeface="+mn-lt"/>
                <a:ea typeface="+mn-ea"/>
                <a:cs typeface="+mn-cs"/>
              </a:rPr>
              <a:t> and provides them with a veto power over projects and programs of upstream </a:t>
            </a:r>
            <a:r>
              <a:rPr lang="en-US" sz="1200" kern="1200" dirty="0" err="1" smtClean="0">
                <a:solidFill>
                  <a:schemeClr val="tx1"/>
                </a:solidFill>
                <a:effectLst/>
                <a:latin typeface="+mn-lt"/>
                <a:ea typeface="+mn-ea"/>
                <a:cs typeface="+mn-cs"/>
              </a:rPr>
              <a:t>riparians</a:t>
            </a:r>
            <a:r>
              <a:rPr lang="en-US" sz="1200" kern="1200" dirty="0" smtClean="0">
                <a:solidFill>
                  <a:schemeClr val="tx1"/>
                </a:solidFill>
                <a:effectLst/>
                <a:latin typeface="+mn-lt"/>
                <a:ea typeface="+mn-ea"/>
                <a:cs typeface="+mn-cs"/>
              </a:rPr>
              <a:t>. Unfortunately, it is widely believed that notification is an exclusive right of lower </a:t>
            </a:r>
            <a:r>
              <a:rPr lang="en-US" sz="1200" kern="1200" dirty="0" err="1" smtClean="0">
                <a:solidFill>
                  <a:schemeClr val="tx1"/>
                </a:solidFill>
                <a:effectLst/>
                <a:latin typeface="+mn-lt"/>
                <a:ea typeface="+mn-ea"/>
                <a:cs typeface="+mn-cs"/>
              </a:rPr>
              <a:t>riparians</a:t>
            </a:r>
            <a:r>
              <a:rPr lang="en-US" sz="1200" kern="1200" dirty="0" smtClean="0">
                <a:solidFill>
                  <a:schemeClr val="tx1"/>
                </a:solidFill>
                <a:effectLst/>
                <a:latin typeface="+mn-lt"/>
                <a:ea typeface="+mn-ea"/>
                <a:cs typeface="+mn-cs"/>
              </a:rPr>
              <a:t> because only upstream </a:t>
            </a:r>
            <a:r>
              <a:rPr lang="en-US" sz="1200" kern="1200" dirty="0" err="1" smtClean="0">
                <a:solidFill>
                  <a:schemeClr val="tx1"/>
                </a:solidFill>
                <a:effectLst/>
                <a:latin typeface="+mn-lt"/>
                <a:ea typeface="+mn-ea"/>
                <a:cs typeface="+mn-cs"/>
              </a:rPr>
              <a:t>riparians</a:t>
            </a:r>
            <a:r>
              <a:rPr lang="en-US" sz="1200" kern="1200" dirty="0" smtClean="0">
                <a:solidFill>
                  <a:schemeClr val="tx1"/>
                </a:solidFill>
                <a:effectLst/>
                <a:latin typeface="+mn-lt"/>
                <a:ea typeface="+mn-ea"/>
                <a:cs typeface="+mn-cs"/>
              </a:rPr>
              <a:t> can cause harm to downstream </a:t>
            </a:r>
            <a:r>
              <a:rPr lang="en-US" sz="1200" kern="1200" dirty="0" err="1" smtClean="0">
                <a:solidFill>
                  <a:schemeClr val="tx1"/>
                </a:solidFill>
                <a:effectLst/>
                <a:latin typeface="+mn-lt"/>
                <a:ea typeface="+mn-ea"/>
                <a:cs typeface="+mn-cs"/>
              </a:rPr>
              <a:t>riparians</a:t>
            </a:r>
            <a:r>
              <a:rPr lang="en-US" sz="1200" kern="1200" dirty="0" smtClean="0">
                <a:solidFill>
                  <a:schemeClr val="tx1"/>
                </a:solidFill>
                <a:effectLst/>
                <a:latin typeface="+mn-lt"/>
                <a:ea typeface="+mn-ea"/>
                <a:cs typeface="+mn-cs"/>
              </a:rPr>
              <a:t> by affecting the quantity and quality of water flows to such downstream </a:t>
            </a:r>
            <a:r>
              <a:rPr lang="en-US" sz="1200" kern="1200" dirty="0" err="1" smtClean="0">
                <a:solidFill>
                  <a:schemeClr val="tx1"/>
                </a:solidFill>
                <a:effectLst/>
                <a:latin typeface="+mn-lt"/>
                <a:ea typeface="+mn-ea"/>
                <a:cs typeface="+mn-cs"/>
              </a:rPr>
              <a:t>riparians</a:t>
            </a:r>
            <a:r>
              <a:rPr lang="en-US" sz="1200" kern="1200" dirty="0" smtClean="0">
                <a:solidFill>
                  <a:schemeClr val="tx1"/>
                </a:solidFill>
                <a:effectLst/>
                <a:latin typeface="+mn-lt"/>
                <a:ea typeface="+mn-ea"/>
                <a:cs typeface="+mn-cs"/>
              </a:rPr>
              <a:t>. This belief is actually incorrect and is one of the basic misunderstandings about international water law in general, and the Convention in particular. It is a common mistaken belief among a large segment of lawyers and non-lawyers that harm can only “travel” downstream, and it is not recognized that upstream states can also be harmed by activities by downstream states. In other words, this mistaken notion is based on the assumption that only upstream </a:t>
            </a:r>
            <a:r>
              <a:rPr lang="en-US" sz="1200" kern="1200" dirty="0" err="1" smtClean="0">
                <a:solidFill>
                  <a:schemeClr val="tx1"/>
                </a:solidFill>
                <a:effectLst/>
                <a:latin typeface="+mn-lt"/>
                <a:ea typeface="+mn-ea"/>
                <a:cs typeface="+mn-cs"/>
              </a:rPr>
              <a:t>riparians</a:t>
            </a:r>
            <a:r>
              <a:rPr lang="en-US" sz="1200" kern="1200" dirty="0" smtClean="0">
                <a:solidFill>
                  <a:schemeClr val="tx1"/>
                </a:solidFill>
                <a:effectLst/>
                <a:latin typeface="+mn-lt"/>
                <a:ea typeface="+mn-ea"/>
                <a:cs typeface="+mn-cs"/>
              </a:rPr>
              <a:t> can harm downstream </a:t>
            </a:r>
            <a:r>
              <a:rPr lang="en-US" sz="1200" kern="1200" dirty="0" err="1" smtClean="0">
                <a:solidFill>
                  <a:schemeClr val="tx1"/>
                </a:solidFill>
                <a:effectLst/>
                <a:latin typeface="+mn-lt"/>
                <a:ea typeface="+mn-ea"/>
                <a:cs typeface="+mn-cs"/>
              </a:rPr>
              <a:t>riparians</a:t>
            </a:r>
            <a:r>
              <a:rPr lang="en-US" sz="1200" kern="1200" dirty="0" smtClean="0">
                <a:solidFill>
                  <a:schemeClr val="tx1"/>
                </a:solidFill>
                <a:effectLst/>
                <a:latin typeface="+mn-lt"/>
                <a:ea typeface="+mn-ea"/>
                <a:cs typeface="+mn-cs"/>
              </a:rPr>
              <a:t>. It is obvious, and clearer, that the downstream </a:t>
            </a:r>
            <a:r>
              <a:rPr lang="en-US" sz="1200" kern="1200" dirty="0" err="1" smtClean="0">
                <a:solidFill>
                  <a:schemeClr val="tx1"/>
                </a:solidFill>
                <a:effectLst/>
                <a:latin typeface="+mn-lt"/>
                <a:ea typeface="+mn-ea"/>
                <a:cs typeface="+mn-cs"/>
              </a:rPr>
              <a:t>riparians</a:t>
            </a:r>
            <a:r>
              <a:rPr lang="en-US" sz="1200" kern="1200" dirty="0" smtClean="0">
                <a:solidFill>
                  <a:schemeClr val="tx1"/>
                </a:solidFill>
                <a:effectLst/>
                <a:latin typeface="+mn-lt"/>
                <a:ea typeface="+mn-ea"/>
                <a:cs typeface="+mn-cs"/>
              </a:rPr>
              <a:t> can be harmed by the physical impacts of water quality and quantity changes caused by use by upstream </a:t>
            </a:r>
            <a:r>
              <a:rPr lang="en-US" sz="1200" kern="1200" dirty="0" err="1" smtClean="0">
                <a:solidFill>
                  <a:schemeClr val="tx1"/>
                </a:solidFill>
                <a:effectLst/>
                <a:latin typeface="+mn-lt"/>
                <a:ea typeface="+mn-ea"/>
                <a:cs typeface="+mn-cs"/>
              </a:rPr>
              <a:t>riparians</a:t>
            </a:r>
            <a:r>
              <a:rPr lang="en-US" sz="1200" kern="1200" dirty="0" smtClean="0">
                <a:solidFill>
                  <a:schemeClr val="tx1"/>
                </a:solidFill>
                <a:effectLst/>
                <a:latin typeface="+mn-lt"/>
                <a:ea typeface="+mn-ea"/>
                <a:cs typeface="+mn-cs"/>
              </a:rPr>
              <a:t>. It is much less obvious, and generally not recognized, that the upstream </a:t>
            </a:r>
            <a:r>
              <a:rPr lang="en-US" sz="1200" kern="1200" dirty="0" err="1" smtClean="0">
                <a:solidFill>
                  <a:schemeClr val="tx1"/>
                </a:solidFill>
                <a:effectLst/>
                <a:latin typeface="+mn-lt"/>
                <a:ea typeface="+mn-ea"/>
                <a:cs typeface="+mn-cs"/>
              </a:rPr>
              <a:t>riparians</a:t>
            </a:r>
            <a:r>
              <a:rPr lang="en-US" sz="1200" kern="1200" dirty="0" smtClean="0">
                <a:solidFill>
                  <a:schemeClr val="tx1"/>
                </a:solidFill>
                <a:effectLst/>
                <a:latin typeface="+mn-lt"/>
                <a:ea typeface="+mn-ea"/>
                <a:cs typeface="+mn-cs"/>
              </a:rPr>
              <a:t> can be harmed by the potential foreclosure of their future use of water caused by the prior use and the claiming of rights by downstream </a:t>
            </a:r>
            <a:r>
              <a:rPr lang="en-US" sz="1200" kern="1200" dirty="0" err="1" smtClean="0">
                <a:solidFill>
                  <a:schemeClr val="tx1"/>
                </a:solidFill>
                <a:effectLst/>
                <a:latin typeface="+mn-lt"/>
                <a:ea typeface="+mn-ea"/>
                <a:cs typeface="+mn-cs"/>
              </a:rPr>
              <a:t>riparians</a:t>
            </a:r>
            <a:r>
              <a:rPr lang="en-US" sz="1200" kern="1200" dirty="0" smtClean="0">
                <a:solidFill>
                  <a:schemeClr val="tx1"/>
                </a:solidFill>
                <a:effectLst/>
                <a:latin typeface="+mn-lt"/>
                <a:ea typeface="+mn-ea"/>
                <a:cs typeface="+mn-cs"/>
              </a:rPr>
              <a:t>. For example, a poor upstream country could be precluded from developing the water resources of an international waterway tomorrow if a richer downstream riparian, without consultation or notification, develops it today. This is an important, albeit not widely understood, principle of international water law which establishes a clear linkage between the principle of equitable and reasonable utilization, and the obligation not to cause harm. It should be noted, nonetheless, that there is a gradual but growing realization by some countries of the linkage between the two principles, which is a first step in understanding the concept of “potential foreclosure of future uses.” For example, Ethiopia, the upper most riparian of the Blue Nile Basin, protested to Egypt and Sudan when the two countries concluded the 1959 Nile Agreement that divided the Nile waters exclusively between them. Ethiopia has since been protesting most of the projects undertaken by Egypt and Sudan on the Nile because it has realized that those projects potentially foreclose its future uses of the Nile waters and deprives it of its equitable and reasonable share of the Nile waters. Moreover, an understanding of this concept has been reflected in some recent treaties. The Senegal River Water Charter which was concluded by Senegal, Mauritania and Mali in May 2002, and which Guinea signed in 2006, enumerates in Article 4 a number of principles for allocation of the waters of the Senegal River. Such principles include “the obligation of each riparian state to inform other riparian states before engaging in any activity or project likely to have an impact on water availability, and/or the possibility to implement future projects.”</a:t>
            </a:r>
            <a:endParaRPr lang="en-GB" sz="1200" kern="1200" dirty="0" smtClean="0">
              <a:solidFill>
                <a:schemeClr val="tx1"/>
              </a:solidFill>
              <a:effectLst/>
              <a:latin typeface="+mn-lt"/>
              <a:ea typeface="+mn-ea"/>
              <a:cs typeface="+mn-cs"/>
            </a:endParaRPr>
          </a:p>
          <a:p>
            <a:r>
              <a:rPr lang="en-US" sz="1200" i="1" kern="1200" dirty="0" smtClean="0">
                <a:solidFill>
                  <a:schemeClr val="tx1"/>
                </a:solidFill>
                <a:effectLst/>
                <a:latin typeface="+mn-lt"/>
                <a:ea typeface="+mn-ea"/>
                <a:cs typeface="+mn-cs"/>
              </a:rPr>
              <a:t>See</a:t>
            </a:r>
            <a:r>
              <a:rPr lang="en-US" sz="1200" kern="1200" dirty="0" smtClean="0">
                <a:solidFill>
                  <a:schemeClr val="tx1"/>
                </a:solidFill>
                <a:effectLst/>
                <a:latin typeface="+mn-lt"/>
                <a:ea typeface="+mn-ea"/>
                <a:cs typeface="+mn-cs"/>
              </a:rPr>
              <a:t> Salman M.A. Salman, </a:t>
            </a:r>
            <a:r>
              <a:rPr lang="en-US" sz="1200" i="1" kern="1200" dirty="0" smtClean="0">
                <a:solidFill>
                  <a:schemeClr val="tx1"/>
                </a:solidFill>
                <a:effectLst/>
                <a:latin typeface="+mn-lt"/>
                <a:ea typeface="+mn-ea"/>
                <a:cs typeface="+mn-cs"/>
              </a:rPr>
              <a:t>Downstream </a:t>
            </a:r>
            <a:r>
              <a:rPr lang="en-US" sz="1200" i="1" kern="1200" dirty="0" err="1" smtClean="0">
                <a:solidFill>
                  <a:schemeClr val="tx1"/>
                </a:solidFill>
                <a:effectLst/>
                <a:latin typeface="+mn-lt"/>
                <a:ea typeface="+mn-ea"/>
                <a:cs typeface="+mn-cs"/>
              </a:rPr>
              <a:t>riparians</a:t>
            </a:r>
            <a:r>
              <a:rPr lang="en-US" sz="1200" i="1" kern="1200" dirty="0" smtClean="0">
                <a:solidFill>
                  <a:schemeClr val="tx1"/>
                </a:solidFill>
                <a:effectLst/>
                <a:latin typeface="+mn-lt"/>
                <a:ea typeface="+mn-ea"/>
                <a:cs typeface="+mn-cs"/>
              </a:rPr>
              <a:t> can also harm upstream </a:t>
            </a:r>
            <a:r>
              <a:rPr lang="en-US" sz="1200" i="1" kern="1200" dirty="0" err="1" smtClean="0">
                <a:solidFill>
                  <a:schemeClr val="tx1"/>
                </a:solidFill>
                <a:effectLst/>
                <a:latin typeface="+mn-lt"/>
                <a:ea typeface="+mn-ea"/>
                <a:cs typeface="+mn-cs"/>
              </a:rPr>
              <a:t>riparians</a:t>
            </a:r>
            <a:r>
              <a:rPr lang="en-US" sz="1200" i="1" kern="1200" dirty="0" smtClean="0">
                <a:solidFill>
                  <a:schemeClr val="tx1"/>
                </a:solidFill>
                <a:effectLst/>
                <a:latin typeface="+mn-lt"/>
                <a:ea typeface="+mn-ea"/>
                <a:cs typeface="+mn-cs"/>
              </a:rPr>
              <a:t>: the concept of foreclosure of future uses, </a:t>
            </a:r>
            <a:r>
              <a:rPr lang="en-US" sz="1200" kern="1200" dirty="0" smtClean="0">
                <a:solidFill>
                  <a:schemeClr val="tx1"/>
                </a:solidFill>
                <a:effectLst/>
                <a:latin typeface="+mn-lt"/>
                <a:ea typeface="+mn-ea"/>
                <a:cs typeface="+mn-cs"/>
              </a:rPr>
              <a:t>35 Water International, 350-364 (2010).</a:t>
            </a:r>
            <a:endParaRPr lang="en-GB" sz="1200" kern="1200" dirty="0" smtClean="0">
              <a:solidFill>
                <a:schemeClr val="tx1"/>
              </a:solidFill>
              <a:effectLst/>
              <a:latin typeface="+mn-lt"/>
              <a:ea typeface="+mn-ea"/>
              <a:cs typeface="+mn-cs"/>
            </a:endParaRPr>
          </a:p>
          <a:p>
            <a:r>
              <a:rPr lang="en-US" sz="1200" i="1" kern="1200" dirty="0" smtClean="0">
                <a:solidFill>
                  <a:schemeClr val="tx1"/>
                </a:solidFill>
                <a:effectLst/>
                <a:latin typeface="+mn-lt"/>
                <a:ea typeface="+mn-ea"/>
                <a:cs typeface="+mn-cs"/>
              </a:rPr>
              <a:t>See John Waterbury, The Nile Basin – National Determinants and Collective Action, </a:t>
            </a:r>
            <a:r>
              <a:rPr lang="en-US" sz="1200" kern="1200" dirty="0" smtClean="0">
                <a:solidFill>
                  <a:schemeClr val="tx1"/>
                </a:solidFill>
                <a:effectLst/>
                <a:latin typeface="+mn-lt"/>
                <a:ea typeface="+mn-ea"/>
                <a:cs typeface="+mn-cs"/>
              </a:rPr>
              <a:t> Yale University Press, 2002, at 84-85.</a:t>
            </a:r>
            <a:endParaRPr lang="en-GB" sz="1200" kern="1200" dirty="0" smtClean="0">
              <a:solidFill>
                <a:schemeClr val="tx1"/>
              </a:solidFill>
              <a:effectLst/>
              <a:latin typeface="+mn-lt"/>
              <a:ea typeface="+mn-ea"/>
              <a:cs typeface="+mn-cs"/>
            </a:endParaRPr>
          </a:p>
          <a:p>
            <a:endParaRPr lang="en-US" sz="1200" kern="1200" baseline="0" dirty="0" smtClean="0">
              <a:solidFill>
                <a:schemeClr val="tx1"/>
              </a:solidFill>
              <a:latin typeface="+mn-lt"/>
              <a:ea typeface="+mn-ea"/>
              <a:cs typeface="+mn-cs"/>
            </a:endParaRPr>
          </a:p>
          <a:p>
            <a:r>
              <a:rPr lang="en-US" sz="1200" kern="1200" baseline="0" dirty="0" smtClean="0">
                <a:solidFill>
                  <a:schemeClr val="tx1"/>
                </a:solidFill>
                <a:latin typeface="+mn-lt"/>
                <a:ea typeface="+mn-ea"/>
                <a:cs typeface="+mn-cs"/>
              </a:rPr>
              <a:t>4.3 Existing agreements</a:t>
            </a:r>
          </a:p>
          <a:p>
            <a:endParaRPr lang="en-US" sz="1200" kern="1200" baseline="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A third issue that has contributed to the reluctance of some states to become parties to the Convention is the manner in which the Convention has dealt with existing agreements. As indicated earlier, the Convention does not affect the rights or obligations of watercourse states arising from agreements that are in force. Nonetheless, it asks the parties to consider, where necessary, harmonizing such agreements with the basic principles of the Convention. It also allows watercourse states to enter into agreements which apply and adjust the provisions of the Convention to the characteristics and uses of a particular international watercourse. Furthermore, the Convention states that when some, but not all, watercourse states to a particular international watercourse are parties to an agreement, nothing in such an agreement would affect the rights or obligations under the Convention of watercourse states that are not parties to such an agreement.</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Riparian states that already have agreements in place believe that the Convention has not fully recognized those agreements because it suggests that the parties may consider harmonizing such agreements with the principles of the Convention. Conversely, riparian states that have been left out of existing agreements believe that the Convention should have subjected those agreements to the provisions of the Convention, and should have required consistency between the two. However, a close reading of the provisions of the Convention reveals that the Convention recognizes both, the validity of existing agreements, as well as the right of the riparian states which are not parties to such agreements in the shared watercourse. The Convention could not have simply annulled those existing agreements, because such a provision would have been rejected by most members of the General Assembly, and would have resulted in chaos in a number of basins. Any number of riparian states has the right under international law to enter into an agreement regarding the shared watercourse, but that right is also subject to the rights of other </a:t>
            </a:r>
            <a:r>
              <a:rPr lang="en-US" sz="1200" kern="1200" dirty="0" err="1" smtClean="0">
                <a:solidFill>
                  <a:schemeClr val="tx1"/>
                </a:solidFill>
                <a:effectLst/>
                <a:latin typeface="+mn-lt"/>
                <a:ea typeface="+mn-ea"/>
                <a:cs typeface="+mn-cs"/>
              </a:rPr>
              <a:t>riparians</a:t>
            </a:r>
            <a:r>
              <a:rPr lang="en-US" sz="1200" kern="1200" dirty="0" smtClean="0">
                <a:solidFill>
                  <a:schemeClr val="tx1"/>
                </a:solidFill>
                <a:effectLst/>
                <a:latin typeface="+mn-lt"/>
                <a:ea typeface="+mn-ea"/>
                <a:cs typeface="+mn-cs"/>
              </a:rPr>
              <a:t> in the uses of the shared watercourse. The Convention has basically reflected this legal and common sense principle. It should be recalled that the Convention is a framework convention that lays down basic principles that are to be complemented by agreements between the parties, taking into account the characteristics of the specific watercourse.</a:t>
            </a:r>
            <a:endParaRPr lang="en-GB"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4.4 Dispute settlement mechanisms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A fourth area of contention is the belief by some riparian states that the dispute settlement provisions of the Convention are too weak because they do not provide for any binding mechanism. In contrast, other riparian states view the fact finding procedures of the Convention as a compulsory method, and argue that such a fact finding method interferes with their sovereign right of choosing the dispute settlement procedures. As discussed earlier, the Convention suggests for the parties a number of methods for settlement of disputes, including negotiations, jointly seeking the good offices of, or mediation and conciliation by a third party, or use of joint watercourse institutions, or submission of the dispute to arbitration or to the International Court of Justice. The only obligatory method set forth in the Convention is impartial fact finding where the parties are required to consider the report of the fact finding commission in good faith. </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Thus, the Convention provides a basic mechanism for ascertaining the facts of the dispute, and leaves it for the parties to agree on the method for resolving it from a wide menu of choice. This is quite reasonable given that the Convention is a framework one. Yet again, neither side seems to be satisfied with this sensible and reasonable compromise. </a:t>
            </a:r>
            <a:endParaRPr lang="en-GB"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4.5 Loss of sovereignty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Another reason for the reluctance of some states to become parties to the Convention is the apprehension about loss of sovereignty over shared waters. Actually, during the General Assembly discussion of the draft Convention, a few states criticized the Convention for its failure to refer to the sovereignty of the watercourse states over the parts of the international watercourses located in their territory. This notion indicates a total failure to comprehend the basic rules of contemporary international water law that have long rejected the principle of absolute territorial sovereignty. It is now generally agreed that the “management of international watercourses should be determined less by the traditional notion of ‘restricted sovereignty’ than by a positive spirit of cooperation and effective interdependence.”</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See United Nations, supra note X.</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Green Cross International, </a:t>
            </a:r>
            <a:r>
              <a:rPr lang="en-US" sz="1200" i="1" kern="1200" dirty="0" smtClean="0">
                <a:solidFill>
                  <a:schemeClr val="tx1"/>
                </a:solidFill>
                <a:effectLst/>
                <a:latin typeface="+mn-lt"/>
                <a:ea typeface="+mn-ea"/>
                <a:cs typeface="+mn-cs"/>
              </a:rPr>
              <a:t>National Sovereignty and International Watercourses (</a:t>
            </a:r>
            <a:r>
              <a:rPr lang="en-US" sz="1200" kern="1200" dirty="0" smtClean="0">
                <a:solidFill>
                  <a:schemeClr val="tx1"/>
                </a:solidFill>
                <a:effectLst/>
                <a:latin typeface="+mn-lt"/>
                <a:ea typeface="+mn-ea"/>
                <a:cs typeface="+mn-cs"/>
              </a:rPr>
              <a:t>Geneva, Switzerlands.2000), at 18).</a:t>
            </a:r>
            <a:endParaRPr lang="en-GB"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smtClean="0">
              <a:solidFill>
                <a:schemeClr val="tx1"/>
              </a:solidFill>
              <a:effectLst/>
              <a:latin typeface="+mn-lt"/>
              <a:ea typeface="+mn-ea"/>
              <a:cs typeface="+mn-cs"/>
            </a:endParaRPr>
          </a:p>
          <a:p>
            <a:endParaRPr lang="en-US" sz="1200" kern="1200" baseline="0" dirty="0" smtClean="0">
              <a:solidFill>
                <a:schemeClr val="tx1"/>
              </a:solidFill>
              <a:latin typeface="+mn-lt"/>
              <a:ea typeface="+mn-ea"/>
              <a:cs typeface="+mn-cs"/>
            </a:endParaRPr>
          </a:p>
          <a:p>
            <a:endParaRPr lang="en-US" baseline="0" dirty="0" smtClean="0"/>
          </a:p>
          <a:p>
            <a:pPr marL="228600" indent="-228600">
              <a:buAutoNum type="arabicPeriod"/>
            </a:pPr>
            <a:endParaRPr lang="en-US" dirty="0"/>
          </a:p>
        </p:txBody>
      </p:sp>
      <p:sp>
        <p:nvSpPr>
          <p:cNvPr id="4" name="Slide Number Placeholder 3"/>
          <p:cNvSpPr>
            <a:spLocks noGrp="1"/>
          </p:cNvSpPr>
          <p:nvPr>
            <p:ph type="sldNum" sz="quarter" idx="10"/>
          </p:nvPr>
        </p:nvSpPr>
        <p:spPr/>
        <p:txBody>
          <a:bodyPr/>
          <a:lstStyle/>
          <a:p>
            <a:fld id="{39FDA4E4-5040-40CE-BCCA-0E15770A5327}" type="slidenum">
              <a:rPr lang="en-GB" smtClean="0"/>
              <a:pPr/>
              <a:t>21</a:t>
            </a:fld>
            <a:endParaRPr lang="en-GB"/>
          </a:p>
        </p:txBody>
      </p:sp>
    </p:spTree>
    <p:extLst>
      <p:ext uri="{BB962C8B-B14F-4D97-AF65-F5344CB8AC3E}">
        <p14:creationId xmlns:p14="http://schemas.microsoft.com/office/powerpoint/2010/main" val="248169721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u="sng" dirty="0" smtClean="0"/>
              <a:t>Strengths</a:t>
            </a:r>
          </a:p>
          <a:p>
            <a:endParaRPr lang="en-US" b="1" u="sng" baseline="0" dirty="0" smtClean="0"/>
          </a:p>
          <a:p>
            <a:pPr marL="228600" indent="-228600">
              <a:buFont typeface="Arial"/>
              <a:buAutoNum type="arabicPeriod"/>
            </a:pPr>
            <a:r>
              <a:rPr lang="en-US" baseline="0" dirty="0" smtClean="0"/>
              <a:t>Strengthens the legitimacy of customary international law</a:t>
            </a:r>
          </a:p>
          <a:p>
            <a:pPr marL="0" indent="0">
              <a:buFont typeface="Arial"/>
              <a:buNone/>
            </a:pPr>
            <a:endParaRPr lang="en-US" baseline="0" dirty="0" smtClean="0"/>
          </a:p>
          <a:p>
            <a:pPr marL="0" indent="0">
              <a:buFont typeface="Arial"/>
              <a:buNone/>
            </a:pPr>
            <a:r>
              <a:rPr lang="en-US" baseline="0" dirty="0" smtClean="0"/>
              <a:t>1.1 Legitimacy, international law and obligation</a:t>
            </a:r>
          </a:p>
          <a:p>
            <a:pPr marL="0" indent="0">
              <a:buFont typeface="Arial"/>
              <a:buNone/>
            </a:pPr>
            <a:endParaRPr lang="en-US" baseline="0" dirty="0" smtClean="0"/>
          </a:p>
          <a:p>
            <a:pPr marL="0" indent="0">
              <a:buFont typeface="Arial"/>
              <a:buNone/>
            </a:pPr>
            <a:r>
              <a:rPr lang="en-US" baseline="0" dirty="0" smtClean="0"/>
              <a:t>Entry into force and widespread support can strengthen the legitimacy of the Convention as a reflection of customary international law. In his study of legitimacy, Franck observes that, ‘the surprising thing about international law is that nations ever obey its strictures or carry out its mandates’ (Franck, 1988). Franck argues that in a community </a:t>
            </a:r>
            <a:r>
              <a:rPr lang="en-US" baseline="0" dirty="0" err="1" smtClean="0"/>
              <a:t>organised</a:t>
            </a:r>
            <a:r>
              <a:rPr lang="en-US" baseline="0" dirty="0" smtClean="0"/>
              <a:t> around rules, ‘compliance is secured – to whatever degree it </a:t>
            </a:r>
            <a:r>
              <a:rPr lang="en-US" i="1" baseline="0" dirty="0" smtClean="0"/>
              <a:t>is </a:t>
            </a:r>
            <a:r>
              <a:rPr lang="en-US" i="0" baseline="0" dirty="0" smtClean="0"/>
              <a:t>– at least in part by a perception of the rule as legitimate by those to whom it is addressed’ (Franck, 1988) </a:t>
            </a:r>
            <a:r>
              <a:rPr lang="en-US" baseline="0" dirty="0" smtClean="0"/>
              <a:t> ‘Legitimacy’ is defined by Franck to mean, the quality of a rule which derives from a perception on the part of those to whom it is addressed that it has come into being in accordance with right process.  </a:t>
            </a:r>
            <a:r>
              <a:rPr lang="en-US" baseline="0" dirty="0" err="1" smtClean="0"/>
              <a:t>Brunee</a:t>
            </a:r>
            <a:r>
              <a:rPr lang="en-US" baseline="0" dirty="0" smtClean="0"/>
              <a:t> &amp; </a:t>
            </a:r>
            <a:r>
              <a:rPr lang="en-US" baseline="0" dirty="0" err="1" smtClean="0"/>
              <a:t>Toope</a:t>
            </a:r>
            <a:r>
              <a:rPr lang="en-US" baseline="0" dirty="0" smtClean="0"/>
              <a:t> expand this line of reasoning to maintain that, ‘legitimacy is built through broad participation in the construction and maintenance of legal regimes’. The latter authors go on to argue that, ‘for legal rules to emerge it is not enough, however, for there to exist underlying shared understandings with their attendant social legitimacy. To create ‘legal legitimacy’, the criteria of legality must also be substantially … met… However, even that is not sufficient to instantiate the rule of law, or even particular legal rules. Shared understandings and rules that meet the criteria of legality must be continuously reinforced through a robust practice of legality. In other worlds, law is created and maintained through interaction. It is interaction that makes their relationship ‘horizontal’ and ‘reciprocal’, and is the core of ‘legal’ legitimacy.   </a:t>
            </a:r>
          </a:p>
          <a:p>
            <a:pPr marL="0" indent="0">
              <a:buFont typeface="Arial"/>
              <a:buNone/>
            </a:pPr>
            <a:endParaRPr lang="en-US" baseline="0" dirty="0" smtClean="0"/>
          </a:p>
          <a:p>
            <a:pPr marL="0" indent="0">
              <a:buFont typeface="Arial"/>
              <a:buNone/>
            </a:pPr>
            <a:r>
              <a:rPr lang="en-US" baseline="0" dirty="0" smtClean="0"/>
              <a:t>1.2 Treaty law and custom </a:t>
            </a:r>
          </a:p>
          <a:p>
            <a:pPr marL="0" indent="0">
              <a:buFont typeface="Arial"/>
              <a:buNone/>
            </a:pPr>
            <a:endParaRPr lang="en-US" baseline="0" dirty="0" smtClean="0"/>
          </a:p>
          <a:p>
            <a:pPr marL="0" indent="0">
              <a:buFont typeface="Arial"/>
              <a:buNone/>
            </a:pPr>
            <a:r>
              <a:rPr lang="en-US" baseline="0" dirty="0" smtClean="0"/>
              <a:t>There is a close relationship between treaty and custom.  As the International Court of Justice observed in the </a:t>
            </a:r>
            <a:r>
              <a:rPr lang="en-US" i="1" baseline="0" dirty="0" smtClean="0"/>
              <a:t>North Sea Continental Shelf Cases</a:t>
            </a:r>
            <a:r>
              <a:rPr lang="en-US" i="0" baseline="0" dirty="0" smtClean="0"/>
              <a:t>, a rule originally embodied in a treaty can pass into the corpus of customary international law.  In the 198 </a:t>
            </a:r>
            <a:r>
              <a:rPr lang="en-US" i="1" baseline="0" dirty="0" smtClean="0"/>
              <a:t>Continental Shelf Case (Libya v. Malta) </a:t>
            </a:r>
            <a:r>
              <a:rPr lang="en-US" i="0" baseline="0" dirty="0" smtClean="0"/>
              <a:t>it declared that, ‘multilateral conventions may have an important role to play in recording and defining rules deriving from custom, or indeed in developing them.’  On relationship between entry into force and non-entry into force, </a:t>
            </a:r>
            <a:r>
              <a:rPr lang="en-US" i="0" baseline="0" dirty="0" err="1" smtClean="0"/>
              <a:t>Leapard</a:t>
            </a:r>
            <a:r>
              <a:rPr lang="en-US" i="0" baseline="0" dirty="0" smtClean="0"/>
              <a:t> notes that, ‘the act of signing a treaty may be some evidence of </a:t>
            </a:r>
            <a:r>
              <a:rPr lang="en-US" i="1" baseline="0" dirty="0" err="1" smtClean="0"/>
              <a:t>opinio</a:t>
            </a:r>
            <a:r>
              <a:rPr lang="en-US" i="1" baseline="0" dirty="0" smtClean="0"/>
              <a:t> </a:t>
            </a:r>
            <a:r>
              <a:rPr lang="en-US" i="1" baseline="0" dirty="0" err="1" smtClean="0"/>
              <a:t>juris</a:t>
            </a:r>
            <a:r>
              <a:rPr lang="en-US" i="1" baseline="0" dirty="0" smtClean="0"/>
              <a:t> – </a:t>
            </a:r>
            <a:r>
              <a:rPr lang="en-US" i="0" baseline="0" dirty="0" smtClean="0"/>
              <a:t>indicating an intention by a government to submit the treaty for ratification according to its own internal legal processes…. Because, however, signature by itself, unlike ratification, does not express consent to be legally bound, it is less important evidence of </a:t>
            </a:r>
            <a:r>
              <a:rPr lang="en-US" i="1" baseline="0" dirty="0" err="1" smtClean="0"/>
              <a:t>opinio</a:t>
            </a:r>
            <a:r>
              <a:rPr lang="en-US" i="1" baseline="0" dirty="0" smtClean="0"/>
              <a:t> </a:t>
            </a:r>
            <a:r>
              <a:rPr lang="en-US" i="1" baseline="0" dirty="0" err="1" smtClean="0"/>
              <a:t>juris</a:t>
            </a:r>
            <a:r>
              <a:rPr lang="en-US" i="1" baseline="0" dirty="0" smtClean="0"/>
              <a:t> </a:t>
            </a:r>
            <a:r>
              <a:rPr lang="en-US" i="0" baseline="0" dirty="0" smtClean="0"/>
              <a:t>than ratification.    Ratification provides stronger evidence of a belief that treaty norms should be authoritative for non-parties as well as parties. As </a:t>
            </a:r>
            <a:r>
              <a:rPr lang="en-US" i="0" baseline="0" dirty="0" err="1" smtClean="0"/>
              <a:t>Leapard</a:t>
            </a:r>
            <a:r>
              <a:rPr lang="en-US" i="0" baseline="0" dirty="0" smtClean="0"/>
              <a:t> notes, ‘</a:t>
            </a:r>
            <a:r>
              <a:rPr lang="en-GB" sz="1200" kern="1200" dirty="0" smtClean="0">
                <a:solidFill>
                  <a:schemeClr val="tx1"/>
                </a:solidFill>
                <a:effectLst/>
                <a:latin typeface="+mn-lt"/>
                <a:ea typeface="+mn-ea"/>
                <a:cs typeface="+mn-cs"/>
              </a:rPr>
              <a:t>in ratifying a treaty a state incurs a political and legal ‘cost’ that demonstrates the sincerity of its beliefs’.  In the case of multilateral treaties,</a:t>
            </a:r>
            <a:r>
              <a:rPr lang="en-GB" sz="1200" kern="1200" baseline="0" dirty="0" smtClean="0">
                <a:solidFill>
                  <a:schemeClr val="tx1"/>
                </a:solidFill>
                <a:effectLst/>
                <a:latin typeface="+mn-lt"/>
                <a:ea typeface="+mn-ea"/>
                <a:cs typeface="+mn-cs"/>
              </a:rPr>
              <a:t> the greater the number of ratifications, the greater the evidence base that states genuinely believe that the norms in the treaties should be universally implemented. The opposite is true, a low number of ratifications could be interpreted as showing that there is weak support for certain norms as customary international law. As the ICJ noted in the 1969 </a:t>
            </a:r>
            <a:r>
              <a:rPr lang="en-GB" sz="1200" i="1" kern="1200" baseline="0" dirty="0" smtClean="0">
                <a:solidFill>
                  <a:schemeClr val="tx1"/>
                </a:solidFill>
                <a:effectLst/>
                <a:latin typeface="+mn-lt"/>
                <a:ea typeface="+mn-ea"/>
                <a:cs typeface="+mn-cs"/>
              </a:rPr>
              <a:t>North Sea Continental Shelf Cases</a:t>
            </a:r>
            <a:r>
              <a:rPr lang="en-GB" sz="1200" i="0" kern="1200" baseline="0" dirty="0" smtClean="0">
                <a:solidFill>
                  <a:schemeClr val="tx1"/>
                </a:solidFill>
                <a:effectLst/>
                <a:latin typeface="+mn-lt"/>
                <a:ea typeface="+mn-ea"/>
                <a:cs typeface="+mn-cs"/>
              </a:rPr>
              <a:t>, ‘a very widespread and representative’ participation in a multilateral treaty regime, ‘might suffice of itself’ to create ‘a general rule of international law … even without the passage of any considerable period of time, … provided it included [the participation] of States whose interests were specifically affected.’  </a:t>
            </a:r>
          </a:p>
          <a:p>
            <a:pPr marL="0" indent="0">
              <a:buFont typeface="Arial"/>
              <a:buNone/>
            </a:pPr>
            <a:endParaRPr lang="en-GB" sz="1200" i="0" kern="1200" baseline="0" dirty="0" smtClean="0">
              <a:solidFill>
                <a:schemeClr val="tx1"/>
              </a:solidFill>
              <a:effectLst/>
              <a:latin typeface="+mn-lt"/>
              <a:ea typeface="+mn-ea"/>
              <a:cs typeface="+mn-cs"/>
            </a:endParaRPr>
          </a:p>
          <a:p>
            <a:pPr marL="0" indent="0">
              <a:buFont typeface="Arial"/>
              <a:buNone/>
            </a:pPr>
            <a:r>
              <a:rPr lang="en-GB" sz="1200" i="0" kern="1200" baseline="0" dirty="0" err="1" smtClean="0">
                <a:solidFill>
                  <a:schemeClr val="tx1"/>
                </a:solidFill>
                <a:effectLst/>
                <a:latin typeface="+mn-lt"/>
                <a:ea typeface="+mn-ea"/>
                <a:cs typeface="+mn-cs"/>
              </a:rPr>
              <a:t>Finnerore</a:t>
            </a:r>
            <a:r>
              <a:rPr lang="en-GB" sz="1200" i="0" kern="1200" baseline="0" dirty="0" smtClean="0">
                <a:solidFill>
                  <a:schemeClr val="tx1"/>
                </a:solidFill>
                <a:effectLst/>
                <a:latin typeface="+mn-lt"/>
                <a:ea typeface="+mn-ea"/>
                <a:cs typeface="+mn-cs"/>
              </a:rPr>
              <a:t> and </a:t>
            </a:r>
            <a:r>
              <a:rPr lang="en-GB" sz="1200" i="0" kern="1200" baseline="0" dirty="0" err="1" smtClean="0">
                <a:solidFill>
                  <a:schemeClr val="tx1"/>
                </a:solidFill>
                <a:effectLst/>
                <a:latin typeface="+mn-lt"/>
                <a:ea typeface="+mn-ea"/>
                <a:cs typeface="+mn-cs"/>
              </a:rPr>
              <a:t>Skikkink</a:t>
            </a:r>
            <a:r>
              <a:rPr lang="en-GB" sz="1200" i="0" kern="1200" baseline="0" dirty="0" smtClean="0">
                <a:solidFill>
                  <a:schemeClr val="tx1"/>
                </a:solidFill>
                <a:effectLst/>
                <a:latin typeface="+mn-lt"/>
                <a:ea typeface="+mn-ea"/>
                <a:cs typeface="+mn-cs"/>
              </a:rPr>
              <a:t> observe that although it is not possible to predict exactly how many states must accept a norm to “tip” the process, because states are not equal when it comes to normative weight, empirical studies suggest that norm tipping rarely occurs before one-third of the total states in the system adopt the norm.   … “Up to the tipping point, little normative change </a:t>
            </a:r>
            <a:r>
              <a:rPr lang="en-GB" sz="1200" i="0" kern="1200" baseline="0" dirty="0" err="1" smtClean="0">
                <a:solidFill>
                  <a:schemeClr val="tx1"/>
                </a:solidFill>
                <a:effectLst/>
                <a:latin typeface="+mn-lt"/>
                <a:ea typeface="+mn-ea"/>
                <a:cs typeface="+mn-cs"/>
              </a:rPr>
              <a:t>occures</a:t>
            </a:r>
            <a:r>
              <a:rPr lang="en-GB" sz="1200" i="0" kern="1200" baseline="0" dirty="0" smtClean="0">
                <a:solidFill>
                  <a:schemeClr val="tx1"/>
                </a:solidFill>
                <a:effectLst/>
                <a:latin typeface="+mn-lt"/>
                <a:ea typeface="+mn-ea"/>
                <a:cs typeface="+mn-cs"/>
              </a:rPr>
              <a:t> without </a:t>
            </a:r>
            <a:r>
              <a:rPr lang="en-GB" sz="1200" i="0" kern="1200" baseline="0" dirty="0" err="1" smtClean="0">
                <a:solidFill>
                  <a:schemeClr val="tx1"/>
                </a:solidFill>
                <a:effectLst/>
                <a:latin typeface="+mn-lt"/>
                <a:ea typeface="+mn-ea"/>
                <a:cs typeface="+mn-cs"/>
              </a:rPr>
              <a:t>significnat</a:t>
            </a:r>
            <a:r>
              <a:rPr lang="en-GB" sz="1200" i="0" kern="1200" baseline="0" dirty="0" smtClean="0">
                <a:solidFill>
                  <a:schemeClr val="tx1"/>
                </a:solidFill>
                <a:effectLst/>
                <a:latin typeface="+mn-lt"/>
                <a:ea typeface="+mn-ea"/>
                <a:cs typeface="+mn-cs"/>
              </a:rPr>
              <a:t> domestic movements supporting such change. After the </a:t>
            </a:r>
            <a:r>
              <a:rPr lang="en-GB" sz="1200" i="0" kern="1200" baseline="0" dirty="0" err="1" smtClean="0">
                <a:solidFill>
                  <a:schemeClr val="tx1"/>
                </a:solidFill>
                <a:effectLst/>
                <a:latin typeface="+mn-lt"/>
                <a:ea typeface="+mn-ea"/>
                <a:cs typeface="+mn-cs"/>
              </a:rPr>
              <a:t>rippoing</a:t>
            </a:r>
            <a:r>
              <a:rPr lang="en-GB" sz="1200" i="0" kern="1200" baseline="0" dirty="0" smtClean="0">
                <a:solidFill>
                  <a:schemeClr val="tx1"/>
                </a:solidFill>
                <a:effectLst/>
                <a:latin typeface="+mn-lt"/>
                <a:ea typeface="+mn-ea"/>
                <a:cs typeface="+mn-cs"/>
              </a:rPr>
              <a:t> point </a:t>
            </a:r>
            <a:r>
              <a:rPr lang="en-GB" sz="1200" i="0" kern="1200" baseline="0" dirty="0" err="1" smtClean="0">
                <a:solidFill>
                  <a:schemeClr val="tx1"/>
                </a:solidFill>
                <a:effectLst/>
                <a:latin typeface="+mn-lt"/>
                <a:ea typeface="+mn-ea"/>
                <a:cs typeface="+mn-cs"/>
              </a:rPr>
              <a:t>hs</a:t>
            </a:r>
            <a:r>
              <a:rPr lang="en-GB" sz="1200" i="0" kern="1200" baseline="0" dirty="0" smtClean="0">
                <a:solidFill>
                  <a:schemeClr val="tx1"/>
                </a:solidFill>
                <a:effectLst/>
                <a:latin typeface="+mn-lt"/>
                <a:ea typeface="+mn-ea"/>
                <a:cs typeface="+mn-cs"/>
              </a:rPr>
              <a:t> been reached, however, a different dynamic begins. More countries begin to adopt new norms more rapidly even without domestic pressure for such change. </a:t>
            </a:r>
          </a:p>
          <a:p>
            <a:pPr marL="0" indent="0">
              <a:buFont typeface="Arial"/>
              <a:buNone/>
            </a:pPr>
            <a:endParaRPr lang="en-GB" sz="1200" i="0" kern="1200" baseline="0" dirty="0" smtClean="0">
              <a:solidFill>
                <a:schemeClr val="tx1"/>
              </a:solidFill>
              <a:effectLst/>
              <a:latin typeface="+mn-lt"/>
              <a:ea typeface="+mn-ea"/>
              <a:cs typeface="+mn-cs"/>
            </a:endParaRPr>
          </a:p>
          <a:p>
            <a:pPr marL="0" indent="0">
              <a:buFont typeface="Arial"/>
              <a:buNone/>
            </a:pPr>
            <a:r>
              <a:rPr lang="en-GB" sz="1200" i="0" kern="1200" baseline="0" dirty="0" smtClean="0">
                <a:solidFill>
                  <a:schemeClr val="tx1"/>
                </a:solidFill>
                <a:effectLst/>
                <a:latin typeface="+mn-lt"/>
                <a:ea typeface="+mn-ea"/>
                <a:cs typeface="+mn-cs"/>
              </a:rPr>
              <a:t>1.3 Law and power </a:t>
            </a:r>
          </a:p>
          <a:p>
            <a:pPr marL="0" indent="0">
              <a:buFont typeface="Arial"/>
              <a:buNone/>
            </a:pPr>
            <a:endParaRPr lang="en-GB" sz="1200" i="0" kern="1200" baseline="0" dirty="0" smtClean="0">
              <a:solidFill>
                <a:schemeClr val="tx1"/>
              </a:solidFill>
              <a:effectLst/>
              <a:latin typeface="+mn-lt"/>
              <a:ea typeface="+mn-ea"/>
              <a:cs typeface="+mn-cs"/>
            </a:endParaRPr>
          </a:p>
          <a:p>
            <a:pPr marL="0" indent="0">
              <a:buFont typeface="Arial"/>
              <a:buNone/>
            </a:pPr>
            <a:r>
              <a:rPr lang="en-GB" sz="1200" i="0" kern="1200" baseline="0" dirty="0" smtClean="0">
                <a:solidFill>
                  <a:schemeClr val="tx1"/>
                </a:solidFill>
                <a:effectLst/>
                <a:latin typeface="+mn-lt"/>
                <a:ea typeface="+mn-ea"/>
                <a:cs typeface="+mn-cs"/>
              </a:rPr>
              <a:t>Political science theory would also support such a proposition. For example </a:t>
            </a:r>
            <a:r>
              <a:rPr lang="en-US" sz="1200" u="none" kern="1200" dirty="0" err="1" smtClean="0">
                <a:solidFill>
                  <a:schemeClr val="tx1"/>
                </a:solidFill>
                <a:effectLst/>
                <a:latin typeface="+mn-lt"/>
                <a:ea typeface="+mn-ea"/>
                <a:cs typeface="+mn-cs"/>
              </a:rPr>
              <a:t>Cascão</a:t>
            </a:r>
            <a:r>
              <a:rPr lang="en-US" sz="1200" u="none" kern="1200" dirty="0" smtClean="0">
                <a:solidFill>
                  <a:schemeClr val="tx1"/>
                </a:solidFill>
                <a:effectLst/>
                <a:latin typeface="+mn-lt"/>
                <a:ea typeface="+mn-ea"/>
                <a:cs typeface="+mn-cs"/>
              </a:rPr>
              <a:t> and </a:t>
            </a:r>
            <a:r>
              <a:rPr lang="en-US" sz="1200" u="none" kern="1200" dirty="0" err="1" smtClean="0">
                <a:solidFill>
                  <a:schemeClr val="tx1"/>
                </a:solidFill>
                <a:effectLst/>
                <a:latin typeface="+mn-lt"/>
                <a:ea typeface="+mn-ea"/>
                <a:cs typeface="+mn-cs"/>
              </a:rPr>
              <a:t>Zeitoun</a:t>
            </a:r>
            <a:r>
              <a:rPr lang="en-US" sz="1200" u="none" kern="1200" dirty="0" smtClean="0">
                <a:solidFill>
                  <a:schemeClr val="tx1"/>
                </a:solidFill>
                <a:effectLst/>
                <a:latin typeface="+mn-lt"/>
                <a:ea typeface="+mn-ea"/>
                <a:cs typeface="+mn-cs"/>
              </a:rPr>
              <a:t> identify four types of</a:t>
            </a:r>
            <a:r>
              <a:rPr lang="en-US" sz="1200" u="none" kern="1200" baseline="0" dirty="0" smtClean="0">
                <a:solidFill>
                  <a:schemeClr val="tx1"/>
                </a:solidFill>
                <a:effectLst/>
                <a:latin typeface="+mn-lt"/>
                <a:ea typeface="+mn-ea"/>
                <a:cs typeface="+mn-cs"/>
              </a:rPr>
              <a:t> ‘power’ that is likely to influence </a:t>
            </a:r>
            <a:r>
              <a:rPr lang="en-US" sz="1200" u="none" kern="1200" baseline="0" dirty="0" err="1" smtClean="0">
                <a:solidFill>
                  <a:schemeClr val="tx1"/>
                </a:solidFill>
                <a:effectLst/>
                <a:latin typeface="+mn-lt"/>
                <a:ea typeface="+mn-ea"/>
                <a:cs typeface="+mn-cs"/>
              </a:rPr>
              <a:t>transboundary</a:t>
            </a:r>
            <a:r>
              <a:rPr lang="en-US" sz="1200" u="none" kern="1200" baseline="0" dirty="0" smtClean="0">
                <a:solidFill>
                  <a:schemeClr val="tx1"/>
                </a:solidFill>
                <a:effectLst/>
                <a:latin typeface="+mn-lt"/>
                <a:ea typeface="+mn-ea"/>
                <a:cs typeface="+mn-cs"/>
              </a:rPr>
              <a:t> water relations: (</a:t>
            </a:r>
            <a:r>
              <a:rPr lang="en-US" sz="1200" u="none" kern="1200" baseline="0" dirty="0" err="1" smtClean="0">
                <a:solidFill>
                  <a:schemeClr val="tx1"/>
                </a:solidFill>
                <a:effectLst/>
                <a:latin typeface="+mn-lt"/>
                <a:ea typeface="+mn-ea"/>
                <a:cs typeface="+mn-cs"/>
              </a:rPr>
              <a:t>i</a:t>
            </a:r>
            <a:r>
              <a:rPr lang="en-US" sz="1200" u="none" kern="1200" baseline="0" dirty="0" smtClean="0">
                <a:solidFill>
                  <a:schemeClr val="tx1"/>
                </a:solidFill>
                <a:effectLst/>
                <a:latin typeface="+mn-lt"/>
                <a:ea typeface="+mn-ea"/>
                <a:cs typeface="+mn-cs"/>
              </a:rPr>
              <a:t>) geographic power – riparian power; (ii) material power – economic, military or technological strength, as well as international political and financial support; (iii) bargaining power – the ability to control the rules of the game and set agendas; and (iv) ideational power – the capacity to impose and legitimize particular ideas and narratives. The latters writes maintain that, ‘soft power’, such as ideational and bargaining power, are much more prevalent within the </a:t>
            </a:r>
            <a:r>
              <a:rPr lang="en-US" sz="1200" u="none" kern="1200" baseline="0" dirty="0" err="1" smtClean="0">
                <a:solidFill>
                  <a:schemeClr val="tx1"/>
                </a:solidFill>
                <a:effectLst/>
                <a:latin typeface="+mn-lt"/>
                <a:ea typeface="+mn-ea"/>
                <a:cs typeface="+mn-cs"/>
              </a:rPr>
              <a:t>transboundary</a:t>
            </a:r>
            <a:r>
              <a:rPr lang="en-US" sz="1200" u="none" kern="1200" baseline="0" dirty="0" smtClean="0">
                <a:solidFill>
                  <a:schemeClr val="tx1"/>
                </a:solidFill>
                <a:effectLst/>
                <a:latin typeface="+mn-lt"/>
                <a:ea typeface="+mn-ea"/>
                <a:cs typeface="+mn-cs"/>
              </a:rPr>
              <a:t> water context than ‘hard power’, </a:t>
            </a:r>
            <a:r>
              <a:rPr lang="en-US" sz="1200" u="none" kern="1200" baseline="0" dirty="0" err="1" smtClean="0">
                <a:solidFill>
                  <a:schemeClr val="tx1"/>
                </a:solidFill>
                <a:effectLst/>
                <a:latin typeface="+mn-lt"/>
                <a:ea typeface="+mn-ea"/>
                <a:cs typeface="+mn-cs"/>
              </a:rPr>
              <a:t>ie</a:t>
            </a:r>
            <a:r>
              <a:rPr lang="en-US" sz="1200" u="none" kern="1200" baseline="0" dirty="0" smtClean="0">
                <a:solidFill>
                  <a:schemeClr val="tx1"/>
                </a:solidFill>
                <a:effectLst/>
                <a:latin typeface="+mn-lt"/>
                <a:ea typeface="+mn-ea"/>
                <a:cs typeface="+mn-cs"/>
              </a:rPr>
              <a:t>., material power.   Along similar lines, </a:t>
            </a:r>
            <a:r>
              <a:rPr lang="en-US" sz="1200" u="none" kern="1200" baseline="0" dirty="0" err="1" smtClean="0">
                <a:solidFill>
                  <a:schemeClr val="tx1"/>
                </a:solidFill>
                <a:effectLst/>
                <a:latin typeface="+mn-lt"/>
                <a:ea typeface="+mn-ea"/>
                <a:cs typeface="+mn-cs"/>
              </a:rPr>
              <a:t>Daoudy</a:t>
            </a:r>
            <a:r>
              <a:rPr lang="en-US" sz="1200" u="none" kern="1200" baseline="0" dirty="0" smtClean="0">
                <a:solidFill>
                  <a:schemeClr val="tx1"/>
                </a:solidFill>
                <a:effectLst/>
                <a:latin typeface="+mn-lt"/>
                <a:ea typeface="+mn-ea"/>
                <a:cs typeface="+mn-cs"/>
              </a:rPr>
              <a:t> maintains that bargaining powers is a tool where non-hegemonic states can individually or collectively, ‘level the playing field’. </a:t>
            </a:r>
            <a:r>
              <a:rPr lang="en-US" sz="1200" u="none" kern="1200" baseline="0" dirty="0" err="1" smtClean="0">
                <a:solidFill>
                  <a:schemeClr val="tx1"/>
                </a:solidFill>
                <a:effectLst/>
                <a:latin typeface="+mn-lt"/>
                <a:ea typeface="+mn-ea"/>
                <a:cs typeface="+mn-cs"/>
              </a:rPr>
              <a:t>Daudy</a:t>
            </a:r>
            <a:r>
              <a:rPr lang="en-US" sz="1200" u="none" kern="1200" baseline="0" dirty="0" smtClean="0">
                <a:solidFill>
                  <a:schemeClr val="tx1"/>
                </a:solidFill>
                <a:effectLst/>
                <a:latin typeface="+mn-lt"/>
                <a:ea typeface="+mn-ea"/>
                <a:cs typeface="+mn-cs"/>
              </a:rPr>
              <a:t> maintains that states can, ‘</a:t>
            </a:r>
            <a:r>
              <a:rPr lang="en-US" sz="1200" u="none" kern="1200" baseline="0" dirty="0" err="1" smtClean="0">
                <a:solidFill>
                  <a:schemeClr val="tx1"/>
                </a:solidFill>
                <a:effectLst/>
                <a:latin typeface="+mn-lt"/>
                <a:ea typeface="+mn-ea"/>
                <a:cs typeface="+mn-cs"/>
              </a:rPr>
              <a:t>mobilise</a:t>
            </a:r>
            <a:r>
              <a:rPr lang="en-US" sz="1200" u="none" kern="1200" baseline="0" dirty="0" smtClean="0">
                <a:solidFill>
                  <a:schemeClr val="tx1"/>
                </a:solidFill>
                <a:effectLst/>
                <a:latin typeface="+mn-lt"/>
                <a:ea typeface="+mn-ea"/>
                <a:cs typeface="+mn-cs"/>
              </a:rPr>
              <a:t> structural factors, such as the codification of new ‘rules’ on watercourses.’  </a:t>
            </a:r>
            <a:r>
              <a:rPr lang="en-US" sz="1200" u="none" kern="1200" baseline="0" dirty="0" err="1" smtClean="0">
                <a:solidFill>
                  <a:schemeClr val="tx1"/>
                </a:solidFill>
                <a:effectLst/>
                <a:latin typeface="+mn-lt"/>
                <a:ea typeface="+mn-ea"/>
                <a:cs typeface="+mn-cs"/>
              </a:rPr>
              <a:t>Zeitoun</a:t>
            </a:r>
            <a:r>
              <a:rPr lang="en-US" sz="1200" u="none" kern="1200" baseline="0" dirty="0" smtClean="0">
                <a:solidFill>
                  <a:schemeClr val="tx1"/>
                </a:solidFill>
                <a:effectLst/>
                <a:latin typeface="+mn-lt"/>
                <a:ea typeface="+mn-ea"/>
                <a:cs typeface="+mn-cs"/>
              </a:rPr>
              <a:t> and </a:t>
            </a:r>
            <a:r>
              <a:rPr lang="en-US" sz="1200" u="none" kern="1200" dirty="0" err="1" smtClean="0">
                <a:solidFill>
                  <a:schemeClr val="tx1"/>
                </a:solidFill>
                <a:effectLst/>
                <a:latin typeface="+mn-lt"/>
                <a:ea typeface="+mn-ea"/>
                <a:cs typeface="+mn-cs"/>
              </a:rPr>
              <a:t>Jägerskog</a:t>
            </a:r>
            <a:r>
              <a:rPr lang="en-GB" u="none" dirty="0" smtClean="0">
                <a:effectLst/>
              </a:rPr>
              <a:t> argue that ‘basin bullies can</a:t>
            </a:r>
            <a:r>
              <a:rPr lang="en-GB" u="none" baseline="0" dirty="0" smtClean="0">
                <a:effectLst/>
              </a:rPr>
              <a:t> be susceptible to the power of persuasion, and may be less likely to force an arrangement if they are held accountable to an objective standard, or risk being ‘named and shamed’. </a:t>
            </a:r>
            <a:endParaRPr lang="en-US" u="none" baseline="0" dirty="0" smtClean="0"/>
          </a:p>
          <a:p>
            <a:pPr marL="228600" indent="-228600">
              <a:buFont typeface="Arial"/>
              <a:buAutoNum type="arabicPeriod"/>
            </a:pPr>
            <a:endParaRPr lang="en-US" baseline="0" dirty="0" smtClean="0"/>
          </a:p>
          <a:p>
            <a:pPr marL="228600" marR="0" indent="-228600" algn="l" defTabSz="914400" rtl="0" eaLnBrk="1" fontAlgn="auto" latinLnBrk="0" hangingPunct="1">
              <a:lnSpc>
                <a:spcPct val="100000"/>
              </a:lnSpc>
              <a:spcBef>
                <a:spcPts val="0"/>
              </a:spcBef>
              <a:spcAft>
                <a:spcPts val="0"/>
              </a:spcAft>
              <a:buClrTx/>
              <a:buSzTx/>
              <a:buFont typeface="Arial"/>
              <a:buAutoNum type="arabicPeriod" startAt="2"/>
              <a:tabLst/>
              <a:defRPr/>
            </a:pPr>
            <a:r>
              <a:rPr lang="en-US" baseline="0" dirty="0" smtClean="0"/>
              <a:t>Clarification of customary international law</a:t>
            </a:r>
          </a:p>
          <a:p>
            <a:pPr marL="228600" marR="0" indent="-228600" algn="l" defTabSz="914400" rtl="0" eaLnBrk="1" fontAlgn="auto" latinLnBrk="0" hangingPunct="1">
              <a:lnSpc>
                <a:spcPct val="100000"/>
              </a:lnSpc>
              <a:spcBef>
                <a:spcPts val="0"/>
              </a:spcBef>
              <a:spcAft>
                <a:spcPts val="0"/>
              </a:spcAft>
              <a:buClrTx/>
              <a:buSzTx/>
              <a:buFont typeface="Arial"/>
              <a:buAutoNum type="arabicPeriod" startAt="2"/>
              <a:tabLst/>
              <a:defRPr/>
            </a:pPr>
            <a:endParaRPr lang="en-US" baseline="0" dirty="0" smtClean="0"/>
          </a:p>
          <a:p>
            <a:pPr marL="0" marR="0" indent="0" algn="l" defTabSz="914400" rtl="0" eaLnBrk="1" fontAlgn="auto" latinLnBrk="0" hangingPunct="1">
              <a:lnSpc>
                <a:spcPct val="100000"/>
              </a:lnSpc>
              <a:spcBef>
                <a:spcPts val="0"/>
              </a:spcBef>
              <a:spcAft>
                <a:spcPts val="0"/>
              </a:spcAft>
              <a:buClrTx/>
              <a:buSzTx/>
              <a:buFont typeface="Arial"/>
              <a:buNone/>
              <a:tabLst/>
              <a:defRPr/>
            </a:pPr>
            <a:r>
              <a:rPr lang="en-US" sz="1200" kern="1200" dirty="0" smtClean="0">
                <a:solidFill>
                  <a:schemeClr val="tx1"/>
                </a:solidFill>
                <a:latin typeface="+mn-lt"/>
                <a:ea typeface="+mn-ea"/>
                <a:cs typeface="+mn-cs"/>
              </a:rPr>
              <a:t>The Convention provides a basis by which to clarify and resolve potential ambiguities within watercourse agreements and has, thus, a key role to play even in basins where such agreements already exist. In terms of clarifying international law, an example can be found in the obligation to notify </a:t>
            </a:r>
            <a:r>
              <a:rPr lang="en-US" sz="1200" kern="1200" dirty="0" err="1" smtClean="0">
                <a:solidFill>
                  <a:schemeClr val="tx1"/>
                </a:solidFill>
                <a:latin typeface="+mn-lt"/>
                <a:ea typeface="+mn-ea"/>
                <a:cs typeface="+mn-cs"/>
              </a:rPr>
              <a:t>neighbouring</a:t>
            </a:r>
            <a:r>
              <a:rPr lang="en-US" sz="1200" kern="1200" dirty="0" smtClean="0">
                <a:solidFill>
                  <a:schemeClr val="tx1"/>
                </a:solidFill>
                <a:latin typeface="+mn-lt"/>
                <a:ea typeface="+mn-ea"/>
                <a:cs typeface="+mn-cs"/>
              </a:rPr>
              <a:t> States within the basin that may be affected by planned measures. While the obligation to notify is widely accepted as representing customary international law, the precise content of that rule remains unclear.98 For instance, what is the level of potential harm that would trigger this rule? What form should notification take? When should such notification take place? How should States treat a reply to notification, or absence thereof? Widespread and representative support for the Convention by water- course States would help to clarify existing international law regarding the duty to notify and, where appropriate, progressively create new customary inter- national law.</a:t>
            </a:r>
          </a:p>
          <a:p>
            <a:pPr marL="0" marR="0" indent="0" algn="l" defTabSz="914400" rtl="0" eaLnBrk="1" fontAlgn="auto" latinLnBrk="0" hangingPunct="1">
              <a:lnSpc>
                <a:spcPct val="100000"/>
              </a:lnSpc>
              <a:spcBef>
                <a:spcPts val="0"/>
              </a:spcBef>
              <a:spcAft>
                <a:spcPts val="0"/>
              </a:spcAft>
              <a:buClrTx/>
              <a:buSzTx/>
              <a:buFont typeface="Arial"/>
              <a:buNone/>
              <a:tabLst/>
              <a:defRPr/>
            </a:pPr>
            <a:endParaRPr lang="en-US" sz="1200" kern="1200" baseline="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a:buNone/>
              <a:tabLst/>
              <a:defRPr/>
            </a:pPr>
            <a:r>
              <a:rPr lang="en-US" sz="1200" kern="1200" baseline="0" dirty="0" smtClean="0">
                <a:solidFill>
                  <a:schemeClr val="tx1"/>
                </a:solidFill>
                <a:latin typeface="+mn-lt"/>
                <a:ea typeface="+mn-ea"/>
                <a:cs typeface="+mn-cs"/>
              </a:rPr>
              <a:t>The opposite would also be true. T</a:t>
            </a:r>
            <a:r>
              <a:rPr lang="en-US" sz="1200" kern="1200" dirty="0" smtClean="0">
                <a:solidFill>
                  <a:schemeClr val="tx1"/>
                </a:solidFill>
                <a:latin typeface="+mn-lt"/>
                <a:ea typeface="+mn-ea"/>
                <a:cs typeface="+mn-cs"/>
              </a:rPr>
              <a:t>he lack of support for the Convention amongst watercourse States, emerging from non-entry into force, could growingly be interpreted as a sign of widespread dissatisfaction with the content of the agreement. This process could eventually put into question the status of the law and further contribute to inter-State disagreements and unilateral actions by more powerful riparian States.100</a:t>
            </a:r>
            <a:endParaRPr lang="en-US" baseline="0" dirty="0" smtClean="0"/>
          </a:p>
          <a:p>
            <a:pPr marL="0" marR="0" indent="0" algn="l" defTabSz="914400" rtl="0" eaLnBrk="1" fontAlgn="auto" latinLnBrk="0" hangingPunct="1">
              <a:lnSpc>
                <a:spcPct val="100000"/>
              </a:lnSpc>
              <a:spcBef>
                <a:spcPts val="0"/>
              </a:spcBef>
              <a:spcAft>
                <a:spcPts val="0"/>
              </a:spcAft>
              <a:buClrTx/>
              <a:buSzTx/>
              <a:buFont typeface="Arial"/>
              <a:buNone/>
              <a:tabLst/>
              <a:defRPr/>
            </a:pPr>
            <a:endParaRPr lang="en-US" baseline="0" dirty="0" smtClean="0"/>
          </a:p>
          <a:p>
            <a:pPr marL="0" marR="0" indent="0" algn="l" defTabSz="914400" rtl="0" eaLnBrk="1" fontAlgn="auto" latinLnBrk="0" hangingPunct="1">
              <a:lnSpc>
                <a:spcPct val="100000"/>
              </a:lnSpc>
              <a:spcBef>
                <a:spcPts val="0"/>
              </a:spcBef>
              <a:spcAft>
                <a:spcPts val="0"/>
              </a:spcAft>
              <a:buClrTx/>
              <a:buSzTx/>
              <a:buFont typeface="Arial"/>
              <a:buNone/>
              <a:tabLst/>
              <a:defRPr/>
            </a:pPr>
            <a:r>
              <a:rPr lang="en-US" baseline="0" dirty="0" smtClean="0"/>
              <a:t>3. Basis for further develop of treaty law</a:t>
            </a:r>
          </a:p>
          <a:p>
            <a:pPr marL="228600" marR="0" indent="-228600" algn="l" defTabSz="914400" rtl="0" eaLnBrk="1" fontAlgn="auto" latinLnBrk="0" hangingPunct="1">
              <a:lnSpc>
                <a:spcPct val="100000"/>
              </a:lnSpc>
              <a:spcBef>
                <a:spcPts val="0"/>
              </a:spcBef>
              <a:spcAft>
                <a:spcPts val="0"/>
              </a:spcAft>
              <a:buClrTx/>
              <a:buSzTx/>
              <a:buFont typeface="Arial"/>
              <a:buAutoNum type="arabicPeriod" startAt="2"/>
              <a:tabLst/>
              <a:defRPr/>
            </a:pPr>
            <a:endParaRPr lang="en-US" baseline="0" dirty="0" smtClean="0"/>
          </a:p>
          <a:p>
            <a:r>
              <a:rPr lang="en-US" sz="1200" kern="1200" dirty="0" smtClean="0">
                <a:solidFill>
                  <a:schemeClr val="tx1"/>
                </a:solidFill>
                <a:latin typeface="+mn-lt"/>
                <a:ea typeface="+mn-ea"/>
                <a:cs typeface="+mn-cs"/>
              </a:rPr>
              <a:t>Upon entering into force, the Convention would provide a global basis by which to further strengthen and develop treaty law at the global level in the field. In this sense, during the Convention’s drafting process within the ILC, the Nordic countries referred to the role that the Convention could play in coordinating the ‘work carried out by many international organs’.103</a:t>
            </a:r>
          </a:p>
          <a:p>
            <a:endParaRPr lang="en-US"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In fact, the Convention has already performed this function in the case of the recently completed ILC draft Articles on the Law of </a:t>
            </a:r>
            <a:r>
              <a:rPr lang="en-US" sz="1200" kern="1200" dirty="0" err="1" smtClean="0">
                <a:solidFill>
                  <a:schemeClr val="tx1"/>
                </a:solidFill>
                <a:latin typeface="+mn-lt"/>
                <a:ea typeface="+mn-ea"/>
                <a:cs typeface="+mn-cs"/>
              </a:rPr>
              <a:t>Transboundary</a:t>
            </a:r>
            <a:r>
              <a:rPr lang="en-US" sz="1200" kern="1200" dirty="0" smtClean="0">
                <a:solidFill>
                  <a:schemeClr val="tx1"/>
                </a:solidFill>
                <a:latin typeface="+mn-lt"/>
                <a:ea typeface="+mn-ea"/>
                <a:cs typeface="+mn-cs"/>
              </a:rPr>
              <a:t> Aquifers.104 These draft Articles draw heavily from the Convention, applying and adjusting its provisions to the special case of </a:t>
            </a:r>
            <a:r>
              <a:rPr lang="en-US" sz="1200" kern="1200" dirty="0" err="1" smtClean="0">
                <a:solidFill>
                  <a:schemeClr val="tx1"/>
                </a:solidFill>
                <a:latin typeface="+mn-lt"/>
                <a:ea typeface="+mn-ea"/>
                <a:cs typeface="+mn-cs"/>
              </a:rPr>
              <a:t>transboundary</a:t>
            </a:r>
            <a:r>
              <a:rPr lang="en-US" sz="1200" kern="1200" dirty="0" smtClean="0">
                <a:solidFill>
                  <a:schemeClr val="tx1"/>
                </a:solidFill>
                <a:latin typeface="+mn-lt"/>
                <a:ea typeface="+mn-ea"/>
                <a:cs typeface="+mn-cs"/>
              </a:rPr>
              <a:t> groundwater. Because, however, the Convention is still not in force, it is possible that the draft Articles are eventually adopted as a separate, independent treaty, rather than a protocol to the Convention. This outcome would run counter to the goal of promoting integrated water resources management. Hence, once in force, the Convention will be politically better suited to serve as a mother treaty for future protocols adopted with the intent of progressively developing treaty law in the field.</a:t>
            </a:r>
            <a:endParaRPr lang="en-US" baseline="0" dirty="0" smtClean="0"/>
          </a:p>
          <a:p>
            <a:pPr marL="0" marR="0" indent="0" algn="l" defTabSz="914400" rtl="0" eaLnBrk="1" fontAlgn="auto" latinLnBrk="0" hangingPunct="1">
              <a:lnSpc>
                <a:spcPct val="100000"/>
              </a:lnSpc>
              <a:spcBef>
                <a:spcPts val="0"/>
              </a:spcBef>
              <a:spcAft>
                <a:spcPts val="0"/>
              </a:spcAft>
              <a:buClrTx/>
              <a:buSzTx/>
              <a:buFont typeface="Arial"/>
              <a:buNone/>
              <a:tabLst/>
              <a:defRPr/>
            </a:pPr>
            <a:endParaRPr lang="en-US" baseline="0" dirty="0" smtClean="0"/>
          </a:p>
          <a:p>
            <a:pPr marL="0" marR="0" indent="0" algn="l" defTabSz="914400" rtl="0" eaLnBrk="1" fontAlgn="auto" latinLnBrk="0" hangingPunct="1">
              <a:lnSpc>
                <a:spcPct val="100000"/>
              </a:lnSpc>
              <a:spcBef>
                <a:spcPts val="0"/>
              </a:spcBef>
              <a:spcAft>
                <a:spcPts val="0"/>
              </a:spcAft>
              <a:buClrTx/>
              <a:buSzTx/>
              <a:buFont typeface="Arial"/>
              <a:buNone/>
              <a:tabLst/>
              <a:defRPr/>
            </a:pPr>
            <a:r>
              <a:rPr lang="en-US" baseline="0" dirty="0" smtClean="0"/>
              <a:t>4.  Supplements gaps and weaknesses</a:t>
            </a:r>
          </a:p>
          <a:p>
            <a:pPr marL="0" indent="0">
              <a:buFont typeface="Arial"/>
              <a:buNone/>
            </a:pPr>
            <a:endParaRPr lang="en-US" baseline="0" dirty="0" smtClean="0"/>
          </a:p>
          <a:p>
            <a:pPr marL="0" indent="0">
              <a:buFont typeface="Arial"/>
              <a:buNone/>
            </a:pPr>
            <a:r>
              <a:rPr lang="en-US" baseline="0" dirty="0" smtClean="0"/>
              <a:t>5.  Supports existing environmental conventions</a:t>
            </a:r>
          </a:p>
          <a:p>
            <a:pPr marL="228600" indent="-228600">
              <a:buFont typeface="Arial"/>
              <a:buAutoNum type="arabicPeriod"/>
            </a:pPr>
            <a:endParaRPr lang="en-US" baseline="0" dirty="0" smtClean="0"/>
          </a:p>
          <a:p>
            <a:pPr marL="0" indent="0">
              <a:buFont typeface="Arial"/>
              <a:buNone/>
            </a:pPr>
            <a:r>
              <a:rPr lang="en-US" sz="1200" kern="1200" dirty="0" smtClean="0">
                <a:solidFill>
                  <a:schemeClr val="tx1"/>
                </a:solidFill>
                <a:latin typeface="+mn-lt"/>
                <a:ea typeface="+mn-ea"/>
                <a:cs typeface="+mn-cs"/>
              </a:rPr>
              <a:t>It is worth mentioning, however, that entry into force of the UN Watercourses Convention could support the implementation of other multilateral environmental agreements (MEAs) that touch on water-related issues. Such treaties include the </a:t>
            </a:r>
            <a:r>
              <a:rPr lang="en-US" sz="1200" kern="1200" dirty="0" err="1" smtClean="0">
                <a:solidFill>
                  <a:schemeClr val="tx1"/>
                </a:solidFill>
                <a:latin typeface="+mn-lt"/>
                <a:ea typeface="+mn-ea"/>
                <a:cs typeface="+mn-cs"/>
              </a:rPr>
              <a:t>Ramsar</a:t>
            </a:r>
            <a:r>
              <a:rPr lang="en-US" sz="1200" kern="1200" dirty="0" smtClean="0">
                <a:solidFill>
                  <a:schemeClr val="tx1"/>
                </a:solidFill>
                <a:latin typeface="+mn-lt"/>
                <a:ea typeface="+mn-ea"/>
                <a:cs typeface="+mn-cs"/>
              </a:rPr>
              <a:t> Convention,81 the World Heritage Convention,82 the Convention on Biological Diversity (CBD),83 the UN Framework Convention on Climate Change (UNFCCC)84 and the UN Convention to Combat Desertification (UNCCD).85 In this sense, a study by the Foundation for International Environmental Law and Development (FIELD) on MEAs and water resources management concluded that ‘there is a need for a coherent, transparent and participatory global framework to strengthen policy co-ordination and the implementation of water-related decisions . . . at the UN level’.86 Widespread support for the UN Watercourses Convention could therefore be a catalyst for facilitating such a coordination role.8</a:t>
            </a:r>
          </a:p>
          <a:p>
            <a:pPr marL="0" indent="0">
              <a:buFont typeface="Arial"/>
              <a:buNone/>
            </a:pPr>
            <a:endParaRPr lang="en-US" baseline="0" dirty="0" smtClean="0"/>
          </a:p>
          <a:p>
            <a:pPr marL="228600" indent="-228600">
              <a:buFont typeface="Arial"/>
              <a:buAutoNum type="arabicPeriod" startAt="6"/>
            </a:pPr>
            <a:r>
              <a:rPr lang="en-US" baseline="0" dirty="0" smtClean="0"/>
              <a:t>Informs adoption of new/ revised agreements</a:t>
            </a:r>
          </a:p>
          <a:p>
            <a:pPr marL="228600" indent="-228600">
              <a:buFont typeface="Arial"/>
              <a:buAutoNum type="arabicPeriod" startAt="6"/>
            </a:pPr>
            <a:endParaRPr lang="en-US" baseline="0" dirty="0" smtClean="0"/>
          </a:p>
          <a:p>
            <a:pPr marL="0" indent="0">
              <a:buFont typeface="Arial"/>
              <a:buNone/>
            </a:pPr>
            <a:r>
              <a:rPr lang="en-US" sz="1200" kern="1200" dirty="0" smtClean="0">
                <a:solidFill>
                  <a:schemeClr val="tx1"/>
                </a:solidFill>
                <a:latin typeface="+mn-lt"/>
                <a:ea typeface="+mn-ea"/>
                <a:cs typeface="+mn-cs"/>
              </a:rPr>
              <a:t>Recent studies indicate that only 40% of the world’s international watercourses are subject to management frameworks codified in watercourse agreements. Even where those treaties exist, 80% are bilateral, although more States are often part of the basin in question.102 Hence, there is a significant regulatory gap in the governance of the world’s </a:t>
            </a:r>
            <a:r>
              <a:rPr lang="en-US" sz="1200" kern="1200" dirty="0" err="1" smtClean="0">
                <a:solidFill>
                  <a:schemeClr val="tx1"/>
                </a:solidFill>
                <a:latin typeface="+mn-lt"/>
                <a:ea typeface="+mn-ea"/>
                <a:cs typeface="+mn-cs"/>
              </a:rPr>
              <a:t>transboundary</a:t>
            </a:r>
            <a:r>
              <a:rPr lang="en-US" sz="1200" kern="1200" dirty="0" smtClean="0">
                <a:solidFill>
                  <a:schemeClr val="tx1"/>
                </a:solidFill>
                <a:latin typeface="+mn-lt"/>
                <a:ea typeface="+mn-ea"/>
                <a:cs typeface="+mn-cs"/>
              </a:rPr>
              <a:t> basins that the UN Watercourses Convention could help address.</a:t>
            </a:r>
          </a:p>
          <a:p>
            <a:pPr marL="0" indent="0">
              <a:buFont typeface="Arial"/>
              <a:buNone/>
            </a:pPr>
            <a:endParaRPr lang="en-US" baseline="0" dirty="0" smtClean="0"/>
          </a:p>
          <a:p>
            <a:r>
              <a:rPr lang="en-US" sz="1200" kern="1200" dirty="0" smtClean="0">
                <a:solidFill>
                  <a:schemeClr val="tx1"/>
                </a:solidFill>
                <a:latin typeface="+mn-lt"/>
                <a:ea typeface="+mn-ea"/>
                <a:cs typeface="+mn-cs"/>
              </a:rPr>
              <a:t>However, the Convention needs to be in force and widely ratified to have binding effects among parties and to serve as a compelling source of international customary law binding even on non-parties.</a:t>
            </a:r>
          </a:p>
          <a:p>
            <a:endParaRPr lang="en-US"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Furthermore, entry into force could enhance the Convention’s potential to act as a basis by which States can negotiate more specific instruments at the regional, basin and sub-basin levels. Such a benefit would be particularly advantageous where all States within a region or basin were a party to the Convention. In such cases, the Convention would serve as a universally agreed legal framework from which to start negotiations.</a:t>
            </a:r>
          </a:p>
          <a:p>
            <a:r>
              <a:rPr lang="en-US" sz="1200" kern="1200" dirty="0" smtClean="0">
                <a:solidFill>
                  <a:schemeClr val="tx1"/>
                </a:solidFill>
                <a:latin typeface="+mn-lt"/>
                <a:ea typeface="+mn-ea"/>
                <a:cs typeface="+mn-cs"/>
              </a:rPr>
              <a:t>In addition, the Convention offers a mechanism by which to promote consistency among existing agreements in those situations where a riparian State shares more than one basin with different countries. For example, in obliging States to utilize their international watercourses in an equitable and reasonable manner, the Convention ensures that the interests of all co-</a:t>
            </a:r>
            <a:r>
              <a:rPr lang="en-US" sz="1200" kern="1200" dirty="0" err="1" smtClean="0">
                <a:solidFill>
                  <a:schemeClr val="tx1"/>
                </a:solidFill>
                <a:latin typeface="+mn-lt"/>
                <a:ea typeface="+mn-ea"/>
                <a:cs typeface="+mn-cs"/>
              </a:rPr>
              <a:t>riparians</a:t>
            </a:r>
            <a:r>
              <a:rPr lang="en-US" sz="1200" kern="1200" dirty="0" smtClean="0">
                <a:solidFill>
                  <a:schemeClr val="tx1"/>
                </a:solidFill>
                <a:latin typeface="+mn-lt"/>
                <a:ea typeface="+mn-ea"/>
                <a:cs typeface="+mn-cs"/>
              </a:rPr>
              <a:t>, as well as all the environmental and social needs at stake, are duly accounted for in the allocation and benefit-sharing processes.</a:t>
            </a:r>
            <a:endParaRPr lang="en-US" baseline="0" dirty="0" smtClean="0"/>
          </a:p>
          <a:p>
            <a:pPr marL="0" indent="0">
              <a:buFont typeface="Arial"/>
              <a:buNone/>
            </a:pPr>
            <a:endParaRPr lang="en-US" sz="1200" kern="1200" baseline="0" dirty="0" smtClean="0">
              <a:solidFill>
                <a:schemeClr val="tx1"/>
              </a:solidFill>
              <a:latin typeface="+mn-lt"/>
              <a:ea typeface="+mn-ea"/>
              <a:cs typeface="+mn-cs"/>
            </a:endParaRPr>
          </a:p>
          <a:p>
            <a:pPr marL="0" indent="0">
              <a:buFont typeface="Arial"/>
              <a:buNone/>
            </a:pPr>
            <a:r>
              <a:rPr lang="en-US" sz="1200" kern="1200" baseline="0" dirty="0" smtClean="0">
                <a:solidFill>
                  <a:schemeClr val="tx1"/>
                </a:solidFill>
                <a:latin typeface="+mn-lt"/>
                <a:ea typeface="+mn-ea"/>
                <a:cs typeface="+mn-cs"/>
              </a:rPr>
              <a:t>7. Raise global profile of </a:t>
            </a:r>
            <a:r>
              <a:rPr lang="en-US" sz="1200" kern="1200" baseline="0" dirty="0" err="1" smtClean="0">
                <a:solidFill>
                  <a:schemeClr val="tx1"/>
                </a:solidFill>
                <a:latin typeface="+mn-lt"/>
                <a:ea typeface="+mn-ea"/>
                <a:cs typeface="+mn-cs"/>
              </a:rPr>
              <a:t>transbounday</a:t>
            </a:r>
            <a:r>
              <a:rPr lang="en-US" sz="1200" kern="1200" baseline="0" dirty="0" smtClean="0">
                <a:solidFill>
                  <a:schemeClr val="tx1"/>
                </a:solidFill>
                <a:latin typeface="+mn-lt"/>
                <a:ea typeface="+mn-ea"/>
                <a:cs typeface="+mn-cs"/>
              </a:rPr>
              <a:t> water issues</a:t>
            </a:r>
          </a:p>
          <a:p>
            <a:pPr marL="0" indent="0">
              <a:buFont typeface="Arial"/>
              <a:buNone/>
            </a:pPr>
            <a:endParaRPr lang="en-US" sz="1200" kern="1200" baseline="0" dirty="0" smtClean="0">
              <a:solidFill>
                <a:schemeClr val="tx1"/>
              </a:solidFill>
              <a:latin typeface="+mn-lt"/>
              <a:ea typeface="+mn-ea"/>
              <a:cs typeface="+mn-cs"/>
            </a:endParaRPr>
          </a:p>
          <a:p>
            <a:pPr marL="0" indent="0">
              <a:buFont typeface="Arial"/>
              <a:buNone/>
            </a:pPr>
            <a:r>
              <a:rPr lang="en-US" sz="1200" kern="1200" dirty="0" smtClean="0">
                <a:solidFill>
                  <a:schemeClr val="tx1"/>
                </a:solidFill>
                <a:latin typeface="+mn-lt"/>
                <a:ea typeface="+mn-ea"/>
                <a:cs typeface="+mn-cs"/>
              </a:rPr>
              <a:t>While some States have relied upon the Convention to conclude watercourse agreements, such reliance has so far been limited, and many watercourses still lack an adequate legal framework to ensure their equitable and reasonable utilization. The entry into force of the Convention would not only show that States are strongly committed to addressing the water crisis as a </a:t>
            </a:r>
            <a:r>
              <a:rPr lang="en-US" sz="1200" i="1" kern="1200" dirty="0" smtClean="0">
                <a:solidFill>
                  <a:schemeClr val="tx1"/>
                </a:solidFill>
                <a:latin typeface="+mn-lt"/>
                <a:ea typeface="+mn-ea"/>
                <a:cs typeface="+mn-cs"/>
              </a:rPr>
              <a:t>global </a:t>
            </a:r>
            <a:r>
              <a:rPr lang="en-US" sz="1200" i="0" kern="1200" dirty="0" smtClean="0">
                <a:solidFill>
                  <a:schemeClr val="tx1"/>
                </a:solidFill>
                <a:latin typeface="+mn-lt"/>
                <a:ea typeface="+mn-ea"/>
                <a:cs typeface="+mn-cs"/>
              </a:rPr>
              <a:t>issue, but would strengthen the role of inter- national law in enhancing cooperation between water- course States. In this context, the entry into force of the Convention, followed by appropriate levels of support to its widespread implementation, could serve as an added political impetus in establishing and, where necessary, strengthening regional, basin and sub-basin agreements.</a:t>
            </a:r>
          </a:p>
          <a:p>
            <a:pPr marL="0" indent="0">
              <a:buFont typeface="Arial"/>
              <a:buNone/>
            </a:pPr>
            <a:endParaRPr lang="en-US" sz="1200" i="0" kern="1200" baseline="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Such a role for a global framework treaty was a major reason for countries like Finland, Germany and the Netherlands to support the Convention.91 Those countries have already concluded agreements with their </a:t>
            </a:r>
            <a:r>
              <a:rPr lang="en-US" sz="1200" kern="1200" dirty="0" err="1" smtClean="0">
                <a:solidFill>
                  <a:schemeClr val="tx1"/>
                </a:solidFill>
                <a:latin typeface="+mn-lt"/>
                <a:ea typeface="+mn-ea"/>
                <a:cs typeface="+mn-cs"/>
              </a:rPr>
              <a:t>neighbours</a:t>
            </a:r>
            <a:r>
              <a:rPr lang="en-US" sz="1200" kern="1200" dirty="0" smtClean="0">
                <a:solidFill>
                  <a:schemeClr val="tx1"/>
                </a:solidFill>
                <a:latin typeface="+mn-lt"/>
                <a:ea typeface="+mn-ea"/>
                <a:cs typeface="+mn-cs"/>
              </a:rPr>
              <a:t>, consistent with the provisions of the UN Watercourses Convention.92 Therefore, in those cases, there would be no direct added value in becoming a Contracting State. The relevance of the Convention for those countries relates more to foreign relations than to domestic benefits. By joining it, they reaffirm their recognition of the Convention’s value to the rest of the world, where sound watercourse agreements are largely lacking.</a:t>
            </a:r>
          </a:p>
          <a:p>
            <a:endParaRPr lang="en-US"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Such reasoning also came up during the drafting process of the Convention. In commenting on the 1994 ILC draft Articles, Germany recognized that the work of the ILC and the General Assembly met ‘a global need for regulation in this matter . . .’.93 Similarly, the UK noted that, while not a major international watercourse State, it welcomed that work as ‘a valuable contribution to the international protection of the environment’.94</a:t>
            </a:r>
          </a:p>
          <a:p>
            <a:r>
              <a:rPr lang="en-US" sz="1200" kern="1200" dirty="0" smtClean="0">
                <a:solidFill>
                  <a:schemeClr val="tx1"/>
                </a:solidFill>
                <a:latin typeface="+mn-lt"/>
                <a:ea typeface="+mn-ea"/>
                <a:cs typeface="+mn-cs"/>
              </a:rPr>
              <a:t>It is, thus, surprising that other developed States, particularly those with a strong international development agenda in the water sector, have not followed suit and become a Contracting State to the Convention. For many countries, water is an integral part of international aid policies.95 Such policies have seen a shift from technical solutions to a management focus, with emphasis on equity and sustainability. Most countries pay particular attention to the need for integrated water resources management and for strengthening cooperation over international watercourses, as a basis for sustainable development at the regional level.96</a:t>
            </a:r>
            <a:endParaRPr lang="en-US" baseline="0" dirty="0" smtClean="0"/>
          </a:p>
          <a:p>
            <a:pPr marL="0" indent="0">
              <a:buFont typeface="Arial"/>
              <a:buNone/>
            </a:pPr>
            <a:endParaRPr lang="en-US" baseline="0" dirty="0" smtClean="0"/>
          </a:p>
          <a:p>
            <a:r>
              <a:rPr lang="en-US" b="1" u="sng" dirty="0" smtClean="0"/>
              <a:t>Weaknesses</a:t>
            </a:r>
          </a:p>
          <a:p>
            <a:pPr marL="228600" indent="-228600">
              <a:buAutoNum type="arabicPeriod"/>
            </a:pPr>
            <a:r>
              <a:rPr lang="en-US" b="0" u="none" baseline="0" dirty="0" smtClean="0"/>
              <a:t>Currently lacks (formal) widespread support</a:t>
            </a:r>
          </a:p>
          <a:p>
            <a:pPr marL="0" indent="0">
              <a:buNone/>
            </a:pPr>
            <a:endParaRPr lang="en-US" b="0" u="none" baseline="0" dirty="0" smtClean="0"/>
          </a:p>
          <a:p>
            <a:pPr marL="0" indent="0">
              <a:buNone/>
            </a:pPr>
            <a:r>
              <a:rPr lang="en-US" b="0" u="none" baseline="0" dirty="0" smtClean="0"/>
              <a:t>As noted above a major weakness of the convention is that it lacks widespread support through the necessary formal ratifications</a:t>
            </a:r>
          </a:p>
          <a:p>
            <a:pPr marL="0" indent="0">
              <a:buNone/>
            </a:pPr>
            <a:endParaRPr lang="en-US" b="0" u="none" baseline="0" dirty="0" smtClean="0"/>
          </a:p>
          <a:p>
            <a:pPr marL="0" indent="0">
              <a:buNone/>
            </a:pPr>
            <a:r>
              <a:rPr lang="en-US" b="0" u="none" baseline="0" dirty="0" smtClean="0"/>
              <a:t>2. No strong institutional mechanism to support implementation</a:t>
            </a:r>
          </a:p>
          <a:p>
            <a:pPr marL="0" indent="0">
              <a:buNone/>
            </a:pPr>
            <a:endParaRPr lang="en-US" b="0" u="none" baseline="0" dirty="0" smtClean="0"/>
          </a:p>
          <a:p>
            <a:pPr marL="0" indent="0">
              <a:buNone/>
            </a:pPr>
            <a:r>
              <a:rPr lang="en-US" b="0" u="none" baseline="0" dirty="0" smtClean="0"/>
              <a:t>In McCaffrey’s Sixth Special Rapporteur Report on the law of the non-navigational uses of international watercourses in 1990, it was proposed that a Conference of the Parties to the Convention take place, ‘no later than two years after entry into force of the present article’, and periodically after that (ILC, 1990). The Conference of the Parties was designed to review the implementation of the Convention, and possibly, make recommendations on improving the effectiveness of the provisions, or even amending the present set of articles.  McCaffrey maintains that, “</a:t>
            </a:r>
            <a:r>
              <a:rPr lang="en-US" sz="1200" kern="1200" dirty="0" smtClean="0">
                <a:solidFill>
                  <a:schemeClr val="tx1"/>
                </a:solidFill>
                <a:latin typeface="+mn-lt"/>
                <a:ea typeface="+mn-ea"/>
                <a:cs typeface="+mn-cs"/>
              </a:rPr>
              <a:t>Several recent conventions relating to the environment or </a:t>
            </a:r>
            <a:r>
              <a:rPr lang="en-US" sz="1200" kern="1200" dirty="0" err="1" smtClean="0">
                <a:solidFill>
                  <a:schemeClr val="tx1"/>
                </a:solidFill>
                <a:latin typeface="+mn-lt"/>
                <a:ea typeface="+mn-ea"/>
                <a:cs typeface="+mn-cs"/>
              </a:rPr>
              <a:t>transboundary</a:t>
            </a:r>
            <a:r>
              <a:rPr lang="en-US" sz="1200" kern="1200" dirty="0" smtClean="0">
                <a:solidFill>
                  <a:schemeClr val="tx1"/>
                </a:solidFill>
                <a:latin typeface="+mn-lt"/>
                <a:ea typeface="+mn-ea"/>
                <a:cs typeface="+mn-cs"/>
              </a:rPr>
              <a:t> harm contain provisions for regular meetings of a "conference of the parties".114  In general, these agreements provide for institutionalized and regular collective action by the contracting parties. This technique permits the parties to review, on a regular basis, the effectiveness of the convention in question and to monitor its implementation. Other multilateral agreements have made effective use of similar devices as an element of their dispute-settlement mechanisms.”</a:t>
            </a:r>
            <a:r>
              <a:rPr lang="en-US" sz="1200" kern="1200" baseline="0" dirty="0" smtClean="0">
                <a:solidFill>
                  <a:schemeClr val="tx1"/>
                </a:solidFill>
                <a:latin typeface="+mn-lt"/>
                <a:ea typeface="+mn-ea"/>
                <a:cs typeface="+mn-cs"/>
              </a:rPr>
              <a:t>  Unfortunately, the final text of the 1997 UN Watercourses Convention did not contain any provision for a meeting of the parties or a supporting structure for its implementation, focusing its articles solely at a basin level. </a:t>
            </a:r>
            <a:endParaRPr lang="en-US" sz="1200" kern="1200" dirty="0" smtClean="0">
              <a:solidFill>
                <a:schemeClr val="tx1"/>
              </a:solidFill>
              <a:latin typeface="+mn-lt"/>
              <a:ea typeface="+mn-ea"/>
              <a:cs typeface="+mn-cs"/>
            </a:endParaRPr>
          </a:p>
          <a:p>
            <a:pPr marL="0" indent="0">
              <a:buNone/>
            </a:pPr>
            <a:endParaRPr lang="en-US" sz="1200" kern="1200" dirty="0" smtClean="0">
              <a:solidFill>
                <a:schemeClr val="tx1"/>
              </a:solidFill>
              <a:latin typeface="+mn-lt"/>
              <a:ea typeface="+mn-ea"/>
              <a:cs typeface="+mn-cs"/>
            </a:endParaRPr>
          </a:p>
          <a:p>
            <a:pPr marL="0" indent="0">
              <a:buNone/>
            </a:pPr>
            <a:r>
              <a:rPr lang="en-US" sz="1200" b="0" u="none" kern="1200" baseline="0" dirty="0" smtClean="0">
                <a:solidFill>
                  <a:schemeClr val="tx1"/>
                </a:solidFill>
                <a:latin typeface="+mn-lt"/>
                <a:ea typeface="+mn-ea"/>
                <a:cs typeface="+mn-cs"/>
              </a:rPr>
              <a:t>Young maintains that the effectiveness international environmental regimes is contingent on a range of endogenous and exogenous factors.  Endogenous factors posited by Young include, (</a:t>
            </a:r>
            <a:r>
              <a:rPr lang="en-US" sz="1200" b="0" u="none" kern="1200" baseline="0" dirty="0" err="1" smtClean="0">
                <a:solidFill>
                  <a:schemeClr val="tx1"/>
                </a:solidFill>
                <a:latin typeface="+mn-lt"/>
                <a:ea typeface="+mn-ea"/>
                <a:cs typeface="+mn-cs"/>
              </a:rPr>
              <a:t>i</a:t>
            </a:r>
            <a:r>
              <a:rPr lang="en-US" sz="1200" b="0" u="none" kern="1200" baseline="0" dirty="0" smtClean="0">
                <a:solidFill>
                  <a:schemeClr val="tx1"/>
                </a:solidFill>
                <a:latin typeface="+mn-lt"/>
                <a:ea typeface="+mn-ea"/>
                <a:cs typeface="+mn-cs"/>
              </a:rPr>
              <a:t>) the locus of the regime on a hard law –soft law continuum; (ii) the nature of the relevant decision rules; (iii) provisions for monitoring, reporting, and verification; (iv) funding mechanisms; and (v) procedures for amending a regime’s assemblage of rights, rules, and decision-making procedures. Young comments that, </a:t>
            </a:r>
          </a:p>
          <a:p>
            <a:pPr marL="0" indent="0">
              <a:buNone/>
            </a:pPr>
            <a:endParaRPr lang="en-US" sz="1200" b="0" u="none" kern="1200" baseline="0" dirty="0" smtClean="0">
              <a:solidFill>
                <a:schemeClr val="tx1"/>
              </a:solidFill>
              <a:latin typeface="+mn-lt"/>
              <a:ea typeface="+mn-ea"/>
              <a:cs typeface="+mn-cs"/>
            </a:endParaRPr>
          </a:p>
          <a:p>
            <a:pPr marL="0" indent="0">
              <a:buNone/>
            </a:pPr>
            <a:r>
              <a:rPr lang="en-US" sz="1200" b="0" u="none" kern="1200" baseline="0" dirty="0" smtClean="0">
                <a:solidFill>
                  <a:schemeClr val="tx1"/>
                </a:solidFill>
                <a:latin typeface="+mn-lt"/>
                <a:ea typeface="+mn-ea"/>
                <a:cs typeface="+mn-cs"/>
              </a:rPr>
              <a:t>	“Some regimes start from a well-defined, albeit sometimes modest, initial state and advance 	steadily in a manner that dos not feature major challenges or severe setbacks and in a manner that 	increases the capacity of the regimes in question to address the problems they are created to 	solve. One path that exemplifies this pattern starts with a  framework convention followed in fairly 	short order by one or more substantive protocols that are then amended and extended to 	accommodate new information about the nature of the problem or to build the capacity of the 	regime to influence the </a:t>
            </a:r>
            <a:r>
              <a:rPr lang="en-US" sz="1200" b="0" u="none" kern="1200" baseline="0" dirty="0" err="1" smtClean="0">
                <a:solidFill>
                  <a:schemeClr val="tx1"/>
                </a:solidFill>
                <a:latin typeface="+mn-lt"/>
                <a:ea typeface="+mn-ea"/>
                <a:cs typeface="+mn-cs"/>
              </a:rPr>
              <a:t>behaviour</a:t>
            </a:r>
            <a:r>
              <a:rPr lang="en-US" sz="1200" b="0" u="none" kern="1200" baseline="0" dirty="0" smtClean="0">
                <a:solidFill>
                  <a:schemeClr val="tx1"/>
                </a:solidFill>
                <a:latin typeface="+mn-lt"/>
                <a:ea typeface="+mn-ea"/>
                <a:cs typeface="+mn-cs"/>
              </a:rPr>
              <a:t> of those who are subject to its assemblage of rights, rules and 	decision-making procedures. </a:t>
            </a:r>
          </a:p>
          <a:p>
            <a:pPr marL="0" indent="0">
              <a:buNone/>
            </a:pPr>
            <a:endParaRPr lang="en-US" sz="1200" b="0" u="none" kern="1200" baseline="0" dirty="0" smtClean="0">
              <a:solidFill>
                <a:schemeClr val="tx1"/>
              </a:solidFill>
              <a:latin typeface="+mn-lt"/>
              <a:ea typeface="+mn-ea"/>
              <a:cs typeface="+mn-cs"/>
            </a:endParaRPr>
          </a:p>
          <a:p>
            <a:pPr marL="0" indent="0">
              <a:buNone/>
            </a:pPr>
            <a:r>
              <a:rPr lang="en-US" sz="1200" kern="1200" dirty="0" smtClean="0">
                <a:solidFill>
                  <a:schemeClr val="tx1"/>
                </a:solidFill>
                <a:latin typeface="+mn-lt"/>
                <a:ea typeface="+mn-ea"/>
                <a:cs typeface="+mn-cs"/>
              </a:rPr>
              <a:t>A widely endorsed global instrument could provide States, and others involved in the work related to international watercourses, with a common platform by which to exchange experiences and ideas on how best to develop and implement the law governing international watercourses. However, some form of institutional framework</a:t>
            </a:r>
            <a:r>
              <a:rPr lang="en-US" sz="1200" kern="1200" baseline="0" dirty="0" smtClean="0">
                <a:solidFill>
                  <a:schemeClr val="tx1"/>
                </a:solidFill>
                <a:latin typeface="+mn-lt"/>
                <a:ea typeface="+mn-ea"/>
                <a:cs typeface="+mn-cs"/>
              </a:rPr>
              <a:t> at the global level would be necessary to facilitate this function</a:t>
            </a:r>
            <a:r>
              <a:rPr lang="en-US" sz="1200" b="0" u="none" kern="1200" baseline="0" dirty="0" smtClean="0">
                <a:solidFill>
                  <a:schemeClr val="tx1"/>
                </a:solidFill>
                <a:latin typeface="+mn-lt"/>
                <a:ea typeface="+mn-ea"/>
                <a:cs typeface="+mn-cs"/>
              </a:rPr>
              <a:t> </a:t>
            </a:r>
            <a:r>
              <a:rPr lang="en-US" sz="1200" kern="1200" dirty="0" smtClean="0">
                <a:solidFill>
                  <a:schemeClr val="tx1"/>
                </a:solidFill>
                <a:latin typeface="+mn-lt"/>
                <a:ea typeface="+mn-ea"/>
                <a:cs typeface="+mn-cs"/>
              </a:rPr>
              <a:t>At the regional level, the UNECE Water Convention has played a comparable, very useful role, and serves to exemplify what the UN Watercourses Convention could offer to the international community globally. The UNECE Water Convention has been in force for over 10 years and has been particularly successful in strength- </a:t>
            </a:r>
            <a:r>
              <a:rPr lang="en-US" sz="1200" kern="1200" dirty="0" err="1" smtClean="0">
                <a:solidFill>
                  <a:schemeClr val="tx1"/>
                </a:solidFill>
                <a:latin typeface="+mn-lt"/>
                <a:ea typeface="+mn-ea"/>
                <a:cs typeface="+mn-cs"/>
              </a:rPr>
              <a:t>ening</a:t>
            </a:r>
            <a:r>
              <a:rPr lang="en-US" sz="1200" kern="1200" dirty="0" smtClean="0">
                <a:solidFill>
                  <a:schemeClr val="tx1"/>
                </a:solidFill>
                <a:latin typeface="+mn-lt"/>
                <a:ea typeface="+mn-ea"/>
                <a:cs typeface="+mn-cs"/>
              </a:rPr>
              <a:t> the legal arrangements for the management of ‘new’ international watercourses, following the breakup of the Soviet Union. This is the case, for example, with agreements governing the Kazakh-Russian and Russian-Ukrainian </a:t>
            </a:r>
            <a:r>
              <a:rPr lang="en-US" sz="1200" kern="1200" dirty="0" err="1" smtClean="0">
                <a:solidFill>
                  <a:schemeClr val="tx1"/>
                </a:solidFill>
                <a:latin typeface="+mn-lt"/>
                <a:ea typeface="+mn-ea"/>
                <a:cs typeface="+mn-cs"/>
              </a:rPr>
              <a:t>transboundary</a:t>
            </a:r>
            <a:r>
              <a:rPr lang="en-US" sz="1200" kern="1200" dirty="0" smtClean="0">
                <a:solidFill>
                  <a:schemeClr val="tx1"/>
                </a:solidFill>
                <a:latin typeface="+mn-lt"/>
                <a:ea typeface="+mn-ea"/>
                <a:cs typeface="+mn-cs"/>
              </a:rPr>
              <a:t> waters. The UNECE Water Convention also paved the way for the adoption of the EU Water Framework Directive, which builds on the experience and knowledge acquired through the implementation of that treaty.105</a:t>
            </a:r>
          </a:p>
          <a:p>
            <a:endParaRPr lang="en-US"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While the latter Convention benefits from an institutional structure, which includes a Secretariat and the Meeting of the Parties, there is no reason why parties to the UN Watercourses Convention could not conduct such activities through informal networks, or even, in the future, consider amending that Convention in order to establish a more formal global institutional structure consistent with other </a:t>
            </a:r>
            <a:r>
              <a:rPr lang="en-US" sz="1200" kern="1200" dirty="0" err="1" smtClean="0">
                <a:solidFill>
                  <a:schemeClr val="tx1"/>
                </a:solidFill>
                <a:latin typeface="+mn-lt"/>
                <a:ea typeface="+mn-ea"/>
                <a:cs typeface="+mn-cs"/>
              </a:rPr>
              <a:t>MEAs.</a:t>
            </a:r>
            <a:endParaRPr lang="en-US" sz="1200" kern="1200" dirty="0" smtClean="0">
              <a:solidFill>
                <a:schemeClr val="tx1"/>
              </a:solidFill>
              <a:latin typeface="+mn-lt"/>
              <a:ea typeface="+mn-ea"/>
              <a:cs typeface="+mn-cs"/>
            </a:endParaRPr>
          </a:p>
          <a:p>
            <a:endParaRPr lang="en-US" sz="1200" b="0" u="none" kern="1200" baseline="0" dirty="0" smtClean="0">
              <a:solidFill>
                <a:schemeClr val="tx1"/>
              </a:solidFill>
              <a:latin typeface="+mn-lt"/>
              <a:ea typeface="+mn-ea"/>
              <a:cs typeface="+mn-cs"/>
            </a:endParaRPr>
          </a:p>
          <a:p>
            <a:pPr marL="0" indent="0">
              <a:buNone/>
            </a:pPr>
            <a:r>
              <a:rPr lang="en-US" b="0" u="none" baseline="0" dirty="0" smtClean="0"/>
              <a:t>3. Framework instrument – general principles lack specificity</a:t>
            </a:r>
          </a:p>
          <a:p>
            <a:pPr marL="0" indent="0">
              <a:buNone/>
            </a:pPr>
            <a:endParaRPr lang="en-US" b="0" u="none" baseline="0" dirty="0" smtClean="0"/>
          </a:p>
          <a:p>
            <a:pPr marL="0" indent="0">
              <a:buNone/>
            </a:pPr>
            <a:r>
              <a:rPr lang="en-US" b="0" u="none" baseline="0" dirty="0" smtClean="0"/>
              <a:t>Watercourses convention will not be able to replace basin agreements. </a:t>
            </a:r>
            <a:endParaRPr lang="en-US" dirty="0" smtClean="0"/>
          </a:p>
          <a:p>
            <a:endParaRPr lang="en-US" dirty="0"/>
          </a:p>
        </p:txBody>
      </p:sp>
      <p:sp>
        <p:nvSpPr>
          <p:cNvPr id="4" name="Slide Number Placeholder 3"/>
          <p:cNvSpPr>
            <a:spLocks noGrp="1"/>
          </p:cNvSpPr>
          <p:nvPr>
            <p:ph type="sldNum" sz="quarter" idx="10"/>
          </p:nvPr>
        </p:nvSpPr>
        <p:spPr/>
        <p:txBody>
          <a:bodyPr/>
          <a:lstStyle/>
          <a:p>
            <a:fld id="{39FDA4E4-5040-40CE-BCCA-0E15770A5327}" type="slidenum">
              <a:rPr lang="en-GB" smtClean="0"/>
              <a:pPr/>
              <a:t>22</a:t>
            </a:fld>
            <a:endParaRPr lang="en-GB"/>
          </a:p>
        </p:txBody>
      </p:sp>
    </p:spTree>
    <p:extLst>
      <p:ext uri="{BB962C8B-B14F-4D97-AF65-F5344CB8AC3E}">
        <p14:creationId xmlns:p14="http://schemas.microsoft.com/office/powerpoint/2010/main" val="1976830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9FDA4E4-5040-40CE-BCCA-0E15770A5327}" type="slidenum">
              <a:rPr lang="en-GB" smtClean="0"/>
              <a:pPr/>
              <a:t>23</a:t>
            </a:fld>
            <a:endParaRPr lang="en-GB"/>
          </a:p>
        </p:txBody>
      </p:sp>
    </p:spTree>
    <p:extLst>
      <p:ext uri="{BB962C8B-B14F-4D97-AF65-F5344CB8AC3E}">
        <p14:creationId xmlns:p14="http://schemas.microsoft.com/office/powerpoint/2010/main" val="29778077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e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jpeg"/><Relationship Id="rId3" Type="http://schemas.openxmlformats.org/officeDocument/2006/relationships/image" Target="../media/image5.jpe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jpeg"/><Relationship Id="rId3" Type="http://schemas.openxmlformats.org/officeDocument/2006/relationships/image" Target="../media/image5.jpe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jpe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107504" y="3645024"/>
            <a:ext cx="8928992" cy="2232248"/>
          </a:xfrm>
        </p:spPr>
        <p:txBody>
          <a:bodyPr anchor="ctr">
            <a:normAutofit/>
          </a:bodyPr>
          <a:lstStyle>
            <a:lvl1pPr algn="r">
              <a:defRPr sz="4400">
                <a:solidFill>
                  <a:schemeClr val="bg1"/>
                </a:solidFill>
              </a:defRPr>
            </a:lvl1pPr>
          </a:lstStyle>
          <a:p>
            <a:r>
              <a:rPr lang="en-US" dirty="0" smtClean="0"/>
              <a:t>Click to edit Master title style</a:t>
            </a:r>
            <a:endParaRPr lang="en-GB" dirty="0"/>
          </a:p>
        </p:txBody>
      </p:sp>
      <p:sp>
        <p:nvSpPr>
          <p:cNvPr id="3" name="Subtitle 2"/>
          <p:cNvSpPr>
            <a:spLocks noGrp="1"/>
          </p:cNvSpPr>
          <p:nvPr>
            <p:ph type="subTitle" idx="1"/>
          </p:nvPr>
        </p:nvSpPr>
        <p:spPr>
          <a:xfrm>
            <a:off x="0" y="3083"/>
            <a:ext cx="7740352" cy="1841741"/>
          </a:xfrm>
        </p:spPr>
        <p:txBody>
          <a:bodyPr anchor="t">
            <a:normAutofit/>
          </a:bodyPr>
          <a:lstStyle>
            <a:lvl1pPr marL="0" indent="0" algn="l">
              <a:buNone/>
              <a:defRPr sz="320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GB" dirty="0"/>
          </a:p>
        </p:txBody>
      </p:sp>
      <p:sp>
        <p:nvSpPr>
          <p:cNvPr id="14" name="TextBox 13"/>
          <p:cNvSpPr txBox="1"/>
          <p:nvPr userDrawn="1"/>
        </p:nvSpPr>
        <p:spPr>
          <a:xfrm rot="16200000">
            <a:off x="6697187" y="1377723"/>
            <a:ext cx="3573017" cy="769441"/>
          </a:xfrm>
          <a:prstGeom prst="rect">
            <a:avLst/>
          </a:prstGeom>
          <a:noFill/>
        </p:spPr>
        <p:txBody>
          <a:bodyPr wrap="square" rtlCol="0">
            <a:spAutoFit/>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4400" dirty="0" smtClean="0">
                <a:solidFill>
                  <a:schemeClr val="tx1">
                    <a:lumMod val="50000"/>
                    <a:lumOff val="50000"/>
                  </a:schemeClr>
                </a:solidFill>
              </a:rPr>
              <a:t>UNESCO</a:t>
            </a:r>
          </a:p>
        </p:txBody>
      </p:sp>
      <p:sp>
        <p:nvSpPr>
          <p:cNvPr id="12" name="TextBox 11"/>
          <p:cNvSpPr txBox="1"/>
          <p:nvPr userDrawn="1"/>
        </p:nvSpPr>
        <p:spPr>
          <a:xfrm rot="16200000">
            <a:off x="6684198" y="1334913"/>
            <a:ext cx="3573017" cy="830997"/>
          </a:xfrm>
          <a:prstGeom prst="rect">
            <a:avLst/>
          </a:prstGeom>
          <a:noFill/>
        </p:spPr>
        <p:txBody>
          <a:bodyPr vert="horz" wrap="square" rtlCol="0">
            <a:spAutoFit/>
          </a:bodyPr>
          <a:lstStyle/>
          <a:p>
            <a:pPr algn="ctr"/>
            <a:r>
              <a:rPr lang="en-GB" sz="2400" dirty="0" smtClean="0">
                <a:solidFill>
                  <a:schemeClr val="bg1"/>
                </a:solidFill>
              </a:rPr>
              <a:t>IHP-HELP Centre for Water </a:t>
            </a:r>
            <a:br>
              <a:rPr lang="en-GB" sz="2400" dirty="0" smtClean="0">
                <a:solidFill>
                  <a:schemeClr val="bg1"/>
                </a:solidFill>
              </a:rPr>
            </a:br>
            <a:r>
              <a:rPr lang="en-GB" sz="2400" dirty="0" smtClean="0">
                <a:solidFill>
                  <a:schemeClr val="bg1"/>
                </a:solidFill>
              </a:rPr>
              <a:t>Law, Policy &amp; Science</a:t>
            </a:r>
            <a:endParaRPr lang="en-GB" sz="2400" dirty="0">
              <a:solidFill>
                <a:schemeClr val="bg1"/>
              </a:solidFill>
            </a:endParaRPr>
          </a:p>
        </p:txBody>
      </p:sp>
    </p:spTree>
    <p:extLst>
      <p:ext uri="{BB962C8B-B14F-4D97-AF65-F5344CB8AC3E}">
        <p14:creationId xmlns:p14="http://schemas.microsoft.com/office/powerpoint/2010/main" val="2338386688"/>
      </p:ext>
    </p:extLst>
  </p:cSld>
  <p:clrMapOvr>
    <a:masterClrMapping/>
  </p:clrMapOvr>
  <p:timing>
    <p:tnLst>
      <p:par>
        <p:cTn xmlns:p14="http://schemas.microsoft.com/office/powerpoint/2010/mai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_light-weight">
    <p:spTree>
      <p:nvGrpSpPr>
        <p:cNvPr id="1" name=""/>
        <p:cNvGrpSpPr/>
        <p:nvPr/>
      </p:nvGrpSpPr>
      <p:grpSpPr>
        <a:xfrm>
          <a:off x="0" y="0"/>
          <a:ext cx="0" cy="0"/>
          <a:chOff x="0" y="0"/>
          <a:chExt cx="0" cy="0"/>
        </a:xfrm>
      </p:grpSpPr>
      <p:sp>
        <p:nvSpPr>
          <p:cNvPr id="2" name="Title 1"/>
          <p:cNvSpPr>
            <a:spLocks noGrp="1"/>
          </p:cNvSpPr>
          <p:nvPr>
            <p:ph type="ctrTitle"/>
          </p:nvPr>
        </p:nvSpPr>
        <p:spPr>
          <a:xfrm>
            <a:off x="251520" y="2348880"/>
            <a:ext cx="8640960" cy="2132856"/>
          </a:xfrm>
        </p:spPr>
        <p:txBody>
          <a:bodyPr anchor="t">
            <a:normAutofit/>
          </a:bodyPr>
          <a:lstStyle>
            <a:lvl1pPr algn="l">
              <a:defRPr sz="4000">
                <a:solidFill>
                  <a:schemeClr val="tx1"/>
                </a:solidFill>
              </a:defRPr>
            </a:lvl1pPr>
          </a:lstStyle>
          <a:p>
            <a:r>
              <a:rPr lang="en-US" dirty="0" smtClean="0"/>
              <a:t>Click to edit Master title style</a:t>
            </a:r>
            <a:endParaRPr lang="en-GB" dirty="0"/>
          </a:p>
        </p:txBody>
      </p:sp>
      <p:sp>
        <p:nvSpPr>
          <p:cNvPr id="3" name="Subtitle 2"/>
          <p:cNvSpPr>
            <a:spLocks noGrp="1"/>
          </p:cNvSpPr>
          <p:nvPr>
            <p:ph type="subTitle" idx="1"/>
          </p:nvPr>
        </p:nvSpPr>
        <p:spPr>
          <a:xfrm>
            <a:off x="251520" y="4869160"/>
            <a:ext cx="8640960" cy="1584176"/>
          </a:xfrm>
        </p:spPr>
        <p:txBody>
          <a:bodyPr anchor="t">
            <a:normAutofit/>
          </a:bodyPr>
          <a:lstStyle>
            <a:lvl1pPr marL="0" indent="0" algn="l">
              <a:buNone/>
              <a:defRPr sz="36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GB" dirty="0"/>
          </a:p>
        </p:txBody>
      </p:sp>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3504"/>
            <a:ext cx="9144000" cy="1905000"/>
          </a:xfrm>
          <a:prstGeom prst="rect">
            <a:avLst/>
          </a:prstGeom>
        </p:spPr>
      </p:pic>
    </p:spTree>
    <p:extLst>
      <p:ext uri="{BB962C8B-B14F-4D97-AF65-F5344CB8AC3E}">
        <p14:creationId xmlns:p14="http://schemas.microsoft.com/office/powerpoint/2010/main" val="1056124735"/>
      </p:ext>
    </p:extLst>
  </p:cSld>
  <p:clrMapOvr>
    <a:masterClrMapping/>
  </p:clrMapOvr>
  <p:timing>
    <p:tnLst>
      <p:par>
        <p:cTn xmlns:p14="http://schemas.microsoft.com/office/powerpoint/2010/mai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Title Slide_light-weight2">
    <p:spTree>
      <p:nvGrpSpPr>
        <p:cNvPr id="1" name=""/>
        <p:cNvGrpSpPr/>
        <p:nvPr/>
      </p:nvGrpSpPr>
      <p:grpSpPr>
        <a:xfrm>
          <a:off x="0" y="0"/>
          <a:ext cx="0" cy="0"/>
          <a:chOff x="0" y="0"/>
          <a:chExt cx="0" cy="0"/>
        </a:xfrm>
      </p:grpSpPr>
      <p:sp>
        <p:nvSpPr>
          <p:cNvPr id="2" name="Title 1"/>
          <p:cNvSpPr>
            <a:spLocks noGrp="1"/>
          </p:cNvSpPr>
          <p:nvPr>
            <p:ph type="ctrTitle"/>
          </p:nvPr>
        </p:nvSpPr>
        <p:spPr>
          <a:xfrm>
            <a:off x="251520" y="2348880"/>
            <a:ext cx="8640960" cy="2132856"/>
          </a:xfrm>
        </p:spPr>
        <p:txBody>
          <a:bodyPr anchor="t">
            <a:normAutofit/>
          </a:bodyPr>
          <a:lstStyle>
            <a:lvl1pPr algn="l">
              <a:defRPr sz="4000">
                <a:solidFill>
                  <a:schemeClr val="tx1"/>
                </a:solidFill>
              </a:defRPr>
            </a:lvl1pPr>
          </a:lstStyle>
          <a:p>
            <a:r>
              <a:rPr lang="en-US" dirty="0" smtClean="0"/>
              <a:t>Click to edit Master title style</a:t>
            </a:r>
            <a:endParaRPr lang="en-GB" dirty="0"/>
          </a:p>
        </p:txBody>
      </p:sp>
      <p:sp>
        <p:nvSpPr>
          <p:cNvPr id="3" name="Subtitle 2"/>
          <p:cNvSpPr>
            <a:spLocks noGrp="1"/>
          </p:cNvSpPr>
          <p:nvPr>
            <p:ph type="subTitle" idx="1"/>
          </p:nvPr>
        </p:nvSpPr>
        <p:spPr>
          <a:xfrm>
            <a:off x="251520" y="4869160"/>
            <a:ext cx="8640960" cy="1584176"/>
          </a:xfrm>
        </p:spPr>
        <p:txBody>
          <a:bodyPr anchor="t">
            <a:normAutofit/>
          </a:bodyPr>
          <a:lstStyle>
            <a:lvl1pPr marL="0" indent="0" algn="l">
              <a:buNone/>
              <a:defRPr sz="36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GB" dirty="0"/>
          </a:p>
        </p:txBody>
      </p:sp>
      <p:pic>
        <p:nvPicPr>
          <p:cNvPr id="6" name="Picture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2"/>
            <a:ext cx="9144000" cy="1366243"/>
          </a:xfrm>
          <a:prstGeom prst="rect">
            <a:avLst/>
          </a:prstGeom>
        </p:spPr>
      </p:pic>
    </p:spTree>
    <p:extLst>
      <p:ext uri="{BB962C8B-B14F-4D97-AF65-F5344CB8AC3E}">
        <p14:creationId xmlns:p14="http://schemas.microsoft.com/office/powerpoint/2010/main" val="1566066045"/>
      </p:ext>
    </p:extLst>
  </p:cSld>
  <p:clrMapOvr>
    <a:masterClrMapping/>
  </p:clrMapOvr>
  <p:timing>
    <p:tnLst>
      <p:par>
        <p:cTn xmlns:p14="http://schemas.microsoft.com/office/powerpoint/2010/mai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7504" y="104600"/>
            <a:ext cx="9036496" cy="732112"/>
          </a:xfrm>
        </p:spPr>
        <p:txBody>
          <a:bodyPr>
            <a:normAutofit/>
          </a:bodyPr>
          <a:lstStyle>
            <a:lvl1pPr algn="l">
              <a:defRPr sz="4000"/>
            </a:lvl1pPr>
          </a:lstStyle>
          <a:p>
            <a:r>
              <a:rPr lang="en-US" dirty="0" smtClean="0"/>
              <a:t>Click to edit Master title style</a:t>
            </a:r>
            <a:endParaRPr lang="en-GB" dirty="0"/>
          </a:p>
        </p:txBody>
      </p:sp>
      <p:sp>
        <p:nvSpPr>
          <p:cNvPr id="3" name="Content Placeholder 2"/>
          <p:cNvSpPr>
            <a:spLocks noGrp="1"/>
          </p:cNvSpPr>
          <p:nvPr>
            <p:ph idx="1"/>
          </p:nvPr>
        </p:nvSpPr>
        <p:spPr>
          <a:xfrm>
            <a:off x="457200" y="1196752"/>
            <a:ext cx="8229600" cy="5256584"/>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9" name="Picture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897829"/>
            <a:ext cx="9144000" cy="142875"/>
          </a:xfrm>
          <a:prstGeom prst="rect">
            <a:avLst/>
          </a:prstGeom>
        </p:spPr>
      </p:pic>
      <p:pic>
        <p:nvPicPr>
          <p:cNvPr id="13" name="Picture 1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6573472"/>
            <a:ext cx="9144000" cy="285750"/>
          </a:xfrm>
          <a:prstGeom prst="rect">
            <a:avLst/>
          </a:prstGeom>
        </p:spPr>
      </p:pic>
      <p:sp>
        <p:nvSpPr>
          <p:cNvPr id="12" name="TextBox 11"/>
          <p:cNvSpPr txBox="1"/>
          <p:nvPr userDrawn="1"/>
        </p:nvSpPr>
        <p:spPr>
          <a:xfrm>
            <a:off x="35496" y="6534798"/>
            <a:ext cx="7416824" cy="338554"/>
          </a:xfrm>
          <a:prstGeom prst="rect">
            <a:avLst/>
          </a:prstGeom>
          <a:noFill/>
        </p:spPr>
        <p:txBody>
          <a:bodyPr vert="horz" wrap="square" rtlCol="0">
            <a:spAutoFit/>
          </a:bodyPr>
          <a:lstStyle/>
          <a:p>
            <a:pPr algn="ctr"/>
            <a:r>
              <a:rPr lang="en-GB" sz="1600" dirty="0" smtClean="0">
                <a:solidFill>
                  <a:schemeClr val="bg1"/>
                </a:solidFill>
              </a:rPr>
              <a:t>IHP-HELP Centre for Water  Law, Policy and Science | under the auspices of UNESCO</a:t>
            </a:r>
            <a:endParaRPr lang="en-GB" sz="1600" dirty="0">
              <a:solidFill>
                <a:schemeClr val="bg1"/>
              </a:solidFill>
            </a:endParaRPr>
          </a:p>
        </p:txBody>
      </p:sp>
      <p:sp>
        <p:nvSpPr>
          <p:cNvPr id="14" name="TextBox 13"/>
          <p:cNvSpPr txBox="1"/>
          <p:nvPr userDrawn="1"/>
        </p:nvSpPr>
        <p:spPr>
          <a:xfrm>
            <a:off x="7596336" y="6537376"/>
            <a:ext cx="1512168" cy="338554"/>
          </a:xfrm>
          <a:prstGeom prst="rect">
            <a:avLst/>
          </a:prstGeom>
          <a:noFill/>
        </p:spPr>
        <p:txBody>
          <a:bodyPr vert="horz" wrap="square" rtlCol="0">
            <a:spAutoFit/>
          </a:bodyPr>
          <a:lstStyle/>
          <a:p>
            <a:pPr algn="ctr"/>
            <a:r>
              <a:rPr lang="en-GB" sz="1600" dirty="0" smtClean="0">
                <a:solidFill>
                  <a:schemeClr val="bg1"/>
                </a:solidFill>
              </a:rPr>
              <a:t>Slide | </a:t>
            </a:r>
            <a:fld id="{C1C36838-25E1-40FB-A7AE-41DF0161F11F}" type="slidenum">
              <a:rPr lang="en-GB" sz="1600" smtClean="0">
                <a:solidFill>
                  <a:schemeClr val="bg1"/>
                </a:solidFill>
              </a:rPr>
              <a:pPr algn="ctr"/>
              <a:t>‹#›</a:t>
            </a:fld>
            <a:endParaRPr lang="en-GB" sz="1600" dirty="0">
              <a:solidFill>
                <a:schemeClr val="bg1"/>
              </a:solidFill>
            </a:endParaRPr>
          </a:p>
        </p:txBody>
      </p:sp>
    </p:spTree>
    <p:extLst>
      <p:ext uri="{BB962C8B-B14F-4D97-AF65-F5344CB8AC3E}">
        <p14:creationId xmlns:p14="http://schemas.microsoft.com/office/powerpoint/2010/main" val="3836273780"/>
      </p:ext>
    </p:extLst>
  </p:cSld>
  <p:clrMapOvr>
    <a:masterClrMapping/>
  </p:clrMapOvr>
  <p:timing>
    <p:tnLst>
      <p:par>
        <p:cTn xmlns:p14="http://schemas.microsoft.com/office/powerpoint/2010/mai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196752"/>
            <a:ext cx="4038600" cy="525658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Content Placeholder 3"/>
          <p:cNvSpPr>
            <a:spLocks noGrp="1"/>
          </p:cNvSpPr>
          <p:nvPr>
            <p:ph sz="half" idx="2"/>
          </p:nvPr>
        </p:nvSpPr>
        <p:spPr>
          <a:xfrm>
            <a:off x="4648200" y="1196752"/>
            <a:ext cx="4038600" cy="525658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8" name="Title 1"/>
          <p:cNvSpPr>
            <a:spLocks noGrp="1"/>
          </p:cNvSpPr>
          <p:nvPr>
            <p:ph type="title"/>
          </p:nvPr>
        </p:nvSpPr>
        <p:spPr>
          <a:xfrm>
            <a:off x="107504" y="104600"/>
            <a:ext cx="9036496" cy="732112"/>
          </a:xfrm>
        </p:spPr>
        <p:txBody>
          <a:bodyPr>
            <a:normAutofit/>
          </a:bodyPr>
          <a:lstStyle>
            <a:lvl1pPr algn="l">
              <a:defRPr sz="4000"/>
            </a:lvl1pPr>
          </a:lstStyle>
          <a:p>
            <a:r>
              <a:rPr lang="en-US" dirty="0" smtClean="0"/>
              <a:t>Click to edit Master title style</a:t>
            </a:r>
            <a:endParaRPr lang="en-GB" dirty="0"/>
          </a:p>
        </p:txBody>
      </p:sp>
      <p:pic>
        <p:nvPicPr>
          <p:cNvPr id="9" name="Picture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897829"/>
            <a:ext cx="9144000" cy="142875"/>
          </a:xfrm>
          <a:prstGeom prst="rect">
            <a:avLst/>
          </a:prstGeom>
        </p:spPr>
      </p:pic>
      <p:pic>
        <p:nvPicPr>
          <p:cNvPr id="10" name="Picture 9"/>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6573472"/>
            <a:ext cx="9144000" cy="285750"/>
          </a:xfrm>
          <a:prstGeom prst="rect">
            <a:avLst/>
          </a:prstGeom>
        </p:spPr>
      </p:pic>
      <p:sp>
        <p:nvSpPr>
          <p:cNvPr id="11" name="TextBox 10"/>
          <p:cNvSpPr txBox="1"/>
          <p:nvPr userDrawn="1"/>
        </p:nvSpPr>
        <p:spPr>
          <a:xfrm>
            <a:off x="35496" y="6534798"/>
            <a:ext cx="7416824" cy="338554"/>
          </a:xfrm>
          <a:prstGeom prst="rect">
            <a:avLst/>
          </a:prstGeom>
          <a:noFill/>
        </p:spPr>
        <p:txBody>
          <a:bodyPr vert="horz" wrap="square" rtlCol="0">
            <a:spAutoFit/>
          </a:bodyPr>
          <a:lstStyle/>
          <a:p>
            <a:pPr algn="ctr"/>
            <a:r>
              <a:rPr lang="en-GB" sz="1600" dirty="0" smtClean="0">
                <a:solidFill>
                  <a:schemeClr val="bg1"/>
                </a:solidFill>
              </a:rPr>
              <a:t>IHP-HELP Centre for Water  Law, Policy and Science | under the auspices of UNESCO</a:t>
            </a:r>
            <a:endParaRPr lang="en-GB" sz="1600" dirty="0">
              <a:solidFill>
                <a:schemeClr val="bg1"/>
              </a:solidFill>
            </a:endParaRPr>
          </a:p>
        </p:txBody>
      </p:sp>
      <p:sp>
        <p:nvSpPr>
          <p:cNvPr id="12" name="TextBox 11"/>
          <p:cNvSpPr txBox="1"/>
          <p:nvPr userDrawn="1"/>
        </p:nvSpPr>
        <p:spPr>
          <a:xfrm>
            <a:off x="7596336" y="6537376"/>
            <a:ext cx="1512168" cy="338554"/>
          </a:xfrm>
          <a:prstGeom prst="rect">
            <a:avLst/>
          </a:prstGeom>
          <a:noFill/>
        </p:spPr>
        <p:txBody>
          <a:bodyPr vert="horz" wrap="square" rtlCol="0">
            <a:spAutoFit/>
          </a:bodyPr>
          <a:lstStyle/>
          <a:p>
            <a:pPr algn="ctr"/>
            <a:r>
              <a:rPr lang="en-GB" sz="1600" dirty="0" smtClean="0">
                <a:solidFill>
                  <a:schemeClr val="bg1"/>
                </a:solidFill>
              </a:rPr>
              <a:t>Slide | </a:t>
            </a:r>
            <a:fld id="{C1C36838-25E1-40FB-A7AE-41DF0161F11F}" type="slidenum">
              <a:rPr lang="en-GB" sz="1600" smtClean="0">
                <a:solidFill>
                  <a:schemeClr val="bg1"/>
                </a:solidFill>
              </a:rPr>
              <a:pPr algn="ctr"/>
              <a:t>‹#›</a:t>
            </a:fld>
            <a:endParaRPr lang="en-GB" sz="1600" dirty="0">
              <a:solidFill>
                <a:schemeClr val="bg1"/>
              </a:solidFill>
            </a:endParaRPr>
          </a:p>
        </p:txBody>
      </p:sp>
    </p:spTree>
    <p:extLst>
      <p:ext uri="{BB962C8B-B14F-4D97-AF65-F5344CB8AC3E}">
        <p14:creationId xmlns:p14="http://schemas.microsoft.com/office/powerpoint/2010/main" val="2371179298"/>
      </p:ext>
    </p:extLst>
  </p:cSld>
  <p:clrMapOvr>
    <a:masterClrMapping/>
  </p:clrMapOvr>
  <p:timing>
    <p:tnLst>
      <p:par>
        <p:cTn xmlns:p14="http://schemas.microsoft.com/office/powerpoint/2010/mai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2357437"/>
            <a:ext cx="9144000" cy="2143125"/>
          </a:xfrm>
          <a:prstGeom prst="rect">
            <a:avLst/>
          </a:prstGeom>
        </p:spPr>
      </p:pic>
      <p:sp>
        <p:nvSpPr>
          <p:cNvPr id="2" name="Title 1"/>
          <p:cNvSpPr>
            <a:spLocks noGrp="1"/>
          </p:cNvSpPr>
          <p:nvPr>
            <p:ph type="title"/>
          </p:nvPr>
        </p:nvSpPr>
        <p:spPr>
          <a:xfrm>
            <a:off x="2195736" y="2348880"/>
            <a:ext cx="6948264" cy="2160240"/>
          </a:xfrm>
        </p:spPr>
        <p:txBody>
          <a:bodyPr/>
          <a:lstStyle>
            <a:lvl1pPr algn="r">
              <a:defRPr>
                <a:solidFill>
                  <a:schemeClr val="bg1"/>
                </a:solidFill>
              </a:defRPr>
            </a:lvl1pPr>
          </a:lstStyle>
          <a:p>
            <a:r>
              <a:rPr lang="en-US" dirty="0" smtClean="0"/>
              <a:t>Click to edit Master title style</a:t>
            </a:r>
            <a:endParaRPr lang="en-GB" dirty="0"/>
          </a:p>
        </p:txBody>
      </p:sp>
    </p:spTree>
    <p:extLst>
      <p:ext uri="{BB962C8B-B14F-4D97-AF65-F5344CB8AC3E}">
        <p14:creationId xmlns:p14="http://schemas.microsoft.com/office/powerpoint/2010/main" val="263649956"/>
      </p:ext>
    </p:extLst>
  </p:cSld>
  <p:clrMapOvr>
    <a:masterClrMapping/>
  </p:clrMapOvr>
  <p:timing>
    <p:tnLst>
      <p:par>
        <p:cTn xmlns:p14="http://schemas.microsoft.com/office/powerpoint/2010/mai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52276902"/>
      </p:ext>
    </p:extLst>
  </p:cSld>
  <p:clrMapOvr>
    <a:masterClrMapping/>
  </p:clrMapOvr>
  <p:timing>
    <p:tnLst>
      <p:par>
        <p:cTn xmlns:p14="http://schemas.microsoft.com/office/powerpoint/2010/mai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81C1D87-1066-4507-82CE-FC6C20300FEC}" type="datetime1">
              <a:rPr lang="en-GB" smtClean="0"/>
              <a:pPr/>
              <a:t>06/07/2011</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750CFA1-624F-428D-B0D6-78F898112572}" type="slidenum">
              <a:rPr lang="en-GB" smtClean="0"/>
              <a:pPr/>
              <a:t>‹#›</a:t>
            </a:fld>
            <a:endParaRPr lang="en-GB"/>
          </a:p>
        </p:txBody>
      </p:sp>
    </p:spTree>
    <p:extLst>
      <p:ext uri="{BB962C8B-B14F-4D97-AF65-F5344CB8AC3E}">
        <p14:creationId xmlns:p14="http://schemas.microsoft.com/office/powerpoint/2010/main" val="3507011248"/>
      </p:ext>
    </p:extLst>
  </p:cSld>
  <p:clrMap bg1="lt1" tx1="dk1" bg2="lt2" tx2="dk2" accent1="accent1" accent2="accent2" accent3="accent3" accent4="accent4" accent5="accent5" accent6="accent6" hlink="hlink" folHlink="folHlink"/>
  <p:sldLayoutIdLst>
    <p:sldLayoutId id="2147483649" r:id="rId1"/>
    <p:sldLayoutId id="2147483662" r:id="rId2"/>
    <p:sldLayoutId id="2147483661" r:id="rId3"/>
    <p:sldLayoutId id="2147483650" r:id="rId4"/>
    <p:sldLayoutId id="2147483660" r:id="rId5"/>
    <p:sldLayoutId id="2147483654" r:id="rId6"/>
    <p:sldLayoutId id="2147483655" r:id="rId7"/>
  </p:sldLayoutIdLst>
  <p:timing>
    <p:tnLst>
      <p:par>
        <p:cTn xmlns:p14="http://schemas.microsoft.com/office/powerpoint/2010/main" id="1" dur="indefinite" restart="never" nodeType="tmRoot"/>
      </p:par>
    </p:tnLst>
  </p:timing>
  <p:hf sldNum="0"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4" Type="http://schemas.openxmlformats.org/officeDocument/2006/relationships/image" Target="../media/image9.png"/><Relationship Id="rId5" Type="http://schemas.openxmlformats.org/officeDocument/2006/relationships/image" Target="../media/image10.png"/><Relationship Id="rId6" Type="http://schemas.openxmlformats.org/officeDocument/2006/relationships/image" Target="../media/image11.png"/><Relationship Id="rId1" Type="http://schemas.openxmlformats.org/officeDocument/2006/relationships/slideLayout" Target="../slideLayouts/slideLayout5.xml"/><Relationship Id="rId2" Type="http://schemas.openxmlformats.org/officeDocument/2006/relationships/image" Target="../media/image7.jpeg"/></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4" Type="http://schemas.openxmlformats.org/officeDocument/2006/relationships/diagramQuickStyle" Target="../diagrams/quickStyle1.xml"/><Relationship Id="rId5" Type="http://schemas.openxmlformats.org/officeDocument/2006/relationships/diagramColors" Target="../diagrams/colors1.xml"/><Relationship Id="rId6" Type="http://schemas.microsoft.com/office/2007/relationships/diagramDrawing" Target="../diagrams/drawing1.xml"/><Relationship Id="rId1" Type="http://schemas.openxmlformats.org/officeDocument/2006/relationships/slideLayout" Target="../slideLayouts/slideLayout4.xml"/><Relationship Id="rId2" Type="http://schemas.openxmlformats.org/officeDocument/2006/relationships/diagramData" Target="../diagrams/data1.xml"/></Relationships>
</file>

<file path=ppt/slides/_rels/slide4.xml.rels><?xml version="1.0" encoding="UTF-8" standalone="yes"?>
<Relationships xmlns="http://schemas.openxmlformats.org/package/2006/relationships"><Relationship Id="rId3" Type="http://schemas.openxmlformats.org/officeDocument/2006/relationships/image" Target="../media/image18.png"/><Relationship Id="rId4" Type="http://schemas.openxmlformats.org/officeDocument/2006/relationships/image" Target="../media/image19.png"/><Relationship Id="rId5" Type="http://schemas.openxmlformats.org/officeDocument/2006/relationships/image" Target="../media/image20.png"/><Relationship Id="rId6" Type="http://schemas.openxmlformats.org/officeDocument/2006/relationships/image" Target="../media/image21.png"/><Relationship Id="rId1" Type="http://schemas.openxmlformats.org/officeDocument/2006/relationships/slideLayout" Target="../slideLayouts/slideLayout5.xml"/><Relationship Id="rId2" Type="http://schemas.openxmlformats.org/officeDocument/2006/relationships/notesSlide" Target="../notesSlides/notesSlide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xml"/><Relationship Id="rId3" Type="http://schemas.openxmlformats.org/officeDocument/2006/relationships/image" Target="../media/image22.png"/></Relationships>
</file>

<file path=ppt/slides/_rels/slide6.xml.rels><?xml version="1.0" encoding="UTF-8" standalone="yes"?>
<Relationships xmlns="http://schemas.openxmlformats.org/package/2006/relationships"><Relationship Id="rId3" Type="http://schemas.openxmlformats.org/officeDocument/2006/relationships/image" Target="../media/image24.png"/><Relationship Id="rId4" Type="http://schemas.openxmlformats.org/officeDocument/2006/relationships/image" Target="../media/image25.png"/><Relationship Id="rId5" Type="http://schemas.openxmlformats.org/officeDocument/2006/relationships/image" Target="../media/image26.png"/><Relationship Id="rId6" Type="http://schemas.openxmlformats.org/officeDocument/2006/relationships/image" Target="../media/image27.png"/><Relationship Id="rId7" Type="http://schemas.openxmlformats.org/officeDocument/2006/relationships/image" Target="../media/image28.png"/><Relationship Id="rId8" Type="http://schemas.openxmlformats.org/officeDocument/2006/relationships/image" Target="../media/image29.png"/><Relationship Id="rId9" Type="http://schemas.openxmlformats.org/officeDocument/2006/relationships/image" Target="../media/image30.png"/><Relationship Id="rId10" Type="http://schemas.openxmlformats.org/officeDocument/2006/relationships/image" Target="../media/image31.png"/><Relationship Id="rId11" Type="http://schemas.openxmlformats.org/officeDocument/2006/relationships/image" Target="../media/image32.png"/><Relationship Id="rId1" Type="http://schemas.openxmlformats.org/officeDocument/2006/relationships/slideLayout" Target="../slideLayouts/slideLayout5.xml"/><Relationship Id="rId2" Type="http://schemas.openxmlformats.org/officeDocument/2006/relationships/image" Target="../media/image23.png"/></Relationships>
</file>

<file path=ppt/slides/_rels/slide7.xml.rels><?xml version="1.0" encoding="UTF-8" standalone="yes"?>
<Relationships xmlns="http://schemas.openxmlformats.org/package/2006/relationships"><Relationship Id="rId3" Type="http://schemas.openxmlformats.org/officeDocument/2006/relationships/image" Target="../media/image33.png"/><Relationship Id="rId4" Type="http://schemas.openxmlformats.org/officeDocument/2006/relationships/diagramData" Target="../diagrams/data2.xml"/><Relationship Id="rId5" Type="http://schemas.openxmlformats.org/officeDocument/2006/relationships/diagramLayout" Target="../diagrams/layout2.xml"/><Relationship Id="rId6" Type="http://schemas.openxmlformats.org/officeDocument/2006/relationships/diagramQuickStyle" Target="../diagrams/quickStyle2.xml"/><Relationship Id="rId7" Type="http://schemas.openxmlformats.org/officeDocument/2006/relationships/diagramColors" Target="../diagrams/colors2.xml"/><Relationship Id="rId8" Type="http://schemas.microsoft.com/office/2007/relationships/diagramDrawing" Target="../diagrams/drawing2.xml"/><Relationship Id="rId1" Type="http://schemas.openxmlformats.org/officeDocument/2006/relationships/slideLayout" Target="../slideLayouts/slideLayout5.xml"/><Relationship Id="rId2" Type="http://schemas.openxmlformats.org/officeDocument/2006/relationships/notesSlide" Target="../notesSlides/notesSlide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34.png"/><Relationship Id="rId4" Type="http://schemas.openxmlformats.org/officeDocument/2006/relationships/image" Target="../media/image35.png"/><Relationship Id="rId5" Type="http://schemas.openxmlformats.org/officeDocument/2006/relationships/image" Target="../media/image36.png"/><Relationship Id="rId1" Type="http://schemas.openxmlformats.org/officeDocument/2006/relationships/slideLayout" Target="../slideLayouts/slideLayout5.xml"/><Relationship Id="rId2" Type="http://schemas.openxmlformats.org/officeDocument/2006/relationships/notesSlide" Target="../notesSlides/notesSlide5.xml"/></Relationships>
</file>

<file path=ppt/slides/_rels/slide10.xml.rels><?xml version="1.0" encoding="UTF-8" standalone="yes"?>
<Relationships xmlns="http://schemas.openxmlformats.org/package/2006/relationships"><Relationship Id="rId3" Type="http://schemas.openxmlformats.org/officeDocument/2006/relationships/image" Target="../media/image35.png"/><Relationship Id="rId4" Type="http://schemas.openxmlformats.org/officeDocument/2006/relationships/image" Target="../media/image36.png"/><Relationship Id="rId1" Type="http://schemas.openxmlformats.org/officeDocument/2006/relationships/slideLayout" Target="../slideLayouts/slideLayout5.xml"/><Relationship Id="rId2" Type="http://schemas.openxmlformats.org/officeDocument/2006/relationships/image" Target="../media/image34.png"/></Relationships>
</file>

<file path=ppt/slides/_rels/slide11.xml.rels><?xml version="1.0" encoding="UTF-8" standalone="yes"?>
<Relationships xmlns="http://schemas.openxmlformats.org/package/2006/relationships"><Relationship Id="rId3" Type="http://schemas.openxmlformats.org/officeDocument/2006/relationships/image" Target="../media/image35.png"/><Relationship Id="rId4" Type="http://schemas.openxmlformats.org/officeDocument/2006/relationships/image" Target="../media/image36.png"/><Relationship Id="rId1" Type="http://schemas.openxmlformats.org/officeDocument/2006/relationships/slideLayout" Target="../slideLayouts/slideLayout5.xml"/><Relationship Id="rId2" Type="http://schemas.openxmlformats.org/officeDocument/2006/relationships/image" Target="../media/image34.png"/></Relationships>
</file>

<file path=ppt/slides/_rels/slide12.xml.rels><?xml version="1.0" encoding="UTF-8" standalone="yes"?>
<Relationships xmlns="http://schemas.openxmlformats.org/package/2006/relationships"><Relationship Id="rId3" Type="http://schemas.openxmlformats.org/officeDocument/2006/relationships/image" Target="../media/image35.png"/><Relationship Id="rId4" Type="http://schemas.openxmlformats.org/officeDocument/2006/relationships/image" Target="../media/image36.png"/><Relationship Id="rId1" Type="http://schemas.openxmlformats.org/officeDocument/2006/relationships/slideLayout" Target="../slideLayouts/slideLayout5.xml"/><Relationship Id="rId2" Type="http://schemas.openxmlformats.org/officeDocument/2006/relationships/image" Target="../media/image3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34.png"/><Relationship Id="rId4" Type="http://schemas.openxmlformats.org/officeDocument/2006/relationships/image" Target="../media/image35.png"/><Relationship Id="rId5" Type="http://schemas.openxmlformats.org/officeDocument/2006/relationships/image" Target="../media/image36.png"/><Relationship Id="rId1" Type="http://schemas.openxmlformats.org/officeDocument/2006/relationships/slideLayout" Target="../slideLayouts/slideLayout5.xml"/><Relationship Id="rId2" Type="http://schemas.openxmlformats.org/officeDocument/2006/relationships/notesSlide" Target="../notesSlides/notesSlide6.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3.xml"/><Relationship Id="rId4" Type="http://schemas.openxmlformats.org/officeDocument/2006/relationships/diagramLayout" Target="../diagrams/layout3.xml"/><Relationship Id="rId5" Type="http://schemas.openxmlformats.org/officeDocument/2006/relationships/diagramQuickStyle" Target="../diagrams/quickStyle3.xml"/><Relationship Id="rId6" Type="http://schemas.openxmlformats.org/officeDocument/2006/relationships/diagramColors" Target="../diagrams/colors3.xml"/><Relationship Id="rId7" Type="http://schemas.microsoft.com/office/2007/relationships/diagramDrawing" Target="../diagrams/drawing3.xml"/><Relationship Id="rId8" Type="http://schemas.openxmlformats.org/officeDocument/2006/relationships/image" Target="../media/image34.png"/><Relationship Id="rId9" Type="http://schemas.openxmlformats.org/officeDocument/2006/relationships/image" Target="../media/image35.png"/><Relationship Id="rId10" Type="http://schemas.openxmlformats.org/officeDocument/2006/relationships/image" Target="../media/image36.png"/><Relationship Id="rId1" Type="http://schemas.openxmlformats.org/officeDocument/2006/relationships/slideLayout" Target="../slideLayouts/slideLayout5.xml"/><Relationship Id="rId2" Type="http://schemas.openxmlformats.org/officeDocument/2006/relationships/notesSlide" Target="../notesSlides/notesSlide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9.xml"/></Relationships>
</file>

<file path=ppt/slides/_rels/slide18.xml.rels><?xml version="1.0" encoding="UTF-8" standalone="yes"?>
<Relationships xmlns="http://schemas.openxmlformats.org/package/2006/relationships"><Relationship Id="rId3" Type="http://schemas.openxmlformats.org/officeDocument/2006/relationships/image" Target="../media/image34.png"/><Relationship Id="rId4" Type="http://schemas.openxmlformats.org/officeDocument/2006/relationships/image" Target="../media/image35.png"/><Relationship Id="rId5" Type="http://schemas.openxmlformats.org/officeDocument/2006/relationships/image" Target="../media/image36.png"/><Relationship Id="rId1" Type="http://schemas.openxmlformats.org/officeDocument/2006/relationships/slideLayout" Target="../slideLayouts/slideLayout5.xml"/><Relationship Id="rId2" Type="http://schemas.openxmlformats.org/officeDocument/2006/relationships/notesSlide" Target="../notesSlides/notesSlide10.xml"/></Relationships>
</file>

<file path=ppt/slides/_rels/slide19.xml.rels><?xml version="1.0" encoding="UTF-8" standalone="yes"?>
<Relationships xmlns="http://schemas.openxmlformats.org/package/2006/relationships"><Relationship Id="rId3" Type="http://schemas.openxmlformats.org/officeDocument/2006/relationships/image" Target="../media/image35.png"/><Relationship Id="rId4" Type="http://schemas.openxmlformats.org/officeDocument/2006/relationships/image" Target="../media/image36.png"/><Relationship Id="rId1" Type="http://schemas.openxmlformats.org/officeDocument/2006/relationships/slideLayout" Target="../slideLayouts/slideLayout5.xml"/><Relationship Id="rId2" Type="http://schemas.openxmlformats.org/officeDocument/2006/relationships/image" Target="../media/image34.png"/></Relationships>
</file>

<file path=ppt/slides/_rels/slide20.xml.rels><?xml version="1.0" encoding="UTF-8" standalone="yes"?>
<Relationships xmlns="http://schemas.openxmlformats.org/package/2006/relationships"><Relationship Id="rId3" Type="http://schemas.openxmlformats.org/officeDocument/2006/relationships/image" Target="../media/image34.png"/><Relationship Id="rId4" Type="http://schemas.openxmlformats.org/officeDocument/2006/relationships/image" Target="../media/image35.png"/><Relationship Id="rId5" Type="http://schemas.openxmlformats.org/officeDocument/2006/relationships/image" Target="../media/image36.png"/><Relationship Id="rId1" Type="http://schemas.openxmlformats.org/officeDocument/2006/relationships/slideLayout" Target="../slideLayouts/slideLayout5.xml"/><Relationship Id="rId2" Type="http://schemas.openxmlformats.org/officeDocument/2006/relationships/notesSlide" Target="../notesSlides/notesSlide11.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4.xml"/><Relationship Id="rId4" Type="http://schemas.openxmlformats.org/officeDocument/2006/relationships/diagramLayout" Target="../diagrams/layout4.xml"/><Relationship Id="rId5" Type="http://schemas.openxmlformats.org/officeDocument/2006/relationships/diagramQuickStyle" Target="../diagrams/quickStyle4.xml"/><Relationship Id="rId6" Type="http://schemas.openxmlformats.org/officeDocument/2006/relationships/diagramColors" Target="../diagrams/colors4.xml"/><Relationship Id="rId7" Type="http://schemas.microsoft.com/office/2007/relationships/diagramDrawing" Target="../diagrams/drawing4.xml"/><Relationship Id="rId1" Type="http://schemas.openxmlformats.org/officeDocument/2006/relationships/slideLayout" Target="../slideLayouts/slideLayout5.xml"/><Relationship Id="rId2" Type="http://schemas.openxmlformats.org/officeDocument/2006/relationships/notesSlide" Target="../notesSlides/notesSlide12.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5.xml"/><Relationship Id="rId4" Type="http://schemas.openxmlformats.org/officeDocument/2006/relationships/diagramLayout" Target="../diagrams/layout5.xml"/><Relationship Id="rId5" Type="http://schemas.openxmlformats.org/officeDocument/2006/relationships/diagramQuickStyle" Target="../diagrams/quickStyle5.xml"/><Relationship Id="rId6" Type="http://schemas.openxmlformats.org/officeDocument/2006/relationships/diagramColors" Target="../diagrams/colors5.xml"/><Relationship Id="rId7" Type="http://schemas.microsoft.com/office/2007/relationships/diagramDrawing" Target="../diagrams/drawing5.xml"/><Relationship Id="rId1" Type="http://schemas.openxmlformats.org/officeDocument/2006/relationships/slideLayout" Target="../slideLayouts/slideLayout5.xml"/><Relationship Id="rId2" Type="http://schemas.openxmlformats.org/officeDocument/2006/relationships/notesSlide" Target="../notesSlides/notesSlide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4.xml"/><Relationship Id="rId3" Type="http://schemas.openxmlformats.org/officeDocument/2006/relationships/chart" Target="../charts/char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37.emf"/></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38.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39.emf"/></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dirty="0" smtClean="0"/>
              <a:t>Can international law solve </a:t>
            </a:r>
            <a:r>
              <a:rPr lang="en-GB" dirty="0" err="1" smtClean="0"/>
              <a:t>transboundary</a:t>
            </a:r>
            <a:r>
              <a:rPr lang="en-GB" dirty="0" smtClean="0"/>
              <a:t> conflicts? – The Role &amp; Relevance of the 1997 UN Watercourses Convention</a:t>
            </a:r>
            <a:endParaRPr lang="en-GB" dirty="0"/>
          </a:p>
        </p:txBody>
      </p:sp>
      <p:sp>
        <p:nvSpPr>
          <p:cNvPr id="3" name="Subtitle 2"/>
          <p:cNvSpPr>
            <a:spLocks noGrp="1"/>
          </p:cNvSpPr>
          <p:nvPr>
            <p:ph type="subTitle" idx="1"/>
          </p:nvPr>
        </p:nvSpPr>
        <p:spPr/>
        <p:txBody>
          <a:bodyPr/>
          <a:lstStyle/>
          <a:p>
            <a:endParaRPr lang="en-GB" dirty="0"/>
          </a:p>
        </p:txBody>
      </p:sp>
      <p:sp>
        <p:nvSpPr>
          <p:cNvPr id="4" name="Subtitle 2"/>
          <p:cNvSpPr txBox="1">
            <a:spLocks/>
          </p:cNvSpPr>
          <p:nvPr/>
        </p:nvSpPr>
        <p:spPr>
          <a:xfrm>
            <a:off x="2987824" y="6273408"/>
            <a:ext cx="6048672" cy="432048"/>
          </a:xfrm>
          <a:prstGeom prst="rect">
            <a:avLst/>
          </a:prstGeom>
        </p:spPr>
        <p:txBody>
          <a:bodyPr vert="horz" lIns="91440" tIns="45720" rIns="91440" bIns="45720" rtlCol="0">
            <a:normAutofit lnSpcReduction="10000"/>
          </a:bodyPr>
          <a:lstStyle>
            <a:lvl1pPr marL="0" indent="0" algn="r" defTabSz="914400" rtl="0" eaLnBrk="1" latinLnBrk="0" hangingPunct="1">
              <a:spcBef>
                <a:spcPct val="20000"/>
              </a:spcBef>
              <a:buFont typeface="Arial" pitchFamily="34" charset="0"/>
              <a:buNone/>
              <a:defRPr sz="3200" kern="1200">
                <a:solidFill>
                  <a:schemeClr val="bg1"/>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ctr"/>
            <a:r>
              <a:rPr lang="en-US" sz="2400" dirty="0" smtClean="0"/>
              <a:t>Dr Alistair Rieu-Clarke</a:t>
            </a:r>
            <a:endParaRPr lang="en-GB" sz="2400" dirty="0"/>
          </a:p>
        </p:txBody>
      </p:sp>
      <p:sp>
        <p:nvSpPr>
          <p:cNvPr id="5" name="Subtitle 2"/>
          <p:cNvSpPr txBox="1">
            <a:spLocks/>
          </p:cNvSpPr>
          <p:nvPr/>
        </p:nvSpPr>
        <p:spPr>
          <a:xfrm>
            <a:off x="29870" y="6273408"/>
            <a:ext cx="2741930" cy="432048"/>
          </a:xfrm>
          <a:prstGeom prst="rect">
            <a:avLst/>
          </a:prstGeom>
        </p:spPr>
        <p:txBody>
          <a:bodyPr vert="horz" lIns="91440" tIns="45720" rIns="91440" bIns="45720" rtlCol="0">
            <a:normAutofit lnSpcReduction="10000"/>
          </a:bodyPr>
          <a:lstStyle>
            <a:lvl1pPr marL="0" indent="0" algn="r" defTabSz="914400" rtl="0" eaLnBrk="1" latinLnBrk="0" hangingPunct="1">
              <a:spcBef>
                <a:spcPct val="20000"/>
              </a:spcBef>
              <a:buFont typeface="Arial" pitchFamily="34" charset="0"/>
              <a:buNone/>
              <a:defRPr sz="3200" kern="1200">
                <a:solidFill>
                  <a:schemeClr val="bg1"/>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ctr"/>
            <a:r>
              <a:rPr lang="en-US" sz="2400" dirty="0" smtClean="0"/>
              <a:t>30</a:t>
            </a:r>
            <a:r>
              <a:rPr lang="en-US" sz="2400" baseline="30000" dirty="0" smtClean="0"/>
              <a:t>th</a:t>
            </a:r>
            <a:r>
              <a:rPr lang="en-US" sz="2400" dirty="0" smtClean="0"/>
              <a:t> May 2011</a:t>
            </a:r>
            <a:endParaRPr lang="en-GB" sz="2400" dirty="0"/>
          </a:p>
        </p:txBody>
      </p:sp>
    </p:spTree>
    <p:extLst>
      <p:ext uri="{BB962C8B-B14F-4D97-AF65-F5344CB8AC3E}">
        <p14:creationId xmlns:p14="http://schemas.microsoft.com/office/powerpoint/2010/main" val="2796898371"/>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76256" y="1052736"/>
            <a:ext cx="2078037" cy="3840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itle 3"/>
          <p:cNvSpPr>
            <a:spLocks noGrp="1"/>
          </p:cNvSpPr>
          <p:nvPr>
            <p:ph type="title"/>
          </p:nvPr>
        </p:nvSpPr>
        <p:spPr/>
        <p:txBody>
          <a:bodyPr/>
          <a:lstStyle/>
          <a:p>
            <a:pPr algn="ctr"/>
            <a:r>
              <a:rPr lang="en-US" dirty="0" smtClean="0"/>
              <a:t>The Global Initiative </a:t>
            </a:r>
            <a:endParaRPr lang="en-US" dirty="0"/>
          </a:p>
        </p:txBody>
      </p:sp>
      <p:pic>
        <p:nvPicPr>
          <p:cNvPr id="5"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052736"/>
            <a:ext cx="3192463" cy="2468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947" y="3501008"/>
            <a:ext cx="3448050" cy="301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19872" y="3068960"/>
            <a:ext cx="5568950" cy="3475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83768" y="1052736"/>
            <a:ext cx="4824536" cy="29180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65383254"/>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 name="Content Placeholder 1"/>
          <p:cNvGraphicFramePr>
            <a:graphicFrameLocks noGrp="1"/>
          </p:cNvGraphicFramePr>
          <p:nvPr>
            <p:ph idx="1"/>
            <p:extLst>
              <p:ext uri="{D42A27DB-BD31-4B8C-83A1-F6EECF244321}">
                <p14:modId xmlns:p14="http://schemas.microsoft.com/office/powerpoint/2010/main" val="451659319"/>
              </p:ext>
            </p:extLst>
          </p:nvPr>
        </p:nvGraphicFramePr>
        <p:xfrm>
          <a:off x="44471" y="476672"/>
          <a:ext cx="9099529" cy="61206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58078006"/>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pPr algn="ctr"/>
            <a:r>
              <a:rPr lang="en-US" sz="3600" b="1" dirty="0" err="1" smtClean="0"/>
              <a:t>Transboundary</a:t>
            </a:r>
            <a:r>
              <a:rPr lang="en-US" sz="3600" b="1" dirty="0" smtClean="0"/>
              <a:t> Water Challenges</a:t>
            </a:r>
            <a:endParaRPr lang="en-US" sz="3600" b="1" dirty="0"/>
          </a:p>
        </p:txBody>
      </p:sp>
      <p:pic>
        <p:nvPicPr>
          <p:cNvPr id="3" name="Picture 2" descr="Screen shot 2011-05-18 at 09.42.16.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1520" y="1052736"/>
            <a:ext cx="5904656" cy="4531091"/>
          </a:xfrm>
          <a:prstGeom prst="rect">
            <a:avLst/>
          </a:prstGeom>
        </p:spPr>
      </p:pic>
      <p:pic>
        <p:nvPicPr>
          <p:cNvPr id="5" name="Picture 4" descr="Screen shot 2011-05-18 at 09.42.55.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66888" y="5805264"/>
            <a:ext cx="2273304" cy="613792"/>
          </a:xfrm>
          <a:prstGeom prst="rect">
            <a:avLst/>
          </a:prstGeom>
        </p:spPr>
      </p:pic>
      <p:pic>
        <p:nvPicPr>
          <p:cNvPr id="6" name="Picture 5" descr="Screen shot 2011-05-18 at 09.43.17.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00192" y="1412776"/>
            <a:ext cx="2616200" cy="2552700"/>
          </a:xfrm>
          <a:prstGeom prst="rect">
            <a:avLst/>
          </a:prstGeom>
        </p:spPr>
      </p:pic>
      <p:pic>
        <p:nvPicPr>
          <p:cNvPr id="8" name="Picture 7" descr="Screen shot 2011-05-18 at 09.43.46.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1520" y="5157192"/>
            <a:ext cx="4775200" cy="1397000"/>
          </a:xfrm>
          <a:prstGeom prst="rect">
            <a:avLst/>
          </a:prstGeom>
        </p:spPr>
      </p:pic>
    </p:spTree>
    <p:extLst>
      <p:ext uri="{BB962C8B-B14F-4D97-AF65-F5344CB8AC3E}">
        <p14:creationId xmlns:p14="http://schemas.microsoft.com/office/powerpoint/2010/main" val="2403669454"/>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5" descr="IRB_continent OsSU 200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620688"/>
            <a:ext cx="9109679" cy="56166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4211960" y="4725144"/>
            <a:ext cx="4716016" cy="1754327"/>
          </a:xfrm>
          <a:prstGeom prst="rect">
            <a:avLst/>
          </a:prstGeom>
        </p:spPr>
        <p:style>
          <a:lnRef idx="1">
            <a:schemeClr val="accent1"/>
          </a:lnRef>
          <a:fillRef idx="3">
            <a:schemeClr val="accent1"/>
          </a:fillRef>
          <a:effectRef idx="2">
            <a:schemeClr val="accent1"/>
          </a:effectRef>
          <a:fontRef idx="minor">
            <a:schemeClr val="lt1"/>
          </a:fontRef>
        </p:style>
        <p:txBody>
          <a:bodyPr wrap="square">
            <a:spAutoFit/>
          </a:bodyPr>
          <a:lstStyle/>
          <a:p>
            <a:pPr algn="ctr"/>
            <a:r>
              <a:rPr lang="en-US" dirty="0" smtClean="0"/>
              <a:t>“All </a:t>
            </a:r>
            <a:r>
              <a:rPr lang="en-US" dirty="0" err="1"/>
              <a:t>transboundary</a:t>
            </a:r>
            <a:r>
              <a:rPr lang="en-US" dirty="0"/>
              <a:t> water bodies create hydrological, social and economic interdependencies between societies. They are vital for economic development, reducing poverty and contributing to the attainment of the Millennium Development </a:t>
            </a:r>
            <a:r>
              <a:rPr lang="en-US" dirty="0" smtClean="0"/>
              <a:t>Goals” UN-Water</a:t>
            </a:r>
            <a:endParaRPr lang="en-US" dirty="0"/>
          </a:p>
        </p:txBody>
      </p:sp>
    </p:spTree>
    <p:extLst>
      <p:ext uri="{BB962C8B-B14F-4D97-AF65-F5344CB8AC3E}">
        <p14:creationId xmlns:p14="http://schemas.microsoft.com/office/powerpoint/2010/main" val="3294065534"/>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stretch>
            <a:fillRect/>
          </a:stretch>
        </p:blipFill>
        <p:spPr>
          <a:xfrm>
            <a:off x="0" y="4869160"/>
            <a:ext cx="3635896" cy="1988840"/>
          </a:xfrm>
          <a:prstGeom prst="rect">
            <a:avLst/>
          </a:prstGeom>
        </p:spPr>
      </p:pic>
      <p:pic>
        <p:nvPicPr>
          <p:cNvPr id="9" name="Picture 8"/>
          <p:cNvPicPr>
            <a:picLocks noChangeAspect="1"/>
          </p:cNvPicPr>
          <p:nvPr/>
        </p:nvPicPr>
        <p:blipFill>
          <a:blip r:embed="rId3"/>
          <a:stretch>
            <a:fillRect/>
          </a:stretch>
        </p:blipFill>
        <p:spPr>
          <a:xfrm>
            <a:off x="0" y="2468231"/>
            <a:ext cx="3635896" cy="2390557"/>
          </a:xfrm>
          <a:prstGeom prst="rect">
            <a:avLst/>
          </a:prstGeom>
        </p:spPr>
      </p:pic>
      <p:pic>
        <p:nvPicPr>
          <p:cNvPr id="10" name="Picture 9"/>
          <p:cNvPicPr>
            <a:picLocks noChangeAspect="1"/>
          </p:cNvPicPr>
          <p:nvPr/>
        </p:nvPicPr>
        <p:blipFill>
          <a:blip r:embed="rId4"/>
          <a:stretch>
            <a:fillRect/>
          </a:stretch>
        </p:blipFill>
        <p:spPr>
          <a:xfrm>
            <a:off x="1" y="0"/>
            <a:ext cx="3635896" cy="2420888"/>
          </a:xfrm>
          <a:prstGeom prst="rect">
            <a:avLst/>
          </a:prstGeom>
        </p:spPr>
      </p:pic>
      <p:pic>
        <p:nvPicPr>
          <p:cNvPr id="11" name="Picture 10"/>
          <p:cNvPicPr>
            <a:picLocks noChangeAspect="1"/>
          </p:cNvPicPr>
          <p:nvPr/>
        </p:nvPicPr>
        <p:blipFill>
          <a:blip r:embed="rId5"/>
          <a:stretch>
            <a:fillRect/>
          </a:stretch>
        </p:blipFill>
        <p:spPr>
          <a:xfrm>
            <a:off x="3707904" y="0"/>
            <a:ext cx="2463800" cy="3289300"/>
          </a:xfrm>
          <a:prstGeom prst="rect">
            <a:avLst/>
          </a:prstGeom>
        </p:spPr>
      </p:pic>
      <p:pic>
        <p:nvPicPr>
          <p:cNvPr id="12" name="Picture 11"/>
          <p:cNvPicPr>
            <a:picLocks noChangeAspect="1"/>
          </p:cNvPicPr>
          <p:nvPr/>
        </p:nvPicPr>
        <p:blipFill>
          <a:blip r:embed="rId6"/>
          <a:stretch>
            <a:fillRect/>
          </a:stretch>
        </p:blipFill>
        <p:spPr>
          <a:xfrm>
            <a:off x="3707904" y="3356992"/>
            <a:ext cx="2448272" cy="2232248"/>
          </a:xfrm>
          <a:prstGeom prst="rect">
            <a:avLst/>
          </a:prstGeom>
        </p:spPr>
      </p:pic>
      <p:sp>
        <p:nvSpPr>
          <p:cNvPr id="5" name="Rectangle 4"/>
          <p:cNvSpPr/>
          <p:nvPr/>
        </p:nvSpPr>
        <p:spPr>
          <a:xfrm>
            <a:off x="107504" y="2276872"/>
            <a:ext cx="5832648" cy="1938992"/>
          </a:xfrm>
          <a:prstGeom prst="rect">
            <a:avLst/>
          </a:prstGeom>
          <a:solidFill>
            <a:srgbClr val="95B3D7"/>
          </a:solidFill>
          <a:ln>
            <a:solidFill>
              <a:srgbClr val="17375E"/>
            </a:solidFill>
          </a:ln>
        </p:spPr>
        <p:txBody>
          <a:bodyPr wrap="square">
            <a:spAutoFit/>
          </a:bodyPr>
          <a:lstStyle/>
          <a:p>
            <a:pPr algn="just"/>
            <a:r>
              <a:rPr lang="en-US" sz="2400" dirty="0" smtClean="0"/>
              <a:t>“I urge </a:t>
            </a:r>
            <a:r>
              <a:rPr lang="en-US" sz="2400" dirty="0"/>
              <a:t>Governments to recognize the urban water crisis for what it is — a crisis of governance, weak policies and poor management, rather than one of scarcity</a:t>
            </a:r>
            <a:r>
              <a:rPr lang="en-US" sz="2400" dirty="0" smtClean="0"/>
              <a:t>.” UN Secretary General Ban Ki-moon, 2011</a:t>
            </a:r>
            <a:endParaRPr lang="en-US" sz="2400" dirty="0"/>
          </a:p>
        </p:txBody>
      </p:sp>
      <p:pic>
        <p:nvPicPr>
          <p:cNvPr id="13" name="Picture 12"/>
          <p:cNvPicPr>
            <a:picLocks noChangeAspect="1"/>
          </p:cNvPicPr>
          <p:nvPr/>
        </p:nvPicPr>
        <p:blipFill>
          <a:blip r:embed="rId7"/>
          <a:stretch>
            <a:fillRect/>
          </a:stretch>
        </p:blipFill>
        <p:spPr>
          <a:xfrm>
            <a:off x="3707904" y="5661248"/>
            <a:ext cx="2448272" cy="1196752"/>
          </a:xfrm>
          <a:prstGeom prst="rect">
            <a:avLst/>
          </a:prstGeom>
        </p:spPr>
      </p:pic>
      <p:pic>
        <p:nvPicPr>
          <p:cNvPr id="14" name="Picture 13"/>
          <p:cNvPicPr>
            <a:picLocks noChangeAspect="1"/>
          </p:cNvPicPr>
          <p:nvPr/>
        </p:nvPicPr>
        <p:blipFill>
          <a:blip r:embed="rId8"/>
          <a:stretch>
            <a:fillRect/>
          </a:stretch>
        </p:blipFill>
        <p:spPr>
          <a:xfrm>
            <a:off x="6228184" y="4690629"/>
            <a:ext cx="2915816" cy="2167371"/>
          </a:xfrm>
          <a:prstGeom prst="rect">
            <a:avLst/>
          </a:prstGeom>
        </p:spPr>
      </p:pic>
      <p:pic>
        <p:nvPicPr>
          <p:cNvPr id="15" name="Picture 14"/>
          <p:cNvPicPr>
            <a:picLocks noChangeAspect="1"/>
          </p:cNvPicPr>
          <p:nvPr/>
        </p:nvPicPr>
        <p:blipFill>
          <a:blip r:embed="rId9"/>
          <a:stretch>
            <a:fillRect/>
          </a:stretch>
        </p:blipFill>
        <p:spPr>
          <a:xfrm>
            <a:off x="6208798" y="2348880"/>
            <a:ext cx="2935202" cy="2247776"/>
          </a:xfrm>
          <a:prstGeom prst="rect">
            <a:avLst/>
          </a:prstGeom>
        </p:spPr>
      </p:pic>
      <p:pic>
        <p:nvPicPr>
          <p:cNvPr id="7" name="Picture 6" descr="Screen shot 2011-05-18 at 14.45.08.png"/>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275856" y="4581128"/>
            <a:ext cx="1879600" cy="2146300"/>
          </a:xfrm>
          <a:prstGeom prst="rect">
            <a:avLst/>
          </a:prstGeom>
        </p:spPr>
      </p:pic>
      <p:sp>
        <p:nvSpPr>
          <p:cNvPr id="6" name="Rectangle 5"/>
          <p:cNvSpPr/>
          <p:nvPr/>
        </p:nvSpPr>
        <p:spPr>
          <a:xfrm>
            <a:off x="5076056" y="4437112"/>
            <a:ext cx="3600400" cy="1938992"/>
          </a:xfrm>
          <a:prstGeom prst="rect">
            <a:avLst/>
          </a:prstGeom>
          <a:solidFill>
            <a:schemeClr val="accent1">
              <a:lumMod val="60000"/>
              <a:lumOff val="40000"/>
            </a:schemeClr>
          </a:solidFill>
          <a:ln>
            <a:solidFill>
              <a:schemeClr val="tx2">
                <a:lumMod val="75000"/>
              </a:schemeClr>
            </a:solidFill>
          </a:ln>
        </p:spPr>
        <p:txBody>
          <a:bodyPr wrap="square">
            <a:spAutoFit/>
          </a:bodyPr>
          <a:lstStyle/>
          <a:p>
            <a:pPr algn="just"/>
            <a:r>
              <a:rPr lang="en-US" sz="2400" dirty="0"/>
              <a:t>"This crisis is one of water governance, essentially caused by the ways in which we mismanage water</a:t>
            </a:r>
            <a:r>
              <a:rPr lang="en-US" sz="2400" dirty="0" smtClean="0"/>
              <a:t>,” UNWWDR, 2006</a:t>
            </a:r>
            <a:endParaRPr lang="en-US" sz="2400" dirty="0"/>
          </a:p>
        </p:txBody>
      </p:sp>
      <p:pic>
        <p:nvPicPr>
          <p:cNvPr id="16" name="Picture 15"/>
          <p:cNvPicPr>
            <a:picLocks noChangeAspect="1"/>
          </p:cNvPicPr>
          <p:nvPr/>
        </p:nvPicPr>
        <p:blipFill>
          <a:blip r:embed="rId11"/>
          <a:stretch>
            <a:fillRect/>
          </a:stretch>
        </p:blipFill>
        <p:spPr>
          <a:xfrm>
            <a:off x="6228184" y="1"/>
            <a:ext cx="2915816" cy="2284388"/>
          </a:xfrm>
          <a:prstGeom prst="rect">
            <a:avLst/>
          </a:prstGeom>
        </p:spPr>
      </p:pic>
      <p:sp>
        <p:nvSpPr>
          <p:cNvPr id="2" name="Content Placeholder 1"/>
          <p:cNvSpPr>
            <a:spLocks noGrp="1"/>
          </p:cNvSpPr>
          <p:nvPr>
            <p:ph sz="half" idx="1"/>
          </p:nvPr>
        </p:nvSpPr>
        <p:spPr>
          <a:xfrm>
            <a:off x="3131972" y="260648"/>
            <a:ext cx="5976664" cy="1512168"/>
          </a:xfrm>
          <a:solidFill>
            <a:srgbClr val="95B3D7"/>
          </a:solidFill>
          <a:ln>
            <a:solidFill>
              <a:srgbClr val="17375E"/>
            </a:solidFill>
          </a:ln>
        </p:spPr>
        <p:txBody>
          <a:bodyPr>
            <a:noAutofit/>
          </a:bodyPr>
          <a:lstStyle/>
          <a:p>
            <a:pPr marL="0" indent="0" algn="just">
              <a:buNone/>
            </a:pPr>
            <a:r>
              <a:rPr lang="en-US" sz="2400" dirty="0" smtClean="0"/>
              <a:t>“There is a water crisis, and there is an increasing understanding that it is a crisis of governance rather than one of physical scarcity of water” (UNEP, 2008)</a:t>
            </a:r>
            <a:endParaRPr lang="en-US" sz="2400" dirty="0"/>
          </a:p>
        </p:txBody>
      </p:sp>
    </p:spTree>
    <p:extLst>
      <p:ext uri="{BB962C8B-B14F-4D97-AF65-F5344CB8AC3E}">
        <p14:creationId xmlns:p14="http://schemas.microsoft.com/office/powerpoint/2010/main" val="2188868407"/>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9" name="Content Placeholder 18" descr="Screen shot 2011-05-18 at 13.12.29.png"/>
          <p:cNvPicPr>
            <a:picLocks noGrp="1" noChangeAspect="1"/>
          </p:cNvPicPr>
          <p:nvPr>
            <p:ph sz="half" idx="1"/>
          </p:nvPr>
        </p:nvPicPr>
        <p:blipFill>
          <a:blip r:embed="rId3">
            <a:extLst>
              <a:ext uri="{28A0092B-C50C-407E-A947-70E740481C1C}">
                <a14:useLocalDpi xmlns:a14="http://schemas.microsoft.com/office/drawing/2010/main" val="0"/>
              </a:ext>
            </a:extLst>
          </a:blip>
          <a:srcRect l="11453" r="11453"/>
          <a:stretch>
            <a:fillRect/>
          </a:stretch>
        </p:blipFill>
        <p:spPr>
          <a:xfrm>
            <a:off x="0" y="758217"/>
            <a:ext cx="9144000" cy="5856051"/>
          </a:xfrm>
        </p:spPr>
      </p:pic>
      <p:graphicFrame>
        <p:nvGraphicFramePr>
          <p:cNvPr id="18" name="Content Placeholder 17"/>
          <p:cNvGraphicFramePr>
            <a:graphicFrameLocks noGrp="1"/>
          </p:cNvGraphicFramePr>
          <p:nvPr>
            <p:ph sz="half" idx="1"/>
            <p:extLst>
              <p:ext uri="{D42A27DB-BD31-4B8C-83A1-F6EECF244321}">
                <p14:modId xmlns:p14="http://schemas.microsoft.com/office/powerpoint/2010/main" val="3240297240"/>
              </p:ext>
            </p:extLst>
          </p:nvPr>
        </p:nvGraphicFramePr>
        <p:xfrm>
          <a:off x="168166" y="995302"/>
          <a:ext cx="8724314" cy="567405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1" name="Rectangle 20"/>
          <p:cNvSpPr/>
          <p:nvPr/>
        </p:nvSpPr>
        <p:spPr>
          <a:xfrm>
            <a:off x="0" y="3501008"/>
            <a:ext cx="3528392" cy="2492990"/>
          </a:xfrm>
          <a:prstGeom prst="rect">
            <a:avLst/>
          </a:prstGeom>
          <a:solidFill>
            <a:schemeClr val="bg1">
              <a:lumMod val="85000"/>
            </a:schemeClr>
          </a:solidFill>
          <a:ln>
            <a:solidFill>
              <a:srgbClr val="17375E"/>
            </a:solidFill>
          </a:ln>
          <a:effectLst>
            <a:outerShdw blurRad="50800" dist="38100" dir="2700000" algn="tl" rotWithShape="0">
              <a:prstClr val="black">
                <a:alpha val="40000"/>
              </a:prstClr>
            </a:outerShdw>
          </a:effectLst>
        </p:spPr>
        <p:txBody>
          <a:bodyPr wrap="square">
            <a:spAutoFit/>
          </a:bodyPr>
          <a:lstStyle/>
          <a:p>
            <a:pPr algn="just"/>
            <a:r>
              <a:rPr lang="en-US" sz="1200" dirty="0"/>
              <a:t>“Existing agreements are sometimes </a:t>
            </a:r>
            <a:r>
              <a:rPr lang="en-US" sz="1200" b="1" dirty="0"/>
              <a:t>not sufficiently effective</a:t>
            </a:r>
            <a:r>
              <a:rPr lang="en-US" sz="1200" dirty="0"/>
              <a:t> to promote integrated water resources management due to problems at the national and local levels such as </a:t>
            </a:r>
            <a:r>
              <a:rPr lang="en-US" sz="1200" b="1" dirty="0"/>
              <a:t>inadequate water management structures and weak capacity </a:t>
            </a:r>
            <a:r>
              <a:rPr lang="en-US" sz="1200" dirty="0"/>
              <a:t>in countries to implement the agreements as well </a:t>
            </a:r>
            <a:r>
              <a:rPr lang="en-US" sz="1200" b="1" dirty="0"/>
              <a:t>as shortcomings in the agreements themselves</a:t>
            </a:r>
            <a:r>
              <a:rPr lang="en-US" sz="1200" dirty="0"/>
              <a:t> (for example, inadequate integration of aspects such as the environment, the lack of enforcement mechanisms, limited – </a:t>
            </a:r>
            <a:r>
              <a:rPr lang="en-US" sz="1200" dirty="0" err="1"/>
              <a:t>sectoral</a:t>
            </a:r>
            <a:r>
              <a:rPr lang="en-US" sz="1200" dirty="0"/>
              <a:t> – scope and non-inclusion of important riparian States)” – (UN-Water, </a:t>
            </a:r>
            <a:r>
              <a:rPr lang="en-US" sz="1200" i="1" dirty="0" err="1"/>
              <a:t>Transboundary</a:t>
            </a:r>
            <a:r>
              <a:rPr lang="en-US" sz="1200" i="1" dirty="0"/>
              <a:t> Waters: Sharing Benefits, Sharing Responsibilities, </a:t>
            </a:r>
            <a:r>
              <a:rPr lang="en-US" sz="1200" dirty="0"/>
              <a:t>Thematic Paper, 2008)</a:t>
            </a:r>
          </a:p>
        </p:txBody>
      </p:sp>
      <p:sp>
        <p:nvSpPr>
          <p:cNvPr id="4" name="Title 3"/>
          <p:cNvSpPr>
            <a:spLocks noGrp="1"/>
          </p:cNvSpPr>
          <p:nvPr>
            <p:ph type="title"/>
          </p:nvPr>
        </p:nvSpPr>
        <p:spPr>
          <a:xfrm>
            <a:off x="0" y="0"/>
            <a:ext cx="9144000" cy="980728"/>
          </a:xfrm>
        </p:spPr>
        <p:txBody>
          <a:bodyPr>
            <a:noAutofit/>
          </a:bodyPr>
          <a:lstStyle/>
          <a:p>
            <a:pPr algn="ctr"/>
            <a:r>
              <a:rPr lang="en-US" sz="2400" b="1" dirty="0" smtClean="0"/>
              <a:t>International Architecture for </a:t>
            </a:r>
            <a:r>
              <a:rPr lang="en-US" sz="2400" b="1" dirty="0" err="1" smtClean="0"/>
              <a:t>Transboundary</a:t>
            </a:r>
            <a:r>
              <a:rPr lang="en-US" sz="2400" b="1" dirty="0" smtClean="0"/>
              <a:t> Governance: A fragmented system</a:t>
            </a:r>
            <a:endParaRPr lang="en-US" sz="2400" b="1" dirty="0"/>
          </a:p>
        </p:txBody>
      </p:sp>
    </p:spTree>
    <p:extLst>
      <p:ext uri="{BB962C8B-B14F-4D97-AF65-F5344CB8AC3E}">
        <p14:creationId xmlns:p14="http://schemas.microsoft.com/office/powerpoint/2010/main" val="1132437931"/>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UN Watercourses Convention – Evolution</a:t>
            </a:r>
            <a:endParaRPr lang="en-US" dirty="0"/>
          </a:p>
        </p:txBody>
      </p:sp>
    </p:spTree>
    <p:extLst>
      <p:ext uri="{BB962C8B-B14F-4D97-AF65-F5344CB8AC3E}">
        <p14:creationId xmlns:p14="http://schemas.microsoft.com/office/powerpoint/2010/main" val="1118779428"/>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Autofit/>
          </a:bodyPr>
          <a:lstStyle/>
          <a:p>
            <a:pPr lvl="1" algn="ctr" rtl="0">
              <a:spcBef>
                <a:spcPct val="0"/>
              </a:spcBef>
            </a:pPr>
            <a:r>
              <a:rPr lang="en-US" sz="3200" b="1" dirty="0" smtClean="0">
                <a:latin typeface="+mj-lt"/>
              </a:rPr>
              <a:t>UN GA Resolution 2669 (XXV), 8</a:t>
            </a:r>
            <a:r>
              <a:rPr lang="en-US" sz="3200" b="1" baseline="30000" dirty="0" smtClean="0">
                <a:latin typeface="+mj-lt"/>
              </a:rPr>
              <a:t>th</a:t>
            </a:r>
            <a:r>
              <a:rPr lang="en-US" sz="3200" b="1" dirty="0" smtClean="0">
                <a:latin typeface="+mj-lt"/>
              </a:rPr>
              <a:t> December 1970</a:t>
            </a:r>
            <a:endParaRPr lang="en-US" sz="3200" b="1" dirty="0">
              <a:latin typeface="+mj-lt"/>
            </a:endParaRPr>
          </a:p>
        </p:txBody>
      </p:sp>
      <p:sp>
        <p:nvSpPr>
          <p:cNvPr id="3" name="Content Placeholder 2"/>
          <p:cNvSpPr>
            <a:spLocks noGrp="1"/>
          </p:cNvSpPr>
          <p:nvPr>
            <p:ph sz="half" idx="1"/>
          </p:nvPr>
        </p:nvSpPr>
        <p:spPr>
          <a:xfrm>
            <a:off x="457200" y="1196752"/>
            <a:ext cx="6491064" cy="5256584"/>
          </a:xfrm>
        </p:spPr>
        <p:txBody>
          <a:bodyPr>
            <a:normAutofit/>
          </a:bodyPr>
          <a:lstStyle/>
          <a:p>
            <a:pPr marL="457200" lvl="1" indent="0">
              <a:buNone/>
            </a:pPr>
            <a:endParaRPr lang="en-US" dirty="0" smtClean="0"/>
          </a:p>
          <a:p>
            <a:pPr marL="268288" lvl="2"/>
            <a:r>
              <a:rPr lang="en-US" dirty="0" smtClean="0"/>
              <a:t>Population growth, increasing and multiplying needs and demands for water, limited supply, need to preserve and protect of great importance to all nations</a:t>
            </a:r>
          </a:p>
          <a:p>
            <a:pPr marL="39688" lvl="2" indent="0">
              <a:buNone/>
            </a:pPr>
            <a:endParaRPr lang="en-US" dirty="0" smtClean="0"/>
          </a:p>
          <a:p>
            <a:pPr marL="268288" lvl="2"/>
            <a:r>
              <a:rPr lang="en-US" dirty="0" smtClean="0"/>
              <a:t>Importance of legal problems relating to the use of international watercourses</a:t>
            </a:r>
          </a:p>
          <a:p>
            <a:pPr marL="39688" lvl="2" indent="0">
              <a:buNone/>
            </a:pPr>
            <a:endParaRPr lang="en-US" dirty="0" smtClean="0"/>
          </a:p>
          <a:p>
            <a:pPr marL="268288" lvl="2"/>
            <a:r>
              <a:rPr lang="en-US" dirty="0" smtClean="0"/>
              <a:t>Fragmentation of international law (bilateral treaties and regional regulations)</a:t>
            </a:r>
          </a:p>
          <a:p>
            <a:pPr marL="39688" lvl="2" indent="0">
              <a:buNone/>
            </a:pPr>
            <a:endParaRPr lang="en-US" dirty="0" smtClean="0"/>
          </a:p>
          <a:p>
            <a:pPr marL="268288" lvl="2"/>
            <a:r>
              <a:rPr lang="en-US" dirty="0" smtClean="0"/>
              <a:t>Need for International Law Commission to take the study of the law of the non-navigational uses of international watercourses</a:t>
            </a:r>
          </a:p>
        </p:txBody>
      </p:sp>
      <p:pic>
        <p:nvPicPr>
          <p:cNvPr id="5" name="Picture 4"/>
          <p:cNvPicPr>
            <a:picLocks noChangeAspect="1"/>
          </p:cNvPicPr>
          <p:nvPr/>
        </p:nvPicPr>
        <p:blipFill>
          <a:blip r:embed="rId3"/>
          <a:stretch>
            <a:fillRect/>
          </a:stretch>
        </p:blipFill>
        <p:spPr>
          <a:xfrm>
            <a:off x="7092280" y="1196752"/>
            <a:ext cx="1905000" cy="1524000"/>
          </a:xfrm>
          <a:prstGeom prst="rect">
            <a:avLst/>
          </a:prstGeom>
        </p:spPr>
      </p:pic>
      <p:pic>
        <p:nvPicPr>
          <p:cNvPr id="6" name="Picture 5"/>
          <p:cNvPicPr>
            <a:picLocks noChangeAspect="1"/>
          </p:cNvPicPr>
          <p:nvPr/>
        </p:nvPicPr>
        <p:blipFill>
          <a:blip r:embed="rId4"/>
          <a:stretch>
            <a:fillRect/>
          </a:stretch>
        </p:blipFill>
        <p:spPr>
          <a:xfrm>
            <a:off x="7092280" y="2996952"/>
            <a:ext cx="1914213" cy="1584176"/>
          </a:xfrm>
          <a:prstGeom prst="rect">
            <a:avLst/>
          </a:prstGeom>
        </p:spPr>
      </p:pic>
      <p:pic>
        <p:nvPicPr>
          <p:cNvPr id="7" name="Picture 6"/>
          <p:cNvPicPr>
            <a:picLocks noChangeAspect="1"/>
          </p:cNvPicPr>
          <p:nvPr/>
        </p:nvPicPr>
        <p:blipFill>
          <a:blip r:embed="rId5"/>
          <a:stretch>
            <a:fillRect/>
          </a:stretch>
        </p:blipFill>
        <p:spPr>
          <a:xfrm>
            <a:off x="7092280" y="4869160"/>
            <a:ext cx="1905000" cy="1524000"/>
          </a:xfrm>
          <a:prstGeom prst="rect">
            <a:avLst/>
          </a:prstGeom>
        </p:spPr>
      </p:pic>
    </p:spTree>
    <p:extLst>
      <p:ext uri="{BB962C8B-B14F-4D97-AF65-F5344CB8AC3E}">
        <p14:creationId xmlns:p14="http://schemas.microsoft.com/office/powerpoint/2010/main" val="331580095"/>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Autofit/>
          </a:bodyPr>
          <a:lstStyle/>
          <a:p>
            <a:pPr algn="ctr"/>
            <a:r>
              <a:rPr lang="en-US" sz="3600" b="1" dirty="0" smtClean="0"/>
              <a:t>Preparatory Documents</a:t>
            </a:r>
            <a:endParaRPr lang="en-US" sz="3600" b="1" dirty="0"/>
          </a:p>
        </p:txBody>
      </p:sp>
      <p:sp>
        <p:nvSpPr>
          <p:cNvPr id="3" name="Content Placeholder 2"/>
          <p:cNvSpPr>
            <a:spLocks noGrp="1"/>
          </p:cNvSpPr>
          <p:nvPr>
            <p:ph sz="half" idx="1"/>
          </p:nvPr>
        </p:nvSpPr>
        <p:spPr>
          <a:xfrm>
            <a:off x="457200" y="1196752"/>
            <a:ext cx="6491064" cy="5256584"/>
          </a:xfrm>
        </p:spPr>
        <p:txBody>
          <a:bodyPr numCol="2">
            <a:normAutofit fontScale="92500" lnSpcReduction="20000"/>
          </a:bodyPr>
          <a:lstStyle/>
          <a:p>
            <a:pPr marL="0" indent="0">
              <a:buNone/>
            </a:pPr>
            <a:r>
              <a:rPr lang="en-US" sz="1300" dirty="0" smtClean="0"/>
              <a:t>Replies </a:t>
            </a:r>
            <a:r>
              <a:rPr lang="en-US" sz="1300" dirty="0"/>
              <a:t>of </a:t>
            </a:r>
            <a:r>
              <a:rPr lang="en-US" sz="1300" dirty="0" smtClean="0"/>
              <a:t>Governments</a:t>
            </a:r>
          </a:p>
          <a:p>
            <a:pPr marL="0" indent="0">
              <a:buNone/>
            </a:pPr>
            <a:endParaRPr lang="en-GB" sz="1300" dirty="0"/>
          </a:p>
          <a:p>
            <a:pPr marL="176213" lvl="0" indent="-168275"/>
            <a:r>
              <a:rPr lang="en-US" sz="800" dirty="0"/>
              <a:t>Replies of Governments to the Commission’s questionnaire (A/CN.4/294 and Add.1, 1 April 1976, reproduced in</a:t>
            </a:r>
            <a:r>
              <a:rPr lang="en-US" sz="800" i="1" dirty="0"/>
              <a:t> Yearbook of the International Law Commission, 1976</a:t>
            </a:r>
            <a:r>
              <a:rPr lang="en-US" sz="800" dirty="0"/>
              <a:t>, vol. II, Part One, pp.147-183)</a:t>
            </a:r>
            <a:endParaRPr lang="en-GB" sz="800" dirty="0"/>
          </a:p>
          <a:p>
            <a:pPr marL="176213" lvl="0" indent="-168275"/>
            <a:r>
              <a:rPr lang="en-US" sz="800" dirty="0"/>
              <a:t>Replies of Governments to the Commission's questionnaire (A/CN.4/314, 23 June 1978, reproduced in </a:t>
            </a:r>
            <a:r>
              <a:rPr lang="en-US" sz="800" i="1" dirty="0"/>
              <a:t>Yearbook of the International Law Commission, 1978</a:t>
            </a:r>
            <a:r>
              <a:rPr lang="en-US" sz="800" dirty="0"/>
              <a:t>, vol. II, Part One, pp. 253-261)</a:t>
            </a:r>
            <a:endParaRPr lang="en-GB" sz="800" dirty="0"/>
          </a:p>
          <a:p>
            <a:pPr marL="176213" lvl="0" indent="-168275"/>
            <a:r>
              <a:rPr lang="en-US" sz="800" dirty="0"/>
              <a:t>Replies of Governments to the Commission’s questionnaire (A/CN.4/324, 13 July 1979, reproduced in </a:t>
            </a:r>
            <a:r>
              <a:rPr lang="en-US" sz="800" i="1" dirty="0"/>
              <a:t>Yearbook of the International Law Commission, 1979</a:t>
            </a:r>
            <a:r>
              <a:rPr lang="en-US" sz="800" dirty="0"/>
              <a:t>, vol. II, Part One, pp. 178-181)</a:t>
            </a:r>
            <a:endParaRPr lang="en-GB" sz="800" dirty="0"/>
          </a:p>
          <a:p>
            <a:pPr marL="176213" lvl="0" indent="-168275"/>
            <a:r>
              <a:rPr lang="en-US" sz="800" dirty="0"/>
              <a:t>Replies of Governments to the Commission's questionnaire (A/CN.4/329 and </a:t>
            </a:r>
            <a:r>
              <a:rPr lang="en-US" sz="800" dirty="0" err="1"/>
              <a:t>Add.l</a:t>
            </a:r>
            <a:r>
              <a:rPr lang="en-US" sz="800" dirty="0"/>
              <a:t>, 10 March and 3 July 1980, reproduced in </a:t>
            </a:r>
            <a:r>
              <a:rPr lang="en-US" sz="800" i="1" dirty="0"/>
              <a:t>Yearbook of the International Law Commission, 1980</a:t>
            </a:r>
            <a:r>
              <a:rPr lang="en-US" sz="800" dirty="0"/>
              <a:t>, vol. II, Part One, pp. 153-158</a:t>
            </a:r>
            <a:r>
              <a:rPr lang="en-US" sz="800" dirty="0" smtClean="0"/>
              <a:t>)</a:t>
            </a:r>
            <a:endParaRPr lang="en-GB" sz="800" dirty="0"/>
          </a:p>
          <a:p>
            <a:pPr marL="176213" lvl="0" indent="-168275"/>
            <a:r>
              <a:rPr lang="en-US" sz="800" dirty="0"/>
              <a:t>Replies of Governments to the Commission's questionnaire (A/CN.4/352 and </a:t>
            </a:r>
            <a:r>
              <a:rPr lang="en-US" sz="800" dirty="0" err="1"/>
              <a:t>Add.l</a:t>
            </a:r>
            <a:r>
              <a:rPr lang="en-US" sz="800" dirty="0"/>
              <a:t>, 18 February and 28 June 1982, reproduced in </a:t>
            </a:r>
            <a:r>
              <a:rPr lang="en-US" sz="800" i="1" dirty="0"/>
              <a:t>Yearbook of the International Law Commission, 1982</a:t>
            </a:r>
            <a:r>
              <a:rPr lang="en-US" sz="800" dirty="0"/>
              <a:t>, vol. II, Part One, pp. 191-197)</a:t>
            </a:r>
            <a:endParaRPr lang="en-GB" sz="800" dirty="0"/>
          </a:p>
          <a:p>
            <a:pPr marL="176213" lvl="0" indent="-168275"/>
            <a:r>
              <a:rPr lang="en-US" sz="800" dirty="0"/>
              <a:t>Replies of Governments to the Commission's questionnaire (A/CN.4/447 and Add.1-3, 3 March, 15 April, 18 May and 14 June 1993, reproduced in </a:t>
            </a:r>
            <a:r>
              <a:rPr lang="en-US" sz="800" i="1" dirty="0"/>
              <a:t>Yearbook of the International Law Commission, 1993</a:t>
            </a:r>
            <a:r>
              <a:rPr lang="en-US" sz="800" dirty="0"/>
              <a:t>, vol. II, Part One, pp. 146-178</a:t>
            </a:r>
            <a:r>
              <a:rPr lang="en-US" sz="800" dirty="0" smtClean="0"/>
              <a:t>)</a:t>
            </a:r>
          </a:p>
          <a:p>
            <a:pPr marL="176213" lvl="0" indent="-168275"/>
            <a:endParaRPr lang="en-GB" sz="800" dirty="0"/>
          </a:p>
          <a:p>
            <a:pPr marL="176213" indent="-168275">
              <a:buNone/>
            </a:pPr>
            <a:r>
              <a:rPr lang="en-US" sz="1300" dirty="0"/>
              <a:t>ILC Special Rapporteur </a:t>
            </a:r>
            <a:r>
              <a:rPr lang="en-US" sz="1300" dirty="0" smtClean="0"/>
              <a:t>Reports</a:t>
            </a:r>
          </a:p>
          <a:p>
            <a:pPr marL="176213" indent="-168275">
              <a:buNone/>
            </a:pPr>
            <a:endParaRPr lang="en-GB" sz="1300" dirty="0"/>
          </a:p>
          <a:p>
            <a:pPr marL="176213" lvl="0" indent="-168275"/>
            <a:r>
              <a:rPr lang="en-US" sz="800" dirty="0"/>
              <a:t>First report on the law of the non-navigational uses of international watercourses by Mr. Richard D. Kearney, Special Rapporteur (A/CN.4/295, 7 May 1976, reproduced in </a:t>
            </a:r>
            <a:r>
              <a:rPr lang="en-US" sz="800" i="1" dirty="0"/>
              <a:t>Yearbook of the International Law Commission, 1976</a:t>
            </a:r>
            <a:r>
              <a:rPr lang="en-US" sz="800" dirty="0"/>
              <a:t>, vol. II, Part One, pp. 184-191</a:t>
            </a:r>
            <a:r>
              <a:rPr lang="en-US" sz="800" dirty="0" smtClean="0"/>
              <a:t>))</a:t>
            </a:r>
            <a:endParaRPr lang="en-GB" sz="800" dirty="0"/>
          </a:p>
          <a:p>
            <a:pPr marL="176213" lvl="0" indent="-168275"/>
            <a:r>
              <a:rPr lang="en-US" sz="800" dirty="0"/>
              <a:t>First Report on the law of the non-navigational uses of international watercourses, by Mr. Stephen </a:t>
            </a:r>
            <a:r>
              <a:rPr lang="en-US" sz="800" dirty="0" err="1"/>
              <a:t>Schwebel</a:t>
            </a:r>
            <a:r>
              <a:rPr lang="en-US" sz="800" dirty="0"/>
              <a:t>, Special Rapporteur (A/CN.4/320 and Corr.1, 21 May 1979, reproduced in </a:t>
            </a:r>
            <a:r>
              <a:rPr lang="en-US" sz="800" i="1" dirty="0"/>
              <a:t>Yearbook of the International Law Commission, 1979</a:t>
            </a:r>
            <a:r>
              <a:rPr lang="en-US" sz="800" dirty="0"/>
              <a:t>, vol. II, Part One, pp. 143-177</a:t>
            </a:r>
            <a:r>
              <a:rPr lang="en-US" sz="800" dirty="0" smtClean="0"/>
              <a:t>))</a:t>
            </a:r>
            <a:endParaRPr lang="en-GB" sz="800" dirty="0"/>
          </a:p>
          <a:p>
            <a:pPr marL="176213" lvl="0" indent="-168275"/>
            <a:r>
              <a:rPr lang="en-US" sz="800" dirty="0"/>
              <a:t>Second report on the law of the non-navigational uses of international watercourses, by Mr. Stephen M. </a:t>
            </a:r>
            <a:r>
              <a:rPr lang="en-US" sz="800" dirty="0" err="1"/>
              <a:t>Schwebel</a:t>
            </a:r>
            <a:r>
              <a:rPr lang="en-US" sz="800" dirty="0"/>
              <a:t>, Special Rapporteur (A/CN.4/332 and Add.1, 24 April and 22 May 1980, reproduced in </a:t>
            </a:r>
            <a:r>
              <a:rPr lang="en-US" sz="800" i="1" dirty="0"/>
              <a:t>Yearbook of the International Law Commission, 1980</a:t>
            </a:r>
            <a:r>
              <a:rPr lang="en-US" sz="800" dirty="0"/>
              <a:t>, vol. II, Part One, pp. 159-198</a:t>
            </a:r>
            <a:r>
              <a:rPr lang="en-US" sz="800" dirty="0" smtClean="0"/>
              <a:t>))</a:t>
            </a:r>
            <a:endParaRPr lang="en-GB" sz="800" dirty="0"/>
          </a:p>
          <a:p>
            <a:pPr marL="176213" lvl="0" indent="-168275"/>
            <a:r>
              <a:rPr lang="en-US" sz="800" dirty="0"/>
              <a:t>Third report on the law of the non-navigational uses of international watercourses, by Mr. Stephen M. </a:t>
            </a:r>
            <a:r>
              <a:rPr lang="en-US" sz="800" dirty="0" err="1"/>
              <a:t>Schwebel</a:t>
            </a:r>
            <a:r>
              <a:rPr lang="en-US" sz="800" dirty="0"/>
              <a:t>, Special Rapporteur (A/CN.4/348 and Corr.1, 11 December 1981, reproduced in </a:t>
            </a:r>
            <a:r>
              <a:rPr lang="en-US" sz="800" i="1" dirty="0"/>
              <a:t>Yearbook of the International Law Commission, 1982</a:t>
            </a:r>
            <a:r>
              <a:rPr lang="en-US" sz="800" dirty="0"/>
              <a:t>, vol. II, Part One, pp. 65-191</a:t>
            </a:r>
            <a:r>
              <a:rPr lang="en-US" sz="800" dirty="0" smtClean="0"/>
              <a:t>))</a:t>
            </a:r>
            <a:endParaRPr lang="en-GB" sz="800" dirty="0"/>
          </a:p>
          <a:p>
            <a:pPr marL="176213" lvl="0" indent="-168275"/>
            <a:r>
              <a:rPr lang="en-US" sz="800" dirty="0"/>
              <a:t>First report on the law of the non-navigational uses of international watercourses, by Mr. J. </a:t>
            </a:r>
            <a:r>
              <a:rPr lang="en-US" sz="800" dirty="0" err="1"/>
              <a:t>Evensen</a:t>
            </a:r>
            <a:r>
              <a:rPr lang="en-US" sz="800" dirty="0"/>
              <a:t>, Special Rapporteur (A/CN.4/367 and Corr.1, 19 April 1983, reproduced in </a:t>
            </a:r>
            <a:r>
              <a:rPr lang="en-US" sz="800" i="1" dirty="0"/>
              <a:t>Yearbook of the International Law Commission, 1983</a:t>
            </a:r>
            <a:r>
              <a:rPr lang="en-US" sz="800" dirty="0"/>
              <a:t>, vol. II, Part One, 157-194</a:t>
            </a:r>
            <a:r>
              <a:rPr lang="en-US" sz="800" dirty="0" smtClean="0"/>
              <a:t>))</a:t>
            </a:r>
            <a:endParaRPr lang="en-GB" sz="800" dirty="0"/>
          </a:p>
          <a:p>
            <a:pPr marL="176213" lvl="0" indent="-168275"/>
            <a:r>
              <a:rPr lang="en-US" sz="800" dirty="0"/>
              <a:t>Second report on the law of the non-navigational uses of international watercourses, by Mr. Jens </a:t>
            </a:r>
            <a:r>
              <a:rPr lang="en-US" sz="800" dirty="0" err="1"/>
              <a:t>Evensen</a:t>
            </a:r>
            <a:r>
              <a:rPr lang="en-US" sz="800" dirty="0"/>
              <a:t>, Special Rapporteur (A/CN.4/381 and Corr.1 and Corr.2 (French only), 24 April 1984, reproduced in </a:t>
            </a:r>
            <a:r>
              <a:rPr lang="en-US" sz="800" i="1" dirty="0"/>
              <a:t>Yearbook of the International Law Commission, 1984</a:t>
            </a:r>
            <a:r>
              <a:rPr lang="en-US" sz="800" dirty="0"/>
              <a:t>, vol. II, Part One, pp. 103-127</a:t>
            </a:r>
            <a:r>
              <a:rPr lang="en-US" sz="800" dirty="0" smtClean="0"/>
              <a:t>))</a:t>
            </a:r>
            <a:endParaRPr lang="en-GB" sz="800" dirty="0"/>
          </a:p>
          <a:p>
            <a:pPr marL="176213" lvl="0" indent="-168275"/>
            <a:r>
              <a:rPr lang="en-US" sz="800" dirty="0"/>
              <a:t>Preliminary report on the law of the non-navigational uses of international watercourses, by Mr. Stephen McCaffrey, Special Rapporteur (A/CN.4/393, 5 July 1985, reproduced in </a:t>
            </a:r>
            <a:r>
              <a:rPr lang="en-US" sz="800" i="1" dirty="0"/>
              <a:t>Yearbook of the International Law Commission, 1985</a:t>
            </a:r>
            <a:r>
              <a:rPr lang="en-US" sz="800" dirty="0"/>
              <a:t>, vol. II, Part One, pp. 87-96</a:t>
            </a:r>
            <a:r>
              <a:rPr lang="en-US" sz="800" dirty="0" smtClean="0"/>
              <a:t>))</a:t>
            </a:r>
            <a:endParaRPr lang="en-GB" sz="800" dirty="0"/>
          </a:p>
          <a:p>
            <a:pPr marL="168275" indent="-168275"/>
            <a:r>
              <a:rPr lang="en-US" sz="800" dirty="0"/>
              <a:t>Second report on the law of the non-navigational uses of international watercourses, by Mr. Stephen C. McCaffrey, Special Rapporteur (A/CN.4/399 and Add.1 and 2, 19 March, 12 and 21 May 1986, reproduced in </a:t>
            </a:r>
            <a:r>
              <a:rPr lang="en-US" sz="800" i="1" dirty="0"/>
              <a:t>Yearbook of the International Law Commission, 1986</a:t>
            </a:r>
            <a:r>
              <a:rPr lang="en-US" sz="800" dirty="0"/>
              <a:t>, vol. II, Part One, pp. 88-144</a:t>
            </a:r>
            <a:r>
              <a:rPr lang="en-US" sz="800" dirty="0" smtClean="0"/>
              <a:t>))</a:t>
            </a:r>
            <a:endParaRPr lang="en-GB" sz="800" dirty="0"/>
          </a:p>
          <a:p>
            <a:pPr marL="360363" lvl="0" indent="-168275"/>
            <a:r>
              <a:rPr lang="en-US" sz="800" dirty="0"/>
              <a:t>Third report on the law of the non-navigational uses of international watercourses, by Mr. Stephen C. McCaffrey, Special Rapporteur (A/CN.4/406 and Corr.1 and Add.1 and 2, 30 March; 6 and 8 April 1987 reproduced in </a:t>
            </a:r>
            <a:r>
              <a:rPr lang="en-US" sz="800" i="1" dirty="0"/>
              <a:t>Yearbook of the International Law Commission, 1987</a:t>
            </a:r>
            <a:r>
              <a:rPr lang="en-US" sz="800" dirty="0"/>
              <a:t>, vol. II, Part One, pp. 16-46)</a:t>
            </a:r>
            <a:endParaRPr lang="en-GB" sz="800" dirty="0"/>
          </a:p>
          <a:p>
            <a:pPr marL="360363" lvl="0" indent="-168275"/>
            <a:r>
              <a:rPr lang="en-US" sz="800" dirty="0"/>
              <a:t>Fourth report on the law of the non-navigational uses of international watercourses, by Mr. Stephen C. McCaffrey, Special Rapporteur (A/CN.4/412 and Add.1 and 2, 3 March, 3 and 9 May 1988, reproduced in </a:t>
            </a:r>
            <a:r>
              <a:rPr lang="en-US" sz="800" i="1" dirty="0"/>
              <a:t>Yearbook of the International Law Commission, 1988</a:t>
            </a:r>
            <a:r>
              <a:rPr lang="en-US" sz="800" dirty="0"/>
              <a:t>, vol. II, Part One, pp. 206-250)</a:t>
            </a:r>
            <a:endParaRPr lang="en-GB" sz="800" dirty="0"/>
          </a:p>
          <a:p>
            <a:pPr marL="360363" lvl="0" indent="-168275"/>
            <a:r>
              <a:rPr lang="en-US" sz="800" dirty="0"/>
              <a:t>Fifth report on the law of the non-navigational uses of international watercourses by Mr. Stephen C. McCaffrey, Special Rapporteur (A/CN.4/421 and Add.1 and 2, 5 April, 4 and 19 May 1989, reproduced in </a:t>
            </a:r>
            <a:r>
              <a:rPr lang="en-US" sz="800" i="1" dirty="0"/>
              <a:t>Yearbook of the International Law Commission, 1989</a:t>
            </a:r>
            <a:r>
              <a:rPr lang="en-US" sz="800" dirty="0"/>
              <a:t>, vol. II, Part One, pp. 92-130</a:t>
            </a:r>
            <a:r>
              <a:rPr lang="en-US" sz="800" dirty="0" smtClean="0"/>
              <a:t>))</a:t>
            </a:r>
            <a:endParaRPr lang="en-GB" sz="800" dirty="0"/>
          </a:p>
          <a:p>
            <a:pPr marL="360363" indent="-168275"/>
            <a:r>
              <a:rPr lang="en-US" sz="800" dirty="0"/>
              <a:t>Sixth report on the law of the non-navigational uses of international watercourses, by Mr. Stephen C. McCaffrey, Special Rapporteur (A/CN.4/427 and Corr.1 and Add.1, 23 February and 7 June 1990, reproduced in </a:t>
            </a:r>
            <a:r>
              <a:rPr lang="en-US" sz="800" i="1" dirty="0"/>
              <a:t>Yearbook of the International Law Commission, 1990</a:t>
            </a:r>
            <a:r>
              <a:rPr lang="en-US" sz="800" dirty="0"/>
              <a:t>, vol. II, Part One, pp. 42-82</a:t>
            </a:r>
            <a:r>
              <a:rPr lang="en-US" sz="800" dirty="0" smtClean="0"/>
              <a:t>))</a:t>
            </a:r>
            <a:endParaRPr lang="en-GB" sz="800" dirty="0"/>
          </a:p>
          <a:p>
            <a:pPr marL="360363" lvl="0" indent="-168275"/>
            <a:r>
              <a:rPr lang="en-US" sz="800" dirty="0"/>
              <a:t>Seventh report on the law of the non-navigational uses of international watercourses, by Mr. Stephen C. McCaffrey, Special Rapporteur (A/CN.4/436 and Corr.1-3, 15 March 1991, reproduced in </a:t>
            </a:r>
            <a:r>
              <a:rPr lang="en-US" sz="800" i="1" dirty="0"/>
              <a:t>Yearbook of the International Law Commission, 1991</a:t>
            </a:r>
            <a:r>
              <a:rPr lang="en-US" sz="800" dirty="0"/>
              <a:t>, vol. II, Part One, pp. 46-69</a:t>
            </a:r>
            <a:r>
              <a:rPr lang="en-US" sz="800" dirty="0" smtClean="0"/>
              <a:t>))</a:t>
            </a:r>
            <a:endParaRPr lang="en-GB" sz="800" dirty="0"/>
          </a:p>
          <a:p>
            <a:pPr marL="360363" lvl="0" indent="-168275"/>
            <a:r>
              <a:rPr lang="en-US" sz="800" dirty="0"/>
              <a:t>First report on the law of the non-navigational uses of international watercourses, by Mr. Robert </a:t>
            </a:r>
            <a:r>
              <a:rPr lang="en-US" sz="800" dirty="0" err="1"/>
              <a:t>Rosenstock</a:t>
            </a:r>
            <a:r>
              <a:rPr lang="en-US" sz="800" dirty="0"/>
              <a:t>, Special Rapporteur (A/CN.4/451, 20 April 1993 reproduced in </a:t>
            </a:r>
            <a:r>
              <a:rPr lang="en-US" sz="800" i="1" dirty="0"/>
              <a:t>Yearbook of the International Law Commission, 1993</a:t>
            </a:r>
            <a:r>
              <a:rPr lang="en-US" sz="800" dirty="0"/>
              <a:t>, vol. II, Part One, pp. 179-185</a:t>
            </a:r>
            <a:r>
              <a:rPr lang="en-US" sz="800" dirty="0" smtClean="0"/>
              <a:t>))</a:t>
            </a:r>
            <a:endParaRPr lang="en-GB" sz="800" dirty="0"/>
          </a:p>
          <a:p>
            <a:pPr marL="360363" lvl="0" indent="-168275"/>
            <a:r>
              <a:rPr lang="en-US" sz="800" dirty="0"/>
              <a:t>Second report on the law of the non-navigational uses of international watercourses, by Mr. Robert </a:t>
            </a:r>
            <a:r>
              <a:rPr lang="en-US" sz="800" dirty="0" err="1"/>
              <a:t>Rosenstock</a:t>
            </a:r>
            <a:r>
              <a:rPr lang="en-US" sz="800" dirty="0"/>
              <a:t>, Special Rapporteur (A/CN.4/462 and Corr.1, 21 April 1994, reproduced in </a:t>
            </a:r>
            <a:r>
              <a:rPr lang="en-US" sz="800" i="1" dirty="0"/>
              <a:t>Yearbook of the International Law Commission, 1994</a:t>
            </a:r>
            <a:r>
              <a:rPr lang="en-US" sz="800" dirty="0"/>
              <a:t>, vol. II, Part One, pp. 114-128</a:t>
            </a:r>
            <a:r>
              <a:rPr lang="en-US" sz="800" dirty="0" smtClean="0"/>
              <a:t>)</a:t>
            </a:r>
          </a:p>
          <a:p>
            <a:pPr marL="360363" lvl="0" indent="-168275">
              <a:buNone/>
            </a:pPr>
            <a:endParaRPr lang="en-GB" sz="800" dirty="0"/>
          </a:p>
          <a:p>
            <a:pPr marL="360363" indent="-168275">
              <a:buNone/>
            </a:pPr>
            <a:r>
              <a:rPr lang="en-US" sz="1300" dirty="0" smtClean="0"/>
              <a:t>Outcomes</a:t>
            </a:r>
          </a:p>
          <a:p>
            <a:pPr marL="360363" indent="-168275">
              <a:buNone/>
            </a:pPr>
            <a:endParaRPr lang="en-GB" sz="1300" dirty="0"/>
          </a:p>
          <a:p>
            <a:pPr marL="360363" lvl="0" indent="-168275"/>
            <a:r>
              <a:rPr lang="en-US" sz="800" dirty="0"/>
              <a:t>Draft articles on the law of the </a:t>
            </a:r>
            <a:r>
              <a:rPr lang="en-US" sz="800" dirty="0" err="1"/>
              <a:t>nhttp</a:t>
            </a:r>
            <a:r>
              <a:rPr lang="en-US" sz="800" dirty="0"/>
              <a:t>://</a:t>
            </a:r>
            <a:r>
              <a:rPr lang="en-US" sz="800" dirty="0" err="1"/>
              <a:t>untreaty.un.org</a:t>
            </a:r>
            <a:r>
              <a:rPr lang="en-US" sz="800" dirty="0"/>
              <a:t>/</a:t>
            </a:r>
            <a:r>
              <a:rPr lang="en-US" sz="800" dirty="0" err="1"/>
              <a:t>ilc</a:t>
            </a:r>
            <a:r>
              <a:rPr lang="en-US" sz="800" dirty="0"/>
              <a:t>/documentation/</a:t>
            </a:r>
            <a:r>
              <a:rPr lang="en-US" sz="800" dirty="0" err="1"/>
              <a:t>english</a:t>
            </a:r>
            <a:r>
              <a:rPr lang="en-US" sz="800" dirty="0"/>
              <a:t>/a_cn4_462.pdfon-navigational uses of international watercourses. Titles and texts adopted by the Drafting Committee: Parts I, II and VI of the draft articles; articles 2, 10 and 26-33 (A/CN.4/L.458 and Corr.1 and Add.1, 6 June 1991) </a:t>
            </a:r>
            <a:endParaRPr lang="en-GB" sz="800" dirty="0"/>
          </a:p>
          <a:p>
            <a:pPr marL="360363" lvl="0" indent="-168275"/>
            <a:r>
              <a:rPr lang="en-US" sz="800" dirty="0"/>
              <a:t>International Law Commission, Draft articles and commentaries thereto adopted by the Drafting Committee on second reading: articles 1-33, reproduced in </a:t>
            </a:r>
            <a:r>
              <a:rPr lang="en-US" sz="800" i="1" dirty="0"/>
              <a:t>Yearbook of the International Law Commission 1994</a:t>
            </a:r>
            <a:r>
              <a:rPr lang="en-US" sz="800" dirty="0"/>
              <a:t>, vol. II, Part Two, </a:t>
            </a:r>
            <a:r>
              <a:rPr lang="en-US" sz="800" dirty="0" err="1"/>
              <a:t>para</a:t>
            </a:r>
            <a:r>
              <a:rPr lang="en-US" sz="800" dirty="0"/>
              <a:t>. 222 (A/CN.4/L.493 and Add.1 and Add.1/Corr.1 and Add. 2, 12 July 1994</a:t>
            </a:r>
            <a:r>
              <a:rPr lang="en-US" sz="800" dirty="0" smtClean="0"/>
              <a:t>)</a:t>
            </a:r>
            <a:endParaRPr lang="en-GB" sz="800" dirty="0"/>
          </a:p>
          <a:p>
            <a:pPr marL="360363" lvl="0" indent="-168275"/>
            <a:r>
              <a:rPr lang="en-US" sz="800" dirty="0"/>
              <a:t>General Assembly resolution 51/229 of 21 May 1997 (Convention on the Law of the Non-Navigational Uses of International Watercourses)</a:t>
            </a:r>
            <a:endParaRPr lang="en-GB" sz="800" dirty="0"/>
          </a:p>
          <a:p>
            <a:pPr marL="0" indent="0">
              <a:buNone/>
            </a:pPr>
            <a:endParaRPr lang="en-US" sz="800" dirty="0" smtClean="0">
              <a:solidFill>
                <a:srgbClr val="000000"/>
              </a:solidFill>
            </a:endParaRPr>
          </a:p>
        </p:txBody>
      </p:sp>
      <p:pic>
        <p:nvPicPr>
          <p:cNvPr id="5" name="Picture 4"/>
          <p:cNvPicPr>
            <a:picLocks noChangeAspect="1"/>
          </p:cNvPicPr>
          <p:nvPr/>
        </p:nvPicPr>
        <p:blipFill>
          <a:blip r:embed="rId2"/>
          <a:stretch>
            <a:fillRect/>
          </a:stretch>
        </p:blipFill>
        <p:spPr>
          <a:xfrm>
            <a:off x="7092280" y="1196752"/>
            <a:ext cx="1905000" cy="1524000"/>
          </a:xfrm>
          <a:prstGeom prst="rect">
            <a:avLst/>
          </a:prstGeom>
        </p:spPr>
      </p:pic>
      <p:pic>
        <p:nvPicPr>
          <p:cNvPr id="6" name="Picture 5"/>
          <p:cNvPicPr>
            <a:picLocks noChangeAspect="1"/>
          </p:cNvPicPr>
          <p:nvPr/>
        </p:nvPicPr>
        <p:blipFill>
          <a:blip r:embed="rId3"/>
          <a:stretch>
            <a:fillRect/>
          </a:stretch>
        </p:blipFill>
        <p:spPr>
          <a:xfrm>
            <a:off x="7092280" y="2996952"/>
            <a:ext cx="1914213" cy="1584176"/>
          </a:xfrm>
          <a:prstGeom prst="rect">
            <a:avLst/>
          </a:prstGeom>
        </p:spPr>
      </p:pic>
      <p:pic>
        <p:nvPicPr>
          <p:cNvPr id="7" name="Picture 6"/>
          <p:cNvPicPr>
            <a:picLocks noChangeAspect="1"/>
          </p:cNvPicPr>
          <p:nvPr/>
        </p:nvPicPr>
        <p:blipFill>
          <a:blip r:embed="rId4"/>
          <a:stretch>
            <a:fillRect/>
          </a:stretch>
        </p:blipFill>
        <p:spPr>
          <a:xfrm>
            <a:off x="7092280" y="4869160"/>
            <a:ext cx="1905000" cy="1524000"/>
          </a:xfrm>
          <a:prstGeom prst="rect">
            <a:avLst/>
          </a:prstGeom>
        </p:spPr>
      </p:pic>
    </p:spTree>
    <p:extLst>
      <p:ext uri="{BB962C8B-B14F-4D97-AF65-F5344CB8AC3E}">
        <p14:creationId xmlns:p14="http://schemas.microsoft.com/office/powerpoint/2010/main" val="1503695963"/>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Autofit/>
          </a:bodyPr>
          <a:lstStyle/>
          <a:p>
            <a:pPr algn="ctr"/>
            <a:r>
              <a:rPr lang="en-US" sz="3600" b="1" dirty="0" smtClean="0"/>
              <a:t>Process</a:t>
            </a:r>
            <a:endParaRPr lang="en-US" sz="3600" b="1" dirty="0"/>
          </a:p>
        </p:txBody>
      </p:sp>
      <p:pic>
        <p:nvPicPr>
          <p:cNvPr id="5" name="Picture 4"/>
          <p:cNvPicPr>
            <a:picLocks noChangeAspect="1"/>
          </p:cNvPicPr>
          <p:nvPr/>
        </p:nvPicPr>
        <p:blipFill>
          <a:blip r:embed="rId2"/>
          <a:stretch>
            <a:fillRect/>
          </a:stretch>
        </p:blipFill>
        <p:spPr>
          <a:xfrm>
            <a:off x="7092280" y="1196752"/>
            <a:ext cx="1905000" cy="1524000"/>
          </a:xfrm>
          <a:prstGeom prst="rect">
            <a:avLst/>
          </a:prstGeom>
        </p:spPr>
      </p:pic>
      <p:pic>
        <p:nvPicPr>
          <p:cNvPr id="6" name="Picture 5"/>
          <p:cNvPicPr>
            <a:picLocks noChangeAspect="1"/>
          </p:cNvPicPr>
          <p:nvPr/>
        </p:nvPicPr>
        <p:blipFill>
          <a:blip r:embed="rId3"/>
          <a:stretch>
            <a:fillRect/>
          </a:stretch>
        </p:blipFill>
        <p:spPr>
          <a:xfrm>
            <a:off x="7092280" y="2996952"/>
            <a:ext cx="1914213" cy="1584176"/>
          </a:xfrm>
          <a:prstGeom prst="rect">
            <a:avLst/>
          </a:prstGeom>
        </p:spPr>
      </p:pic>
      <p:pic>
        <p:nvPicPr>
          <p:cNvPr id="7" name="Picture 6"/>
          <p:cNvPicPr>
            <a:picLocks noChangeAspect="1"/>
          </p:cNvPicPr>
          <p:nvPr/>
        </p:nvPicPr>
        <p:blipFill>
          <a:blip r:embed="rId4"/>
          <a:stretch>
            <a:fillRect/>
          </a:stretch>
        </p:blipFill>
        <p:spPr>
          <a:xfrm>
            <a:off x="7092280" y="4869160"/>
            <a:ext cx="1905000" cy="1524000"/>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3824611886"/>
              </p:ext>
            </p:extLst>
          </p:nvPr>
        </p:nvGraphicFramePr>
        <p:xfrm>
          <a:off x="251520" y="1196752"/>
          <a:ext cx="6744072" cy="5214703"/>
        </p:xfrm>
        <a:graphic>
          <a:graphicData uri="http://schemas.openxmlformats.org/drawingml/2006/table">
            <a:tbl>
              <a:tblPr firstRow="1" bandRow="1">
                <a:tableStyleId>{5C22544A-7EE6-4342-B048-85BDC9FD1C3A}</a:tableStyleId>
              </a:tblPr>
              <a:tblGrid>
                <a:gridCol w="1513602"/>
                <a:gridCol w="5230470"/>
              </a:tblGrid>
              <a:tr h="608272">
                <a:tc>
                  <a:txBody>
                    <a:bodyPr/>
                    <a:lstStyle/>
                    <a:p>
                      <a:pPr algn="ctr"/>
                      <a:r>
                        <a:rPr lang="en-US" dirty="0" smtClean="0"/>
                        <a:t>Year</a:t>
                      </a:r>
                      <a:endParaRPr lang="en-US" dirty="0"/>
                    </a:p>
                  </a:txBody>
                  <a:tcPr/>
                </a:tc>
                <a:tc>
                  <a:txBody>
                    <a:bodyPr/>
                    <a:lstStyle/>
                    <a:p>
                      <a:r>
                        <a:rPr lang="en-US" dirty="0" smtClean="0"/>
                        <a:t>Event</a:t>
                      </a:r>
                      <a:endParaRPr lang="en-US" dirty="0"/>
                    </a:p>
                  </a:txBody>
                  <a:tcPr/>
                </a:tc>
              </a:tr>
              <a:tr h="451975">
                <a:tc>
                  <a:txBody>
                    <a:bodyPr/>
                    <a:lstStyle/>
                    <a:p>
                      <a:r>
                        <a:rPr lang="en-US" dirty="0" smtClean="0"/>
                        <a:t>1970</a:t>
                      </a:r>
                      <a:endParaRPr lang="en-US" dirty="0"/>
                    </a:p>
                  </a:txBody>
                  <a:tcPr/>
                </a:tc>
                <a:tc>
                  <a: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n-US" dirty="0" smtClean="0"/>
                        <a:t>UN GA Resolution 2669 (XXV)</a:t>
                      </a:r>
                    </a:p>
                  </a:txBody>
                  <a:tcPr/>
                </a:tc>
              </a:tr>
              <a:tr h="451975">
                <a:tc>
                  <a:txBody>
                    <a:bodyPr/>
                    <a:lstStyle/>
                    <a:p>
                      <a:r>
                        <a:rPr lang="en-US" dirty="0" smtClean="0"/>
                        <a:t>1976 – 1994</a:t>
                      </a:r>
                      <a:endParaRPr lang="en-US" dirty="0"/>
                    </a:p>
                  </a:txBody>
                  <a:tcPr/>
                </a:tc>
                <a:tc>
                  <a: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n-US" dirty="0" smtClean="0"/>
                        <a:t>15 ILC Special </a:t>
                      </a:r>
                      <a:r>
                        <a:rPr lang="en-US" dirty="0" err="1" smtClean="0"/>
                        <a:t>Rapportuer</a:t>
                      </a:r>
                      <a:r>
                        <a:rPr lang="en-US" dirty="0" smtClean="0"/>
                        <a:t> Reports</a:t>
                      </a:r>
                    </a:p>
                  </a:txBody>
                  <a:tcPr/>
                </a:tc>
              </a:tr>
              <a:tr h="451975">
                <a:tc>
                  <a:txBody>
                    <a:bodyPr/>
                    <a:lstStyle/>
                    <a:p>
                      <a:r>
                        <a:rPr lang="en-US" dirty="0" smtClean="0"/>
                        <a:t>1991</a:t>
                      </a:r>
                      <a:endParaRPr lang="en-US" dirty="0"/>
                    </a:p>
                  </a:txBody>
                  <a:tcPr/>
                </a:tc>
                <a:tc>
                  <a: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n-US" dirty="0" smtClean="0"/>
                        <a:t>ILC Draft Articles submitted to UN GA</a:t>
                      </a:r>
                    </a:p>
                  </a:txBody>
                  <a:tcPr/>
                </a:tc>
              </a:tr>
              <a:tr h="451975">
                <a:tc>
                  <a:txBody>
                    <a:bodyPr/>
                    <a:lstStyle/>
                    <a:p>
                      <a:r>
                        <a:rPr lang="en-US" dirty="0" smtClean="0"/>
                        <a:t>1993</a:t>
                      </a:r>
                      <a:endParaRPr lang="en-US" dirty="0"/>
                    </a:p>
                  </a:txBody>
                  <a:tcPr/>
                </a:tc>
                <a:tc>
                  <a: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n-US" dirty="0" smtClean="0"/>
                        <a:t>Replies from Government to Draft Articles</a:t>
                      </a:r>
                    </a:p>
                  </a:txBody>
                  <a:tcPr/>
                </a:tc>
              </a:tr>
              <a:tr h="451975">
                <a:tc>
                  <a:txBody>
                    <a:bodyPr/>
                    <a:lstStyle/>
                    <a:p>
                      <a:r>
                        <a:rPr lang="en-US" dirty="0" smtClean="0"/>
                        <a:t>1994</a:t>
                      </a:r>
                      <a:endParaRPr lang="en-US" dirty="0"/>
                    </a:p>
                  </a:txBody>
                  <a:tcPr/>
                </a:tc>
                <a:tc>
                  <a: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n-US" dirty="0" smtClean="0"/>
                        <a:t>Revised ILC Draft Articles submitted to UN GA</a:t>
                      </a:r>
                    </a:p>
                  </a:txBody>
                  <a:tcPr/>
                </a:tc>
              </a:tr>
              <a:tr h="780122">
                <a:tc>
                  <a:txBody>
                    <a:bodyPr/>
                    <a:lstStyle/>
                    <a:p>
                      <a:r>
                        <a:rPr lang="en-US" dirty="0" smtClean="0"/>
                        <a:t>1996-1997</a:t>
                      </a:r>
                      <a:endParaRPr lang="en-US" dirty="0"/>
                    </a:p>
                  </a:txBody>
                  <a:tcPr/>
                </a:tc>
                <a:tc>
                  <a: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n-US" dirty="0" smtClean="0"/>
                        <a:t>UN GA Sixth (legal) Committee to negotiate text of the Convention</a:t>
                      </a:r>
                    </a:p>
                  </a:txBody>
                  <a:tcPr/>
                </a:tc>
              </a:tr>
              <a:tr h="1114459">
                <a:tc>
                  <a:txBody>
                    <a:bodyPr/>
                    <a:lstStyle/>
                    <a:p>
                      <a:r>
                        <a:rPr lang="en-US" dirty="0" smtClean="0"/>
                        <a:t>1997</a:t>
                      </a:r>
                      <a:endParaRPr lang="en-US" dirty="0"/>
                    </a:p>
                  </a:txBody>
                  <a:tcPr/>
                </a:tc>
                <a:tc>
                  <a: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n-US" dirty="0" smtClean="0"/>
                        <a:t>UN Watercourses Convention adopted 	by 38 sponsors, 103 votes in </a:t>
                      </a:r>
                      <a:r>
                        <a:rPr lang="en-US" dirty="0" err="1" smtClean="0"/>
                        <a:t>favour</a:t>
                      </a:r>
                      <a:r>
                        <a:rPr lang="en-US" dirty="0" smtClean="0"/>
                        <a:t>, 26</a:t>
                      </a:r>
                      <a:r>
                        <a:rPr lang="en-US" baseline="0" dirty="0" smtClean="0"/>
                        <a:t> </a:t>
                      </a:r>
                      <a:r>
                        <a:rPr lang="en-US" dirty="0" smtClean="0"/>
                        <a:t>abstentions and 3 against</a:t>
                      </a:r>
                    </a:p>
                  </a:txBody>
                  <a:tcPr/>
                </a:tc>
              </a:tr>
              <a:tr h="451975">
                <a:tc>
                  <a:txBody>
                    <a:bodyPr/>
                    <a:lstStyle/>
                    <a:p>
                      <a:r>
                        <a:rPr lang="en-US" dirty="0" smtClean="0"/>
                        <a:t>2011</a:t>
                      </a:r>
                      <a:endParaRPr lang="en-US" dirty="0"/>
                    </a:p>
                  </a:txBody>
                  <a:tcPr/>
                </a:tc>
                <a:tc>
                  <a:txBody>
                    <a:bodyPr/>
                    <a:lstStyle/>
                    <a:p>
                      <a:r>
                        <a:rPr lang="en-US" dirty="0" smtClean="0"/>
                        <a:t>24 Parties</a:t>
                      </a:r>
                      <a:endParaRPr lang="en-US" dirty="0"/>
                    </a:p>
                  </a:txBody>
                  <a:tcPr/>
                </a:tc>
              </a:tr>
            </a:tbl>
          </a:graphicData>
        </a:graphic>
      </p:graphicFrame>
    </p:spTree>
    <p:extLst>
      <p:ext uri="{BB962C8B-B14F-4D97-AF65-F5344CB8AC3E}">
        <p14:creationId xmlns:p14="http://schemas.microsoft.com/office/powerpoint/2010/main" val="2149268556"/>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Autofit/>
          </a:bodyPr>
          <a:lstStyle/>
          <a:p>
            <a:pPr algn="ctr"/>
            <a:r>
              <a:rPr lang="en-US" sz="3600" b="1" dirty="0" smtClean="0"/>
              <a:t>The Need for a Global Framework Instrument</a:t>
            </a:r>
            <a:endParaRPr lang="en-US" sz="3600" b="1" dirty="0"/>
          </a:p>
        </p:txBody>
      </p:sp>
      <p:pic>
        <p:nvPicPr>
          <p:cNvPr id="5" name="Picture 4"/>
          <p:cNvPicPr>
            <a:picLocks noChangeAspect="1"/>
          </p:cNvPicPr>
          <p:nvPr/>
        </p:nvPicPr>
        <p:blipFill>
          <a:blip r:embed="rId2"/>
          <a:stretch>
            <a:fillRect/>
          </a:stretch>
        </p:blipFill>
        <p:spPr>
          <a:xfrm>
            <a:off x="7092280" y="1196752"/>
            <a:ext cx="1905000" cy="1524000"/>
          </a:xfrm>
          <a:prstGeom prst="rect">
            <a:avLst/>
          </a:prstGeom>
        </p:spPr>
      </p:pic>
      <p:pic>
        <p:nvPicPr>
          <p:cNvPr id="6" name="Picture 5"/>
          <p:cNvPicPr>
            <a:picLocks noChangeAspect="1"/>
          </p:cNvPicPr>
          <p:nvPr/>
        </p:nvPicPr>
        <p:blipFill>
          <a:blip r:embed="rId3"/>
          <a:stretch>
            <a:fillRect/>
          </a:stretch>
        </p:blipFill>
        <p:spPr>
          <a:xfrm>
            <a:off x="7092280" y="2996952"/>
            <a:ext cx="1914213" cy="1584176"/>
          </a:xfrm>
          <a:prstGeom prst="rect">
            <a:avLst/>
          </a:prstGeom>
        </p:spPr>
      </p:pic>
      <p:pic>
        <p:nvPicPr>
          <p:cNvPr id="7" name="Picture 6"/>
          <p:cNvPicPr>
            <a:picLocks noChangeAspect="1"/>
          </p:cNvPicPr>
          <p:nvPr/>
        </p:nvPicPr>
        <p:blipFill>
          <a:blip r:embed="rId4"/>
          <a:stretch>
            <a:fillRect/>
          </a:stretch>
        </p:blipFill>
        <p:spPr>
          <a:xfrm>
            <a:off x="7092280" y="4869160"/>
            <a:ext cx="1905000" cy="1524000"/>
          </a:xfrm>
          <a:prstGeom prst="rect">
            <a:avLst/>
          </a:prstGeom>
        </p:spPr>
      </p:pic>
      <p:sp>
        <p:nvSpPr>
          <p:cNvPr id="2" name="Content Placeholder 1"/>
          <p:cNvSpPr>
            <a:spLocks noGrp="1"/>
          </p:cNvSpPr>
          <p:nvPr>
            <p:ph sz="half" idx="1"/>
          </p:nvPr>
        </p:nvSpPr>
        <p:spPr>
          <a:xfrm>
            <a:off x="457200" y="1196752"/>
            <a:ext cx="6635080" cy="5256584"/>
          </a:xfrm>
        </p:spPr>
        <p:txBody>
          <a:bodyPr>
            <a:normAutofit fontScale="70000" lnSpcReduction="20000"/>
          </a:bodyPr>
          <a:lstStyle/>
          <a:p>
            <a:pPr marL="0" indent="0">
              <a:buNone/>
            </a:pPr>
            <a:r>
              <a:rPr lang="en-US" dirty="0" smtClean="0"/>
              <a:t>‘…the framework agreement approach, adopted by the Commission in drafting the articles provides a good basis for further negotiations. It leaves the specific rules to be applied to individual watercourses to be set in agreements between the States concerned, as has been the current practice.’ </a:t>
            </a:r>
          </a:p>
          <a:p>
            <a:pPr marL="0" indent="0" algn="r">
              <a:buNone/>
            </a:pPr>
            <a:endParaRPr lang="en-US" dirty="0"/>
          </a:p>
          <a:p>
            <a:pPr marL="0" indent="0" algn="r">
              <a:buNone/>
            </a:pPr>
            <a:r>
              <a:rPr lang="en-US" dirty="0" smtClean="0"/>
              <a:t>(</a:t>
            </a:r>
            <a:r>
              <a:rPr lang="en-US" dirty="0"/>
              <a:t>Replies of Governments to the Commission's </a:t>
            </a:r>
            <a:r>
              <a:rPr lang="en-US" dirty="0" smtClean="0"/>
              <a:t>questionnaire, 1993)</a:t>
            </a:r>
          </a:p>
          <a:p>
            <a:pPr marL="0" indent="0">
              <a:buNone/>
            </a:pPr>
            <a:endParaRPr lang="en-US" dirty="0" smtClean="0"/>
          </a:p>
          <a:p>
            <a:pPr marL="0" indent="0">
              <a:buNone/>
            </a:pPr>
            <a:endParaRPr lang="en-US" dirty="0"/>
          </a:p>
          <a:p>
            <a:pPr marL="0" indent="0">
              <a:buNone/>
            </a:pPr>
            <a:r>
              <a:rPr lang="en-GB" dirty="0" smtClean="0"/>
              <a:t>3 key areas where a framework agreement might be of benefit, namely where, </a:t>
            </a:r>
          </a:p>
          <a:p>
            <a:pPr marL="0" indent="0">
              <a:buNone/>
            </a:pPr>
            <a:endParaRPr lang="en-GB" dirty="0" smtClean="0"/>
          </a:p>
          <a:p>
            <a:pPr>
              <a:buFont typeface="Wingdings" charset="2"/>
              <a:buChar char="q"/>
            </a:pPr>
            <a:r>
              <a:rPr lang="en-GB" dirty="0" smtClean="0"/>
              <a:t>no </a:t>
            </a:r>
            <a:r>
              <a:rPr lang="en-GB" dirty="0"/>
              <a:t>governing regime for </a:t>
            </a:r>
            <a:r>
              <a:rPr lang="en-GB" dirty="0" err="1"/>
              <a:t>transboundary</a:t>
            </a:r>
            <a:r>
              <a:rPr lang="en-GB" dirty="0"/>
              <a:t> waters </a:t>
            </a:r>
            <a:r>
              <a:rPr lang="en-GB" dirty="0" smtClean="0"/>
              <a:t>exists </a:t>
            </a:r>
          </a:p>
          <a:p>
            <a:pPr>
              <a:buFont typeface="Wingdings" charset="2"/>
              <a:buChar char="q"/>
            </a:pPr>
            <a:r>
              <a:rPr lang="en-GB" dirty="0" smtClean="0"/>
              <a:t>not </a:t>
            </a:r>
            <a:r>
              <a:rPr lang="en-GB" dirty="0"/>
              <a:t>all basin states </a:t>
            </a:r>
            <a:r>
              <a:rPr lang="en-GB" dirty="0" smtClean="0"/>
              <a:t>were </a:t>
            </a:r>
            <a:r>
              <a:rPr lang="en-GB" dirty="0"/>
              <a:t>party to an existing </a:t>
            </a:r>
            <a:r>
              <a:rPr lang="en-GB" dirty="0" smtClean="0"/>
              <a:t>agreement </a:t>
            </a:r>
            <a:r>
              <a:rPr lang="en-GB" dirty="0"/>
              <a:t>and </a:t>
            </a:r>
            <a:endParaRPr lang="en-GB" dirty="0" smtClean="0"/>
          </a:p>
          <a:p>
            <a:pPr>
              <a:buFont typeface="Wingdings" charset="2"/>
              <a:buChar char="q"/>
            </a:pPr>
            <a:r>
              <a:rPr lang="en-GB" dirty="0" smtClean="0"/>
              <a:t>an </a:t>
            </a:r>
            <a:r>
              <a:rPr lang="en-GB" dirty="0"/>
              <a:t>agreement only partially covered matters addressed by the rules </a:t>
            </a:r>
            <a:endParaRPr lang="en-US" dirty="0"/>
          </a:p>
        </p:txBody>
      </p:sp>
    </p:spTree>
    <p:extLst>
      <p:ext uri="{BB962C8B-B14F-4D97-AF65-F5344CB8AC3E}">
        <p14:creationId xmlns:p14="http://schemas.microsoft.com/office/powerpoint/2010/main" val="3900454154"/>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UN Watercourses Convention – Content</a:t>
            </a:r>
            <a:endParaRPr lang="en-US" dirty="0"/>
          </a:p>
        </p:txBody>
      </p:sp>
    </p:spTree>
    <p:extLst>
      <p:ext uri="{BB962C8B-B14F-4D97-AF65-F5344CB8AC3E}">
        <p14:creationId xmlns:p14="http://schemas.microsoft.com/office/powerpoint/2010/main" val="435211752"/>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Autofit/>
          </a:bodyPr>
          <a:lstStyle/>
          <a:p>
            <a:pPr algn="ctr"/>
            <a:r>
              <a:rPr lang="en-US" sz="3600" b="1" dirty="0" smtClean="0"/>
              <a:t>Key Provisions – Scope</a:t>
            </a:r>
            <a:endParaRPr lang="en-US" sz="3600" b="1" dirty="0"/>
          </a:p>
        </p:txBody>
      </p:sp>
      <p:sp>
        <p:nvSpPr>
          <p:cNvPr id="3" name="Content Placeholder 2"/>
          <p:cNvSpPr>
            <a:spLocks noGrp="1"/>
          </p:cNvSpPr>
          <p:nvPr>
            <p:ph sz="half" idx="1"/>
          </p:nvPr>
        </p:nvSpPr>
        <p:spPr>
          <a:xfrm>
            <a:off x="457200" y="1196752"/>
            <a:ext cx="6491064" cy="5256584"/>
          </a:xfrm>
        </p:spPr>
        <p:txBody>
          <a:bodyPr>
            <a:normAutofit/>
          </a:bodyPr>
          <a:lstStyle/>
          <a:p>
            <a:pPr marL="458788" lvl="1" indent="-457200">
              <a:buFont typeface="Wingdings" charset="2"/>
              <a:buChar char="q"/>
            </a:pPr>
            <a:r>
              <a:rPr lang="en-US" dirty="0" smtClean="0"/>
              <a:t>“Uses of international watercourses and of their waters for purposes other than navigation and to measures of protection, preservation and management related to the uses of those watercourses and their waters” (Art. 1(1))</a:t>
            </a:r>
          </a:p>
          <a:p>
            <a:pPr marL="1588" lvl="1" indent="0">
              <a:buNone/>
            </a:pPr>
            <a:endParaRPr lang="en-US" dirty="0" smtClean="0"/>
          </a:p>
          <a:p>
            <a:pPr marL="458788" lvl="1" indent="-457200">
              <a:buFont typeface="Wingdings" charset="2"/>
              <a:buChar char="q"/>
            </a:pPr>
            <a:r>
              <a:rPr lang="en-US" dirty="0" smtClean="0"/>
              <a:t>“Watercourse” – “a system of surface waters and </a:t>
            </a:r>
            <a:r>
              <a:rPr lang="en-US" dirty="0" err="1" smtClean="0"/>
              <a:t>groundwaters</a:t>
            </a:r>
            <a:r>
              <a:rPr lang="en-US" dirty="0" smtClean="0"/>
              <a:t> constituting by virtue of their physical relationship a unitary whole and normally flowing into a common terminus” (Art 2(b))</a:t>
            </a:r>
          </a:p>
          <a:p>
            <a:pPr marL="344488" lvl="1" indent="-342900"/>
            <a:endParaRPr lang="en-US" dirty="0" smtClean="0"/>
          </a:p>
          <a:p>
            <a:pPr marL="1588" lvl="1" indent="0">
              <a:buNone/>
            </a:pPr>
            <a:endParaRPr lang="en-US" dirty="0" smtClean="0"/>
          </a:p>
        </p:txBody>
      </p:sp>
      <p:pic>
        <p:nvPicPr>
          <p:cNvPr id="5" name="Picture 4"/>
          <p:cNvPicPr>
            <a:picLocks noChangeAspect="1"/>
          </p:cNvPicPr>
          <p:nvPr/>
        </p:nvPicPr>
        <p:blipFill>
          <a:blip r:embed="rId3"/>
          <a:stretch>
            <a:fillRect/>
          </a:stretch>
        </p:blipFill>
        <p:spPr>
          <a:xfrm>
            <a:off x="7092280" y="1196752"/>
            <a:ext cx="1905000" cy="1524000"/>
          </a:xfrm>
          <a:prstGeom prst="rect">
            <a:avLst/>
          </a:prstGeom>
        </p:spPr>
      </p:pic>
      <p:pic>
        <p:nvPicPr>
          <p:cNvPr id="6" name="Picture 5"/>
          <p:cNvPicPr>
            <a:picLocks noChangeAspect="1"/>
          </p:cNvPicPr>
          <p:nvPr/>
        </p:nvPicPr>
        <p:blipFill>
          <a:blip r:embed="rId4"/>
          <a:stretch>
            <a:fillRect/>
          </a:stretch>
        </p:blipFill>
        <p:spPr>
          <a:xfrm>
            <a:off x="7092280" y="2996952"/>
            <a:ext cx="1914213" cy="1584176"/>
          </a:xfrm>
          <a:prstGeom prst="rect">
            <a:avLst/>
          </a:prstGeom>
        </p:spPr>
      </p:pic>
      <p:pic>
        <p:nvPicPr>
          <p:cNvPr id="7" name="Picture 6"/>
          <p:cNvPicPr>
            <a:picLocks noChangeAspect="1"/>
          </p:cNvPicPr>
          <p:nvPr/>
        </p:nvPicPr>
        <p:blipFill>
          <a:blip r:embed="rId5"/>
          <a:stretch>
            <a:fillRect/>
          </a:stretch>
        </p:blipFill>
        <p:spPr>
          <a:xfrm>
            <a:off x="7092280" y="4869160"/>
            <a:ext cx="1905000" cy="1524000"/>
          </a:xfrm>
          <a:prstGeom prst="rect">
            <a:avLst/>
          </a:prstGeom>
        </p:spPr>
      </p:pic>
    </p:spTree>
    <p:extLst>
      <p:ext uri="{BB962C8B-B14F-4D97-AF65-F5344CB8AC3E}">
        <p14:creationId xmlns:p14="http://schemas.microsoft.com/office/powerpoint/2010/main" val="1088223623"/>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Autofit/>
          </a:bodyPr>
          <a:lstStyle/>
          <a:p>
            <a:pPr algn="ctr"/>
            <a:r>
              <a:rPr lang="en-US" sz="3600" b="1" dirty="0" smtClean="0"/>
              <a:t>Key Provisions – Substantive Norms</a:t>
            </a:r>
            <a:endParaRPr lang="en-US" sz="3600" b="1" dirty="0"/>
          </a:p>
        </p:txBody>
      </p:sp>
      <p:graphicFrame>
        <p:nvGraphicFramePr>
          <p:cNvPr id="8" name="Content Placeholder 7"/>
          <p:cNvGraphicFramePr>
            <a:graphicFrameLocks noGrp="1"/>
          </p:cNvGraphicFramePr>
          <p:nvPr>
            <p:ph sz="half" idx="1"/>
            <p:extLst>
              <p:ext uri="{D42A27DB-BD31-4B8C-83A1-F6EECF244321}">
                <p14:modId xmlns:p14="http://schemas.microsoft.com/office/powerpoint/2010/main" val="3862002973"/>
              </p:ext>
            </p:extLst>
          </p:nvPr>
        </p:nvGraphicFramePr>
        <p:xfrm>
          <a:off x="251520" y="1340768"/>
          <a:ext cx="6552728" cy="51125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Picture 4"/>
          <p:cNvPicPr>
            <a:picLocks noChangeAspect="1"/>
          </p:cNvPicPr>
          <p:nvPr/>
        </p:nvPicPr>
        <p:blipFill>
          <a:blip r:embed="rId8"/>
          <a:stretch>
            <a:fillRect/>
          </a:stretch>
        </p:blipFill>
        <p:spPr>
          <a:xfrm>
            <a:off x="7092280" y="1196752"/>
            <a:ext cx="1905000" cy="1524000"/>
          </a:xfrm>
          <a:prstGeom prst="rect">
            <a:avLst/>
          </a:prstGeom>
        </p:spPr>
      </p:pic>
      <p:pic>
        <p:nvPicPr>
          <p:cNvPr id="6" name="Picture 5"/>
          <p:cNvPicPr>
            <a:picLocks noChangeAspect="1"/>
          </p:cNvPicPr>
          <p:nvPr/>
        </p:nvPicPr>
        <p:blipFill>
          <a:blip r:embed="rId9"/>
          <a:stretch>
            <a:fillRect/>
          </a:stretch>
        </p:blipFill>
        <p:spPr>
          <a:xfrm>
            <a:off x="7092280" y="2996952"/>
            <a:ext cx="1914213" cy="1584176"/>
          </a:xfrm>
          <a:prstGeom prst="rect">
            <a:avLst/>
          </a:prstGeom>
        </p:spPr>
      </p:pic>
      <p:pic>
        <p:nvPicPr>
          <p:cNvPr id="7" name="Picture 6"/>
          <p:cNvPicPr>
            <a:picLocks noChangeAspect="1"/>
          </p:cNvPicPr>
          <p:nvPr/>
        </p:nvPicPr>
        <p:blipFill>
          <a:blip r:embed="rId10"/>
          <a:stretch>
            <a:fillRect/>
          </a:stretch>
        </p:blipFill>
        <p:spPr>
          <a:xfrm>
            <a:off x="7092280" y="4869160"/>
            <a:ext cx="1905000" cy="1524000"/>
          </a:xfrm>
          <a:prstGeom prst="rect">
            <a:avLst/>
          </a:prstGeom>
        </p:spPr>
      </p:pic>
    </p:spTree>
    <p:extLst>
      <p:ext uri="{BB962C8B-B14F-4D97-AF65-F5344CB8AC3E}">
        <p14:creationId xmlns:p14="http://schemas.microsoft.com/office/powerpoint/2010/main" val="3602177193"/>
      </p:ext>
    </p:extLst>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a:xfrm>
            <a:off x="107950" y="104775"/>
            <a:ext cx="9036050" cy="731838"/>
          </a:xfrm>
        </p:spPr>
        <p:txBody>
          <a:bodyPr>
            <a:normAutofit/>
          </a:bodyPr>
          <a:lstStyle/>
          <a:p>
            <a:pPr algn="ctr" eaLnBrk="1" hangingPunct="1"/>
            <a:r>
              <a:rPr lang="en-US" sz="3600" b="1" dirty="0" smtClean="0">
                <a:latin typeface="Calibri" charset="0"/>
                <a:ea typeface="ＭＳ Ｐゴシック" charset="0"/>
                <a:cs typeface="ＭＳ Ｐゴシック" charset="0"/>
              </a:rPr>
              <a:t>Key provisions – Procedural</a:t>
            </a:r>
            <a:endParaRPr lang="en-US" sz="3600" b="1" dirty="0">
              <a:latin typeface="Calibri" charset="0"/>
              <a:ea typeface="ＭＳ Ｐゴシック" charset="0"/>
              <a:cs typeface="ＭＳ Ｐゴシック" charset="0"/>
            </a:endParaRPr>
          </a:p>
        </p:txBody>
      </p:sp>
      <p:sp>
        <p:nvSpPr>
          <p:cNvPr id="28675" name="Text Placeholder 2"/>
          <p:cNvSpPr>
            <a:spLocks noGrp="1"/>
          </p:cNvSpPr>
          <p:nvPr>
            <p:ph idx="1"/>
          </p:nvPr>
        </p:nvSpPr>
        <p:spPr>
          <a:xfrm>
            <a:off x="539552" y="1700808"/>
            <a:ext cx="8229600" cy="3744416"/>
          </a:xfrm>
        </p:spPr>
        <p:style>
          <a:lnRef idx="2">
            <a:schemeClr val="accent1">
              <a:shade val="50000"/>
            </a:schemeClr>
          </a:lnRef>
          <a:fillRef idx="1">
            <a:schemeClr val="accent1"/>
          </a:fillRef>
          <a:effectRef idx="0">
            <a:schemeClr val="accent1"/>
          </a:effectRef>
          <a:fontRef idx="minor">
            <a:schemeClr val="lt1"/>
          </a:fontRef>
        </p:style>
        <p:txBody>
          <a:bodyPr/>
          <a:lstStyle/>
          <a:p>
            <a:pPr marL="1588" indent="-1588" eaLnBrk="1" hangingPunct="1">
              <a:lnSpc>
                <a:spcPct val="90000"/>
              </a:lnSpc>
              <a:buFontTx/>
              <a:buNone/>
            </a:pPr>
            <a:r>
              <a:rPr lang="en-US" sz="2700" i="1" dirty="0">
                <a:latin typeface="Calibri" charset="0"/>
                <a:ea typeface="ＭＳ Ｐゴシック" charset="0"/>
                <a:cs typeface="ＭＳ Ｐゴシック" charset="0"/>
              </a:rPr>
              <a:t>It is reasonable … that procedural requirements should be regarded as essential to the equitable sharing of water resources. </a:t>
            </a:r>
            <a:r>
              <a:rPr lang="en-US" sz="2700" i="1" dirty="0" smtClean="0">
                <a:latin typeface="Calibri" charset="0"/>
                <a:ea typeface="ＭＳ Ｐゴシック" charset="0"/>
                <a:cs typeface="ＭＳ Ｐゴシック" charset="0"/>
              </a:rPr>
              <a:t>…. </a:t>
            </a:r>
            <a:r>
              <a:rPr lang="en-US" sz="2700" i="1" dirty="0">
                <a:latin typeface="Calibri" charset="0"/>
                <a:ea typeface="ＭＳ Ｐゴシック" charset="0"/>
                <a:cs typeface="ＭＳ Ｐゴシック" charset="0"/>
              </a:rPr>
              <a:t>In the absence of hard and precise rules of allocation, there is a relatively greater need for specifying requirements for advance notice, consultation, and decision procedures. </a:t>
            </a:r>
            <a:endParaRPr lang="en-US" sz="2700" i="1" dirty="0" smtClean="0">
              <a:latin typeface="Calibri" charset="0"/>
              <a:ea typeface="ＭＳ Ｐゴシック" charset="0"/>
              <a:cs typeface="ＭＳ Ｐゴシック" charset="0"/>
            </a:endParaRPr>
          </a:p>
          <a:p>
            <a:pPr marL="1588" indent="-1588" eaLnBrk="1" hangingPunct="1">
              <a:lnSpc>
                <a:spcPct val="90000"/>
              </a:lnSpc>
              <a:buFontTx/>
              <a:buNone/>
            </a:pPr>
            <a:endParaRPr lang="en-US" sz="2700" i="1" dirty="0">
              <a:latin typeface="Calibri" charset="0"/>
              <a:ea typeface="ＭＳ Ｐゴシック" charset="0"/>
              <a:cs typeface="ＭＳ Ｐゴシック" charset="0"/>
            </a:endParaRPr>
          </a:p>
          <a:p>
            <a:pPr marL="1588" indent="-1588" eaLnBrk="1" hangingPunct="1">
              <a:lnSpc>
                <a:spcPct val="90000"/>
              </a:lnSpc>
              <a:buFontTx/>
              <a:buNone/>
            </a:pPr>
            <a:r>
              <a:rPr lang="en-US" sz="2700" dirty="0" err="1">
                <a:latin typeface="Calibri" charset="0"/>
                <a:ea typeface="ＭＳ Ｐゴシック" charset="0"/>
                <a:cs typeface="ＭＳ Ｐゴシック" charset="0"/>
              </a:rPr>
              <a:t>Schachter</a:t>
            </a:r>
            <a:r>
              <a:rPr lang="en-US" sz="2700" dirty="0">
                <a:latin typeface="Calibri" charset="0"/>
                <a:ea typeface="ＭＳ Ｐゴシック" charset="0"/>
                <a:cs typeface="ＭＳ Ｐゴシック" charset="0"/>
              </a:rPr>
              <a:t>, </a:t>
            </a:r>
            <a:r>
              <a:rPr lang="en-US" sz="2700" i="1" dirty="0">
                <a:latin typeface="Calibri" charset="0"/>
                <a:ea typeface="ＭＳ Ｐゴシック" charset="0"/>
                <a:cs typeface="ＭＳ Ｐゴシック" charset="0"/>
              </a:rPr>
              <a:t>Sharing the World</a:t>
            </a:r>
            <a:r>
              <a:rPr lang="ja-JP" altLang="en-US" sz="2700" i="1" dirty="0">
                <a:latin typeface="Calibri" charset="0"/>
                <a:ea typeface="ＭＳ Ｐゴシック" charset="0"/>
                <a:cs typeface="ＭＳ Ｐゴシック" charset="0"/>
              </a:rPr>
              <a:t>’</a:t>
            </a:r>
            <a:r>
              <a:rPr lang="en-US" sz="2700" i="1" dirty="0">
                <a:latin typeface="Calibri" charset="0"/>
                <a:ea typeface="ＭＳ Ｐゴシック" charset="0"/>
                <a:cs typeface="ＭＳ Ｐゴシック" charset="0"/>
              </a:rPr>
              <a:t>s Resources </a:t>
            </a:r>
            <a:r>
              <a:rPr lang="en-US" sz="2700" dirty="0">
                <a:latin typeface="Calibri" charset="0"/>
                <a:ea typeface="ＭＳ Ｐゴシック" charset="0"/>
                <a:cs typeface="ＭＳ Ｐゴシック" charset="0"/>
              </a:rPr>
              <a:t>(Columbia </a:t>
            </a:r>
            <a:r>
              <a:rPr lang="en-US" sz="2700" dirty="0" err="1">
                <a:latin typeface="Calibri" charset="0"/>
                <a:ea typeface="ＭＳ Ｐゴシック" charset="0"/>
                <a:cs typeface="ＭＳ Ｐゴシック" charset="0"/>
              </a:rPr>
              <a:t>Uni</a:t>
            </a:r>
            <a:r>
              <a:rPr lang="en-US" sz="2700" dirty="0">
                <a:latin typeface="Calibri" charset="0"/>
                <a:ea typeface="ＭＳ Ｐゴシック" charset="0"/>
                <a:cs typeface="ＭＳ Ｐゴシック" charset="0"/>
              </a:rPr>
              <a:t> Press New York 1977)</a:t>
            </a:r>
            <a:r>
              <a:rPr lang="en-US" sz="2700" i="1" dirty="0">
                <a:latin typeface="Calibri" charset="0"/>
                <a:ea typeface="ＭＳ Ｐゴシック" charset="0"/>
                <a:cs typeface="ＭＳ Ｐゴシック" charset="0"/>
              </a:rPr>
              <a:t> </a:t>
            </a:r>
          </a:p>
        </p:txBody>
      </p:sp>
    </p:spTree>
    <p:extLst>
      <p:ext uri="{BB962C8B-B14F-4D97-AF65-F5344CB8AC3E}">
        <p14:creationId xmlns:p14="http://schemas.microsoft.com/office/powerpoint/2010/main" val="2449391160"/>
      </p:ext>
    </p:extLst>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 name="Rectangle 62"/>
          <p:cNvSpPr>
            <a:spLocks noChangeArrowheads="1"/>
          </p:cNvSpPr>
          <p:nvPr/>
        </p:nvSpPr>
        <p:spPr bwMode="auto">
          <a:xfrm>
            <a:off x="228600" y="1143000"/>
            <a:ext cx="8610600" cy="2438400"/>
          </a:xfrm>
          <a:prstGeom prst="rect">
            <a:avLst/>
          </a:prstGeom>
          <a:solidFill>
            <a:srgbClr val="FDEADA">
              <a:alpha val="12941"/>
            </a:srgbClr>
          </a:solidFill>
          <a:ln w="9525">
            <a:solidFill>
              <a:srgbClr val="953735"/>
            </a:solidFill>
            <a:miter lim="800000"/>
            <a:headEnd/>
            <a:tailEnd/>
          </a:ln>
          <a:effectLst>
            <a:outerShdw dist="23000" dir="5400000" rotWithShape="0">
              <a:srgbClr val="808080">
                <a:alpha val="34999"/>
              </a:srgbClr>
            </a:outerShdw>
          </a:effectLst>
        </p:spPr>
        <p:txBody>
          <a:bodyPr anchor="ctr"/>
          <a:lstStyle/>
          <a:p>
            <a:pPr algn="ctr" fontAlgn="auto">
              <a:spcBef>
                <a:spcPts val="0"/>
              </a:spcBef>
              <a:spcAft>
                <a:spcPts val="0"/>
              </a:spcAft>
              <a:defRPr/>
            </a:pPr>
            <a:endParaRPr lang="en-US">
              <a:solidFill>
                <a:schemeClr val="lt1"/>
              </a:solidFill>
              <a:latin typeface="+mn-lt"/>
              <a:ea typeface="+mn-ea"/>
              <a:cs typeface="+mn-cs"/>
            </a:endParaRPr>
          </a:p>
        </p:txBody>
      </p:sp>
      <p:sp>
        <p:nvSpPr>
          <p:cNvPr id="57347" name="Title 1"/>
          <p:cNvSpPr txBox="1">
            <a:spLocks/>
          </p:cNvSpPr>
          <p:nvPr/>
        </p:nvSpPr>
        <p:spPr bwMode="auto">
          <a:xfrm>
            <a:off x="251520" y="228600"/>
            <a:ext cx="8712968"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nSpc>
                <a:spcPts val="3500"/>
              </a:lnSpc>
            </a:pPr>
            <a:r>
              <a:rPr lang="en-US" sz="2600" b="1" dirty="0">
                <a:latin typeface="Calibri" charset="0"/>
              </a:rPr>
              <a:t>Notification process under 1997 UN Watercourses Convention</a:t>
            </a:r>
          </a:p>
        </p:txBody>
      </p:sp>
      <p:cxnSp>
        <p:nvCxnSpPr>
          <p:cNvPr id="33796" name="Straight Arrow Connector 16"/>
          <p:cNvCxnSpPr>
            <a:cxnSpLocks noChangeShapeType="1"/>
            <a:endCxn id="6" idx="7"/>
          </p:cNvCxnSpPr>
          <p:nvPr/>
        </p:nvCxnSpPr>
        <p:spPr bwMode="auto">
          <a:xfrm rot="10800000" flipV="1">
            <a:off x="1428750" y="2214563"/>
            <a:ext cx="1143000" cy="1004887"/>
          </a:xfrm>
          <a:prstGeom prst="straightConnector1">
            <a:avLst/>
          </a:prstGeom>
          <a:noFill/>
          <a:ln w="25400">
            <a:solidFill>
              <a:srgbClr val="FF6600"/>
            </a:solidFill>
            <a:round/>
            <a:headEnd/>
            <a:tailEnd type="arrow" w="med" len="med"/>
          </a:ln>
          <a:effectLst>
            <a:outerShdw blurRad="63500" dist="20000" dir="5400000" rotWithShape="0">
              <a:srgbClr val="000000">
                <a:alpha val="37999"/>
              </a:srgbClr>
            </a:outerShdw>
          </a:effectLst>
        </p:spPr>
      </p:cxnSp>
      <p:sp>
        <p:nvSpPr>
          <p:cNvPr id="21" name="Oval 20"/>
          <p:cNvSpPr/>
          <p:nvPr/>
        </p:nvSpPr>
        <p:spPr>
          <a:xfrm>
            <a:off x="2500313" y="1357313"/>
            <a:ext cx="1133475" cy="1071562"/>
          </a:xfrm>
          <a:prstGeom prst="ellipse">
            <a:avLst/>
          </a:prstGeom>
          <a:solidFill>
            <a:srgbClr val="FF6600"/>
          </a:solidFill>
          <a:ln>
            <a:solidFill>
              <a:srgbClr val="FF6600"/>
            </a:solidFill>
          </a:ln>
        </p:spPr>
        <p:style>
          <a:lnRef idx="2">
            <a:schemeClr val="accent2">
              <a:shade val="50000"/>
            </a:schemeClr>
          </a:lnRef>
          <a:fillRef idx="1">
            <a:schemeClr val="accent2"/>
          </a:fillRef>
          <a:effectRef idx="0">
            <a:schemeClr val="accent2"/>
          </a:effectRef>
          <a:fontRef idx="minor">
            <a:schemeClr val="lt1"/>
          </a:fontRef>
        </p:style>
        <p:txBody>
          <a:bodyPr lIns="0" tIns="0" rIns="0" bIns="0" anchor="ctr"/>
          <a:lstStyle/>
          <a:p>
            <a:pPr algn="ctr" fontAlgn="auto">
              <a:spcBef>
                <a:spcPts val="0"/>
              </a:spcBef>
              <a:spcAft>
                <a:spcPts val="0"/>
              </a:spcAft>
              <a:defRPr/>
            </a:pPr>
            <a:r>
              <a:rPr lang="en-US" sz="1400" b="1" dirty="0"/>
              <a:t>State B request to apply Art. 12</a:t>
            </a:r>
          </a:p>
        </p:txBody>
      </p:sp>
      <p:sp>
        <p:nvSpPr>
          <p:cNvPr id="34" name="TextBox 33"/>
          <p:cNvSpPr txBox="1"/>
          <p:nvPr/>
        </p:nvSpPr>
        <p:spPr>
          <a:xfrm>
            <a:off x="214282" y="933448"/>
            <a:ext cx="430887" cy="2209800"/>
          </a:xfrm>
          <a:prstGeom prst="rect">
            <a:avLst/>
          </a:prstGeom>
          <a:noFill/>
        </p:spPr>
        <p:txBody>
          <a:bodyPr vert="vert270">
            <a:spAutoFit/>
          </a:bodyPr>
          <a:lstStyle/>
          <a:p>
            <a:pPr fontAlgn="auto">
              <a:spcBef>
                <a:spcPts val="0"/>
              </a:spcBef>
              <a:spcAft>
                <a:spcPts val="0"/>
              </a:spcAft>
              <a:defRPr/>
            </a:pPr>
            <a:r>
              <a:rPr lang="en-US" sz="1600" dirty="0">
                <a:solidFill>
                  <a:srgbClr val="262673"/>
                </a:solidFill>
                <a:latin typeface="Arial" pitchFamily="-107" charset="0"/>
                <a:ea typeface="+mn-ea"/>
                <a:cs typeface="+mn-cs"/>
              </a:rPr>
              <a:t>No notification option</a:t>
            </a:r>
          </a:p>
        </p:txBody>
      </p:sp>
      <p:sp>
        <p:nvSpPr>
          <p:cNvPr id="56" name="Oval 55"/>
          <p:cNvSpPr/>
          <p:nvPr/>
        </p:nvSpPr>
        <p:spPr>
          <a:xfrm>
            <a:off x="7358063" y="1357313"/>
            <a:ext cx="1100137" cy="1071562"/>
          </a:xfrm>
          <a:prstGeom prst="ellipse">
            <a:avLst/>
          </a:prstGeom>
          <a:solidFill>
            <a:srgbClr val="FF6600"/>
          </a:solidFill>
          <a:ln>
            <a:solidFill>
              <a:srgbClr val="FF6600"/>
            </a:solidFill>
          </a:ln>
        </p:spPr>
        <p:style>
          <a:lnRef idx="2">
            <a:schemeClr val="accent2">
              <a:shade val="50000"/>
            </a:schemeClr>
          </a:lnRef>
          <a:fillRef idx="1">
            <a:schemeClr val="accent2"/>
          </a:fillRef>
          <a:effectRef idx="0">
            <a:schemeClr val="accent2"/>
          </a:effectRef>
          <a:fontRef idx="minor">
            <a:schemeClr val="lt1"/>
          </a:fontRef>
        </p:style>
        <p:txBody>
          <a:bodyPr lIns="0" tIns="0" rIns="0" bIns="0" anchor="ctr"/>
          <a:lstStyle/>
          <a:p>
            <a:pPr algn="ctr" fontAlgn="auto">
              <a:spcBef>
                <a:spcPts val="0"/>
              </a:spcBef>
              <a:spcAft>
                <a:spcPts val="0"/>
              </a:spcAft>
              <a:defRPr/>
            </a:pPr>
            <a:r>
              <a:rPr lang="en-US" sz="1600" b="1" dirty="0" err="1"/>
              <a:t>Consulta-tion</a:t>
            </a:r>
            <a:endParaRPr lang="en-US" sz="1600" b="1" dirty="0"/>
          </a:p>
        </p:txBody>
      </p:sp>
      <p:cxnSp>
        <p:nvCxnSpPr>
          <p:cNvPr id="33800" name="Straight Arrow Connector 56"/>
          <p:cNvCxnSpPr>
            <a:cxnSpLocks noChangeShapeType="1"/>
          </p:cNvCxnSpPr>
          <p:nvPr/>
        </p:nvCxnSpPr>
        <p:spPr bwMode="auto">
          <a:xfrm>
            <a:off x="5562600" y="1785938"/>
            <a:ext cx="1795463" cy="1587"/>
          </a:xfrm>
          <a:prstGeom prst="straightConnector1">
            <a:avLst/>
          </a:prstGeom>
          <a:noFill/>
          <a:ln w="25400">
            <a:solidFill>
              <a:srgbClr val="FF6600"/>
            </a:solidFill>
            <a:round/>
            <a:headEnd/>
            <a:tailEnd type="arrow" w="med" len="med"/>
          </a:ln>
          <a:effectLst>
            <a:outerShdw blurRad="63500" dist="20000" dir="5400000" rotWithShape="0">
              <a:srgbClr val="000000">
                <a:alpha val="37999"/>
              </a:srgbClr>
            </a:outerShdw>
          </a:effectLst>
        </p:spPr>
      </p:cxnSp>
      <p:cxnSp>
        <p:nvCxnSpPr>
          <p:cNvPr id="33801" name="Straight Arrow Connector 58"/>
          <p:cNvCxnSpPr>
            <a:cxnSpLocks noChangeShapeType="1"/>
          </p:cNvCxnSpPr>
          <p:nvPr/>
        </p:nvCxnSpPr>
        <p:spPr bwMode="auto">
          <a:xfrm>
            <a:off x="5500688" y="2249488"/>
            <a:ext cx="1889125" cy="1108075"/>
          </a:xfrm>
          <a:prstGeom prst="straightConnector1">
            <a:avLst/>
          </a:prstGeom>
          <a:noFill/>
          <a:ln w="25400">
            <a:solidFill>
              <a:srgbClr val="008000"/>
            </a:solidFill>
            <a:round/>
            <a:headEnd/>
            <a:tailEnd type="arrow" w="med" len="med"/>
          </a:ln>
          <a:effectLst>
            <a:outerShdw blurRad="63500" dist="20000" dir="5400000" rotWithShape="0">
              <a:srgbClr val="000000">
                <a:alpha val="37999"/>
              </a:srgbClr>
            </a:outerShdw>
          </a:effectLst>
        </p:spPr>
      </p:cxnSp>
      <p:sp>
        <p:nvSpPr>
          <p:cNvPr id="47" name="Oval 46"/>
          <p:cNvSpPr/>
          <p:nvPr/>
        </p:nvSpPr>
        <p:spPr>
          <a:xfrm>
            <a:off x="4286250" y="1285875"/>
            <a:ext cx="1276350" cy="1214438"/>
          </a:xfrm>
          <a:prstGeom prst="ellipse">
            <a:avLst/>
          </a:prstGeom>
          <a:solidFill>
            <a:srgbClr val="FF6600"/>
          </a:solidFill>
          <a:ln>
            <a:solidFill>
              <a:srgbClr val="FF6600"/>
            </a:solidFill>
          </a:ln>
        </p:spPr>
        <p:style>
          <a:lnRef idx="2">
            <a:schemeClr val="accent2">
              <a:shade val="50000"/>
            </a:schemeClr>
          </a:lnRef>
          <a:fillRef idx="1">
            <a:schemeClr val="accent2"/>
          </a:fillRef>
          <a:effectRef idx="0">
            <a:schemeClr val="accent2"/>
          </a:effectRef>
          <a:fontRef idx="minor">
            <a:schemeClr val="lt1"/>
          </a:fontRef>
        </p:style>
        <p:txBody>
          <a:bodyPr lIns="0" tIns="0" rIns="0" bIns="0" anchor="ctr"/>
          <a:lstStyle/>
          <a:p>
            <a:pPr algn="ctr" fontAlgn="auto">
              <a:spcBef>
                <a:spcPts val="0"/>
              </a:spcBef>
              <a:spcAft>
                <a:spcPts val="0"/>
              </a:spcAft>
              <a:defRPr/>
            </a:pPr>
            <a:r>
              <a:rPr lang="en-US" sz="1400" b="1" dirty="0"/>
              <a:t>State  A justifies no notification to State B</a:t>
            </a:r>
          </a:p>
        </p:txBody>
      </p:sp>
      <p:sp>
        <p:nvSpPr>
          <p:cNvPr id="6" name="Oval 5"/>
          <p:cNvSpPr/>
          <p:nvPr/>
        </p:nvSpPr>
        <p:spPr>
          <a:xfrm>
            <a:off x="428625" y="3048000"/>
            <a:ext cx="1171575" cy="1166813"/>
          </a:xfrm>
          <a:prstGeom prst="ellipse">
            <a:avLst/>
          </a:prstGeom>
        </p:spPr>
        <p:style>
          <a:lnRef idx="2">
            <a:schemeClr val="accent2">
              <a:shade val="50000"/>
            </a:schemeClr>
          </a:lnRef>
          <a:fillRef idx="1">
            <a:schemeClr val="accent2"/>
          </a:fillRef>
          <a:effectRef idx="0">
            <a:schemeClr val="accent2"/>
          </a:effectRef>
          <a:fontRef idx="minor">
            <a:schemeClr val="lt1"/>
          </a:fontRef>
        </p:style>
        <p:txBody>
          <a:bodyPr lIns="0" tIns="0" rIns="0" bIns="0" anchor="ctr"/>
          <a:lstStyle/>
          <a:p>
            <a:pPr algn="ctr" fontAlgn="auto">
              <a:spcBef>
                <a:spcPts val="0"/>
              </a:spcBef>
              <a:spcAft>
                <a:spcPts val="0"/>
              </a:spcAft>
              <a:defRPr/>
            </a:pPr>
            <a:r>
              <a:rPr lang="en-US" sz="1400" b="1" dirty="0"/>
              <a:t>Planned Measure by State A</a:t>
            </a:r>
          </a:p>
        </p:txBody>
      </p:sp>
      <p:sp>
        <p:nvSpPr>
          <p:cNvPr id="67" name="Oval 66"/>
          <p:cNvSpPr/>
          <p:nvPr/>
        </p:nvSpPr>
        <p:spPr>
          <a:xfrm>
            <a:off x="4286250" y="4481513"/>
            <a:ext cx="1285875" cy="1233487"/>
          </a:xfrm>
          <a:prstGeom prst="ellipse">
            <a:avLst/>
          </a:prstGeom>
          <a:solidFill>
            <a:srgbClr val="FF6600"/>
          </a:solidFill>
          <a:ln>
            <a:solidFill>
              <a:srgbClr val="FF6600"/>
            </a:solidFill>
          </a:ln>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fontAlgn="auto">
              <a:spcBef>
                <a:spcPts val="0"/>
              </a:spcBef>
              <a:spcAft>
                <a:spcPts val="0"/>
              </a:spcAft>
              <a:defRPr/>
            </a:pPr>
            <a:r>
              <a:rPr lang="en-US" sz="1400" b="1" dirty="0"/>
              <a:t>Timely notification to State B</a:t>
            </a:r>
          </a:p>
        </p:txBody>
      </p:sp>
      <p:cxnSp>
        <p:nvCxnSpPr>
          <p:cNvPr id="33805" name="Straight Arrow Connector 67"/>
          <p:cNvCxnSpPr>
            <a:cxnSpLocks noChangeShapeType="1"/>
            <a:endCxn id="67" idx="2"/>
          </p:cNvCxnSpPr>
          <p:nvPr/>
        </p:nvCxnSpPr>
        <p:spPr bwMode="auto">
          <a:xfrm>
            <a:off x="1552575" y="3952875"/>
            <a:ext cx="2733675" cy="1146175"/>
          </a:xfrm>
          <a:prstGeom prst="straightConnector1">
            <a:avLst/>
          </a:prstGeom>
          <a:noFill/>
          <a:ln w="25400">
            <a:solidFill>
              <a:srgbClr val="FF6600"/>
            </a:solidFill>
            <a:round/>
            <a:headEnd/>
            <a:tailEnd type="arrow" w="med" len="med"/>
          </a:ln>
          <a:effectLst>
            <a:outerShdw blurRad="63500" dist="20000" dir="5400000" rotWithShape="0">
              <a:srgbClr val="000000">
                <a:alpha val="37999"/>
              </a:srgbClr>
            </a:outerShdw>
          </a:effectLst>
        </p:spPr>
      </p:cxnSp>
      <p:cxnSp>
        <p:nvCxnSpPr>
          <p:cNvPr id="33806" name="Straight Arrow Connector 71"/>
          <p:cNvCxnSpPr>
            <a:cxnSpLocks noChangeShapeType="1"/>
          </p:cNvCxnSpPr>
          <p:nvPr/>
        </p:nvCxnSpPr>
        <p:spPr bwMode="auto">
          <a:xfrm rot="5400000" flipH="1" flipV="1">
            <a:off x="6003925" y="3289300"/>
            <a:ext cx="876300" cy="1974850"/>
          </a:xfrm>
          <a:prstGeom prst="straightConnector1">
            <a:avLst/>
          </a:prstGeom>
          <a:noFill/>
          <a:ln w="25400">
            <a:solidFill>
              <a:srgbClr val="FF6600"/>
            </a:solidFill>
            <a:round/>
            <a:headEnd/>
            <a:tailEnd type="arrow" w="med" len="med"/>
          </a:ln>
          <a:effectLst>
            <a:outerShdw blurRad="63500" dist="20000" dir="5400000" rotWithShape="0">
              <a:srgbClr val="000000">
                <a:alpha val="37999"/>
              </a:srgbClr>
            </a:outerShdw>
          </a:effectLst>
        </p:spPr>
      </p:cxnSp>
      <p:cxnSp>
        <p:nvCxnSpPr>
          <p:cNvPr id="33807" name="Straight Arrow Connector 74"/>
          <p:cNvCxnSpPr>
            <a:cxnSpLocks noChangeShapeType="1"/>
            <a:endCxn id="53" idx="2"/>
          </p:cNvCxnSpPr>
          <p:nvPr/>
        </p:nvCxnSpPr>
        <p:spPr bwMode="auto">
          <a:xfrm>
            <a:off x="5572125" y="5286375"/>
            <a:ext cx="1785938" cy="36513"/>
          </a:xfrm>
          <a:prstGeom prst="straightConnector1">
            <a:avLst/>
          </a:prstGeom>
          <a:noFill/>
          <a:ln w="25400">
            <a:solidFill>
              <a:srgbClr val="FF6600"/>
            </a:solidFill>
            <a:round/>
            <a:headEnd/>
            <a:tailEnd type="arrow" w="med" len="med"/>
          </a:ln>
          <a:effectLst>
            <a:outerShdw blurRad="63500" dist="20000" dir="5400000" rotWithShape="0">
              <a:srgbClr val="000000">
                <a:alpha val="37999"/>
              </a:srgbClr>
            </a:outerShdw>
          </a:effectLst>
        </p:spPr>
      </p:cxnSp>
      <p:cxnSp>
        <p:nvCxnSpPr>
          <p:cNvPr id="33808" name="Straight Arrow Connector 78"/>
          <p:cNvCxnSpPr>
            <a:cxnSpLocks noChangeShapeType="1"/>
          </p:cNvCxnSpPr>
          <p:nvPr/>
        </p:nvCxnSpPr>
        <p:spPr bwMode="auto">
          <a:xfrm>
            <a:off x="1600200" y="3581400"/>
            <a:ext cx="762000" cy="1588"/>
          </a:xfrm>
          <a:prstGeom prst="straightConnector1">
            <a:avLst/>
          </a:prstGeom>
          <a:noFill/>
          <a:ln w="25400">
            <a:solidFill>
              <a:srgbClr val="008000"/>
            </a:solidFill>
            <a:prstDash val="dash"/>
            <a:round/>
            <a:headEnd/>
            <a:tailEnd type="arrow" w="med" len="med"/>
          </a:ln>
          <a:effectLst>
            <a:outerShdw blurRad="63500" dist="20000" dir="5400000" rotWithShape="0">
              <a:srgbClr val="000000">
                <a:alpha val="37999"/>
              </a:srgbClr>
            </a:outerShdw>
          </a:effectLst>
        </p:spPr>
      </p:cxnSp>
      <p:cxnSp>
        <p:nvCxnSpPr>
          <p:cNvPr id="33809" name="Straight Arrow Connector 84"/>
          <p:cNvCxnSpPr>
            <a:cxnSpLocks noChangeShapeType="1"/>
          </p:cNvCxnSpPr>
          <p:nvPr/>
        </p:nvCxnSpPr>
        <p:spPr bwMode="auto">
          <a:xfrm>
            <a:off x="3371850" y="3581400"/>
            <a:ext cx="914400" cy="1588"/>
          </a:xfrm>
          <a:prstGeom prst="straightConnector1">
            <a:avLst/>
          </a:prstGeom>
          <a:noFill/>
          <a:ln w="25400">
            <a:solidFill>
              <a:srgbClr val="008000"/>
            </a:solidFill>
            <a:prstDash val="dash"/>
            <a:round/>
            <a:headEnd/>
            <a:tailEnd type="arrow" w="med" len="med"/>
          </a:ln>
          <a:effectLst>
            <a:outerShdw blurRad="63500" dist="20000" dir="5400000" rotWithShape="0">
              <a:srgbClr val="000000">
                <a:alpha val="37999"/>
              </a:srgbClr>
            </a:outerShdw>
          </a:effectLst>
        </p:spPr>
      </p:cxnSp>
      <p:sp>
        <p:nvSpPr>
          <p:cNvPr id="87" name="Oval 86"/>
          <p:cNvSpPr/>
          <p:nvPr/>
        </p:nvSpPr>
        <p:spPr>
          <a:xfrm>
            <a:off x="4286250" y="2928938"/>
            <a:ext cx="1285875" cy="1214437"/>
          </a:xfrm>
          <a:prstGeom prst="ellipse">
            <a:avLst/>
          </a:prstGeom>
          <a:solidFill>
            <a:srgbClr val="008000"/>
          </a:solidFill>
          <a:ln>
            <a:solidFill>
              <a:srgbClr val="008000"/>
            </a:solidFill>
          </a:ln>
        </p:spPr>
        <p:style>
          <a:lnRef idx="2">
            <a:schemeClr val="accent2">
              <a:shade val="50000"/>
            </a:schemeClr>
          </a:lnRef>
          <a:fillRef idx="1">
            <a:schemeClr val="accent2"/>
          </a:fillRef>
          <a:effectRef idx="0">
            <a:schemeClr val="accent2"/>
          </a:effectRef>
          <a:fontRef idx="minor">
            <a:schemeClr val="lt1"/>
          </a:fontRef>
        </p:style>
        <p:txBody>
          <a:bodyPr lIns="0" tIns="0" rIns="0" bIns="0" anchor="ctr"/>
          <a:lstStyle/>
          <a:p>
            <a:pPr algn="ctr" fontAlgn="auto">
              <a:spcBef>
                <a:spcPts val="0"/>
              </a:spcBef>
              <a:spcAft>
                <a:spcPts val="0"/>
              </a:spcAft>
              <a:defRPr/>
            </a:pPr>
            <a:r>
              <a:rPr lang="en-US" sz="1400" b="1" dirty="0"/>
              <a:t>Declaration of urgency to State B </a:t>
            </a:r>
          </a:p>
        </p:txBody>
      </p:sp>
      <p:cxnSp>
        <p:nvCxnSpPr>
          <p:cNvPr id="33811" name="Straight Arrow Connector 87"/>
          <p:cNvCxnSpPr>
            <a:cxnSpLocks noChangeShapeType="1"/>
            <a:endCxn id="53" idx="1"/>
          </p:cNvCxnSpPr>
          <p:nvPr/>
        </p:nvCxnSpPr>
        <p:spPr bwMode="auto">
          <a:xfrm>
            <a:off x="5540375" y="3856038"/>
            <a:ext cx="1978025" cy="1087437"/>
          </a:xfrm>
          <a:prstGeom prst="straightConnector1">
            <a:avLst/>
          </a:prstGeom>
          <a:noFill/>
          <a:ln w="25400">
            <a:solidFill>
              <a:srgbClr val="FF6600"/>
            </a:solidFill>
            <a:prstDash val="dash"/>
            <a:round/>
            <a:headEnd/>
            <a:tailEnd type="arrow" w="med" len="med"/>
          </a:ln>
          <a:effectLst>
            <a:outerShdw blurRad="63500" dist="20000" dir="5400000" rotWithShape="0">
              <a:srgbClr val="000000">
                <a:alpha val="37999"/>
              </a:srgbClr>
            </a:outerShdw>
          </a:effectLst>
        </p:spPr>
      </p:cxnSp>
      <p:cxnSp>
        <p:nvCxnSpPr>
          <p:cNvPr id="33812" name="Straight Arrow Connector 32"/>
          <p:cNvCxnSpPr>
            <a:cxnSpLocks noChangeShapeType="1"/>
          </p:cNvCxnSpPr>
          <p:nvPr/>
        </p:nvCxnSpPr>
        <p:spPr bwMode="auto">
          <a:xfrm>
            <a:off x="3643313" y="1785938"/>
            <a:ext cx="642937" cy="1587"/>
          </a:xfrm>
          <a:prstGeom prst="straightConnector1">
            <a:avLst/>
          </a:prstGeom>
          <a:noFill/>
          <a:ln w="25400">
            <a:solidFill>
              <a:srgbClr val="FF6600"/>
            </a:solidFill>
            <a:round/>
            <a:headEnd/>
            <a:tailEnd type="arrow" w="med" len="med"/>
          </a:ln>
          <a:effectLst>
            <a:outerShdw blurRad="63500" dist="20000" dir="5400000" rotWithShape="0">
              <a:srgbClr val="000000">
                <a:alpha val="37999"/>
              </a:srgbClr>
            </a:outerShdw>
          </a:effectLst>
        </p:spPr>
      </p:cxnSp>
      <p:sp>
        <p:nvSpPr>
          <p:cNvPr id="51" name="Oval 50"/>
          <p:cNvSpPr/>
          <p:nvPr/>
        </p:nvSpPr>
        <p:spPr>
          <a:xfrm>
            <a:off x="7358063" y="3000375"/>
            <a:ext cx="1071562" cy="1071563"/>
          </a:xfrm>
          <a:prstGeom prst="ellipse">
            <a:avLst/>
          </a:prstGeom>
          <a:solidFill>
            <a:srgbClr val="008000"/>
          </a:solidFill>
          <a:ln>
            <a:solidFill>
              <a:srgbClr val="008000"/>
            </a:solidFill>
          </a:ln>
        </p:spPr>
        <p:style>
          <a:lnRef idx="2">
            <a:schemeClr val="accent2">
              <a:shade val="50000"/>
            </a:schemeClr>
          </a:lnRef>
          <a:fillRef idx="1">
            <a:schemeClr val="accent2"/>
          </a:fillRef>
          <a:effectRef idx="0">
            <a:schemeClr val="accent2"/>
          </a:effectRef>
          <a:fontRef idx="minor">
            <a:schemeClr val="lt1"/>
          </a:fontRef>
        </p:style>
        <p:txBody>
          <a:bodyPr wrap="none" lIns="0" tIns="0" rIns="0" bIns="0" anchor="ctr"/>
          <a:lstStyle/>
          <a:p>
            <a:pPr algn="ctr" fontAlgn="auto">
              <a:spcBef>
                <a:spcPts val="0"/>
              </a:spcBef>
              <a:spcAft>
                <a:spcPts val="0"/>
              </a:spcAft>
              <a:defRPr/>
            </a:pPr>
            <a:r>
              <a:rPr lang="en-US" sz="1600" b="1" dirty="0"/>
              <a:t>Proceed</a:t>
            </a:r>
          </a:p>
        </p:txBody>
      </p:sp>
      <p:sp>
        <p:nvSpPr>
          <p:cNvPr id="53" name="Oval 52"/>
          <p:cNvSpPr/>
          <p:nvPr/>
        </p:nvSpPr>
        <p:spPr>
          <a:xfrm>
            <a:off x="7358063" y="4786313"/>
            <a:ext cx="1100137" cy="1071562"/>
          </a:xfrm>
          <a:prstGeom prst="ellipse">
            <a:avLst/>
          </a:prstGeom>
          <a:solidFill>
            <a:srgbClr val="FF6600"/>
          </a:solidFill>
          <a:ln>
            <a:solidFill>
              <a:srgbClr val="FF6600"/>
            </a:solidFill>
          </a:ln>
        </p:spPr>
        <p:style>
          <a:lnRef idx="2">
            <a:schemeClr val="accent2">
              <a:shade val="50000"/>
            </a:schemeClr>
          </a:lnRef>
          <a:fillRef idx="1">
            <a:schemeClr val="accent2"/>
          </a:fillRef>
          <a:effectRef idx="0">
            <a:schemeClr val="accent2"/>
          </a:effectRef>
          <a:fontRef idx="minor">
            <a:schemeClr val="lt1"/>
          </a:fontRef>
        </p:style>
        <p:txBody>
          <a:bodyPr lIns="0" tIns="0" rIns="0" bIns="0" anchor="ctr"/>
          <a:lstStyle/>
          <a:p>
            <a:pPr algn="ctr" fontAlgn="auto">
              <a:spcBef>
                <a:spcPts val="0"/>
              </a:spcBef>
              <a:spcAft>
                <a:spcPts val="0"/>
              </a:spcAft>
              <a:defRPr/>
            </a:pPr>
            <a:r>
              <a:rPr lang="en-US" sz="1600" b="1" dirty="0" err="1"/>
              <a:t>Consulta-tion</a:t>
            </a:r>
            <a:endParaRPr lang="en-US" sz="1600" b="1" dirty="0"/>
          </a:p>
        </p:txBody>
      </p:sp>
      <p:sp>
        <p:nvSpPr>
          <p:cNvPr id="61" name="Oval 60"/>
          <p:cNvSpPr/>
          <p:nvPr/>
        </p:nvSpPr>
        <p:spPr>
          <a:xfrm>
            <a:off x="2357438" y="3000375"/>
            <a:ext cx="1071562" cy="1071563"/>
          </a:xfrm>
          <a:prstGeom prst="ellipse">
            <a:avLst/>
          </a:prstGeom>
          <a:solidFill>
            <a:srgbClr val="008000"/>
          </a:solidFill>
          <a:ln>
            <a:solidFill>
              <a:srgbClr val="008000"/>
            </a:solidFill>
          </a:ln>
        </p:spPr>
        <p:style>
          <a:lnRef idx="2">
            <a:schemeClr val="accent2">
              <a:shade val="50000"/>
            </a:schemeClr>
          </a:lnRef>
          <a:fillRef idx="1">
            <a:schemeClr val="accent2"/>
          </a:fillRef>
          <a:effectRef idx="0">
            <a:schemeClr val="accent2"/>
          </a:effectRef>
          <a:fontRef idx="minor">
            <a:schemeClr val="lt1"/>
          </a:fontRef>
        </p:style>
        <p:txBody>
          <a:bodyPr wrap="none" lIns="0" tIns="0" rIns="0" bIns="0" anchor="ctr"/>
          <a:lstStyle/>
          <a:p>
            <a:pPr algn="ctr" fontAlgn="auto">
              <a:spcBef>
                <a:spcPts val="0"/>
              </a:spcBef>
              <a:spcAft>
                <a:spcPts val="0"/>
              </a:spcAft>
              <a:defRPr/>
            </a:pPr>
            <a:r>
              <a:rPr lang="en-US" sz="1600" b="1" dirty="0"/>
              <a:t>Proceed</a:t>
            </a:r>
          </a:p>
        </p:txBody>
      </p:sp>
    </p:spTree>
    <p:extLst>
      <p:ext uri="{BB962C8B-B14F-4D97-AF65-F5344CB8AC3E}">
        <p14:creationId xmlns:p14="http://schemas.microsoft.com/office/powerpoint/2010/main" val="3166483619"/>
      </p:ext>
    </p:extLst>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Autofit/>
          </a:bodyPr>
          <a:lstStyle/>
          <a:p>
            <a:pPr algn="ctr"/>
            <a:r>
              <a:rPr lang="en-US" sz="3600" b="1" dirty="0" smtClean="0"/>
              <a:t>Key Provisions – Procedural</a:t>
            </a:r>
            <a:endParaRPr lang="en-US" sz="3600" b="1" dirty="0"/>
          </a:p>
        </p:txBody>
      </p:sp>
      <p:pic>
        <p:nvPicPr>
          <p:cNvPr id="5" name="Picture 4"/>
          <p:cNvPicPr>
            <a:picLocks noChangeAspect="1"/>
          </p:cNvPicPr>
          <p:nvPr/>
        </p:nvPicPr>
        <p:blipFill>
          <a:blip r:embed="rId3"/>
          <a:stretch>
            <a:fillRect/>
          </a:stretch>
        </p:blipFill>
        <p:spPr>
          <a:xfrm>
            <a:off x="7092280" y="1196752"/>
            <a:ext cx="1905000" cy="1524000"/>
          </a:xfrm>
          <a:prstGeom prst="rect">
            <a:avLst/>
          </a:prstGeom>
        </p:spPr>
      </p:pic>
      <p:pic>
        <p:nvPicPr>
          <p:cNvPr id="6" name="Picture 5"/>
          <p:cNvPicPr>
            <a:picLocks noChangeAspect="1"/>
          </p:cNvPicPr>
          <p:nvPr/>
        </p:nvPicPr>
        <p:blipFill>
          <a:blip r:embed="rId4"/>
          <a:stretch>
            <a:fillRect/>
          </a:stretch>
        </p:blipFill>
        <p:spPr>
          <a:xfrm>
            <a:off x="7092280" y="2996952"/>
            <a:ext cx="1914213" cy="1584176"/>
          </a:xfrm>
          <a:prstGeom prst="rect">
            <a:avLst/>
          </a:prstGeom>
        </p:spPr>
      </p:pic>
      <p:pic>
        <p:nvPicPr>
          <p:cNvPr id="7" name="Picture 6"/>
          <p:cNvPicPr>
            <a:picLocks noChangeAspect="1"/>
          </p:cNvPicPr>
          <p:nvPr/>
        </p:nvPicPr>
        <p:blipFill>
          <a:blip r:embed="rId5"/>
          <a:stretch>
            <a:fillRect/>
          </a:stretch>
        </p:blipFill>
        <p:spPr>
          <a:xfrm>
            <a:off x="7092280" y="4869160"/>
            <a:ext cx="1905000" cy="1524000"/>
          </a:xfrm>
          <a:prstGeom prst="rect">
            <a:avLst/>
          </a:prstGeom>
        </p:spPr>
      </p:pic>
      <p:sp>
        <p:nvSpPr>
          <p:cNvPr id="8" name="Text Placeholder 2"/>
          <p:cNvSpPr>
            <a:spLocks noGrp="1"/>
          </p:cNvSpPr>
          <p:nvPr>
            <p:ph idx="1"/>
          </p:nvPr>
        </p:nvSpPr>
        <p:spPr>
          <a:xfrm>
            <a:off x="179512" y="1196752"/>
            <a:ext cx="6768752" cy="5256213"/>
          </a:xfrm>
        </p:spPr>
        <p:txBody>
          <a:bodyPr rtlCol="0">
            <a:normAutofit fontScale="85000" lnSpcReduction="20000"/>
          </a:bodyPr>
          <a:lstStyle/>
          <a:p>
            <a:pPr marL="0" indent="0">
              <a:buNone/>
              <a:tabLst>
                <a:tab pos="2149475" algn="l"/>
              </a:tabLst>
              <a:defRPr/>
            </a:pPr>
            <a:r>
              <a:rPr lang="en-US" b="1" u="sng" dirty="0" smtClean="0">
                <a:ea typeface="+mn-ea"/>
                <a:cs typeface="+mn-cs"/>
              </a:rPr>
              <a:t>Strong</a:t>
            </a:r>
            <a:r>
              <a:rPr lang="en-US" dirty="0" smtClean="0">
                <a:ea typeface="+mn-ea"/>
                <a:cs typeface="+mn-cs"/>
              </a:rPr>
              <a:t> emphasis on process and cooperation</a:t>
            </a:r>
          </a:p>
          <a:p>
            <a:pPr>
              <a:buFont typeface="Wingdings" charset="2"/>
              <a:buChar char="q"/>
              <a:tabLst>
                <a:tab pos="2149475" algn="l"/>
              </a:tabLst>
              <a:defRPr/>
            </a:pPr>
            <a:r>
              <a:rPr lang="en-US" dirty="0" smtClean="0">
                <a:ea typeface="+mn-ea"/>
                <a:cs typeface="+mn-cs"/>
              </a:rPr>
              <a:t>Equitable </a:t>
            </a:r>
            <a:r>
              <a:rPr lang="en-US" i="1" dirty="0" smtClean="0">
                <a:ea typeface="+mn-ea"/>
                <a:cs typeface="+mn-cs"/>
              </a:rPr>
              <a:t>participation</a:t>
            </a:r>
          </a:p>
          <a:p>
            <a:pPr>
              <a:buFont typeface="Wingdings" charset="2"/>
              <a:buChar char="q"/>
              <a:tabLst>
                <a:tab pos="2149475" algn="l"/>
              </a:tabLst>
              <a:defRPr/>
            </a:pPr>
            <a:r>
              <a:rPr lang="en-US" dirty="0" smtClean="0"/>
              <a:t>Duty to cooperate</a:t>
            </a:r>
          </a:p>
          <a:p>
            <a:pPr>
              <a:buFont typeface="Wingdings" charset="2"/>
              <a:buChar char="q"/>
              <a:tabLst>
                <a:tab pos="2149475" algn="l"/>
              </a:tabLst>
              <a:defRPr/>
            </a:pPr>
            <a:r>
              <a:rPr lang="en-US" dirty="0" smtClean="0"/>
              <a:t>Regular exchange of data and information</a:t>
            </a:r>
          </a:p>
          <a:p>
            <a:pPr>
              <a:buFont typeface="Wingdings" charset="2"/>
              <a:buChar char="q"/>
              <a:tabLst>
                <a:tab pos="2149475" algn="l"/>
              </a:tabLst>
              <a:defRPr/>
            </a:pPr>
            <a:r>
              <a:rPr lang="en-US" dirty="0" smtClean="0"/>
              <a:t>“Where appropriate, jointly…”</a:t>
            </a:r>
          </a:p>
          <a:p>
            <a:pPr lvl="1">
              <a:buFont typeface="Wingdings" charset="2"/>
              <a:buChar char="q"/>
              <a:tabLst>
                <a:tab pos="2149475" algn="l"/>
              </a:tabLst>
              <a:defRPr/>
            </a:pPr>
            <a:r>
              <a:rPr lang="en-US" dirty="0" smtClean="0"/>
              <a:t>Protect and preserve the ecosystems of international watercourses </a:t>
            </a:r>
          </a:p>
          <a:p>
            <a:pPr lvl="1">
              <a:buFont typeface="Wingdings" charset="2"/>
              <a:buChar char="q"/>
              <a:tabLst>
                <a:tab pos="2149475" algn="l"/>
              </a:tabLst>
              <a:defRPr/>
            </a:pPr>
            <a:r>
              <a:rPr lang="en-US" dirty="0" smtClean="0"/>
              <a:t>Respond to needs or opportunities for regulation of the flow of waters of an international watercourse</a:t>
            </a:r>
          </a:p>
          <a:p>
            <a:pPr lvl="1">
              <a:buFont typeface="Wingdings" charset="2"/>
              <a:buChar char="q"/>
              <a:tabLst>
                <a:tab pos="2149475" algn="l"/>
              </a:tabLst>
              <a:defRPr/>
            </a:pPr>
            <a:r>
              <a:rPr lang="en-US" dirty="0" smtClean="0"/>
              <a:t>Prevent or mitigate conditions … that may be harmful to other watercourse States, whether resulting from natural causes or human conduct, such as flood or ice conditions, water-borne diseases, siltation, erosion, salt-water intrusion, drought or desertification</a:t>
            </a:r>
          </a:p>
          <a:p>
            <a:pPr lvl="1">
              <a:buFont typeface="Wingdings" charset="2"/>
              <a:buChar char="q"/>
              <a:tabLst>
                <a:tab pos="2149475" algn="l"/>
              </a:tabLst>
              <a:defRPr/>
            </a:pPr>
            <a:r>
              <a:rPr lang="en-US" dirty="0" smtClean="0"/>
              <a:t>Take all practicable measures necessitated by the circumstances to prevent, mitigate and eliminate harmful effects of an emergency</a:t>
            </a:r>
          </a:p>
          <a:p>
            <a:pPr lvl="1">
              <a:buFont typeface="Wingdings" charset="2"/>
              <a:buChar char="q"/>
              <a:tabLst>
                <a:tab pos="2149475" algn="l"/>
              </a:tabLst>
              <a:defRPr/>
            </a:pPr>
            <a:endParaRPr lang="en-US" dirty="0" smtClean="0"/>
          </a:p>
          <a:p>
            <a:pPr lvl="1">
              <a:buFont typeface="Wingdings" charset="2"/>
              <a:buChar char="q"/>
              <a:tabLst>
                <a:tab pos="2149475" algn="l"/>
              </a:tabLst>
              <a:defRPr/>
            </a:pPr>
            <a:endParaRPr lang="en-US" dirty="0" smtClean="0"/>
          </a:p>
          <a:p>
            <a:pPr lvl="1">
              <a:buFont typeface="Wingdings" charset="2"/>
              <a:buChar char="q"/>
              <a:tabLst>
                <a:tab pos="2149475" algn="l"/>
              </a:tabLst>
              <a:defRPr/>
            </a:pPr>
            <a:endParaRPr lang="en-US" dirty="0" smtClean="0"/>
          </a:p>
          <a:p>
            <a:pPr>
              <a:buFont typeface="Wingdings" charset="2"/>
              <a:buChar char="q"/>
              <a:tabLst>
                <a:tab pos="2149475" algn="l"/>
              </a:tabLst>
              <a:defRPr/>
            </a:pPr>
            <a:endParaRPr lang="en-US" dirty="0" smtClean="0"/>
          </a:p>
          <a:p>
            <a:pPr>
              <a:buFont typeface="Wingdings" charset="2"/>
              <a:buChar char="q"/>
              <a:tabLst>
                <a:tab pos="2149475" algn="l"/>
              </a:tabLst>
              <a:defRPr/>
            </a:pPr>
            <a:endParaRPr lang="en-US" dirty="0" smtClean="0">
              <a:ea typeface="+mn-ea"/>
              <a:cs typeface="+mn-cs"/>
            </a:endParaRPr>
          </a:p>
          <a:p>
            <a:pPr>
              <a:buFont typeface="Wingdings" charset="2"/>
              <a:buChar char="q"/>
              <a:tabLst>
                <a:tab pos="2149475" algn="l"/>
              </a:tabLst>
              <a:defRPr/>
            </a:pPr>
            <a:endParaRPr lang="en-US" dirty="0">
              <a:ea typeface="+mn-ea"/>
              <a:cs typeface="+mn-cs"/>
            </a:endParaRPr>
          </a:p>
        </p:txBody>
      </p:sp>
    </p:spTree>
    <p:extLst>
      <p:ext uri="{BB962C8B-B14F-4D97-AF65-F5344CB8AC3E}">
        <p14:creationId xmlns:p14="http://schemas.microsoft.com/office/powerpoint/2010/main" val="1088223623"/>
      </p:ext>
    </p:extLst>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Autofit/>
          </a:bodyPr>
          <a:lstStyle/>
          <a:p>
            <a:pPr algn="ctr"/>
            <a:r>
              <a:rPr lang="en-US" sz="3600" b="1" dirty="0" smtClean="0"/>
              <a:t>Key Provisions – Joint Institutions</a:t>
            </a:r>
            <a:endParaRPr lang="en-US" sz="3600" b="1" dirty="0"/>
          </a:p>
        </p:txBody>
      </p:sp>
      <p:sp>
        <p:nvSpPr>
          <p:cNvPr id="3" name="Content Placeholder 2"/>
          <p:cNvSpPr>
            <a:spLocks noGrp="1"/>
          </p:cNvSpPr>
          <p:nvPr>
            <p:ph sz="half" idx="1"/>
          </p:nvPr>
        </p:nvSpPr>
        <p:spPr>
          <a:xfrm>
            <a:off x="457200" y="1196752"/>
            <a:ext cx="6491064" cy="5256584"/>
          </a:xfrm>
        </p:spPr>
        <p:txBody>
          <a:bodyPr>
            <a:normAutofit/>
          </a:bodyPr>
          <a:lstStyle/>
          <a:p>
            <a:pPr marL="0" indent="0">
              <a:buNone/>
            </a:pPr>
            <a:endParaRPr lang="en-US" dirty="0" smtClean="0"/>
          </a:p>
          <a:p>
            <a:pPr marL="0" indent="0" algn="ctr">
              <a:buNone/>
            </a:pPr>
            <a:r>
              <a:rPr lang="en-US" b="1" dirty="0" smtClean="0"/>
              <a:t>Article 24(1)  </a:t>
            </a:r>
            <a:r>
              <a:rPr lang="en-US" b="1" dirty="0"/>
              <a:t>Management</a:t>
            </a:r>
          </a:p>
          <a:p>
            <a:pPr marL="0" indent="0">
              <a:buNone/>
            </a:pPr>
            <a:endParaRPr lang="en-US" dirty="0" smtClean="0"/>
          </a:p>
          <a:p>
            <a:pPr marL="0" indent="0">
              <a:buNone/>
            </a:pPr>
            <a:r>
              <a:rPr lang="en-US" dirty="0" smtClean="0"/>
              <a:t>“Watercourse </a:t>
            </a:r>
            <a:r>
              <a:rPr lang="en-US" dirty="0"/>
              <a:t>States shall, at the request of any of them, enter into consultations concerning the management of an international watercourse, which may include the establishment of a joint management </a:t>
            </a:r>
            <a:r>
              <a:rPr lang="en-US" dirty="0" smtClean="0"/>
              <a:t>mechanism”</a:t>
            </a:r>
          </a:p>
          <a:p>
            <a:pPr marL="0" indent="0">
              <a:buNone/>
            </a:pPr>
            <a:endParaRPr lang="en-US" dirty="0"/>
          </a:p>
        </p:txBody>
      </p:sp>
      <p:pic>
        <p:nvPicPr>
          <p:cNvPr id="5" name="Picture 4"/>
          <p:cNvPicPr>
            <a:picLocks noChangeAspect="1"/>
          </p:cNvPicPr>
          <p:nvPr/>
        </p:nvPicPr>
        <p:blipFill>
          <a:blip r:embed="rId2"/>
          <a:stretch>
            <a:fillRect/>
          </a:stretch>
        </p:blipFill>
        <p:spPr>
          <a:xfrm>
            <a:off x="7092280" y="1196752"/>
            <a:ext cx="1905000" cy="1524000"/>
          </a:xfrm>
          <a:prstGeom prst="rect">
            <a:avLst/>
          </a:prstGeom>
        </p:spPr>
      </p:pic>
      <p:pic>
        <p:nvPicPr>
          <p:cNvPr id="6" name="Picture 5"/>
          <p:cNvPicPr>
            <a:picLocks noChangeAspect="1"/>
          </p:cNvPicPr>
          <p:nvPr/>
        </p:nvPicPr>
        <p:blipFill>
          <a:blip r:embed="rId3"/>
          <a:stretch>
            <a:fillRect/>
          </a:stretch>
        </p:blipFill>
        <p:spPr>
          <a:xfrm>
            <a:off x="7092280" y="2996952"/>
            <a:ext cx="1914213" cy="1584176"/>
          </a:xfrm>
          <a:prstGeom prst="rect">
            <a:avLst/>
          </a:prstGeom>
        </p:spPr>
      </p:pic>
      <p:pic>
        <p:nvPicPr>
          <p:cNvPr id="7" name="Picture 6"/>
          <p:cNvPicPr>
            <a:picLocks noChangeAspect="1"/>
          </p:cNvPicPr>
          <p:nvPr/>
        </p:nvPicPr>
        <p:blipFill>
          <a:blip r:embed="rId4"/>
          <a:stretch>
            <a:fillRect/>
          </a:stretch>
        </p:blipFill>
        <p:spPr>
          <a:xfrm>
            <a:off x="7092280" y="4869160"/>
            <a:ext cx="1905000" cy="1524000"/>
          </a:xfrm>
          <a:prstGeom prst="rect">
            <a:avLst/>
          </a:prstGeom>
        </p:spPr>
      </p:pic>
    </p:spTree>
    <p:extLst>
      <p:ext uri="{BB962C8B-B14F-4D97-AF65-F5344CB8AC3E}">
        <p14:creationId xmlns:p14="http://schemas.microsoft.com/office/powerpoint/2010/main" val="1402364935"/>
      </p:ext>
    </p:extLst>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Autofit/>
          </a:bodyPr>
          <a:lstStyle/>
          <a:p>
            <a:pPr algn="ctr"/>
            <a:r>
              <a:rPr lang="en-US" sz="3600" b="1" dirty="0" smtClean="0"/>
              <a:t>Key Provisions – Dispute Settlement</a:t>
            </a:r>
            <a:endParaRPr lang="en-US" sz="3600" b="1" dirty="0"/>
          </a:p>
        </p:txBody>
      </p:sp>
      <p:sp>
        <p:nvSpPr>
          <p:cNvPr id="3" name="Content Placeholder 2"/>
          <p:cNvSpPr>
            <a:spLocks noGrp="1"/>
          </p:cNvSpPr>
          <p:nvPr>
            <p:ph sz="half" idx="1"/>
          </p:nvPr>
        </p:nvSpPr>
        <p:spPr>
          <a:xfrm>
            <a:off x="179512" y="1196752"/>
            <a:ext cx="6768752" cy="5256584"/>
          </a:xfrm>
        </p:spPr>
        <p:txBody>
          <a:bodyPr>
            <a:normAutofit/>
          </a:bodyPr>
          <a:lstStyle/>
          <a:p>
            <a:pPr marL="344488" lvl="1" indent="-342900">
              <a:buFont typeface="Wingdings" charset="2"/>
              <a:buChar char="q"/>
            </a:pPr>
            <a:r>
              <a:rPr lang="en-US" dirty="0" smtClean="0"/>
              <a:t>Must settle disputes by peaceful means</a:t>
            </a:r>
          </a:p>
          <a:p>
            <a:pPr marL="1588" lvl="1" indent="0">
              <a:buNone/>
            </a:pPr>
            <a:endParaRPr lang="en-US" dirty="0" smtClean="0"/>
          </a:p>
          <a:p>
            <a:pPr marL="344488" lvl="1" indent="-342900">
              <a:buFont typeface="Wingdings" charset="2"/>
              <a:buChar char="q"/>
            </a:pPr>
            <a:r>
              <a:rPr lang="en-US" dirty="0" smtClean="0"/>
              <a:t>May jointly seek good offices, mediation or conciliation</a:t>
            </a:r>
          </a:p>
          <a:p>
            <a:pPr marL="1588" lvl="1" indent="0">
              <a:buNone/>
            </a:pPr>
            <a:endParaRPr lang="en-US" dirty="0" smtClean="0"/>
          </a:p>
          <a:p>
            <a:pPr marL="344488" lvl="1" indent="-342900">
              <a:buFont typeface="Wingdings" charset="2"/>
              <a:buChar char="q"/>
            </a:pPr>
            <a:r>
              <a:rPr lang="en-US" dirty="0" smtClean="0"/>
              <a:t>Use joint watercourse institutions where established</a:t>
            </a:r>
          </a:p>
          <a:p>
            <a:pPr marL="1588" lvl="1" indent="0">
              <a:buNone/>
            </a:pPr>
            <a:endParaRPr lang="en-US" dirty="0" smtClean="0"/>
          </a:p>
          <a:p>
            <a:pPr marL="344488" lvl="1" indent="-342900">
              <a:buFont typeface="Wingdings" charset="2"/>
              <a:buChar char="q"/>
            </a:pPr>
            <a:r>
              <a:rPr lang="en-US" dirty="0" smtClean="0"/>
              <a:t>Submit dispute to arbitration or ICJ</a:t>
            </a:r>
          </a:p>
          <a:p>
            <a:pPr marL="1588" lvl="1" indent="0">
              <a:buNone/>
            </a:pPr>
            <a:endParaRPr lang="en-US" dirty="0" smtClean="0"/>
          </a:p>
          <a:p>
            <a:pPr marL="344488" lvl="1" indent="-342900">
              <a:buFont typeface="Wingdings" charset="2"/>
              <a:buChar char="q"/>
            </a:pPr>
            <a:r>
              <a:rPr lang="en-US" dirty="0" smtClean="0"/>
              <a:t>Compulsory third party fact finding</a:t>
            </a:r>
          </a:p>
        </p:txBody>
      </p:sp>
      <p:pic>
        <p:nvPicPr>
          <p:cNvPr id="5" name="Picture 4"/>
          <p:cNvPicPr>
            <a:picLocks noChangeAspect="1"/>
          </p:cNvPicPr>
          <p:nvPr/>
        </p:nvPicPr>
        <p:blipFill>
          <a:blip r:embed="rId3"/>
          <a:stretch>
            <a:fillRect/>
          </a:stretch>
        </p:blipFill>
        <p:spPr>
          <a:xfrm>
            <a:off x="7092280" y="1196752"/>
            <a:ext cx="1905000" cy="1524000"/>
          </a:xfrm>
          <a:prstGeom prst="rect">
            <a:avLst/>
          </a:prstGeom>
        </p:spPr>
      </p:pic>
      <p:pic>
        <p:nvPicPr>
          <p:cNvPr id="6" name="Picture 5"/>
          <p:cNvPicPr>
            <a:picLocks noChangeAspect="1"/>
          </p:cNvPicPr>
          <p:nvPr/>
        </p:nvPicPr>
        <p:blipFill>
          <a:blip r:embed="rId4"/>
          <a:stretch>
            <a:fillRect/>
          </a:stretch>
        </p:blipFill>
        <p:spPr>
          <a:xfrm>
            <a:off x="7092280" y="2996952"/>
            <a:ext cx="1914213" cy="1584176"/>
          </a:xfrm>
          <a:prstGeom prst="rect">
            <a:avLst/>
          </a:prstGeom>
        </p:spPr>
      </p:pic>
      <p:pic>
        <p:nvPicPr>
          <p:cNvPr id="7" name="Picture 6"/>
          <p:cNvPicPr>
            <a:picLocks noChangeAspect="1"/>
          </p:cNvPicPr>
          <p:nvPr/>
        </p:nvPicPr>
        <p:blipFill>
          <a:blip r:embed="rId5"/>
          <a:stretch>
            <a:fillRect/>
          </a:stretch>
        </p:blipFill>
        <p:spPr>
          <a:xfrm>
            <a:off x="7092280" y="4869160"/>
            <a:ext cx="1905000" cy="1524000"/>
          </a:xfrm>
          <a:prstGeom prst="rect">
            <a:avLst/>
          </a:prstGeom>
        </p:spPr>
      </p:pic>
    </p:spTree>
    <p:extLst>
      <p:ext uri="{BB962C8B-B14F-4D97-AF65-F5344CB8AC3E}">
        <p14:creationId xmlns:p14="http://schemas.microsoft.com/office/powerpoint/2010/main" val="1088223623"/>
      </p:ext>
    </p:extLst>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sz="half" idx="1"/>
            <p:extLst>
              <p:ext uri="{D42A27DB-BD31-4B8C-83A1-F6EECF244321}">
                <p14:modId xmlns:p14="http://schemas.microsoft.com/office/powerpoint/2010/main" val="413179075"/>
              </p:ext>
            </p:extLst>
          </p:nvPr>
        </p:nvGraphicFramePr>
        <p:xfrm>
          <a:off x="0" y="893966"/>
          <a:ext cx="9144000" cy="58052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itle 3"/>
          <p:cNvSpPr>
            <a:spLocks noGrp="1"/>
          </p:cNvSpPr>
          <p:nvPr>
            <p:ph type="title"/>
          </p:nvPr>
        </p:nvSpPr>
        <p:spPr/>
        <p:txBody>
          <a:bodyPr/>
          <a:lstStyle/>
          <a:p>
            <a:pPr algn="ctr"/>
            <a:r>
              <a:rPr lang="en-US" dirty="0" smtClean="0"/>
              <a:t>Reasons for non-entry into force</a:t>
            </a:r>
            <a:endParaRPr lang="en-US" dirty="0"/>
          </a:p>
        </p:txBody>
      </p:sp>
    </p:spTree>
    <p:extLst>
      <p:ext uri="{BB962C8B-B14F-4D97-AF65-F5344CB8AC3E}">
        <p14:creationId xmlns:p14="http://schemas.microsoft.com/office/powerpoint/2010/main" val="117207345"/>
      </p:ext>
    </p:extLst>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7" name="Diagram 6"/>
          <p:cNvGraphicFramePr/>
          <p:nvPr>
            <p:extLst>
              <p:ext uri="{D42A27DB-BD31-4B8C-83A1-F6EECF244321}">
                <p14:modId xmlns:p14="http://schemas.microsoft.com/office/powerpoint/2010/main" val="2257461024"/>
              </p:ext>
            </p:extLst>
          </p:nvPr>
        </p:nvGraphicFramePr>
        <p:xfrm>
          <a:off x="18498" y="0"/>
          <a:ext cx="8801974" cy="67413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26" name="Group 25"/>
          <p:cNvGrpSpPr/>
          <p:nvPr/>
        </p:nvGrpSpPr>
        <p:grpSpPr>
          <a:xfrm rot="20620503">
            <a:off x="1302584" y="2920177"/>
            <a:ext cx="2625726" cy="682231"/>
            <a:chOff x="-1051733" y="-158708"/>
            <a:chExt cx="2408446" cy="831743"/>
          </a:xfrm>
        </p:grpSpPr>
        <p:sp>
          <p:nvSpPr>
            <p:cNvPr id="27" name="Rounded Rectangle 26"/>
            <p:cNvSpPr/>
            <p:nvPr/>
          </p:nvSpPr>
          <p:spPr>
            <a:xfrm rot="21360000">
              <a:off x="-1051733" y="-158708"/>
              <a:ext cx="2408446" cy="831743"/>
            </a:xfrm>
            <a:prstGeom prst="roundRect">
              <a:avLst/>
            </a:prstGeom>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sp>
        <p:sp>
          <p:nvSpPr>
            <p:cNvPr id="28" name="Rounded Rectangle 4"/>
            <p:cNvSpPr/>
            <p:nvPr/>
          </p:nvSpPr>
          <p:spPr>
            <a:xfrm rot="21360000">
              <a:off x="-982458" y="-89433"/>
              <a:ext cx="2327242" cy="750539"/>
            </a:xfrm>
            <a:prstGeom prst="rect">
              <a:avLst/>
            </a:prstGeom>
            <a:ln>
              <a:solidFill>
                <a:srgbClr val="4F81BD"/>
              </a:solidFill>
            </a:ln>
          </p:spPr>
          <p:style>
            <a:lnRef idx="0">
              <a:scrgbClr r="0" g="0" b="0"/>
            </a:lnRef>
            <a:fillRef idx="0">
              <a:scrgbClr r="0" g="0" b="0"/>
            </a:fillRef>
            <a:effectRef idx="0">
              <a:scrgbClr r="0" g="0" b="0"/>
            </a:effectRef>
            <a:fontRef idx="minor">
              <a:schemeClr val="lt1"/>
            </a:fontRef>
          </p:style>
          <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kern="1200" dirty="0" smtClean="0"/>
                <a:t>Basis for further development of treaty law</a:t>
              </a:r>
              <a:endParaRPr lang="en-US" sz="1500" kern="1200" dirty="0"/>
            </a:p>
          </p:txBody>
        </p:sp>
      </p:grpSp>
      <p:grpSp>
        <p:nvGrpSpPr>
          <p:cNvPr id="29" name="Group 28"/>
          <p:cNvGrpSpPr/>
          <p:nvPr/>
        </p:nvGrpSpPr>
        <p:grpSpPr>
          <a:xfrm rot="21082266">
            <a:off x="727240" y="1178636"/>
            <a:ext cx="2697454" cy="785672"/>
            <a:chOff x="-1123739" y="-1067428"/>
            <a:chExt cx="2408446" cy="864438"/>
          </a:xfrm>
        </p:grpSpPr>
        <p:sp>
          <p:nvSpPr>
            <p:cNvPr id="30" name="Rounded Rectangle 29"/>
            <p:cNvSpPr/>
            <p:nvPr/>
          </p:nvSpPr>
          <p:spPr>
            <a:xfrm rot="21360000">
              <a:off x="-1123739" y="-1067428"/>
              <a:ext cx="2408446" cy="831743"/>
            </a:xfrm>
            <a:prstGeom prst="roundRect">
              <a:avLst/>
            </a:prstGeom>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sp>
        <p:sp>
          <p:nvSpPr>
            <p:cNvPr id="31" name="Rounded Rectangle 4"/>
            <p:cNvSpPr/>
            <p:nvPr/>
          </p:nvSpPr>
          <p:spPr>
            <a:xfrm rot="21360000">
              <a:off x="-1054465" y="-953529"/>
              <a:ext cx="2327242" cy="75053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kern="1200" dirty="0" smtClean="0"/>
                <a:t>Strengthens the legitimacy of customary international law</a:t>
              </a:r>
              <a:endParaRPr lang="en-US" sz="1500" kern="1200" dirty="0"/>
            </a:p>
          </p:txBody>
        </p:sp>
      </p:grpSp>
      <p:sp>
        <p:nvSpPr>
          <p:cNvPr id="32" name="Rectangle 31"/>
          <p:cNvSpPr/>
          <p:nvPr/>
        </p:nvSpPr>
        <p:spPr>
          <a:xfrm>
            <a:off x="1979712" y="0"/>
            <a:ext cx="5832647" cy="1077218"/>
          </a:xfrm>
          <a:prstGeom prst="rect">
            <a:avLst/>
          </a:prstGeom>
          <a:noFill/>
        </p:spPr>
        <p:txBody>
          <a:bodyPr wrap="square" lIns="91440" tIns="45720" rIns="91440" bIns="45720">
            <a:spAutoFit/>
          </a:bodyPr>
          <a:lstStyle/>
          <a:p>
            <a:pPr algn="ctr"/>
            <a:r>
              <a:rPr lang="en-GB" sz="3200" b="1"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rPr>
              <a:t>1997 UN Watercourses Convention</a:t>
            </a:r>
            <a:endParaRPr lang="en-GB" sz="3200" b="1"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endParaRPr>
          </a:p>
        </p:txBody>
      </p:sp>
    </p:spTree>
    <p:extLst>
      <p:ext uri="{BB962C8B-B14F-4D97-AF65-F5344CB8AC3E}">
        <p14:creationId xmlns:p14="http://schemas.microsoft.com/office/powerpoint/2010/main" val="219605584"/>
      </p:ext>
    </p:extLst>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pPr algn="ctr"/>
            <a:r>
              <a:rPr lang="en-US" sz="2400" b="1" dirty="0" smtClean="0"/>
              <a:t>Prospects for entry into force</a:t>
            </a:r>
            <a:endParaRPr lang="en-US" sz="2400" b="1" dirty="0"/>
          </a:p>
        </p:txBody>
      </p:sp>
      <p:graphicFrame>
        <p:nvGraphicFramePr>
          <p:cNvPr id="5" name="Content Placeholder 5"/>
          <p:cNvGraphicFramePr>
            <a:graphicFrameLocks noGrp="1"/>
          </p:cNvGraphicFramePr>
          <p:nvPr>
            <p:ph sz="half" idx="1"/>
            <p:extLst>
              <p:ext uri="{D42A27DB-BD31-4B8C-83A1-F6EECF244321}">
                <p14:modId xmlns:p14="http://schemas.microsoft.com/office/powerpoint/2010/main" val="746323091"/>
              </p:ext>
            </p:extLst>
          </p:nvPr>
        </p:nvGraphicFramePr>
        <p:xfrm>
          <a:off x="467544" y="1196752"/>
          <a:ext cx="8280920" cy="5256213"/>
        </p:xfrm>
        <a:graphic>
          <a:graphicData uri="http://schemas.openxmlformats.org/drawingml/2006/chart">
            <c:chart xmlns:c="http://schemas.openxmlformats.org/drawingml/2006/chart" xmlns:r="http://schemas.openxmlformats.org/officeDocument/2006/relationships" r:id="rId3"/>
          </a:graphicData>
        </a:graphic>
      </p:graphicFrame>
      <p:sp>
        <p:nvSpPr>
          <p:cNvPr id="2" name="TextBox 1"/>
          <p:cNvSpPr txBox="1"/>
          <p:nvPr/>
        </p:nvSpPr>
        <p:spPr>
          <a:xfrm>
            <a:off x="7884368" y="3068960"/>
            <a:ext cx="738664" cy="2308324"/>
          </a:xfrm>
          <a:prstGeom prst="rect">
            <a:avLst/>
          </a:prstGeom>
          <a:noFill/>
        </p:spPr>
        <p:txBody>
          <a:bodyPr vert="vert270" wrap="square" rtlCol="0">
            <a:spAutoFit/>
          </a:bodyPr>
          <a:lstStyle/>
          <a:p>
            <a:r>
              <a:rPr lang="en-US" dirty="0" smtClean="0"/>
              <a:t>24 parties / 35 needed entry into force</a:t>
            </a:r>
            <a:endParaRPr lang="en-US" dirty="0"/>
          </a:p>
        </p:txBody>
      </p:sp>
    </p:spTree>
    <p:extLst>
      <p:ext uri="{BB962C8B-B14F-4D97-AF65-F5344CB8AC3E}">
        <p14:creationId xmlns:p14="http://schemas.microsoft.com/office/powerpoint/2010/main" val="3428048155"/>
      </p:ext>
    </p:extLst>
  </p:cSld>
  <p:clrMapOvr>
    <a:masterClrMapping/>
  </p:clrMapOvr>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Content Placeholder 4"/>
          <p:cNvPicPr>
            <a:picLocks noGrp="1" noChangeAspect="1"/>
          </p:cNvPicPr>
          <p:nvPr>
            <p:ph sz="half" idx="1"/>
          </p:nvPr>
        </p:nvPicPr>
        <p:blipFill>
          <a:blip r:embed="rId2"/>
          <a:srcRect l="3927" r="3927"/>
          <a:stretch>
            <a:fillRect/>
          </a:stretch>
        </p:blipFill>
        <p:spPr>
          <a:xfrm>
            <a:off x="1979712" y="260648"/>
            <a:ext cx="4824536" cy="6279547"/>
          </a:xfrm>
        </p:spPr>
      </p:pic>
    </p:spTree>
    <p:extLst>
      <p:ext uri="{BB962C8B-B14F-4D97-AF65-F5344CB8AC3E}">
        <p14:creationId xmlns:p14="http://schemas.microsoft.com/office/powerpoint/2010/main" val="3793845363"/>
      </p:ext>
    </p:extLst>
  </p:cSld>
  <p:clrMapOvr>
    <a:masterClrMapping/>
  </p:clrMapOvr>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 name="Picture 7" descr="Screen shot 2011-07-06 at 09.15.53.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91680" y="0"/>
            <a:ext cx="5990296" cy="6858000"/>
          </a:xfrm>
          <a:prstGeom prst="rect">
            <a:avLst/>
          </a:prstGeom>
        </p:spPr>
      </p:pic>
    </p:spTree>
    <p:extLst>
      <p:ext uri="{BB962C8B-B14F-4D97-AF65-F5344CB8AC3E}">
        <p14:creationId xmlns:p14="http://schemas.microsoft.com/office/powerpoint/2010/main" val="1004530054"/>
      </p:ext>
    </p:extLst>
  </p:cSld>
  <p:clrMapOvr>
    <a:masterClrMapping/>
  </p:clrMapOvr>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sz="half" idx="1"/>
          </p:nvPr>
        </p:nvPicPr>
        <p:blipFill>
          <a:blip r:embed="rId2"/>
          <a:srcRect t="4015" b="4015"/>
          <a:stretch>
            <a:fillRect/>
          </a:stretch>
        </p:blipFill>
        <p:spPr/>
      </p:pic>
      <p:sp>
        <p:nvSpPr>
          <p:cNvPr id="4" name="Title 3"/>
          <p:cNvSpPr>
            <a:spLocks noGrp="1"/>
          </p:cNvSpPr>
          <p:nvPr>
            <p:ph type="title"/>
          </p:nvPr>
        </p:nvSpPr>
        <p:spPr/>
        <p:txBody>
          <a:bodyPr/>
          <a:lstStyle/>
          <a:p>
            <a:r>
              <a:rPr lang="en-US" dirty="0" smtClean="0"/>
              <a:t>More information…</a:t>
            </a:r>
            <a:endParaRPr lang="en-US" dirty="0"/>
          </a:p>
        </p:txBody>
      </p:sp>
      <p:sp>
        <p:nvSpPr>
          <p:cNvPr id="6" name="Content Placeholder 2"/>
          <p:cNvSpPr txBox="1">
            <a:spLocks/>
          </p:cNvSpPr>
          <p:nvPr/>
        </p:nvSpPr>
        <p:spPr>
          <a:xfrm>
            <a:off x="4788024" y="1268760"/>
            <a:ext cx="4038600" cy="5256584"/>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r>
              <a:rPr lang="en-US" dirty="0" err="1" smtClean="0"/>
              <a:t>wwf.panda.org</a:t>
            </a:r>
            <a:r>
              <a:rPr lang="en-US" dirty="0" smtClean="0"/>
              <a:t>/</a:t>
            </a:r>
            <a:r>
              <a:rPr lang="en-US" dirty="0" err="1" smtClean="0"/>
              <a:t>what_we_do</a:t>
            </a:r>
            <a:r>
              <a:rPr lang="en-US" dirty="0" smtClean="0"/>
              <a:t>/</a:t>
            </a:r>
            <a:r>
              <a:rPr lang="en-US" dirty="0" err="1" smtClean="0"/>
              <a:t>how_we_work</a:t>
            </a:r>
            <a:r>
              <a:rPr lang="en-US" dirty="0" smtClean="0"/>
              <a:t>/policy/conventions/</a:t>
            </a:r>
            <a:r>
              <a:rPr lang="en-US" dirty="0" err="1" smtClean="0"/>
              <a:t>water_conventions</a:t>
            </a:r>
            <a:r>
              <a:rPr lang="en-US" dirty="0" smtClean="0"/>
              <a:t>/</a:t>
            </a:r>
            <a:r>
              <a:rPr lang="en-US" dirty="0" err="1" smtClean="0"/>
              <a:t>un_watercourses_convention</a:t>
            </a:r>
            <a:r>
              <a:rPr lang="en-US" dirty="0" smtClean="0"/>
              <a:t>/</a:t>
            </a:r>
          </a:p>
          <a:p>
            <a:pPr marL="0" indent="0">
              <a:buFont typeface="Arial" pitchFamily="34" charset="0"/>
              <a:buNone/>
            </a:pPr>
            <a:endParaRPr lang="en-US" dirty="0" smtClean="0"/>
          </a:p>
          <a:p>
            <a:r>
              <a:rPr lang="en-US" dirty="0" err="1" smtClean="0"/>
              <a:t>www.dundee.ac.uk</a:t>
            </a:r>
            <a:r>
              <a:rPr lang="en-US" dirty="0" smtClean="0"/>
              <a:t>/water/projects/</a:t>
            </a:r>
            <a:r>
              <a:rPr lang="en-US" dirty="0" err="1" smtClean="0"/>
              <a:t>unwcglobalinitiative</a:t>
            </a:r>
            <a:r>
              <a:rPr lang="en-US" dirty="0" smtClean="0"/>
              <a:t>/</a:t>
            </a:r>
            <a:endParaRPr lang="en-US" dirty="0"/>
          </a:p>
        </p:txBody>
      </p:sp>
    </p:spTree>
    <p:extLst>
      <p:ext uri="{BB962C8B-B14F-4D97-AF65-F5344CB8AC3E}">
        <p14:creationId xmlns:p14="http://schemas.microsoft.com/office/powerpoint/2010/main" val="1260310794"/>
      </p:ext>
    </p:extLst>
  </p:cSld>
  <p:clrMapOvr>
    <a:masterClrMapping/>
  </p:clrMapOvr>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US" dirty="0" smtClean="0"/>
              <a:t>THANK YOU! </a:t>
            </a:r>
            <a:endParaRPr lang="en-US" dirty="0"/>
          </a:p>
        </p:txBody>
      </p:sp>
    </p:spTree>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2965</TotalTime>
  <Words>7842</Words>
  <Application>Microsoft Macintosh PowerPoint</Application>
  <PresentationFormat>On-screen Show (4:3)</PresentationFormat>
  <Paragraphs>397</Paragraphs>
  <Slides>27</Slides>
  <Notes>14</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Office Theme</vt:lpstr>
      <vt:lpstr>Can international law solve transboundary conflicts? – The Role &amp; Relevance of the 1997 UN Watercourses Convention</vt:lpstr>
      <vt:lpstr>The Global Initiative </vt:lpstr>
      <vt:lpstr>PowerPoint Presentation</vt:lpstr>
      <vt:lpstr>Transboundary Water Challenges</vt:lpstr>
      <vt:lpstr>PowerPoint Presentation</vt:lpstr>
      <vt:lpstr>PowerPoint Presentation</vt:lpstr>
      <vt:lpstr>International Architecture for Transboundary Governance: A fragmented system</vt:lpstr>
      <vt:lpstr>The UN Watercourses Convention – Evolution</vt:lpstr>
      <vt:lpstr>UN GA Resolution 2669 (XXV), 8th December 1970</vt:lpstr>
      <vt:lpstr>Preparatory Documents</vt:lpstr>
      <vt:lpstr>Process</vt:lpstr>
      <vt:lpstr>The Need for a Global Framework Instrument</vt:lpstr>
      <vt:lpstr>The UN Watercourses Convention – Content</vt:lpstr>
      <vt:lpstr>Key Provisions – Scope</vt:lpstr>
      <vt:lpstr>Key Provisions – Substantive Norms</vt:lpstr>
      <vt:lpstr>Key provisions – Procedural</vt:lpstr>
      <vt:lpstr>PowerPoint Presentation</vt:lpstr>
      <vt:lpstr>Key Provisions – Procedural</vt:lpstr>
      <vt:lpstr>Key Provisions – Joint Institutions</vt:lpstr>
      <vt:lpstr>Key Provisions – Dispute Settlement</vt:lpstr>
      <vt:lpstr>Reasons for non-entry into force</vt:lpstr>
      <vt:lpstr>PowerPoint Presentation</vt:lpstr>
      <vt:lpstr>Prospects for entry into force</vt:lpstr>
      <vt:lpstr>PowerPoint Presentation</vt:lpstr>
      <vt:lpstr>PowerPoint Presentation</vt:lpstr>
      <vt:lpstr>More information…</vt:lpstr>
      <vt:lpstr>THANK YOU!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Bjørn-Oliver Magsig</dc:creator>
  <cp:lastModifiedBy>Alistair Rieu-Clarke</cp:lastModifiedBy>
  <cp:revision>137</cp:revision>
  <dcterms:created xsi:type="dcterms:W3CDTF">2010-06-28T07:24:06Z</dcterms:created>
  <dcterms:modified xsi:type="dcterms:W3CDTF">2011-07-06T08:27:49Z</dcterms:modified>
</cp:coreProperties>
</file>