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9" r:id="rId2"/>
  </p:sldMasterIdLst>
  <p:notesMasterIdLst>
    <p:notesMasterId r:id="rId28"/>
  </p:notesMasterIdLst>
  <p:handoutMasterIdLst>
    <p:handoutMasterId r:id="rId29"/>
  </p:handoutMasterIdLst>
  <p:sldIdLst>
    <p:sldId id="267" r:id="rId3"/>
    <p:sldId id="304" r:id="rId4"/>
    <p:sldId id="316" r:id="rId5"/>
    <p:sldId id="317" r:id="rId6"/>
    <p:sldId id="264" r:id="rId7"/>
    <p:sldId id="286" r:id="rId8"/>
    <p:sldId id="315" r:id="rId9"/>
    <p:sldId id="288" r:id="rId10"/>
    <p:sldId id="308" r:id="rId11"/>
    <p:sldId id="291" r:id="rId12"/>
    <p:sldId id="292" r:id="rId13"/>
    <p:sldId id="293" r:id="rId14"/>
    <p:sldId id="294" r:id="rId15"/>
    <p:sldId id="295" r:id="rId16"/>
    <p:sldId id="309" r:id="rId17"/>
    <p:sldId id="296" r:id="rId18"/>
    <p:sldId id="297" r:id="rId19"/>
    <p:sldId id="313" r:id="rId20"/>
    <p:sldId id="298" r:id="rId21"/>
    <p:sldId id="299" r:id="rId22"/>
    <p:sldId id="314" r:id="rId23"/>
    <p:sldId id="311" r:id="rId24"/>
    <p:sldId id="310" r:id="rId25"/>
    <p:sldId id="300" r:id="rId26"/>
    <p:sldId id="307" r:id="rId27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D050"/>
    <a:srgbClr val="7AB8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71" autoAdjust="0"/>
    <p:restoredTop sz="88481" autoAdjust="0"/>
  </p:normalViewPr>
  <p:slideViewPr>
    <p:cSldViewPr>
      <p:cViewPr varScale="1">
        <p:scale>
          <a:sx n="99" d="100"/>
          <a:sy n="99" d="100"/>
        </p:scale>
        <p:origin x="-32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A9EFE4D9-241C-478A-BD8E-B30AED1AC410}" type="datetimeFigureOut">
              <a:rPr lang="en-US"/>
              <a:pPr>
                <a:defRPr/>
              </a:pPr>
              <a:t>12/7/2010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37F92842-4AAC-4613-B6CB-D89A036910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8AA8128A-38BA-4035-83B5-BF07BB9FECF2}" type="datetimeFigureOut">
              <a:rPr lang="en-US"/>
              <a:pPr>
                <a:defRPr/>
              </a:pPr>
              <a:t>12/7/2010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42E822A-8171-41B4-BE6A-8E5B9F6964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969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B7E5E93-B235-45CD-8F22-E771BF943448}" type="slidenum">
              <a:rPr lang="en-US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277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FB15350-9BE3-426E-92BD-CBCE9B3AF5F1}" type="slidenum">
              <a:rPr lang="en-US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120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DFE3338-E1C4-4B7E-B42F-A3EFD110BC8F}" type="slidenum">
              <a:rPr lang="en-US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UNE_Spot_2_Colour_RGBmatch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sz="20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AU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D450FC-3EAB-4497-A4DC-8F4D320E3B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BF3E4-6251-4D53-9EEB-7D692797C4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0D0451-9523-45F7-994E-092723E210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7E2995-BA0E-48FC-9CAE-D413D7D6E0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58644-6A10-403C-BE27-9A12026D6B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5AAD9-6070-4369-911E-E1B9FBB85B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0" y="0"/>
            <a:ext cx="5651500" cy="685800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pic>
        <p:nvPicPr>
          <p:cNvPr id="5" name="Picture 5" descr="UNE_Spot_2_Colour_RGBmatch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pic>
        <p:nvPicPr>
          <p:cNvPr id="7" name="Picture 9" descr="1706779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0"/>
            <a:ext cx="3563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UNE_Spot_2_Colour_RGBmatch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Slide Number Placeholder 5"/>
          <p:cNvSpPr txBox="1">
            <a:spLocks/>
          </p:cNvSpPr>
          <p:nvPr/>
        </p:nvSpPr>
        <p:spPr>
          <a:xfrm>
            <a:off x="5000625" y="6286500"/>
            <a:ext cx="490538" cy="4762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4C88F81-1FD4-4AA6-B769-FFC0F4A8126D}" type="slidenum">
              <a:rPr lang="en-US" sz="1200">
                <a:latin typeface="Lucida Sans Unicode" pitchFamily="34" charset="0"/>
                <a:cs typeface="Lucida Sans Unicode" pitchFamily="34" charset="0"/>
              </a:rPr>
              <a:pPr>
                <a:defRPr/>
              </a:pPr>
              <a:t>‹#›</a:t>
            </a:fld>
            <a:endParaRPr lang="en-US" sz="1200"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4" name="Text Placeholder 2"/>
          <p:cNvSpPr>
            <a:spLocks noGrp="1"/>
          </p:cNvSpPr>
          <p:nvPr>
            <p:ph type="body" idx="1"/>
          </p:nvPr>
        </p:nvSpPr>
        <p:spPr>
          <a:xfrm>
            <a:off x="214282" y="1535113"/>
            <a:ext cx="5143536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Content Placeholder 3"/>
          <p:cNvSpPr>
            <a:spLocks noGrp="1"/>
          </p:cNvSpPr>
          <p:nvPr>
            <p:ph sz="half" idx="10"/>
          </p:nvPr>
        </p:nvSpPr>
        <p:spPr>
          <a:xfrm>
            <a:off x="214282" y="2174875"/>
            <a:ext cx="514353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CAA92-B5ED-450E-89B4-9D4AA741D6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2"/>
          </p:nvPr>
        </p:nvSpPr>
        <p:spPr>
          <a:xfrm>
            <a:off x="214313" y="6286500"/>
            <a:ext cx="1185862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3"/>
          </p:nvPr>
        </p:nvSpPr>
        <p:spPr>
          <a:xfrm>
            <a:off x="1471613" y="6286500"/>
            <a:ext cx="345757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1706779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0063" y="0"/>
            <a:ext cx="3563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5651500" cy="685800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pic>
        <p:nvPicPr>
          <p:cNvPr id="5" name="Picture 5" descr="UNE_Spot_2_Colour_RGBmatch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UNE_Spot_2_Colour_RGBmatch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285720" y="1752601"/>
            <a:ext cx="5214974" cy="44624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285750" y="6286500"/>
            <a:ext cx="1185863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43050" y="6286500"/>
            <a:ext cx="345757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72063" y="6286500"/>
            <a:ext cx="490537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74401F-64AB-4CD8-AA5E-752F6C72FB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fancy-00018412-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45138" y="0"/>
            <a:ext cx="35988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 descr="UNE_Spot_2_Colour_RGBmatch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04138" y="5418138"/>
            <a:ext cx="1439862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0" y="0"/>
            <a:ext cx="5651500" cy="685800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285720" y="1752601"/>
            <a:ext cx="5214974" cy="44624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5214974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285750" y="6286500"/>
            <a:ext cx="1185863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43050" y="6286500"/>
            <a:ext cx="345757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72063" y="6286500"/>
            <a:ext cx="490537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31662D-5DA8-43F7-A733-6CD3276628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7AB8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0" y="6308725"/>
            <a:ext cx="9144000" cy="5492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pic>
        <p:nvPicPr>
          <p:cNvPr id="8" name="Picture 13" descr="UNE_Graphic_Gre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16913" y="6453188"/>
            <a:ext cx="647700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258204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57161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571612"/>
            <a:ext cx="5111750" cy="45545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8596" y="2786058"/>
            <a:ext cx="3008313" cy="33401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FD5AAD-8097-474F-A647-5EE8AF87A3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500173"/>
            <a:ext cx="5486400" cy="322740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AU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53136-A440-4E7C-9AF4-5594908E8A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428605"/>
            <a:ext cx="5072098" cy="3171846"/>
          </a:xfrm>
          <a:prstGeom prst="rect">
            <a:avLst/>
          </a:prstGeom>
        </p:spPr>
        <p:txBody>
          <a:bodyPr/>
          <a:lstStyle>
            <a:lvl1pPr>
              <a:defRPr>
                <a:latin typeface="Lucida Sans Unicode" pitchFamily="34" charset="0"/>
                <a:cs typeface="Lucida Sans Unicode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7158" y="3886200"/>
            <a:ext cx="50720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Lucida Sans Unicode" pitchFamily="34" charset="0"/>
                <a:cs typeface="Lucida Sans Unicode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888" y="6356350"/>
            <a:ext cx="12573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793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0" y="6357938"/>
            <a:ext cx="785813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09A02985-D289-4F17-AE3C-94229D82B4F1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324" y="274638"/>
            <a:ext cx="5043494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324" y="1600200"/>
            <a:ext cx="5043494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888" y="6356350"/>
            <a:ext cx="12573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793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0" y="6357938"/>
            <a:ext cx="785813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6D53C32C-2B70-4B9C-8754-36B994F85FFF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7AB8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6308725"/>
            <a:ext cx="9144000" cy="5492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pic>
        <p:nvPicPr>
          <p:cNvPr id="8" name="Picture 13" descr="UNE_Graphic_Gre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16913" y="6453188"/>
            <a:ext cx="647700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258204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114932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242888" y="6356350"/>
            <a:ext cx="12573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793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0" y="6357938"/>
            <a:ext cx="785813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8F7F0D0C-0C1D-466B-95EF-3F8339AF2A97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UNE_Spot_2_Colour_RGBmatch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pic>
        <p:nvPicPr>
          <p:cNvPr id="4" name="Picture 9" descr="1706779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0"/>
            <a:ext cx="3563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0" y="0"/>
            <a:ext cx="5651500" cy="685800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pic>
        <p:nvPicPr>
          <p:cNvPr id="6" name="Picture 6" descr="UNE_Spot_2_Colour_RGBmatch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1185863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14500" y="6245225"/>
            <a:ext cx="6429375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24838" y="6245225"/>
            <a:ext cx="490537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230519BC-A6E3-45D1-9CD1-1A37858E7C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4616429"/>
            <a:ext cx="527208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14282" y="428604"/>
            <a:ext cx="527208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4282" y="5183167"/>
            <a:ext cx="527208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242888" y="6356350"/>
            <a:ext cx="12573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7938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0" y="6357938"/>
            <a:ext cx="785813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1E45AD3B-3F27-4615-8129-8897793AC8D1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fancy-00018412-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45138" y="0"/>
            <a:ext cx="35988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 descr="UNE_Spot_2_Colour_RGBmatch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04138" y="5418138"/>
            <a:ext cx="1439862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0" y="0"/>
            <a:ext cx="5651500" cy="685800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285720" y="1752601"/>
            <a:ext cx="5214974" cy="446248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5214974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285750" y="6286500"/>
            <a:ext cx="1185863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43050" y="6286500"/>
            <a:ext cx="3457575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72063" y="6286500"/>
            <a:ext cx="490537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36A18F-7052-4550-A756-A660B49FD4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18.xml"/><Relationship Id="rId10" Type="http://schemas.openxmlformats.org/officeDocument/2006/relationships/image" Target="../media/image3.jpeg"/><Relationship Id="rId4" Type="http://schemas.openxmlformats.org/officeDocument/2006/relationships/slideLayout" Target="../slideLayouts/slideLayout17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14563" y="274638"/>
            <a:ext cx="647223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1185863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14500" y="6245225"/>
            <a:ext cx="6429375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4838" y="6245225"/>
            <a:ext cx="490537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9B934BC6-6176-4D30-AD3F-21558D8EF0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2" name="Picture 5" descr="UNE_Spot_2_Colour_RGBmatched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Lucida Sans Unicode" pitchFamily="34" charset="0"/>
          <a:ea typeface="+mj-ea"/>
          <a:cs typeface="Lucida Sans Unicode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Lucida Sans Unicode" pitchFamily="34" charset="0"/>
          <a:cs typeface="Lucida Sans Unicode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Lucida Sans Unicode" pitchFamily="34" charset="0"/>
          <a:cs typeface="Lucida Sans Unicode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Lucida Sans Unicode" pitchFamily="34" charset="0"/>
          <a:cs typeface="Lucida Sans Unicode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Lucida Sans Unicode" pitchFamily="34" charset="0"/>
          <a:cs typeface="Lucida Sans Unicode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Lucida Sans Unicode" pitchFamily="34" charset="0"/>
          <a:ea typeface="+mn-ea"/>
          <a:cs typeface="Lucida Sans Unicode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Lucida Sans Unicode" pitchFamily="34" charset="0"/>
          <a:cs typeface="Lucida Sans Unicode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Lucida Sans Unicode" pitchFamily="34" charset="0"/>
          <a:cs typeface="Lucida Sans Unicode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Lucida Sans Unicode" pitchFamily="34" charset="0"/>
          <a:cs typeface="Lucida Sans Unicode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Lucida Sans Unicode" pitchFamily="34" charset="0"/>
          <a:cs typeface="Lucida Sans Unicode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9" descr="fancy-00018412-001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545138" y="0"/>
            <a:ext cx="35988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4" descr="UNE_Spot_2_Colour_RGBmatched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704138" y="5418138"/>
            <a:ext cx="1439862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0" y="0"/>
            <a:ext cx="5651500" cy="685800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80" r:id="rId5"/>
    <p:sldLayoutId id="2147483698" r:id="rId6"/>
    <p:sldLayoutId id="2147483699" r:id="rId7"/>
    <p:sldLayoutId id="2147483700" r:id="rId8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gif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ctrTitle"/>
          </p:nvPr>
        </p:nvSpPr>
        <p:spPr>
          <a:xfrm>
            <a:off x="609600" y="3330575"/>
            <a:ext cx="7772400" cy="1470025"/>
          </a:xfrm>
        </p:spPr>
        <p:txBody>
          <a:bodyPr/>
          <a:lstStyle/>
          <a:p>
            <a:r>
              <a:rPr lang="en-US" smtClean="0"/>
              <a:t/>
            </a:r>
            <a:br>
              <a:rPr lang="en-US" smtClean="0"/>
            </a:br>
            <a:r>
              <a:rPr lang="en-US" sz="2600" smtClean="0"/>
              <a:t>Governance Perspectives From Central Asia and the Island of Borneo</a:t>
            </a:r>
            <a:r>
              <a:rPr lang="en-US" b="1" smtClean="0"/>
              <a:t/>
            </a:r>
            <a:br>
              <a:rPr lang="en-US" b="1" smtClean="0"/>
            </a:br>
            <a:endParaRPr lang="en-US" smtClean="0"/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04800" y="6019800"/>
            <a:ext cx="8686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ts val="0"/>
              </a:spcBef>
              <a:defRPr/>
            </a:pPr>
            <a:endParaRPr lang="en-US" sz="2000" kern="0" dirty="0">
              <a:latin typeface="Lucida Sans Unicode" pitchFamily="34" charset="0"/>
              <a:cs typeface="Lucida Sans Unicode" pitchFamily="34" charset="0"/>
            </a:endParaRPr>
          </a:p>
          <a:p>
            <a:pPr algn="ctr" eaLnBrk="0" hangingPunct="0">
              <a:spcBef>
                <a:spcPts val="0"/>
              </a:spcBef>
              <a:defRPr/>
            </a:pPr>
            <a:r>
              <a:rPr lang="en-US" sz="2000" kern="0" dirty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IUCN Colloquium 16 September 2010</a:t>
            </a:r>
          </a:p>
          <a:p>
            <a:pPr algn="ctr" eaLnBrk="0" hangingPunct="0">
              <a:spcBef>
                <a:spcPct val="20000"/>
              </a:spcBef>
              <a:defRPr/>
            </a:pPr>
            <a:endParaRPr lang="en-US" sz="2000" kern="0" dirty="0"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762000" y="5334000"/>
            <a:ext cx="8458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ts val="0"/>
              </a:spcBef>
              <a:defRPr/>
            </a:pPr>
            <a:endParaRPr lang="en-US" sz="2000" kern="0" dirty="0">
              <a:latin typeface="Lucida Sans Unicode" pitchFamily="34" charset="0"/>
              <a:cs typeface="Lucida Sans Unicode" pitchFamily="34" charset="0"/>
            </a:endParaRPr>
          </a:p>
          <a:p>
            <a:pPr algn="ctr" eaLnBrk="0" hangingPunct="0">
              <a:spcBef>
                <a:spcPts val="0"/>
              </a:spcBef>
              <a:defRPr/>
            </a:pPr>
            <a:r>
              <a:rPr lang="en-US" sz="2000" b="1" kern="0" dirty="0">
                <a:latin typeface="Lucida Sans Unicode" pitchFamily="34" charset="0"/>
                <a:cs typeface="Lucida Sans Unicode" pitchFamily="34" charset="0"/>
              </a:rPr>
              <a:t>Michelle Lim  </a:t>
            </a:r>
            <a:r>
              <a:rPr lang="en-US" sz="2000" kern="0" dirty="0">
                <a:latin typeface="Lucida Sans Unicode" pitchFamily="34" charset="0"/>
                <a:cs typeface="Lucida Sans Unicode" pitchFamily="34" charset="0"/>
              </a:rPr>
              <a:t>University of New England</a:t>
            </a:r>
            <a:r>
              <a:rPr lang="en-US" sz="2000" kern="0" dirty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2010</a:t>
            </a:r>
          </a:p>
          <a:p>
            <a:pPr algn="ctr" eaLnBrk="0" hangingPunct="0">
              <a:spcBef>
                <a:spcPct val="20000"/>
              </a:spcBef>
              <a:defRPr/>
            </a:pPr>
            <a:endParaRPr lang="en-US" sz="2000" kern="0" dirty="0"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685800" y="1905000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en-US" sz="3600" kern="0" dirty="0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  <a:t/>
            </a:r>
            <a:br>
              <a:rPr lang="en-US" sz="3600" kern="0" dirty="0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</a:br>
            <a:r>
              <a:rPr lang="en-US" sz="3800" kern="0" dirty="0" err="1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  <a:t>Transboundary</a:t>
            </a:r>
            <a:r>
              <a:rPr lang="en-US" sz="3800" kern="0" dirty="0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  <a:t> Conservation of Mountain Biodiversity in a Climate Change Impacted World</a:t>
            </a:r>
            <a:r>
              <a:rPr lang="en-US" sz="3600" b="1" kern="0" dirty="0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  <a:t/>
            </a:r>
            <a:br>
              <a:rPr lang="en-US" sz="3600" b="1" kern="0" dirty="0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</a:br>
            <a:endParaRPr lang="en-US" sz="3600" kern="0" dirty="0">
              <a:solidFill>
                <a:schemeClr val="tx2"/>
              </a:solidFill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/>
          <p:cNvSpPr>
            <a:spLocks noGrp="1"/>
          </p:cNvSpPr>
          <p:nvPr>
            <p:ph type="title"/>
          </p:nvPr>
        </p:nvSpPr>
        <p:spPr>
          <a:xfrm>
            <a:off x="428625" y="274638"/>
            <a:ext cx="8258175" cy="1143000"/>
          </a:xfrm>
        </p:spPr>
        <p:txBody>
          <a:bodyPr/>
          <a:lstStyle/>
          <a:p>
            <a:endParaRPr lang="en-US" smtClean="0"/>
          </a:p>
        </p:txBody>
      </p:sp>
      <p:sp>
        <p:nvSpPr>
          <p:cNvPr id="2765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Content Placeholder 2"/>
          <p:cNvSpPr>
            <a:spLocks noGrp="1"/>
          </p:cNvSpPr>
          <p:nvPr>
            <p:ph idx="4294967295"/>
          </p:nvPr>
        </p:nvSpPr>
        <p:spPr>
          <a:xfrm>
            <a:off x="685800" y="1981200"/>
            <a:ext cx="7467600" cy="2743200"/>
          </a:xfrm>
        </p:spPr>
        <p:txBody>
          <a:bodyPr/>
          <a:lstStyle/>
          <a:p>
            <a:pPr>
              <a:lnSpc>
                <a:spcPct val="150000"/>
              </a:lnSpc>
              <a:buFontTx/>
              <a:buNone/>
            </a:pPr>
            <a:endParaRPr lang="en-US" sz="3200" smtClean="0"/>
          </a:p>
          <a:p>
            <a:pPr>
              <a:lnSpc>
                <a:spcPct val="150000"/>
              </a:lnSpc>
              <a:buFontTx/>
              <a:buNone/>
            </a:pPr>
            <a:endParaRPr lang="en-US" sz="2800" smtClean="0"/>
          </a:p>
          <a:p>
            <a:pPr>
              <a:lnSpc>
                <a:spcPct val="150000"/>
              </a:lnSpc>
              <a:buFontTx/>
              <a:buNone/>
            </a:pPr>
            <a:endParaRPr lang="en-US" sz="2800" smtClean="0"/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685800" y="2590800"/>
            <a:ext cx="7620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en-US" sz="4400" kern="0" dirty="0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  <a:t>Effective </a:t>
            </a:r>
            <a:r>
              <a:rPr lang="en-US" sz="4400" kern="0" dirty="0" err="1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  <a:t>Transboundary</a:t>
            </a:r>
            <a:r>
              <a:rPr lang="en-US" sz="4400" kern="0" dirty="0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  <a:t> Conservation</a:t>
            </a:r>
            <a:endParaRPr lang="en-US" sz="4400" kern="0" dirty="0">
              <a:solidFill>
                <a:schemeClr val="tx2"/>
              </a:solidFill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le 1"/>
          <p:cNvSpPr>
            <a:spLocks noGrp="1"/>
          </p:cNvSpPr>
          <p:nvPr>
            <p:ph type="title"/>
          </p:nvPr>
        </p:nvSpPr>
        <p:spPr>
          <a:xfrm>
            <a:off x="428625" y="274638"/>
            <a:ext cx="8258175" cy="1143000"/>
          </a:xfrm>
        </p:spPr>
        <p:txBody>
          <a:bodyPr/>
          <a:lstStyle/>
          <a:p>
            <a:endParaRPr lang="en-US" smtClean="0"/>
          </a:p>
        </p:txBody>
      </p:sp>
      <p:sp>
        <p:nvSpPr>
          <p:cNvPr id="3072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mtClean="0"/>
              <a:t>Transboundary Conservation of Mountain Biodiversity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685800" y="1981200"/>
            <a:ext cx="7467600" cy="27432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3200" smtClean="0"/>
              <a:t>Why? </a:t>
            </a:r>
          </a:p>
          <a:p>
            <a:pPr>
              <a:lnSpc>
                <a:spcPct val="150000"/>
              </a:lnSpc>
            </a:pPr>
            <a:r>
              <a:rPr lang="en-US" sz="3200" smtClean="0"/>
              <a:t>How?</a:t>
            </a:r>
          </a:p>
          <a:p>
            <a:pPr>
              <a:lnSpc>
                <a:spcPct val="150000"/>
              </a:lnSpc>
            </a:pPr>
            <a:r>
              <a:rPr lang="en-US" sz="3200" smtClean="0"/>
              <a:t>So What?</a:t>
            </a:r>
          </a:p>
          <a:p>
            <a:pPr>
              <a:lnSpc>
                <a:spcPct val="150000"/>
              </a:lnSpc>
              <a:buFontTx/>
              <a:buNone/>
            </a:pPr>
            <a:endParaRPr lang="en-US" sz="2800" smtClean="0"/>
          </a:p>
          <a:p>
            <a:pPr>
              <a:lnSpc>
                <a:spcPct val="150000"/>
              </a:lnSpc>
            </a:pPr>
            <a:endParaRPr lang="en-US" sz="2800" smtClean="0"/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1524000" y="2590800"/>
            <a:ext cx="647223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en-US" sz="3200" kern="0" dirty="0" err="1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  <a:t>Transboundary</a:t>
            </a:r>
            <a:r>
              <a:rPr lang="en-US" sz="3200" kern="0" dirty="0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  <a:t> Conservation of Mountain Biodiversity</a:t>
            </a:r>
            <a:endParaRPr lang="en-US" sz="3200" kern="0" dirty="0">
              <a:solidFill>
                <a:schemeClr val="tx2"/>
              </a:solidFill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/>
          <a:srcRect l="13759" t="7588" r="16198" b="14363"/>
          <a:stretch>
            <a:fillRect/>
          </a:stretch>
        </p:blipFill>
        <p:spPr bwMode="auto">
          <a:xfrm>
            <a:off x="2243138" y="1020763"/>
            <a:ext cx="4538662" cy="4084637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14" name="Picture 13" descr="IMG_1636.jpg"/>
          <p:cNvPicPr>
            <a:picLocks noChangeAspect="1"/>
          </p:cNvPicPr>
          <p:nvPr/>
        </p:nvPicPr>
        <p:blipFill>
          <a:blip r:embed="rId3">
            <a:lum contrast="30000"/>
          </a:blip>
          <a:srcRect b="14285"/>
          <a:stretch>
            <a:fillRect/>
          </a:stretch>
        </p:blipFill>
        <p:spPr bwMode="auto">
          <a:xfrm>
            <a:off x="4191000" y="2133600"/>
            <a:ext cx="3200400" cy="4114800"/>
          </a:xfrm>
          <a:prstGeom prst="rect">
            <a:avLst/>
          </a:prstGeom>
          <a:solidFill>
            <a:srgbClr val="000000"/>
          </a:solidFill>
          <a:ln w="28575" cap="sq">
            <a:solidFill>
              <a:srgbClr val="000000"/>
            </a:solidFill>
            <a:miter lim="800000"/>
            <a:headEnd/>
            <a:tailEnd/>
          </a:ln>
          <a:effectLst>
            <a:outerShdw dist="190500" dir="2700000" sy="89999" algn="bl" rotWithShape="0">
              <a:srgbClr val="000000">
                <a:alpha val="39999"/>
              </a:srgbClr>
            </a:outerShdw>
          </a:effectLst>
        </p:spPr>
      </p:pic>
      <p:pic>
        <p:nvPicPr>
          <p:cNvPr id="15" name="Picture 14" descr="IMG_1636.jpg"/>
          <p:cNvPicPr>
            <a:picLocks noChangeAspect="1"/>
          </p:cNvPicPr>
          <p:nvPr/>
        </p:nvPicPr>
        <p:blipFill>
          <a:blip r:embed="rId4">
            <a:lum contrast="30000"/>
          </a:blip>
          <a:stretch>
            <a:fillRect/>
          </a:stretch>
        </p:blipFill>
        <p:spPr>
          <a:xfrm>
            <a:off x="1600200" y="0"/>
            <a:ext cx="3048000" cy="4800600"/>
          </a:xfrm>
          <a:prstGeom prst="rect">
            <a:avLst/>
          </a:prstGeom>
          <a:solidFill>
            <a:srgbClr val="000000">
              <a:shade val="95000"/>
            </a:srgbClr>
          </a:solidFill>
          <a:ln w="28575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24" name="Picture 23" descr="IMG_1636.jpg"/>
          <p:cNvPicPr>
            <a:picLocks noChangeAspect="1"/>
          </p:cNvPicPr>
          <p:nvPr/>
        </p:nvPicPr>
        <p:blipFill>
          <a:blip r:embed="rId5"/>
          <a:srcRect l="2941" r="6618" b="5882"/>
          <a:stretch>
            <a:fillRect/>
          </a:stretch>
        </p:blipFill>
        <p:spPr>
          <a:xfrm>
            <a:off x="6019800" y="119063"/>
            <a:ext cx="2971800" cy="2319337"/>
          </a:xfrm>
          <a:prstGeom prst="rect">
            <a:avLst/>
          </a:prstGeom>
          <a:solidFill>
            <a:srgbClr val="000000">
              <a:shade val="95000"/>
            </a:srgbClr>
          </a:solidFill>
          <a:ln w="28575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25" name="Picture 24" descr="IMG_1636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800" y="2667000"/>
            <a:ext cx="2336800" cy="3505200"/>
          </a:xfrm>
          <a:prstGeom prst="rect">
            <a:avLst/>
          </a:prstGeom>
          <a:solidFill>
            <a:srgbClr val="000000">
              <a:shade val="95000"/>
            </a:srgbClr>
          </a:solidFill>
          <a:ln w="28575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26" name="Picture 25"/>
          <p:cNvPicPr>
            <a:picLocks noChangeAspect="1" noChangeArrowheads="1"/>
          </p:cNvPicPr>
          <p:nvPr/>
        </p:nvPicPr>
        <p:blipFill>
          <a:blip r:embed="rId2"/>
          <a:srcRect l="13759" t="7588" r="16198" b="14363"/>
          <a:stretch>
            <a:fillRect/>
          </a:stretch>
        </p:blipFill>
        <p:spPr bwMode="auto">
          <a:xfrm>
            <a:off x="2243138" y="1020763"/>
            <a:ext cx="4538662" cy="4084637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 bwMode="auto">
          <a:xfrm>
            <a:off x="609600" y="1828800"/>
            <a:ext cx="7924800" cy="2209800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en-US" sz="6600" kern="0" dirty="0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  <a:t>The Task</a:t>
            </a:r>
            <a:endParaRPr lang="en-US" sz="6600" kern="0" dirty="0">
              <a:solidFill>
                <a:schemeClr val="tx2"/>
              </a:solidFill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381000" y="0"/>
            <a:ext cx="99822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10" name="Picture 9" descr="Kyrgyzstan09 641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-685800" y="0"/>
            <a:ext cx="1043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j032108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400" y="4778375"/>
            <a:ext cx="3200400" cy="2079625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noFill/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12" name="j032109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59338"/>
            <a:ext cx="3048000" cy="1998662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noFill/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15" name="Picture 14" descr="M'sia 2009-10 306.jpg"/>
          <p:cNvPicPr>
            <a:picLocks noChangeAspect="1"/>
          </p:cNvPicPr>
          <p:nvPr/>
        </p:nvPicPr>
        <p:blipFill>
          <a:blip r:embed="rId5">
            <a:lum contrast="10000"/>
          </a:blip>
          <a:srcRect l="40833"/>
          <a:stretch>
            <a:fillRect/>
          </a:stretch>
        </p:blipFill>
        <p:spPr bwMode="auto">
          <a:xfrm>
            <a:off x="4349750" y="0"/>
            <a:ext cx="5861050" cy="742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5" descr="M'sia 2009-10 316.jpg"/>
          <p:cNvPicPr>
            <a:picLocks noChangeAspect="1"/>
          </p:cNvPicPr>
          <p:nvPr/>
        </p:nvPicPr>
        <p:blipFill>
          <a:blip r:embed="rId6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4954588" cy="742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6" descr="M'sia 2009-10 426.jpg"/>
          <p:cNvPicPr>
            <a:picLocks noChangeAspect="1"/>
          </p:cNvPicPr>
          <p:nvPr/>
        </p:nvPicPr>
        <p:blipFill>
          <a:blip r:embed="rId7"/>
          <a:srcRect l="27170" t="26910" r="16495"/>
          <a:stretch>
            <a:fillRect/>
          </a:stretch>
        </p:blipFill>
        <p:spPr bwMode="auto">
          <a:xfrm>
            <a:off x="2743200" y="1409700"/>
            <a:ext cx="4800600" cy="415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4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le 1"/>
          <p:cNvSpPr>
            <a:spLocks noGrp="1"/>
          </p:cNvSpPr>
          <p:nvPr>
            <p:ph type="title"/>
          </p:nvPr>
        </p:nvSpPr>
        <p:spPr>
          <a:xfrm>
            <a:off x="428625" y="274638"/>
            <a:ext cx="8258175" cy="1143000"/>
          </a:xfrm>
        </p:spPr>
        <p:txBody>
          <a:bodyPr/>
          <a:lstStyle/>
          <a:p>
            <a:endParaRPr lang="en-US" smtClean="0"/>
          </a:p>
        </p:txBody>
      </p:sp>
      <p:sp>
        <p:nvSpPr>
          <p:cNvPr id="3686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 bwMode="auto">
          <a:xfrm>
            <a:off x="609600" y="2133600"/>
            <a:ext cx="7924800" cy="2209800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en-US" sz="4400" kern="0" dirty="0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  <a:t>11 Criteria for Effective </a:t>
            </a:r>
            <a:r>
              <a:rPr lang="en-US" sz="4400" kern="0" dirty="0" err="1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  <a:t>Transboundary</a:t>
            </a:r>
            <a:r>
              <a:rPr lang="en-US" sz="4400" kern="0" dirty="0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  <a:t> Biodiversity Conservation</a:t>
            </a:r>
            <a:endParaRPr lang="en-US" sz="4400" kern="0" dirty="0">
              <a:solidFill>
                <a:schemeClr val="tx2"/>
              </a:solidFill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438400"/>
            <a:ext cx="7924800" cy="2209800"/>
          </a:xfrm>
        </p:spPr>
        <p:txBody>
          <a:bodyPr/>
          <a:lstStyle/>
          <a:p>
            <a:r>
              <a:rPr lang="en-US" sz="4400" smtClean="0"/>
              <a:t>11  Criteria for the Effective Transboundary</a:t>
            </a:r>
            <a:br>
              <a:rPr lang="en-US" sz="4400" smtClean="0"/>
            </a:br>
            <a:r>
              <a:rPr lang="en-US" sz="4400" smtClean="0"/>
              <a:t>Conservation of </a:t>
            </a:r>
            <a:r>
              <a:rPr lang="en-US" sz="4400" smtClean="0">
                <a:solidFill>
                  <a:schemeClr val="tx1"/>
                </a:solidFill>
              </a:rPr>
              <a:t>Mountain</a:t>
            </a:r>
            <a:r>
              <a:rPr lang="en-US" sz="4400" smtClean="0"/>
              <a:t>                 </a:t>
            </a:r>
            <a:br>
              <a:rPr lang="en-US" sz="4400" smtClean="0"/>
            </a:br>
            <a:r>
              <a:rPr lang="en-US" sz="4400" smtClean="0"/>
              <a:t>Biodiversity</a:t>
            </a:r>
          </a:p>
        </p:txBody>
      </p:sp>
      <p:sp>
        <p:nvSpPr>
          <p:cNvPr id="4" name="Rectangle 3"/>
          <p:cNvSpPr/>
          <p:nvPr/>
        </p:nvSpPr>
        <p:spPr>
          <a:xfrm rot="1527295">
            <a:off x="1301700" y="1859767"/>
            <a:ext cx="843501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reflection blurRad="12700" stA="28000" endPos="45000" dist="1000" dir="5400000" sy="-100000" algn="bl" rotWithShape="0"/>
                </a:effectLst>
                <a:latin typeface="Lucida Sans Unicode" pitchFamily="34" charset="0"/>
                <a:cs typeface="Lucida Sans Unicode" pitchFamily="34" charset="0"/>
              </a:rPr>
              <a:t>+1</a:t>
            </a:r>
            <a:endParaRPr lang="en-US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reflection blurRad="12700" stA="28000" endPos="45000" dist="1000" dir="5400000" sy="-100000" algn="bl" rotWithShape="0"/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609600" y="2438400"/>
            <a:ext cx="7924800" cy="2209800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en-US" sz="4400" kern="0" dirty="0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  <a:t>11 Criteria for the Effective </a:t>
            </a:r>
            <a:r>
              <a:rPr lang="en-US" sz="4400" kern="0" dirty="0" err="1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  <a:t>Transboundary</a:t>
            </a:r>
            <a:r>
              <a:rPr lang="en-US" sz="4400" kern="0" dirty="0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  <a:t/>
            </a:r>
            <a:br>
              <a:rPr lang="en-US" sz="4400" kern="0" dirty="0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</a:br>
            <a:r>
              <a:rPr lang="en-US" sz="4400" kern="0" dirty="0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  <a:t>Conservation of </a:t>
            </a:r>
            <a:r>
              <a:rPr lang="en-US" sz="4400" kern="0" dirty="0">
                <a:solidFill>
                  <a:schemeClr val="accent3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  <a:t>Mountain</a:t>
            </a:r>
            <a:r>
              <a:rPr lang="en-US" sz="4400" kern="0" dirty="0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  <a:t>                 </a:t>
            </a:r>
            <a:br>
              <a:rPr lang="en-US" sz="4400" kern="0" dirty="0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</a:br>
            <a:r>
              <a:rPr lang="en-US" sz="4400" kern="0" dirty="0">
                <a:solidFill>
                  <a:schemeClr val="tx2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  <a:t>Biodiversity</a:t>
            </a:r>
            <a:endParaRPr lang="en-US" sz="4400" kern="0" dirty="0">
              <a:solidFill>
                <a:schemeClr val="tx2"/>
              </a:solidFill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486400" y="3505200"/>
            <a:ext cx="27432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400">
                <a:latin typeface="Lucida Sans Unicode" pitchFamily="34" charset="0"/>
                <a:cs typeface="Lucida Sans Unicode" pitchFamily="34" charset="0"/>
              </a:rPr>
              <a:t>Mountain</a:t>
            </a: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 override="childStyl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 override="childStyl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italic"/>
                                      </p:to>
                                    </p:set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2" grpId="1"/>
      <p:bldP spid="7" grpId="1"/>
      <p:bldP spid="7" grpId="2"/>
      <p:bldP spid="5" grpId="0" build="allAtOnce"/>
      <p:bldP spid="5" grpId="1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990600"/>
            <a:ext cx="8305800" cy="4525963"/>
          </a:xfrm>
        </p:spPr>
        <p:txBody>
          <a:bodyPr/>
          <a:lstStyle/>
          <a:p>
            <a:pPr marL="514350" indent="-514350">
              <a:buFontTx/>
              <a:buAutoNum type="arabicPeriod"/>
            </a:pPr>
            <a:r>
              <a:rPr lang="en-US" sz="3200" smtClean="0">
                <a:solidFill>
                  <a:srgbClr val="FFFFFF"/>
                </a:solidFill>
              </a:rPr>
              <a:t>Operates at Each Level of Political Organization</a:t>
            </a:r>
          </a:p>
          <a:p>
            <a:pPr marL="514350" indent="-514350">
              <a:buFontTx/>
              <a:buNone/>
            </a:pPr>
            <a:endParaRPr lang="en-US" smtClean="0">
              <a:solidFill>
                <a:srgbClr val="FFFFFF"/>
              </a:solidFill>
            </a:endParaRPr>
          </a:p>
          <a:p>
            <a:pPr marL="514350" indent="-514350">
              <a:buFontTx/>
              <a:buAutoNum type="arabicPeriod"/>
            </a:pPr>
            <a:endParaRPr lang="en-US" smtClean="0">
              <a:solidFill>
                <a:srgbClr val="FFFFFF"/>
              </a:solidFill>
            </a:endParaRPr>
          </a:p>
          <a:p>
            <a:pPr marL="514350" indent="-514350">
              <a:buFontTx/>
              <a:buAutoNum type="arabicPeriod"/>
            </a:pPr>
            <a:endParaRPr 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3"/>
          <p:cNvSpPr>
            <a:spLocks noChangeArrowheads="1"/>
          </p:cNvSpPr>
          <p:nvPr/>
        </p:nvSpPr>
        <p:spPr bwMode="auto">
          <a:xfrm>
            <a:off x="228600" y="4583113"/>
            <a:ext cx="8763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AU" b="1"/>
              <a:t>Levels of Authority in Transboundary Collaboration (van der Linde et al 2001)</a:t>
            </a:r>
            <a:endParaRPr lang="en-US" b="1"/>
          </a:p>
        </p:txBody>
      </p:sp>
      <p:sp>
        <p:nvSpPr>
          <p:cNvPr id="39938" name="TextBox 9"/>
          <p:cNvSpPr txBox="1">
            <a:spLocks noChangeArrowheads="1"/>
          </p:cNvSpPr>
          <p:nvPr/>
        </p:nvSpPr>
        <p:spPr bwMode="auto">
          <a:xfrm>
            <a:off x="6400800" y="3352800"/>
            <a:ext cx="1676400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/>
              <a:t>Local Managers</a:t>
            </a:r>
          </a:p>
        </p:txBody>
      </p:sp>
      <p:sp>
        <p:nvSpPr>
          <p:cNvPr id="39939" name="TextBox 10"/>
          <p:cNvSpPr txBox="1">
            <a:spLocks noChangeArrowheads="1"/>
          </p:cNvSpPr>
          <p:nvPr/>
        </p:nvSpPr>
        <p:spPr bwMode="auto">
          <a:xfrm>
            <a:off x="6019800" y="3044825"/>
            <a:ext cx="838200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/>
              <a:t>District</a:t>
            </a:r>
          </a:p>
        </p:txBody>
      </p:sp>
      <p:sp>
        <p:nvSpPr>
          <p:cNvPr id="39940" name="TextBox 11"/>
          <p:cNvSpPr txBox="1">
            <a:spLocks noChangeArrowheads="1"/>
          </p:cNvSpPr>
          <p:nvPr/>
        </p:nvSpPr>
        <p:spPr bwMode="auto">
          <a:xfrm>
            <a:off x="5715000" y="2667000"/>
            <a:ext cx="990600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/>
              <a:t>Province</a:t>
            </a:r>
          </a:p>
        </p:txBody>
      </p:sp>
      <p:sp>
        <p:nvSpPr>
          <p:cNvPr id="39941" name="TextBox 12"/>
          <p:cNvSpPr txBox="1">
            <a:spLocks noChangeArrowheads="1"/>
          </p:cNvSpPr>
          <p:nvPr/>
        </p:nvSpPr>
        <p:spPr bwMode="auto">
          <a:xfrm>
            <a:off x="5410200" y="2362200"/>
            <a:ext cx="2590800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/>
              <a:t>HQ of NR dept./ line ministry</a:t>
            </a:r>
          </a:p>
        </p:txBody>
      </p:sp>
      <p:sp>
        <p:nvSpPr>
          <p:cNvPr id="39942" name="TextBox 13"/>
          <p:cNvSpPr txBox="1">
            <a:spLocks noChangeArrowheads="1"/>
          </p:cNvSpPr>
          <p:nvPr/>
        </p:nvSpPr>
        <p:spPr bwMode="auto">
          <a:xfrm>
            <a:off x="5257800" y="2057400"/>
            <a:ext cx="1828800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/>
              <a:t>Multiple ministries</a:t>
            </a:r>
          </a:p>
        </p:txBody>
      </p:sp>
      <p:sp>
        <p:nvSpPr>
          <p:cNvPr id="39943" name="TextBox 14"/>
          <p:cNvSpPr txBox="1">
            <a:spLocks noChangeArrowheads="1"/>
          </p:cNvSpPr>
          <p:nvPr/>
        </p:nvSpPr>
        <p:spPr bwMode="auto">
          <a:xfrm>
            <a:off x="4800600" y="1749425"/>
            <a:ext cx="3429000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b="1"/>
              <a:t>Regional organizations /conventions</a:t>
            </a:r>
          </a:p>
        </p:txBody>
      </p:sp>
      <p:sp>
        <p:nvSpPr>
          <p:cNvPr id="39944" name="TextBox 6"/>
          <p:cNvSpPr txBox="1">
            <a:spLocks noChangeArrowheads="1"/>
          </p:cNvSpPr>
          <p:nvPr/>
        </p:nvSpPr>
        <p:spPr bwMode="auto">
          <a:xfrm>
            <a:off x="2667000" y="3810000"/>
            <a:ext cx="1295400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/>
              <a:t>Country 1</a:t>
            </a:r>
          </a:p>
        </p:txBody>
      </p:sp>
      <p:sp>
        <p:nvSpPr>
          <p:cNvPr id="39945" name="TextBox 8"/>
          <p:cNvSpPr txBox="1">
            <a:spLocks noChangeArrowheads="1"/>
          </p:cNvSpPr>
          <p:nvPr/>
        </p:nvSpPr>
        <p:spPr bwMode="auto">
          <a:xfrm>
            <a:off x="4800600" y="3810000"/>
            <a:ext cx="1295400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/>
              <a:t>Country 2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429000" y="2057400"/>
            <a:ext cx="914400" cy="304800"/>
          </a:xfrm>
          <a:prstGeom prst="rect">
            <a:avLst/>
          </a:prstGeom>
          <a:solidFill>
            <a:schemeClr val="tx1"/>
          </a:solidFill>
          <a:ln>
            <a:solidFill>
              <a:srgbClr val="7AB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ln>
                <a:solidFill>
                  <a:schemeClr val="tx2"/>
                </a:solidFill>
              </a:ln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276600" y="2362200"/>
            <a:ext cx="1066800" cy="304800"/>
          </a:xfrm>
          <a:prstGeom prst="rect">
            <a:avLst/>
          </a:prstGeom>
          <a:solidFill>
            <a:schemeClr val="tx1"/>
          </a:solidFill>
          <a:ln>
            <a:solidFill>
              <a:srgbClr val="7AB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ln>
                <a:solidFill>
                  <a:schemeClr val="tx2"/>
                </a:solidFill>
              </a:ln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971800" y="2667000"/>
            <a:ext cx="1371600" cy="304800"/>
          </a:xfrm>
          <a:prstGeom prst="rect">
            <a:avLst/>
          </a:prstGeom>
          <a:solidFill>
            <a:schemeClr val="tx1"/>
          </a:solidFill>
          <a:ln>
            <a:solidFill>
              <a:srgbClr val="7AB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ln>
                <a:solidFill>
                  <a:schemeClr val="tx2"/>
                </a:solidFill>
              </a:ln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667000" y="2971800"/>
            <a:ext cx="1676400" cy="381000"/>
          </a:xfrm>
          <a:prstGeom prst="rect">
            <a:avLst/>
          </a:prstGeom>
          <a:solidFill>
            <a:schemeClr val="tx1"/>
          </a:solidFill>
          <a:ln>
            <a:solidFill>
              <a:srgbClr val="7AB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ln>
                <a:solidFill>
                  <a:schemeClr val="tx2"/>
                </a:solidFill>
              </a:ln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286000" y="3352800"/>
            <a:ext cx="2057400" cy="304800"/>
          </a:xfrm>
          <a:prstGeom prst="rect">
            <a:avLst/>
          </a:prstGeom>
          <a:solidFill>
            <a:schemeClr val="tx1"/>
          </a:solidFill>
          <a:ln>
            <a:solidFill>
              <a:srgbClr val="7AB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ln>
                <a:solidFill>
                  <a:schemeClr val="tx2"/>
                </a:solidFill>
              </a:ln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343400" y="2057400"/>
            <a:ext cx="914400" cy="304800"/>
          </a:xfrm>
          <a:prstGeom prst="rect">
            <a:avLst/>
          </a:prstGeom>
          <a:solidFill>
            <a:srgbClr val="7AB8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ln>
                <a:solidFill>
                  <a:schemeClr val="tx2"/>
                </a:solidFill>
              </a:ln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343400" y="2362200"/>
            <a:ext cx="1066800" cy="304800"/>
          </a:xfrm>
          <a:prstGeom prst="rect">
            <a:avLst/>
          </a:prstGeom>
          <a:solidFill>
            <a:srgbClr val="7AB8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ln>
                <a:solidFill>
                  <a:schemeClr val="tx2"/>
                </a:solidFill>
              </a:ln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343400" y="2971800"/>
            <a:ext cx="1676400" cy="381000"/>
          </a:xfrm>
          <a:prstGeom prst="rect">
            <a:avLst/>
          </a:prstGeom>
          <a:solidFill>
            <a:srgbClr val="7AB8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ln>
                <a:solidFill>
                  <a:schemeClr val="tx2"/>
                </a:solidFill>
              </a:ln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343400" y="3352800"/>
            <a:ext cx="2057400" cy="304800"/>
          </a:xfrm>
          <a:prstGeom prst="rect">
            <a:avLst/>
          </a:prstGeom>
          <a:solidFill>
            <a:srgbClr val="7AB8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ln>
                <a:solidFill>
                  <a:schemeClr val="tx2"/>
                </a:solidFill>
              </a:ln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886200" y="1676400"/>
            <a:ext cx="914400" cy="381000"/>
          </a:xfrm>
          <a:prstGeom prst="rect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4343400" y="2667000"/>
            <a:ext cx="1371600" cy="304800"/>
          </a:xfrm>
          <a:prstGeom prst="rect">
            <a:avLst/>
          </a:prstGeom>
          <a:solidFill>
            <a:srgbClr val="7AB8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ln>
                <a:solidFill>
                  <a:schemeClr val="tx2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1265238"/>
            <a:ext cx="8305800" cy="4525962"/>
          </a:xfrm>
        </p:spPr>
        <p:txBody>
          <a:bodyPr/>
          <a:lstStyle/>
          <a:p>
            <a:pPr marL="514350" indent="-514350">
              <a:buFontTx/>
              <a:buNone/>
            </a:pPr>
            <a:r>
              <a:rPr lang="en-US" sz="3200" smtClean="0">
                <a:solidFill>
                  <a:srgbClr val="FFFFFF"/>
                </a:solidFill>
              </a:rPr>
              <a:t>2. Has Political Buy-In</a:t>
            </a:r>
          </a:p>
          <a:p>
            <a:pPr marL="514350" indent="-514350">
              <a:buFontTx/>
              <a:buNone/>
            </a:pPr>
            <a:r>
              <a:rPr lang="en-AU" sz="3200" smtClean="0">
                <a:solidFill>
                  <a:schemeClr val="bg1"/>
                </a:solidFill>
              </a:rPr>
              <a:t>3. Costs and Benefits Distributed Equitably</a:t>
            </a:r>
          </a:p>
          <a:p>
            <a:pPr marL="514350" indent="-514350">
              <a:buFontTx/>
              <a:buNone/>
            </a:pPr>
            <a:r>
              <a:rPr lang="en-AU" sz="3200" smtClean="0">
                <a:solidFill>
                  <a:schemeClr val="bg1"/>
                </a:solidFill>
              </a:rPr>
              <a:t>4. </a:t>
            </a:r>
            <a:r>
              <a:rPr lang="en-US" sz="3200" smtClean="0">
                <a:solidFill>
                  <a:srgbClr val="FFFFFF"/>
                </a:solidFill>
              </a:rPr>
              <a:t>Integrated Ecosystem Approach which Incorporates Available Science</a:t>
            </a:r>
          </a:p>
          <a:p>
            <a:pPr marL="514350" indent="-514350">
              <a:buFontTx/>
              <a:buNone/>
            </a:pPr>
            <a:r>
              <a:rPr lang="en-US" sz="3200" smtClean="0">
                <a:solidFill>
                  <a:srgbClr val="FFFFFF"/>
                </a:solidFill>
              </a:rPr>
              <a:t>5. </a:t>
            </a:r>
            <a:r>
              <a:rPr lang="en-AU" sz="3200" smtClean="0">
                <a:solidFill>
                  <a:schemeClr val="bg1"/>
                </a:solidFill>
              </a:rPr>
              <a:t>Objective of Conservation Explicit</a:t>
            </a:r>
          </a:p>
          <a:p>
            <a:pPr marL="514350" indent="-514350">
              <a:buFontTx/>
              <a:buNone/>
            </a:pPr>
            <a:r>
              <a:rPr lang="en-US" sz="3200" smtClean="0">
                <a:solidFill>
                  <a:srgbClr val="FFFFFF"/>
                </a:solidFill>
              </a:rPr>
              <a:t>6. Good Governance is Practiced </a:t>
            </a:r>
          </a:p>
          <a:p>
            <a:pPr marL="514350" indent="-514350">
              <a:buFontTx/>
              <a:buNone/>
            </a:pPr>
            <a:r>
              <a:rPr lang="en-US" sz="3200" smtClean="0">
                <a:solidFill>
                  <a:srgbClr val="FFFFFF"/>
                </a:solidFill>
              </a:rPr>
              <a:t>7. Clear Success Indicators and Ongoing </a:t>
            </a:r>
          </a:p>
          <a:p>
            <a:pPr marL="514350" indent="-514350">
              <a:buFontTx/>
              <a:buNone/>
            </a:pPr>
            <a:r>
              <a:rPr lang="en-US" sz="3200" smtClean="0">
                <a:solidFill>
                  <a:srgbClr val="FFFFFF"/>
                </a:solidFill>
              </a:rPr>
              <a:t>    M &amp; E</a:t>
            </a:r>
          </a:p>
          <a:p>
            <a:pPr marL="514350" indent="-514350">
              <a:buFontTx/>
              <a:buNone/>
            </a:pPr>
            <a:endParaRPr lang="en-US" sz="3200" smtClean="0">
              <a:solidFill>
                <a:srgbClr val="FFFFFF"/>
              </a:solidFill>
            </a:endParaRPr>
          </a:p>
          <a:p>
            <a:pPr marL="514350" indent="-514350">
              <a:buFontTx/>
              <a:buAutoNum type="arabicPeriod"/>
            </a:pPr>
            <a:endParaRPr lang="en-US" smtClean="0">
              <a:solidFill>
                <a:srgbClr val="FFFFFF"/>
              </a:solidFill>
            </a:endParaRPr>
          </a:p>
          <a:p>
            <a:pPr marL="514350" indent="-514350">
              <a:buFontTx/>
              <a:buAutoNum type="arabicPeriod"/>
            </a:pPr>
            <a:endParaRPr lang="en-US" smtClean="0">
              <a:solidFill>
                <a:srgbClr val="FFFFFF"/>
              </a:solidFill>
            </a:endParaRPr>
          </a:p>
          <a:p>
            <a:pPr marL="514350" indent="-514350">
              <a:buFontTx/>
              <a:buAutoNum type="arabicPeriod"/>
            </a:pPr>
            <a:endParaRPr 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09600" y="503238"/>
            <a:ext cx="8305800" cy="5135562"/>
          </a:xfrm>
        </p:spPr>
        <p:txBody>
          <a:bodyPr/>
          <a:lstStyle/>
          <a:p>
            <a:pPr marL="514350" indent="-514350">
              <a:buFontTx/>
              <a:buAutoNum type="arabicPeriod" startAt="8"/>
            </a:pPr>
            <a:r>
              <a:rPr lang="en-US" sz="3000" smtClean="0">
                <a:solidFill>
                  <a:srgbClr val="FFFFFF"/>
                </a:solidFill>
              </a:rPr>
              <a:t>Legal Instruments that Enable the Process</a:t>
            </a:r>
          </a:p>
          <a:p>
            <a:pPr marL="514350" indent="-514350">
              <a:buFontTx/>
              <a:buAutoNum type="arabicPeriod" startAt="8"/>
            </a:pPr>
            <a:r>
              <a:rPr lang="en-US" sz="3000" smtClean="0">
                <a:solidFill>
                  <a:srgbClr val="FFFFFF"/>
                </a:solidFill>
              </a:rPr>
              <a:t>Designated Institutions at Each Level</a:t>
            </a:r>
          </a:p>
          <a:p>
            <a:pPr marL="514350" indent="-514350">
              <a:buFontTx/>
              <a:buAutoNum type="arabicPeriod" startAt="8"/>
            </a:pPr>
            <a:r>
              <a:rPr lang="en-US" sz="3000" smtClean="0">
                <a:solidFill>
                  <a:srgbClr val="FFFFFF"/>
                </a:solidFill>
              </a:rPr>
              <a:t>Operates in Consideration of  </a:t>
            </a:r>
          </a:p>
          <a:p>
            <a:pPr marL="514350" indent="-514350">
              <a:buFontTx/>
              <a:buNone/>
            </a:pPr>
            <a:r>
              <a:rPr lang="en-US" sz="3000" smtClean="0">
                <a:solidFill>
                  <a:srgbClr val="FFFFFF"/>
                </a:solidFill>
              </a:rPr>
              <a:t>     Capacity</a:t>
            </a:r>
          </a:p>
          <a:p>
            <a:pPr marL="514350" indent="-514350">
              <a:buFontTx/>
              <a:buNone/>
            </a:pPr>
            <a:r>
              <a:rPr lang="en-US" sz="3000" smtClean="0">
                <a:solidFill>
                  <a:srgbClr val="FFFFFF"/>
                </a:solidFill>
              </a:rPr>
              <a:t>11.Complexity Recognized and </a:t>
            </a:r>
          </a:p>
          <a:p>
            <a:pPr marL="514350" indent="-514350">
              <a:buFontTx/>
              <a:buNone/>
            </a:pPr>
            <a:r>
              <a:rPr lang="en-US" sz="3000" smtClean="0">
                <a:solidFill>
                  <a:srgbClr val="FFFFFF"/>
                </a:solidFill>
              </a:rPr>
              <a:t>     Appropriate Resources Secured</a:t>
            </a:r>
          </a:p>
          <a:p>
            <a:pPr marL="514350" indent="-514350">
              <a:buFontTx/>
              <a:buNone/>
            </a:pPr>
            <a:r>
              <a:rPr lang="en-US" sz="3000" smtClean="0">
                <a:solidFill>
                  <a:srgbClr val="FFFFFF"/>
                </a:solidFill>
              </a:rPr>
              <a:t>12.Meaningful Incorporation of  </a:t>
            </a:r>
          </a:p>
          <a:p>
            <a:pPr marL="514350" indent="-514350">
              <a:buFontTx/>
              <a:buNone/>
            </a:pPr>
            <a:r>
              <a:rPr lang="en-US" sz="3000" smtClean="0">
                <a:solidFill>
                  <a:srgbClr val="FFFFFF"/>
                </a:solidFill>
              </a:rPr>
              <a:t>     Mountain Specificities</a:t>
            </a:r>
          </a:p>
          <a:p>
            <a:pPr marL="514350" indent="-514350">
              <a:buFontTx/>
              <a:buAutoNum type="arabicPeriod" startAt="8"/>
            </a:pPr>
            <a:endParaRPr lang="en-US" sz="3200" smtClean="0">
              <a:solidFill>
                <a:srgbClr val="FFFFFF"/>
              </a:solidFill>
            </a:endParaRPr>
          </a:p>
          <a:p>
            <a:pPr marL="514350" indent="-514350">
              <a:buFontTx/>
              <a:buAutoNum type="arabicPeriod" startAt="8"/>
            </a:pPr>
            <a:endParaRPr lang="en-US" sz="3200" smtClean="0">
              <a:solidFill>
                <a:srgbClr val="FFFFFF"/>
              </a:solidFill>
            </a:endParaRPr>
          </a:p>
          <a:p>
            <a:pPr marL="514350" indent="-514350">
              <a:buFontTx/>
              <a:buAutoNum type="arabicPeriod" startAt="8"/>
            </a:pPr>
            <a:endParaRPr lang="en-US" sz="3200" smtClean="0">
              <a:solidFill>
                <a:srgbClr val="FFFFFF"/>
              </a:solidFill>
            </a:endParaRPr>
          </a:p>
          <a:p>
            <a:pPr marL="514350" indent="-514350">
              <a:buFontTx/>
              <a:buNone/>
            </a:pPr>
            <a:endParaRPr lang="en-US" smtClean="0">
              <a:solidFill>
                <a:srgbClr val="FFFFFF"/>
              </a:solidFill>
            </a:endParaRPr>
          </a:p>
          <a:p>
            <a:pPr marL="514350" indent="-514350">
              <a:buFontTx/>
              <a:buAutoNum type="arabicPeriod" startAt="2"/>
            </a:pPr>
            <a:endParaRPr lang="en-US" smtClean="0">
              <a:solidFill>
                <a:srgbClr val="FFFFFF"/>
              </a:solidFill>
            </a:endParaRPr>
          </a:p>
          <a:p>
            <a:pPr marL="514350" indent="-514350">
              <a:buFontTx/>
              <a:buNone/>
            </a:pPr>
            <a:endParaRPr lang="en-US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itle 1"/>
          <p:cNvSpPr>
            <a:spLocks noGrp="1"/>
          </p:cNvSpPr>
          <p:nvPr>
            <p:ph type="title"/>
          </p:nvPr>
        </p:nvSpPr>
        <p:spPr>
          <a:xfrm>
            <a:off x="428625" y="274638"/>
            <a:ext cx="8258175" cy="1143000"/>
          </a:xfrm>
        </p:spPr>
        <p:txBody>
          <a:bodyPr/>
          <a:lstStyle/>
          <a:p>
            <a:endParaRPr lang="en-US" smtClean="0"/>
          </a:p>
        </p:txBody>
      </p:sp>
      <p:sp>
        <p:nvSpPr>
          <p:cNvPr id="430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Content Placeholder 13" descr="Kyrgyzstan09 190.jpg"/>
          <p:cNvPicPr>
            <a:picLocks noChangeAspect="1"/>
          </p:cNvPicPr>
          <p:nvPr/>
        </p:nvPicPr>
        <p:blipFill>
          <a:blip r:embed="rId2">
            <a:lum contrast="30000"/>
          </a:blip>
          <a:srcRect t="-311" r="2489" b="377"/>
          <a:stretch>
            <a:fillRect/>
          </a:stretch>
        </p:blipFill>
        <p:spPr bwMode="auto">
          <a:xfrm>
            <a:off x="609600" y="381000"/>
            <a:ext cx="40386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4" name="Picture 13" descr="Kyrgyzstan09 525.jpg"/>
          <p:cNvPicPr>
            <a:picLocks noChangeAspect="1"/>
          </p:cNvPicPr>
          <p:nvPr/>
        </p:nvPicPr>
        <p:blipFill>
          <a:blip r:embed="rId3">
            <a:lum bright="10000" contrast="20000"/>
          </a:blip>
          <a:srcRect l="-545" t="17778" r="1257"/>
          <a:stretch>
            <a:fillRect/>
          </a:stretch>
        </p:blipFill>
        <p:spPr bwMode="auto">
          <a:xfrm>
            <a:off x="4343400" y="1066800"/>
            <a:ext cx="41148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Title 1"/>
          <p:cNvSpPr>
            <a:spLocks noGrp="1"/>
          </p:cNvSpPr>
          <p:nvPr>
            <p:ph type="title"/>
          </p:nvPr>
        </p:nvSpPr>
        <p:spPr>
          <a:xfrm>
            <a:off x="657225" y="274638"/>
            <a:ext cx="8258175" cy="1143000"/>
          </a:xfrm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PALM Project</a:t>
            </a:r>
          </a:p>
        </p:txBody>
      </p:sp>
      <p:pic>
        <p:nvPicPr>
          <p:cNvPr id="13" name="Picture 12" descr="PALM_LOGO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0425" y="4325938"/>
            <a:ext cx="1552575" cy="177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http://mapsof.net/uploads/static-maps/caucasus_central_asia_political_map_20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9600" y="3308350"/>
            <a:ext cx="3962400" cy="279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6" descr="See full size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 l="6299" r="11810"/>
          <a:stretch>
            <a:fillRect/>
          </a:stretch>
        </p:blipFill>
        <p:spPr bwMode="auto">
          <a:xfrm>
            <a:off x="6705600" y="4419600"/>
            <a:ext cx="174307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0" descr="Siberian ibex"/>
          <p:cNvPicPr>
            <a:picLocks noChangeAspect="1" noChangeArrowheads="1"/>
          </p:cNvPicPr>
          <p:nvPr/>
        </p:nvPicPr>
        <p:blipFill>
          <a:blip r:embed="rId7">
            <a:lum bright="10000" contrast="30000"/>
          </a:blip>
          <a:srcRect l="29945" t="4456" r="34302"/>
          <a:stretch>
            <a:fillRect/>
          </a:stretch>
        </p:blipFill>
        <p:spPr bwMode="auto">
          <a:xfrm>
            <a:off x="609600" y="381000"/>
            <a:ext cx="1366838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228600" y="3656013"/>
            <a:ext cx="8610600" cy="158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5058" name="Title 1"/>
          <p:cNvSpPr>
            <a:spLocks noGrp="1"/>
          </p:cNvSpPr>
          <p:nvPr>
            <p:ph type="title"/>
          </p:nvPr>
        </p:nvSpPr>
        <p:spPr>
          <a:xfrm>
            <a:off x="428625" y="381000"/>
            <a:ext cx="8258175" cy="1143000"/>
          </a:xfrm>
        </p:spPr>
        <p:txBody>
          <a:bodyPr/>
          <a:lstStyle/>
          <a:p>
            <a:r>
              <a:rPr lang="en-US" smtClean="0">
                <a:solidFill>
                  <a:schemeClr val="tx1"/>
                </a:solidFill>
              </a:rPr>
              <a:t>PALM Project and 11 (+1) Criteria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81000" y="1752600"/>
            <a:ext cx="8305800" cy="4525963"/>
          </a:xfrm>
        </p:spPr>
        <p:txBody>
          <a:bodyPr/>
          <a:lstStyle/>
          <a:p>
            <a:pPr marL="514350" indent="-514350">
              <a:buFontTx/>
              <a:buNone/>
            </a:pPr>
            <a:r>
              <a:rPr lang="en-US" sz="2800" smtClean="0">
                <a:solidFill>
                  <a:srgbClr val="FFFFFF"/>
                </a:solidFill>
              </a:rPr>
              <a:t>8.  Existence of Legal Instruments that Enable the Process</a:t>
            </a:r>
          </a:p>
          <a:p>
            <a:pPr marL="514350" indent="-514350">
              <a:lnSpc>
                <a:spcPct val="150000"/>
              </a:lnSpc>
              <a:buFontTx/>
              <a:buAutoNum type="arabicPeriod" startAt="4"/>
            </a:pPr>
            <a:r>
              <a:rPr lang="en-US" sz="2800" smtClean="0">
                <a:solidFill>
                  <a:srgbClr val="FFFFFF"/>
                </a:solidFill>
              </a:rPr>
              <a:t>Integrated Ecosystem Approach</a:t>
            </a:r>
          </a:p>
          <a:p>
            <a:pPr marL="514350" indent="-514350">
              <a:buFontTx/>
              <a:buNone/>
            </a:pPr>
            <a:r>
              <a:rPr lang="en-US" sz="2800" smtClean="0">
                <a:solidFill>
                  <a:srgbClr val="C00000"/>
                </a:solidFill>
              </a:rPr>
              <a:t>5. Objective of Conservation Explicit </a:t>
            </a:r>
          </a:p>
          <a:p>
            <a:pPr marL="514350" indent="-514350">
              <a:buFontTx/>
              <a:buNone/>
            </a:pPr>
            <a:r>
              <a:rPr lang="en-US" sz="2800" smtClean="0">
                <a:solidFill>
                  <a:srgbClr val="C00000"/>
                </a:solidFill>
              </a:rPr>
              <a:t>12. Upland-Lowland Dynamics</a:t>
            </a:r>
          </a:p>
          <a:p>
            <a:pPr marL="514350" indent="-514350">
              <a:buFontTx/>
              <a:buNone/>
            </a:pPr>
            <a:r>
              <a:rPr lang="en-US" sz="2800" smtClean="0">
                <a:solidFill>
                  <a:srgbClr val="C00000"/>
                </a:solidFill>
              </a:rPr>
              <a:t>11. Complexity Recognized and Appropriate Resources Secured</a:t>
            </a:r>
          </a:p>
          <a:p>
            <a:pPr marL="514350" indent="-514350">
              <a:buFontTx/>
              <a:buAutoNum type="arabicPeriod"/>
            </a:pPr>
            <a:endParaRPr lang="en-US" smtClean="0">
              <a:solidFill>
                <a:srgbClr val="FFFFFF"/>
              </a:solidFill>
            </a:endParaRPr>
          </a:p>
          <a:p>
            <a:pPr marL="514350" indent="-514350">
              <a:buFontTx/>
              <a:buNone/>
            </a:pPr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305800" y="2581870"/>
            <a:ext cx="58862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+</a:t>
            </a:r>
            <a:endParaRPr lang="en-US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23275" y="3419475"/>
            <a:ext cx="4159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dirty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</a:t>
            </a:r>
            <a:endParaRPr lang="en-US" sz="5400" dirty="0">
              <a:ln w="18415" cmpd="sng">
                <a:noFill/>
                <a:prstDash val="solid"/>
              </a:ln>
              <a:solidFill>
                <a:srgbClr val="C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Content Placeholder 3"/>
          <p:cNvSpPr txBox="1">
            <a:spLocks/>
          </p:cNvSpPr>
          <p:nvPr/>
        </p:nvSpPr>
        <p:spPr bwMode="auto">
          <a:xfrm>
            <a:off x="381000" y="3429000"/>
            <a:ext cx="8305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14350" indent="-514350" eaLnBrk="0" hangingPunct="0">
              <a:spcBef>
                <a:spcPct val="20000"/>
              </a:spcBef>
              <a:defRPr/>
            </a:pPr>
            <a:r>
              <a:rPr lang="en-US" sz="2800" kern="0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5. </a:t>
            </a:r>
            <a:r>
              <a:rPr lang="en-US" sz="2800" kern="0" dirty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O</a:t>
            </a:r>
            <a:r>
              <a:rPr lang="en-US" sz="2800" kern="0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b</a:t>
            </a:r>
            <a:r>
              <a:rPr lang="en-US" sz="2800" kern="0" dirty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j</a:t>
            </a:r>
            <a:r>
              <a:rPr lang="en-US" sz="2800" kern="0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e</a:t>
            </a:r>
            <a:r>
              <a:rPr lang="en-US" sz="2800" kern="0" dirty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c</a:t>
            </a:r>
            <a:r>
              <a:rPr lang="en-US" sz="2800" kern="0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t</a:t>
            </a:r>
            <a:r>
              <a:rPr lang="en-US" sz="2800" kern="0" dirty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i</a:t>
            </a:r>
            <a:r>
              <a:rPr lang="en-US" sz="2800" kern="0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v</a:t>
            </a:r>
            <a:r>
              <a:rPr lang="en-US" sz="2800" kern="0" dirty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e</a:t>
            </a:r>
            <a:r>
              <a:rPr lang="en-US" sz="2800" kern="0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 o</a:t>
            </a:r>
            <a:r>
              <a:rPr lang="en-US" sz="2800" kern="0" dirty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f </a:t>
            </a:r>
            <a:r>
              <a:rPr lang="en-US" sz="2800" kern="0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C</a:t>
            </a:r>
            <a:r>
              <a:rPr lang="en-US" sz="2800" kern="0" dirty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o</a:t>
            </a:r>
            <a:r>
              <a:rPr lang="en-US" sz="2800" kern="0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n</a:t>
            </a:r>
            <a:r>
              <a:rPr lang="en-US" sz="2800" kern="0" dirty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s</a:t>
            </a:r>
            <a:r>
              <a:rPr lang="en-US" sz="2800" kern="0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e</a:t>
            </a:r>
            <a:r>
              <a:rPr lang="en-US" sz="2800" kern="0" dirty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r</a:t>
            </a:r>
            <a:r>
              <a:rPr lang="en-US" sz="2800" kern="0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v</a:t>
            </a:r>
            <a:r>
              <a:rPr lang="en-US" sz="2800" kern="0" dirty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a</a:t>
            </a:r>
            <a:r>
              <a:rPr lang="en-US" sz="2800" kern="0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t</a:t>
            </a:r>
            <a:r>
              <a:rPr lang="en-US" sz="2800" kern="0" dirty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i</a:t>
            </a:r>
            <a:r>
              <a:rPr lang="en-US" sz="2800" kern="0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o</a:t>
            </a:r>
            <a:r>
              <a:rPr lang="en-US" sz="2800" kern="0" dirty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n</a:t>
            </a:r>
            <a:r>
              <a:rPr lang="en-US" sz="2800" kern="0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 E</a:t>
            </a:r>
            <a:r>
              <a:rPr lang="en-US" sz="2800" kern="0" dirty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x</a:t>
            </a:r>
            <a:r>
              <a:rPr lang="en-US" sz="2800" kern="0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p</a:t>
            </a:r>
            <a:r>
              <a:rPr lang="en-US" sz="2800" kern="0" dirty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l</a:t>
            </a:r>
            <a:r>
              <a:rPr lang="en-US" sz="2800" kern="0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i</a:t>
            </a:r>
            <a:r>
              <a:rPr lang="en-US" sz="2800" kern="0" dirty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c</a:t>
            </a:r>
            <a:r>
              <a:rPr lang="en-US" sz="2800" kern="0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i</a:t>
            </a:r>
            <a:r>
              <a:rPr lang="en-US" sz="2800" kern="0" dirty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t</a:t>
            </a:r>
            <a:r>
              <a:rPr lang="en-US" sz="2800" kern="0" dirty="0">
                <a:solidFill>
                  <a:srgbClr val="C00000"/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</a:p>
          <a:p>
            <a:pPr marL="457200" indent="-457200" eaLnBrk="0" hangingPunct="0">
              <a:spcBef>
                <a:spcPct val="20000"/>
              </a:spcBef>
              <a:defRPr/>
            </a:pPr>
            <a:endParaRPr lang="en-US" sz="2400" kern="0" dirty="0">
              <a:solidFill>
                <a:schemeClr val="accent3"/>
              </a:solidFill>
              <a:latin typeface="Lucida Sans Unicode" pitchFamily="34" charset="0"/>
              <a:cs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150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150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150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50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le 1"/>
          <p:cNvSpPr>
            <a:spLocks noGrp="1"/>
          </p:cNvSpPr>
          <p:nvPr>
            <p:ph type="title"/>
          </p:nvPr>
        </p:nvSpPr>
        <p:spPr>
          <a:xfrm>
            <a:off x="428625" y="274638"/>
            <a:ext cx="8258175" cy="1143000"/>
          </a:xfrm>
        </p:spPr>
        <p:txBody>
          <a:bodyPr/>
          <a:lstStyle/>
          <a:p>
            <a:endParaRPr lang="en-US" smtClean="0"/>
          </a:p>
        </p:txBody>
      </p:sp>
      <p:sp>
        <p:nvSpPr>
          <p:cNvPr id="4608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4" descr="http://photos.mongabay.com/06/1211borneo.jpg"/>
          <p:cNvPicPr>
            <a:picLocks noChangeAspect="1" noChangeArrowheads="1"/>
          </p:cNvPicPr>
          <p:nvPr/>
        </p:nvPicPr>
        <p:blipFill>
          <a:blip r:embed="rId2"/>
          <a:srcRect l="1479"/>
          <a:stretch>
            <a:fillRect/>
          </a:stretch>
        </p:blipFill>
        <p:spPr bwMode="auto">
          <a:xfrm>
            <a:off x="2590800" y="1600200"/>
            <a:ext cx="3733800" cy="404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6" name="Picture 6" descr="http://assets.panda.org/img/map_borneo_southeastasia_233427.gif"/>
          <p:cNvPicPr>
            <a:picLocks noChangeAspect="1" noChangeArrowheads="1"/>
          </p:cNvPicPr>
          <p:nvPr/>
        </p:nvPicPr>
        <p:blipFill>
          <a:blip r:embed="rId3"/>
          <a:srcRect l="10001" t="2963" r="3999"/>
          <a:stretch>
            <a:fillRect/>
          </a:stretch>
        </p:blipFill>
        <p:spPr bwMode="auto">
          <a:xfrm>
            <a:off x="1524000" y="1219200"/>
            <a:ext cx="2590800" cy="170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1"/>
          <p:cNvSpPr txBox="1">
            <a:spLocks/>
          </p:cNvSpPr>
          <p:nvPr/>
        </p:nvSpPr>
        <p:spPr bwMode="auto">
          <a:xfrm>
            <a:off x="609600" y="381000"/>
            <a:ext cx="82581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en-US" sz="3600" kern="0" dirty="0">
                <a:solidFill>
                  <a:schemeClr val="bg1"/>
                </a:solidFill>
                <a:latin typeface="Lucida Sans Unicode" pitchFamily="34" charset="0"/>
                <a:ea typeface="+mj-ea"/>
                <a:cs typeface="Lucida Sans Unicode" pitchFamily="34" charset="0"/>
              </a:rPr>
              <a:t>The Heart of Borneo</a:t>
            </a:r>
            <a:endParaRPr lang="en-US" sz="3600" kern="0" dirty="0">
              <a:solidFill>
                <a:schemeClr val="bg1"/>
              </a:solidFill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pic>
        <p:nvPicPr>
          <p:cNvPr id="8" name="Picture 7" descr="M'sia 2009-10 65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48400" y="1219200"/>
            <a:ext cx="2057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Semmengoh Nature Reserve 350.jpg"/>
          <p:cNvPicPr>
            <a:picLocks noChangeAspect="1"/>
          </p:cNvPicPr>
          <p:nvPr/>
        </p:nvPicPr>
        <p:blipFill>
          <a:blip r:embed="rId5">
            <a:lum bright="-10000" contrast="30000"/>
          </a:blip>
          <a:srcRect/>
          <a:stretch>
            <a:fillRect/>
          </a:stretch>
        </p:blipFill>
        <p:spPr bwMode="auto">
          <a:xfrm>
            <a:off x="304800" y="2895600"/>
            <a:ext cx="2286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0" name="Picture 10" descr="M'sia 2009-10 561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74800" y="4343400"/>
            <a:ext cx="1016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M'sia 2009-10 556.jpg"/>
          <p:cNvPicPr>
            <a:picLocks noChangeAspect="1"/>
          </p:cNvPicPr>
          <p:nvPr/>
        </p:nvPicPr>
        <p:blipFill>
          <a:blip r:embed="rId7"/>
          <a:srcRect l="21951" t="4861" r="7317" b="7359"/>
          <a:stretch>
            <a:fillRect/>
          </a:stretch>
        </p:blipFill>
        <p:spPr bwMode="auto">
          <a:xfrm>
            <a:off x="6248400" y="4595813"/>
            <a:ext cx="1905000" cy="157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Crimson Sunbird p 185.jpg"/>
          <p:cNvPicPr>
            <a:picLocks noChangeAspect="1"/>
          </p:cNvPicPr>
          <p:nvPr/>
        </p:nvPicPr>
        <p:blipFill>
          <a:blip r:embed="rId8"/>
          <a:srcRect l="27264" t="6061"/>
          <a:stretch>
            <a:fillRect/>
          </a:stretch>
        </p:blipFill>
        <p:spPr bwMode="auto">
          <a:xfrm>
            <a:off x="6248400" y="2286000"/>
            <a:ext cx="1219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7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7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8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8" dur="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9" dur="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51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8" dur="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9" dur="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61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" dur="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8" dur="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9" dur="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71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3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4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5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8" dur="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9" dur="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81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3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5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304800" y="3106738"/>
            <a:ext cx="8610600" cy="158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8130" name="Title 1"/>
          <p:cNvSpPr>
            <a:spLocks noGrp="1"/>
          </p:cNvSpPr>
          <p:nvPr>
            <p:ph type="title"/>
          </p:nvPr>
        </p:nvSpPr>
        <p:spPr>
          <a:xfrm>
            <a:off x="428625" y="381000"/>
            <a:ext cx="8258175" cy="1143000"/>
          </a:xfrm>
        </p:spPr>
        <p:txBody>
          <a:bodyPr/>
          <a:lstStyle/>
          <a:p>
            <a:r>
              <a:rPr lang="en-US" smtClean="0">
                <a:solidFill>
                  <a:schemeClr val="tx1"/>
                </a:solidFill>
              </a:rPr>
              <a:t>‘Heart of Borneo and 11(+1) Criteria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04800" y="2743200"/>
            <a:ext cx="8305800" cy="3352800"/>
          </a:xfrm>
        </p:spPr>
        <p:txBody>
          <a:bodyPr/>
          <a:lstStyle/>
          <a:p>
            <a:pPr marL="514350" indent="-514350">
              <a:buFontTx/>
              <a:buNone/>
            </a:pPr>
            <a:r>
              <a:rPr lang="en-US" sz="2800" smtClean="0">
                <a:solidFill>
                  <a:srgbClr val="FFFFFF"/>
                </a:solidFill>
              </a:rPr>
              <a:t>5. Objective of Conservation Explicit</a:t>
            </a:r>
          </a:p>
          <a:p>
            <a:pPr marL="514350" indent="-514350">
              <a:buFontTx/>
              <a:buNone/>
            </a:pPr>
            <a:endParaRPr lang="en-US" sz="2800" smtClean="0">
              <a:solidFill>
                <a:srgbClr val="C00000"/>
              </a:solidFill>
            </a:endParaRPr>
          </a:p>
          <a:p>
            <a:pPr marL="514350" indent="-514350">
              <a:buFontTx/>
              <a:buNone/>
            </a:pPr>
            <a:r>
              <a:rPr lang="en-US" sz="2800" smtClean="0">
                <a:solidFill>
                  <a:srgbClr val="C00000"/>
                </a:solidFill>
              </a:rPr>
              <a:t>8.  Legal Instruments</a:t>
            </a:r>
          </a:p>
          <a:p>
            <a:pPr marL="514350" indent="-514350">
              <a:buFontTx/>
              <a:buAutoNum type="arabicPeriod" startAt="9"/>
            </a:pPr>
            <a:r>
              <a:rPr lang="en-US" sz="2800" smtClean="0">
                <a:solidFill>
                  <a:srgbClr val="C00000"/>
                </a:solidFill>
              </a:rPr>
              <a:t>Designated Institutions</a:t>
            </a:r>
          </a:p>
          <a:p>
            <a:pPr marL="514350" indent="-514350">
              <a:buFontTx/>
              <a:buNone/>
            </a:pPr>
            <a:endParaRPr lang="en-US" sz="2800" smtClean="0">
              <a:solidFill>
                <a:srgbClr val="C00000"/>
              </a:solidFill>
            </a:endParaRPr>
          </a:p>
          <a:p>
            <a:pPr marL="514350" indent="-514350">
              <a:buFontTx/>
              <a:buNone/>
            </a:pPr>
            <a:endParaRPr lang="en-US" sz="2800" smtClean="0">
              <a:solidFill>
                <a:srgbClr val="C00000"/>
              </a:solidFill>
            </a:endParaRPr>
          </a:p>
          <a:p>
            <a:pPr marL="514350" indent="-514350">
              <a:buFontTx/>
              <a:buNone/>
            </a:pPr>
            <a:r>
              <a:rPr lang="en-US" sz="2800" smtClean="0">
                <a:solidFill>
                  <a:srgbClr val="C00000"/>
                </a:solidFill>
              </a:rPr>
              <a:t>2.  Political Buy-In</a:t>
            </a:r>
          </a:p>
          <a:p>
            <a:pPr marL="514350" indent="-514350">
              <a:buFontTx/>
              <a:buAutoNum type="arabicPeriod" startAt="9"/>
            </a:pPr>
            <a:endParaRPr lang="en-US" sz="2800" smtClean="0">
              <a:solidFill>
                <a:srgbClr val="C00000"/>
              </a:solidFill>
            </a:endParaRPr>
          </a:p>
          <a:p>
            <a:pPr marL="514350" indent="-514350">
              <a:buFontTx/>
              <a:buAutoNum type="arabicPeriod" startAt="8"/>
            </a:pPr>
            <a:endParaRPr lang="en-US" sz="2800" smtClean="0">
              <a:solidFill>
                <a:srgbClr val="FFFFFF"/>
              </a:solidFill>
            </a:endParaRPr>
          </a:p>
          <a:p>
            <a:pPr marL="514350" indent="-514350">
              <a:buFontTx/>
              <a:buAutoNum type="arabicPeriod"/>
            </a:pPr>
            <a:endParaRPr lang="en-US" sz="2800" smtClean="0">
              <a:solidFill>
                <a:srgbClr val="FFFFFF"/>
              </a:solidFill>
            </a:endParaRPr>
          </a:p>
          <a:p>
            <a:pPr marL="514350" indent="-514350">
              <a:buFontTx/>
              <a:buAutoNum type="arabicPeriod"/>
            </a:pPr>
            <a:endParaRPr lang="en-US" smtClean="0">
              <a:solidFill>
                <a:srgbClr val="FFFFFF"/>
              </a:solidFill>
            </a:endParaRPr>
          </a:p>
          <a:p>
            <a:pPr marL="514350" indent="-514350">
              <a:buFontTx/>
              <a:buAutoNum type="arabicPeriod"/>
            </a:pPr>
            <a:endParaRPr lang="en-US" smtClean="0">
              <a:solidFill>
                <a:srgbClr val="FFFFFF"/>
              </a:solidFill>
            </a:endParaRPr>
          </a:p>
          <a:p>
            <a:pPr marL="514350" indent="-514350">
              <a:buFontTx/>
              <a:buNone/>
            </a:pPr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05800" y="2344340"/>
            <a:ext cx="58862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+</a:t>
            </a:r>
            <a:endParaRPr lang="en-US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423275" y="2809875"/>
            <a:ext cx="4159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dirty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</a:t>
            </a:r>
            <a:endParaRPr lang="en-US" sz="5400" dirty="0">
              <a:ln w="18415" cmpd="sng">
                <a:noFill/>
                <a:prstDash val="solid"/>
              </a:ln>
              <a:solidFill>
                <a:srgbClr val="C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le 1"/>
          <p:cNvSpPr>
            <a:spLocks noGrp="1"/>
          </p:cNvSpPr>
          <p:nvPr>
            <p:ph type="title"/>
          </p:nvPr>
        </p:nvSpPr>
        <p:spPr>
          <a:xfrm>
            <a:off x="428625" y="274638"/>
            <a:ext cx="8258175" cy="1143000"/>
          </a:xfrm>
        </p:spPr>
        <p:txBody>
          <a:bodyPr/>
          <a:lstStyle/>
          <a:p>
            <a:endParaRPr lang="en-US" smtClean="0"/>
          </a:p>
        </p:txBody>
      </p:sp>
      <p:sp>
        <p:nvSpPr>
          <p:cNvPr id="4915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Significance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762000" y="1752600"/>
            <a:ext cx="7772400" cy="27432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800" smtClean="0"/>
              <a:t>Mountains &amp; Transboundary Approaches</a:t>
            </a:r>
          </a:p>
          <a:p>
            <a:pPr>
              <a:lnSpc>
                <a:spcPct val="150000"/>
              </a:lnSpc>
            </a:pPr>
            <a:r>
              <a:rPr lang="en-US" sz="2800" smtClean="0"/>
              <a:t>Distilled Set of Criteria</a:t>
            </a:r>
          </a:p>
          <a:p>
            <a:pPr>
              <a:lnSpc>
                <a:spcPct val="150000"/>
              </a:lnSpc>
            </a:pPr>
            <a:r>
              <a:rPr lang="en-US" sz="2800" smtClean="0"/>
              <a:t>Existing and Future Initiatives</a:t>
            </a:r>
          </a:p>
          <a:p>
            <a:pPr>
              <a:lnSpc>
                <a:spcPct val="150000"/>
              </a:lnSpc>
            </a:pPr>
            <a:r>
              <a:rPr lang="en-US" sz="2800" smtClean="0"/>
              <a:t>Transferability</a:t>
            </a:r>
          </a:p>
          <a:p>
            <a:pPr>
              <a:lnSpc>
                <a:spcPct val="150000"/>
              </a:lnSpc>
            </a:pPr>
            <a:endParaRPr lang="en-US" sz="3200" smtClean="0"/>
          </a:p>
          <a:p>
            <a:pPr>
              <a:lnSpc>
                <a:spcPct val="150000"/>
              </a:lnSpc>
              <a:buFontTx/>
              <a:buNone/>
            </a:pPr>
            <a:endParaRPr lang="en-US" sz="2800" smtClean="0"/>
          </a:p>
          <a:p>
            <a:pPr>
              <a:lnSpc>
                <a:spcPct val="150000"/>
              </a:lnSpc>
            </a:pP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le 1"/>
          <p:cNvSpPr>
            <a:spLocks noGrp="1"/>
          </p:cNvSpPr>
          <p:nvPr>
            <p:ph type="title"/>
          </p:nvPr>
        </p:nvSpPr>
        <p:spPr>
          <a:xfrm>
            <a:off x="428625" y="274638"/>
            <a:ext cx="8258175" cy="1143000"/>
          </a:xfrm>
        </p:spPr>
        <p:txBody>
          <a:bodyPr/>
          <a:lstStyle/>
          <a:p>
            <a:endParaRPr lang="en-US" smtClean="0"/>
          </a:p>
        </p:txBody>
      </p:sp>
      <p:sp>
        <p:nvSpPr>
          <p:cNvPr id="5222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0"/>
            <a:ext cx="2286000" cy="2209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4" name="Picture 2" descr="http://static.reelmovienews.com/images/gallery/to-infinity-and-beyo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3786188"/>
            <a:ext cx="2438400" cy="291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Explore the ToL links"/>
          <p:cNvPicPr>
            <a:picLocks noChangeAspect="1" noChangeArrowheads="1"/>
          </p:cNvPicPr>
          <p:nvPr/>
        </p:nvPicPr>
        <p:blipFill>
          <a:blip r:embed="rId3"/>
          <a:srcRect l="4269"/>
          <a:stretch>
            <a:fillRect/>
          </a:stretch>
        </p:blipFill>
        <p:spPr bwMode="auto">
          <a:xfrm rot="1294207">
            <a:off x="1981200" y="714375"/>
            <a:ext cx="5614988" cy="3559175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7" name="TextBox 14"/>
          <p:cNvSpPr txBox="1">
            <a:spLocks noChangeArrowheads="1"/>
          </p:cNvSpPr>
          <p:nvPr/>
        </p:nvSpPr>
        <p:spPr bwMode="auto">
          <a:xfrm rot="1732258">
            <a:off x="2274888" y="763588"/>
            <a:ext cx="34766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latin typeface="Haettenschweiler" pitchFamily="34" charset="0"/>
              </a:rPr>
              <a:t>Биоразнообразие</a:t>
            </a:r>
            <a:endParaRPr lang="en-US" sz="3600">
              <a:latin typeface="Haettenschweiler" pitchFamily="34" charset="0"/>
            </a:endParaRPr>
          </a:p>
        </p:txBody>
      </p:sp>
      <p:sp>
        <p:nvSpPr>
          <p:cNvPr id="10" name="TextBox 17"/>
          <p:cNvSpPr txBox="1">
            <a:spLocks noChangeArrowheads="1"/>
          </p:cNvSpPr>
          <p:nvPr/>
        </p:nvSpPr>
        <p:spPr bwMode="auto">
          <a:xfrm rot="-363907">
            <a:off x="3543300" y="2078038"/>
            <a:ext cx="47720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4000">
                <a:latin typeface="Baskerville Old Face"/>
                <a:ea typeface="SimSun" pitchFamily="2" charset="-122"/>
              </a:rPr>
              <a:t>Bioanuwai</a:t>
            </a:r>
            <a:r>
              <a:rPr lang="en-US" altLang="zh-CN" sz="4800">
                <a:latin typeface="Haettenschweiler" pitchFamily="34" charset="0"/>
                <a:ea typeface="SimSun" pitchFamily="2" charset="-122"/>
              </a:rPr>
              <a:t> </a:t>
            </a:r>
            <a:endParaRPr lang="en-US" sz="4800">
              <a:latin typeface="Haettenschweiler" pitchFamily="34" charset="0"/>
            </a:endParaRPr>
          </a:p>
        </p:txBody>
      </p:sp>
      <p:sp>
        <p:nvSpPr>
          <p:cNvPr id="11" name="Rectangle 18"/>
          <p:cNvSpPr>
            <a:spLocks noChangeArrowheads="1"/>
          </p:cNvSpPr>
          <p:nvPr/>
        </p:nvSpPr>
        <p:spPr bwMode="auto">
          <a:xfrm rot="590907">
            <a:off x="1882775" y="2014538"/>
            <a:ext cx="20875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AE" sz="4000"/>
              <a:t>تنوع حيوي</a:t>
            </a:r>
            <a:endParaRPr lang="en-US" sz="4000"/>
          </a:p>
        </p:txBody>
      </p:sp>
      <p:sp>
        <p:nvSpPr>
          <p:cNvPr id="9" name="TextBox 16"/>
          <p:cNvSpPr txBox="1">
            <a:spLocks noChangeArrowheads="1"/>
          </p:cNvSpPr>
          <p:nvPr/>
        </p:nvSpPr>
        <p:spPr bwMode="auto">
          <a:xfrm rot="1190672">
            <a:off x="1911350" y="3413125"/>
            <a:ext cx="47720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800">
                <a:latin typeface="Brush Script MT"/>
                <a:cs typeface="Arabic Transparent" pitchFamily="2" charset="-78"/>
              </a:rPr>
              <a:t>Biodiversidad</a:t>
            </a:r>
          </a:p>
        </p:txBody>
      </p:sp>
      <p:sp>
        <p:nvSpPr>
          <p:cNvPr id="8" name="TextBox 15"/>
          <p:cNvSpPr txBox="1">
            <a:spLocks noChangeArrowheads="1"/>
          </p:cNvSpPr>
          <p:nvPr/>
        </p:nvSpPr>
        <p:spPr bwMode="auto">
          <a:xfrm rot="1212472">
            <a:off x="3546475" y="3273425"/>
            <a:ext cx="47720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3600">
                <a:latin typeface="Haettenschweiler" pitchFamily="34" charset="0"/>
                <a:ea typeface="SimSun" pitchFamily="2" charset="-122"/>
              </a:rPr>
              <a:t>生物多样化</a:t>
            </a:r>
            <a:endParaRPr lang="en-US" sz="3600">
              <a:latin typeface="Haettenschweiler" pitchFamily="34" charset="0"/>
            </a:endParaRPr>
          </a:p>
        </p:txBody>
      </p:sp>
      <p:pic>
        <p:nvPicPr>
          <p:cNvPr id="21" name="Picture 8" descr="Explore the ToL links"/>
          <p:cNvPicPr>
            <a:picLocks noChangeAspect="1" noChangeArrowheads="1"/>
          </p:cNvPicPr>
          <p:nvPr/>
        </p:nvPicPr>
        <p:blipFill>
          <a:blip r:embed="rId3"/>
          <a:srcRect l="4269"/>
          <a:stretch>
            <a:fillRect/>
          </a:stretch>
        </p:blipFill>
        <p:spPr bwMode="auto">
          <a:xfrm>
            <a:off x="1825625" y="1427163"/>
            <a:ext cx="5613400" cy="3560762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22" name="TextBox 14"/>
          <p:cNvSpPr txBox="1">
            <a:spLocks noChangeArrowheads="1"/>
          </p:cNvSpPr>
          <p:nvPr/>
        </p:nvSpPr>
        <p:spPr bwMode="auto">
          <a:xfrm>
            <a:off x="1851025" y="1495425"/>
            <a:ext cx="2797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latin typeface="Haettenschweiler" pitchFamily="34" charset="0"/>
              </a:rPr>
              <a:t>Биоразнообразие</a:t>
            </a:r>
            <a:endParaRPr lang="en-US" sz="2800">
              <a:latin typeface="Haettenschweiler" pitchFamily="34" charset="0"/>
            </a:endParaRPr>
          </a:p>
        </p:txBody>
      </p:sp>
      <p:sp>
        <p:nvSpPr>
          <p:cNvPr id="23" name="TextBox 17"/>
          <p:cNvSpPr txBox="1">
            <a:spLocks noChangeArrowheads="1"/>
          </p:cNvSpPr>
          <p:nvPr/>
        </p:nvSpPr>
        <p:spPr bwMode="auto">
          <a:xfrm rot="275920">
            <a:off x="3387725" y="2792413"/>
            <a:ext cx="477043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4000">
                <a:latin typeface="Baskerville Old Face"/>
                <a:ea typeface="SimSun" pitchFamily="2" charset="-122"/>
              </a:rPr>
              <a:t>Bioanuwai</a:t>
            </a:r>
            <a:r>
              <a:rPr lang="en-US" altLang="zh-CN" sz="4800">
                <a:latin typeface="Haettenschweiler" pitchFamily="34" charset="0"/>
                <a:ea typeface="SimSun" pitchFamily="2" charset="-122"/>
              </a:rPr>
              <a:t> </a:t>
            </a:r>
            <a:endParaRPr lang="en-US" sz="4800">
              <a:latin typeface="Haettenschweiler" pitchFamily="34" charset="0"/>
            </a:endParaRPr>
          </a:p>
        </p:txBody>
      </p:sp>
      <p:sp>
        <p:nvSpPr>
          <p:cNvPr id="24" name="Rectangle 18"/>
          <p:cNvSpPr>
            <a:spLocks noChangeArrowheads="1"/>
          </p:cNvSpPr>
          <p:nvPr/>
        </p:nvSpPr>
        <p:spPr bwMode="auto">
          <a:xfrm rot="-703300">
            <a:off x="1727200" y="2727325"/>
            <a:ext cx="20859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AE" sz="4000"/>
              <a:t>تنوع حيوي</a:t>
            </a:r>
            <a:endParaRPr lang="en-US" sz="4000"/>
          </a:p>
        </p:txBody>
      </p:sp>
      <p:sp>
        <p:nvSpPr>
          <p:cNvPr id="25" name="TextBox 16"/>
          <p:cNvSpPr txBox="1">
            <a:spLocks noChangeArrowheads="1"/>
          </p:cNvSpPr>
          <p:nvPr/>
        </p:nvSpPr>
        <p:spPr bwMode="auto">
          <a:xfrm rot="-103535">
            <a:off x="1925638" y="4249738"/>
            <a:ext cx="47704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>
                <a:latin typeface="Brush Script MT"/>
                <a:cs typeface="Arabic Transparent" pitchFamily="2" charset="-78"/>
              </a:rPr>
              <a:t>Biodiversidad</a:t>
            </a:r>
          </a:p>
        </p:txBody>
      </p:sp>
      <p:sp>
        <p:nvSpPr>
          <p:cNvPr id="26" name="TextBox 15"/>
          <p:cNvSpPr txBox="1">
            <a:spLocks noChangeArrowheads="1"/>
          </p:cNvSpPr>
          <p:nvPr/>
        </p:nvSpPr>
        <p:spPr bwMode="auto">
          <a:xfrm rot="-81735">
            <a:off x="3527425" y="3638550"/>
            <a:ext cx="47720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3600">
                <a:latin typeface="Haettenschweiler" pitchFamily="34" charset="0"/>
                <a:ea typeface="SimSun" pitchFamily="2" charset="-122"/>
              </a:rPr>
              <a:t>生物多样化</a:t>
            </a:r>
            <a:endParaRPr lang="en-US" sz="3600">
              <a:latin typeface="Haettenschweiler" pitchFamily="34" charset="0"/>
            </a:endParaRP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457200" y="2286000"/>
            <a:ext cx="8258175" cy="1143000"/>
          </a:xfrm>
        </p:spPr>
        <p:txBody>
          <a:bodyPr/>
          <a:lstStyle/>
          <a:p>
            <a:r>
              <a:rPr lang="en-US" smtClean="0">
                <a:solidFill>
                  <a:schemeClr val="tx1"/>
                </a:solidFill>
              </a:rPr>
              <a:t>…..Infinity and Beyond!!!!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7" grpId="0"/>
      <p:bldP spid="7" grpId="1"/>
      <p:bldP spid="10" grpId="0"/>
      <p:bldP spid="10" grpId="1"/>
      <p:bldP spid="11" grpId="0"/>
      <p:bldP spid="11" grpId="1"/>
      <p:bldP spid="9" grpId="0"/>
      <p:bldP spid="9" grpId="1"/>
      <p:bldP spid="8" grpId="0"/>
      <p:bldP spid="8" grpId="1"/>
      <p:bldP spid="22" grpId="0"/>
      <p:bldP spid="23" grpId="0"/>
      <p:bldP spid="24" grpId="0"/>
      <p:bldP spid="25" grpId="0"/>
      <p:bldP spid="26" grpId="0"/>
      <p:bldP spid="1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514600"/>
            <a:ext cx="8258175" cy="1143000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en-US" sz="4400" dirty="0">
                <a:latin typeface="Lucida Sans Unicode" pitchFamily="34" charset="0"/>
                <a:cs typeface="Lucida Sans Unicode" pitchFamily="34" charset="0"/>
              </a:rPr>
              <a:t>Dank u </a:t>
            </a:r>
            <a:r>
              <a:rPr lang="en-US" sz="4400" dirty="0" err="1">
                <a:latin typeface="Lucida Sans Unicode" pitchFamily="34" charset="0"/>
                <a:cs typeface="Lucida Sans Unicode" pitchFamily="34" charset="0"/>
              </a:rPr>
              <a:t>wel</a:t>
            </a:r>
            <a:r>
              <a:rPr lang="en-US" sz="4400" dirty="0"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en-US" sz="4400" kern="0" dirty="0">
                <a:latin typeface="Lucida Sans Unicode" pitchFamily="34" charset="0"/>
                <a:ea typeface="+mj-ea"/>
                <a:cs typeface="Lucida Sans Unicode" pitchFamily="34" charset="0"/>
              </a:rPr>
              <a:t>!!!</a:t>
            </a:r>
            <a:endParaRPr lang="en-US" sz="4400" kern="0" dirty="0"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E template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6452</TotalTime>
  <Words>286</Words>
  <Application>Microsoft Office PowerPoint</Application>
  <PresentationFormat>On-screen Show (4:3)</PresentationFormat>
  <Paragraphs>94</Paragraphs>
  <Slides>25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Design Template</vt:lpstr>
      </vt:variant>
      <vt:variant>
        <vt:i4>22</vt:i4>
      </vt:variant>
      <vt:variant>
        <vt:lpstr>Slide Titles</vt:lpstr>
      </vt:variant>
      <vt:variant>
        <vt:i4>25</vt:i4>
      </vt:variant>
    </vt:vector>
  </HeadingPairs>
  <TitlesOfParts>
    <vt:vector size="55" baseType="lpstr">
      <vt:lpstr>Arial</vt:lpstr>
      <vt:lpstr>Lucida Sans Unicode</vt:lpstr>
      <vt:lpstr>Calibri</vt:lpstr>
      <vt:lpstr>Haettenschweiler</vt:lpstr>
      <vt:lpstr>Baskerville Old Face</vt:lpstr>
      <vt:lpstr>SimSun</vt:lpstr>
      <vt:lpstr>Brush Script MT</vt:lpstr>
      <vt:lpstr>Arabic Transparent</vt:lpstr>
      <vt:lpstr>UNE template</vt:lpstr>
      <vt:lpstr>Custom Design</vt:lpstr>
      <vt:lpstr>UNE template</vt:lpstr>
      <vt:lpstr>UNE template</vt:lpstr>
      <vt:lpstr>UNE template</vt:lpstr>
      <vt:lpstr>UNE template</vt:lpstr>
      <vt:lpstr>UNE template</vt:lpstr>
      <vt:lpstr>UNE template</vt:lpstr>
      <vt:lpstr>UNE template</vt:lpstr>
      <vt:lpstr>UNE template</vt:lpstr>
      <vt:lpstr>UNE template</vt:lpstr>
      <vt:lpstr>UNE template</vt:lpstr>
      <vt:lpstr>UNE template</vt:lpstr>
      <vt:lpstr>UNE template</vt:lpstr>
      <vt:lpstr>UNE template</vt:lpstr>
      <vt:lpstr>Custom Design</vt:lpstr>
      <vt:lpstr>Custom Design</vt:lpstr>
      <vt:lpstr>Custom Design</vt:lpstr>
      <vt:lpstr>Custom Design</vt:lpstr>
      <vt:lpstr>Custom Design</vt:lpstr>
      <vt:lpstr>Custom Design</vt:lpstr>
      <vt:lpstr>Custom Design</vt:lpstr>
      <vt:lpstr> Governance Perspectives From Central Asia and the Island of Borneo </vt:lpstr>
      <vt:lpstr>Slide 2</vt:lpstr>
      <vt:lpstr>Slide 3</vt:lpstr>
      <vt:lpstr>Slide 4</vt:lpstr>
      <vt:lpstr>Transboundary Conservation of Mountain Biodiversity</vt:lpstr>
      <vt:lpstr>Slide 6</vt:lpstr>
      <vt:lpstr>Slide 7</vt:lpstr>
      <vt:lpstr>Slide 8</vt:lpstr>
      <vt:lpstr>Slide 9</vt:lpstr>
      <vt:lpstr>11  Criteria for the Effective Transboundary Conservation of Mountain                  Biodiversity</vt:lpstr>
      <vt:lpstr>Slide 11</vt:lpstr>
      <vt:lpstr>Slide 12</vt:lpstr>
      <vt:lpstr>Slide 13</vt:lpstr>
      <vt:lpstr>Slide 14</vt:lpstr>
      <vt:lpstr>Slide 15</vt:lpstr>
      <vt:lpstr>PALM Project</vt:lpstr>
      <vt:lpstr>PALM Project and 11 (+1) Criteria</vt:lpstr>
      <vt:lpstr>Slide 18</vt:lpstr>
      <vt:lpstr>Slide 19</vt:lpstr>
      <vt:lpstr>‘Heart of Borneo and 11(+1) Criteria</vt:lpstr>
      <vt:lpstr>Slide 21</vt:lpstr>
      <vt:lpstr>Significance</vt:lpstr>
      <vt:lpstr>Slide 23</vt:lpstr>
      <vt:lpstr>…..Infinity and Beyond!!!!</vt:lpstr>
      <vt:lpstr>Slide 25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Acer</dc:creator>
  <cp:lastModifiedBy>COEMaster</cp:lastModifiedBy>
  <cp:revision>757</cp:revision>
  <dcterms:created xsi:type="dcterms:W3CDTF">2010-04-17T08:32:17Z</dcterms:created>
  <dcterms:modified xsi:type="dcterms:W3CDTF">2010-12-07T19:19:45Z</dcterms:modified>
</cp:coreProperties>
</file>