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5"/>
  </p:notesMasterIdLst>
  <p:sldIdLst>
    <p:sldId id="257" r:id="rId2"/>
    <p:sldId id="318" r:id="rId3"/>
    <p:sldId id="294" r:id="rId4"/>
    <p:sldId id="293" r:id="rId5"/>
    <p:sldId id="261" r:id="rId6"/>
    <p:sldId id="263" r:id="rId7"/>
    <p:sldId id="262" r:id="rId8"/>
    <p:sldId id="295" r:id="rId9"/>
    <p:sldId id="296" r:id="rId10"/>
    <p:sldId id="299" r:id="rId11"/>
    <p:sldId id="327" r:id="rId12"/>
    <p:sldId id="326" r:id="rId13"/>
    <p:sldId id="288" r:id="rId14"/>
    <p:sldId id="301" r:id="rId15"/>
    <p:sldId id="321" r:id="rId16"/>
    <p:sldId id="302" r:id="rId17"/>
    <p:sldId id="303" r:id="rId18"/>
    <p:sldId id="304" r:id="rId19"/>
    <p:sldId id="323" r:id="rId20"/>
    <p:sldId id="324" r:id="rId21"/>
    <p:sldId id="305" r:id="rId22"/>
    <p:sldId id="306" r:id="rId23"/>
    <p:sldId id="307" r:id="rId24"/>
    <p:sldId id="325" r:id="rId25"/>
    <p:sldId id="313" r:id="rId26"/>
    <p:sldId id="320" r:id="rId27"/>
    <p:sldId id="314" r:id="rId28"/>
    <p:sldId id="309" r:id="rId29"/>
    <p:sldId id="315" r:id="rId30"/>
    <p:sldId id="316" r:id="rId31"/>
    <p:sldId id="310" r:id="rId32"/>
    <p:sldId id="308" r:id="rId33"/>
    <p:sldId id="292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669" autoAdjust="0"/>
  </p:normalViewPr>
  <p:slideViewPr>
    <p:cSldViewPr>
      <p:cViewPr varScale="1">
        <p:scale>
          <a:sx n="63" d="100"/>
          <a:sy n="63" d="100"/>
        </p:scale>
        <p:origin x="-64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476FE-B8B4-44E7-9BA8-2A4A9525541B}" type="datetimeFigureOut">
              <a:rPr lang="en-US" smtClean="0"/>
              <a:pPr/>
              <a:t>7/25/2011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55031-13A1-4072-B36C-06D550D32FE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155031-13A1-4072-B36C-06D550D32FE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F59FEA9-ACEB-4614-9346-DD363657CC42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0A2EAC4-32C7-4450-8D90-8B843A861B40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45293E-364A-4159-862A-A26370317323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E64201-A3F4-4BF1-A128-FDBA66B6FB96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A773B-8172-4626-92E1-E2EBEE87C44C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DF63BB-3C45-42F3-A030-8EDBC7F8390A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42608B6-74D4-4569-AC83-499C9B3EF441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D3AE79B-1ECA-4155-84E7-7D0946551D0E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FB5AADE-3F65-439A-B235-18F415738485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1E14C0-CBA4-4D90-A9CA-DE97B5ED0644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5F341DA-B00A-45C8-9B38-60C8A2ACF7DA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D52BD1-445A-4742-9701-8BE30A9C15F0}" type="datetime1">
              <a:rPr lang="en-US" smtClean="0"/>
              <a:pPr/>
              <a:t>7/25/2011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B8C54CE-D5CF-4596-B124-52BCF46242D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6172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dirty="0" smtClean="0">
                <a:latin typeface="Rockwell Condensed" pitchFamily="18" charset="0"/>
              </a:rPr>
              <a:t>NIGERIA’S NEW ENVIRONMENTAL LAWS: </a:t>
            </a:r>
          </a:p>
          <a:p>
            <a:pPr>
              <a:buNone/>
            </a:pPr>
            <a:r>
              <a:rPr lang="en-US" sz="4000" dirty="0" smtClean="0">
                <a:latin typeface="Rockwell Condensed" pitchFamily="18" charset="0"/>
              </a:rPr>
              <a:t>WHAT IMPLICATIONS FOR GROUNDWATER </a:t>
            </a:r>
          </a:p>
          <a:p>
            <a:pPr>
              <a:buNone/>
            </a:pPr>
            <a:r>
              <a:rPr lang="en-US" sz="4000" dirty="0" smtClean="0">
                <a:latin typeface="Rockwell Condensed" pitchFamily="18" charset="0"/>
              </a:rPr>
              <a:t>PROTECTION AND SUSTAINABILITY ?</a:t>
            </a:r>
          </a:p>
          <a:p>
            <a:pPr>
              <a:buNone/>
            </a:pPr>
            <a:endParaRPr lang="en-US" sz="3200" dirty="0" smtClean="0">
              <a:latin typeface="Rockwell Condensed" pitchFamily="18" charset="0"/>
            </a:endParaRPr>
          </a:p>
          <a:p>
            <a:pPr>
              <a:buNone/>
            </a:pPr>
            <a:r>
              <a:rPr lang="en-US" sz="2800" dirty="0" smtClean="0">
                <a:latin typeface="Rockwell Condensed" pitchFamily="18" charset="0"/>
              </a:rPr>
              <a:t>BY</a:t>
            </a:r>
          </a:p>
          <a:p>
            <a:pPr>
              <a:buNone/>
            </a:pPr>
            <a:endParaRPr lang="en-GB" sz="2800" b="1" dirty="0" smtClean="0">
              <a:latin typeface="Rockwell Condensed" pitchFamily="18" charset="0"/>
            </a:endParaRPr>
          </a:p>
          <a:p>
            <a:pPr>
              <a:buNone/>
            </a:pPr>
            <a:r>
              <a:rPr lang="en-GB" sz="2800" b="1" dirty="0" err="1" smtClean="0">
                <a:latin typeface="Rockwell Condensed" pitchFamily="18" charset="0"/>
              </a:rPr>
              <a:t>Adebola</a:t>
            </a:r>
            <a:r>
              <a:rPr lang="en-GB" sz="2800" b="1" dirty="0" smtClean="0">
                <a:latin typeface="Rockwell Condensed" pitchFamily="18" charset="0"/>
              </a:rPr>
              <a:t> </a:t>
            </a:r>
            <a:r>
              <a:rPr lang="en-GB" sz="2800" b="1" dirty="0" err="1" smtClean="0">
                <a:latin typeface="Rockwell Condensed" pitchFamily="18" charset="0"/>
              </a:rPr>
              <a:t>Ogunba</a:t>
            </a:r>
            <a:endParaRPr lang="en-GB" sz="2800" b="1" dirty="0" smtClean="0">
              <a:latin typeface="Rockwell Condensed" pitchFamily="18" charset="0"/>
            </a:endParaRPr>
          </a:p>
          <a:p>
            <a:pPr>
              <a:buNone/>
            </a:pPr>
            <a:r>
              <a:rPr lang="en-GB" sz="2800" b="1" dirty="0" smtClean="0">
                <a:latin typeface="Rockwell Condensed" pitchFamily="18" charset="0"/>
              </a:rPr>
              <a:t>Doctoral Candidate</a:t>
            </a:r>
          </a:p>
          <a:p>
            <a:pPr>
              <a:buNone/>
            </a:pPr>
            <a:r>
              <a:rPr lang="en-GB" sz="2800" b="1" dirty="0" smtClean="0">
                <a:latin typeface="Rockwell Condensed" pitchFamily="18" charset="0"/>
              </a:rPr>
              <a:t>Faculty of Law, University of Ottawa</a:t>
            </a:r>
          </a:p>
          <a:p>
            <a:pPr>
              <a:buNone/>
            </a:pPr>
            <a:r>
              <a:rPr lang="en-GB" sz="2800" b="1" dirty="0" smtClean="0">
                <a:latin typeface="Rockwell Condensed" pitchFamily="18" charset="0"/>
              </a:rPr>
              <a:t>Canada</a:t>
            </a:r>
            <a:endParaRPr lang="en-US" sz="2800" dirty="0">
              <a:latin typeface="Rockwell Condensed" pitchFamily="18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715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History &amp; Advent of environmental legislation &amp; challenges of resource management in Nigeria</a:t>
            </a:r>
          </a:p>
          <a:p>
            <a:r>
              <a:rPr lang="en-US" sz="3200" dirty="0" smtClean="0"/>
              <a:t>Groundwater’s Importance</a:t>
            </a:r>
          </a:p>
          <a:p>
            <a:r>
              <a:rPr lang="en-US" sz="3200" dirty="0" smtClean="0"/>
              <a:t>The NESREA’s focus &amp; the extent of its protection of groundwater</a:t>
            </a:r>
          </a:p>
          <a:p>
            <a:r>
              <a:rPr lang="en-US" sz="3200" dirty="0" smtClean="0"/>
              <a:t>Threats to groundwater, Nigeria’s pollution trend, &amp; issues for address</a:t>
            </a:r>
          </a:p>
          <a:p>
            <a:r>
              <a:rPr lang="en-US" sz="3200" dirty="0" smtClean="0"/>
              <a:t>Strategic thoughts: A right to water vs. population growth, sustainability</a:t>
            </a:r>
          </a:p>
          <a:p>
            <a:endParaRPr lang="en-US" sz="3200" dirty="0" smtClean="0"/>
          </a:p>
          <a:p>
            <a:endParaRPr lang="en-US" sz="3200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smtClean="0"/>
              <a:t>Outline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owner\Pictures\NigeriaStatesMap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09600" y="1066800"/>
            <a:ext cx="8077200" cy="5257800"/>
          </a:xfrm>
          <a:prstGeom prst="rect">
            <a:avLst/>
          </a:prstGeom>
          <a:noFill/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/>
          <a:lstStyle/>
          <a:p>
            <a:r>
              <a:rPr lang="en-US" dirty="0" smtClean="0"/>
              <a:t>NIGERIA: 36 STATES &amp; FCT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GB" sz="3600" dirty="0" smtClean="0"/>
              <a:t>“Oil Boom”: Crude oil discovered in 1956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1970s marked by oil exploration and national wealth 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Environmental Legislations at this time were thus focused on oil, the economically important natural resource: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Petroleum Act 1969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Oil Pipelines Act 1956</a:t>
            </a:r>
          </a:p>
          <a:p>
            <a:pPr>
              <a:buFont typeface="Arial" pitchFamily="34" charset="0"/>
              <a:buChar char="•"/>
            </a:pPr>
            <a:r>
              <a:rPr lang="en-GB" sz="3600" dirty="0" smtClean="0"/>
              <a:t>Oil in Navigable Waters Act 1968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History of Environmental Legislation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3200" dirty="0" smtClean="0"/>
              <a:t>Pre-existent scant environmental </a:t>
            </a:r>
          </a:p>
          <a:p>
            <a:pPr>
              <a:buNone/>
            </a:pPr>
            <a:r>
              <a:rPr lang="en-US" sz="3200" dirty="0" smtClean="0"/>
              <a:t>protection in Criminal Code prohibited</a:t>
            </a:r>
          </a:p>
          <a:p>
            <a:pPr>
              <a:buNone/>
            </a:pPr>
            <a:r>
              <a:rPr lang="en-US" sz="3200" dirty="0" smtClean="0"/>
              <a:t>fouling of springs, and use of white </a:t>
            </a:r>
          </a:p>
          <a:p>
            <a:pPr>
              <a:buNone/>
            </a:pPr>
            <a:r>
              <a:rPr lang="en-US" sz="3200" dirty="0" smtClean="0"/>
              <a:t>phosphorus in making matches.</a:t>
            </a:r>
          </a:p>
          <a:p>
            <a:pPr>
              <a:buFont typeface="Wingdings" pitchFamily="2" charset="2"/>
              <a:buChar char="Ø"/>
            </a:pPr>
            <a:r>
              <a:rPr lang="en-US" sz="3200" dirty="0" smtClean="0"/>
              <a:t>It also had brief unconnected </a:t>
            </a:r>
          </a:p>
          <a:p>
            <a:pPr>
              <a:buNone/>
            </a:pPr>
            <a:r>
              <a:rPr lang="en-US" sz="3200" dirty="0" smtClean="0"/>
              <a:t>regulations about “sanitation” “national</a:t>
            </a:r>
          </a:p>
          <a:p>
            <a:pPr>
              <a:buNone/>
            </a:pPr>
            <a:r>
              <a:rPr lang="en-US" sz="3200" dirty="0" smtClean="0"/>
              <a:t>parks” “domestic personal hygiene” and</a:t>
            </a:r>
          </a:p>
          <a:p>
            <a:pPr>
              <a:buNone/>
            </a:pPr>
            <a:r>
              <a:rPr lang="en-US" sz="3200" dirty="0" smtClean="0"/>
              <a:t>“wild animals”</a:t>
            </a:r>
          </a:p>
          <a:p>
            <a:pPr>
              <a:buNone/>
            </a:pPr>
            <a:endParaRPr lang="en-US" sz="4000" dirty="0" smtClean="0"/>
          </a:p>
          <a:p>
            <a:pPr>
              <a:buNone/>
            </a:pPr>
            <a:endParaRPr lang="en-US" sz="4000" dirty="0" smtClean="0"/>
          </a:p>
          <a:p>
            <a:endParaRPr lang="en-US" sz="40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History of Environ. Legislation </a:t>
            </a:r>
            <a:r>
              <a:rPr lang="en-US" sz="3100" dirty="0" smtClean="0"/>
              <a:t>contd.</a:t>
            </a:r>
            <a:endParaRPr lang="en-US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Citizens’ Apathy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Citizens’ preoccupation with subsistence due to the absence of welfare programs despite the country’s oil wealth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An unbridled population growth grounded in religious/cultural beliefs</a:t>
            </a:r>
          </a:p>
          <a:p>
            <a:pPr>
              <a:buNone/>
            </a:pPr>
            <a:endParaRPr lang="en-US" sz="4000" dirty="0" smtClean="0"/>
          </a:p>
          <a:p>
            <a:pPr>
              <a:buNone/>
            </a:pPr>
            <a:endParaRPr lang="en-US" sz="40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Challenges of Managing Environmental Resources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1987: KOKO industrial waste dumping Incidence</a:t>
            </a:r>
          </a:p>
          <a:p>
            <a:r>
              <a:rPr lang="en-US" sz="3200" dirty="0" smtClean="0"/>
              <a:t>1988: F.E.P.A. Decree enacted</a:t>
            </a:r>
          </a:p>
          <a:p>
            <a:r>
              <a:rPr lang="en-US" sz="3200" dirty="0" smtClean="0"/>
              <a:t>1988: Harmful Wastes (Special Criminal Prov. Etc) Decree enacted</a:t>
            </a:r>
          </a:p>
          <a:p>
            <a:r>
              <a:rPr lang="en-US" sz="3200" dirty="0" smtClean="0"/>
              <a:t>1989: A National Policy on the Environment formulated </a:t>
            </a:r>
          </a:p>
          <a:p>
            <a:r>
              <a:rPr lang="en-US" sz="3200" dirty="0" smtClean="0"/>
              <a:t>1999: FME took over F.E.P.A.’s duties</a:t>
            </a:r>
          </a:p>
          <a:p>
            <a:r>
              <a:rPr lang="en-US" sz="3200" dirty="0" smtClean="0"/>
              <a:t>2007: NESREA repealed F.E.P.A.</a:t>
            </a:r>
            <a:endParaRPr lang="en-US" sz="32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Adebola</a:t>
            </a:r>
            <a:r>
              <a:rPr lang="en-US" dirty="0" smtClean="0"/>
              <a:t> </a:t>
            </a:r>
            <a:r>
              <a:rPr lang="en-US" dirty="0" err="1" smtClean="0"/>
              <a:t>Ogunba</a:t>
            </a:r>
            <a:r>
              <a:rPr lang="en-US" dirty="0" smtClean="0"/>
              <a:t>, IUCNAEL Colloquium, South Africa, 2011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Overview/Advent of Environmental Protection Laws in Nigeria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Reactive Similarities with U.S. before EPA was established in 1970:</a:t>
            </a:r>
          </a:p>
          <a:p>
            <a:r>
              <a:rPr lang="en-US" sz="3200" dirty="0" smtClean="0"/>
              <a:t>Protracted history of resource pollution </a:t>
            </a:r>
          </a:p>
          <a:p>
            <a:r>
              <a:rPr lang="en-US" sz="3200" dirty="0" smtClean="0"/>
              <a:t>Land: indiscriminate dumping of municipal, industrial/chemical wastes; </a:t>
            </a:r>
          </a:p>
          <a:p>
            <a:r>
              <a:rPr lang="en-US" sz="3200" dirty="0" smtClean="0"/>
              <a:t>Water: discharges of sewage and industrial waste into rivers and lakes</a:t>
            </a:r>
          </a:p>
          <a:p>
            <a:r>
              <a:rPr lang="en-US" sz="3200" dirty="0" smtClean="0"/>
              <a:t>Air: poisonous emissions from automobile exhausts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Reactive Approach to Resource Management 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en-US" sz="4000" dirty="0" smtClean="0"/>
              <a:t>F.E.P.A. focused more on harmful Waste/Industrial Waste</a:t>
            </a:r>
          </a:p>
          <a:p>
            <a:r>
              <a:rPr lang="en-US" sz="4000" dirty="0" smtClean="0"/>
              <a:t>Many FEPA regulations addressed this</a:t>
            </a:r>
          </a:p>
          <a:p>
            <a:r>
              <a:rPr lang="en-US" sz="4000" dirty="0" smtClean="0"/>
              <a:t>The Harmful Wastes Decree criminalized the deposit of harmful wastes on Nigeria’s air, land &amp; sea</a:t>
            </a:r>
          </a:p>
          <a:p>
            <a:r>
              <a:rPr lang="en-US" sz="4000" dirty="0" smtClean="0"/>
              <a:t>“Harmful” was defined as ‘poisonous’, ‘noxious’, or ‘toxic’ waste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Focus of Environmental Laws prior to NESREA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867400"/>
          </a:xfrm>
        </p:spPr>
        <p:txBody>
          <a:bodyPr>
            <a:normAutofit fontScale="85000" lnSpcReduction="20000"/>
          </a:bodyPr>
          <a:lstStyle/>
          <a:p>
            <a:r>
              <a:rPr lang="en-US" sz="3900" dirty="0" smtClean="0"/>
              <a:t>Groundwater was scantily addressed in Environmental Laws prior to NESREA</a:t>
            </a:r>
          </a:p>
          <a:p>
            <a:r>
              <a:rPr lang="en-US" sz="3900" dirty="0" smtClean="0"/>
              <a:t>11 river basin authorities intended to manage/develop surface &amp; groundwater resources</a:t>
            </a:r>
          </a:p>
          <a:p>
            <a:r>
              <a:rPr lang="en-US" sz="3900" dirty="0" smtClean="0"/>
              <a:t>But no integrated management with surface water as contemplated by RBDA Act</a:t>
            </a:r>
          </a:p>
          <a:p>
            <a:r>
              <a:rPr lang="en-US" sz="3900" dirty="0" smtClean="0"/>
              <a:t>FEPA made cursory reference to “underground water” </a:t>
            </a:r>
          </a:p>
          <a:p>
            <a:r>
              <a:rPr lang="en-GB" sz="4000" dirty="0" smtClean="0"/>
              <a:t>“in built neglect of groundwater resource development” </a:t>
            </a:r>
            <a:r>
              <a:rPr lang="en-GB" sz="3000" dirty="0" smtClean="0"/>
              <a:t>(</a:t>
            </a:r>
            <a:r>
              <a:rPr lang="en-GB" sz="3000" dirty="0" err="1" smtClean="0"/>
              <a:t>Offodile</a:t>
            </a:r>
            <a:r>
              <a:rPr lang="en-GB" sz="3000" dirty="0" smtClean="0"/>
              <a:t>, 2000)</a:t>
            </a:r>
            <a:endParaRPr lang="en-US" sz="3000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Groundwater Protection in Nigeria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17550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Groundwater’s Importance “Liquid Gold”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28600" y="990600"/>
            <a:ext cx="3962400" cy="5715000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smtClean="0"/>
              <a:t>A valuable, hidden, resource (“buried treasure” – </a:t>
            </a:r>
            <a:r>
              <a:rPr lang="en-US" sz="2200" dirty="0" smtClean="0"/>
              <a:t>M.  Trainer, 2010</a:t>
            </a:r>
            <a:r>
              <a:rPr lang="en-US" sz="2800" dirty="0" smtClean="0"/>
              <a:t>)</a:t>
            </a:r>
          </a:p>
          <a:p>
            <a:r>
              <a:rPr lang="en-US" sz="2800" dirty="0" smtClean="0"/>
              <a:t>Good quality</a:t>
            </a:r>
          </a:p>
          <a:p>
            <a:r>
              <a:rPr lang="en-US" sz="2800" dirty="0" smtClean="0"/>
              <a:t>Ubiquitous</a:t>
            </a:r>
          </a:p>
          <a:p>
            <a:r>
              <a:rPr lang="en-US" sz="2800" dirty="0" smtClean="0"/>
              <a:t>Relatively inexpensive to exploit</a:t>
            </a:r>
          </a:p>
          <a:p>
            <a:r>
              <a:rPr lang="en-US" sz="2800" dirty="0" smtClean="0"/>
              <a:t>Non-regulation makes access easy: 90% dependence in Nigeria</a:t>
            </a:r>
          </a:p>
          <a:p>
            <a:r>
              <a:rPr lang="en-US" sz="2800" dirty="0" smtClean="0"/>
              <a:t>Unreliable public water supply enhances resort to it</a:t>
            </a:r>
          </a:p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pic>
        <p:nvPicPr>
          <p:cNvPr id="8" name="Picture 2" descr="C:\Users\owner\Pictures\digging a borehole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62400" y="1066800"/>
            <a:ext cx="4724401" cy="52577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64135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Drilled borehole &amp; Overhead tank.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0" y="990600"/>
            <a:ext cx="3124200" cy="571500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Exclusive dependence in many communities, e.g. Canaan land</a:t>
            </a:r>
          </a:p>
          <a:p>
            <a:r>
              <a:rPr lang="en-US" sz="2800" dirty="0" smtClean="0"/>
              <a:t>But, alarming pollution compounded by hugely increased dependence now compel attention</a:t>
            </a:r>
          </a:p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pic>
        <p:nvPicPr>
          <p:cNvPr id="8" name="Picture 2" descr="C:\Users\owner\Pictures\borehole water sourced from groundwater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352801" y="914400"/>
            <a:ext cx="5334000" cy="533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owner\Pictures\local wel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" y="1600200"/>
            <a:ext cx="7620000" cy="5257800"/>
          </a:xfrm>
          <a:prstGeom prst="rect">
            <a:avLst/>
          </a:prstGeom>
          <a:noFill/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Water Wells </a:t>
            </a:r>
            <a:r>
              <a:rPr lang="en-US" sz="2800" dirty="0" smtClean="0"/>
              <a:t>unsophisticated version</a:t>
            </a:r>
            <a:endParaRPr lang="en-US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486400"/>
          </a:xfrm>
        </p:spPr>
        <p:txBody>
          <a:bodyPr>
            <a:noAutofit/>
          </a:bodyPr>
          <a:lstStyle/>
          <a:p>
            <a:r>
              <a:rPr lang="en-US" sz="3600" dirty="0" smtClean="0"/>
              <a:t>National Environmental Standards and Regulations Enforcement Agency (Establishment) Act 2007 (NESREA Act)</a:t>
            </a:r>
          </a:p>
          <a:p>
            <a:r>
              <a:rPr lang="en-US" sz="3600" dirty="0" smtClean="0"/>
              <a:t>Repealed F.E.P.A. in 2007</a:t>
            </a:r>
          </a:p>
          <a:p>
            <a:r>
              <a:rPr lang="en-US" sz="3600" dirty="0" smtClean="0"/>
              <a:t>To protect/develop environment, bio-diversity conservation, &amp; “</a:t>
            </a:r>
            <a:r>
              <a:rPr lang="en-US" sz="3600" b="1" dirty="0" smtClean="0"/>
              <a:t>sustainable development of Nigeria’s natural resources” </a:t>
            </a:r>
            <a:endParaRPr lang="en-US" sz="3600" b="1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Making of NESREA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yo-NG" dirty="0" smtClean="0"/>
              <a:t>The Agency</a:t>
            </a:r>
            <a:r>
              <a:rPr lang="en-US" dirty="0" smtClean="0"/>
              <a:t> was given</a:t>
            </a:r>
            <a:r>
              <a:rPr lang="yo-NG" dirty="0" smtClean="0"/>
              <a:t> responsibility</a:t>
            </a:r>
            <a:r>
              <a:rPr lang="en-US" dirty="0" smtClean="0"/>
              <a:t> for</a:t>
            </a:r>
          </a:p>
          <a:p>
            <a:r>
              <a:rPr lang="en-US" dirty="0" smtClean="0"/>
              <a:t>“</a:t>
            </a:r>
            <a:r>
              <a:rPr lang="yo-NG" dirty="0" smtClean="0"/>
              <a:t>the protection and development of the environment, biodiversity conservation</a:t>
            </a:r>
            <a:r>
              <a:rPr lang="en-US" dirty="0" smtClean="0"/>
              <a:t> </a:t>
            </a:r>
            <a:r>
              <a:rPr lang="yo-NG" dirty="0" smtClean="0"/>
              <a:t>and </a:t>
            </a:r>
            <a:r>
              <a:rPr lang="yo-NG" b="1" dirty="0" smtClean="0"/>
              <a:t>sustainable development of Nigeria’s natural resources in general</a:t>
            </a:r>
            <a:r>
              <a:rPr lang="yo-NG" dirty="0" smtClean="0"/>
              <a:t> and enviro</a:t>
            </a:r>
            <a:r>
              <a:rPr lang="en-US" dirty="0" smtClean="0"/>
              <a:t>n</a:t>
            </a:r>
            <a:r>
              <a:rPr lang="yo-NG" dirty="0" smtClean="0"/>
              <a:t>mental technology, including coordination and liaison with relevantstakeholders within and outside Nigeria on matters of enforcement of environmental</a:t>
            </a:r>
            <a:r>
              <a:rPr lang="en-US" dirty="0" smtClean="0"/>
              <a:t> </a:t>
            </a:r>
            <a:r>
              <a:rPr lang="yo-NG" dirty="0" smtClean="0"/>
              <a:t>standards, regulations, rules, laws, policies and guidelines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NESREA’S enabling text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34000"/>
          </a:xfrm>
        </p:spPr>
        <p:txBody>
          <a:bodyPr>
            <a:normAutofit fontScale="85000" lnSpcReduction="10000"/>
          </a:bodyPr>
          <a:lstStyle/>
          <a:p>
            <a:r>
              <a:rPr lang="en-US" sz="4000" dirty="0" smtClean="0"/>
              <a:t>Is a definite effort to protect natural resources, &amp; a firm change from pre-1980s  total neglect </a:t>
            </a:r>
          </a:p>
          <a:p>
            <a:r>
              <a:rPr lang="en-US" sz="4000" dirty="0" smtClean="0"/>
              <a:t>11 regulations made to date, of which 9, though primarily for waste, have some bearing on groundwater.</a:t>
            </a:r>
          </a:p>
          <a:p>
            <a:r>
              <a:rPr lang="en-US" sz="4000" dirty="0" smtClean="0"/>
              <a:t>There is a considerable focus on potential sources of water pollution rather than FEPA’s reactive hazardous waste preoccupation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NESREA </a:t>
            </a:r>
            <a:r>
              <a:rPr lang="en-US" dirty="0" err="1" smtClean="0"/>
              <a:t>contd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86840"/>
            <a:ext cx="8229600" cy="547116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“Polluter pays” principle &amp; responsibility for clean up, remediation &amp; compensation to affected persons is incorporated.</a:t>
            </a:r>
          </a:p>
          <a:p>
            <a:r>
              <a:rPr lang="en-US" sz="3600" dirty="0" smtClean="0"/>
              <a:t>Effluent limitations for waste water</a:t>
            </a:r>
          </a:p>
          <a:p>
            <a:r>
              <a:rPr lang="en-US" sz="3600" dirty="0" smtClean="0"/>
              <a:t>Prescriptions for treatment of effluents, and minimization of wastes generally</a:t>
            </a:r>
            <a:endParaRPr lang="en-US" sz="36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NESREA (other regulations) collective notable provisions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5626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en-US" sz="2800" dirty="0" smtClean="0"/>
              <a:t>National Environmental (Sanitation &amp; Wastes Control) Regulations 2009 is most pertinent in its attention to waste management to achieve sustainable sanitation &amp; minimize pollution</a:t>
            </a:r>
          </a:p>
          <a:p>
            <a:r>
              <a:rPr lang="en-US" sz="2800" dirty="0" smtClean="0"/>
              <a:t>Prescribes that </a:t>
            </a:r>
            <a:r>
              <a:rPr lang="en-US" sz="2800" b="1" dirty="0" smtClean="0"/>
              <a:t>septic tanks/soak away pits must comply with detailed location specifications </a:t>
            </a:r>
            <a:r>
              <a:rPr lang="en-US" sz="2800" dirty="0" smtClean="0"/>
              <a:t>(</a:t>
            </a:r>
            <a:r>
              <a:rPr lang="en-US" sz="2400" dirty="0" smtClean="0"/>
              <a:t>due to non-collective treatment)</a:t>
            </a:r>
          </a:p>
          <a:p>
            <a:r>
              <a:rPr lang="en-US" sz="2800" dirty="0" smtClean="0"/>
              <a:t>Requires proper waste disposal &amp; treatment </a:t>
            </a:r>
          </a:p>
          <a:p>
            <a:r>
              <a:rPr lang="en-US" sz="2800" dirty="0" smtClean="0"/>
              <a:t>Effluent limitation standards for waste water</a:t>
            </a:r>
          </a:p>
          <a:p>
            <a:r>
              <a:rPr lang="en-US" sz="2800" dirty="0" smtClean="0"/>
              <a:t>Prescriptions for treatment of effluents, and minimization of wastes generally</a:t>
            </a:r>
          </a:p>
          <a:p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Is Groundwater Adequately Addressed?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562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dirty="0" smtClean="0"/>
              <a:t>A collective sewage treatment method,</a:t>
            </a:r>
          </a:p>
          <a:p>
            <a:pPr>
              <a:buNone/>
            </a:pPr>
            <a:r>
              <a:rPr lang="en-US" sz="2800" dirty="0" smtClean="0"/>
              <a:t>barring unforeseen pipe breakages or </a:t>
            </a:r>
          </a:p>
          <a:p>
            <a:pPr>
              <a:buNone/>
            </a:pPr>
            <a:r>
              <a:rPr lang="en-US" sz="2800" dirty="0" smtClean="0"/>
              <a:t>other disaster, poses no threat to</a:t>
            </a:r>
          </a:p>
          <a:p>
            <a:pPr>
              <a:buNone/>
            </a:pPr>
            <a:r>
              <a:rPr lang="en-US" sz="2800" dirty="0" smtClean="0"/>
              <a:t>Groundwater. Has 5 stages:</a:t>
            </a:r>
          </a:p>
          <a:p>
            <a:r>
              <a:rPr lang="en-US" sz="2800" dirty="0" smtClean="0"/>
              <a:t>Collection, </a:t>
            </a:r>
          </a:p>
          <a:p>
            <a:r>
              <a:rPr lang="en-US" sz="2800" dirty="0" smtClean="0"/>
              <a:t>Biological nutrient removal, </a:t>
            </a:r>
          </a:p>
          <a:p>
            <a:r>
              <a:rPr lang="en-US" sz="2800" dirty="0" smtClean="0"/>
              <a:t>Clarification</a:t>
            </a:r>
          </a:p>
          <a:p>
            <a:r>
              <a:rPr lang="en-US" sz="2800" dirty="0" smtClean="0"/>
              <a:t>Filtration</a:t>
            </a:r>
          </a:p>
          <a:p>
            <a:r>
              <a:rPr lang="en-US" sz="2800" dirty="0" smtClean="0"/>
              <a:t>Ultra violet disinfection (or other treatment method)</a:t>
            </a:r>
          </a:p>
          <a:p>
            <a:pPr>
              <a:buNone/>
            </a:pPr>
            <a:r>
              <a:rPr lang="en-US" sz="2800" dirty="0" smtClean="0"/>
              <a:t>. But Nigeria uses a dispersed, untreated ejection system</a:t>
            </a:r>
            <a:endParaRPr lang="en-US" sz="28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>
            <a:noAutofit/>
          </a:bodyPr>
          <a:lstStyle/>
          <a:p>
            <a:r>
              <a:rPr lang="en-US" sz="3600" dirty="0" smtClean="0"/>
              <a:t>Centralized sewage disposal mechanism  (5 Stages) 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Centralized sewage treatment</a:t>
            </a:r>
            <a:endParaRPr lang="en-US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838200"/>
            <a:ext cx="8762999" cy="54102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91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/>
              <a:t>BUT the NESREA provisions are </a:t>
            </a:r>
          </a:p>
          <a:p>
            <a:pPr>
              <a:buNone/>
            </a:pPr>
            <a:r>
              <a:rPr lang="en-US" sz="3600" dirty="0" smtClean="0"/>
              <a:t>inadequate to safeguard </a:t>
            </a:r>
          </a:p>
          <a:p>
            <a:pPr>
              <a:buNone/>
            </a:pPr>
            <a:r>
              <a:rPr lang="en-US" sz="3600" dirty="0" smtClean="0"/>
              <a:t>Groundwater because a collection </a:t>
            </a:r>
          </a:p>
          <a:p>
            <a:pPr>
              <a:buNone/>
            </a:pPr>
            <a:r>
              <a:rPr lang="en-US" sz="3600" dirty="0" smtClean="0"/>
              <a:t>of direct, subtle, and institutional</a:t>
            </a:r>
          </a:p>
          <a:p>
            <a:pPr>
              <a:buNone/>
            </a:pPr>
            <a:r>
              <a:rPr lang="en-US" sz="3600" dirty="0" smtClean="0"/>
              <a:t>threats plague the resource.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dirty="0" smtClean="0"/>
              <a:t>Threats to Groundwater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638800"/>
          </a:xfrm>
        </p:spPr>
        <p:txBody>
          <a:bodyPr>
            <a:normAutofit fontScale="62500" lnSpcReduction="20000"/>
          </a:bodyPr>
          <a:lstStyle/>
          <a:p>
            <a:endParaRPr lang="en-US" sz="3600" dirty="0" smtClean="0"/>
          </a:p>
          <a:p>
            <a:r>
              <a:rPr lang="en-US" sz="4000" dirty="0" smtClean="0"/>
              <a:t>Haphazard unregulated exploitation and over-abstraction with depletion potential</a:t>
            </a:r>
          </a:p>
          <a:p>
            <a:r>
              <a:rPr lang="en-US" sz="4000" dirty="0" smtClean="0"/>
              <a:t>Wrong well construction without understanding of ground/surface water interaction patterns</a:t>
            </a:r>
          </a:p>
          <a:p>
            <a:r>
              <a:rPr lang="en-US" sz="4000" dirty="0" smtClean="0"/>
              <a:t>Saline intrusion (in coastal areas)</a:t>
            </a:r>
          </a:p>
          <a:p>
            <a:r>
              <a:rPr lang="en-US" sz="4000" dirty="0" smtClean="0"/>
              <a:t>Pollution: this is the most urgent threat and is the progressive migration of potentially harmful  microbial organisms e.g. from open dumps. and chemical compounds including nitrates from diverse sources</a:t>
            </a:r>
          </a:p>
          <a:p>
            <a:r>
              <a:rPr lang="en-US" sz="4000" dirty="0" smtClean="0"/>
              <a:t>Nitrates are a potential cause of cancer, hypertension, and </a:t>
            </a:r>
            <a:r>
              <a:rPr lang="en-US" sz="4000" i="1" dirty="0" err="1" smtClean="0"/>
              <a:t>methemoglobinemia</a:t>
            </a:r>
            <a:r>
              <a:rPr lang="en-US" sz="4000" dirty="0" smtClean="0"/>
              <a:t>, a blood disorder characterized by abnormal build-up of hemoglobin in the body of a child</a:t>
            </a:r>
          </a:p>
          <a:p>
            <a:endParaRPr lang="en-US" sz="36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Specific Groundwater Threats in Nigeria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1938 -1960: 4.5% wells with over 50mg/L nitrate content (WHO limit)</a:t>
            </a:r>
          </a:p>
          <a:p>
            <a:r>
              <a:rPr lang="en-US" sz="3600" dirty="0" smtClean="0"/>
              <a:t>1961-1968: 9-6% wells with nitrate content exceeding drinking water standard</a:t>
            </a:r>
          </a:p>
          <a:p>
            <a:r>
              <a:rPr lang="en-US" sz="3600" dirty="0" smtClean="0"/>
              <a:t>2003: increasing trend in nitrate content and water quality depreciation (x 10 WHO limits)</a:t>
            </a:r>
            <a:endParaRPr lang="en-US" sz="36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National Groundwater Nitrate Pollution trend </a:t>
            </a:r>
            <a:r>
              <a:rPr lang="en-US" sz="2800" dirty="0" smtClean="0"/>
              <a:t>(source: </a:t>
            </a:r>
            <a:r>
              <a:rPr lang="en-US" sz="2800" dirty="0" err="1" smtClean="0"/>
              <a:t>Adelana</a:t>
            </a:r>
            <a:r>
              <a:rPr lang="en-US" sz="2800" dirty="0" smtClean="0"/>
              <a:t>, 2006)</a:t>
            </a:r>
            <a:endParaRPr lang="en-US" sz="28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Olusosun</a:t>
            </a:r>
            <a:r>
              <a:rPr lang="en-US" dirty="0" smtClean="0"/>
              <a:t>, a waste dump in Lagos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-381000" y="1444294"/>
            <a:ext cx="2667000" cy="3941763"/>
          </a:xfrm>
        </p:spPr>
        <p:txBody>
          <a:bodyPr/>
          <a:lstStyle/>
          <a:p>
            <a:r>
              <a:rPr lang="en-US" dirty="0" smtClean="0"/>
              <a:t>A major waste dump with proven potential to leach into underground water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pic>
        <p:nvPicPr>
          <p:cNvPr id="8" name="Picture 2" descr="C:\Users\owner\Pictures\olusosun waste dump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914400"/>
            <a:ext cx="7010400" cy="541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486400"/>
          </a:xfrm>
        </p:spPr>
        <p:txBody>
          <a:bodyPr/>
          <a:lstStyle/>
          <a:p>
            <a:r>
              <a:rPr lang="en-US" dirty="0" smtClean="0"/>
              <a:t>Insert map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95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Nigeria’s Groundwater nitrate pollution status </a:t>
            </a:r>
            <a:r>
              <a:rPr lang="en-US" sz="2700" dirty="0" smtClean="0"/>
              <a:t>(source: </a:t>
            </a:r>
            <a:r>
              <a:rPr lang="en-US" sz="2700" dirty="0" err="1" smtClean="0"/>
              <a:t>Adelana</a:t>
            </a:r>
            <a:r>
              <a:rPr lang="en-US" sz="2700" dirty="0" smtClean="0"/>
              <a:t>, 2006)</a:t>
            </a:r>
            <a:endParaRPr lang="en-US" sz="27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371600"/>
            <a:ext cx="78486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638800"/>
          </a:xfrm>
        </p:spPr>
        <p:txBody>
          <a:bodyPr>
            <a:normAutofit fontScale="85000" lnSpcReduction="20000"/>
          </a:bodyPr>
          <a:lstStyle/>
          <a:p>
            <a:r>
              <a:rPr lang="en-US" sz="3900" dirty="0" smtClean="0"/>
              <a:t>Identify diverse sources &amp; mechanisms of pollution &amp; limit human activities aggravating these (adopting polluter pays principle)</a:t>
            </a:r>
          </a:p>
          <a:p>
            <a:r>
              <a:rPr lang="en-US" sz="3900" dirty="0" smtClean="0"/>
              <a:t>Monitor groundwater extractions &amp; </a:t>
            </a:r>
            <a:r>
              <a:rPr lang="en-GB" sz="4000" dirty="0" smtClean="0"/>
              <a:t>determine exploitation limits to avoid groundwater mining &amp; land subsidence</a:t>
            </a:r>
            <a:endParaRPr lang="en-US" sz="3900" dirty="0" smtClean="0"/>
          </a:p>
          <a:p>
            <a:r>
              <a:rPr lang="en-US" sz="3900" dirty="0" smtClean="0"/>
              <a:t>Regulate location, use, (</a:t>
            </a:r>
            <a:r>
              <a:rPr lang="en-US" sz="3900" dirty="0" err="1" smtClean="0"/>
              <a:t>dis</a:t>
            </a:r>
            <a:r>
              <a:rPr lang="en-US" sz="3900" dirty="0" smtClean="0"/>
              <a:t>-use) of wells (not merely as revenue drive)</a:t>
            </a:r>
          </a:p>
          <a:p>
            <a:r>
              <a:rPr lang="en-US" sz="3900" dirty="0" smtClean="0"/>
              <a:t>Prior </a:t>
            </a:r>
            <a:r>
              <a:rPr lang="en-US" sz="3900" dirty="0" err="1" smtClean="0"/>
              <a:t>yeild</a:t>
            </a:r>
            <a:r>
              <a:rPr lang="en-US" sz="3900" dirty="0" smtClean="0"/>
              <a:t> potentials, etc (dealt with in article)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Some Specific Issues for Address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562600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Full blown water crisis if steady pollution left unaddressed (crisis experienced in 2000 in Walkerton, Canada from severe bacterial contamination of untreated/ unmonitored well that resulted in</a:t>
            </a:r>
          </a:p>
          <a:p>
            <a:pPr>
              <a:buNone/>
            </a:pPr>
            <a:r>
              <a:rPr lang="en-US" sz="3200" dirty="0" smtClean="0"/>
              <a:t>	2300 illnesses, 65 hospitalizations,  27 diseases, &amp; 7 deaths)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At best a reactive and fragmented system of protection would be achieved</a:t>
            </a:r>
          </a:p>
          <a:p>
            <a:pPr>
              <a:buNone/>
            </a:pPr>
            <a:r>
              <a:rPr lang="en-US" sz="3200" dirty="0" smtClean="0"/>
              <a:t> 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Danger of non-address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562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Water has now ascended to the sacred realm of a “human right” (UN, 2010)</a:t>
            </a:r>
          </a:p>
          <a:p>
            <a:r>
              <a:rPr lang="en-US" sz="3200" dirty="0" smtClean="0"/>
              <a:t>BUT there appears to be a paradox: Human right to water juxtaposed with unbridled population growth that stresses resources. Is humanity not undermining itself?</a:t>
            </a:r>
          </a:p>
          <a:p>
            <a:r>
              <a:rPr lang="en-US" sz="3200" dirty="0" smtClean="0"/>
              <a:t>Nigeria + 4 others = 50% world population (China, India, U.S. &amp; Brazil)</a:t>
            </a:r>
          </a:p>
          <a:p>
            <a:r>
              <a:rPr lang="en-US" sz="3200" dirty="0" smtClean="0"/>
              <a:t>Population growth at least partly responsible for environmental woes</a:t>
            </a:r>
          </a:p>
          <a:p>
            <a:pPr>
              <a:buNone/>
            </a:pPr>
            <a:endParaRPr lang="en-US" sz="32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Some thoughts: A Human Right to Water?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wner\Pictures\World-Population-Growth-205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3400" y="1066800"/>
            <a:ext cx="8458200" cy="5029199"/>
          </a:xfrm>
          <a:prstGeom prst="rect">
            <a:avLst/>
          </a:prstGeom>
          <a:noFill/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World Population Trend (2010: 6.6b)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owner\Pictures\PopulationProjectionNigeri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371600"/>
            <a:ext cx="7790790" cy="5486400"/>
          </a:xfrm>
          <a:prstGeom prst="rect">
            <a:avLst/>
          </a:prstGeom>
          <a:noFill/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Nigeria’s Present &amp; Projected Population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en-US" sz="4000" dirty="0" smtClean="0"/>
              <a:t>Volumetric: either restrict and monitor access, or adopt a “managed depletion” or total sustainability “zero depletion” or other suitable strategy</a:t>
            </a:r>
          </a:p>
          <a:p>
            <a:r>
              <a:rPr lang="en-US" sz="4000" dirty="0" smtClean="0"/>
              <a:t>Quality: decide best measures to safeguard quality:</a:t>
            </a:r>
          </a:p>
          <a:p>
            <a:pPr>
              <a:buNone/>
            </a:pPr>
            <a:r>
              <a:rPr lang="en-US" sz="4000" dirty="0" smtClean="0"/>
              <a:t>	either a multiple barrier protection (source, treatment, distribution, monitoring, response), or concerted efforts at source protection, or consider</a:t>
            </a:r>
          </a:p>
          <a:p>
            <a:pPr>
              <a:buNone/>
            </a:pPr>
            <a:r>
              <a:rPr lang="en-US" sz="4000" dirty="0" smtClean="0"/>
              <a:t>	addressing other sustainability indices e.g. population explosion</a:t>
            </a:r>
            <a:endParaRPr lang="en-US" sz="40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Strategic Sustainability thinking required</a:t>
            </a:r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410200"/>
          </a:xfrm>
        </p:spPr>
        <p:txBody>
          <a:bodyPr>
            <a:normAutofit fontScale="92500" lnSpcReduction="10000"/>
          </a:bodyPr>
          <a:lstStyle/>
          <a:p>
            <a:r>
              <a:rPr lang="en-US" sz="4000" dirty="0" smtClean="0"/>
              <a:t>Put in place firm and comprehensive protection</a:t>
            </a:r>
          </a:p>
          <a:p>
            <a:r>
              <a:rPr lang="en-US" sz="4000" dirty="0" smtClean="0"/>
              <a:t>Not a wholesale transplant from other jurisdiction as this may not be workable for Nigeria</a:t>
            </a:r>
          </a:p>
          <a:p>
            <a:r>
              <a:rPr lang="en-US" sz="4000" dirty="0" smtClean="0"/>
              <a:t>Must be right for Nigeria’s social, economic, and cultural peculiarities</a:t>
            </a:r>
          </a:p>
          <a:p>
            <a:r>
              <a:rPr lang="en-US" sz="4000" dirty="0" smtClean="0"/>
              <a:t>Discard reactive management tendency </a:t>
            </a:r>
          </a:p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Way Forward</a:t>
            </a: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owner\Pictures\thank-you-balloon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609600"/>
            <a:ext cx="8229600" cy="6019800"/>
          </a:xfrm>
          <a:prstGeom prst="rect">
            <a:avLst/>
          </a:prstGeom>
          <a:noFill/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Adebola Ogunba, IUCNAEL Colloquium, South Africa, 2011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1123</TotalTime>
  <Words>1677</Words>
  <Application>Microsoft Office PowerPoint</Application>
  <PresentationFormat>On-screen Show (4:3)</PresentationFormat>
  <Paragraphs>198</Paragraphs>
  <Slides>33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Concourse</vt:lpstr>
      <vt:lpstr>Slide 1</vt:lpstr>
      <vt:lpstr>Outline </vt:lpstr>
      <vt:lpstr>NIGERIA: 36 STATES &amp; FCT</vt:lpstr>
      <vt:lpstr>History of Environmental Legislation</vt:lpstr>
      <vt:lpstr>History of Environ. Legislation contd.</vt:lpstr>
      <vt:lpstr>Challenges of Managing Environmental Resources</vt:lpstr>
      <vt:lpstr>Overview/Advent of Environmental Protection Laws in Nigeria</vt:lpstr>
      <vt:lpstr>A Reactive Approach to Resource Management ?</vt:lpstr>
      <vt:lpstr>Focus of Environmental Laws prior to NESREA</vt:lpstr>
      <vt:lpstr>Groundwater Protection in Nigeria</vt:lpstr>
      <vt:lpstr>Groundwater’s Importance “Liquid Gold”</vt:lpstr>
      <vt:lpstr>Drilled borehole &amp; Overhead tank.</vt:lpstr>
      <vt:lpstr>Water Wells unsophisticated version</vt:lpstr>
      <vt:lpstr>The Making of NESREA</vt:lpstr>
      <vt:lpstr>NESREA’S enabling text</vt:lpstr>
      <vt:lpstr>NESREA contd</vt:lpstr>
      <vt:lpstr>NESREA (other regulations) collective notable provisions</vt:lpstr>
      <vt:lpstr>Is Groundwater Adequately Addressed?</vt:lpstr>
      <vt:lpstr>Centralized sewage disposal mechanism  (5 Stages) </vt:lpstr>
      <vt:lpstr>Centralized sewage treatment</vt:lpstr>
      <vt:lpstr>Threats to Groundwater </vt:lpstr>
      <vt:lpstr>Specific Groundwater Threats in Nigeria</vt:lpstr>
      <vt:lpstr>National Groundwater Nitrate Pollution trend (source: Adelana, 2006)</vt:lpstr>
      <vt:lpstr>Olusosun, a waste dump in Lagos</vt:lpstr>
      <vt:lpstr>Nigeria’s Groundwater nitrate pollution status (source: Adelana, 2006)</vt:lpstr>
      <vt:lpstr>Some Specific Issues for Address</vt:lpstr>
      <vt:lpstr>Danger of non-address</vt:lpstr>
      <vt:lpstr>Some thoughts: A Human Right to Water?</vt:lpstr>
      <vt:lpstr>World Population Trend (2010: 6.6b)</vt:lpstr>
      <vt:lpstr>Nigeria’s Present &amp; Projected Population</vt:lpstr>
      <vt:lpstr>Strategic Sustainability thinking required</vt:lpstr>
      <vt:lpstr>A Way Forward</vt:lpstr>
      <vt:lpstr>Slide 33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Adebola Ogunba</dc:creator>
  <cp:lastModifiedBy>Heather Mcleod-Kilmurray</cp:lastModifiedBy>
  <cp:revision>261</cp:revision>
  <dcterms:created xsi:type="dcterms:W3CDTF">2011-03-21T22:12:10Z</dcterms:created>
  <dcterms:modified xsi:type="dcterms:W3CDTF">2011-07-25T18:53:40Z</dcterms:modified>
</cp:coreProperties>
</file>