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3" r:id="rId1"/>
  </p:sldMasterIdLst>
  <p:notesMasterIdLst>
    <p:notesMasterId r:id="rId31"/>
  </p:notesMasterIdLst>
  <p:sldIdLst>
    <p:sldId id="284" r:id="rId2"/>
    <p:sldId id="256" r:id="rId3"/>
    <p:sldId id="277" r:id="rId4"/>
    <p:sldId id="278" r:id="rId5"/>
    <p:sldId id="279" r:id="rId6"/>
    <p:sldId id="280" r:id="rId7"/>
    <p:sldId id="257" r:id="rId8"/>
    <p:sldId id="258" r:id="rId9"/>
    <p:sldId id="259" r:id="rId10"/>
    <p:sldId id="260" r:id="rId11"/>
    <p:sldId id="270" r:id="rId12"/>
    <p:sldId id="269" r:id="rId13"/>
    <p:sldId id="261" r:id="rId14"/>
    <p:sldId id="262" r:id="rId15"/>
    <p:sldId id="271" r:id="rId16"/>
    <p:sldId id="272" r:id="rId17"/>
    <p:sldId id="273" r:id="rId18"/>
    <p:sldId id="263" r:id="rId19"/>
    <p:sldId id="274" r:id="rId20"/>
    <p:sldId id="264" r:id="rId21"/>
    <p:sldId id="275" r:id="rId22"/>
    <p:sldId id="265" r:id="rId23"/>
    <p:sldId id="266" r:id="rId24"/>
    <p:sldId id="276" r:id="rId25"/>
    <p:sldId id="267" r:id="rId26"/>
    <p:sldId id="268" r:id="rId27"/>
    <p:sldId id="283" r:id="rId28"/>
    <p:sldId id="281" r:id="rId29"/>
    <p:sldId id="282"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Verdana" pitchFamily="34" charset="0"/>
        <a:ea typeface="+mn-ea"/>
        <a:cs typeface="Arial" charset="0"/>
      </a:defRPr>
    </a:lvl1pPr>
    <a:lvl2pPr marL="457200" algn="l" rtl="0" fontAlgn="base">
      <a:spcBef>
        <a:spcPct val="0"/>
      </a:spcBef>
      <a:spcAft>
        <a:spcPct val="0"/>
      </a:spcAft>
      <a:defRPr kern="1200">
        <a:solidFill>
          <a:schemeClr val="tx1"/>
        </a:solidFill>
        <a:latin typeface="Verdana" pitchFamily="34" charset="0"/>
        <a:ea typeface="+mn-ea"/>
        <a:cs typeface="Arial" charset="0"/>
      </a:defRPr>
    </a:lvl2pPr>
    <a:lvl3pPr marL="914400" algn="l" rtl="0" fontAlgn="base">
      <a:spcBef>
        <a:spcPct val="0"/>
      </a:spcBef>
      <a:spcAft>
        <a:spcPct val="0"/>
      </a:spcAft>
      <a:defRPr kern="1200">
        <a:solidFill>
          <a:schemeClr val="tx1"/>
        </a:solidFill>
        <a:latin typeface="Verdana" pitchFamily="34" charset="0"/>
        <a:ea typeface="+mn-ea"/>
        <a:cs typeface="Arial" charset="0"/>
      </a:defRPr>
    </a:lvl3pPr>
    <a:lvl4pPr marL="1371600" algn="l" rtl="0" fontAlgn="base">
      <a:spcBef>
        <a:spcPct val="0"/>
      </a:spcBef>
      <a:spcAft>
        <a:spcPct val="0"/>
      </a:spcAft>
      <a:defRPr kern="1200">
        <a:solidFill>
          <a:schemeClr val="tx1"/>
        </a:solidFill>
        <a:latin typeface="Verdana" pitchFamily="34" charset="0"/>
        <a:ea typeface="+mn-ea"/>
        <a:cs typeface="Arial" charset="0"/>
      </a:defRPr>
    </a:lvl4pPr>
    <a:lvl5pPr marL="1828800" algn="l" rtl="0" fontAlgn="base">
      <a:spcBef>
        <a:spcPct val="0"/>
      </a:spcBef>
      <a:spcAft>
        <a:spcPct val="0"/>
      </a:spcAft>
      <a:defRPr kern="1200">
        <a:solidFill>
          <a:schemeClr val="tx1"/>
        </a:solidFill>
        <a:latin typeface="Verdana" pitchFamily="34" charset="0"/>
        <a:ea typeface="+mn-ea"/>
        <a:cs typeface="Arial" charset="0"/>
      </a:defRPr>
    </a:lvl5pPr>
    <a:lvl6pPr marL="2286000" algn="l" defTabSz="914400" rtl="0" eaLnBrk="1" latinLnBrk="0" hangingPunct="1">
      <a:defRPr kern="1200">
        <a:solidFill>
          <a:schemeClr val="tx1"/>
        </a:solidFill>
        <a:latin typeface="Verdana" pitchFamily="34" charset="0"/>
        <a:ea typeface="+mn-ea"/>
        <a:cs typeface="Arial" charset="0"/>
      </a:defRPr>
    </a:lvl6pPr>
    <a:lvl7pPr marL="2743200" algn="l" defTabSz="914400" rtl="0" eaLnBrk="1" latinLnBrk="0" hangingPunct="1">
      <a:defRPr kern="1200">
        <a:solidFill>
          <a:schemeClr val="tx1"/>
        </a:solidFill>
        <a:latin typeface="Verdana" pitchFamily="34" charset="0"/>
        <a:ea typeface="+mn-ea"/>
        <a:cs typeface="Arial" charset="0"/>
      </a:defRPr>
    </a:lvl7pPr>
    <a:lvl8pPr marL="3200400" algn="l" defTabSz="914400" rtl="0" eaLnBrk="1" latinLnBrk="0" hangingPunct="1">
      <a:defRPr kern="1200">
        <a:solidFill>
          <a:schemeClr val="tx1"/>
        </a:solidFill>
        <a:latin typeface="Verdana" pitchFamily="34" charset="0"/>
        <a:ea typeface="+mn-ea"/>
        <a:cs typeface="Arial" charset="0"/>
      </a:defRPr>
    </a:lvl8pPr>
    <a:lvl9pPr marL="3657600" algn="l" defTabSz="914400" rtl="0" eaLnBrk="1" latinLnBrk="0" hangingPunct="1">
      <a:defRPr kern="1200">
        <a:solidFill>
          <a:schemeClr val="tx1"/>
        </a:solidFill>
        <a:latin typeface="Verdana"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en-US"/>
          </a:p>
        </p:txBody>
      </p:sp>
      <p:sp>
        <p:nvSpPr>
          <p:cNvPr id="2355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en-US"/>
          </a:p>
        </p:txBody>
      </p:sp>
      <p:sp>
        <p:nvSpPr>
          <p:cNvPr id="717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355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355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en-US"/>
          </a:p>
        </p:txBody>
      </p:sp>
      <p:sp>
        <p:nvSpPr>
          <p:cNvPr id="2355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9C16A196-F836-471F-93CC-2DE82C050633}"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C08B9036-FAA3-4C1E-9D0B-01BCB83252EB}"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2F065ED4-1978-490D-AA7E-E5A7413C1F8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429703-CB0C-4B22-B2C4-7DB1FC6516EE}"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8129CB68-4B6D-4148-896F-7841E3AE08D4}"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52DA706F-7BDB-4379-AF1D-6B9FE05CE62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D6835E24-3E14-4940-AB64-EBB19F9F2854}"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E063F18D-0866-4AB5-AC72-21BEBB8D527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00025F7D-5AC7-4D8C-BDFA-7EE8117BAAED}"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ED979C46-8495-4526-AA59-2F6E3206C75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6B83469-7856-42D2-9A82-263AB5B80D3F}"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0EBECB7-B22E-4D0C-932B-0C7AC7803DD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smtClean="0">
                <a:solidFill>
                  <a:schemeClr val="tx2">
                    <a:shade val="90000"/>
                  </a:schemeClr>
                </a:solidFill>
              </a:defRPr>
            </a:lvl1pPr>
          </a:lstStyle>
          <a:p>
            <a:pPr>
              <a:defRPr/>
            </a:pPr>
            <a:fld id="{BA8DD2C7-202B-40B4-BFDB-F987FEBEBA65}"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p>
          </p:txBody>
        </p:sp>
      </p:grpSp>
      <p:pic>
        <p:nvPicPr>
          <p:cNvPr id="1034" name="Picture 131" descr="law faculty logo"/>
          <p:cNvPicPr>
            <a:picLocks noChangeAspect="1" noChangeArrowheads="1"/>
          </p:cNvPicPr>
          <p:nvPr userDrawn="1"/>
        </p:nvPicPr>
        <p:blipFill>
          <a:blip r:embed="rId13"/>
          <a:srcRect/>
          <a:stretch>
            <a:fillRect/>
          </a:stretch>
        </p:blipFill>
        <p:spPr bwMode="auto">
          <a:xfrm>
            <a:off x="0" y="6232525"/>
            <a:ext cx="857250" cy="625475"/>
          </a:xfrm>
          <a:prstGeom prst="rect">
            <a:avLst/>
          </a:prstGeom>
          <a:noFill/>
          <a:ln w="9525">
            <a:noFill/>
            <a:miter lim="800000"/>
            <a:headEnd/>
            <a:tailEnd/>
          </a:ln>
        </p:spPr>
      </p:pic>
      <p:pic>
        <p:nvPicPr>
          <p:cNvPr id="1035" name="Picture 132" descr="ukzn logo"/>
          <p:cNvPicPr>
            <a:picLocks noChangeAspect="1" noChangeArrowheads="1"/>
          </p:cNvPicPr>
          <p:nvPr userDrawn="1"/>
        </p:nvPicPr>
        <p:blipFill>
          <a:blip r:embed="rId14"/>
          <a:srcRect/>
          <a:stretch>
            <a:fillRect/>
          </a:stretch>
        </p:blipFill>
        <p:spPr bwMode="auto">
          <a:xfrm>
            <a:off x="7143750" y="6267450"/>
            <a:ext cx="1809750" cy="590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26" r:id="rId1"/>
    <p:sldLayoutId id="2147483718" r:id="rId2"/>
    <p:sldLayoutId id="2147483727" r:id="rId3"/>
    <p:sldLayoutId id="2147483719" r:id="rId4"/>
    <p:sldLayoutId id="2147483720" r:id="rId5"/>
    <p:sldLayoutId id="2147483721" r:id="rId6"/>
    <p:sldLayoutId id="2147483722" r:id="rId7"/>
    <p:sldLayoutId id="2147483723" r:id="rId8"/>
    <p:sldLayoutId id="2147483728" r:id="rId9"/>
    <p:sldLayoutId id="2147483724" r:id="rId10"/>
    <p:sldLayoutId id="2147483725" r:id="rId11"/>
  </p:sldLayoutIdLst>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pekweni 002.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5" descr="orange river"/>
          <p:cNvPicPr>
            <a:picLocks noChangeAspect="1" noChangeArrowheads="1"/>
          </p:cNvPicPr>
          <p:nvPr/>
        </p:nvPicPr>
        <p:blipFill>
          <a:blip r:embed="rId2"/>
          <a:srcRect b="5347"/>
          <a:stretch>
            <a:fillRect/>
          </a:stretch>
        </p:blipFill>
        <p:spPr bwMode="auto">
          <a:xfrm>
            <a:off x="0" y="0"/>
            <a:ext cx="9144000" cy="6858000"/>
          </a:xfrm>
          <a:prstGeom prst="rect">
            <a:avLst/>
          </a:prstGeom>
          <a:noFill/>
          <a:ln w="9525">
            <a:noFill/>
            <a:miter lim="800000"/>
            <a:headEnd/>
            <a:tailEnd/>
          </a:ln>
        </p:spPr>
      </p:pic>
      <p:sp>
        <p:nvSpPr>
          <p:cNvPr id="2" name="Rectangle 2"/>
          <p:cNvSpPr>
            <a:spLocks noGrp="1" noChangeArrowheads="1"/>
          </p:cNvSpPr>
          <p:nvPr>
            <p:ph type="ctrTitle"/>
          </p:nvPr>
        </p:nvSpPr>
        <p:spPr>
          <a:xfrm>
            <a:off x="642910" y="1285860"/>
            <a:ext cx="7772400" cy="1973263"/>
          </a:xfrm>
        </p:spPr>
        <p:txBody>
          <a:bodyPr>
            <a:normAutofit fontScale="90000"/>
          </a:bodyPr>
          <a:lstStyle/>
          <a:p>
            <a:pPr fontAlgn="auto">
              <a:spcAft>
                <a:spcPts val="0"/>
              </a:spcAft>
              <a:defRPr/>
            </a:pPr>
            <a:r>
              <a:rPr lang="en-US" i="1" dirty="0" smtClean="0">
                <a:solidFill>
                  <a:srgbClr val="FF9933"/>
                </a:solidFill>
              </a:rPr>
              <a:t>The Legal Challenges of Integrated Water Resources Management </a:t>
            </a:r>
            <a:endParaRPr lang="en-US" dirty="0" smtClean="0">
              <a:solidFill>
                <a:srgbClr val="FF9933"/>
              </a:solidFill>
            </a:endParaRPr>
          </a:p>
        </p:txBody>
      </p:sp>
      <p:sp>
        <p:nvSpPr>
          <p:cNvPr id="5123" name="Rectangle 3"/>
          <p:cNvSpPr>
            <a:spLocks noGrp="1" noChangeArrowheads="1"/>
          </p:cNvSpPr>
          <p:nvPr>
            <p:ph type="subTitle" idx="1"/>
          </p:nvPr>
        </p:nvSpPr>
        <p:spPr>
          <a:xfrm>
            <a:off x="500063" y="4786313"/>
            <a:ext cx="8186737" cy="1752600"/>
          </a:xfrm>
        </p:spPr>
        <p:txBody>
          <a:bodyPr>
            <a:normAutofit/>
          </a:bodyPr>
          <a:lstStyle/>
          <a:p>
            <a:pPr marL="63500" marR="0">
              <a:lnSpc>
                <a:spcPct val="90000"/>
              </a:lnSpc>
            </a:pPr>
            <a:r>
              <a:rPr lang="en-US" sz="2400" smtClean="0"/>
              <a:t>Michael Kidd</a:t>
            </a:r>
          </a:p>
          <a:p>
            <a:pPr marL="63500" marR="0">
              <a:lnSpc>
                <a:spcPct val="90000"/>
              </a:lnSpc>
            </a:pPr>
            <a:r>
              <a:rPr lang="en-US" sz="2400" smtClean="0"/>
              <a:t>IUCN Academy of Environmental Law Colloquium</a:t>
            </a:r>
          </a:p>
          <a:p>
            <a:pPr marL="63500" marR="0">
              <a:lnSpc>
                <a:spcPct val="90000"/>
              </a:lnSpc>
            </a:pPr>
            <a:r>
              <a:rPr lang="en-US" sz="2400" smtClean="0"/>
              <a:t>Mpekweni</a:t>
            </a:r>
          </a:p>
          <a:p>
            <a:pPr marL="63500" marR="0">
              <a:lnSpc>
                <a:spcPct val="90000"/>
              </a:lnSpc>
            </a:pPr>
            <a:r>
              <a:rPr lang="en-US" sz="2400" smtClean="0"/>
              <a:t>July 2011</a:t>
            </a:r>
          </a:p>
        </p:txBody>
      </p:sp>
      <p:pic>
        <p:nvPicPr>
          <p:cNvPr id="5125" name="Picture 131" descr="law faculty logo"/>
          <p:cNvPicPr>
            <a:picLocks noChangeAspect="1" noChangeArrowheads="1"/>
          </p:cNvPicPr>
          <p:nvPr/>
        </p:nvPicPr>
        <p:blipFill>
          <a:blip r:embed="rId3"/>
          <a:srcRect/>
          <a:stretch>
            <a:fillRect/>
          </a:stretch>
        </p:blipFill>
        <p:spPr bwMode="auto">
          <a:xfrm>
            <a:off x="571500" y="214313"/>
            <a:ext cx="857250" cy="625475"/>
          </a:xfrm>
          <a:prstGeom prst="rect">
            <a:avLst/>
          </a:prstGeom>
          <a:noFill/>
          <a:ln w="9525">
            <a:noFill/>
            <a:miter lim="800000"/>
            <a:headEnd/>
            <a:tailEnd/>
          </a:ln>
        </p:spPr>
      </p:pic>
      <p:pic>
        <p:nvPicPr>
          <p:cNvPr id="5126" name="Picture 132" descr="ukzn logo"/>
          <p:cNvPicPr>
            <a:picLocks noChangeAspect="1" noChangeArrowheads="1"/>
          </p:cNvPicPr>
          <p:nvPr/>
        </p:nvPicPr>
        <p:blipFill>
          <a:blip r:embed="rId4"/>
          <a:srcRect/>
          <a:stretch>
            <a:fillRect/>
          </a:stretch>
        </p:blipFill>
        <p:spPr bwMode="auto">
          <a:xfrm>
            <a:off x="7072313" y="285750"/>
            <a:ext cx="1809750" cy="590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Traditional approach to ‘natural resources’ mgt</a:t>
            </a:r>
            <a:endParaRPr lang="en-ZA" dirty="0"/>
          </a:p>
        </p:txBody>
      </p:sp>
      <p:sp>
        <p:nvSpPr>
          <p:cNvPr id="3" name="Content Placeholder 2"/>
          <p:cNvSpPr>
            <a:spLocks noGrp="1"/>
          </p:cNvSpPr>
          <p:nvPr>
            <p:ph idx="1"/>
          </p:nvPr>
        </p:nvSpPr>
        <p:spPr/>
        <p:txBody>
          <a:bodyPr/>
          <a:lstStyle/>
          <a:p>
            <a:r>
              <a:rPr lang="en-US" dirty="0" smtClean="0"/>
              <a:t>Silo approach – separate resources, separate legislation, separate control authorities …</a:t>
            </a:r>
          </a:p>
          <a:p>
            <a:pPr lvl="1"/>
            <a:r>
              <a:rPr lang="en-US" dirty="0" smtClean="0"/>
              <a:t>Water – (national) Dept Water Affairs</a:t>
            </a:r>
          </a:p>
          <a:p>
            <a:pPr lvl="1"/>
            <a:r>
              <a:rPr lang="en-US" dirty="0" smtClean="0"/>
              <a:t>Land – town planning = local government</a:t>
            </a:r>
          </a:p>
          <a:p>
            <a:pPr lvl="1"/>
            <a:r>
              <a:rPr lang="en-US" dirty="0" smtClean="0"/>
              <a:t>Agriculture = Dept of Agriculture</a:t>
            </a:r>
          </a:p>
          <a:p>
            <a:pPr lvl="1"/>
            <a:r>
              <a:rPr lang="en-US" dirty="0" smtClean="0"/>
              <a:t>EIA – what’s that? (later, provincial Dept of Environment and [add appropriate companion function])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Traditional approach to water mgt</a:t>
            </a:r>
            <a:endParaRPr lang="en-ZA" dirty="0"/>
          </a:p>
        </p:txBody>
      </p:sp>
      <p:sp>
        <p:nvSpPr>
          <p:cNvPr id="3" name="Content Placeholder 2"/>
          <p:cNvSpPr>
            <a:spLocks noGrp="1"/>
          </p:cNvSpPr>
          <p:nvPr>
            <p:ph idx="1"/>
          </p:nvPr>
        </p:nvSpPr>
        <p:spPr/>
        <p:txBody>
          <a:bodyPr/>
          <a:lstStyle/>
          <a:p>
            <a:r>
              <a:rPr lang="en-US" dirty="0" smtClean="0"/>
              <a:t>Surface water v ground water</a:t>
            </a:r>
          </a:p>
          <a:p>
            <a:r>
              <a:rPr lang="en-US" dirty="0" smtClean="0"/>
              <a:t>Public water v private water</a:t>
            </a:r>
          </a:p>
          <a:p>
            <a:r>
              <a:rPr lang="en-US" dirty="0" smtClean="0"/>
              <a:t>Use of water for agricultural purposes v use of water for industrial purposes v use of water for urban purposes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water management trends</a:t>
            </a:r>
            <a:endParaRPr lang="en-ZA" dirty="0"/>
          </a:p>
        </p:txBody>
      </p:sp>
      <p:sp>
        <p:nvSpPr>
          <p:cNvPr id="3" name="Content Placeholder 2"/>
          <p:cNvSpPr>
            <a:spLocks noGrp="1"/>
          </p:cNvSpPr>
          <p:nvPr>
            <p:ph idx="1"/>
          </p:nvPr>
        </p:nvSpPr>
        <p:spPr/>
        <p:txBody>
          <a:bodyPr/>
          <a:lstStyle/>
          <a:p>
            <a:r>
              <a:rPr lang="en-US" dirty="0" smtClean="0"/>
              <a:t>Integrated catchment management</a:t>
            </a:r>
          </a:p>
          <a:p>
            <a:r>
              <a:rPr lang="en-US" dirty="0" smtClean="0"/>
              <a:t>River basin development planning and management</a:t>
            </a:r>
          </a:p>
          <a:p>
            <a:r>
              <a:rPr lang="en-US" dirty="0" smtClean="0"/>
              <a:t>Integrated water management</a:t>
            </a:r>
          </a:p>
          <a:p>
            <a:r>
              <a:rPr lang="en-US" dirty="0" smtClean="0"/>
              <a:t>Watershed management</a:t>
            </a:r>
          </a:p>
          <a:p>
            <a:r>
              <a:rPr lang="en-US" dirty="0" smtClean="0"/>
              <a:t>Integrated water resources management</a:t>
            </a:r>
          </a:p>
          <a:p>
            <a:pPr>
              <a:buNone/>
            </a:pPr>
            <a:endParaRPr lang="en-US" dirty="0" smtClean="0"/>
          </a:p>
          <a:p>
            <a:endParaRPr lang="en-Z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Contents</a:t>
            </a:r>
            <a:endParaRPr lang="en-ZA" dirty="0"/>
          </a:p>
        </p:txBody>
      </p:sp>
      <p:sp>
        <p:nvSpPr>
          <p:cNvPr id="3" name="Content Placeholder 2"/>
          <p:cNvSpPr>
            <a:spLocks noGrp="1"/>
          </p:cNvSpPr>
          <p:nvPr>
            <p:ph idx="1"/>
          </p:nvPr>
        </p:nvSpPr>
        <p:spPr/>
        <p:txBody>
          <a:bodyPr/>
          <a:lstStyle/>
          <a:p>
            <a:r>
              <a:rPr lang="en-US" dirty="0" smtClean="0"/>
              <a:t>What is IWRM?</a:t>
            </a:r>
          </a:p>
          <a:p>
            <a:r>
              <a:rPr lang="en-US" dirty="0" smtClean="0"/>
              <a:t>What legal requirements are needed for IWRM?</a:t>
            </a:r>
          </a:p>
          <a:p>
            <a:r>
              <a:rPr lang="en-US" dirty="0" smtClean="0"/>
              <a:t>Does South Africa’s water law meet these requirements?</a:t>
            </a:r>
            <a:endParaRPr lang="en-Z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US" smtClean="0"/>
              <a:t>What is IWRM?</a:t>
            </a:r>
            <a:endParaRPr lang="en-ZA" smtClean="0"/>
          </a:p>
        </p:txBody>
      </p:sp>
      <p:sp>
        <p:nvSpPr>
          <p:cNvPr id="6147" name="Content Placeholder 2"/>
          <p:cNvSpPr>
            <a:spLocks noGrp="1"/>
          </p:cNvSpPr>
          <p:nvPr>
            <p:ph idx="1"/>
          </p:nvPr>
        </p:nvSpPr>
        <p:spPr/>
        <p:txBody>
          <a:bodyPr/>
          <a:lstStyle/>
          <a:p>
            <a:r>
              <a:rPr lang="en-ZA" smtClean="0"/>
              <a:t>IWRM is a process which promotes the co-ordinated development and management of water, land and related resources, in order to maximize the resultant economic and social welfare in an equitable manner without compromising the sustainability of vital ecosystems.</a:t>
            </a:r>
          </a:p>
          <a:p>
            <a:pPr>
              <a:buFont typeface="Wingdings 2" pitchFamily="18" charset="2"/>
              <a:buNone/>
            </a:pPr>
            <a:endParaRPr lang="en-US" smtClean="0"/>
          </a:p>
          <a:p>
            <a:pPr>
              <a:buFont typeface="Wingdings 2" pitchFamily="18" charset="2"/>
              <a:buNone/>
            </a:pPr>
            <a:endParaRPr lang="en-US" smtClean="0"/>
          </a:p>
          <a:p>
            <a:pPr algn="r">
              <a:buFont typeface="Wingdings 2" pitchFamily="18" charset="2"/>
              <a:buNone/>
            </a:pPr>
            <a:r>
              <a:rPr lang="en-US" i="1" smtClean="0"/>
              <a:t>Global Water Project</a:t>
            </a:r>
            <a:r>
              <a:rPr lang="en-US" smtClean="0"/>
              <a:t> (2000)</a:t>
            </a:r>
            <a:endParaRPr lang="en-ZA" smtClean="0"/>
          </a:p>
          <a:p>
            <a:pPr>
              <a:buFont typeface="Wingdings 2" pitchFamily="18" charset="2"/>
              <a:buNone/>
            </a:pPr>
            <a:endParaRPr lang="en-ZA"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the definition</a:t>
            </a:r>
            <a:endParaRPr lang="en-ZA" dirty="0"/>
          </a:p>
        </p:txBody>
      </p:sp>
      <p:sp>
        <p:nvSpPr>
          <p:cNvPr id="3" name="Content Placeholder 2"/>
          <p:cNvSpPr>
            <a:spLocks noGrp="1"/>
          </p:cNvSpPr>
          <p:nvPr>
            <p:ph idx="1"/>
          </p:nvPr>
        </p:nvSpPr>
        <p:spPr/>
        <p:txBody>
          <a:bodyPr/>
          <a:lstStyle/>
          <a:p>
            <a:r>
              <a:rPr lang="en-US" dirty="0" smtClean="0"/>
              <a:t>‘Water resource’ – surface and ground</a:t>
            </a:r>
          </a:p>
          <a:p>
            <a:r>
              <a:rPr lang="en-US" dirty="0" smtClean="0"/>
              <a:t>Co-ordination</a:t>
            </a:r>
          </a:p>
          <a:p>
            <a:r>
              <a:rPr lang="en-US" dirty="0" err="1" smtClean="0"/>
              <a:t>Maximisation</a:t>
            </a:r>
            <a:r>
              <a:rPr lang="en-US" dirty="0" smtClean="0"/>
              <a:t> of economic and social welfare</a:t>
            </a:r>
          </a:p>
          <a:p>
            <a:r>
              <a:rPr lang="en-US" dirty="0" smtClean="0"/>
              <a:t>Equity</a:t>
            </a:r>
          </a:p>
          <a:p>
            <a:r>
              <a:rPr lang="en-US" dirty="0" smtClean="0"/>
              <a:t>Sustainability of ecosystems</a:t>
            </a:r>
          </a:p>
          <a:p>
            <a:endParaRPr lang="en-US" dirty="0" smtClean="0"/>
          </a:p>
          <a:p>
            <a:endParaRPr lang="en-US" dirty="0" smtClean="0"/>
          </a:p>
          <a:p>
            <a:endParaRPr lang="en-US" dirty="0" smtClean="0"/>
          </a:p>
          <a:p>
            <a:endParaRPr lang="en-ZA"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Dublin Principles</a:t>
            </a:r>
            <a:endParaRPr lang="en-ZA" dirty="0"/>
          </a:p>
        </p:txBody>
      </p:sp>
      <p:sp>
        <p:nvSpPr>
          <p:cNvPr id="3" name="Content Placeholder 2"/>
          <p:cNvSpPr>
            <a:spLocks noGrp="1"/>
          </p:cNvSpPr>
          <p:nvPr>
            <p:ph idx="1"/>
          </p:nvPr>
        </p:nvSpPr>
        <p:spPr/>
        <p:txBody>
          <a:bodyPr/>
          <a:lstStyle/>
          <a:p>
            <a:r>
              <a:rPr lang="en-ZA" dirty="0" smtClean="0"/>
              <a:t>I Fresh water is a finite and vulnerable resource, essential to sustain life, development and the environment.</a:t>
            </a:r>
          </a:p>
          <a:p>
            <a:r>
              <a:rPr lang="en-ZA" dirty="0" smtClean="0"/>
              <a:t>II Water development and management should be based on a participatory approach, involving users, planners and policymakers at all levels.</a:t>
            </a:r>
          </a:p>
          <a:p>
            <a:r>
              <a:rPr lang="en-ZA" dirty="0" smtClean="0"/>
              <a:t>III Women play a central part in the provision, management and safeguarding of water.</a:t>
            </a:r>
          </a:p>
          <a:p>
            <a:r>
              <a:rPr lang="en-ZA" dirty="0" smtClean="0"/>
              <a:t>IV Water has an economic value in all its competing uses and should be recognized as an economic good.</a:t>
            </a:r>
          </a:p>
          <a:p>
            <a:endParaRPr lang="en-ZA"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IWRM</a:t>
            </a:r>
            <a:endParaRPr lang="en-ZA" dirty="0"/>
          </a:p>
        </p:txBody>
      </p:sp>
      <p:sp>
        <p:nvSpPr>
          <p:cNvPr id="3" name="Content Placeholder 2"/>
          <p:cNvSpPr>
            <a:spLocks noGrp="1"/>
          </p:cNvSpPr>
          <p:nvPr>
            <p:ph idx="1"/>
          </p:nvPr>
        </p:nvSpPr>
        <p:spPr/>
        <p:txBody>
          <a:bodyPr/>
          <a:lstStyle/>
          <a:p>
            <a:r>
              <a:rPr lang="en-US" dirty="0" smtClean="0"/>
              <a:t>‘Water resource’ – surface and ground</a:t>
            </a:r>
          </a:p>
          <a:p>
            <a:r>
              <a:rPr lang="en-US" dirty="0" smtClean="0"/>
              <a:t>Co-ordination</a:t>
            </a:r>
          </a:p>
          <a:p>
            <a:r>
              <a:rPr lang="en-US" dirty="0" err="1" smtClean="0"/>
              <a:t>Maximisation</a:t>
            </a:r>
            <a:r>
              <a:rPr lang="en-US" dirty="0" smtClean="0"/>
              <a:t> of economic and social welfare</a:t>
            </a:r>
          </a:p>
          <a:p>
            <a:r>
              <a:rPr lang="en-US" dirty="0" smtClean="0"/>
              <a:t>Equity</a:t>
            </a:r>
          </a:p>
          <a:p>
            <a:r>
              <a:rPr lang="en-US" dirty="0" smtClean="0"/>
              <a:t>Sustainability of ecosystems</a:t>
            </a:r>
          </a:p>
          <a:p>
            <a:r>
              <a:rPr lang="en-US" dirty="0" smtClean="0"/>
              <a:t>Public participation</a:t>
            </a:r>
          </a:p>
          <a:p>
            <a:r>
              <a:rPr lang="en-US" dirty="0" smtClean="0"/>
              <a:t>Emphasis of the role of women</a:t>
            </a:r>
          </a:p>
          <a:p>
            <a:r>
              <a:rPr lang="en-US" dirty="0" smtClean="0"/>
              <a:t>Economic value of water</a:t>
            </a:r>
          </a:p>
          <a:p>
            <a:endParaRPr lang="en-ZA"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IWRM (SA context)</a:t>
            </a:r>
            <a:endParaRPr lang="en-ZA" dirty="0"/>
          </a:p>
        </p:txBody>
      </p:sp>
      <p:sp>
        <p:nvSpPr>
          <p:cNvPr id="3" name="Content Placeholder 2"/>
          <p:cNvSpPr>
            <a:spLocks noGrp="1"/>
          </p:cNvSpPr>
          <p:nvPr>
            <p:ph idx="1"/>
          </p:nvPr>
        </p:nvSpPr>
        <p:spPr/>
        <p:txBody>
          <a:bodyPr/>
          <a:lstStyle/>
          <a:p>
            <a:r>
              <a:rPr lang="en-US" dirty="0" smtClean="0"/>
              <a:t>‘Water resource’ – surface and ground</a:t>
            </a:r>
          </a:p>
          <a:p>
            <a:r>
              <a:rPr lang="en-US" dirty="0" smtClean="0"/>
              <a:t>Co-ordination</a:t>
            </a:r>
          </a:p>
          <a:p>
            <a:r>
              <a:rPr lang="en-US" dirty="0" err="1" smtClean="0"/>
              <a:t>Maximisation</a:t>
            </a:r>
            <a:r>
              <a:rPr lang="en-US" dirty="0" smtClean="0"/>
              <a:t> of economic and social welfare</a:t>
            </a:r>
          </a:p>
          <a:p>
            <a:r>
              <a:rPr lang="en-US" dirty="0" smtClean="0"/>
              <a:t>Equity</a:t>
            </a:r>
          </a:p>
          <a:p>
            <a:r>
              <a:rPr lang="en-US" dirty="0" smtClean="0"/>
              <a:t>Sustainability of ecosystems</a:t>
            </a:r>
          </a:p>
          <a:p>
            <a:r>
              <a:rPr lang="en-US" dirty="0" smtClean="0"/>
              <a:t>Public participation</a:t>
            </a:r>
          </a:p>
          <a:p>
            <a:r>
              <a:rPr lang="en-US" dirty="0" smtClean="0"/>
              <a:t>Emphasis of the role of disadvantaged communities, especially women</a:t>
            </a:r>
          </a:p>
          <a:p>
            <a:r>
              <a:rPr lang="en-US" dirty="0" smtClean="0"/>
              <a:t>Economic value of water</a:t>
            </a:r>
          </a:p>
          <a:p>
            <a:endParaRPr lang="en-ZA"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Elements of IWRM</a:t>
            </a:r>
            <a:endParaRPr lang="en-ZA" dirty="0"/>
          </a:p>
        </p:txBody>
      </p:sp>
      <p:sp>
        <p:nvSpPr>
          <p:cNvPr id="3" name="Content Placeholder 2"/>
          <p:cNvSpPr>
            <a:spLocks noGrp="1"/>
          </p:cNvSpPr>
          <p:nvPr>
            <p:ph sz="half" idx="1"/>
          </p:nvPr>
        </p:nvSpPr>
        <p:spPr/>
        <p:txBody>
          <a:bodyPr/>
          <a:lstStyle/>
          <a:p>
            <a:r>
              <a:rPr lang="en-US" dirty="0" smtClean="0"/>
              <a:t>Substantive</a:t>
            </a:r>
          </a:p>
          <a:p>
            <a:pPr lvl="1"/>
            <a:r>
              <a:rPr lang="en-US" dirty="0" err="1" smtClean="0"/>
              <a:t>Maximisation</a:t>
            </a:r>
            <a:r>
              <a:rPr lang="en-US" dirty="0" smtClean="0"/>
              <a:t> of economic and social welfare</a:t>
            </a:r>
          </a:p>
          <a:p>
            <a:pPr lvl="1"/>
            <a:r>
              <a:rPr lang="en-US" dirty="0" smtClean="0"/>
              <a:t>Equity</a:t>
            </a:r>
          </a:p>
          <a:p>
            <a:pPr lvl="2"/>
            <a:r>
              <a:rPr lang="en-US" dirty="0" smtClean="0"/>
              <a:t>Role of disadvantaged (esp. women)</a:t>
            </a:r>
          </a:p>
          <a:p>
            <a:pPr lvl="1"/>
            <a:r>
              <a:rPr lang="en-US" dirty="0" smtClean="0"/>
              <a:t>Sustainability of ecosystems</a:t>
            </a:r>
          </a:p>
          <a:p>
            <a:pPr lvl="1"/>
            <a:endParaRPr lang="en-ZA" dirty="0"/>
          </a:p>
        </p:txBody>
      </p:sp>
      <p:sp>
        <p:nvSpPr>
          <p:cNvPr id="4" name="Content Placeholder 3"/>
          <p:cNvSpPr>
            <a:spLocks noGrp="1"/>
          </p:cNvSpPr>
          <p:nvPr>
            <p:ph sz="half" idx="2"/>
          </p:nvPr>
        </p:nvSpPr>
        <p:spPr/>
        <p:txBody>
          <a:bodyPr/>
          <a:lstStyle/>
          <a:p>
            <a:r>
              <a:rPr lang="en-US" dirty="0" smtClean="0"/>
              <a:t>Procedural</a:t>
            </a:r>
          </a:p>
          <a:p>
            <a:pPr lvl="1"/>
            <a:r>
              <a:rPr lang="en-US" dirty="0" smtClean="0"/>
              <a:t>Co-ordination</a:t>
            </a:r>
          </a:p>
          <a:p>
            <a:pPr lvl="1"/>
            <a:r>
              <a:rPr lang="en-US" dirty="0" smtClean="0"/>
              <a:t>Public participation</a:t>
            </a:r>
          </a:p>
          <a:p>
            <a:pPr lvl="1"/>
            <a:r>
              <a:rPr lang="en-US" dirty="0" smtClean="0"/>
              <a:t>Economic value of water</a:t>
            </a:r>
          </a:p>
          <a:p>
            <a:pPr lvl="1"/>
            <a:endParaRPr lang="en-US" dirty="0" smtClean="0"/>
          </a:p>
          <a:p>
            <a:pPr lvl="1"/>
            <a:endParaRPr lang="en-US" dirty="0" smtClean="0"/>
          </a:p>
          <a:p>
            <a:pPr lvl="1"/>
            <a:endParaRPr lang="en-ZA"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Legal requirements</a:t>
            </a:r>
            <a:endParaRPr lang="en-ZA" dirty="0"/>
          </a:p>
        </p:txBody>
      </p:sp>
      <p:sp>
        <p:nvSpPr>
          <p:cNvPr id="3" name="Content Placeholder 2"/>
          <p:cNvSpPr>
            <a:spLocks noGrp="1"/>
          </p:cNvSpPr>
          <p:nvPr>
            <p:ph idx="1"/>
          </p:nvPr>
        </p:nvSpPr>
        <p:spPr/>
        <p:txBody>
          <a:bodyPr/>
          <a:lstStyle/>
          <a:p>
            <a:r>
              <a:rPr lang="en-US" dirty="0" smtClean="0"/>
              <a:t>Guiding philosophy at national level; </a:t>
            </a:r>
          </a:p>
          <a:p>
            <a:r>
              <a:rPr lang="en-US" dirty="0" smtClean="0"/>
              <a:t>Overarching national policy for IWRM which bridges the line functions of different Government departments; </a:t>
            </a:r>
          </a:p>
          <a:p>
            <a:r>
              <a:rPr lang="en-US" dirty="0" smtClean="0"/>
              <a:t>Appropriate institutional and agency structures which are supported by legislation; </a:t>
            </a:r>
          </a:p>
          <a:p>
            <a:r>
              <a:rPr lang="en-US" dirty="0" smtClean="0"/>
              <a:t>Suitable mechanisms to resolve conflicts between National, Provincial and Local authorities and agencies; and </a:t>
            </a:r>
          </a:p>
          <a:p>
            <a:r>
              <a:rPr lang="en-US" dirty="0" smtClean="0"/>
              <a:t> Empowerment mechanisms for all participants. </a:t>
            </a:r>
          </a:p>
          <a:p>
            <a:endParaRPr lang="en-ZA"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Guiding philosophy (macro)</a:t>
            </a:r>
            <a:endParaRPr lang="en-ZA" dirty="0"/>
          </a:p>
        </p:txBody>
      </p:sp>
      <p:sp>
        <p:nvSpPr>
          <p:cNvPr id="3" name="Content Placeholder 2"/>
          <p:cNvSpPr>
            <a:spLocks noGrp="1"/>
          </p:cNvSpPr>
          <p:nvPr>
            <p:ph idx="1"/>
          </p:nvPr>
        </p:nvSpPr>
        <p:spPr/>
        <p:txBody>
          <a:bodyPr>
            <a:normAutofit fontScale="92500" lnSpcReduction="20000"/>
          </a:bodyPr>
          <a:lstStyle/>
          <a:p>
            <a:r>
              <a:rPr lang="en-US" dirty="0" smtClean="0"/>
              <a:t>Constitution of the RSA 1996</a:t>
            </a:r>
          </a:p>
          <a:p>
            <a:pPr lvl="1"/>
            <a:r>
              <a:rPr lang="en-US" dirty="0" smtClean="0"/>
              <a:t>S 9 right to equality </a:t>
            </a:r>
          </a:p>
          <a:p>
            <a:pPr lvl="2"/>
            <a:r>
              <a:rPr lang="en-US" dirty="0" smtClean="0"/>
              <a:t>9(1) </a:t>
            </a:r>
            <a:r>
              <a:rPr lang="en-ZA" dirty="0" smtClean="0"/>
              <a:t>To promote the achievement of equality, legislative and other measures designed to protect or advance persons, or categories of persons, disadvantaged by unfair discrimination may be taken.</a:t>
            </a:r>
          </a:p>
          <a:p>
            <a:pPr lvl="1"/>
            <a:r>
              <a:rPr lang="en-US" dirty="0" smtClean="0"/>
              <a:t>S 10 right to dignity</a:t>
            </a:r>
          </a:p>
          <a:p>
            <a:pPr lvl="1"/>
            <a:r>
              <a:rPr lang="en-US" dirty="0" smtClean="0"/>
              <a:t>S 24 ‘environmental right’</a:t>
            </a:r>
          </a:p>
          <a:p>
            <a:pPr lvl="1"/>
            <a:r>
              <a:rPr lang="en-US" dirty="0" smtClean="0"/>
              <a:t>S 27(1)(b): </a:t>
            </a:r>
            <a:r>
              <a:rPr lang="en-ZA" dirty="0" smtClean="0"/>
              <a:t>Everyone has the right to have access to 			sufficient food and water</a:t>
            </a:r>
            <a:r>
              <a:rPr lang="en-US" dirty="0" smtClean="0"/>
              <a:t> </a:t>
            </a:r>
          </a:p>
          <a:p>
            <a:pPr lvl="1"/>
            <a:r>
              <a:rPr lang="en-US" dirty="0" smtClean="0"/>
              <a:t>S 27(2) progressive </a:t>
            </a:r>
            <a:r>
              <a:rPr lang="en-US" dirty="0" err="1" smtClean="0"/>
              <a:t>realisation</a:t>
            </a:r>
            <a:r>
              <a:rPr lang="en-US" dirty="0" smtClean="0"/>
              <a:t>: </a:t>
            </a:r>
            <a:r>
              <a:rPr lang="en-ZA" dirty="0" smtClean="0"/>
              <a:t>reasonable legislative and 		other measures, within state’s available resources</a:t>
            </a:r>
          </a:p>
          <a:p>
            <a:pPr lvl="1"/>
            <a:r>
              <a:rPr lang="en-US" dirty="0" smtClean="0"/>
              <a:t>S 32 – right of access to information (PAIA 2 of 2000)</a:t>
            </a:r>
          </a:p>
          <a:p>
            <a:pPr lvl="1"/>
            <a:r>
              <a:rPr lang="en-US" dirty="0" smtClean="0"/>
              <a:t>S 33 – right to administrative justice (PAJA 3 of 2000)</a:t>
            </a:r>
            <a:endParaRPr lang="en-ZA"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Guiding philosophy (less macro)</a:t>
            </a:r>
            <a:endParaRPr lang="en-ZA" dirty="0"/>
          </a:p>
        </p:txBody>
      </p:sp>
      <p:sp>
        <p:nvSpPr>
          <p:cNvPr id="3" name="Content Placeholder 2"/>
          <p:cNvSpPr>
            <a:spLocks noGrp="1"/>
          </p:cNvSpPr>
          <p:nvPr>
            <p:ph idx="1"/>
          </p:nvPr>
        </p:nvSpPr>
        <p:spPr>
          <a:xfrm>
            <a:off x="457200" y="1935163"/>
            <a:ext cx="8229600" cy="4494233"/>
          </a:xfrm>
        </p:spPr>
        <p:txBody>
          <a:bodyPr>
            <a:normAutofit fontScale="62500" lnSpcReduction="20000"/>
          </a:bodyPr>
          <a:lstStyle/>
          <a:p>
            <a:r>
              <a:rPr lang="en-US" b="1" dirty="0" smtClean="0"/>
              <a:t>National Water Act 36 of 1998 section 2</a:t>
            </a:r>
          </a:p>
          <a:p>
            <a:r>
              <a:rPr lang="en-US" sz="2800" dirty="0" smtClean="0"/>
              <a:t>The purpose of this Act is to ensure that the nation's water resources are protected, used, developed, conserved, managed and controlled in ways which take into account amongst other factors -</a:t>
            </a:r>
          </a:p>
          <a:p>
            <a:r>
              <a:rPr lang="en-US" dirty="0" smtClean="0"/>
              <a:t>(a) meeting the basic human needs of present and future generations;</a:t>
            </a:r>
          </a:p>
          <a:p>
            <a:r>
              <a:rPr lang="en-US" dirty="0" smtClean="0"/>
              <a:t>(b) promoting equitable access to water;</a:t>
            </a:r>
          </a:p>
          <a:p>
            <a:r>
              <a:rPr lang="en-US" dirty="0" smtClean="0"/>
              <a:t>(c) redressing the results of past racial and gender discrimination;</a:t>
            </a:r>
          </a:p>
          <a:p>
            <a:r>
              <a:rPr lang="en-US" dirty="0" smtClean="0"/>
              <a:t>(d) promoting the efficient, sustainable and beneficial use of water in the public interest;</a:t>
            </a:r>
          </a:p>
          <a:p>
            <a:r>
              <a:rPr lang="en-US" dirty="0" smtClean="0"/>
              <a:t>(e) facilitating social and economic development;</a:t>
            </a:r>
          </a:p>
          <a:p>
            <a:r>
              <a:rPr lang="en-US" dirty="0" smtClean="0"/>
              <a:t>(f) providing for growing demand for water use;</a:t>
            </a:r>
          </a:p>
          <a:p>
            <a:r>
              <a:rPr lang="en-US" dirty="0" smtClean="0"/>
              <a:t>(g) protecting aquatic and associated ecosystems and their biological diversity;</a:t>
            </a:r>
          </a:p>
          <a:p>
            <a:r>
              <a:rPr lang="en-US" dirty="0" smtClean="0"/>
              <a:t>(h) reducing and preventing pollution and degradation of water resources;</a:t>
            </a:r>
          </a:p>
          <a:p>
            <a:r>
              <a:rPr lang="en-ZA" dirty="0" smtClean="0"/>
              <a:t>(</a:t>
            </a:r>
            <a:r>
              <a:rPr lang="en-ZA" dirty="0" err="1" smtClean="0"/>
              <a:t>i</a:t>
            </a:r>
            <a:r>
              <a:rPr lang="en-ZA" dirty="0" smtClean="0"/>
              <a:t>) meeting international obligations;</a:t>
            </a:r>
          </a:p>
          <a:p>
            <a:r>
              <a:rPr lang="en-ZA" dirty="0" smtClean="0"/>
              <a:t>(j) promoting dam safety;</a:t>
            </a:r>
          </a:p>
          <a:p>
            <a:r>
              <a:rPr lang="en-US" dirty="0" smtClean="0"/>
              <a:t>(k) managing floods and droughts,</a:t>
            </a:r>
          </a:p>
          <a:p>
            <a:r>
              <a:rPr lang="en-US" dirty="0" smtClean="0"/>
              <a:t>and for achieving this purpose, to establish suitable institutions and to ensure that they have appropriate community, </a:t>
            </a:r>
            <a:r>
              <a:rPr lang="en-ZA" dirty="0" smtClean="0"/>
              <a:t>racial and gender representation.</a:t>
            </a:r>
            <a:endParaRPr lang="en-ZA"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357298"/>
            <a:ext cx="8229600" cy="1143000"/>
          </a:xfrm>
        </p:spPr>
        <p:txBody>
          <a:bodyPr/>
          <a:lstStyle/>
          <a:p>
            <a:r>
              <a:rPr lang="en-US" sz="4000" dirty="0" smtClean="0"/>
              <a:t>Guiding philosophy (less macro than the Constitution but more macro than the NWA)</a:t>
            </a:r>
            <a:endParaRPr lang="en-ZA" sz="4000" dirty="0"/>
          </a:p>
        </p:txBody>
      </p:sp>
      <p:sp>
        <p:nvSpPr>
          <p:cNvPr id="3" name="Content Placeholder 2"/>
          <p:cNvSpPr>
            <a:spLocks noGrp="1"/>
          </p:cNvSpPr>
          <p:nvPr>
            <p:ph idx="1"/>
          </p:nvPr>
        </p:nvSpPr>
        <p:spPr>
          <a:xfrm>
            <a:off x="457200" y="2714620"/>
            <a:ext cx="8229600" cy="3609980"/>
          </a:xfrm>
        </p:spPr>
        <p:txBody>
          <a:bodyPr/>
          <a:lstStyle/>
          <a:p>
            <a:r>
              <a:rPr lang="en-US" dirty="0" smtClean="0"/>
              <a:t>National Environmental Management Act s 2:</a:t>
            </a:r>
          </a:p>
          <a:p>
            <a:r>
              <a:rPr lang="en-ZA" dirty="0" smtClean="0"/>
              <a:t>The principles set out in this section apply throughout the Republic to the actions of all organs of state that may significantly affect the environment</a:t>
            </a:r>
          </a:p>
          <a:p>
            <a:pPr lvl="1"/>
            <a:r>
              <a:rPr lang="en-US" dirty="0" smtClean="0"/>
              <a:t>Sustainable development (people-</a:t>
            </a:r>
            <a:r>
              <a:rPr lang="en-US" dirty="0" err="1" smtClean="0"/>
              <a:t>centred</a:t>
            </a:r>
            <a:r>
              <a:rPr lang="en-US" dirty="0" smtClean="0"/>
              <a:t>, three pillars)</a:t>
            </a:r>
          </a:p>
          <a:p>
            <a:pPr lvl="1"/>
            <a:r>
              <a:rPr lang="en-ZA" dirty="0" smtClean="0"/>
              <a:t>Sustainable development requires the consideration of all relevant factors including the following (next page)-</a:t>
            </a:r>
          </a:p>
          <a:p>
            <a:pPr lvl="2"/>
            <a:endParaRPr lang="en-Z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NEMA Principles</a:t>
            </a:r>
            <a:endParaRPr lang="en-ZA" dirty="0"/>
          </a:p>
        </p:txBody>
      </p:sp>
      <p:sp>
        <p:nvSpPr>
          <p:cNvPr id="3" name="Content Placeholder 2"/>
          <p:cNvSpPr>
            <a:spLocks noGrp="1"/>
          </p:cNvSpPr>
          <p:nvPr>
            <p:ph idx="1"/>
          </p:nvPr>
        </p:nvSpPr>
        <p:spPr/>
        <p:txBody>
          <a:bodyPr>
            <a:normAutofit fontScale="92500" lnSpcReduction="20000"/>
          </a:bodyPr>
          <a:lstStyle/>
          <a:p>
            <a:r>
              <a:rPr lang="en-ZA" dirty="0" smtClean="0"/>
              <a:t>That the disturbance of ecosystems and loss of biological diversity are avoided, or, where they cannot be altogether avoided, are minimised and remedied.</a:t>
            </a:r>
          </a:p>
          <a:p>
            <a:r>
              <a:rPr lang="en-ZA" dirty="0" smtClean="0"/>
              <a:t> Environmental management must be integrated, acknowledging that all elements of the environment are linked and interrelated, and it must take into account the effects of decisions on all aspects of the environment and all people in the environment by pursuing the selection of the best practicable environmental option. </a:t>
            </a:r>
          </a:p>
          <a:p>
            <a:r>
              <a:rPr lang="en-ZA" dirty="0" smtClean="0"/>
              <a:t>Equitable access to environmental resources, benefits and services to meet basic human needs and ensure human well-being must be pursued and special measures may be taken to ensure access thereto by categories of persons disadvantaged by unfair discrimination.  </a:t>
            </a:r>
            <a:r>
              <a:rPr lang="en-ZA" i="1" dirty="0" smtClean="0"/>
              <a:t>Etc </a:t>
            </a:r>
            <a:r>
              <a:rPr lang="en-ZA" i="1" dirty="0" err="1" smtClean="0"/>
              <a:t>etc</a:t>
            </a:r>
            <a:endParaRPr lang="en-ZA" i="1" dirty="0" smtClean="0"/>
          </a:p>
          <a:p>
            <a:endParaRPr lang="en-ZA"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Overarching national policy …</a:t>
            </a:r>
            <a:endParaRPr lang="en-ZA" dirty="0"/>
          </a:p>
        </p:txBody>
      </p:sp>
      <p:sp>
        <p:nvSpPr>
          <p:cNvPr id="3" name="Content Placeholder 2"/>
          <p:cNvSpPr>
            <a:spLocks noGrp="1"/>
          </p:cNvSpPr>
          <p:nvPr>
            <p:ph idx="1"/>
          </p:nvPr>
        </p:nvSpPr>
        <p:spPr/>
        <p:txBody>
          <a:bodyPr>
            <a:normAutofit/>
          </a:bodyPr>
          <a:lstStyle/>
          <a:p>
            <a:r>
              <a:rPr lang="en-US" dirty="0" smtClean="0"/>
              <a:t>National Water Resource Strategy 2004(</a:t>
            </a:r>
            <a:r>
              <a:rPr lang="en-US" dirty="0" err="1" smtClean="0"/>
              <a:t>ito</a:t>
            </a:r>
            <a:r>
              <a:rPr lang="en-US" dirty="0" smtClean="0"/>
              <a:t> s5 of NWA) </a:t>
            </a:r>
          </a:p>
          <a:p>
            <a:pPr lvl="1"/>
            <a:r>
              <a:rPr lang="en-US" dirty="0" smtClean="0"/>
              <a:t>3 fundamental objectives:</a:t>
            </a:r>
          </a:p>
          <a:p>
            <a:pPr lvl="2"/>
            <a:r>
              <a:rPr lang="en-US" dirty="0" smtClean="0"/>
              <a:t>To achieve equitable access to water, that is, equity of access to water services, to the use of water resources, and to the benefits from the use of water resources</a:t>
            </a:r>
            <a:endParaRPr lang="en-ZA" sz="2700" dirty="0" smtClean="0"/>
          </a:p>
          <a:p>
            <a:pPr lvl="2"/>
            <a:r>
              <a:rPr lang="en-US" dirty="0" smtClean="0"/>
              <a:t>To achieve sustainable use of water by making progressive adjustments to water use with the objective of striking a balance between water availability and legitimate water requirements, and by implementing measures to protect water resources</a:t>
            </a:r>
            <a:endParaRPr lang="en-ZA" sz="2700" dirty="0" smtClean="0"/>
          </a:p>
          <a:p>
            <a:pPr lvl="2"/>
            <a:r>
              <a:rPr lang="en-US" dirty="0" smtClean="0"/>
              <a:t>To achieve efficient and effective water use for optimum social and economic benefit</a:t>
            </a:r>
            <a:endParaRPr lang="en-ZA"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Overarching national policy</a:t>
            </a:r>
            <a:endParaRPr lang="en-ZA" dirty="0"/>
          </a:p>
        </p:txBody>
      </p:sp>
      <p:sp>
        <p:nvSpPr>
          <p:cNvPr id="3" name="Content Placeholder 2"/>
          <p:cNvSpPr>
            <a:spLocks noGrp="1"/>
          </p:cNvSpPr>
          <p:nvPr>
            <p:ph idx="1"/>
          </p:nvPr>
        </p:nvSpPr>
        <p:spPr/>
        <p:txBody>
          <a:bodyPr/>
          <a:lstStyle/>
          <a:p>
            <a:r>
              <a:rPr lang="en-US" dirty="0" smtClean="0"/>
              <a:t>NWA Section 7: The Minister, the Director-General, an organ of state and a water management institution must give effect to the national water resource strategy when exercising any power or performing any duty in terms of this Act.</a:t>
            </a:r>
          </a:p>
          <a:p>
            <a:r>
              <a:rPr lang="en-US" dirty="0" smtClean="0"/>
              <a:t>And what if the organ of state is not acting in terms of ‘this Act’?</a:t>
            </a: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bridging govt. line functions</a:t>
            </a:r>
            <a:endParaRPr lang="en-ZA" dirty="0"/>
          </a:p>
        </p:txBody>
      </p:sp>
      <p:sp>
        <p:nvSpPr>
          <p:cNvPr id="3" name="Content Placeholder 2"/>
          <p:cNvSpPr>
            <a:spLocks noGrp="1"/>
          </p:cNvSpPr>
          <p:nvPr>
            <p:ph idx="1"/>
          </p:nvPr>
        </p:nvSpPr>
        <p:spPr/>
        <p:txBody>
          <a:bodyPr>
            <a:normAutofit fontScale="92500" lnSpcReduction="20000"/>
          </a:bodyPr>
          <a:lstStyle/>
          <a:p>
            <a:r>
              <a:rPr lang="en-US" dirty="0" smtClean="0"/>
              <a:t>NWA s 3: As the public trustee of the nation's water resources the National Government, acting through the Minister, must ensure that water is protected, used, developed, conserved, managed and controlled in a sustainable and equitable manner, for the benefit of all persons and in accordance with its constitutional mandate.</a:t>
            </a:r>
          </a:p>
          <a:p>
            <a:r>
              <a:rPr lang="en-US" dirty="0" smtClean="0"/>
              <a:t>(2) Without limiting subsection (1), the Minister is ultimately responsible to ensure that water is allocated equitably and used beneficially in the public interest, while promoting environmental values.</a:t>
            </a:r>
          </a:p>
          <a:p>
            <a:r>
              <a:rPr lang="en-US" dirty="0" smtClean="0"/>
              <a:t>(3) The National Government, acting through the Minister, has the power to regulate the use, flow and control of all </a:t>
            </a:r>
            <a:r>
              <a:rPr lang="en-ZA" dirty="0" smtClean="0"/>
              <a:t>water in the Republic.</a:t>
            </a:r>
            <a:endParaRPr lang="en-ZA"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bridging govt. line functions</a:t>
            </a:r>
            <a:endParaRPr lang="en-ZA" dirty="0"/>
          </a:p>
        </p:txBody>
      </p:sp>
      <p:sp>
        <p:nvSpPr>
          <p:cNvPr id="3" name="Content Placeholder 2"/>
          <p:cNvSpPr>
            <a:spLocks noGrp="1"/>
          </p:cNvSpPr>
          <p:nvPr>
            <p:ph idx="1"/>
          </p:nvPr>
        </p:nvSpPr>
        <p:spPr/>
        <p:txBody>
          <a:bodyPr>
            <a:normAutofit lnSpcReduction="10000"/>
          </a:bodyPr>
          <a:lstStyle/>
          <a:p>
            <a:r>
              <a:rPr lang="en-US" dirty="0" smtClean="0"/>
              <a:t>NEMA principles:</a:t>
            </a:r>
          </a:p>
          <a:p>
            <a:r>
              <a:rPr lang="en-ZA" dirty="0" smtClean="0"/>
              <a:t>The environment is held in public trust for the people, the beneficial use of environmental resources must serve the public interest and the environment must be protected as the people's common heritage.</a:t>
            </a:r>
            <a:endParaRPr lang="en-US" dirty="0" smtClean="0"/>
          </a:p>
          <a:p>
            <a:r>
              <a:rPr lang="en-ZA" dirty="0" smtClean="0"/>
              <a:t>There must be intergovernmental co-ordination and harmonisation of policies, legislation and actions relating to the environment. </a:t>
            </a:r>
          </a:p>
          <a:p>
            <a:r>
              <a:rPr lang="en-ZA" dirty="0" smtClean="0"/>
              <a:t>Actual or potential conflicts of interest between organs of state should be resolved through conflict resolution procedures. </a:t>
            </a:r>
          </a:p>
          <a:p>
            <a:pPr lvl="1"/>
            <a:endParaRPr lang="en-ZA"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Institutional structures</a:t>
            </a:r>
            <a:endParaRPr lang="en-ZA" dirty="0"/>
          </a:p>
        </p:txBody>
      </p:sp>
      <p:sp>
        <p:nvSpPr>
          <p:cNvPr id="3" name="Content Placeholder 2"/>
          <p:cNvSpPr>
            <a:spLocks noGrp="1"/>
          </p:cNvSpPr>
          <p:nvPr>
            <p:ph idx="1"/>
          </p:nvPr>
        </p:nvSpPr>
        <p:spPr/>
        <p:txBody>
          <a:bodyPr/>
          <a:lstStyle/>
          <a:p>
            <a:r>
              <a:rPr lang="en-US" dirty="0" smtClean="0"/>
              <a:t>Department of Water Affairs (part of Dept of Environmental Affairs)</a:t>
            </a:r>
          </a:p>
          <a:p>
            <a:r>
              <a:rPr lang="en-US" dirty="0" smtClean="0"/>
              <a:t>Catchment Management Agencies (Ch 7)</a:t>
            </a:r>
          </a:p>
          <a:p>
            <a:pPr lvl="1"/>
            <a:r>
              <a:rPr lang="en-US" dirty="0" smtClean="0"/>
              <a:t>Only 4 out of 19 so far</a:t>
            </a:r>
          </a:p>
          <a:p>
            <a:pPr lvl="1"/>
            <a:r>
              <a:rPr lang="en-US" dirty="0" smtClean="0"/>
              <a:t>No (</a:t>
            </a:r>
            <a:r>
              <a:rPr lang="en-US" dirty="0" err="1" smtClean="0"/>
              <a:t>gazetted</a:t>
            </a:r>
            <a:r>
              <a:rPr lang="en-US" dirty="0" smtClean="0"/>
              <a:t>) catchment management strategies yet.</a:t>
            </a:r>
          </a:p>
          <a:p>
            <a:r>
              <a:rPr lang="en-US" dirty="0" smtClean="0"/>
              <a:t>Water Services Authorities (Water Services Act 108 of 1997)</a:t>
            </a:r>
          </a:p>
          <a:p>
            <a:pPr lvl="1"/>
            <a:r>
              <a:rPr lang="en-US" dirty="0" smtClean="0"/>
              <a:t>Essentially local government</a:t>
            </a:r>
            <a:endParaRPr lang="en-ZA"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Conflict resolution mechanisms</a:t>
            </a:r>
            <a:endParaRPr lang="en-ZA" dirty="0"/>
          </a:p>
        </p:txBody>
      </p:sp>
      <p:sp>
        <p:nvSpPr>
          <p:cNvPr id="3" name="Content Placeholder 2"/>
          <p:cNvSpPr>
            <a:spLocks noGrp="1"/>
          </p:cNvSpPr>
          <p:nvPr>
            <p:ph idx="1"/>
          </p:nvPr>
        </p:nvSpPr>
        <p:spPr/>
        <p:txBody>
          <a:bodyPr/>
          <a:lstStyle/>
          <a:p>
            <a:r>
              <a:rPr lang="en-US" dirty="0" smtClean="0"/>
              <a:t>Reminder: Suitable mechanisms to resolve conflicts between National, Provincial and Local authorities and agencies</a:t>
            </a:r>
          </a:p>
          <a:p>
            <a:r>
              <a:rPr lang="en-US" dirty="0" smtClean="0"/>
              <a:t>Suitable mechanisms to </a:t>
            </a:r>
            <a:r>
              <a:rPr lang="en-US" i="1" dirty="0" smtClean="0"/>
              <a:t>identify and </a:t>
            </a:r>
            <a:r>
              <a:rPr lang="en-US" dirty="0" smtClean="0"/>
              <a:t>resolve conflicts between National, Provincial and Local authorities and agencies</a:t>
            </a:r>
          </a:p>
          <a:p>
            <a:r>
              <a:rPr lang="en-US" i="1" dirty="0" smtClean="0"/>
              <a:t>Green Drop Report 2009</a:t>
            </a:r>
            <a:r>
              <a:rPr lang="en-US" dirty="0" smtClean="0"/>
              <a:t> – approx. 702 out of 852 municipal treatment works NOT in compliance with  legal emission standards</a:t>
            </a: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Conflict resolution</a:t>
            </a:r>
            <a:endParaRPr lang="en-ZA" dirty="0"/>
          </a:p>
        </p:txBody>
      </p:sp>
      <p:sp>
        <p:nvSpPr>
          <p:cNvPr id="3" name="Content Placeholder 2"/>
          <p:cNvSpPr>
            <a:spLocks noGrp="1"/>
          </p:cNvSpPr>
          <p:nvPr>
            <p:ph idx="1"/>
          </p:nvPr>
        </p:nvSpPr>
        <p:spPr/>
        <p:txBody>
          <a:bodyPr/>
          <a:lstStyle/>
          <a:p>
            <a:r>
              <a:rPr lang="en-US" dirty="0" smtClean="0"/>
              <a:t>Principles of co-operative government – non-confrontation (no litigation before other methods of dispute resolution exhausted – Chapter 3 of the Constitution).</a:t>
            </a:r>
            <a:endParaRPr lang="en-ZA"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Empowerment mechanisms</a:t>
            </a:r>
            <a:endParaRPr lang="en-ZA" dirty="0"/>
          </a:p>
        </p:txBody>
      </p:sp>
      <p:sp>
        <p:nvSpPr>
          <p:cNvPr id="3" name="Content Placeholder 2"/>
          <p:cNvSpPr>
            <a:spLocks noGrp="1"/>
          </p:cNvSpPr>
          <p:nvPr>
            <p:ph idx="1"/>
          </p:nvPr>
        </p:nvSpPr>
        <p:spPr/>
        <p:txBody>
          <a:bodyPr>
            <a:normAutofit fontScale="85000" lnSpcReduction="10000"/>
          </a:bodyPr>
          <a:lstStyle/>
          <a:p>
            <a:r>
              <a:rPr lang="en-US" dirty="0" smtClean="0"/>
              <a:t>Public participation (procedural fairness)</a:t>
            </a:r>
          </a:p>
          <a:p>
            <a:pPr lvl="1"/>
            <a:r>
              <a:rPr lang="en-US" dirty="0" smtClean="0"/>
              <a:t>S 41(4) NWA:</a:t>
            </a:r>
          </a:p>
          <a:p>
            <a:pPr lvl="1"/>
            <a:r>
              <a:rPr lang="en-US" dirty="0" smtClean="0"/>
              <a:t>A responsible authority </a:t>
            </a:r>
            <a:r>
              <a:rPr lang="en-US" b="1" dirty="0" smtClean="0"/>
              <a:t>may</a:t>
            </a:r>
            <a:r>
              <a:rPr lang="en-US" dirty="0" smtClean="0"/>
              <a:t>, at any stage of the [water use licence] application process, require the applicant -</a:t>
            </a:r>
          </a:p>
          <a:p>
            <a:pPr lvl="1"/>
            <a:r>
              <a:rPr lang="en-US" dirty="0" smtClean="0"/>
              <a:t>(a) to give suitable notice in newspapers and other media -</a:t>
            </a:r>
          </a:p>
          <a:p>
            <a:pPr lvl="2"/>
            <a:r>
              <a:rPr lang="en-US" dirty="0" smtClean="0"/>
              <a:t>(</a:t>
            </a:r>
            <a:r>
              <a:rPr lang="en-US" dirty="0" err="1" smtClean="0"/>
              <a:t>i</a:t>
            </a:r>
            <a:r>
              <a:rPr lang="en-US" dirty="0" smtClean="0"/>
              <a:t>) describing the licence applied for;</a:t>
            </a:r>
          </a:p>
          <a:p>
            <a:pPr lvl="2"/>
            <a:r>
              <a:rPr lang="en-US" dirty="0" smtClean="0"/>
              <a:t>(ii) stating that written objections may be lodged against the application before a specified date, which must be not less than 60 days after the last publication of the notice; …</a:t>
            </a:r>
          </a:p>
          <a:p>
            <a:pPr lvl="1"/>
            <a:r>
              <a:rPr lang="en-US" dirty="0" smtClean="0"/>
              <a:t>(b) to take such other steps as it may direct to bring the application to the attention of relevant organs of state, </a:t>
            </a:r>
            <a:r>
              <a:rPr lang="en-US" i="1" dirty="0" smtClean="0"/>
              <a:t>interested persons and the general public</a:t>
            </a:r>
            <a:r>
              <a:rPr lang="en-US" dirty="0" smtClean="0"/>
              <a:t>; and</a:t>
            </a:r>
          </a:p>
          <a:p>
            <a:pPr lvl="1"/>
            <a:r>
              <a:rPr lang="en-US" dirty="0" smtClean="0"/>
              <a:t>(c) to satisfy the responsible authority that the interests of any other person having an interest in the land will not be adversely affected.</a:t>
            </a:r>
            <a:endParaRPr lang="en-ZA"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Empowerment mechanisms</a:t>
            </a:r>
            <a:endParaRPr lang="en-ZA" dirty="0"/>
          </a:p>
        </p:txBody>
      </p:sp>
      <p:sp>
        <p:nvSpPr>
          <p:cNvPr id="3" name="Content Placeholder 2"/>
          <p:cNvSpPr>
            <a:spLocks noGrp="1"/>
          </p:cNvSpPr>
          <p:nvPr>
            <p:ph idx="1"/>
          </p:nvPr>
        </p:nvSpPr>
        <p:spPr/>
        <p:txBody>
          <a:bodyPr/>
          <a:lstStyle/>
          <a:p>
            <a:r>
              <a:rPr lang="en-US" dirty="0" smtClean="0"/>
              <a:t>Appeal:</a:t>
            </a:r>
          </a:p>
          <a:p>
            <a:pPr lvl="1"/>
            <a:r>
              <a:rPr lang="en-US" dirty="0" smtClean="0"/>
              <a:t>NWA s 148(1):</a:t>
            </a:r>
            <a:r>
              <a:rPr lang="en-US" b="1" dirty="0" smtClean="0"/>
              <a:t> </a:t>
            </a:r>
            <a:r>
              <a:rPr lang="en-US" dirty="0" smtClean="0"/>
              <a:t>There is an appeal to the Water Tribunal – (f) against a decision of a responsible authority on an application for a licence under section 41, or on any other application to which section 41 applies, by the applicant or </a:t>
            </a:r>
            <a:r>
              <a:rPr lang="en-US" i="1" dirty="0" smtClean="0"/>
              <a:t>by any other person who has timeously lodged a written objection against the application</a:t>
            </a:r>
            <a:r>
              <a:rPr lang="en-US" dirty="0" smtClean="0"/>
              <a:t>.</a:t>
            </a:r>
          </a:p>
          <a:p>
            <a:pPr lvl="1"/>
            <a:r>
              <a:rPr lang="en-US" dirty="0" smtClean="0"/>
              <a:t>Water Tribunal decisions: interested and affected party who has not been invited to make representations </a:t>
            </a:r>
            <a:r>
              <a:rPr lang="en-US" dirty="0" err="1" smtClean="0"/>
              <a:t>ito</a:t>
            </a:r>
            <a:r>
              <a:rPr lang="en-US" dirty="0" smtClean="0"/>
              <a:t> s 41(4) has no locus </a:t>
            </a:r>
            <a:r>
              <a:rPr lang="en-US" dirty="0" err="1" smtClean="0"/>
              <a:t>standi</a:t>
            </a:r>
            <a:r>
              <a:rPr lang="en-US" dirty="0" smtClean="0"/>
              <a:t> to appeal. (</a:t>
            </a:r>
            <a:r>
              <a:rPr lang="en-US" i="1" dirty="0" smtClean="0"/>
              <a:t>Shear</a:t>
            </a:r>
            <a:r>
              <a:rPr lang="en-US" dirty="0" smtClean="0"/>
              <a:t> and </a:t>
            </a:r>
            <a:r>
              <a:rPr lang="en-US" i="1" dirty="0" smtClean="0"/>
              <a:t>Anderson</a:t>
            </a:r>
            <a:r>
              <a:rPr lang="en-US" dirty="0" smtClean="0"/>
              <a:t> cases).</a:t>
            </a:r>
          </a:p>
          <a:p>
            <a:pPr lvl="1"/>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Empowerment mechanisms</a:t>
            </a:r>
            <a:endParaRPr lang="en-ZA" dirty="0"/>
          </a:p>
        </p:txBody>
      </p:sp>
      <p:sp>
        <p:nvSpPr>
          <p:cNvPr id="3" name="Content Placeholder 2"/>
          <p:cNvSpPr>
            <a:spLocks noGrp="1"/>
          </p:cNvSpPr>
          <p:nvPr>
            <p:ph idx="1"/>
          </p:nvPr>
        </p:nvSpPr>
        <p:spPr/>
        <p:txBody>
          <a:bodyPr>
            <a:normAutofit fontScale="85000" lnSpcReduction="20000"/>
          </a:bodyPr>
          <a:lstStyle/>
          <a:p>
            <a:r>
              <a:rPr lang="en-US" dirty="0" smtClean="0"/>
              <a:t>Standing: NEMA s 32</a:t>
            </a:r>
          </a:p>
          <a:p>
            <a:r>
              <a:rPr lang="en-ZA" dirty="0" smtClean="0"/>
              <a:t>(1) Any person or group of persons may seek appropriate relief in respect of any breach or threatened breach of any provision of this Act, including a principle contained in Chapter 1, </a:t>
            </a:r>
            <a:r>
              <a:rPr lang="en-ZA" b="1" i="1" dirty="0" smtClean="0"/>
              <a:t>or of any provision of a specific environmental management Act</a:t>
            </a:r>
            <a:r>
              <a:rPr lang="en-ZA" dirty="0" smtClean="0"/>
              <a:t>, or of any other statutory provision concerned with the protection of the environment or the use of natural resources- </a:t>
            </a:r>
          </a:p>
          <a:p>
            <a:r>
              <a:rPr lang="en-ZA" dirty="0" smtClean="0"/>
              <a:t>   </a:t>
            </a:r>
            <a:r>
              <a:rPr lang="en-ZA" i="1" dirty="0" smtClean="0"/>
              <a:t> (a) </a:t>
            </a:r>
            <a:r>
              <a:rPr lang="en-ZA" dirty="0" smtClean="0"/>
              <a:t>    in that person's or group of person's own interest; </a:t>
            </a:r>
          </a:p>
          <a:p>
            <a:r>
              <a:rPr lang="en-ZA" dirty="0" smtClean="0"/>
              <a:t>   </a:t>
            </a:r>
            <a:r>
              <a:rPr lang="en-ZA" i="1" dirty="0" smtClean="0"/>
              <a:t> (b) </a:t>
            </a:r>
            <a:r>
              <a:rPr lang="en-ZA" dirty="0" smtClean="0"/>
              <a:t>    in the interest of, or on behalf of, a person who is, for practical reasons, unable to institute such proceedings; </a:t>
            </a:r>
          </a:p>
          <a:p>
            <a:r>
              <a:rPr lang="en-ZA" dirty="0" smtClean="0"/>
              <a:t>   </a:t>
            </a:r>
            <a:r>
              <a:rPr lang="en-ZA" i="1" dirty="0" smtClean="0"/>
              <a:t> (c) </a:t>
            </a:r>
            <a:r>
              <a:rPr lang="en-ZA" dirty="0" smtClean="0"/>
              <a:t>    in the interest of or on behalf of a group or class of persons whose interests are affected; </a:t>
            </a:r>
          </a:p>
          <a:p>
            <a:r>
              <a:rPr lang="en-ZA" dirty="0" smtClean="0"/>
              <a:t>   </a:t>
            </a:r>
            <a:r>
              <a:rPr lang="en-ZA" i="1" dirty="0" smtClean="0"/>
              <a:t> (d) </a:t>
            </a:r>
            <a:r>
              <a:rPr lang="en-ZA" dirty="0" smtClean="0"/>
              <a:t>    in the public interest; and </a:t>
            </a:r>
          </a:p>
          <a:p>
            <a:r>
              <a:rPr lang="en-ZA" dirty="0" smtClean="0"/>
              <a:t>   </a:t>
            </a:r>
            <a:r>
              <a:rPr lang="en-ZA" i="1" dirty="0" smtClean="0"/>
              <a:t> (e) </a:t>
            </a:r>
            <a:r>
              <a:rPr lang="en-ZA" dirty="0" smtClean="0"/>
              <a:t>    in the interest of protecting the environment. </a:t>
            </a:r>
          </a:p>
          <a:p>
            <a:endParaRPr lang="en-ZA" dirty="0"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ZA" dirty="0"/>
          </a:p>
        </p:txBody>
      </p:sp>
      <p:sp>
        <p:nvSpPr>
          <p:cNvPr id="3" name="Content Placeholder 2"/>
          <p:cNvSpPr>
            <a:spLocks noGrp="1"/>
          </p:cNvSpPr>
          <p:nvPr>
            <p:ph idx="1"/>
          </p:nvPr>
        </p:nvSpPr>
        <p:spPr/>
        <p:txBody>
          <a:bodyPr/>
          <a:lstStyle/>
          <a:p>
            <a:r>
              <a:rPr lang="en-US" dirty="0" smtClean="0"/>
              <a:t>Dad, are we there yet?</a:t>
            </a:r>
            <a:endParaRPr lang="en-ZA"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End</a:t>
            </a:r>
            <a:endParaRPr lang="en-ZA" dirty="0"/>
          </a:p>
        </p:txBody>
      </p:sp>
      <p:pic>
        <p:nvPicPr>
          <p:cNvPr id="4" name="Picture 4" descr="UsedToiletRolls"/>
          <p:cNvPicPr>
            <a:picLocks noGrp="1" noChangeAspect="1" noChangeArrowheads="1"/>
          </p:cNvPicPr>
          <p:nvPr>
            <p:ph idx="1"/>
          </p:nvPr>
        </p:nvPicPr>
        <p:blipFill>
          <a:blip r:embed="rId2"/>
          <a:srcRect/>
          <a:stretch>
            <a:fillRect/>
          </a:stretch>
        </p:blipFill>
        <p:spPr bwMode="auto">
          <a:xfrm>
            <a:off x="3143240" y="714356"/>
            <a:ext cx="3271520" cy="5628640"/>
          </a:xfrm>
          <a:prstGeom prst="rect">
            <a:avLst/>
          </a:prstGeom>
          <a:noFill/>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2177</TotalTime>
  <Words>1773</Words>
  <Application>Microsoft Office PowerPoint</Application>
  <PresentationFormat>On-screen Show (4:3)</PresentationFormat>
  <Paragraphs>167</Paragraphs>
  <Slides>29</Slides>
  <Notes>0</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Flow</vt:lpstr>
      <vt:lpstr>Slide 1</vt:lpstr>
      <vt:lpstr>The Legal Challenges of Integrated Water Resources Management </vt:lpstr>
      <vt:lpstr>Traditional approach to ‘natural resources’ mgt</vt:lpstr>
      <vt:lpstr>Traditional approach to water mgt</vt:lpstr>
      <vt:lpstr>New water management trends</vt:lpstr>
      <vt:lpstr>Contents</vt:lpstr>
      <vt:lpstr>What is IWRM?</vt:lpstr>
      <vt:lpstr>Elements of the definition</vt:lpstr>
      <vt:lpstr>Dublin Principles</vt:lpstr>
      <vt:lpstr>Elements of IWRM</vt:lpstr>
      <vt:lpstr>Elements of IWRM (SA context)</vt:lpstr>
      <vt:lpstr>Elements of IWRM</vt:lpstr>
      <vt:lpstr>Legal requirements</vt:lpstr>
      <vt:lpstr>Guiding philosophy (macro)</vt:lpstr>
      <vt:lpstr>Guiding philosophy (less macro)</vt:lpstr>
      <vt:lpstr>Guiding philosophy (less macro than the Constitution but more macro than the NWA)</vt:lpstr>
      <vt:lpstr>NEMA Principles</vt:lpstr>
      <vt:lpstr>Overarching national policy …</vt:lpstr>
      <vt:lpstr>Overarching national policy</vt:lpstr>
      <vt:lpstr>… bridging govt. line functions</vt:lpstr>
      <vt:lpstr>… bridging govt. line functions</vt:lpstr>
      <vt:lpstr>Institutional structures</vt:lpstr>
      <vt:lpstr>Conflict resolution mechanisms</vt:lpstr>
      <vt:lpstr>Conflict resolution</vt:lpstr>
      <vt:lpstr>Empowerment mechanisms</vt:lpstr>
      <vt:lpstr>Empowerment mechanisms</vt:lpstr>
      <vt:lpstr>Empowerment mechanisms</vt:lpstr>
      <vt:lpstr>Conclusion</vt:lpstr>
      <vt:lpstr>End</vt:lpstr>
    </vt:vector>
  </TitlesOfParts>
  <Company>UKZN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Contaminated Land Provisions in the new Waste Management Bill</dc:title>
  <dc:creator>Kidd</dc:creator>
  <cp:lastModifiedBy>Witear-Nel</cp:lastModifiedBy>
  <cp:revision>88</cp:revision>
  <dcterms:created xsi:type="dcterms:W3CDTF">2007-10-29T18:45:35Z</dcterms:created>
  <dcterms:modified xsi:type="dcterms:W3CDTF">2011-07-06T15:37:23Z</dcterms:modified>
</cp:coreProperties>
</file>