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bin" ContentType="application/vnd.openxmlformats-officedocument.oleObject"/>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22"/>
  </p:notesMasterIdLst>
  <p:sldIdLst>
    <p:sldId id="265" r:id="rId2"/>
    <p:sldId id="286" r:id="rId3"/>
    <p:sldId id="272" r:id="rId4"/>
    <p:sldId id="267" r:id="rId5"/>
    <p:sldId id="269" r:id="rId6"/>
    <p:sldId id="270" r:id="rId7"/>
    <p:sldId id="271" r:id="rId8"/>
    <p:sldId id="287" r:id="rId9"/>
    <p:sldId id="266" r:id="rId10"/>
    <p:sldId id="282" r:id="rId11"/>
    <p:sldId id="280" r:id="rId12"/>
    <p:sldId id="276" r:id="rId13"/>
    <p:sldId id="268" r:id="rId14"/>
    <p:sldId id="279" r:id="rId15"/>
    <p:sldId id="278" r:id="rId16"/>
    <p:sldId id="256" r:id="rId17"/>
    <p:sldId id="257" r:id="rId18"/>
    <p:sldId id="262" r:id="rId19"/>
    <p:sldId id="261" r:id="rId20"/>
    <p:sldId id="283"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62CB24D-06A5-4DA8-87C0-59DBE1EC30F6}" type="datetimeFigureOut">
              <a:rPr lang="en-GB" smtClean="0"/>
              <a:pPr/>
              <a:t>07/07/2011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BDF8EA1-B4B8-4C51-AC3B-8F859D96E686}"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2B19F4D8-33E6-4435-B5BF-3677078C7A01}" type="slidenum">
              <a:rPr lang="en-GB" smtClean="0"/>
              <a:pPr/>
              <a:t>12</a:t>
            </a:fld>
            <a:endParaRPr lang="en-GB" smtClean="0"/>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515C34D-AE99-465C-92C1-ED03049339B3}" type="datetimeFigureOut">
              <a:rPr lang="en-GB" smtClean="0"/>
              <a:pPr/>
              <a:t>07/07/2011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4F80EA-5ABF-4462-9DCB-D263FCD13714}"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515C34D-AE99-465C-92C1-ED03049339B3}" type="datetimeFigureOut">
              <a:rPr lang="en-GB" smtClean="0"/>
              <a:pPr/>
              <a:t>07/07/2011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4F80EA-5ABF-4462-9DCB-D263FCD13714}"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515C34D-AE99-465C-92C1-ED03049339B3}" type="datetimeFigureOut">
              <a:rPr lang="en-GB" smtClean="0"/>
              <a:pPr/>
              <a:t>07/07/2011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4F80EA-5ABF-4462-9DCB-D263FCD13714}"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515C34D-AE99-465C-92C1-ED03049339B3}" type="datetimeFigureOut">
              <a:rPr lang="en-GB" smtClean="0"/>
              <a:pPr/>
              <a:t>07/07/2011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4F80EA-5ABF-4462-9DCB-D263FCD13714}"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515C34D-AE99-465C-92C1-ED03049339B3}" type="datetimeFigureOut">
              <a:rPr lang="en-GB" smtClean="0"/>
              <a:pPr/>
              <a:t>07/07/2011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44F80EA-5ABF-4462-9DCB-D263FCD13714}"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515C34D-AE99-465C-92C1-ED03049339B3}" type="datetimeFigureOut">
              <a:rPr lang="en-GB" smtClean="0"/>
              <a:pPr/>
              <a:t>07/07/2011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44F80EA-5ABF-4462-9DCB-D263FCD13714}"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15C34D-AE99-465C-92C1-ED03049339B3}" type="datetimeFigureOut">
              <a:rPr lang="en-GB" smtClean="0"/>
              <a:pPr/>
              <a:t>07/07/2011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44F80EA-5ABF-4462-9DCB-D263FCD13714}"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515C34D-AE99-465C-92C1-ED03049339B3}" type="datetimeFigureOut">
              <a:rPr lang="en-GB" smtClean="0"/>
              <a:pPr/>
              <a:t>07/07/2011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4F80EA-5ABF-4462-9DCB-D263FCD13714}"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515C34D-AE99-465C-92C1-ED03049339B3}" type="datetimeFigureOut">
              <a:rPr lang="en-GB" smtClean="0"/>
              <a:pPr/>
              <a:t>07/07/2011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4F80EA-5ABF-4462-9DCB-D263FCD13714}"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515C34D-AE99-465C-92C1-ED03049339B3}" type="datetimeFigureOut">
              <a:rPr lang="en-GB" smtClean="0"/>
              <a:pPr/>
              <a:t>07/07/2011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4F80EA-5ABF-4462-9DCB-D263FCD13714}"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515C34D-AE99-465C-92C1-ED03049339B3}" type="datetimeFigureOut">
              <a:rPr lang="en-GB" smtClean="0"/>
              <a:pPr/>
              <a:t>07/07/2011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4F80EA-5ABF-4462-9DCB-D263FCD13714}"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15C34D-AE99-465C-92C1-ED03049339B3}" type="datetimeFigureOut">
              <a:rPr lang="en-GB" smtClean="0"/>
              <a:pPr/>
              <a:t>07/07/2011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4F80EA-5ABF-4462-9DCB-D263FCD13714}"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85800" y="990600"/>
            <a:ext cx="7772400" cy="1470025"/>
          </a:xfrm>
        </p:spPr>
        <p:txBody>
          <a:bodyPr>
            <a:normAutofit fontScale="90000"/>
          </a:bodyPr>
          <a:lstStyle/>
          <a:p>
            <a:r>
              <a:rPr lang="en-US" dirty="0" smtClean="0"/>
              <a:t>UNDERSTANDING PROGRESSIVE REALISATION AND IWRM WITHIN THE SOUTH AFRICAN CONTEXT</a:t>
            </a:r>
            <a:endParaRPr lang="en-ZA" dirty="0"/>
          </a:p>
        </p:txBody>
      </p:sp>
      <p:sp>
        <p:nvSpPr>
          <p:cNvPr id="5" name="Subtitle 4"/>
          <p:cNvSpPr>
            <a:spLocks noGrp="1"/>
          </p:cNvSpPr>
          <p:nvPr>
            <p:ph type="subTitle" idx="1"/>
          </p:nvPr>
        </p:nvSpPr>
        <p:spPr>
          <a:xfrm>
            <a:off x="1371600" y="2819400"/>
            <a:ext cx="6400800" cy="1752600"/>
          </a:xfrm>
        </p:spPr>
        <p:txBody>
          <a:bodyPr/>
          <a:lstStyle/>
          <a:p>
            <a:r>
              <a:rPr lang="en-US" dirty="0" smtClean="0"/>
              <a:t>By </a:t>
            </a:r>
          </a:p>
          <a:p>
            <a:r>
              <a:rPr lang="en-US" dirty="0" smtClean="0"/>
              <a:t>Derick du Toit, Ramin Pejan, Sharon Pollard, and Hubert Thompson </a:t>
            </a:r>
          </a:p>
          <a:p>
            <a:endParaRPr lang="en-ZA" dirty="0"/>
          </a:p>
        </p:txBody>
      </p:sp>
      <p:graphicFrame>
        <p:nvGraphicFramePr>
          <p:cNvPr id="33793" name="Object 1"/>
          <p:cNvGraphicFramePr>
            <a:graphicFrameLocks noChangeAspect="1"/>
          </p:cNvGraphicFramePr>
          <p:nvPr/>
        </p:nvGraphicFramePr>
        <p:xfrm>
          <a:off x="2209800" y="4876800"/>
          <a:ext cx="1828800" cy="1257300"/>
        </p:xfrm>
        <a:graphic>
          <a:graphicData uri="http://schemas.openxmlformats.org/presentationml/2006/ole">
            <p:oleObj spid="_x0000_s33793" name="Picture" r:id="rId3" imgW="2038320" imgH="1514520" progId="Word.Picture.8">
              <p:embed/>
            </p:oleObj>
          </a:graphicData>
        </a:graphic>
      </p:graphicFrame>
      <p:sp>
        <p:nvSpPr>
          <p:cNvPr id="7" name="Text Box 8"/>
          <p:cNvSpPr txBox="1">
            <a:spLocks noChangeArrowheads="1"/>
          </p:cNvSpPr>
          <p:nvPr/>
        </p:nvSpPr>
        <p:spPr bwMode="auto">
          <a:xfrm>
            <a:off x="4343400" y="5562600"/>
            <a:ext cx="3657600" cy="457200"/>
          </a:xfrm>
          <a:prstGeom prst="rect">
            <a:avLst/>
          </a:prstGeom>
          <a:solidFill>
            <a:srgbClr val="FFFFFF"/>
          </a:solidFill>
          <a:ln w="9525">
            <a:noFill/>
            <a:miter lim="800000"/>
            <a:headEnd/>
            <a:tailEnd/>
          </a:ln>
          <a:effectLst/>
        </p:spPr>
        <p:txBody>
          <a:bodyPr/>
          <a:lstStyle/>
          <a:p>
            <a:pPr algn="ctr" eaLnBrk="0" hangingPunct="0"/>
            <a:r>
              <a:rPr lang="en-US" sz="1200" b="1" dirty="0">
                <a:solidFill>
                  <a:schemeClr val="accent5">
                    <a:lumMod val="50000"/>
                  </a:schemeClr>
                </a:solidFill>
                <a:latin typeface="Tahoma" pitchFamily="34" charset="0"/>
              </a:rPr>
              <a:t>The Association for Water and Rural Development</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19600"/>
            <a:ext cx="8458200" cy="1143000"/>
          </a:xfrm>
        </p:spPr>
        <p:txBody>
          <a:bodyPr>
            <a:normAutofit fontScale="90000"/>
          </a:bodyPr>
          <a:lstStyle/>
          <a:p>
            <a:r>
              <a:rPr lang="en-US" dirty="0" smtClean="0"/>
              <a:t>Sponsored by</a:t>
            </a:r>
            <a:br>
              <a:rPr lang="en-US" dirty="0" smtClean="0"/>
            </a:br>
            <a:r>
              <a:rPr lang="en-US" sz="3100" dirty="0" smtClean="0"/>
              <a:t>South African Water Research Commission</a:t>
            </a:r>
            <a:r>
              <a:rPr lang="en-US" dirty="0" smtClean="0"/>
              <a:t/>
            </a:r>
            <a:br>
              <a:rPr lang="en-US" dirty="0" smtClean="0"/>
            </a:br>
            <a:r>
              <a:rPr lang="en-US" dirty="0" err="1" smtClean="0"/>
              <a:t>WRC</a:t>
            </a:r>
            <a:endParaRPr lang="en-GB" dirty="0"/>
          </a:p>
        </p:txBody>
      </p:sp>
      <p:pic>
        <p:nvPicPr>
          <p:cNvPr id="48130" name="Picture 1" descr="wrc logo CMYK small"/>
          <p:cNvPicPr>
            <a:picLocks noChangeAspect="1" noChangeArrowheads="1"/>
          </p:cNvPicPr>
          <p:nvPr/>
        </p:nvPicPr>
        <p:blipFill>
          <a:blip r:embed="rId2" cstate="print"/>
          <a:srcRect/>
          <a:stretch>
            <a:fillRect/>
          </a:stretch>
        </p:blipFill>
        <p:spPr bwMode="auto">
          <a:xfrm>
            <a:off x="3124200" y="381000"/>
            <a:ext cx="2722419" cy="37433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Key objectives of this study for the Water Research Commission (WRC)</a:t>
            </a:r>
            <a:endParaRPr lang="en-GB" dirty="0"/>
          </a:p>
        </p:txBody>
      </p:sp>
      <p:sp>
        <p:nvSpPr>
          <p:cNvPr id="4" name="Content Placeholder 2"/>
          <p:cNvSpPr>
            <a:spLocks noGrp="1"/>
          </p:cNvSpPr>
          <p:nvPr>
            <p:ph idx="1"/>
          </p:nvPr>
        </p:nvSpPr>
        <p:spPr/>
        <p:txBody>
          <a:bodyPr>
            <a:normAutofit/>
          </a:bodyPr>
          <a:lstStyle/>
          <a:p>
            <a:pPr lvl="0"/>
            <a:r>
              <a:rPr lang="en-US" dirty="0" smtClean="0"/>
              <a:t>The importance of water reforms in ensuring a sustainable resource, redressing past inequities and optimal use of resource</a:t>
            </a:r>
            <a:endParaRPr lang="en-GB" dirty="0" smtClean="0"/>
          </a:p>
          <a:p>
            <a:pPr lvl="0"/>
            <a:r>
              <a:rPr lang="en-US" dirty="0" smtClean="0"/>
              <a:t>Definition of lag </a:t>
            </a:r>
            <a:endParaRPr lang="en-GB" dirty="0" smtClean="0"/>
          </a:p>
          <a:p>
            <a:pPr lvl="0"/>
            <a:r>
              <a:rPr lang="en-US" dirty="0" smtClean="0"/>
              <a:t>Criteria that can govern policy implementation lag assessments</a:t>
            </a:r>
            <a:endParaRPr lang="en-GB" dirty="0" smtClean="0"/>
          </a:p>
          <a:p>
            <a:pPr lvl="0"/>
            <a:r>
              <a:rPr lang="en-US" dirty="0" smtClean="0"/>
              <a:t>Recommendations </a:t>
            </a:r>
            <a:endParaRPr lang="en-GB" dirty="0" smtClean="0"/>
          </a:p>
          <a:p>
            <a:endParaRPr lang="en-GB"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257800"/>
          </a:xfrm>
        </p:spPr>
        <p:txBody>
          <a:bodyPr>
            <a:normAutofit fontScale="77500" lnSpcReduction="20000"/>
          </a:bodyPr>
          <a:lstStyle/>
          <a:p>
            <a:pPr>
              <a:buNone/>
            </a:pPr>
            <a:r>
              <a:rPr lang="en-US" b="1" dirty="0" smtClean="0"/>
              <a:t>Reform or transform?</a:t>
            </a:r>
            <a:endParaRPr lang="en-GB" dirty="0" smtClean="0"/>
          </a:p>
          <a:p>
            <a:pPr>
              <a:lnSpc>
                <a:spcPct val="220000"/>
              </a:lnSpc>
            </a:pPr>
            <a:r>
              <a:rPr lang="en-US" dirty="0" smtClean="0"/>
              <a:t>We take </a:t>
            </a:r>
            <a:r>
              <a:rPr lang="en-US" b="1" dirty="0" smtClean="0"/>
              <a:t>reform</a:t>
            </a:r>
            <a:r>
              <a:rPr lang="en-US" dirty="0" smtClean="0"/>
              <a:t> characteristics to be congruent with: restructure, rearrange, carry forward differently, reformulate and change direction, where </a:t>
            </a:r>
            <a:r>
              <a:rPr lang="en-US" b="1" dirty="0" smtClean="0"/>
              <a:t>transformation</a:t>
            </a:r>
            <a:r>
              <a:rPr lang="en-US" dirty="0" smtClean="0"/>
              <a:t> occurs when there is systemic change, new policy and principles, removal and replacement, redesign, adopt new procedures and practices, and reorientation.</a:t>
            </a:r>
            <a:endParaRPr lang="en-GB"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SA Water Transformation</a:t>
            </a:r>
            <a:endParaRPr lang="en-GB" dirty="0"/>
          </a:p>
        </p:txBody>
      </p:sp>
      <p:sp>
        <p:nvSpPr>
          <p:cNvPr id="3" name="Content Placeholder 2"/>
          <p:cNvSpPr>
            <a:spLocks noGrp="1"/>
          </p:cNvSpPr>
          <p:nvPr>
            <p:ph idx="1"/>
          </p:nvPr>
        </p:nvSpPr>
        <p:spPr/>
        <p:txBody>
          <a:bodyPr/>
          <a:lstStyle/>
          <a:p>
            <a:pPr>
              <a:buNone/>
            </a:pPr>
            <a:r>
              <a:rPr lang="en-US" dirty="0" smtClean="0"/>
              <a:t>South Africa is unique in that it has undergone deep systemic changes, not only for environmental and sustainability reasons, but also to “engage in reallocation of resources in order to rectify an extremely skewed distribution resulting from a historical legacy of colonialism, apartheid and discrimination.”</a:t>
            </a:r>
            <a:endParaRPr lang="en-GB"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Changes in water management </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Integrated Water Resource Management (</a:t>
            </a:r>
            <a:r>
              <a:rPr lang="en-GB" dirty="0" err="1" smtClean="0"/>
              <a:t>IWRM</a:t>
            </a:r>
            <a:r>
              <a:rPr lang="en-GB" dirty="0" smtClean="0"/>
              <a:t>) </a:t>
            </a:r>
          </a:p>
          <a:p>
            <a:pPr>
              <a:buNone/>
            </a:pPr>
            <a:r>
              <a:rPr lang="en-GB" dirty="0" smtClean="0"/>
              <a:t>NEW water management paradigm </a:t>
            </a:r>
            <a:r>
              <a:rPr lang="en-US" dirty="0" smtClean="0"/>
              <a:t>introducing:</a:t>
            </a:r>
          </a:p>
          <a:p>
            <a:r>
              <a:rPr lang="en-US" dirty="0" smtClean="0"/>
              <a:t>tradable formal or administrative entitlements, known variously as permits, </a:t>
            </a:r>
            <a:r>
              <a:rPr lang="en-US" dirty="0" err="1" smtClean="0"/>
              <a:t>licences</a:t>
            </a:r>
            <a:r>
              <a:rPr lang="en-US" dirty="0" smtClean="0"/>
              <a:t>, concessions or grants. </a:t>
            </a:r>
          </a:p>
          <a:p>
            <a:r>
              <a:rPr lang="en-US" dirty="0" smtClean="0"/>
              <a:t>shift from water rights regimes, such as the riparian principle, to ones where authority to issue or use water is vested in the State.</a:t>
            </a:r>
          </a:p>
          <a:p>
            <a:r>
              <a:rPr lang="en-US" dirty="0" smtClean="0"/>
              <a:t>Management at catchment level, </a:t>
            </a:r>
            <a:r>
              <a:rPr lang="en-US" smtClean="0"/>
              <a:t>new institution</a:t>
            </a:r>
            <a:endParaRPr lang="en-US" dirty="0" smtClean="0"/>
          </a:p>
          <a:p>
            <a:r>
              <a:rPr lang="en-US" dirty="0" smtClean="0"/>
              <a:t>Sustainability and equity feature as principles</a:t>
            </a:r>
            <a:endParaRPr lang="en-GB"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LAGS </a:t>
            </a:r>
            <a:endParaRPr lang="en-GB" dirty="0"/>
          </a:p>
        </p:txBody>
      </p:sp>
      <p:sp>
        <p:nvSpPr>
          <p:cNvPr id="3" name="Content Placeholder 2"/>
          <p:cNvSpPr>
            <a:spLocks noGrp="1"/>
          </p:cNvSpPr>
          <p:nvPr>
            <p:ph idx="1"/>
          </p:nvPr>
        </p:nvSpPr>
        <p:spPr/>
        <p:txBody>
          <a:bodyPr>
            <a:normAutofit/>
          </a:bodyPr>
          <a:lstStyle/>
          <a:p>
            <a:r>
              <a:rPr lang="en-US" dirty="0" smtClean="0"/>
              <a:t>when there is a significant transformation always a “</a:t>
            </a:r>
            <a:r>
              <a:rPr lang="en-US" b="1" dirty="0" smtClean="0"/>
              <a:t>lag</a:t>
            </a:r>
            <a:r>
              <a:rPr lang="en-US" dirty="0" smtClean="0"/>
              <a:t>” from policy formulation to implementation (Pollard &amp; du Toit 2008).</a:t>
            </a:r>
          </a:p>
          <a:p>
            <a:endParaRPr lang="en-US" dirty="0" smtClean="0"/>
          </a:p>
          <a:p>
            <a:r>
              <a:rPr lang="en-US" b="1" dirty="0" smtClean="0"/>
              <a:t>Implementation Lag</a:t>
            </a:r>
            <a:r>
              <a:rPr lang="en-US" dirty="0" smtClean="0"/>
              <a:t>: Economic </a:t>
            </a:r>
            <a:r>
              <a:rPr lang="en-US" dirty="0" err="1" smtClean="0"/>
              <a:t>defn</a:t>
            </a:r>
            <a:r>
              <a:rPr lang="en-US" dirty="0" smtClean="0"/>
              <a:t> etc</a:t>
            </a:r>
          </a:p>
          <a:p>
            <a:endParaRPr lang="en-US" dirty="0" smtClean="0"/>
          </a:p>
          <a:p>
            <a:endParaRPr lang="en-GB"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Dilemma</a:t>
            </a:r>
            <a:endParaRPr lang="en-GB" dirty="0"/>
          </a:p>
        </p:txBody>
      </p:sp>
      <p:sp>
        <p:nvSpPr>
          <p:cNvPr id="3" name="Content Placeholder 2"/>
          <p:cNvSpPr>
            <a:spLocks noGrp="1"/>
          </p:cNvSpPr>
          <p:nvPr>
            <p:ph idx="1"/>
          </p:nvPr>
        </p:nvSpPr>
        <p:spPr/>
        <p:txBody>
          <a:bodyPr>
            <a:normAutofit lnSpcReduction="10000"/>
          </a:bodyPr>
          <a:lstStyle/>
          <a:p>
            <a:r>
              <a:rPr lang="en-US" dirty="0" smtClean="0"/>
              <a:t>The best designed and intentioned policies are meaningless, if </a:t>
            </a:r>
          </a:p>
          <a:p>
            <a:pPr lvl="1">
              <a:buNone/>
            </a:pPr>
            <a:r>
              <a:rPr lang="en-US" dirty="0" smtClean="0"/>
              <a:t>1) the time it takes to implement them is “too long” or </a:t>
            </a:r>
          </a:p>
          <a:p>
            <a:pPr lvl="1">
              <a:buNone/>
            </a:pPr>
            <a:r>
              <a:rPr lang="en-US" dirty="0" smtClean="0"/>
              <a:t>2) their implementation is of an “unacceptable quality or standard”.</a:t>
            </a:r>
          </a:p>
          <a:p>
            <a:pPr lvl="1">
              <a:buNone/>
            </a:pPr>
            <a:endParaRPr lang="en-US" dirty="0" smtClean="0"/>
          </a:p>
          <a:p>
            <a:pPr lvl="1">
              <a:buNone/>
            </a:pPr>
            <a:r>
              <a:rPr lang="en-US" dirty="0" smtClean="0"/>
              <a:t>The key, therefore, is to understand </a:t>
            </a:r>
            <a:r>
              <a:rPr lang="en-US" u="sng" dirty="0" smtClean="0"/>
              <a:t>when a lag is unreasonable with respect to these two categories.</a:t>
            </a:r>
            <a:r>
              <a:rPr lang="en-US" dirty="0" smtClean="0"/>
              <a:t> </a:t>
            </a:r>
            <a:endParaRPr lang="en-GB" dirty="0" smtClean="0"/>
          </a:p>
          <a:p>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Why use </a:t>
            </a:r>
            <a:r>
              <a:rPr lang="en-GB" dirty="0" smtClean="0">
                <a:solidFill>
                  <a:srgbClr val="FF0000"/>
                </a:solidFill>
              </a:rPr>
              <a:t>progressive realisation </a:t>
            </a:r>
            <a:r>
              <a:rPr lang="en-GB" dirty="0" smtClean="0"/>
              <a:t>as a guide for evaluating IWRM Lags?</a:t>
            </a:r>
            <a:endParaRPr lang="en-GB" dirty="0"/>
          </a:p>
        </p:txBody>
      </p:sp>
      <p:sp>
        <p:nvSpPr>
          <p:cNvPr id="3" name="Content Placeholder 2"/>
          <p:cNvSpPr>
            <a:spLocks noGrp="1"/>
          </p:cNvSpPr>
          <p:nvPr>
            <p:ph idx="1"/>
          </p:nvPr>
        </p:nvSpPr>
        <p:spPr/>
        <p:txBody>
          <a:bodyPr>
            <a:normAutofit fontScale="85000" lnSpcReduction="10000"/>
          </a:bodyPr>
          <a:lstStyle/>
          <a:p>
            <a:pPr>
              <a:buNone/>
            </a:pPr>
            <a:r>
              <a:rPr lang="en-US" b="1" dirty="0" smtClean="0"/>
              <a:t>S. 24 Constitution. Environment.-Everyone has the right-</a:t>
            </a:r>
          </a:p>
          <a:p>
            <a:pPr>
              <a:buNone/>
            </a:pPr>
            <a:r>
              <a:rPr lang="en-US" i="1" dirty="0" smtClean="0"/>
              <a:t>(a) to an environment that is not harmful to their </a:t>
            </a:r>
            <a:r>
              <a:rPr lang="en-US" b="1" i="1" dirty="0" smtClean="0"/>
              <a:t>health</a:t>
            </a:r>
            <a:r>
              <a:rPr lang="en-US" i="1" dirty="0" smtClean="0"/>
              <a:t> or </a:t>
            </a:r>
            <a:r>
              <a:rPr lang="en-US" b="1" i="1" dirty="0" smtClean="0"/>
              <a:t>well-being</a:t>
            </a:r>
            <a:r>
              <a:rPr lang="en-US" i="1" dirty="0" smtClean="0"/>
              <a:t>; and</a:t>
            </a:r>
          </a:p>
          <a:p>
            <a:pPr>
              <a:buNone/>
            </a:pPr>
            <a:r>
              <a:rPr lang="en-US" i="1" dirty="0" smtClean="0"/>
              <a:t>(b) to have the environment protected, for the </a:t>
            </a:r>
            <a:r>
              <a:rPr lang="en-US" b="1" i="1" dirty="0" smtClean="0"/>
              <a:t>benefit of present and future generations</a:t>
            </a:r>
            <a:r>
              <a:rPr lang="en-US" i="1" dirty="0" smtClean="0"/>
              <a:t>, </a:t>
            </a:r>
            <a:r>
              <a:rPr lang="en-US" dirty="0" smtClean="0"/>
              <a:t>through </a:t>
            </a:r>
            <a:r>
              <a:rPr lang="en-US" b="1" dirty="0" smtClean="0"/>
              <a:t>reasonable</a:t>
            </a:r>
            <a:r>
              <a:rPr lang="en-US" dirty="0" smtClean="0"/>
              <a:t> legislative and other measures that-</a:t>
            </a:r>
            <a:r>
              <a:rPr lang="en-ZA" dirty="0" smtClean="0"/>
              <a:t>(</a:t>
            </a:r>
            <a:r>
              <a:rPr lang="en-ZA" dirty="0" err="1" smtClean="0"/>
              <a:t>i</a:t>
            </a:r>
            <a:r>
              <a:rPr lang="en-ZA" dirty="0" smtClean="0"/>
              <a:t>) </a:t>
            </a:r>
            <a:r>
              <a:rPr lang="en-ZA" b="1" dirty="0" smtClean="0"/>
              <a:t>prevent</a:t>
            </a:r>
            <a:r>
              <a:rPr lang="en-ZA" dirty="0" smtClean="0"/>
              <a:t> </a:t>
            </a:r>
            <a:r>
              <a:rPr lang="en-ZA" b="1" dirty="0" smtClean="0"/>
              <a:t>pollution</a:t>
            </a:r>
            <a:r>
              <a:rPr lang="en-ZA" dirty="0" smtClean="0"/>
              <a:t> and ecological degradation; (ii) promote conservation; and</a:t>
            </a:r>
            <a:r>
              <a:rPr lang="en-US" dirty="0" smtClean="0"/>
              <a:t>(iii) secure ecologically </a:t>
            </a:r>
            <a:r>
              <a:rPr lang="en-US" b="1" dirty="0" smtClean="0"/>
              <a:t>sustainable</a:t>
            </a:r>
            <a:r>
              <a:rPr lang="en-US" dirty="0" smtClean="0"/>
              <a:t> </a:t>
            </a:r>
            <a:r>
              <a:rPr lang="en-US" b="1" dirty="0" smtClean="0"/>
              <a:t>development</a:t>
            </a:r>
            <a:r>
              <a:rPr lang="en-US" dirty="0" smtClean="0"/>
              <a:t> and use of natural resources while promoting justifiable </a:t>
            </a:r>
            <a:r>
              <a:rPr lang="en-US" b="1" dirty="0" smtClean="0"/>
              <a:t>economic</a:t>
            </a:r>
            <a:r>
              <a:rPr lang="en-US" dirty="0" smtClean="0"/>
              <a:t> and </a:t>
            </a:r>
            <a:r>
              <a:rPr lang="en-US" b="1" dirty="0" smtClean="0"/>
              <a:t>social</a:t>
            </a:r>
            <a:r>
              <a:rPr lang="en-US" dirty="0" smtClean="0"/>
              <a:t> development</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Clarification of PR in South Africa</a:t>
            </a:r>
            <a:endParaRPr lang="en-ZA" dirty="0"/>
          </a:p>
        </p:txBody>
      </p:sp>
      <p:sp>
        <p:nvSpPr>
          <p:cNvPr id="3" name="Content Placeholder 2"/>
          <p:cNvSpPr>
            <a:spLocks noGrp="1"/>
          </p:cNvSpPr>
          <p:nvPr>
            <p:ph idx="1"/>
          </p:nvPr>
        </p:nvSpPr>
        <p:spPr/>
        <p:txBody>
          <a:bodyPr>
            <a:normAutofit fontScale="85000" lnSpcReduction="20000"/>
          </a:bodyPr>
          <a:lstStyle/>
          <a:p>
            <a:r>
              <a:rPr lang="en-US" dirty="0"/>
              <a:t>measures must be comprehensive and co-</a:t>
            </a:r>
            <a:r>
              <a:rPr lang="en-US" dirty="0" err="1"/>
              <a:t>ordinated</a:t>
            </a:r>
            <a:r>
              <a:rPr lang="en-US" dirty="0" smtClean="0"/>
              <a:t>, </a:t>
            </a:r>
            <a:r>
              <a:rPr lang="en-US" dirty="0"/>
              <a:t>clearly allocating responsibilities and tasks; </a:t>
            </a:r>
            <a:endParaRPr lang="en-US" dirty="0" smtClean="0"/>
          </a:p>
          <a:p>
            <a:r>
              <a:rPr lang="en-US" dirty="0" smtClean="0"/>
              <a:t>capable </a:t>
            </a:r>
            <a:r>
              <a:rPr lang="en-US" dirty="0"/>
              <a:t>of promoting </a:t>
            </a:r>
            <a:r>
              <a:rPr lang="en-US" dirty="0" err="1"/>
              <a:t>realisation</a:t>
            </a:r>
            <a:r>
              <a:rPr lang="en-US" dirty="0"/>
              <a:t> of the right</a:t>
            </a:r>
            <a:r>
              <a:rPr lang="en-US" dirty="0" smtClean="0"/>
              <a:t>;</a:t>
            </a:r>
          </a:p>
          <a:p>
            <a:r>
              <a:rPr lang="en-US" dirty="0" smtClean="0"/>
              <a:t> </a:t>
            </a:r>
            <a:r>
              <a:rPr lang="en-US" dirty="0"/>
              <a:t>be reasonable in conception and </a:t>
            </a:r>
            <a:r>
              <a:rPr lang="en-US" dirty="0" err="1"/>
              <a:t>realisation</a:t>
            </a:r>
            <a:r>
              <a:rPr lang="en-US" dirty="0"/>
              <a:t>; </a:t>
            </a:r>
            <a:endParaRPr lang="en-US" dirty="0" smtClean="0"/>
          </a:p>
          <a:p>
            <a:r>
              <a:rPr lang="en-US" dirty="0" smtClean="0"/>
              <a:t>be </a:t>
            </a:r>
            <a:r>
              <a:rPr lang="en-US" dirty="0"/>
              <a:t>balanced and flexible, providing for needs of different degrees of urgency, and refraining from excluding significant elements of society; </a:t>
            </a:r>
            <a:endParaRPr lang="en-US" dirty="0" smtClean="0"/>
          </a:p>
          <a:p>
            <a:r>
              <a:rPr lang="en-US" dirty="0" smtClean="0"/>
              <a:t>and </a:t>
            </a:r>
            <a:r>
              <a:rPr lang="en-US" dirty="0"/>
              <a:t>include a component that responds to the most urgent needs and the management of crises (</a:t>
            </a:r>
            <a:r>
              <a:rPr lang="en-US" dirty="0" err="1"/>
              <a:t>Glazewksi</a:t>
            </a:r>
            <a:r>
              <a:rPr lang="en-US" dirty="0"/>
              <a:t> 2004). </a:t>
            </a:r>
            <a:endParaRPr lang="en-US" dirty="0" smtClean="0"/>
          </a:p>
          <a:p>
            <a:pPr>
              <a:buNone/>
            </a:pPr>
            <a:r>
              <a:rPr lang="en-US" b="1" dirty="0" smtClean="0"/>
              <a:t>KEY is to apply this test to IWRM’s major management actions</a:t>
            </a:r>
            <a:endParaRPr lang="en-ZA" b="1"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Challenges for applying PR to IWRM</a:t>
            </a:r>
            <a:endParaRPr lang="en-ZA" dirty="0"/>
          </a:p>
        </p:txBody>
      </p:sp>
      <p:sp>
        <p:nvSpPr>
          <p:cNvPr id="3" name="Content Placeholder 2"/>
          <p:cNvSpPr>
            <a:spLocks noGrp="1"/>
          </p:cNvSpPr>
          <p:nvPr>
            <p:ph idx="1"/>
          </p:nvPr>
        </p:nvSpPr>
        <p:spPr/>
        <p:txBody>
          <a:bodyPr>
            <a:normAutofit fontScale="92500" lnSpcReduction="10000"/>
          </a:bodyPr>
          <a:lstStyle/>
          <a:p>
            <a:r>
              <a:rPr lang="en-US" dirty="0" smtClean="0"/>
              <a:t>PR test is still vague and general</a:t>
            </a:r>
          </a:p>
          <a:p>
            <a:r>
              <a:rPr lang="en-US" dirty="0" smtClean="0"/>
              <a:t>Jurisprudence around IWRM and R. to </a:t>
            </a:r>
            <a:r>
              <a:rPr lang="en-US" dirty="0" err="1" smtClean="0"/>
              <a:t>Env</a:t>
            </a:r>
            <a:r>
              <a:rPr lang="en-US" dirty="0" smtClean="0"/>
              <a:t>. within this context is still undeveloped</a:t>
            </a:r>
          </a:p>
          <a:p>
            <a:r>
              <a:rPr lang="en-US" dirty="0" smtClean="0"/>
              <a:t>Highly technical issues will cause courts to back-off applying PR</a:t>
            </a:r>
          </a:p>
          <a:p>
            <a:r>
              <a:rPr lang="en-US" dirty="0" smtClean="0"/>
              <a:t>Working through resource availability arguments</a:t>
            </a:r>
          </a:p>
          <a:p>
            <a:r>
              <a:rPr lang="en-US" dirty="0" smtClean="0"/>
              <a:t>Getting water managers and scientist to understand links between their language and that of the law</a:t>
            </a:r>
            <a:endParaRPr lang="en-ZA"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838200" y="457200"/>
            <a:ext cx="7848600" cy="457200"/>
          </a:xfrm>
          <a:prstGeom prst="rect">
            <a:avLst/>
          </a:prstGeom>
          <a:noFill/>
          <a:ln w="9525">
            <a:noFill/>
            <a:miter lim="800000"/>
            <a:headEnd/>
            <a:tailEnd/>
          </a:ln>
        </p:spPr>
        <p:txBody>
          <a:bodyPr>
            <a:spAutoFit/>
          </a:bodyPr>
          <a:lstStyle/>
          <a:p>
            <a:pPr>
              <a:spcBef>
                <a:spcPct val="50000"/>
              </a:spcBef>
            </a:pPr>
            <a:endParaRPr lang="en-US"/>
          </a:p>
        </p:txBody>
      </p:sp>
      <p:sp>
        <p:nvSpPr>
          <p:cNvPr id="10243" name="Text Box 3"/>
          <p:cNvSpPr txBox="1">
            <a:spLocks noChangeArrowheads="1"/>
          </p:cNvSpPr>
          <p:nvPr/>
        </p:nvSpPr>
        <p:spPr bwMode="auto">
          <a:xfrm>
            <a:off x="0" y="304800"/>
            <a:ext cx="9144000" cy="1187450"/>
          </a:xfrm>
          <a:prstGeom prst="rect">
            <a:avLst/>
          </a:prstGeom>
          <a:solidFill>
            <a:schemeClr val="accent2"/>
          </a:solidFill>
          <a:ln w="9525">
            <a:solidFill>
              <a:srgbClr val="000000"/>
            </a:solidFill>
            <a:miter lim="800000"/>
            <a:headEnd/>
            <a:tailEnd/>
          </a:ln>
        </p:spPr>
        <p:txBody>
          <a:bodyPr/>
          <a:lstStyle/>
          <a:p>
            <a:pPr algn="ctr" eaLnBrk="0" hangingPunct="0"/>
            <a:r>
              <a:rPr lang="en-US" sz="3200" b="1" dirty="0" smtClean="0">
                <a:solidFill>
                  <a:srgbClr val="FFFFFF"/>
                </a:solidFill>
                <a:latin typeface="Kabel Bk BT" pitchFamily="34" charset="0"/>
              </a:rPr>
              <a:t>Seven catchments of the </a:t>
            </a:r>
            <a:r>
              <a:rPr lang="en-US" sz="3200" b="1" dirty="0" err="1" smtClean="0">
                <a:solidFill>
                  <a:srgbClr val="FFFFFF"/>
                </a:solidFill>
                <a:latin typeface="Kabel Bk BT" pitchFamily="34" charset="0"/>
              </a:rPr>
              <a:t>lowveld</a:t>
            </a:r>
            <a:endParaRPr lang="en-US" sz="2000" dirty="0"/>
          </a:p>
        </p:txBody>
      </p:sp>
      <p:sp>
        <p:nvSpPr>
          <p:cNvPr id="10244" name="Rectangle 4"/>
          <p:cNvSpPr>
            <a:spLocks noChangeArrowheads="1"/>
          </p:cNvSpPr>
          <p:nvPr/>
        </p:nvSpPr>
        <p:spPr bwMode="auto">
          <a:xfrm>
            <a:off x="2771775" y="1757363"/>
            <a:ext cx="9144000" cy="0"/>
          </a:xfrm>
          <a:prstGeom prst="rect">
            <a:avLst/>
          </a:prstGeom>
          <a:noFill/>
          <a:ln w="9525">
            <a:noFill/>
            <a:miter lim="800000"/>
            <a:headEnd/>
            <a:tailEnd/>
          </a:ln>
        </p:spPr>
        <p:txBody>
          <a:bodyPr>
            <a:spAutoFit/>
          </a:bodyPr>
          <a:lstStyle/>
          <a:p>
            <a:endParaRPr lang="en-US"/>
          </a:p>
        </p:txBody>
      </p:sp>
      <p:sp>
        <p:nvSpPr>
          <p:cNvPr id="10247" name="Line 7"/>
          <p:cNvSpPr>
            <a:spLocks noChangeShapeType="1"/>
          </p:cNvSpPr>
          <p:nvPr/>
        </p:nvSpPr>
        <p:spPr bwMode="auto">
          <a:xfrm>
            <a:off x="3276600" y="2133600"/>
            <a:ext cx="1676400" cy="1600200"/>
          </a:xfrm>
          <a:prstGeom prst="line">
            <a:avLst/>
          </a:prstGeom>
          <a:noFill/>
          <a:ln w="9525">
            <a:solidFill>
              <a:schemeClr val="tx1"/>
            </a:solidFill>
            <a:round/>
            <a:headEnd/>
            <a:tailEnd type="triangle" w="med" len="med"/>
          </a:ln>
        </p:spPr>
        <p:txBody>
          <a:bodyPr/>
          <a:lstStyle/>
          <a:p>
            <a:endParaRPr lang="en-US"/>
          </a:p>
        </p:txBody>
      </p:sp>
      <p:grpSp>
        <p:nvGrpSpPr>
          <p:cNvPr id="2" name="Group 4"/>
          <p:cNvGrpSpPr>
            <a:grpSpLocks/>
          </p:cNvGrpSpPr>
          <p:nvPr/>
        </p:nvGrpSpPr>
        <p:grpSpPr bwMode="auto">
          <a:xfrm>
            <a:off x="755576" y="1124744"/>
            <a:ext cx="6768752" cy="5418187"/>
            <a:chOff x="884" y="1298"/>
            <a:chExt cx="3629" cy="2778"/>
          </a:xfrm>
        </p:grpSpPr>
        <p:pic>
          <p:nvPicPr>
            <p:cNvPr id="10" name="Picture 5" descr="sothern africa for SRI"/>
            <p:cNvPicPr preferRelativeResize="0">
              <a:picLocks noChangeArrowheads="1"/>
            </p:cNvPicPr>
            <p:nvPr/>
          </p:nvPicPr>
          <p:blipFill>
            <a:blip r:embed="rId3" cstate="print"/>
            <a:srcRect/>
            <a:stretch>
              <a:fillRect/>
            </a:stretch>
          </p:blipFill>
          <p:spPr bwMode="auto">
            <a:xfrm>
              <a:off x="884" y="1298"/>
              <a:ext cx="3629" cy="2778"/>
            </a:xfrm>
            <a:prstGeom prst="rect">
              <a:avLst/>
            </a:prstGeom>
            <a:noFill/>
          </p:spPr>
        </p:pic>
        <p:grpSp>
          <p:nvGrpSpPr>
            <p:cNvPr id="3" name="Group 6"/>
            <p:cNvGrpSpPr>
              <a:grpSpLocks noChangeAspect="1"/>
            </p:cNvGrpSpPr>
            <p:nvPr/>
          </p:nvGrpSpPr>
          <p:grpSpPr bwMode="auto">
            <a:xfrm>
              <a:off x="1608" y="1616"/>
              <a:ext cx="2404" cy="2448"/>
              <a:chOff x="879" y="189"/>
              <a:chExt cx="3246" cy="3246"/>
            </a:xfrm>
          </p:grpSpPr>
          <p:sp>
            <p:nvSpPr>
              <p:cNvPr id="16" name="Freeform 7"/>
              <p:cNvSpPr>
                <a:spLocks noChangeAspect="1" noEditPoints="1"/>
              </p:cNvSpPr>
              <p:nvPr/>
            </p:nvSpPr>
            <p:spPr bwMode="auto">
              <a:xfrm>
                <a:off x="2709" y="189"/>
                <a:ext cx="1416" cy="2190"/>
              </a:xfrm>
              <a:custGeom>
                <a:avLst/>
                <a:gdLst/>
                <a:ahLst/>
                <a:cxnLst>
                  <a:cxn ang="0">
                    <a:pos x="234" y="2034"/>
                  </a:cxn>
                  <a:cxn ang="0">
                    <a:pos x="240" y="1968"/>
                  </a:cxn>
                  <a:cxn ang="0">
                    <a:pos x="240" y="1866"/>
                  </a:cxn>
                  <a:cxn ang="0">
                    <a:pos x="198" y="1770"/>
                  </a:cxn>
                  <a:cxn ang="0">
                    <a:pos x="180" y="1698"/>
                  </a:cxn>
                  <a:cxn ang="0">
                    <a:pos x="300" y="1446"/>
                  </a:cxn>
                  <a:cxn ang="0">
                    <a:pos x="342" y="1320"/>
                  </a:cxn>
                  <a:cxn ang="0">
                    <a:pos x="348" y="1182"/>
                  </a:cxn>
                  <a:cxn ang="0">
                    <a:pos x="360" y="1086"/>
                  </a:cxn>
                  <a:cxn ang="0">
                    <a:pos x="372" y="972"/>
                  </a:cxn>
                  <a:cxn ang="0">
                    <a:pos x="360" y="858"/>
                  </a:cxn>
                  <a:cxn ang="0">
                    <a:pos x="258" y="798"/>
                  </a:cxn>
                  <a:cxn ang="0">
                    <a:pos x="144" y="744"/>
                  </a:cxn>
                  <a:cxn ang="0">
                    <a:pos x="0" y="624"/>
                  </a:cxn>
                  <a:cxn ang="0">
                    <a:pos x="168" y="552"/>
                  </a:cxn>
                  <a:cxn ang="0">
                    <a:pos x="402" y="480"/>
                  </a:cxn>
                  <a:cxn ang="0">
                    <a:pos x="564" y="540"/>
                  </a:cxn>
                  <a:cxn ang="0">
                    <a:pos x="564" y="678"/>
                  </a:cxn>
                  <a:cxn ang="0">
                    <a:pos x="558" y="768"/>
                  </a:cxn>
                  <a:cxn ang="0">
                    <a:pos x="654" y="846"/>
                  </a:cxn>
                  <a:cxn ang="0">
                    <a:pos x="678" y="846"/>
                  </a:cxn>
                  <a:cxn ang="0">
                    <a:pos x="708" y="762"/>
                  </a:cxn>
                  <a:cxn ang="0">
                    <a:pos x="756" y="576"/>
                  </a:cxn>
                  <a:cxn ang="0">
                    <a:pos x="588" y="408"/>
                  </a:cxn>
                  <a:cxn ang="0">
                    <a:pos x="564" y="288"/>
                  </a:cxn>
                  <a:cxn ang="0">
                    <a:pos x="588" y="174"/>
                  </a:cxn>
                  <a:cxn ang="0">
                    <a:pos x="732" y="138"/>
                  </a:cxn>
                  <a:cxn ang="0">
                    <a:pos x="864" y="162"/>
                  </a:cxn>
                  <a:cxn ang="0">
                    <a:pos x="1014" y="144"/>
                  </a:cxn>
                  <a:cxn ang="0">
                    <a:pos x="1104" y="126"/>
                  </a:cxn>
                  <a:cxn ang="0">
                    <a:pos x="1260" y="66"/>
                  </a:cxn>
                  <a:cxn ang="0">
                    <a:pos x="1380" y="30"/>
                  </a:cxn>
                  <a:cxn ang="0">
                    <a:pos x="1356" y="108"/>
                  </a:cxn>
                  <a:cxn ang="0">
                    <a:pos x="1386" y="306"/>
                  </a:cxn>
                  <a:cxn ang="0">
                    <a:pos x="1380" y="384"/>
                  </a:cxn>
                  <a:cxn ang="0">
                    <a:pos x="1380" y="492"/>
                  </a:cxn>
                  <a:cxn ang="0">
                    <a:pos x="1392" y="528"/>
                  </a:cxn>
                  <a:cxn ang="0">
                    <a:pos x="1380" y="624"/>
                  </a:cxn>
                  <a:cxn ang="0">
                    <a:pos x="1350" y="702"/>
                  </a:cxn>
                  <a:cxn ang="0">
                    <a:pos x="1260" y="810"/>
                  </a:cxn>
                  <a:cxn ang="0">
                    <a:pos x="1086" y="894"/>
                  </a:cxn>
                  <a:cxn ang="0">
                    <a:pos x="930" y="972"/>
                  </a:cxn>
                  <a:cxn ang="0">
                    <a:pos x="870" y="1044"/>
                  </a:cxn>
                  <a:cxn ang="0">
                    <a:pos x="756" y="1134"/>
                  </a:cxn>
                  <a:cxn ang="0">
                    <a:pos x="588" y="1224"/>
                  </a:cxn>
                  <a:cxn ang="0">
                    <a:pos x="636" y="1368"/>
                  </a:cxn>
                  <a:cxn ang="0">
                    <a:pos x="672" y="1494"/>
                  </a:cxn>
                  <a:cxn ang="0">
                    <a:pos x="690" y="1584"/>
                  </a:cxn>
                  <a:cxn ang="0">
                    <a:pos x="702" y="1650"/>
                  </a:cxn>
                  <a:cxn ang="0">
                    <a:pos x="690" y="1752"/>
                  </a:cxn>
                  <a:cxn ang="0">
                    <a:pos x="696" y="1830"/>
                  </a:cxn>
                  <a:cxn ang="0">
                    <a:pos x="588" y="1914"/>
                  </a:cxn>
                  <a:cxn ang="0">
                    <a:pos x="378" y="1998"/>
                  </a:cxn>
                  <a:cxn ang="0">
                    <a:pos x="324" y="2064"/>
                  </a:cxn>
                  <a:cxn ang="0">
                    <a:pos x="312" y="2070"/>
                  </a:cxn>
                  <a:cxn ang="0">
                    <a:pos x="330" y="2112"/>
                  </a:cxn>
                  <a:cxn ang="0">
                    <a:pos x="354" y="2094"/>
                  </a:cxn>
                  <a:cxn ang="0">
                    <a:pos x="360" y="2148"/>
                  </a:cxn>
                  <a:cxn ang="0">
                    <a:pos x="318" y="2190"/>
                  </a:cxn>
                  <a:cxn ang="0">
                    <a:pos x="258" y="2166"/>
                  </a:cxn>
                  <a:cxn ang="0">
                    <a:pos x="252" y="2088"/>
                  </a:cxn>
                </a:cxnLst>
                <a:rect l="0" t="0" r="r" b="b"/>
                <a:pathLst>
                  <a:path w="1416" h="2190">
                    <a:moveTo>
                      <a:pt x="600" y="222"/>
                    </a:moveTo>
                    <a:lnTo>
                      <a:pt x="600" y="216"/>
                    </a:lnTo>
                    <a:lnTo>
                      <a:pt x="606" y="210"/>
                    </a:lnTo>
                    <a:lnTo>
                      <a:pt x="600" y="210"/>
                    </a:lnTo>
                    <a:lnTo>
                      <a:pt x="600" y="216"/>
                    </a:lnTo>
                    <a:lnTo>
                      <a:pt x="600" y="222"/>
                    </a:lnTo>
                    <a:close/>
                    <a:moveTo>
                      <a:pt x="234" y="2064"/>
                    </a:moveTo>
                    <a:lnTo>
                      <a:pt x="234" y="2058"/>
                    </a:lnTo>
                    <a:lnTo>
                      <a:pt x="228" y="2058"/>
                    </a:lnTo>
                    <a:lnTo>
                      <a:pt x="228" y="2052"/>
                    </a:lnTo>
                    <a:lnTo>
                      <a:pt x="228" y="2046"/>
                    </a:lnTo>
                    <a:lnTo>
                      <a:pt x="228" y="2040"/>
                    </a:lnTo>
                    <a:lnTo>
                      <a:pt x="234" y="2040"/>
                    </a:lnTo>
                    <a:lnTo>
                      <a:pt x="234" y="2034"/>
                    </a:lnTo>
                    <a:lnTo>
                      <a:pt x="234" y="2028"/>
                    </a:lnTo>
                    <a:lnTo>
                      <a:pt x="240" y="2028"/>
                    </a:lnTo>
                    <a:lnTo>
                      <a:pt x="240" y="2022"/>
                    </a:lnTo>
                    <a:lnTo>
                      <a:pt x="240" y="2016"/>
                    </a:lnTo>
                    <a:lnTo>
                      <a:pt x="234" y="2016"/>
                    </a:lnTo>
                    <a:lnTo>
                      <a:pt x="234" y="2010"/>
                    </a:lnTo>
                    <a:lnTo>
                      <a:pt x="234" y="2004"/>
                    </a:lnTo>
                    <a:lnTo>
                      <a:pt x="234" y="1998"/>
                    </a:lnTo>
                    <a:lnTo>
                      <a:pt x="234" y="1992"/>
                    </a:lnTo>
                    <a:lnTo>
                      <a:pt x="240" y="1992"/>
                    </a:lnTo>
                    <a:lnTo>
                      <a:pt x="240" y="1986"/>
                    </a:lnTo>
                    <a:lnTo>
                      <a:pt x="240" y="1980"/>
                    </a:lnTo>
                    <a:lnTo>
                      <a:pt x="240" y="1974"/>
                    </a:lnTo>
                    <a:lnTo>
                      <a:pt x="240" y="1968"/>
                    </a:lnTo>
                    <a:lnTo>
                      <a:pt x="240" y="1962"/>
                    </a:lnTo>
                    <a:lnTo>
                      <a:pt x="240" y="1956"/>
                    </a:lnTo>
                    <a:lnTo>
                      <a:pt x="240" y="1950"/>
                    </a:lnTo>
                    <a:lnTo>
                      <a:pt x="240" y="1944"/>
                    </a:lnTo>
                    <a:lnTo>
                      <a:pt x="240" y="1938"/>
                    </a:lnTo>
                    <a:lnTo>
                      <a:pt x="240" y="1926"/>
                    </a:lnTo>
                    <a:lnTo>
                      <a:pt x="240" y="1920"/>
                    </a:lnTo>
                    <a:lnTo>
                      <a:pt x="240" y="1914"/>
                    </a:lnTo>
                    <a:lnTo>
                      <a:pt x="240" y="1908"/>
                    </a:lnTo>
                    <a:lnTo>
                      <a:pt x="234" y="1902"/>
                    </a:lnTo>
                    <a:lnTo>
                      <a:pt x="234" y="1896"/>
                    </a:lnTo>
                    <a:lnTo>
                      <a:pt x="234" y="1890"/>
                    </a:lnTo>
                    <a:lnTo>
                      <a:pt x="240" y="1872"/>
                    </a:lnTo>
                    <a:lnTo>
                      <a:pt x="240" y="1866"/>
                    </a:lnTo>
                    <a:lnTo>
                      <a:pt x="240" y="1860"/>
                    </a:lnTo>
                    <a:lnTo>
                      <a:pt x="234" y="1860"/>
                    </a:lnTo>
                    <a:lnTo>
                      <a:pt x="234" y="1848"/>
                    </a:lnTo>
                    <a:lnTo>
                      <a:pt x="228" y="1836"/>
                    </a:lnTo>
                    <a:lnTo>
                      <a:pt x="222" y="1830"/>
                    </a:lnTo>
                    <a:lnTo>
                      <a:pt x="222" y="1824"/>
                    </a:lnTo>
                    <a:lnTo>
                      <a:pt x="222" y="1806"/>
                    </a:lnTo>
                    <a:lnTo>
                      <a:pt x="222" y="1800"/>
                    </a:lnTo>
                    <a:lnTo>
                      <a:pt x="216" y="1794"/>
                    </a:lnTo>
                    <a:lnTo>
                      <a:pt x="204" y="1788"/>
                    </a:lnTo>
                    <a:lnTo>
                      <a:pt x="204" y="1782"/>
                    </a:lnTo>
                    <a:lnTo>
                      <a:pt x="198" y="1782"/>
                    </a:lnTo>
                    <a:lnTo>
                      <a:pt x="198" y="1776"/>
                    </a:lnTo>
                    <a:lnTo>
                      <a:pt x="198" y="1770"/>
                    </a:lnTo>
                    <a:lnTo>
                      <a:pt x="198" y="1764"/>
                    </a:lnTo>
                    <a:lnTo>
                      <a:pt x="198" y="1758"/>
                    </a:lnTo>
                    <a:lnTo>
                      <a:pt x="192" y="1752"/>
                    </a:lnTo>
                    <a:lnTo>
                      <a:pt x="192" y="1746"/>
                    </a:lnTo>
                    <a:lnTo>
                      <a:pt x="186" y="1746"/>
                    </a:lnTo>
                    <a:lnTo>
                      <a:pt x="186" y="1740"/>
                    </a:lnTo>
                    <a:lnTo>
                      <a:pt x="180" y="1740"/>
                    </a:lnTo>
                    <a:lnTo>
                      <a:pt x="180" y="1734"/>
                    </a:lnTo>
                    <a:lnTo>
                      <a:pt x="180" y="1728"/>
                    </a:lnTo>
                    <a:lnTo>
                      <a:pt x="174" y="1728"/>
                    </a:lnTo>
                    <a:lnTo>
                      <a:pt x="174" y="1722"/>
                    </a:lnTo>
                    <a:lnTo>
                      <a:pt x="180" y="1710"/>
                    </a:lnTo>
                    <a:lnTo>
                      <a:pt x="180" y="1704"/>
                    </a:lnTo>
                    <a:lnTo>
                      <a:pt x="180" y="1698"/>
                    </a:lnTo>
                    <a:lnTo>
                      <a:pt x="174" y="1674"/>
                    </a:lnTo>
                    <a:lnTo>
                      <a:pt x="168" y="1674"/>
                    </a:lnTo>
                    <a:lnTo>
                      <a:pt x="168" y="1662"/>
                    </a:lnTo>
                    <a:lnTo>
                      <a:pt x="162" y="1638"/>
                    </a:lnTo>
                    <a:lnTo>
                      <a:pt x="156" y="1632"/>
                    </a:lnTo>
                    <a:lnTo>
                      <a:pt x="150" y="1608"/>
                    </a:lnTo>
                    <a:lnTo>
                      <a:pt x="144" y="1596"/>
                    </a:lnTo>
                    <a:lnTo>
                      <a:pt x="150" y="1590"/>
                    </a:lnTo>
                    <a:lnTo>
                      <a:pt x="156" y="1584"/>
                    </a:lnTo>
                    <a:lnTo>
                      <a:pt x="198" y="1548"/>
                    </a:lnTo>
                    <a:lnTo>
                      <a:pt x="228" y="1512"/>
                    </a:lnTo>
                    <a:lnTo>
                      <a:pt x="288" y="1446"/>
                    </a:lnTo>
                    <a:lnTo>
                      <a:pt x="294" y="1446"/>
                    </a:lnTo>
                    <a:lnTo>
                      <a:pt x="300" y="1446"/>
                    </a:lnTo>
                    <a:lnTo>
                      <a:pt x="300" y="1452"/>
                    </a:lnTo>
                    <a:lnTo>
                      <a:pt x="300" y="1446"/>
                    </a:lnTo>
                    <a:lnTo>
                      <a:pt x="294" y="1434"/>
                    </a:lnTo>
                    <a:lnTo>
                      <a:pt x="282" y="1422"/>
                    </a:lnTo>
                    <a:lnTo>
                      <a:pt x="288" y="1422"/>
                    </a:lnTo>
                    <a:lnTo>
                      <a:pt x="300" y="1404"/>
                    </a:lnTo>
                    <a:lnTo>
                      <a:pt x="306" y="1392"/>
                    </a:lnTo>
                    <a:lnTo>
                      <a:pt x="306" y="1386"/>
                    </a:lnTo>
                    <a:lnTo>
                      <a:pt x="306" y="1380"/>
                    </a:lnTo>
                    <a:lnTo>
                      <a:pt x="300" y="1362"/>
                    </a:lnTo>
                    <a:lnTo>
                      <a:pt x="306" y="1350"/>
                    </a:lnTo>
                    <a:lnTo>
                      <a:pt x="312" y="1344"/>
                    </a:lnTo>
                    <a:lnTo>
                      <a:pt x="324" y="1344"/>
                    </a:lnTo>
                    <a:lnTo>
                      <a:pt x="342" y="1320"/>
                    </a:lnTo>
                    <a:lnTo>
                      <a:pt x="354" y="1308"/>
                    </a:lnTo>
                    <a:lnTo>
                      <a:pt x="354" y="1302"/>
                    </a:lnTo>
                    <a:lnTo>
                      <a:pt x="354" y="1296"/>
                    </a:lnTo>
                    <a:lnTo>
                      <a:pt x="360" y="1290"/>
                    </a:lnTo>
                    <a:lnTo>
                      <a:pt x="366" y="1278"/>
                    </a:lnTo>
                    <a:lnTo>
                      <a:pt x="372" y="1266"/>
                    </a:lnTo>
                    <a:lnTo>
                      <a:pt x="378" y="1242"/>
                    </a:lnTo>
                    <a:lnTo>
                      <a:pt x="366" y="1230"/>
                    </a:lnTo>
                    <a:lnTo>
                      <a:pt x="348" y="1224"/>
                    </a:lnTo>
                    <a:lnTo>
                      <a:pt x="348" y="1206"/>
                    </a:lnTo>
                    <a:lnTo>
                      <a:pt x="348" y="1200"/>
                    </a:lnTo>
                    <a:lnTo>
                      <a:pt x="342" y="1200"/>
                    </a:lnTo>
                    <a:lnTo>
                      <a:pt x="342" y="1188"/>
                    </a:lnTo>
                    <a:lnTo>
                      <a:pt x="348" y="1182"/>
                    </a:lnTo>
                    <a:lnTo>
                      <a:pt x="348" y="1176"/>
                    </a:lnTo>
                    <a:lnTo>
                      <a:pt x="354" y="1152"/>
                    </a:lnTo>
                    <a:lnTo>
                      <a:pt x="348" y="1140"/>
                    </a:lnTo>
                    <a:lnTo>
                      <a:pt x="342" y="1140"/>
                    </a:lnTo>
                    <a:lnTo>
                      <a:pt x="336" y="1140"/>
                    </a:lnTo>
                    <a:lnTo>
                      <a:pt x="330" y="1140"/>
                    </a:lnTo>
                    <a:lnTo>
                      <a:pt x="330" y="1134"/>
                    </a:lnTo>
                    <a:lnTo>
                      <a:pt x="330" y="1116"/>
                    </a:lnTo>
                    <a:lnTo>
                      <a:pt x="342" y="1110"/>
                    </a:lnTo>
                    <a:lnTo>
                      <a:pt x="348" y="1110"/>
                    </a:lnTo>
                    <a:lnTo>
                      <a:pt x="354" y="1110"/>
                    </a:lnTo>
                    <a:lnTo>
                      <a:pt x="360" y="1110"/>
                    </a:lnTo>
                    <a:lnTo>
                      <a:pt x="366" y="1098"/>
                    </a:lnTo>
                    <a:lnTo>
                      <a:pt x="360" y="1086"/>
                    </a:lnTo>
                    <a:lnTo>
                      <a:pt x="354" y="1080"/>
                    </a:lnTo>
                    <a:lnTo>
                      <a:pt x="354" y="1074"/>
                    </a:lnTo>
                    <a:lnTo>
                      <a:pt x="360" y="1074"/>
                    </a:lnTo>
                    <a:lnTo>
                      <a:pt x="372" y="1068"/>
                    </a:lnTo>
                    <a:lnTo>
                      <a:pt x="378" y="1050"/>
                    </a:lnTo>
                    <a:lnTo>
                      <a:pt x="372" y="1044"/>
                    </a:lnTo>
                    <a:lnTo>
                      <a:pt x="366" y="1038"/>
                    </a:lnTo>
                    <a:lnTo>
                      <a:pt x="372" y="1032"/>
                    </a:lnTo>
                    <a:lnTo>
                      <a:pt x="366" y="1020"/>
                    </a:lnTo>
                    <a:lnTo>
                      <a:pt x="366" y="1014"/>
                    </a:lnTo>
                    <a:lnTo>
                      <a:pt x="360" y="1002"/>
                    </a:lnTo>
                    <a:lnTo>
                      <a:pt x="366" y="990"/>
                    </a:lnTo>
                    <a:lnTo>
                      <a:pt x="366" y="984"/>
                    </a:lnTo>
                    <a:lnTo>
                      <a:pt x="372" y="972"/>
                    </a:lnTo>
                    <a:lnTo>
                      <a:pt x="378" y="954"/>
                    </a:lnTo>
                    <a:lnTo>
                      <a:pt x="372" y="948"/>
                    </a:lnTo>
                    <a:lnTo>
                      <a:pt x="366" y="948"/>
                    </a:lnTo>
                    <a:lnTo>
                      <a:pt x="366" y="942"/>
                    </a:lnTo>
                    <a:lnTo>
                      <a:pt x="378" y="918"/>
                    </a:lnTo>
                    <a:lnTo>
                      <a:pt x="372" y="918"/>
                    </a:lnTo>
                    <a:lnTo>
                      <a:pt x="372" y="912"/>
                    </a:lnTo>
                    <a:lnTo>
                      <a:pt x="366" y="906"/>
                    </a:lnTo>
                    <a:lnTo>
                      <a:pt x="366" y="900"/>
                    </a:lnTo>
                    <a:lnTo>
                      <a:pt x="366" y="894"/>
                    </a:lnTo>
                    <a:lnTo>
                      <a:pt x="360" y="882"/>
                    </a:lnTo>
                    <a:lnTo>
                      <a:pt x="354" y="864"/>
                    </a:lnTo>
                    <a:lnTo>
                      <a:pt x="354" y="858"/>
                    </a:lnTo>
                    <a:lnTo>
                      <a:pt x="360" y="858"/>
                    </a:lnTo>
                    <a:lnTo>
                      <a:pt x="360" y="852"/>
                    </a:lnTo>
                    <a:lnTo>
                      <a:pt x="366" y="846"/>
                    </a:lnTo>
                    <a:lnTo>
                      <a:pt x="366" y="840"/>
                    </a:lnTo>
                    <a:lnTo>
                      <a:pt x="366" y="834"/>
                    </a:lnTo>
                    <a:lnTo>
                      <a:pt x="360" y="834"/>
                    </a:lnTo>
                    <a:lnTo>
                      <a:pt x="342" y="834"/>
                    </a:lnTo>
                    <a:lnTo>
                      <a:pt x="336" y="834"/>
                    </a:lnTo>
                    <a:lnTo>
                      <a:pt x="330" y="822"/>
                    </a:lnTo>
                    <a:lnTo>
                      <a:pt x="312" y="810"/>
                    </a:lnTo>
                    <a:lnTo>
                      <a:pt x="288" y="804"/>
                    </a:lnTo>
                    <a:lnTo>
                      <a:pt x="282" y="804"/>
                    </a:lnTo>
                    <a:lnTo>
                      <a:pt x="276" y="798"/>
                    </a:lnTo>
                    <a:lnTo>
                      <a:pt x="270" y="798"/>
                    </a:lnTo>
                    <a:lnTo>
                      <a:pt x="258" y="798"/>
                    </a:lnTo>
                    <a:lnTo>
                      <a:pt x="246" y="798"/>
                    </a:lnTo>
                    <a:lnTo>
                      <a:pt x="234" y="798"/>
                    </a:lnTo>
                    <a:lnTo>
                      <a:pt x="222" y="792"/>
                    </a:lnTo>
                    <a:lnTo>
                      <a:pt x="222" y="786"/>
                    </a:lnTo>
                    <a:lnTo>
                      <a:pt x="210" y="774"/>
                    </a:lnTo>
                    <a:lnTo>
                      <a:pt x="198" y="768"/>
                    </a:lnTo>
                    <a:lnTo>
                      <a:pt x="192" y="768"/>
                    </a:lnTo>
                    <a:lnTo>
                      <a:pt x="180" y="762"/>
                    </a:lnTo>
                    <a:lnTo>
                      <a:pt x="180" y="768"/>
                    </a:lnTo>
                    <a:lnTo>
                      <a:pt x="174" y="762"/>
                    </a:lnTo>
                    <a:lnTo>
                      <a:pt x="162" y="762"/>
                    </a:lnTo>
                    <a:lnTo>
                      <a:pt x="156" y="756"/>
                    </a:lnTo>
                    <a:lnTo>
                      <a:pt x="150" y="750"/>
                    </a:lnTo>
                    <a:lnTo>
                      <a:pt x="144" y="744"/>
                    </a:lnTo>
                    <a:lnTo>
                      <a:pt x="138" y="744"/>
                    </a:lnTo>
                    <a:lnTo>
                      <a:pt x="126" y="738"/>
                    </a:lnTo>
                    <a:lnTo>
                      <a:pt x="114" y="744"/>
                    </a:lnTo>
                    <a:lnTo>
                      <a:pt x="78" y="738"/>
                    </a:lnTo>
                    <a:lnTo>
                      <a:pt x="24" y="738"/>
                    </a:lnTo>
                    <a:lnTo>
                      <a:pt x="24" y="690"/>
                    </a:lnTo>
                    <a:lnTo>
                      <a:pt x="24" y="684"/>
                    </a:lnTo>
                    <a:lnTo>
                      <a:pt x="24" y="672"/>
                    </a:lnTo>
                    <a:lnTo>
                      <a:pt x="18" y="654"/>
                    </a:lnTo>
                    <a:lnTo>
                      <a:pt x="12" y="648"/>
                    </a:lnTo>
                    <a:lnTo>
                      <a:pt x="12" y="642"/>
                    </a:lnTo>
                    <a:lnTo>
                      <a:pt x="6" y="642"/>
                    </a:lnTo>
                    <a:lnTo>
                      <a:pt x="6" y="636"/>
                    </a:lnTo>
                    <a:lnTo>
                      <a:pt x="0" y="624"/>
                    </a:lnTo>
                    <a:lnTo>
                      <a:pt x="0" y="618"/>
                    </a:lnTo>
                    <a:lnTo>
                      <a:pt x="0" y="606"/>
                    </a:lnTo>
                    <a:lnTo>
                      <a:pt x="18" y="600"/>
                    </a:lnTo>
                    <a:lnTo>
                      <a:pt x="36" y="588"/>
                    </a:lnTo>
                    <a:lnTo>
                      <a:pt x="42" y="588"/>
                    </a:lnTo>
                    <a:lnTo>
                      <a:pt x="48" y="588"/>
                    </a:lnTo>
                    <a:lnTo>
                      <a:pt x="78" y="576"/>
                    </a:lnTo>
                    <a:lnTo>
                      <a:pt x="90" y="570"/>
                    </a:lnTo>
                    <a:lnTo>
                      <a:pt x="108" y="570"/>
                    </a:lnTo>
                    <a:lnTo>
                      <a:pt x="114" y="570"/>
                    </a:lnTo>
                    <a:lnTo>
                      <a:pt x="120" y="570"/>
                    </a:lnTo>
                    <a:lnTo>
                      <a:pt x="144" y="564"/>
                    </a:lnTo>
                    <a:lnTo>
                      <a:pt x="168" y="558"/>
                    </a:lnTo>
                    <a:lnTo>
                      <a:pt x="168" y="552"/>
                    </a:lnTo>
                    <a:lnTo>
                      <a:pt x="174" y="552"/>
                    </a:lnTo>
                    <a:lnTo>
                      <a:pt x="198" y="540"/>
                    </a:lnTo>
                    <a:lnTo>
                      <a:pt x="210" y="540"/>
                    </a:lnTo>
                    <a:lnTo>
                      <a:pt x="210" y="534"/>
                    </a:lnTo>
                    <a:lnTo>
                      <a:pt x="216" y="534"/>
                    </a:lnTo>
                    <a:lnTo>
                      <a:pt x="222" y="534"/>
                    </a:lnTo>
                    <a:lnTo>
                      <a:pt x="228" y="528"/>
                    </a:lnTo>
                    <a:lnTo>
                      <a:pt x="252" y="522"/>
                    </a:lnTo>
                    <a:lnTo>
                      <a:pt x="270" y="516"/>
                    </a:lnTo>
                    <a:lnTo>
                      <a:pt x="282" y="516"/>
                    </a:lnTo>
                    <a:lnTo>
                      <a:pt x="288" y="516"/>
                    </a:lnTo>
                    <a:lnTo>
                      <a:pt x="366" y="486"/>
                    </a:lnTo>
                    <a:lnTo>
                      <a:pt x="402" y="474"/>
                    </a:lnTo>
                    <a:lnTo>
                      <a:pt x="402" y="480"/>
                    </a:lnTo>
                    <a:lnTo>
                      <a:pt x="408" y="492"/>
                    </a:lnTo>
                    <a:lnTo>
                      <a:pt x="414" y="498"/>
                    </a:lnTo>
                    <a:lnTo>
                      <a:pt x="426" y="516"/>
                    </a:lnTo>
                    <a:lnTo>
                      <a:pt x="438" y="528"/>
                    </a:lnTo>
                    <a:lnTo>
                      <a:pt x="456" y="546"/>
                    </a:lnTo>
                    <a:lnTo>
                      <a:pt x="462" y="546"/>
                    </a:lnTo>
                    <a:lnTo>
                      <a:pt x="474" y="540"/>
                    </a:lnTo>
                    <a:lnTo>
                      <a:pt x="486" y="540"/>
                    </a:lnTo>
                    <a:lnTo>
                      <a:pt x="522" y="534"/>
                    </a:lnTo>
                    <a:lnTo>
                      <a:pt x="552" y="522"/>
                    </a:lnTo>
                    <a:lnTo>
                      <a:pt x="552" y="528"/>
                    </a:lnTo>
                    <a:lnTo>
                      <a:pt x="558" y="528"/>
                    </a:lnTo>
                    <a:lnTo>
                      <a:pt x="558" y="534"/>
                    </a:lnTo>
                    <a:lnTo>
                      <a:pt x="564" y="540"/>
                    </a:lnTo>
                    <a:lnTo>
                      <a:pt x="570" y="546"/>
                    </a:lnTo>
                    <a:lnTo>
                      <a:pt x="570" y="552"/>
                    </a:lnTo>
                    <a:lnTo>
                      <a:pt x="576" y="552"/>
                    </a:lnTo>
                    <a:lnTo>
                      <a:pt x="576" y="576"/>
                    </a:lnTo>
                    <a:lnTo>
                      <a:pt x="582" y="600"/>
                    </a:lnTo>
                    <a:lnTo>
                      <a:pt x="576" y="612"/>
                    </a:lnTo>
                    <a:lnTo>
                      <a:pt x="576" y="624"/>
                    </a:lnTo>
                    <a:lnTo>
                      <a:pt x="582" y="636"/>
                    </a:lnTo>
                    <a:lnTo>
                      <a:pt x="582" y="642"/>
                    </a:lnTo>
                    <a:lnTo>
                      <a:pt x="576" y="648"/>
                    </a:lnTo>
                    <a:lnTo>
                      <a:pt x="576" y="654"/>
                    </a:lnTo>
                    <a:lnTo>
                      <a:pt x="564" y="666"/>
                    </a:lnTo>
                    <a:lnTo>
                      <a:pt x="558" y="672"/>
                    </a:lnTo>
                    <a:lnTo>
                      <a:pt x="564" y="678"/>
                    </a:lnTo>
                    <a:lnTo>
                      <a:pt x="564" y="690"/>
                    </a:lnTo>
                    <a:lnTo>
                      <a:pt x="558" y="696"/>
                    </a:lnTo>
                    <a:lnTo>
                      <a:pt x="552" y="702"/>
                    </a:lnTo>
                    <a:lnTo>
                      <a:pt x="546" y="708"/>
                    </a:lnTo>
                    <a:lnTo>
                      <a:pt x="540" y="708"/>
                    </a:lnTo>
                    <a:lnTo>
                      <a:pt x="540" y="714"/>
                    </a:lnTo>
                    <a:lnTo>
                      <a:pt x="534" y="720"/>
                    </a:lnTo>
                    <a:lnTo>
                      <a:pt x="540" y="726"/>
                    </a:lnTo>
                    <a:lnTo>
                      <a:pt x="540" y="732"/>
                    </a:lnTo>
                    <a:lnTo>
                      <a:pt x="546" y="732"/>
                    </a:lnTo>
                    <a:lnTo>
                      <a:pt x="558" y="744"/>
                    </a:lnTo>
                    <a:lnTo>
                      <a:pt x="558" y="750"/>
                    </a:lnTo>
                    <a:lnTo>
                      <a:pt x="558" y="756"/>
                    </a:lnTo>
                    <a:lnTo>
                      <a:pt x="558" y="768"/>
                    </a:lnTo>
                    <a:lnTo>
                      <a:pt x="564" y="774"/>
                    </a:lnTo>
                    <a:lnTo>
                      <a:pt x="564" y="780"/>
                    </a:lnTo>
                    <a:lnTo>
                      <a:pt x="570" y="780"/>
                    </a:lnTo>
                    <a:lnTo>
                      <a:pt x="576" y="780"/>
                    </a:lnTo>
                    <a:lnTo>
                      <a:pt x="582" y="780"/>
                    </a:lnTo>
                    <a:lnTo>
                      <a:pt x="582" y="792"/>
                    </a:lnTo>
                    <a:lnTo>
                      <a:pt x="594" y="798"/>
                    </a:lnTo>
                    <a:lnTo>
                      <a:pt x="600" y="810"/>
                    </a:lnTo>
                    <a:lnTo>
                      <a:pt x="606" y="810"/>
                    </a:lnTo>
                    <a:lnTo>
                      <a:pt x="618" y="822"/>
                    </a:lnTo>
                    <a:lnTo>
                      <a:pt x="636" y="846"/>
                    </a:lnTo>
                    <a:lnTo>
                      <a:pt x="642" y="846"/>
                    </a:lnTo>
                    <a:lnTo>
                      <a:pt x="648" y="852"/>
                    </a:lnTo>
                    <a:lnTo>
                      <a:pt x="654" y="846"/>
                    </a:lnTo>
                    <a:lnTo>
                      <a:pt x="654" y="852"/>
                    </a:lnTo>
                    <a:lnTo>
                      <a:pt x="654" y="864"/>
                    </a:lnTo>
                    <a:lnTo>
                      <a:pt x="654" y="870"/>
                    </a:lnTo>
                    <a:lnTo>
                      <a:pt x="648" y="870"/>
                    </a:lnTo>
                    <a:lnTo>
                      <a:pt x="642" y="876"/>
                    </a:lnTo>
                    <a:lnTo>
                      <a:pt x="648" y="888"/>
                    </a:lnTo>
                    <a:lnTo>
                      <a:pt x="654" y="888"/>
                    </a:lnTo>
                    <a:lnTo>
                      <a:pt x="672" y="888"/>
                    </a:lnTo>
                    <a:lnTo>
                      <a:pt x="678" y="888"/>
                    </a:lnTo>
                    <a:lnTo>
                      <a:pt x="678" y="882"/>
                    </a:lnTo>
                    <a:lnTo>
                      <a:pt x="678" y="876"/>
                    </a:lnTo>
                    <a:lnTo>
                      <a:pt x="672" y="870"/>
                    </a:lnTo>
                    <a:lnTo>
                      <a:pt x="672" y="852"/>
                    </a:lnTo>
                    <a:lnTo>
                      <a:pt x="678" y="846"/>
                    </a:lnTo>
                    <a:lnTo>
                      <a:pt x="672" y="834"/>
                    </a:lnTo>
                    <a:lnTo>
                      <a:pt x="672" y="828"/>
                    </a:lnTo>
                    <a:lnTo>
                      <a:pt x="666" y="828"/>
                    </a:lnTo>
                    <a:lnTo>
                      <a:pt x="660" y="822"/>
                    </a:lnTo>
                    <a:lnTo>
                      <a:pt x="654" y="810"/>
                    </a:lnTo>
                    <a:lnTo>
                      <a:pt x="660" y="804"/>
                    </a:lnTo>
                    <a:lnTo>
                      <a:pt x="666" y="804"/>
                    </a:lnTo>
                    <a:lnTo>
                      <a:pt x="672" y="792"/>
                    </a:lnTo>
                    <a:lnTo>
                      <a:pt x="672" y="780"/>
                    </a:lnTo>
                    <a:lnTo>
                      <a:pt x="678" y="768"/>
                    </a:lnTo>
                    <a:lnTo>
                      <a:pt x="690" y="756"/>
                    </a:lnTo>
                    <a:lnTo>
                      <a:pt x="696" y="756"/>
                    </a:lnTo>
                    <a:lnTo>
                      <a:pt x="702" y="756"/>
                    </a:lnTo>
                    <a:lnTo>
                      <a:pt x="708" y="762"/>
                    </a:lnTo>
                    <a:lnTo>
                      <a:pt x="732" y="756"/>
                    </a:lnTo>
                    <a:lnTo>
                      <a:pt x="738" y="750"/>
                    </a:lnTo>
                    <a:lnTo>
                      <a:pt x="744" y="744"/>
                    </a:lnTo>
                    <a:lnTo>
                      <a:pt x="750" y="720"/>
                    </a:lnTo>
                    <a:lnTo>
                      <a:pt x="750" y="672"/>
                    </a:lnTo>
                    <a:lnTo>
                      <a:pt x="750" y="666"/>
                    </a:lnTo>
                    <a:lnTo>
                      <a:pt x="750" y="660"/>
                    </a:lnTo>
                    <a:lnTo>
                      <a:pt x="750" y="654"/>
                    </a:lnTo>
                    <a:lnTo>
                      <a:pt x="750" y="648"/>
                    </a:lnTo>
                    <a:lnTo>
                      <a:pt x="744" y="630"/>
                    </a:lnTo>
                    <a:lnTo>
                      <a:pt x="750" y="606"/>
                    </a:lnTo>
                    <a:lnTo>
                      <a:pt x="762" y="594"/>
                    </a:lnTo>
                    <a:lnTo>
                      <a:pt x="756" y="588"/>
                    </a:lnTo>
                    <a:lnTo>
                      <a:pt x="756" y="576"/>
                    </a:lnTo>
                    <a:lnTo>
                      <a:pt x="756" y="564"/>
                    </a:lnTo>
                    <a:lnTo>
                      <a:pt x="756" y="558"/>
                    </a:lnTo>
                    <a:lnTo>
                      <a:pt x="744" y="552"/>
                    </a:lnTo>
                    <a:lnTo>
                      <a:pt x="708" y="510"/>
                    </a:lnTo>
                    <a:lnTo>
                      <a:pt x="708" y="504"/>
                    </a:lnTo>
                    <a:lnTo>
                      <a:pt x="702" y="498"/>
                    </a:lnTo>
                    <a:lnTo>
                      <a:pt x="702" y="492"/>
                    </a:lnTo>
                    <a:lnTo>
                      <a:pt x="666" y="450"/>
                    </a:lnTo>
                    <a:lnTo>
                      <a:pt x="660" y="444"/>
                    </a:lnTo>
                    <a:lnTo>
                      <a:pt x="648" y="432"/>
                    </a:lnTo>
                    <a:lnTo>
                      <a:pt x="624" y="408"/>
                    </a:lnTo>
                    <a:lnTo>
                      <a:pt x="618" y="408"/>
                    </a:lnTo>
                    <a:lnTo>
                      <a:pt x="612" y="408"/>
                    </a:lnTo>
                    <a:lnTo>
                      <a:pt x="588" y="408"/>
                    </a:lnTo>
                    <a:lnTo>
                      <a:pt x="582" y="390"/>
                    </a:lnTo>
                    <a:lnTo>
                      <a:pt x="576" y="384"/>
                    </a:lnTo>
                    <a:lnTo>
                      <a:pt x="576" y="378"/>
                    </a:lnTo>
                    <a:lnTo>
                      <a:pt x="576" y="348"/>
                    </a:lnTo>
                    <a:lnTo>
                      <a:pt x="576" y="342"/>
                    </a:lnTo>
                    <a:lnTo>
                      <a:pt x="576" y="336"/>
                    </a:lnTo>
                    <a:lnTo>
                      <a:pt x="576" y="330"/>
                    </a:lnTo>
                    <a:lnTo>
                      <a:pt x="576" y="318"/>
                    </a:lnTo>
                    <a:lnTo>
                      <a:pt x="576" y="312"/>
                    </a:lnTo>
                    <a:lnTo>
                      <a:pt x="576" y="306"/>
                    </a:lnTo>
                    <a:lnTo>
                      <a:pt x="576" y="300"/>
                    </a:lnTo>
                    <a:lnTo>
                      <a:pt x="570" y="294"/>
                    </a:lnTo>
                    <a:lnTo>
                      <a:pt x="570" y="288"/>
                    </a:lnTo>
                    <a:lnTo>
                      <a:pt x="564" y="288"/>
                    </a:lnTo>
                    <a:lnTo>
                      <a:pt x="564" y="282"/>
                    </a:lnTo>
                    <a:lnTo>
                      <a:pt x="564" y="276"/>
                    </a:lnTo>
                    <a:lnTo>
                      <a:pt x="558" y="264"/>
                    </a:lnTo>
                    <a:lnTo>
                      <a:pt x="558" y="246"/>
                    </a:lnTo>
                    <a:lnTo>
                      <a:pt x="552" y="240"/>
                    </a:lnTo>
                    <a:lnTo>
                      <a:pt x="552" y="234"/>
                    </a:lnTo>
                    <a:lnTo>
                      <a:pt x="552" y="228"/>
                    </a:lnTo>
                    <a:lnTo>
                      <a:pt x="552" y="222"/>
                    </a:lnTo>
                    <a:lnTo>
                      <a:pt x="558" y="216"/>
                    </a:lnTo>
                    <a:lnTo>
                      <a:pt x="564" y="204"/>
                    </a:lnTo>
                    <a:lnTo>
                      <a:pt x="570" y="198"/>
                    </a:lnTo>
                    <a:lnTo>
                      <a:pt x="576" y="192"/>
                    </a:lnTo>
                    <a:lnTo>
                      <a:pt x="582" y="174"/>
                    </a:lnTo>
                    <a:lnTo>
                      <a:pt x="588" y="174"/>
                    </a:lnTo>
                    <a:lnTo>
                      <a:pt x="588" y="168"/>
                    </a:lnTo>
                    <a:lnTo>
                      <a:pt x="588" y="162"/>
                    </a:lnTo>
                    <a:lnTo>
                      <a:pt x="588" y="156"/>
                    </a:lnTo>
                    <a:lnTo>
                      <a:pt x="588" y="150"/>
                    </a:lnTo>
                    <a:lnTo>
                      <a:pt x="594" y="150"/>
                    </a:lnTo>
                    <a:lnTo>
                      <a:pt x="624" y="150"/>
                    </a:lnTo>
                    <a:lnTo>
                      <a:pt x="630" y="150"/>
                    </a:lnTo>
                    <a:lnTo>
                      <a:pt x="636" y="150"/>
                    </a:lnTo>
                    <a:lnTo>
                      <a:pt x="666" y="150"/>
                    </a:lnTo>
                    <a:lnTo>
                      <a:pt x="696" y="150"/>
                    </a:lnTo>
                    <a:lnTo>
                      <a:pt x="714" y="156"/>
                    </a:lnTo>
                    <a:lnTo>
                      <a:pt x="720" y="150"/>
                    </a:lnTo>
                    <a:lnTo>
                      <a:pt x="726" y="150"/>
                    </a:lnTo>
                    <a:lnTo>
                      <a:pt x="732" y="138"/>
                    </a:lnTo>
                    <a:lnTo>
                      <a:pt x="744" y="126"/>
                    </a:lnTo>
                    <a:lnTo>
                      <a:pt x="762" y="132"/>
                    </a:lnTo>
                    <a:lnTo>
                      <a:pt x="792" y="150"/>
                    </a:lnTo>
                    <a:lnTo>
                      <a:pt x="792" y="156"/>
                    </a:lnTo>
                    <a:lnTo>
                      <a:pt x="792" y="162"/>
                    </a:lnTo>
                    <a:lnTo>
                      <a:pt x="792" y="168"/>
                    </a:lnTo>
                    <a:lnTo>
                      <a:pt x="804" y="168"/>
                    </a:lnTo>
                    <a:lnTo>
                      <a:pt x="810" y="168"/>
                    </a:lnTo>
                    <a:lnTo>
                      <a:pt x="816" y="168"/>
                    </a:lnTo>
                    <a:lnTo>
                      <a:pt x="822" y="162"/>
                    </a:lnTo>
                    <a:lnTo>
                      <a:pt x="840" y="168"/>
                    </a:lnTo>
                    <a:lnTo>
                      <a:pt x="846" y="174"/>
                    </a:lnTo>
                    <a:lnTo>
                      <a:pt x="858" y="168"/>
                    </a:lnTo>
                    <a:lnTo>
                      <a:pt x="864" y="162"/>
                    </a:lnTo>
                    <a:lnTo>
                      <a:pt x="870" y="162"/>
                    </a:lnTo>
                    <a:lnTo>
                      <a:pt x="870" y="156"/>
                    </a:lnTo>
                    <a:lnTo>
                      <a:pt x="876" y="156"/>
                    </a:lnTo>
                    <a:lnTo>
                      <a:pt x="882" y="150"/>
                    </a:lnTo>
                    <a:lnTo>
                      <a:pt x="900" y="150"/>
                    </a:lnTo>
                    <a:lnTo>
                      <a:pt x="918" y="162"/>
                    </a:lnTo>
                    <a:lnTo>
                      <a:pt x="930" y="168"/>
                    </a:lnTo>
                    <a:lnTo>
                      <a:pt x="936" y="168"/>
                    </a:lnTo>
                    <a:lnTo>
                      <a:pt x="954" y="168"/>
                    </a:lnTo>
                    <a:lnTo>
                      <a:pt x="966" y="168"/>
                    </a:lnTo>
                    <a:lnTo>
                      <a:pt x="984" y="156"/>
                    </a:lnTo>
                    <a:lnTo>
                      <a:pt x="996" y="156"/>
                    </a:lnTo>
                    <a:lnTo>
                      <a:pt x="1008" y="150"/>
                    </a:lnTo>
                    <a:lnTo>
                      <a:pt x="1014" y="144"/>
                    </a:lnTo>
                    <a:lnTo>
                      <a:pt x="1008" y="138"/>
                    </a:lnTo>
                    <a:lnTo>
                      <a:pt x="1014" y="132"/>
                    </a:lnTo>
                    <a:lnTo>
                      <a:pt x="1020" y="120"/>
                    </a:lnTo>
                    <a:lnTo>
                      <a:pt x="1020" y="114"/>
                    </a:lnTo>
                    <a:lnTo>
                      <a:pt x="1026" y="114"/>
                    </a:lnTo>
                    <a:lnTo>
                      <a:pt x="1032" y="108"/>
                    </a:lnTo>
                    <a:lnTo>
                      <a:pt x="1038" y="108"/>
                    </a:lnTo>
                    <a:lnTo>
                      <a:pt x="1050" y="108"/>
                    </a:lnTo>
                    <a:lnTo>
                      <a:pt x="1062" y="114"/>
                    </a:lnTo>
                    <a:lnTo>
                      <a:pt x="1080" y="120"/>
                    </a:lnTo>
                    <a:lnTo>
                      <a:pt x="1086" y="120"/>
                    </a:lnTo>
                    <a:lnTo>
                      <a:pt x="1086" y="126"/>
                    </a:lnTo>
                    <a:lnTo>
                      <a:pt x="1092" y="126"/>
                    </a:lnTo>
                    <a:lnTo>
                      <a:pt x="1104" y="126"/>
                    </a:lnTo>
                    <a:lnTo>
                      <a:pt x="1110" y="120"/>
                    </a:lnTo>
                    <a:lnTo>
                      <a:pt x="1122" y="114"/>
                    </a:lnTo>
                    <a:lnTo>
                      <a:pt x="1122" y="108"/>
                    </a:lnTo>
                    <a:lnTo>
                      <a:pt x="1128" y="108"/>
                    </a:lnTo>
                    <a:lnTo>
                      <a:pt x="1158" y="96"/>
                    </a:lnTo>
                    <a:lnTo>
                      <a:pt x="1188" y="90"/>
                    </a:lnTo>
                    <a:lnTo>
                      <a:pt x="1194" y="96"/>
                    </a:lnTo>
                    <a:lnTo>
                      <a:pt x="1200" y="96"/>
                    </a:lnTo>
                    <a:lnTo>
                      <a:pt x="1206" y="96"/>
                    </a:lnTo>
                    <a:lnTo>
                      <a:pt x="1212" y="90"/>
                    </a:lnTo>
                    <a:lnTo>
                      <a:pt x="1224" y="84"/>
                    </a:lnTo>
                    <a:lnTo>
                      <a:pt x="1236" y="72"/>
                    </a:lnTo>
                    <a:lnTo>
                      <a:pt x="1242" y="72"/>
                    </a:lnTo>
                    <a:lnTo>
                      <a:pt x="1260" y="66"/>
                    </a:lnTo>
                    <a:lnTo>
                      <a:pt x="1272" y="60"/>
                    </a:lnTo>
                    <a:lnTo>
                      <a:pt x="1278" y="60"/>
                    </a:lnTo>
                    <a:lnTo>
                      <a:pt x="1284" y="54"/>
                    </a:lnTo>
                    <a:lnTo>
                      <a:pt x="1290" y="48"/>
                    </a:lnTo>
                    <a:lnTo>
                      <a:pt x="1296" y="48"/>
                    </a:lnTo>
                    <a:lnTo>
                      <a:pt x="1308" y="42"/>
                    </a:lnTo>
                    <a:lnTo>
                      <a:pt x="1326" y="30"/>
                    </a:lnTo>
                    <a:lnTo>
                      <a:pt x="1350" y="18"/>
                    </a:lnTo>
                    <a:lnTo>
                      <a:pt x="1356" y="12"/>
                    </a:lnTo>
                    <a:lnTo>
                      <a:pt x="1362" y="6"/>
                    </a:lnTo>
                    <a:lnTo>
                      <a:pt x="1362" y="0"/>
                    </a:lnTo>
                    <a:lnTo>
                      <a:pt x="1374" y="6"/>
                    </a:lnTo>
                    <a:lnTo>
                      <a:pt x="1380" y="18"/>
                    </a:lnTo>
                    <a:lnTo>
                      <a:pt x="1380" y="30"/>
                    </a:lnTo>
                    <a:lnTo>
                      <a:pt x="1368" y="48"/>
                    </a:lnTo>
                    <a:lnTo>
                      <a:pt x="1374" y="48"/>
                    </a:lnTo>
                    <a:lnTo>
                      <a:pt x="1380" y="48"/>
                    </a:lnTo>
                    <a:lnTo>
                      <a:pt x="1386" y="54"/>
                    </a:lnTo>
                    <a:lnTo>
                      <a:pt x="1380" y="54"/>
                    </a:lnTo>
                    <a:lnTo>
                      <a:pt x="1374" y="60"/>
                    </a:lnTo>
                    <a:lnTo>
                      <a:pt x="1368" y="66"/>
                    </a:lnTo>
                    <a:lnTo>
                      <a:pt x="1368" y="78"/>
                    </a:lnTo>
                    <a:lnTo>
                      <a:pt x="1374" y="78"/>
                    </a:lnTo>
                    <a:lnTo>
                      <a:pt x="1380" y="78"/>
                    </a:lnTo>
                    <a:lnTo>
                      <a:pt x="1380" y="84"/>
                    </a:lnTo>
                    <a:lnTo>
                      <a:pt x="1368" y="96"/>
                    </a:lnTo>
                    <a:lnTo>
                      <a:pt x="1362" y="102"/>
                    </a:lnTo>
                    <a:lnTo>
                      <a:pt x="1356" y="108"/>
                    </a:lnTo>
                    <a:lnTo>
                      <a:pt x="1356" y="114"/>
                    </a:lnTo>
                    <a:lnTo>
                      <a:pt x="1368" y="126"/>
                    </a:lnTo>
                    <a:lnTo>
                      <a:pt x="1362" y="144"/>
                    </a:lnTo>
                    <a:lnTo>
                      <a:pt x="1362" y="150"/>
                    </a:lnTo>
                    <a:lnTo>
                      <a:pt x="1362" y="162"/>
                    </a:lnTo>
                    <a:lnTo>
                      <a:pt x="1362" y="174"/>
                    </a:lnTo>
                    <a:lnTo>
                      <a:pt x="1368" y="180"/>
                    </a:lnTo>
                    <a:lnTo>
                      <a:pt x="1368" y="198"/>
                    </a:lnTo>
                    <a:lnTo>
                      <a:pt x="1374" y="246"/>
                    </a:lnTo>
                    <a:lnTo>
                      <a:pt x="1368" y="264"/>
                    </a:lnTo>
                    <a:lnTo>
                      <a:pt x="1368" y="276"/>
                    </a:lnTo>
                    <a:lnTo>
                      <a:pt x="1380" y="282"/>
                    </a:lnTo>
                    <a:lnTo>
                      <a:pt x="1386" y="300"/>
                    </a:lnTo>
                    <a:lnTo>
                      <a:pt x="1386" y="306"/>
                    </a:lnTo>
                    <a:lnTo>
                      <a:pt x="1386" y="312"/>
                    </a:lnTo>
                    <a:lnTo>
                      <a:pt x="1374" y="324"/>
                    </a:lnTo>
                    <a:lnTo>
                      <a:pt x="1368" y="324"/>
                    </a:lnTo>
                    <a:lnTo>
                      <a:pt x="1362" y="324"/>
                    </a:lnTo>
                    <a:lnTo>
                      <a:pt x="1356" y="330"/>
                    </a:lnTo>
                    <a:lnTo>
                      <a:pt x="1356" y="336"/>
                    </a:lnTo>
                    <a:lnTo>
                      <a:pt x="1362" y="342"/>
                    </a:lnTo>
                    <a:lnTo>
                      <a:pt x="1368" y="342"/>
                    </a:lnTo>
                    <a:lnTo>
                      <a:pt x="1368" y="336"/>
                    </a:lnTo>
                    <a:lnTo>
                      <a:pt x="1374" y="336"/>
                    </a:lnTo>
                    <a:lnTo>
                      <a:pt x="1380" y="336"/>
                    </a:lnTo>
                    <a:lnTo>
                      <a:pt x="1380" y="366"/>
                    </a:lnTo>
                    <a:lnTo>
                      <a:pt x="1374" y="384"/>
                    </a:lnTo>
                    <a:lnTo>
                      <a:pt x="1380" y="384"/>
                    </a:lnTo>
                    <a:lnTo>
                      <a:pt x="1380" y="390"/>
                    </a:lnTo>
                    <a:lnTo>
                      <a:pt x="1374" y="402"/>
                    </a:lnTo>
                    <a:lnTo>
                      <a:pt x="1374" y="408"/>
                    </a:lnTo>
                    <a:lnTo>
                      <a:pt x="1380" y="414"/>
                    </a:lnTo>
                    <a:lnTo>
                      <a:pt x="1380" y="420"/>
                    </a:lnTo>
                    <a:lnTo>
                      <a:pt x="1374" y="426"/>
                    </a:lnTo>
                    <a:lnTo>
                      <a:pt x="1374" y="432"/>
                    </a:lnTo>
                    <a:lnTo>
                      <a:pt x="1380" y="462"/>
                    </a:lnTo>
                    <a:lnTo>
                      <a:pt x="1386" y="462"/>
                    </a:lnTo>
                    <a:lnTo>
                      <a:pt x="1386" y="468"/>
                    </a:lnTo>
                    <a:lnTo>
                      <a:pt x="1392" y="474"/>
                    </a:lnTo>
                    <a:lnTo>
                      <a:pt x="1386" y="480"/>
                    </a:lnTo>
                    <a:lnTo>
                      <a:pt x="1386" y="492"/>
                    </a:lnTo>
                    <a:lnTo>
                      <a:pt x="1380" y="492"/>
                    </a:lnTo>
                    <a:lnTo>
                      <a:pt x="1374" y="492"/>
                    </a:lnTo>
                    <a:lnTo>
                      <a:pt x="1374" y="498"/>
                    </a:lnTo>
                    <a:lnTo>
                      <a:pt x="1380" y="498"/>
                    </a:lnTo>
                    <a:lnTo>
                      <a:pt x="1380" y="504"/>
                    </a:lnTo>
                    <a:lnTo>
                      <a:pt x="1386" y="504"/>
                    </a:lnTo>
                    <a:lnTo>
                      <a:pt x="1392" y="498"/>
                    </a:lnTo>
                    <a:lnTo>
                      <a:pt x="1398" y="498"/>
                    </a:lnTo>
                    <a:lnTo>
                      <a:pt x="1404" y="510"/>
                    </a:lnTo>
                    <a:lnTo>
                      <a:pt x="1398" y="516"/>
                    </a:lnTo>
                    <a:lnTo>
                      <a:pt x="1392" y="522"/>
                    </a:lnTo>
                    <a:lnTo>
                      <a:pt x="1386" y="528"/>
                    </a:lnTo>
                    <a:lnTo>
                      <a:pt x="1386" y="540"/>
                    </a:lnTo>
                    <a:lnTo>
                      <a:pt x="1392" y="540"/>
                    </a:lnTo>
                    <a:lnTo>
                      <a:pt x="1392" y="528"/>
                    </a:lnTo>
                    <a:lnTo>
                      <a:pt x="1398" y="528"/>
                    </a:lnTo>
                    <a:lnTo>
                      <a:pt x="1404" y="528"/>
                    </a:lnTo>
                    <a:lnTo>
                      <a:pt x="1410" y="528"/>
                    </a:lnTo>
                    <a:lnTo>
                      <a:pt x="1416" y="534"/>
                    </a:lnTo>
                    <a:lnTo>
                      <a:pt x="1416" y="564"/>
                    </a:lnTo>
                    <a:lnTo>
                      <a:pt x="1416" y="570"/>
                    </a:lnTo>
                    <a:lnTo>
                      <a:pt x="1416" y="576"/>
                    </a:lnTo>
                    <a:lnTo>
                      <a:pt x="1410" y="582"/>
                    </a:lnTo>
                    <a:lnTo>
                      <a:pt x="1398" y="594"/>
                    </a:lnTo>
                    <a:lnTo>
                      <a:pt x="1404" y="600"/>
                    </a:lnTo>
                    <a:lnTo>
                      <a:pt x="1404" y="606"/>
                    </a:lnTo>
                    <a:lnTo>
                      <a:pt x="1398" y="618"/>
                    </a:lnTo>
                    <a:lnTo>
                      <a:pt x="1386" y="624"/>
                    </a:lnTo>
                    <a:lnTo>
                      <a:pt x="1380" y="624"/>
                    </a:lnTo>
                    <a:lnTo>
                      <a:pt x="1374" y="624"/>
                    </a:lnTo>
                    <a:lnTo>
                      <a:pt x="1374" y="630"/>
                    </a:lnTo>
                    <a:lnTo>
                      <a:pt x="1380" y="630"/>
                    </a:lnTo>
                    <a:lnTo>
                      <a:pt x="1386" y="630"/>
                    </a:lnTo>
                    <a:lnTo>
                      <a:pt x="1392" y="630"/>
                    </a:lnTo>
                    <a:lnTo>
                      <a:pt x="1392" y="642"/>
                    </a:lnTo>
                    <a:lnTo>
                      <a:pt x="1380" y="672"/>
                    </a:lnTo>
                    <a:lnTo>
                      <a:pt x="1380" y="678"/>
                    </a:lnTo>
                    <a:lnTo>
                      <a:pt x="1374" y="678"/>
                    </a:lnTo>
                    <a:lnTo>
                      <a:pt x="1368" y="684"/>
                    </a:lnTo>
                    <a:lnTo>
                      <a:pt x="1362" y="684"/>
                    </a:lnTo>
                    <a:lnTo>
                      <a:pt x="1356" y="690"/>
                    </a:lnTo>
                    <a:lnTo>
                      <a:pt x="1356" y="696"/>
                    </a:lnTo>
                    <a:lnTo>
                      <a:pt x="1350" y="702"/>
                    </a:lnTo>
                    <a:lnTo>
                      <a:pt x="1350" y="708"/>
                    </a:lnTo>
                    <a:lnTo>
                      <a:pt x="1338" y="720"/>
                    </a:lnTo>
                    <a:lnTo>
                      <a:pt x="1320" y="732"/>
                    </a:lnTo>
                    <a:lnTo>
                      <a:pt x="1320" y="738"/>
                    </a:lnTo>
                    <a:lnTo>
                      <a:pt x="1314" y="750"/>
                    </a:lnTo>
                    <a:lnTo>
                      <a:pt x="1308" y="762"/>
                    </a:lnTo>
                    <a:lnTo>
                      <a:pt x="1302" y="768"/>
                    </a:lnTo>
                    <a:lnTo>
                      <a:pt x="1296" y="774"/>
                    </a:lnTo>
                    <a:lnTo>
                      <a:pt x="1290" y="774"/>
                    </a:lnTo>
                    <a:lnTo>
                      <a:pt x="1278" y="774"/>
                    </a:lnTo>
                    <a:lnTo>
                      <a:pt x="1272" y="780"/>
                    </a:lnTo>
                    <a:lnTo>
                      <a:pt x="1278" y="786"/>
                    </a:lnTo>
                    <a:lnTo>
                      <a:pt x="1278" y="792"/>
                    </a:lnTo>
                    <a:lnTo>
                      <a:pt x="1260" y="810"/>
                    </a:lnTo>
                    <a:lnTo>
                      <a:pt x="1260" y="816"/>
                    </a:lnTo>
                    <a:lnTo>
                      <a:pt x="1236" y="828"/>
                    </a:lnTo>
                    <a:lnTo>
                      <a:pt x="1230" y="828"/>
                    </a:lnTo>
                    <a:lnTo>
                      <a:pt x="1212" y="840"/>
                    </a:lnTo>
                    <a:lnTo>
                      <a:pt x="1206" y="840"/>
                    </a:lnTo>
                    <a:lnTo>
                      <a:pt x="1194" y="852"/>
                    </a:lnTo>
                    <a:lnTo>
                      <a:pt x="1188" y="858"/>
                    </a:lnTo>
                    <a:lnTo>
                      <a:pt x="1188" y="864"/>
                    </a:lnTo>
                    <a:lnTo>
                      <a:pt x="1182" y="870"/>
                    </a:lnTo>
                    <a:lnTo>
                      <a:pt x="1158" y="876"/>
                    </a:lnTo>
                    <a:lnTo>
                      <a:pt x="1146" y="882"/>
                    </a:lnTo>
                    <a:lnTo>
                      <a:pt x="1128" y="882"/>
                    </a:lnTo>
                    <a:lnTo>
                      <a:pt x="1116" y="888"/>
                    </a:lnTo>
                    <a:lnTo>
                      <a:pt x="1086" y="894"/>
                    </a:lnTo>
                    <a:lnTo>
                      <a:pt x="1080" y="900"/>
                    </a:lnTo>
                    <a:lnTo>
                      <a:pt x="1068" y="906"/>
                    </a:lnTo>
                    <a:lnTo>
                      <a:pt x="1062" y="906"/>
                    </a:lnTo>
                    <a:lnTo>
                      <a:pt x="1050" y="912"/>
                    </a:lnTo>
                    <a:lnTo>
                      <a:pt x="1044" y="918"/>
                    </a:lnTo>
                    <a:lnTo>
                      <a:pt x="1038" y="918"/>
                    </a:lnTo>
                    <a:lnTo>
                      <a:pt x="1032" y="918"/>
                    </a:lnTo>
                    <a:lnTo>
                      <a:pt x="1026" y="918"/>
                    </a:lnTo>
                    <a:lnTo>
                      <a:pt x="1020" y="924"/>
                    </a:lnTo>
                    <a:lnTo>
                      <a:pt x="1014" y="924"/>
                    </a:lnTo>
                    <a:lnTo>
                      <a:pt x="1008" y="930"/>
                    </a:lnTo>
                    <a:lnTo>
                      <a:pt x="984" y="942"/>
                    </a:lnTo>
                    <a:lnTo>
                      <a:pt x="960" y="954"/>
                    </a:lnTo>
                    <a:lnTo>
                      <a:pt x="930" y="972"/>
                    </a:lnTo>
                    <a:lnTo>
                      <a:pt x="912" y="990"/>
                    </a:lnTo>
                    <a:lnTo>
                      <a:pt x="912" y="996"/>
                    </a:lnTo>
                    <a:lnTo>
                      <a:pt x="906" y="1002"/>
                    </a:lnTo>
                    <a:lnTo>
                      <a:pt x="900" y="1008"/>
                    </a:lnTo>
                    <a:lnTo>
                      <a:pt x="894" y="1002"/>
                    </a:lnTo>
                    <a:lnTo>
                      <a:pt x="888" y="996"/>
                    </a:lnTo>
                    <a:lnTo>
                      <a:pt x="888" y="990"/>
                    </a:lnTo>
                    <a:lnTo>
                      <a:pt x="882" y="990"/>
                    </a:lnTo>
                    <a:lnTo>
                      <a:pt x="888" y="1002"/>
                    </a:lnTo>
                    <a:lnTo>
                      <a:pt x="894" y="1008"/>
                    </a:lnTo>
                    <a:lnTo>
                      <a:pt x="900" y="1014"/>
                    </a:lnTo>
                    <a:lnTo>
                      <a:pt x="894" y="1020"/>
                    </a:lnTo>
                    <a:lnTo>
                      <a:pt x="888" y="1026"/>
                    </a:lnTo>
                    <a:lnTo>
                      <a:pt x="870" y="1044"/>
                    </a:lnTo>
                    <a:lnTo>
                      <a:pt x="852" y="1068"/>
                    </a:lnTo>
                    <a:lnTo>
                      <a:pt x="834" y="1080"/>
                    </a:lnTo>
                    <a:lnTo>
                      <a:pt x="828" y="1098"/>
                    </a:lnTo>
                    <a:lnTo>
                      <a:pt x="822" y="1104"/>
                    </a:lnTo>
                    <a:lnTo>
                      <a:pt x="810" y="1110"/>
                    </a:lnTo>
                    <a:lnTo>
                      <a:pt x="804" y="1122"/>
                    </a:lnTo>
                    <a:lnTo>
                      <a:pt x="792" y="1128"/>
                    </a:lnTo>
                    <a:lnTo>
                      <a:pt x="786" y="1128"/>
                    </a:lnTo>
                    <a:lnTo>
                      <a:pt x="786" y="1116"/>
                    </a:lnTo>
                    <a:lnTo>
                      <a:pt x="786" y="1110"/>
                    </a:lnTo>
                    <a:lnTo>
                      <a:pt x="786" y="1116"/>
                    </a:lnTo>
                    <a:lnTo>
                      <a:pt x="780" y="1122"/>
                    </a:lnTo>
                    <a:lnTo>
                      <a:pt x="768" y="1128"/>
                    </a:lnTo>
                    <a:lnTo>
                      <a:pt x="756" y="1134"/>
                    </a:lnTo>
                    <a:lnTo>
                      <a:pt x="744" y="1140"/>
                    </a:lnTo>
                    <a:lnTo>
                      <a:pt x="738" y="1146"/>
                    </a:lnTo>
                    <a:lnTo>
                      <a:pt x="726" y="1158"/>
                    </a:lnTo>
                    <a:lnTo>
                      <a:pt x="720" y="1164"/>
                    </a:lnTo>
                    <a:lnTo>
                      <a:pt x="714" y="1176"/>
                    </a:lnTo>
                    <a:lnTo>
                      <a:pt x="696" y="1194"/>
                    </a:lnTo>
                    <a:lnTo>
                      <a:pt x="684" y="1206"/>
                    </a:lnTo>
                    <a:lnTo>
                      <a:pt x="678" y="1212"/>
                    </a:lnTo>
                    <a:lnTo>
                      <a:pt x="654" y="1236"/>
                    </a:lnTo>
                    <a:lnTo>
                      <a:pt x="624" y="1254"/>
                    </a:lnTo>
                    <a:lnTo>
                      <a:pt x="618" y="1254"/>
                    </a:lnTo>
                    <a:lnTo>
                      <a:pt x="612" y="1248"/>
                    </a:lnTo>
                    <a:lnTo>
                      <a:pt x="612" y="1242"/>
                    </a:lnTo>
                    <a:lnTo>
                      <a:pt x="588" y="1224"/>
                    </a:lnTo>
                    <a:lnTo>
                      <a:pt x="588" y="1230"/>
                    </a:lnTo>
                    <a:lnTo>
                      <a:pt x="594" y="1236"/>
                    </a:lnTo>
                    <a:lnTo>
                      <a:pt x="600" y="1242"/>
                    </a:lnTo>
                    <a:lnTo>
                      <a:pt x="606" y="1248"/>
                    </a:lnTo>
                    <a:lnTo>
                      <a:pt x="606" y="1260"/>
                    </a:lnTo>
                    <a:lnTo>
                      <a:pt x="606" y="1266"/>
                    </a:lnTo>
                    <a:lnTo>
                      <a:pt x="606" y="1278"/>
                    </a:lnTo>
                    <a:lnTo>
                      <a:pt x="606" y="1284"/>
                    </a:lnTo>
                    <a:lnTo>
                      <a:pt x="606" y="1296"/>
                    </a:lnTo>
                    <a:lnTo>
                      <a:pt x="594" y="1326"/>
                    </a:lnTo>
                    <a:lnTo>
                      <a:pt x="600" y="1344"/>
                    </a:lnTo>
                    <a:lnTo>
                      <a:pt x="618" y="1362"/>
                    </a:lnTo>
                    <a:lnTo>
                      <a:pt x="630" y="1362"/>
                    </a:lnTo>
                    <a:lnTo>
                      <a:pt x="636" y="1368"/>
                    </a:lnTo>
                    <a:lnTo>
                      <a:pt x="636" y="1374"/>
                    </a:lnTo>
                    <a:lnTo>
                      <a:pt x="636" y="1380"/>
                    </a:lnTo>
                    <a:lnTo>
                      <a:pt x="648" y="1392"/>
                    </a:lnTo>
                    <a:lnTo>
                      <a:pt x="654" y="1398"/>
                    </a:lnTo>
                    <a:lnTo>
                      <a:pt x="648" y="1398"/>
                    </a:lnTo>
                    <a:lnTo>
                      <a:pt x="654" y="1404"/>
                    </a:lnTo>
                    <a:lnTo>
                      <a:pt x="648" y="1416"/>
                    </a:lnTo>
                    <a:lnTo>
                      <a:pt x="642" y="1416"/>
                    </a:lnTo>
                    <a:lnTo>
                      <a:pt x="648" y="1446"/>
                    </a:lnTo>
                    <a:lnTo>
                      <a:pt x="654" y="1464"/>
                    </a:lnTo>
                    <a:lnTo>
                      <a:pt x="660" y="1476"/>
                    </a:lnTo>
                    <a:lnTo>
                      <a:pt x="666" y="1482"/>
                    </a:lnTo>
                    <a:lnTo>
                      <a:pt x="672" y="1482"/>
                    </a:lnTo>
                    <a:lnTo>
                      <a:pt x="672" y="1494"/>
                    </a:lnTo>
                    <a:lnTo>
                      <a:pt x="672" y="1500"/>
                    </a:lnTo>
                    <a:lnTo>
                      <a:pt x="672" y="1512"/>
                    </a:lnTo>
                    <a:lnTo>
                      <a:pt x="678" y="1524"/>
                    </a:lnTo>
                    <a:lnTo>
                      <a:pt x="678" y="1536"/>
                    </a:lnTo>
                    <a:lnTo>
                      <a:pt x="684" y="1548"/>
                    </a:lnTo>
                    <a:lnTo>
                      <a:pt x="684" y="1554"/>
                    </a:lnTo>
                    <a:lnTo>
                      <a:pt x="678" y="1572"/>
                    </a:lnTo>
                    <a:lnTo>
                      <a:pt x="678" y="1578"/>
                    </a:lnTo>
                    <a:lnTo>
                      <a:pt x="678" y="1584"/>
                    </a:lnTo>
                    <a:lnTo>
                      <a:pt x="678" y="1596"/>
                    </a:lnTo>
                    <a:lnTo>
                      <a:pt x="684" y="1602"/>
                    </a:lnTo>
                    <a:lnTo>
                      <a:pt x="690" y="1602"/>
                    </a:lnTo>
                    <a:lnTo>
                      <a:pt x="690" y="1596"/>
                    </a:lnTo>
                    <a:lnTo>
                      <a:pt x="690" y="1584"/>
                    </a:lnTo>
                    <a:lnTo>
                      <a:pt x="690" y="1578"/>
                    </a:lnTo>
                    <a:lnTo>
                      <a:pt x="690" y="1572"/>
                    </a:lnTo>
                    <a:lnTo>
                      <a:pt x="690" y="1566"/>
                    </a:lnTo>
                    <a:lnTo>
                      <a:pt x="690" y="1560"/>
                    </a:lnTo>
                    <a:lnTo>
                      <a:pt x="696" y="1554"/>
                    </a:lnTo>
                    <a:lnTo>
                      <a:pt x="702" y="1554"/>
                    </a:lnTo>
                    <a:lnTo>
                      <a:pt x="708" y="1572"/>
                    </a:lnTo>
                    <a:lnTo>
                      <a:pt x="708" y="1590"/>
                    </a:lnTo>
                    <a:lnTo>
                      <a:pt x="708" y="1596"/>
                    </a:lnTo>
                    <a:lnTo>
                      <a:pt x="708" y="1602"/>
                    </a:lnTo>
                    <a:lnTo>
                      <a:pt x="702" y="1608"/>
                    </a:lnTo>
                    <a:lnTo>
                      <a:pt x="702" y="1614"/>
                    </a:lnTo>
                    <a:lnTo>
                      <a:pt x="702" y="1620"/>
                    </a:lnTo>
                    <a:lnTo>
                      <a:pt x="702" y="1650"/>
                    </a:lnTo>
                    <a:lnTo>
                      <a:pt x="708" y="1662"/>
                    </a:lnTo>
                    <a:lnTo>
                      <a:pt x="708" y="1668"/>
                    </a:lnTo>
                    <a:lnTo>
                      <a:pt x="714" y="1662"/>
                    </a:lnTo>
                    <a:lnTo>
                      <a:pt x="714" y="1674"/>
                    </a:lnTo>
                    <a:lnTo>
                      <a:pt x="708" y="1680"/>
                    </a:lnTo>
                    <a:lnTo>
                      <a:pt x="708" y="1686"/>
                    </a:lnTo>
                    <a:lnTo>
                      <a:pt x="702" y="1698"/>
                    </a:lnTo>
                    <a:lnTo>
                      <a:pt x="702" y="1704"/>
                    </a:lnTo>
                    <a:lnTo>
                      <a:pt x="702" y="1710"/>
                    </a:lnTo>
                    <a:lnTo>
                      <a:pt x="702" y="1716"/>
                    </a:lnTo>
                    <a:lnTo>
                      <a:pt x="696" y="1716"/>
                    </a:lnTo>
                    <a:lnTo>
                      <a:pt x="696" y="1722"/>
                    </a:lnTo>
                    <a:lnTo>
                      <a:pt x="690" y="1740"/>
                    </a:lnTo>
                    <a:lnTo>
                      <a:pt x="690" y="1752"/>
                    </a:lnTo>
                    <a:lnTo>
                      <a:pt x="690" y="1758"/>
                    </a:lnTo>
                    <a:lnTo>
                      <a:pt x="684" y="1764"/>
                    </a:lnTo>
                    <a:lnTo>
                      <a:pt x="684" y="1794"/>
                    </a:lnTo>
                    <a:lnTo>
                      <a:pt x="684" y="1800"/>
                    </a:lnTo>
                    <a:lnTo>
                      <a:pt x="696" y="1788"/>
                    </a:lnTo>
                    <a:lnTo>
                      <a:pt x="702" y="1782"/>
                    </a:lnTo>
                    <a:lnTo>
                      <a:pt x="702" y="1776"/>
                    </a:lnTo>
                    <a:lnTo>
                      <a:pt x="708" y="1776"/>
                    </a:lnTo>
                    <a:lnTo>
                      <a:pt x="708" y="1788"/>
                    </a:lnTo>
                    <a:lnTo>
                      <a:pt x="708" y="1794"/>
                    </a:lnTo>
                    <a:lnTo>
                      <a:pt x="702" y="1800"/>
                    </a:lnTo>
                    <a:lnTo>
                      <a:pt x="702" y="1812"/>
                    </a:lnTo>
                    <a:lnTo>
                      <a:pt x="702" y="1818"/>
                    </a:lnTo>
                    <a:lnTo>
                      <a:pt x="696" y="1830"/>
                    </a:lnTo>
                    <a:lnTo>
                      <a:pt x="690" y="1836"/>
                    </a:lnTo>
                    <a:lnTo>
                      <a:pt x="690" y="1842"/>
                    </a:lnTo>
                    <a:lnTo>
                      <a:pt x="678" y="1854"/>
                    </a:lnTo>
                    <a:lnTo>
                      <a:pt x="672" y="1860"/>
                    </a:lnTo>
                    <a:lnTo>
                      <a:pt x="660" y="1872"/>
                    </a:lnTo>
                    <a:lnTo>
                      <a:pt x="654" y="1884"/>
                    </a:lnTo>
                    <a:lnTo>
                      <a:pt x="648" y="1884"/>
                    </a:lnTo>
                    <a:lnTo>
                      <a:pt x="648" y="1890"/>
                    </a:lnTo>
                    <a:lnTo>
                      <a:pt x="642" y="1890"/>
                    </a:lnTo>
                    <a:lnTo>
                      <a:pt x="636" y="1890"/>
                    </a:lnTo>
                    <a:lnTo>
                      <a:pt x="630" y="1896"/>
                    </a:lnTo>
                    <a:lnTo>
                      <a:pt x="612" y="1902"/>
                    </a:lnTo>
                    <a:lnTo>
                      <a:pt x="594" y="1908"/>
                    </a:lnTo>
                    <a:lnTo>
                      <a:pt x="588" y="1914"/>
                    </a:lnTo>
                    <a:lnTo>
                      <a:pt x="570" y="1920"/>
                    </a:lnTo>
                    <a:lnTo>
                      <a:pt x="564" y="1920"/>
                    </a:lnTo>
                    <a:lnTo>
                      <a:pt x="552" y="1926"/>
                    </a:lnTo>
                    <a:lnTo>
                      <a:pt x="546" y="1926"/>
                    </a:lnTo>
                    <a:lnTo>
                      <a:pt x="534" y="1932"/>
                    </a:lnTo>
                    <a:lnTo>
                      <a:pt x="516" y="1938"/>
                    </a:lnTo>
                    <a:lnTo>
                      <a:pt x="504" y="1944"/>
                    </a:lnTo>
                    <a:lnTo>
                      <a:pt x="468" y="1950"/>
                    </a:lnTo>
                    <a:lnTo>
                      <a:pt x="420" y="1974"/>
                    </a:lnTo>
                    <a:lnTo>
                      <a:pt x="402" y="1980"/>
                    </a:lnTo>
                    <a:lnTo>
                      <a:pt x="402" y="1986"/>
                    </a:lnTo>
                    <a:lnTo>
                      <a:pt x="390" y="1992"/>
                    </a:lnTo>
                    <a:lnTo>
                      <a:pt x="384" y="1992"/>
                    </a:lnTo>
                    <a:lnTo>
                      <a:pt x="378" y="1998"/>
                    </a:lnTo>
                    <a:lnTo>
                      <a:pt x="360" y="2010"/>
                    </a:lnTo>
                    <a:lnTo>
                      <a:pt x="354" y="2010"/>
                    </a:lnTo>
                    <a:lnTo>
                      <a:pt x="342" y="2022"/>
                    </a:lnTo>
                    <a:lnTo>
                      <a:pt x="342" y="2028"/>
                    </a:lnTo>
                    <a:lnTo>
                      <a:pt x="336" y="2034"/>
                    </a:lnTo>
                    <a:lnTo>
                      <a:pt x="336" y="2040"/>
                    </a:lnTo>
                    <a:lnTo>
                      <a:pt x="330" y="2040"/>
                    </a:lnTo>
                    <a:lnTo>
                      <a:pt x="330" y="2046"/>
                    </a:lnTo>
                    <a:lnTo>
                      <a:pt x="336" y="2046"/>
                    </a:lnTo>
                    <a:lnTo>
                      <a:pt x="330" y="2046"/>
                    </a:lnTo>
                    <a:lnTo>
                      <a:pt x="330" y="2052"/>
                    </a:lnTo>
                    <a:lnTo>
                      <a:pt x="330" y="2058"/>
                    </a:lnTo>
                    <a:lnTo>
                      <a:pt x="324" y="2058"/>
                    </a:lnTo>
                    <a:lnTo>
                      <a:pt x="324" y="2064"/>
                    </a:lnTo>
                    <a:lnTo>
                      <a:pt x="318" y="2064"/>
                    </a:lnTo>
                    <a:lnTo>
                      <a:pt x="312" y="2070"/>
                    </a:lnTo>
                    <a:lnTo>
                      <a:pt x="318" y="2070"/>
                    </a:lnTo>
                    <a:lnTo>
                      <a:pt x="312" y="2070"/>
                    </a:lnTo>
                    <a:lnTo>
                      <a:pt x="312" y="2064"/>
                    </a:lnTo>
                    <a:lnTo>
                      <a:pt x="306" y="2064"/>
                    </a:lnTo>
                    <a:lnTo>
                      <a:pt x="300" y="2064"/>
                    </a:lnTo>
                    <a:lnTo>
                      <a:pt x="300" y="2070"/>
                    </a:lnTo>
                    <a:lnTo>
                      <a:pt x="300" y="2076"/>
                    </a:lnTo>
                    <a:lnTo>
                      <a:pt x="306" y="2076"/>
                    </a:lnTo>
                    <a:lnTo>
                      <a:pt x="306" y="2070"/>
                    </a:lnTo>
                    <a:lnTo>
                      <a:pt x="300" y="2070"/>
                    </a:lnTo>
                    <a:lnTo>
                      <a:pt x="306" y="2070"/>
                    </a:lnTo>
                    <a:lnTo>
                      <a:pt x="312" y="2070"/>
                    </a:lnTo>
                    <a:lnTo>
                      <a:pt x="312" y="2076"/>
                    </a:lnTo>
                    <a:lnTo>
                      <a:pt x="318" y="2076"/>
                    </a:lnTo>
                    <a:lnTo>
                      <a:pt x="318" y="2082"/>
                    </a:lnTo>
                    <a:lnTo>
                      <a:pt x="324" y="2082"/>
                    </a:lnTo>
                    <a:lnTo>
                      <a:pt x="324" y="2088"/>
                    </a:lnTo>
                    <a:lnTo>
                      <a:pt x="324" y="2094"/>
                    </a:lnTo>
                    <a:lnTo>
                      <a:pt x="330" y="2094"/>
                    </a:lnTo>
                    <a:lnTo>
                      <a:pt x="330" y="2100"/>
                    </a:lnTo>
                    <a:lnTo>
                      <a:pt x="324" y="2100"/>
                    </a:lnTo>
                    <a:lnTo>
                      <a:pt x="330" y="2100"/>
                    </a:lnTo>
                    <a:lnTo>
                      <a:pt x="330" y="2106"/>
                    </a:lnTo>
                    <a:lnTo>
                      <a:pt x="330" y="2112"/>
                    </a:lnTo>
                    <a:lnTo>
                      <a:pt x="330" y="2118"/>
                    </a:lnTo>
                    <a:lnTo>
                      <a:pt x="330" y="2112"/>
                    </a:lnTo>
                    <a:lnTo>
                      <a:pt x="330" y="2106"/>
                    </a:lnTo>
                    <a:lnTo>
                      <a:pt x="330" y="2100"/>
                    </a:lnTo>
                    <a:lnTo>
                      <a:pt x="330" y="2094"/>
                    </a:lnTo>
                    <a:lnTo>
                      <a:pt x="336" y="2094"/>
                    </a:lnTo>
                    <a:lnTo>
                      <a:pt x="336" y="2100"/>
                    </a:lnTo>
                    <a:lnTo>
                      <a:pt x="342" y="2100"/>
                    </a:lnTo>
                    <a:lnTo>
                      <a:pt x="342" y="2106"/>
                    </a:lnTo>
                    <a:lnTo>
                      <a:pt x="348" y="2112"/>
                    </a:lnTo>
                    <a:lnTo>
                      <a:pt x="354" y="2112"/>
                    </a:lnTo>
                    <a:lnTo>
                      <a:pt x="354" y="2106"/>
                    </a:lnTo>
                    <a:lnTo>
                      <a:pt x="354" y="2112"/>
                    </a:lnTo>
                    <a:lnTo>
                      <a:pt x="354" y="2106"/>
                    </a:lnTo>
                    <a:lnTo>
                      <a:pt x="354" y="2100"/>
                    </a:lnTo>
                    <a:lnTo>
                      <a:pt x="354" y="2094"/>
                    </a:lnTo>
                    <a:lnTo>
                      <a:pt x="354" y="2088"/>
                    </a:lnTo>
                    <a:lnTo>
                      <a:pt x="360" y="2088"/>
                    </a:lnTo>
                    <a:lnTo>
                      <a:pt x="360" y="2082"/>
                    </a:lnTo>
                    <a:lnTo>
                      <a:pt x="366" y="2082"/>
                    </a:lnTo>
                    <a:lnTo>
                      <a:pt x="366" y="2088"/>
                    </a:lnTo>
                    <a:lnTo>
                      <a:pt x="366" y="2094"/>
                    </a:lnTo>
                    <a:lnTo>
                      <a:pt x="360" y="2094"/>
                    </a:lnTo>
                    <a:lnTo>
                      <a:pt x="366" y="2094"/>
                    </a:lnTo>
                    <a:lnTo>
                      <a:pt x="360" y="2100"/>
                    </a:lnTo>
                    <a:lnTo>
                      <a:pt x="360" y="2106"/>
                    </a:lnTo>
                    <a:lnTo>
                      <a:pt x="360" y="2112"/>
                    </a:lnTo>
                    <a:lnTo>
                      <a:pt x="360" y="2118"/>
                    </a:lnTo>
                    <a:lnTo>
                      <a:pt x="360" y="2142"/>
                    </a:lnTo>
                    <a:lnTo>
                      <a:pt x="360" y="2148"/>
                    </a:lnTo>
                    <a:lnTo>
                      <a:pt x="354" y="2154"/>
                    </a:lnTo>
                    <a:lnTo>
                      <a:pt x="354" y="2160"/>
                    </a:lnTo>
                    <a:lnTo>
                      <a:pt x="354" y="2166"/>
                    </a:lnTo>
                    <a:lnTo>
                      <a:pt x="360" y="2166"/>
                    </a:lnTo>
                    <a:lnTo>
                      <a:pt x="354" y="2166"/>
                    </a:lnTo>
                    <a:lnTo>
                      <a:pt x="354" y="2178"/>
                    </a:lnTo>
                    <a:lnTo>
                      <a:pt x="354" y="2184"/>
                    </a:lnTo>
                    <a:lnTo>
                      <a:pt x="348" y="2184"/>
                    </a:lnTo>
                    <a:lnTo>
                      <a:pt x="342" y="2184"/>
                    </a:lnTo>
                    <a:lnTo>
                      <a:pt x="336" y="2184"/>
                    </a:lnTo>
                    <a:lnTo>
                      <a:pt x="336" y="2190"/>
                    </a:lnTo>
                    <a:lnTo>
                      <a:pt x="330" y="2190"/>
                    </a:lnTo>
                    <a:lnTo>
                      <a:pt x="324" y="2190"/>
                    </a:lnTo>
                    <a:lnTo>
                      <a:pt x="318" y="2190"/>
                    </a:lnTo>
                    <a:lnTo>
                      <a:pt x="318" y="2184"/>
                    </a:lnTo>
                    <a:lnTo>
                      <a:pt x="312" y="2184"/>
                    </a:lnTo>
                    <a:lnTo>
                      <a:pt x="306" y="2184"/>
                    </a:lnTo>
                    <a:lnTo>
                      <a:pt x="300" y="2184"/>
                    </a:lnTo>
                    <a:lnTo>
                      <a:pt x="294" y="2184"/>
                    </a:lnTo>
                    <a:lnTo>
                      <a:pt x="288" y="2184"/>
                    </a:lnTo>
                    <a:lnTo>
                      <a:pt x="282" y="2184"/>
                    </a:lnTo>
                    <a:lnTo>
                      <a:pt x="276" y="2184"/>
                    </a:lnTo>
                    <a:lnTo>
                      <a:pt x="270" y="2184"/>
                    </a:lnTo>
                    <a:lnTo>
                      <a:pt x="264" y="2184"/>
                    </a:lnTo>
                    <a:lnTo>
                      <a:pt x="258" y="2184"/>
                    </a:lnTo>
                    <a:lnTo>
                      <a:pt x="258" y="2178"/>
                    </a:lnTo>
                    <a:lnTo>
                      <a:pt x="258" y="2172"/>
                    </a:lnTo>
                    <a:lnTo>
                      <a:pt x="258" y="2166"/>
                    </a:lnTo>
                    <a:lnTo>
                      <a:pt x="258" y="2160"/>
                    </a:lnTo>
                    <a:lnTo>
                      <a:pt x="258" y="2154"/>
                    </a:lnTo>
                    <a:lnTo>
                      <a:pt x="258" y="2148"/>
                    </a:lnTo>
                    <a:lnTo>
                      <a:pt x="252" y="2142"/>
                    </a:lnTo>
                    <a:lnTo>
                      <a:pt x="252" y="2136"/>
                    </a:lnTo>
                    <a:lnTo>
                      <a:pt x="252" y="2130"/>
                    </a:lnTo>
                    <a:lnTo>
                      <a:pt x="246" y="2130"/>
                    </a:lnTo>
                    <a:lnTo>
                      <a:pt x="246" y="2124"/>
                    </a:lnTo>
                    <a:lnTo>
                      <a:pt x="246" y="2118"/>
                    </a:lnTo>
                    <a:lnTo>
                      <a:pt x="246" y="2112"/>
                    </a:lnTo>
                    <a:lnTo>
                      <a:pt x="246" y="2106"/>
                    </a:lnTo>
                    <a:lnTo>
                      <a:pt x="252" y="2100"/>
                    </a:lnTo>
                    <a:lnTo>
                      <a:pt x="252" y="2094"/>
                    </a:lnTo>
                    <a:lnTo>
                      <a:pt x="252" y="2088"/>
                    </a:lnTo>
                    <a:lnTo>
                      <a:pt x="252" y="2082"/>
                    </a:lnTo>
                    <a:lnTo>
                      <a:pt x="246" y="2076"/>
                    </a:lnTo>
                    <a:lnTo>
                      <a:pt x="246" y="2070"/>
                    </a:lnTo>
                    <a:lnTo>
                      <a:pt x="240" y="2070"/>
                    </a:lnTo>
                    <a:lnTo>
                      <a:pt x="234" y="2070"/>
                    </a:lnTo>
                    <a:lnTo>
                      <a:pt x="234" y="2064"/>
                    </a:lnTo>
                    <a:close/>
                  </a:path>
                </a:pathLst>
              </a:custGeom>
              <a:noFill/>
              <a:ln w="9525">
                <a:solidFill>
                  <a:srgbClr val="FF0000"/>
                </a:solidFill>
                <a:prstDash val="solid"/>
                <a:round/>
                <a:headEnd/>
                <a:tailEnd/>
              </a:ln>
            </p:spPr>
            <p:txBody>
              <a:bodyPr/>
              <a:lstStyle/>
              <a:p>
                <a:endParaRPr lang="en-US"/>
              </a:p>
            </p:txBody>
          </p:sp>
          <p:sp>
            <p:nvSpPr>
              <p:cNvPr id="17" name="Freeform 8"/>
              <p:cNvSpPr>
                <a:spLocks noChangeAspect="1"/>
              </p:cNvSpPr>
              <p:nvPr/>
            </p:nvSpPr>
            <p:spPr bwMode="auto">
              <a:xfrm>
                <a:off x="2043" y="879"/>
                <a:ext cx="1044" cy="906"/>
              </a:xfrm>
              <a:custGeom>
                <a:avLst/>
                <a:gdLst/>
                <a:ahLst/>
                <a:cxnLst>
                  <a:cxn ang="0">
                    <a:pos x="798" y="900"/>
                  </a:cxn>
                  <a:cxn ang="0">
                    <a:pos x="768" y="894"/>
                  </a:cxn>
                  <a:cxn ang="0">
                    <a:pos x="750" y="888"/>
                  </a:cxn>
                  <a:cxn ang="0">
                    <a:pos x="714" y="894"/>
                  </a:cxn>
                  <a:cxn ang="0">
                    <a:pos x="690" y="894"/>
                  </a:cxn>
                  <a:cxn ang="0">
                    <a:pos x="660" y="888"/>
                  </a:cxn>
                  <a:cxn ang="0">
                    <a:pos x="636" y="876"/>
                  </a:cxn>
                  <a:cxn ang="0">
                    <a:pos x="606" y="870"/>
                  </a:cxn>
                  <a:cxn ang="0">
                    <a:pos x="588" y="864"/>
                  </a:cxn>
                  <a:cxn ang="0">
                    <a:pos x="558" y="870"/>
                  </a:cxn>
                  <a:cxn ang="0">
                    <a:pos x="528" y="858"/>
                  </a:cxn>
                  <a:cxn ang="0">
                    <a:pos x="510" y="840"/>
                  </a:cxn>
                  <a:cxn ang="0">
                    <a:pos x="492" y="816"/>
                  </a:cxn>
                  <a:cxn ang="0">
                    <a:pos x="426" y="798"/>
                  </a:cxn>
                  <a:cxn ang="0">
                    <a:pos x="390" y="792"/>
                  </a:cxn>
                  <a:cxn ang="0">
                    <a:pos x="354" y="756"/>
                  </a:cxn>
                  <a:cxn ang="0">
                    <a:pos x="330" y="708"/>
                  </a:cxn>
                  <a:cxn ang="0">
                    <a:pos x="318" y="648"/>
                  </a:cxn>
                  <a:cxn ang="0">
                    <a:pos x="276" y="642"/>
                  </a:cxn>
                  <a:cxn ang="0">
                    <a:pos x="246" y="588"/>
                  </a:cxn>
                  <a:cxn ang="0">
                    <a:pos x="180" y="552"/>
                  </a:cxn>
                  <a:cxn ang="0">
                    <a:pos x="126" y="522"/>
                  </a:cxn>
                  <a:cxn ang="0">
                    <a:pos x="96" y="462"/>
                  </a:cxn>
                  <a:cxn ang="0">
                    <a:pos x="84" y="426"/>
                  </a:cxn>
                  <a:cxn ang="0">
                    <a:pos x="36" y="366"/>
                  </a:cxn>
                  <a:cxn ang="0">
                    <a:pos x="12" y="324"/>
                  </a:cxn>
                  <a:cxn ang="0">
                    <a:pos x="12" y="294"/>
                  </a:cxn>
                  <a:cxn ang="0">
                    <a:pos x="60" y="294"/>
                  </a:cxn>
                  <a:cxn ang="0">
                    <a:pos x="96" y="318"/>
                  </a:cxn>
                  <a:cxn ang="0">
                    <a:pos x="162" y="312"/>
                  </a:cxn>
                  <a:cxn ang="0">
                    <a:pos x="222" y="312"/>
                  </a:cxn>
                  <a:cxn ang="0">
                    <a:pos x="282" y="258"/>
                  </a:cxn>
                  <a:cxn ang="0">
                    <a:pos x="348" y="180"/>
                  </a:cxn>
                  <a:cxn ang="0">
                    <a:pos x="480" y="114"/>
                  </a:cxn>
                  <a:cxn ang="0">
                    <a:pos x="486" y="54"/>
                  </a:cxn>
                  <a:cxn ang="0">
                    <a:pos x="552" y="12"/>
                  </a:cxn>
                  <a:cxn ang="0">
                    <a:pos x="672" y="0"/>
                  </a:cxn>
                  <a:cxn ang="0">
                    <a:pos x="780" y="54"/>
                  </a:cxn>
                  <a:cxn ang="0">
                    <a:pos x="828" y="72"/>
                  </a:cxn>
                  <a:cxn ang="0">
                    <a:pos x="876" y="84"/>
                  </a:cxn>
                  <a:cxn ang="0">
                    <a:pos x="936" y="108"/>
                  </a:cxn>
                  <a:cxn ang="0">
                    <a:pos x="1002" y="144"/>
                  </a:cxn>
                  <a:cxn ang="0">
                    <a:pos x="1026" y="162"/>
                  </a:cxn>
                  <a:cxn ang="0">
                    <a:pos x="1032" y="210"/>
                  </a:cxn>
                  <a:cxn ang="0">
                    <a:pos x="1032" y="258"/>
                  </a:cxn>
                  <a:cxn ang="0">
                    <a:pos x="1026" y="312"/>
                  </a:cxn>
                  <a:cxn ang="0">
                    <a:pos x="1044" y="360"/>
                  </a:cxn>
                  <a:cxn ang="0">
                    <a:pos x="1032" y="408"/>
                  </a:cxn>
                  <a:cxn ang="0">
                    <a:pos x="996" y="444"/>
                  </a:cxn>
                  <a:cxn ang="0">
                    <a:pos x="1014" y="486"/>
                  </a:cxn>
                  <a:cxn ang="0">
                    <a:pos x="1014" y="534"/>
                  </a:cxn>
                  <a:cxn ang="0">
                    <a:pos x="1020" y="606"/>
                  </a:cxn>
                  <a:cxn ang="0">
                    <a:pos x="972" y="660"/>
                  </a:cxn>
                  <a:cxn ang="0">
                    <a:pos x="954" y="732"/>
                  </a:cxn>
                  <a:cxn ang="0">
                    <a:pos x="960" y="756"/>
                  </a:cxn>
                  <a:cxn ang="0">
                    <a:pos x="810" y="906"/>
                  </a:cxn>
                </a:cxnLst>
                <a:rect l="0" t="0" r="r" b="b"/>
                <a:pathLst>
                  <a:path w="1044" h="906">
                    <a:moveTo>
                      <a:pt x="810" y="906"/>
                    </a:moveTo>
                    <a:lnTo>
                      <a:pt x="810" y="900"/>
                    </a:lnTo>
                    <a:lnTo>
                      <a:pt x="804" y="900"/>
                    </a:lnTo>
                    <a:lnTo>
                      <a:pt x="804" y="894"/>
                    </a:lnTo>
                    <a:lnTo>
                      <a:pt x="804" y="900"/>
                    </a:lnTo>
                    <a:lnTo>
                      <a:pt x="798" y="900"/>
                    </a:lnTo>
                    <a:lnTo>
                      <a:pt x="798" y="894"/>
                    </a:lnTo>
                    <a:lnTo>
                      <a:pt x="792" y="894"/>
                    </a:lnTo>
                    <a:lnTo>
                      <a:pt x="786" y="894"/>
                    </a:lnTo>
                    <a:lnTo>
                      <a:pt x="780" y="894"/>
                    </a:lnTo>
                    <a:lnTo>
                      <a:pt x="774" y="894"/>
                    </a:lnTo>
                    <a:lnTo>
                      <a:pt x="768" y="894"/>
                    </a:lnTo>
                    <a:lnTo>
                      <a:pt x="768" y="888"/>
                    </a:lnTo>
                    <a:lnTo>
                      <a:pt x="768" y="894"/>
                    </a:lnTo>
                    <a:lnTo>
                      <a:pt x="768" y="888"/>
                    </a:lnTo>
                    <a:lnTo>
                      <a:pt x="762" y="888"/>
                    </a:lnTo>
                    <a:lnTo>
                      <a:pt x="756" y="888"/>
                    </a:lnTo>
                    <a:lnTo>
                      <a:pt x="750" y="888"/>
                    </a:lnTo>
                    <a:lnTo>
                      <a:pt x="744" y="888"/>
                    </a:lnTo>
                    <a:lnTo>
                      <a:pt x="738" y="888"/>
                    </a:lnTo>
                    <a:lnTo>
                      <a:pt x="732" y="888"/>
                    </a:lnTo>
                    <a:lnTo>
                      <a:pt x="726" y="888"/>
                    </a:lnTo>
                    <a:lnTo>
                      <a:pt x="720" y="894"/>
                    </a:lnTo>
                    <a:lnTo>
                      <a:pt x="714" y="894"/>
                    </a:lnTo>
                    <a:lnTo>
                      <a:pt x="708" y="894"/>
                    </a:lnTo>
                    <a:lnTo>
                      <a:pt x="702" y="894"/>
                    </a:lnTo>
                    <a:lnTo>
                      <a:pt x="702" y="888"/>
                    </a:lnTo>
                    <a:lnTo>
                      <a:pt x="702" y="894"/>
                    </a:lnTo>
                    <a:lnTo>
                      <a:pt x="696" y="894"/>
                    </a:lnTo>
                    <a:lnTo>
                      <a:pt x="690" y="894"/>
                    </a:lnTo>
                    <a:lnTo>
                      <a:pt x="684" y="894"/>
                    </a:lnTo>
                    <a:lnTo>
                      <a:pt x="678" y="894"/>
                    </a:lnTo>
                    <a:lnTo>
                      <a:pt x="672" y="894"/>
                    </a:lnTo>
                    <a:lnTo>
                      <a:pt x="672" y="888"/>
                    </a:lnTo>
                    <a:lnTo>
                      <a:pt x="666" y="888"/>
                    </a:lnTo>
                    <a:lnTo>
                      <a:pt x="660" y="888"/>
                    </a:lnTo>
                    <a:lnTo>
                      <a:pt x="654" y="888"/>
                    </a:lnTo>
                    <a:lnTo>
                      <a:pt x="648" y="888"/>
                    </a:lnTo>
                    <a:lnTo>
                      <a:pt x="648" y="882"/>
                    </a:lnTo>
                    <a:lnTo>
                      <a:pt x="642" y="882"/>
                    </a:lnTo>
                    <a:lnTo>
                      <a:pt x="636" y="882"/>
                    </a:lnTo>
                    <a:lnTo>
                      <a:pt x="636" y="876"/>
                    </a:lnTo>
                    <a:lnTo>
                      <a:pt x="630" y="876"/>
                    </a:lnTo>
                    <a:lnTo>
                      <a:pt x="624" y="876"/>
                    </a:lnTo>
                    <a:lnTo>
                      <a:pt x="618" y="876"/>
                    </a:lnTo>
                    <a:lnTo>
                      <a:pt x="618" y="870"/>
                    </a:lnTo>
                    <a:lnTo>
                      <a:pt x="612" y="870"/>
                    </a:lnTo>
                    <a:lnTo>
                      <a:pt x="606" y="870"/>
                    </a:lnTo>
                    <a:lnTo>
                      <a:pt x="600" y="870"/>
                    </a:lnTo>
                    <a:lnTo>
                      <a:pt x="594" y="870"/>
                    </a:lnTo>
                    <a:lnTo>
                      <a:pt x="594" y="864"/>
                    </a:lnTo>
                    <a:lnTo>
                      <a:pt x="594" y="870"/>
                    </a:lnTo>
                    <a:lnTo>
                      <a:pt x="594" y="864"/>
                    </a:lnTo>
                    <a:lnTo>
                      <a:pt x="588" y="864"/>
                    </a:lnTo>
                    <a:lnTo>
                      <a:pt x="588" y="870"/>
                    </a:lnTo>
                    <a:lnTo>
                      <a:pt x="582" y="870"/>
                    </a:lnTo>
                    <a:lnTo>
                      <a:pt x="576" y="870"/>
                    </a:lnTo>
                    <a:lnTo>
                      <a:pt x="570" y="870"/>
                    </a:lnTo>
                    <a:lnTo>
                      <a:pt x="564" y="870"/>
                    </a:lnTo>
                    <a:lnTo>
                      <a:pt x="558" y="870"/>
                    </a:lnTo>
                    <a:lnTo>
                      <a:pt x="558" y="876"/>
                    </a:lnTo>
                    <a:lnTo>
                      <a:pt x="552" y="876"/>
                    </a:lnTo>
                    <a:lnTo>
                      <a:pt x="552" y="870"/>
                    </a:lnTo>
                    <a:lnTo>
                      <a:pt x="540" y="858"/>
                    </a:lnTo>
                    <a:lnTo>
                      <a:pt x="534" y="858"/>
                    </a:lnTo>
                    <a:lnTo>
                      <a:pt x="528" y="858"/>
                    </a:lnTo>
                    <a:lnTo>
                      <a:pt x="522" y="858"/>
                    </a:lnTo>
                    <a:lnTo>
                      <a:pt x="516" y="858"/>
                    </a:lnTo>
                    <a:lnTo>
                      <a:pt x="516" y="852"/>
                    </a:lnTo>
                    <a:lnTo>
                      <a:pt x="510" y="852"/>
                    </a:lnTo>
                    <a:lnTo>
                      <a:pt x="510" y="846"/>
                    </a:lnTo>
                    <a:lnTo>
                      <a:pt x="510" y="840"/>
                    </a:lnTo>
                    <a:lnTo>
                      <a:pt x="510" y="834"/>
                    </a:lnTo>
                    <a:lnTo>
                      <a:pt x="516" y="828"/>
                    </a:lnTo>
                    <a:lnTo>
                      <a:pt x="510" y="822"/>
                    </a:lnTo>
                    <a:lnTo>
                      <a:pt x="504" y="816"/>
                    </a:lnTo>
                    <a:lnTo>
                      <a:pt x="498" y="816"/>
                    </a:lnTo>
                    <a:lnTo>
                      <a:pt x="492" y="816"/>
                    </a:lnTo>
                    <a:lnTo>
                      <a:pt x="486" y="816"/>
                    </a:lnTo>
                    <a:lnTo>
                      <a:pt x="456" y="804"/>
                    </a:lnTo>
                    <a:lnTo>
                      <a:pt x="444" y="798"/>
                    </a:lnTo>
                    <a:lnTo>
                      <a:pt x="438" y="804"/>
                    </a:lnTo>
                    <a:lnTo>
                      <a:pt x="432" y="804"/>
                    </a:lnTo>
                    <a:lnTo>
                      <a:pt x="426" y="798"/>
                    </a:lnTo>
                    <a:lnTo>
                      <a:pt x="420" y="798"/>
                    </a:lnTo>
                    <a:lnTo>
                      <a:pt x="414" y="798"/>
                    </a:lnTo>
                    <a:lnTo>
                      <a:pt x="408" y="792"/>
                    </a:lnTo>
                    <a:lnTo>
                      <a:pt x="402" y="792"/>
                    </a:lnTo>
                    <a:lnTo>
                      <a:pt x="396" y="798"/>
                    </a:lnTo>
                    <a:lnTo>
                      <a:pt x="390" y="792"/>
                    </a:lnTo>
                    <a:lnTo>
                      <a:pt x="378" y="792"/>
                    </a:lnTo>
                    <a:lnTo>
                      <a:pt x="372" y="792"/>
                    </a:lnTo>
                    <a:lnTo>
                      <a:pt x="372" y="786"/>
                    </a:lnTo>
                    <a:lnTo>
                      <a:pt x="366" y="774"/>
                    </a:lnTo>
                    <a:lnTo>
                      <a:pt x="360" y="768"/>
                    </a:lnTo>
                    <a:lnTo>
                      <a:pt x="354" y="756"/>
                    </a:lnTo>
                    <a:lnTo>
                      <a:pt x="348" y="744"/>
                    </a:lnTo>
                    <a:lnTo>
                      <a:pt x="342" y="738"/>
                    </a:lnTo>
                    <a:lnTo>
                      <a:pt x="336" y="738"/>
                    </a:lnTo>
                    <a:lnTo>
                      <a:pt x="336" y="732"/>
                    </a:lnTo>
                    <a:lnTo>
                      <a:pt x="330" y="726"/>
                    </a:lnTo>
                    <a:lnTo>
                      <a:pt x="330" y="708"/>
                    </a:lnTo>
                    <a:lnTo>
                      <a:pt x="330" y="696"/>
                    </a:lnTo>
                    <a:lnTo>
                      <a:pt x="336" y="690"/>
                    </a:lnTo>
                    <a:lnTo>
                      <a:pt x="336" y="684"/>
                    </a:lnTo>
                    <a:lnTo>
                      <a:pt x="336" y="654"/>
                    </a:lnTo>
                    <a:lnTo>
                      <a:pt x="330" y="648"/>
                    </a:lnTo>
                    <a:lnTo>
                      <a:pt x="318" y="648"/>
                    </a:lnTo>
                    <a:lnTo>
                      <a:pt x="306" y="648"/>
                    </a:lnTo>
                    <a:lnTo>
                      <a:pt x="294" y="648"/>
                    </a:lnTo>
                    <a:lnTo>
                      <a:pt x="282" y="642"/>
                    </a:lnTo>
                    <a:lnTo>
                      <a:pt x="282" y="648"/>
                    </a:lnTo>
                    <a:lnTo>
                      <a:pt x="276" y="648"/>
                    </a:lnTo>
                    <a:lnTo>
                      <a:pt x="276" y="642"/>
                    </a:lnTo>
                    <a:lnTo>
                      <a:pt x="276" y="636"/>
                    </a:lnTo>
                    <a:lnTo>
                      <a:pt x="276" y="624"/>
                    </a:lnTo>
                    <a:lnTo>
                      <a:pt x="276" y="612"/>
                    </a:lnTo>
                    <a:lnTo>
                      <a:pt x="270" y="594"/>
                    </a:lnTo>
                    <a:lnTo>
                      <a:pt x="264" y="594"/>
                    </a:lnTo>
                    <a:lnTo>
                      <a:pt x="246" y="588"/>
                    </a:lnTo>
                    <a:lnTo>
                      <a:pt x="234" y="582"/>
                    </a:lnTo>
                    <a:lnTo>
                      <a:pt x="198" y="570"/>
                    </a:lnTo>
                    <a:lnTo>
                      <a:pt x="198" y="564"/>
                    </a:lnTo>
                    <a:lnTo>
                      <a:pt x="186" y="564"/>
                    </a:lnTo>
                    <a:lnTo>
                      <a:pt x="180" y="558"/>
                    </a:lnTo>
                    <a:lnTo>
                      <a:pt x="180" y="552"/>
                    </a:lnTo>
                    <a:lnTo>
                      <a:pt x="174" y="552"/>
                    </a:lnTo>
                    <a:lnTo>
                      <a:pt x="156" y="540"/>
                    </a:lnTo>
                    <a:lnTo>
                      <a:pt x="150" y="534"/>
                    </a:lnTo>
                    <a:lnTo>
                      <a:pt x="138" y="528"/>
                    </a:lnTo>
                    <a:lnTo>
                      <a:pt x="132" y="522"/>
                    </a:lnTo>
                    <a:lnTo>
                      <a:pt x="126" y="522"/>
                    </a:lnTo>
                    <a:lnTo>
                      <a:pt x="126" y="516"/>
                    </a:lnTo>
                    <a:lnTo>
                      <a:pt x="114" y="498"/>
                    </a:lnTo>
                    <a:lnTo>
                      <a:pt x="108" y="486"/>
                    </a:lnTo>
                    <a:lnTo>
                      <a:pt x="108" y="474"/>
                    </a:lnTo>
                    <a:lnTo>
                      <a:pt x="102" y="468"/>
                    </a:lnTo>
                    <a:lnTo>
                      <a:pt x="96" y="462"/>
                    </a:lnTo>
                    <a:lnTo>
                      <a:pt x="96" y="456"/>
                    </a:lnTo>
                    <a:lnTo>
                      <a:pt x="102" y="450"/>
                    </a:lnTo>
                    <a:lnTo>
                      <a:pt x="102" y="444"/>
                    </a:lnTo>
                    <a:lnTo>
                      <a:pt x="96" y="438"/>
                    </a:lnTo>
                    <a:lnTo>
                      <a:pt x="96" y="432"/>
                    </a:lnTo>
                    <a:lnTo>
                      <a:pt x="84" y="426"/>
                    </a:lnTo>
                    <a:lnTo>
                      <a:pt x="78" y="408"/>
                    </a:lnTo>
                    <a:lnTo>
                      <a:pt x="66" y="396"/>
                    </a:lnTo>
                    <a:lnTo>
                      <a:pt x="60" y="390"/>
                    </a:lnTo>
                    <a:lnTo>
                      <a:pt x="48" y="378"/>
                    </a:lnTo>
                    <a:lnTo>
                      <a:pt x="42" y="366"/>
                    </a:lnTo>
                    <a:lnTo>
                      <a:pt x="36" y="366"/>
                    </a:lnTo>
                    <a:lnTo>
                      <a:pt x="36" y="360"/>
                    </a:lnTo>
                    <a:lnTo>
                      <a:pt x="36" y="354"/>
                    </a:lnTo>
                    <a:lnTo>
                      <a:pt x="30" y="348"/>
                    </a:lnTo>
                    <a:lnTo>
                      <a:pt x="24" y="330"/>
                    </a:lnTo>
                    <a:lnTo>
                      <a:pt x="18" y="330"/>
                    </a:lnTo>
                    <a:lnTo>
                      <a:pt x="12" y="324"/>
                    </a:lnTo>
                    <a:lnTo>
                      <a:pt x="6" y="318"/>
                    </a:lnTo>
                    <a:lnTo>
                      <a:pt x="0" y="306"/>
                    </a:lnTo>
                    <a:lnTo>
                      <a:pt x="0" y="300"/>
                    </a:lnTo>
                    <a:lnTo>
                      <a:pt x="0" y="294"/>
                    </a:lnTo>
                    <a:lnTo>
                      <a:pt x="6" y="288"/>
                    </a:lnTo>
                    <a:lnTo>
                      <a:pt x="12" y="294"/>
                    </a:lnTo>
                    <a:lnTo>
                      <a:pt x="18" y="294"/>
                    </a:lnTo>
                    <a:lnTo>
                      <a:pt x="24" y="294"/>
                    </a:lnTo>
                    <a:lnTo>
                      <a:pt x="30" y="294"/>
                    </a:lnTo>
                    <a:lnTo>
                      <a:pt x="36" y="300"/>
                    </a:lnTo>
                    <a:lnTo>
                      <a:pt x="54" y="294"/>
                    </a:lnTo>
                    <a:lnTo>
                      <a:pt x="60" y="294"/>
                    </a:lnTo>
                    <a:lnTo>
                      <a:pt x="60" y="288"/>
                    </a:lnTo>
                    <a:lnTo>
                      <a:pt x="72" y="300"/>
                    </a:lnTo>
                    <a:lnTo>
                      <a:pt x="84" y="306"/>
                    </a:lnTo>
                    <a:lnTo>
                      <a:pt x="84" y="312"/>
                    </a:lnTo>
                    <a:lnTo>
                      <a:pt x="90" y="312"/>
                    </a:lnTo>
                    <a:lnTo>
                      <a:pt x="96" y="318"/>
                    </a:lnTo>
                    <a:lnTo>
                      <a:pt x="114" y="312"/>
                    </a:lnTo>
                    <a:lnTo>
                      <a:pt x="120" y="306"/>
                    </a:lnTo>
                    <a:lnTo>
                      <a:pt x="126" y="300"/>
                    </a:lnTo>
                    <a:lnTo>
                      <a:pt x="132" y="300"/>
                    </a:lnTo>
                    <a:lnTo>
                      <a:pt x="150" y="306"/>
                    </a:lnTo>
                    <a:lnTo>
                      <a:pt x="162" y="312"/>
                    </a:lnTo>
                    <a:lnTo>
                      <a:pt x="180" y="318"/>
                    </a:lnTo>
                    <a:lnTo>
                      <a:pt x="186" y="324"/>
                    </a:lnTo>
                    <a:lnTo>
                      <a:pt x="198" y="324"/>
                    </a:lnTo>
                    <a:lnTo>
                      <a:pt x="204" y="318"/>
                    </a:lnTo>
                    <a:lnTo>
                      <a:pt x="216" y="318"/>
                    </a:lnTo>
                    <a:lnTo>
                      <a:pt x="222" y="312"/>
                    </a:lnTo>
                    <a:lnTo>
                      <a:pt x="228" y="312"/>
                    </a:lnTo>
                    <a:lnTo>
                      <a:pt x="234" y="312"/>
                    </a:lnTo>
                    <a:lnTo>
                      <a:pt x="240" y="312"/>
                    </a:lnTo>
                    <a:lnTo>
                      <a:pt x="258" y="294"/>
                    </a:lnTo>
                    <a:lnTo>
                      <a:pt x="258" y="288"/>
                    </a:lnTo>
                    <a:lnTo>
                      <a:pt x="282" y="258"/>
                    </a:lnTo>
                    <a:lnTo>
                      <a:pt x="306" y="240"/>
                    </a:lnTo>
                    <a:lnTo>
                      <a:pt x="318" y="228"/>
                    </a:lnTo>
                    <a:lnTo>
                      <a:pt x="324" y="210"/>
                    </a:lnTo>
                    <a:lnTo>
                      <a:pt x="330" y="198"/>
                    </a:lnTo>
                    <a:lnTo>
                      <a:pt x="342" y="180"/>
                    </a:lnTo>
                    <a:lnTo>
                      <a:pt x="348" y="180"/>
                    </a:lnTo>
                    <a:lnTo>
                      <a:pt x="372" y="168"/>
                    </a:lnTo>
                    <a:lnTo>
                      <a:pt x="390" y="162"/>
                    </a:lnTo>
                    <a:lnTo>
                      <a:pt x="402" y="144"/>
                    </a:lnTo>
                    <a:lnTo>
                      <a:pt x="450" y="126"/>
                    </a:lnTo>
                    <a:lnTo>
                      <a:pt x="468" y="126"/>
                    </a:lnTo>
                    <a:lnTo>
                      <a:pt x="480" y="114"/>
                    </a:lnTo>
                    <a:lnTo>
                      <a:pt x="486" y="102"/>
                    </a:lnTo>
                    <a:lnTo>
                      <a:pt x="486" y="96"/>
                    </a:lnTo>
                    <a:lnTo>
                      <a:pt x="480" y="96"/>
                    </a:lnTo>
                    <a:lnTo>
                      <a:pt x="480" y="90"/>
                    </a:lnTo>
                    <a:lnTo>
                      <a:pt x="480" y="72"/>
                    </a:lnTo>
                    <a:lnTo>
                      <a:pt x="486" y="54"/>
                    </a:lnTo>
                    <a:lnTo>
                      <a:pt x="492" y="48"/>
                    </a:lnTo>
                    <a:lnTo>
                      <a:pt x="498" y="42"/>
                    </a:lnTo>
                    <a:lnTo>
                      <a:pt x="504" y="42"/>
                    </a:lnTo>
                    <a:lnTo>
                      <a:pt x="516" y="36"/>
                    </a:lnTo>
                    <a:lnTo>
                      <a:pt x="534" y="18"/>
                    </a:lnTo>
                    <a:lnTo>
                      <a:pt x="552" y="12"/>
                    </a:lnTo>
                    <a:lnTo>
                      <a:pt x="582" y="6"/>
                    </a:lnTo>
                    <a:lnTo>
                      <a:pt x="588" y="6"/>
                    </a:lnTo>
                    <a:lnTo>
                      <a:pt x="600" y="0"/>
                    </a:lnTo>
                    <a:lnTo>
                      <a:pt x="612" y="0"/>
                    </a:lnTo>
                    <a:lnTo>
                      <a:pt x="660" y="0"/>
                    </a:lnTo>
                    <a:lnTo>
                      <a:pt x="672" y="0"/>
                    </a:lnTo>
                    <a:lnTo>
                      <a:pt x="678" y="0"/>
                    </a:lnTo>
                    <a:lnTo>
                      <a:pt x="684" y="6"/>
                    </a:lnTo>
                    <a:lnTo>
                      <a:pt x="690" y="0"/>
                    </a:lnTo>
                    <a:lnTo>
                      <a:pt x="690" y="48"/>
                    </a:lnTo>
                    <a:lnTo>
                      <a:pt x="744" y="48"/>
                    </a:lnTo>
                    <a:lnTo>
                      <a:pt x="780" y="54"/>
                    </a:lnTo>
                    <a:lnTo>
                      <a:pt x="792" y="48"/>
                    </a:lnTo>
                    <a:lnTo>
                      <a:pt x="804" y="54"/>
                    </a:lnTo>
                    <a:lnTo>
                      <a:pt x="810" y="54"/>
                    </a:lnTo>
                    <a:lnTo>
                      <a:pt x="816" y="60"/>
                    </a:lnTo>
                    <a:lnTo>
                      <a:pt x="822" y="66"/>
                    </a:lnTo>
                    <a:lnTo>
                      <a:pt x="828" y="72"/>
                    </a:lnTo>
                    <a:lnTo>
                      <a:pt x="840" y="72"/>
                    </a:lnTo>
                    <a:lnTo>
                      <a:pt x="846" y="78"/>
                    </a:lnTo>
                    <a:lnTo>
                      <a:pt x="846" y="72"/>
                    </a:lnTo>
                    <a:lnTo>
                      <a:pt x="858" y="78"/>
                    </a:lnTo>
                    <a:lnTo>
                      <a:pt x="864" y="78"/>
                    </a:lnTo>
                    <a:lnTo>
                      <a:pt x="876" y="84"/>
                    </a:lnTo>
                    <a:lnTo>
                      <a:pt x="888" y="96"/>
                    </a:lnTo>
                    <a:lnTo>
                      <a:pt x="888" y="102"/>
                    </a:lnTo>
                    <a:lnTo>
                      <a:pt x="900" y="108"/>
                    </a:lnTo>
                    <a:lnTo>
                      <a:pt x="912" y="108"/>
                    </a:lnTo>
                    <a:lnTo>
                      <a:pt x="924" y="108"/>
                    </a:lnTo>
                    <a:lnTo>
                      <a:pt x="936" y="108"/>
                    </a:lnTo>
                    <a:lnTo>
                      <a:pt x="942" y="108"/>
                    </a:lnTo>
                    <a:lnTo>
                      <a:pt x="948" y="114"/>
                    </a:lnTo>
                    <a:lnTo>
                      <a:pt x="954" y="114"/>
                    </a:lnTo>
                    <a:lnTo>
                      <a:pt x="978" y="120"/>
                    </a:lnTo>
                    <a:lnTo>
                      <a:pt x="996" y="132"/>
                    </a:lnTo>
                    <a:lnTo>
                      <a:pt x="1002" y="144"/>
                    </a:lnTo>
                    <a:lnTo>
                      <a:pt x="1008" y="144"/>
                    </a:lnTo>
                    <a:lnTo>
                      <a:pt x="1026" y="144"/>
                    </a:lnTo>
                    <a:lnTo>
                      <a:pt x="1032" y="144"/>
                    </a:lnTo>
                    <a:lnTo>
                      <a:pt x="1032" y="150"/>
                    </a:lnTo>
                    <a:lnTo>
                      <a:pt x="1032" y="156"/>
                    </a:lnTo>
                    <a:lnTo>
                      <a:pt x="1026" y="162"/>
                    </a:lnTo>
                    <a:lnTo>
                      <a:pt x="1026" y="168"/>
                    </a:lnTo>
                    <a:lnTo>
                      <a:pt x="1020" y="168"/>
                    </a:lnTo>
                    <a:lnTo>
                      <a:pt x="1020" y="174"/>
                    </a:lnTo>
                    <a:lnTo>
                      <a:pt x="1026" y="192"/>
                    </a:lnTo>
                    <a:lnTo>
                      <a:pt x="1032" y="204"/>
                    </a:lnTo>
                    <a:lnTo>
                      <a:pt x="1032" y="210"/>
                    </a:lnTo>
                    <a:lnTo>
                      <a:pt x="1032" y="216"/>
                    </a:lnTo>
                    <a:lnTo>
                      <a:pt x="1038" y="222"/>
                    </a:lnTo>
                    <a:lnTo>
                      <a:pt x="1038" y="228"/>
                    </a:lnTo>
                    <a:lnTo>
                      <a:pt x="1044" y="228"/>
                    </a:lnTo>
                    <a:lnTo>
                      <a:pt x="1032" y="252"/>
                    </a:lnTo>
                    <a:lnTo>
                      <a:pt x="1032" y="258"/>
                    </a:lnTo>
                    <a:lnTo>
                      <a:pt x="1038" y="258"/>
                    </a:lnTo>
                    <a:lnTo>
                      <a:pt x="1044" y="264"/>
                    </a:lnTo>
                    <a:lnTo>
                      <a:pt x="1038" y="282"/>
                    </a:lnTo>
                    <a:lnTo>
                      <a:pt x="1032" y="294"/>
                    </a:lnTo>
                    <a:lnTo>
                      <a:pt x="1032" y="300"/>
                    </a:lnTo>
                    <a:lnTo>
                      <a:pt x="1026" y="312"/>
                    </a:lnTo>
                    <a:lnTo>
                      <a:pt x="1032" y="324"/>
                    </a:lnTo>
                    <a:lnTo>
                      <a:pt x="1032" y="330"/>
                    </a:lnTo>
                    <a:lnTo>
                      <a:pt x="1038" y="342"/>
                    </a:lnTo>
                    <a:lnTo>
                      <a:pt x="1032" y="348"/>
                    </a:lnTo>
                    <a:lnTo>
                      <a:pt x="1038" y="354"/>
                    </a:lnTo>
                    <a:lnTo>
                      <a:pt x="1044" y="360"/>
                    </a:lnTo>
                    <a:lnTo>
                      <a:pt x="1038" y="378"/>
                    </a:lnTo>
                    <a:lnTo>
                      <a:pt x="1026" y="384"/>
                    </a:lnTo>
                    <a:lnTo>
                      <a:pt x="1020" y="384"/>
                    </a:lnTo>
                    <a:lnTo>
                      <a:pt x="1020" y="390"/>
                    </a:lnTo>
                    <a:lnTo>
                      <a:pt x="1026" y="396"/>
                    </a:lnTo>
                    <a:lnTo>
                      <a:pt x="1032" y="408"/>
                    </a:lnTo>
                    <a:lnTo>
                      <a:pt x="1026" y="420"/>
                    </a:lnTo>
                    <a:lnTo>
                      <a:pt x="1020" y="420"/>
                    </a:lnTo>
                    <a:lnTo>
                      <a:pt x="1014" y="420"/>
                    </a:lnTo>
                    <a:lnTo>
                      <a:pt x="1008" y="420"/>
                    </a:lnTo>
                    <a:lnTo>
                      <a:pt x="996" y="426"/>
                    </a:lnTo>
                    <a:lnTo>
                      <a:pt x="996" y="444"/>
                    </a:lnTo>
                    <a:lnTo>
                      <a:pt x="996" y="450"/>
                    </a:lnTo>
                    <a:lnTo>
                      <a:pt x="1002" y="450"/>
                    </a:lnTo>
                    <a:lnTo>
                      <a:pt x="1008" y="450"/>
                    </a:lnTo>
                    <a:lnTo>
                      <a:pt x="1014" y="450"/>
                    </a:lnTo>
                    <a:lnTo>
                      <a:pt x="1020" y="462"/>
                    </a:lnTo>
                    <a:lnTo>
                      <a:pt x="1014" y="486"/>
                    </a:lnTo>
                    <a:lnTo>
                      <a:pt x="1014" y="492"/>
                    </a:lnTo>
                    <a:lnTo>
                      <a:pt x="1008" y="498"/>
                    </a:lnTo>
                    <a:lnTo>
                      <a:pt x="1008" y="510"/>
                    </a:lnTo>
                    <a:lnTo>
                      <a:pt x="1014" y="510"/>
                    </a:lnTo>
                    <a:lnTo>
                      <a:pt x="1014" y="516"/>
                    </a:lnTo>
                    <a:lnTo>
                      <a:pt x="1014" y="534"/>
                    </a:lnTo>
                    <a:lnTo>
                      <a:pt x="1032" y="540"/>
                    </a:lnTo>
                    <a:lnTo>
                      <a:pt x="1044" y="552"/>
                    </a:lnTo>
                    <a:lnTo>
                      <a:pt x="1038" y="576"/>
                    </a:lnTo>
                    <a:lnTo>
                      <a:pt x="1032" y="588"/>
                    </a:lnTo>
                    <a:lnTo>
                      <a:pt x="1026" y="600"/>
                    </a:lnTo>
                    <a:lnTo>
                      <a:pt x="1020" y="606"/>
                    </a:lnTo>
                    <a:lnTo>
                      <a:pt x="1020" y="612"/>
                    </a:lnTo>
                    <a:lnTo>
                      <a:pt x="1020" y="618"/>
                    </a:lnTo>
                    <a:lnTo>
                      <a:pt x="1008" y="630"/>
                    </a:lnTo>
                    <a:lnTo>
                      <a:pt x="990" y="654"/>
                    </a:lnTo>
                    <a:lnTo>
                      <a:pt x="978" y="654"/>
                    </a:lnTo>
                    <a:lnTo>
                      <a:pt x="972" y="660"/>
                    </a:lnTo>
                    <a:lnTo>
                      <a:pt x="966" y="672"/>
                    </a:lnTo>
                    <a:lnTo>
                      <a:pt x="972" y="690"/>
                    </a:lnTo>
                    <a:lnTo>
                      <a:pt x="972" y="696"/>
                    </a:lnTo>
                    <a:lnTo>
                      <a:pt x="972" y="702"/>
                    </a:lnTo>
                    <a:lnTo>
                      <a:pt x="966" y="714"/>
                    </a:lnTo>
                    <a:lnTo>
                      <a:pt x="954" y="732"/>
                    </a:lnTo>
                    <a:lnTo>
                      <a:pt x="948" y="732"/>
                    </a:lnTo>
                    <a:lnTo>
                      <a:pt x="960" y="744"/>
                    </a:lnTo>
                    <a:lnTo>
                      <a:pt x="966" y="756"/>
                    </a:lnTo>
                    <a:lnTo>
                      <a:pt x="966" y="762"/>
                    </a:lnTo>
                    <a:lnTo>
                      <a:pt x="966" y="756"/>
                    </a:lnTo>
                    <a:lnTo>
                      <a:pt x="960" y="756"/>
                    </a:lnTo>
                    <a:lnTo>
                      <a:pt x="954" y="756"/>
                    </a:lnTo>
                    <a:lnTo>
                      <a:pt x="894" y="822"/>
                    </a:lnTo>
                    <a:lnTo>
                      <a:pt x="864" y="858"/>
                    </a:lnTo>
                    <a:lnTo>
                      <a:pt x="822" y="894"/>
                    </a:lnTo>
                    <a:lnTo>
                      <a:pt x="816" y="900"/>
                    </a:lnTo>
                    <a:lnTo>
                      <a:pt x="810" y="906"/>
                    </a:lnTo>
                    <a:close/>
                  </a:path>
                </a:pathLst>
              </a:custGeom>
              <a:noFill/>
              <a:ln w="9525">
                <a:solidFill>
                  <a:srgbClr val="FF0000"/>
                </a:solidFill>
                <a:prstDash val="solid"/>
                <a:round/>
                <a:headEnd/>
                <a:tailEnd/>
              </a:ln>
            </p:spPr>
            <p:txBody>
              <a:bodyPr/>
              <a:lstStyle/>
              <a:p>
                <a:endParaRPr lang="en-US"/>
              </a:p>
            </p:txBody>
          </p:sp>
          <p:sp>
            <p:nvSpPr>
              <p:cNvPr id="18" name="Freeform 9"/>
              <p:cNvSpPr>
                <a:spLocks noChangeAspect="1"/>
              </p:cNvSpPr>
              <p:nvPr/>
            </p:nvSpPr>
            <p:spPr bwMode="auto">
              <a:xfrm>
                <a:off x="2283" y="2601"/>
                <a:ext cx="324" cy="282"/>
              </a:xfrm>
              <a:custGeom>
                <a:avLst/>
                <a:gdLst/>
                <a:ahLst/>
                <a:cxnLst>
                  <a:cxn ang="0">
                    <a:pos x="240" y="18"/>
                  </a:cxn>
                  <a:cxn ang="0">
                    <a:pos x="222" y="6"/>
                  </a:cxn>
                  <a:cxn ang="0">
                    <a:pos x="204" y="6"/>
                  </a:cxn>
                  <a:cxn ang="0">
                    <a:pos x="180" y="12"/>
                  </a:cxn>
                  <a:cxn ang="0">
                    <a:pos x="168" y="18"/>
                  </a:cxn>
                  <a:cxn ang="0">
                    <a:pos x="144" y="24"/>
                  </a:cxn>
                  <a:cxn ang="0">
                    <a:pos x="120" y="42"/>
                  </a:cxn>
                  <a:cxn ang="0">
                    <a:pos x="96" y="48"/>
                  </a:cxn>
                  <a:cxn ang="0">
                    <a:pos x="84" y="66"/>
                  </a:cxn>
                  <a:cxn ang="0">
                    <a:pos x="78" y="84"/>
                  </a:cxn>
                  <a:cxn ang="0">
                    <a:pos x="66" y="96"/>
                  </a:cxn>
                  <a:cxn ang="0">
                    <a:pos x="54" y="102"/>
                  </a:cxn>
                  <a:cxn ang="0">
                    <a:pos x="48" y="114"/>
                  </a:cxn>
                  <a:cxn ang="0">
                    <a:pos x="36" y="126"/>
                  </a:cxn>
                  <a:cxn ang="0">
                    <a:pos x="18" y="138"/>
                  </a:cxn>
                  <a:cxn ang="0">
                    <a:pos x="6" y="144"/>
                  </a:cxn>
                  <a:cxn ang="0">
                    <a:pos x="12" y="156"/>
                  </a:cxn>
                  <a:cxn ang="0">
                    <a:pos x="18" y="180"/>
                  </a:cxn>
                  <a:cxn ang="0">
                    <a:pos x="30" y="198"/>
                  </a:cxn>
                  <a:cxn ang="0">
                    <a:pos x="48" y="210"/>
                  </a:cxn>
                  <a:cxn ang="0">
                    <a:pos x="48" y="234"/>
                  </a:cxn>
                  <a:cxn ang="0">
                    <a:pos x="60" y="240"/>
                  </a:cxn>
                  <a:cxn ang="0">
                    <a:pos x="78" y="252"/>
                  </a:cxn>
                  <a:cxn ang="0">
                    <a:pos x="90" y="270"/>
                  </a:cxn>
                  <a:cxn ang="0">
                    <a:pos x="114" y="276"/>
                  </a:cxn>
                  <a:cxn ang="0">
                    <a:pos x="132" y="282"/>
                  </a:cxn>
                  <a:cxn ang="0">
                    <a:pos x="150" y="270"/>
                  </a:cxn>
                  <a:cxn ang="0">
                    <a:pos x="150" y="258"/>
                  </a:cxn>
                  <a:cxn ang="0">
                    <a:pos x="168" y="246"/>
                  </a:cxn>
                  <a:cxn ang="0">
                    <a:pos x="156" y="228"/>
                  </a:cxn>
                  <a:cxn ang="0">
                    <a:pos x="174" y="216"/>
                  </a:cxn>
                  <a:cxn ang="0">
                    <a:pos x="192" y="216"/>
                  </a:cxn>
                  <a:cxn ang="0">
                    <a:pos x="216" y="210"/>
                  </a:cxn>
                  <a:cxn ang="0">
                    <a:pos x="234" y="210"/>
                  </a:cxn>
                  <a:cxn ang="0">
                    <a:pos x="252" y="198"/>
                  </a:cxn>
                  <a:cxn ang="0">
                    <a:pos x="270" y="186"/>
                  </a:cxn>
                  <a:cxn ang="0">
                    <a:pos x="282" y="180"/>
                  </a:cxn>
                  <a:cxn ang="0">
                    <a:pos x="276" y="168"/>
                  </a:cxn>
                  <a:cxn ang="0">
                    <a:pos x="288" y="150"/>
                  </a:cxn>
                  <a:cxn ang="0">
                    <a:pos x="306" y="132"/>
                  </a:cxn>
                  <a:cxn ang="0">
                    <a:pos x="306" y="126"/>
                  </a:cxn>
                  <a:cxn ang="0">
                    <a:pos x="324" y="114"/>
                  </a:cxn>
                  <a:cxn ang="0">
                    <a:pos x="318" y="90"/>
                  </a:cxn>
                  <a:cxn ang="0">
                    <a:pos x="312" y="78"/>
                  </a:cxn>
                  <a:cxn ang="0">
                    <a:pos x="294" y="60"/>
                  </a:cxn>
                  <a:cxn ang="0">
                    <a:pos x="282" y="54"/>
                  </a:cxn>
                  <a:cxn ang="0">
                    <a:pos x="270" y="48"/>
                  </a:cxn>
                  <a:cxn ang="0">
                    <a:pos x="264" y="48"/>
                  </a:cxn>
                  <a:cxn ang="0">
                    <a:pos x="258" y="42"/>
                  </a:cxn>
                  <a:cxn ang="0">
                    <a:pos x="258" y="36"/>
                  </a:cxn>
                  <a:cxn ang="0">
                    <a:pos x="246" y="30"/>
                  </a:cxn>
                </a:cxnLst>
                <a:rect l="0" t="0" r="r" b="b"/>
                <a:pathLst>
                  <a:path w="324" h="282">
                    <a:moveTo>
                      <a:pt x="240" y="30"/>
                    </a:moveTo>
                    <a:lnTo>
                      <a:pt x="234" y="30"/>
                    </a:lnTo>
                    <a:lnTo>
                      <a:pt x="234" y="24"/>
                    </a:lnTo>
                    <a:lnTo>
                      <a:pt x="240" y="24"/>
                    </a:lnTo>
                    <a:lnTo>
                      <a:pt x="240" y="18"/>
                    </a:lnTo>
                    <a:lnTo>
                      <a:pt x="234" y="18"/>
                    </a:lnTo>
                    <a:lnTo>
                      <a:pt x="228" y="18"/>
                    </a:lnTo>
                    <a:lnTo>
                      <a:pt x="222" y="18"/>
                    </a:lnTo>
                    <a:lnTo>
                      <a:pt x="222" y="12"/>
                    </a:lnTo>
                    <a:lnTo>
                      <a:pt x="222" y="6"/>
                    </a:lnTo>
                    <a:lnTo>
                      <a:pt x="216" y="6"/>
                    </a:lnTo>
                    <a:lnTo>
                      <a:pt x="216" y="0"/>
                    </a:lnTo>
                    <a:lnTo>
                      <a:pt x="216" y="6"/>
                    </a:lnTo>
                    <a:lnTo>
                      <a:pt x="210" y="6"/>
                    </a:lnTo>
                    <a:lnTo>
                      <a:pt x="204" y="6"/>
                    </a:lnTo>
                    <a:lnTo>
                      <a:pt x="198" y="6"/>
                    </a:lnTo>
                    <a:lnTo>
                      <a:pt x="192" y="6"/>
                    </a:lnTo>
                    <a:lnTo>
                      <a:pt x="186" y="6"/>
                    </a:lnTo>
                    <a:lnTo>
                      <a:pt x="186" y="12"/>
                    </a:lnTo>
                    <a:lnTo>
                      <a:pt x="180" y="12"/>
                    </a:lnTo>
                    <a:lnTo>
                      <a:pt x="180" y="18"/>
                    </a:lnTo>
                    <a:lnTo>
                      <a:pt x="174" y="18"/>
                    </a:lnTo>
                    <a:lnTo>
                      <a:pt x="168" y="18"/>
                    </a:lnTo>
                    <a:lnTo>
                      <a:pt x="168" y="24"/>
                    </a:lnTo>
                    <a:lnTo>
                      <a:pt x="168" y="18"/>
                    </a:lnTo>
                    <a:lnTo>
                      <a:pt x="162" y="18"/>
                    </a:lnTo>
                    <a:lnTo>
                      <a:pt x="156" y="18"/>
                    </a:lnTo>
                    <a:lnTo>
                      <a:pt x="150" y="18"/>
                    </a:lnTo>
                    <a:lnTo>
                      <a:pt x="150" y="24"/>
                    </a:lnTo>
                    <a:lnTo>
                      <a:pt x="144" y="24"/>
                    </a:lnTo>
                    <a:lnTo>
                      <a:pt x="144" y="30"/>
                    </a:lnTo>
                    <a:lnTo>
                      <a:pt x="138" y="36"/>
                    </a:lnTo>
                    <a:lnTo>
                      <a:pt x="132" y="42"/>
                    </a:lnTo>
                    <a:lnTo>
                      <a:pt x="126" y="42"/>
                    </a:lnTo>
                    <a:lnTo>
                      <a:pt x="120" y="42"/>
                    </a:lnTo>
                    <a:lnTo>
                      <a:pt x="114" y="42"/>
                    </a:lnTo>
                    <a:lnTo>
                      <a:pt x="114" y="48"/>
                    </a:lnTo>
                    <a:lnTo>
                      <a:pt x="108" y="48"/>
                    </a:lnTo>
                    <a:lnTo>
                      <a:pt x="102" y="48"/>
                    </a:lnTo>
                    <a:lnTo>
                      <a:pt x="96" y="48"/>
                    </a:lnTo>
                    <a:lnTo>
                      <a:pt x="96" y="54"/>
                    </a:lnTo>
                    <a:lnTo>
                      <a:pt x="90" y="54"/>
                    </a:lnTo>
                    <a:lnTo>
                      <a:pt x="90" y="60"/>
                    </a:lnTo>
                    <a:lnTo>
                      <a:pt x="84" y="60"/>
                    </a:lnTo>
                    <a:lnTo>
                      <a:pt x="84" y="66"/>
                    </a:lnTo>
                    <a:lnTo>
                      <a:pt x="84" y="72"/>
                    </a:lnTo>
                    <a:lnTo>
                      <a:pt x="78" y="78"/>
                    </a:lnTo>
                    <a:lnTo>
                      <a:pt x="84" y="78"/>
                    </a:lnTo>
                    <a:lnTo>
                      <a:pt x="78" y="78"/>
                    </a:lnTo>
                    <a:lnTo>
                      <a:pt x="78" y="84"/>
                    </a:lnTo>
                    <a:lnTo>
                      <a:pt x="72" y="84"/>
                    </a:lnTo>
                    <a:lnTo>
                      <a:pt x="66" y="84"/>
                    </a:lnTo>
                    <a:lnTo>
                      <a:pt x="66" y="90"/>
                    </a:lnTo>
                    <a:lnTo>
                      <a:pt x="72" y="90"/>
                    </a:lnTo>
                    <a:lnTo>
                      <a:pt x="66" y="96"/>
                    </a:lnTo>
                    <a:lnTo>
                      <a:pt x="60" y="96"/>
                    </a:lnTo>
                    <a:lnTo>
                      <a:pt x="60" y="102"/>
                    </a:lnTo>
                    <a:lnTo>
                      <a:pt x="60" y="96"/>
                    </a:lnTo>
                    <a:lnTo>
                      <a:pt x="60" y="102"/>
                    </a:lnTo>
                    <a:lnTo>
                      <a:pt x="54" y="102"/>
                    </a:lnTo>
                    <a:lnTo>
                      <a:pt x="54" y="108"/>
                    </a:lnTo>
                    <a:lnTo>
                      <a:pt x="48" y="108"/>
                    </a:lnTo>
                    <a:lnTo>
                      <a:pt x="54" y="108"/>
                    </a:lnTo>
                    <a:lnTo>
                      <a:pt x="54" y="114"/>
                    </a:lnTo>
                    <a:lnTo>
                      <a:pt x="48" y="114"/>
                    </a:lnTo>
                    <a:lnTo>
                      <a:pt x="48" y="120"/>
                    </a:lnTo>
                    <a:lnTo>
                      <a:pt x="42" y="120"/>
                    </a:lnTo>
                    <a:lnTo>
                      <a:pt x="48" y="126"/>
                    </a:lnTo>
                    <a:lnTo>
                      <a:pt x="42" y="126"/>
                    </a:lnTo>
                    <a:lnTo>
                      <a:pt x="36" y="126"/>
                    </a:lnTo>
                    <a:lnTo>
                      <a:pt x="36" y="132"/>
                    </a:lnTo>
                    <a:lnTo>
                      <a:pt x="30" y="132"/>
                    </a:lnTo>
                    <a:lnTo>
                      <a:pt x="24" y="132"/>
                    </a:lnTo>
                    <a:lnTo>
                      <a:pt x="18" y="132"/>
                    </a:lnTo>
                    <a:lnTo>
                      <a:pt x="18" y="138"/>
                    </a:lnTo>
                    <a:lnTo>
                      <a:pt x="12" y="138"/>
                    </a:lnTo>
                    <a:lnTo>
                      <a:pt x="6" y="138"/>
                    </a:lnTo>
                    <a:lnTo>
                      <a:pt x="6" y="144"/>
                    </a:lnTo>
                    <a:lnTo>
                      <a:pt x="6" y="138"/>
                    </a:lnTo>
                    <a:lnTo>
                      <a:pt x="6" y="144"/>
                    </a:lnTo>
                    <a:lnTo>
                      <a:pt x="0" y="144"/>
                    </a:lnTo>
                    <a:lnTo>
                      <a:pt x="0" y="150"/>
                    </a:lnTo>
                    <a:lnTo>
                      <a:pt x="6" y="150"/>
                    </a:lnTo>
                    <a:lnTo>
                      <a:pt x="6" y="156"/>
                    </a:lnTo>
                    <a:lnTo>
                      <a:pt x="12" y="156"/>
                    </a:lnTo>
                    <a:lnTo>
                      <a:pt x="12" y="162"/>
                    </a:lnTo>
                    <a:lnTo>
                      <a:pt x="12" y="168"/>
                    </a:lnTo>
                    <a:lnTo>
                      <a:pt x="18" y="168"/>
                    </a:lnTo>
                    <a:lnTo>
                      <a:pt x="18" y="174"/>
                    </a:lnTo>
                    <a:lnTo>
                      <a:pt x="18" y="180"/>
                    </a:lnTo>
                    <a:lnTo>
                      <a:pt x="24" y="180"/>
                    </a:lnTo>
                    <a:lnTo>
                      <a:pt x="24" y="186"/>
                    </a:lnTo>
                    <a:lnTo>
                      <a:pt x="24" y="192"/>
                    </a:lnTo>
                    <a:lnTo>
                      <a:pt x="30" y="192"/>
                    </a:lnTo>
                    <a:lnTo>
                      <a:pt x="30" y="198"/>
                    </a:lnTo>
                    <a:lnTo>
                      <a:pt x="36" y="198"/>
                    </a:lnTo>
                    <a:lnTo>
                      <a:pt x="36" y="204"/>
                    </a:lnTo>
                    <a:lnTo>
                      <a:pt x="36" y="210"/>
                    </a:lnTo>
                    <a:lnTo>
                      <a:pt x="42" y="210"/>
                    </a:lnTo>
                    <a:lnTo>
                      <a:pt x="48" y="210"/>
                    </a:lnTo>
                    <a:lnTo>
                      <a:pt x="54" y="210"/>
                    </a:lnTo>
                    <a:lnTo>
                      <a:pt x="48" y="216"/>
                    </a:lnTo>
                    <a:lnTo>
                      <a:pt x="48" y="222"/>
                    </a:lnTo>
                    <a:lnTo>
                      <a:pt x="48" y="228"/>
                    </a:lnTo>
                    <a:lnTo>
                      <a:pt x="48" y="234"/>
                    </a:lnTo>
                    <a:lnTo>
                      <a:pt x="48" y="240"/>
                    </a:lnTo>
                    <a:lnTo>
                      <a:pt x="48" y="234"/>
                    </a:lnTo>
                    <a:lnTo>
                      <a:pt x="54" y="234"/>
                    </a:lnTo>
                    <a:lnTo>
                      <a:pt x="60" y="234"/>
                    </a:lnTo>
                    <a:lnTo>
                      <a:pt x="60" y="240"/>
                    </a:lnTo>
                    <a:lnTo>
                      <a:pt x="66" y="240"/>
                    </a:lnTo>
                    <a:lnTo>
                      <a:pt x="66" y="246"/>
                    </a:lnTo>
                    <a:lnTo>
                      <a:pt x="72" y="246"/>
                    </a:lnTo>
                    <a:lnTo>
                      <a:pt x="72" y="252"/>
                    </a:lnTo>
                    <a:lnTo>
                      <a:pt x="78" y="252"/>
                    </a:lnTo>
                    <a:lnTo>
                      <a:pt x="78" y="258"/>
                    </a:lnTo>
                    <a:lnTo>
                      <a:pt x="84" y="258"/>
                    </a:lnTo>
                    <a:lnTo>
                      <a:pt x="84" y="264"/>
                    </a:lnTo>
                    <a:lnTo>
                      <a:pt x="90" y="264"/>
                    </a:lnTo>
                    <a:lnTo>
                      <a:pt x="90" y="270"/>
                    </a:lnTo>
                    <a:lnTo>
                      <a:pt x="96" y="270"/>
                    </a:lnTo>
                    <a:lnTo>
                      <a:pt x="96" y="276"/>
                    </a:lnTo>
                    <a:lnTo>
                      <a:pt x="102" y="276"/>
                    </a:lnTo>
                    <a:lnTo>
                      <a:pt x="108" y="276"/>
                    </a:lnTo>
                    <a:lnTo>
                      <a:pt x="114" y="276"/>
                    </a:lnTo>
                    <a:lnTo>
                      <a:pt x="114" y="270"/>
                    </a:lnTo>
                    <a:lnTo>
                      <a:pt x="120" y="270"/>
                    </a:lnTo>
                    <a:lnTo>
                      <a:pt x="120" y="276"/>
                    </a:lnTo>
                    <a:lnTo>
                      <a:pt x="126" y="282"/>
                    </a:lnTo>
                    <a:lnTo>
                      <a:pt x="132" y="282"/>
                    </a:lnTo>
                    <a:lnTo>
                      <a:pt x="138" y="282"/>
                    </a:lnTo>
                    <a:lnTo>
                      <a:pt x="144" y="282"/>
                    </a:lnTo>
                    <a:lnTo>
                      <a:pt x="144" y="276"/>
                    </a:lnTo>
                    <a:lnTo>
                      <a:pt x="144" y="270"/>
                    </a:lnTo>
                    <a:lnTo>
                      <a:pt x="150" y="270"/>
                    </a:lnTo>
                    <a:lnTo>
                      <a:pt x="150" y="264"/>
                    </a:lnTo>
                    <a:lnTo>
                      <a:pt x="156" y="264"/>
                    </a:lnTo>
                    <a:lnTo>
                      <a:pt x="150" y="258"/>
                    </a:lnTo>
                    <a:lnTo>
                      <a:pt x="156" y="258"/>
                    </a:lnTo>
                    <a:lnTo>
                      <a:pt x="150" y="258"/>
                    </a:lnTo>
                    <a:lnTo>
                      <a:pt x="150" y="252"/>
                    </a:lnTo>
                    <a:lnTo>
                      <a:pt x="156" y="252"/>
                    </a:lnTo>
                    <a:lnTo>
                      <a:pt x="162" y="252"/>
                    </a:lnTo>
                    <a:lnTo>
                      <a:pt x="162" y="246"/>
                    </a:lnTo>
                    <a:lnTo>
                      <a:pt x="168" y="246"/>
                    </a:lnTo>
                    <a:lnTo>
                      <a:pt x="168" y="240"/>
                    </a:lnTo>
                    <a:lnTo>
                      <a:pt x="162" y="240"/>
                    </a:lnTo>
                    <a:lnTo>
                      <a:pt x="162" y="234"/>
                    </a:lnTo>
                    <a:lnTo>
                      <a:pt x="156" y="234"/>
                    </a:lnTo>
                    <a:lnTo>
                      <a:pt x="156" y="228"/>
                    </a:lnTo>
                    <a:lnTo>
                      <a:pt x="162" y="228"/>
                    </a:lnTo>
                    <a:lnTo>
                      <a:pt x="168" y="228"/>
                    </a:lnTo>
                    <a:lnTo>
                      <a:pt x="174" y="228"/>
                    </a:lnTo>
                    <a:lnTo>
                      <a:pt x="174" y="222"/>
                    </a:lnTo>
                    <a:lnTo>
                      <a:pt x="174" y="216"/>
                    </a:lnTo>
                    <a:lnTo>
                      <a:pt x="180" y="216"/>
                    </a:lnTo>
                    <a:lnTo>
                      <a:pt x="180" y="210"/>
                    </a:lnTo>
                    <a:lnTo>
                      <a:pt x="186" y="210"/>
                    </a:lnTo>
                    <a:lnTo>
                      <a:pt x="186" y="216"/>
                    </a:lnTo>
                    <a:lnTo>
                      <a:pt x="192" y="216"/>
                    </a:lnTo>
                    <a:lnTo>
                      <a:pt x="192" y="210"/>
                    </a:lnTo>
                    <a:lnTo>
                      <a:pt x="198" y="210"/>
                    </a:lnTo>
                    <a:lnTo>
                      <a:pt x="204" y="210"/>
                    </a:lnTo>
                    <a:lnTo>
                      <a:pt x="210" y="210"/>
                    </a:lnTo>
                    <a:lnTo>
                      <a:pt x="216" y="210"/>
                    </a:lnTo>
                    <a:lnTo>
                      <a:pt x="222" y="210"/>
                    </a:lnTo>
                    <a:lnTo>
                      <a:pt x="228" y="210"/>
                    </a:lnTo>
                    <a:lnTo>
                      <a:pt x="228" y="204"/>
                    </a:lnTo>
                    <a:lnTo>
                      <a:pt x="234" y="204"/>
                    </a:lnTo>
                    <a:lnTo>
                      <a:pt x="234" y="210"/>
                    </a:lnTo>
                    <a:lnTo>
                      <a:pt x="234" y="204"/>
                    </a:lnTo>
                    <a:lnTo>
                      <a:pt x="240" y="204"/>
                    </a:lnTo>
                    <a:lnTo>
                      <a:pt x="246" y="204"/>
                    </a:lnTo>
                    <a:lnTo>
                      <a:pt x="252" y="204"/>
                    </a:lnTo>
                    <a:lnTo>
                      <a:pt x="252" y="198"/>
                    </a:lnTo>
                    <a:lnTo>
                      <a:pt x="258" y="198"/>
                    </a:lnTo>
                    <a:lnTo>
                      <a:pt x="264" y="198"/>
                    </a:lnTo>
                    <a:lnTo>
                      <a:pt x="264" y="192"/>
                    </a:lnTo>
                    <a:lnTo>
                      <a:pt x="270" y="192"/>
                    </a:lnTo>
                    <a:lnTo>
                      <a:pt x="270" y="186"/>
                    </a:lnTo>
                    <a:lnTo>
                      <a:pt x="276" y="186"/>
                    </a:lnTo>
                    <a:lnTo>
                      <a:pt x="282" y="186"/>
                    </a:lnTo>
                    <a:lnTo>
                      <a:pt x="282" y="180"/>
                    </a:lnTo>
                    <a:lnTo>
                      <a:pt x="288" y="180"/>
                    </a:lnTo>
                    <a:lnTo>
                      <a:pt x="282" y="180"/>
                    </a:lnTo>
                    <a:lnTo>
                      <a:pt x="282" y="174"/>
                    </a:lnTo>
                    <a:lnTo>
                      <a:pt x="282" y="180"/>
                    </a:lnTo>
                    <a:lnTo>
                      <a:pt x="282" y="174"/>
                    </a:lnTo>
                    <a:lnTo>
                      <a:pt x="276" y="174"/>
                    </a:lnTo>
                    <a:lnTo>
                      <a:pt x="276" y="168"/>
                    </a:lnTo>
                    <a:lnTo>
                      <a:pt x="282" y="168"/>
                    </a:lnTo>
                    <a:lnTo>
                      <a:pt x="282" y="162"/>
                    </a:lnTo>
                    <a:lnTo>
                      <a:pt x="282" y="156"/>
                    </a:lnTo>
                    <a:lnTo>
                      <a:pt x="282" y="150"/>
                    </a:lnTo>
                    <a:lnTo>
                      <a:pt x="288" y="150"/>
                    </a:lnTo>
                    <a:lnTo>
                      <a:pt x="294" y="144"/>
                    </a:lnTo>
                    <a:lnTo>
                      <a:pt x="300" y="144"/>
                    </a:lnTo>
                    <a:lnTo>
                      <a:pt x="300" y="138"/>
                    </a:lnTo>
                    <a:lnTo>
                      <a:pt x="306" y="138"/>
                    </a:lnTo>
                    <a:lnTo>
                      <a:pt x="306" y="132"/>
                    </a:lnTo>
                    <a:lnTo>
                      <a:pt x="300" y="132"/>
                    </a:lnTo>
                    <a:lnTo>
                      <a:pt x="300" y="126"/>
                    </a:lnTo>
                    <a:lnTo>
                      <a:pt x="306" y="126"/>
                    </a:lnTo>
                    <a:lnTo>
                      <a:pt x="300" y="126"/>
                    </a:lnTo>
                    <a:lnTo>
                      <a:pt x="306" y="126"/>
                    </a:lnTo>
                    <a:lnTo>
                      <a:pt x="306" y="120"/>
                    </a:lnTo>
                    <a:lnTo>
                      <a:pt x="312" y="120"/>
                    </a:lnTo>
                    <a:lnTo>
                      <a:pt x="318" y="120"/>
                    </a:lnTo>
                    <a:lnTo>
                      <a:pt x="318" y="114"/>
                    </a:lnTo>
                    <a:lnTo>
                      <a:pt x="324" y="114"/>
                    </a:lnTo>
                    <a:lnTo>
                      <a:pt x="324" y="108"/>
                    </a:lnTo>
                    <a:lnTo>
                      <a:pt x="324" y="102"/>
                    </a:lnTo>
                    <a:lnTo>
                      <a:pt x="324" y="96"/>
                    </a:lnTo>
                    <a:lnTo>
                      <a:pt x="318" y="96"/>
                    </a:lnTo>
                    <a:lnTo>
                      <a:pt x="318" y="90"/>
                    </a:lnTo>
                    <a:lnTo>
                      <a:pt x="318" y="84"/>
                    </a:lnTo>
                    <a:lnTo>
                      <a:pt x="312" y="84"/>
                    </a:lnTo>
                    <a:lnTo>
                      <a:pt x="306" y="84"/>
                    </a:lnTo>
                    <a:lnTo>
                      <a:pt x="312" y="84"/>
                    </a:lnTo>
                    <a:lnTo>
                      <a:pt x="312" y="78"/>
                    </a:lnTo>
                    <a:lnTo>
                      <a:pt x="306" y="72"/>
                    </a:lnTo>
                    <a:lnTo>
                      <a:pt x="300" y="72"/>
                    </a:lnTo>
                    <a:lnTo>
                      <a:pt x="294" y="72"/>
                    </a:lnTo>
                    <a:lnTo>
                      <a:pt x="294" y="66"/>
                    </a:lnTo>
                    <a:lnTo>
                      <a:pt x="294" y="60"/>
                    </a:lnTo>
                    <a:lnTo>
                      <a:pt x="288" y="60"/>
                    </a:lnTo>
                    <a:lnTo>
                      <a:pt x="282" y="60"/>
                    </a:lnTo>
                    <a:lnTo>
                      <a:pt x="282" y="54"/>
                    </a:lnTo>
                    <a:lnTo>
                      <a:pt x="282" y="60"/>
                    </a:lnTo>
                    <a:lnTo>
                      <a:pt x="282" y="54"/>
                    </a:lnTo>
                    <a:lnTo>
                      <a:pt x="276" y="54"/>
                    </a:lnTo>
                    <a:lnTo>
                      <a:pt x="276" y="48"/>
                    </a:lnTo>
                    <a:lnTo>
                      <a:pt x="276" y="54"/>
                    </a:lnTo>
                    <a:lnTo>
                      <a:pt x="270" y="54"/>
                    </a:lnTo>
                    <a:lnTo>
                      <a:pt x="270" y="48"/>
                    </a:lnTo>
                    <a:lnTo>
                      <a:pt x="276" y="48"/>
                    </a:lnTo>
                    <a:lnTo>
                      <a:pt x="270" y="48"/>
                    </a:lnTo>
                    <a:lnTo>
                      <a:pt x="276" y="48"/>
                    </a:lnTo>
                    <a:lnTo>
                      <a:pt x="270" y="48"/>
                    </a:lnTo>
                    <a:lnTo>
                      <a:pt x="264" y="48"/>
                    </a:lnTo>
                    <a:lnTo>
                      <a:pt x="270" y="48"/>
                    </a:lnTo>
                    <a:lnTo>
                      <a:pt x="264" y="42"/>
                    </a:lnTo>
                    <a:lnTo>
                      <a:pt x="264" y="48"/>
                    </a:lnTo>
                    <a:lnTo>
                      <a:pt x="258" y="48"/>
                    </a:lnTo>
                    <a:lnTo>
                      <a:pt x="258" y="42"/>
                    </a:lnTo>
                    <a:lnTo>
                      <a:pt x="252" y="42"/>
                    </a:lnTo>
                    <a:lnTo>
                      <a:pt x="258" y="42"/>
                    </a:lnTo>
                    <a:lnTo>
                      <a:pt x="258" y="36"/>
                    </a:lnTo>
                    <a:lnTo>
                      <a:pt x="252" y="36"/>
                    </a:lnTo>
                    <a:lnTo>
                      <a:pt x="258" y="36"/>
                    </a:lnTo>
                    <a:lnTo>
                      <a:pt x="258" y="30"/>
                    </a:lnTo>
                    <a:lnTo>
                      <a:pt x="252" y="30"/>
                    </a:lnTo>
                    <a:lnTo>
                      <a:pt x="258" y="30"/>
                    </a:lnTo>
                    <a:lnTo>
                      <a:pt x="252" y="30"/>
                    </a:lnTo>
                    <a:lnTo>
                      <a:pt x="246" y="30"/>
                    </a:lnTo>
                    <a:lnTo>
                      <a:pt x="240" y="30"/>
                    </a:lnTo>
                  </a:path>
                </a:pathLst>
              </a:custGeom>
              <a:noFill/>
              <a:ln w="9525">
                <a:solidFill>
                  <a:srgbClr val="FF0000"/>
                </a:solidFill>
                <a:prstDash val="solid"/>
                <a:round/>
                <a:headEnd/>
                <a:tailEnd/>
              </a:ln>
            </p:spPr>
            <p:txBody>
              <a:bodyPr/>
              <a:lstStyle/>
              <a:p>
                <a:endParaRPr lang="en-US"/>
              </a:p>
            </p:txBody>
          </p:sp>
          <p:sp>
            <p:nvSpPr>
              <p:cNvPr id="19" name="Freeform 10"/>
              <p:cNvSpPr>
                <a:spLocks noChangeAspect="1"/>
              </p:cNvSpPr>
              <p:nvPr/>
            </p:nvSpPr>
            <p:spPr bwMode="auto">
              <a:xfrm>
                <a:off x="969" y="1785"/>
                <a:ext cx="2094" cy="1650"/>
              </a:xfrm>
              <a:custGeom>
                <a:avLst/>
                <a:gdLst/>
                <a:ahLst/>
                <a:cxnLst>
                  <a:cxn ang="0">
                    <a:pos x="1920" y="144"/>
                  </a:cxn>
                  <a:cxn ang="0">
                    <a:pos x="1968" y="240"/>
                  </a:cxn>
                  <a:cxn ang="0">
                    <a:pos x="1980" y="366"/>
                  </a:cxn>
                  <a:cxn ang="0">
                    <a:pos x="1968" y="444"/>
                  </a:cxn>
                  <a:cxn ang="0">
                    <a:pos x="1926" y="450"/>
                  </a:cxn>
                  <a:cxn ang="0">
                    <a:pos x="1854" y="480"/>
                  </a:cxn>
                  <a:cxn ang="0">
                    <a:pos x="1818" y="546"/>
                  </a:cxn>
                  <a:cxn ang="0">
                    <a:pos x="1842" y="618"/>
                  </a:cxn>
                  <a:cxn ang="0">
                    <a:pos x="1920" y="648"/>
                  </a:cxn>
                  <a:cxn ang="0">
                    <a:pos x="1974" y="612"/>
                  </a:cxn>
                  <a:cxn ang="0">
                    <a:pos x="2028" y="588"/>
                  </a:cxn>
                  <a:cxn ang="0">
                    <a:pos x="2094" y="612"/>
                  </a:cxn>
                  <a:cxn ang="0">
                    <a:pos x="2064" y="690"/>
                  </a:cxn>
                  <a:cxn ang="0">
                    <a:pos x="2046" y="774"/>
                  </a:cxn>
                  <a:cxn ang="0">
                    <a:pos x="2004" y="840"/>
                  </a:cxn>
                  <a:cxn ang="0">
                    <a:pos x="1938" y="876"/>
                  </a:cxn>
                  <a:cxn ang="0">
                    <a:pos x="1890" y="930"/>
                  </a:cxn>
                  <a:cxn ang="0">
                    <a:pos x="1854" y="990"/>
                  </a:cxn>
                  <a:cxn ang="0">
                    <a:pos x="1806" y="1056"/>
                  </a:cxn>
                  <a:cxn ang="0">
                    <a:pos x="1764" y="1116"/>
                  </a:cxn>
                  <a:cxn ang="0">
                    <a:pos x="1722" y="1176"/>
                  </a:cxn>
                  <a:cxn ang="0">
                    <a:pos x="1668" y="1212"/>
                  </a:cxn>
                  <a:cxn ang="0">
                    <a:pos x="1620" y="1254"/>
                  </a:cxn>
                  <a:cxn ang="0">
                    <a:pos x="1566" y="1302"/>
                  </a:cxn>
                  <a:cxn ang="0">
                    <a:pos x="1512" y="1350"/>
                  </a:cxn>
                  <a:cxn ang="0">
                    <a:pos x="1452" y="1392"/>
                  </a:cxn>
                  <a:cxn ang="0">
                    <a:pos x="1398" y="1428"/>
                  </a:cxn>
                  <a:cxn ang="0">
                    <a:pos x="1332" y="1470"/>
                  </a:cxn>
                  <a:cxn ang="0">
                    <a:pos x="1254" y="1500"/>
                  </a:cxn>
                  <a:cxn ang="0">
                    <a:pos x="1176" y="1500"/>
                  </a:cxn>
                  <a:cxn ang="0">
                    <a:pos x="1140" y="1548"/>
                  </a:cxn>
                  <a:cxn ang="0">
                    <a:pos x="1050" y="1536"/>
                  </a:cxn>
                  <a:cxn ang="0">
                    <a:pos x="1014" y="1566"/>
                  </a:cxn>
                  <a:cxn ang="0">
                    <a:pos x="930" y="1548"/>
                  </a:cxn>
                  <a:cxn ang="0">
                    <a:pos x="858" y="1542"/>
                  </a:cxn>
                  <a:cxn ang="0">
                    <a:pos x="804" y="1554"/>
                  </a:cxn>
                  <a:cxn ang="0">
                    <a:pos x="714" y="1542"/>
                  </a:cxn>
                  <a:cxn ang="0">
                    <a:pos x="654" y="1572"/>
                  </a:cxn>
                  <a:cxn ang="0">
                    <a:pos x="612" y="1596"/>
                  </a:cxn>
                  <a:cxn ang="0">
                    <a:pos x="534" y="1596"/>
                  </a:cxn>
                  <a:cxn ang="0">
                    <a:pos x="450" y="1602"/>
                  </a:cxn>
                  <a:cxn ang="0">
                    <a:pos x="384" y="1644"/>
                  </a:cxn>
                  <a:cxn ang="0">
                    <a:pos x="306" y="1632"/>
                  </a:cxn>
                  <a:cxn ang="0">
                    <a:pos x="294" y="1602"/>
                  </a:cxn>
                  <a:cxn ang="0">
                    <a:pos x="240" y="1590"/>
                  </a:cxn>
                  <a:cxn ang="0">
                    <a:pos x="222" y="1554"/>
                  </a:cxn>
                  <a:cxn ang="0">
                    <a:pos x="180" y="1590"/>
                  </a:cxn>
                  <a:cxn ang="0">
                    <a:pos x="156" y="1548"/>
                  </a:cxn>
                  <a:cxn ang="0">
                    <a:pos x="168" y="1506"/>
                  </a:cxn>
                  <a:cxn ang="0">
                    <a:pos x="150" y="1470"/>
                  </a:cxn>
                  <a:cxn ang="0">
                    <a:pos x="114" y="1416"/>
                  </a:cxn>
                  <a:cxn ang="0">
                    <a:pos x="120" y="1416"/>
                  </a:cxn>
                  <a:cxn ang="0">
                    <a:pos x="96" y="1386"/>
                  </a:cxn>
                  <a:cxn ang="0">
                    <a:pos x="114" y="1380"/>
                  </a:cxn>
                  <a:cxn ang="0">
                    <a:pos x="156" y="1320"/>
                  </a:cxn>
                  <a:cxn ang="0">
                    <a:pos x="144" y="1266"/>
                  </a:cxn>
                  <a:cxn ang="0">
                    <a:pos x="114" y="1200"/>
                  </a:cxn>
                  <a:cxn ang="0">
                    <a:pos x="72" y="1140"/>
                  </a:cxn>
                  <a:cxn ang="0">
                    <a:pos x="36" y="1086"/>
                  </a:cxn>
                  <a:cxn ang="0">
                    <a:pos x="6" y="1026"/>
                  </a:cxn>
                </a:cxnLst>
                <a:rect l="0" t="0" r="r" b="b"/>
                <a:pathLst>
                  <a:path w="2094" h="1650">
                    <a:moveTo>
                      <a:pt x="1884" y="0"/>
                    </a:moveTo>
                    <a:lnTo>
                      <a:pt x="1890" y="12"/>
                    </a:lnTo>
                    <a:lnTo>
                      <a:pt x="1896" y="36"/>
                    </a:lnTo>
                    <a:lnTo>
                      <a:pt x="1902" y="42"/>
                    </a:lnTo>
                    <a:lnTo>
                      <a:pt x="1908" y="66"/>
                    </a:lnTo>
                    <a:lnTo>
                      <a:pt x="1908" y="78"/>
                    </a:lnTo>
                    <a:lnTo>
                      <a:pt x="1914" y="78"/>
                    </a:lnTo>
                    <a:lnTo>
                      <a:pt x="1920" y="102"/>
                    </a:lnTo>
                    <a:lnTo>
                      <a:pt x="1920" y="108"/>
                    </a:lnTo>
                    <a:lnTo>
                      <a:pt x="1920" y="114"/>
                    </a:lnTo>
                    <a:lnTo>
                      <a:pt x="1920" y="120"/>
                    </a:lnTo>
                    <a:lnTo>
                      <a:pt x="1914" y="120"/>
                    </a:lnTo>
                    <a:lnTo>
                      <a:pt x="1914" y="126"/>
                    </a:lnTo>
                    <a:lnTo>
                      <a:pt x="1914" y="132"/>
                    </a:lnTo>
                    <a:lnTo>
                      <a:pt x="1920" y="132"/>
                    </a:lnTo>
                    <a:lnTo>
                      <a:pt x="1920" y="138"/>
                    </a:lnTo>
                    <a:lnTo>
                      <a:pt x="1920" y="144"/>
                    </a:lnTo>
                    <a:lnTo>
                      <a:pt x="1926" y="144"/>
                    </a:lnTo>
                    <a:lnTo>
                      <a:pt x="1926" y="150"/>
                    </a:lnTo>
                    <a:lnTo>
                      <a:pt x="1932" y="150"/>
                    </a:lnTo>
                    <a:lnTo>
                      <a:pt x="1932" y="156"/>
                    </a:lnTo>
                    <a:lnTo>
                      <a:pt x="1938" y="162"/>
                    </a:lnTo>
                    <a:lnTo>
                      <a:pt x="1938" y="168"/>
                    </a:lnTo>
                    <a:lnTo>
                      <a:pt x="1938" y="174"/>
                    </a:lnTo>
                    <a:lnTo>
                      <a:pt x="1938" y="180"/>
                    </a:lnTo>
                    <a:lnTo>
                      <a:pt x="1938" y="186"/>
                    </a:lnTo>
                    <a:lnTo>
                      <a:pt x="1944" y="186"/>
                    </a:lnTo>
                    <a:lnTo>
                      <a:pt x="1944" y="192"/>
                    </a:lnTo>
                    <a:lnTo>
                      <a:pt x="1956" y="198"/>
                    </a:lnTo>
                    <a:lnTo>
                      <a:pt x="1962" y="204"/>
                    </a:lnTo>
                    <a:lnTo>
                      <a:pt x="1962" y="210"/>
                    </a:lnTo>
                    <a:lnTo>
                      <a:pt x="1962" y="228"/>
                    </a:lnTo>
                    <a:lnTo>
                      <a:pt x="1962" y="234"/>
                    </a:lnTo>
                    <a:lnTo>
                      <a:pt x="1968" y="240"/>
                    </a:lnTo>
                    <a:lnTo>
                      <a:pt x="1974" y="252"/>
                    </a:lnTo>
                    <a:lnTo>
                      <a:pt x="1974" y="264"/>
                    </a:lnTo>
                    <a:lnTo>
                      <a:pt x="1980" y="264"/>
                    </a:lnTo>
                    <a:lnTo>
                      <a:pt x="1980" y="270"/>
                    </a:lnTo>
                    <a:lnTo>
                      <a:pt x="1980" y="276"/>
                    </a:lnTo>
                    <a:lnTo>
                      <a:pt x="1974" y="294"/>
                    </a:lnTo>
                    <a:lnTo>
                      <a:pt x="1974" y="300"/>
                    </a:lnTo>
                    <a:lnTo>
                      <a:pt x="1974" y="306"/>
                    </a:lnTo>
                    <a:lnTo>
                      <a:pt x="1980" y="312"/>
                    </a:lnTo>
                    <a:lnTo>
                      <a:pt x="1980" y="318"/>
                    </a:lnTo>
                    <a:lnTo>
                      <a:pt x="1980" y="324"/>
                    </a:lnTo>
                    <a:lnTo>
                      <a:pt x="1980" y="330"/>
                    </a:lnTo>
                    <a:lnTo>
                      <a:pt x="1980" y="342"/>
                    </a:lnTo>
                    <a:lnTo>
                      <a:pt x="1980" y="348"/>
                    </a:lnTo>
                    <a:lnTo>
                      <a:pt x="1980" y="354"/>
                    </a:lnTo>
                    <a:lnTo>
                      <a:pt x="1980" y="360"/>
                    </a:lnTo>
                    <a:lnTo>
                      <a:pt x="1980" y="366"/>
                    </a:lnTo>
                    <a:lnTo>
                      <a:pt x="1980" y="372"/>
                    </a:lnTo>
                    <a:lnTo>
                      <a:pt x="1980" y="378"/>
                    </a:lnTo>
                    <a:lnTo>
                      <a:pt x="1980" y="384"/>
                    </a:lnTo>
                    <a:lnTo>
                      <a:pt x="1980" y="390"/>
                    </a:lnTo>
                    <a:lnTo>
                      <a:pt x="1980" y="396"/>
                    </a:lnTo>
                    <a:lnTo>
                      <a:pt x="1974" y="396"/>
                    </a:lnTo>
                    <a:lnTo>
                      <a:pt x="1974" y="402"/>
                    </a:lnTo>
                    <a:lnTo>
                      <a:pt x="1974" y="408"/>
                    </a:lnTo>
                    <a:lnTo>
                      <a:pt x="1974" y="414"/>
                    </a:lnTo>
                    <a:lnTo>
                      <a:pt x="1974" y="420"/>
                    </a:lnTo>
                    <a:lnTo>
                      <a:pt x="1980" y="420"/>
                    </a:lnTo>
                    <a:lnTo>
                      <a:pt x="1980" y="426"/>
                    </a:lnTo>
                    <a:lnTo>
                      <a:pt x="1980" y="432"/>
                    </a:lnTo>
                    <a:lnTo>
                      <a:pt x="1974" y="432"/>
                    </a:lnTo>
                    <a:lnTo>
                      <a:pt x="1974" y="438"/>
                    </a:lnTo>
                    <a:lnTo>
                      <a:pt x="1974" y="444"/>
                    </a:lnTo>
                    <a:lnTo>
                      <a:pt x="1968" y="444"/>
                    </a:lnTo>
                    <a:lnTo>
                      <a:pt x="1968" y="450"/>
                    </a:lnTo>
                    <a:lnTo>
                      <a:pt x="1968" y="456"/>
                    </a:lnTo>
                    <a:lnTo>
                      <a:pt x="1968" y="462"/>
                    </a:lnTo>
                    <a:lnTo>
                      <a:pt x="1974" y="462"/>
                    </a:lnTo>
                    <a:lnTo>
                      <a:pt x="1974" y="468"/>
                    </a:lnTo>
                    <a:lnTo>
                      <a:pt x="1968" y="474"/>
                    </a:lnTo>
                    <a:lnTo>
                      <a:pt x="1962" y="474"/>
                    </a:lnTo>
                    <a:lnTo>
                      <a:pt x="1956" y="474"/>
                    </a:lnTo>
                    <a:lnTo>
                      <a:pt x="1950" y="474"/>
                    </a:lnTo>
                    <a:lnTo>
                      <a:pt x="1950" y="468"/>
                    </a:lnTo>
                    <a:lnTo>
                      <a:pt x="1944" y="468"/>
                    </a:lnTo>
                    <a:lnTo>
                      <a:pt x="1944" y="462"/>
                    </a:lnTo>
                    <a:lnTo>
                      <a:pt x="1938" y="462"/>
                    </a:lnTo>
                    <a:lnTo>
                      <a:pt x="1932" y="462"/>
                    </a:lnTo>
                    <a:lnTo>
                      <a:pt x="1932" y="456"/>
                    </a:lnTo>
                    <a:lnTo>
                      <a:pt x="1926" y="456"/>
                    </a:lnTo>
                    <a:lnTo>
                      <a:pt x="1926" y="450"/>
                    </a:lnTo>
                    <a:lnTo>
                      <a:pt x="1920" y="450"/>
                    </a:lnTo>
                    <a:lnTo>
                      <a:pt x="1914" y="450"/>
                    </a:lnTo>
                    <a:lnTo>
                      <a:pt x="1914" y="444"/>
                    </a:lnTo>
                    <a:lnTo>
                      <a:pt x="1908" y="444"/>
                    </a:lnTo>
                    <a:lnTo>
                      <a:pt x="1902" y="438"/>
                    </a:lnTo>
                    <a:lnTo>
                      <a:pt x="1896" y="438"/>
                    </a:lnTo>
                    <a:lnTo>
                      <a:pt x="1890" y="438"/>
                    </a:lnTo>
                    <a:lnTo>
                      <a:pt x="1884" y="438"/>
                    </a:lnTo>
                    <a:lnTo>
                      <a:pt x="1884" y="444"/>
                    </a:lnTo>
                    <a:lnTo>
                      <a:pt x="1878" y="450"/>
                    </a:lnTo>
                    <a:lnTo>
                      <a:pt x="1872" y="456"/>
                    </a:lnTo>
                    <a:lnTo>
                      <a:pt x="1866" y="456"/>
                    </a:lnTo>
                    <a:lnTo>
                      <a:pt x="1866" y="462"/>
                    </a:lnTo>
                    <a:lnTo>
                      <a:pt x="1860" y="462"/>
                    </a:lnTo>
                    <a:lnTo>
                      <a:pt x="1860" y="468"/>
                    </a:lnTo>
                    <a:lnTo>
                      <a:pt x="1860" y="474"/>
                    </a:lnTo>
                    <a:lnTo>
                      <a:pt x="1854" y="480"/>
                    </a:lnTo>
                    <a:lnTo>
                      <a:pt x="1854" y="486"/>
                    </a:lnTo>
                    <a:lnTo>
                      <a:pt x="1848" y="486"/>
                    </a:lnTo>
                    <a:lnTo>
                      <a:pt x="1848" y="492"/>
                    </a:lnTo>
                    <a:lnTo>
                      <a:pt x="1848" y="498"/>
                    </a:lnTo>
                    <a:lnTo>
                      <a:pt x="1842" y="498"/>
                    </a:lnTo>
                    <a:lnTo>
                      <a:pt x="1842" y="504"/>
                    </a:lnTo>
                    <a:lnTo>
                      <a:pt x="1842" y="510"/>
                    </a:lnTo>
                    <a:lnTo>
                      <a:pt x="1836" y="510"/>
                    </a:lnTo>
                    <a:lnTo>
                      <a:pt x="1836" y="516"/>
                    </a:lnTo>
                    <a:lnTo>
                      <a:pt x="1830" y="516"/>
                    </a:lnTo>
                    <a:lnTo>
                      <a:pt x="1830" y="522"/>
                    </a:lnTo>
                    <a:lnTo>
                      <a:pt x="1824" y="522"/>
                    </a:lnTo>
                    <a:lnTo>
                      <a:pt x="1824" y="528"/>
                    </a:lnTo>
                    <a:lnTo>
                      <a:pt x="1818" y="528"/>
                    </a:lnTo>
                    <a:lnTo>
                      <a:pt x="1818" y="534"/>
                    </a:lnTo>
                    <a:lnTo>
                      <a:pt x="1818" y="540"/>
                    </a:lnTo>
                    <a:lnTo>
                      <a:pt x="1818" y="546"/>
                    </a:lnTo>
                    <a:lnTo>
                      <a:pt x="1818" y="552"/>
                    </a:lnTo>
                    <a:lnTo>
                      <a:pt x="1818" y="558"/>
                    </a:lnTo>
                    <a:lnTo>
                      <a:pt x="1818" y="564"/>
                    </a:lnTo>
                    <a:lnTo>
                      <a:pt x="1818" y="570"/>
                    </a:lnTo>
                    <a:lnTo>
                      <a:pt x="1818" y="576"/>
                    </a:lnTo>
                    <a:lnTo>
                      <a:pt x="1818" y="582"/>
                    </a:lnTo>
                    <a:lnTo>
                      <a:pt x="1818" y="588"/>
                    </a:lnTo>
                    <a:lnTo>
                      <a:pt x="1824" y="588"/>
                    </a:lnTo>
                    <a:lnTo>
                      <a:pt x="1824" y="582"/>
                    </a:lnTo>
                    <a:lnTo>
                      <a:pt x="1830" y="582"/>
                    </a:lnTo>
                    <a:lnTo>
                      <a:pt x="1830" y="588"/>
                    </a:lnTo>
                    <a:lnTo>
                      <a:pt x="1836" y="594"/>
                    </a:lnTo>
                    <a:lnTo>
                      <a:pt x="1842" y="594"/>
                    </a:lnTo>
                    <a:lnTo>
                      <a:pt x="1842" y="600"/>
                    </a:lnTo>
                    <a:lnTo>
                      <a:pt x="1842" y="606"/>
                    </a:lnTo>
                    <a:lnTo>
                      <a:pt x="1842" y="612"/>
                    </a:lnTo>
                    <a:lnTo>
                      <a:pt x="1842" y="618"/>
                    </a:lnTo>
                    <a:lnTo>
                      <a:pt x="1848" y="618"/>
                    </a:lnTo>
                    <a:lnTo>
                      <a:pt x="1854" y="624"/>
                    </a:lnTo>
                    <a:lnTo>
                      <a:pt x="1854" y="630"/>
                    </a:lnTo>
                    <a:lnTo>
                      <a:pt x="1860" y="630"/>
                    </a:lnTo>
                    <a:lnTo>
                      <a:pt x="1860" y="636"/>
                    </a:lnTo>
                    <a:lnTo>
                      <a:pt x="1866" y="636"/>
                    </a:lnTo>
                    <a:lnTo>
                      <a:pt x="1872" y="636"/>
                    </a:lnTo>
                    <a:lnTo>
                      <a:pt x="1872" y="642"/>
                    </a:lnTo>
                    <a:lnTo>
                      <a:pt x="1878" y="642"/>
                    </a:lnTo>
                    <a:lnTo>
                      <a:pt x="1884" y="642"/>
                    </a:lnTo>
                    <a:lnTo>
                      <a:pt x="1890" y="642"/>
                    </a:lnTo>
                    <a:lnTo>
                      <a:pt x="1890" y="648"/>
                    </a:lnTo>
                    <a:lnTo>
                      <a:pt x="1896" y="648"/>
                    </a:lnTo>
                    <a:lnTo>
                      <a:pt x="1902" y="648"/>
                    </a:lnTo>
                    <a:lnTo>
                      <a:pt x="1908" y="648"/>
                    </a:lnTo>
                    <a:lnTo>
                      <a:pt x="1914" y="654"/>
                    </a:lnTo>
                    <a:lnTo>
                      <a:pt x="1920" y="648"/>
                    </a:lnTo>
                    <a:lnTo>
                      <a:pt x="1926" y="648"/>
                    </a:lnTo>
                    <a:lnTo>
                      <a:pt x="1932" y="648"/>
                    </a:lnTo>
                    <a:lnTo>
                      <a:pt x="1938" y="648"/>
                    </a:lnTo>
                    <a:lnTo>
                      <a:pt x="1944" y="648"/>
                    </a:lnTo>
                    <a:lnTo>
                      <a:pt x="1950" y="648"/>
                    </a:lnTo>
                    <a:lnTo>
                      <a:pt x="1956" y="648"/>
                    </a:lnTo>
                    <a:lnTo>
                      <a:pt x="1962" y="648"/>
                    </a:lnTo>
                    <a:lnTo>
                      <a:pt x="1962" y="654"/>
                    </a:lnTo>
                    <a:lnTo>
                      <a:pt x="1968" y="654"/>
                    </a:lnTo>
                    <a:lnTo>
                      <a:pt x="1974" y="654"/>
                    </a:lnTo>
                    <a:lnTo>
                      <a:pt x="1974" y="648"/>
                    </a:lnTo>
                    <a:lnTo>
                      <a:pt x="1974" y="642"/>
                    </a:lnTo>
                    <a:lnTo>
                      <a:pt x="1974" y="636"/>
                    </a:lnTo>
                    <a:lnTo>
                      <a:pt x="1974" y="630"/>
                    </a:lnTo>
                    <a:lnTo>
                      <a:pt x="1974" y="624"/>
                    </a:lnTo>
                    <a:lnTo>
                      <a:pt x="1974" y="618"/>
                    </a:lnTo>
                    <a:lnTo>
                      <a:pt x="1974" y="612"/>
                    </a:lnTo>
                    <a:lnTo>
                      <a:pt x="1974" y="606"/>
                    </a:lnTo>
                    <a:lnTo>
                      <a:pt x="1974" y="600"/>
                    </a:lnTo>
                    <a:lnTo>
                      <a:pt x="1980" y="600"/>
                    </a:lnTo>
                    <a:lnTo>
                      <a:pt x="1974" y="600"/>
                    </a:lnTo>
                    <a:lnTo>
                      <a:pt x="1974" y="594"/>
                    </a:lnTo>
                    <a:lnTo>
                      <a:pt x="1980" y="594"/>
                    </a:lnTo>
                    <a:lnTo>
                      <a:pt x="1980" y="588"/>
                    </a:lnTo>
                    <a:lnTo>
                      <a:pt x="1980" y="582"/>
                    </a:lnTo>
                    <a:lnTo>
                      <a:pt x="1986" y="582"/>
                    </a:lnTo>
                    <a:lnTo>
                      <a:pt x="1992" y="582"/>
                    </a:lnTo>
                    <a:lnTo>
                      <a:pt x="1992" y="588"/>
                    </a:lnTo>
                    <a:lnTo>
                      <a:pt x="1998" y="588"/>
                    </a:lnTo>
                    <a:lnTo>
                      <a:pt x="2004" y="588"/>
                    </a:lnTo>
                    <a:lnTo>
                      <a:pt x="2010" y="588"/>
                    </a:lnTo>
                    <a:lnTo>
                      <a:pt x="2016" y="588"/>
                    </a:lnTo>
                    <a:lnTo>
                      <a:pt x="2022" y="588"/>
                    </a:lnTo>
                    <a:lnTo>
                      <a:pt x="2028" y="588"/>
                    </a:lnTo>
                    <a:lnTo>
                      <a:pt x="2034" y="588"/>
                    </a:lnTo>
                    <a:lnTo>
                      <a:pt x="2040" y="588"/>
                    </a:lnTo>
                    <a:lnTo>
                      <a:pt x="2046" y="588"/>
                    </a:lnTo>
                    <a:lnTo>
                      <a:pt x="2052" y="588"/>
                    </a:lnTo>
                    <a:lnTo>
                      <a:pt x="2058" y="588"/>
                    </a:lnTo>
                    <a:lnTo>
                      <a:pt x="2058" y="594"/>
                    </a:lnTo>
                    <a:lnTo>
                      <a:pt x="2064" y="594"/>
                    </a:lnTo>
                    <a:lnTo>
                      <a:pt x="2070" y="594"/>
                    </a:lnTo>
                    <a:lnTo>
                      <a:pt x="2076" y="594"/>
                    </a:lnTo>
                    <a:lnTo>
                      <a:pt x="2076" y="588"/>
                    </a:lnTo>
                    <a:lnTo>
                      <a:pt x="2082" y="588"/>
                    </a:lnTo>
                    <a:lnTo>
                      <a:pt x="2088" y="588"/>
                    </a:lnTo>
                    <a:lnTo>
                      <a:pt x="2094" y="588"/>
                    </a:lnTo>
                    <a:lnTo>
                      <a:pt x="2094" y="594"/>
                    </a:lnTo>
                    <a:lnTo>
                      <a:pt x="2094" y="600"/>
                    </a:lnTo>
                    <a:lnTo>
                      <a:pt x="2094" y="606"/>
                    </a:lnTo>
                    <a:lnTo>
                      <a:pt x="2094" y="612"/>
                    </a:lnTo>
                    <a:lnTo>
                      <a:pt x="2088" y="618"/>
                    </a:lnTo>
                    <a:lnTo>
                      <a:pt x="2088" y="624"/>
                    </a:lnTo>
                    <a:lnTo>
                      <a:pt x="2088" y="630"/>
                    </a:lnTo>
                    <a:lnTo>
                      <a:pt x="2082" y="630"/>
                    </a:lnTo>
                    <a:lnTo>
                      <a:pt x="2082" y="636"/>
                    </a:lnTo>
                    <a:lnTo>
                      <a:pt x="2082" y="642"/>
                    </a:lnTo>
                    <a:lnTo>
                      <a:pt x="2082" y="648"/>
                    </a:lnTo>
                    <a:lnTo>
                      <a:pt x="2076" y="648"/>
                    </a:lnTo>
                    <a:lnTo>
                      <a:pt x="2076" y="654"/>
                    </a:lnTo>
                    <a:lnTo>
                      <a:pt x="2076" y="660"/>
                    </a:lnTo>
                    <a:lnTo>
                      <a:pt x="2070" y="666"/>
                    </a:lnTo>
                    <a:lnTo>
                      <a:pt x="2070" y="672"/>
                    </a:lnTo>
                    <a:lnTo>
                      <a:pt x="2070" y="678"/>
                    </a:lnTo>
                    <a:lnTo>
                      <a:pt x="2064" y="678"/>
                    </a:lnTo>
                    <a:lnTo>
                      <a:pt x="2070" y="684"/>
                    </a:lnTo>
                    <a:lnTo>
                      <a:pt x="2064" y="684"/>
                    </a:lnTo>
                    <a:lnTo>
                      <a:pt x="2064" y="690"/>
                    </a:lnTo>
                    <a:lnTo>
                      <a:pt x="2064" y="696"/>
                    </a:lnTo>
                    <a:lnTo>
                      <a:pt x="2064" y="702"/>
                    </a:lnTo>
                    <a:lnTo>
                      <a:pt x="2058" y="702"/>
                    </a:lnTo>
                    <a:lnTo>
                      <a:pt x="2058" y="708"/>
                    </a:lnTo>
                    <a:lnTo>
                      <a:pt x="2058" y="714"/>
                    </a:lnTo>
                    <a:lnTo>
                      <a:pt x="2058" y="720"/>
                    </a:lnTo>
                    <a:lnTo>
                      <a:pt x="2058" y="726"/>
                    </a:lnTo>
                    <a:lnTo>
                      <a:pt x="2058" y="732"/>
                    </a:lnTo>
                    <a:lnTo>
                      <a:pt x="2058" y="738"/>
                    </a:lnTo>
                    <a:lnTo>
                      <a:pt x="2052" y="738"/>
                    </a:lnTo>
                    <a:lnTo>
                      <a:pt x="2052" y="744"/>
                    </a:lnTo>
                    <a:lnTo>
                      <a:pt x="2052" y="750"/>
                    </a:lnTo>
                    <a:lnTo>
                      <a:pt x="2052" y="756"/>
                    </a:lnTo>
                    <a:lnTo>
                      <a:pt x="2052" y="762"/>
                    </a:lnTo>
                    <a:lnTo>
                      <a:pt x="2052" y="768"/>
                    </a:lnTo>
                    <a:lnTo>
                      <a:pt x="2046" y="768"/>
                    </a:lnTo>
                    <a:lnTo>
                      <a:pt x="2046" y="774"/>
                    </a:lnTo>
                    <a:lnTo>
                      <a:pt x="2040" y="780"/>
                    </a:lnTo>
                    <a:lnTo>
                      <a:pt x="2040" y="786"/>
                    </a:lnTo>
                    <a:lnTo>
                      <a:pt x="2034" y="786"/>
                    </a:lnTo>
                    <a:lnTo>
                      <a:pt x="2034" y="792"/>
                    </a:lnTo>
                    <a:lnTo>
                      <a:pt x="2034" y="798"/>
                    </a:lnTo>
                    <a:lnTo>
                      <a:pt x="2034" y="804"/>
                    </a:lnTo>
                    <a:lnTo>
                      <a:pt x="2034" y="810"/>
                    </a:lnTo>
                    <a:lnTo>
                      <a:pt x="2028" y="810"/>
                    </a:lnTo>
                    <a:lnTo>
                      <a:pt x="2028" y="816"/>
                    </a:lnTo>
                    <a:lnTo>
                      <a:pt x="2022" y="816"/>
                    </a:lnTo>
                    <a:lnTo>
                      <a:pt x="2022" y="822"/>
                    </a:lnTo>
                    <a:lnTo>
                      <a:pt x="2016" y="822"/>
                    </a:lnTo>
                    <a:lnTo>
                      <a:pt x="2016" y="828"/>
                    </a:lnTo>
                    <a:lnTo>
                      <a:pt x="2010" y="828"/>
                    </a:lnTo>
                    <a:lnTo>
                      <a:pt x="2010" y="834"/>
                    </a:lnTo>
                    <a:lnTo>
                      <a:pt x="2004" y="834"/>
                    </a:lnTo>
                    <a:lnTo>
                      <a:pt x="2004" y="840"/>
                    </a:lnTo>
                    <a:lnTo>
                      <a:pt x="1998" y="840"/>
                    </a:lnTo>
                    <a:lnTo>
                      <a:pt x="1998" y="846"/>
                    </a:lnTo>
                    <a:lnTo>
                      <a:pt x="1992" y="846"/>
                    </a:lnTo>
                    <a:lnTo>
                      <a:pt x="1992" y="852"/>
                    </a:lnTo>
                    <a:lnTo>
                      <a:pt x="1986" y="852"/>
                    </a:lnTo>
                    <a:lnTo>
                      <a:pt x="1986" y="858"/>
                    </a:lnTo>
                    <a:lnTo>
                      <a:pt x="1980" y="858"/>
                    </a:lnTo>
                    <a:lnTo>
                      <a:pt x="1974" y="858"/>
                    </a:lnTo>
                    <a:lnTo>
                      <a:pt x="1974" y="864"/>
                    </a:lnTo>
                    <a:lnTo>
                      <a:pt x="1968" y="864"/>
                    </a:lnTo>
                    <a:lnTo>
                      <a:pt x="1962" y="864"/>
                    </a:lnTo>
                    <a:lnTo>
                      <a:pt x="1956" y="864"/>
                    </a:lnTo>
                    <a:lnTo>
                      <a:pt x="1956" y="870"/>
                    </a:lnTo>
                    <a:lnTo>
                      <a:pt x="1950" y="870"/>
                    </a:lnTo>
                    <a:lnTo>
                      <a:pt x="1944" y="870"/>
                    </a:lnTo>
                    <a:lnTo>
                      <a:pt x="1944" y="876"/>
                    </a:lnTo>
                    <a:lnTo>
                      <a:pt x="1938" y="876"/>
                    </a:lnTo>
                    <a:lnTo>
                      <a:pt x="1938" y="882"/>
                    </a:lnTo>
                    <a:lnTo>
                      <a:pt x="1932" y="882"/>
                    </a:lnTo>
                    <a:lnTo>
                      <a:pt x="1932" y="888"/>
                    </a:lnTo>
                    <a:lnTo>
                      <a:pt x="1926" y="888"/>
                    </a:lnTo>
                    <a:lnTo>
                      <a:pt x="1926" y="894"/>
                    </a:lnTo>
                    <a:lnTo>
                      <a:pt x="1920" y="894"/>
                    </a:lnTo>
                    <a:lnTo>
                      <a:pt x="1920" y="900"/>
                    </a:lnTo>
                    <a:lnTo>
                      <a:pt x="1914" y="900"/>
                    </a:lnTo>
                    <a:lnTo>
                      <a:pt x="1914" y="906"/>
                    </a:lnTo>
                    <a:lnTo>
                      <a:pt x="1908" y="906"/>
                    </a:lnTo>
                    <a:lnTo>
                      <a:pt x="1908" y="912"/>
                    </a:lnTo>
                    <a:lnTo>
                      <a:pt x="1902" y="912"/>
                    </a:lnTo>
                    <a:lnTo>
                      <a:pt x="1902" y="918"/>
                    </a:lnTo>
                    <a:lnTo>
                      <a:pt x="1896" y="918"/>
                    </a:lnTo>
                    <a:lnTo>
                      <a:pt x="1896" y="924"/>
                    </a:lnTo>
                    <a:lnTo>
                      <a:pt x="1890" y="924"/>
                    </a:lnTo>
                    <a:lnTo>
                      <a:pt x="1890" y="930"/>
                    </a:lnTo>
                    <a:lnTo>
                      <a:pt x="1884" y="930"/>
                    </a:lnTo>
                    <a:lnTo>
                      <a:pt x="1884" y="936"/>
                    </a:lnTo>
                    <a:lnTo>
                      <a:pt x="1878" y="936"/>
                    </a:lnTo>
                    <a:lnTo>
                      <a:pt x="1878" y="942"/>
                    </a:lnTo>
                    <a:lnTo>
                      <a:pt x="1872" y="942"/>
                    </a:lnTo>
                    <a:lnTo>
                      <a:pt x="1872" y="948"/>
                    </a:lnTo>
                    <a:lnTo>
                      <a:pt x="1866" y="948"/>
                    </a:lnTo>
                    <a:lnTo>
                      <a:pt x="1866" y="954"/>
                    </a:lnTo>
                    <a:lnTo>
                      <a:pt x="1866" y="960"/>
                    </a:lnTo>
                    <a:lnTo>
                      <a:pt x="1860" y="960"/>
                    </a:lnTo>
                    <a:lnTo>
                      <a:pt x="1860" y="966"/>
                    </a:lnTo>
                    <a:lnTo>
                      <a:pt x="1854" y="972"/>
                    </a:lnTo>
                    <a:lnTo>
                      <a:pt x="1854" y="978"/>
                    </a:lnTo>
                    <a:lnTo>
                      <a:pt x="1848" y="978"/>
                    </a:lnTo>
                    <a:lnTo>
                      <a:pt x="1848" y="984"/>
                    </a:lnTo>
                    <a:lnTo>
                      <a:pt x="1848" y="990"/>
                    </a:lnTo>
                    <a:lnTo>
                      <a:pt x="1854" y="990"/>
                    </a:lnTo>
                    <a:lnTo>
                      <a:pt x="1848" y="990"/>
                    </a:lnTo>
                    <a:lnTo>
                      <a:pt x="1848" y="996"/>
                    </a:lnTo>
                    <a:lnTo>
                      <a:pt x="1848" y="1002"/>
                    </a:lnTo>
                    <a:lnTo>
                      <a:pt x="1842" y="1002"/>
                    </a:lnTo>
                    <a:lnTo>
                      <a:pt x="1842" y="1008"/>
                    </a:lnTo>
                    <a:lnTo>
                      <a:pt x="1836" y="1008"/>
                    </a:lnTo>
                    <a:lnTo>
                      <a:pt x="1836" y="1014"/>
                    </a:lnTo>
                    <a:lnTo>
                      <a:pt x="1830" y="1014"/>
                    </a:lnTo>
                    <a:lnTo>
                      <a:pt x="1830" y="1020"/>
                    </a:lnTo>
                    <a:lnTo>
                      <a:pt x="1824" y="1020"/>
                    </a:lnTo>
                    <a:lnTo>
                      <a:pt x="1824" y="1026"/>
                    </a:lnTo>
                    <a:lnTo>
                      <a:pt x="1818" y="1032"/>
                    </a:lnTo>
                    <a:lnTo>
                      <a:pt x="1818" y="1038"/>
                    </a:lnTo>
                    <a:lnTo>
                      <a:pt x="1812" y="1038"/>
                    </a:lnTo>
                    <a:lnTo>
                      <a:pt x="1812" y="1044"/>
                    </a:lnTo>
                    <a:lnTo>
                      <a:pt x="1812" y="1050"/>
                    </a:lnTo>
                    <a:lnTo>
                      <a:pt x="1806" y="1056"/>
                    </a:lnTo>
                    <a:lnTo>
                      <a:pt x="1806" y="1062"/>
                    </a:lnTo>
                    <a:lnTo>
                      <a:pt x="1800" y="1062"/>
                    </a:lnTo>
                    <a:lnTo>
                      <a:pt x="1800" y="1068"/>
                    </a:lnTo>
                    <a:lnTo>
                      <a:pt x="1800" y="1074"/>
                    </a:lnTo>
                    <a:lnTo>
                      <a:pt x="1794" y="1074"/>
                    </a:lnTo>
                    <a:lnTo>
                      <a:pt x="1794" y="1080"/>
                    </a:lnTo>
                    <a:lnTo>
                      <a:pt x="1788" y="1080"/>
                    </a:lnTo>
                    <a:lnTo>
                      <a:pt x="1788" y="1086"/>
                    </a:lnTo>
                    <a:lnTo>
                      <a:pt x="1782" y="1086"/>
                    </a:lnTo>
                    <a:lnTo>
                      <a:pt x="1782" y="1092"/>
                    </a:lnTo>
                    <a:lnTo>
                      <a:pt x="1782" y="1098"/>
                    </a:lnTo>
                    <a:lnTo>
                      <a:pt x="1776" y="1098"/>
                    </a:lnTo>
                    <a:lnTo>
                      <a:pt x="1776" y="1104"/>
                    </a:lnTo>
                    <a:lnTo>
                      <a:pt x="1770" y="1104"/>
                    </a:lnTo>
                    <a:lnTo>
                      <a:pt x="1770" y="1110"/>
                    </a:lnTo>
                    <a:lnTo>
                      <a:pt x="1770" y="1116"/>
                    </a:lnTo>
                    <a:lnTo>
                      <a:pt x="1764" y="1116"/>
                    </a:lnTo>
                    <a:lnTo>
                      <a:pt x="1764" y="1122"/>
                    </a:lnTo>
                    <a:lnTo>
                      <a:pt x="1758" y="1122"/>
                    </a:lnTo>
                    <a:lnTo>
                      <a:pt x="1758" y="1128"/>
                    </a:lnTo>
                    <a:lnTo>
                      <a:pt x="1752" y="1128"/>
                    </a:lnTo>
                    <a:lnTo>
                      <a:pt x="1752" y="1134"/>
                    </a:lnTo>
                    <a:lnTo>
                      <a:pt x="1752" y="1140"/>
                    </a:lnTo>
                    <a:lnTo>
                      <a:pt x="1746" y="1140"/>
                    </a:lnTo>
                    <a:lnTo>
                      <a:pt x="1746" y="1146"/>
                    </a:lnTo>
                    <a:lnTo>
                      <a:pt x="1740" y="1146"/>
                    </a:lnTo>
                    <a:lnTo>
                      <a:pt x="1740" y="1152"/>
                    </a:lnTo>
                    <a:lnTo>
                      <a:pt x="1734" y="1152"/>
                    </a:lnTo>
                    <a:lnTo>
                      <a:pt x="1734" y="1158"/>
                    </a:lnTo>
                    <a:lnTo>
                      <a:pt x="1728" y="1158"/>
                    </a:lnTo>
                    <a:lnTo>
                      <a:pt x="1728" y="1164"/>
                    </a:lnTo>
                    <a:lnTo>
                      <a:pt x="1722" y="1164"/>
                    </a:lnTo>
                    <a:lnTo>
                      <a:pt x="1722" y="1170"/>
                    </a:lnTo>
                    <a:lnTo>
                      <a:pt x="1722" y="1176"/>
                    </a:lnTo>
                    <a:lnTo>
                      <a:pt x="1716" y="1176"/>
                    </a:lnTo>
                    <a:lnTo>
                      <a:pt x="1716" y="1182"/>
                    </a:lnTo>
                    <a:lnTo>
                      <a:pt x="1710" y="1182"/>
                    </a:lnTo>
                    <a:lnTo>
                      <a:pt x="1704" y="1182"/>
                    </a:lnTo>
                    <a:lnTo>
                      <a:pt x="1704" y="1188"/>
                    </a:lnTo>
                    <a:lnTo>
                      <a:pt x="1698" y="1188"/>
                    </a:lnTo>
                    <a:lnTo>
                      <a:pt x="1698" y="1194"/>
                    </a:lnTo>
                    <a:lnTo>
                      <a:pt x="1692" y="1194"/>
                    </a:lnTo>
                    <a:lnTo>
                      <a:pt x="1692" y="1200"/>
                    </a:lnTo>
                    <a:lnTo>
                      <a:pt x="1686" y="1200"/>
                    </a:lnTo>
                    <a:lnTo>
                      <a:pt x="1680" y="1200"/>
                    </a:lnTo>
                    <a:lnTo>
                      <a:pt x="1674" y="1200"/>
                    </a:lnTo>
                    <a:lnTo>
                      <a:pt x="1674" y="1206"/>
                    </a:lnTo>
                    <a:lnTo>
                      <a:pt x="1674" y="1200"/>
                    </a:lnTo>
                    <a:lnTo>
                      <a:pt x="1674" y="1206"/>
                    </a:lnTo>
                    <a:lnTo>
                      <a:pt x="1674" y="1212"/>
                    </a:lnTo>
                    <a:lnTo>
                      <a:pt x="1668" y="1212"/>
                    </a:lnTo>
                    <a:lnTo>
                      <a:pt x="1668" y="1218"/>
                    </a:lnTo>
                    <a:lnTo>
                      <a:pt x="1662" y="1218"/>
                    </a:lnTo>
                    <a:lnTo>
                      <a:pt x="1656" y="1218"/>
                    </a:lnTo>
                    <a:lnTo>
                      <a:pt x="1656" y="1224"/>
                    </a:lnTo>
                    <a:lnTo>
                      <a:pt x="1656" y="1218"/>
                    </a:lnTo>
                    <a:lnTo>
                      <a:pt x="1656" y="1224"/>
                    </a:lnTo>
                    <a:lnTo>
                      <a:pt x="1650" y="1224"/>
                    </a:lnTo>
                    <a:lnTo>
                      <a:pt x="1650" y="1230"/>
                    </a:lnTo>
                    <a:lnTo>
                      <a:pt x="1644" y="1230"/>
                    </a:lnTo>
                    <a:lnTo>
                      <a:pt x="1638" y="1230"/>
                    </a:lnTo>
                    <a:lnTo>
                      <a:pt x="1638" y="1236"/>
                    </a:lnTo>
                    <a:lnTo>
                      <a:pt x="1632" y="1236"/>
                    </a:lnTo>
                    <a:lnTo>
                      <a:pt x="1632" y="1242"/>
                    </a:lnTo>
                    <a:lnTo>
                      <a:pt x="1626" y="1242"/>
                    </a:lnTo>
                    <a:lnTo>
                      <a:pt x="1626" y="1248"/>
                    </a:lnTo>
                    <a:lnTo>
                      <a:pt x="1620" y="1248"/>
                    </a:lnTo>
                    <a:lnTo>
                      <a:pt x="1620" y="1254"/>
                    </a:lnTo>
                    <a:lnTo>
                      <a:pt x="1614" y="1254"/>
                    </a:lnTo>
                    <a:lnTo>
                      <a:pt x="1614" y="1260"/>
                    </a:lnTo>
                    <a:lnTo>
                      <a:pt x="1608" y="1260"/>
                    </a:lnTo>
                    <a:lnTo>
                      <a:pt x="1608" y="1266"/>
                    </a:lnTo>
                    <a:lnTo>
                      <a:pt x="1602" y="1266"/>
                    </a:lnTo>
                    <a:lnTo>
                      <a:pt x="1602" y="1272"/>
                    </a:lnTo>
                    <a:lnTo>
                      <a:pt x="1596" y="1272"/>
                    </a:lnTo>
                    <a:lnTo>
                      <a:pt x="1596" y="1278"/>
                    </a:lnTo>
                    <a:lnTo>
                      <a:pt x="1590" y="1278"/>
                    </a:lnTo>
                    <a:lnTo>
                      <a:pt x="1590" y="1284"/>
                    </a:lnTo>
                    <a:lnTo>
                      <a:pt x="1584" y="1284"/>
                    </a:lnTo>
                    <a:lnTo>
                      <a:pt x="1584" y="1290"/>
                    </a:lnTo>
                    <a:lnTo>
                      <a:pt x="1578" y="1290"/>
                    </a:lnTo>
                    <a:lnTo>
                      <a:pt x="1578" y="1296"/>
                    </a:lnTo>
                    <a:lnTo>
                      <a:pt x="1572" y="1296"/>
                    </a:lnTo>
                    <a:lnTo>
                      <a:pt x="1572" y="1302"/>
                    </a:lnTo>
                    <a:lnTo>
                      <a:pt x="1566" y="1302"/>
                    </a:lnTo>
                    <a:lnTo>
                      <a:pt x="1566" y="1308"/>
                    </a:lnTo>
                    <a:lnTo>
                      <a:pt x="1560" y="1308"/>
                    </a:lnTo>
                    <a:lnTo>
                      <a:pt x="1560" y="1314"/>
                    </a:lnTo>
                    <a:lnTo>
                      <a:pt x="1554" y="1314"/>
                    </a:lnTo>
                    <a:lnTo>
                      <a:pt x="1554" y="1320"/>
                    </a:lnTo>
                    <a:lnTo>
                      <a:pt x="1548" y="1320"/>
                    </a:lnTo>
                    <a:lnTo>
                      <a:pt x="1548" y="1326"/>
                    </a:lnTo>
                    <a:lnTo>
                      <a:pt x="1542" y="1326"/>
                    </a:lnTo>
                    <a:lnTo>
                      <a:pt x="1542" y="1332"/>
                    </a:lnTo>
                    <a:lnTo>
                      <a:pt x="1536" y="1332"/>
                    </a:lnTo>
                    <a:lnTo>
                      <a:pt x="1536" y="1338"/>
                    </a:lnTo>
                    <a:lnTo>
                      <a:pt x="1530" y="1338"/>
                    </a:lnTo>
                    <a:lnTo>
                      <a:pt x="1524" y="1338"/>
                    </a:lnTo>
                    <a:lnTo>
                      <a:pt x="1524" y="1344"/>
                    </a:lnTo>
                    <a:lnTo>
                      <a:pt x="1518" y="1344"/>
                    </a:lnTo>
                    <a:lnTo>
                      <a:pt x="1518" y="1350"/>
                    </a:lnTo>
                    <a:lnTo>
                      <a:pt x="1512" y="1350"/>
                    </a:lnTo>
                    <a:lnTo>
                      <a:pt x="1512" y="1356"/>
                    </a:lnTo>
                    <a:lnTo>
                      <a:pt x="1506" y="1356"/>
                    </a:lnTo>
                    <a:lnTo>
                      <a:pt x="1500" y="1356"/>
                    </a:lnTo>
                    <a:lnTo>
                      <a:pt x="1500" y="1362"/>
                    </a:lnTo>
                    <a:lnTo>
                      <a:pt x="1494" y="1362"/>
                    </a:lnTo>
                    <a:lnTo>
                      <a:pt x="1494" y="1368"/>
                    </a:lnTo>
                    <a:lnTo>
                      <a:pt x="1488" y="1368"/>
                    </a:lnTo>
                    <a:lnTo>
                      <a:pt x="1488" y="1374"/>
                    </a:lnTo>
                    <a:lnTo>
                      <a:pt x="1482" y="1374"/>
                    </a:lnTo>
                    <a:lnTo>
                      <a:pt x="1476" y="1374"/>
                    </a:lnTo>
                    <a:lnTo>
                      <a:pt x="1476" y="1380"/>
                    </a:lnTo>
                    <a:lnTo>
                      <a:pt x="1470" y="1380"/>
                    </a:lnTo>
                    <a:lnTo>
                      <a:pt x="1464" y="1380"/>
                    </a:lnTo>
                    <a:lnTo>
                      <a:pt x="1464" y="1386"/>
                    </a:lnTo>
                    <a:lnTo>
                      <a:pt x="1458" y="1386"/>
                    </a:lnTo>
                    <a:lnTo>
                      <a:pt x="1458" y="1392"/>
                    </a:lnTo>
                    <a:lnTo>
                      <a:pt x="1452" y="1392"/>
                    </a:lnTo>
                    <a:lnTo>
                      <a:pt x="1452" y="1398"/>
                    </a:lnTo>
                    <a:lnTo>
                      <a:pt x="1446" y="1398"/>
                    </a:lnTo>
                    <a:lnTo>
                      <a:pt x="1446" y="1404"/>
                    </a:lnTo>
                    <a:lnTo>
                      <a:pt x="1440" y="1404"/>
                    </a:lnTo>
                    <a:lnTo>
                      <a:pt x="1440" y="1410"/>
                    </a:lnTo>
                    <a:lnTo>
                      <a:pt x="1434" y="1410"/>
                    </a:lnTo>
                    <a:lnTo>
                      <a:pt x="1440" y="1410"/>
                    </a:lnTo>
                    <a:lnTo>
                      <a:pt x="1434" y="1410"/>
                    </a:lnTo>
                    <a:lnTo>
                      <a:pt x="1434" y="1416"/>
                    </a:lnTo>
                    <a:lnTo>
                      <a:pt x="1428" y="1416"/>
                    </a:lnTo>
                    <a:lnTo>
                      <a:pt x="1422" y="1416"/>
                    </a:lnTo>
                    <a:lnTo>
                      <a:pt x="1422" y="1422"/>
                    </a:lnTo>
                    <a:lnTo>
                      <a:pt x="1416" y="1422"/>
                    </a:lnTo>
                    <a:lnTo>
                      <a:pt x="1410" y="1422"/>
                    </a:lnTo>
                    <a:lnTo>
                      <a:pt x="1410" y="1428"/>
                    </a:lnTo>
                    <a:lnTo>
                      <a:pt x="1404" y="1428"/>
                    </a:lnTo>
                    <a:lnTo>
                      <a:pt x="1398" y="1428"/>
                    </a:lnTo>
                    <a:lnTo>
                      <a:pt x="1398" y="1434"/>
                    </a:lnTo>
                    <a:lnTo>
                      <a:pt x="1392" y="1434"/>
                    </a:lnTo>
                    <a:lnTo>
                      <a:pt x="1392" y="1440"/>
                    </a:lnTo>
                    <a:lnTo>
                      <a:pt x="1386" y="1440"/>
                    </a:lnTo>
                    <a:lnTo>
                      <a:pt x="1380" y="1440"/>
                    </a:lnTo>
                    <a:lnTo>
                      <a:pt x="1380" y="1446"/>
                    </a:lnTo>
                    <a:lnTo>
                      <a:pt x="1374" y="1446"/>
                    </a:lnTo>
                    <a:lnTo>
                      <a:pt x="1374" y="1452"/>
                    </a:lnTo>
                    <a:lnTo>
                      <a:pt x="1368" y="1452"/>
                    </a:lnTo>
                    <a:lnTo>
                      <a:pt x="1362" y="1452"/>
                    </a:lnTo>
                    <a:lnTo>
                      <a:pt x="1362" y="1458"/>
                    </a:lnTo>
                    <a:lnTo>
                      <a:pt x="1356" y="1458"/>
                    </a:lnTo>
                    <a:lnTo>
                      <a:pt x="1350" y="1458"/>
                    </a:lnTo>
                    <a:lnTo>
                      <a:pt x="1350" y="1464"/>
                    </a:lnTo>
                    <a:lnTo>
                      <a:pt x="1344" y="1464"/>
                    </a:lnTo>
                    <a:lnTo>
                      <a:pt x="1338" y="1470"/>
                    </a:lnTo>
                    <a:lnTo>
                      <a:pt x="1332" y="1470"/>
                    </a:lnTo>
                    <a:lnTo>
                      <a:pt x="1332" y="1476"/>
                    </a:lnTo>
                    <a:lnTo>
                      <a:pt x="1326" y="1476"/>
                    </a:lnTo>
                    <a:lnTo>
                      <a:pt x="1320" y="1476"/>
                    </a:lnTo>
                    <a:lnTo>
                      <a:pt x="1320" y="1482"/>
                    </a:lnTo>
                    <a:lnTo>
                      <a:pt x="1314" y="1482"/>
                    </a:lnTo>
                    <a:lnTo>
                      <a:pt x="1308" y="1482"/>
                    </a:lnTo>
                    <a:lnTo>
                      <a:pt x="1302" y="1488"/>
                    </a:lnTo>
                    <a:lnTo>
                      <a:pt x="1296" y="1488"/>
                    </a:lnTo>
                    <a:lnTo>
                      <a:pt x="1296" y="1494"/>
                    </a:lnTo>
                    <a:lnTo>
                      <a:pt x="1290" y="1494"/>
                    </a:lnTo>
                    <a:lnTo>
                      <a:pt x="1284" y="1494"/>
                    </a:lnTo>
                    <a:lnTo>
                      <a:pt x="1278" y="1494"/>
                    </a:lnTo>
                    <a:lnTo>
                      <a:pt x="1272" y="1494"/>
                    </a:lnTo>
                    <a:lnTo>
                      <a:pt x="1272" y="1500"/>
                    </a:lnTo>
                    <a:lnTo>
                      <a:pt x="1266" y="1500"/>
                    </a:lnTo>
                    <a:lnTo>
                      <a:pt x="1260" y="1500"/>
                    </a:lnTo>
                    <a:lnTo>
                      <a:pt x="1254" y="1500"/>
                    </a:lnTo>
                    <a:lnTo>
                      <a:pt x="1254" y="1506"/>
                    </a:lnTo>
                    <a:lnTo>
                      <a:pt x="1248" y="1506"/>
                    </a:lnTo>
                    <a:lnTo>
                      <a:pt x="1242" y="1506"/>
                    </a:lnTo>
                    <a:lnTo>
                      <a:pt x="1242" y="1512"/>
                    </a:lnTo>
                    <a:lnTo>
                      <a:pt x="1236" y="1512"/>
                    </a:lnTo>
                    <a:lnTo>
                      <a:pt x="1230" y="1512"/>
                    </a:lnTo>
                    <a:lnTo>
                      <a:pt x="1224" y="1512"/>
                    </a:lnTo>
                    <a:lnTo>
                      <a:pt x="1218" y="1512"/>
                    </a:lnTo>
                    <a:lnTo>
                      <a:pt x="1212" y="1512"/>
                    </a:lnTo>
                    <a:lnTo>
                      <a:pt x="1212" y="1506"/>
                    </a:lnTo>
                    <a:lnTo>
                      <a:pt x="1206" y="1506"/>
                    </a:lnTo>
                    <a:lnTo>
                      <a:pt x="1200" y="1506"/>
                    </a:lnTo>
                    <a:lnTo>
                      <a:pt x="1194" y="1506"/>
                    </a:lnTo>
                    <a:lnTo>
                      <a:pt x="1194" y="1500"/>
                    </a:lnTo>
                    <a:lnTo>
                      <a:pt x="1188" y="1500"/>
                    </a:lnTo>
                    <a:lnTo>
                      <a:pt x="1182" y="1500"/>
                    </a:lnTo>
                    <a:lnTo>
                      <a:pt x="1176" y="1500"/>
                    </a:lnTo>
                    <a:lnTo>
                      <a:pt x="1170" y="1500"/>
                    </a:lnTo>
                    <a:lnTo>
                      <a:pt x="1170" y="1506"/>
                    </a:lnTo>
                    <a:lnTo>
                      <a:pt x="1164" y="1506"/>
                    </a:lnTo>
                    <a:lnTo>
                      <a:pt x="1158" y="1506"/>
                    </a:lnTo>
                    <a:lnTo>
                      <a:pt x="1152" y="1506"/>
                    </a:lnTo>
                    <a:lnTo>
                      <a:pt x="1146" y="1506"/>
                    </a:lnTo>
                    <a:lnTo>
                      <a:pt x="1146" y="1512"/>
                    </a:lnTo>
                    <a:lnTo>
                      <a:pt x="1140" y="1512"/>
                    </a:lnTo>
                    <a:lnTo>
                      <a:pt x="1134" y="1512"/>
                    </a:lnTo>
                    <a:lnTo>
                      <a:pt x="1134" y="1518"/>
                    </a:lnTo>
                    <a:lnTo>
                      <a:pt x="1128" y="1518"/>
                    </a:lnTo>
                    <a:lnTo>
                      <a:pt x="1128" y="1524"/>
                    </a:lnTo>
                    <a:lnTo>
                      <a:pt x="1128" y="1530"/>
                    </a:lnTo>
                    <a:lnTo>
                      <a:pt x="1128" y="1536"/>
                    </a:lnTo>
                    <a:lnTo>
                      <a:pt x="1134" y="1536"/>
                    </a:lnTo>
                    <a:lnTo>
                      <a:pt x="1134" y="1542"/>
                    </a:lnTo>
                    <a:lnTo>
                      <a:pt x="1140" y="1548"/>
                    </a:lnTo>
                    <a:lnTo>
                      <a:pt x="1134" y="1548"/>
                    </a:lnTo>
                    <a:lnTo>
                      <a:pt x="1128" y="1548"/>
                    </a:lnTo>
                    <a:lnTo>
                      <a:pt x="1122" y="1548"/>
                    </a:lnTo>
                    <a:lnTo>
                      <a:pt x="1116" y="1548"/>
                    </a:lnTo>
                    <a:lnTo>
                      <a:pt x="1110" y="1548"/>
                    </a:lnTo>
                    <a:lnTo>
                      <a:pt x="1104" y="1548"/>
                    </a:lnTo>
                    <a:lnTo>
                      <a:pt x="1098" y="1548"/>
                    </a:lnTo>
                    <a:lnTo>
                      <a:pt x="1098" y="1542"/>
                    </a:lnTo>
                    <a:lnTo>
                      <a:pt x="1092" y="1542"/>
                    </a:lnTo>
                    <a:lnTo>
                      <a:pt x="1086" y="1542"/>
                    </a:lnTo>
                    <a:lnTo>
                      <a:pt x="1080" y="1542"/>
                    </a:lnTo>
                    <a:lnTo>
                      <a:pt x="1080" y="1536"/>
                    </a:lnTo>
                    <a:lnTo>
                      <a:pt x="1074" y="1536"/>
                    </a:lnTo>
                    <a:lnTo>
                      <a:pt x="1068" y="1536"/>
                    </a:lnTo>
                    <a:lnTo>
                      <a:pt x="1062" y="1536"/>
                    </a:lnTo>
                    <a:lnTo>
                      <a:pt x="1056" y="1536"/>
                    </a:lnTo>
                    <a:lnTo>
                      <a:pt x="1050" y="1536"/>
                    </a:lnTo>
                    <a:lnTo>
                      <a:pt x="1044" y="1536"/>
                    </a:lnTo>
                    <a:lnTo>
                      <a:pt x="1044" y="1542"/>
                    </a:lnTo>
                    <a:lnTo>
                      <a:pt x="1038" y="1542"/>
                    </a:lnTo>
                    <a:lnTo>
                      <a:pt x="1032" y="1542"/>
                    </a:lnTo>
                    <a:lnTo>
                      <a:pt x="1032" y="1548"/>
                    </a:lnTo>
                    <a:lnTo>
                      <a:pt x="1038" y="1548"/>
                    </a:lnTo>
                    <a:lnTo>
                      <a:pt x="1032" y="1548"/>
                    </a:lnTo>
                    <a:lnTo>
                      <a:pt x="1032" y="1554"/>
                    </a:lnTo>
                    <a:lnTo>
                      <a:pt x="1026" y="1554"/>
                    </a:lnTo>
                    <a:lnTo>
                      <a:pt x="1026" y="1560"/>
                    </a:lnTo>
                    <a:lnTo>
                      <a:pt x="1020" y="1560"/>
                    </a:lnTo>
                    <a:lnTo>
                      <a:pt x="1020" y="1566"/>
                    </a:lnTo>
                    <a:lnTo>
                      <a:pt x="1026" y="1566"/>
                    </a:lnTo>
                    <a:lnTo>
                      <a:pt x="1020" y="1566"/>
                    </a:lnTo>
                    <a:lnTo>
                      <a:pt x="1020" y="1572"/>
                    </a:lnTo>
                    <a:lnTo>
                      <a:pt x="1020" y="1566"/>
                    </a:lnTo>
                    <a:lnTo>
                      <a:pt x="1014" y="1566"/>
                    </a:lnTo>
                    <a:lnTo>
                      <a:pt x="1008" y="1566"/>
                    </a:lnTo>
                    <a:lnTo>
                      <a:pt x="1002" y="1566"/>
                    </a:lnTo>
                    <a:lnTo>
                      <a:pt x="996" y="1566"/>
                    </a:lnTo>
                    <a:lnTo>
                      <a:pt x="990" y="1566"/>
                    </a:lnTo>
                    <a:lnTo>
                      <a:pt x="984" y="1566"/>
                    </a:lnTo>
                    <a:lnTo>
                      <a:pt x="978" y="1566"/>
                    </a:lnTo>
                    <a:lnTo>
                      <a:pt x="972" y="1566"/>
                    </a:lnTo>
                    <a:lnTo>
                      <a:pt x="972" y="1560"/>
                    </a:lnTo>
                    <a:lnTo>
                      <a:pt x="966" y="1560"/>
                    </a:lnTo>
                    <a:lnTo>
                      <a:pt x="966" y="1554"/>
                    </a:lnTo>
                    <a:lnTo>
                      <a:pt x="960" y="1554"/>
                    </a:lnTo>
                    <a:lnTo>
                      <a:pt x="954" y="1554"/>
                    </a:lnTo>
                    <a:lnTo>
                      <a:pt x="948" y="1554"/>
                    </a:lnTo>
                    <a:lnTo>
                      <a:pt x="942" y="1554"/>
                    </a:lnTo>
                    <a:lnTo>
                      <a:pt x="942" y="1548"/>
                    </a:lnTo>
                    <a:lnTo>
                      <a:pt x="936" y="1548"/>
                    </a:lnTo>
                    <a:lnTo>
                      <a:pt x="930" y="1548"/>
                    </a:lnTo>
                    <a:lnTo>
                      <a:pt x="924" y="1548"/>
                    </a:lnTo>
                    <a:lnTo>
                      <a:pt x="918" y="1548"/>
                    </a:lnTo>
                    <a:lnTo>
                      <a:pt x="912" y="1548"/>
                    </a:lnTo>
                    <a:lnTo>
                      <a:pt x="906" y="1548"/>
                    </a:lnTo>
                    <a:lnTo>
                      <a:pt x="900" y="1548"/>
                    </a:lnTo>
                    <a:lnTo>
                      <a:pt x="900" y="1542"/>
                    </a:lnTo>
                    <a:lnTo>
                      <a:pt x="894" y="1542"/>
                    </a:lnTo>
                    <a:lnTo>
                      <a:pt x="888" y="1542"/>
                    </a:lnTo>
                    <a:lnTo>
                      <a:pt x="882" y="1542"/>
                    </a:lnTo>
                    <a:lnTo>
                      <a:pt x="876" y="1542"/>
                    </a:lnTo>
                    <a:lnTo>
                      <a:pt x="870" y="1542"/>
                    </a:lnTo>
                    <a:lnTo>
                      <a:pt x="864" y="1542"/>
                    </a:lnTo>
                    <a:lnTo>
                      <a:pt x="864" y="1536"/>
                    </a:lnTo>
                    <a:lnTo>
                      <a:pt x="864" y="1542"/>
                    </a:lnTo>
                    <a:lnTo>
                      <a:pt x="864" y="1536"/>
                    </a:lnTo>
                    <a:lnTo>
                      <a:pt x="864" y="1542"/>
                    </a:lnTo>
                    <a:lnTo>
                      <a:pt x="858" y="1542"/>
                    </a:lnTo>
                    <a:lnTo>
                      <a:pt x="858" y="1536"/>
                    </a:lnTo>
                    <a:lnTo>
                      <a:pt x="858" y="1542"/>
                    </a:lnTo>
                    <a:lnTo>
                      <a:pt x="858" y="1536"/>
                    </a:lnTo>
                    <a:lnTo>
                      <a:pt x="858" y="1542"/>
                    </a:lnTo>
                    <a:lnTo>
                      <a:pt x="852" y="1542"/>
                    </a:lnTo>
                    <a:lnTo>
                      <a:pt x="846" y="1542"/>
                    </a:lnTo>
                    <a:lnTo>
                      <a:pt x="840" y="1542"/>
                    </a:lnTo>
                    <a:lnTo>
                      <a:pt x="834" y="1542"/>
                    </a:lnTo>
                    <a:lnTo>
                      <a:pt x="834" y="1548"/>
                    </a:lnTo>
                    <a:lnTo>
                      <a:pt x="828" y="1548"/>
                    </a:lnTo>
                    <a:lnTo>
                      <a:pt x="828" y="1554"/>
                    </a:lnTo>
                    <a:lnTo>
                      <a:pt x="834" y="1554"/>
                    </a:lnTo>
                    <a:lnTo>
                      <a:pt x="828" y="1554"/>
                    </a:lnTo>
                    <a:lnTo>
                      <a:pt x="822" y="1554"/>
                    </a:lnTo>
                    <a:lnTo>
                      <a:pt x="816" y="1554"/>
                    </a:lnTo>
                    <a:lnTo>
                      <a:pt x="810" y="1554"/>
                    </a:lnTo>
                    <a:lnTo>
                      <a:pt x="804" y="1554"/>
                    </a:lnTo>
                    <a:lnTo>
                      <a:pt x="798" y="1554"/>
                    </a:lnTo>
                    <a:lnTo>
                      <a:pt x="792" y="1554"/>
                    </a:lnTo>
                    <a:lnTo>
                      <a:pt x="786" y="1554"/>
                    </a:lnTo>
                    <a:lnTo>
                      <a:pt x="780" y="1554"/>
                    </a:lnTo>
                    <a:lnTo>
                      <a:pt x="774" y="1554"/>
                    </a:lnTo>
                    <a:lnTo>
                      <a:pt x="768" y="1554"/>
                    </a:lnTo>
                    <a:lnTo>
                      <a:pt x="768" y="1548"/>
                    </a:lnTo>
                    <a:lnTo>
                      <a:pt x="762" y="1548"/>
                    </a:lnTo>
                    <a:lnTo>
                      <a:pt x="756" y="1548"/>
                    </a:lnTo>
                    <a:lnTo>
                      <a:pt x="750" y="1548"/>
                    </a:lnTo>
                    <a:lnTo>
                      <a:pt x="744" y="1548"/>
                    </a:lnTo>
                    <a:lnTo>
                      <a:pt x="744" y="1542"/>
                    </a:lnTo>
                    <a:lnTo>
                      <a:pt x="738" y="1542"/>
                    </a:lnTo>
                    <a:lnTo>
                      <a:pt x="732" y="1542"/>
                    </a:lnTo>
                    <a:lnTo>
                      <a:pt x="726" y="1542"/>
                    </a:lnTo>
                    <a:lnTo>
                      <a:pt x="720" y="1542"/>
                    </a:lnTo>
                    <a:lnTo>
                      <a:pt x="714" y="1542"/>
                    </a:lnTo>
                    <a:lnTo>
                      <a:pt x="714" y="1548"/>
                    </a:lnTo>
                    <a:lnTo>
                      <a:pt x="708" y="1548"/>
                    </a:lnTo>
                    <a:lnTo>
                      <a:pt x="702" y="1548"/>
                    </a:lnTo>
                    <a:lnTo>
                      <a:pt x="696" y="1548"/>
                    </a:lnTo>
                    <a:lnTo>
                      <a:pt x="690" y="1548"/>
                    </a:lnTo>
                    <a:lnTo>
                      <a:pt x="684" y="1548"/>
                    </a:lnTo>
                    <a:lnTo>
                      <a:pt x="678" y="1548"/>
                    </a:lnTo>
                    <a:lnTo>
                      <a:pt x="672" y="1548"/>
                    </a:lnTo>
                    <a:lnTo>
                      <a:pt x="672" y="1554"/>
                    </a:lnTo>
                    <a:lnTo>
                      <a:pt x="666" y="1554"/>
                    </a:lnTo>
                    <a:lnTo>
                      <a:pt x="660" y="1554"/>
                    </a:lnTo>
                    <a:lnTo>
                      <a:pt x="660" y="1560"/>
                    </a:lnTo>
                    <a:lnTo>
                      <a:pt x="660" y="1566"/>
                    </a:lnTo>
                    <a:lnTo>
                      <a:pt x="666" y="1566"/>
                    </a:lnTo>
                    <a:lnTo>
                      <a:pt x="660" y="1566"/>
                    </a:lnTo>
                    <a:lnTo>
                      <a:pt x="654" y="1566"/>
                    </a:lnTo>
                    <a:lnTo>
                      <a:pt x="654" y="1572"/>
                    </a:lnTo>
                    <a:lnTo>
                      <a:pt x="654" y="1566"/>
                    </a:lnTo>
                    <a:lnTo>
                      <a:pt x="654" y="1572"/>
                    </a:lnTo>
                    <a:lnTo>
                      <a:pt x="648" y="1572"/>
                    </a:lnTo>
                    <a:lnTo>
                      <a:pt x="642" y="1572"/>
                    </a:lnTo>
                    <a:lnTo>
                      <a:pt x="636" y="1572"/>
                    </a:lnTo>
                    <a:lnTo>
                      <a:pt x="636" y="1578"/>
                    </a:lnTo>
                    <a:lnTo>
                      <a:pt x="630" y="1578"/>
                    </a:lnTo>
                    <a:lnTo>
                      <a:pt x="636" y="1578"/>
                    </a:lnTo>
                    <a:lnTo>
                      <a:pt x="636" y="1584"/>
                    </a:lnTo>
                    <a:lnTo>
                      <a:pt x="630" y="1584"/>
                    </a:lnTo>
                    <a:lnTo>
                      <a:pt x="636" y="1584"/>
                    </a:lnTo>
                    <a:lnTo>
                      <a:pt x="630" y="1584"/>
                    </a:lnTo>
                    <a:lnTo>
                      <a:pt x="630" y="1590"/>
                    </a:lnTo>
                    <a:lnTo>
                      <a:pt x="624" y="1590"/>
                    </a:lnTo>
                    <a:lnTo>
                      <a:pt x="618" y="1590"/>
                    </a:lnTo>
                    <a:lnTo>
                      <a:pt x="612" y="1590"/>
                    </a:lnTo>
                    <a:lnTo>
                      <a:pt x="612" y="1596"/>
                    </a:lnTo>
                    <a:lnTo>
                      <a:pt x="606" y="1596"/>
                    </a:lnTo>
                    <a:lnTo>
                      <a:pt x="600" y="1596"/>
                    </a:lnTo>
                    <a:lnTo>
                      <a:pt x="600" y="1590"/>
                    </a:lnTo>
                    <a:lnTo>
                      <a:pt x="594" y="1590"/>
                    </a:lnTo>
                    <a:lnTo>
                      <a:pt x="588" y="1590"/>
                    </a:lnTo>
                    <a:lnTo>
                      <a:pt x="582" y="1590"/>
                    </a:lnTo>
                    <a:lnTo>
                      <a:pt x="576" y="1590"/>
                    </a:lnTo>
                    <a:lnTo>
                      <a:pt x="570" y="1590"/>
                    </a:lnTo>
                    <a:lnTo>
                      <a:pt x="570" y="1596"/>
                    </a:lnTo>
                    <a:lnTo>
                      <a:pt x="564" y="1596"/>
                    </a:lnTo>
                    <a:lnTo>
                      <a:pt x="558" y="1596"/>
                    </a:lnTo>
                    <a:lnTo>
                      <a:pt x="558" y="1602"/>
                    </a:lnTo>
                    <a:lnTo>
                      <a:pt x="552" y="1602"/>
                    </a:lnTo>
                    <a:lnTo>
                      <a:pt x="546" y="1602"/>
                    </a:lnTo>
                    <a:lnTo>
                      <a:pt x="546" y="1596"/>
                    </a:lnTo>
                    <a:lnTo>
                      <a:pt x="540" y="1596"/>
                    </a:lnTo>
                    <a:lnTo>
                      <a:pt x="534" y="1596"/>
                    </a:lnTo>
                    <a:lnTo>
                      <a:pt x="528" y="1596"/>
                    </a:lnTo>
                    <a:lnTo>
                      <a:pt x="528" y="1590"/>
                    </a:lnTo>
                    <a:lnTo>
                      <a:pt x="522" y="1590"/>
                    </a:lnTo>
                    <a:lnTo>
                      <a:pt x="516" y="1590"/>
                    </a:lnTo>
                    <a:lnTo>
                      <a:pt x="510" y="1590"/>
                    </a:lnTo>
                    <a:lnTo>
                      <a:pt x="504" y="1590"/>
                    </a:lnTo>
                    <a:lnTo>
                      <a:pt x="498" y="1590"/>
                    </a:lnTo>
                    <a:lnTo>
                      <a:pt x="492" y="1590"/>
                    </a:lnTo>
                    <a:lnTo>
                      <a:pt x="492" y="1596"/>
                    </a:lnTo>
                    <a:lnTo>
                      <a:pt x="492" y="1602"/>
                    </a:lnTo>
                    <a:lnTo>
                      <a:pt x="486" y="1602"/>
                    </a:lnTo>
                    <a:lnTo>
                      <a:pt x="480" y="1602"/>
                    </a:lnTo>
                    <a:lnTo>
                      <a:pt x="474" y="1602"/>
                    </a:lnTo>
                    <a:lnTo>
                      <a:pt x="468" y="1602"/>
                    </a:lnTo>
                    <a:lnTo>
                      <a:pt x="462" y="1602"/>
                    </a:lnTo>
                    <a:lnTo>
                      <a:pt x="456" y="1602"/>
                    </a:lnTo>
                    <a:lnTo>
                      <a:pt x="450" y="1602"/>
                    </a:lnTo>
                    <a:lnTo>
                      <a:pt x="450" y="1608"/>
                    </a:lnTo>
                    <a:lnTo>
                      <a:pt x="444" y="1608"/>
                    </a:lnTo>
                    <a:lnTo>
                      <a:pt x="438" y="1608"/>
                    </a:lnTo>
                    <a:lnTo>
                      <a:pt x="438" y="1614"/>
                    </a:lnTo>
                    <a:lnTo>
                      <a:pt x="432" y="1614"/>
                    </a:lnTo>
                    <a:lnTo>
                      <a:pt x="432" y="1620"/>
                    </a:lnTo>
                    <a:lnTo>
                      <a:pt x="426" y="1620"/>
                    </a:lnTo>
                    <a:lnTo>
                      <a:pt x="420" y="1620"/>
                    </a:lnTo>
                    <a:lnTo>
                      <a:pt x="420" y="1626"/>
                    </a:lnTo>
                    <a:lnTo>
                      <a:pt x="414" y="1626"/>
                    </a:lnTo>
                    <a:lnTo>
                      <a:pt x="408" y="1626"/>
                    </a:lnTo>
                    <a:lnTo>
                      <a:pt x="408" y="1632"/>
                    </a:lnTo>
                    <a:lnTo>
                      <a:pt x="402" y="1632"/>
                    </a:lnTo>
                    <a:lnTo>
                      <a:pt x="396" y="1632"/>
                    </a:lnTo>
                    <a:lnTo>
                      <a:pt x="396" y="1638"/>
                    </a:lnTo>
                    <a:lnTo>
                      <a:pt x="390" y="1638"/>
                    </a:lnTo>
                    <a:lnTo>
                      <a:pt x="384" y="1644"/>
                    </a:lnTo>
                    <a:lnTo>
                      <a:pt x="384" y="1650"/>
                    </a:lnTo>
                    <a:lnTo>
                      <a:pt x="378" y="1650"/>
                    </a:lnTo>
                    <a:lnTo>
                      <a:pt x="372" y="1650"/>
                    </a:lnTo>
                    <a:lnTo>
                      <a:pt x="366" y="1650"/>
                    </a:lnTo>
                    <a:lnTo>
                      <a:pt x="366" y="1644"/>
                    </a:lnTo>
                    <a:lnTo>
                      <a:pt x="360" y="1644"/>
                    </a:lnTo>
                    <a:lnTo>
                      <a:pt x="354" y="1644"/>
                    </a:lnTo>
                    <a:lnTo>
                      <a:pt x="348" y="1644"/>
                    </a:lnTo>
                    <a:lnTo>
                      <a:pt x="342" y="1644"/>
                    </a:lnTo>
                    <a:lnTo>
                      <a:pt x="336" y="1644"/>
                    </a:lnTo>
                    <a:lnTo>
                      <a:pt x="330" y="1644"/>
                    </a:lnTo>
                    <a:lnTo>
                      <a:pt x="324" y="1644"/>
                    </a:lnTo>
                    <a:lnTo>
                      <a:pt x="324" y="1638"/>
                    </a:lnTo>
                    <a:lnTo>
                      <a:pt x="318" y="1638"/>
                    </a:lnTo>
                    <a:lnTo>
                      <a:pt x="318" y="1632"/>
                    </a:lnTo>
                    <a:lnTo>
                      <a:pt x="312" y="1632"/>
                    </a:lnTo>
                    <a:lnTo>
                      <a:pt x="306" y="1632"/>
                    </a:lnTo>
                    <a:lnTo>
                      <a:pt x="306" y="1626"/>
                    </a:lnTo>
                    <a:lnTo>
                      <a:pt x="300" y="1626"/>
                    </a:lnTo>
                    <a:lnTo>
                      <a:pt x="300" y="1620"/>
                    </a:lnTo>
                    <a:lnTo>
                      <a:pt x="294" y="1620"/>
                    </a:lnTo>
                    <a:lnTo>
                      <a:pt x="294" y="1626"/>
                    </a:lnTo>
                    <a:lnTo>
                      <a:pt x="288" y="1626"/>
                    </a:lnTo>
                    <a:lnTo>
                      <a:pt x="282" y="1626"/>
                    </a:lnTo>
                    <a:lnTo>
                      <a:pt x="288" y="1626"/>
                    </a:lnTo>
                    <a:lnTo>
                      <a:pt x="288" y="1620"/>
                    </a:lnTo>
                    <a:lnTo>
                      <a:pt x="288" y="1626"/>
                    </a:lnTo>
                    <a:lnTo>
                      <a:pt x="288" y="1620"/>
                    </a:lnTo>
                    <a:lnTo>
                      <a:pt x="294" y="1620"/>
                    </a:lnTo>
                    <a:lnTo>
                      <a:pt x="288" y="1620"/>
                    </a:lnTo>
                    <a:lnTo>
                      <a:pt x="294" y="1620"/>
                    </a:lnTo>
                    <a:lnTo>
                      <a:pt x="294" y="1614"/>
                    </a:lnTo>
                    <a:lnTo>
                      <a:pt x="294" y="1608"/>
                    </a:lnTo>
                    <a:lnTo>
                      <a:pt x="294" y="1602"/>
                    </a:lnTo>
                    <a:lnTo>
                      <a:pt x="288" y="1602"/>
                    </a:lnTo>
                    <a:lnTo>
                      <a:pt x="288" y="1596"/>
                    </a:lnTo>
                    <a:lnTo>
                      <a:pt x="282" y="1596"/>
                    </a:lnTo>
                    <a:lnTo>
                      <a:pt x="276" y="1596"/>
                    </a:lnTo>
                    <a:lnTo>
                      <a:pt x="276" y="1602"/>
                    </a:lnTo>
                    <a:lnTo>
                      <a:pt x="270" y="1602"/>
                    </a:lnTo>
                    <a:lnTo>
                      <a:pt x="270" y="1596"/>
                    </a:lnTo>
                    <a:lnTo>
                      <a:pt x="264" y="1596"/>
                    </a:lnTo>
                    <a:lnTo>
                      <a:pt x="258" y="1596"/>
                    </a:lnTo>
                    <a:lnTo>
                      <a:pt x="264" y="1596"/>
                    </a:lnTo>
                    <a:lnTo>
                      <a:pt x="258" y="1596"/>
                    </a:lnTo>
                    <a:lnTo>
                      <a:pt x="264" y="1596"/>
                    </a:lnTo>
                    <a:lnTo>
                      <a:pt x="258" y="1596"/>
                    </a:lnTo>
                    <a:lnTo>
                      <a:pt x="258" y="1590"/>
                    </a:lnTo>
                    <a:lnTo>
                      <a:pt x="252" y="1590"/>
                    </a:lnTo>
                    <a:lnTo>
                      <a:pt x="246" y="1590"/>
                    </a:lnTo>
                    <a:lnTo>
                      <a:pt x="240" y="1590"/>
                    </a:lnTo>
                    <a:lnTo>
                      <a:pt x="234" y="1590"/>
                    </a:lnTo>
                    <a:lnTo>
                      <a:pt x="228" y="1590"/>
                    </a:lnTo>
                    <a:lnTo>
                      <a:pt x="228" y="1596"/>
                    </a:lnTo>
                    <a:lnTo>
                      <a:pt x="228" y="1590"/>
                    </a:lnTo>
                    <a:lnTo>
                      <a:pt x="222" y="1590"/>
                    </a:lnTo>
                    <a:lnTo>
                      <a:pt x="222" y="1596"/>
                    </a:lnTo>
                    <a:lnTo>
                      <a:pt x="222" y="1590"/>
                    </a:lnTo>
                    <a:lnTo>
                      <a:pt x="222" y="1584"/>
                    </a:lnTo>
                    <a:lnTo>
                      <a:pt x="222" y="1578"/>
                    </a:lnTo>
                    <a:lnTo>
                      <a:pt x="228" y="1578"/>
                    </a:lnTo>
                    <a:lnTo>
                      <a:pt x="228" y="1572"/>
                    </a:lnTo>
                    <a:lnTo>
                      <a:pt x="222" y="1572"/>
                    </a:lnTo>
                    <a:lnTo>
                      <a:pt x="222" y="1566"/>
                    </a:lnTo>
                    <a:lnTo>
                      <a:pt x="228" y="1566"/>
                    </a:lnTo>
                    <a:lnTo>
                      <a:pt x="228" y="1560"/>
                    </a:lnTo>
                    <a:lnTo>
                      <a:pt x="222" y="1560"/>
                    </a:lnTo>
                    <a:lnTo>
                      <a:pt x="222" y="1554"/>
                    </a:lnTo>
                    <a:lnTo>
                      <a:pt x="216" y="1554"/>
                    </a:lnTo>
                    <a:lnTo>
                      <a:pt x="210" y="1554"/>
                    </a:lnTo>
                    <a:lnTo>
                      <a:pt x="204" y="1554"/>
                    </a:lnTo>
                    <a:lnTo>
                      <a:pt x="198" y="1554"/>
                    </a:lnTo>
                    <a:lnTo>
                      <a:pt x="192" y="1554"/>
                    </a:lnTo>
                    <a:lnTo>
                      <a:pt x="186" y="1554"/>
                    </a:lnTo>
                    <a:lnTo>
                      <a:pt x="180" y="1554"/>
                    </a:lnTo>
                    <a:lnTo>
                      <a:pt x="174" y="1554"/>
                    </a:lnTo>
                    <a:lnTo>
                      <a:pt x="174" y="1560"/>
                    </a:lnTo>
                    <a:lnTo>
                      <a:pt x="168" y="1560"/>
                    </a:lnTo>
                    <a:lnTo>
                      <a:pt x="168" y="1566"/>
                    </a:lnTo>
                    <a:lnTo>
                      <a:pt x="174" y="1566"/>
                    </a:lnTo>
                    <a:lnTo>
                      <a:pt x="174" y="1572"/>
                    </a:lnTo>
                    <a:lnTo>
                      <a:pt x="174" y="1578"/>
                    </a:lnTo>
                    <a:lnTo>
                      <a:pt x="174" y="1584"/>
                    </a:lnTo>
                    <a:lnTo>
                      <a:pt x="174" y="1590"/>
                    </a:lnTo>
                    <a:lnTo>
                      <a:pt x="180" y="1590"/>
                    </a:lnTo>
                    <a:lnTo>
                      <a:pt x="174" y="1590"/>
                    </a:lnTo>
                    <a:lnTo>
                      <a:pt x="174" y="1584"/>
                    </a:lnTo>
                    <a:lnTo>
                      <a:pt x="168" y="1584"/>
                    </a:lnTo>
                    <a:lnTo>
                      <a:pt x="162" y="1584"/>
                    </a:lnTo>
                    <a:lnTo>
                      <a:pt x="168" y="1584"/>
                    </a:lnTo>
                    <a:lnTo>
                      <a:pt x="162" y="1584"/>
                    </a:lnTo>
                    <a:lnTo>
                      <a:pt x="162" y="1578"/>
                    </a:lnTo>
                    <a:lnTo>
                      <a:pt x="162" y="1572"/>
                    </a:lnTo>
                    <a:lnTo>
                      <a:pt x="162" y="1566"/>
                    </a:lnTo>
                    <a:lnTo>
                      <a:pt x="156" y="1566"/>
                    </a:lnTo>
                    <a:lnTo>
                      <a:pt x="156" y="1560"/>
                    </a:lnTo>
                    <a:lnTo>
                      <a:pt x="156" y="1554"/>
                    </a:lnTo>
                    <a:lnTo>
                      <a:pt x="162" y="1554"/>
                    </a:lnTo>
                    <a:lnTo>
                      <a:pt x="162" y="1548"/>
                    </a:lnTo>
                    <a:lnTo>
                      <a:pt x="156" y="1548"/>
                    </a:lnTo>
                    <a:lnTo>
                      <a:pt x="150" y="1548"/>
                    </a:lnTo>
                    <a:lnTo>
                      <a:pt x="156" y="1548"/>
                    </a:lnTo>
                    <a:lnTo>
                      <a:pt x="150" y="1548"/>
                    </a:lnTo>
                    <a:lnTo>
                      <a:pt x="156" y="1548"/>
                    </a:lnTo>
                    <a:lnTo>
                      <a:pt x="156" y="1542"/>
                    </a:lnTo>
                    <a:lnTo>
                      <a:pt x="162" y="1542"/>
                    </a:lnTo>
                    <a:lnTo>
                      <a:pt x="162" y="1536"/>
                    </a:lnTo>
                    <a:lnTo>
                      <a:pt x="162" y="1542"/>
                    </a:lnTo>
                    <a:lnTo>
                      <a:pt x="162" y="1536"/>
                    </a:lnTo>
                    <a:lnTo>
                      <a:pt x="162" y="1530"/>
                    </a:lnTo>
                    <a:lnTo>
                      <a:pt x="168" y="1530"/>
                    </a:lnTo>
                    <a:lnTo>
                      <a:pt x="174" y="1530"/>
                    </a:lnTo>
                    <a:lnTo>
                      <a:pt x="168" y="1530"/>
                    </a:lnTo>
                    <a:lnTo>
                      <a:pt x="174" y="1530"/>
                    </a:lnTo>
                    <a:lnTo>
                      <a:pt x="174" y="1524"/>
                    </a:lnTo>
                    <a:lnTo>
                      <a:pt x="174" y="1518"/>
                    </a:lnTo>
                    <a:lnTo>
                      <a:pt x="174" y="1512"/>
                    </a:lnTo>
                    <a:lnTo>
                      <a:pt x="168" y="1512"/>
                    </a:lnTo>
                    <a:lnTo>
                      <a:pt x="168" y="1506"/>
                    </a:lnTo>
                    <a:lnTo>
                      <a:pt x="168" y="1500"/>
                    </a:lnTo>
                    <a:lnTo>
                      <a:pt x="168" y="1494"/>
                    </a:lnTo>
                    <a:lnTo>
                      <a:pt x="162" y="1494"/>
                    </a:lnTo>
                    <a:lnTo>
                      <a:pt x="162" y="1488"/>
                    </a:lnTo>
                    <a:lnTo>
                      <a:pt x="156" y="1488"/>
                    </a:lnTo>
                    <a:lnTo>
                      <a:pt x="162" y="1488"/>
                    </a:lnTo>
                    <a:lnTo>
                      <a:pt x="156" y="1488"/>
                    </a:lnTo>
                    <a:lnTo>
                      <a:pt x="156" y="1482"/>
                    </a:lnTo>
                    <a:lnTo>
                      <a:pt x="150" y="1482"/>
                    </a:lnTo>
                    <a:lnTo>
                      <a:pt x="156" y="1482"/>
                    </a:lnTo>
                    <a:lnTo>
                      <a:pt x="150" y="1482"/>
                    </a:lnTo>
                    <a:lnTo>
                      <a:pt x="156" y="1482"/>
                    </a:lnTo>
                    <a:lnTo>
                      <a:pt x="156" y="1476"/>
                    </a:lnTo>
                    <a:lnTo>
                      <a:pt x="150" y="1476"/>
                    </a:lnTo>
                    <a:lnTo>
                      <a:pt x="156" y="1476"/>
                    </a:lnTo>
                    <a:lnTo>
                      <a:pt x="150" y="1476"/>
                    </a:lnTo>
                    <a:lnTo>
                      <a:pt x="150" y="1470"/>
                    </a:lnTo>
                    <a:lnTo>
                      <a:pt x="150" y="1464"/>
                    </a:lnTo>
                    <a:lnTo>
                      <a:pt x="144" y="1464"/>
                    </a:lnTo>
                    <a:lnTo>
                      <a:pt x="138" y="1464"/>
                    </a:lnTo>
                    <a:lnTo>
                      <a:pt x="138" y="1458"/>
                    </a:lnTo>
                    <a:lnTo>
                      <a:pt x="132" y="1458"/>
                    </a:lnTo>
                    <a:lnTo>
                      <a:pt x="132" y="1452"/>
                    </a:lnTo>
                    <a:lnTo>
                      <a:pt x="132" y="1446"/>
                    </a:lnTo>
                    <a:lnTo>
                      <a:pt x="126" y="1446"/>
                    </a:lnTo>
                    <a:lnTo>
                      <a:pt x="126" y="1440"/>
                    </a:lnTo>
                    <a:lnTo>
                      <a:pt x="120" y="1440"/>
                    </a:lnTo>
                    <a:lnTo>
                      <a:pt x="120" y="1434"/>
                    </a:lnTo>
                    <a:lnTo>
                      <a:pt x="114" y="1434"/>
                    </a:lnTo>
                    <a:lnTo>
                      <a:pt x="114" y="1428"/>
                    </a:lnTo>
                    <a:lnTo>
                      <a:pt x="108" y="1428"/>
                    </a:lnTo>
                    <a:lnTo>
                      <a:pt x="108" y="1422"/>
                    </a:lnTo>
                    <a:lnTo>
                      <a:pt x="108" y="1416"/>
                    </a:lnTo>
                    <a:lnTo>
                      <a:pt x="114" y="1416"/>
                    </a:lnTo>
                    <a:lnTo>
                      <a:pt x="114" y="1422"/>
                    </a:lnTo>
                    <a:lnTo>
                      <a:pt x="108" y="1422"/>
                    </a:lnTo>
                    <a:lnTo>
                      <a:pt x="114" y="1422"/>
                    </a:lnTo>
                    <a:lnTo>
                      <a:pt x="114" y="1428"/>
                    </a:lnTo>
                    <a:lnTo>
                      <a:pt x="120" y="1428"/>
                    </a:lnTo>
                    <a:lnTo>
                      <a:pt x="120" y="1434"/>
                    </a:lnTo>
                    <a:lnTo>
                      <a:pt x="126" y="1434"/>
                    </a:lnTo>
                    <a:lnTo>
                      <a:pt x="120" y="1434"/>
                    </a:lnTo>
                    <a:lnTo>
                      <a:pt x="120" y="1428"/>
                    </a:lnTo>
                    <a:lnTo>
                      <a:pt x="126" y="1428"/>
                    </a:lnTo>
                    <a:lnTo>
                      <a:pt x="126" y="1434"/>
                    </a:lnTo>
                    <a:lnTo>
                      <a:pt x="126" y="1428"/>
                    </a:lnTo>
                    <a:lnTo>
                      <a:pt x="120" y="1428"/>
                    </a:lnTo>
                    <a:lnTo>
                      <a:pt x="120" y="1422"/>
                    </a:lnTo>
                    <a:lnTo>
                      <a:pt x="114" y="1422"/>
                    </a:lnTo>
                    <a:lnTo>
                      <a:pt x="114" y="1416"/>
                    </a:lnTo>
                    <a:lnTo>
                      <a:pt x="120" y="1416"/>
                    </a:lnTo>
                    <a:lnTo>
                      <a:pt x="114" y="1416"/>
                    </a:lnTo>
                    <a:lnTo>
                      <a:pt x="114" y="1410"/>
                    </a:lnTo>
                    <a:lnTo>
                      <a:pt x="108" y="1410"/>
                    </a:lnTo>
                    <a:lnTo>
                      <a:pt x="102" y="1410"/>
                    </a:lnTo>
                    <a:lnTo>
                      <a:pt x="108" y="1410"/>
                    </a:lnTo>
                    <a:lnTo>
                      <a:pt x="108" y="1416"/>
                    </a:lnTo>
                    <a:lnTo>
                      <a:pt x="108" y="1410"/>
                    </a:lnTo>
                    <a:lnTo>
                      <a:pt x="102" y="1410"/>
                    </a:lnTo>
                    <a:lnTo>
                      <a:pt x="102" y="1416"/>
                    </a:lnTo>
                    <a:lnTo>
                      <a:pt x="96" y="1416"/>
                    </a:lnTo>
                    <a:lnTo>
                      <a:pt x="96" y="1410"/>
                    </a:lnTo>
                    <a:lnTo>
                      <a:pt x="96" y="1404"/>
                    </a:lnTo>
                    <a:lnTo>
                      <a:pt x="96" y="1398"/>
                    </a:lnTo>
                    <a:lnTo>
                      <a:pt x="90" y="1398"/>
                    </a:lnTo>
                    <a:lnTo>
                      <a:pt x="96" y="1398"/>
                    </a:lnTo>
                    <a:lnTo>
                      <a:pt x="96" y="1392"/>
                    </a:lnTo>
                    <a:lnTo>
                      <a:pt x="96" y="1386"/>
                    </a:lnTo>
                    <a:lnTo>
                      <a:pt x="90" y="1386"/>
                    </a:lnTo>
                    <a:lnTo>
                      <a:pt x="96" y="1386"/>
                    </a:lnTo>
                    <a:lnTo>
                      <a:pt x="90" y="1386"/>
                    </a:lnTo>
                    <a:lnTo>
                      <a:pt x="96" y="1386"/>
                    </a:lnTo>
                    <a:lnTo>
                      <a:pt x="96" y="1380"/>
                    </a:lnTo>
                    <a:lnTo>
                      <a:pt x="102" y="1380"/>
                    </a:lnTo>
                    <a:lnTo>
                      <a:pt x="96" y="1374"/>
                    </a:lnTo>
                    <a:lnTo>
                      <a:pt x="102" y="1374"/>
                    </a:lnTo>
                    <a:lnTo>
                      <a:pt x="102" y="1368"/>
                    </a:lnTo>
                    <a:lnTo>
                      <a:pt x="102" y="1374"/>
                    </a:lnTo>
                    <a:lnTo>
                      <a:pt x="102" y="1368"/>
                    </a:lnTo>
                    <a:lnTo>
                      <a:pt x="102" y="1374"/>
                    </a:lnTo>
                    <a:lnTo>
                      <a:pt x="108" y="1374"/>
                    </a:lnTo>
                    <a:lnTo>
                      <a:pt x="108" y="1368"/>
                    </a:lnTo>
                    <a:lnTo>
                      <a:pt x="108" y="1374"/>
                    </a:lnTo>
                    <a:lnTo>
                      <a:pt x="114" y="1374"/>
                    </a:lnTo>
                    <a:lnTo>
                      <a:pt x="114" y="1380"/>
                    </a:lnTo>
                    <a:lnTo>
                      <a:pt x="120" y="1380"/>
                    </a:lnTo>
                    <a:lnTo>
                      <a:pt x="126" y="1380"/>
                    </a:lnTo>
                    <a:lnTo>
                      <a:pt x="132" y="1380"/>
                    </a:lnTo>
                    <a:lnTo>
                      <a:pt x="132" y="1374"/>
                    </a:lnTo>
                    <a:lnTo>
                      <a:pt x="138" y="1374"/>
                    </a:lnTo>
                    <a:lnTo>
                      <a:pt x="138" y="1368"/>
                    </a:lnTo>
                    <a:lnTo>
                      <a:pt x="144" y="1368"/>
                    </a:lnTo>
                    <a:lnTo>
                      <a:pt x="144" y="1362"/>
                    </a:lnTo>
                    <a:lnTo>
                      <a:pt x="150" y="1362"/>
                    </a:lnTo>
                    <a:lnTo>
                      <a:pt x="150" y="1356"/>
                    </a:lnTo>
                    <a:lnTo>
                      <a:pt x="150" y="1350"/>
                    </a:lnTo>
                    <a:lnTo>
                      <a:pt x="156" y="1350"/>
                    </a:lnTo>
                    <a:lnTo>
                      <a:pt x="156" y="1344"/>
                    </a:lnTo>
                    <a:lnTo>
                      <a:pt x="156" y="1338"/>
                    </a:lnTo>
                    <a:lnTo>
                      <a:pt x="156" y="1332"/>
                    </a:lnTo>
                    <a:lnTo>
                      <a:pt x="156" y="1326"/>
                    </a:lnTo>
                    <a:lnTo>
                      <a:pt x="156" y="1320"/>
                    </a:lnTo>
                    <a:lnTo>
                      <a:pt x="156" y="1314"/>
                    </a:lnTo>
                    <a:lnTo>
                      <a:pt x="156" y="1308"/>
                    </a:lnTo>
                    <a:lnTo>
                      <a:pt x="156" y="1302"/>
                    </a:lnTo>
                    <a:lnTo>
                      <a:pt x="156" y="1296"/>
                    </a:lnTo>
                    <a:lnTo>
                      <a:pt x="150" y="1296"/>
                    </a:lnTo>
                    <a:lnTo>
                      <a:pt x="156" y="1296"/>
                    </a:lnTo>
                    <a:lnTo>
                      <a:pt x="150" y="1296"/>
                    </a:lnTo>
                    <a:lnTo>
                      <a:pt x="156" y="1296"/>
                    </a:lnTo>
                    <a:lnTo>
                      <a:pt x="150" y="1296"/>
                    </a:lnTo>
                    <a:lnTo>
                      <a:pt x="150" y="1290"/>
                    </a:lnTo>
                    <a:lnTo>
                      <a:pt x="150" y="1284"/>
                    </a:lnTo>
                    <a:lnTo>
                      <a:pt x="156" y="1284"/>
                    </a:lnTo>
                    <a:lnTo>
                      <a:pt x="150" y="1284"/>
                    </a:lnTo>
                    <a:lnTo>
                      <a:pt x="150" y="1278"/>
                    </a:lnTo>
                    <a:lnTo>
                      <a:pt x="150" y="1272"/>
                    </a:lnTo>
                    <a:lnTo>
                      <a:pt x="150" y="1266"/>
                    </a:lnTo>
                    <a:lnTo>
                      <a:pt x="144" y="1266"/>
                    </a:lnTo>
                    <a:lnTo>
                      <a:pt x="150" y="1266"/>
                    </a:lnTo>
                    <a:lnTo>
                      <a:pt x="150" y="1260"/>
                    </a:lnTo>
                    <a:lnTo>
                      <a:pt x="144" y="1260"/>
                    </a:lnTo>
                    <a:lnTo>
                      <a:pt x="144" y="1254"/>
                    </a:lnTo>
                    <a:lnTo>
                      <a:pt x="144" y="1248"/>
                    </a:lnTo>
                    <a:lnTo>
                      <a:pt x="144" y="1242"/>
                    </a:lnTo>
                    <a:lnTo>
                      <a:pt x="138" y="1242"/>
                    </a:lnTo>
                    <a:lnTo>
                      <a:pt x="138" y="1236"/>
                    </a:lnTo>
                    <a:lnTo>
                      <a:pt x="138" y="1230"/>
                    </a:lnTo>
                    <a:lnTo>
                      <a:pt x="132" y="1230"/>
                    </a:lnTo>
                    <a:lnTo>
                      <a:pt x="132" y="1224"/>
                    </a:lnTo>
                    <a:lnTo>
                      <a:pt x="126" y="1224"/>
                    </a:lnTo>
                    <a:lnTo>
                      <a:pt x="126" y="1218"/>
                    </a:lnTo>
                    <a:lnTo>
                      <a:pt x="120" y="1212"/>
                    </a:lnTo>
                    <a:lnTo>
                      <a:pt x="114" y="1212"/>
                    </a:lnTo>
                    <a:lnTo>
                      <a:pt x="114" y="1206"/>
                    </a:lnTo>
                    <a:lnTo>
                      <a:pt x="114" y="1200"/>
                    </a:lnTo>
                    <a:lnTo>
                      <a:pt x="108" y="1200"/>
                    </a:lnTo>
                    <a:lnTo>
                      <a:pt x="108" y="1194"/>
                    </a:lnTo>
                    <a:lnTo>
                      <a:pt x="102" y="1194"/>
                    </a:lnTo>
                    <a:lnTo>
                      <a:pt x="102" y="1188"/>
                    </a:lnTo>
                    <a:lnTo>
                      <a:pt x="96" y="1188"/>
                    </a:lnTo>
                    <a:lnTo>
                      <a:pt x="96" y="1182"/>
                    </a:lnTo>
                    <a:lnTo>
                      <a:pt x="96" y="1176"/>
                    </a:lnTo>
                    <a:lnTo>
                      <a:pt x="90" y="1176"/>
                    </a:lnTo>
                    <a:lnTo>
                      <a:pt x="90" y="1170"/>
                    </a:lnTo>
                    <a:lnTo>
                      <a:pt x="84" y="1170"/>
                    </a:lnTo>
                    <a:lnTo>
                      <a:pt x="84" y="1164"/>
                    </a:lnTo>
                    <a:lnTo>
                      <a:pt x="78" y="1164"/>
                    </a:lnTo>
                    <a:lnTo>
                      <a:pt x="78" y="1158"/>
                    </a:lnTo>
                    <a:lnTo>
                      <a:pt x="78" y="1152"/>
                    </a:lnTo>
                    <a:lnTo>
                      <a:pt x="72" y="1152"/>
                    </a:lnTo>
                    <a:lnTo>
                      <a:pt x="72" y="1146"/>
                    </a:lnTo>
                    <a:lnTo>
                      <a:pt x="72" y="1140"/>
                    </a:lnTo>
                    <a:lnTo>
                      <a:pt x="66" y="1140"/>
                    </a:lnTo>
                    <a:lnTo>
                      <a:pt x="66" y="1134"/>
                    </a:lnTo>
                    <a:lnTo>
                      <a:pt x="60" y="1134"/>
                    </a:lnTo>
                    <a:lnTo>
                      <a:pt x="60" y="1128"/>
                    </a:lnTo>
                    <a:lnTo>
                      <a:pt x="54" y="1128"/>
                    </a:lnTo>
                    <a:lnTo>
                      <a:pt x="54" y="1122"/>
                    </a:lnTo>
                    <a:lnTo>
                      <a:pt x="54" y="1116"/>
                    </a:lnTo>
                    <a:lnTo>
                      <a:pt x="48" y="1116"/>
                    </a:lnTo>
                    <a:lnTo>
                      <a:pt x="48" y="1110"/>
                    </a:lnTo>
                    <a:lnTo>
                      <a:pt x="48" y="1104"/>
                    </a:lnTo>
                    <a:lnTo>
                      <a:pt x="42" y="1104"/>
                    </a:lnTo>
                    <a:lnTo>
                      <a:pt x="42" y="1098"/>
                    </a:lnTo>
                    <a:lnTo>
                      <a:pt x="42" y="1092"/>
                    </a:lnTo>
                    <a:lnTo>
                      <a:pt x="36" y="1092"/>
                    </a:lnTo>
                    <a:lnTo>
                      <a:pt x="36" y="1086"/>
                    </a:lnTo>
                    <a:lnTo>
                      <a:pt x="30" y="1086"/>
                    </a:lnTo>
                    <a:lnTo>
                      <a:pt x="36" y="1086"/>
                    </a:lnTo>
                    <a:lnTo>
                      <a:pt x="36" y="1080"/>
                    </a:lnTo>
                    <a:lnTo>
                      <a:pt x="30" y="1080"/>
                    </a:lnTo>
                    <a:lnTo>
                      <a:pt x="30" y="1074"/>
                    </a:lnTo>
                    <a:lnTo>
                      <a:pt x="24" y="1074"/>
                    </a:lnTo>
                    <a:lnTo>
                      <a:pt x="30" y="1074"/>
                    </a:lnTo>
                    <a:lnTo>
                      <a:pt x="24" y="1074"/>
                    </a:lnTo>
                    <a:lnTo>
                      <a:pt x="24" y="1068"/>
                    </a:lnTo>
                    <a:lnTo>
                      <a:pt x="24" y="1062"/>
                    </a:lnTo>
                    <a:lnTo>
                      <a:pt x="18" y="1062"/>
                    </a:lnTo>
                    <a:lnTo>
                      <a:pt x="18" y="1056"/>
                    </a:lnTo>
                    <a:lnTo>
                      <a:pt x="12" y="1056"/>
                    </a:lnTo>
                    <a:lnTo>
                      <a:pt x="12" y="1050"/>
                    </a:lnTo>
                    <a:lnTo>
                      <a:pt x="12" y="1044"/>
                    </a:lnTo>
                    <a:lnTo>
                      <a:pt x="12" y="1038"/>
                    </a:lnTo>
                    <a:lnTo>
                      <a:pt x="12" y="1032"/>
                    </a:lnTo>
                    <a:lnTo>
                      <a:pt x="6" y="1032"/>
                    </a:lnTo>
                    <a:lnTo>
                      <a:pt x="6" y="1026"/>
                    </a:lnTo>
                    <a:lnTo>
                      <a:pt x="6" y="1020"/>
                    </a:lnTo>
                    <a:lnTo>
                      <a:pt x="6" y="1014"/>
                    </a:lnTo>
                    <a:lnTo>
                      <a:pt x="6" y="1008"/>
                    </a:lnTo>
                    <a:lnTo>
                      <a:pt x="0" y="1008"/>
                    </a:lnTo>
                  </a:path>
                </a:pathLst>
              </a:custGeom>
              <a:noFill/>
              <a:ln w="9525">
                <a:solidFill>
                  <a:srgbClr val="FF0000"/>
                </a:solidFill>
                <a:prstDash val="solid"/>
                <a:round/>
                <a:headEnd/>
                <a:tailEnd/>
              </a:ln>
            </p:spPr>
            <p:txBody>
              <a:bodyPr/>
              <a:lstStyle/>
              <a:p>
                <a:endParaRPr lang="en-US"/>
              </a:p>
            </p:txBody>
          </p:sp>
          <p:sp>
            <p:nvSpPr>
              <p:cNvPr id="20" name="Freeform 11"/>
              <p:cNvSpPr>
                <a:spLocks noChangeAspect="1"/>
              </p:cNvSpPr>
              <p:nvPr/>
            </p:nvSpPr>
            <p:spPr bwMode="auto">
              <a:xfrm>
                <a:off x="879" y="1743"/>
                <a:ext cx="1974" cy="1050"/>
              </a:xfrm>
              <a:custGeom>
                <a:avLst/>
                <a:gdLst/>
                <a:ahLst/>
                <a:cxnLst>
                  <a:cxn ang="0">
                    <a:pos x="72" y="996"/>
                  </a:cxn>
                  <a:cxn ang="0">
                    <a:pos x="48" y="948"/>
                  </a:cxn>
                  <a:cxn ang="0">
                    <a:pos x="18" y="900"/>
                  </a:cxn>
                  <a:cxn ang="0">
                    <a:pos x="0" y="864"/>
                  </a:cxn>
                  <a:cxn ang="0">
                    <a:pos x="42" y="834"/>
                  </a:cxn>
                  <a:cxn ang="0">
                    <a:pos x="48" y="804"/>
                  </a:cxn>
                  <a:cxn ang="0">
                    <a:pos x="84" y="798"/>
                  </a:cxn>
                  <a:cxn ang="0">
                    <a:pos x="120" y="834"/>
                  </a:cxn>
                  <a:cxn ang="0">
                    <a:pos x="120" y="876"/>
                  </a:cxn>
                  <a:cxn ang="0">
                    <a:pos x="162" y="888"/>
                  </a:cxn>
                  <a:cxn ang="0">
                    <a:pos x="204" y="900"/>
                  </a:cxn>
                  <a:cxn ang="0">
                    <a:pos x="264" y="906"/>
                  </a:cxn>
                  <a:cxn ang="0">
                    <a:pos x="312" y="900"/>
                  </a:cxn>
                  <a:cxn ang="0">
                    <a:pos x="372" y="906"/>
                  </a:cxn>
                  <a:cxn ang="0">
                    <a:pos x="402" y="870"/>
                  </a:cxn>
                  <a:cxn ang="0">
                    <a:pos x="444" y="846"/>
                  </a:cxn>
                  <a:cxn ang="0">
                    <a:pos x="468" y="552"/>
                  </a:cxn>
                  <a:cxn ang="0">
                    <a:pos x="486" y="372"/>
                  </a:cxn>
                  <a:cxn ang="0">
                    <a:pos x="522" y="402"/>
                  </a:cxn>
                  <a:cxn ang="0">
                    <a:pos x="540" y="426"/>
                  </a:cxn>
                  <a:cxn ang="0">
                    <a:pos x="552" y="444"/>
                  </a:cxn>
                  <a:cxn ang="0">
                    <a:pos x="564" y="486"/>
                  </a:cxn>
                  <a:cxn ang="0">
                    <a:pos x="582" y="510"/>
                  </a:cxn>
                  <a:cxn ang="0">
                    <a:pos x="576" y="546"/>
                  </a:cxn>
                  <a:cxn ang="0">
                    <a:pos x="552" y="588"/>
                  </a:cxn>
                  <a:cxn ang="0">
                    <a:pos x="570" y="636"/>
                  </a:cxn>
                  <a:cxn ang="0">
                    <a:pos x="624" y="636"/>
                  </a:cxn>
                  <a:cxn ang="0">
                    <a:pos x="684" y="630"/>
                  </a:cxn>
                  <a:cxn ang="0">
                    <a:pos x="714" y="606"/>
                  </a:cxn>
                  <a:cxn ang="0">
                    <a:pos x="762" y="576"/>
                  </a:cxn>
                  <a:cxn ang="0">
                    <a:pos x="786" y="558"/>
                  </a:cxn>
                  <a:cxn ang="0">
                    <a:pos x="816" y="534"/>
                  </a:cxn>
                  <a:cxn ang="0">
                    <a:pos x="828" y="504"/>
                  </a:cxn>
                  <a:cxn ang="0">
                    <a:pos x="846" y="468"/>
                  </a:cxn>
                  <a:cxn ang="0">
                    <a:pos x="870" y="426"/>
                  </a:cxn>
                  <a:cxn ang="0">
                    <a:pos x="912" y="426"/>
                  </a:cxn>
                  <a:cxn ang="0">
                    <a:pos x="954" y="438"/>
                  </a:cxn>
                  <a:cxn ang="0">
                    <a:pos x="978" y="456"/>
                  </a:cxn>
                  <a:cxn ang="0">
                    <a:pos x="1020" y="468"/>
                  </a:cxn>
                  <a:cxn ang="0">
                    <a:pos x="1062" y="480"/>
                  </a:cxn>
                  <a:cxn ang="0">
                    <a:pos x="1104" y="492"/>
                  </a:cxn>
                  <a:cxn ang="0">
                    <a:pos x="1152" y="486"/>
                  </a:cxn>
                  <a:cxn ang="0">
                    <a:pos x="1206" y="474"/>
                  </a:cxn>
                  <a:cxn ang="0">
                    <a:pos x="1248" y="372"/>
                  </a:cxn>
                  <a:cxn ang="0">
                    <a:pos x="1290" y="342"/>
                  </a:cxn>
                  <a:cxn ang="0">
                    <a:pos x="1350" y="306"/>
                  </a:cxn>
                  <a:cxn ang="0">
                    <a:pos x="1386" y="276"/>
                  </a:cxn>
                  <a:cxn ang="0">
                    <a:pos x="1392" y="228"/>
                  </a:cxn>
                  <a:cxn ang="0">
                    <a:pos x="1422" y="192"/>
                  </a:cxn>
                  <a:cxn ang="0">
                    <a:pos x="1428" y="180"/>
                  </a:cxn>
                  <a:cxn ang="0">
                    <a:pos x="1452" y="174"/>
                  </a:cxn>
                  <a:cxn ang="0">
                    <a:pos x="1482" y="150"/>
                  </a:cxn>
                  <a:cxn ang="0">
                    <a:pos x="1506" y="132"/>
                  </a:cxn>
                  <a:cxn ang="0">
                    <a:pos x="1548" y="96"/>
                  </a:cxn>
                  <a:cxn ang="0">
                    <a:pos x="1590" y="60"/>
                  </a:cxn>
                  <a:cxn ang="0">
                    <a:pos x="1644" y="48"/>
                  </a:cxn>
                  <a:cxn ang="0">
                    <a:pos x="1668" y="18"/>
                  </a:cxn>
                  <a:cxn ang="0">
                    <a:pos x="1722" y="6"/>
                  </a:cxn>
                  <a:cxn ang="0">
                    <a:pos x="1776" y="6"/>
                  </a:cxn>
                  <a:cxn ang="0">
                    <a:pos x="1836" y="24"/>
                  </a:cxn>
                  <a:cxn ang="0">
                    <a:pos x="1896" y="24"/>
                  </a:cxn>
                  <a:cxn ang="0">
                    <a:pos x="1956" y="30"/>
                  </a:cxn>
                </a:cxnLst>
                <a:rect l="0" t="0" r="r" b="b"/>
                <a:pathLst>
                  <a:path w="1974" h="1050">
                    <a:moveTo>
                      <a:pt x="90" y="1050"/>
                    </a:moveTo>
                    <a:lnTo>
                      <a:pt x="90" y="1044"/>
                    </a:lnTo>
                    <a:lnTo>
                      <a:pt x="84" y="1044"/>
                    </a:lnTo>
                    <a:lnTo>
                      <a:pt x="84" y="1038"/>
                    </a:lnTo>
                    <a:lnTo>
                      <a:pt x="84" y="1032"/>
                    </a:lnTo>
                    <a:lnTo>
                      <a:pt x="78" y="1032"/>
                    </a:lnTo>
                    <a:lnTo>
                      <a:pt x="78" y="1026"/>
                    </a:lnTo>
                    <a:lnTo>
                      <a:pt x="78" y="1020"/>
                    </a:lnTo>
                    <a:lnTo>
                      <a:pt x="78" y="1014"/>
                    </a:lnTo>
                    <a:lnTo>
                      <a:pt x="78" y="1008"/>
                    </a:lnTo>
                    <a:lnTo>
                      <a:pt x="72" y="1008"/>
                    </a:lnTo>
                    <a:lnTo>
                      <a:pt x="72" y="1002"/>
                    </a:lnTo>
                    <a:lnTo>
                      <a:pt x="72" y="996"/>
                    </a:lnTo>
                    <a:lnTo>
                      <a:pt x="66" y="996"/>
                    </a:lnTo>
                    <a:lnTo>
                      <a:pt x="66" y="990"/>
                    </a:lnTo>
                    <a:lnTo>
                      <a:pt x="72" y="990"/>
                    </a:lnTo>
                    <a:lnTo>
                      <a:pt x="66" y="990"/>
                    </a:lnTo>
                    <a:lnTo>
                      <a:pt x="66" y="984"/>
                    </a:lnTo>
                    <a:lnTo>
                      <a:pt x="66" y="978"/>
                    </a:lnTo>
                    <a:lnTo>
                      <a:pt x="66" y="972"/>
                    </a:lnTo>
                    <a:lnTo>
                      <a:pt x="60" y="972"/>
                    </a:lnTo>
                    <a:lnTo>
                      <a:pt x="60" y="966"/>
                    </a:lnTo>
                    <a:lnTo>
                      <a:pt x="54" y="960"/>
                    </a:lnTo>
                    <a:lnTo>
                      <a:pt x="54" y="954"/>
                    </a:lnTo>
                    <a:lnTo>
                      <a:pt x="48" y="954"/>
                    </a:lnTo>
                    <a:lnTo>
                      <a:pt x="48" y="948"/>
                    </a:lnTo>
                    <a:lnTo>
                      <a:pt x="48" y="942"/>
                    </a:lnTo>
                    <a:lnTo>
                      <a:pt x="48" y="936"/>
                    </a:lnTo>
                    <a:lnTo>
                      <a:pt x="42" y="936"/>
                    </a:lnTo>
                    <a:lnTo>
                      <a:pt x="42" y="930"/>
                    </a:lnTo>
                    <a:lnTo>
                      <a:pt x="42" y="924"/>
                    </a:lnTo>
                    <a:lnTo>
                      <a:pt x="36" y="924"/>
                    </a:lnTo>
                    <a:lnTo>
                      <a:pt x="36" y="918"/>
                    </a:lnTo>
                    <a:lnTo>
                      <a:pt x="30" y="918"/>
                    </a:lnTo>
                    <a:lnTo>
                      <a:pt x="30" y="912"/>
                    </a:lnTo>
                    <a:lnTo>
                      <a:pt x="30" y="906"/>
                    </a:lnTo>
                    <a:lnTo>
                      <a:pt x="24" y="906"/>
                    </a:lnTo>
                    <a:lnTo>
                      <a:pt x="18" y="906"/>
                    </a:lnTo>
                    <a:lnTo>
                      <a:pt x="18" y="900"/>
                    </a:lnTo>
                    <a:lnTo>
                      <a:pt x="12" y="900"/>
                    </a:lnTo>
                    <a:lnTo>
                      <a:pt x="18" y="900"/>
                    </a:lnTo>
                    <a:lnTo>
                      <a:pt x="12" y="900"/>
                    </a:lnTo>
                    <a:lnTo>
                      <a:pt x="12" y="894"/>
                    </a:lnTo>
                    <a:lnTo>
                      <a:pt x="12" y="888"/>
                    </a:lnTo>
                    <a:lnTo>
                      <a:pt x="12" y="882"/>
                    </a:lnTo>
                    <a:lnTo>
                      <a:pt x="6" y="882"/>
                    </a:lnTo>
                    <a:lnTo>
                      <a:pt x="6" y="876"/>
                    </a:lnTo>
                    <a:lnTo>
                      <a:pt x="0" y="876"/>
                    </a:lnTo>
                    <a:lnTo>
                      <a:pt x="6" y="876"/>
                    </a:lnTo>
                    <a:lnTo>
                      <a:pt x="0" y="876"/>
                    </a:lnTo>
                    <a:lnTo>
                      <a:pt x="0" y="870"/>
                    </a:lnTo>
                    <a:lnTo>
                      <a:pt x="0" y="864"/>
                    </a:lnTo>
                    <a:lnTo>
                      <a:pt x="0" y="858"/>
                    </a:lnTo>
                    <a:lnTo>
                      <a:pt x="6" y="858"/>
                    </a:lnTo>
                    <a:lnTo>
                      <a:pt x="12" y="858"/>
                    </a:lnTo>
                    <a:lnTo>
                      <a:pt x="18" y="858"/>
                    </a:lnTo>
                    <a:lnTo>
                      <a:pt x="18" y="852"/>
                    </a:lnTo>
                    <a:lnTo>
                      <a:pt x="24" y="846"/>
                    </a:lnTo>
                    <a:lnTo>
                      <a:pt x="30" y="846"/>
                    </a:lnTo>
                    <a:lnTo>
                      <a:pt x="30" y="852"/>
                    </a:lnTo>
                    <a:lnTo>
                      <a:pt x="36" y="852"/>
                    </a:lnTo>
                    <a:lnTo>
                      <a:pt x="36" y="846"/>
                    </a:lnTo>
                    <a:lnTo>
                      <a:pt x="36" y="840"/>
                    </a:lnTo>
                    <a:lnTo>
                      <a:pt x="36" y="834"/>
                    </a:lnTo>
                    <a:lnTo>
                      <a:pt x="42" y="834"/>
                    </a:lnTo>
                    <a:lnTo>
                      <a:pt x="42" y="828"/>
                    </a:lnTo>
                    <a:lnTo>
                      <a:pt x="36" y="828"/>
                    </a:lnTo>
                    <a:lnTo>
                      <a:pt x="36" y="822"/>
                    </a:lnTo>
                    <a:lnTo>
                      <a:pt x="36" y="816"/>
                    </a:lnTo>
                    <a:lnTo>
                      <a:pt x="42" y="822"/>
                    </a:lnTo>
                    <a:lnTo>
                      <a:pt x="48" y="822"/>
                    </a:lnTo>
                    <a:lnTo>
                      <a:pt x="48" y="816"/>
                    </a:lnTo>
                    <a:lnTo>
                      <a:pt x="42" y="816"/>
                    </a:lnTo>
                    <a:lnTo>
                      <a:pt x="42" y="810"/>
                    </a:lnTo>
                    <a:lnTo>
                      <a:pt x="42" y="816"/>
                    </a:lnTo>
                    <a:lnTo>
                      <a:pt x="48" y="816"/>
                    </a:lnTo>
                    <a:lnTo>
                      <a:pt x="48" y="810"/>
                    </a:lnTo>
                    <a:lnTo>
                      <a:pt x="48" y="804"/>
                    </a:lnTo>
                    <a:lnTo>
                      <a:pt x="48" y="810"/>
                    </a:lnTo>
                    <a:lnTo>
                      <a:pt x="54" y="810"/>
                    </a:lnTo>
                    <a:lnTo>
                      <a:pt x="54" y="804"/>
                    </a:lnTo>
                    <a:lnTo>
                      <a:pt x="54" y="798"/>
                    </a:lnTo>
                    <a:lnTo>
                      <a:pt x="54" y="792"/>
                    </a:lnTo>
                    <a:lnTo>
                      <a:pt x="60" y="792"/>
                    </a:lnTo>
                    <a:lnTo>
                      <a:pt x="66" y="792"/>
                    </a:lnTo>
                    <a:lnTo>
                      <a:pt x="72" y="792"/>
                    </a:lnTo>
                    <a:lnTo>
                      <a:pt x="78" y="792"/>
                    </a:lnTo>
                    <a:lnTo>
                      <a:pt x="78" y="786"/>
                    </a:lnTo>
                    <a:lnTo>
                      <a:pt x="78" y="792"/>
                    </a:lnTo>
                    <a:lnTo>
                      <a:pt x="84" y="792"/>
                    </a:lnTo>
                    <a:lnTo>
                      <a:pt x="84" y="798"/>
                    </a:lnTo>
                    <a:lnTo>
                      <a:pt x="90" y="798"/>
                    </a:lnTo>
                    <a:lnTo>
                      <a:pt x="96" y="798"/>
                    </a:lnTo>
                    <a:lnTo>
                      <a:pt x="96" y="804"/>
                    </a:lnTo>
                    <a:lnTo>
                      <a:pt x="90" y="810"/>
                    </a:lnTo>
                    <a:lnTo>
                      <a:pt x="96" y="810"/>
                    </a:lnTo>
                    <a:lnTo>
                      <a:pt x="96" y="816"/>
                    </a:lnTo>
                    <a:lnTo>
                      <a:pt x="102" y="816"/>
                    </a:lnTo>
                    <a:lnTo>
                      <a:pt x="108" y="816"/>
                    </a:lnTo>
                    <a:lnTo>
                      <a:pt x="114" y="816"/>
                    </a:lnTo>
                    <a:lnTo>
                      <a:pt x="114" y="822"/>
                    </a:lnTo>
                    <a:lnTo>
                      <a:pt x="120" y="822"/>
                    </a:lnTo>
                    <a:lnTo>
                      <a:pt x="120" y="828"/>
                    </a:lnTo>
                    <a:lnTo>
                      <a:pt x="120" y="834"/>
                    </a:lnTo>
                    <a:lnTo>
                      <a:pt x="126" y="834"/>
                    </a:lnTo>
                    <a:lnTo>
                      <a:pt x="120" y="834"/>
                    </a:lnTo>
                    <a:lnTo>
                      <a:pt x="120" y="840"/>
                    </a:lnTo>
                    <a:lnTo>
                      <a:pt x="114" y="840"/>
                    </a:lnTo>
                    <a:lnTo>
                      <a:pt x="114" y="846"/>
                    </a:lnTo>
                    <a:lnTo>
                      <a:pt x="114" y="852"/>
                    </a:lnTo>
                    <a:lnTo>
                      <a:pt x="120" y="852"/>
                    </a:lnTo>
                    <a:lnTo>
                      <a:pt x="120" y="858"/>
                    </a:lnTo>
                    <a:lnTo>
                      <a:pt x="126" y="858"/>
                    </a:lnTo>
                    <a:lnTo>
                      <a:pt x="126" y="864"/>
                    </a:lnTo>
                    <a:lnTo>
                      <a:pt x="126" y="870"/>
                    </a:lnTo>
                    <a:lnTo>
                      <a:pt x="126" y="876"/>
                    </a:lnTo>
                    <a:lnTo>
                      <a:pt x="120" y="876"/>
                    </a:lnTo>
                    <a:lnTo>
                      <a:pt x="120" y="882"/>
                    </a:lnTo>
                    <a:lnTo>
                      <a:pt x="126" y="882"/>
                    </a:lnTo>
                    <a:lnTo>
                      <a:pt x="126" y="876"/>
                    </a:lnTo>
                    <a:lnTo>
                      <a:pt x="132" y="876"/>
                    </a:lnTo>
                    <a:lnTo>
                      <a:pt x="138" y="876"/>
                    </a:lnTo>
                    <a:lnTo>
                      <a:pt x="144" y="876"/>
                    </a:lnTo>
                    <a:lnTo>
                      <a:pt x="150" y="876"/>
                    </a:lnTo>
                    <a:lnTo>
                      <a:pt x="150" y="882"/>
                    </a:lnTo>
                    <a:lnTo>
                      <a:pt x="150" y="888"/>
                    </a:lnTo>
                    <a:lnTo>
                      <a:pt x="156" y="888"/>
                    </a:lnTo>
                    <a:lnTo>
                      <a:pt x="162" y="888"/>
                    </a:lnTo>
                    <a:lnTo>
                      <a:pt x="162" y="882"/>
                    </a:lnTo>
                    <a:lnTo>
                      <a:pt x="162" y="888"/>
                    </a:lnTo>
                    <a:lnTo>
                      <a:pt x="168" y="888"/>
                    </a:lnTo>
                    <a:lnTo>
                      <a:pt x="168" y="882"/>
                    </a:lnTo>
                    <a:lnTo>
                      <a:pt x="174" y="882"/>
                    </a:lnTo>
                    <a:lnTo>
                      <a:pt x="174" y="888"/>
                    </a:lnTo>
                    <a:lnTo>
                      <a:pt x="174" y="882"/>
                    </a:lnTo>
                    <a:lnTo>
                      <a:pt x="180" y="882"/>
                    </a:lnTo>
                    <a:lnTo>
                      <a:pt x="180" y="888"/>
                    </a:lnTo>
                    <a:lnTo>
                      <a:pt x="186" y="888"/>
                    </a:lnTo>
                    <a:lnTo>
                      <a:pt x="192" y="888"/>
                    </a:lnTo>
                    <a:lnTo>
                      <a:pt x="198" y="888"/>
                    </a:lnTo>
                    <a:lnTo>
                      <a:pt x="198" y="894"/>
                    </a:lnTo>
                    <a:lnTo>
                      <a:pt x="204" y="894"/>
                    </a:lnTo>
                    <a:lnTo>
                      <a:pt x="204" y="900"/>
                    </a:lnTo>
                    <a:lnTo>
                      <a:pt x="210" y="900"/>
                    </a:lnTo>
                    <a:lnTo>
                      <a:pt x="216" y="900"/>
                    </a:lnTo>
                    <a:lnTo>
                      <a:pt x="216" y="906"/>
                    </a:lnTo>
                    <a:lnTo>
                      <a:pt x="222" y="906"/>
                    </a:lnTo>
                    <a:lnTo>
                      <a:pt x="228" y="906"/>
                    </a:lnTo>
                    <a:lnTo>
                      <a:pt x="234" y="906"/>
                    </a:lnTo>
                    <a:lnTo>
                      <a:pt x="234" y="900"/>
                    </a:lnTo>
                    <a:lnTo>
                      <a:pt x="240" y="900"/>
                    </a:lnTo>
                    <a:lnTo>
                      <a:pt x="246" y="900"/>
                    </a:lnTo>
                    <a:lnTo>
                      <a:pt x="252" y="900"/>
                    </a:lnTo>
                    <a:lnTo>
                      <a:pt x="252" y="906"/>
                    </a:lnTo>
                    <a:lnTo>
                      <a:pt x="258" y="906"/>
                    </a:lnTo>
                    <a:lnTo>
                      <a:pt x="264" y="906"/>
                    </a:lnTo>
                    <a:lnTo>
                      <a:pt x="264" y="900"/>
                    </a:lnTo>
                    <a:lnTo>
                      <a:pt x="270" y="900"/>
                    </a:lnTo>
                    <a:lnTo>
                      <a:pt x="276" y="900"/>
                    </a:lnTo>
                    <a:lnTo>
                      <a:pt x="282" y="900"/>
                    </a:lnTo>
                    <a:lnTo>
                      <a:pt x="282" y="894"/>
                    </a:lnTo>
                    <a:lnTo>
                      <a:pt x="288" y="894"/>
                    </a:lnTo>
                    <a:lnTo>
                      <a:pt x="294" y="894"/>
                    </a:lnTo>
                    <a:lnTo>
                      <a:pt x="300" y="894"/>
                    </a:lnTo>
                    <a:lnTo>
                      <a:pt x="306" y="894"/>
                    </a:lnTo>
                    <a:lnTo>
                      <a:pt x="306" y="900"/>
                    </a:lnTo>
                    <a:lnTo>
                      <a:pt x="312" y="900"/>
                    </a:lnTo>
                    <a:lnTo>
                      <a:pt x="312" y="894"/>
                    </a:lnTo>
                    <a:lnTo>
                      <a:pt x="312" y="900"/>
                    </a:lnTo>
                    <a:lnTo>
                      <a:pt x="318" y="900"/>
                    </a:lnTo>
                    <a:lnTo>
                      <a:pt x="324" y="900"/>
                    </a:lnTo>
                    <a:lnTo>
                      <a:pt x="330" y="900"/>
                    </a:lnTo>
                    <a:lnTo>
                      <a:pt x="336" y="900"/>
                    </a:lnTo>
                    <a:lnTo>
                      <a:pt x="336" y="906"/>
                    </a:lnTo>
                    <a:lnTo>
                      <a:pt x="342" y="906"/>
                    </a:lnTo>
                    <a:lnTo>
                      <a:pt x="342" y="912"/>
                    </a:lnTo>
                    <a:lnTo>
                      <a:pt x="348" y="912"/>
                    </a:lnTo>
                    <a:lnTo>
                      <a:pt x="354" y="912"/>
                    </a:lnTo>
                    <a:lnTo>
                      <a:pt x="360" y="912"/>
                    </a:lnTo>
                    <a:lnTo>
                      <a:pt x="360" y="906"/>
                    </a:lnTo>
                    <a:lnTo>
                      <a:pt x="366" y="906"/>
                    </a:lnTo>
                    <a:lnTo>
                      <a:pt x="372" y="906"/>
                    </a:lnTo>
                    <a:lnTo>
                      <a:pt x="372" y="900"/>
                    </a:lnTo>
                    <a:lnTo>
                      <a:pt x="366" y="900"/>
                    </a:lnTo>
                    <a:lnTo>
                      <a:pt x="366" y="894"/>
                    </a:lnTo>
                    <a:lnTo>
                      <a:pt x="366" y="888"/>
                    </a:lnTo>
                    <a:lnTo>
                      <a:pt x="372" y="888"/>
                    </a:lnTo>
                    <a:lnTo>
                      <a:pt x="372" y="882"/>
                    </a:lnTo>
                    <a:lnTo>
                      <a:pt x="378" y="882"/>
                    </a:lnTo>
                    <a:lnTo>
                      <a:pt x="384" y="882"/>
                    </a:lnTo>
                    <a:lnTo>
                      <a:pt x="390" y="882"/>
                    </a:lnTo>
                    <a:lnTo>
                      <a:pt x="396" y="882"/>
                    </a:lnTo>
                    <a:lnTo>
                      <a:pt x="396" y="876"/>
                    </a:lnTo>
                    <a:lnTo>
                      <a:pt x="402" y="876"/>
                    </a:lnTo>
                    <a:lnTo>
                      <a:pt x="402" y="870"/>
                    </a:lnTo>
                    <a:lnTo>
                      <a:pt x="402" y="864"/>
                    </a:lnTo>
                    <a:lnTo>
                      <a:pt x="408" y="864"/>
                    </a:lnTo>
                    <a:lnTo>
                      <a:pt x="408" y="858"/>
                    </a:lnTo>
                    <a:lnTo>
                      <a:pt x="408" y="852"/>
                    </a:lnTo>
                    <a:lnTo>
                      <a:pt x="414" y="852"/>
                    </a:lnTo>
                    <a:lnTo>
                      <a:pt x="420" y="852"/>
                    </a:lnTo>
                    <a:lnTo>
                      <a:pt x="426" y="852"/>
                    </a:lnTo>
                    <a:lnTo>
                      <a:pt x="426" y="858"/>
                    </a:lnTo>
                    <a:lnTo>
                      <a:pt x="426" y="852"/>
                    </a:lnTo>
                    <a:lnTo>
                      <a:pt x="432" y="852"/>
                    </a:lnTo>
                    <a:lnTo>
                      <a:pt x="438" y="852"/>
                    </a:lnTo>
                    <a:lnTo>
                      <a:pt x="444" y="852"/>
                    </a:lnTo>
                    <a:lnTo>
                      <a:pt x="444" y="846"/>
                    </a:lnTo>
                    <a:lnTo>
                      <a:pt x="450" y="846"/>
                    </a:lnTo>
                    <a:lnTo>
                      <a:pt x="456" y="846"/>
                    </a:lnTo>
                    <a:lnTo>
                      <a:pt x="456" y="840"/>
                    </a:lnTo>
                    <a:lnTo>
                      <a:pt x="462" y="840"/>
                    </a:lnTo>
                    <a:lnTo>
                      <a:pt x="468" y="840"/>
                    </a:lnTo>
                    <a:lnTo>
                      <a:pt x="468" y="816"/>
                    </a:lnTo>
                    <a:lnTo>
                      <a:pt x="468" y="786"/>
                    </a:lnTo>
                    <a:lnTo>
                      <a:pt x="468" y="750"/>
                    </a:lnTo>
                    <a:lnTo>
                      <a:pt x="468" y="720"/>
                    </a:lnTo>
                    <a:lnTo>
                      <a:pt x="468" y="684"/>
                    </a:lnTo>
                    <a:lnTo>
                      <a:pt x="468" y="648"/>
                    </a:lnTo>
                    <a:lnTo>
                      <a:pt x="468" y="594"/>
                    </a:lnTo>
                    <a:lnTo>
                      <a:pt x="468" y="552"/>
                    </a:lnTo>
                    <a:lnTo>
                      <a:pt x="468" y="540"/>
                    </a:lnTo>
                    <a:lnTo>
                      <a:pt x="468" y="516"/>
                    </a:lnTo>
                    <a:lnTo>
                      <a:pt x="468" y="354"/>
                    </a:lnTo>
                    <a:lnTo>
                      <a:pt x="474" y="354"/>
                    </a:lnTo>
                    <a:lnTo>
                      <a:pt x="474" y="360"/>
                    </a:lnTo>
                    <a:lnTo>
                      <a:pt x="480" y="360"/>
                    </a:lnTo>
                    <a:lnTo>
                      <a:pt x="480" y="366"/>
                    </a:lnTo>
                    <a:lnTo>
                      <a:pt x="486" y="366"/>
                    </a:lnTo>
                    <a:lnTo>
                      <a:pt x="486" y="372"/>
                    </a:lnTo>
                    <a:lnTo>
                      <a:pt x="486" y="366"/>
                    </a:lnTo>
                    <a:lnTo>
                      <a:pt x="486" y="372"/>
                    </a:lnTo>
                    <a:lnTo>
                      <a:pt x="486" y="366"/>
                    </a:lnTo>
                    <a:lnTo>
                      <a:pt x="486" y="372"/>
                    </a:lnTo>
                    <a:lnTo>
                      <a:pt x="492" y="372"/>
                    </a:lnTo>
                    <a:lnTo>
                      <a:pt x="498" y="372"/>
                    </a:lnTo>
                    <a:lnTo>
                      <a:pt x="504" y="372"/>
                    </a:lnTo>
                    <a:lnTo>
                      <a:pt x="504" y="378"/>
                    </a:lnTo>
                    <a:lnTo>
                      <a:pt x="504" y="384"/>
                    </a:lnTo>
                    <a:lnTo>
                      <a:pt x="510" y="384"/>
                    </a:lnTo>
                    <a:lnTo>
                      <a:pt x="516" y="384"/>
                    </a:lnTo>
                    <a:lnTo>
                      <a:pt x="516" y="390"/>
                    </a:lnTo>
                    <a:lnTo>
                      <a:pt x="522" y="390"/>
                    </a:lnTo>
                    <a:lnTo>
                      <a:pt x="516" y="390"/>
                    </a:lnTo>
                    <a:lnTo>
                      <a:pt x="516" y="396"/>
                    </a:lnTo>
                    <a:lnTo>
                      <a:pt x="522" y="396"/>
                    </a:lnTo>
                    <a:lnTo>
                      <a:pt x="522" y="402"/>
                    </a:lnTo>
                    <a:lnTo>
                      <a:pt x="528" y="402"/>
                    </a:lnTo>
                    <a:lnTo>
                      <a:pt x="522" y="402"/>
                    </a:lnTo>
                    <a:lnTo>
                      <a:pt x="528" y="402"/>
                    </a:lnTo>
                    <a:lnTo>
                      <a:pt x="528" y="408"/>
                    </a:lnTo>
                    <a:lnTo>
                      <a:pt x="528" y="402"/>
                    </a:lnTo>
                    <a:lnTo>
                      <a:pt x="528" y="408"/>
                    </a:lnTo>
                    <a:lnTo>
                      <a:pt x="528" y="414"/>
                    </a:lnTo>
                    <a:lnTo>
                      <a:pt x="534" y="414"/>
                    </a:lnTo>
                    <a:lnTo>
                      <a:pt x="534" y="420"/>
                    </a:lnTo>
                    <a:lnTo>
                      <a:pt x="540" y="420"/>
                    </a:lnTo>
                    <a:lnTo>
                      <a:pt x="540" y="426"/>
                    </a:lnTo>
                    <a:lnTo>
                      <a:pt x="540" y="420"/>
                    </a:lnTo>
                    <a:lnTo>
                      <a:pt x="540" y="426"/>
                    </a:lnTo>
                    <a:lnTo>
                      <a:pt x="534" y="426"/>
                    </a:lnTo>
                    <a:lnTo>
                      <a:pt x="540" y="426"/>
                    </a:lnTo>
                    <a:lnTo>
                      <a:pt x="540" y="432"/>
                    </a:lnTo>
                    <a:lnTo>
                      <a:pt x="540" y="438"/>
                    </a:lnTo>
                    <a:lnTo>
                      <a:pt x="546" y="438"/>
                    </a:lnTo>
                    <a:lnTo>
                      <a:pt x="546" y="444"/>
                    </a:lnTo>
                    <a:lnTo>
                      <a:pt x="552" y="444"/>
                    </a:lnTo>
                    <a:lnTo>
                      <a:pt x="552" y="438"/>
                    </a:lnTo>
                    <a:lnTo>
                      <a:pt x="552" y="444"/>
                    </a:lnTo>
                    <a:lnTo>
                      <a:pt x="558" y="444"/>
                    </a:lnTo>
                    <a:lnTo>
                      <a:pt x="552" y="444"/>
                    </a:lnTo>
                    <a:lnTo>
                      <a:pt x="552" y="450"/>
                    </a:lnTo>
                    <a:lnTo>
                      <a:pt x="552" y="444"/>
                    </a:lnTo>
                    <a:lnTo>
                      <a:pt x="552" y="450"/>
                    </a:lnTo>
                    <a:lnTo>
                      <a:pt x="552" y="456"/>
                    </a:lnTo>
                    <a:lnTo>
                      <a:pt x="558" y="456"/>
                    </a:lnTo>
                    <a:lnTo>
                      <a:pt x="558" y="462"/>
                    </a:lnTo>
                    <a:lnTo>
                      <a:pt x="558" y="468"/>
                    </a:lnTo>
                    <a:lnTo>
                      <a:pt x="558" y="462"/>
                    </a:lnTo>
                    <a:lnTo>
                      <a:pt x="558" y="468"/>
                    </a:lnTo>
                    <a:lnTo>
                      <a:pt x="552" y="468"/>
                    </a:lnTo>
                    <a:lnTo>
                      <a:pt x="558" y="468"/>
                    </a:lnTo>
                    <a:lnTo>
                      <a:pt x="558" y="474"/>
                    </a:lnTo>
                    <a:lnTo>
                      <a:pt x="558" y="480"/>
                    </a:lnTo>
                    <a:lnTo>
                      <a:pt x="564" y="480"/>
                    </a:lnTo>
                    <a:lnTo>
                      <a:pt x="564" y="486"/>
                    </a:lnTo>
                    <a:lnTo>
                      <a:pt x="570" y="486"/>
                    </a:lnTo>
                    <a:lnTo>
                      <a:pt x="570" y="492"/>
                    </a:lnTo>
                    <a:lnTo>
                      <a:pt x="564" y="492"/>
                    </a:lnTo>
                    <a:lnTo>
                      <a:pt x="570" y="492"/>
                    </a:lnTo>
                    <a:lnTo>
                      <a:pt x="576" y="492"/>
                    </a:lnTo>
                    <a:lnTo>
                      <a:pt x="570" y="492"/>
                    </a:lnTo>
                    <a:lnTo>
                      <a:pt x="576" y="492"/>
                    </a:lnTo>
                    <a:lnTo>
                      <a:pt x="576" y="498"/>
                    </a:lnTo>
                    <a:lnTo>
                      <a:pt x="570" y="498"/>
                    </a:lnTo>
                    <a:lnTo>
                      <a:pt x="576" y="498"/>
                    </a:lnTo>
                    <a:lnTo>
                      <a:pt x="576" y="504"/>
                    </a:lnTo>
                    <a:lnTo>
                      <a:pt x="576" y="510"/>
                    </a:lnTo>
                    <a:lnTo>
                      <a:pt x="582" y="510"/>
                    </a:lnTo>
                    <a:lnTo>
                      <a:pt x="582" y="516"/>
                    </a:lnTo>
                    <a:lnTo>
                      <a:pt x="576" y="516"/>
                    </a:lnTo>
                    <a:lnTo>
                      <a:pt x="576" y="522"/>
                    </a:lnTo>
                    <a:lnTo>
                      <a:pt x="582" y="522"/>
                    </a:lnTo>
                    <a:lnTo>
                      <a:pt x="576" y="522"/>
                    </a:lnTo>
                    <a:lnTo>
                      <a:pt x="576" y="528"/>
                    </a:lnTo>
                    <a:lnTo>
                      <a:pt x="582" y="528"/>
                    </a:lnTo>
                    <a:lnTo>
                      <a:pt x="576" y="528"/>
                    </a:lnTo>
                    <a:lnTo>
                      <a:pt x="576" y="534"/>
                    </a:lnTo>
                    <a:lnTo>
                      <a:pt x="582" y="534"/>
                    </a:lnTo>
                    <a:lnTo>
                      <a:pt x="582" y="540"/>
                    </a:lnTo>
                    <a:lnTo>
                      <a:pt x="576" y="540"/>
                    </a:lnTo>
                    <a:lnTo>
                      <a:pt x="576" y="546"/>
                    </a:lnTo>
                    <a:lnTo>
                      <a:pt x="576" y="552"/>
                    </a:lnTo>
                    <a:lnTo>
                      <a:pt x="570" y="552"/>
                    </a:lnTo>
                    <a:lnTo>
                      <a:pt x="570" y="558"/>
                    </a:lnTo>
                    <a:lnTo>
                      <a:pt x="564" y="558"/>
                    </a:lnTo>
                    <a:lnTo>
                      <a:pt x="564" y="564"/>
                    </a:lnTo>
                    <a:lnTo>
                      <a:pt x="558" y="564"/>
                    </a:lnTo>
                    <a:lnTo>
                      <a:pt x="558" y="570"/>
                    </a:lnTo>
                    <a:lnTo>
                      <a:pt x="558" y="576"/>
                    </a:lnTo>
                    <a:lnTo>
                      <a:pt x="552" y="576"/>
                    </a:lnTo>
                    <a:lnTo>
                      <a:pt x="552" y="582"/>
                    </a:lnTo>
                    <a:lnTo>
                      <a:pt x="552" y="588"/>
                    </a:lnTo>
                    <a:lnTo>
                      <a:pt x="546" y="588"/>
                    </a:lnTo>
                    <a:lnTo>
                      <a:pt x="552" y="588"/>
                    </a:lnTo>
                    <a:lnTo>
                      <a:pt x="552" y="594"/>
                    </a:lnTo>
                    <a:lnTo>
                      <a:pt x="552" y="600"/>
                    </a:lnTo>
                    <a:lnTo>
                      <a:pt x="552" y="606"/>
                    </a:lnTo>
                    <a:lnTo>
                      <a:pt x="552" y="612"/>
                    </a:lnTo>
                    <a:lnTo>
                      <a:pt x="552" y="618"/>
                    </a:lnTo>
                    <a:lnTo>
                      <a:pt x="552" y="624"/>
                    </a:lnTo>
                    <a:lnTo>
                      <a:pt x="552" y="630"/>
                    </a:lnTo>
                    <a:lnTo>
                      <a:pt x="558" y="630"/>
                    </a:lnTo>
                    <a:lnTo>
                      <a:pt x="558" y="636"/>
                    </a:lnTo>
                    <a:lnTo>
                      <a:pt x="564" y="636"/>
                    </a:lnTo>
                    <a:lnTo>
                      <a:pt x="564" y="630"/>
                    </a:lnTo>
                    <a:lnTo>
                      <a:pt x="570" y="630"/>
                    </a:lnTo>
                    <a:lnTo>
                      <a:pt x="570" y="636"/>
                    </a:lnTo>
                    <a:lnTo>
                      <a:pt x="570" y="630"/>
                    </a:lnTo>
                    <a:lnTo>
                      <a:pt x="576" y="630"/>
                    </a:lnTo>
                    <a:lnTo>
                      <a:pt x="576" y="624"/>
                    </a:lnTo>
                    <a:lnTo>
                      <a:pt x="582" y="624"/>
                    </a:lnTo>
                    <a:lnTo>
                      <a:pt x="588" y="624"/>
                    </a:lnTo>
                    <a:lnTo>
                      <a:pt x="594" y="624"/>
                    </a:lnTo>
                    <a:lnTo>
                      <a:pt x="600" y="624"/>
                    </a:lnTo>
                    <a:lnTo>
                      <a:pt x="600" y="630"/>
                    </a:lnTo>
                    <a:lnTo>
                      <a:pt x="606" y="630"/>
                    </a:lnTo>
                    <a:lnTo>
                      <a:pt x="612" y="630"/>
                    </a:lnTo>
                    <a:lnTo>
                      <a:pt x="618" y="630"/>
                    </a:lnTo>
                    <a:lnTo>
                      <a:pt x="618" y="636"/>
                    </a:lnTo>
                    <a:lnTo>
                      <a:pt x="624" y="636"/>
                    </a:lnTo>
                    <a:lnTo>
                      <a:pt x="624" y="630"/>
                    </a:lnTo>
                    <a:lnTo>
                      <a:pt x="630" y="630"/>
                    </a:lnTo>
                    <a:lnTo>
                      <a:pt x="636" y="630"/>
                    </a:lnTo>
                    <a:lnTo>
                      <a:pt x="642" y="630"/>
                    </a:lnTo>
                    <a:lnTo>
                      <a:pt x="648" y="630"/>
                    </a:lnTo>
                    <a:lnTo>
                      <a:pt x="654" y="630"/>
                    </a:lnTo>
                    <a:lnTo>
                      <a:pt x="660" y="630"/>
                    </a:lnTo>
                    <a:lnTo>
                      <a:pt x="666" y="630"/>
                    </a:lnTo>
                    <a:lnTo>
                      <a:pt x="672" y="630"/>
                    </a:lnTo>
                    <a:lnTo>
                      <a:pt x="678" y="630"/>
                    </a:lnTo>
                    <a:lnTo>
                      <a:pt x="684" y="630"/>
                    </a:lnTo>
                    <a:lnTo>
                      <a:pt x="684" y="636"/>
                    </a:lnTo>
                    <a:lnTo>
                      <a:pt x="684" y="630"/>
                    </a:lnTo>
                    <a:lnTo>
                      <a:pt x="690" y="630"/>
                    </a:lnTo>
                    <a:lnTo>
                      <a:pt x="690" y="636"/>
                    </a:lnTo>
                    <a:lnTo>
                      <a:pt x="690" y="630"/>
                    </a:lnTo>
                    <a:lnTo>
                      <a:pt x="696" y="630"/>
                    </a:lnTo>
                    <a:lnTo>
                      <a:pt x="702" y="630"/>
                    </a:lnTo>
                    <a:lnTo>
                      <a:pt x="702" y="624"/>
                    </a:lnTo>
                    <a:lnTo>
                      <a:pt x="708" y="624"/>
                    </a:lnTo>
                    <a:lnTo>
                      <a:pt x="708" y="618"/>
                    </a:lnTo>
                    <a:lnTo>
                      <a:pt x="708" y="612"/>
                    </a:lnTo>
                    <a:lnTo>
                      <a:pt x="702" y="612"/>
                    </a:lnTo>
                    <a:lnTo>
                      <a:pt x="702" y="606"/>
                    </a:lnTo>
                    <a:lnTo>
                      <a:pt x="708" y="606"/>
                    </a:lnTo>
                    <a:lnTo>
                      <a:pt x="714" y="606"/>
                    </a:lnTo>
                    <a:lnTo>
                      <a:pt x="720" y="606"/>
                    </a:lnTo>
                    <a:lnTo>
                      <a:pt x="726" y="606"/>
                    </a:lnTo>
                    <a:lnTo>
                      <a:pt x="732" y="606"/>
                    </a:lnTo>
                    <a:lnTo>
                      <a:pt x="738" y="606"/>
                    </a:lnTo>
                    <a:lnTo>
                      <a:pt x="738" y="600"/>
                    </a:lnTo>
                    <a:lnTo>
                      <a:pt x="744" y="600"/>
                    </a:lnTo>
                    <a:lnTo>
                      <a:pt x="744" y="594"/>
                    </a:lnTo>
                    <a:lnTo>
                      <a:pt x="750" y="594"/>
                    </a:lnTo>
                    <a:lnTo>
                      <a:pt x="750" y="588"/>
                    </a:lnTo>
                    <a:lnTo>
                      <a:pt x="756" y="588"/>
                    </a:lnTo>
                    <a:lnTo>
                      <a:pt x="756" y="582"/>
                    </a:lnTo>
                    <a:lnTo>
                      <a:pt x="762" y="582"/>
                    </a:lnTo>
                    <a:lnTo>
                      <a:pt x="762" y="576"/>
                    </a:lnTo>
                    <a:lnTo>
                      <a:pt x="756" y="576"/>
                    </a:lnTo>
                    <a:lnTo>
                      <a:pt x="762" y="576"/>
                    </a:lnTo>
                    <a:lnTo>
                      <a:pt x="762" y="570"/>
                    </a:lnTo>
                    <a:lnTo>
                      <a:pt x="768" y="570"/>
                    </a:lnTo>
                    <a:lnTo>
                      <a:pt x="768" y="564"/>
                    </a:lnTo>
                    <a:lnTo>
                      <a:pt x="774" y="564"/>
                    </a:lnTo>
                    <a:lnTo>
                      <a:pt x="780" y="564"/>
                    </a:lnTo>
                    <a:lnTo>
                      <a:pt x="780" y="558"/>
                    </a:lnTo>
                    <a:lnTo>
                      <a:pt x="780" y="564"/>
                    </a:lnTo>
                    <a:lnTo>
                      <a:pt x="780" y="558"/>
                    </a:lnTo>
                    <a:lnTo>
                      <a:pt x="786" y="558"/>
                    </a:lnTo>
                    <a:lnTo>
                      <a:pt x="780" y="558"/>
                    </a:lnTo>
                    <a:lnTo>
                      <a:pt x="786" y="558"/>
                    </a:lnTo>
                    <a:lnTo>
                      <a:pt x="786" y="552"/>
                    </a:lnTo>
                    <a:lnTo>
                      <a:pt x="792" y="552"/>
                    </a:lnTo>
                    <a:lnTo>
                      <a:pt x="792" y="546"/>
                    </a:lnTo>
                    <a:lnTo>
                      <a:pt x="798" y="546"/>
                    </a:lnTo>
                    <a:lnTo>
                      <a:pt x="804" y="546"/>
                    </a:lnTo>
                    <a:lnTo>
                      <a:pt x="810" y="546"/>
                    </a:lnTo>
                    <a:lnTo>
                      <a:pt x="810" y="540"/>
                    </a:lnTo>
                    <a:lnTo>
                      <a:pt x="810" y="534"/>
                    </a:lnTo>
                    <a:lnTo>
                      <a:pt x="816" y="534"/>
                    </a:lnTo>
                    <a:lnTo>
                      <a:pt x="816" y="540"/>
                    </a:lnTo>
                    <a:lnTo>
                      <a:pt x="816" y="534"/>
                    </a:lnTo>
                    <a:lnTo>
                      <a:pt x="822" y="534"/>
                    </a:lnTo>
                    <a:lnTo>
                      <a:pt x="816" y="534"/>
                    </a:lnTo>
                    <a:lnTo>
                      <a:pt x="816" y="528"/>
                    </a:lnTo>
                    <a:lnTo>
                      <a:pt x="822" y="528"/>
                    </a:lnTo>
                    <a:lnTo>
                      <a:pt x="822" y="522"/>
                    </a:lnTo>
                    <a:lnTo>
                      <a:pt x="828" y="522"/>
                    </a:lnTo>
                    <a:lnTo>
                      <a:pt x="834" y="522"/>
                    </a:lnTo>
                    <a:lnTo>
                      <a:pt x="834" y="516"/>
                    </a:lnTo>
                    <a:lnTo>
                      <a:pt x="828" y="516"/>
                    </a:lnTo>
                    <a:lnTo>
                      <a:pt x="834" y="516"/>
                    </a:lnTo>
                    <a:lnTo>
                      <a:pt x="834" y="510"/>
                    </a:lnTo>
                    <a:lnTo>
                      <a:pt x="828" y="510"/>
                    </a:lnTo>
                    <a:lnTo>
                      <a:pt x="834" y="510"/>
                    </a:lnTo>
                    <a:lnTo>
                      <a:pt x="834" y="504"/>
                    </a:lnTo>
                    <a:lnTo>
                      <a:pt x="828" y="504"/>
                    </a:lnTo>
                    <a:lnTo>
                      <a:pt x="834" y="504"/>
                    </a:lnTo>
                    <a:lnTo>
                      <a:pt x="834" y="498"/>
                    </a:lnTo>
                    <a:lnTo>
                      <a:pt x="840" y="498"/>
                    </a:lnTo>
                    <a:lnTo>
                      <a:pt x="840" y="492"/>
                    </a:lnTo>
                    <a:lnTo>
                      <a:pt x="834" y="492"/>
                    </a:lnTo>
                    <a:lnTo>
                      <a:pt x="834" y="486"/>
                    </a:lnTo>
                    <a:lnTo>
                      <a:pt x="834" y="480"/>
                    </a:lnTo>
                    <a:lnTo>
                      <a:pt x="840" y="480"/>
                    </a:lnTo>
                    <a:lnTo>
                      <a:pt x="846" y="480"/>
                    </a:lnTo>
                    <a:lnTo>
                      <a:pt x="846" y="474"/>
                    </a:lnTo>
                    <a:lnTo>
                      <a:pt x="840" y="474"/>
                    </a:lnTo>
                    <a:lnTo>
                      <a:pt x="840" y="468"/>
                    </a:lnTo>
                    <a:lnTo>
                      <a:pt x="846" y="468"/>
                    </a:lnTo>
                    <a:lnTo>
                      <a:pt x="846" y="462"/>
                    </a:lnTo>
                    <a:lnTo>
                      <a:pt x="840" y="462"/>
                    </a:lnTo>
                    <a:lnTo>
                      <a:pt x="846" y="462"/>
                    </a:lnTo>
                    <a:lnTo>
                      <a:pt x="846" y="456"/>
                    </a:lnTo>
                    <a:lnTo>
                      <a:pt x="846" y="450"/>
                    </a:lnTo>
                    <a:lnTo>
                      <a:pt x="852" y="450"/>
                    </a:lnTo>
                    <a:lnTo>
                      <a:pt x="852" y="444"/>
                    </a:lnTo>
                    <a:lnTo>
                      <a:pt x="858" y="444"/>
                    </a:lnTo>
                    <a:lnTo>
                      <a:pt x="858" y="438"/>
                    </a:lnTo>
                    <a:lnTo>
                      <a:pt x="864" y="438"/>
                    </a:lnTo>
                    <a:lnTo>
                      <a:pt x="864" y="432"/>
                    </a:lnTo>
                    <a:lnTo>
                      <a:pt x="870" y="432"/>
                    </a:lnTo>
                    <a:lnTo>
                      <a:pt x="870" y="426"/>
                    </a:lnTo>
                    <a:lnTo>
                      <a:pt x="876" y="426"/>
                    </a:lnTo>
                    <a:lnTo>
                      <a:pt x="876" y="420"/>
                    </a:lnTo>
                    <a:lnTo>
                      <a:pt x="876" y="426"/>
                    </a:lnTo>
                    <a:lnTo>
                      <a:pt x="882" y="426"/>
                    </a:lnTo>
                    <a:lnTo>
                      <a:pt x="888" y="426"/>
                    </a:lnTo>
                    <a:lnTo>
                      <a:pt x="888" y="420"/>
                    </a:lnTo>
                    <a:lnTo>
                      <a:pt x="894" y="420"/>
                    </a:lnTo>
                    <a:lnTo>
                      <a:pt x="900" y="420"/>
                    </a:lnTo>
                    <a:lnTo>
                      <a:pt x="906" y="420"/>
                    </a:lnTo>
                    <a:lnTo>
                      <a:pt x="906" y="426"/>
                    </a:lnTo>
                    <a:lnTo>
                      <a:pt x="906" y="420"/>
                    </a:lnTo>
                    <a:lnTo>
                      <a:pt x="912" y="420"/>
                    </a:lnTo>
                    <a:lnTo>
                      <a:pt x="912" y="426"/>
                    </a:lnTo>
                    <a:lnTo>
                      <a:pt x="912" y="420"/>
                    </a:lnTo>
                    <a:lnTo>
                      <a:pt x="918" y="420"/>
                    </a:lnTo>
                    <a:lnTo>
                      <a:pt x="918" y="426"/>
                    </a:lnTo>
                    <a:lnTo>
                      <a:pt x="924" y="426"/>
                    </a:lnTo>
                    <a:lnTo>
                      <a:pt x="924" y="420"/>
                    </a:lnTo>
                    <a:lnTo>
                      <a:pt x="930" y="420"/>
                    </a:lnTo>
                    <a:lnTo>
                      <a:pt x="930" y="426"/>
                    </a:lnTo>
                    <a:lnTo>
                      <a:pt x="936" y="426"/>
                    </a:lnTo>
                    <a:lnTo>
                      <a:pt x="936" y="432"/>
                    </a:lnTo>
                    <a:lnTo>
                      <a:pt x="942" y="432"/>
                    </a:lnTo>
                    <a:lnTo>
                      <a:pt x="948" y="432"/>
                    </a:lnTo>
                    <a:lnTo>
                      <a:pt x="948" y="438"/>
                    </a:lnTo>
                    <a:lnTo>
                      <a:pt x="954" y="438"/>
                    </a:lnTo>
                    <a:lnTo>
                      <a:pt x="954" y="444"/>
                    </a:lnTo>
                    <a:lnTo>
                      <a:pt x="954" y="438"/>
                    </a:lnTo>
                    <a:lnTo>
                      <a:pt x="960" y="438"/>
                    </a:lnTo>
                    <a:lnTo>
                      <a:pt x="960" y="444"/>
                    </a:lnTo>
                    <a:lnTo>
                      <a:pt x="954" y="444"/>
                    </a:lnTo>
                    <a:lnTo>
                      <a:pt x="960" y="444"/>
                    </a:lnTo>
                    <a:lnTo>
                      <a:pt x="966" y="444"/>
                    </a:lnTo>
                    <a:lnTo>
                      <a:pt x="966" y="450"/>
                    </a:lnTo>
                    <a:lnTo>
                      <a:pt x="972" y="450"/>
                    </a:lnTo>
                    <a:lnTo>
                      <a:pt x="978" y="450"/>
                    </a:lnTo>
                    <a:lnTo>
                      <a:pt x="978" y="456"/>
                    </a:lnTo>
                    <a:lnTo>
                      <a:pt x="972" y="456"/>
                    </a:lnTo>
                    <a:lnTo>
                      <a:pt x="978" y="456"/>
                    </a:lnTo>
                    <a:lnTo>
                      <a:pt x="978" y="462"/>
                    </a:lnTo>
                    <a:lnTo>
                      <a:pt x="984" y="462"/>
                    </a:lnTo>
                    <a:lnTo>
                      <a:pt x="990" y="462"/>
                    </a:lnTo>
                    <a:lnTo>
                      <a:pt x="990" y="468"/>
                    </a:lnTo>
                    <a:lnTo>
                      <a:pt x="996" y="468"/>
                    </a:lnTo>
                    <a:lnTo>
                      <a:pt x="1002" y="468"/>
                    </a:lnTo>
                    <a:lnTo>
                      <a:pt x="1002" y="474"/>
                    </a:lnTo>
                    <a:lnTo>
                      <a:pt x="1002" y="468"/>
                    </a:lnTo>
                    <a:lnTo>
                      <a:pt x="1008" y="468"/>
                    </a:lnTo>
                    <a:lnTo>
                      <a:pt x="1008" y="474"/>
                    </a:lnTo>
                    <a:lnTo>
                      <a:pt x="1008" y="468"/>
                    </a:lnTo>
                    <a:lnTo>
                      <a:pt x="1014" y="468"/>
                    </a:lnTo>
                    <a:lnTo>
                      <a:pt x="1020" y="468"/>
                    </a:lnTo>
                    <a:lnTo>
                      <a:pt x="1026" y="468"/>
                    </a:lnTo>
                    <a:lnTo>
                      <a:pt x="1032" y="468"/>
                    </a:lnTo>
                    <a:lnTo>
                      <a:pt x="1032" y="474"/>
                    </a:lnTo>
                    <a:lnTo>
                      <a:pt x="1038" y="474"/>
                    </a:lnTo>
                    <a:lnTo>
                      <a:pt x="1038" y="480"/>
                    </a:lnTo>
                    <a:lnTo>
                      <a:pt x="1038" y="474"/>
                    </a:lnTo>
                    <a:lnTo>
                      <a:pt x="1038" y="480"/>
                    </a:lnTo>
                    <a:lnTo>
                      <a:pt x="1044" y="480"/>
                    </a:lnTo>
                    <a:lnTo>
                      <a:pt x="1044" y="486"/>
                    </a:lnTo>
                    <a:lnTo>
                      <a:pt x="1050" y="486"/>
                    </a:lnTo>
                    <a:lnTo>
                      <a:pt x="1056" y="486"/>
                    </a:lnTo>
                    <a:lnTo>
                      <a:pt x="1056" y="480"/>
                    </a:lnTo>
                    <a:lnTo>
                      <a:pt x="1062" y="480"/>
                    </a:lnTo>
                    <a:lnTo>
                      <a:pt x="1062" y="486"/>
                    </a:lnTo>
                    <a:lnTo>
                      <a:pt x="1062" y="480"/>
                    </a:lnTo>
                    <a:lnTo>
                      <a:pt x="1062" y="486"/>
                    </a:lnTo>
                    <a:lnTo>
                      <a:pt x="1062" y="480"/>
                    </a:lnTo>
                    <a:lnTo>
                      <a:pt x="1062" y="486"/>
                    </a:lnTo>
                    <a:lnTo>
                      <a:pt x="1068" y="486"/>
                    </a:lnTo>
                    <a:lnTo>
                      <a:pt x="1074" y="486"/>
                    </a:lnTo>
                    <a:lnTo>
                      <a:pt x="1080" y="486"/>
                    </a:lnTo>
                    <a:lnTo>
                      <a:pt x="1080" y="492"/>
                    </a:lnTo>
                    <a:lnTo>
                      <a:pt x="1086" y="492"/>
                    </a:lnTo>
                    <a:lnTo>
                      <a:pt x="1092" y="492"/>
                    </a:lnTo>
                    <a:lnTo>
                      <a:pt x="1098" y="492"/>
                    </a:lnTo>
                    <a:lnTo>
                      <a:pt x="1104" y="492"/>
                    </a:lnTo>
                    <a:lnTo>
                      <a:pt x="1110" y="492"/>
                    </a:lnTo>
                    <a:lnTo>
                      <a:pt x="1116" y="492"/>
                    </a:lnTo>
                    <a:lnTo>
                      <a:pt x="1122" y="492"/>
                    </a:lnTo>
                    <a:lnTo>
                      <a:pt x="1122" y="486"/>
                    </a:lnTo>
                    <a:lnTo>
                      <a:pt x="1122" y="492"/>
                    </a:lnTo>
                    <a:lnTo>
                      <a:pt x="1122" y="486"/>
                    </a:lnTo>
                    <a:lnTo>
                      <a:pt x="1128" y="486"/>
                    </a:lnTo>
                    <a:lnTo>
                      <a:pt x="1134" y="486"/>
                    </a:lnTo>
                    <a:lnTo>
                      <a:pt x="1134" y="480"/>
                    </a:lnTo>
                    <a:lnTo>
                      <a:pt x="1140" y="480"/>
                    </a:lnTo>
                    <a:lnTo>
                      <a:pt x="1146" y="480"/>
                    </a:lnTo>
                    <a:lnTo>
                      <a:pt x="1146" y="486"/>
                    </a:lnTo>
                    <a:lnTo>
                      <a:pt x="1152" y="486"/>
                    </a:lnTo>
                    <a:lnTo>
                      <a:pt x="1158" y="486"/>
                    </a:lnTo>
                    <a:lnTo>
                      <a:pt x="1164" y="486"/>
                    </a:lnTo>
                    <a:lnTo>
                      <a:pt x="1170" y="486"/>
                    </a:lnTo>
                    <a:lnTo>
                      <a:pt x="1176" y="486"/>
                    </a:lnTo>
                    <a:lnTo>
                      <a:pt x="1182" y="486"/>
                    </a:lnTo>
                    <a:lnTo>
                      <a:pt x="1188" y="486"/>
                    </a:lnTo>
                    <a:lnTo>
                      <a:pt x="1188" y="480"/>
                    </a:lnTo>
                    <a:lnTo>
                      <a:pt x="1194" y="480"/>
                    </a:lnTo>
                    <a:lnTo>
                      <a:pt x="1194" y="474"/>
                    </a:lnTo>
                    <a:lnTo>
                      <a:pt x="1200" y="474"/>
                    </a:lnTo>
                    <a:lnTo>
                      <a:pt x="1200" y="480"/>
                    </a:lnTo>
                    <a:lnTo>
                      <a:pt x="1200" y="474"/>
                    </a:lnTo>
                    <a:lnTo>
                      <a:pt x="1206" y="474"/>
                    </a:lnTo>
                    <a:lnTo>
                      <a:pt x="1206" y="468"/>
                    </a:lnTo>
                    <a:lnTo>
                      <a:pt x="1212" y="468"/>
                    </a:lnTo>
                    <a:lnTo>
                      <a:pt x="1218" y="462"/>
                    </a:lnTo>
                    <a:lnTo>
                      <a:pt x="1218" y="450"/>
                    </a:lnTo>
                    <a:lnTo>
                      <a:pt x="1224" y="444"/>
                    </a:lnTo>
                    <a:lnTo>
                      <a:pt x="1224" y="432"/>
                    </a:lnTo>
                    <a:lnTo>
                      <a:pt x="1230" y="420"/>
                    </a:lnTo>
                    <a:lnTo>
                      <a:pt x="1230" y="414"/>
                    </a:lnTo>
                    <a:lnTo>
                      <a:pt x="1236" y="414"/>
                    </a:lnTo>
                    <a:lnTo>
                      <a:pt x="1236" y="408"/>
                    </a:lnTo>
                    <a:lnTo>
                      <a:pt x="1248" y="384"/>
                    </a:lnTo>
                    <a:lnTo>
                      <a:pt x="1248" y="378"/>
                    </a:lnTo>
                    <a:lnTo>
                      <a:pt x="1248" y="372"/>
                    </a:lnTo>
                    <a:lnTo>
                      <a:pt x="1254" y="372"/>
                    </a:lnTo>
                    <a:lnTo>
                      <a:pt x="1254" y="366"/>
                    </a:lnTo>
                    <a:lnTo>
                      <a:pt x="1254" y="360"/>
                    </a:lnTo>
                    <a:lnTo>
                      <a:pt x="1248" y="360"/>
                    </a:lnTo>
                    <a:lnTo>
                      <a:pt x="1248" y="354"/>
                    </a:lnTo>
                    <a:lnTo>
                      <a:pt x="1254" y="354"/>
                    </a:lnTo>
                    <a:lnTo>
                      <a:pt x="1254" y="348"/>
                    </a:lnTo>
                    <a:lnTo>
                      <a:pt x="1260" y="348"/>
                    </a:lnTo>
                    <a:lnTo>
                      <a:pt x="1266" y="348"/>
                    </a:lnTo>
                    <a:lnTo>
                      <a:pt x="1272" y="348"/>
                    </a:lnTo>
                    <a:lnTo>
                      <a:pt x="1278" y="348"/>
                    </a:lnTo>
                    <a:lnTo>
                      <a:pt x="1284" y="342"/>
                    </a:lnTo>
                    <a:lnTo>
                      <a:pt x="1290" y="342"/>
                    </a:lnTo>
                    <a:lnTo>
                      <a:pt x="1296" y="342"/>
                    </a:lnTo>
                    <a:lnTo>
                      <a:pt x="1302" y="342"/>
                    </a:lnTo>
                    <a:lnTo>
                      <a:pt x="1320" y="336"/>
                    </a:lnTo>
                    <a:lnTo>
                      <a:pt x="1326" y="336"/>
                    </a:lnTo>
                    <a:lnTo>
                      <a:pt x="1326" y="330"/>
                    </a:lnTo>
                    <a:lnTo>
                      <a:pt x="1332" y="330"/>
                    </a:lnTo>
                    <a:lnTo>
                      <a:pt x="1332" y="324"/>
                    </a:lnTo>
                    <a:lnTo>
                      <a:pt x="1332" y="318"/>
                    </a:lnTo>
                    <a:lnTo>
                      <a:pt x="1338" y="318"/>
                    </a:lnTo>
                    <a:lnTo>
                      <a:pt x="1338" y="312"/>
                    </a:lnTo>
                    <a:lnTo>
                      <a:pt x="1344" y="312"/>
                    </a:lnTo>
                    <a:lnTo>
                      <a:pt x="1344" y="306"/>
                    </a:lnTo>
                    <a:lnTo>
                      <a:pt x="1350" y="306"/>
                    </a:lnTo>
                    <a:lnTo>
                      <a:pt x="1350" y="300"/>
                    </a:lnTo>
                    <a:lnTo>
                      <a:pt x="1356" y="300"/>
                    </a:lnTo>
                    <a:lnTo>
                      <a:pt x="1356" y="294"/>
                    </a:lnTo>
                    <a:lnTo>
                      <a:pt x="1362" y="294"/>
                    </a:lnTo>
                    <a:lnTo>
                      <a:pt x="1368" y="294"/>
                    </a:lnTo>
                    <a:lnTo>
                      <a:pt x="1374" y="294"/>
                    </a:lnTo>
                    <a:lnTo>
                      <a:pt x="1374" y="288"/>
                    </a:lnTo>
                    <a:lnTo>
                      <a:pt x="1380" y="288"/>
                    </a:lnTo>
                    <a:lnTo>
                      <a:pt x="1380" y="282"/>
                    </a:lnTo>
                    <a:lnTo>
                      <a:pt x="1386" y="282"/>
                    </a:lnTo>
                    <a:lnTo>
                      <a:pt x="1386" y="276"/>
                    </a:lnTo>
                    <a:lnTo>
                      <a:pt x="1380" y="276"/>
                    </a:lnTo>
                    <a:lnTo>
                      <a:pt x="1386" y="276"/>
                    </a:lnTo>
                    <a:lnTo>
                      <a:pt x="1386" y="270"/>
                    </a:lnTo>
                    <a:lnTo>
                      <a:pt x="1380" y="270"/>
                    </a:lnTo>
                    <a:lnTo>
                      <a:pt x="1380" y="264"/>
                    </a:lnTo>
                    <a:lnTo>
                      <a:pt x="1386" y="264"/>
                    </a:lnTo>
                    <a:lnTo>
                      <a:pt x="1386" y="258"/>
                    </a:lnTo>
                    <a:lnTo>
                      <a:pt x="1386" y="252"/>
                    </a:lnTo>
                    <a:lnTo>
                      <a:pt x="1386" y="246"/>
                    </a:lnTo>
                    <a:lnTo>
                      <a:pt x="1392" y="246"/>
                    </a:lnTo>
                    <a:lnTo>
                      <a:pt x="1392" y="240"/>
                    </a:lnTo>
                    <a:lnTo>
                      <a:pt x="1392" y="234"/>
                    </a:lnTo>
                    <a:lnTo>
                      <a:pt x="1392" y="228"/>
                    </a:lnTo>
                    <a:lnTo>
                      <a:pt x="1398" y="228"/>
                    </a:lnTo>
                    <a:lnTo>
                      <a:pt x="1392" y="228"/>
                    </a:lnTo>
                    <a:lnTo>
                      <a:pt x="1392" y="222"/>
                    </a:lnTo>
                    <a:lnTo>
                      <a:pt x="1398" y="222"/>
                    </a:lnTo>
                    <a:lnTo>
                      <a:pt x="1398" y="216"/>
                    </a:lnTo>
                    <a:lnTo>
                      <a:pt x="1398" y="210"/>
                    </a:lnTo>
                    <a:lnTo>
                      <a:pt x="1398" y="204"/>
                    </a:lnTo>
                    <a:lnTo>
                      <a:pt x="1404" y="204"/>
                    </a:lnTo>
                    <a:lnTo>
                      <a:pt x="1404" y="210"/>
                    </a:lnTo>
                    <a:lnTo>
                      <a:pt x="1410" y="210"/>
                    </a:lnTo>
                    <a:lnTo>
                      <a:pt x="1410" y="204"/>
                    </a:lnTo>
                    <a:lnTo>
                      <a:pt x="1410" y="198"/>
                    </a:lnTo>
                    <a:lnTo>
                      <a:pt x="1416" y="198"/>
                    </a:lnTo>
                    <a:lnTo>
                      <a:pt x="1416" y="192"/>
                    </a:lnTo>
                    <a:lnTo>
                      <a:pt x="1422" y="192"/>
                    </a:lnTo>
                    <a:lnTo>
                      <a:pt x="1416" y="192"/>
                    </a:lnTo>
                    <a:lnTo>
                      <a:pt x="1416" y="186"/>
                    </a:lnTo>
                    <a:lnTo>
                      <a:pt x="1422" y="186"/>
                    </a:lnTo>
                    <a:lnTo>
                      <a:pt x="1416" y="186"/>
                    </a:lnTo>
                    <a:lnTo>
                      <a:pt x="1422" y="186"/>
                    </a:lnTo>
                    <a:lnTo>
                      <a:pt x="1422" y="192"/>
                    </a:lnTo>
                    <a:lnTo>
                      <a:pt x="1422" y="186"/>
                    </a:lnTo>
                    <a:lnTo>
                      <a:pt x="1428" y="186"/>
                    </a:lnTo>
                    <a:lnTo>
                      <a:pt x="1428" y="192"/>
                    </a:lnTo>
                    <a:lnTo>
                      <a:pt x="1428" y="186"/>
                    </a:lnTo>
                    <a:lnTo>
                      <a:pt x="1428" y="192"/>
                    </a:lnTo>
                    <a:lnTo>
                      <a:pt x="1428" y="186"/>
                    </a:lnTo>
                    <a:lnTo>
                      <a:pt x="1428" y="180"/>
                    </a:lnTo>
                    <a:lnTo>
                      <a:pt x="1428" y="186"/>
                    </a:lnTo>
                    <a:lnTo>
                      <a:pt x="1434" y="186"/>
                    </a:lnTo>
                    <a:lnTo>
                      <a:pt x="1434" y="180"/>
                    </a:lnTo>
                    <a:lnTo>
                      <a:pt x="1440" y="180"/>
                    </a:lnTo>
                    <a:lnTo>
                      <a:pt x="1440" y="174"/>
                    </a:lnTo>
                    <a:lnTo>
                      <a:pt x="1446" y="174"/>
                    </a:lnTo>
                    <a:lnTo>
                      <a:pt x="1446" y="168"/>
                    </a:lnTo>
                    <a:lnTo>
                      <a:pt x="1446" y="174"/>
                    </a:lnTo>
                    <a:lnTo>
                      <a:pt x="1452" y="174"/>
                    </a:lnTo>
                    <a:lnTo>
                      <a:pt x="1452" y="168"/>
                    </a:lnTo>
                    <a:lnTo>
                      <a:pt x="1458" y="168"/>
                    </a:lnTo>
                    <a:lnTo>
                      <a:pt x="1458" y="174"/>
                    </a:lnTo>
                    <a:lnTo>
                      <a:pt x="1452" y="174"/>
                    </a:lnTo>
                    <a:lnTo>
                      <a:pt x="1458" y="174"/>
                    </a:lnTo>
                    <a:lnTo>
                      <a:pt x="1458" y="168"/>
                    </a:lnTo>
                    <a:lnTo>
                      <a:pt x="1464" y="168"/>
                    </a:lnTo>
                    <a:lnTo>
                      <a:pt x="1470" y="168"/>
                    </a:lnTo>
                    <a:lnTo>
                      <a:pt x="1476" y="168"/>
                    </a:lnTo>
                    <a:lnTo>
                      <a:pt x="1476" y="162"/>
                    </a:lnTo>
                    <a:lnTo>
                      <a:pt x="1476" y="156"/>
                    </a:lnTo>
                    <a:lnTo>
                      <a:pt x="1476" y="150"/>
                    </a:lnTo>
                    <a:lnTo>
                      <a:pt x="1482" y="150"/>
                    </a:lnTo>
                    <a:lnTo>
                      <a:pt x="1482" y="144"/>
                    </a:lnTo>
                    <a:lnTo>
                      <a:pt x="1482" y="150"/>
                    </a:lnTo>
                    <a:lnTo>
                      <a:pt x="1482" y="144"/>
                    </a:lnTo>
                    <a:lnTo>
                      <a:pt x="1482" y="150"/>
                    </a:lnTo>
                    <a:lnTo>
                      <a:pt x="1488" y="150"/>
                    </a:lnTo>
                    <a:lnTo>
                      <a:pt x="1488" y="144"/>
                    </a:lnTo>
                    <a:lnTo>
                      <a:pt x="1494" y="144"/>
                    </a:lnTo>
                    <a:lnTo>
                      <a:pt x="1494" y="150"/>
                    </a:lnTo>
                    <a:lnTo>
                      <a:pt x="1500" y="150"/>
                    </a:lnTo>
                    <a:lnTo>
                      <a:pt x="1500" y="144"/>
                    </a:lnTo>
                    <a:lnTo>
                      <a:pt x="1506" y="144"/>
                    </a:lnTo>
                    <a:lnTo>
                      <a:pt x="1506" y="138"/>
                    </a:lnTo>
                    <a:lnTo>
                      <a:pt x="1500" y="138"/>
                    </a:lnTo>
                    <a:lnTo>
                      <a:pt x="1506" y="138"/>
                    </a:lnTo>
                    <a:lnTo>
                      <a:pt x="1512" y="138"/>
                    </a:lnTo>
                    <a:lnTo>
                      <a:pt x="1512" y="132"/>
                    </a:lnTo>
                    <a:lnTo>
                      <a:pt x="1506" y="132"/>
                    </a:lnTo>
                    <a:lnTo>
                      <a:pt x="1512" y="132"/>
                    </a:lnTo>
                    <a:lnTo>
                      <a:pt x="1518" y="132"/>
                    </a:lnTo>
                    <a:lnTo>
                      <a:pt x="1518" y="126"/>
                    </a:lnTo>
                    <a:lnTo>
                      <a:pt x="1524" y="126"/>
                    </a:lnTo>
                    <a:lnTo>
                      <a:pt x="1524" y="120"/>
                    </a:lnTo>
                    <a:lnTo>
                      <a:pt x="1524" y="114"/>
                    </a:lnTo>
                    <a:lnTo>
                      <a:pt x="1530" y="114"/>
                    </a:lnTo>
                    <a:lnTo>
                      <a:pt x="1530" y="108"/>
                    </a:lnTo>
                    <a:lnTo>
                      <a:pt x="1536" y="108"/>
                    </a:lnTo>
                    <a:lnTo>
                      <a:pt x="1542" y="108"/>
                    </a:lnTo>
                    <a:lnTo>
                      <a:pt x="1542" y="102"/>
                    </a:lnTo>
                    <a:lnTo>
                      <a:pt x="1542" y="96"/>
                    </a:lnTo>
                    <a:lnTo>
                      <a:pt x="1548" y="96"/>
                    </a:lnTo>
                    <a:lnTo>
                      <a:pt x="1548" y="90"/>
                    </a:lnTo>
                    <a:lnTo>
                      <a:pt x="1554" y="90"/>
                    </a:lnTo>
                    <a:lnTo>
                      <a:pt x="1554" y="84"/>
                    </a:lnTo>
                    <a:lnTo>
                      <a:pt x="1554" y="78"/>
                    </a:lnTo>
                    <a:lnTo>
                      <a:pt x="1560" y="78"/>
                    </a:lnTo>
                    <a:lnTo>
                      <a:pt x="1560" y="72"/>
                    </a:lnTo>
                    <a:lnTo>
                      <a:pt x="1566" y="72"/>
                    </a:lnTo>
                    <a:lnTo>
                      <a:pt x="1572" y="72"/>
                    </a:lnTo>
                    <a:lnTo>
                      <a:pt x="1572" y="66"/>
                    </a:lnTo>
                    <a:lnTo>
                      <a:pt x="1578" y="66"/>
                    </a:lnTo>
                    <a:lnTo>
                      <a:pt x="1578" y="60"/>
                    </a:lnTo>
                    <a:lnTo>
                      <a:pt x="1584" y="60"/>
                    </a:lnTo>
                    <a:lnTo>
                      <a:pt x="1590" y="60"/>
                    </a:lnTo>
                    <a:lnTo>
                      <a:pt x="1596" y="60"/>
                    </a:lnTo>
                    <a:lnTo>
                      <a:pt x="1602" y="60"/>
                    </a:lnTo>
                    <a:lnTo>
                      <a:pt x="1602" y="66"/>
                    </a:lnTo>
                    <a:lnTo>
                      <a:pt x="1602" y="60"/>
                    </a:lnTo>
                    <a:lnTo>
                      <a:pt x="1608" y="60"/>
                    </a:lnTo>
                    <a:lnTo>
                      <a:pt x="1614" y="60"/>
                    </a:lnTo>
                    <a:lnTo>
                      <a:pt x="1620" y="60"/>
                    </a:lnTo>
                    <a:lnTo>
                      <a:pt x="1620" y="54"/>
                    </a:lnTo>
                    <a:lnTo>
                      <a:pt x="1626" y="54"/>
                    </a:lnTo>
                    <a:lnTo>
                      <a:pt x="1632" y="54"/>
                    </a:lnTo>
                    <a:lnTo>
                      <a:pt x="1638" y="54"/>
                    </a:lnTo>
                    <a:lnTo>
                      <a:pt x="1638" y="48"/>
                    </a:lnTo>
                    <a:lnTo>
                      <a:pt x="1644" y="48"/>
                    </a:lnTo>
                    <a:lnTo>
                      <a:pt x="1650" y="48"/>
                    </a:lnTo>
                    <a:lnTo>
                      <a:pt x="1650" y="42"/>
                    </a:lnTo>
                    <a:lnTo>
                      <a:pt x="1656" y="42"/>
                    </a:lnTo>
                    <a:lnTo>
                      <a:pt x="1656" y="48"/>
                    </a:lnTo>
                    <a:lnTo>
                      <a:pt x="1656" y="42"/>
                    </a:lnTo>
                    <a:lnTo>
                      <a:pt x="1662" y="42"/>
                    </a:lnTo>
                    <a:lnTo>
                      <a:pt x="1662" y="36"/>
                    </a:lnTo>
                    <a:lnTo>
                      <a:pt x="1662" y="30"/>
                    </a:lnTo>
                    <a:lnTo>
                      <a:pt x="1662" y="24"/>
                    </a:lnTo>
                    <a:lnTo>
                      <a:pt x="1668" y="24"/>
                    </a:lnTo>
                    <a:lnTo>
                      <a:pt x="1668" y="18"/>
                    </a:lnTo>
                    <a:lnTo>
                      <a:pt x="1668" y="12"/>
                    </a:lnTo>
                    <a:lnTo>
                      <a:pt x="1668" y="18"/>
                    </a:lnTo>
                    <a:lnTo>
                      <a:pt x="1668" y="12"/>
                    </a:lnTo>
                    <a:lnTo>
                      <a:pt x="1674" y="12"/>
                    </a:lnTo>
                    <a:lnTo>
                      <a:pt x="1680" y="12"/>
                    </a:lnTo>
                    <a:lnTo>
                      <a:pt x="1686" y="12"/>
                    </a:lnTo>
                    <a:lnTo>
                      <a:pt x="1692" y="12"/>
                    </a:lnTo>
                    <a:lnTo>
                      <a:pt x="1692" y="6"/>
                    </a:lnTo>
                    <a:lnTo>
                      <a:pt x="1698" y="6"/>
                    </a:lnTo>
                    <a:lnTo>
                      <a:pt x="1698" y="12"/>
                    </a:lnTo>
                    <a:lnTo>
                      <a:pt x="1704" y="12"/>
                    </a:lnTo>
                    <a:lnTo>
                      <a:pt x="1710" y="12"/>
                    </a:lnTo>
                    <a:lnTo>
                      <a:pt x="1716" y="12"/>
                    </a:lnTo>
                    <a:lnTo>
                      <a:pt x="1722" y="12"/>
                    </a:lnTo>
                    <a:lnTo>
                      <a:pt x="1722" y="6"/>
                    </a:lnTo>
                    <a:lnTo>
                      <a:pt x="1728" y="6"/>
                    </a:lnTo>
                    <a:lnTo>
                      <a:pt x="1734" y="6"/>
                    </a:lnTo>
                    <a:lnTo>
                      <a:pt x="1740" y="6"/>
                    </a:lnTo>
                    <a:lnTo>
                      <a:pt x="1746" y="6"/>
                    </a:lnTo>
                    <a:lnTo>
                      <a:pt x="1752" y="6"/>
                    </a:lnTo>
                    <a:lnTo>
                      <a:pt x="1752" y="0"/>
                    </a:lnTo>
                    <a:lnTo>
                      <a:pt x="1758" y="0"/>
                    </a:lnTo>
                    <a:lnTo>
                      <a:pt x="1758" y="6"/>
                    </a:lnTo>
                    <a:lnTo>
                      <a:pt x="1758" y="0"/>
                    </a:lnTo>
                    <a:lnTo>
                      <a:pt x="1758" y="6"/>
                    </a:lnTo>
                    <a:lnTo>
                      <a:pt x="1764" y="6"/>
                    </a:lnTo>
                    <a:lnTo>
                      <a:pt x="1770" y="6"/>
                    </a:lnTo>
                    <a:lnTo>
                      <a:pt x="1776" y="6"/>
                    </a:lnTo>
                    <a:lnTo>
                      <a:pt x="1782" y="6"/>
                    </a:lnTo>
                    <a:lnTo>
                      <a:pt x="1782" y="12"/>
                    </a:lnTo>
                    <a:lnTo>
                      <a:pt x="1788" y="12"/>
                    </a:lnTo>
                    <a:lnTo>
                      <a:pt x="1794" y="12"/>
                    </a:lnTo>
                    <a:lnTo>
                      <a:pt x="1800" y="12"/>
                    </a:lnTo>
                    <a:lnTo>
                      <a:pt x="1800" y="18"/>
                    </a:lnTo>
                    <a:lnTo>
                      <a:pt x="1806" y="18"/>
                    </a:lnTo>
                    <a:lnTo>
                      <a:pt x="1812" y="18"/>
                    </a:lnTo>
                    <a:lnTo>
                      <a:pt x="1812" y="24"/>
                    </a:lnTo>
                    <a:lnTo>
                      <a:pt x="1818" y="24"/>
                    </a:lnTo>
                    <a:lnTo>
                      <a:pt x="1824" y="24"/>
                    </a:lnTo>
                    <a:lnTo>
                      <a:pt x="1830" y="24"/>
                    </a:lnTo>
                    <a:lnTo>
                      <a:pt x="1836" y="24"/>
                    </a:lnTo>
                    <a:lnTo>
                      <a:pt x="1836" y="30"/>
                    </a:lnTo>
                    <a:lnTo>
                      <a:pt x="1842" y="30"/>
                    </a:lnTo>
                    <a:lnTo>
                      <a:pt x="1848" y="30"/>
                    </a:lnTo>
                    <a:lnTo>
                      <a:pt x="1854" y="30"/>
                    </a:lnTo>
                    <a:lnTo>
                      <a:pt x="1860" y="30"/>
                    </a:lnTo>
                    <a:lnTo>
                      <a:pt x="1866" y="30"/>
                    </a:lnTo>
                    <a:lnTo>
                      <a:pt x="1866" y="24"/>
                    </a:lnTo>
                    <a:lnTo>
                      <a:pt x="1866" y="30"/>
                    </a:lnTo>
                    <a:lnTo>
                      <a:pt x="1872" y="30"/>
                    </a:lnTo>
                    <a:lnTo>
                      <a:pt x="1878" y="30"/>
                    </a:lnTo>
                    <a:lnTo>
                      <a:pt x="1884" y="30"/>
                    </a:lnTo>
                    <a:lnTo>
                      <a:pt x="1890" y="24"/>
                    </a:lnTo>
                    <a:lnTo>
                      <a:pt x="1896" y="24"/>
                    </a:lnTo>
                    <a:lnTo>
                      <a:pt x="1902" y="24"/>
                    </a:lnTo>
                    <a:lnTo>
                      <a:pt x="1908" y="24"/>
                    </a:lnTo>
                    <a:lnTo>
                      <a:pt x="1914" y="24"/>
                    </a:lnTo>
                    <a:lnTo>
                      <a:pt x="1920" y="24"/>
                    </a:lnTo>
                    <a:lnTo>
                      <a:pt x="1926" y="24"/>
                    </a:lnTo>
                    <a:lnTo>
                      <a:pt x="1932" y="24"/>
                    </a:lnTo>
                    <a:lnTo>
                      <a:pt x="1932" y="30"/>
                    </a:lnTo>
                    <a:lnTo>
                      <a:pt x="1932" y="24"/>
                    </a:lnTo>
                    <a:lnTo>
                      <a:pt x="1932" y="30"/>
                    </a:lnTo>
                    <a:lnTo>
                      <a:pt x="1938" y="30"/>
                    </a:lnTo>
                    <a:lnTo>
                      <a:pt x="1944" y="30"/>
                    </a:lnTo>
                    <a:lnTo>
                      <a:pt x="1950" y="30"/>
                    </a:lnTo>
                    <a:lnTo>
                      <a:pt x="1956" y="30"/>
                    </a:lnTo>
                    <a:lnTo>
                      <a:pt x="1962" y="30"/>
                    </a:lnTo>
                    <a:lnTo>
                      <a:pt x="1962" y="36"/>
                    </a:lnTo>
                    <a:lnTo>
                      <a:pt x="1968" y="36"/>
                    </a:lnTo>
                    <a:lnTo>
                      <a:pt x="1968" y="30"/>
                    </a:lnTo>
                    <a:lnTo>
                      <a:pt x="1968" y="36"/>
                    </a:lnTo>
                    <a:lnTo>
                      <a:pt x="1974" y="36"/>
                    </a:lnTo>
                    <a:lnTo>
                      <a:pt x="1974" y="42"/>
                    </a:lnTo>
                  </a:path>
                </a:pathLst>
              </a:custGeom>
              <a:noFill/>
              <a:ln w="9525">
                <a:solidFill>
                  <a:srgbClr val="FF0000"/>
                </a:solidFill>
                <a:prstDash val="solid"/>
                <a:round/>
                <a:headEnd/>
                <a:tailEnd/>
              </a:ln>
            </p:spPr>
            <p:txBody>
              <a:bodyPr/>
              <a:lstStyle/>
              <a:p>
                <a:endParaRPr lang="en-US"/>
              </a:p>
            </p:txBody>
          </p:sp>
          <p:sp>
            <p:nvSpPr>
              <p:cNvPr id="21" name="Freeform 12"/>
              <p:cNvSpPr>
                <a:spLocks noChangeAspect="1"/>
              </p:cNvSpPr>
              <p:nvPr/>
            </p:nvSpPr>
            <p:spPr bwMode="auto">
              <a:xfrm>
                <a:off x="2787" y="2223"/>
                <a:ext cx="180" cy="216"/>
              </a:xfrm>
              <a:custGeom>
                <a:avLst/>
                <a:gdLst/>
                <a:ahLst/>
                <a:cxnLst>
                  <a:cxn ang="0">
                    <a:pos x="66" y="0"/>
                  </a:cxn>
                  <a:cxn ang="0">
                    <a:pos x="84" y="0"/>
                  </a:cxn>
                  <a:cxn ang="0">
                    <a:pos x="96" y="12"/>
                  </a:cxn>
                  <a:cxn ang="0">
                    <a:pos x="108" y="18"/>
                  </a:cxn>
                  <a:cxn ang="0">
                    <a:pos x="120" y="24"/>
                  </a:cxn>
                  <a:cxn ang="0">
                    <a:pos x="132" y="30"/>
                  </a:cxn>
                  <a:cxn ang="0">
                    <a:pos x="144" y="36"/>
                  </a:cxn>
                  <a:cxn ang="0">
                    <a:pos x="156" y="36"/>
                  </a:cxn>
                  <a:cxn ang="0">
                    <a:pos x="168" y="42"/>
                  </a:cxn>
                  <a:cxn ang="0">
                    <a:pos x="174" y="60"/>
                  </a:cxn>
                  <a:cxn ang="0">
                    <a:pos x="168" y="78"/>
                  </a:cxn>
                  <a:cxn ang="0">
                    <a:pos x="168" y="96"/>
                  </a:cxn>
                  <a:cxn ang="0">
                    <a:pos x="174" y="108"/>
                  </a:cxn>
                  <a:cxn ang="0">
                    <a:pos x="180" y="126"/>
                  </a:cxn>
                  <a:cxn ang="0">
                    <a:pos x="180" y="144"/>
                  </a:cxn>
                  <a:cxn ang="0">
                    <a:pos x="174" y="144"/>
                  </a:cxn>
                  <a:cxn ang="0">
                    <a:pos x="162" y="150"/>
                  </a:cxn>
                  <a:cxn ang="0">
                    <a:pos x="156" y="162"/>
                  </a:cxn>
                  <a:cxn ang="0">
                    <a:pos x="156" y="168"/>
                  </a:cxn>
                  <a:cxn ang="0">
                    <a:pos x="156" y="186"/>
                  </a:cxn>
                  <a:cxn ang="0">
                    <a:pos x="156" y="204"/>
                  </a:cxn>
                  <a:cxn ang="0">
                    <a:pos x="150" y="216"/>
                  </a:cxn>
                  <a:cxn ang="0">
                    <a:pos x="138" y="210"/>
                  </a:cxn>
                  <a:cxn ang="0">
                    <a:pos x="120" y="210"/>
                  </a:cxn>
                  <a:cxn ang="0">
                    <a:pos x="102" y="210"/>
                  </a:cxn>
                  <a:cxn ang="0">
                    <a:pos x="84" y="210"/>
                  </a:cxn>
                  <a:cxn ang="0">
                    <a:pos x="72" y="204"/>
                  </a:cxn>
                  <a:cxn ang="0">
                    <a:pos x="54" y="204"/>
                  </a:cxn>
                  <a:cxn ang="0">
                    <a:pos x="42" y="198"/>
                  </a:cxn>
                  <a:cxn ang="0">
                    <a:pos x="36" y="186"/>
                  </a:cxn>
                  <a:cxn ang="0">
                    <a:pos x="24" y="174"/>
                  </a:cxn>
                  <a:cxn ang="0">
                    <a:pos x="24" y="156"/>
                  </a:cxn>
                  <a:cxn ang="0">
                    <a:pos x="12" y="144"/>
                  </a:cxn>
                  <a:cxn ang="0">
                    <a:pos x="0" y="150"/>
                  </a:cxn>
                  <a:cxn ang="0">
                    <a:pos x="0" y="132"/>
                  </a:cxn>
                  <a:cxn ang="0">
                    <a:pos x="0" y="114"/>
                  </a:cxn>
                  <a:cxn ang="0">
                    <a:pos x="0" y="96"/>
                  </a:cxn>
                  <a:cxn ang="0">
                    <a:pos x="6" y="84"/>
                  </a:cxn>
                  <a:cxn ang="0">
                    <a:pos x="18" y="78"/>
                  </a:cxn>
                  <a:cxn ang="0">
                    <a:pos x="24" y="66"/>
                  </a:cxn>
                  <a:cxn ang="0">
                    <a:pos x="30" y="54"/>
                  </a:cxn>
                  <a:cxn ang="0">
                    <a:pos x="36" y="42"/>
                  </a:cxn>
                  <a:cxn ang="0">
                    <a:pos x="42" y="24"/>
                  </a:cxn>
                  <a:cxn ang="0">
                    <a:pos x="54" y="18"/>
                  </a:cxn>
                </a:cxnLst>
                <a:rect l="0" t="0" r="r" b="b"/>
                <a:pathLst>
                  <a:path w="180" h="216">
                    <a:moveTo>
                      <a:pt x="60" y="12"/>
                    </a:moveTo>
                    <a:lnTo>
                      <a:pt x="66" y="6"/>
                    </a:lnTo>
                    <a:lnTo>
                      <a:pt x="66" y="0"/>
                    </a:lnTo>
                    <a:lnTo>
                      <a:pt x="72" y="0"/>
                    </a:lnTo>
                    <a:lnTo>
                      <a:pt x="78" y="0"/>
                    </a:lnTo>
                    <a:lnTo>
                      <a:pt x="84" y="0"/>
                    </a:lnTo>
                    <a:lnTo>
                      <a:pt x="90" y="6"/>
                    </a:lnTo>
                    <a:lnTo>
                      <a:pt x="96" y="6"/>
                    </a:lnTo>
                    <a:lnTo>
                      <a:pt x="96" y="12"/>
                    </a:lnTo>
                    <a:lnTo>
                      <a:pt x="102" y="12"/>
                    </a:lnTo>
                    <a:lnTo>
                      <a:pt x="108" y="12"/>
                    </a:lnTo>
                    <a:lnTo>
                      <a:pt x="108" y="18"/>
                    </a:lnTo>
                    <a:lnTo>
                      <a:pt x="114" y="18"/>
                    </a:lnTo>
                    <a:lnTo>
                      <a:pt x="114" y="24"/>
                    </a:lnTo>
                    <a:lnTo>
                      <a:pt x="120" y="24"/>
                    </a:lnTo>
                    <a:lnTo>
                      <a:pt x="126" y="24"/>
                    </a:lnTo>
                    <a:lnTo>
                      <a:pt x="126" y="30"/>
                    </a:lnTo>
                    <a:lnTo>
                      <a:pt x="132" y="30"/>
                    </a:lnTo>
                    <a:lnTo>
                      <a:pt x="132" y="36"/>
                    </a:lnTo>
                    <a:lnTo>
                      <a:pt x="138" y="36"/>
                    </a:lnTo>
                    <a:lnTo>
                      <a:pt x="144" y="36"/>
                    </a:lnTo>
                    <a:lnTo>
                      <a:pt x="150" y="36"/>
                    </a:lnTo>
                    <a:lnTo>
                      <a:pt x="156" y="30"/>
                    </a:lnTo>
                    <a:lnTo>
                      <a:pt x="156" y="36"/>
                    </a:lnTo>
                    <a:lnTo>
                      <a:pt x="162" y="36"/>
                    </a:lnTo>
                    <a:lnTo>
                      <a:pt x="168" y="36"/>
                    </a:lnTo>
                    <a:lnTo>
                      <a:pt x="168" y="42"/>
                    </a:lnTo>
                    <a:lnTo>
                      <a:pt x="174" y="48"/>
                    </a:lnTo>
                    <a:lnTo>
                      <a:pt x="174" y="54"/>
                    </a:lnTo>
                    <a:lnTo>
                      <a:pt x="174" y="60"/>
                    </a:lnTo>
                    <a:lnTo>
                      <a:pt x="174" y="66"/>
                    </a:lnTo>
                    <a:lnTo>
                      <a:pt x="168" y="72"/>
                    </a:lnTo>
                    <a:lnTo>
                      <a:pt x="168" y="78"/>
                    </a:lnTo>
                    <a:lnTo>
                      <a:pt x="168" y="84"/>
                    </a:lnTo>
                    <a:lnTo>
                      <a:pt x="168" y="90"/>
                    </a:lnTo>
                    <a:lnTo>
                      <a:pt x="168" y="96"/>
                    </a:lnTo>
                    <a:lnTo>
                      <a:pt x="174" y="96"/>
                    </a:lnTo>
                    <a:lnTo>
                      <a:pt x="174" y="102"/>
                    </a:lnTo>
                    <a:lnTo>
                      <a:pt x="174" y="108"/>
                    </a:lnTo>
                    <a:lnTo>
                      <a:pt x="180" y="114"/>
                    </a:lnTo>
                    <a:lnTo>
                      <a:pt x="180" y="120"/>
                    </a:lnTo>
                    <a:lnTo>
                      <a:pt x="180" y="126"/>
                    </a:lnTo>
                    <a:lnTo>
                      <a:pt x="180" y="132"/>
                    </a:lnTo>
                    <a:lnTo>
                      <a:pt x="180" y="138"/>
                    </a:lnTo>
                    <a:lnTo>
                      <a:pt x="180" y="144"/>
                    </a:lnTo>
                    <a:lnTo>
                      <a:pt x="180" y="150"/>
                    </a:lnTo>
                    <a:lnTo>
                      <a:pt x="174" y="150"/>
                    </a:lnTo>
                    <a:lnTo>
                      <a:pt x="174" y="144"/>
                    </a:lnTo>
                    <a:lnTo>
                      <a:pt x="168" y="144"/>
                    </a:lnTo>
                    <a:lnTo>
                      <a:pt x="162" y="144"/>
                    </a:lnTo>
                    <a:lnTo>
                      <a:pt x="162" y="150"/>
                    </a:lnTo>
                    <a:lnTo>
                      <a:pt x="162" y="156"/>
                    </a:lnTo>
                    <a:lnTo>
                      <a:pt x="156" y="156"/>
                    </a:lnTo>
                    <a:lnTo>
                      <a:pt x="156" y="162"/>
                    </a:lnTo>
                    <a:lnTo>
                      <a:pt x="162" y="162"/>
                    </a:lnTo>
                    <a:lnTo>
                      <a:pt x="156" y="162"/>
                    </a:lnTo>
                    <a:lnTo>
                      <a:pt x="156" y="168"/>
                    </a:lnTo>
                    <a:lnTo>
                      <a:pt x="156" y="174"/>
                    </a:lnTo>
                    <a:lnTo>
                      <a:pt x="156" y="180"/>
                    </a:lnTo>
                    <a:lnTo>
                      <a:pt x="156" y="186"/>
                    </a:lnTo>
                    <a:lnTo>
                      <a:pt x="156" y="192"/>
                    </a:lnTo>
                    <a:lnTo>
                      <a:pt x="156" y="198"/>
                    </a:lnTo>
                    <a:lnTo>
                      <a:pt x="156" y="204"/>
                    </a:lnTo>
                    <a:lnTo>
                      <a:pt x="156" y="210"/>
                    </a:lnTo>
                    <a:lnTo>
                      <a:pt x="156" y="216"/>
                    </a:lnTo>
                    <a:lnTo>
                      <a:pt x="150" y="216"/>
                    </a:lnTo>
                    <a:lnTo>
                      <a:pt x="144" y="216"/>
                    </a:lnTo>
                    <a:lnTo>
                      <a:pt x="144" y="210"/>
                    </a:lnTo>
                    <a:lnTo>
                      <a:pt x="138" y="210"/>
                    </a:lnTo>
                    <a:lnTo>
                      <a:pt x="132" y="210"/>
                    </a:lnTo>
                    <a:lnTo>
                      <a:pt x="126" y="210"/>
                    </a:lnTo>
                    <a:lnTo>
                      <a:pt x="120" y="210"/>
                    </a:lnTo>
                    <a:lnTo>
                      <a:pt x="114" y="210"/>
                    </a:lnTo>
                    <a:lnTo>
                      <a:pt x="108" y="210"/>
                    </a:lnTo>
                    <a:lnTo>
                      <a:pt x="102" y="210"/>
                    </a:lnTo>
                    <a:lnTo>
                      <a:pt x="96" y="216"/>
                    </a:lnTo>
                    <a:lnTo>
                      <a:pt x="90" y="210"/>
                    </a:lnTo>
                    <a:lnTo>
                      <a:pt x="84" y="210"/>
                    </a:lnTo>
                    <a:lnTo>
                      <a:pt x="78" y="210"/>
                    </a:lnTo>
                    <a:lnTo>
                      <a:pt x="72" y="210"/>
                    </a:lnTo>
                    <a:lnTo>
                      <a:pt x="72" y="204"/>
                    </a:lnTo>
                    <a:lnTo>
                      <a:pt x="66" y="204"/>
                    </a:lnTo>
                    <a:lnTo>
                      <a:pt x="60" y="204"/>
                    </a:lnTo>
                    <a:lnTo>
                      <a:pt x="54" y="204"/>
                    </a:lnTo>
                    <a:lnTo>
                      <a:pt x="54" y="198"/>
                    </a:lnTo>
                    <a:lnTo>
                      <a:pt x="48" y="198"/>
                    </a:lnTo>
                    <a:lnTo>
                      <a:pt x="42" y="198"/>
                    </a:lnTo>
                    <a:lnTo>
                      <a:pt x="42" y="192"/>
                    </a:lnTo>
                    <a:lnTo>
                      <a:pt x="36" y="192"/>
                    </a:lnTo>
                    <a:lnTo>
                      <a:pt x="36" y="186"/>
                    </a:lnTo>
                    <a:lnTo>
                      <a:pt x="30" y="180"/>
                    </a:lnTo>
                    <a:lnTo>
                      <a:pt x="24" y="180"/>
                    </a:lnTo>
                    <a:lnTo>
                      <a:pt x="24" y="174"/>
                    </a:lnTo>
                    <a:lnTo>
                      <a:pt x="24" y="168"/>
                    </a:lnTo>
                    <a:lnTo>
                      <a:pt x="24" y="162"/>
                    </a:lnTo>
                    <a:lnTo>
                      <a:pt x="24" y="156"/>
                    </a:lnTo>
                    <a:lnTo>
                      <a:pt x="18" y="156"/>
                    </a:lnTo>
                    <a:lnTo>
                      <a:pt x="12" y="150"/>
                    </a:lnTo>
                    <a:lnTo>
                      <a:pt x="12" y="144"/>
                    </a:lnTo>
                    <a:lnTo>
                      <a:pt x="6" y="144"/>
                    </a:lnTo>
                    <a:lnTo>
                      <a:pt x="6" y="150"/>
                    </a:lnTo>
                    <a:lnTo>
                      <a:pt x="0" y="150"/>
                    </a:lnTo>
                    <a:lnTo>
                      <a:pt x="0" y="144"/>
                    </a:lnTo>
                    <a:lnTo>
                      <a:pt x="0" y="138"/>
                    </a:lnTo>
                    <a:lnTo>
                      <a:pt x="0" y="132"/>
                    </a:lnTo>
                    <a:lnTo>
                      <a:pt x="0" y="126"/>
                    </a:lnTo>
                    <a:lnTo>
                      <a:pt x="0" y="120"/>
                    </a:lnTo>
                    <a:lnTo>
                      <a:pt x="0" y="114"/>
                    </a:lnTo>
                    <a:lnTo>
                      <a:pt x="0" y="108"/>
                    </a:lnTo>
                    <a:lnTo>
                      <a:pt x="0" y="102"/>
                    </a:lnTo>
                    <a:lnTo>
                      <a:pt x="0" y="96"/>
                    </a:lnTo>
                    <a:lnTo>
                      <a:pt x="0" y="90"/>
                    </a:lnTo>
                    <a:lnTo>
                      <a:pt x="6" y="90"/>
                    </a:lnTo>
                    <a:lnTo>
                      <a:pt x="6" y="84"/>
                    </a:lnTo>
                    <a:lnTo>
                      <a:pt x="12" y="84"/>
                    </a:lnTo>
                    <a:lnTo>
                      <a:pt x="12" y="78"/>
                    </a:lnTo>
                    <a:lnTo>
                      <a:pt x="18" y="78"/>
                    </a:lnTo>
                    <a:lnTo>
                      <a:pt x="18" y="72"/>
                    </a:lnTo>
                    <a:lnTo>
                      <a:pt x="24" y="72"/>
                    </a:lnTo>
                    <a:lnTo>
                      <a:pt x="24" y="66"/>
                    </a:lnTo>
                    <a:lnTo>
                      <a:pt x="24" y="60"/>
                    </a:lnTo>
                    <a:lnTo>
                      <a:pt x="30" y="60"/>
                    </a:lnTo>
                    <a:lnTo>
                      <a:pt x="30" y="54"/>
                    </a:lnTo>
                    <a:lnTo>
                      <a:pt x="30" y="48"/>
                    </a:lnTo>
                    <a:lnTo>
                      <a:pt x="36" y="48"/>
                    </a:lnTo>
                    <a:lnTo>
                      <a:pt x="36" y="42"/>
                    </a:lnTo>
                    <a:lnTo>
                      <a:pt x="42" y="36"/>
                    </a:lnTo>
                    <a:lnTo>
                      <a:pt x="42" y="30"/>
                    </a:lnTo>
                    <a:lnTo>
                      <a:pt x="42" y="24"/>
                    </a:lnTo>
                    <a:lnTo>
                      <a:pt x="48" y="24"/>
                    </a:lnTo>
                    <a:lnTo>
                      <a:pt x="48" y="18"/>
                    </a:lnTo>
                    <a:lnTo>
                      <a:pt x="54" y="18"/>
                    </a:lnTo>
                    <a:lnTo>
                      <a:pt x="60" y="12"/>
                    </a:lnTo>
                    <a:close/>
                  </a:path>
                </a:pathLst>
              </a:custGeom>
              <a:noFill/>
              <a:ln w="9525">
                <a:solidFill>
                  <a:srgbClr val="FF0000"/>
                </a:solidFill>
                <a:prstDash val="solid"/>
                <a:round/>
                <a:headEnd/>
                <a:tailEnd/>
              </a:ln>
            </p:spPr>
            <p:txBody>
              <a:bodyPr/>
              <a:lstStyle/>
              <a:p>
                <a:endParaRPr lang="en-US"/>
              </a:p>
            </p:txBody>
          </p:sp>
          <p:sp>
            <p:nvSpPr>
              <p:cNvPr id="22" name="Freeform 13"/>
              <p:cNvSpPr>
                <a:spLocks noChangeAspect="1"/>
              </p:cNvSpPr>
              <p:nvPr/>
            </p:nvSpPr>
            <p:spPr bwMode="auto">
              <a:xfrm>
                <a:off x="2637" y="1719"/>
                <a:ext cx="192" cy="144"/>
              </a:xfrm>
              <a:custGeom>
                <a:avLst/>
                <a:gdLst/>
                <a:ahLst/>
                <a:cxnLst>
                  <a:cxn ang="0">
                    <a:pos x="60" y="42"/>
                  </a:cxn>
                  <a:cxn ang="0">
                    <a:pos x="66" y="36"/>
                  </a:cxn>
                  <a:cxn ang="0">
                    <a:pos x="72" y="24"/>
                  </a:cxn>
                  <a:cxn ang="0">
                    <a:pos x="78" y="12"/>
                  </a:cxn>
                  <a:cxn ang="0">
                    <a:pos x="96" y="0"/>
                  </a:cxn>
                  <a:cxn ang="0">
                    <a:pos x="114" y="12"/>
                  </a:cxn>
                  <a:cxn ang="0">
                    <a:pos x="132" y="12"/>
                  </a:cxn>
                  <a:cxn ang="0">
                    <a:pos x="138" y="30"/>
                  </a:cxn>
                  <a:cxn ang="0">
                    <a:pos x="144" y="36"/>
                  </a:cxn>
                  <a:cxn ang="0">
                    <a:pos x="156" y="42"/>
                  </a:cxn>
                  <a:cxn ang="0">
                    <a:pos x="174" y="48"/>
                  </a:cxn>
                  <a:cxn ang="0">
                    <a:pos x="192" y="54"/>
                  </a:cxn>
                  <a:cxn ang="0">
                    <a:pos x="186" y="60"/>
                  </a:cxn>
                  <a:cxn ang="0">
                    <a:pos x="174" y="54"/>
                  </a:cxn>
                  <a:cxn ang="0">
                    <a:pos x="168" y="54"/>
                  </a:cxn>
                  <a:cxn ang="0">
                    <a:pos x="156" y="60"/>
                  </a:cxn>
                  <a:cxn ang="0">
                    <a:pos x="144" y="54"/>
                  </a:cxn>
                  <a:cxn ang="0">
                    <a:pos x="132" y="60"/>
                  </a:cxn>
                  <a:cxn ang="0">
                    <a:pos x="132" y="72"/>
                  </a:cxn>
                  <a:cxn ang="0">
                    <a:pos x="120" y="72"/>
                  </a:cxn>
                  <a:cxn ang="0">
                    <a:pos x="114" y="90"/>
                  </a:cxn>
                  <a:cxn ang="0">
                    <a:pos x="108" y="102"/>
                  </a:cxn>
                  <a:cxn ang="0">
                    <a:pos x="96" y="108"/>
                  </a:cxn>
                  <a:cxn ang="0">
                    <a:pos x="84" y="120"/>
                  </a:cxn>
                  <a:cxn ang="0">
                    <a:pos x="84" y="126"/>
                  </a:cxn>
                  <a:cxn ang="0">
                    <a:pos x="84" y="132"/>
                  </a:cxn>
                  <a:cxn ang="0">
                    <a:pos x="78" y="138"/>
                  </a:cxn>
                  <a:cxn ang="0">
                    <a:pos x="72" y="138"/>
                  </a:cxn>
                  <a:cxn ang="0">
                    <a:pos x="60" y="138"/>
                  </a:cxn>
                  <a:cxn ang="0">
                    <a:pos x="42" y="138"/>
                  </a:cxn>
                  <a:cxn ang="0">
                    <a:pos x="30" y="138"/>
                  </a:cxn>
                  <a:cxn ang="0">
                    <a:pos x="18" y="138"/>
                  </a:cxn>
                  <a:cxn ang="0">
                    <a:pos x="6" y="138"/>
                  </a:cxn>
                  <a:cxn ang="0">
                    <a:pos x="0" y="132"/>
                  </a:cxn>
                  <a:cxn ang="0">
                    <a:pos x="12" y="126"/>
                  </a:cxn>
                  <a:cxn ang="0">
                    <a:pos x="12" y="114"/>
                  </a:cxn>
                  <a:cxn ang="0">
                    <a:pos x="18" y="102"/>
                  </a:cxn>
                  <a:cxn ang="0">
                    <a:pos x="42" y="78"/>
                  </a:cxn>
                  <a:cxn ang="0">
                    <a:pos x="54" y="78"/>
                  </a:cxn>
                  <a:cxn ang="0">
                    <a:pos x="66" y="60"/>
                  </a:cxn>
                  <a:cxn ang="0">
                    <a:pos x="60" y="54"/>
                  </a:cxn>
                </a:cxnLst>
                <a:rect l="0" t="0" r="r" b="b"/>
                <a:pathLst>
                  <a:path w="192" h="144">
                    <a:moveTo>
                      <a:pt x="60" y="48"/>
                    </a:moveTo>
                    <a:lnTo>
                      <a:pt x="60" y="42"/>
                    </a:lnTo>
                    <a:lnTo>
                      <a:pt x="60" y="36"/>
                    </a:lnTo>
                    <a:lnTo>
                      <a:pt x="66" y="36"/>
                    </a:lnTo>
                    <a:lnTo>
                      <a:pt x="66" y="30"/>
                    </a:lnTo>
                    <a:lnTo>
                      <a:pt x="72" y="24"/>
                    </a:lnTo>
                    <a:lnTo>
                      <a:pt x="78" y="18"/>
                    </a:lnTo>
                    <a:lnTo>
                      <a:pt x="78" y="12"/>
                    </a:lnTo>
                    <a:lnTo>
                      <a:pt x="84" y="6"/>
                    </a:lnTo>
                    <a:lnTo>
                      <a:pt x="96" y="0"/>
                    </a:lnTo>
                    <a:lnTo>
                      <a:pt x="102" y="6"/>
                    </a:lnTo>
                    <a:lnTo>
                      <a:pt x="114" y="12"/>
                    </a:lnTo>
                    <a:lnTo>
                      <a:pt x="126" y="12"/>
                    </a:lnTo>
                    <a:lnTo>
                      <a:pt x="132" y="12"/>
                    </a:lnTo>
                    <a:lnTo>
                      <a:pt x="132" y="24"/>
                    </a:lnTo>
                    <a:lnTo>
                      <a:pt x="138" y="30"/>
                    </a:lnTo>
                    <a:lnTo>
                      <a:pt x="144" y="30"/>
                    </a:lnTo>
                    <a:lnTo>
                      <a:pt x="144" y="36"/>
                    </a:lnTo>
                    <a:lnTo>
                      <a:pt x="156" y="36"/>
                    </a:lnTo>
                    <a:lnTo>
                      <a:pt x="156" y="42"/>
                    </a:lnTo>
                    <a:lnTo>
                      <a:pt x="168" y="42"/>
                    </a:lnTo>
                    <a:lnTo>
                      <a:pt x="174" y="48"/>
                    </a:lnTo>
                    <a:lnTo>
                      <a:pt x="186" y="54"/>
                    </a:lnTo>
                    <a:lnTo>
                      <a:pt x="192" y="54"/>
                    </a:lnTo>
                    <a:lnTo>
                      <a:pt x="192" y="60"/>
                    </a:lnTo>
                    <a:lnTo>
                      <a:pt x="186" y="60"/>
                    </a:lnTo>
                    <a:lnTo>
                      <a:pt x="180" y="60"/>
                    </a:lnTo>
                    <a:lnTo>
                      <a:pt x="174" y="54"/>
                    </a:lnTo>
                    <a:lnTo>
                      <a:pt x="168" y="60"/>
                    </a:lnTo>
                    <a:lnTo>
                      <a:pt x="168" y="54"/>
                    </a:lnTo>
                    <a:lnTo>
                      <a:pt x="162" y="60"/>
                    </a:lnTo>
                    <a:lnTo>
                      <a:pt x="156" y="60"/>
                    </a:lnTo>
                    <a:lnTo>
                      <a:pt x="156" y="54"/>
                    </a:lnTo>
                    <a:lnTo>
                      <a:pt x="144" y="54"/>
                    </a:lnTo>
                    <a:lnTo>
                      <a:pt x="138" y="54"/>
                    </a:lnTo>
                    <a:lnTo>
                      <a:pt x="132" y="60"/>
                    </a:lnTo>
                    <a:lnTo>
                      <a:pt x="132" y="66"/>
                    </a:lnTo>
                    <a:lnTo>
                      <a:pt x="132" y="72"/>
                    </a:lnTo>
                    <a:lnTo>
                      <a:pt x="126" y="72"/>
                    </a:lnTo>
                    <a:lnTo>
                      <a:pt x="120" y="72"/>
                    </a:lnTo>
                    <a:lnTo>
                      <a:pt x="114" y="78"/>
                    </a:lnTo>
                    <a:lnTo>
                      <a:pt x="114" y="90"/>
                    </a:lnTo>
                    <a:lnTo>
                      <a:pt x="114" y="96"/>
                    </a:lnTo>
                    <a:lnTo>
                      <a:pt x="108" y="102"/>
                    </a:lnTo>
                    <a:lnTo>
                      <a:pt x="102" y="108"/>
                    </a:lnTo>
                    <a:lnTo>
                      <a:pt x="96" y="108"/>
                    </a:lnTo>
                    <a:lnTo>
                      <a:pt x="90" y="114"/>
                    </a:lnTo>
                    <a:lnTo>
                      <a:pt x="84" y="120"/>
                    </a:lnTo>
                    <a:lnTo>
                      <a:pt x="78" y="120"/>
                    </a:lnTo>
                    <a:lnTo>
                      <a:pt x="84" y="126"/>
                    </a:lnTo>
                    <a:lnTo>
                      <a:pt x="90" y="126"/>
                    </a:lnTo>
                    <a:lnTo>
                      <a:pt x="84" y="132"/>
                    </a:lnTo>
                    <a:lnTo>
                      <a:pt x="78" y="132"/>
                    </a:lnTo>
                    <a:lnTo>
                      <a:pt x="78" y="138"/>
                    </a:lnTo>
                    <a:lnTo>
                      <a:pt x="78" y="144"/>
                    </a:lnTo>
                    <a:lnTo>
                      <a:pt x="72" y="138"/>
                    </a:lnTo>
                    <a:lnTo>
                      <a:pt x="66" y="138"/>
                    </a:lnTo>
                    <a:lnTo>
                      <a:pt x="60" y="138"/>
                    </a:lnTo>
                    <a:lnTo>
                      <a:pt x="54" y="138"/>
                    </a:lnTo>
                    <a:lnTo>
                      <a:pt x="42" y="138"/>
                    </a:lnTo>
                    <a:lnTo>
                      <a:pt x="36" y="138"/>
                    </a:lnTo>
                    <a:lnTo>
                      <a:pt x="30" y="138"/>
                    </a:lnTo>
                    <a:lnTo>
                      <a:pt x="24" y="138"/>
                    </a:lnTo>
                    <a:lnTo>
                      <a:pt x="18" y="138"/>
                    </a:lnTo>
                    <a:lnTo>
                      <a:pt x="12" y="144"/>
                    </a:lnTo>
                    <a:lnTo>
                      <a:pt x="6" y="138"/>
                    </a:lnTo>
                    <a:lnTo>
                      <a:pt x="0" y="138"/>
                    </a:lnTo>
                    <a:lnTo>
                      <a:pt x="0" y="132"/>
                    </a:lnTo>
                    <a:lnTo>
                      <a:pt x="6" y="132"/>
                    </a:lnTo>
                    <a:lnTo>
                      <a:pt x="12" y="126"/>
                    </a:lnTo>
                    <a:lnTo>
                      <a:pt x="12" y="120"/>
                    </a:lnTo>
                    <a:lnTo>
                      <a:pt x="12" y="114"/>
                    </a:lnTo>
                    <a:lnTo>
                      <a:pt x="12" y="108"/>
                    </a:lnTo>
                    <a:lnTo>
                      <a:pt x="18" y="102"/>
                    </a:lnTo>
                    <a:lnTo>
                      <a:pt x="24" y="96"/>
                    </a:lnTo>
                    <a:lnTo>
                      <a:pt x="42" y="78"/>
                    </a:lnTo>
                    <a:lnTo>
                      <a:pt x="48" y="78"/>
                    </a:lnTo>
                    <a:lnTo>
                      <a:pt x="54" y="78"/>
                    </a:lnTo>
                    <a:lnTo>
                      <a:pt x="66" y="66"/>
                    </a:lnTo>
                    <a:lnTo>
                      <a:pt x="66" y="60"/>
                    </a:lnTo>
                    <a:lnTo>
                      <a:pt x="66" y="54"/>
                    </a:lnTo>
                    <a:lnTo>
                      <a:pt x="60" y="54"/>
                    </a:lnTo>
                    <a:lnTo>
                      <a:pt x="60" y="48"/>
                    </a:lnTo>
                    <a:close/>
                  </a:path>
                </a:pathLst>
              </a:custGeom>
              <a:blipFill dpi="0" rotWithShape="0">
                <a:blip r:embed="rId4" cstate="print"/>
                <a:srcRect/>
                <a:tile tx="0" ty="0" sx="100000" sy="100000" flip="none" algn="tl"/>
              </a:blipFill>
              <a:ln w="9525">
                <a:solidFill>
                  <a:srgbClr val="000000"/>
                </a:solidFill>
                <a:prstDash val="solid"/>
                <a:round/>
                <a:headEnd/>
                <a:tailEnd/>
              </a:ln>
            </p:spPr>
            <p:txBody>
              <a:bodyPr/>
              <a:lstStyle/>
              <a:p>
                <a:endParaRPr lang="en-US"/>
              </a:p>
            </p:txBody>
          </p:sp>
          <p:sp>
            <p:nvSpPr>
              <p:cNvPr id="23" name="Freeform 14"/>
              <p:cNvSpPr>
                <a:spLocks noChangeAspect="1"/>
              </p:cNvSpPr>
              <p:nvPr/>
            </p:nvSpPr>
            <p:spPr bwMode="auto">
              <a:xfrm>
                <a:off x="2817" y="1737"/>
                <a:ext cx="96" cy="102"/>
              </a:xfrm>
              <a:custGeom>
                <a:avLst/>
                <a:gdLst/>
                <a:ahLst/>
                <a:cxnLst>
                  <a:cxn ang="0">
                    <a:pos x="6" y="0"/>
                  </a:cxn>
                  <a:cxn ang="0">
                    <a:pos x="6" y="6"/>
                  </a:cxn>
                  <a:cxn ang="0">
                    <a:pos x="12" y="6"/>
                  </a:cxn>
                  <a:cxn ang="0">
                    <a:pos x="18" y="6"/>
                  </a:cxn>
                  <a:cxn ang="0">
                    <a:pos x="18" y="12"/>
                  </a:cxn>
                  <a:cxn ang="0">
                    <a:pos x="24" y="12"/>
                  </a:cxn>
                  <a:cxn ang="0">
                    <a:pos x="24" y="18"/>
                  </a:cxn>
                  <a:cxn ang="0">
                    <a:pos x="30" y="24"/>
                  </a:cxn>
                  <a:cxn ang="0">
                    <a:pos x="36" y="24"/>
                  </a:cxn>
                  <a:cxn ang="0">
                    <a:pos x="36" y="30"/>
                  </a:cxn>
                  <a:cxn ang="0">
                    <a:pos x="42" y="30"/>
                  </a:cxn>
                  <a:cxn ang="0">
                    <a:pos x="42" y="36"/>
                  </a:cxn>
                  <a:cxn ang="0">
                    <a:pos x="48" y="42"/>
                  </a:cxn>
                  <a:cxn ang="0">
                    <a:pos x="54" y="42"/>
                  </a:cxn>
                  <a:cxn ang="0">
                    <a:pos x="60" y="42"/>
                  </a:cxn>
                  <a:cxn ang="0">
                    <a:pos x="66" y="48"/>
                  </a:cxn>
                  <a:cxn ang="0">
                    <a:pos x="72" y="48"/>
                  </a:cxn>
                  <a:cxn ang="0">
                    <a:pos x="78" y="54"/>
                  </a:cxn>
                  <a:cxn ang="0">
                    <a:pos x="84" y="54"/>
                  </a:cxn>
                  <a:cxn ang="0">
                    <a:pos x="84" y="60"/>
                  </a:cxn>
                  <a:cxn ang="0">
                    <a:pos x="90" y="66"/>
                  </a:cxn>
                  <a:cxn ang="0">
                    <a:pos x="96" y="72"/>
                  </a:cxn>
                  <a:cxn ang="0">
                    <a:pos x="96" y="78"/>
                  </a:cxn>
                  <a:cxn ang="0">
                    <a:pos x="96" y="84"/>
                  </a:cxn>
                  <a:cxn ang="0">
                    <a:pos x="90" y="84"/>
                  </a:cxn>
                  <a:cxn ang="0">
                    <a:pos x="90" y="90"/>
                  </a:cxn>
                  <a:cxn ang="0">
                    <a:pos x="84" y="90"/>
                  </a:cxn>
                  <a:cxn ang="0">
                    <a:pos x="78" y="90"/>
                  </a:cxn>
                  <a:cxn ang="0">
                    <a:pos x="72" y="96"/>
                  </a:cxn>
                  <a:cxn ang="0">
                    <a:pos x="60" y="96"/>
                  </a:cxn>
                  <a:cxn ang="0">
                    <a:pos x="54" y="102"/>
                  </a:cxn>
                  <a:cxn ang="0">
                    <a:pos x="54" y="96"/>
                  </a:cxn>
                  <a:cxn ang="0">
                    <a:pos x="48" y="90"/>
                  </a:cxn>
                  <a:cxn ang="0">
                    <a:pos x="54" y="84"/>
                  </a:cxn>
                  <a:cxn ang="0">
                    <a:pos x="54" y="78"/>
                  </a:cxn>
                  <a:cxn ang="0">
                    <a:pos x="42" y="78"/>
                  </a:cxn>
                  <a:cxn ang="0">
                    <a:pos x="36" y="72"/>
                  </a:cxn>
                  <a:cxn ang="0">
                    <a:pos x="30" y="72"/>
                  </a:cxn>
                  <a:cxn ang="0">
                    <a:pos x="30" y="66"/>
                  </a:cxn>
                  <a:cxn ang="0">
                    <a:pos x="30" y="60"/>
                  </a:cxn>
                  <a:cxn ang="0">
                    <a:pos x="36" y="54"/>
                  </a:cxn>
                  <a:cxn ang="0">
                    <a:pos x="36" y="48"/>
                  </a:cxn>
                  <a:cxn ang="0">
                    <a:pos x="30" y="48"/>
                  </a:cxn>
                  <a:cxn ang="0">
                    <a:pos x="24" y="42"/>
                  </a:cxn>
                  <a:cxn ang="0">
                    <a:pos x="6" y="42"/>
                  </a:cxn>
                  <a:cxn ang="0">
                    <a:pos x="12" y="42"/>
                  </a:cxn>
                  <a:cxn ang="0">
                    <a:pos x="12" y="36"/>
                  </a:cxn>
                  <a:cxn ang="0">
                    <a:pos x="12" y="30"/>
                  </a:cxn>
                  <a:cxn ang="0">
                    <a:pos x="12" y="24"/>
                  </a:cxn>
                  <a:cxn ang="0">
                    <a:pos x="12" y="18"/>
                  </a:cxn>
                  <a:cxn ang="0">
                    <a:pos x="6" y="12"/>
                  </a:cxn>
                  <a:cxn ang="0">
                    <a:pos x="0" y="12"/>
                  </a:cxn>
                  <a:cxn ang="0">
                    <a:pos x="0" y="6"/>
                  </a:cxn>
                  <a:cxn ang="0">
                    <a:pos x="0" y="0"/>
                  </a:cxn>
                  <a:cxn ang="0">
                    <a:pos x="6" y="0"/>
                  </a:cxn>
                </a:cxnLst>
                <a:rect l="0" t="0" r="r" b="b"/>
                <a:pathLst>
                  <a:path w="96" h="102">
                    <a:moveTo>
                      <a:pt x="6" y="0"/>
                    </a:moveTo>
                    <a:lnTo>
                      <a:pt x="6" y="6"/>
                    </a:lnTo>
                    <a:lnTo>
                      <a:pt x="12" y="6"/>
                    </a:lnTo>
                    <a:lnTo>
                      <a:pt x="18" y="6"/>
                    </a:lnTo>
                    <a:lnTo>
                      <a:pt x="18" y="12"/>
                    </a:lnTo>
                    <a:lnTo>
                      <a:pt x="24" y="12"/>
                    </a:lnTo>
                    <a:lnTo>
                      <a:pt x="24" y="18"/>
                    </a:lnTo>
                    <a:lnTo>
                      <a:pt x="30" y="24"/>
                    </a:lnTo>
                    <a:lnTo>
                      <a:pt x="36" y="24"/>
                    </a:lnTo>
                    <a:lnTo>
                      <a:pt x="36" y="30"/>
                    </a:lnTo>
                    <a:lnTo>
                      <a:pt x="42" y="30"/>
                    </a:lnTo>
                    <a:lnTo>
                      <a:pt x="42" y="36"/>
                    </a:lnTo>
                    <a:lnTo>
                      <a:pt x="48" y="42"/>
                    </a:lnTo>
                    <a:lnTo>
                      <a:pt x="54" y="42"/>
                    </a:lnTo>
                    <a:lnTo>
                      <a:pt x="60" y="42"/>
                    </a:lnTo>
                    <a:lnTo>
                      <a:pt x="66" y="48"/>
                    </a:lnTo>
                    <a:lnTo>
                      <a:pt x="72" y="48"/>
                    </a:lnTo>
                    <a:lnTo>
                      <a:pt x="78" y="54"/>
                    </a:lnTo>
                    <a:lnTo>
                      <a:pt x="84" y="54"/>
                    </a:lnTo>
                    <a:lnTo>
                      <a:pt x="84" y="60"/>
                    </a:lnTo>
                    <a:lnTo>
                      <a:pt x="90" y="66"/>
                    </a:lnTo>
                    <a:lnTo>
                      <a:pt x="96" y="72"/>
                    </a:lnTo>
                    <a:lnTo>
                      <a:pt x="96" y="78"/>
                    </a:lnTo>
                    <a:lnTo>
                      <a:pt x="96" y="84"/>
                    </a:lnTo>
                    <a:lnTo>
                      <a:pt x="90" y="84"/>
                    </a:lnTo>
                    <a:lnTo>
                      <a:pt x="90" y="90"/>
                    </a:lnTo>
                    <a:lnTo>
                      <a:pt x="84" y="90"/>
                    </a:lnTo>
                    <a:lnTo>
                      <a:pt x="78" y="90"/>
                    </a:lnTo>
                    <a:lnTo>
                      <a:pt x="72" y="96"/>
                    </a:lnTo>
                    <a:lnTo>
                      <a:pt x="60" y="96"/>
                    </a:lnTo>
                    <a:lnTo>
                      <a:pt x="54" y="102"/>
                    </a:lnTo>
                    <a:lnTo>
                      <a:pt x="54" y="96"/>
                    </a:lnTo>
                    <a:lnTo>
                      <a:pt x="48" y="90"/>
                    </a:lnTo>
                    <a:lnTo>
                      <a:pt x="54" y="84"/>
                    </a:lnTo>
                    <a:lnTo>
                      <a:pt x="54" y="78"/>
                    </a:lnTo>
                    <a:lnTo>
                      <a:pt x="42" y="78"/>
                    </a:lnTo>
                    <a:lnTo>
                      <a:pt x="36" y="72"/>
                    </a:lnTo>
                    <a:lnTo>
                      <a:pt x="30" y="72"/>
                    </a:lnTo>
                    <a:lnTo>
                      <a:pt x="30" y="66"/>
                    </a:lnTo>
                    <a:lnTo>
                      <a:pt x="30" y="60"/>
                    </a:lnTo>
                    <a:lnTo>
                      <a:pt x="36" y="54"/>
                    </a:lnTo>
                    <a:lnTo>
                      <a:pt x="36" y="48"/>
                    </a:lnTo>
                    <a:lnTo>
                      <a:pt x="30" y="48"/>
                    </a:lnTo>
                    <a:lnTo>
                      <a:pt x="24" y="42"/>
                    </a:lnTo>
                    <a:lnTo>
                      <a:pt x="6" y="42"/>
                    </a:lnTo>
                    <a:lnTo>
                      <a:pt x="12" y="42"/>
                    </a:lnTo>
                    <a:lnTo>
                      <a:pt x="12" y="36"/>
                    </a:lnTo>
                    <a:lnTo>
                      <a:pt x="12" y="30"/>
                    </a:lnTo>
                    <a:lnTo>
                      <a:pt x="12" y="24"/>
                    </a:lnTo>
                    <a:lnTo>
                      <a:pt x="12" y="18"/>
                    </a:lnTo>
                    <a:lnTo>
                      <a:pt x="6" y="12"/>
                    </a:lnTo>
                    <a:lnTo>
                      <a:pt x="0" y="12"/>
                    </a:lnTo>
                    <a:lnTo>
                      <a:pt x="0" y="6"/>
                    </a:lnTo>
                    <a:lnTo>
                      <a:pt x="0" y="0"/>
                    </a:lnTo>
                    <a:lnTo>
                      <a:pt x="6" y="0"/>
                    </a:lnTo>
                    <a:close/>
                  </a:path>
                </a:pathLst>
              </a:custGeom>
              <a:blipFill dpi="0" rotWithShape="0">
                <a:blip r:embed="rId4" cstate="print"/>
                <a:srcRect/>
                <a:tile tx="0" ty="0" sx="100000" sy="100000" flip="none" algn="tl"/>
              </a:blipFill>
              <a:ln w="9525">
                <a:solidFill>
                  <a:srgbClr val="000000"/>
                </a:solidFill>
                <a:prstDash val="solid"/>
                <a:round/>
                <a:headEnd/>
                <a:tailEnd/>
              </a:ln>
            </p:spPr>
            <p:txBody>
              <a:bodyPr/>
              <a:lstStyle/>
              <a:p>
                <a:endParaRPr lang="en-US"/>
              </a:p>
            </p:txBody>
          </p:sp>
          <p:sp>
            <p:nvSpPr>
              <p:cNvPr id="24" name="Freeform 15"/>
              <p:cNvSpPr>
                <a:spLocks noChangeAspect="1"/>
              </p:cNvSpPr>
              <p:nvPr/>
            </p:nvSpPr>
            <p:spPr bwMode="auto">
              <a:xfrm>
                <a:off x="2661" y="1773"/>
                <a:ext cx="192" cy="120"/>
              </a:xfrm>
              <a:custGeom>
                <a:avLst/>
                <a:gdLst/>
                <a:ahLst/>
                <a:cxnLst>
                  <a:cxn ang="0">
                    <a:pos x="174" y="42"/>
                  </a:cxn>
                  <a:cxn ang="0">
                    <a:pos x="162" y="48"/>
                  </a:cxn>
                  <a:cxn ang="0">
                    <a:pos x="156" y="42"/>
                  </a:cxn>
                  <a:cxn ang="0">
                    <a:pos x="156" y="42"/>
                  </a:cxn>
                  <a:cxn ang="0">
                    <a:pos x="144" y="54"/>
                  </a:cxn>
                  <a:cxn ang="0">
                    <a:pos x="138" y="60"/>
                  </a:cxn>
                  <a:cxn ang="0">
                    <a:pos x="120" y="66"/>
                  </a:cxn>
                  <a:cxn ang="0">
                    <a:pos x="114" y="78"/>
                  </a:cxn>
                  <a:cxn ang="0">
                    <a:pos x="114" y="90"/>
                  </a:cxn>
                  <a:cxn ang="0">
                    <a:pos x="96" y="96"/>
                  </a:cxn>
                  <a:cxn ang="0">
                    <a:pos x="84" y="102"/>
                  </a:cxn>
                  <a:cxn ang="0">
                    <a:pos x="60" y="108"/>
                  </a:cxn>
                  <a:cxn ang="0">
                    <a:pos x="48" y="108"/>
                  </a:cxn>
                  <a:cxn ang="0">
                    <a:pos x="36" y="108"/>
                  </a:cxn>
                  <a:cxn ang="0">
                    <a:pos x="24" y="114"/>
                  </a:cxn>
                  <a:cxn ang="0">
                    <a:pos x="12" y="114"/>
                  </a:cxn>
                  <a:cxn ang="0">
                    <a:pos x="0" y="108"/>
                  </a:cxn>
                  <a:cxn ang="0">
                    <a:pos x="6" y="96"/>
                  </a:cxn>
                  <a:cxn ang="0">
                    <a:pos x="0" y="84"/>
                  </a:cxn>
                  <a:cxn ang="0">
                    <a:pos x="12" y="84"/>
                  </a:cxn>
                  <a:cxn ang="0">
                    <a:pos x="30" y="84"/>
                  </a:cxn>
                  <a:cxn ang="0">
                    <a:pos x="42" y="84"/>
                  </a:cxn>
                  <a:cxn ang="0">
                    <a:pos x="54" y="90"/>
                  </a:cxn>
                  <a:cxn ang="0">
                    <a:pos x="54" y="78"/>
                  </a:cxn>
                  <a:cxn ang="0">
                    <a:pos x="66" y="72"/>
                  </a:cxn>
                  <a:cxn ang="0">
                    <a:pos x="54" y="66"/>
                  </a:cxn>
                  <a:cxn ang="0">
                    <a:pos x="66" y="60"/>
                  </a:cxn>
                  <a:cxn ang="0">
                    <a:pos x="78" y="54"/>
                  </a:cxn>
                  <a:cxn ang="0">
                    <a:pos x="90" y="42"/>
                  </a:cxn>
                  <a:cxn ang="0">
                    <a:pos x="90" y="24"/>
                  </a:cxn>
                  <a:cxn ang="0">
                    <a:pos x="102" y="18"/>
                  </a:cxn>
                  <a:cxn ang="0">
                    <a:pos x="108" y="12"/>
                  </a:cxn>
                  <a:cxn ang="0">
                    <a:pos x="114" y="0"/>
                  </a:cxn>
                  <a:cxn ang="0">
                    <a:pos x="132" y="0"/>
                  </a:cxn>
                  <a:cxn ang="0">
                    <a:pos x="138" y="6"/>
                  </a:cxn>
                  <a:cxn ang="0">
                    <a:pos x="144" y="6"/>
                  </a:cxn>
                  <a:cxn ang="0">
                    <a:pos x="156" y="6"/>
                  </a:cxn>
                  <a:cxn ang="0">
                    <a:pos x="180" y="6"/>
                  </a:cxn>
                  <a:cxn ang="0">
                    <a:pos x="192" y="12"/>
                  </a:cxn>
                  <a:cxn ang="0">
                    <a:pos x="186" y="24"/>
                  </a:cxn>
                  <a:cxn ang="0">
                    <a:pos x="186" y="36"/>
                  </a:cxn>
                </a:cxnLst>
                <a:rect l="0" t="0" r="r" b="b"/>
                <a:pathLst>
                  <a:path w="192" h="120">
                    <a:moveTo>
                      <a:pt x="186" y="36"/>
                    </a:moveTo>
                    <a:lnTo>
                      <a:pt x="174" y="42"/>
                    </a:lnTo>
                    <a:lnTo>
                      <a:pt x="168" y="42"/>
                    </a:lnTo>
                    <a:lnTo>
                      <a:pt x="162" y="48"/>
                    </a:lnTo>
                    <a:lnTo>
                      <a:pt x="162" y="42"/>
                    </a:lnTo>
                    <a:lnTo>
                      <a:pt x="156" y="42"/>
                    </a:lnTo>
                    <a:lnTo>
                      <a:pt x="156" y="48"/>
                    </a:lnTo>
                    <a:lnTo>
                      <a:pt x="156" y="42"/>
                    </a:lnTo>
                    <a:lnTo>
                      <a:pt x="150" y="48"/>
                    </a:lnTo>
                    <a:lnTo>
                      <a:pt x="144" y="54"/>
                    </a:lnTo>
                    <a:lnTo>
                      <a:pt x="138" y="54"/>
                    </a:lnTo>
                    <a:lnTo>
                      <a:pt x="138" y="60"/>
                    </a:lnTo>
                    <a:lnTo>
                      <a:pt x="126" y="66"/>
                    </a:lnTo>
                    <a:lnTo>
                      <a:pt x="120" y="66"/>
                    </a:lnTo>
                    <a:lnTo>
                      <a:pt x="120" y="72"/>
                    </a:lnTo>
                    <a:lnTo>
                      <a:pt x="114" y="78"/>
                    </a:lnTo>
                    <a:lnTo>
                      <a:pt x="114" y="84"/>
                    </a:lnTo>
                    <a:lnTo>
                      <a:pt x="114" y="90"/>
                    </a:lnTo>
                    <a:lnTo>
                      <a:pt x="108" y="96"/>
                    </a:lnTo>
                    <a:lnTo>
                      <a:pt x="96" y="96"/>
                    </a:lnTo>
                    <a:lnTo>
                      <a:pt x="90" y="96"/>
                    </a:lnTo>
                    <a:lnTo>
                      <a:pt x="84" y="102"/>
                    </a:lnTo>
                    <a:lnTo>
                      <a:pt x="72" y="108"/>
                    </a:lnTo>
                    <a:lnTo>
                      <a:pt x="60" y="108"/>
                    </a:lnTo>
                    <a:lnTo>
                      <a:pt x="54" y="108"/>
                    </a:lnTo>
                    <a:lnTo>
                      <a:pt x="48" y="108"/>
                    </a:lnTo>
                    <a:lnTo>
                      <a:pt x="42" y="108"/>
                    </a:lnTo>
                    <a:lnTo>
                      <a:pt x="36" y="108"/>
                    </a:lnTo>
                    <a:lnTo>
                      <a:pt x="30" y="108"/>
                    </a:lnTo>
                    <a:lnTo>
                      <a:pt x="24" y="114"/>
                    </a:lnTo>
                    <a:lnTo>
                      <a:pt x="18" y="120"/>
                    </a:lnTo>
                    <a:lnTo>
                      <a:pt x="12" y="114"/>
                    </a:lnTo>
                    <a:lnTo>
                      <a:pt x="0" y="120"/>
                    </a:lnTo>
                    <a:lnTo>
                      <a:pt x="0" y="108"/>
                    </a:lnTo>
                    <a:lnTo>
                      <a:pt x="6" y="102"/>
                    </a:lnTo>
                    <a:lnTo>
                      <a:pt x="6" y="96"/>
                    </a:lnTo>
                    <a:lnTo>
                      <a:pt x="6" y="90"/>
                    </a:lnTo>
                    <a:lnTo>
                      <a:pt x="0" y="84"/>
                    </a:lnTo>
                    <a:lnTo>
                      <a:pt x="6" y="84"/>
                    </a:lnTo>
                    <a:lnTo>
                      <a:pt x="12" y="84"/>
                    </a:lnTo>
                    <a:lnTo>
                      <a:pt x="18" y="84"/>
                    </a:lnTo>
                    <a:lnTo>
                      <a:pt x="30" y="84"/>
                    </a:lnTo>
                    <a:lnTo>
                      <a:pt x="36" y="84"/>
                    </a:lnTo>
                    <a:lnTo>
                      <a:pt x="42" y="84"/>
                    </a:lnTo>
                    <a:lnTo>
                      <a:pt x="48" y="84"/>
                    </a:lnTo>
                    <a:lnTo>
                      <a:pt x="54" y="90"/>
                    </a:lnTo>
                    <a:lnTo>
                      <a:pt x="54" y="84"/>
                    </a:lnTo>
                    <a:lnTo>
                      <a:pt x="54" y="78"/>
                    </a:lnTo>
                    <a:lnTo>
                      <a:pt x="60" y="78"/>
                    </a:lnTo>
                    <a:lnTo>
                      <a:pt x="66" y="72"/>
                    </a:lnTo>
                    <a:lnTo>
                      <a:pt x="60" y="72"/>
                    </a:lnTo>
                    <a:lnTo>
                      <a:pt x="54" y="66"/>
                    </a:lnTo>
                    <a:lnTo>
                      <a:pt x="60" y="66"/>
                    </a:lnTo>
                    <a:lnTo>
                      <a:pt x="66" y="60"/>
                    </a:lnTo>
                    <a:lnTo>
                      <a:pt x="72" y="54"/>
                    </a:lnTo>
                    <a:lnTo>
                      <a:pt x="78" y="54"/>
                    </a:lnTo>
                    <a:lnTo>
                      <a:pt x="84" y="48"/>
                    </a:lnTo>
                    <a:lnTo>
                      <a:pt x="90" y="42"/>
                    </a:lnTo>
                    <a:lnTo>
                      <a:pt x="90" y="36"/>
                    </a:lnTo>
                    <a:lnTo>
                      <a:pt x="90" y="24"/>
                    </a:lnTo>
                    <a:lnTo>
                      <a:pt x="96" y="18"/>
                    </a:lnTo>
                    <a:lnTo>
                      <a:pt x="102" y="18"/>
                    </a:lnTo>
                    <a:lnTo>
                      <a:pt x="108" y="18"/>
                    </a:lnTo>
                    <a:lnTo>
                      <a:pt x="108" y="12"/>
                    </a:lnTo>
                    <a:lnTo>
                      <a:pt x="108" y="6"/>
                    </a:lnTo>
                    <a:lnTo>
                      <a:pt x="114" y="0"/>
                    </a:lnTo>
                    <a:lnTo>
                      <a:pt x="120" y="0"/>
                    </a:lnTo>
                    <a:lnTo>
                      <a:pt x="132" y="0"/>
                    </a:lnTo>
                    <a:lnTo>
                      <a:pt x="132" y="6"/>
                    </a:lnTo>
                    <a:lnTo>
                      <a:pt x="138" y="6"/>
                    </a:lnTo>
                    <a:lnTo>
                      <a:pt x="144" y="0"/>
                    </a:lnTo>
                    <a:lnTo>
                      <a:pt x="144" y="6"/>
                    </a:lnTo>
                    <a:lnTo>
                      <a:pt x="150" y="0"/>
                    </a:lnTo>
                    <a:lnTo>
                      <a:pt x="156" y="6"/>
                    </a:lnTo>
                    <a:lnTo>
                      <a:pt x="162" y="6"/>
                    </a:lnTo>
                    <a:lnTo>
                      <a:pt x="180" y="6"/>
                    </a:lnTo>
                    <a:lnTo>
                      <a:pt x="186" y="12"/>
                    </a:lnTo>
                    <a:lnTo>
                      <a:pt x="192" y="12"/>
                    </a:lnTo>
                    <a:lnTo>
                      <a:pt x="192" y="18"/>
                    </a:lnTo>
                    <a:lnTo>
                      <a:pt x="186" y="24"/>
                    </a:lnTo>
                    <a:lnTo>
                      <a:pt x="186" y="30"/>
                    </a:lnTo>
                    <a:lnTo>
                      <a:pt x="186" y="36"/>
                    </a:lnTo>
                    <a:close/>
                  </a:path>
                </a:pathLst>
              </a:custGeom>
              <a:blipFill dpi="0" rotWithShape="0">
                <a:blip r:embed="rId4" cstate="print"/>
                <a:srcRect/>
                <a:tile tx="0" ty="0" sx="100000" sy="100000" flip="none" algn="tl"/>
              </a:blipFill>
              <a:ln w="9525">
                <a:solidFill>
                  <a:srgbClr val="000000"/>
                </a:solidFill>
                <a:prstDash val="solid"/>
                <a:round/>
                <a:headEnd/>
                <a:tailEnd/>
              </a:ln>
            </p:spPr>
            <p:txBody>
              <a:bodyPr/>
              <a:lstStyle/>
              <a:p>
                <a:endParaRPr lang="en-US"/>
              </a:p>
            </p:txBody>
          </p:sp>
          <p:sp>
            <p:nvSpPr>
              <p:cNvPr id="25" name="Freeform 16"/>
              <p:cNvSpPr>
                <a:spLocks noChangeAspect="1"/>
              </p:cNvSpPr>
              <p:nvPr/>
            </p:nvSpPr>
            <p:spPr bwMode="auto">
              <a:xfrm>
                <a:off x="2871" y="1797"/>
                <a:ext cx="174" cy="210"/>
              </a:xfrm>
              <a:custGeom>
                <a:avLst/>
                <a:gdLst/>
                <a:ahLst/>
                <a:cxnLst>
                  <a:cxn ang="0">
                    <a:pos x="84" y="18"/>
                  </a:cxn>
                  <a:cxn ang="0">
                    <a:pos x="96" y="30"/>
                  </a:cxn>
                  <a:cxn ang="0">
                    <a:pos x="108" y="30"/>
                  </a:cxn>
                  <a:cxn ang="0">
                    <a:pos x="114" y="42"/>
                  </a:cxn>
                  <a:cxn ang="0">
                    <a:pos x="120" y="54"/>
                  </a:cxn>
                  <a:cxn ang="0">
                    <a:pos x="120" y="78"/>
                  </a:cxn>
                  <a:cxn ang="0">
                    <a:pos x="144" y="120"/>
                  </a:cxn>
                  <a:cxn ang="0">
                    <a:pos x="162" y="150"/>
                  </a:cxn>
                  <a:cxn ang="0">
                    <a:pos x="162" y="162"/>
                  </a:cxn>
                  <a:cxn ang="0">
                    <a:pos x="168" y="174"/>
                  </a:cxn>
                  <a:cxn ang="0">
                    <a:pos x="162" y="198"/>
                  </a:cxn>
                  <a:cxn ang="0">
                    <a:pos x="162" y="210"/>
                  </a:cxn>
                  <a:cxn ang="0">
                    <a:pos x="150" y="204"/>
                  </a:cxn>
                  <a:cxn ang="0">
                    <a:pos x="144" y="198"/>
                  </a:cxn>
                  <a:cxn ang="0">
                    <a:pos x="138" y="192"/>
                  </a:cxn>
                  <a:cxn ang="0">
                    <a:pos x="138" y="180"/>
                  </a:cxn>
                  <a:cxn ang="0">
                    <a:pos x="132" y="174"/>
                  </a:cxn>
                  <a:cxn ang="0">
                    <a:pos x="120" y="162"/>
                  </a:cxn>
                  <a:cxn ang="0">
                    <a:pos x="96" y="144"/>
                  </a:cxn>
                  <a:cxn ang="0">
                    <a:pos x="90" y="138"/>
                  </a:cxn>
                  <a:cxn ang="0">
                    <a:pos x="78" y="120"/>
                  </a:cxn>
                  <a:cxn ang="0">
                    <a:pos x="54" y="102"/>
                  </a:cxn>
                  <a:cxn ang="0">
                    <a:pos x="42" y="96"/>
                  </a:cxn>
                  <a:cxn ang="0">
                    <a:pos x="42" y="90"/>
                  </a:cxn>
                  <a:cxn ang="0">
                    <a:pos x="30" y="66"/>
                  </a:cxn>
                  <a:cxn ang="0">
                    <a:pos x="12" y="48"/>
                  </a:cxn>
                  <a:cxn ang="0">
                    <a:pos x="0" y="42"/>
                  </a:cxn>
                  <a:cxn ang="0">
                    <a:pos x="18" y="36"/>
                  </a:cxn>
                  <a:cxn ang="0">
                    <a:pos x="30" y="30"/>
                  </a:cxn>
                  <a:cxn ang="0">
                    <a:pos x="36" y="24"/>
                  </a:cxn>
                  <a:cxn ang="0">
                    <a:pos x="42" y="18"/>
                  </a:cxn>
                  <a:cxn ang="0">
                    <a:pos x="54" y="18"/>
                  </a:cxn>
                  <a:cxn ang="0">
                    <a:pos x="54" y="6"/>
                  </a:cxn>
                </a:cxnLst>
                <a:rect l="0" t="0" r="r" b="b"/>
                <a:pathLst>
                  <a:path w="174" h="210">
                    <a:moveTo>
                      <a:pt x="60" y="0"/>
                    </a:moveTo>
                    <a:lnTo>
                      <a:pt x="84" y="18"/>
                    </a:lnTo>
                    <a:lnTo>
                      <a:pt x="90" y="24"/>
                    </a:lnTo>
                    <a:lnTo>
                      <a:pt x="96" y="30"/>
                    </a:lnTo>
                    <a:lnTo>
                      <a:pt x="102" y="30"/>
                    </a:lnTo>
                    <a:lnTo>
                      <a:pt x="108" y="30"/>
                    </a:lnTo>
                    <a:lnTo>
                      <a:pt x="108" y="36"/>
                    </a:lnTo>
                    <a:lnTo>
                      <a:pt x="114" y="42"/>
                    </a:lnTo>
                    <a:lnTo>
                      <a:pt x="120" y="48"/>
                    </a:lnTo>
                    <a:lnTo>
                      <a:pt x="120" y="54"/>
                    </a:lnTo>
                    <a:lnTo>
                      <a:pt x="120" y="60"/>
                    </a:lnTo>
                    <a:lnTo>
                      <a:pt x="120" y="78"/>
                    </a:lnTo>
                    <a:lnTo>
                      <a:pt x="120" y="90"/>
                    </a:lnTo>
                    <a:lnTo>
                      <a:pt x="144" y="120"/>
                    </a:lnTo>
                    <a:lnTo>
                      <a:pt x="150" y="132"/>
                    </a:lnTo>
                    <a:lnTo>
                      <a:pt x="162" y="150"/>
                    </a:lnTo>
                    <a:lnTo>
                      <a:pt x="162" y="156"/>
                    </a:lnTo>
                    <a:lnTo>
                      <a:pt x="162" y="162"/>
                    </a:lnTo>
                    <a:lnTo>
                      <a:pt x="162" y="168"/>
                    </a:lnTo>
                    <a:lnTo>
                      <a:pt x="168" y="174"/>
                    </a:lnTo>
                    <a:lnTo>
                      <a:pt x="174" y="180"/>
                    </a:lnTo>
                    <a:lnTo>
                      <a:pt x="162" y="198"/>
                    </a:lnTo>
                    <a:lnTo>
                      <a:pt x="162" y="204"/>
                    </a:lnTo>
                    <a:lnTo>
                      <a:pt x="162" y="210"/>
                    </a:lnTo>
                    <a:lnTo>
                      <a:pt x="156" y="210"/>
                    </a:lnTo>
                    <a:lnTo>
                      <a:pt x="150" y="204"/>
                    </a:lnTo>
                    <a:lnTo>
                      <a:pt x="150" y="198"/>
                    </a:lnTo>
                    <a:lnTo>
                      <a:pt x="144" y="198"/>
                    </a:lnTo>
                    <a:lnTo>
                      <a:pt x="144" y="192"/>
                    </a:lnTo>
                    <a:lnTo>
                      <a:pt x="138" y="192"/>
                    </a:lnTo>
                    <a:lnTo>
                      <a:pt x="138" y="186"/>
                    </a:lnTo>
                    <a:lnTo>
                      <a:pt x="138" y="180"/>
                    </a:lnTo>
                    <a:lnTo>
                      <a:pt x="132" y="180"/>
                    </a:lnTo>
                    <a:lnTo>
                      <a:pt x="132" y="174"/>
                    </a:lnTo>
                    <a:lnTo>
                      <a:pt x="126" y="174"/>
                    </a:lnTo>
                    <a:lnTo>
                      <a:pt x="120" y="162"/>
                    </a:lnTo>
                    <a:lnTo>
                      <a:pt x="108" y="144"/>
                    </a:lnTo>
                    <a:lnTo>
                      <a:pt x="96" y="144"/>
                    </a:lnTo>
                    <a:lnTo>
                      <a:pt x="96" y="138"/>
                    </a:lnTo>
                    <a:lnTo>
                      <a:pt x="90" y="138"/>
                    </a:lnTo>
                    <a:lnTo>
                      <a:pt x="78" y="126"/>
                    </a:lnTo>
                    <a:lnTo>
                      <a:pt x="78" y="120"/>
                    </a:lnTo>
                    <a:lnTo>
                      <a:pt x="60" y="108"/>
                    </a:lnTo>
                    <a:lnTo>
                      <a:pt x="54" y="102"/>
                    </a:lnTo>
                    <a:lnTo>
                      <a:pt x="54" y="96"/>
                    </a:lnTo>
                    <a:lnTo>
                      <a:pt x="42" y="96"/>
                    </a:lnTo>
                    <a:lnTo>
                      <a:pt x="36" y="96"/>
                    </a:lnTo>
                    <a:lnTo>
                      <a:pt x="42" y="90"/>
                    </a:lnTo>
                    <a:lnTo>
                      <a:pt x="36" y="72"/>
                    </a:lnTo>
                    <a:lnTo>
                      <a:pt x="30" y="66"/>
                    </a:lnTo>
                    <a:lnTo>
                      <a:pt x="24" y="60"/>
                    </a:lnTo>
                    <a:lnTo>
                      <a:pt x="12" y="48"/>
                    </a:lnTo>
                    <a:lnTo>
                      <a:pt x="6" y="42"/>
                    </a:lnTo>
                    <a:lnTo>
                      <a:pt x="0" y="42"/>
                    </a:lnTo>
                    <a:lnTo>
                      <a:pt x="6" y="36"/>
                    </a:lnTo>
                    <a:lnTo>
                      <a:pt x="18" y="36"/>
                    </a:lnTo>
                    <a:lnTo>
                      <a:pt x="24" y="30"/>
                    </a:lnTo>
                    <a:lnTo>
                      <a:pt x="30" y="30"/>
                    </a:lnTo>
                    <a:lnTo>
                      <a:pt x="36" y="30"/>
                    </a:lnTo>
                    <a:lnTo>
                      <a:pt x="36" y="24"/>
                    </a:lnTo>
                    <a:lnTo>
                      <a:pt x="42" y="24"/>
                    </a:lnTo>
                    <a:lnTo>
                      <a:pt x="42" y="18"/>
                    </a:lnTo>
                    <a:lnTo>
                      <a:pt x="48" y="18"/>
                    </a:lnTo>
                    <a:lnTo>
                      <a:pt x="54" y="18"/>
                    </a:lnTo>
                    <a:lnTo>
                      <a:pt x="54" y="12"/>
                    </a:lnTo>
                    <a:lnTo>
                      <a:pt x="54" y="6"/>
                    </a:lnTo>
                    <a:lnTo>
                      <a:pt x="60" y="0"/>
                    </a:lnTo>
                    <a:close/>
                  </a:path>
                </a:pathLst>
              </a:custGeom>
              <a:blipFill dpi="0" rotWithShape="0">
                <a:blip r:embed="rId4" cstate="print"/>
                <a:srcRect/>
                <a:tile tx="0" ty="0" sx="100000" sy="100000" flip="none" algn="tl"/>
              </a:blipFill>
              <a:ln w="9525">
                <a:solidFill>
                  <a:srgbClr val="000000"/>
                </a:solidFill>
                <a:prstDash val="solid"/>
                <a:round/>
                <a:headEnd/>
                <a:tailEnd/>
              </a:ln>
            </p:spPr>
            <p:txBody>
              <a:bodyPr/>
              <a:lstStyle/>
              <a:p>
                <a:endParaRPr lang="en-US"/>
              </a:p>
            </p:txBody>
          </p:sp>
          <p:sp>
            <p:nvSpPr>
              <p:cNvPr id="26" name="Freeform 17"/>
              <p:cNvSpPr>
                <a:spLocks noChangeAspect="1"/>
              </p:cNvSpPr>
              <p:nvPr/>
            </p:nvSpPr>
            <p:spPr bwMode="auto">
              <a:xfrm>
                <a:off x="2733" y="1809"/>
                <a:ext cx="258" cy="168"/>
              </a:xfrm>
              <a:custGeom>
                <a:avLst/>
                <a:gdLst/>
                <a:ahLst/>
                <a:cxnLst>
                  <a:cxn ang="0">
                    <a:pos x="144" y="30"/>
                  </a:cxn>
                  <a:cxn ang="0">
                    <a:pos x="162" y="48"/>
                  </a:cxn>
                  <a:cxn ang="0">
                    <a:pos x="174" y="60"/>
                  </a:cxn>
                  <a:cxn ang="0">
                    <a:pos x="174" y="84"/>
                  </a:cxn>
                  <a:cxn ang="0">
                    <a:pos x="192" y="84"/>
                  </a:cxn>
                  <a:cxn ang="0">
                    <a:pos x="198" y="96"/>
                  </a:cxn>
                  <a:cxn ang="0">
                    <a:pos x="216" y="114"/>
                  </a:cxn>
                  <a:cxn ang="0">
                    <a:pos x="234" y="126"/>
                  </a:cxn>
                  <a:cxn ang="0">
                    <a:pos x="240" y="138"/>
                  </a:cxn>
                  <a:cxn ang="0">
                    <a:pos x="252" y="156"/>
                  </a:cxn>
                  <a:cxn ang="0">
                    <a:pos x="258" y="168"/>
                  </a:cxn>
                  <a:cxn ang="0">
                    <a:pos x="246" y="168"/>
                  </a:cxn>
                  <a:cxn ang="0">
                    <a:pos x="234" y="162"/>
                  </a:cxn>
                  <a:cxn ang="0">
                    <a:pos x="204" y="156"/>
                  </a:cxn>
                  <a:cxn ang="0">
                    <a:pos x="186" y="162"/>
                  </a:cxn>
                  <a:cxn ang="0">
                    <a:pos x="180" y="156"/>
                  </a:cxn>
                  <a:cxn ang="0">
                    <a:pos x="174" y="144"/>
                  </a:cxn>
                  <a:cxn ang="0">
                    <a:pos x="156" y="126"/>
                  </a:cxn>
                  <a:cxn ang="0">
                    <a:pos x="150" y="114"/>
                  </a:cxn>
                  <a:cxn ang="0">
                    <a:pos x="126" y="102"/>
                  </a:cxn>
                  <a:cxn ang="0">
                    <a:pos x="108" y="96"/>
                  </a:cxn>
                  <a:cxn ang="0">
                    <a:pos x="102" y="90"/>
                  </a:cxn>
                  <a:cxn ang="0">
                    <a:pos x="84" y="90"/>
                  </a:cxn>
                  <a:cxn ang="0">
                    <a:pos x="72" y="90"/>
                  </a:cxn>
                  <a:cxn ang="0">
                    <a:pos x="72" y="78"/>
                  </a:cxn>
                  <a:cxn ang="0">
                    <a:pos x="54" y="72"/>
                  </a:cxn>
                  <a:cxn ang="0">
                    <a:pos x="48" y="78"/>
                  </a:cxn>
                  <a:cxn ang="0">
                    <a:pos x="48" y="66"/>
                  </a:cxn>
                  <a:cxn ang="0">
                    <a:pos x="18" y="66"/>
                  </a:cxn>
                  <a:cxn ang="0">
                    <a:pos x="6" y="78"/>
                  </a:cxn>
                  <a:cxn ang="0">
                    <a:pos x="12" y="66"/>
                  </a:cxn>
                  <a:cxn ang="0">
                    <a:pos x="24" y="60"/>
                  </a:cxn>
                  <a:cxn ang="0">
                    <a:pos x="42" y="54"/>
                  </a:cxn>
                  <a:cxn ang="0">
                    <a:pos x="42" y="42"/>
                  </a:cxn>
                  <a:cxn ang="0">
                    <a:pos x="48" y="30"/>
                  </a:cxn>
                  <a:cxn ang="0">
                    <a:pos x="66" y="24"/>
                  </a:cxn>
                  <a:cxn ang="0">
                    <a:pos x="72" y="18"/>
                  </a:cxn>
                  <a:cxn ang="0">
                    <a:pos x="84" y="6"/>
                  </a:cxn>
                  <a:cxn ang="0">
                    <a:pos x="84" y="6"/>
                  </a:cxn>
                  <a:cxn ang="0">
                    <a:pos x="90" y="12"/>
                  </a:cxn>
                  <a:cxn ang="0">
                    <a:pos x="102" y="6"/>
                  </a:cxn>
                  <a:cxn ang="0">
                    <a:pos x="120" y="0"/>
                  </a:cxn>
                  <a:cxn ang="0">
                    <a:pos x="138" y="6"/>
                  </a:cxn>
                  <a:cxn ang="0">
                    <a:pos x="132" y="18"/>
                  </a:cxn>
                  <a:cxn ang="0">
                    <a:pos x="138" y="30"/>
                  </a:cxn>
                </a:cxnLst>
                <a:rect l="0" t="0" r="r" b="b"/>
                <a:pathLst>
                  <a:path w="258" h="168">
                    <a:moveTo>
                      <a:pt x="138" y="30"/>
                    </a:moveTo>
                    <a:lnTo>
                      <a:pt x="144" y="30"/>
                    </a:lnTo>
                    <a:lnTo>
                      <a:pt x="150" y="36"/>
                    </a:lnTo>
                    <a:lnTo>
                      <a:pt x="162" y="48"/>
                    </a:lnTo>
                    <a:lnTo>
                      <a:pt x="168" y="54"/>
                    </a:lnTo>
                    <a:lnTo>
                      <a:pt x="174" y="60"/>
                    </a:lnTo>
                    <a:lnTo>
                      <a:pt x="180" y="78"/>
                    </a:lnTo>
                    <a:lnTo>
                      <a:pt x="174" y="84"/>
                    </a:lnTo>
                    <a:lnTo>
                      <a:pt x="180" y="84"/>
                    </a:lnTo>
                    <a:lnTo>
                      <a:pt x="192" y="84"/>
                    </a:lnTo>
                    <a:lnTo>
                      <a:pt x="192" y="90"/>
                    </a:lnTo>
                    <a:lnTo>
                      <a:pt x="198" y="96"/>
                    </a:lnTo>
                    <a:lnTo>
                      <a:pt x="216" y="108"/>
                    </a:lnTo>
                    <a:lnTo>
                      <a:pt x="216" y="114"/>
                    </a:lnTo>
                    <a:lnTo>
                      <a:pt x="228" y="126"/>
                    </a:lnTo>
                    <a:lnTo>
                      <a:pt x="234" y="126"/>
                    </a:lnTo>
                    <a:lnTo>
                      <a:pt x="234" y="132"/>
                    </a:lnTo>
                    <a:lnTo>
                      <a:pt x="240" y="138"/>
                    </a:lnTo>
                    <a:lnTo>
                      <a:pt x="246" y="144"/>
                    </a:lnTo>
                    <a:lnTo>
                      <a:pt x="252" y="156"/>
                    </a:lnTo>
                    <a:lnTo>
                      <a:pt x="258" y="162"/>
                    </a:lnTo>
                    <a:lnTo>
                      <a:pt x="258" y="168"/>
                    </a:lnTo>
                    <a:lnTo>
                      <a:pt x="252" y="168"/>
                    </a:lnTo>
                    <a:lnTo>
                      <a:pt x="246" y="168"/>
                    </a:lnTo>
                    <a:lnTo>
                      <a:pt x="240" y="162"/>
                    </a:lnTo>
                    <a:lnTo>
                      <a:pt x="234" y="162"/>
                    </a:lnTo>
                    <a:lnTo>
                      <a:pt x="228" y="162"/>
                    </a:lnTo>
                    <a:lnTo>
                      <a:pt x="204" y="156"/>
                    </a:lnTo>
                    <a:lnTo>
                      <a:pt x="198" y="162"/>
                    </a:lnTo>
                    <a:lnTo>
                      <a:pt x="186" y="162"/>
                    </a:lnTo>
                    <a:lnTo>
                      <a:pt x="180" y="162"/>
                    </a:lnTo>
                    <a:lnTo>
                      <a:pt x="180" y="156"/>
                    </a:lnTo>
                    <a:lnTo>
                      <a:pt x="174" y="150"/>
                    </a:lnTo>
                    <a:lnTo>
                      <a:pt x="174" y="144"/>
                    </a:lnTo>
                    <a:lnTo>
                      <a:pt x="168" y="138"/>
                    </a:lnTo>
                    <a:lnTo>
                      <a:pt x="156" y="126"/>
                    </a:lnTo>
                    <a:lnTo>
                      <a:pt x="156" y="120"/>
                    </a:lnTo>
                    <a:lnTo>
                      <a:pt x="150" y="114"/>
                    </a:lnTo>
                    <a:lnTo>
                      <a:pt x="144" y="114"/>
                    </a:lnTo>
                    <a:lnTo>
                      <a:pt x="126" y="102"/>
                    </a:lnTo>
                    <a:lnTo>
                      <a:pt x="114" y="96"/>
                    </a:lnTo>
                    <a:lnTo>
                      <a:pt x="108" y="96"/>
                    </a:lnTo>
                    <a:lnTo>
                      <a:pt x="102" y="96"/>
                    </a:lnTo>
                    <a:lnTo>
                      <a:pt x="102" y="90"/>
                    </a:lnTo>
                    <a:lnTo>
                      <a:pt x="90" y="90"/>
                    </a:lnTo>
                    <a:lnTo>
                      <a:pt x="84" y="90"/>
                    </a:lnTo>
                    <a:lnTo>
                      <a:pt x="78" y="90"/>
                    </a:lnTo>
                    <a:lnTo>
                      <a:pt x="72" y="90"/>
                    </a:lnTo>
                    <a:lnTo>
                      <a:pt x="72" y="84"/>
                    </a:lnTo>
                    <a:lnTo>
                      <a:pt x="72" y="78"/>
                    </a:lnTo>
                    <a:lnTo>
                      <a:pt x="66" y="78"/>
                    </a:lnTo>
                    <a:lnTo>
                      <a:pt x="54" y="72"/>
                    </a:lnTo>
                    <a:lnTo>
                      <a:pt x="54" y="78"/>
                    </a:lnTo>
                    <a:lnTo>
                      <a:pt x="48" y="78"/>
                    </a:lnTo>
                    <a:lnTo>
                      <a:pt x="48" y="72"/>
                    </a:lnTo>
                    <a:lnTo>
                      <a:pt x="48" y="66"/>
                    </a:lnTo>
                    <a:lnTo>
                      <a:pt x="30" y="66"/>
                    </a:lnTo>
                    <a:lnTo>
                      <a:pt x="18" y="66"/>
                    </a:lnTo>
                    <a:lnTo>
                      <a:pt x="12" y="72"/>
                    </a:lnTo>
                    <a:lnTo>
                      <a:pt x="6" y="78"/>
                    </a:lnTo>
                    <a:lnTo>
                      <a:pt x="0" y="72"/>
                    </a:lnTo>
                    <a:lnTo>
                      <a:pt x="12" y="66"/>
                    </a:lnTo>
                    <a:lnTo>
                      <a:pt x="18" y="60"/>
                    </a:lnTo>
                    <a:lnTo>
                      <a:pt x="24" y="60"/>
                    </a:lnTo>
                    <a:lnTo>
                      <a:pt x="36" y="60"/>
                    </a:lnTo>
                    <a:lnTo>
                      <a:pt x="42" y="54"/>
                    </a:lnTo>
                    <a:lnTo>
                      <a:pt x="42" y="48"/>
                    </a:lnTo>
                    <a:lnTo>
                      <a:pt x="42" y="42"/>
                    </a:lnTo>
                    <a:lnTo>
                      <a:pt x="48" y="36"/>
                    </a:lnTo>
                    <a:lnTo>
                      <a:pt x="48" y="30"/>
                    </a:lnTo>
                    <a:lnTo>
                      <a:pt x="54" y="30"/>
                    </a:lnTo>
                    <a:lnTo>
                      <a:pt x="66" y="24"/>
                    </a:lnTo>
                    <a:lnTo>
                      <a:pt x="66" y="18"/>
                    </a:lnTo>
                    <a:lnTo>
                      <a:pt x="72" y="18"/>
                    </a:lnTo>
                    <a:lnTo>
                      <a:pt x="78" y="12"/>
                    </a:lnTo>
                    <a:lnTo>
                      <a:pt x="84" y="6"/>
                    </a:lnTo>
                    <a:lnTo>
                      <a:pt x="84" y="12"/>
                    </a:lnTo>
                    <a:lnTo>
                      <a:pt x="84" y="6"/>
                    </a:lnTo>
                    <a:lnTo>
                      <a:pt x="90" y="6"/>
                    </a:lnTo>
                    <a:lnTo>
                      <a:pt x="90" y="12"/>
                    </a:lnTo>
                    <a:lnTo>
                      <a:pt x="96" y="6"/>
                    </a:lnTo>
                    <a:lnTo>
                      <a:pt x="102" y="6"/>
                    </a:lnTo>
                    <a:lnTo>
                      <a:pt x="114" y="0"/>
                    </a:lnTo>
                    <a:lnTo>
                      <a:pt x="120" y="0"/>
                    </a:lnTo>
                    <a:lnTo>
                      <a:pt x="126" y="6"/>
                    </a:lnTo>
                    <a:lnTo>
                      <a:pt x="138" y="6"/>
                    </a:lnTo>
                    <a:lnTo>
                      <a:pt x="138" y="12"/>
                    </a:lnTo>
                    <a:lnTo>
                      <a:pt x="132" y="18"/>
                    </a:lnTo>
                    <a:lnTo>
                      <a:pt x="138" y="24"/>
                    </a:lnTo>
                    <a:lnTo>
                      <a:pt x="138" y="30"/>
                    </a:lnTo>
                    <a:close/>
                  </a:path>
                </a:pathLst>
              </a:custGeom>
              <a:blipFill dpi="0" rotWithShape="0">
                <a:blip r:embed="rId4" cstate="print"/>
                <a:srcRect/>
                <a:tile tx="0" ty="0" sx="100000" sy="100000" flip="none" algn="tl"/>
              </a:blipFill>
              <a:ln w="9525">
                <a:solidFill>
                  <a:srgbClr val="000000"/>
                </a:solidFill>
                <a:prstDash val="solid"/>
                <a:round/>
                <a:headEnd/>
                <a:tailEnd/>
              </a:ln>
            </p:spPr>
            <p:txBody>
              <a:bodyPr/>
              <a:lstStyle/>
              <a:p>
                <a:endParaRPr lang="en-US"/>
              </a:p>
            </p:txBody>
          </p:sp>
          <p:sp>
            <p:nvSpPr>
              <p:cNvPr id="27" name="Freeform 18"/>
              <p:cNvSpPr>
                <a:spLocks noChangeAspect="1"/>
              </p:cNvSpPr>
              <p:nvPr/>
            </p:nvSpPr>
            <p:spPr bwMode="auto">
              <a:xfrm>
                <a:off x="2655" y="1875"/>
                <a:ext cx="186" cy="102"/>
              </a:xfrm>
              <a:custGeom>
                <a:avLst/>
                <a:gdLst/>
                <a:ahLst/>
                <a:cxnLst>
                  <a:cxn ang="0">
                    <a:pos x="84" y="12"/>
                  </a:cxn>
                  <a:cxn ang="0">
                    <a:pos x="96" y="0"/>
                  </a:cxn>
                  <a:cxn ang="0">
                    <a:pos x="126" y="0"/>
                  </a:cxn>
                  <a:cxn ang="0">
                    <a:pos x="126" y="12"/>
                  </a:cxn>
                  <a:cxn ang="0">
                    <a:pos x="132" y="6"/>
                  </a:cxn>
                  <a:cxn ang="0">
                    <a:pos x="150" y="12"/>
                  </a:cxn>
                  <a:cxn ang="0">
                    <a:pos x="150" y="24"/>
                  </a:cxn>
                  <a:cxn ang="0">
                    <a:pos x="162" y="24"/>
                  </a:cxn>
                  <a:cxn ang="0">
                    <a:pos x="180" y="24"/>
                  </a:cxn>
                  <a:cxn ang="0">
                    <a:pos x="186" y="36"/>
                  </a:cxn>
                  <a:cxn ang="0">
                    <a:pos x="180" y="72"/>
                  </a:cxn>
                  <a:cxn ang="0">
                    <a:pos x="168" y="66"/>
                  </a:cxn>
                  <a:cxn ang="0">
                    <a:pos x="156" y="54"/>
                  </a:cxn>
                  <a:cxn ang="0">
                    <a:pos x="138" y="48"/>
                  </a:cxn>
                  <a:cxn ang="0">
                    <a:pos x="126" y="54"/>
                  </a:cxn>
                  <a:cxn ang="0">
                    <a:pos x="120" y="42"/>
                  </a:cxn>
                  <a:cxn ang="0">
                    <a:pos x="108" y="42"/>
                  </a:cxn>
                  <a:cxn ang="0">
                    <a:pos x="102" y="36"/>
                  </a:cxn>
                  <a:cxn ang="0">
                    <a:pos x="96" y="30"/>
                  </a:cxn>
                  <a:cxn ang="0">
                    <a:pos x="84" y="36"/>
                  </a:cxn>
                  <a:cxn ang="0">
                    <a:pos x="72" y="36"/>
                  </a:cxn>
                  <a:cxn ang="0">
                    <a:pos x="66" y="42"/>
                  </a:cxn>
                  <a:cxn ang="0">
                    <a:pos x="60" y="54"/>
                  </a:cxn>
                  <a:cxn ang="0">
                    <a:pos x="66" y="66"/>
                  </a:cxn>
                  <a:cxn ang="0">
                    <a:pos x="54" y="72"/>
                  </a:cxn>
                  <a:cxn ang="0">
                    <a:pos x="48" y="78"/>
                  </a:cxn>
                  <a:cxn ang="0">
                    <a:pos x="36" y="78"/>
                  </a:cxn>
                  <a:cxn ang="0">
                    <a:pos x="24" y="84"/>
                  </a:cxn>
                  <a:cxn ang="0">
                    <a:pos x="18" y="96"/>
                  </a:cxn>
                  <a:cxn ang="0">
                    <a:pos x="6" y="90"/>
                  </a:cxn>
                  <a:cxn ang="0">
                    <a:pos x="0" y="84"/>
                  </a:cxn>
                  <a:cxn ang="0">
                    <a:pos x="6" y="72"/>
                  </a:cxn>
                  <a:cxn ang="0">
                    <a:pos x="12" y="60"/>
                  </a:cxn>
                  <a:cxn ang="0">
                    <a:pos x="18" y="54"/>
                  </a:cxn>
                  <a:cxn ang="0">
                    <a:pos x="24" y="48"/>
                  </a:cxn>
                  <a:cxn ang="0">
                    <a:pos x="12" y="42"/>
                  </a:cxn>
                  <a:cxn ang="0">
                    <a:pos x="6" y="36"/>
                  </a:cxn>
                  <a:cxn ang="0">
                    <a:pos x="0" y="30"/>
                  </a:cxn>
                  <a:cxn ang="0">
                    <a:pos x="6" y="24"/>
                  </a:cxn>
                  <a:cxn ang="0">
                    <a:pos x="18" y="12"/>
                  </a:cxn>
                  <a:cxn ang="0">
                    <a:pos x="30" y="12"/>
                  </a:cxn>
                  <a:cxn ang="0">
                    <a:pos x="42" y="6"/>
                  </a:cxn>
                  <a:cxn ang="0">
                    <a:pos x="54" y="6"/>
                  </a:cxn>
                  <a:cxn ang="0">
                    <a:pos x="66" y="6"/>
                  </a:cxn>
                </a:cxnLst>
                <a:rect l="0" t="0" r="r" b="b"/>
                <a:pathLst>
                  <a:path w="186" h="102">
                    <a:moveTo>
                      <a:pt x="78" y="6"/>
                    </a:moveTo>
                    <a:lnTo>
                      <a:pt x="84" y="12"/>
                    </a:lnTo>
                    <a:lnTo>
                      <a:pt x="90" y="6"/>
                    </a:lnTo>
                    <a:lnTo>
                      <a:pt x="96" y="0"/>
                    </a:lnTo>
                    <a:lnTo>
                      <a:pt x="108" y="0"/>
                    </a:lnTo>
                    <a:lnTo>
                      <a:pt x="126" y="0"/>
                    </a:lnTo>
                    <a:lnTo>
                      <a:pt x="126" y="6"/>
                    </a:lnTo>
                    <a:lnTo>
                      <a:pt x="126" y="12"/>
                    </a:lnTo>
                    <a:lnTo>
                      <a:pt x="132" y="12"/>
                    </a:lnTo>
                    <a:lnTo>
                      <a:pt x="132" y="6"/>
                    </a:lnTo>
                    <a:lnTo>
                      <a:pt x="144" y="12"/>
                    </a:lnTo>
                    <a:lnTo>
                      <a:pt x="150" y="12"/>
                    </a:lnTo>
                    <a:lnTo>
                      <a:pt x="150" y="18"/>
                    </a:lnTo>
                    <a:lnTo>
                      <a:pt x="150" y="24"/>
                    </a:lnTo>
                    <a:lnTo>
                      <a:pt x="156" y="24"/>
                    </a:lnTo>
                    <a:lnTo>
                      <a:pt x="162" y="24"/>
                    </a:lnTo>
                    <a:lnTo>
                      <a:pt x="168" y="24"/>
                    </a:lnTo>
                    <a:lnTo>
                      <a:pt x="180" y="24"/>
                    </a:lnTo>
                    <a:lnTo>
                      <a:pt x="180" y="30"/>
                    </a:lnTo>
                    <a:lnTo>
                      <a:pt x="186" y="36"/>
                    </a:lnTo>
                    <a:lnTo>
                      <a:pt x="180" y="48"/>
                    </a:lnTo>
                    <a:lnTo>
                      <a:pt x="180" y="72"/>
                    </a:lnTo>
                    <a:lnTo>
                      <a:pt x="174" y="72"/>
                    </a:lnTo>
                    <a:lnTo>
                      <a:pt x="168" y="66"/>
                    </a:lnTo>
                    <a:lnTo>
                      <a:pt x="156" y="60"/>
                    </a:lnTo>
                    <a:lnTo>
                      <a:pt x="156" y="54"/>
                    </a:lnTo>
                    <a:lnTo>
                      <a:pt x="144" y="48"/>
                    </a:lnTo>
                    <a:lnTo>
                      <a:pt x="138" y="48"/>
                    </a:lnTo>
                    <a:lnTo>
                      <a:pt x="132" y="54"/>
                    </a:lnTo>
                    <a:lnTo>
                      <a:pt x="126" y="54"/>
                    </a:lnTo>
                    <a:lnTo>
                      <a:pt x="120" y="48"/>
                    </a:lnTo>
                    <a:lnTo>
                      <a:pt x="120" y="42"/>
                    </a:lnTo>
                    <a:lnTo>
                      <a:pt x="114" y="42"/>
                    </a:lnTo>
                    <a:lnTo>
                      <a:pt x="108" y="42"/>
                    </a:lnTo>
                    <a:lnTo>
                      <a:pt x="108" y="36"/>
                    </a:lnTo>
                    <a:lnTo>
                      <a:pt x="102" y="36"/>
                    </a:lnTo>
                    <a:lnTo>
                      <a:pt x="96" y="36"/>
                    </a:lnTo>
                    <a:lnTo>
                      <a:pt x="96" y="30"/>
                    </a:lnTo>
                    <a:lnTo>
                      <a:pt x="90" y="36"/>
                    </a:lnTo>
                    <a:lnTo>
                      <a:pt x="84" y="36"/>
                    </a:lnTo>
                    <a:lnTo>
                      <a:pt x="78" y="36"/>
                    </a:lnTo>
                    <a:lnTo>
                      <a:pt x="72" y="36"/>
                    </a:lnTo>
                    <a:lnTo>
                      <a:pt x="72" y="42"/>
                    </a:lnTo>
                    <a:lnTo>
                      <a:pt x="66" y="42"/>
                    </a:lnTo>
                    <a:lnTo>
                      <a:pt x="60" y="48"/>
                    </a:lnTo>
                    <a:lnTo>
                      <a:pt x="60" y="54"/>
                    </a:lnTo>
                    <a:lnTo>
                      <a:pt x="66" y="60"/>
                    </a:lnTo>
                    <a:lnTo>
                      <a:pt x="66" y="66"/>
                    </a:lnTo>
                    <a:lnTo>
                      <a:pt x="60" y="66"/>
                    </a:lnTo>
                    <a:lnTo>
                      <a:pt x="54" y="72"/>
                    </a:lnTo>
                    <a:lnTo>
                      <a:pt x="54" y="78"/>
                    </a:lnTo>
                    <a:lnTo>
                      <a:pt x="48" y="78"/>
                    </a:lnTo>
                    <a:lnTo>
                      <a:pt x="42" y="78"/>
                    </a:lnTo>
                    <a:lnTo>
                      <a:pt x="36" y="78"/>
                    </a:lnTo>
                    <a:lnTo>
                      <a:pt x="30" y="78"/>
                    </a:lnTo>
                    <a:lnTo>
                      <a:pt x="24" y="84"/>
                    </a:lnTo>
                    <a:lnTo>
                      <a:pt x="18" y="90"/>
                    </a:lnTo>
                    <a:lnTo>
                      <a:pt x="18" y="96"/>
                    </a:lnTo>
                    <a:lnTo>
                      <a:pt x="12" y="102"/>
                    </a:lnTo>
                    <a:lnTo>
                      <a:pt x="6" y="90"/>
                    </a:lnTo>
                    <a:lnTo>
                      <a:pt x="0" y="90"/>
                    </a:lnTo>
                    <a:lnTo>
                      <a:pt x="0" y="84"/>
                    </a:lnTo>
                    <a:lnTo>
                      <a:pt x="0" y="78"/>
                    </a:lnTo>
                    <a:lnTo>
                      <a:pt x="6" y="72"/>
                    </a:lnTo>
                    <a:lnTo>
                      <a:pt x="12" y="66"/>
                    </a:lnTo>
                    <a:lnTo>
                      <a:pt x="12" y="60"/>
                    </a:lnTo>
                    <a:lnTo>
                      <a:pt x="18" y="60"/>
                    </a:lnTo>
                    <a:lnTo>
                      <a:pt x="18" y="54"/>
                    </a:lnTo>
                    <a:lnTo>
                      <a:pt x="18" y="48"/>
                    </a:lnTo>
                    <a:lnTo>
                      <a:pt x="24" y="48"/>
                    </a:lnTo>
                    <a:lnTo>
                      <a:pt x="18" y="48"/>
                    </a:lnTo>
                    <a:lnTo>
                      <a:pt x="12" y="42"/>
                    </a:lnTo>
                    <a:lnTo>
                      <a:pt x="6" y="42"/>
                    </a:lnTo>
                    <a:lnTo>
                      <a:pt x="6" y="36"/>
                    </a:lnTo>
                    <a:lnTo>
                      <a:pt x="0" y="36"/>
                    </a:lnTo>
                    <a:lnTo>
                      <a:pt x="0" y="30"/>
                    </a:lnTo>
                    <a:lnTo>
                      <a:pt x="0" y="24"/>
                    </a:lnTo>
                    <a:lnTo>
                      <a:pt x="6" y="24"/>
                    </a:lnTo>
                    <a:lnTo>
                      <a:pt x="6" y="18"/>
                    </a:lnTo>
                    <a:lnTo>
                      <a:pt x="18" y="12"/>
                    </a:lnTo>
                    <a:lnTo>
                      <a:pt x="24" y="18"/>
                    </a:lnTo>
                    <a:lnTo>
                      <a:pt x="30" y="12"/>
                    </a:lnTo>
                    <a:lnTo>
                      <a:pt x="36" y="6"/>
                    </a:lnTo>
                    <a:lnTo>
                      <a:pt x="42" y="6"/>
                    </a:lnTo>
                    <a:lnTo>
                      <a:pt x="48" y="6"/>
                    </a:lnTo>
                    <a:lnTo>
                      <a:pt x="54" y="6"/>
                    </a:lnTo>
                    <a:lnTo>
                      <a:pt x="60" y="6"/>
                    </a:lnTo>
                    <a:lnTo>
                      <a:pt x="66" y="6"/>
                    </a:lnTo>
                    <a:lnTo>
                      <a:pt x="78" y="6"/>
                    </a:lnTo>
                    <a:close/>
                  </a:path>
                </a:pathLst>
              </a:custGeom>
              <a:blipFill dpi="0" rotWithShape="0">
                <a:blip r:embed="rId4" cstate="print"/>
                <a:srcRect/>
                <a:tile tx="0" ty="0" sx="100000" sy="100000" flip="none" algn="tl"/>
              </a:blipFill>
              <a:ln w="9525">
                <a:solidFill>
                  <a:srgbClr val="000000"/>
                </a:solidFill>
                <a:prstDash val="solid"/>
                <a:round/>
                <a:headEnd/>
                <a:tailEnd/>
              </a:ln>
            </p:spPr>
            <p:txBody>
              <a:bodyPr/>
              <a:lstStyle/>
              <a:p>
                <a:endParaRPr lang="en-US"/>
              </a:p>
            </p:txBody>
          </p:sp>
          <p:sp>
            <p:nvSpPr>
              <p:cNvPr id="28" name="Freeform 19"/>
              <p:cNvSpPr>
                <a:spLocks noChangeAspect="1"/>
              </p:cNvSpPr>
              <p:nvPr/>
            </p:nvSpPr>
            <p:spPr bwMode="auto">
              <a:xfrm>
                <a:off x="2805" y="1905"/>
                <a:ext cx="120" cy="84"/>
              </a:xfrm>
              <a:custGeom>
                <a:avLst/>
                <a:gdLst/>
                <a:ahLst/>
                <a:cxnLst>
                  <a:cxn ang="0">
                    <a:pos x="30" y="0"/>
                  </a:cxn>
                  <a:cxn ang="0">
                    <a:pos x="36" y="0"/>
                  </a:cxn>
                  <a:cxn ang="0">
                    <a:pos x="42" y="0"/>
                  </a:cxn>
                  <a:cxn ang="0">
                    <a:pos x="54" y="6"/>
                  </a:cxn>
                  <a:cxn ang="0">
                    <a:pos x="72" y="18"/>
                  </a:cxn>
                  <a:cxn ang="0">
                    <a:pos x="78" y="18"/>
                  </a:cxn>
                  <a:cxn ang="0">
                    <a:pos x="84" y="24"/>
                  </a:cxn>
                  <a:cxn ang="0">
                    <a:pos x="84" y="30"/>
                  </a:cxn>
                  <a:cxn ang="0">
                    <a:pos x="96" y="42"/>
                  </a:cxn>
                  <a:cxn ang="0">
                    <a:pos x="102" y="48"/>
                  </a:cxn>
                  <a:cxn ang="0">
                    <a:pos x="102" y="54"/>
                  </a:cxn>
                  <a:cxn ang="0">
                    <a:pos x="108" y="60"/>
                  </a:cxn>
                  <a:cxn ang="0">
                    <a:pos x="108" y="66"/>
                  </a:cxn>
                  <a:cxn ang="0">
                    <a:pos x="114" y="66"/>
                  </a:cxn>
                  <a:cxn ang="0">
                    <a:pos x="114" y="78"/>
                  </a:cxn>
                  <a:cxn ang="0">
                    <a:pos x="120" y="84"/>
                  </a:cxn>
                  <a:cxn ang="0">
                    <a:pos x="114" y="84"/>
                  </a:cxn>
                  <a:cxn ang="0">
                    <a:pos x="108" y="84"/>
                  </a:cxn>
                  <a:cxn ang="0">
                    <a:pos x="96" y="84"/>
                  </a:cxn>
                  <a:cxn ang="0">
                    <a:pos x="90" y="84"/>
                  </a:cxn>
                  <a:cxn ang="0">
                    <a:pos x="84" y="84"/>
                  </a:cxn>
                  <a:cxn ang="0">
                    <a:pos x="78" y="84"/>
                  </a:cxn>
                  <a:cxn ang="0">
                    <a:pos x="72" y="84"/>
                  </a:cxn>
                  <a:cxn ang="0">
                    <a:pos x="66" y="84"/>
                  </a:cxn>
                  <a:cxn ang="0">
                    <a:pos x="66" y="78"/>
                  </a:cxn>
                  <a:cxn ang="0">
                    <a:pos x="60" y="78"/>
                  </a:cxn>
                  <a:cxn ang="0">
                    <a:pos x="54" y="78"/>
                  </a:cxn>
                  <a:cxn ang="0">
                    <a:pos x="48" y="78"/>
                  </a:cxn>
                  <a:cxn ang="0">
                    <a:pos x="42" y="78"/>
                  </a:cxn>
                  <a:cxn ang="0">
                    <a:pos x="30" y="78"/>
                  </a:cxn>
                  <a:cxn ang="0">
                    <a:pos x="24" y="78"/>
                  </a:cxn>
                  <a:cxn ang="0">
                    <a:pos x="24" y="72"/>
                  </a:cxn>
                  <a:cxn ang="0">
                    <a:pos x="12" y="66"/>
                  </a:cxn>
                  <a:cxn ang="0">
                    <a:pos x="6" y="66"/>
                  </a:cxn>
                  <a:cxn ang="0">
                    <a:pos x="0" y="60"/>
                  </a:cxn>
                  <a:cxn ang="0">
                    <a:pos x="6" y="60"/>
                  </a:cxn>
                  <a:cxn ang="0">
                    <a:pos x="18" y="54"/>
                  </a:cxn>
                  <a:cxn ang="0">
                    <a:pos x="24" y="48"/>
                  </a:cxn>
                  <a:cxn ang="0">
                    <a:pos x="24" y="42"/>
                  </a:cxn>
                  <a:cxn ang="0">
                    <a:pos x="30" y="42"/>
                  </a:cxn>
                  <a:cxn ang="0">
                    <a:pos x="30" y="18"/>
                  </a:cxn>
                  <a:cxn ang="0">
                    <a:pos x="36" y="6"/>
                  </a:cxn>
                  <a:cxn ang="0">
                    <a:pos x="30" y="0"/>
                  </a:cxn>
                </a:cxnLst>
                <a:rect l="0" t="0" r="r" b="b"/>
                <a:pathLst>
                  <a:path w="120" h="84">
                    <a:moveTo>
                      <a:pt x="30" y="0"/>
                    </a:moveTo>
                    <a:lnTo>
                      <a:pt x="36" y="0"/>
                    </a:lnTo>
                    <a:lnTo>
                      <a:pt x="42" y="0"/>
                    </a:lnTo>
                    <a:lnTo>
                      <a:pt x="54" y="6"/>
                    </a:lnTo>
                    <a:lnTo>
                      <a:pt x="72" y="18"/>
                    </a:lnTo>
                    <a:lnTo>
                      <a:pt x="78" y="18"/>
                    </a:lnTo>
                    <a:lnTo>
                      <a:pt x="84" y="24"/>
                    </a:lnTo>
                    <a:lnTo>
                      <a:pt x="84" y="30"/>
                    </a:lnTo>
                    <a:lnTo>
                      <a:pt x="96" y="42"/>
                    </a:lnTo>
                    <a:lnTo>
                      <a:pt x="102" y="48"/>
                    </a:lnTo>
                    <a:lnTo>
                      <a:pt x="102" y="54"/>
                    </a:lnTo>
                    <a:lnTo>
                      <a:pt x="108" y="60"/>
                    </a:lnTo>
                    <a:lnTo>
                      <a:pt x="108" y="66"/>
                    </a:lnTo>
                    <a:lnTo>
                      <a:pt x="114" y="66"/>
                    </a:lnTo>
                    <a:lnTo>
                      <a:pt x="114" y="78"/>
                    </a:lnTo>
                    <a:lnTo>
                      <a:pt x="120" y="84"/>
                    </a:lnTo>
                    <a:lnTo>
                      <a:pt x="114" y="84"/>
                    </a:lnTo>
                    <a:lnTo>
                      <a:pt x="108" y="84"/>
                    </a:lnTo>
                    <a:lnTo>
                      <a:pt x="96" y="84"/>
                    </a:lnTo>
                    <a:lnTo>
                      <a:pt x="90" y="84"/>
                    </a:lnTo>
                    <a:lnTo>
                      <a:pt x="84" y="84"/>
                    </a:lnTo>
                    <a:lnTo>
                      <a:pt x="78" y="84"/>
                    </a:lnTo>
                    <a:lnTo>
                      <a:pt x="72" y="84"/>
                    </a:lnTo>
                    <a:lnTo>
                      <a:pt x="66" y="84"/>
                    </a:lnTo>
                    <a:lnTo>
                      <a:pt x="66" y="78"/>
                    </a:lnTo>
                    <a:lnTo>
                      <a:pt x="60" y="78"/>
                    </a:lnTo>
                    <a:lnTo>
                      <a:pt x="54" y="78"/>
                    </a:lnTo>
                    <a:lnTo>
                      <a:pt x="48" y="78"/>
                    </a:lnTo>
                    <a:lnTo>
                      <a:pt x="42" y="78"/>
                    </a:lnTo>
                    <a:lnTo>
                      <a:pt x="30" y="78"/>
                    </a:lnTo>
                    <a:lnTo>
                      <a:pt x="24" y="78"/>
                    </a:lnTo>
                    <a:lnTo>
                      <a:pt x="24" y="72"/>
                    </a:lnTo>
                    <a:lnTo>
                      <a:pt x="12" y="66"/>
                    </a:lnTo>
                    <a:lnTo>
                      <a:pt x="6" y="66"/>
                    </a:lnTo>
                    <a:lnTo>
                      <a:pt x="0" y="60"/>
                    </a:lnTo>
                    <a:lnTo>
                      <a:pt x="6" y="60"/>
                    </a:lnTo>
                    <a:lnTo>
                      <a:pt x="18" y="54"/>
                    </a:lnTo>
                    <a:lnTo>
                      <a:pt x="24" y="48"/>
                    </a:lnTo>
                    <a:lnTo>
                      <a:pt x="24" y="42"/>
                    </a:lnTo>
                    <a:lnTo>
                      <a:pt x="30" y="42"/>
                    </a:lnTo>
                    <a:lnTo>
                      <a:pt x="30" y="18"/>
                    </a:lnTo>
                    <a:lnTo>
                      <a:pt x="36" y="6"/>
                    </a:lnTo>
                    <a:lnTo>
                      <a:pt x="30" y="0"/>
                    </a:lnTo>
                    <a:close/>
                  </a:path>
                </a:pathLst>
              </a:custGeom>
              <a:blipFill dpi="0" rotWithShape="0">
                <a:blip r:embed="rId4" cstate="print"/>
                <a:srcRect/>
                <a:tile tx="0" ty="0" sx="100000" sy="100000" flip="none" algn="tl"/>
              </a:blipFill>
              <a:ln w="9525">
                <a:solidFill>
                  <a:srgbClr val="000000"/>
                </a:solidFill>
                <a:prstDash val="solid"/>
                <a:round/>
                <a:headEnd/>
                <a:tailEnd/>
              </a:ln>
            </p:spPr>
            <p:txBody>
              <a:bodyPr/>
              <a:lstStyle/>
              <a:p>
                <a:endParaRPr lang="en-US"/>
              </a:p>
            </p:txBody>
          </p:sp>
          <p:sp>
            <p:nvSpPr>
              <p:cNvPr id="29" name="Freeform 20"/>
              <p:cNvSpPr>
                <a:spLocks noChangeAspect="1"/>
              </p:cNvSpPr>
              <p:nvPr/>
            </p:nvSpPr>
            <p:spPr bwMode="auto">
              <a:xfrm>
                <a:off x="2667" y="1905"/>
                <a:ext cx="162" cy="102"/>
              </a:xfrm>
              <a:custGeom>
                <a:avLst/>
                <a:gdLst/>
                <a:ahLst/>
                <a:cxnLst>
                  <a:cxn ang="0">
                    <a:pos x="132" y="60"/>
                  </a:cxn>
                  <a:cxn ang="0">
                    <a:pos x="120" y="66"/>
                  </a:cxn>
                  <a:cxn ang="0">
                    <a:pos x="102" y="72"/>
                  </a:cxn>
                  <a:cxn ang="0">
                    <a:pos x="90" y="66"/>
                  </a:cxn>
                  <a:cxn ang="0">
                    <a:pos x="78" y="72"/>
                  </a:cxn>
                  <a:cxn ang="0">
                    <a:pos x="72" y="78"/>
                  </a:cxn>
                  <a:cxn ang="0">
                    <a:pos x="66" y="84"/>
                  </a:cxn>
                  <a:cxn ang="0">
                    <a:pos x="54" y="84"/>
                  </a:cxn>
                  <a:cxn ang="0">
                    <a:pos x="42" y="96"/>
                  </a:cxn>
                  <a:cxn ang="0">
                    <a:pos x="36" y="96"/>
                  </a:cxn>
                  <a:cxn ang="0">
                    <a:pos x="24" y="90"/>
                  </a:cxn>
                  <a:cxn ang="0">
                    <a:pos x="12" y="84"/>
                  </a:cxn>
                  <a:cxn ang="0">
                    <a:pos x="0" y="84"/>
                  </a:cxn>
                  <a:cxn ang="0">
                    <a:pos x="0" y="72"/>
                  </a:cxn>
                  <a:cxn ang="0">
                    <a:pos x="6" y="60"/>
                  </a:cxn>
                  <a:cxn ang="0">
                    <a:pos x="18" y="48"/>
                  </a:cxn>
                  <a:cxn ang="0">
                    <a:pos x="30" y="48"/>
                  </a:cxn>
                  <a:cxn ang="0">
                    <a:pos x="42" y="48"/>
                  </a:cxn>
                  <a:cxn ang="0">
                    <a:pos x="48" y="36"/>
                  </a:cxn>
                  <a:cxn ang="0">
                    <a:pos x="54" y="30"/>
                  </a:cxn>
                  <a:cxn ang="0">
                    <a:pos x="48" y="18"/>
                  </a:cxn>
                  <a:cxn ang="0">
                    <a:pos x="60" y="12"/>
                  </a:cxn>
                  <a:cxn ang="0">
                    <a:pos x="66" y="6"/>
                  </a:cxn>
                  <a:cxn ang="0">
                    <a:pos x="78" y="6"/>
                  </a:cxn>
                  <a:cxn ang="0">
                    <a:pos x="84" y="6"/>
                  </a:cxn>
                  <a:cxn ang="0">
                    <a:pos x="96" y="6"/>
                  </a:cxn>
                  <a:cxn ang="0">
                    <a:pos x="102" y="12"/>
                  </a:cxn>
                  <a:cxn ang="0">
                    <a:pos x="108" y="18"/>
                  </a:cxn>
                  <a:cxn ang="0">
                    <a:pos x="120" y="24"/>
                  </a:cxn>
                  <a:cxn ang="0">
                    <a:pos x="132" y="18"/>
                  </a:cxn>
                  <a:cxn ang="0">
                    <a:pos x="144" y="30"/>
                  </a:cxn>
                  <a:cxn ang="0">
                    <a:pos x="162" y="42"/>
                  </a:cxn>
                  <a:cxn ang="0">
                    <a:pos x="156" y="54"/>
                  </a:cxn>
                  <a:cxn ang="0">
                    <a:pos x="138" y="60"/>
                  </a:cxn>
                </a:cxnLst>
                <a:rect l="0" t="0" r="r" b="b"/>
                <a:pathLst>
                  <a:path w="162" h="102">
                    <a:moveTo>
                      <a:pt x="138" y="60"/>
                    </a:moveTo>
                    <a:lnTo>
                      <a:pt x="132" y="60"/>
                    </a:lnTo>
                    <a:lnTo>
                      <a:pt x="126" y="66"/>
                    </a:lnTo>
                    <a:lnTo>
                      <a:pt x="120" y="66"/>
                    </a:lnTo>
                    <a:lnTo>
                      <a:pt x="114" y="66"/>
                    </a:lnTo>
                    <a:lnTo>
                      <a:pt x="102" y="72"/>
                    </a:lnTo>
                    <a:lnTo>
                      <a:pt x="96" y="72"/>
                    </a:lnTo>
                    <a:lnTo>
                      <a:pt x="90" y="66"/>
                    </a:lnTo>
                    <a:lnTo>
                      <a:pt x="84" y="72"/>
                    </a:lnTo>
                    <a:lnTo>
                      <a:pt x="78" y="72"/>
                    </a:lnTo>
                    <a:lnTo>
                      <a:pt x="78" y="78"/>
                    </a:lnTo>
                    <a:lnTo>
                      <a:pt x="72" y="78"/>
                    </a:lnTo>
                    <a:lnTo>
                      <a:pt x="66" y="78"/>
                    </a:lnTo>
                    <a:lnTo>
                      <a:pt x="66" y="84"/>
                    </a:lnTo>
                    <a:lnTo>
                      <a:pt x="60" y="84"/>
                    </a:lnTo>
                    <a:lnTo>
                      <a:pt x="54" y="84"/>
                    </a:lnTo>
                    <a:lnTo>
                      <a:pt x="54" y="90"/>
                    </a:lnTo>
                    <a:lnTo>
                      <a:pt x="42" y="96"/>
                    </a:lnTo>
                    <a:lnTo>
                      <a:pt x="36" y="102"/>
                    </a:lnTo>
                    <a:lnTo>
                      <a:pt x="36" y="96"/>
                    </a:lnTo>
                    <a:lnTo>
                      <a:pt x="24" y="96"/>
                    </a:lnTo>
                    <a:lnTo>
                      <a:pt x="24" y="90"/>
                    </a:lnTo>
                    <a:lnTo>
                      <a:pt x="18" y="90"/>
                    </a:lnTo>
                    <a:lnTo>
                      <a:pt x="12" y="84"/>
                    </a:lnTo>
                    <a:lnTo>
                      <a:pt x="6" y="90"/>
                    </a:lnTo>
                    <a:lnTo>
                      <a:pt x="0" y="84"/>
                    </a:lnTo>
                    <a:lnTo>
                      <a:pt x="0" y="78"/>
                    </a:lnTo>
                    <a:lnTo>
                      <a:pt x="0" y="72"/>
                    </a:lnTo>
                    <a:lnTo>
                      <a:pt x="6" y="66"/>
                    </a:lnTo>
                    <a:lnTo>
                      <a:pt x="6" y="60"/>
                    </a:lnTo>
                    <a:lnTo>
                      <a:pt x="12" y="54"/>
                    </a:lnTo>
                    <a:lnTo>
                      <a:pt x="18" y="48"/>
                    </a:lnTo>
                    <a:lnTo>
                      <a:pt x="24" y="48"/>
                    </a:lnTo>
                    <a:lnTo>
                      <a:pt x="30" y="48"/>
                    </a:lnTo>
                    <a:lnTo>
                      <a:pt x="36" y="48"/>
                    </a:lnTo>
                    <a:lnTo>
                      <a:pt x="42" y="48"/>
                    </a:lnTo>
                    <a:lnTo>
                      <a:pt x="42" y="42"/>
                    </a:lnTo>
                    <a:lnTo>
                      <a:pt x="48" y="36"/>
                    </a:lnTo>
                    <a:lnTo>
                      <a:pt x="54" y="36"/>
                    </a:lnTo>
                    <a:lnTo>
                      <a:pt x="54" y="30"/>
                    </a:lnTo>
                    <a:lnTo>
                      <a:pt x="48" y="24"/>
                    </a:lnTo>
                    <a:lnTo>
                      <a:pt x="48" y="18"/>
                    </a:lnTo>
                    <a:lnTo>
                      <a:pt x="54" y="12"/>
                    </a:lnTo>
                    <a:lnTo>
                      <a:pt x="60" y="12"/>
                    </a:lnTo>
                    <a:lnTo>
                      <a:pt x="60" y="6"/>
                    </a:lnTo>
                    <a:lnTo>
                      <a:pt x="66" y="6"/>
                    </a:lnTo>
                    <a:lnTo>
                      <a:pt x="72" y="6"/>
                    </a:lnTo>
                    <a:lnTo>
                      <a:pt x="78" y="6"/>
                    </a:lnTo>
                    <a:lnTo>
                      <a:pt x="84" y="0"/>
                    </a:lnTo>
                    <a:lnTo>
                      <a:pt x="84" y="6"/>
                    </a:lnTo>
                    <a:lnTo>
                      <a:pt x="90" y="6"/>
                    </a:lnTo>
                    <a:lnTo>
                      <a:pt x="96" y="6"/>
                    </a:lnTo>
                    <a:lnTo>
                      <a:pt x="96" y="12"/>
                    </a:lnTo>
                    <a:lnTo>
                      <a:pt x="102" y="12"/>
                    </a:lnTo>
                    <a:lnTo>
                      <a:pt x="108" y="12"/>
                    </a:lnTo>
                    <a:lnTo>
                      <a:pt x="108" y="18"/>
                    </a:lnTo>
                    <a:lnTo>
                      <a:pt x="114" y="24"/>
                    </a:lnTo>
                    <a:lnTo>
                      <a:pt x="120" y="24"/>
                    </a:lnTo>
                    <a:lnTo>
                      <a:pt x="126" y="18"/>
                    </a:lnTo>
                    <a:lnTo>
                      <a:pt x="132" y="18"/>
                    </a:lnTo>
                    <a:lnTo>
                      <a:pt x="144" y="24"/>
                    </a:lnTo>
                    <a:lnTo>
                      <a:pt x="144" y="30"/>
                    </a:lnTo>
                    <a:lnTo>
                      <a:pt x="156" y="36"/>
                    </a:lnTo>
                    <a:lnTo>
                      <a:pt x="162" y="42"/>
                    </a:lnTo>
                    <a:lnTo>
                      <a:pt x="162" y="48"/>
                    </a:lnTo>
                    <a:lnTo>
                      <a:pt x="156" y="54"/>
                    </a:lnTo>
                    <a:lnTo>
                      <a:pt x="144" y="60"/>
                    </a:lnTo>
                    <a:lnTo>
                      <a:pt x="138" y="60"/>
                    </a:lnTo>
                    <a:close/>
                  </a:path>
                </a:pathLst>
              </a:custGeom>
              <a:blipFill dpi="0" rotWithShape="0">
                <a:blip r:embed="rId4" cstate="print"/>
                <a:srcRect/>
                <a:tile tx="0" ty="0" sx="100000" sy="100000" flip="none" algn="tl"/>
              </a:blipFill>
              <a:ln w="9525">
                <a:solidFill>
                  <a:srgbClr val="000000"/>
                </a:solidFill>
                <a:prstDash val="solid"/>
                <a:round/>
                <a:headEnd/>
                <a:tailEnd/>
              </a:ln>
            </p:spPr>
            <p:txBody>
              <a:bodyPr/>
              <a:lstStyle/>
              <a:p>
                <a:endParaRPr lang="en-US"/>
              </a:p>
            </p:txBody>
          </p:sp>
          <p:sp>
            <p:nvSpPr>
              <p:cNvPr id="30" name="Freeform 21"/>
              <p:cNvSpPr>
                <a:spLocks noChangeAspect="1"/>
              </p:cNvSpPr>
              <p:nvPr/>
            </p:nvSpPr>
            <p:spPr bwMode="auto">
              <a:xfrm>
                <a:off x="2949" y="1941"/>
                <a:ext cx="84" cy="84"/>
              </a:xfrm>
              <a:custGeom>
                <a:avLst/>
                <a:gdLst/>
                <a:ahLst/>
                <a:cxnLst>
                  <a:cxn ang="0">
                    <a:pos x="18" y="0"/>
                  </a:cxn>
                  <a:cxn ang="0">
                    <a:pos x="30" y="0"/>
                  </a:cxn>
                  <a:cxn ang="0">
                    <a:pos x="42" y="18"/>
                  </a:cxn>
                  <a:cxn ang="0">
                    <a:pos x="48" y="30"/>
                  </a:cxn>
                  <a:cxn ang="0">
                    <a:pos x="54" y="30"/>
                  </a:cxn>
                  <a:cxn ang="0">
                    <a:pos x="54" y="36"/>
                  </a:cxn>
                  <a:cxn ang="0">
                    <a:pos x="60" y="36"/>
                  </a:cxn>
                  <a:cxn ang="0">
                    <a:pos x="60" y="42"/>
                  </a:cxn>
                  <a:cxn ang="0">
                    <a:pos x="60" y="48"/>
                  </a:cxn>
                  <a:cxn ang="0">
                    <a:pos x="66" y="48"/>
                  </a:cxn>
                  <a:cxn ang="0">
                    <a:pos x="66" y="54"/>
                  </a:cxn>
                  <a:cxn ang="0">
                    <a:pos x="72" y="54"/>
                  </a:cxn>
                  <a:cxn ang="0">
                    <a:pos x="72" y="60"/>
                  </a:cxn>
                  <a:cxn ang="0">
                    <a:pos x="78" y="66"/>
                  </a:cxn>
                  <a:cxn ang="0">
                    <a:pos x="84" y="66"/>
                  </a:cxn>
                  <a:cxn ang="0">
                    <a:pos x="84" y="72"/>
                  </a:cxn>
                  <a:cxn ang="0">
                    <a:pos x="78" y="72"/>
                  </a:cxn>
                  <a:cxn ang="0">
                    <a:pos x="72" y="78"/>
                  </a:cxn>
                  <a:cxn ang="0">
                    <a:pos x="66" y="84"/>
                  </a:cxn>
                  <a:cxn ang="0">
                    <a:pos x="60" y="84"/>
                  </a:cxn>
                  <a:cxn ang="0">
                    <a:pos x="54" y="84"/>
                  </a:cxn>
                  <a:cxn ang="0">
                    <a:pos x="54" y="78"/>
                  </a:cxn>
                  <a:cxn ang="0">
                    <a:pos x="42" y="72"/>
                  </a:cxn>
                  <a:cxn ang="0">
                    <a:pos x="36" y="72"/>
                  </a:cxn>
                  <a:cxn ang="0">
                    <a:pos x="30" y="72"/>
                  </a:cxn>
                  <a:cxn ang="0">
                    <a:pos x="12" y="72"/>
                  </a:cxn>
                  <a:cxn ang="0">
                    <a:pos x="12" y="78"/>
                  </a:cxn>
                  <a:cxn ang="0">
                    <a:pos x="0" y="78"/>
                  </a:cxn>
                  <a:cxn ang="0">
                    <a:pos x="18" y="54"/>
                  </a:cxn>
                  <a:cxn ang="0">
                    <a:pos x="18" y="48"/>
                  </a:cxn>
                  <a:cxn ang="0">
                    <a:pos x="24" y="42"/>
                  </a:cxn>
                  <a:cxn ang="0">
                    <a:pos x="30" y="42"/>
                  </a:cxn>
                  <a:cxn ang="0">
                    <a:pos x="36" y="36"/>
                  </a:cxn>
                  <a:cxn ang="0">
                    <a:pos x="42" y="36"/>
                  </a:cxn>
                  <a:cxn ang="0">
                    <a:pos x="42" y="30"/>
                  </a:cxn>
                  <a:cxn ang="0">
                    <a:pos x="36" y="24"/>
                  </a:cxn>
                  <a:cxn ang="0">
                    <a:pos x="30" y="12"/>
                  </a:cxn>
                  <a:cxn ang="0">
                    <a:pos x="24" y="6"/>
                  </a:cxn>
                  <a:cxn ang="0">
                    <a:pos x="18" y="0"/>
                  </a:cxn>
                </a:cxnLst>
                <a:rect l="0" t="0" r="r" b="b"/>
                <a:pathLst>
                  <a:path w="84" h="84">
                    <a:moveTo>
                      <a:pt x="18" y="0"/>
                    </a:moveTo>
                    <a:lnTo>
                      <a:pt x="30" y="0"/>
                    </a:lnTo>
                    <a:lnTo>
                      <a:pt x="42" y="18"/>
                    </a:lnTo>
                    <a:lnTo>
                      <a:pt x="48" y="30"/>
                    </a:lnTo>
                    <a:lnTo>
                      <a:pt x="54" y="30"/>
                    </a:lnTo>
                    <a:lnTo>
                      <a:pt x="54" y="36"/>
                    </a:lnTo>
                    <a:lnTo>
                      <a:pt x="60" y="36"/>
                    </a:lnTo>
                    <a:lnTo>
                      <a:pt x="60" y="42"/>
                    </a:lnTo>
                    <a:lnTo>
                      <a:pt x="60" y="48"/>
                    </a:lnTo>
                    <a:lnTo>
                      <a:pt x="66" y="48"/>
                    </a:lnTo>
                    <a:lnTo>
                      <a:pt x="66" y="54"/>
                    </a:lnTo>
                    <a:lnTo>
                      <a:pt x="72" y="54"/>
                    </a:lnTo>
                    <a:lnTo>
                      <a:pt x="72" y="60"/>
                    </a:lnTo>
                    <a:lnTo>
                      <a:pt x="78" y="66"/>
                    </a:lnTo>
                    <a:lnTo>
                      <a:pt x="84" y="66"/>
                    </a:lnTo>
                    <a:lnTo>
                      <a:pt x="84" y="72"/>
                    </a:lnTo>
                    <a:lnTo>
                      <a:pt x="78" y="72"/>
                    </a:lnTo>
                    <a:lnTo>
                      <a:pt x="72" y="78"/>
                    </a:lnTo>
                    <a:lnTo>
                      <a:pt x="66" y="84"/>
                    </a:lnTo>
                    <a:lnTo>
                      <a:pt x="60" y="84"/>
                    </a:lnTo>
                    <a:lnTo>
                      <a:pt x="54" y="84"/>
                    </a:lnTo>
                    <a:lnTo>
                      <a:pt x="54" y="78"/>
                    </a:lnTo>
                    <a:lnTo>
                      <a:pt x="42" y="72"/>
                    </a:lnTo>
                    <a:lnTo>
                      <a:pt x="36" y="72"/>
                    </a:lnTo>
                    <a:lnTo>
                      <a:pt x="30" y="72"/>
                    </a:lnTo>
                    <a:lnTo>
                      <a:pt x="12" y="72"/>
                    </a:lnTo>
                    <a:lnTo>
                      <a:pt x="12" y="78"/>
                    </a:lnTo>
                    <a:lnTo>
                      <a:pt x="0" y="78"/>
                    </a:lnTo>
                    <a:lnTo>
                      <a:pt x="18" y="54"/>
                    </a:lnTo>
                    <a:lnTo>
                      <a:pt x="18" y="48"/>
                    </a:lnTo>
                    <a:lnTo>
                      <a:pt x="24" y="42"/>
                    </a:lnTo>
                    <a:lnTo>
                      <a:pt x="30" y="42"/>
                    </a:lnTo>
                    <a:lnTo>
                      <a:pt x="36" y="36"/>
                    </a:lnTo>
                    <a:lnTo>
                      <a:pt x="42" y="36"/>
                    </a:lnTo>
                    <a:lnTo>
                      <a:pt x="42" y="30"/>
                    </a:lnTo>
                    <a:lnTo>
                      <a:pt x="36" y="24"/>
                    </a:lnTo>
                    <a:lnTo>
                      <a:pt x="30" y="12"/>
                    </a:lnTo>
                    <a:lnTo>
                      <a:pt x="24" y="6"/>
                    </a:lnTo>
                    <a:lnTo>
                      <a:pt x="18" y="0"/>
                    </a:lnTo>
                    <a:close/>
                  </a:path>
                </a:pathLst>
              </a:custGeom>
              <a:blipFill dpi="0" rotWithShape="0">
                <a:blip r:embed="rId4" cstate="print"/>
                <a:srcRect/>
                <a:tile tx="0" ty="0" sx="100000" sy="100000" flip="none" algn="tl"/>
              </a:blipFill>
              <a:ln w="9525">
                <a:solidFill>
                  <a:srgbClr val="000000"/>
                </a:solidFill>
                <a:prstDash val="solid"/>
                <a:round/>
                <a:headEnd/>
                <a:tailEnd/>
              </a:ln>
            </p:spPr>
            <p:txBody>
              <a:bodyPr/>
              <a:lstStyle/>
              <a:p>
                <a:endParaRPr lang="en-US"/>
              </a:p>
            </p:txBody>
          </p:sp>
          <p:sp>
            <p:nvSpPr>
              <p:cNvPr id="31" name="Freeform 22"/>
              <p:cNvSpPr>
                <a:spLocks noChangeAspect="1"/>
              </p:cNvSpPr>
              <p:nvPr/>
            </p:nvSpPr>
            <p:spPr bwMode="auto">
              <a:xfrm>
                <a:off x="2703" y="1965"/>
                <a:ext cx="222" cy="174"/>
              </a:xfrm>
              <a:custGeom>
                <a:avLst/>
                <a:gdLst/>
                <a:ahLst/>
                <a:cxnLst>
                  <a:cxn ang="0">
                    <a:pos x="216" y="36"/>
                  </a:cxn>
                  <a:cxn ang="0">
                    <a:pos x="204" y="42"/>
                  </a:cxn>
                  <a:cxn ang="0">
                    <a:pos x="204" y="60"/>
                  </a:cxn>
                  <a:cxn ang="0">
                    <a:pos x="192" y="78"/>
                  </a:cxn>
                  <a:cxn ang="0">
                    <a:pos x="174" y="96"/>
                  </a:cxn>
                  <a:cxn ang="0">
                    <a:pos x="156" y="96"/>
                  </a:cxn>
                  <a:cxn ang="0">
                    <a:pos x="144" y="102"/>
                  </a:cxn>
                  <a:cxn ang="0">
                    <a:pos x="138" y="108"/>
                  </a:cxn>
                  <a:cxn ang="0">
                    <a:pos x="126" y="108"/>
                  </a:cxn>
                  <a:cxn ang="0">
                    <a:pos x="114" y="108"/>
                  </a:cxn>
                  <a:cxn ang="0">
                    <a:pos x="96" y="114"/>
                  </a:cxn>
                  <a:cxn ang="0">
                    <a:pos x="96" y="126"/>
                  </a:cxn>
                  <a:cxn ang="0">
                    <a:pos x="96" y="138"/>
                  </a:cxn>
                  <a:cxn ang="0">
                    <a:pos x="84" y="144"/>
                  </a:cxn>
                  <a:cxn ang="0">
                    <a:pos x="84" y="156"/>
                  </a:cxn>
                  <a:cxn ang="0">
                    <a:pos x="72" y="168"/>
                  </a:cxn>
                  <a:cxn ang="0">
                    <a:pos x="60" y="174"/>
                  </a:cxn>
                  <a:cxn ang="0">
                    <a:pos x="60" y="162"/>
                  </a:cxn>
                  <a:cxn ang="0">
                    <a:pos x="42" y="162"/>
                  </a:cxn>
                  <a:cxn ang="0">
                    <a:pos x="42" y="150"/>
                  </a:cxn>
                  <a:cxn ang="0">
                    <a:pos x="42" y="138"/>
                  </a:cxn>
                  <a:cxn ang="0">
                    <a:pos x="42" y="126"/>
                  </a:cxn>
                  <a:cxn ang="0">
                    <a:pos x="36" y="120"/>
                  </a:cxn>
                  <a:cxn ang="0">
                    <a:pos x="48" y="120"/>
                  </a:cxn>
                  <a:cxn ang="0">
                    <a:pos x="42" y="108"/>
                  </a:cxn>
                  <a:cxn ang="0">
                    <a:pos x="42" y="96"/>
                  </a:cxn>
                  <a:cxn ang="0">
                    <a:pos x="36" y="90"/>
                  </a:cxn>
                  <a:cxn ang="0">
                    <a:pos x="42" y="78"/>
                  </a:cxn>
                  <a:cxn ang="0">
                    <a:pos x="24" y="66"/>
                  </a:cxn>
                  <a:cxn ang="0">
                    <a:pos x="18" y="54"/>
                  </a:cxn>
                  <a:cxn ang="0">
                    <a:pos x="6" y="54"/>
                  </a:cxn>
                  <a:cxn ang="0">
                    <a:pos x="0" y="48"/>
                  </a:cxn>
                  <a:cxn ang="0">
                    <a:pos x="6" y="36"/>
                  </a:cxn>
                  <a:cxn ang="0">
                    <a:pos x="18" y="24"/>
                  </a:cxn>
                  <a:cxn ang="0">
                    <a:pos x="30" y="24"/>
                  </a:cxn>
                  <a:cxn ang="0">
                    <a:pos x="36" y="18"/>
                  </a:cxn>
                  <a:cxn ang="0">
                    <a:pos x="42" y="12"/>
                  </a:cxn>
                  <a:cxn ang="0">
                    <a:pos x="54" y="6"/>
                  </a:cxn>
                  <a:cxn ang="0">
                    <a:pos x="66" y="12"/>
                  </a:cxn>
                  <a:cxn ang="0">
                    <a:pos x="84" y="6"/>
                  </a:cxn>
                  <a:cxn ang="0">
                    <a:pos x="96" y="0"/>
                  </a:cxn>
                  <a:cxn ang="0">
                    <a:pos x="108" y="6"/>
                  </a:cxn>
                  <a:cxn ang="0">
                    <a:pos x="126" y="12"/>
                  </a:cxn>
                  <a:cxn ang="0">
                    <a:pos x="132" y="18"/>
                  </a:cxn>
                  <a:cxn ang="0">
                    <a:pos x="150" y="18"/>
                  </a:cxn>
                  <a:cxn ang="0">
                    <a:pos x="162" y="18"/>
                  </a:cxn>
                  <a:cxn ang="0">
                    <a:pos x="168" y="24"/>
                  </a:cxn>
                  <a:cxn ang="0">
                    <a:pos x="180" y="24"/>
                  </a:cxn>
                  <a:cxn ang="0">
                    <a:pos x="192" y="24"/>
                  </a:cxn>
                  <a:cxn ang="0">
                    <a:pos x="210" y="24"/>
                  </a:cxn>
                  <a:cxn ang="0">
                    <a:pos x="222" y="24"/>
                  </a:cxn>
                </a:cxnLst>
                <a:rect l="0" t="0" r="r" b="b"/>
                <a:pathLst>
                  <a:path w="222" h="174">
                    <a:moveTo>
                      <a:pt x="222" y="24"/>
                    </a:moveTo>
                    <a:lnTo>
                      <a:pt x="216" y="36"/>
                    </a:lnTo>
                    <a:lnTo>
                      <a:pt x="204" y="36"/>
                    </a:lnTo>
                    <a:lnTo>
                      <a:pt x="204" y="42"/>
                    </a:lnTo>
                    <a:lnTo>
                      <a:pt x="204" y="54"/>
                    </a:lnTo>
                    <a:lnTo>
                      <a:pt x="204" y="60"/>
                    </a:lnTo>
                    <a:lnTo>
                      <a:pt x="204" y="66"/>
                    </a:lnTo>
                    <a:lnTo>
                      <a:pt x="192" y="78"/>
                    </a:lnTo>
                    <a:lnTo>
                      <a:pt x="186" y="84"/>
                    </a:lnTo>
                    <a:lnTo>
                      <a:pt x="174" y="96"/>
                    </a:lnTo>
                    <a:lnTo>
                      <a:pt x="168" y="96"/>
                    </a:lnTo>
                    <a:lnTo>
                      <a:pt x="156" y="96"/>
                    </a:lnTo>
                    <a:lnTo>
                      <a:pt x="150" y="102"/>
                    </a:lnTo>
                    <a:lnTo>
                      <a:pt x="144" y="102"/>
                    </a:lnTo>
                    <a:lnTo>
                      <a:pt x="144" y="108"/>
                    </a:lnTo>
                    <a:lnTo>
                      <a:pt x="138" y="108"/>
                    </a:lnTo>
                    <a:lnTo>
                      <a:pt x="132" y="114"/>
                    </a:lnTo>
                    <a:lnTo>
                      <a:pt x="126" y="108"/>
                    </a:lnTo>
                    <a:lnTo>
                      <a:pt x="120" y="108"/>
                    </a:lnTo>
                    <a:lnTo>
                      <a:pt x="114" y="108"/>
                    </a:lnTo>
                    <a:lnTo>
                      <a:pt x="102" y="114"/>
                    </a:lnTo>
                    <a:lnTo>
                      <a:pt x="96" y="114"/>
                    </a:lnTo>
                    <a:lnTo>
                      <a:pt x="90" y="120"/>
                    </a:lnTo>
                    <a:lnTo>
                      <a:pt x="96" y="126"/>
                    </a:lnTo>
                    <a:lnTo>
                      <a:pt x="96" y="132"/>
                    </a:lnTo>
                    <a:lnTo>
                      <a:pt x="96" y="138"/>
                    </a:lnTo>
                    <a:lnTo>
                      <a:pt x="90" y="144"/>
                    </a:lnTo>
                    <a:lnTo>
                      <a:pt x="84" y="144"/>
                    </a:lnTo>
                    <a:lnTo>
                      <a:pt x="84" y="150"/>
                    </a:lnTo>
                    <a:lnTo>
                      <a:pt x="84" y="156"/>
                    </a:lnTo>
                    <a:lnTo>
                      <a:pt x="78" y="162"/>
                    </a:lnTo>
                    <a:lnTo>
                      <a:pt x="72" y="168"/>
                    </a:lnTo>
                    <a:lnTo>
                      <a:pt x="66" y="174"/>
                    </a:lnTo>
                    <a:lnTo>
                      <a:pt x="60" y="174"/>
                    </a:lnTo>
                    <a:lnTo>
                      <a:pt x="60" y="168"/>
                    </a:lnTo>
                    <a:lnTo>
                      <a:pt x="60" y="162"/>
                    </a:lnTo>
                    <a:lnTo>
                      <a:pt x="54" y="162"/>
                    </a:lnTo>
                    <a:lnTo>
                      <a:pt x="42" y="162"/>
                    </a:lnTo>
                    <a:lnTo>
                      <a:pt x="42" y="156"/>
                    </a:lnTo>
                    <a:lnTo>
                      <a:pt x="42" y="150"/>
                    </a:lnTo>
                    <a:lnTo>
                      <a:pt x="42" y="144"/>
                    </a:lnTo>
                    <a:lnTo>
                      <a:pt x="42" y="138"/>
                    </a:lnTo>
                    <a:lnTo>
                      <a:pt x="42" y="132"/>
                    </a:lnTo>
                    <a:lnTo>
                      <a:pt x="42" y="126"/>
                    </a:lnTo>
                    <a:lnTo>
                      <a:pt x="36" y="126"/>
                    </a:lnTo>
                    <a:lnTo>
                      <a:pt x="36" y="120"/>
                    </a:lnTo>
                    <a:lnTo>
                      <a:pt x="42" y="120"/>
                    </a:lnTo>
                    <a:lnTo>
                      <a:pt x="48" y="120"/>
                    </a:lnTo>
                    <a:lnTo>
                      <a:pt x="48" y="114"/>
                    </a:lnTo>
                    <a:lnTo>
                      <a:pt x="42" y="108"/>
                    </a:lnTo>
                    <a:lnTo>
                      <a:pt x="48" y="102"/>
                    </a:lnTo>
                    <a:lnTo>
                      <a:pt x="42" y="96"/>
                    </a:lnTo>
                    <a:lnTo>
                      <a:pt x="36" y="96"/>
                    </a:lnTo>
                    <a:lnTo>
                      <a:pt x="36" y="90"/>
                    </a:lnTo>
                    <a:lnTo>
                      <a:pt x="36" y="84"/>
                    </a:lnTo>
                    <a:lnTo>
                      <a:pt x="42" y="78"/>
                    </a:lnTo>
                    <a:lnTo>
                      <a:pt x="30" y="72"/>
                    </a:lnTo>
                    <a:lnTo>
                      <a:pt x="24" y="66"/>
                    </a:lnTo>
                    <a:lnTo>
                      <a:pt x="24" y="60"/>
                    </a:lnTo>
                    <a:lnTo>
                      <a:pt x="18" y="54"/>
                    </a:lnTo>
                    <a:lnTo>
                      <a:pt x="12" y="54"/>
                    </a:lnTo>
                    <a:lnTo>
                      <a:pt x="6" y="54"/>
                    </a:lnTo>
                    <a:lnTo>
                      <a:pt x="6" y="48"/>
                    </a:lnTo>
                    <a:lnTo>
                      <a:pt x="0" y="48"/>
                    </a:lnTo>
                    <a:lnTo>
                      <a:pt x="0" y="42"/>
                    </a:lnTo>
                    <a:lnTo>
                      <a:pt x="6" y="36"/>
                    </a:lnTo>
                    <a:lnTo>
                      <a:pt x="18" y="30"/>
                    </a:lnTo>
                    <a:lnTo>
                      <a:pt x="18" y="24"/>
                    </a:lnTo>
                    <a:lnTo>
                      <a:pt x="24" y="24"/>
                    </a:lnTo>
                    <a:lnTo>
                      <a:pt x="30" y="24"/>
                    </a:lnTo>
                    <a:lnTo>
                      <a:pt x="30" y="18"/>
                    </a:lnTo>
                    <a:lnTo>
                      <a:pt x="36" y="18"/>
                    </a:lnTo>
                    <a:lnTo>
                      <a:pt x="42" y="18"/>
                    </a:lnTo>
                    <a:lnTo>
                      <a:pt x="42" y="12"/>
                    </a:lnTo>
                    <a:lnTo>
                      <a:pt x="48" y="12"/>
                    </a:lnTo>
                    <a:lnTo>
                      <a:pt x="54" y="6"/>
                    </a:lnTo>
                    <a:lnTo>
                      <a:pt x="60" y="12"/>
                    </a:lnTo>
                    <a:lnTo>
                      <a:pt x="66" y="12"/>
                    </a:lnTo>
                    <a:lnTo>
                      <a:pt x="78" y="6"/>
                    </a:lnTo>
                    <a:lnTo>
                      <a:pt x="84" y="6"/>
                    </a:lnTo>
                    <a:lnTo>
                      <a:pt x="90" y="6"/>
                    </a:lnTo>
                    <a:lnTo>
                      <a:pt x="96" y="0"/>
                    </a:lnTo>
                    <a:lnTo>
                      <a:pt x="102" y="0"/>
                    </a:lnTo>
                    <a:lnTo>
                      <a:pt x="108" y="6"/>
                    </a:lnTo>
                    <a:lnTo>
                      <a:pt x="114" y="6"/>
                    </a:lnTo>
                    <a:lnTo>
                      <a:pt x="126" y="12"/>
                    </a:lnTo>
                    <a:lnTo>
                      <a:pt x="126" y="18"/>
                    </a:lnTo>
                    <a:lnTo>
                      <a:pt x="132" y="18"/>
                    </a:lnTo>
                    <a:lnTo>
                      <a:pt x="144" y="18"/>
                    </a:lnTo>
                    <a:lnTo>
                      <a:pt x="150" y="18"/>
                    </a:lnTo>
                    <a:lnTo>
                      <a:pt x="156" y="18"/>
                    </a:lnTo>
                    <a:lnTo>
                      <a:pt x="162" y="18"/>
                    </a:lnTo>
                    <a:lnTo>
                      <a:pt x="168" y="18"/>
                    </a:lnTo>
                    <a:lnTo>
                      <a:pt x="168" y="24"/>
                    </a:lnTo>
                    <a:lnTo>
                      <a:pt x="174" y="24"/>
                    </a:lnTo>
                    <a:lnTo>
                      <a:pt x="180" y="24"/>
                    </a:lnTo>
                    <a:lnTo>
                      <a:pt x="186" y="24"/>
                    </a:lnTo>
                    <a:lnTo>
                      <a:pt x="192" y="24"/>
                    </a:lnTo>
                    <a:lnTo>
                      <a:pt x="198" y="24"/>
                    </a:lnTo>
                    <a:lnTo>
                      <a:pt x="210" y="24"/>
                    </a:lnTo>
                    <a:lnTo>
                      <a:pt x="216" y="24"/>
                    </a:lnTo>
                    <a:lnTo>
                      <a:pt x="222" y="24"/>
                    </a:lnTo>
                    <a:close/>
                  </a:path>
                </a:pathLst>
              </a:custGeom>
              <a:blipFill dpi="0" rotWithShape="0">
                <a:blip r:embed="rId4" cstate="print"/>
                <a:srcRect/>
                <a:tile tx="0" ty="0" sx="100000" sy="100000" flip="none" algn="tl"/>
              </a:blipFill>
              <a:ln w="9525">
                <a:solidFill>
                  <a:srgbClr val="000000"/>
                </a:solidFill>
                <a:prstDash val="solid"/>
                <a:round/>
                <a:headEnd/>
                <a:tailEnd/>
              </a:ln>
            </p:spPr>
            <p:txBody>
              <a:bodyPr/>
              <a:lstStyle/>
              <a:p>
                <a:endParaRPr lang="en-US"/>
              </a:p>
            </p:txBody>
          </p:sp>
          <p:sp>
            <p:nvSpPr>
              <p:cNvPr id="32" name="Freeform 23"/>
              <p:cNvSpPr>
                <a:spLocks noChangeAspect="1"/>
              </p:cNvSpPr>
              <p:nvPr/>
            </p:nvSpPr>
            <p:spPr bwMode="auto">
              <a:xfrm>
                <a:off x="2907" y="1965"/>
                <a:ext cx="78" cy="60"/>
              </a:xfrm>
              <a:custGeom>
                <a:avLst/>
                <a:gdLst/>
                <a:ahLst/>
                <a:cxnLst>
                  <a:cxn ang="0">
                    <a:pos x="78" y="12"/>
                  </a:cxn>
                  <a:cxn ang="0">
                    <a:pos x="72" y="18"/>
                  </a:cxn>
                  <a:cxn ang="0">
                    <a:pos x="66" y="18"/>
                  </a:cxn>
                  <a:cxn ang="0">
                    <a:pos x="60" y="24"/>
                  </a:cxn>
                  <a:cxn ang="0">
                    <a:pos x="60" y="30"/>
                  </a:cxn>
                  <a:cxn ang="0">
                    <a:pos x="42" y="54"/>
                  </a:cxn>
                  <a:cxn ang="0">
                    <a:pos x="36" y="54"/>
                  </a:cxn>
                  <a:cxn ang="0">
                    <a:pos x="36" y="60"/>
                  </a:cxn>
                  <a:cxn ang="0">
                    <a:pos x="30" y="54"/>
                  </a:cxn>
                  <a:cxn ang="0">
                    <a:pos x="24" y="48"/>
                  </a:cxn>
                  <a:cxn ang="0">
                    <a:pos x="12" y="54"/>
                  </a:cxn>
                  <a:cxn ang="0">
                    <a:pos x="6" y="54"/>
                  </a:cxn>
                  <a:cxn ang="0">
                    <a:pos x="0" y="54"/>
                  </a:cxn>
                  <a:cxn ang="0">
                    <a:pos x="0" y="42"/>
                  </a:cxn>
                  <a:cxn ang="0">
                    <a:pos x="0" y="36"/>
                  </a:cxn>
                  <a:cxn ang="0">
                    <a:pos x="12" y="36"/>
                  </a:cxn>
                  <a:cxn ang="0">
                    <a:pos x="18" y="24"/>
                  </a:cxn>
                  <a:cxn ang="0">
                    <a:pos x="12" y="18"/>
                  </a:cxn>
                  <a:cxn ang="0">
                    <a:pos x="12" y="6"/>
                  </a:cxn>
                  <a:cxn ang="0">
                    <a:pos x="24" y="6"/>
                  </a:cxn>
                  <a:cxn ang="0">
                    <a:pos x="30" y="0"/>
                  </a:cxn>
                  <a:cxn ang="0">
                    <a:pos x="54" y="6"/>
                  </a:cxn>
                  <a:cxn ang="0">
                    <a:pos x="60" y="6"/>
                  </a:cxn>
                  <a:cxn ang="0">
                    <a:pos x="66" y="6"/>
                  </a:cxn>
                  <a:cxn ang="0">
                    <a:pos x="72" y="12"/>
                  </a:cxn>
                  <a:cxn ang="0">
                    <a:pos x="78" y="12"/>
                  </a:cxn>
                </a:cxnLst>
                <a:rect l="0" t="0" r="r" b="b"/>
                <a:pathLst>
                  <a:path w="78" h="60">
                    <a:moveTo>
                      <a:pt x="78" y="12"/>
                    </a:moveTo>
                    <a:lnTo>
                      <a:pt x="72" y="18"/>
                    </a:lnTo>
                    <a:lnTo>
                      <a:pt x="66" y="18"/>
                    </a:lnTo>
                    <a:lnTo>
                      <a:pt x="60" y="24"/>
                    </a:lnTo>
                    <a:lnTo>
                      <a:pt x="60" y="30"/>
                    </a:lnTo>
                    <a:lnTo>
                      <a:pt x="42" y="54"/>
                    </a:lnTo>
                    <a:lnTo>
                      <a:pt x="36" y="54"/>
                    </a:lnTo>
                    <a:lnTo>
                      <a:pt x="36" y="60"/>
                    </a:lnTo>
                    <a:lnTo>
                      <a:pt x="30" y="54"/>
                    </a:lnTo>
                    <a:lnTo>
                      <a:pt x="24" y="48"/>
                    </a:lnTo>
                    <a:lnTo>
                      <a:pt x="12" y="54"/>
                    </a:lnTo>
                    <a:lnTo>
                      <a:pt x="6" y="54"/>
                    </a:lnTo>
                    <a:lnTo>
                      <a:pt x="0" y="54"/>
                    </a:lnTo>
                    <a:lnTo>
                      <a:pt x="0" y="42"/>
                    </a:lnTo>
                    <a:lnTo>
                      <a:pt x="0" y="36"/>
                    </a:lnTo>
                    <a:lnTo>
                      <a:pt x="12" y="36"/>
                    </a:lnTo>
                    <a:lnTo>
                      <a:pt x="18" y="24"/>
                    </a:lnTo>
                    <a:lnTo>
                      <a:pt x="12" y="18"/>
                    </a:lnTo>
                    <a:lnTo>
                      <a:pt x="12" y="6"/>
                    </a:lnTo>
                    <a:lnTo>
                      <a:pt x="24" y="6"/>
                    </a:lnTo>
                    <a:lnTo>
                      <a:pt x="30" y="0"/>
                    </a:lnTo>
                    <a:lnTo>
                      <a:pt x="54" y="6"/>
                    </a:lnTo>
                    <a:lnTo>
                      <a:pt x="60" y="6"/>
                    </a:lnTo>
                    <a:lnTo>
                      <a:pt x="66" y="6"/>
                    </a:lnTo>
                    <a:lnTo>
                      <a:pt x="72" y="12"/>
                    </a:lnTo>
                    <a:lnTo>
                      <a:pt x="78" y="12"/>
                    </a:lnTo>
                    <a:close/>
                  </a:path>
                </a:pathLst>
              </a:custGeom>
              <a:blipFill dpi="0" rotWithShape="0">
                <a:blip r:embed="rId4" cstate="print"/>
                <a:srcRect/>
                <a:tile tx="0" ty="0" sx="100000" sy="100000" flip="none" algn="tl"/>
              </a:blipFill>
              <a:ln w="9525">
                <a:solidFill>
                  <a:srgbClr val="000000"/>
                </a:solidFill>
                <a:prstDash val="solid"/>
                <a:round/>
                <a:headEnd/>
                <a:tailEnd/>
              </a:ln>
            </p:spPr>
            <p:txBody>
              <a:bodyPr/>
              <a:lstStyle/>
              <a:p>
                <a:endParaRPr lang="en-US"/>
              </a:p>
            </p:txBody>
          </p:sp>
          <p:sp>
            <p:nvSpPr>
              <p:cNvPr id="33" name="Freeform 24"/>
              <p:cNvSpPr>
                <a:spLocks noChangeAspect="1"/>
              </p:cNvSpPr>
              <p:nvPr/>
            </p:nvSpPr>
            <p:spPr bwMode="auto">
              <a:xfrm>
                <a:off x="3015" y="1977"/>
                <a:ext cx="138" cy="132"/>
              </a:xfrm>
              <a:custGeom>
                <a:avLst/>
                <a:gdLst/>
                <a:ahLst/>
                <a:cxnLst>
                  <a:cxn ang="0">
                    <a:pos x="30" y="0"/>
                  </a:cxn>
                  <a:cxn ang="0">
                    <a:pos x="30" y="6"/>
                  </a:cxn>
                  <a:cxn ang="0">
                    <a:pos x="24" y="18"/>
                  </a:cxn>
                  <a:cxn ang="0">
                    <a:pos x="24" y="24"/>
                  </a:cxn>
                  <a:cxn ang="0">
                    <a:pos x="24" y="30"/>
                  </a:cxn>
                  <a:cxn ang="0">
                    <a:pos x="30" y="30"/>
                  </a:cxn>
                  <a:cxn ang="0">
                    <a:pos x="30" y="36"/>
                  </a:cxn>
                  <a:cxn ang="0">
                    <a:pos x="36" y="42"/>
                  </a:cxn>
                  <a:cxn ang="0">
                    <a:pos x="42" y="48"/>
                  </a:cxn>
                  <a:cxn ang="0">
                    <a:pos x="54" y="54"/>
                  </a:cxn>
                  <a:cxn ang="0">
                    <a:pos x="72" y="66"/>
                  </a:cxn>
                  <a:cxn ang="0">
                    <a:pos x="72" y="72"/>
                  </a:cxn>
                  <a:cxn ang="0">
                    <a:pos x="78" y="72"/>
                  </a:cxn>
                  <a:cxn ang="0">
                    <a:pos x="84" y="72"/>
                  </a:cxn>
                  <a:cxn ang="0">
                    <a:pos x="90" y="84"/>
                  </a:cxn>
                  <a:cxn ang="0">
                    <a:pos x="102" y="84"/>
                  </a:cxn>
                  <a:cxn ang="0">
                    <a:pos x="102" y="90"/>
                  </a:cxn>
                  <a:cxn ang="0">
                    <a:pos x="114" y="90"/>
                  </a:cxn>
                  <a:cxn ang="0">
                    <a:pos x="114" y="96"/>
                  </a:cxn>
                  <a:cxn ang="0">
                    <a:pos x="114" y="102"/>
                  </a:cxn>
                  <a:cxn ang="0">
                    <a:pos x="114" y="108"/>
                  </a:cxn>
                  <a:cxn ang="0">
                    <a:pos x="120" y="108"/>
                  </a:cxn>
                  <a:cxn ang="0">
                    <a:pos x="120" y="114"/>
                  </a:cxn>
                  <a:cxn ang="0">
                    <a:pos x="126" y="114"/>
                  </a:cxn>
                  <a:cxn ang="0">
                    <a:pos x="132" y="114"/>
                  </a:cxn>
                  <a:cxn ang="0">
                    <a:pos x="138" y="114"/>
                  </a:cxn>
                  <a:cxn ang="0">
                    <a:pos x="138" y="120"/>
                  </a:cxn>
                  <a:cxn ang="0">
                    <a:pos x="132" y="126"/>
                  </a:cxn>
                  <a:cxn ang="0">
                    <a:pos x="126" y="126"/>
                  </a:cxn>
                  <a:cxn ang="0">
                    <a:pos x="126" y="132"/>
                  </a:cxn>
                  <a:cxn ang="0">
                    <a:pos x="114" y="132"/>
                  </a:cxn>
                  <a:cxn ang="0">
                    <a:pos x="108" y="132"/>
                  </a:cxn>
                  <a:cxn ang="0">
                    <a:pos x="96" y="132"/>
                  </a:cxn>
                  <a:cxn ang="0">
                    <a:pos x="90" y="132"/>
                  </a:cxn>
                  <a:cxn ang="0">
                    <a:pos x="84" y="126"/>
                  </a:cxn>
                  <a:cxn ang="0">
                    <a:pos x="78" y="126"/>
                  </a:cxn>
                  <a:cxn ang="0">
                    <a:pos x="72" y="126"/>
                  </a:cxn>
                  <a:cxn ang="0">
                    <a:pos x="66" y="120"/>
                  </a:cxn>
                  <a:cxn ang="0">
                    <a:pos x="66" y="114"/>
                  </a:cxn>
                  <a:cxn ang="0">
                    <a:pos x="60" y="108"/>
                  </a:cxn>
                  <a:cxn ang="0">
                    <a:pos x="54" y="102"/>
                  </a:cxn>
                  <a:cxn ang="0">
                    <a:pos x="48" y="96"/>
                  </a:cxn>
                  <a:cxn ang="0">
                    <a:pos x="36" y="84"/>
                  </a:cxn>
                  <a:cxn ang="0">
                    <a:pos x="30" y="72"/>
                  </a:cxn>
                  <a:cxn ang="0">
                    <a:pos x="24" y="60"/>
                  </a:cxn>
                  <a:cxn ang="0">
                    <a:pos x="12" y="54"/>
                  </a:cxn>
                  <a:cxn ang="0">
                    <a:pos x="6" y="54"/>
                  </a:cxn>
                  <a:cxn ang="0">
                    <a:pos x="0" y="48"/>
                  </a:cxn>
                  <a:cxn ang="0">
                    <a:pos x="6" y="42"/>
                  </a:cxn>
                  <a:cxn ang="0">
                    <a:pos x="12" y="36"/>
                  </a:cxn>
                  <a:cxn ang="0">
                    <a:pos x="18" y="36"/>
                  </a:cxn>
                  <a:cxn ang="0">
                    <a:pos x="18" y="30"/>
                  </a:cxn>
                  <a:cxn ang="0">
                    <a:pos x="18" y="24"/>
                  </a:cxn>
                  <a:cxn ang="0">
                    <a:pos x="18" y="18"/>
                  </a:cxn>
                  <a:cxn ang="0">
                    <a:pos x="30" y="0"/>
                  </a:cxn>
                </a:cxnLst>
                <a:rect l="0" t="0" r="r" b="b"/>
                <a:pathLst>
                  <a:path w="138" h="132">
                    <a:moveTo>
                      <a:pt x="30" y="0"/>
                    </a:moveTo>
                    <a:lnTo>
                      <a:pt x="30" y="6"/>
                    </a:lnTo>
                    <a:lnTo>
                      <a:pt x="24" y="18"/>
                    </a:lnTo>
                    <a:lnTo>
                      <a:pt x="24" y="24"/>
                    </a:lnTo>
                    <a:lnTo>
                      <a:pt x="24" y="30"/>
                    </a:lnTo>
                    <a:lnTo>
                      <a:pt x="30" y="30"/>
                    </a:lnTo>
                    <a:lnTo>
                      <a:pt x="30" y="36"/>
                    </a:lnTo>
                    <a:lnTo>
                      <a:pt x="36" y="42"/>
                    </a:lnTo>
                    <a:lnTo>
                      <a:pt x="42" y="48"/>
                    </a:lnTo>
                    <a:lnTo>
                      <a:pt x="54" y="54"/>
                    </a:lnTo>
                    <a:lnTo>
                      <a:pt x="72" y="66"/>
                    </a:lnTo>
                    <a:lnTo>
                      <a:pt x="72" y="72"/>
                    </a:lnTo>
                    <a:lnTo>
                      <a:pt x="78" y="72"/>
                    </a:lnTo>
                    <a:lnTo>
                      <a:pt x="84" y="72"/>
                    </a:lnTo>
                    <a:lnTo>
                      <a:pt x="90" y="84"/>
                    </a:lnTo>
                    <a:lnTo>
                      <a:pt x="102" y="84"/>
                    </a:lnTo>
                    <a:lnTo>
                      <a:pt x="102" y="90"/>
                    </a:lnTo>
                    <a:lnTo>
                      <a:pt x="114" y="90"/>
                    </a:lnTo>
                    <a:lnTo>
                      <a:pt x="114" y="96"/>
                    </a:lnTo>
                    <a:lnTo>
                      <a:pt x="114" y="102"/>
                    </a:lnTo>
                    <a:lnTo>
                      <a:pt x="114" y="108"/>
                    </a:lnTo>
                    <a:lnTo>
                      <a:pt x="120" y="108"/>
                    </a:lnTo>
                    <a:lnTo>
                      <a:pt x="120" y="114"/>
                    </a:lnTo>
                    <a:lnTo>
                      <a:pt x="126" y="114"/>
                    </a:lnTo>
                    <a:lnTo>
                      <a:pt x="132" y="114"/>
                    </a:lnTo>
                    <a:lnTo>
                      <a:pt x="138" y="114"/>
                    </a:lnTo>
                    <a:lnTo>
                      <a:pt x="138" y="120"/>
                    </a:lnTo>
                    <a:lnTo>
                      <a:pt x="132" y="126"/>
                    </a:lnTo>
                    <a:lnTo>
                      <a:pt x="126" y="126"/>
                    </a:lnTo>
                    <a:lnTo>
                      <a:pt x="126" y="132"/>
                    </a:lnTo>
                    <a:lnTo>
                      <a:pt x="114" y="132"/>
                    </a:lnTo>
                    <a:lnTo>
                      <a:pt x="108" y="132"/>
                    </a:lnTo>
                    <a:lnTo>
                      <a:pt x="96" y="132"/>
                    </a:lnTo>
                    <a:lnTo>
                      <a:pt x="90" y="132"/>
                    </a:lnTo>
                    <a:lnTo>
                      <a:pt x="84" y="126"/>
                    </a:lnTo>
                    <a:lnTo>
                      <a:pt x="78" y="126"/>
                    </a:lnTo>
                    <a:lnTo>
                      <a:pt x="72" y="126"/>
                    </a:lnTo>
                    <a:lnTo>
                      <a:pt x="66" y="120"/>
                    </a:lnTo>
                    <a:lnTo>
                      <a:pt x="66" y="114"/>
                    </a:lnTo>
                    <a:lnTo>
                      <a:pt x="60" y="108"/>
                    </a:lnTo>
                    <a:lnTo>
                      <a:pt x="54" y="102"/>
                    </a:lnTo>
                    <a:lnTo>
                      <a:pt x="48" y="96"/>
                    </a:lnTo>
                    <a:lnTo>
                      <a:pt x="36" y="84"/>
                    </a:lnTo>
                    <a:lnTo>
                      <a:pt x="30" y="72"/>
                    </a:lnTo>
                    <a:lnTo>
                      <a:pt x="24" y="60"/>
                    </a:lnTo>
                    <a:lnTo>
                      <a:pt x="12" y="54"/>
                    </a:lnTo>
                    <a:lnTo>
                      <a:pt x="6" y="54"/>
                    </a:lnTo>
                    <a:lnTo>
                      <a:pt x="0" y="48"/>
                    </a:lnTo>
                    <a:lnTo>
                      <a:pt x="6" y="42"/>
                    </a:lnTo>
                    <a:lnTo>
                      <a:pt x="12" y="36"/>
                    </a:lnTo>
                    <a:lnTo>
                      <a:pt x="18" y="36"/>
                    </a:lnTo>
                    <a:lnTo>
                      <a:pt x="18" y="30"/>
                    </a:lnTo>
                    <a:lnTo>
                      <a:pt x="18" y="24"/>
                    </a:lnTo>
                    <a:lnTo>
                      <a:pt x="18" y="18"/>
                    </a:lnTo>
                    <a:lnTo>
                      <a:pt x="30" y="0"/>
                    </a:lnTo>
                    <a:close/>
                  </a:path>
                </a:pathLst>
              </a:custGeom>
              <a:blipFill dpi="0" rotWithShape="0">
                <a:blip r:embed="rId4" cstate="print"/>
                <a:srcRect/>
                <a:tile tx="0" ty="0" sx="100000" sy="100000" flip="none" algn="tl"/>
              </a:blipFill>
              <a:ln w="9525">
                <a:solidFill>
                  <a:srgbClr val="000000"/>
                </a:solidFill>
                <a:prstDash val="solid"/>
                <a:round/>
                <a:headEnd/>
                <a:tailEnd/>
              </a:ln>
            </p:spPr>
            <p:txBody>
              <a:bodyPr/>
              <a:lstStyle/>
              <a:p>
                <a:endParaRPr lang="en-US"/>
              </a:p>
            </p:txBody>
          </p:sp>
          <p:sp>
            <p:nvSpPr>
              <p:cNvPr id="34" name="Freeform 25"/>
              <p:cNvSpPr>
                <a:spLocks noChangeAspect="1"/>
              </p:cNvSpPr>
              <p:nvPr/>
            </p:nvSpPr>
            <p:spPr bwMode="auto">
              <a:xfrm>
                <a:off x="3099" y="2079"/>
                <a:ext cx="102" cy="78"/>
              </a:xfrm>
              <a:custGeom>
                <a:avLst/>
                <a:gdLst/>
                <a:ahLst/>
                <a:cxnLst>
                  <a:cxn ang="0">
                    <a:pos x="84" y="0"/>
                  </a:cxn>
                  <a:cxn ang="0">
                    <a:pos x="78" y="0"/>
                  </a:cxn>
                  <a:cxn ang="0">
                    <a:pos x="84" y="6"/>
                  </a:cxn>
                  <a:cxn ang="0">
                    <a:pos x="84" y="12"/>
                  </a:cxn>
                  <a:cxn ang="0">
                    <a:pos x="90" y="12"/>
                  </a:cxn>
                  <a:cxn ang="0">
                    <a:pos x="96" y="18"/>
                  </a:cxn>
                  <a:cxn ang="0">
                    <a:pos x="102" y="24"/>
                  </a:cxn>
                  <a:cxn ang="0">
                    <a:pos x="102" y="30"/>
                  </a:cxn>
                  <a:cxn ang="0">
                    <a:pos x="102" y="36"/>
                  </a:cxn>
                  <a:cxn ang="0">
                    <a:pos x="96" y="36"/>
                  </a:cxn>
                  <a:cxn ang="0">
                    <a:pos x="90" y="42"/>
                  </a:cxn>
                  <a:cxn ang="0">
                    <a:pos x="84" y="48"/>
                  </a:cxn>
                  <a:cxn ang="0">
                    <a:pos x="84" y="54"/>
                  </a:cxn>
                  <a:cxn ang="0">
                    <a:pos x="78" y="54"/>
                  </a:cxn>
                  <a:cxn ang="0">
                    <a:pos x="72" y="60"/>
                  </a:cxn>
                  <a:cxn ang="0">
                    <a:pos x="66" y="60"/>
                  </a:cxn>
                  <a:cxn ang="0">
                    <a:pos x="66" y="66"/>
                  </a:cxn>
                  <a:cxn ang="0">
                    <a:pos x="66" y="72"/>
                  </a:cxn>
                  <a:cxn ang="0">
                    <a:pos x="60" y="72"/>
                  </a:cxn>
                  <a:cxn ang="0">
                    <a:pos x="54" y="72"/>
                  </a:cxn>
                  <a:cxn ang="0">
                    <a:pos x="48" y="78"/>
                  </a:cxn>
                  <a:cxn ang="0">
                    <a:pos x="42" y="72"/>
                  </a:cxn>
                  <a:cxn ang="0">
                    <a:pos x="36" y="72"/>
                  </a:cxn>
                  <a:cxn ang="0">
                    <a:pos x="30" y="72"/>
                  </a:cxn>
                  <a:cxn ang="0">
                    <a:pos x="24" y="72"/>
                  </a:cxn>
                  <a:cxn ang="0">
                    <a:pos x="18" y="72"/>
                  </a:cxn>
                  <a:cxn ang="0">
                    <a:pos x="18" y="66"/>
                  </a:cxn>
                  <a:cxn ang="0">
                    <a:pos x="12" y="66"/>
                  </a:cxn>
                  <a:cxn ang="0">
                    <a:pos x="6" y="66"/>
                  </a:cxn>
                  <a:cxn ang="0">
                    <a:pos x="6" y="60"/>
                  </a:cxn>
                  <a:cxn ang="0">
                    <a:pos x="0" y="60"/>
                  </a:cxn>
                  <a:cxn ang="0">
                    <a:pos x="0" y="42"/>
                  </a:cxn>
                  <a:cxn ang="0">
                    <a:pos x="0" y="36"/>
                  </a:cxn>
                  <a:cxn ang="0">
                    <a:pos x="6" y="30"/>
                  </a:cxn>
                  <a:cxn ang="0">
                    <a:pos x="12" y="30"/>
                  </a:cxn>
                  <a:cxn ang="0">
                    <a:pos x="24" y="30"/>
                  </a:cxn>
                  <a:cxn ang="0">
                    <a:pos x="30" y="30"/>
                  </a:cxn>
                  <a:cxn ang="0">
                    <a:pos x="42" y="30"/>
                  </a:cxn>
                  <a:cxn ang="0">
                    <a:pos x="42" y="24"/>
                  </a:cxn>
                  <a:cxn ang="0">
                    <a:pos x="48" y="24"/>
                  </a:cxn>
                  <a:cxn ang="0">
                    <a:pos x="54" y="18"/>
                  </a:cxn>
                  <a:cxn ang="0">
                    <a:pos x="54" y="12"/>
                  </a:cxn>
                  <a:cxn ang="0">
                    <a:pos x="60" y="6"/>
                  </a:cxn>
                  <a:cxn ang="0">
                    <a:pos x="66" y="0"/>
                  </a:cxn>
                  <a:cxn ang="0">
                    <a:pos x="72" y="0"/>
                  </a:cxn>
                  <a:cxn ang="0">
                    <a:pos x="78" y="0"/>
                  </a:cxn>
                  <a:cxn ang="0">
                    <a:pos x="84" y="0"/>
                  </a:cxn>
                </a:cxnLst>
                <a:rect l="0" t="0" r="r" b="b"/>
                <a:pathLst>
                  <a:path w="102" h="78">
                    <a:moveTo>
                      <a:pt x="84" y="0"/>
                    </a:moveTo>
                    <a:lnTo>
                      <a:pt x="78" y="0"/>
                    </a:lnTo>
                    <a:lnTo>
                      <a:pt x="84" y="6"/>
                    </a:lnTo>
                    <a:lnTo>
                      <a:pt x="84" y="12"/>
                    </a:lnTo>
                    <a:lnTo>
                      <a:pt x="90" y="12"/>
                    </a:lnTo>
                    <a:lnTo>
                      <a:pt x="96" y="18"/>
                    </a:lnTo>
                    <a:lnTo>
                      <a:pt x="102" y="24"/>
                    </a:lnTo>
                    <a:lnTo>
                      <a:pt x="102" y="30"/>
                    </a:lnTo>
                    <a:lnTo>
                      <a:pt x="102" y="36"/>
                    </a:lnTo>
                    <a:lnTo>
                      <a:pt x="96" y="36"/>
                    </a:lnTo>
                    <a:lnTo>
                      <a:pt x="90" y="42"/>
                    </a:lnTo>
                    <a:lnTo>
                      <a:pt x="84" y="48"/>
                    </a:lnTo>
                    <a:lnTo>
                      <a:pt x="84" y="54"/>
                    </a:lnTo>
                    <a:lnTo>
                      <a:pt x="78" y="54"/>
                    </a:lnTo>
                    <a:lnTo>
                      <a:pt x="72" y="60"/>
                    </a:lnTo>
                    <a:lnTo>
                      <a:pt x="66" y="60"/>
                    </a:lnTo>
                    <a:lnTo>
                      <a:pt x="66" y="66"/>
                    </a:lnTo>
                    <a:lnTo>
                      <a:pt x="66" y="72"/>
                    </a:lnTo>
                    <a:lnTo>
                      <a:pt x="60" y="72"/>
                    </a:lnTo>
                    <a:lnTo>
                      <a:pt x="54" y="72"/>
                    </a:lnTo>
                    <a:lnTo>
                      <a:pt x="48" y="78"/>
                    </a:lnTo>
                    <a:lnTo>
                      <a:pt x="42" y="72"/>
                    </a:lnTo>
                    <a:lnTo>
                      <a:pt x="36" y="72"/>
                    </a:lnTo>
                    <a:lnTo>
                      <a:pt x="30" y="72"/>
                    </a:lnTo>
                    <a:lnTo>
                      <a:pt x="24" y="72"/>
                    </a:lnTo>
                    <a:lnTo>
                      <a:pt x="18" y="72"/>
                    </a:lnTo>
                    <a:lnTo>
                      <a:pt x="18" y="66"/>
                    </a:lnTo>
                    <a:lnTo>
                      <a:pt x="12" y="66"/>
                    </a:lnTo>
                    <a:lnTo>
                      <a:pt x="6" y="66"/>
                    </a:lnTo>
                    <a:lnTo>
                      <a:pt x="6" y="60"/>
                    </a:lnTo>
                    <a:lnTo>
                      <a:pt x="0" y="60"/>
                    </a:lnTo>
                    <a:lnTo>
                      <a:pt x="0" y="42"/>
                    </a:lnTo>
                    <a:lnTo>
                      <a:pt x="0" y="36"/>
                    </a:lnTo>
                    <a:lnTo>
                      <a:pt x="6" y="30"/>
                    </a:lnTo>
                    <a:lnTo>
                      <a:pt x="12" y="30"/>
                    </a:lnTo>
                    <a:lnTo>
                      <a:pt x="24" y="30"/>
                    </a:lnTo>
                    <a:lnTo>
                      <a:pt x="30" y="30"/>
                    </a:lnTo>
                    <a:lnTo>
                      <a:pt x="42" y="30"/>
                    </a:lnTo>
                    <a:lnTo>
                      <a:pt x="42" y="24"/>
                    </a:lnTo>
                    <a:lnTo>
                      <a:pt x="48" y="24"/>
                    </a:lnTo>
                    <a:lnTo>
                      <a:pt x="54" y="18"/>
                    </a:lnTo>
                    <a:lnTo>
                      <a:pt x="54" y="12"/>
                    </a:lnTo>
                    <a:lnTo>
                      <a:pt x="60" y="6"/>
                    </a:lnTo>
                    <a:lnTo>
                      <a:pt x="66" y="0"/>
                    </a:lnTo>
                    <a:lnTo>
                      <a:pt x="72" y="0"/>
                    </a:lnTo>
                    <a:lnTo>
                      <a:pt x="78" y="0"/>
                    </a:lnTo>
                    <a:lnTo>
                      <a:pt x="84" y="0"/>
                    </a:lnTo>
                    <a:close/>
                  </a:path>
                </a:pathLst>
              </a:custGeom>
              <a:blipFill dpi="0" rotWithShape="0">
                <a:blip r:embed="rId4" cstate="print"/>
                <a:srcRect/>
                <a:tile tx="0" ty="0" sx="100000" sy="100000" flip="none" algn="tl"/>
              </a:blipFill>
              <a:ln w="9525">
                <a:solidFill>
                  <a:srgbClr val="000000"/>
                </a:solidFill>
                <a:prstDash val="solid"/>
                <a:round/>
                <a:headEnd/>
                <a:tailEnd/>
              </a:ln>
            </p:spPr>
            <p:txBody>
              <a:bodyPr/>
              <a:lstStyle/>
              <a:p>
                <a:endParaRPr lang="en-US"/>
              </a:p>
            </p:txBody>
          </p:sp>
          <p:sp>
            <p:nvSpPr>
              <p:cNvPr id="35" name="Freeform 26"/>
              <p:cNvSpPr>
                <a:spLocks noChangeAspect="1"/>
              </p:cNvSpPr>
              <p:nvPr/>
            </p:nvSpPr>
            <p:spPr bwMode="auto">
              <a:xfrm>
                <a:off x="2655" y="1767"/>
                <a:ext cx="270" cy="240"/>
              </a:xfrm>
              <a:custGeom>
                <a:avLst/>
                <a:gdLst/>
                <a:ahLst/>
                <a:cxnLst>
                  <a:cxn ang="0">
                    <a:pos x="60" y="78"/>
                  </a:cxn>
                  <a:cxn ang="0">
                    <a:pos x="54" y="72"/>
                  </a:cxn>
                  <a:cxn ang="0">
                    <a:pos x="72" y="66"/>
                  </a:cxn>
                  <a:cxn ang="0">
                    <a:pos x="78" y="60"/>
                  </a:cxn>
                  <a:cxn ang="0">
                    <a:pos x="96" y="54"/>
                  </a:cxn>
                  <a:cxn ang="0">
                    <a:pos x="96" y="42"/>
                  </a:cxn>
                  <a:cxn ang="0">
                    <a:pos x="90" y="36"/>
                  </a:cxn>
                  <a:cxn ang="0">
                    <a:pos x="102" y="24"/>
                  </a:cxn>
                  <a:cxn ang="0">
                    <a:pos x="114" y="12"/>
                  </a:cxn>
                  <a:cxn ang="0">
                    <a:pos x="126" y="0"/>
                  </a:cxn>
                  <a:cxn ang="0">
                    <a:pos x="150" y="0"/>
                  </a:cxn>
                  <a:cxn ang="0">
                    <a:pos x="156" y="6"/>
                  </a:cxn>
                  <a:cxn ang="0">
                    <a:pos x="180" y="6"/>
                  </a:cxn>
                  <a:cxn ang="0">
                    <a:pos x="192" y="6"/>
                  </a:cxn>
                  <a:cxn ang="0">
                    <a:pos x="204" y="30"/>
                  </a:cxn>
                  <a:cxn ang="0">
                    <a:pos x="228" y="96"/>
                  </a:cxn>
                  <a:cxn ang="0">
                    <a:pos x="234" y="150"/>
                  </a:cxn>
                  <a:cxn ang="0">
                    <a:pos x="246" y="174"/>
                  </a:cxn>
                  <a:cxn ang="0">
                    <a:pos x="258" y="210"/>
                  </a:cxn>
                  <a:cxn ang="0">
                    <a:pos x="264" y="228"/>
                  </a:cxn>
                  <a:cxn ang="0">
                    <a:pos x="246" y="222"/>
                  </a:cxn>
                  <a:cxn ang="0">
                    <a:pos x="222" y="222"/>
                  </a:cxn>
                  <a:cxn ang="0">
                    <a:pos x="204" y="216"/>
                  </a:cxn>
                  <a:cxn ang="0">
                    <a:pos x="186" y="216"/>
                  </a:cxn>
                  <a:cxn ang="0">
                    <a:pos x="168" y="204"/>
                  </a:cxn>
                  <a:cxn ang="0">
                    <a:pos x="150" y="198"/>
                  </a:cxn>
                  <a:cxn ang="0">
                    <a:pos x="132" y="204"/>
                  </a:cxn>
                  <a:cxn ang="0">
                    <a:pos x="120" y="204"/>
                  </a:cxn>
                  <a:cxn ang="0">
                    <a:pos x="102" y="204"/>
                  </a:cxn>
                  <a:cxn ang="0">
                    <a:pos x="90" y="216"/>
                  </a:cxn>
                  <a:cxn ang="0">
                    <a:pos x="84" y="216"/>
                  </a:cxn>
                  <a:cxn ang="0">
                    <a:pos x="78" y="222"/>
                  </a:cxn>
                  <a:cxn ang="0">
                    <a:pos x="60" y="228"/>
                  </a:cxn>
                  <a:cxn ang="0">
                    <a:pos x="48" y="240"/>
                  </a:cxn>
                  <a:cxn ang="0">
                    <a:pos x="36" y="228"/>
                  </a:cxn>
                  <a:cxn ang="0">
                    <a:pos x="24" y="228"/>
                  </a:cxn>
                  <a:cxn ang="0">
                    <a:pos x="12" y="216"/>
                  </a:cxn>
                  <a:cxn ang="0">
                    <a:pos x="6" y="198"/>
                  </a:cxn>
                  <a:cxn ang="0">
                    <a:pos x="6" y="198"/>
                  </a:cxn>
                  <a:cxn ang="0">
                    <a:pos x="6" y="186"/>
                  </a:cxn>
                  <a:cxn ang="0">
                    <a:pos x="18" y="174"/>
                  </a:cxn>
                  <a:cxn ang="0">
                    <a:pos x="18" y="162"/>
                  </a:cxn>
                  <a:cxn ang="0">
                    <a:pos x="12" y="156"/>
                  </a:cxn>
                  <a:cxn ang="0">
                    <a:pos x="0" y="144"/>
                  </a:cxn>
                  <a:cxn ang="0">
                    <a:pos x="6" y="126"/>
                  </a:cxn>
                  <a:cxn ang="0">
                    <a:pos x="12" y="108"/>
                  </a:cxn>
                  <a:cxn ang="0">
                    <a:pos x="12" y="96"/>
                  </a:cxn>
                  <a:cxn ang="0">
                    <a:pos x="30" y="90"/>
                  </a:cxn>
                  <a:cxn ang="0">
                    <a:pos x="48" y="96"/>
                  </a:cxn>
                  <a:cxn ang="0">
                    <a:pos x="54" y="90"/>
                  </a:cxn>
                  <a:cxn ang="0">
                    <a:pos x="54" y="90"/>
                  </a:cxn>
                  <a:cxn ang="0">
                    <a:pos x="72" y="84"/>
                  </a:cxn>
                </a:cxnLst>
                <a:rect l="0" t="0" r="r" b="b"/>
                <a:pathLst>
                  <a:path w="270" h="240">
                    <a:moveTo>
                      <a:pt x="72" y="84"/>
                    </a:moveTo>
                    <a:lnTo>
                      <a:pt x="72" y="78"/>
                    </a:lnTo>
                    <a:lnTo>
                      <a:pt x="66" y="78"/>
                    </a:lnTo>
                    <a:lnTo>
                      <a:pt x="60" y="78"/>
                    </a:lnTo>
                    <a:lnTo>
                      <a:pt x="60" y="84"/>
                    </a:lnTo>
                    <a:lnTo>
                      <a:pt x="60" y="78"/>
                    </a:lnTo>
                    <a:lnTo>
                      <a:pt x="54" y="78"/>
                    </a:lnTo>
                    <a:lnTo>
                      <a:pt x="54" y="72"/>
                    </a:lnTo>
                    <a:lnTo>
                      <a:pt x="60" y="72"/>
                    </a:lnTo>
                    <a:lnTo>
                      <a:pt x="66" y="72"/>
                    </a:lnTo>
                    <a:lnTo>
                      <a:pt x="66" y="66"/>
                    </a:lnTo>
                    <a:lnTo>
                      <a:pt x="72" y="66"/>
                    </a:lnTo>
                    <a:lnTo>
                      <a:pt x="72" y="60"/>
                    </a:lnTo>
                    <a:lnTo>
                      <a:pt x="78" y="60"/>
                    </a:lnTo>
                    <a:lnTo>
                      <a:pt x="78" y="66"/>
                    </a:lnTo>
                    <a:lnTo>
                      <a:pt x="78" y="60"/>
                    </a:lnTo>
                    <a:lnTo>
                      <a:pt x="84" y="60"/>
                    </a:lnTo>
                    <a:lnTo>
                      <a:pt x="90" y="60"/>
                    </a:lnTo>
                    <a:lnTo>
                      <a:pt x="90" y="54"/>
                    </a:lnTo>
                    <a:lnTo>
                      <a:pt x="96" y="54"/>
                    </a:lnTo>
                    <a:lnTo>
                      <a:pt x="90" y="54"/>
                    </a:lnTo>
                    <a:lnTo>
                      <a:pt x="90" y="48"/>
                    </a:lnTo>
                    <a:lnTo>
                      <a:pt x="96" y="48"/>
                    </a:lnTo>
                    <a:lnTo>
                      <a:pt x="96" y="42"/>
                    </a:lnTo>
                    <a:lnTo>
                      <a:pt x="90" y="42"/>
                    </a:lnTo>
                    <a:lnTo>
                      <a:pt x="90" y="36"/>
                    </a:lnTo>
                    <a:lnTo>
                      <a:pt x="96" y="36"/>
                    </a:lnTo>
                    <a:lnTo>
                      <a:pt x="90" y="36"/>
                    </a:lnTo>
                    <a:lnTo>
                      <a:pt x="90" y="30"/>
                    </a:lnTo>
                    <a:lnTo>
                      <a:pt x="96" y="30"/>
                    </a:lnTo>
                    <a:lnTo>
                      <a:pt x="96" y="24"/>
                    </a:lnTo>
                    <a:lnTo>
                      <a:pt x="102" y="24"/>
                    </a:lnTo>
                    <a:lnTo>
                      <a:pt x="108" y="24"/>
                    </a:lnTo>
                    <a:lnTo>
                      <a:pt x="114" y="24"/>
                    </a:lnTo>
                    <a:lnTo>
                      <a:pt x="114" y="18"/>
                    </a:lnTo>
                    <a:lnTo>
                      <a:pt x="114" y="12"/>
                    </a:lnTo>
                    <a:lnTo>
                      <a:pt x="120" y="12"/>
                    </a:lnTo>
                    <a:lnTo>
                      <a:pt x="120" y="6"/>
                    </a:lnTo>
                    <a:lnTo>
                      <a:pt x="126" y="6"/>
                    </a:lnTo>
                    <a:lnTo>
                      <a:pt x="126" y="0"/>
                    </a:lnTo>
                    <a:lnTo>
                      <a:pt x="132" y="0"/>
                    </a:lnTo>
                    <a:lnTo>
                      <a:pt x="138" y="0"/>
                    </a:lnTo>
                    <a:lnTo>
                      <a:pt x="144" y="0"/>
                    </a:lnTo>
                    <a:lnTo>
                      <a:pt x="150" y="0"/>
                    </a:lnTo>
                    <a:lnTo>
                      <a:pt x="156" y="0"/>
                    </a:lnTo>
                    <a:lnTo>
                      <a:pt x="156" y="6"/>
                    </a:lnTo>
                    <a:lnTo>
                      <a:pt x="156" y="0"/>
                    </a:lnTo>
                    <a:lnTo>
                      <a:pt x="156" y="6"/>
                    </a:lnTo>
                    <a:lnTo>
                      <a:pt x="162" y="6"/>
                    </a:lnTo>
                    <a:lnTo>
                      <a:pt x="168" y="6"/>
                    </a:lnTo>
                    <a:lnTo>
                      <a:pt x="174" y="6"/>
                    </a:lnTo>
                    <a:lnTo>
                      <a:pt x="180" y="6"/>
                    </a:lnTo>
                    <a:lnTo>
                      <a:pt x="186" y="6"/>
                    </a:lnTo>
                    <a:lnTo>
                      <a:pt x="186" y="12"/>
                    </a:lnTo>
                    <a:lnTo>
                      <a:pt x="192" y="12"/>
                    </a:lnTo>
                    <a:lnTo>
                      <a:pt x="192" y="6"/>
                    </a:lnTo>
                    <a:lnTo>
                      <a:pt x="192" y="12"/>
                    </a:lnTo>
                    <a:lnTo>
                      <a:pt x="198" y="12"/>
                    </a:lnTo>
                    <a:lnTo>
                      <a:pt x="198" y="18"/>
                    </a:lnTo>
                    <a:lnTo>
                      <a:pt x="204" y="30"/>
                    </a:lnTo>
                    <a:lnTo>
                      <a:pt x="210" y="54"/>
                    </a:lnTo>
                    <a:lnTo>
                      <a:pt x="216" y="60"/>
                    </a:lnTo>
                    <a:lnTo>
                      <a:pt x="222" y="96"/>
                    </a:lnTo>
                    <a:lnTo>
                      <a:pt x="228" y="96"/>
                    </a:lnTo>
                    <a:lnTo>
                      <a:pt x="234" y="120"/>
                    </a:lnTo>
                    <a:lnTo>
                      <a:pt x="234" y="126"/>
                    </a:lnTo>
                    <a:lnTo>
                      <a:pt x="228" y="150"/>
                    </a:lnTo>
                    <a:lnTo>
                      <a:pt x="234" y="150"/>
                    </a:lnTo>
                    <a:lnTo>
                      <a:pt x="234" y="156"/>
                    </a:lnTo>
                    <a:lnTo>
                      <a:pt x="234" y="162"/>
                    </a:lnTo>
                    <a:lnTo>
                      <a:pt x="246" y="168"/>
                    </a:lnTo>
                    <a:lnTo>
                      <a:pt x="246" y="174"/>
                    </a:lnTo>
                    <a:lnTo>
                      <a:pt x="252" y="180"/>
                    </a:lnTo>
                    <a:lnTo>
                      <a:pt x="252" y="192"/>
                    </a:lnTo>
                    <a:lnTo>
                      <a:pt x="258" y="204"/>
                    </a:lnTo>
                    <a:lnTo>
                      <a:pt x="258" y="210"/>
                    </a:lnTo>
                    <a:lnTo>
                      <a:pt x="264" y="216"/>
                    </a:lnTo>
                    <a:lnTo>
                      <a:pt x="264" y="222"/>
                    </a:lnTo>
                    <a:lnTo>
                      <a:pt x="270" y="228"/>
                    </a:lnTo>
                    <a:lnTo>
                      <a:pt x="264" y="228"/>
                    </a:lnTo>
                    <a:lnTo>
                      <a:pt x="264" y="222"/>
                    </a:lnTo>
                    <a:lnTo>
                      <a:pt x="258" y="222"/>
                    </a:lnTo>
                    <a:lnTo>
                      <a:pt x="252" y="222"/>
                    </a:lnTo>
                    <a:lnTo>
                      <a:pt x="246" y="222"/>
                    </a:lnTo>
                    <a:lnTo>
                      <a:pt x="240" y="222"/>
                    </a:lnTo>
                    <a:lnTo>
                      <a:pt x="234" y="222"/>
                    </a:lnTo>
                    <a:lnTo>
                      <a:pt x="228" y="222"/>
                    </a:lnTo>
                    <a:lnTo>
                      <a:pt x="222" y="222"/>
                    </a:lnTo>
                    <a:lnTo>
                      <a:pt x="216" y="222"/>
                    </a:lnTo>
                    <a:lnTo>
                      <a:pt x="216" y="216"/>
                    </a:lnTo>
                    <a:lnTo>
                      <a:pt x="210" y="216"/>
                    </a:lnTo>
                    <a:lnTo>
                      <a:pt x="204" y="216"/>
                    </a:lnTo>
                    <a:lnTo>
                      <a:pt x="198" y="216"/>
                    </a:lnTo>
                    <a:lnTo>
                      <a:pt x="192" y="216"/>
                    </a:lnTo>
                    <a:lnTo>
                      <a:pt x="186" y="210"/>
                    </a:lnTo>
                    <a:lnTo>
                      <a:pt x="186" y="216"/>
                    </a:lnTo>
                    <a:lnTo>
                      <a:pt x="180" y="216"/>
                    </a:lnTo>
                    <a:lnTo>
                      <a:pt x="174" y="210"/>
                    </a:lnTo>
                    <a:lnTo>
                      <a:pt x="168" y="210"/>
                    </a:lnTo>
                    <a:lnTo>
                      <a:pt x="168" y="204"/>
                    </a:lnTo>
                    <a:lnTo>
                      <a:pt x="162" y="204"/>
                    </a:lnTo>
                    <a:lnTo>
                      <a:pt x="156" y="204"/>
                    </a:lnTo>
                    <a:lnTo>
                      <a:pt x="150" y="204"/>
                    </a:lnTo>
                    <a:lnTo>
                      <a:pt x="150" y="198"/>
                    </a:lnTo>
                    <a:lnTo>
                      <a:pt x="150" y="204"/>
                    </a:lnTo>
                    <a:lnTo>
                      <a:pt x="144" y="204"/>
                    </a:lnTo>
                    <a:lnTo>
                      <a:pt x="138" y="204"/>
                    </a:lnTo>
                    <a:lnTo>
                      <a:pt x="132" y="204"/>
                    </a:lnTo>
                    <a:lnTo>
                      <a:pt x="132" y="210"/>
                    </a:lnTo>
                    <a:lnTo>
                      <a:pt x="126" y="210"/>
                    </a:lnTo>
                    <a:lnTo>
                      <a:pt x="126" y="204"/>
                    </a:lnTo>
                    <a:lnTo>
                      <a:pt x="120" y="204"/>
                    </a:lnTo>
                    <a:lnTo>
                      <a:pt x="114" y="204"/>
                    </a:lnTo>
                    <a:lnTo>
                      <a:pt x="108" y="210"/>
                    </a:lnTo>
                    <a:lnTo>
                      <a:pt x="108" y="204"/>
                    </a:lnTo>
                    <a:lnTo>
                      <a:pt x="102" y="204"/>
                    </a:lnTo>
                    <a:lnTo>
                      <a:pt x="96" y="204"/>
                    </a:lnTo>
                    <a:lnTo>
                      <a:pt x="96" y="210"/>
                    </a:lnTo>
                    <a:lnTo>
                      <a:pt x="90" y="210"/>
                    </a:lnTo>
                    <a:lnTo>
                      <a:pt x="90" y="216"/>
                    </a:lnTo>
                    <a:lnTo>
                      <a:pt x="90" y="210"/>
                    </a:lnTo>
                    <a:lnTo>
                      <a:pt x="90" y="216"/>
                    </a:lnTo>
                    <a:lnTo>
                      <a:pt x="90" y="210"/>
                    </a:lnTo>
                    <a:lnTo>
                      <a:pt x="84" y="216"/>
                    </a:lnTo>
                    <a:lnTo>
                      <a:pt x="84" y="210"/>
                    </a:lnTo>
                    <a:lnTo>
                      <a:pt x="84" y="216"/>
                    </a:lnTo>
                    <a:lnTo>
                      <a:pt x="78" y="216"/>
                    </a:lnTo>
                    <a:lnTo>
                      <a:pt x="78" y="222"/>
                    </a:lnTo>
                    <a:lnTo>
                      <a:pt x="72" y="222"/>
                    </a:lnTo>
                    <a:lnTo>
                      <a:pt x="66" y="222"/>
                    </a:lnTo>
                    <a:lnTo>
                      <a:pt x="66" y="228"/>
                    </a:lnTo>
                    <a:lnTo>
                      <a:pt x="60" y="228"/>
                    </a:lnTo>
                    <a:lnTo>
                      <a:pt x="60" y="234"/>
                    </a:lnTo>
                    <a:lnTo>
                      <a:pt x="54" y="234"/>
                    </a:lnTo>
                    <a:lnTo>
                      <a:pt x="54" y="240"/>
                    </a:lnTo>
                    <a:lnTo>
                      <a:pt x="48" y="240"/>
                    </a:lnTo>
                    <a:lnTo>
                      <a:pt x="48" y="234"/>
                    </a:lnTo>
                    <a:lnTo>
                      <a:pt x="42" y="234"/>
                    </a:lnTo>
                    <a:lnTo>
                      <a:pt x="36" y="234"/>
                    </a:lnTo>
                    <a:lnTo>
                      <a:pt x="36" y="228"/>
                    </a:lnTo>
                    <a:lnTo>
                      <a:pt x="36" y="222"/>
                    </a:lnTo>
                    <a:lnTo>
                      <a:pt x="30" y="222"/>
                    </a:lnTo>
                    <a:lnTo>
                      <a:pt x="24" y="222"/>
                    </a:lnTo>
                    <a:lnTo>
                      <a:pt x="24" y="228"/>
                    </a:lnTo>
                    <a:lnTo>
                      <a:pt x="18" y="228"/>
                    </a:lnTo>
                    <a:lnTo>
                      <a:pt x="12" y="228"/>
                    </a:lnTo>
                    <a:lnTo>
                      <a:pt x="12" y="222"/>
                    </a:lnTo>
                    <a:lnTo>
                      <a:pt x="12" y="216"/>
                    </a:lnTo>
                    <a:lnTo>
                      <a:pt x="12" y="210"/>
                    </a:lnTo>
                    <a:lnTo>
                      <a:pt x="12" y="204"/>
                    </a:lnTo>
                    <a:lnTo>
                      <a:pt x="6" y="204"/>
                    </a:lnTo>
                    <a:lnTo>
                      <a:pt x="6" y="198"/>
                    </a:lnTo>
                    <a:lnTo>
                      <a:pt x="6" y="204"/>
                    </a:lnTo>
                    <a:lnTo>
                      <a:pt x="6" y="198"/>
                    </a:lnTo>
                    <a:lnTo>
                      <a:pt x="0" y="198"/>
                    </a:lnTo>
                    <a:lnTo>
                      <a:pt x="6" y="198"/>
                    </a:lnTo>
                    <a:lnTo>
                      <a:pt x="0" y="198"/>
                    </a:lnTo>
                    <a:lnTo>
                      <a:pt x="0" y="192"/>
                    </a:lnTo>
                    <a:lnTo>
                      <a:pt x="0" y="186"/>
                    </a:lnTo>
                    <a:lnTo>
                      <a:pt x="6" y="186"/>
                    </a:lnTo>
                    <a:lnTo>
                      <a:pt x="12" y="186"/>
                    </a:lnTo>
                    <a:lnTo>
                      <a:pt x="12" y="180"/>
                    </a:lnTo>
                    <a:lnTo>
                      <a:pt x="12" y="174"/>
                    </a:lnTo>
                    <a:lnTo>
                      <a:pt x="18" y="174"/>
                    </a:lnTo>
                    <a:lnTo>
                      <a:pt x="18" y="168"/>
                    </a:lnTo>
                    <a:lnTo>
                      <a:pt x="12" y="168"/>
                    </a:lnTo>
                    <a:lnTo>
                      <a:pt x="18" y="168"/>
                    </a:lnTo>
                    <a:lnTo>
                      <a:pt x="18" y="162"/>
                    </a:lnTo>
                    <a:lnTo>
                      <a:pt x="24" y="162"/>
                    </a:lnTo>
                    <a:lnTo>
                      <a:pt x="24" y="156"/>
                    </a:lnTo>
                    <a:lnTo>
                      <a:pt x="18" y="156"/>
                    </a:lnTo>
                    <a:lnTo>
                      <a:pt x="12" y="156"/>
                    </a:lnTo>
                    <a:lnTo>
                      <a:pt x="12" y="150"/>
                    </a:lnTo>
                    <a:lnTo>
                      <a:pt x="6" y="150"/>
                    </a:lnTo>
                    <a:lnTo>
                      <a:pt x="6" y="144"/>
                    </a:lnTo>
                    <a:lnTo>
                      <a:pt x="0" y="144"/>
                    </a:lnTo>
                    <a:lnTo>
                      <a:pt x="0" y="138"/>
                    </a:lnTo>
                    <a:lnTo>
                      <a:pt x="0" y="132"/>
                    </a:lnTo>
                    <a:lnTo>
                      <a:pt x="0" y="126"/>
                    </a:lnTo>
                    <a:lnTo>
                      <a:pt x="6" y="126"/>
                    </a:lnTo>
                    <a:lnTo>
                      <a:pt x="6" y="120"/>
                    </a:lnTo>
                    <a:lnTo>
                      <a:pt x="12" y="120"/>
                    </a:lnTo>
                    <a:lnTo>
                      <a:pt x="12" y="114"/>
                    </a:lnTo>
                    <a:lnTo>
                      <a:pt x="12" y="108"/>
                    </a:lnTo>
                    <a:lnTo>
                      <a:pt x="18" y="108"/>
                    </a:lnTo>
                    <a:lnTo>
                      <a:pt x="12" y="108"/>
                    </a:lnTo>
                    <a:lnTo>
                      <a:pt x="12" y="102"/>
                    </a:lnTo>
                    <a:lnTo>
                      <a:pt x="12" y="96"/>
                    </a:lnTo>
                    <a:lnTo>
                      <a:pt x="18" y="96"/>
                    </a:lnTo>
                    <a:lnTo>
                      <a:pt x="18" y="90"/>
                    </a:lnTo>
                    <a:lnTo>
                      <a:pt x="24" y="90"/>
                    </a:lnTo>
                    <a:lnTo>
                      <a:pt x="30" y="90"/>
                    </a:lnTo>
                    <a:lnTo>
                      <a:pt x="36" y="90"/>
                    </a:lnTo>
                    <a:lnTo>
                      <a:pt x="36" y="96"/>
                    </a:lnTo>
                    <a:lnTo>
                      <a:pt x="42" y="96"/>
                    </a:lnTo>
                    <a:lnTo>
                      <a:pt x="48" y="96"/>
                    </a:lnTo>
                    <a:lnTo>
                      <a:pt x="48" y="90"/>
                    </a:lnTo>
                    <a:lnTo>
                      <a:pt x="54" y="90"/>
                    </a:lnTo>
                    <a:lnTo>
                      <a:pt x="54" y="96"/>
                    </a:lnTo>
                    <a:lnTo>
                      <a:pt x="54" y="90"/>
                    </a:lnTo>
                    <a:lnTo>
                      <a:pt x="54" y="96"/>
                    </a:lnTo>
                    <a:lnTo>
                      <a:pt x="54" y="90"/>
                    </a:lnTo>
                    <a:lnTo>
                      <a:pt x="60" y="90"/>
                    </a:lnTo>
                    <a:lnTo>
                      <a:pt x="54" y="90"/>
                    </a:lnTo>
                    <a:lnTo>
                      <a:pt x="60" y="90"/>
                    </a:lnTo>
                    <a:lnTo>
                      <a:pt x="60" y="84"/>
                    </a:lnTo>
                    <a:lnTo>
                      <a:pt x="66" y="84"/>
                    </a:lnTo>
                    <a:lnTo>
                      <a:pt x="72" y="84"/>
                    </a:lnTo>
                    <a:close/>
                  </a:path>
                </a:pathLst>
              </a:custGeom>
              <a:blipFill dpi="0" rotWithShape="0">
                <a:blip r:embed="rId4" cstate="print"/>
                <a:srcRect/>
                <a:tile tx="0" ty="0" sx="100000" sy="100000" flip="none" algn="tl"/>
              </a:blipFill>
              <a:ln w="9525">
                <a:solidFill>
                  <a:srgbClr val="000000"/>
                </a:solidFill>
                <a:prstDash val="solid"/>
                <a:round/>
                <a:headEnd/>
                <a:tailEnd/>
              </a:ln>
            </p:spPr>
            <p:txBody>
              <a:bodyPr/>
              <a:lstStyle/>
              <a:p>
                <a:endParaRPr lang="en-US"/>
              </a:p>
            </p:txBody>
          </p:sp>
          <p:sp>
            <p:nvSpPr>
              <p:cNvPr id="36" name="Freeform 27"/>
              <p:cNvSpPr>
                <a:spLocks noChangeAspect="1"/>
              </p:cNvSpPr>
              <p:nvPr/>
            </p:nvSpPr>
            <p:spPr bwMode="auto">
              <a:xfrm>
                <a:off x="2457" y="1965"/>
                <a:ext cx="474" cy="366"/>
              </a:xfrm>
              <a:custGeom>
                <a:avLst/>
                <a:gdLst/>
                <a:ahLst/>
                <a:cxnLst>
                  <a:cxn ang="0">
                    <a:pos x="462" y="54"/>
                  </a:cxn>
                  <a:cxn ang="0">
                    <a:pos x="450" y="66"/>
                  </a:cxn>
                  <a:cxn ang="0">
                    <a:pos x="438" y="90"/>
                  </a:cxn>
                  <a:cxn ang="0">
                    <a:pos x="414" y="102"/>
                  </a:cxn>
                  <a:cxn ang="0">
                    <a:pos x="396" y="102"/>
                  </a:cxn>
                  <a:cxn ang="0">
                    <a:pos x="378" y="108"/>
                  </a:cxn>
                  <a:cxn ang="0">
                    <a:pos x="360" y="114"/>
                  </a:cxn>
                  <a:cxn ang="0">
                    <a:pos x="342" y="120"/>
                  </a:cxn>
                  <a:cxn ang="0">
                    <a:pos x="342" y="144"/>
                  </a:cxn>
                  <a:cxn ang="0">
                    <a:pos x="330" y="156"/>
                  </a:cxn>
                  <a:cxn ang="0">
                    <a:pos x="312" y="174"/>
                  </a:cxn>
                  <a:cxn ang="0">
                    <a:pos x="300" y="186"/>
                  </a:cxn>
                  <a:cxn ang="0">
                    <a:pos x="282" y="192"/>
                  </a:cxn>
                  <a:cxn ang="0">
                    <a:pos x="264" y="198"/>
                  </a:cxn>
                  <a:cxn ang="0">
                    <a:pos x="240" y="198"/>
                  </a:cxn>
                  <a:cxn ang="0">
                    <a:pos x="234" y="228"/>
                  </a:cxn>
                  <a:cxn ang="0">
                    <a:pos x="234" y="252"/>
                  </a:cxn>
                  <a:cxn ang="0">
                    <a:pos x="210" y="264"/>
                  </a:cxn>
                  <a:cxn ang="0">
                    <a:pos x="198" y="288"/>
                  </a:cxn>
                  <a:cxn ang="0">
                    <a:pos x="198" y="312"/>
                  </a:cxn>
                  <a:cxn ang="0">
                    <a:pos x="204" y="330"/>
                  </a:cxn>
                  <a:cxn ang="0">
                    <a:pos x="186" y="348"/>
                  </a:cxn>
                  <a:cxn ang="0">
                    <a:pos x="168" y="354"/>
                  </a:cxn>
                  <a:cxn ang="0">
                    <a:pos x="144" y="354"/>
                  </a:cxn>
                  <a:cxn ang="0">
                    <a:pos x="126" y="360"/>
                  </a:cxn>
                  <a:cxn ang="0">
                    <a:pos x="114" y="360"/>
                  </a:cxn>
                  <a:cxn ang="0">
                    <a:pos x="96" y="342"/>
                  </a:cxn>
                  <a:cxn ang="0">
                    <a:pos x="66" y="348"/>
                  </a:cxn>
                  <a:cxn ang="0">
                    <a:pos x="42" y="336"/>
                  </a:cxn>
                  <a:cxn ang="0">
                    <a:pos x="30" y="324"/>
                  </a:cxn>
                  <a:cxn ang="0">
                    <a:pos x="18" y="312"/>
                  </a:cxn>
                  <a:cxn ang="0">
                    <a:pos x="18" y="288"/>
                  </a:cxn>
                  <a:cxn ang="0">
                    <a:pos x="30" y="264"/>
                  </a:cxn>
                  <a:cxn ang="0">
                    <a:pos x="30" y="252"/>
                  </a:cxn>
                  <a:cxn ang="0">
                    <a:pos x="30" y="240"/>
                  </a:cxn>
                  <a:cxn ang="0">
                    <a:pos x="18" y="216"/>
                  </a:cxn>
                  <a:cxn ang="0">
                    <a:pos x="12" y="192"/>
                  </a:cxn>
                  <a:cxn ang="0">
                    <a:pos x="0" y="168"/>
                  </a:cxn>
                  <a:cxn ang="0">
                    <a:pos x="12" y="144"/>
                  </a:cxn>
                  <a:cxn ang="0">
                    <a:pos x="42" y="138"/>
                  </a:cxn>
                  <a:cxn ang="0">
                    <a:pos x="48" y="120"/>
                  </a:cxn>
                  <a:cxn ang="0">
                    <a:pos x="60" y="108"/>
                  </a:cxn>
                  <a:cxn ang="0">
                    <a:pos x="84" y="96"/>
                  </a:cxn>
                  <a:cxn ang="0">
                    <a:pos x="96" y="72"/>
                  </a:cxn>
                  <a:cxn ang="0">
                    <a:pos x="114" y="54"/>
                  </a:cxn>
                  <a:cxn ang="0">
                    <a:pos x="132" y="36"/>
                  </a:cxn>
                  <a:cxn ang="0">
                    <a:pos x="156" y="36"/>
                  </a:cxn>
                  <a:cxn ang="0">
                    <a:pos x="180" y="24"/>
                  </a:cxn>
                  <a:cxn ang="0">
                    <a:pos x="204" y="12"/>
                  </a:cxn>
                  <a:cxn ang="0">
                    <a:pos x="210" y="30"/>
                  </a:cxn>
                  <a:cxn ang="0">
                    <a:pos x="234" y="30"/>
                  </a:cxn>
                  <a:cxn ang="0">
                    <a:pos x="252" y="36"/>
                  </a:cxn>
                  <a:cxn ang="0">
                    <a:pos x="276" y="24"/>
                  </a:cxn>
                  <a:cxn ang="0">
                    <a:pos x="288" y="18"/>
                  </a:cxn>
                  <a:cxn ang="0">
                    <a:pos x="300" y="6"/>
                  </a:cxn>
                  <a:cxn ang="0">
                    <a:pos x="324" y="12"/>
                  </a:cxn>
                  <a:cxn ang="0">
                    <a:pos x="348" y="0"/>
                  </a:cxn>
                  <a:cxn ang="0">
                    <a:pos x="372" y="12"/>
                  </a:cxn>
                  <a:cxn ang="0">
                    <a:pos x="402" y="18"/>
                  </a:cxn>
                  <a:cxn ang="0">
                    <a:pos x="432" y="24"/>
                  </a:cxn>
                  <a:cxn ang="0">
                    <a:pos x="462" y="30"/>
                  </a:cxn>
                </a:cxnLst>
                <a:rect l="0" t="0" r="r" b="b"/>
                <a:pathLst>
                  <a:path w="474" h="366">
                    <a:moveTo>
                      <a:pt x="456" y="12"/>
                    </a:moveTo>
                    <a:lnTo>
                      <a:pt x="474" y="24"/>
                    </a:lnTo>
                    <a:lnTo>
                      <a:pt x="474" y="30"/>
                    </a:lnTo>
                    <a:lnTo>
                      <a:pt x="474" y="54"/>
                    </a:lnTo>
                    <a:lnTo>
                      <a:pt x="468" y="54"/>
                    </a:lnTo>
                    <a:lnTo>
                      <a:pt x="462" y="54"/>
                    </a:lnTo>
                    <a:lnTo>
                      <a:pt x="456" y="54"/>
                    </a:lnTo>
                    <a:lnTo>
                      <a:pt x="456" y="60"/>
                    </a:lnTo>
                    <a:lnTo>
                      <a:pt x="450" y="60"/>
                    </a:lnTo>
                    <a:lnTo>
                      <a:pt x="444" y="60"/>
                    </a:lnTo>
                    <a:lnTo>
                      <a:pt x="444" y="66"/>
                    </a:lnTo>
                    <a:lnTo>
                      <a:pt x="450" y="66"/>
                    </a:lnTo>
                    <a:lnTo>
                      <a:pt x="444" y="66"/>
                    </a:lnTo>
                    <a:lnTo>
                      <a:pt x="444" y="72"/>
                    </a:lnTo>
                    <a:lnTo>
                      <a:pt x="438" y="72"/>
                    </a:lnTo>
                    <a:lnTo>
                      <a:pt x="438" y="78"/>
                    </a:lnTo>
                    <a:lnTo>
                      <a:pt x="438" y="84"/>
                    </a:lnTo>
                    <a:lnTo>
                      <a:pt x="438" y="90"/>
                    </a:lnTo>
                    <a:lnTo>
                      <a:pt x="432" y="90"/>
                    </a:lnTo>
                    <a:lnTo>
                      <a:pt x="432" y="96"/>
                    </a:lnTo>
                    <a:lnTo>
                      <a:pt x="426" y="96"/>
                    </a:lnTo>
                    <a:lnTo>
                      <a:pt x="420" y="96"/>
                    </a:lnTo>
                    <a:lnTo>
                      <a:pt x="414" y="96"/>
                    </a:lnTo>
                    <a:lnTo>
                      <a:pt x="414" y="102"/>
                    </a:lnTo>
                    <a:lnTo>
                      <a:pt x="414" y="96"/>
                    </a:lnTo>
                    <a:lnTo>
                      <a:pt x="414" y="102"/>
                    </a:lnTo>
                    <a:lnTo>
                      <a:pt x="408" y="96"/>
                    </a:lnTo>
                    <a:lnTo>
                      <a:pt x="402" y="96"/>
                    </a:lnTo>
                    <a:lnTo>
                      <a:pt x="402" y="102"/>
                    </a:lnTo>
                    <a:lnTo>
                      <a:pt x="396" y="102"/>
                    </a:lnTo>
                    <a:lnTo>
                      <a:pt x="396" y="108"/>
                    </a:lnTo>
                    <a:lnTo>
                      <a:pt x="390" y="108"/>
                    </a:lnTo>
                    <a:lnTo>
                      <a:pt x="390" y="114"/>
                    </a:lnTo>
                    <a:lnTo>
                      <a:pt x="384" y="114"/>
                    </a:lnTo>
                    <a:lnTo>
                      <a:pt x="378" y="114"/>
                    </a:lnTo>
                    <a:lnTo>
                      <a:pt x="378" y="108"/>
                    </a:lnTo>
                    <a:lnTo>
                      <a:pt x="378" y="114"/>
                    </a:lnTo>
                    <a:lnTo>
                      <a:pt x="372" y="114"/>
                    </a:lnTo>
                    <a:lnTo>
                      <a:pt x="372" y="108"/>
                    </a:lnTo>
                    <a:lnTo>
                      <a:pt x="366" y="108"/>
                    </a:lnTo>
                    <a:lnTo>
                      <a:pt x="360" y="108"/>
                    </a:lnTo>
                    <a:lnTo>
                      <a:pt x="360" y="114"/>
                    </a:lnTo>
                    <a:lnTo>
                      <a:pt x="360" y="108"/>
                    </a:lnTo>
                    <a:lnTo>
                      <a:pt x="354" y="108"/>
                    </a:lnTo>
                    <a:lnTo>
                      <a:pt x="354" y="114"/>
                    </a:lnTo>
                    <a:lnTo>
                      <a:pt x="348" y="114"/>
                    </a:lnTo>
                    <a:lnTo>
                      <a:pt x="342" y="114"/>
                    </a:lnTo>
                    <a:lnTo>
                      <a:pt x="342" y="120"/>
                    </a:lnTo>
                    <a:lnTo>
                      <a:pt x="342" y="126"/>
                    </a:lnTo>
                    <a:lnTo>
                      <a:pt x="342" y="132"/>
                    </a:lnTo>
                    <a:lnTo>
                      <a:pt x="348" y="132"/>
                    </a:lnTo>
                    <a:lnTo>
                      <a:pt x="348" y="138"/>
                    </a:lnTo>
                    <a:lnTo>
                      <a:pt x="342" y="138"/>
                    </a:lnTo>
                    <a:lnTo>
                      <a:pt x="342" y="144"/>
                    </a:lnTo>
                    <a:lnTo>
                      <a:pt x="342" y="150"/>
                    </a:lnTo>
                    <a:lnTo>
                      <a:pt x="336" y="150"/>
                    </a:lnTo>
                    <a:lnTo>
                      <a:pt x="330" y="150"/>
                    </a:lnTo>
                    <a:lnTo>
                      <a:pt x="330" y="144"/>
                    </a:lnTo>
                    <a:lnTo>
                      <a:pt x="330" y="150"/>
                    </a:lnTo>
                    <a:lnTo>
                      <a:pt x="330" y="156"/>
                    </a:lnTo>
                    <a:lnTo>
                      <a:pt x="324" y="156"/>
                    </a:lnTo>
                    <a:lnTo>
                      <a:pt x="324" y="162"/>
                    </a:lnTo>
                    <a:lnTo>
                      <a:pt x="324" y="168"/>
                    </a:lnTo>
                    <a:lnTo>
                      <a:pt x="318" y="168"/>
                    </a:lnTo>
                    <a:lnTo>
                      <a:pt x="312" y="168"/>
                    </a:lnTo>
                    <a:lnTo>
                      <a:pt x="312" y="174"/>
                    </a:lnTo>
                    <a:lnTo>
                      <a:pt x="312" y="168"/>
                    </a:lnTo>
                    <a:lnTo>
                      <a:pt x="312" y="174"/>
                    </a:lnTo>
                    <a:lnTo>
                      <a:pt x="306" y="174"/>
                    </a:lnTo>
                    <a:lnTo>
                      <a:pt x="306" y="180"/>
                    </a:lnTo>
                    <a:lnTo>
                      <a:pt x="306" y="186"/>
                    </a:lnTo>
                    <a:lnTo>
                      <a:pt x="300" y="186"/>
                    </a:lnTo>
                    <a:lnTo>
                      <a:pt x="300" y="192"/>
                    </a:lnTo>
                    <a:lnTo>
                      <a:pt x="294" y="192"/>
                    </a:lnTo>
                    <a:lnTo>
                      <a:pt x="288" y="192"/>
                    </a:lnTo>
                    <a:lnTo>
                      <a:pt x="282" y="192"/>
                    </a:lnTo>
                    <a:lnTo>
                      <a:pt x="282" y="186"/>
                    </a:lnTo>
                    <a:lnTo>
                      <a:pt x="282" y="192"/>
                    </a:lnTo>
                    <a:lnTo>
                      <a:pt x="276" y="192"/>
                    </a:lnTo>
                    <a:lnTo>
                      <a:pt x="270" y="192"/>
                    </a:lnTo>
                    <a:lnTo>
                      <a:pt x="270" y="198"/>
                    </a:lnTo>
                    <a:lnTo>
                      <a:pt x="264" y="198"/>
                    </a:lnTo>
                    <a:lnTo>
                      <a:pt x="264" y="204"/>
                    </a:lnTo>
                    <a:lnTo>
                      <a:pt x="264" y="198"/>
                    </a:lnTo>
                    <a:lnTo>
                      <a:pt x="258" y="198"/>
                    </a:lnTo>
                    <a:lnTo>
                      <a:pt x="258" y="204"/>
                    </a:lnTo>
                    <a:lnTo>
                      <a:pt x="252" y="204"/>
                    </a:lnTo>
                    <a:lnTo>
                      <a:pt x="246" y="204"/>
                    </a:lnTo>
                    <a:lnTo>
                      <a:pt x="246" y="198"/>
                    </a:lnTo>
                    <a:lnTo>
                      <a:pt x="240" y="198"/>
                    </a:lnTo>
                    <a:lnTo>
                      <a:pt x="240" y="204"/>
                    </a:lnTo>
                    <a:lnTo>
                      <a:pt x="234" y="204"/>
                    </a:lnTo>
                    <a:lnTo>
                      <a:pt x="234" y="210"/>
                    </a:lnTo>
                    <a:lnTo>
                      <a:pt x="234" y="216"/>
                    </a:lnTo>
                    <a:lnTo>
                      <a:pt x="234" y="222"/>
                    </a:lnTo>
                    <a:lnTo>
                      <a:pt x="234" y="228"/>
                    </a:lnTo>
                    <a:lnTo>
                      <a:pt x="234" y="234"/>
                    </a:lnTo>
                    <a:lnTo>
                      <a:pt x="240" y="234"/>
                    </a:lnTo>
                    <a:lnTo>
                      <a:pt x="240" y="240"/>
                    </a:lnTo>
                    <a:lnTo>
                      <a:pt x="240" y="246"/>
                    </a:lnTo>
                    <a:lnTo>
                      <a:pt x="234" y="246"/>
                    </a:lnTo>
                    <a:lnTo>
                      <a:pt x="234" y="252"/>
                    </a:lnTo>
                    <a:lnTo>
                      <a:pt x="234" y="258"/>
                    </a:lnTo>
                    <a:lnTo>
                      <a:pt x="228" y="258"/>
                    </a:lnTo>
                    <a:lnTo>
                      <a:pt x="222" y="258"/>
                    </a:lnTo>
                    <a:lnTo>
                      <a:pt x="222" y="264"/>
                    </a:lnTo>
                    <a:lnTo>
                      <a:pt x="216" y="264"/>
                    </a:lnTo>
                    <a:lnTo>
                      <a:pt x="210" y="264"/>
                    </a:lnTo>
                    <a:lnTo>
                      <a:pt x="210" y="270"/>
                    </a:lnTo>
                    <a:lnTo>
                      <a:pt x="204" y="270"/>
                    </a:lnTo>
                    <a:lnTo>
                      <a:pt x="204" y="276"/>
                    </a:lnTo>
                    <a:lnTo>
                      <a:pt x="204" y="282"/>
                    </a:lnTo>
                    <a:lnTo>
                      <a:pt x="198" y="282"/>
                    </a:lnTo>
                    <a:lnTo>
                      <a:pt x="198" y="288"/>
                    </a:lnTo>
                    <a:lnTo>
                      <a:pt x="204" y="288"/>
                    </a:lnTo>
                    <a:lnTo>
                      <a:pt x="204" y="294"/>
                    </a:lnTo>
                    <a:lnTo>
                      <a:pt x="204" y="300"/>
                    </a:lnTo>
                    <a:lnTo>
                      <a:pt x="204" y="306"/>
                    </a:lnTo>
                    <a:lnTo>
                      <a:pt x="198" y="306"/>
                    </a:lnTo>
                    <a:lnTo>
                      <a:pt x="198" y="312"/>
                    </a:lnTo>
                    <a:lnTo>
                      <a:pt x="198" y="318"/>
                    </a:lnTo>
                    <a:lnTo>
                      <a:pt x="198" y="324"/>
                    </a:lnTo>
                    <a:lnTo>
                      <a:pt x="204" y="324"/>
                    </a:lnTo>
                    <a:lnTo>
                      <a:pt x="204" y="330"/>
                    </a:lnTo>
                    <a:lnTo>
                      <a:pt x="198" y="330"/>
                    </a:lnTo>
                    <a:lnTo>
                      <a:pt x="204" y="330"/>
                    </a:lnTo>
                    <a:lnTo>
                      <a:pt x="204" y="336"/>
                    </a:lnTo>
                    <a:lnTo>
                      <a:pt x="204" y="342"/>
                    </a:lnTo>
                    <a:lnTo>
                      <a:pt x="198" y="342"/>
                    </a:lnTo>
                    <a:lnTo>
                      <a:pt x="192" y="342"/>
                    </a:lnTo>
                    <a:lnTo>
                      <a:pt x="186" y="342"/>
                    </a:lnTo>
                    <a:lnTo>
                      <a:pt x="186" y="348"/>
                    </a:lnTo>
                    <a:lnTo>
                      <a:pt x="180" y="348"/>
                    </a:lnTo>
                    <a:lnTo>
                      <a:pt x="180" y="354"/>
                    </a:lnTo>
                    <a:lnTo>
                      <a:pt x="174" y="354"/>
                    </a:lnTo>
                    <a:lnTo>
                      <a:pt x="174" y="360"/>
                    </a:lnTo>
                    <a:lnTo>
                      <a:pt x="174" y="354"/>
                    </a:lnTo>
                    <a:lnTo>
                      <a:pt x="168" y="354"/>
                    </a:lnTo>
                    <a:lnTo>
                      <a:pt x="168" y="360"/>
                    </a:lnTo>
                    <a:lnTo>
                      <a:pt x="168" y="354"/>
                    </a:lnTo>
                    <a:lnTo>
                      <a:pt x="162" y="354"/>
                    </a:lnTo>
                    <a:lnTo>
                      <a:pt x="156" y="354"/>
                    </a:lnTo>
                    <a:lnTo>
                      <a:pt x="150" y="354"/>
                    </a:lnTo>
                    <a:lnTo>
                      <a:pt x="144" y="354"/>
                    </a:lnTo>
                    <a:lnTo>
                      <a:pt x="144" y="360"/>
                    </a:lnTo>
                    <a:lnTo>
                      <a:pt x="138" y="360"/>
                    </a:lnTo>
                    <a:lnTo>
                      <a:pt x="138" y="366"/>
                    </a:lnTo>
                    <a:lnTo>
                      <a:pt x="132" y="366"/>
                    </a:lnTo>
                    <a:lnTo>
                      <a:pt x="132" y="360"/>
                    </a:lnTo>
                    <a:lnTo>
                      <a:pt x="126" y="360"/>
                    </a:lnTo>
                    <a:lnTo>
                      <a:pt x="126" y="366"/>
                    </a:lnTo>
                    <a:lnTo>
                      <a:pt x="120" y="366"/>
                    </a:lnTo>
                    <a:lnTo>
                      <a:pt x="120" y="360"/>
                    </a:lnTo>
                    <a:lnTo>
                      <a:pt x="114" y="360"/>
                    </a:lnTo>
                    <a:lnTo>
                      <a:pt x="114" y="354"/>
                    </a:lnTo>
                    <a:lnTo>
                      <a:pt x="114" y="360"/>
                    </a:lnTo>
                    <a:lnTo>
                      <a:pt x="108" y="360"/>
                    </a:lnTo>
                    <a:lnTo>
                      <a:pt x="108" y="354"/>
                    </a:lnTo>
                    <a:lnTo>
                      <a:pt x="102" y="354"/>
                    </a:lnTo>
                    <a:lnTo>
                      <a:pt x="96" y="354"/>
                    </a:lnTo>
                    <a:lnTo>
                      <a:pt x="96" y="348"/>
                    </a:lnTo>
                    <a:lnTo>
                      <a:pt x="96" y="342"/>
                    </a:lnTo>
                    <a:lnTo>
                      <a:pt x="90" y="342"/>
                    </a:lnTo>
                    <a:lnTo>
                      <a:pt x="84" y="342"/>
                    </a:lnTo>
                    <a:lnTo>
                      <a:pt x="84" y="348"/>
                    </a:lnTo>
                    <a:lnTo>
                      <a:pt x="78" y="348"/>
                    </a:lnTo>
                    <a:lnTo>
                      <a:pt x="72" y="348"/>
                    </a:lnTo>
                    <a:lnTo>
                      <a:pt x="66" y="348"/>
                    </a:lnTo>
                    <a:lnTo>
                      <a:pt x="60" y="348"/>
                    </a:lnTo>
                    <a:lnTo>
                      <a:pt x="60" y="342"/>
                    </a:lnTo>
                    <a:lnTo>
                      <a:pt x="54" y="342"/>
                    </a:lnTo>
                    <a:lnTo>
                      <a:pt x="54" y="336"/>
                    </a:lnTo>
                    <a:lnTo>
                      <a:pt x="48" y="336"/>
                    </a:lnTo>
                    <a:lnTo>
                      <a:pt x="42" y="336"/>
                    </a:lnTo>
                    <a:lnTo>
                      <a:pt x="42" y="330"/>
                    </a:lnTo>
                    <a:lnTo>
                      <a:pt x="36" y="330"/>
                    </a:lnTo>
                    <a:lnTo>
                      <a:pt x="36" y="324"/>
                    </a:lnTo>
                    <a:lnTo>
                      <a:pt x="36" y="318"/>
                    </a:lnTo>
                    <a:lnTo>
                      <a:pt x="30" y="318"/>
                    </a:lnTo>
                    <a:lnTo>
                      <a:pt x="30" y="324"/>
                    </a:lnTo>
                    <a:lnTo>
                      <a:pt x="24" y="324"/>
                    </a:lnTo>
                    <a:lnTo>
                      <a:pt x="24" y="318"/>
                    </a:lnTo>
                    <a:lnTo>
                      <a:pt x="30" y="318"/>
                    </a:lnTo>
                    <a:lnTo>
                      <a:pt x="24" y="318"/>
                    </a:lnTo>
                    <a:lnTo>
                      <a:pt x="24" y="312"/>
                    </a:lnTo>
                    <a:lnTo>
                      <a:pt x="18" y="312"/>
                    </a:lnTo>
                    <a:lnTo>
                      <a:pt x="18" y="306"/>
                    </a:lnTo>
                    <a:lnTo>
                      <a:pt x="12" y="306"/>
                    </a:lnTo>
                    <a:lnTo>
                      <a:pt x="12" y="300"/>
                    </a:lnTo>
                    <a:lnTo>
                      <a:pt x="12" y="294"/>
                    </a:lnTo>
                    <a:lnTo>
                      <a:pt x="18" y="294"/>
                    </a:lnTo>
                    <a:lnTo>
                      <a:pt x="18" y="288"/>
                    </a:lnTo>
                    <a:lnTo>
                      <a:pt x="24" y="288"/>
                    </a:lnTo>
                    <a:lnTo>
                      <a:pt x="24" y="282"/>
                    </a:lnTo>
                    <a:lnTo>
                      <a:pt x="24" y="276"/>
                    </a:lnTo>
                    <a:lnTo>
                      <a:pt x="24" y="270"/>
                    </a:lnTo>
                    <a:lnTo>
                      <a:pt x="24" y="264"/>
                    </a:lnTo>
                    <a:lnTo>
                      <a:pt x="30" y="264"/>
                    </a:lnTo>
                    <a:lnTo>
                      <a:pt x="24" y="264"/>
                    </a:lnTo>
                    <a:lnTo>
                      <a:pt x="24" y="258"/>
                    </a:lnTo>
                    <a:lnTo>
                      <a:pt x="30" y="258"/>
                    </a:lnTo>
                    <a:lnTo>
                      <a:pt x="24" y="258"/>
                    </a:lnTo>
                    <a:lnTo>
                      <a:pt x="24" y="252"/>
                    </a:lnTo>
                    <a:lnTo>
                      <a:pt x="30" y="252"/>
                    </a:lnTo>
                    <a:lnTo>
                      <a:pt x="30" y="246"/>
                    </a:lnTo>
                    <a:lnTo>
                      <a:pt x="24" y="246"/>
                    </a:lnTo>
                    <a:lnTo>
                      <a:pt x="30" y="246"/>
                    </a:lnTo>
                    <a:lnTo>
                      <a:pt x="24" y="246"/>
                    </a:lnTo>
                    <a:lnTo>
                      <a:pt x="30" y="246"/>
                    </a:lnTo>
                    <a:lnTo>
                      <a:pt x="30" y="240"/>
                    </a:lnTo>
                    <a:lnTo>
                      <a:pt x="24" y="240"/>
                    </a:lnTo>
                    <a:lnTo>
                      <a:pt x="24" y="234"/>
                    </a:lnTo>
                    <a:lnTo>
                      <a:pt x="24" y="228"/>
                    </a:lnTo>
                    <a:lnTo>
                      <a:pt x="24" y="222"/>
                    </a:lnTo>
                    <a:lnTo>
                      <a:pt x="18" y="222"/>
                    </a:lnTo>
                    <a:lnTo>
                      <a:pt x="18" y="216"/>
                    </a:lnTo>
                    <a:lnTo>
                      <a:pt x="18" y="210"/>
                    </a:lnTo>
                    <a:lnTo>
                      <a:pt x="12" y="210"/>
                    </a:lnTo>
                    <a:lnTo>
                      <a:pt x="12" y="204"/>
                    </a:lnTo>
                    <a:lnTo>
                      <a:pt x="12" y="198"/>
                    </a:lnTo>
                    <a:lnTo>
                      <a:pt x="6" y="198"/>
                    </a:lnTo>
                    <a:lnTo>
                      <a:pt x="12" y="192"/>
                    </a:lnTo>
                    <a:lnTo>
                      <a:pt x="12" y="186"/>
                    </a:lnTo>
                    <a:lnTo>
                      <a:pt x="6" y="186"/>
                    </a:lnTo>
                    <a:lnTo>
                      <a:pt x="6" y="180"/>
                    </a:lnTo>
                    <a:lnTo>
                      <a:pt x="6" y="174"/>
                    </a:lnTo>
                    <a:lnTo>
                      <a:pt x="0" y="174"/>
                    </a:lnTo>
                    <a:lnTo>
                      <a:pt x="0" y="168"/>
                    </a:lnTo>
                    <a:lnTo>
                      <a:pt x="0" y="162"/>
                    </a:lnTo>
                    <a:lnTo>
                      <a:pt x="6" y="162"/>
                    </a:lnTo>
                    <a:lnTo>
                      <a:pt x="6" y="156"/>
                    </a:lnTo>
                    <a:lnTo>
                      <a:pt x="6" y="150"/>
                    </a:lnTo>
                    <a:lnTo>
                      <a:pt x="6" y="144"/>
                    </a:lnTo>
                    <a:lnTo>
                      <a:pt x="12" y="144"/>
                    </a:lnTo>
                    <a:lnTo>
                      <a:pt x="18" y="144"/>
                    </a:lnTo>
                    <a:lnTo>
                      <a:pt x="18" y="138"/>
                    </a:lnTo>
                    <a:lnTo>
                      <a:pt x="24" y="138"/>
                    </a:lnTo>
                    <a:lnTo>
                      <a:pt x="30" y="138"/>
                    </a:lnTo>
                    <a:lnTo>
                      <a:pt x="36" y="138"/>
                    </a:lnTo>
                    <a:lnTo>
                      <a:pt x="42" y="138"/>
                    </a:lnTo>
                    <a:lnTo>
                      <a:pt x="48" y="138"/>
                    </a:lnTo>
                    <a:lnTo>
                      <a:pt x="48" y="132"/>
                    </a:lnTo>
                    <a:lnTo>
                      <a:pt x="48" y="126"/>
                    </a:lnTo>
                    <a:lnTo>
                      <a:pt x="54" y="126"/>
                    </a:lnTo>
                    <a:lnTo>
                      <a:pt x="54" y="120"/>
                    </a:lnTo>
                    <a:lnTo>
                      <a:pt x="48" y="120"/>
                    </a:lnTo>
                    <a:lnTo>
                      <a:pt x="54" y="120"/>
                    </a:lnTo>
                    <a:lnTo>
                      <a:pt x="54" y="114"/>
                    </a:lnTo>
                    <a:lnTo>
                      <a:pt x="60" y="114"/>
                    </a:lnTo>
                    <a:lnTo>
                      <a:pt x="66" y="114"/>
                    </a:lnTo>
                    <a:lnTo>
                      <a:pt x="66" y="108"/>
                    </a:lnTo>
                    <a:lnTo>
                      <a:pt x="60" y="108"/>
                    </a:lnTo>
                    <a:lnTo>
                      <a:pt x="60" y="102"/>
                    </a:lnTo>
                    <a:lnTo>
                      <a:pt x="66" y="102"/>
                    </a:lnTo>
                    <a:lnTo>
                      <a:pt x="72" y="102"/>
                    </a:lnTo>
                    <a:lnTo>
                      <a:pt x="72" y="96"/>
                    </a:lnTo>
                    <a:lnTo>
                      <a:pt x="78" y="96"/>
                    </a:lnTo>
                    <a:lnTo>
                      <a:pt x="84" y="96"/>
                    </a:lnTo>
                    <a:lnTo>
                      <a:pt x="84" y="90"/>
                    </a:lnTo>
                    <a:lnTo>
                      <a:pt x="90" y="90"/>
                    </a:lnTo>
                    <a:lnTo>
                      <a:pt x="90" y="84"/>
                    </a:lnTo>
                    <a:lnTo>
                      <a:pt x="90" y="78"/>
                    </a:lnTo>
                    <a:lnTo>
                      <a:pt x="90" y="72"/>
                    </a:lnTo>
                    <a:lnTo>
                      <a:pt x="96" y="72"/>
                    </a:lnTo>
                    <a:lnTo>
                      <a:pt x="96" y="66"/>
                    </a:lnTo>
                    <a:lnTo>
                      <a:pt x="102" y="66"/>
                    </a:lnTo>
                    <a:lnTo>
                      <a:pt x="102" y="60"/>
                    </a:lnTo>
                    <a:lnTo>
                      <a:pt x="108" y="60"/>
                    </a:lnTo>
                    <a:lnTo>
                      <a:pt x="114" y="60"/>
                    </a:lnTo>
                    <a:lnTo>
                      <a:pt x="114" y="54"/>
                    </a:lnTo>
                    <a:lnTo>
                      <a:pt x="120" y="54"/>
                    </a:lnTo>
                    <a:lnTo>
                      <a:pt x="120" y="48"/>
                    </a:lnTo>
                    <a:lnTo>
                      <a:pt x="120" y="42"/>
                    </a:lnTo>
                    <a:lnTo>
                      <a:pt x="126" y="42"/>
                    </a:lnTo>
                    <a:lnTo>
                      <a:pt x="132" y="42"/>
                    </a:lnTo>
                    <a:lnTo>
                      <a:pt x="132" y="36"/>
                    </a:lnTo>
                    <a:lnTo>
                      <a:pt x="138" y="36"/>
                    </a:lnTo>
                    <a:lnTo>
                      <a:pt x="138" y="42"/>
                    </a:lnTo>
                    <a:lnTo>
                      <a:pt x="144" y="42"/>
                    </a:lnTo>
                    <a:lnTo>
                      <a:pt x="144" y="36"/>
                    </a:lnTo>
                    <a:lnTo>
                      <a:pt x="150" y="36"/>
                    </a:lnTo>
                    <a:lnTo>
                      <a:pt x="156" y="36"/>
                    </a:lnTo>
                    <a:lnTo>
                      <a:pt x="162" y="36"/>
                    </a:lnTo>
                    <a:lnTo>
                      <a:pt x="168" y="36"/>
                    </a:lnTo>
                    <a:lnTo>
                      <a:pt x="168" y="30"/>
                    </a:lnTo>
                    <a:lnTo>
                      <a:pt x="174" y="30"/>
                    </a:lnTo>
                    <a:lnTo>
                      <a:pt x="174" y="24"/>
                    </a:lnTo>
                    <a:lnTo>
                      <a:pt x="180" y="24"/>
                    </a:lnTo>
                    <a:lnTo>
                      <a:pt x="186" y="24"/>
                    </a:lnTo>
                    <a:lnTo>
                      <a:pt x="192" y="24"/>
                    </a:lnTo>
                    <a:lnTo>
                      <a:pt x="192" y="18"/>
                    </a:lnTo>
                    <a:lnTo>
                      <a:pt x="198" y="18"/>
                    </a:lnTo>
                    <a:lnTo>
                      <a:pt x="204" y="18"/>
                    </a:lnTo>
                    <a:lnTo>
                      <a:pt x="204" y="12"/>
                    </a:lnTo>
                    <a:lnTo>
                      <a:pt x="210" y="12"/>
                    </a:lnTo>
                    <a:lnTo>
                      <a:pt x="210" y="6"/>
                    </a:lnTo>
                    <a:lnTo>
                      <a:pt x="210" y="12"/>
                    </a:lnTo>
                    <a:lnTo>
                      <a:pt x="210" y="18"/>
                    </a:lnTo>
                    <a:lnTo>
                      <a:pt x="210" y="24"/>
                    </a:lnTo>
                    <a:lnTo>
                      <a:pt x="210" y="30"/>
                    </a:lnTo>
                    <a:lnTo>
                      <a:pt x="216" y="30"/>
                    </a:lnTo>
                    <a:lnTo>
                      <a:pt x="222" y="30"/>
                    </a:lnTo>
                    <a:lnTo>
                      <a:pt x="222" y="24"/>
                    </a:lnTo>
                    <a:lnTo>
                      <a:pt x="228" y="24"/>
                    </a:lnTo>
                    <a:lnTo>
                      <a:pt x="234" y="24"/>
                    </a:lnTo>
                    <a:lnTo>
                      <a:pt x="234" y="30"/>
                    </a:lnTo>
                    <a:lnTo>
                      <a:pt x="234" y="36"/>
                    </a:lnTo>
                    <a:lnTo>
                      <a:pt x="240" y="36"/>
                    </a:lnTo>
                    <a:lnTo>
                      <a:pt x="246" y="36"/>
                    </a:lnTo>
                    <a:lnTo>
                      <a:pt x="246" y="42"/>
                    </a:lnTo>
                    <a:lnTo>
                      <a:pt x="252" y="42"/>
                    </a:lnTo>
                    <a:lnTo>
                      <a:pt x="252" y="36"/>
                    </a:lnTo>
                    <a:lnTo>
                      <a:pt x="258" y="36"/>
                    </a:lnTo>
                    <a:lnTo>
                      <a:pt x="258" y="30"/>
                    </a:lnTo>
                    <a:lnTo>
                      <a:pt x="264" y="30"/>
                    </a:lnTo>
                    <a:lnTo>
                      <a:pt x="264" y="24"/>
                    </a:lnTo>
                    <a:lnTo>
                      <a:pt x="270" y="24"/>
                    </a:lnTo>
                    <a:lnTo>
                      <a:pt x="276" y="24"/>
                    </a:lnTo>
                    <a:lnTo>
                      <a:pt x="276" y="18"/>
                    </a:lnTo>
                    <a:lnTo>
                      <a:pt x="282" y="18"/>
                    </a:lnTo>
                    <a:lnTo>
                      <a:pt x="282" y="12"/>
                    </a:lnTo>
                    <a:lnTo>
                      <a:pt x="282" y="18"/>
                    </a:lnTo>
                    <a:lnTo>
                      <a:pt x="288" y="12"/>
                    </a:lnTo>
                    <a:lnTo>
                      <a:pt x="288" y="18"/>
                    </a:lnTo>
                    <a:lnTo>
                      <a:pt x="288" y="12"/>
                    </a:lnTo>
                    <a:lnTo>
                      <a:pt x="288" y="18"/>
                    </a:lnTo>
                    <a:lnTo>
                      <a:pt x="288" y="12"/>
                    </a:lnTo>
                    <a:lnTo>
                      <a:pt x="294" y="12"/>
                    </a:lnTo>
                    <a:lnTo>
                      <a:pt x="294" y="6"/>
                    </a:lnTo>
                    <a:lnTo>
                      <a:pt x="300" y="6"/>
                    </a:lnTo>
                    <a:lnTo>
                      <a:pt x="306" y="6"/>
                    </a:lnTo>
                    <a:lnTo>
                      <a:pt x="306" y="12"/>
                    </a:lnTo>
                    <a:lnTo>
                      <a:pt x="312" y="6"/>
                    </a:lnTo>
                    <a:lnTo>
                      <a:pt x="318" y="6"/>
                    </a:lnTo>
                    <a:lnTo>
                      <a:pt x="324" y="6"/>
                    </a:lnTo>
                    <a:lnTo>
                      <a:pt x="324" y="12"/>
                    </a:lnTo>
                    <a:lnTo>
                      <a:pt x="330" y="12"/>
                    </a:lnTo>
                    <a:lnTo>
                      <a:pt x="330" y="6"/>
                    </a:lnTo>
                    <a:lnTo>
                      <a:pt x="336" y="6"/>
                    </a:lnTo>
                    <a:lnTo>
                      <a:pt x="342" y="6"/>
                    </a:lnTo>
                    <a:lnTo>
                      <a:pt x="348" y="6"/>
                    </a:lnTo>
                    <a:lnTo>
                      <a:pt x="348" y="0"/>
                    </a:lnTo>
                    <a:lnTo>
                      <a:pt x="348" y="6"/>
                    </a:lnTo>
                    <a:lnTo>
                      <a:pt x="354" y="6"/>
                    </a:lnTo>
                    <a:lnTo>
                      <a:pt x="360" y="6"/>
                    </a:lnTo>
                    <a:lnTo>
                      <a:pt x="366" y="6"/>
                    </a:lnTo>
                    <a:lnTo>
                      <a:pt x="366" y="12"/>
                    </a:lnTo>
                    <a:lnTo>
                      <a:pt x="372" y="12"/>
                    </a:lnTo>
                    <a:lnTo>
                      <a:pt x="378" y="18"/>
                    </a:lnTo>
                    <a:lnTo>
                      <a:pt x="384" y="18"/>
                    </a:lnTo>
                    <a:lnTo>
                      <a:pt x="384" y="12"/>
                    </a:lnTo>
                    <a:lnTo>
                      <a:pt x="390" y="18"/>
                    </a:lnTo>
                    <a:lnTo>
                      <a:pt x="396" y="18"/>
                    </a:lnTo>
                    <a:lnTo>
                      <a:pt x="402" y="18"/>
                    </a:lnTo>
                    <a:lnTo>
                      <a:pt x="408" y="18"/>
                    </a:lnTo>
                    <a:lnTo>
                      <a:pt x="414" y="18"/>
                    </a:lnTo>
                    <a:lnTo>
                      <a:pt x="414" y="24"/>
                    </a:lnTo>
                    <a:lnTo>
                      <a:pt x="420" y="24"/>
                    </a:lnTo>
                    <a:lnTo>
                      <a:pt x="426" y="24"/>
                    </a:lnTo>
                    <a:lnTo>
                      <a:pt x="432" y="24"/>
                    </a:lnTo>
                    <a:lnTo>
                      <a:pt x="438" y="24"/>
                    </a:lnTo>
                    <a:lnTo>
                      <a:pt x="444" y="24"/>
                    </a:lnTo>
                    <a:lnTo>
                      <a:pt x="450" y="24"/>
                    </a:lnTo>
                    <a:lnTo>
                      <a:pt x="456" y="24"/>
                    </a:lnTo>
                    <a:lnTo>
                      <a:pt x="462" y="24"/>
                    </a:lnTo>
                    <a:lnTo>
                      <a:pt x="462" y="30"/>
                    </a:lnTo>
                    <a:lnTo>
                      <a:pt x="468" y="30"/>
                    </a:lnTo>
                    <a:lnTo>
                      <a:pt x="462" y="24"/>
                    </a:lnTo>
                    <a:lnTo>
                      <a:pt x="462" y="18"/>
                    </a:lnTo>
                    <a:lnTo>
                      <a:pt x="456" y="12"/>
                    </a:lnTo>
                    <a:close/>
                  </a:path>
                </a:pathLst>
              </a:custGeom>
              <a:blipFill dpi="0" rotWithShape="0">
                <a:blip r:embed="rId4" cstate="print"/>
                <a:srcRect/>
                <a:tile tx="0" ty="0" sx="100000" sy="100000" flip="none" algn="tl"/>
              </a:blipFill>
              <a:ln w="9525">
                <a:solidFill>
                  <a:srgbClr val="000000"/>
                </a:solidFill>
                <a:prstDash val="solid"/>
                <a:round/>
                <a:headEnd/>
                <a:tailEnd/>
              </a:ln>
            </p:spPr>
            <p:txBody>
              <a:bodyPr/>
              <a:lstStyle/>
              <a:p>
                <a:endParaRPr lang="en-US"/>
              </a:p>
            </p:txBody>
          </p:sp>
          <p:sp>
            <p:nvSpPr>
              <p:cNvPr id="37" name="Freeform 28"/>
              <p:cNvSpPr>
                <a:spLocks noChangeAspect="1"/>
              </p:cNvSpPr>
              <p:nvPr/>
            </p:nvSpPr>
            <p:spPr bwMode="auto">
              <a:xfrm>
                <a:off x="2655" y="2019"/>
                <a:ext cx="294" cy="288"/>
              </a:xfrm>
              <a:custGeom>
                <a:avLst/>
                <a:gdLst/>
                <a:ahLst/>
                <a:cxnLst>
                  <a:cxn ang="0">
                    <a:pos x="198" y="54"/>
                  </a:cxn>
                  <a:cxn ang="0">
                    <a:pos x="210" y="42"/>
                  </a:cxn>
                  <a:cxn ang="0">
                    <a:pos x="216" y="42"/>
                  </a:cxn>
                  <a:cxn ang="0">
                    <a:pos x="234" y="36"/>
                  </a:cxn>
                  <a:cxn ang="0">
                    <a:pos x="240" y="18"/>
                  </a:cxn>
                  <a:cxn ang="0">
                    <a:pos x="246" y="12"/>
                  </a:cxn>
                  <a:cxn ang="0">
                    <a:pos x="258" y="0"/>
                  </a:cxn>
                  <a:cxn ang="0">
                    <a:pos x="282" y="6"/>
                  </a:cxn>
                  <a:cxn ang="0">
                    <a:pos x="294" y="36"/>
                  </a:cxn>
                  <a:cxn ang="0">
                    <a:pos x="288" y="72"/>
                  </a:cxn>
                  <a:cxn ang="0">
                    <a:pos x="294" y="96"/>
                  </a:cxn>
                  <a:cxn ang="0">
                    <a:pos x="294" y="126"/>
                  </a:cxn>
                  <a:cxn ang="0">
                    <a:pos x="294" y="150"/>
                  </a:cxn>
                  <a:cxn ang="0">
                    <a:pos x="288" y="168"/>
                  </a:cxn>
                  <a:cxn ang="0">
                    <a:pos x="294" y="186"/>
                  </a:cxn>
                  <a:cxn ang="0">
                    <a:pos x="288" y="204"/>
                  </a:cxn>
                  <a:cxn ang="0">
                    <a:pos x="282" y="222"/>
                  </a:cxn>
                  <a:cxn ang="0">
                    <a:pos x="198" y="210"/>
                  </a:cxn>
                  <a:cxn ang="0">
                    <a:pos x="168" y="246"/>
                  </a:cxn>
                  <a:cxn ang="0">
                    <a:pos x="144" y="264"/>
                  </a:cxn>
                  <a:cxn ang="0">
                    <a:pos x="126" y="258"/>
                  </a:cxn>
                  <a:cxn ang="0">
                    <a:pos x="120" y="264"/>
                  </a:cxn>
                  <a:cxn ang="0">
                    <a:pos x="102" y="270"/>
                  </a:cxn>
                  <a:cxn ang="0">
                    <a:pos x="78" y="270"/>
                  </a:cxn>
                  <a:cxn ang="0">
                    <a:pos x="60" y="264"/>
                  </a:cxn>
                  <a:cxn ang="0">
                    <a:pos x="54" y="258"/>
                  </a:cxn>
                  <a:cxn ang="0">
                    <a:pos x="48" y="276"/>
                  </a:cxn>
                  <a:cxn ang="0">
                    <a:pos x="30" y="282"/>
                  </a:cxn>
                  <a:cxn ang="0">
                    <a:pos x="6" y="288"/>
                  </a:cxn>
                  <a:cxn ang="0">
                    <a:pos x="6" y="276"/>
                  </a:cxn>
                  <a:cxn ang="0">
                    <a:pos x="0" y="258"/>
                  </a:cxn>
                  <a:cxn ang="0">
                    <a:pos x="6" y="240"/>
                  </a:cxn>
                  <a:cxn ang="0">
                    <a:pos x="6" y="228"/>
                  </a:cxn>
                  <a:cxn ang="0">
                    <a:pos x="12" y="210"/>
                  </a:cxn>
                  <a:cxn ang="0">
                    <a:pos x="30" y="204"/>
                  </a:cxn>
                  <a:cxn ang="0">
                    <a:pos x="42" y="192"/>
                  </a:cxn>
                  <a:cxn ang="0">
                    <a:pos x="36" y="174"/>
                  </a:cxn>
                  <a:cxn ang="0">
                    <a:pos x="36" y="150"/>
                  </a:cxn>
                  <a:cxn ang="0">
                    <a:pos x="48" y="150"/>
                  </a:cxn>
                  <a:cxn ang="0">
                    <a:pos x="66" y="144"/>
                  </a:cxn>
                  <a:cxn ang="0">
                    <a:pos x="72" y="138"/>
                  </a:cxn>
                  <a:cxn ang="0">
                    <a:pos x="84" y="138"/>
                  </a:cxn>
                  <a:cxn ang="0">
                    <a:pos x="102" y="132"/>
                  </a:cxn>
                  <a:cxn ang="0">
                    <a:pos x="114" y="120"/>
                  </a:cxn>
                  <a:cxn ang="0">
                    <a:pos x="120" y="114"/>
                  </a:cxn>
                  <a:cxn ang="0">
                    <a:pos x="132" y="102"/>
                  </a:cxn>
                  <a:cxn ang="0">
                    <a:pos x="138" y="96"/>
                  </a:cxn>
                  <a:cxn ang="0">
                    <a:pos x="150" y="84"/>
                  </a:cxn>
                  <a:cxn ang="0">
                    <a:pos x="144" y="66"/>
                  </a:cxn>
                  <a:cxn ang="0">
                    <a:pos x="156" y="54"/>
                  </a:cxn>
                  <a:cxn ang="0">
                    <a:pos x="168" y="54"/>
                  </a:cxn>
                  <a:cxn ang="0">
                    <a:pos x="180" y="54"/>
                  </a:cxn>
                </a:cxnLst>
                <a:rect l="0" t="0" r="r" b="b"/>
                <a:pathLst>
                  <a:path w="294" h="288">
                    <a:moveTo>
                      <a:pt x="186" y="60"/>
                    </a:moveTo>
                    <a:lnTo>
                      <a:pt x="192" y="60"/>
                    </a:lnTo>
                    <a:lnTo>
                      <a:pt x="192" y="54"/>
                    </a:lnTo>
                    <a:lnTo>
                      <a:pt x="198" y="54"/>
                    </a:lnTo>
                    <a:lnTo>
                      <a:pt x="198" y="48"/>
                    </a:lnTo>
                    <a:lnTo>
                      <a:pt x="204" y="48"/>
                    </a:lnTo>
                    <a:lnTo>
                      <a:pt x="204" y="42"/>
                    </a:lnTo>
                    <a:lnTo>
                      <a:pt x="210" y="42"/>
                    </a:lnTo>
                    <a:lnTo>
                      <a:pt x="216" y="48"/>
                    </a:lnTo>
                    <a:lnTo>
                      <a:pt x="216" y="42"/>
                    </a:lnTo>
                    <a:lnTo>
                      <a:pt x="216" y="48"/>
                    </a:lnTo>
                    <a:lnTo>
                      <a:pt x="216" y="42"/>
                    </a:lnTo>
                    <a:lnTo>
                      <a:pt x="222" y="42"/>
                    </a:lnTo>
                    <a:lnTo>
                      <a:pt x="228" y="42"/>
                    </a:lnTo>
                    <a:lnTo>
                      <a:pt x="234" y="42"/>
                    </a:lnTo>
                    <a:lnTo>
                      <a:pt x="234" y="36"/>
                    </a:lnTo>
                    <a:lnTo>
                      <a:pt x="240" y="36"/>
                    </a:lnTo>
                    <a:lnTo>
                      <a:pt x="240" y="30"/>
                    </a:lnTo>
                    <a:lnTo>
                      <a:pt x="240" y="24"/>
                    </a:lnTo>
                    <a:lnTo>
                      <a:pt x="240" y="18"/>
                    </a:lnTo>
                    <a:lnTo>
                      <a:pt x="246" y="18"/>
                    </a:lnTo>
                    <a:lnTo>
                      <a:pt x="246" y="12"/>
                    </a:lnTo>
                    <a:lnTo>
                      <a:pt x="252" y="12"/>
                    </a:lnTo>
                    <a:lnTo>
                      <a:pt x="246" y="12"/>
                    </a:lnTo>
                    <a:lnTo>
                      <a:pt x="246" y="6"/>
                    </a:lnTo>
                    <a:lnTo>
                      <a:pt x="252" y="6"/>
                    </a:lnTo>
                    <a:lnTo>
                      <a:pt x="258" y="6"/>
                    </a:lnTo>
                    <a:lnTo>
                      <a:pt x="258" y="0"/>
                    </a:lnTo>
                    <a:lnTo>
                      <a:pt x="264" y="0"/>
                    </a:lnTo>
                    <a:lnTo>
                      <a:pt x="270" y="0"/>
                    </a:lnTo>
                    <a:lnTo>
                      <a:pt x="276" y="0"/>
                    </a:lnTo>
                    <a:lnTo>
                      <a:pt x="282" y="6"/>
                    </a:lnTo>
                    <a:lnTo>
                      <a:pt x="288" y="18"/>
                    </a:lnTo>
                    <a:lnTo>
                      <a:pt x="288" y="30"/>
                    </a:lnTo>
                    <a:lnTo>
                      <a:pt x="294" y="30"/>
                    </a:lnTo>
                    <a:lnTo>
                      <a:pt x="294" y="36"/>
                    </a:lnTo>
                    <a:lnTo>
                      <a:pt x="294" y="42"/>
                    </a:lnTo>
                    <a:lnTo>
                      <a:pt x="288" y="60"/>
                    </a:lnTo>
                    <a:lnTo>
                      <a:pt x="288" y="66"/>
                    </a:lnTo>
                    <a:lnTo>
                      <a:pt x="288" y="72"/>
                    </a:lnTo>
                    <a:lnTo>
                      <a:pt x="294" y="78"/>
                    </a:lnTo>
                    <a:lnTo>
                      <a:pt x="294" y="84"/>
                    </a:lnTo>
                    <a:lnTo>
                      <a:pt x="294" y="90"/>
                    </a:lnTo>
                    <a:lnTo>
                      <a:pt x="294" y="96"/>
                    </a:lnTo>
                    <a:lnTo>
                      <a:pt x="294" y="108"/>
                    </a:lnTo>
                    <a:lnTo>
                      <a:pt x="294" y="114"/>
                    </a:lnTo>
                    <a:lnTo>
                      <a:pt x="294" y="120"/>
                    </a:lnTo>
                    <a:lnTo>
                      <a:pt x="294" y="126"/>
                    </a:lnTo>
                    <a:lnTo>
                      <a:pt x="294" y="132"/>
                    </a:lnTo>
                    <a:lnTo>
                      <a:pt x="294" y="138"/>
                    </a:lnTo>
                    <a:lnTo>
                      <a:pt x="294" y="144"/>
                    </a:lnTo>
                    <a:lnTo>
                      <a:pt x="294" y="150"/>
                    </a:lnTo>
                    <a:lnTo>
                      <a:pt x="294" y="156"/>
                    </a:lnTo>
                    <a:lnTo>
                      <a:pt x="294" y="162"/>
                    </a:lnTo>
                    <a:lnTo>
                      <a:pt x="288" y="162"/>
                    </a:lnTo>
                    <a:lnTo>
                      <a:pt x="288" y="168"/>
                    </a:lnTo>
                    <a:lnTo>
                      <a:pt x="288" y="174"/>
                    </a:lnTo>
                    <a:lnTo>
                      <a:pt x="288" y="180"/>
                    </a:lnTo>
                    <a:lnTo>
                      <a:pt x="288" y="186"/>
                    </a:lnTo>
                    <a:lnTo>
                      <a:pt x="294" y="186"/>
                    </a:lnTo>
                    <a:lnTo>
                      <a:pt x="294" y="192"/>
                    </a:lnTo>
                    <a:lnTo>
                      <a:pt x="294" y="198"/>
                    </a:lnTo>
                    <a:lnTo>
                      <a:pt x="288" y="198"/>
                    </a:lnTo>
                    <a:lnTo>
                      <a:pt x="288" y="204"/>
                    </a:lnTo>
                    <a:lnTo>
                      <a:pt x="288" y="210"/>
                    </a:lnTo>
                    <a:lnTo>
                      <a:pt x="282" y="210"/>
                    </a:lnTo>
                    <a:lnTo>
                      <a:pt x="282" y="216"/>
                    </a:lnTo>
                    <a:lnTo>
                      <a:pt x="282" y="222"/>
                    </a:lnTo>
                    <a:lnTo>
                      <a:pt x="288" y="234"/>
                    </a:lnTo>
                    <a:lnTo>
                      <a:pt x="276" y="240"/>
                    </a:lnTo>
                    <a:lnTo>
                      <a:pt x="210" y="204"/>
                    </a:lnTo>
                    <a:lnTo>
                      <a:pt x="198" y="210"/>
                    </a:lnTo>
                    <a:lnTo>
                      <a:pt x="192" y="216"/>
                    </a:lnTo>
                    <a:lnTo>
                      <a:pt x="174" y="228"/>
                    </a:lnTo>
                    <a:lnTo>
                      <a:pt x="174" y="240"/>
                    </a:lnTo>
                    <a:lnTo>
                      <a:pt x="168" y="246"/>
                    </a:lnTo>
                    <a:lnTo>
                      <a:pt x="156" y="270"/>
                    </a:lnTo>
                    <a:lnTo>
                      <a:pt x="150" y="270"/>
                    </a:lnTo>
                    <a:lnTo>
                      <a:pt x="150" y="264"/>
                    </a:lnTo>
                    <a:lnTo>
                      <a:pt x="144" y="264"/>
                    </a:lnTo>
                    <a:lnTo>
                      <a:pt x="138" y="264"/>
                    </a:lnTo>
                    <a:lnTo>
                      <a:pt x="138" y="258"/>
                    </a:lnTo>
                    <a:lnTo>
                      <a:pt x="132" y="258"/>
                    </a:lnTo>
                    <a:lnTo>
                      <a:pt x="126" y="258"/>
                    </a:lnTo>
                    <a:lnTo>
                      <a:pt x="126" y="264"/>
                    </a:lnTo>
                    <a:lnTo>
                      <a:pt x="126" y="258"/>
                    </a:lnTo>
                    <a:lnTo>
                      <a:pt x="126" y="264"/>
                    </a:lnTo>
                    <a:lnTo>
                      <a:pt x="120" y="264"/>
                    </a:lnTo>
                    <a:lnTo>
                      <a:pt x="114" y="264"/>
                    </a:lnTo>
                    <a:lnTo>
                      <a:pt x="108" y="264"/>
                    </a:lnTo>
                    <a:lnTo>
                      <a:pt x="108" y="270"/>
                    </a:lnTo>
                    <a:lnTo>
                      <a:pt x="102" y="270"/>
                    </a:lnTo>
                    <a:lnTo>
                      <a:pt x="96" y="270"/>
                    </a:lnTo>
                    <a:lnTo>
                      <a:pt x="90" y="270"/>
                    </a:lnTo>
                    <a:lnTo>
                      <a:pt x="84" y="270"/>
                    </a:lnTo>
                    <a:lnTo>
                      <a:pt x="78" y="270"/>
                    </a:lnTo>
                    <a:lnTo>
                      <a:pt x="78" y="264"/>
                    </a:lnTo>
                    <a:lnTo>
                      <a:pt x="72" y="264"/>
                    </a:lnTo>
                    <a:lnTo>
                      <a:pt x="66" y="264"/>
                    </a:lnTo>
                    <a:lnTo>
                      <a:pt x="60" y="264"/>
                    </a:lnTo>
                    <a:lnTo>
                      <a:pt x="60" y="258"/>
                    </a:lnTo>
                    <a:lnTo>
                      <a:pt x="54" y="258"/>
                    </a:lnTo>
                    <a:lnTo>
                      <a:pt x="54" y="264"/>
                    </a:lnTo>
                    <a:lnTo>
                      <a:pt x="54" y="258"/>
                    </a:lnTo>
                    <a:lnTo>
                      <a:pt x="54" y="264"/>
                    </a:lnTo>
                    <a:lnTo>
                      <a:pt x="54" y="270"/>
                    </a:lnTo>
                    <a:lnTo>
                      <a:pt x="48" y="270"/>
                    </a:lnTo>
                    <a:lnTo>
                      <a:pt x="48" y="276"/>
                    </a:lnTo>
                    <a:lnTo>
                      <a:pt x="42" y="276"/>
                    </a:lnTo>
                    <a:lnTo>
                      <a:pt x="36" y="276"/>
                    </a:lnTo>
                    <a:lnTo>
                      <a:pt x="30" y="276"/>
                    </a:lnTo>
                    <a:lnTo>
                      <a:pt x="30" y="282"/>
                    </a:lnTo>
                    <a:lnTo>
                      <a:pt x="24" y="282"/>
                    </a:lnTo>
                    <a:lnTo>
                      <a:pt x="18" y="288"/>
                    </a:lnTo>
                    <a:lnTo>
                      <a:pt x="12" y="288"/>
                    </a:lnTo>
                    <a:lnTo>
                      <a:pt x="6" y="288"/>
                    </a:lnTo>
                    <a:lnTo>
                      <a:pt x="6" y="282"/>
                    </a:lnTo>
                    <a:lnTo>
                      <a:pt x="6" y="276"/>
                    </a:lnTo>
                    <a:lnTo>
                      <a:pt x="0" y="276"/>
                    </a:lnTo>
                    <a:lnTo>
                      <a:pt x="6" y="276"/>
                    </a:lnTo>
                    <a:lnTo>
                      <a:pt x="6" y="270"/>
                    </a:lnTo>
                    <a:lnTo>
                      <a:pt x="0" y="270"/>
                    </a:lnTo>
                    <a:lnTo>
                      <a:pt x="0" y="264"/>
                    </a:lnTo>
                    <a:lnTo>
                      <a:pt x="0" y="258"/>
                    </a:lnTo>
                    <a:lnTo>
                      <a:pt x="0" y="252"/>
                    </a:lnTo>
                    <a:lnTo>
                      <a:pt x="6" y="252"/>
                    </a:lnTo>
                    <a:lnTo>
                      <a:pt x="6" y="246"/>
                    </a:lnTo>
                    <a:lnTo>
                      <a:pt x="6" y="240"/>
                    </a:lnTo>
                    <a:lnTo>
                      <a:pt x="6" y="234"/>
                    </a:lnTo>
                    <a:lnTo>
                      <a:pt x="0" y="234"/>
                    </a:lnTo>
                    <a:lnTo>
                      <a:pt x="0" y="228"/>
                    </a:lnTo>
                    <a:lnTo>
                      <a:pt x="6" y="228"/>
                    </a:lnTo>
                    <a:lnTo>
                      <a:pt x="6" y="222"/>
                    </a:lnTo>
                    <a:lnTo>
                      <a:pt x="6" y="216"/>
                    </a:lnTo>
                    <a:lnTo>
                      <a:pt x="12" y="216"/>
                    </a:lnTo>
                    <a:lnTo>
                      <a:pt x="12" y="210"/>
                    </a:lnTo>
                    <a:lnTo>
                      <a:pt x="18" y="210"/>
                    </a:lnTo>
                    <a:lnTo>
                      <a:pt x="24" y="210"/>
                    </a:lnTo>
                    <a:lnTo>
                      <a:pt x="24" y="204"/>
                    </a:lnTo>
                    <a:lnTo>
                      <a:pt x="30" y="204"/>
                    </a:lnTo>
                    <a:lnTo>
                      <a:pt x="36" y="204"/>
                    </a:lnTo>
                    <a:lnTo>
                      <a:pt x="36" y="198"/>
                    </a:lnTo>
                    <a:lnTo>
                      <a:pt x="36" y="192"/>
                    </a:lnTo>
                    <a:lnTo>
                      <a:pt x="42" y="192"/>
                    </a:lnTo>
                    <a:lnTo>
                      <a:pt x="42" y="186"/>
                    </a:lnTo>
                    <a:lnTo>
                      <a:pt x="42" y="180"/>
                    </a:lnTo>
                    <a:lnTo>
                      <a:pt x="36" y="180"/>
                    </a:lnTo>
                    <a:lnTo>
                      <a:pt x="36" y="174"/>
                    </a:lnTo>
                    <a:lnTo>
                      <a:pt x="36" y="168"/>
                    </a:lnTo>
                    <a:lnTo>
                      <a:pt x="36" y="162"/>
                    </a:lnTo>
                    <a:lnTo>
                      <a:pt x="36" y="156"/>
                    </a:lnTo>
                    <a:lnTo>
                      <a:pt x="36" y="150"/>
                    </a:lnTo>
                    <a:lnTo>
                      <a:pt x="42" y="150"/>
                    </a:lnTo>
                    <a:lnTo>
                      <a:pt x="42" y="144"/>
                    </a:lnTo>
                    <a:lnTo>
                      <a:pt x="48" y="144"/>
                    </a:lnTo>
                    <a:lnTo>
                      <a:pt x="48" y="150"/>
                    </a:lnTo>
                    <a:lnTo>
                      <a:pt x="54" y="150"/>
                    </a:lnTo>
                    <a:lnTo>
                      <a:pt x="60" y="150"/>
                    </a:lnTo>
                    <a:lnTo>
                      <a:pt x="60" y="144"/>
                    </a:lnTo>
                    <a:lnTo>
                      <a:pt x="66" y="144"/>
                    </a:lnTo>
                    <a:lnTo>
                      <a:pt x="66" y="150"/>
                    </a:lnTo>
                    <a:lnTo>
                      <a:pt x="66" y="144"/>
                    </a:lnTo>
                    <a:lnTo>
                      <a:pt x="72" y="144"/>
                    </a:lnTo>
                    <a:lnTo>
                      <a:pt x="72" y="138"/>
                    </a:lnTo>
                    <a:lnTo>
                      <a:pt x="78" y="138"/>
                    </a:lnTo>
                    <a:lnTo>
                      <a:pt x="84" y="138"/>
                    </a:lnTo>
                    <a:lnTo>
                      <a:pt x="84" y="132"/>
                    </a:lnTo>
                    <a:lnTo>
                      <a:pt x="84" y="138"/>
                    </a:lnTo>
                    <a:lnTo>
                      <a:pt x="90" y="138"/>
                    </a:lnTo>
                    <a:lnTo>
                      <a:pt x="96" y="138"/>
                    </a:lnTo>
                    <a:lnTo>
                      <a:pt x="102" y="138"/>
                    </a:lnTo>
                    <a:lnTo>
                      <a:pt x="102" y="132"/>
                    </a:lnTo>
                    <a:lnTo>
                      <a:pt x="108" y="132"/>
                    </a:lnTo>
                    <a:lnTo>
                      <a:pt x="108" y="126"/>
                    </a:lnTo>
                    <a:lnTo>
                      <a:pt x="108" y="120"/>
                    </a:lnTo>
                    <a:lnTo>
                      <a:pt x="114" y="120"/>
                    </a:lnTo>
                    <a:lnTo>
                      <a:pt x="114" y="114"/>
                    </a:lnTo>
                    <a:lnTo>
                      <a:pt x="114" y="120"/>
                    </a:lnTo>
                    <a:lnTo>
                      <a:pt x="114" y="114"/>
                    </a:lnTo>
                    <a:lnTo>
                      <a:pt x="120" y="114"/>
                    </a:lnTo>
                    <a:lnTo>
                      <a:pt x="126" y="114"/>
                    </a:lnTo>
                    <a:lnTo>
                      <a:pt x="126" y="108"/>
                    </a:lnTo>
                    <a:lnTo>
                      <a:pt x="126" y="102"/>
                    </a:lnTo>
                    <a:lnTo>
                      <a:pt x="132" y="102"/>
                    </a:lnTo>
                    <a:lnTo>
                      <a:pt x="132" y="96"/>
                    </a:lnTo>
                    <a:lnTo>
                      <a:pt x="132" y="90"/>
                    </a:lnTo>
                    <a:lnTo>
                      <a:pt x="132" y="96"/>
                    </a:lnTo>
                    <a:lnTo>
                      <a:pt x="138" y="96"/>
                    </a:lnTo>
                    <a:lnTo>
                      <a:pt x="144" y="96"/>
                    </a:lnTo>
                    <a:lnTo>
                      <a:pt x="144" y="90"/>
                    </a:lnTo>
                    <a:lnTo>
                      <a:pt x="144" y="84"/>
                    </a:lnTo>
                    <a:lnTo>
                      <a:pt x="150" y="84"/>
                    </a:lnTo>
                    <a:lnTo>
                      <a:pt x="150" y="78"/>
                    </a:lnTo>
                    <a:lnTo>
                      <a:pt x="144" y="78"/>
                    </a:lnTo>
                    <a:lnTo>
                      <a:pt x="144" y="72"/>
                    </a:lnTo>
                    <a:lnTo>
                      <a:pt x="144" y="66"/>
                    </a:lnTo>
                    <a:lnTo>
                      <a:pt x="144" y="60"/>
                    </a:lnTo>
                    <a:lnTo>
                      <a:pt x="150" y="60"/>
                    </a:lnTo>
                    <a:lnTo>
                      <a:pt x="156" y="60"/>
                    </a:lnTo>
                    <a:lnTo>
                      <a:pt x="156" y="54"/>
                    </a:lnTo>
                    <a:lnTo>
                      <a:pt x="162" y="54"/>
                    </a:lnTo>
                    <a:lnTo>
                      <a:pt x="162" y="60"/>
                    </a:lnTo>
                    <a:lnTo>
                      <a:pt x="162" y="54"/>
                    </a:lnTo>
                    <a:lnTo>
                      <a:pt x="168" y="54"/>
                    </a:lnTo>
                    <a:lnTo>
                      <a:pt x="174" y="54"/>
                    </a:lnTo>
                    <a:lnTo>
                      <a:pt x="174" y="60"/>
                    </a:lnTo>
                    <a:lnTo>
                      <a:pt x="180" y="60"/>
                    </a:lnTo>
                    <a:lnTo>
                      <a:pt x="180" y="54"/>
                    </a:lnTo>
                    <a:lnTo>
                      <a:pt x="180" y="60"/>
                    </a:lnTo>
                    <a:lnTo>
                      <a:pt x="186" y="60"/>
                    </a:lnTo>
                    <a:close/>
                  </a:path>
                </a:pathLst>
              </a:custGeom>
              <a:blipFill dpi="0" rotWithShape="0">
                <a:blip r:embed="rId4" cstate="print"/>
                <a:srcRect/>
                <a:tile tx="0" ty="0" sx="100000" sy="100000" flip="none" algn="tl"/>
              </a:blipFill>
              <a:ln w="9525">
                <a:solidFill>
                  <a:srgbClr val="000000"/>
                </a:solidFill>
                <a:prstDash val="solid"/>
                <a:round/>
                <a:headEnd/>
                <a:tailEnd/>
              </a:ln>
            </p:spPr>
            <p:txBody>
              <a:bodyPr/>
              <a:lstStyle/>
              <a:p>
                <a:endParaRPr lang="en-US"/>
              </a:p>
            </p:txBody>
          </p:sp>
          <p:sp>
            <p:nvSpPr>
              <p:cNvPr id="38" name="Freeform 29"/>
              <p:cNvSpPr>
                <a:spLocks noChangeAspect="1"/>
              </p:cNvSpPr>
              <p:nvPr/>
            </p:nvSpPr>
            <p:spPr bwMode="auto">
              <a:xfrm>
                <a:off x="2655" y="1875"/>
                <a:ext cx="270" cy="132"/>
              </a:xfrm>
              <a:custGeom>
                <a:avLst/>
                <a:gdLst/>
                <a:ahLst/>
                <a:cxnLst>
                  <a:cxn ang="0">
                    <a:pos x="6" y="18"/>
                  </a:cxn>
                  <a:cxn ang="0">
                    <a:pos x="18" y="12"/>
                  </a:cxn>
                  <a:cxn ang="0">
                    <a:pos x="24" y="18"/>
                  </a:cxn>
                  <a:cxn ang="0">
                    <a:pos x="30" y="18"/>
                  </a:cxn>
                  <a:cxn ang="0">
                    <a:pos x="42" y="12"/>
                  </a:cxn>
                  <a:cxn ang="0">
                    <a:pos x="60" y="6"/>
                  </a:cxn>
                  <a:cxn ang="0">
                    <a:pos x="66" y="6"/>
                  </a:cxn>
                  <a:cxn ang="0">
                    <a:pos x="72" y="6"/>
                  </a:cxn>
                  <a:cxn ang="0">
                    <a:pos x="84" y="12"/>
                  </a:cxn>
                  <a:cxn ang="0">
                    <a:pos x="96" y="6"/>
                  </a:cxn>
                  <a:cxn ang="0">
                    <a:pos x="108" y="0"/>
                  </a:cxn>
                  <a:cxn ang="0">
                    <a:pos x="114" y="0"/>
                  </a:cxn>
                  <a:cxn ang="0">
                    <a:pos x="120" y="6"/>
                  </a:cxn>
                  <a:cxn ang="0">
                    <a:pos x="132" y="12"/>
                  </a:cxn>
                  <a:cxn ang="0">
                    <a:pos x="138" y="12"/>
                  </a:cxn>
                  <a:cxn ang="0">
                    <a:pos x="150" y="18"/>
                  </a:cxn>
                  <a:cxn ang="0">
                    <a:pos x="162" y="24"/>
                  </a:cxn>
                  <a:cxn ang="0">
                    <a:pos x="174" y="30"/>
                  </a:cxn>
                  <a:cxn ang="0">
                    <a:pos x="192" y="30"/>
                  </a:cxn>
                  <a:cxn ang="0">
                    <a:pos x="204" y="36"/>
                  </a:cxn>
                  <a:cxn ang="0">
                    <a:pos x="216" y="42"/>
                  </a:cxn>
                  <a:cxn ang="0">
                    <a:pos x="228" y="48"/>
                  </a:cxn>
                  <a:cxn ang="0">
                    <a:pos x="228" y="42"/>
                  </a:cxn>
                  <a:cxn ang="0">
                    <a:pos x="234" y="54"/>
                  </a:cxn>
                  <a:cxn ang="0">
                    <a:pos x="252" y="72"/>
                  </a:cxn>
                  <a:cxn ang="0">
                    <a:pos x="258" y="102"/>
                  </a:cxn>
                  <a:cxn ang="0">
                    <a:pos x="270" y="120"/>
                  </a:cxn>
                  <a:cxn ang="0">
                    <a:pos x="258" y="114"/>
                  </a:cxn>
                  <a:cxn ang="0">
                    <a:pos x="240" y="114"/>
                  </a:cxn>
                  <a:cxn ang="0">
                    <a:pos x="222" y="114"/>
                  </a:cxn>
                  <a:cxn ang="0">
                    <a:pos x="210" y="108"/>
                  </a:cxn>
                  <a:cxn ang="0">
                    <a:pos x="192" y="108"/>
                  </a:cxn>
                  <a:cxn ang="0">
                    <a:pos x="174" y="102"/>
                  </a:cxn>
                  <a:cxn ang="0">
                    <a:pos x="162" y="96"/>
                  </a:cxn>
                  <a:cxn ang="0">
                    <a:pos x="150" y="90"/>
                  </a:cxn>
                  <a:cxn ang="0">
                    <a:pos x="138" y="96"/>
                  </a:cxn>
                  <a:cxn ang="0">
                    <a:pos x="126" y="102"/>
                  </a:cxn>
                  <a:cxn ang="0">
                    <a:pos x="114" y="96"/>
                  </a:cxn>
                  <a:cxn ang="0">
                    <a:pos x="102" y="96"/>
                  </a:cxn>
                  <a:cxn ang="0">
                    <a:pos x="90" y="102"/>
                  </a:cxn>
                  <a:cxn ang="0">
                    <a:pos x="90" y="108"/>
                  </a:cxn>
                  <a:cxn ang="0">
                    <a:pos x="84" y="102"/>
                  </a:cxn>
                  <a:cxn ang="0">
                    <a:pos x="78" y="114"/>
                  </a:cxn>
                  <a:cxn ang="0">
                    <a:pos x="66" y="120"/>
                  </a:cxn>
                  <a:cxn ang="0">
                    <a:pos x="54" y="126"/>
                  </a:cxn>
                  <a:cxn ang="0">
                    <a:pos x="48" y="126"/>
                  </a:cxn>
                  <a:cxn ang="0">
                    <a:pos x="36" y="120"/>
                  </a:cxn>
                  <a:cxn ang="0">
                    <a:pos x="24" y="114"/>
                  </a:cxn>
                  <a:cxn ang="0">
                    <a:pos x="12" y="120"/>
                  </a:cxn>
                  <a:cxn ang="0">
                    <a:pos x="12" y="102"/>
                  </a:cxn>
                  <a:cxn ang="0">
                    <a:pos x="6" y="90"/>
                  </a:cxn>
                  <a:cxn ang="0">
                    <a:pos x="0" y="90"/>
                  </a:cxn>
                  <a:cxn ang="0">
                    <a:pos x="6" y="78"/>
                  </a:cxn>
                  <a:cxn ang="0">
                    <a:pos x="12" y="66"/>
                  </a:cxn>
                  <a:cxn ang="0">
                    <a:pos x="12" y="60"/>
                  </a:cxn>
                  <a:cxn ang="0">
                    <a:pos x="24" y="54"/>
                  </a:cxn>
                  <a:cxn ang="0">
                    <a:pos x="12" y="48"/>
                  </a:cxn>
                  <a:cxn ang="0">
                    <a:pos x="6" y="36"/>
                  </a:cxn>
                  <a:cxn ang="0">
                    <a:pos x="0" y="24"/>
                  </a:cxn>
                </a:cxnLst>
                <a:rect l="0" t="0" r="r" b="b"/>
                <a:pathLst>
                  <a:path w="270" h="132">
                    <a:moveTo>
                      <a:pt x="0" y="24"/>
                    </a:moveTo>
                    <a:lnTo>
                      <a:pt x="6" y="24"/>
                    </a:lnTo>
                    <a:lnTo>
                      <a:pt x="6" y="18"/>
                    </a:lnTo>
                    <a:lnTo>
                      <a:pt x="12" y="18"/>
                    </a:lnTo>
                    <a:lnTo>
                      <a:pt x="18" y="18"/>
                    </a:lnTo>
                    <a:lnTo>
                      <a:pt x="18" y="12"/>
                    </a:lnTo>
                    <a:lnTo>
                      <a:pt x="18" y="18"/>
                    </a:lnTo>
                    <a:lnTo>
                      <a:pt x="24" y="12"/>
                    </a:lnTo>
                    <a:lnTo>
                      <a:pt x="24" y="18"/>
                    </a:lnTo>
                    <a:lnTo>
                      <a:pt x="24" y="12"/>
                    </a:lnTo>
                    <a:lnTo>
                      <a:pt x="24" y="18"/>
                    </a:lnTo>
                    <a:lnTo>
                      <a:pt x="30" y="18"/>
                    </a:lnTo>
                    <a:lnTo>
                      <a:pt x="30" y="12"/>
                    </a:lnTo>
                    <a:lnTo>
                      <a:pt x="36" y="12"/>
                    </a:lnTo>
                    <a:lnTo>
                      <a:pt x="42" y="12"/>
                    </a:lnTo>
                    <a:lnTo>
                      <a:pt x="48" y="6"/>
                    </a:lnTo>
                    <a:lnTo>
                      <a:pt x="54" y="6"/>
                    </a:lnTo>
                    <a:lnTo>
                      <a:pt x="60" y="6"/>
                    </a:lnTo>
                    <a:lnTo>
                      <a:pt x="60" y="0"/>
                    </a:lnTo>
                    <a:lnTo>
                      <a:pt x="66" y="0"/>
                    </a:lnTo>
                    <a:lnTo>
                      <a:pt x="66" y="6"/>
                    </a:lnTo>
                    <a:lnTo>
                      <a:pt x="72" y="6"/>
                    </a:lnTo>
                    <a:lnTo>
                      <a:pt x="72" y="0"/>
                    </a:lnTo>
                    <a:lnTo>
                      <a:pt x="72" y="6"/>
                    </a:lnTo>
                    <a:lnTo>
                      <a:pt x="78" y="6"/>
                    </a:lnTo>
                    <a:lnTo>
                      <a:pt x="84" y="6"/>
                    </a:lnTo>
                    <a:lnTo>
                      <a:pt x="84" y="12"/>
                    </a:lnTo>
                    <a:lnTo>
                      <a:pt x="90" y="12"/>
                    </a:lnTo>
                    <a:lnTo>
                      <a:pt x="90" y="6"/>
                    </a:lnTo>
                    <a:lnTo>
                      <a:pt x="96" y="6"/>
                    </a:lnTo>
                    <a:lnTo>
                      <a:pt x="96" y="0"/>
                    </a:lnTo>
                    <a:lnTo>
                      <a:pt x="102" y="0"/>
                    </a:lnTo>
                    <a:lnTo>
                      <a:pt x="108" y="0"/>
                    </a:lnTo>
                    <a:lnTo>
                      <a:pt x="108" y="6"/>
                    </a:lnTo>
                    <a:lnTo>
                      <a:pt x="114" y="6"/>
                    </a:lnTo>
                    <a:lnTo>
                      <a:pt x="114" y="0"/>
                    </a:lnTo>
                    <a:lnTo>
                      <a:pt x="120" y="6"/>
                    </a:lnTo>
                    <a:lnTo>
                      <a:pt x="120" y="0"/>
                    </a:lnTo>
                    <a:lnTo>
                      <a:pt x="120" y="6"/>
                    </a:lnTo>
                    <a:lnTo>
                      <a:pt x="126" y="6"/>
                    </a:lnTo>
                    <a:lnTo>
                      <a:pt x="132" y="6"/>
                    </a:lnTo>
                    <a:lnTo>
                      <a:pt x="132" y="12"/>
                    </a:lnTo>
                    <a:lnTo>
                      <a:pt x="138" y="12"/>
                    </a:lnTo>
                    <a:lnTo>
                      <a:pt x="144" y="12"/>
                    </a:lnTo>
                    <a:lnTo>
                      <a:pt x="138" y="12"/>
                    </a:lnTo>
                    <a:lnTo>
                      <a:pt x="144" y="12"/>
                    </a:lnTo>
                    <a:lnTo>
                      <a:pt x="150" y="12"/>
                    </a:lnTo>
                    <a:lnTo>
                      <a:pt x="150" y="18"/>
                    </a:lnTo>
                    <a:lnTo>
                      <a:pt x="156" y="18"/>
                    </a:lnTo>
                    <a:lnTo>
                      <a:pt x="156" y="24"/>
                    </a:lnTo>
                    <a:lnTo>
                      <a:pt x="162" y="24"/>
                    </a:lnTo>
                    <a:lnTo>
                      <a:pt x="168" y="24"/>
                    </a:lnTo>
                    <a:lnTo>
                      <a:pt x="174" y="24"/>
                    </a:lnTo>
                    <a:lnTo>
                      <a:pt x="174" y="30"/>
                    </a:lnTo>
                    <a:lnTo>
                      <a:pt x="180" y="30"/>
                    </a:lnTo>
                    <a:lnTo>
                      <a:pt x="186" y="30"/>
                    </a:lnTo>
                    <a:lnTo>
                      <a:pt x="192" y="30"/>
                    </a:lnTo>
                    <a:lnTo>
                      <a:pt x="198" y="30"/>
                    </a:lnTo>
                    <a:lnTo>
                      <a:pt x="204" y="30"/>
                    </a:lnTo>
                    <a:lnTo>
                      <a:pt x="204" y="36"/>
                    </a:lnTo>
                    <a:lnTo>
                      <a:pt x="210" y="36"/>
                    </a:lnTo>
                    <a:lnTo>
                      <a:pt x="210" y="42"/>
                    </a:lnTo>
                    <a:lnTo>
                      <a:pt x="216" y="42"/>
                    </a:lnTo>
                    <a:lnTo>
                      <a:pt x="216" y="48"/>
                    </a:lnTo>
                    <a:lnTo>
                      <a:pt x="222" y="48"/>
                    </a:lnTo>
                    <a:lnTo>
                      <a:pt x="228" y="48"/>
                    </a:lnTo>
                    <a:lnTo>
                      <a:pt x="228" y="42"/>
                    </a:lnTo>
                    <a:lnTo>
                      <a:pt x="228" y="48"/>
                    </a:lnTo>
                    <a:lnTo>
                      <a:pt x="228" y="42"/>
                    </a:lnTo>
                    <a:lnTo>
                      <a:pt x="234" y="42"/>
                    </a:lnTo>
                    <a:lnTo>
                      <a:pt x="234" y="48"/>
                    </a:lnTo>
                    <a:lnTo>
                      <a:pt x="234" y="54"/>
                    </a:lnTo>
                    <a:lnTo>
                      <a:pt x="246" y="60"/>
                    </a:lnTo>
                    <a:lnTo>
                      <a:pt x="246" y="66"/>
                    </a:lnTo>
                    <a:lnTo>
                      <a:pt x="252" y="72"/>
                    </a:lnTo>
                    <a:lnTo>
                      <a:pt x="252" y="84"/>
                    </a:lnTo>
                    <a:lnTo>
                      <a:pt x="258" y="96"/>
                    </a:lnTo>
                    <a:lnTo>
                      <a:pt x="258" y="102"/>
                    </a:lnTo>
                    <a:lnTo>
                      <a:pt x="264" y="108"/>
                    </a:lnTo>
                    <a:lnTo>
                      <a:pt x="264" y="114"/>
                    </a:lnTo>
                    <a:lnTo>
                      <a:pt x="270" y="120"/>
                    </a:lnTo>
                    <a:lnTo>
                      <a:pt x="264" y="120"/>
                    </a:lnTo>
                    <a:lnTo>
                      <a:pt x="264" y="114"/>
                    </a:lnTo>
                    <a:lnTo>
                      <a:pt x="258" y="114"/>
                    </a:lnTo>
                    <a:lnTo>
                      <a:pt x="252" y="114"/>
                    </a:lnTo>
                    <a:lnTo>
                      <a:pt x="246" y="114"/>
                    </a:lnTo>
                    <a:lnTo>
                      <a:pt x="240" y="114"/>
                    </a:lnTo>
                    <a:lnTo>
                      <a:pt x="234" y="114"/>
                    </a:lnTo>
                    <a:lnTo>
                      <a:pt x="228" y="114"/>
                    </a:lnTo>
                    <a:lnTo>
                      <a:pt x="222" y="114"/>
                    </a:lnTo>
                    <a:lnTo>
                      <a:pt x="216" y="114"/>
                    </a:lnTo>
                    <a:lnTo>
                      <a:pt x="216" y="108"/>
                    </a:lnTo>
                    <a:lnTo>
                      <a:pt x="210" y="108"/>
                    </a:lnTo>
                    <a:lnTo>
                      <a:pt x="204" y="108"/>
                    </a:lnTo>
                    <a:lnTo>
                      <a:pt x="198" y="108"/>
                    </a:lnTo>
                    <a:lnTo>
                      <a:pt x="192" y="108"/>
                    </a:lnTo>
                    <a:lnTo>
                      <a:pt x="186" y="108"/>
                    </a:lnTo>
                    <a:lnTo>
                      <a:pt x="180" y="108"/>
                    </a:lnTo>
                    <a:lnTo>
                      <a:pt x="174" y="102"/>
                    </a:lnTo>
                    <a:lnTo>
                      <a:pt x="168" y="102"/>
                    </a:lnTo>
                    <a:lnTo>
                      <a:pt x="168" y="96"/>
                    </a:lnTo>
                    <a:lnTo>
                      <a:pt x="162" y="96"/>
                    </a:lnTo>
                    <a:lnTo>
                      <a:pt x="156" y="96"/>
                    </a:lnTo>
                    <a:lnTo>
                      <a:pt x="150" y="96"/>
                    </a:lnTo>
                    <a:lnTo>
                      <a:pt x="150" y="90"/>
                    </a:lnTo>
                    <a:lnTo>
                      <a:pt x="150" y="96"/>
                    </a:lnTo>
                    <a:lnTo>
                      <a:pt x="144" y="96"/>
                    </a:lnTo>
                    <a:lnTo>
                      <a:pt x="138" y="96"/>
                    </a:lnTo>
                    <a:lnTo>
                      <a:pt x="132" y="96"/>
                    </a:lnTo>
                    <a:lnTo>
                      <a:pt x="132" y="102"/>
                    </a:lnTo>
                    <a:lnTo>
                      <a:pt x="126" y="102"/>
                    </a:lnTo>
                    <a:lnTo>
                      <a:pt x="126" y="96"/>
                    </a:lnTo>
                    <a:lnTo>
                      <a:pt x="120" y="96"/>
                    </a:lnTo>
                    <a:lnTo>
                      <a:pt x="114" y="96"/>
                    </a:lnTo>
                    <a:lnTo>
                      <a:pt x="108" y="102"/>
                    </a:lnTo>
                    <a:lnTo>
                      <a:pt x="108" y="96"/>
                    </a:lnTo>
                    <a:lnTo>
                      <a:pt x="102" y="96"/>
                    </a:lnTo>
                    <a:lnTo>
                      <a:pt x="96" y="96"/>
                    </a:lnTo>
                    <a:lnTo>
                      <a:pt x="96" y="102"/>
                    </a:lnTo>
                    <a:lnTo>
                      <a:pt x="90" y="102"/>
                    </a:lnTo>
                    <a:lnTo>
                      <a:pt x="90" y="108"/>
                    </a:lnTo>
                    <a:lnTo>
                      <a:pt x="90" y="102"/>
                    </a:lnTo>
                    <a:lnTo>
                      <a:pt x="90" y="108"/>
                    </a:lnTo>
                    <a:lnTo>
                      <a:pt x="90" y="102"/>
                    </a:lnTo>
                    <a:lnTo>
                      <a:pt x="84" y="108"/>
                    </a:lnTo>
                    <a:lnTo>
                      <a:pt x="84" y="102"/>
                    </a:lnTo>
                    <a:lnTo>
                      <a:pt x="84" y="108"/>
                    </a:lnTo>
                    <a:lnTo>
                      <a:pt x="78" y="108"/>
                    </a:lnTo>
                    <a:lnTo>
                      <a:pt x="78" y="114"/>
                    </a:lnTo>
                    <a:lnTo>
                      <a:pt x="72" y="114"/>
                    </a:lnTo>
                    <a:lnTo>
                      <a:pt x="66" y="114"/>
                    </a:lnTo>
                    <a:lnTo>
                      <a:pt x="66" y="120"/>
                    </a:lnTo>
                    <a:lnTo>
                      <a:pt x="60" y="120"/>
                    </a:lnTo>
                    <a:lnTo>
                      <a:pt x="60" y="126"/>
                    </a:lnTo>
                    <a:lnTo>
                      <a:pt x="54" y="126"/>
                    </a:lnTo>
                    <a:lnTo>
                      <a:pt x="54" y="132"/>
                    </a:lnTo>
                    <a:lnTo>
                      <a:pt x="48" y="132"/>
                    </a:lnTo>
                    <a:lnTo>
                      <a:pt x="48" y="126"/>
                    </a:lnTo>
                    <a:lnTo>
                      <a:pt x="42" y="126"/>
                    </a:lnTo>
                    <a:lnTo>
                      <a:pt x="36" y="126"/>
                    </a:lnTo>
                    <a:lnTo>
                      <a:pt x="36" y="120"/>
                    </a:lnTo>
                    <a:lnTo>
                      <a:pt x="36" y="114"/>
                    </a:lnTo>
                    <a:lnTo>
                      <a:pt x="30" y="114"/>
                    </a:lnTo>
                    <a:lnTo>
                      <a:pt x="24" y="114"/>
                    </a:lnTo>
                    <a:lnTo>
                      <a:pt x="24" y="120"/>
                    </a:lnTo>
                    <a:lnTo>
                      <a:pt x="18" y="120"/>
                    </a:lnTo>
                    <a:lnTo>
                      <a:pt x="12" y="120"/>
                    </a:lnTo>
                    <a:lnTo>
                      <a:pt x="12" y="114"/>
                    </a:lnTo>
                    <a:lnTo>
                      <a:pt x="12" y="108"/>
                    </a:lnTo>
                    <a:lnTo>
                      <a:pt x="12" y="102"/>
                    </a:lnTo>
                    <a:lnTo>
                      <a:pt x="12" y="96"/>
                    </a:lnTo>
                    <a:lnTo>
                      <a:pt x="6" y="96"/>
                    </a:lnTo>
                    <a:lnTo>
                      <a:pt x="6" y="90"/>
                    </a:lnTo>
                    <a:lnTo>
                      <a:pt x="0" y="90"/>
                    </a:lnTo>
                    <a:lnTo>
                      <a:pt x="6" y="90"/>
                    </a:lnTo>
                    <a:lnTo>
                      <a:pt x="0" y="90"/>
                    </a:lnTo>
                    <a:lnTo>
                      <a:pt x="0" y="84"/>
                    </a:lnTo>
                    <a:lnTo>
                      <a:pt x="0" y="78"/>
                    </a:lnTo>
                    <a:lnTo>
                      <a:pt x="6" y="78"/>
                    </a:lnTo>
                    <a:lnTo>
                      <a:pt x="12" y="78"/>
                    </a:lnTo>
                    <a:lnTo>
                      <a:pt x="12" y="72"/>
                    </a:lnTo>
                    <a:lnTo>
                      <a:pt x="12" y="66"/>
                    </a:lnTo>
                    <a:lnTo>
                      <a:pt x="18" y="66"/>
                    </a:lnTo>
                    <a:lnTo>
                      <a:pt x="18" y="60"/>
                    </a:lnTo>
                    <a:lnTo>
                      <a:pt x="12" y="60"/>
                    </a:lnTo>
                    <a:lnTo>
                      <a:pt x="18" y="60"/>
                    </a:lnTo>
                    <a:lnTo>
                      <a:pt x="18" y="54"/>
                    </a:lnTo>
                    <a:lnTo>
                      <a:pt x="24" y="54"/>
                    </a:lnTo>
                    <a:lnTo>
                      <a:pt x="24" y="48"/>
                    </a:lnTo>
                    <a:lnTo>
                      <a:pt x="18" y="48"/>
                    </a:lnTo>
                    <a:lnTo>
                      <a:pt x="12" y="48"/>
                    </a:lnTo>
                    <a:lnTo>
                      <a:pt x="12" y="42"/>
                    </a:lnTo>
                    <a:lnTo>
                      <a:pt x="6" y="42"/>
                    </a:lnTo>
                    <a:lnTo>
                      <a:pt x="6" y="36"/>
                    </a:lnTo>
                    <a:lnTo>
                      <a:pt x="0" y="36"/>
                    </a:lnTo>
                    <a:lnTo>
                      <a:pt x="0" y="30"/>
                    </a:lnTo>
                    <a:lnTo>
                      <a:pt x="0" y="24"/>
                    </a:lnTo>
                    <a:close/>
                  </a:path>
                </a:pathLst>
              </a:custGeom>
              <a:solidFill>
                <a:srgbClr val="FFA5A5"/>
              </a:solidFill>
              <a:ln w="9525">
                <a:solidFill>
                  <a:srgbClr val="000000"/>
                </a:solidFill>
                <a:prstDash val="solid"/>
                <a:round/>
                <a:headEnd/>
                <a:tailEnd/>
              </a:ln>
            </p:spPr>
            <p:txBody>
              <a:bodyPr/>
              <a:lstStyle/>
              <a:p>
                <a:endParaRPr lang="en-US"/>
              </a:p>
            </p:txBody>
          </p:sp>
          <p:sp>
            <p:nvSpPr>
              <p:cNvPr id="39" name="Freeform 30"/>
              <p:cNvSpPr>
                <a:spLocks noChangeAspect="1"/>
              </p:cNvSpPr>
              <p:nvPr/>
            </p:nvSpPr>
            <p:spPr bwMode="auto">
              <a:xfrm>
                <a:off x="2655" y="2013"/>
                <a:ext cx="450" cy="294"/>
              </a:xfrm>
              <a:custGeom>
                <a:avLst/>
                <a:gdLst/>
                <a:ahLst/>
                <a:cxnLst>
                  <a:cxn ang="0">
                    <a:pos x="444" y="102"/>
                  </a:cxn>
                  <a:cxn ang="0">
                    <a:pos x="444" y="138"/>
                  </a:cxn>
                  <a:cxn ang="0">
                    <a:pos x="426" y="156"/>
                  </a:cxn>
                  <a:cxn ang="0">
                    <a:pos x="408" y="168"/>
                  </a:cxn>
                  <a:cxn ang="0">
                    <a:pos x="396" y="186"/>
                  </a:cxn>
                  <a:cxn ang="0">
                    <a:pos x="390" y="216"/>
                  </a:cxn>
                  <a:cxn ang="0">
                    <a:pos x="390" y="216"/>
                  </a:cxn>
                  <a:cxn ang="0">
                    <a:pos x="390" y="216"/>
                  </a:cxn>
                  <a:cxn ang="0">
                    <a:pos x="384" y="234"/>
                  </a:cxn>
                  <a:cxn ang="0">
                    <a:pos x="366" y="246"/>
                  </a:cxn>
                  <a:cxn ang="0">
                    <a:pos x="366" y="228"/>
                  </a:cxn>
                  <a:cxn ang="0">
                    <a:pos x="360" y="210"/>
                  </a:cxn>
                  <a:cxn ang="0">
                    <a:pos x="366" y="180"/>
                  </a:cxn>
                  <a:cxn ang="0">
                    <a:pos x="360" y="156"/>
                  </a:cxn>
                  <a:cxn ang="0">
                    <a:pos x="342" y="168"/>
                  </a:cxn>
                  <a:cxn ang="0">
                    <a:pos x="336" y="186"/>
                  </a:cxn>
                  <a:cxn ang="0">
                    <a:pos x="318" y="198"/>
                  </a:cxn>
                  <a:cxn ang="0">
                    <a:pos x="294" y="210"/>
                  </a:cxn>
                  <a:cxn ang="0">
                    <a:pos x="282" y="228"/>
                  </a:cxn>
                  <a:cxn ang="0">
                    <a:pos x="258" y="246"/>
                  </a:cxn>
                  <a:cxn ang="0">
                    <a:pos x="246" y="258"/>
                  </a:cxn>
                  <a:cxn ang="0">
                    <a:pos x="210" y="276"/>
                  </a:cxn>
                  <a:cxn ang="0">
                    <a:pos x="186" y="270"/>
                  </a:cxn>
                  <a:cxn ang="0">
                    <a:pos x="162" y="270"/>
                  </a:cxn>
                  <a:cxn ang="0">
                    <a:pos x="150" y="276"/>
                  </a:cxn>
                  <a:cxn ang="0">
                    <a:pos x="126" y="264"/>
                  </a:cxn>
                  <a:cxn ang="0">
                    <a:pos x="102" y="276"/>
                  </a:cxn>
                  <a:cxn ang="0">
                    <a:pos x="84" y="276"/>
                  </a:cxn>
                  <a:cxn ang="0">
                    <a:pos x="60" y="270"/>
                  </a:cxn>
                  <a:cxn ang="0">
                    <a:pos x="42" y="288"/>
                  </a:cxn>
                  <a:cxn ang="0">
                    <a:pos x="24" y="288"/>
                  </a:cxn>
                  <a:cxn ang="0">
                    <a:pos x="6" y="288"/>
                  </a:cxn>
                  <a:cxn ang="0">
                    <a:pos x="0" y="264"/>
                  </a:cxn>
                  <a:cxn ang="0">
                    <a:pos x="6" y="240"/>
                  </a:cxn>
                  <a:cxn ang="0">
                    <a:pos x="12" y="222"/>
                  </a:cxn>
                  <a:cxn ang="0">
                    <a:pos x="30" y="210"/>
                  </a:cxn>
                  <a:cxn ang="0">
                    <a:pos x="42" y="180"/>
                  </a:cxn>
                  <a:cxn ang="0">
                    <a:pos x="42" y="156"/>
                  </a:cxn>
                  <a:cxn ang="0">
                    <a:pos x="60" y="156"/>
                  </a:cxn>
                  <a:cxn ang="0">
                    <a:pos x="84" y="144"/>
                  </a:cxn>
                  <a:cxn ang="0">
                    <a:pos x="102" y="138"/>
                  </a:cxn>
                  <a:cxn ang="0">
                    <a:pos x="114" y="126"/>
                  </a:cxn>
                  <a:cxn ang="0">
                    <a:pos x="132" y="102"/>
                  </a:cxn>
                  <a:cxn ang="0">
                    <a:pos x="144" y="84"/>
                  </a:cxn>
                  <a:cxn ang="0">
                    <a:pos x="150" y="66"/>
                  </a:cxn>
                  <a:cxn ang="0">
                    <a:pos x="180" y="66"/>
                  </a:cxn>
                  <a:cxn ang="0">
                    <a:pos x="198" y="54"/>
                  </a:cxn>
                  <a:cxn ang="0">
                    <a:pos x="234" y="36"/>
                  </a:cxn>
                  <a:cxn ang="0">
                    <a:pos x="252" y="6"/>
                  </a:cxn>
                  <a:cxn ang="0">
                    <a:pos x="282" y="6"/>
                  </a:cxn>
                  <a:cxn ang="0">
                    <a:pos x="306" y="6"/>
                  </a:cxn>
                  <a:cxn ang="0">
                    <a:pos x="336" y="0"/>
                  </a:cxn>
                  <a:cxn ang="0">
                    <a:pos x="360" y="12"/>
                  </a:cxn>
                  <a:cxn ang="0">
                    <a:pos x="390" y="36"/>
                  </a:cxn>
                  <a:cxn ang="0">
                    <a:pos x="420" y="72"/>
                  </a:cxn>
                  <a:cxn ang="0">
                    <a:pos x="438" y="90"/>
                  </a:cxn>
                </a:cxnLst>
                <a:rect l="0" t="0" r="r" b="b"/>
                <a:pathLst>
                  <a:path w="450" h="294">
                    <a:moveTo>
                      <a:pt x="438" y="90"/>
                    </a:moveTo>
                    <a:lnTo>
                      <a:pt x="444" y="90"/>
                    </a:lnTo>
                    <a:lnTo>
                      <a:pt x="450" y="96"/>
                    </a:lnTo>
                    <a:lnTo>
                      <a:pt x="444" y="102"/>
                    </a:lnTo>
                    <a:lnTo>
                      <a:pt x="444" y="108"/>
                    </a:lnTo>
                    <a:lnTo>
                      <a:pt x="444" y="126"/>
                    </a:lnTo>
                    <a:lnTo>
                      <a:pt x="444" y="132"/>
                    </a:lnTo>
                    <a:lnTo>
                      <a:pt x="444" y="138"/>
                    </a:lnTo>
                    <a:lnTo>
                      <a:pt x="444" y="144"/>
                    </a:lnTo>
                    <a:lnTo>
                      <a:pt x="438" y="150"/>
                    </a:lnTo>
                    <a:lnTo>
                      <a:pt x="432" y="156"/>
                    </a:lnTo>
                    <a:lnTo>
                      <a:pt x="426" y="156"/>
                    </a:lnTo>
                    <a:lnTo>
                      <a:pt x="420" y="156"/>
                    </a:lnTo>
                    <a:lnTo>
                      <a:pt x="414" y="156"/>
                    </a:lnTo>
                    <a:lnTo>
                      <a:pt x="414" y="162"/>
                    </a:lnTo>
                    <a:lnTo>
                      <a:pt x="408" y="168"/>
                    </a:lnTo>
                    <a:lnTo>
                      <a:pt x="408" y="174"/>
                    </a:lnTo>
                    <a:lnTo>
                      <a:pt x="408" y="180"/>
                    </a:lnTo>
                    <a:lnTo>
                      <a:pt x="402" y="180"/>
                    </a:lnTo>
                    <a:lnTo>
                      <a:pt x="396" y="186"/>
                    </a:lnTo>
                    <a:lnTo>
                      <a:pt x="396" y="192"/>
                    </a:lnTo>
                    <a:lnTo>
                      <a:pt x="396" y="198"/>
                    </a:lnTo>
                    <a:lnTo>
                      <a:pt x="396" y="204"/>
                    </a:lnTo>
                    <a:lnTo>
                      <a:pt x="390" y="216"/>
                    </a:lnTo>
                    <a:lnTo>
                      <a:pt x="390" y="222"/>
                    </a:lnTo>
                    <a:lnTo>
                      <a:pt x="390" y="228"/>
                    </a:lnTo>
                    <a:lnTo>
                      <a:pt x="390" y="222"/>
                    </a:lnTo>
                    <a:lnTo>
                      <a:pt x="390" y="216"/>
                    </a:lnTo>
                    <a:lnTo>
                      <a:pt x="384" y="216"/>
                    </a:lnTo>
                    <a:lnTo>
                      <a:pt x="384" y="210"/>
                    </a:lnTo>
                    <a:lnTo>
                      <a:pt x="384" y="216"/>
                    </a:lnTo>
                    <a:lnTo>
                      <a:pt x="390" y="216"/>
                    </a:lnTo>
                    <a:lnTo>
                      <a:pt x="390" y="222"/>
                    </a:lnTo>
                    <a:lnTo>
                      <a:pt x="384" y="222"/>
                    </a:lnTo>
                    <a:lnTo>
                      <a:pt x="384" y="228"/>
                    </a:lnTo>
                    <a:lnTo>
                      <a:pt x="384" y="234"/>
                    </a:lnTo>
                    <a:lnTo>
                      <a:pt x="378" y="234"/>
                    </a:lnTo>
                    <a:lnTo>
                      <a:pt x="372" y="240"/>
                    </a:lnTo>
                    <a:lnTo>
                      <a:pt x="372" y="246"/>
                    </a:lnTo>
                    <a:lnTo>
                      <a:pt x="366" y="246"/>
                    </a:lnTo>
                    <a:lnTo>
                      <a:pt x="366" y="240"/>
                    </a:lnTo>
                    <a:lnTo>
                      <a:pt x="360" y="240"/>
                    </a:lnTo>
                    <a:lnTo>
                      <a:pt x="366" y="240"/>
                    </a:lnTo>
                    <a:lnTo>
                      <a:pt x="366" y="228"/>
                    </a:lnTo>
                    <a:lnTo>
                      <a:pt x="366" y="222"/>
                    </a:lnTo>
                    <a:lnTo>
                      <a:pt x="360" y="222"/>
                    </a:lnTo>
                    <a:lnTo>
                      <a:pt x="360" y="216"/>
                    </a:lnTo>
                    <a:lnTo>
                      <a:pt x="360" y="210"/>
                    </a:lnTo>
                    <a:lnTo>
                      <a:pt x="360" y="198"/>
                    </a:lnTo>
                    <a:lnTo>
                      <a:pt x="366" y="192"/>
                    </a:lnTo>
                    <a:lnTo>
                      <a:pt x="366" y="186"/>
                    </a:lnTo>
                    <a:lnTo>
                      <a:pt x="366" y="180"/>
                    </a:lnTo>
                    <a:lnTo>
                      <a:pt x="366" y="174"/>
                    </a:lnTo>
                    <a:lnTo>
                      <a:pt x="366" y="162"/>
                    </a:lnTo>
                    <a:lnTo>
                      <a:pt x="366" y="156"/>
                    </a:lnTo>
                    <a:lnTo>
                      <a:pt x="360" y="156"/>
                    </a:lnTo>
                    <a:lnTo>
                      <a:pt x="354" y="156"/>
                    </a:lnTo>
                    <a:lnTo>
                      <a:pt x="348" y="162"/>
                    </a:lnTo>
                    <a:lnTo>
                      <a:pt x="348" y="168"/>
                    </a:lnTo>
                    <a:lnTo>
                      <a:pt x="342" y="168"/>
                    </a:lnTo>
                    <a:lnTo>
                      <a:pt x="342" y="174"/>
                    </a:lnTo>
                    <a:lnTo>
                      <a:pt x="342" y="180"/>
                    </a:lnTo>
                    <a:lnTo>
                      <a:pt x="336" y="180"/>
                    </a:lnTo>
                    <a:lnTo>
                      <a:pt x="336" y="186"/>
                    </a:lnTo>
                    <a:lnTo>
                      <a:pt x="336" y="192"/>
                    </a:lnTo>
                    <a:lnTo>
                      <a:pt x="330" y="192"/>
                    </a:lnTo>
                    <a:lnTo>
                      <a:pt x="324" y="198"/>
                    </a:lnTo>
                    <a:lnTo>
                      <a:pt x="318" y="198"/>
                    </a:lnTo>
                    <a:lnTo>
                      <a:pt x="312" y="204"/>
                    </a:lnTo>
                    <a:lnTo>
                      <a:pt x="300" y="204"/>
                    </a:lnTo>
                    <a:lnTo>
                      <a:pt x="300" y="210"/>
                    </a:lnTo>
                    <a:lnTo>
                      <a:pt x="294" y="210"/>
                    </a:lnTo>
                    <a:lnTo>
                      <a:pt x="288" y="210"/>
                    </a:lnTo>
                    <a:lnTo>
                      <a:pt x="282" y="216"/>
                    </a:lnTo>
                    <a:lnTo>
                      <a:pt x="282" y="222"/>
                    </a:lnTo>
                    <a:lnTo>
                      <a:pt x="282" y="228"/>
                    </a:lnTo>
                    <a:lnTo>
                      <a:pt x="276" y="240"/>
                    </a:lnTo>
                    <a:lnTo>
                      <a:pt x="270" y="246"/>
                    </a:lnTo>
                    <a:lnTo>
                      <a:pt x="264" y="246"/>
                    </a:lnTo>
                    <a:lnTo>
                      <a:pt x="258" y="246"/>
                    </a:lnTo>
                    <a:lnTo>
                      <a:pt x="258" y="252"/>
                    </a:lnTo>
                    <a:lnTo>
                      <a:pt x="252" y="252"/>
                    </a:lnTo>
                    <a:lnTo>
                      <a:pt x="252" y="258"/>
                    </a:lnTo>
                    <a:lnTo>
                      <a:pt x="246" y="258"/>
                    </a:lnTo>
                    <a:lnTo>
                      <a:pt x="240" y="258"/>
                    </a:lnTo>
                    <a:lnTo>
                      <a:pt x="222" y="276"/>
                    </a:lnTo>
                    <a:lnTo>
                      <a:pt x="216" y="276"/>
                    </a:lnTo>
                    <a:lnTo>
                      <a:pt x="210" y="276"/>
                    </a:lnTo>
                    <a:lnTo>
                      <a:pt x="204" y="276"/>
                    </a:lnTo>
                    <a:lnTo>
                      <a:pt x="198" y="276"/>
                    </a:lnTo>
                    <a:lnTo>
                      <a:pt x="192" y="282"/>
                    </a:lnTo>
                    <a:lnTo>
                      <a:pt x="186" y="270"/>
                    </a:lnTo>
                    <a:lnTo>
                      <a:pt x="180" y="270"/>
                    </a:lnTo>
                    <a:lnTo>
                      <a:pt x="174" y="270"/>
                    </a:lnTo>
                    <a:lnTo>
                      <a:pt x="168" y="270"/>
                    </a:lnTo>
                    <a:lnTo>
                      <a:pt x="162" y="270"/>
                    </a:lnTo>
                    <a:lnTo>
                      <a:pt x="162" y="276"/>
                    </a:lnTo>
                    <a:lnTo>
                      <a:pt x="156" y="276"/>
                    </a:lnTo>
                    <a:lnTo>
                      <a:pt x="150" y="282"/>
                    </a:lnTo>
                    <a:lnTo>
                      <a:pt x="150" y="276"/>
                    </a:lnTo>
                    <a:lnTo>
                      <a:pt x="144" y="270"/>
                    </a:lnTo>
                    <a:lnTo>
                      <a:pt x="138" y="270"/>
                    </a:lnTo>
                    <a:lnTo>
                      <a:pt x="132" y="264"/>
                    </a:lnTo>
                    <a:lnTo>
                      <a:pt x="126" y="264"/>
                    </a:lnTo>
                    <a:lnTo>
                      <a:pt x="120" y="270"/>
                    </a:lnTo>
                    <a:lnTo>
                      <a:pt x="114" y="270"/>
                    </a:lnTo>
                    <a:lnTo>
                      <a:pt x="108" y="270"/>
                    </a:lnTo>
                    <a:lnTo>
                      <a:pt x="102" y="276"/>
                    </a:lnTo>
                    <a:lnTo>
                      <a:pt x="96" y="276"/>
                    </a:lnTo>
                    <a:lnTo>
                      <a:pt x="96" y="282"/>
                    </a:lnTo>
                    <a:lnTo>
                      <a:pt x="90" y="282"/>
                    </a:lnTo>
                    <a:lnTo>
                      <a:pt x="84" y="276"/>
                    </a:lnTo>
                    <a:lnTo>
                      <a:pt x="78" y="276"/>
                    </a:lnTo>
                    <a:lnTo>
                      <a:pt x="72" y="270"/>
                    </a:lnTo>
                    <a:lnTo>
                      <a:pt x="66" y="270"/>
                    </a:lnTo>
                    <a:lnTo>
                      <a:pt x="60" y="270"/>
                    </a:lnTo>
                    <a:lnTo>
                      <a:pt x="54" y="270"/>
                    </a:lnTo>
                    <a:lnTo>
                      <a:pt x="48" y="276"/>
                    </a:lnTo>
                    <a:lnTo>
                      <a:pt x="48" y="282"/>
                    </a:lnTo>
                    <a:lnTo>
                      <a:pt x="42" y="288"/>
                    </a:lnTo>
                    <a:lnTo>
                      <a:pt x="36" y="288"/>
                    </a:lnTo>
                    <a:lnTo>
                      <a:pt x="30" y="282"/>
                    </a:lnTo>
                    <a:lnTo>
                      <a:pt x="24" y="282"/>
                    </a:lnTo>
                    <a:lnTo>
                      <a:pt x="24" y="288"/>
                    </a:lnTo>
                    <a:lnTo>
                      <a:pt x="24" y="294"/>
                    </a:lnTo>
                    <a:lnTo>
                      <a:pt x="12" y="294"/>
                    </a:lnTo>
                    <a:lnTo>
                      <a:pt x="6" y="294"/>
                    </a:lnTo>
                    <a:lnTo>
                      <a:pt x="6" y="288"/>
                    </a:lnTo>
                    <a:lnTo>
                      <a:pt x="6" y="282"/>
                    </a:lnTo>
                    <a:lnTo>
                      <a:pt x="6" y="276"/>
                    </a:lnTo>
                    <a:lnTo>
                      <a:pt x="0" y="270"/>
                    </a:lnTo>
                    <a:lnTo>
                      <a:pt x="0" y="264"/>
                    </a:lnTo>
                    <a:lnTo>
                      <a:pt x="0" y="258"/>
                    </a:lnTo>
                    <a:lnTo>
                      <a:pt x="0" y="246"/>
                    </a:lnTo>
                    <a:lnTo>
                      <a:pt x="6" y="246"/>
                    </a:lnTo>
                    <a:lnTo>
                      <a:pt x="6" y="240"/>
                    </a:lnTo>
                    <a:lnTo>
                      <a:pt x="12" y="240"/>
                    </a:lnTo>
                    <a:lnTo>
                      <a:pt x="12" y="234"/>
                    </a:lnTo>
                    <a:lnTo>
                      <a:pt x="12" y="228"/>
                    </a:lnTo>
                    <a:lnTo>
                      <a:pt x="12" y="222"/>
                    </a:lnTo>
                    <a:lnTo>
                      <a:pt x="12" y="216"/>
                    </a:lnTo>
                    <a:lnTo>
                      <a:pt x="18" y="216"/>
                    </a:lnTo>
                    <a:lnTo>
                      <a:pt x="24" y="216"/>
                    </a:lnTo>
                    <a:lnTo>
                      <a:pt x="30" y="210"/>
                    </a:lnTo>
                    <a:lnTo>
                      <a:pt x="30" y="204"/>
                    </a:lnTo>
                    <a:lnTo>
                      <a:pt x="42" y="192"/>
                    </a:lnTo>
                    <a:lnTo>
                      <a:pt x="42" y="186"/>
                    </a:lnTo>
                    <a:lnTo>
                      <a:pt x="42" y="180"/>
                    </a:lnTo>
                    <a:lnTo>
                      <a:pt x="36" y="168"/>
                    </a:lnTo>
                    <a:lnTo>
                      <a:pt x="36" y="162"/>
                    </a:lnTo>
                    <a:lnTo>
                      <a:pt x="36" y="156"/>
                    </a:lnTo>
                    <a:lnTo>
                      <a:pt x="42" y="156"/>
                    </a:lnTo>
                    <a:lnTo>
                      <a:pt x="42" y="150"/>
                    </a:lnTo>
                    <a:lnTo>
                      <a:pt x="48" y="156"/>
                    </a:lnTo>
                    <a:lnTo>
                      <a:pt x="54" y="156"/>
                    </a:lnTo>
                    <a:lnTo>
                      <a:pt x="60" y="156"/>
                    </a:lnTo>
                    <a:lnTo>
                      <a:pt x="66" y="156"/>
                    </a:lnTo>
                    <a:lnTo>
                      <a:pt x="72" y="150"/>
                    </a:lnTo>
                    <a:lnTo>
                      <a:pt x="78" y="144"/>
                    </a:lnTo>
                    <a:lnTo>
                      <a:pt x="84" y="144"/>
                    </a:lnTo>
                    <a:lnTo>
                      <a:pt x="90" y="144"/>
                    </a:lnTo>
                    <a:lnTo>
                      <a:pt x="96" y="144"/>
                    </a:lnTo>
                    <a:lnTo>
                      <a:pt x="102" y="144"/>
                    </a:lnTo>
                    <a:lnTo>
                      <a:pt x="102" y="138"/>
                    </a:lnTo>
                    <a:lnTo>
                      <a:pt x="102" y="132"/>
                    </a:lnTo>
                    <a:lnTo>
                      <a:pt x="102" y="126"/>
                    </a:lnTo>
                    <a:lnTo>
                      <a:pt x="108" y="126"/>
                    </a:lnTo>
                    <a:lnTo>
                      <a:pt x="114" y="126"/>
                    </a:lnTo>
                    <a:lnTo>
                      <a:pt x="120" y="120"/>
                    </a:lnTo>
                    <a:lnTo>
                      <a:pt x="126" y="114"/>
                    </a:lnTo>
                    <a:lnTo>
                      <a:pt x="132" y="108"/>
                    </a:lnTo>
                    <a:lnTo>
                      <a:pt x="132" y="102"/>
                    </a:lnTo>
                    <a:lnTo>
                      <a:pt x="132" y="96"/>
                    </a:lnTo>
                    <a:lnTo>
                      <a:pt x="138" y="96"/>
                    </a:lnTo>
                    <a:lnTo>
                      <a:pt x="144" y="90"/>
                    </a:lnTo>
                    <a:lnTo>
                      <a:pt x="144" y="84"/>
                    </a:lnTo>
                    <a:lnTo>
                      <a:pt x="144" y="78"/>
                    </a:lnTo>
                    <a:lnTo>
                      <a:pt x="138" y="72"/>
                    </a:lnTo>
                    <a:lnTo>
                      <a:pt x="144" y="66"/>
                    </a:lnTo>
                    <a:lnTo>
                      <a:pt x="150" y="66"/>
                    </a:lnTo>
                    <a:lnTo>
                      <a:pt x="162" y="60"/>
                    </a:lnTo>
                    <a:lnTo>
                      <a:pt x="168" y="60"/>
                    </a:lnTo>
                    <a:lnTo>
                      <a:pt x="174" y="60"/>
                    </a:lnTo>
                    <a:lnTo>
                      <a:pt x="180" y="66"/>
                    </a:lnTo>
                    <a:lnTo>
                      <a:pt x="186" y="60"/>
                    </a:lnTo>
                    <a:lnTo>
                      <a:pt x="192" y="60"/>
                    </a:lnTo>
                    <a:lnTo>
                      <a:pt x="192" y="54"/>
                    </a:lnTo>
                    <a:lnTo>
                      <a:pt x="198" y="54"/>
                    </a:lnTo>
                    <a:lnTo>
                      <a:pt x="204" y="48"/>
                    </a:lnTo>
                    <a:lnTo>
                      <a:pt x="216" y="48"/>
                    </a:lnTo>
                    <a:lnTo>
                      <a:pt x="222" y="48"/>
                    </a:lnTo>
                    <a:lnTo>
                      <a:pt x="234" y="36"/>
                    </a:lnTo>
                    <a:lnTo>
                      <a:pt x="240" y="30"/>
                    </a:lnTo>
                    <a:lnTo>
                      <a:pt x="252" y="18"/>
                    </a:lnTo>
                    <a:lnTo>
                      <a:pt x="252" y="12"/>
                    </a:lnTo>
                    <a:lnTo>
                      <a:pt x="252" y="6"/>
                    </a:lnTo>
                    <a:lnTo>
                      <a:pt x="258" y="6"/>
                    </a:lnTo>
                    <a:lnTo>
                      <a:pt x="264" y="6"/>
                    </a:lnTo>
                    <a:lnTo>
                      <a:pt x="276" y="0"/>
                    </a:lnTo>
                    <a:lnTo>
                      <a:pt x="282" y="6"/>
                    </a:lnTo>
                    <a:lnTo>
                      <a:pt x="288" y="12"/>
                    </a:lnTo>
                    <a:lnTo>
                      <a:pt x="288" y="6"/>
                    </a:lnTo>
                    <a:lnTo>
                      <a:pt x="294" y="6"/>
                    </a:lnTo>
                    <a:lnTo>
                      <a:pt x="306" y="6"/>
                    </a:lnTo>
                    <a:lnTo>
                      <a:pt x="306" y="0"/>
                    </a:lnTo>
                    <a:lnTo>
                      <a:pt x="324" y="0"/>
                    </a:lnTo>
                    <a:lnTo>
                      <a:pt x="330" y="0"/>
                    </a:lnTo>
                    <a:lnTo>
                      <a:pt x="336" y="0"/>
                    </a:lnTo>
                    <a:lnTo>
                      <a:pt x="348" y="6"/>
                    </a:lnTo>
                    <a:lnTo>
                      <a:pt x="348" y="12"/>
                    </a:lnTo>
                    <a:lnTo>
                      <a:pt x="354" y="12"/>
                    </a:lnTo>
                    <a:lnTo>
                      <a:pt x="360" y="12"/>
                    </a:lnTo>
                    <a:lnTo>
                      <a:pt x="366" y="18"/>
                    </a:lnTo>
                    <a:lnTo>
                      <a:pt x="372" y="18"/>
                    </a:lnTo>
                    <a:lnTo>
                      <a:pt x="384" y="24"/>
                    </a:lnTo>
                    <a:lnTo>
                      <a:pt x="390" y="36"/>
                    </a:lnTo>
                    <a:lnTo>
                      <a:pt x="396" y="48"/>
                    </a:lnTo>
                    <a:lnTo>
                      <a:pt x="408" y="60"/>
                    </a:lnTo>
                    <a:lnTo>
                      <a:pt x="414" y="66"/>
                    </a:lnTo>
                    <a:lnTo>
                      <a:pt x="420" y="72"/>
                    </a:lnTo>
                    <a:lnTo>
                      <a:pt x="426" y="78"/>
                    </a:lnTo>
                    <a:lnTo>
                      <a:pt x="426" y="84"/>
                    </a:lnTo>
                    <a:lnTo>
                      <a:pt x="432" y="90"/>
                    </a:lnTo>
                    <a:lnTo>
                      <a:pt x="438" y="90"/>
                    </a:lnTo>
                    <a:close/>
                  </a:path>
                </a:pathLst>
              </a:custGeom>
              <a:solidFill>
                <a:srgbClr val="00D1DC"/>
              </a:solidFill>
              <a:ln w="9525">
                <a:solidFill>
                  <a:srgbClr val="000000"/>
                </a:solidFill>
                <a:prstDash val="solid"/>
                <a:round/>
                <a:headEnd/>
                <a:tailEnd/>
              </a:ln>
            </p:spPr>
            <p:txBody>
              <a:bodyPr/>
              <a:lstStyle/>
              <a:p>
                <a:endParaRPr lang="en-US"/>
              </a:p>
            </p:txBody>
          </p:sp>
        </p:grpSp>
        <p:sp>
          <p:nvSpPr>
            <p:cNvPr id="12" name="Text Box 31"/>
            <p:cNvSpPr txBox="1">
              <a:spLocks noChangeArrowheads="1"/>
            </p:cNvSpPr>
            <p:nvPr/>
          </p:nvSpPr>
          <p:spPr bwMode="auto">
            <a:xfrm>
              <a:off x="1837" y="3521"/>
              <a:ext cx="972" cy="231"/>
            </a:xfrm>
            <a:prstGeom prst="rect">
              <a:avLst/>
            </a:prstGeom>
            <a:noFill/>
            <a:ln w="9525">
              <a:noFill/>
              <a:miter lim="800000"/>
              <a:headEnd/>
              <a:tailEnd/>
            </a:ln>
            <a:effectLst/>
          </p:spPr>
          <p:txBody>
            <a:bodyPr wrap="none">
              <a:spAutoFit/>
            </a:bodyPr>
            <a:lstStyle/>
            <a:p>
              <a:r>
                <a:rPr lang="en-US" b="1">
                  <a:solidFill>
                    <a:schemeClr val="bg1"/>
                  </a:solidFill>
                </a:rPr>
                <a:t>South Africa</a:t>
              </a:r>
            </a:p>
          </p:txBody>
        </p:sp>
        <p:sp>
          <p:nvSpPr>
            <p:cNvPr id="13" name="Text Box 32"/>
            <p:cNvSpPr txBox="1">
              <a:spLocks noChangeArrowheads="1"/>
            </p:cNvSpPr>
            <p:nvPr/>
          </p:nvSpPr>
          <p:spPr bwMode="auto">
            <a:xfrm>
              <a:off x="3334" y="2659"/>
              <a:ext cx="988" cy="231"/>
            </a:xfrm>
            <a:prstGeom prst="rect">
              <a:avLst/>
            </a:prstGeom>
            <a:noFill/>
            <a:ln w="9525">
              <a:noFill/>
              <a:miter lim="800000"/>
              <a:headEnd/>
              <a:tailEnd/>
            </a:ln>
            <a:effectLst/>
          </p:spPr>
          <p:txBody>
            <a:bodyPr wrap="none">
              <a:spAutoFit/>
            </a:bodyPr>
            <a:lstStyle/>
            <a:p>
              <a:r>
                <a:rPr lang="en-US" b="1">
                  <a:solidFill>
                    <a:schemeClr val="bg1"/>
                  </a:solidFill>
                </a:rPr>
                <a:t>Mozambique</a:t>
              </a:r>
            </a:p>
          </p:txBody>
        </p:sp>
        <p:sp>
          <p:nvSpPr>
            <p:cNvPr id="14" name="Text Box 33"/>
            <p:cNvSpPr txBox="1">
              <a:spLocks noChangeArrowheads="1"/>
            </p:cNvSpPr>
            <p:nvPr/>
          </p:nvSpPr>
          <p:spPr bwMode="auto">
            <a:xfrm>
              <a:off x="3288" y="3339"/>
              <a:ext cx="812" cy="231"/>
            </a:xfrm>
            <a:prstGeom prst="rect">
              <a:avLst/>
            </a:prstGeom>
            <a:noFill/>
            <a:ln w="9525">
              <a:noFill/>
              <a:miter lim="800000"/>
              <a:headEnd/>
              <a:tailEnd/>
            </a:ln>
            <a:effectLst/>
          </p:spPr>
          <p:txBody>
            <a:bodyPr wrap="none">
              <a:spAutoFit/>
            </a:bodyPr>
            <a:lstStyle/>
            <a:p>
              <a:r>
                <a:rPr lang="en-US" b="1">
                  <a:solidFill>
                    <a:schemeClr val="bg1"/>
                  </a:solidFill>
                </a:rPr>
                <a:t>Swaziland</a:t>
              </a:r>
            </a:p>
          </p:txBody>
        </p:sp>
        <p:sp>
          <p:nvSpPr>
            <p:cNvPr id="15" name="Line 34"/>
            <p:cNvSpPr>
              <a:spLocks noChangeShapeType="1"/>
            </p:cNvSpPr>
            <p:nvPr/>
          </p:nvSpPr>
          <p:spPr bwMode="auto">
            <a:xfrm flipH="1" flipV="1">
              <a:off x="3107" y="3294"/>
              <a:ext cx="227" cy="181"/>
            </a:xfrm>
            <a:prstGeom prst="line">
              <a:avLst/>
            </a:prstGeom>
            <a:noFill/>
            <a:ln w="9525">
              <a:solidFill>
                <a:schemeClr val="bg1"/>
              </a:solidFill>
              <a:round/>
              <a:headEnd/>
              <a:tailEnd type="triangle" w="med" len="med"/>
            </a:ln>
            <a:effectLst/>
          </p:spPr>
          <p:txBody>
            <a:bodyPr/>
            <a:lstStyle/>
            <a:p>
              <a:endParaRPr lang="en-US"/>
            </a:p>
          </p:txBody>
        </p:sp>
      </p:gr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fontScale="90000"/>
          </a:bodyPr>
          <a:lstStyle/>
          <a:p>
            <a:r>
              <a:rPr lang="en-US" sz="2800" dirty="0" smtClean="0"/>
              <a:t>Management </a:t>
            </a:r>
            <a:r>
              <a:rPr lang="en-US" sz="2800" dirty="0" smtClean="0">
                <a:solidFill>
                  <a:srgbClr val="FF0000"/>
                </a:solidFill>
              </a:rPr>
              <a:t>actions</a:t>
            </a:r>
            <a:r>
              <a:rPr lang="en-US" sz="2800" dirty="0" smtClean="0"/>
              <a:t> in SA around sustainability and equity</a:t>
            </a:r>
            <a:endParaRPr lang="en-GB" sz="2800" dirty="0"/>
          </a:p>
        </p:txBody>
      </p:sp>
      <p:graphicFrame>
        <p:nvGraphicFramePr>
          <p:cNvPr id="4" name="Content Placeholder 3"/>
          <p:cNvGraphicFramePr>
            <a:graphicFrameLocks noGrp="1"/>
          </p:cNvGraphicFramePr>
          <p:nvPr>
            <p:ph idx="1"/>
          </p:nvPr>
        </p:nvGraphicFramePr>
        <p:xfrm>
          <a:off x="609600" y="1066800"/>
          <a:ext cx="7772400" cy="5413463"/>
        </p:xfrm>
        <a:graphic>
          <a:graphicData uri="http://schemas.openxmlformats.org/drawingml/2006/table">
            <a:tbl>
              <a:tblPr/>
              <a:tblGrid>
                <a:gridCol w="3886200"/>
                <a:gridCol w="3886200"/>
              </a:tblGrid>
              <a:tr h="627673">
                <a:tc>
                  <a:txBody>
                    <a:bodyPr/>
                    <a:lstStyle/>
                    <a:p>
                      <a:pPr algn="ctr">
                        <a:lnSpc>
                          <a:spcPct val="115000"/>
                        </a:lnSpc>
                        <a:spcAft>
                          <a:spcPts val="600"/>
                        </a:spcAft>
                      </a:pPr>
                      <a:r>
                        <a:rPr lang="en-US" sz="1800" dirty="0">
                          <a:latin typeface="Tahoma"/>
                          <a:ea typeface="Calibri"/>
                          <a:cs typeface="Times New Roman"/>
                        </a:rPr>
                        <a:t>Management actions under the </a:t>
                      </a:r>
                      <a:r>
                        <a:rPr lang="en-US" sz="1800" b="1" dirty="0">
                          <a:latin typeface="Tahoma"/>
                          <a:ea typeface="Calibri"/>
                          <a:cs typeface="Times New Roman"/>
                        </a:rPr>
                        <a:t>NWA</a:t>
                      </a:r>
                      <a:endParaRPr lang="en-GB" sz="1800" dirty="0">
                        <a:latin typeface="Tahoma"/>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ctr">
                        <a:lnSpc>
                          <a:spcPct val="115000"/>
                        </a:lnSpc>
                        <a:spcAft>
                          <a:spcPts val="600"/>
                        </a:spcAft>
                      </a:pPr>
                      <a:r>
                        <a:rPr lang="en-US" sz="1800" dirty="0">
                          <a:latin typeface="Tahoma"/>
                          <a:ea typeface="Calibri"/>
                          <a:cs typeface="Times New Roman"/>
                        </a:rPr>
                        <a:t>Management actions under the </a:t>
                      </a:r>
                      <a:endParaRPr lang="en-US" sz="1800" dirty="0" smtClean="0">
                        <a:latin typeface="Tahoma"/>
                        <a:ea typeface="Calibri"/>
                        <a:cs typeface="Times New Roman"/>
                      </a:endParaRPr>
                    </a:p>
                    <a:p>
                      <a:pPr algn="ctr">
                        <a:lnSpc>
                          <a:spcPct val="115000"/>
                        </a:lnSpc>
                        <a:spcAft>
                          <a:spcPts val="600"/>
                        </a:spcAft>
                      </a:pPr>
                      <a:r>
                        <a:rPr lang="en-US" sz="1800" b="1" dirty="0" err="1" smtClean="0">
                          <a:latin typeface="Tahoma"/>
                          <a:ea typeface="Calibri"/>
                          <a:cs typeface="Times New Roman"/>
                        </a:rPr>
                        <a:t>WSA</a:t>
                      </a:r>
                      <a:endParaRPr lang="en-GB" sz="1800" dirty="0">
                        <a:latin typeface="Tahoma"/>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r>
              <a:tr h="4706327">
                <a:tc>
                  <a:txBody>
                    <a:bodyPr/>
                    <a:lstStyle/>
                    <a:p>
                      <a:pPr marL="342900" lvl="0" indent="-342900">
                        <a:lnSpc>
                          <a:spcPct val="115000"/>
                        </a:lnSpc>
                        <a:spcAft>
                          <a:spcPts val="0"/>
                        </a:spcAft>
                        <a:buFont typeface="Symbol"/>
                        <a:buChar char=""/>
                      </a:pPr>
                      <a:r>
                        <a:rPr lang="en-US" sz="1800" dirty="0">
                          <a:latin typeface="Tahoma"/>
                          <a:ea typeface="Calibri"/>
                          <a:cs typeface="Times New Roman"/>
                        </a:rPr>
                        <a:t>institution creation and development, such as CMA, WUA</a:t>
                      </a:r>
                      <a:endParaRPr lang="en-GB" sz="1800" dirty="0">
                        <a:latin typeface="Tahoma"/>
                        <a:ea typeface="Calibri"/>
                        <a:cs typeface="Times New Roman"/>
                      </a:endParaRPr>
                    </a:p>
                    <a:p>
                      <a:pPr marL="342900" lvl="0" indent="-342900">
                        <a:lnSpc>
                          <a:spcPct val="115000"/>
                        </a:lnSpc>
                        <a:spcAft>
                          <a:spcPts val="0"/>
                        </a:spcAft>
                        <a:buFont typeface="Symbol"/>
                        <a:buChar char=""/>
                      </a:pPr>
                      <a:r>
                        <a:rPr lang="en-US" sz="1800" dirty="0">
                          <a:latin typeface="Tahoma"/>
                          <a:ea typeface="Calibri"/>
                          <a:cs typeface="Times New Roman"/>
                        </a:rPr>
                        <a:t>classification of water resources</a:t>
                      </a:r>
                      <a:endParaRPr lang="en-GB" sz="1800" dirty="0">
                        <a:latin typeface="Tahoma"/>
                        <a:ea typeface="Calibri"/>
                        <a:cs typeface="Times New Roman"/>
                      </a:endParaRPr>
                    </a:p>
                    <a:p>
                      <a:pPr marL="342900" lvl="0" indent="-342900">
                        <a:lnSpc>
                          <a:spcPct val="115000"/>
                        </a:lnSpc>
                        <a:spcAft>
                          <a:spcPts val="0"/>
                        </a:spcAft>
                        <a:buFont typeface="Symbol"/>
                        <a:buChar char=""/>
                      </a:pPr>
                      <a:r>
                        <a:rPr lang="en-US" sz="1800" dirty="0">
                          <a:latin typeface="Tahoma"/>
                          <a:ea typeface="Calibri"/>
                          <a:cs typeface="Times New Roman"/>
                        </a:rPr>
                        <a:t>authorization and licensing</a:t>
                      </a:r>
                      <a:endParaRPr lang="en-GB" sz="1800" dirty="0">
                        <a:latin typeface="Tahoma"/>
                        <a:ea typeface="Calibri"/>
                        <a:cs typeface="Times New Roman"/>
                      </a:endParaRPr>
                    </a:p>
                    <a:p>
                      <a:pPr marL="342900" lvl="0" indent="-342900">
                        <a:lnSpc>
                          <a:spcPct val="115000"/>
                        </a:lnSpc>
                        <a:spcAft>
                          <a:spcPts val="0"/>
                        </a:spcAft>
                        <a:buFont typeface="Symbol"/>
                        <a:buChar char=""/>
                      </a:pPr>
                      <a:r>
                        <a:rPr lang="en-US" sz="1800" dirty="0">
                          <a:latin typeface="Tahoma"/>
                          <a:ea typeface="Calibri"/>
                          <a:cs typeface="Times New Roman"/>
                        </a:rPr>
                        <a:t>validation and verification</a:t>
                      </a:r>
                      <a:endParaRPr lang="en-GB" sz="1800" dirty="0">
                        <a:latin typeface="Tahoma"/>
                        <a:ea typeface="Calibri"/>
                        <a:cs typeface="Times New Roman"/>
                      </a:endParaRPr>
                    </a:p>
                    <a:p>
                      <a:pPr marL="342900" lvl="0" indent="-342900">
                        <a:lnSpc>
                          <a:spcPct val="115000"/>
                        </a:lnSpc>
                        <a:spcAft>
                          <a:spcPts val="0"/>
                        </a:spcAft>
                        <a:buFont typeface="Symbol"/>
                        <a:buChar char=""/>
                      </a:pPr>
                      <a:r>
                        <a:rPr lang="en-US" sz="1800" dirty="0">
                          <a:latin typeface="Tahoma"/>
                          <a:ea typeface="Calibri"/>
                          <a:cs typeface="Times New Roman"/>
                        </a:rPr>
                        <a:t>water allocation reform</a:t>
                      </a:r>
                      <a:endParaRPr lang="en-GB" sz="1800" dirty="0">
                        <a:latin typeface="Tahoma"/>
                        <a:ea typeface="Calibri"/>
                        <a:cs typeface="Times New Roman"/>
                      </a:endParaRPr>
                    </a:p>
                    <a:p>
                      <a:pPr marL="342900" lvl="0" indent="-342900">
                        <a:lnSpc>
                          <a:spcPct val="115000"/>
                        </a:lnSpc>
                        <a:spcAft>
                          <a:spcPts val="0"/>
                        </a:spcAft>
                        <a:buFont typeface="Symbol"/>
                        <a:buChar char=""/>
                      </a:pPr>
                      <a:r>
                        <a:rPr lang="en-US" sz="1800" dirty="0">
                          <a:latin typeface="Tahoma"/>
                          <a:ea typeface="Calibri"/>
                          <a:cs typeface="Times New Roman"/>
                        </a:rPr>
                        <a:t>Reserve (determination and implementation)</a:t>
                      </a:r>
                      <a:endParaRPr lang="en-GB" sz="1800" dirty="0">
                        <a:latin typeface="Tahoma"/>
                        <a:ea typeface="Calibri"/>
                        <a:cs typeface="Times New Roman"/>
                      </a:endParaRPr>
                    </a:p>
                    <a:p>
                      <a:pPr marL="342900" lvl="0" indent="-342900">
                        <a:lnSpc>
                          <a:spcPct val="115000"/>
                        </a:lnSpc>
                        <a:spcAft>
                          <a:spcPts val="0"/>
                        </a:spcAft>
                        <a:buFont typeface="Symbol"/>
                        <a:buChar char=""/>
                      </a:pPr>
                      <a:r>
                        <a:rPr lang="en-US" sz="1800" dirty="0">
                          <a:latin typeface="Tahoma"/>
                          <a:ea typeface="Calibri"/>
                          <a:cs typeface="Times New Roman"/>
                        </a:rPr>
                        <a:t>conservation and demand management</a:t>
                      </a:r>
                      <a:endParaRPr lang="en-GB" sz="1800" dirty="0">
                        <a:latin typeface="Tahoma"/>
                        <a:ea typeface="Calibri"/>
                        <a:cs typeface="Times New Roman"/>
                      </a:endParaRPr>
                    </a:p>
                    <a:p>
                      <a:pPr marL="342900" lvl="0" indent="-342900">
                        <a:lnSpc>
                          <a:spcPct val="115000"/>
                        </a:lnSpc>
                        <a:spcAft>
                          <a:spcPts val="0"/>
                        </a:spcAft>
                        <a:buFont typeface="Symbol"/>
                        <a:buChar char=""/>
                      </a:pPr>
                      <a:r>
                        <a:rPr lang="en-US" sz="1800" dirty="0" smtClean="0">
                          <a:latin typeface="Tahoma"/>
                          <a:ea typeface="Calibri"/>
                          <a:cs typeface="Times New Roman"/>
                        </a:rPr>
                        <a:t>pollution </a:t>
                      </a:r>
                      <a:r>
                        <a:rPr lang="en-US" sz="1800" dirty="0">
                          <a:latin typeface="Tahoma"/>
                          <a:ea typeface="Calibri"/>
                          <a:cs typeface="Times New Roman"/>
                        </a:rPr>
                        <a:t>control </a:t>
                      </a:r>
                      <a:endParaRPr lang="en-GB" sz="1800" dirty="0">
                        <a:latin typeface="Tahoma"/>
                        <a:ea typeface="Calibri"/>
                        <a:cs typeface="Times New Roman"/>
                      </a:endParaRPr>
                    </a:p>
                    <a:p>
                      <a:pPr marL="342900" lvl="0" indent="-342900">
                        <a:lnSpc>
                          <a:spcPct val="115000"/>
                        </a:lnSpc>
                        <a:spcAft>
                          <a:spcPts val="0"/>
                        </a:spcAft>
                        <a:buFont typeface="Symbol"/>
                        <a:buChar char=""/>
                      </a:pPr>
                      <a:r>
                        <a:rPr lang="en-US" sz="1800" dirty="0">
                          <a:latin typeface="Tahoma"/>
                          <a:ea typeface="Calibri"/>
                          <a:cs typeface="Times New Roman"/>
                        </a:rPr>
                        <a:t>compliance monitoring</a:t>
                      </a:r>
                      <a:endParaRPr lang="en-GB" sz="1800" dirty="0">
                        <a:latin typeface="Tahoma"/>
                        <a:ea typeface="Calibri"/>
                        <a:cs typeface="Times New Roman"/>
                      </a:endParaRPr>
                    </a:p>
                    <a:p>
                      <a:pPr marL="342900" lvl="0" indent="-342900">
                        <a:lnSpc>
                          <a:spcPct val="115000"/>
                        </a:lnSpc>
                        <a:spcAft>
                          <a:spcPts val="0"/>
                        </a:spcAft>
                        <a:buFont typeface="Symbol"/>
                        <a:buChar char=""/>
                      </a:pPr>
                      <a:r>
                        <a:rPr lang="en-US" sz="1800" dirty="0">
                          <a:latin typeface="Tahoma"/>
                          <a:ea typeface="Calibri"/>
                          <a:cs typeface="Times New Roman"/>
                        </a:rPr>
                        <a:t>enforcement</a:t>
                      </a:r>
                      <a:endParaRPr lang="en-GB" sz="1800" dirty="0">
                        <a:latin typeface="Tahoma"/>
                        <a:ea typeface="Calibri"/>
                        <a:cs typeface="Times New Roman"/>
                      </a:endParaRPr>
                    </a:p>
                    <a:p>
                      <a:pPr marL="342900" lvl="0" indent="-342900">
                        <a:lnSpc>
                          <a:spcPct val="115000"/>
                        </a:lnSpc>
                        <a:spcAft>
                          <a:spcPts val="1200"/>
                        </a:spcAft>
                        <a:buFont typeface="Symbol"/>
                        <a:buChar char=""/>
                      </a:pPr>
                      <a:r>
                        <a:rPr lang="en-US" sz="1800" dirty="0" err="1">
                          <a:latin typeface="Tahoma"/>
                          <a:ea typeface="Calibri"/>
                          <a:cs typeface="Times New Roman"/>
                        </a:rPr>
                        <a:t>transboundary</a:t>
                      </a:r>
                      <a:r>
                        <a:rPr lang="en-US" sz="1800" dirty="0">
                          <a:latin typeface="Tahoma"/>
                          <a:ea typeface="Calibri"/>
                          <a:cs typeface="Times New Roman"/>
                        </a:rPr>
                        <a:t> obligations </a:t>
                      </a:r>
                      <a:endParaRPr lang="en-GB" sz="1800" dirty="0">
                        <a:latin typeface="Tahoma"/>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Aft>
                          <a:spcPts val="0"/>
                        </a:spcAft>
                        <a:buFont typeface="Symbol"/>
                        <a:buChar char=""/>
                      </a:pPr>
                      <a:r>
                        <a:rPr lang="en-US" sz="1800" dirty="0">
                          <a:latin typeface="Tahoma"/>
                          <a:ea typeface="Calibri"/>
                          <a:cs typeface="Times New Roman"/>
                        </a:rPr>
                        <a:t>infrastructure development</a:t>
                      </a:r>
                      <a:endParaRPr lang="en-GB" sz="1800" dirty="0">
                        <a:latin typeface="Tahoma"/>
                        <a:ea typeface="Calibri"/>
                        <a:cs typeface="Times New Roman"/>
                      </a:endParaRPr>
                    </a:p>
                    <a:p>
                      <a:pPr marL="342900" lvl="0" indent="-342900">
                        <a:lnSpc>
                          <a:spcPct val="115000"/>
                        </a:lnSpc>
                        <a:spcAft>
                          <a:spcPts val="0"/>
                        </a:spcAft>
                        <a:buFont typeface="Symbol"/>
                        <a:buChar char=""/>
                      </a:pPr>
                      <a:r>
                        <a:rPr lang="en-US" sz="1800" dirty="0">
                          <a:latin typeface="Tahoma"/>
                          <a:ea typeface="Calibri"/>
                          <a:cs typeface="Times New Roman"/>
                        </a:rPr>
                        <a:t>wastewater treatment</a:t>
                      </a:r>
                      <a:endParaRPr lang="en-GB" sz="1800" dirty="0">
                        <a:latin typeface="Tahoma"/>
                        <a:ea typeface="Calibri"/>
                        <a:cs typeface="Times New Roman"/>
                      </a:endParaRPr>
                    </a:p>
                    <a:p>
                      <a:pPr marL="342900" lvl="0" indent="-342900">
                        <a:lnSpc>
                          <a:spcPct val="115000"/>
                        </a:lnSpc>
                        <a:spcAft>
                          <a:spcPts val="0"/>
                        </a:spcAft>
                        <a:buFont typeface="Symbol"/>
                        <a:buChar char=""/>
                      </a:pPr>
                      <a:r>
                        <a:rPr lang="en-US" sz="1800" dirty="0">
                          <a:latin typeface="Tahoma"/>
                          <a:ea typeface="Calibri"/>
                          <a:cs typeface="Times New Roman"/>
                        </a:rPr>
                        <a:t>water treatment</a:t>
                      </a:r>
                      <a:endParaRPr lang="en-GB" sz="1800" dirty="0">
                        <a:latin typeface="Tahoma"/>
                        <a:ea typeface="Calibri"/>
                        <a:cs typeface="Times New Roman"/>
                      </a:endParaRPr>
                    </a:p>
                    <a:p>
                      <a:pPr marL="342900" lvl="0" indent="-342900">
                        <a:lnSpc>
                          <a:spcPct val="115000"/>
                        </a:lnSpc>
                        <a:spcAft>
                          <a:spcPts val="0"/>
                        </a:spcAft>
                        <a:buFont typeface="Symbol"/>
                        <a:buChar char=""/>
                      </a:pPr>
                      <a:r>
                        <a:rPr lang="en-US" sz="1800" dirty="0">
                          <a:latin typeface="Tahoma"/>
                          <a:ea typeface="Calibri"/>
                          <a:cs typeface="Times New Roman"/>
                        </a:rPr>
                        <a:t>setting tariffs</a:t>
                      </a:r>
                      <a:endParaRPr lang="en-GB" sz="1800" dirty="0">
                        <a:latin typeface="Tahoma"/>
                        <a:ea typeface="Calibri"/>
                        <a:cs typeface="Times New Roman"/>
                      </a:endParaRPr>
                    </a:p>
                    <a:p>
                      <a:pPr marL="342900" lvl="0" indent="-342900">
                        <a:lnSpc>
                          <a:spcPct val="115000"/>
                        </a:lnSpc>
                        <a:spcAft>
                          <a:spcPts val="0"/>
                        </a:spcAft>
                        <a:buFont typeface="Symbol"/>
                        <a:buChar char=""/>
                      </a:pPr>
                      <a:r>
                        <a:rPr lang="en-US" sz="1800" dirty="0">
                          <a:latin typeface="Tahoma"/>
                          <a:ea typeface="Calibri"/>
                          <a:cs typeface="Times New Roman"/>
                        </a:rPr>
                        <a:t>compliance monitoring</a:t>
                      </a:r>
                      <a:endParaRPr lang="en-GB" sz="1800" dirty="0">
                        <a:latin typeface="Tahoma"/>
                        <a:ea typeface="Calibri"/>
                        <a:cs typeface="Times New Roman"/>
                      </a:endParaRPr>
                    </a:p>
                    <a:p>
                      <a:pPr marL="342900" lvl="0" indent="-342900">
                        <a:lnSpc>
                          <a:spcPct val="115000"/>
                        </a:lnSpc>
                        <a:spcAft>
                          <a:spcPts val="1200"/>
                        </a:spcAft>
                        <a:buFont typeface="Symbol"/>
                        <a:buChar char=""/>
                      </a:pPr>
                      <a:r>
                        <a:rPr lang="en-US" sz="1800" dirty="0">
                          <a:latin typeface="Tahoma"/>
                          <a:ea typeface="Calibri"/>
                          <a:cs typeface="Times New Roman"/>
                        </a:rPr>
                        <a:t>enforcement</a:t>
                      </a:r>
                      <a:endParaRPr lang="en-GB" sz="1800" dirty="0">
                        <a:latin typeface="Tahoma"/>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What is the situation on the ground?</a:t>
            </a:r>
            <a:endParaRPr lang="en-ZA" dirty="0"/>
          </a:p>
        </p:txBody>
      </p:sp>
      <p:sp>
        <p:nvSpPr>
          <p:cNvPr id="3" name="Content Placeholder 2"/>
          <p:cNvSpPr>
            <a:spLocks noGrp="1"/>
          </p:cNvSpPr>
          <p:nvPr>
            <p:ph idx="1"/>
          </p:nvPr>
        </p:nvSpPr>
        <p:spPr>
          <a:xfrm>
            <a:off x="457200" y="1371600"/>
            <a:ext cx="8229600" cy="5105400"/>
          </a:xfrm>
        </p:spPr>
        <p:txBody>
          <a:bodyPr>
            <a:normAutofit/>
          </a:bodyPr>
          <a:lstStyle/>
          <a:p>
            <a:r>
              <a:rPr lang="en-US" dirty="0" smtClean="0"/>
              <a:t>AWARD- Shared River Initiative</a:t>
            </a:r>
          </a:p>
          <a:p>
            <a:pPr lvl="2"/>
            <a:r>
              <a:rPr lang="en-US" b="1" dirty="0" smtClean="0"/>
              <a:t>Environmental Water Requirements (The Reserve)</a:t>
            </a:r>
            <a:endParaRPr lang="en-ZA" dirty="0" smtClean="0"/>
          </a:p>
          <a:p>
            <a:pPr lvl="2"/>
            <a:r>
              <a:rPr lang="en-US" b="1" dirty="0" smtClean="0"/>
              <a:t>Use and availability (Validation and Verification)</a:t>
            </a:r>
            <a:endParaRPr lang="en-ZA" dirty="0" smtClean="0"/>
          </a:p>
          <a:p>
            <a:pPr lvl="2"/>
            <a:r>
              <a:rPr lang="en-US" b="1" dirty="0" smtClean="0"/>
              <a:t>Registration &amp; Licensing of use</a:t>
            </a:r>
            <a:endParaRPr lang="en-ZA" dirty="0" smtClean="0"/>
          </a:p>
          <a:p>
            <a:pPr lvl="2"/>
            <a:r>
              <a:rPr lang="en-US" b="1" dirty="0" smtClean="0"/>
              <a:t>Compliance and Enforcement Unlawful Use </a:t>
            </a:r>
          </a:p>
          <a:p>
            <a:pPr lvl="2"/>
            <a:r>
              <a:rPr lang="en-US" b="1" dirty="0" smtClean="0"/>
              <a:t>Institutional development</a:t>
            </a:r>
          </a:p>
          <a:p>
            <a:pPr lvl="2"/>
            <a:r>
              <a:rPr lang="en-US" b="1" dirty="0" smtClean="0"/>
              <a:t>Integration between water services and water management</a:t>
            </a:r>
            <a:endParaRPr lang="en-ZA" b="1" dirty="0" smtClean="0"/>
          </a:p>
          <a:p>
            <a:r>
              <a:rPr lang="en-US" dirty="0" smtClean="0"/>
              <a:t>Schreiner et al. – “Reality Check” (2009 DBSA)</a:t>
            </a:r>
          </a:p>
          <a:p>
            <a:pPr lvl="1"/>
            <a:r>
              <a:rPr lang="en-US" dirty="0" smtClean="0"/>
              <a:t>A number of areas where lack of implementation</a:t>
            </a:r>
            <a:endParaRPr lang="en-ZA"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 need to develop framework for evaluating PR in IWRM</a:t>
            </a:r>
            <a:endParaRPr lang="en-ZA" dirty="0"/>
          </a:p>
        </p:txBody>
      </p:sp>
      <p:sp>
        <p:nvSpPr>
          <p:cNvPr id="3" name="Content Placeholder 2"/>
          <p:cNvSpPr>
            <a:spLocks noGrp="1"/>
          </p:cNvSpPr>
          <p:nvPr>
            <p:ph idx="1"/>
          </p:nvPr>
        </p:nvSpPr>
        <p:spPr/>
        <p:txBody>
          <a:bodyPr>
            <a:normAutofit lnSpcReduction="10000"/>
          </a:bodyPr>
          <a:lstStyle/>
          <a:p>
            <a:pPr>
              <a:buNone/>
            </a:pPr>
            <a:r>
              <a:rPr lang="en-US" dirty="0" smtClean="0"/>
              <a:t>A critical need to better understand how: </a:t>
            </a:r>
          </a:p>
          <a:p>
            <a:pPr marL="514350" indent="-514350">
              <a:buAutoNum type="arabicParenR"/>
            </a:pPr>
            <a:r>
              <a:rPr lang="en-US" dirty="0" smtClean="0"/>
              <a:t>the government can evaluate its performance against the obligation of progressive </a:t>
            </a:r>
            <a:r>
              <a:rPr lang="en-US" dirty="0" err="1" smtClean="0"/>
              <a:t>realisation</a:t>
            </a:r>
            <a:r>
              <a:rPr lang="en-US" dirty="0" smtClean="0"/>
              <a:t>; and </a:t>
            </a:r>
          </a:p>
          <a:p>
            <a:pPr marL="514350" indent="-514350">
              <a:buAutoNum type="arabicParenR"/>
            </a:pPr>
            <a:r>
              <a:rPr lang="en-US" dirty="0" smtClean="0"/>
              <a:t>courts and civil society can also evaluate the reasonableness of lags in implementing access to socio-economic rights and environmental rights, including those that are relevant to water resource management</a:t>
            </a:r>
            <a:endParaRPr lang="en-ZA"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1000" y="304800"/>
            <a:ext cx="2057400" cy="369332"/>
          </a:xfrm>
          <a:prstGeom prst="rect">
            <a:avLst/>
          </a:prstGeom>
          <a:noFill/>
          <a:ln w="9525">
            <a:noFill/>
          </a:ln>
        </p:spPr>
        <p:txBody>
          <a:bodyPr wrap="square" rtlCol="0">
            <a:spAutoFit/>
          </a:bodyPr>
          <a:lstStyle/>
          <a:p>
            <a:pPr algn="ctr"/>
            <a:r>
              <a:rPr lang="en-US" dirty="0" smtClean="0"/>
              <a:t>Framework</a:t>
            </a:r>
            <a:endParaRPr lang="en-GB" dirty="0"/>
          </a:p>
        </p:txBody>
      </p:sp>
      <p:sp>
        <p:nvSpPr>
          <p:cNvPr id="6" name="TextBox 5"/>
          <p:cNvSpPr txBox="1"/>
          <p:nvPr/>
        </p:nvSpPr>
        <p:spPr>
          <a:xfrm>
            <a:off x="3352800" y="1676400"/>
            <a:ext cx="1676400" cy="276999"/>
          </a:xfrm>
          <a:prstGeom prst="rect">
            <a:avLst/>
          </a:prstGeom>
          <a:noFill/>
          <a:ln w="9525">
            <a:solidFill>
              <a:schemeClr val="tx1"/>
            </a:solidFill>
          </a:ln>
        </p:spPr>
        <p:txBody>
          <a:bodyPr wrap="square" rtlCol="0">
            <a:spAutoFit/>
          </a:bodyPr>
          <a:lstStyle/>
          <a:p>
            <a:pPr algn="ctr"/>
            <a:r>
              <a:rPr lang="en-US" sz="1200" b="1" dirty="0" smtClean="0"/>
              <a:t>Strategic objectives</a:t>
            </a:r>
            <a:endParaRPr lang="en-GB" sz="1200" b="1" dirty="0"/>
          </a:p>
        </p:txBody>
      </p:sp>
      <p:sp>
        <p:nvSpPr>
          <p:cNvPr id="7" name="TextBox 6"/>
          <p:cNvSpPr txBox="1"/>
          <p:nvPr/>
        </p:nvSpPr>
        <p:spPr>
          <a:xfrm>
            <a:off x="609600" y="3837801"/>
            <a:ext cx="1219200" cy="276999"/>
          </a:xfrm>
          <a:prstGeom prst="rect">
            <a:avLst/>
          </a:prstGeom>
          <a:noFill/>
          <a:ln w="9525">
            <a:solidFill>
              <a:schemeClr val="tx1"/>
            </a:solidFill>
          </a:ln>
        </p:spPr>
        <p:txBody>
          <a:bodyPr wrap="square" rtlCol="0">
            <a:spAutoFit/>
          </a:bodyPr>
          <a:lstStyle/>
          <a:p>
            <a:pPr algn="ctr"/>
            <a:r>
              <a:rPr lang="en-US" sz="1200" b="1" dirty="0" smtClean="0"/>
              <a:t>Objectives</a:t>
            </a:r>
            <a:endParaRPr lang="en-GB" sz="1200" b="1" dirty="0"/>
          </a:p>
        </p:txBody>
      </p:sp>
      <p:sp>
        <p:nvSpPr>
          <p:cNvPr id="8" name="TextBox 7"/>
          <p:cNvSpPr txBox="1"/>
          <p:nvPr/>
        </p:nvSpPr>
        <p:spPr>
          <a:xfrm>
            <a:off x="685800" y="4267200"/>
            <a:ext cx="1066800" cy="261610"/>
          </a:xfrm>
          <a:prstGeom prst="rect">
            <a:avLst/>
          </a:prstGeom>
          <a:noFill/>
          <a:ln w="9525">
            <a:solidFill>
              <a:schemeClr val="tx1"/>
            </a:solidFill>
          </a:ln>
        </p:spPr>
        <p:txBody>
          <a:bodyPr wrap="square" rtlCol="0">
            <a:spAutoFit/>
          </a:bodyPr>
          <a:lstStyle/>
          <a:p>
            <a:pPr algn="ctr"/>
            <a:r>
              <a:rPr lang="en-US" sz="1100" b="1" dirty="0" smtClean="0"/>
              <a:t>Requirements</a:t>
            </a:r>
            <a:r>
              <a:rPr lang="en-US" sz="1100" dirty="0" smtClean="0"/>
              <a:t>?</a:t>
            </a:r>
            <a:endParaRPr lang="en-GB" sz="1100" dirty="0"/>
          </a:p>
        </p:txBody>
      </p:sp>
      <p:sp>
        <p:nvSpPr>
          <p:cNvPr id="9" name="TextBox 8"/>
          <p:cNvSpPr txBox="1"/>
          <p:nvPr/>
        </p:nvSpPr>
        <p:spPr>
          <a:xfrm>
            <a:off x="609600" y="4724400"/>
            <a:ext cx="1219200" cy="276999"/>
          </a:xfrm>
          <a:prstGeom prst="rect">
            <a:avLst/>
          </a:prstGeom>
          <a:noFill/>
          <a:ln w="9525">
            <a:solidFill>
              <a:schemeClr val="tx1"/>
            </a:solidFill>
          </a:ln>
        </p:spPr>
        <p:txBody>
          <a:bodyPr wrap="square" rtlCol="0">
            <a:spAutoFit/>
          </a:bodyPr>
          <a:lstStyle/>
          <a:p>
            <a:pPr algn="ctr"/>
            <a:r>
              <a:rPr lang="en-US" sz="1200" b="1" dirty="0" smtClean="0"/>
              <a:t>Indicators</a:t>
            </a:r>
            <a:endParaRPr lang="en-GB" sz="1200" b="1" dirty="0"/>
          </a:p>
        </p:txBody>
      </p:sp>
      <p:sp>
        <p:nvSpPr>
          <p:cNvPr id="10" name="TextBox 9"/>
          <p:cNvSpPr txBox="1"/>
          <p:nvPr/>
        </p:nvSpPr>
        <p:spPr>
          <a:xfrm>
            <a:off x="2590800" y="838200"/>
            <a:ext cx="3581400" cy="369332"/>
          </a:xfrm>
          <a:prstGeom prst="rect">
            <a:avLst/>
          </a:prstGeom>
          <a:noFill/>
          <a:ln w="9525">
            <a:solidFill>
              <a:schemeClr val="tx1"/>
            </a:solidFill>
          </a:ln>
        </p:spPr>
        <p:txBody>
          <a:bodyPr wrap="square" rtlCol="0">
            <a:spAutoFit/>
          </a:bodyPr>
          <a:lstStyle/>
          <a:p>
            <a:pPr algn="ctr"/>
            <a:r>
              <a:rPr lang="en-US" dirty="0" smtClean="0"/>
              <a:t>National transformation </a:t>
            </a:r>
            <a:r>
              <a:rPr lang="en-US" b="1" dirty="0" smtClean="0"/>
              <a:t>vision</a:t>
            </a:r>
            <a:endParaRPr lang="en-GB" b="1" dirty="0"/>
          </a:p>
        </p:txBody>
      </p:sp>
      <p:sp>
        <p:nvSpPr>
          <p:cNvPr id="12" name="TextBox 11"/>
          <p:cNvSpPr txBox="1"/>
          <p:nvPr/>
        </p:nvSpPr>
        <p:spPr>
          <a:xfrm>
            <a:off x="304800" y="2209800"/>
            <a:ext cx="2133600" cy="461665"/>
          </a:xfrm>
          <a:prstGeom prst="rect">
            <a:avLst/>
          </a:prstGeom>
          <a:solidFill>
            <a:schemeClr val="accent6">
              <a:lumMod val="75000"/>
            </a:schemeClr>
          </a:solidFill>
          <a:ln w="9525">
            <a:solidFill>
              <a:schemeClr val="tx1"/>
            </a:solidFill>
          </a:ln>
        </p:spPr>
        <p:txBody>
          <a:bodyPr wrap="square" rtlCol="0">
            <a:spAutoFit/>
          </a:bodyPr>
          <a:lstStyle/>
          <a:p>
            <a:pPr algn="ctr"/>
            <a:r>
              <a:rPr lang="en-US" sz="1200" dirty="0" smtClean="0">
                <a:solidFill>
                  <a:schemeClr val="bg1"/>
                </a:solidFill>
              </a:rPr>
              <a:t>Situation description, analysis, reconciliation and  WMA vision</a:t>
            </a:r>
            <a:endParaRPr lang="en-GB" sz="1200" dirty="0">
              <a:solidFill>
                <a:schemeClr val="bg1"/>
              </a:solidFill>
            </a:endParaRPr>
          </a:p>
        </p:txBody>
      </p:sp>
      <p:sp>
        <p:nvSpPr>
          <p:cNvPr id="13" name="TextBox 12"/>
          <p:cNvSpPr txBox="1"/>
          <p:nvPr/>
        </p:nvSpPr>
        <p:spPr>
          <a:xfrm>
            <a:off x="2895600" y="2209800"/>
            <a:ext cx="1828800" cy="461665"/>
          </a:xfrm>
          <a:prstGeom prst="rect">
            <a:avLst/>
          </a:prstGeom>
          <a:solidFill>
            <a:schemeClr val="tx2">
              <a:lumMod val="20000"/>
              <a:lumOff val="80000"/>
            </a:schemeClr>
          </a:solidFill>
          <a:ln w="9525">
            <a:solidFill>
              <a:schemeClr val="tx1"/>
            </a:solidFill>
          </a:ln>
        </p:spPr>
        <p:txBody>
          <a:bodyPr wrap="square" rtlCol="0">
            <a:spAutoFit/>
          </a:bodyPr>
          <a:lstStyle/>
          <a:p>
            <a:pPr algn="ctr"/>
            <a:r>
              <a:rPr lang="en-US" sz="1200" dirty="0" smtClean="0"/>
              <a:t>Water resources management actions</a:t>
            </a:r>
            <a:endParaRPr lang="en-GB" sz="1200" dirty="0"/>
          </a:p>
        </p:txBody>
      </p:sp>
      <p:sp>
        <p:nvSpPr>
          <p:cNvPr id="14" name="TextBox 13"/>
          <p:cNvSpPr txBox="1"/>
          <p:nvPr/>
        </p:nvSpPr>
        <p:spPr>
          <a:xfrm>
            <a:off x="5105400" y="2209800"/>
            <a:ext cx="1828800" cy="692497"/>
          </a:xfrm>
          <a:prstGeom prst="rect">
            <a:avLst/>
          </a:prstGeom>
          <a:solidFill>
            <a:srgbClr val="92D050"/>
          </a:solidFill>
          <a:ln w="9525">
            <a:solidFill>
              <a:schemeClr val="tx1"/>
            </a:solidFill>
          </a:ln>
        </p:spPr>
        <p:txBody>
          <a:bodyPr wrap="square" rtlCol="0">
            <a:spAutoFit/>
          </a:bodyPr>
          <a:lstStyle/>
          <a:p>
            <a:pPr algn="ctr"/>
            <a:r>
              <a:rPr lang="en-US" sz="1200" dirty="0" err="1" smtClean="0"/>
              <a:t>Faciltatory</a:t>
            </a:r>
            <a:r>
              <a:rPr lang="en-US" sz="1200" dirty="0" smtClean="0"/>
              <a:t> actions:</a:t>
            </a:r>
          </a:p>
          <a:p>
            <a:pPr algn="ctr"/>
            <a:r>
              <a:rPr lang="en-US" sz="900" dirty="0" smtClean="0"/>
              <a:t>Public participation</a:t>
            </a:r>
          </a:p>
          <a:p>
            <a:pPr algn="ctr"/>
            <a:r>
              <a:rPr lang="en-US" sz="900" dirty="0" smtClean="0"/>
              <a:t>Finances</a:t>
            </a:r>
          </a:p>
          <a:p>
            <a:pPr algn="ctr"/>
            <a:r>
              <a:rPr lang="en-US" sz="900" dirty="0" smtClean="0"/>
              <a:t>Info management </a:t>
            </a:r>
            <a:endParaRPr lang="en-GB" sz="1200" dirty="0"/>
          </a:p>
        </p:txBody>
      </p:sp>
      <p:sp>
        <p:nvSpPr>
          <p:cNvPr id="15" name="TextBox 14"/>
          <p:cNvSpPr txBox="1"/>
          <p:nvPr/>
        </p:nvSpPr>
        <p:spPr>
          <a:xfrm>
            <a:off x="7010400" y="2209800"/>
            <a:ext cx="1828800" cy="461665"/>
          </a:xfrm>
          <a:prstGeom prst="rect">
            <a:avLst/>
          </a:prstGeom>
          <a:solidFill>
            <a:schemeClr val="accent4">
              <a:lumMod val="60000"/>
              <a:lumOff val="40000"/>
            </a:schemeClr>
          </a:solidFill>
          <a:ln w="9525">
            <a:solidFill>
              <a:schemeClr val="tx1"/>
            </a:solidFill>
          </a:ln>
        </p:spPr>
        <p:txBody>
          <a:bodyPr wrap="square" rtlCol="0">
            <a:spAutoFit/>
          </a:bodyPr>
          <a:lstStyle/>
          <a:p>
            <a:pPr algn="ctr"/>
            <a:r>
              <a:rPr lang="en-US" sz="1200" dirty="0" smtClean="0"/>
              <a:t>Institutions and </a:t>
            </a:r>
          </a:p>
          <a:p>
            <a:pPr algn="ctr"/>
            <a:r>
              <a:rPr lang="en-US" sz="1200" dirty="0" smtClean="0"/>
              <a:t>Co-operative relationships</a:t>
            </a:r>
            <a:endParaRPr lang="en-GB" sz="1200" dirty="0"/>
          </a:p>
        </p:txBody>
      </p:sp>
      <p:sp>
        <p:nvSpPr>
          <p:cNvPr id="22" name="TextBox 21"/>
          <p:cNvSpPr txBox="1"/>
          <p:nvPr/>
        </p:nvSpPr>
        <p:spPr>
          <a:xfrm>
            <a:off x="2514600" y="3048000"/>
            <a:ext cx="1143000" cy="646331"/>
          </a:xfrm>
          <a:prstGeom prst="rect">
            <a:avLst/>
          </a:prstGeom>
          <a:solidFill>
            <a:schemeClr val="bg2">
              <a:lumMod val="90000"/>
            </a:schemeClr>
          </a:solidFill>
          <a:ln w="9525">
            <a:solidFill>
              <a:schemeClr val="tx1"/>
            </a:solidFill>
          </a:ln>
        </p:spPr>
        <p:txBody>
          <a:bodyPr wrap="square" rtlCol="0">
            <a:spAutoFit/>
          </a:bodyPr>
          <a:lstStyle/>
          <a:p>
            <a:pPr algn="ctr"/>
            <a:r>
              <a:rPr lang="en-US" sz="1200" dirty="0" smtClean="0"/>
              <a:t>Water resources protection</a:t>
            </a:r>
            <a:endParaRPr lang="en-GB" sz="1200" dirty="0"/>
          </a:p>
        </p:txBody>
      </p:sp>
      <p:sp>
        <p:nvSpPr>
          <p:cNvPr id="23" name="TextBox 22"/>
          <p:cNvSpPr txBox="1"/>
          <p:nvPr/>
        </p:nvSpPr>
        <p:spPr>
          <a:xfrm>
            <a:off x="3962400" y="3048000"/>
            <a:ext cx="1143000" cy="461665"/>
          </a:xfrm>
          <a:prstGeom prst="rect">
            <a:avLst/>
          </a:prstGeom>
          <a:solidFill>
            <a:schemeClr val="bg2">
              <a:lumMod val="90000"/>
            </a:schemeClr>
          </a:solidFill>
          <a:ln w="9525">
            <a:solidFill>
              <a:schemeClr val="tx1"/>
            </a:solidFill>
          </a:ln>
        </p:spPr>
        <p:txBody>
          <a:bodyPr wrap="square" rtlCol="0">
            <a:spAutoFit/>
          </a:bodyPr>
          <a:lstStyle/>
          <a:p>
            <a:pPr algn="ctr"/>
            <a:r>
              <a:rPr lang="en-US" sz="1200" dirty="0" smtClean="0"/>
              <a:t>Water use regulation</a:t>
            </a:r>
            <a:endParaRPr lang="en-GB" sz="1200" dirty="0"/>
          </a:p>
        </p:txBody>
      </p:sp>
      <p:cxnSp>
        <p:nvCxnSpPr>
          <p:cNvPr id="25" name="Elbow Connector 24"/>
          <p:cNvCxnSpPr>
            <a:stCxn id="13" idx="2"/>
            <a:endCxn id="22" idx="0"/>
          </p:cNvCxnSpPr>
          <p:nvPr/>
        </p:nvCxnSpPr>
        <p:spPr>
          <a:xfrm rot="5400000">
            <a:off x="3259783" y="2497782"/>
            <a:ext cx="376535" cy="723900"/>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Elbow Connector 26"/>
          <p:cNvCxnSpPr>
            <a:stCxn id="13" idx="2"/>
            <a:endCxn id="23" idx="0"/>
          </p:cNvCxnSpPr>
          <p:nvPr/>
        </p:nvCxnSpPr>
        <p:spPr>
          <a:xfrm rot="16200000" flipH="1">
            <a:off x="3983683" y="2497782"/>
            <a:ext cx="376535" cy="723900"/>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2438400" y="3837801"/>
            <a:ext cx="1219200" cy="276999"/>
          </a:xfrm>
          <a:prstGeom prst="rect">
            <a:avLst/>
          </a:prstGeom>
          <a:noFill/>
          <a:ln w="9525">
            <a:solidFill>
              <a:schemeClr val="tx1"/>
            </a:solidFill>
          </a:ln>
        </p:spPr>
        <p:txBody>
          <a:bodyPr wrap="square" rtlCol="0">
            <a:spAutoFit/>
          </a:bodyPr>
          <a:lstStyle/>
          <a:p>
            <a:pPr algn="ctr"/>
            <a:r>
              <a:rPr lang="en-US" sz="1200" b="1" dirty="0" smtClean="0"/>
              <a:t>Objectives</a:t>
            </a:r>
            <a:endParaRPr lang="en-GB" sz="1200" b="1" dirty="0"/>
          </a:p>
        </p:txBody>
      </p:sp>
      <p:sp>
        <p:nvSpPr>
          <p:cNvPr id="33" name="TextBox 32"/>
          <p:cNvSpPr txBox="1"/>
          <p:nvPr/>
        </p:nvSpPr>
        <p:spPr>
          <a:xfrm>
            <a:off x="2438400" y="4724400"/>
            <a:ext cx="1219200" cy="276999"/>
          </a:xfrm>
          <a:prstGeom prst="rect">
            <a:avLst/>
          </a:prstGeom>
          <a:noFill/>
          <a:ln w="9525">
            <a:solidFill>
              <a:schemeClr val="tx1"/>
            </a:solidFill>
          </a:ln>
        </p:spPr>
        <p:txBody>
          <a:bodyPr wrap="square" rtlCol="0">
            <a:spAutoFit/>
          </a:bodyPr>
          <a:lstStyle/>
          <a:p>
            <a:pPr algn="ctr"/>
            <a:r>
              <a:rPr lang="en-US" sz="1200" b="1" dirty="0" smtClean="0"/>
              <a:t>Indicators</a:t>
            </a:r>
            <a:endParaRPr lang="en-GB" sz="1200" b="1" dirty="0"/>
          </a:p>
        </p:txBody>
      </p:sp>
      <p:sp>
        <p:nvSpPr>
          <p:cNvPr id="34" name="TextBox 33"/>
          <p:cNvSpPr txBox="1"/>
          <p:nvPr/>
        </p:nvSpPr>
        <p:spPr>
          <a:xfrm>
            <a:off x="3886200" y="3837801"/>
            <a:ext cx="1219200" cy="276999"/>
          </a:xfrm>
          <a:prstGeom prst="rect">
            <a:avLst/>
          </a:prstGeom>
          <a:noFill/>
          <a:ln w="9525">
            <a:solidFill>
              <a:schemeClr val="tx1"/>
            </a:solidFill>
          </a:ln>
        </p:spPr>
        <p:txBody>
          <a:bodyPr wrap="square" rtlCol="0">
            <a:spAutoFit/>
          </a:bodyPr>
          <a:lstStyle/>
          <a:p>
            <a:pPr algn="ctr"/>
            <a:r>
              <a:rPr lang="en-US" sz="1200" b="1" dirty="0" smtClean="0"/>
              <a:t>Objectives</a:t>
            </a:r>
            <a:endParaRPr lang="en-GB" sz="1200" b="1" dirty="0"/>
          </a:p>
        </p:txBody>
      </p:sp>
      <p:sp>
        <p:nvSpPr>
          <p:cNvPr id="36" name="TextBox 35"/>
          <p:cNvSpPr txBox="1"/>
          <p:nvPr/>
        </p:nvSpPr>
        <p:spPr>
          <a:xfrm>
            <a:off x="3962400" y="4724400"/>
            <a:ext cx="1219200" cy="276999"/>
          </a:xfrm>
          <a:prstGeom prst="rect">
            <a:avLst/>
          </a:prstGeom>
          <a:noFill/>
          <a:ln w="9525">
            <a:solidFill>
              <a:schemeClr val="tx1"/>
            </a:solidFill>
          </a:ln>
        </p:spPr>
        <p:txBody>
          <a:bodyPr wrap="square" rtlCol="0">
            <a:spAutoFit/>
          </a:bodyPr>
          <a:lstStyle/>
          <a:p>
            <a:pPr algn="ctr"/>
            <a:r>
              <a:rPr lang="en-US" sz="1200" b="1" dirty="0" smtClean="0"/>
              <a:t>Indicators</a:t>
            </a:r>
            <a:endParaRPr lang="en-GB" sz="1200" b="1" dirty="0"/>
          </a:p>
        </p:txBody>
      </p:sp>
      <p:sp>
        <p:nvSpPr>
          <p:cNvPr id="37" name="TextBox 36"/>
          <p:cNvSpPr txBox="1"/>
          <p:nvPr/>
        </p:nvSpPr>
        <p:spPr>
          <a:xfrm>
            <a:off x="5638800" y="3837801"/>
            <a:ext cx="1219200" cy="276999"/>
          </a:xfrm>
          <a:prstGeom prst="rect">
            <a:avLst/>
          </a:prstGeom>
          <a:noFill/>
          <a:ln w="9525">
            <a:solidFill>
              <a:schemeClr val="tx1"/>
            </a:solidFill>
          </a:ln>
        </p:spPr>
        <p:txBody>
          <a:bodyPr wrap="square" rtlCol="0">
            <a:spAutoFit/>
          </a:bodyPr>
          <a:lstStyle/>
          <a:p>
            <a:pPr algn="ctr"/>
            <a:r>
              <a:rPr lang="en-US" sz="1200" b="1" dirty="0" smtClean="0"/>
              <a:t>Objectives</a:t>
            </a:r>
            <a:endParaRPr lang="en-GB" sz="1200" b="1" dirty="0"/>
          </a:p>
        </p:txBody>
      </p:sp>
      <p:sp>
        <p:nvSpPr>
          <p:cNvPr id="39" name="TextBox 38"/>
          <p:cNvSpPr txBox="1"/>
          <p:nvPr/>
        </p:nvSpPr>
        <p:spPr>
          <a:xfrm>
            <a:off x="5715000" y="4724400"/>
            <a:ext cx="1219200" cy="276999"/>
          </a:xfrm>
          <a:prstGeom prst="rect">
            <a:avLst/>
          </a:prstGeom>
          <a:noFill/>
          <a:ln w="9525">
            <a:solidFill>
              <a:schemeClr val="tx1"/>
            </a:solidFill>
          </a:ln>
        </p:spPr>
        <p:txBody>
          <a:bodyPr wrap="square" rtlCol="0">
            <a:spAutoFit/>
          </a:bodyPr>
          <a:lstStyle/>
          <a:p>
            <a:pPr algn="ctr"/>
            <a:r>
              <a:rPr lang="en-US" sz="1200" b="1" dirty="0" smtClean="0"/>
              <a:t>Indicators</a:t>
            </a:r>
            <a:endParaRPr lang="en-GB" sz="1200" b="1" dirty="0"/>
          </a:p>
        </p:txBody>
      </p:sp>
      <p:sp>
        <p:nvSpPr>
          <p:cNvPr id="40" name="TextBox 39"/>
          <p:cNvSpPr txBox="1"/>
          <p:nvPr/>
        </p:nvSpPr>
        <p:spPr>
          <a:xfrm>
            <a:off x="7315200" y="3837801"/>
            <a:ext cx="1219200" cy="276999"/>
          </a:xfrm>
          <a:prstGeom prst="rect">
            <a:avLst/>
          </a:prstGeom>
          <a:noFill/>
          <a:ln w="9525">
            <a:solidFill>
              <a:schemeClr val="tx1"/>
            </a:solidFill>
          </a:ln>
        </p:spPr>
        <p:txBody>
          <a:bodyPr wrap="square" rtlCol="0">
            <a:spAutoFit/>
          </a:bodyPr>
          <a:lstStyle/>
          <a:p>
            <a:pPr algn="ctr"/>
            <a:r>
              <a:rPr lang="en-US" sz="1200" b="1" dirty="0" smtClean="0"/>
              <a:t>Objectives</a:t>
            </a:r>
            <a:endParaRPr lang="en-GB" sz="1200" b="1" dirty="0"/>
          </a:p>
        </p:txBody>
      </p:sp>
      <p:sp>
        <p:nvSpPr>
          <p:cNvPr id="42" name="TextBox 41"/>
          <p:cNvSpPr txBox="1"/>
          <p:nvPr/>
        </p:nvSpPr>
        <p:spPr>
          <a:xfrm>
            <a:off x="7391400" y="4724400"/>
            <a:ext cx="1219200" cy="276999"/>
          </a:xfrm>
          <a:prstGeom prst="rect">
            <a:avLst/>
          </a:prstGeom>
          <a:noFill/>
          <a:ln w="9525">
            <a:solidFill>
              <a:schemeClr val="tx1"/>
            </a:solidFill>
          </a:ln>
        </p:spPr>
        <p:txBody>
          <a:bodyPr wrap="square" rtlCol="0">
            <a:spAutoFit/>
          </a:bodyPr>
          <a:lstStyle/>
          <a:p>
            <a:pPr algn="ctr"/>
            <a:r>
              <a:rPr lang="en-US" sz="1200" b="1" dirty="0" smtClean="0"/>
              <a:t>Indicators</a:t>
            </a:r>
            <a:endParaRPr lang="en-GB" sz="1200" b="1" dirty="0"/>
          </a:p>
        </p:txBody>
      </p:sp>
      <p:sp>
        <p:nvSpPr>
          <p:cNvPr id="46" name="TextBox 45"/>
          <p:cNvSpPr txBox="1"/>
          <p:nvPr/>
        </p:nvSpPr>
        <p:spPr>
          <a:xfrm>
            <a:off x="2514600" y="4267200"/>
            <a:ext cx="1066800" cy="261610"/>
          </a:xfrm>
          <a:prstGeom prst="rect">
            <a:avLst/>
          </a:prstGeom>
          <a:noFill/>
          <a:ln w="9525">
            <a:solidFill>
              <a:schemeClr val="tx1"/>
            </a:solidFill>
          </a:ln>
        </p:spPr>
        <p:txBody>
          <a:bodyPr wrap="square" rtlCol="0">
            <a:spAutoFit/>
          </a:bodyPr>
          <a:lstStyle/>
          <a:p>
            <a:pPr algn="ctr"/>
            <a:r>
              <a:rPr lang="en-US" sz="1100" b="1" dirty="0" smtClean="0"/>
              <a:t>Requirements</a:t>
            </a:r>
            <a:r>
              <a:rPr lang="en-US" sz="1100" dirty="0" smtClean="0"/>
              <a:t>?</a:t>
            </a:r>
            <a:endParaRPr lang="en-GB" sz="1100" dirty="0"/>
          </a:p>
        </p:txBody>
      </p:sp>
      <p:sp>
        <p:nvSpPr>
          <p:cNvPr id="47" name="TextBox 46"/>
          <p:cNvSpPr txBox="1"/>
          <p:nvPr/>
        </p:nvSpPr>
        <p:spPr>
          <a:xfrm>
            <a:off x="4038600" y="4267200"/>
            <a:ext cx="1066800" cy="261610"/>
          </a:xfrm>
          <a:prstGeom prst="rect">
            <a:avLst/>
          </a:prstGeom>
          <a:noFill/>
          <a:ln w="9525">
            <a:solidFill>
              <a:schemeClr val="tx1"/>
            </a:solidFill>
          </a:ln>
        </p:spPr>
        <p:txBody>
          <a:bodyPr wrap="square" rtlCol="0">
            <a:spAutoFit/>
          </a:bodyPr>
          <a:lstStyle/>
          <a:p>
            <a:pPr algn="ctr"/>
            <a:r>
              <a:rPr lang="en-US" sz="1100" b="1" dirty="0" smtClean="0"/>
              <a:t>Requirements</a:t>
            </a:r>
            <a:r>
              <a:rPr lang="en-US" sz="1100" dirty="0" smtClean="0"/>
              <a:t>?</a:t>
            </a:r>
            <a:endParaRPr lang="en-GB" sz="1100" dirty="0"/>
          </a:p>
        </p:txBody>
      </p:sp>
      <p:sp>
        <p:nvSpPr>
          <p:cNvPr id="48" name="TextBox 47"/>
          <p:cNvSpPr txBox="1"/>
          <p:nvPr/>
        </p:nvSpPr>
        <p:spPr>
          <a:xfrm>
            <a:off x="5715000" y="4267200"/>
            <a:ext cx="1066800" cy="261610"/>
          </a:xfrm>
          <a:prstGeom prst="rect">
            <a:avLst/>
          </a:prstGeom>
          <a:noFill/>
          <a:ln w="9525">
            <a:solidFill>
              <a:schemeClr val="tx1"/>
            </a:solidFill>
          </a:ln>
        </p:spPr>
        <p:txBody>
          <a:bodyPr wrap="square" rtlCol="0">
            <a:spAutoFit/>
          </a:bodyPr>
          <a:lstStyle/>
          <a:p>
            <a:pPr algn="ctr"/>
            <a:r>
              <a:rPr lang="en-US" sz="1100" b="1" dirty="0" smtClean="0"/>
              <a:t>Requirements</a:t>
            </a:r>
            <a:r>
              <a:rPr lang="en-US" sz="1100" dirty="0" smtClean="0"/>
              <a:t>?</a:t>
            </a:r>
            <a:endParaRPr lang="en-GB" sz="1100" dirty="0"/>
          </a:p>
        </p:txBody>
      </p:sp>
      <p:sp>
        <p:nvSpPr>
          <p:cNvPr id="49" name="TextBox 48"/>
          <p:cNvSpPr txBox="1"/>
          <p:nvPr/>
        </p:nvSpPr>
        <p:spPr>
          <a:xfrm>
            <a:off x="7467600" y="4267200"/>
            <a:ext cx="1066800" cy="261610"/>
          </a:xfrm>
          <a:prstGeom prst="rect">
            <a:avLst/>
          </a:prstGeom>
          <a:noFill/>
          <a:ln w="9525">
            <a:solidFill>
              <a:schemeClr val="tx1"/>
            </a:solidFill>
          </a:ln>
        </p:spPr>
        <p:txBody>
          <a:bodyPr wrap="square" rtlCol="0">
            <a:spAutoFit/>
          </a:bodyPr>
          <a:lstStyle/>
          <a:p>
            <a:pPr algn="ctr"/>
            <a:r>
              <a:rPr lang="en-US" sz="1100" b="1" dirty="0" smtClean="0"/>
              <a:t>Requirements</a:t>
            </a:r>
            <a:r>
              <a:rPr lang="en-US" sz="1100" dirty="0" smtClean="0"/>
              <a:t>?</a:t>
            </a:r>
            <a:endParaRPr lang="en-GB" sz="1100" dirty="0"/>
          </a:p>
        </p:txBody>
      </p:sp>
      <p:sp>
        <p:nvSpPr>
          <p:cNvPr id="50" name="TextBox 49"/>
          <p:cNvSpPr txBox="1"/>
          <p:nvPr/>
        </p:nvSpPr>
        <p:spPr>
          <a:xfrm>
            <a:off x="533400" y="5334000"/>
            <a:ext cx="8153400" cy="276999"/>
          </a:xfrm>
          <a:prstGeom prst="rect">
            <a:avLst/>
          </a:prstGeom>
          <a:solidFill>
            <a:schemeClr val="accent6">
              <a:lumMod val="60000"/>
              <a:lumOff val="40000"/>
            </a:schemeClr>
          </a:solidFill>
          <a:ln w="9525">
            <a:solidFill>
              <a:schemeClr val="tx1"/>
            </a:solidFill>
          </a:ln>
        </p:spPr>
        <p:txBody>
          <a:bodyPr wrap="square" rtlCol="0">
            <a:spAutoFit/>
          </a:bodyPr>
          <a:lstStyle/>
          <a:p>
            <a:pPr algn="ctr"/>
            <a:r>
              <a:rPr lang="en-US" sz="1200" dirty="0" smtClean="0"/>
              <a:t>Evaluation of progressive </a:t>
            </a:r>
            <a:r>
              <a:rPr lang="en-US" sz="1200" dirty="0" err="1" smtClean="0"/>
              <a:t>realisation</a:t>
            </a:r>
            <a:r>
              <a:rPr lang="en-US" sz="1200" dirty="0" smtClean="0"/>
              <a:t> using above framework   </a:t>
            </a:r>
            <a:endParaRPr lang="en-GB" sz="12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76600" y="0"/>
            <a:ext cx="2057400" cy="646331"/>
          </a:xfrm>
          <a:prstGeom prst="rect">
            <a:avLst/>
          </a:prstGeom>
          <a:noFill/>
          <a:ln w="9525">
            <a:noFill/>
          </a:ln>
        </p:spPr>
        <p:txBody>
          <a:bodyPr wrap="square" rtlCol="0">
            <a:spAutoFit/>
          </a:bodyPr>
          <a:lstStyle/>
          <a:p>
            <a:pPr algn="ctr"/>
            <a:r>
              <a:rPr lang="en-US" dirty="0" smtClean="0"/>
              <a:t>Representation of assessment of lags</a:t>
            </a:r>
            <a:endParaRPr lang="en-GB" dirty="0"/>
          </a:p>
        </p:txBody>
      </p:sp>
      <p:sp>
        <p:nvSpPr>
          <p:cNvPr id="16" name="Oval 15"/>
          <p:cNvSpPr/>
          <p:nvPr/>
        </p:nvSpPr>
        <p:spPr>
          <a:xfrm>
            <a:off x="2971800" y="2057400"/>
            <a:ext cx="3200400" cy="3200400"/>
          </a:xfrm>
          <a:prstGeom prst="ellipse">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8" name="Straight Connector 17"/>
          <p:cNvCxnSpPr/>
          <p:nvPr/>
        </p:nvCxnSpPr>
        <p:spPr>
          <a:xfrm rot="5400000">
            <a:off x="2514600" y="3733800"/>
            <a:ext cx="41148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1905000" y="3657600"/>
            <a:ext cx="5562600" cy="0"/>
          </a:xfrm>
          <a:prstGeom prst="line">
            <a:avLst/>
          </a:prstGeom>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1066800" y="1524000"/>
            <a:ext cx="1752600" cy="646331"/>
          </a:xfrm>
          <a:prstGeom prst="rect">
            <a:avLst/>
          </a:prstGeom>
          <a:solidFill>
            <a:schemeClr val="accent6">
              <a:lumMod val="60000"/>
              <a:lumOff val="40000"/>
            </a:schemeClr>
          </a:solidFill>
          <a:ln w="9525">
            <a:solidFill>
              <a:schemeClr val="tx1"/>
            </a:solidFill>
          </a:ln>
        </p:spPr>
        <p:txBody>
          <a:bodyPr wrap="square" rtlCol="0">
            <a:spAutoFit/>
          </a:bodyPr>
          <a:lstStyle/>
          <a:p>
            <a:pPr algn="ctr"/>
            <a:r>
              <a:rPr lang="en-US" sz="1200" dirty="0" smtClean="0"/>
              <a:t>Situation description, analysis, reconciliation and  WMA vision</a:t>
            </a:r>
            <a:endParaRPr lang="en-GB" sz="1200" dirty="0"/>
          </a:p>
        </p:txBody>
      </p:sp>
      <p:sp>
        <p:nvSpPr>
          <p:cNvPr id="24" name="TextBox 23"/>
          <p:cNvSpPr txBox="1"/>
          <p:nvPr/>
        </p:nvSpPr>
        <p:spPr>
          <a:xfrm>
            <a:off x="6019800" y="1828800"/>
            <a:ext cx="1828800" cy="461665"/>
          </a:xfrm>
          <a:prstGeom prst="rect">
            <a:avLst/>
          </a:prstGeom>
          <a:solidFill>
            <a:schemeClr val="accent5">
              <a:lumMod val="60000"/>
              <a:lumOff val="40000"/>
            </a:schemeClr>
          </a:solidFill>
          <a:ln w="9525">
            <a:solidFill>
              <a:schemeClr val="tx1"/>
            </a:solidFill>
          </a:ln>
        </p:spPr>
        <p:txBody>
          <a:bodyPr wrap="square" rtlCol="0">
            <a:spAutoFit/>
          </a:bodyPr>
          <a:lstStyle/>
          <a:p>
            <a:pPr algn="ctr"/>
            <a:r>
              <a:rPr lang="en-US" sz="1200" dirty="0" smtClean="0"/>
              <a:t>Water resources management actions</a:t>
            </a:r>
            <a:endParaRPr lang="en-GB" sz="1200" dirty="0"/>
          </a:p>
        </p:txBody>
      </p:sp>
      <p:sp>
        <p:nvSpPr>
          <p:cNvPr id="25" name="TextBox 24"/>
          <p:cNvSpPr txBox="1"/>
          <p:nvPr/>
        </p:nvSpPr>
        <p:spPr>
          <a:xfrm>
            <a:off x="914400" y="4267200"/>
            <a:ext cx="1828800" cy="692497"/>
          </a:xfrm>
          <a:prstGeom prst="rect">
            <a:avLst/>
          </a:prstGeom>
          <a:solidFill>
            <a:srgbClr val="92D050"/>
          </a:solidFill>
          <a:ln w="9525">
            <a:solidFill>
              <a:schemeClr val="tx1"/>
            </a:solidFill>
          </a:ln>
        </p:spPr>
        <p:txBody>
          <a:bodyPr wrap="square" rtlCol="0">
            <a:spAutoFit/>
          </a:bodyPr>
          <a:lstStyle/>
          <a:p>
            <a:pPr algn="ctr"/>
            <a:r>
              <a:rPr lang="en-US" sz="1200" dirty="0" err="1" smtClean="0"/>
              <a:t>Faciltatory</a:t>
            </a:r>
            <a:r>
              <a:rPr lang="en-US" sz="1200" dirty="0" smtClean="0"/>
              <a:t> actions:</a:t>
            </a:r>
          </a:p>
          <a:p>
            <a:pPr algn="ctr"/>
            <a:r>
              <a:rPr lang="en-US" sz="900" dirty="0" smtClean="0"/>
              <a:t>Public participation</a:t>
            </a:r>
          </a:p>
          <a:p>
            <a:pPr algn="ctr"/>
            <a:r>
              <a:rPr lang="en-US" sz="900" dirty="0" smtClean="0"/>
              <a:t>Finances</a:t>
            </a:r>
          </a:p>
          <a:p>
            <a:pPr algn="ctr"/>
            <a:r>
              <a:rPr lang="en-US" sz="900" dirty="0" smtClean="0"/>
              <a:t>Info management </a:t>
            </a:r>
            <a:endParaRPr lang="en-GB" sz="1200" dirty="0"/>
          </a:p>
        </p:txBody>
      </p:sp>
      <p:sp>
        <p:nvSpPr>
          <p:cNvPr id="26" name="TextBox 25"/>
          <p:cNvSpPr txBox="1"/>
          <p:nvPr/>
        </p:nvSpPr>
        <p:spPr>
          <a:xfrm>
            <a:off x="6248400" y="4343400"/>
            <a:ext cx="1828800" cy="461665"/>
          </a:xfrm>
          <a:prstGeom prst="rect">
            <a:avLst/>
          </a:prstGeom>
          <a:solidFill>
            <a:schemeClr val="accent4">
              <a:lumMod val="60000"/>
              <a:lumOff val="40000"/>
            </a:schemeClr>
          </a:solidFill>
          <a:ln w="9525">
            <a:solidFill>
              <a:schemeClr val="tx1"/>
            </a:solidFill>
          </a:ln>
        </p:spPr>
        <p:txBody>
          <a:bodyPr wrap="square" rtlCol="0">
            <a:spAutoFit/>
          </a:bodyPr>
          <a:lstStyle/>
          <a:p>
            <a:pPr algn="ctr"/>
            <a:r>
              <a:rPr lang="en-US" sz="1200" dirty="0" smtClean="0"/>
              <a:t>Institutions and </a:t>
            </a:r>
          </a:p>
          <a:p>
            <a:pPr algn="ctr"/>
            <a:r>
              <a:rPr lang="en-US" sz="1200" dirty="0" smtClean="0"/>
              <a:t>Co-operative relationships</a:t>
            </a:r>
            <a:endParaRPr lang="en-GB" sz="1200" dirty="0"/>
          </a:p>
        </p:txBody>
      </p:sp>
      <p:sp>
        <p:nvSpPr>
          <p:cNvPr id="31" name="Isosceles Triangle 30"/>
          <p:cNvSpPr/>
          <p:nvPr/>
        </p:nvSpPr>
        <p:spPr>
          <a:xfrm>
            <a:off x="3657600" y="2895600"/>
            <a:ext cx="914400" cy="762000"/>
          </a:xfrm>
          <a:prstGeom prst="triangle">
            <a:avLst>
              <a:gd name="adj" fmla="val 100000"/>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Isosceles Triangle 31"/>
          <p:cNvSpPr/>
          <p:nvPr/>
        </p:nvSpPr>
        <p:spPr>
          <a:xfrm rot="5400000">
            <a:off x="4533900" y="3162300"/>
            <a:ext cx="533400" cy="457200"/>
          </a:xfrm>
          <a:prstGeom prst="triangle">
            <a:avLst>
              <a:gd name="adj" fmla="val 100000"/>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Isosceles Triangle 32"/>
          <p:cNvSpPr/>
          <p:nvPr/>
        </p:nvSpPr>
        <p:spPr>
          <a:xfrm rot="16200000">
            <a:off x="3581400" y="3657600"/>
            <a:ext cx="990600" cy="990600"/>
          </a:xfrm>
          <a:prstGeom prst="triangle">
            <a:avLst>
              <a:gd name="adj" fmla="val 98890"/>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Isosceles Triangle 33"/>
          <p:cNvSpPr/>
          <p:nvPr/>
        </p:nvSpPr>
        <p:spPr>
          <a:xfrm rot="10800000">
            <a:off x="4572000" y="3657600"/>
            <a:ext cx="609600" cy="685800"/>
          </a:xfrm>
          <a:prstGeom prst="triangle">
            <a:avLst>
              <a:gd name="adj" fmla="val 100000"/>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p:cNvSpPr txBox="1"/>
          <p:nvPr/>
        </p:nvSpPr>
        <p:spPr>
          <a:xfrm>
            <a:off x="533400" y="152400"/>
            <a:ext cx="2286000" cy="646331"/>
          </a:xfrm>
          <a:prstGeom prst="rect">
            <a:avLst/>
          </a:prstGeom>
          <a:noFill/>
        </p:spPr>
        <p:txBody>
          <a:bodyPr wrap="square" rtlCol="0">
            <a:spAutoFit/>
          </a:bodyPr>
          <a:lstStyle/>
          <a:p>
            <a:r>
              <a:rPr lang="en-US" dirty="0" smtClean="0"/>
              <a:t>Simplified representation</a:t>
            </a:r>
            <a:endParaRPr lang="en-GB" dirty="0"/>
          </a:p>
        </p:txBody>
      </p:sp>
      <p:sp>
        <p:nvSpPr>
          <p:cNvPr id="37" name="TextBox 36"/>
          <p:cNvSpPr txBox="1"/>
          <p:nvPr/>
        </p:nvSpPr>
        <p:spPr>
          <a:xfrm>
            <a:off x="5029200" y="5715000"/>
            <a:ext cx="2819400" cy="523220"/>
          </a:xfrm>
          <a:prstGeom prst="rect">
            <a:avLst/>
          </a:prstGeom>
          <a:noFill/>
        </p:spPr>
        <p:txBody>
          <a:bodyPr wrap="square" rtlCol="0">
            <a:spAutoFit/>
          </a:bodyPr>
          <a:lstStyle/>
          <a:p>
            <a:r>
              <a:rPr lang="en-US" sz="1400" dirty="0" smtClean="0"/>
              <a:t>Maximum score (5) =  100% </a:t>
            </a:r>
            <a:r>
              <a:rPr lang="en-US" sz="1400" dirty="0" err="1" smtClean="0"/>
              <a:t>realisation</a:t>
            </a:r>
            <a:endParaRPr lang="en-GB" sz="1400" dirty="0"/>
          </a:p>
        </p:txBody>
      </p:sp>
      <p:cxnSp>
        <p:nvCxnSpPr>
          <p:cNvPr id="39" name="Straight Arrow Connector 38"/>
          <p:cNvCxnSpPr/>
          <p:nvPr/>
        </p:nvCxnSpPr>
        <p:spPr>
          <a:xfrm rot="16200000" flipV="1">
            <a:off x="4895850" y="4972050"/>
            <a:ext cx="1295400" cy="3429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a:stCxn id="34" idx="3"/>
          </p:cNvCxnSpPr>
          <p:nvPr/>
        </p:nvCxnSpPr>
        <p:spPr>
          <a:xfrm rot="5400000" flipH="1" flipV="1">
            <a:off x="4572000" y="2362200"/>
            <a:ext cx="1295400" cy="1295400"/>
          </a:xfrm>
          <a:prstGeom prst="line">
            <a:avLst/>
          </a:prstGeom>
        </p:spPr>
        <p:style>
          <a:lnRef idx="1">
            <a:schemeClr val="accent2"/>
          </a:lnRef>
          <a:fillRef idx="0">
            <a:schemeClr val="accent2"/>
          </a:fillRef>
          <a:effectRef idx="0">
            <a:schemeClr val="accent2"/>
          </a:effectRef>
          <a:fontRef idx="minor">
            <a:schemeClr val="tx1"/>
          </a:fontRef>
        </p:style>
      </p:cxnSp>
      <p:cxnSp>
        <p:nvCxnSpPr>
          <p:cNvPr id="28" name="Straight Connector 27"/>
          <p:cNvCxnSpPr>
            <a:stCxn id="34" idx="3"/>
          </p:cNvCxnSpPr>
          <p:nvPr/>
        </p:nvCxnSpPr>
        <p:spPr>
          <a:xfrm rot="16200000" flipH="1">
            <a:off x="4572000" y="3657600"/>
            <a:ext cx="1371600" cy="1371600"/>
          </a:xfrm>
          <a:prstGeom prst="line">
            <a:avLst/>
          </a:prstGeom>
        </p:spPr>
        <p:style>
          <a:lnRef idx="1">
            <a:schemeClr val="accent2"/>
          </a:lnRef>
          <a:fillRef idx="0">
            <a:schemeClr val="accent2"/>
          </a:fillRef>
          <a:effectRef idx="0">
            <a:schemeClr val="accent2"/>
          </a:effectRef>
          <a:fontRef idx="minor">
            <a:schemeClr val="tx1"/>
          </a:fontRef>
        </p:style>
      </p:cxnSp>
      <p:cxnSp>
        <p:nvCxnSpPr>
          <p:cNvPr id="30" name="Straight Connector 29"/>
          <p:cNvCxnSpPr>
            <a:stCxn id="34" idx="3"/>
          </p:cNvCxnSpPr>
          <p:nvPr/>
        </p:nvCxnSpPr>
        <p:spPr>
          <a:xfrm rot="16200000" flipV="1">
            <a:off x="3276600" y="2362200"/>
            <a:ext cx="1295400" cy="1295400"/>
          </a:xfrm>
          <a:prstGeom prst="line">
            <a:avLst/>
          </a:prstGeom>
        </p:spPr>
        <p:style>
          <a:lnRef idx="1">
            <a:schemeClr val="accent2"/>
          </a:lnRef>
          <a:fillRef idx="0">
            <a:schemeClr val="accent2"/>
          </a:fillRef>
          <a:effectRef idx="0">
            <a:schemeClr val="accent2"/>
          </a:effectRef>
          <a:fontRef idx="minor">
            <a:schemeClr val="tx1"/>
          </a:fontRef>
        </p:style>
      </p:cxnSp>
      <p:cxnSp>
        <p:nvCxnSpPr>
          <p:cNvPr id="40" name="Straight Connector 39"/>
          <p:cNvCxnSpPr>
            <a:stCxn id="34" idx="3"/>
          </p:cNvCxnSpPr>
          <p:nvPr/>
        </p:nvCxnSpPr>
        <p:spPr>
          <a:xfrm rot="16200000" flipH="1" flipV="1">
            <a:off x="3200400" y="3657600"/>
            <a:ext cx="1371600" cy="1371600"/>
          </a:xfrm>
          <a:prstGeom prst="line">
            <a:avLst/>
          </a:prstGeom>
        </p:spPr>
        <p:style>
          <a:lnRef idx="1">
            <a:schemeClr val="accent2"/>
          </a:lnRef>
          <a:fillRef idx="0">
            <a:schemeClr val="accent2"/>
          </a:fillRef>
          <a:effectRef idx="0">
            <a:schemeClr val="accent2"/>
          </a:effectRef>
          <a:fontRef idx="minor">
            <a:schemeClr val="tx1"/>
          </a:fontRef>
        </p:style>
      </p:cxnSp>
      <p:sp>
        <p:nvSpPr>
          <p:cNvPr id="27" name="TextBox 26"/>
          <p:cNvSpPr txBox="1"/>
          <p:nvPr/>
        </p:nvSpPr>
        <p:spPr>
          <a:xfrm>
            <a:off x="3886200" y="914400"/>
            <a:ext cx="1371600" cy="369332"/>
          </a:xfrm>
          <a:prstGeom prst="rect">
            <a:avLst/>
          </a:prstGeom>
          <a:solidFill>
            <a:schemeClr val="accent2"/>
          </a:solidFill>
        </p:spPr>
        <p:txBody>
          <a:bodyPr wrap="square" rtlCol="0">
            <a:spAutoFit/>
          </a:bodyPr>
          <a:lstStyle/>
          <a:p>
            <a:r>
              <a:rPr lang="en-US" b="1" dirty="0" smtClean="0">
                <a:solidFill>
                  <a:schemeClr val="bg1"/>
                </a:solidFill>
              </a:rPr>
              <a:t>Year 2009</a:t>
            </a:r>
          </a:p>
        </p:txBody>
      </p:sp>
      <p:sp>
        <p:nvSpPr>
          <p:cNvPr id="29" name="TextBox 28"/>
          <p:cNvSpPr txBox="1"/>
          <p:nvPr/>
        </p:nvSpPr>
        <p:spPr>
          <a:xfrm>
            <a:off x="6248400" y="2667000"/>
            <a:ext cx="838200" cy="430887"/>
          </a:xfrm>
          <a:prstGeom prst="rect">
            <a:avLst/>
          </a:prstGeom>
          <a:noFill/>
        </p:spPr>
        <p:txBody>
          <a:bodyPr wrap="square" rtlCol="0">
            <a:spAutoFit/>
          </a:bodyPr>
          <a:lstStyle/>
          <a:p>
            <a:r>
              <a:rPr lang="en-US" sz="1100" dirty="0" smtClean="0"/>
              <a:t>Current Score</a:t>
            </a:r>
            <a:endParaRPr lang="en-GB" sz="1100" dirty="0"/>
          </a:p>
        </p:txBody>
      </p:sp>
      <p:cxnSp>
        <p:nvCxnSpPr>
          <p:cNvPr id="41" name="Straight Arrow Connector 40"/>
          <p:cNvCxnSpPr>
            <a:stCxn id="29" idx="1"/>
            <a:endCxn id="32" idx="1"/>
          </p:cNvCxnSpPr>
          <p:nvPr/>
        </p:nvCxnSpPr>
        <p:spPr>
          <a:xfrm rot="10800000" flipV="1">
            <a:off x="4800600" y="2882444"/>
            <a:ext cx="1447800" cy="5084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a:stCxn id="16" idx="4"/>
          </p:cNvCxnSpPr>
          <p:nvPr/>
        </p:nvCxnSpPr>
        <p:spPr>
          <a:xfrm rot="5400000" flipH="1" flipV="1">
            <a:off x="4572000" y="3657600"/>
            <a:ext cx="1600200" cy="16002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6" idx="0"/>
            <a:endCxn id="16" idx="6"/>
          </p:cNvCxnSpPr>
          <p:nvPr/>
        </p:nvCxnSpPr>
        <p:spPr>
          <a:xfrm rot="16200000" flipH="1">
            <a:off x="4572000" y="2057400"/>
            <a:ext cx="1600200" cy="16002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6" idx="0"/>
            <a:endCxn id="16" idx="2"/>
          </p:cNvCxnSpPr>
          <p:nvPr/>
        </p:nvCxnSpPr>
        <p:spPr>
          <a:xfrm rot="16200000" flipH="1" flipV="1">
            <a:off x="2971800" y="2057400"/>
            <a:ext cx="1600200" cy="16002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16" idx="2"/>
            <a:endCxn id="16" idx="4"/>
          </p:cNvCxnSpPr>
          <p:nvPr/>
        </p:nvCxnSpPr>
        <p:spPr>
          <a:xfrm rot="10800000" flipH="1" flipV="1">
            <a:off x="2971800" y="3657600"/>
            <a:ext cx="1600200" cy="160020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Oval 15"/>
          <p:cNvSpPr/>
          <p:nvPr/>
        </p:nvSpPr>
        <p:spPr>
          <a:xfrm>
            <a:off x="2971800" y="2057400"/>
            <a:ext cx="3200400" cy="3200400"/>
          </a:xfrm>
          <a:prstGeom prst="ellipse">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8" name="Straight Connector 17"/>
          <p:cNvCxnSpPr/>
          <p:nvPr/>
        </p:nvCxnSpPr>
        <p:spPr>
          <a:xfrm rot="5400000">
            <a:off x="2514600" y="3733800"/>
            <a:ext cx="41148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1905000" y="3657600"/>
            <a:ext cx="5562600" cy="0"/>
          </a:xfrm>
          <a:prstGeom prst="line">
            <a:avLst/>
          </a:prstGeom>
        </p:spPr>
        <p:style>
          <a:lnRef idx="1">
            <a:schemeClr val="accent1"/>
          </a:lnRef>
          <a:fillRef idx="0">
            <a:schemeClr val="accent1"/>
          </a:fillRef>
          <a:effectRef idx="0">
            <a:schemeClr val="accent1"/>
          </a:effectRef>
          <a:fontRef idx="minor">
            <a:schemeClr val="tx1"/>
          </a:fontRef>
        </p:style>
      </p:cxnSp>
      <p:sp>
        <p:nvSpPr>
          <p:cNvPr id="31" name="Isosceles Triangle 30"/>
          <p:cNvSpPr/>
          <p:nvPr/>
        </p:nvSpPr>
        <p:spPr>
          <a:xfrm>
            <a:off x="3124200" y="2362200"/>
            <a:ext cx="1447800" cy="1295400"/>
          </a:xfrm>
          <a:prstGeom prst="triangle">
            <a:avLst>
              <a:gd name="adj" fmla="val 100000"/>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Isosceles Triangle 31"/>
          <p:cNvSpPr/>
          <p:nvPr/>
        </p:nvSpPr>
        <p:spPr>
          <a:xfrm rot="5400000">
            <a:off x="4572000" y="2743200"/>
            <a:ext cx="914400" cy="914400"/>
          </a:xfrm>
          <a:prstGeom prst="triangle">
            <a:avLst>
              <a:gd name="adj" fmla="val 100000"/>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Isosceles Triangle 32"/>
          <p:cNvSpPr/>
          <p:nvPr/>
        </p:nvSpPr>
        <p:spPr>
          <a:xfrm rot="16200000">
            <a:off x="3352800" y="3657600"/>
            <a:ext cx="1219200" cy="1219200"/>
          </a:xfrm>
          <a:prstGeom prst="triangle">
            <a:avLst>
              <a:gd name="adj" fmla="val 98890"/>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Isosceles Triangle 33"/>
          <p:cNvSpPr/>
          <p:nvPr/>
        </p:nvSpPr>
        <p:spPr>
          <a:xfrm rot="10800000">
            <a:off x="4572000" y="3657600"/>
            <a:ext cx="1219200" cy="1143000"/>
          </a:xfrm>
          <a:prstGeom prst="triangle">
            <a:avLst>
              <a:gd name="adj" fmla="val 100000"/>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2" name="Straight Connector 21"/>
          <p:cNvCxnSpPr>
            <a:stCxn id="34" idx="3"/>
          </p:cNvCxnSpPr>
          <p:nvPr/>
        </p:nvCxnSpPr>
        <p:spPr>
          <a:xfrm rot="5400000" flipH="1" flipV="1">
            <a:off x="4572000" y="2362200"/>
            <a:ext cx="1295400" cy="1295400"/>
          </a:xfrm>
          <a:prstGeom prst="line">
            <a:avLst/>
          </a:prstGeom>
        </p:spPr>
        <p:style>
          <a:lnRef idx="1">
            <a:schemeClr val="accent2"/>
          </a:lnRef>
          <a:fillRef idx="0">
            <a:schemeClr val="accent2"/>
          </a:fillRef>
          <a:effectRef idx="0">
            <a:schemeClr val="accent2"/>
          </a:effectRef>
          <a:fontRef idx="minor">
            <a:schemeClr val="tx1"/>
          </a:fontRef>
        </p:style>
      </p:cxnSp>
      <p:cxnSp>
        <p:nvCxnSpPr>
          <p:cNvPr id="28" name="Straight Connector 27"/>
          <p:cNvCxnSpPr>
            <a:stCxn id="34" idx="3"/>
          </p:cNvCxnSpPr>
          <p:nvPr/>
        </p:nvCxnSpPr>
        <p:spPr>
          <a:xfrm rot="16200000" flipH="1">
            <a:off x="4572000" y="3657600"/>
            <a:ext cx="1371600" cy="1371600"/>
          </a:xfrm>
          <a:prstGeom prst="line">
            <a:avLst/>
          </a:prstGeom>
        </p:spPr>
        <p:style>
          <a:lnRef idx="1">
            <a:schemeClr val="accent2"/>
          </a:lnRef>
          <a:fillRef idx="0">
            <a:schemeClr val="accent2"/>
          </a:fillRef>
          <a:effectRef idx="0">
            <a:schemeClr val="accent2"/>
          </a:effectRef>
          <a:fontRef idx="minor">
            <a:schemeClr val="tx1"/>
          </a:fontRef>
        </p:style>
      </p:cxnSp>
      <p:cxnSp>
        <p:nvCxnSpPr>
          <p:cNvPr id="30" name="Straight Connector 29"/>
          <p:cNvCxnSpPr>
            <a:stCxn id="34" idx="3"/>
          </p:cNvCxnSpPr>
          <p:nvPr/>
        </p:nvCxnSpPr>
        <p:spPr>
          <a:xfrm rot="16200000" flipV="1">
            <a:off x="3276600" y="2362200"/>
            <a:ext cx="1295400" cy="1295400"/>
          </a:xfrm>
          <a:prstGeom prst="line">
            <a:avLst/>
          </a:prstGeom>
        </p:spPr>
        <p:style>
          <a:lnRef idx="1">
            <a:schemeClr val="accent2"/>
          </a:lnRef>
          <a:fillRef idx="0">
            <a:schemeClr val="accent2"/>
          </a:fillRef>
          <a:effectRef idx="0">
            <a:schemeClr val="accent2"/>
          </a:effectRef>
          <a:fontRef idx="minor">
            <a:schemeClr val="tx1"/>
          </a:fontRef>
        </p:style>
      </p:cxnSp>
      <p:cxnSp>
        <p:nvCxnSpPr>
          <p:cNvPr id="40" name="Straight Connector 39"/>
          <p:cNvCxnSpPr>
            <a:stCxn id="34" idx="3"/>
          </p:cNvCxnSpPr>
          <p:nvPr/>
        </p:nvCxnSpPr>
        <p:spPr>
          <a:xfrm rot="16200000" flipH="1" flipV="1">
            <a:off x="3200400" y="3657600"/>
            <a:ext cx="1371600" cy="1371600"/>
          </a:xfrm>
          <a:prstGeom prst="line">
            <a:avLst/>
          </a:prstGeom>
        </p:spPr>
        <p:style>
          <a:lnRef idx="1">
            <a:schemeClr val="accent2"/>
          </a:lnRef>
          <a:fillRef idx="0">
            <a:schemeClr val="accent2"/>
          </a:fillRef>
          <a:effectRef idx="0">
            <a:schemeClr val="accent2"/>
          </a:effectRef>
          <a:fontRef idx="minor">
            <a:schemeClr val="tx1"/>
          </a:fontRef>
        </p:style>
      </p:cxnSp>
      <p:sp>
        <p:nvSpPr>
          <p:cNvPr id="42" name="TextBox 41"/>
          <p:cNvSpPr txBox="1"/>
          <p:nvPr/>
        </p:nvSpPr>
        <p:spPr>
          <a:xfrm>
            <a:off x="3886200" y="914400"/>
            <a:ext cx="1371600" cy="369332"/>
          </a:xfrm>
          <a:prstGeom prst="rect">
            <a:avLst/>
          </a:prstGeom>
          <a:solidFill>
            <a:schemeClr val="accent2"/>
          </a:solidFill>
        </p:spPr>
        <p:txBody>
          <a:bodyPr wrap="square" rtlCol="0">
            <a:spAutoFit/>
          </a:bodyPr>
          <a:lstStyle/>
          <a:p>
            <a:r>
              <a:rPr lang="en-US" b="1" dirty="0" smtClean="0">
                <a:solidFill>
                  <a:schemeClr val="bg1"/>
                </a:solidFill>
              </a:rPr>
              <a:t>Year 2010</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Oval 15"/>
          <p:cNvSpPr/>
          <p:nvPr/>
        </p:nvSpPr>
        <p:spPr>
          <a:xfrm>
            <a:off x="2971800" y="2057400"/>
            <a:ext cx="3200400" cy="3200400"/>
          </a:xfrm>
          <a:prstGeom prst="ellipse">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8" name="Straight Connector 17"/>
          <p:cNvCxnSpPr/>
          <p:nvPr/>
        </p:nvCxnSpPr>
        <p:spPr>
          <a:xfrm rot="5400000">
            <a:off x="2514600" y="3733800"/>
            <a:ext cx="41148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1905000" y="3657600"/>
            <a:ext cx="5562600" cy="0"/>
          </a:xfrm>
          <a:prstGeom prst="line">
            <a:avLst/>
          </a:prstGeom>
        </p:spPr>
        <p:style>
          <a:lnRef idx="1">
            <a:schemeClr val="accent1"/>
          </a:lnRef>
          <a:fillRef idx="0">
            <a:schemeClr val="accent1"/>
          </a:fillRef>
          <a:effectRef idx="0">
            <a:schemeClr val="accent1"/>
          </a:effectRef>
          <a:fontRef idx="minor">
            <a:schemeClr val="tx1"/>
          </a:fontRef>
        </p:style>
      </p:cxnSp>
      <p:sp>
        <p:nvSpPr>
          <p:cNvPr id="31" name="Isosceles Triangle 30"/>
          <p:cNvSpPr/>
          <p:nvPr/>
        </p:nvSpPr>
        <p:spPr>
          <a:xfrm>
            <a:off x="2971800" y="2057400"/>
            <a:ext cx="1600200" cy="1600200"/>
          </a:xfrm>
          <a:prstGeom prst="triangle">
            <a:avLst>
              <a:gd name="adj" fmla="val 100000"/>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Isosceles Triangle 31"/>
          <p:cNvSpPr/>
          <p:nvPr/>
        </p:nvSpPr>
        <p:spPr>
          <a:xfrm rot="5400000">
            <a:off x="4572000" y="2057400"/>
            <a:ext cx="1600200" cy="1600200"/>
          </a:xfrm>
          <a:prstGeom prst="triangle">
            <a:avLst>
              <a:gd name="adj" fmla="val 98744"/>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Isosceles Triangle 32"/>
          <p:cNvSpPr/>
          <p:nvPr/>
        </p:nvSpPr>
        <p:spPr>
          <a:xfrm rot="16200000">
            <a:off x="2971800" y="3657600"/>
            <a:ext cx="1600200" cy="1600200"/>
          </a:xfrm>
          <a:prstGeom prst="triangle">
            <a:avLst>
              <a:gd name="adj" fmla="val 98890"/>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Isosceles Triangle 33"/>
          <p:cNvSpPr/>
          <p:nvPr/>
        </p:nvSpPr>
        <p:spPr>
          <a:xfrm rot="10800000">
            <a:off x="4572000" y="3657600"/>
            <a:ext cx="1600200" cy="1600200"/>
          </a:xfrm>
          <a:prstGeom prst="triangle">
            <a:avLst>
              <a:gd name="adj" fmla="val 100000"/>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TextBox 35"/>
          <p:cNvSpPr txBox="1"/>
          <p:nvPr/>
        </p:nvSpPr>
        <p:spPr>
          <a:xfrm>
            <a:off x="3886200" y="838200"/>
            <a:ext cx="1371600" cy="369332"/>
          </a:xfrm>
          <a:prstGeom prst="rect">
            <a:avLst/>
          </a:prstGeom>
          <a:solidFill>
            <a:schemeClr val="accent2"/>
          </a:solidFill>
        </p:spPr>
        <p:txBody>
          <a:bodyPr wrap="square" rtlCol="0">
            <a:spAutoFit/>
          </a:bodyPr>
          <a:lstStyle/>
          <a:p>
            <a:r>
              <a:rPr lang="en-US" b="1" dirty="0" smtClean="0">
                <a:solidFill>
                  <a:schemeClr val="bg1"/>
                </a:solidFill>
              </a:rPr>
              <a:t>Year 2011</a:t>
            </a:r>
          </a:p>
        </p:txBody>
      </p:sp>
      <p:sp>
        <p:nvSpPr>
          <p:cNvPr id="37" name="TextBox 36"/>
          <p:cNvSpPr txBox="1"/>
          <p:nvPr/>
        </p:nvSpPr>
        <p:spPr>
          <a:xfrm>
            <a:off x="4724400" y="5715000"/>
            <a:ext cx="2286000" cy="646331"/>
          </a:xfrm>
          <a:prstGeom prst="rect">
            <a:avLst/>
          </a:prstGeom>
          <a:noFill/>
        </p:spPr>
        <p:txBody>
          <a:bodyPr wrap="square" rtlCol="0">
            <a:spAutoFit/>
          </a:bodyPr>
          <a:lstStyle/>
          <a:p>
            <a:r>
              <a:rPr lang="en-US" dirty="0" smtClean="0"/>
              <a:t>100% </a:t>
            </a:r>
            <a:r>
              <a:rPr lang="en-US" dirty="0" err="1" smtClean="0"/>
              <a:t>realisation</a:t>
            </a:r>
            <a:r>
              <a:rPr lang="en-US" dirty="0" smtClean="0"/>
              <a:t> (yeah right!)</a:t>
            </a:r>
            <a:endParaRPr lang="en-GB" dirty="0"/>
          </a:p>
        </p:txBody>
      </p:sp>
      <p:cxnSp>
        <p:nvCxnSpPr>
          <p:cNvPr id="39" name="Straight Arrow Connector 38"/>
          <p:cNvCxnSpPr>
            <a:stCxn id="37" idx="0"/>
            <a:endCxn id="34" idx="1"/>
          </p:cNvCxnSpPr>
          <p:nvPr/>
        </p:nvCxnSpPr>
        <p:spPr>
          <a:xfrm rot="16200000" flipV="1">
            <a:off x="4991100" y="4838700"/>
            <a:ext cx="1257300" cy="4953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a:stCxn id="34" idx="3"/>
          </p:cNvCxnSpPr>
          <p:nvPr/>
        </p:nvCxnSpPr>
        <p:spPr>
          <a:xfrm rot="5400000" flipH="1" flipV="1">
            <a:off x="4572000" y="2362200"/>
            <a:ext cx="1295400" cy="1295400"/>
          </a:xfrm>
          <a:prstGeom prst="line">
            <a:avLst/>
          </a:prstGeom>
        </p:spPr>
        <p:style>
          <a:lnRef idx="1">
            <a:schemeClr val="accent2"/>
          </a:lnRef>
          <a:fillRef idx="0">
            <a:schemeClr val="accent2"/>
          </a:fillRef>
          <a:effectRef idx="0">
            <a:schemeClr val="accent2"/>
          </a:effectRef>
          <a:fontRef idx="minor">
            <a:schemeClr val="tx1"/>
          </a:fontRef>
        </p:style>
      </p:cxnSp>
      <p:cxnSp>
        <p:nvCxnSpPr>
          <p:cNvPr id="28" name="Straight Connector 27"/>
          <p:cNvCxnSpPr>
            <a:stCxn id="34" idx="3"/>
          </p:cNvCxnSpPr>
          <p:nvPr/>
        </p:nvCxnSpPr>
        <p:spPr>
          <a:xfrm rot="16200000" flipH="1">
            <a:off x="4572000" y="3657600"/>
            <a:ext cx="1371600" cy="1371600"/>
          </a:xfrm>
          <a:prstGeom prst="line">
            <a:avLst/>
          </a:prstGeom>
        </p:spPr>
        <p:style>
          <a:lnRef idx="1">
            <a:schemeClr val="accent2"/>
          </a:lnRef>
          <a:fillRef idx="0">
            <a:schemeClr val="accent2"/>
          </a:fillRef>
          <a:effectRef idx="0">
            <a:schemeClr val="accent2"/>
          </a:effectRef>
          <a:fontRef idx="minor">
            <a:schemeClr val="tx1"/>
          </a:fontRef>
        </p:style>
      </p:cxnSp>
      <p:cxnSp>
        <p:nvCxnSpPr>
          <p:cNvPr id="30" name="Straight Connector 29"/>
          <p:cNvCxnSpPr>
            <a:stCxn id="34" idx="3"/>
          </p:cNvCxnSpPr>
          <p:nvPr/>
        </p:nvCxnSpPr>
        <p:spPr>
          <a:xfrm rot="16200000" flipV="1">
            <a:off x="3276600" y="2362200"/>
            <a:ext cx="1295400" cy="1295400"/>
          </a:xfrm>
          <a:prstGeom prst="line">
            <a:avLst/>
          </a:prstGeom>
        </p:spPr>
        <p:style>
          <a:lnRef idx="1">
            <a:schemeClr val="accent2"/>
          </a:lnRef>
          <a:fillRef idx="0">
            <a:schemeClr val="accent2"/>
          </a:fillRef>
          <a:effectRef idx="0">
            <a:schemeClr val="accent2"/>
          </a:effectRef>
          <a:fontRef idx="minor">
            <a:schemeClr val="tx1"/>
          </a:fontRef>
        </p:style>
      </p:cxnSp>
      <p:cxnSp>
        <p:nvCxnSpPr>
          <p:cNvPr id="40" name="Straight Connector 39"/>
          <p:cNvCxnSpPr>
            <a:stCxn id="34" idx="3"/>
          </p:cNvCxnSpPr>
          <p:nvPr/>
        </p:nvCxnSpPr>
        <p:spPr>
          <a:xfrm rot="16200000" flipH="1" flipV="1">
            <a:off x="3200400" y="3657600"/>
            <a:ext cx="1371600" cy="1371600"/>
          </a:xfrm>
          <a:prstGeom prst="line">
            <a:avLst/>
          </a:prstGeom>
        </p:spPr>
        <p:style>
          <a:lnRef idx="1">
            <a:schemeClr val="accent2"/>
          </a:lnRef>
          <a:fillRef idx="0">
            <a:schemeClr val="accent2"/>
          </a:fillRef>
          <a:effectRef idx="0">
            <a:schemeClr val="accent2"/>
          </a:effectRef>
          <a:fontRef idx="minor">
            <a:schemeClr val="tx1"/>
          </a:fontRef>
        </p:style>
      </p:cxnSp>
      <p:sp>
        <p:nvSpPr>
          <p:cNvPr id="17" name="TextBox 16"/>
          <p:cNvSpPr txBox="1"/>
          <p:nvPr/>
        </p:nvSpPr>
        <p:spPr>
          <a:xfrm>
            <a:off x="1066800" y="1524000"/>
            <a:ext cx="1752600" cy="646331"/>
          </a:xfrm>
          <a:prstGeom prst="rect">
            <a:avLst/>
          </a:prstGeom>
          <a:solidFill>
            <a:schemeClr val="accent6">
              <a:lumMod val="60000"/>
              <a:lumOff val="40000"/>
            </a:schemeClr>
          </a:solidFill>
          <a:ln w="9525">
            <a:solidFill>
              <a:schemeClr val="tx1"/>
            </a:solidFill>
          </a:ln>
        </p:spPr>
        <p:txBody>
          <a:bodyPr wrap="square" rtlCol="0">
            <a:spAutoFit/>
          </a:bodyPr>
          <a:lstStyle/>
          <a:p>
            <a:pPr algn="ctr"/>
            <a:r>
              <a:rPr lang="en-US" sz="1200" dirty="0" smtClean="0"/>
              <a:t>Situation description, analysis, reconciliation and  WMA vision</a:t>
            </a:r>
            <a:endParaRPr lang="en-GB" sz="1200" dirty="0"/>
          </a:p>
        </p:txBody>
      </p:sp>
      <p:sp>
        <p:nvSpPr>
          <p:cNvPr id="19" name="TextBox 18"/>
          <p:cNvSpPr txBox="1"/>
          <p:nvPr/>
        </p:nvSpPr>
        <p:spPr>
          <a:xfrm>
            <a:off x="6019800" y="1828800"/>
            <a:ext cx="1828800" cy="461665"/>
          </a:xfrm>
          <a:prstGeom prst="rect">
            <a:avLst/>
          </a:prstGeom>
          <a:solidFill>
            <a:schemeClr val="accent5">
              <a:lumMod val="60000"/>
              <a:lumOff val="40000"/>
            </a:schemeClr>
          </a:solidFill>
          <a:ln w="9525">
            <a:solidFill>
              <a:schemeClr val="tx1"/>
            </a:solidFill>
          </a:ln>
        </p:spPr>
        <p:txBody>
          <a:bodyPr wrap="square" rtlCol="0">
            <a:spAutoFit/>
          </a:bodyPr>
          <a:lstStyle/>
          <a:p>
            <a:pPr algn="ctr"/>
            <a:r>
              <a:rPr lang="en-US" sz="1200" dirty="0" smtClean="0"/>
              <a:t>Water resources management actions</a:t>
            </a:r>
            <a:endParaRPr lang="en-GB" sz="1200" dirty="0"/>
          </a:p>
        </p:txBody>
      </p:sp>
      <p:sp>
        <p:nvSpPr>
          <p:cNvPr id="21" name="TextBox 20"/>
          <p:cNvSpPr txBox="1"/>
          <p:nvPr/>
        </p:nvSpPr>
        <p:spPr>
          <a:xfrm>
            <a:off x="914400" y="4267200"/>
            <a:ext cx="1828800" cy="692497"/>
          </a:xfrm>
          <a:prstGeom prst="rect">
            <a:avLst/>
          </a:prstGeom>
          <a:solidFill>
            <a:srgbClr val="92D050"/>
          </a:solidFill>
          <a:ln w="9525">
            <a:solidFill>
              <a:schemeClr val="tx1"/>
            </a:solidFill>
          </a:ln>
        </p:spPr>
        <p:txBody>
          <a:bodyPr wrap="square" rtlCol="0">
            <a:spAutoFit/>
          </a:bodyPr>
          <a:lstStyle/>
          <a:p>
            <a:pPr algn="ctr"/>
            <a:r>
              <a:rPr lang="en-US" sz="1200" dirty="0" err="1" smtClean="0"/>
              <a:t>Faciltatory</a:t>
            </a:r>
            <a:r>
              <a:rPr lang="en-US" sz="1200" dirty="0" smtClean="0"/>
              <a:t> actions:</a:t>
            </a:r>
          </a:p>
          <a:p>
            <a:pPr algn="ctr"/>
            <a:r>
              <a:rPr lang="en-US" sz="900" dirty="0" smtClean="0"/>
              <a:t>Public participation</a:t>
            </a:r>
          </a:p>
          <a:p>
            <a:pPr algn="ctr"/>
            <a:r>
              <a:rPr lang="en-US" sz="900" dirty="0" smtClean="0"/>
              <a:t>Finances</a:t>
            </a:r>
          </a:p>
          <a:p>
            <a:pPr algn="ctr"/>
            <a:r>
              <a:rPr lang="en-US" sz="900" dirty="0" smtClean="0"/>
              <a:t>Info management </a:t>
            </a:r>
            <a:endParaRPr lang="en-GB" sz="1200" dirty="0"/>
          </a:p>
        </p:txBody>
      </p:sp>
      <p:sp>
        <p:nvSpPr>
          <p:cNvPr id="23" name="TextBox 22"/>
          <p:cNvSpPr txBox="1"/>
          <p:nvPr/>
        </p:nvSpPr>
        <p:spPr>
          <a:xfrm>
            <a:off x="6248400" y="4343400"/>
            <a:ext cx="1828800" cy="461665"/>
          </a:xfrm>
          <a:prstGeom prst="rect">
            <a:avLst/>
          </a:prstGeom>
          <a:solidFill>
            <a:schemeClr val="accent4">
              <a:lumMod val="60000"/>
              <a:lumOff val="40000"/>
            </a:schemeClr>
          </a:solidFill>
          <a:ln w="9525">
            <a:solidFill>
              <a:schemeClr val="tx1"/>
            </a:solidFill>
          </a:ln>
        </p:spPr>
        <p:txBody>
          <a:bodyPr wrap="square" rtlCol="0">
            <a:spAutoFit/>
          </a:bodyPr>
          <a:lstStyle/>
          <a:p>
            <a:pPr algn="ctr"/>
            <a:r>
              <a:rPr lang="en-US" sz="1200" dirty="0" smtClean="0"/>
              <a:t>Institutions and </a:t>
            </a:r>
          </a:p>
          <a:p>
            <a:pPr algn="ctr"/>
            <a:r>
              <a:rPr lang="en-US" sz="1200" dirty="0" smtClean="0"/>
              <a:t>Co-operative relationships</a:t>
            </a:r>
            <a:endParaRPr lang="en-GB" sz="12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p:txBody>
          <a:bodyPr>
            <a:normAutofit fontScale="70000" lnSpcReduction="20000"/>
          </a:bodyPr>
          <a:lstStyle/>
          <a:p>
            <a:r>
              <a:rPr lang="en-US" dirty="0" smtClean="0"/>
              <a:t>NWRS:</a:t>
            </a:r>
          </a:p>
          <a:p>
            <a:pPr lvl="1"/>
            <a:r>
              <a:rPr lang="en-GB" dirty="0" smtClean="0"/>
              <a:t>set out the strategies, objectives, plans, guidelines and procedures relating to the protection, use, development, conservation, management and control of water resources</a:t>
            </a:r>
          </a:p>
          <a:p>
            <a:pPr lvl="1"/>
            <a:r>
              <a:rPr lang="en-GB" dirty="0" smtClean="0"/>
              <a:t>5 years</a:t>
            </a:r>
          </a:p>
          <a:p>
            <a:pPr lvl="1"/>
            <a:r>
              <a:rPr lang="en-GB" dirty="0" smtClean="0"/>
              <a:t>Phased and progressive manner</a:t>
            </a:r>
          </a:p>
          <a:p>
            <a:pPr lvl="1">
              <a:buNone/>
            </a:pPr>
            <a:endParaRPr lang="en-US" dirty="0" smtClean="0"/>
          </a:p>
          <a:p>
            <a:r>
              <a:rPr lang="en-US" dirty="0" smtClean="0"/>
              <a:t>CMS:</a:t>
            </a:r>
          </a:p>
          <a:p>
            <a:pPr lvl="1"/>
            <a:r>
              <a:rPr lang="en-US" dirty="0" smtClean="0"/>
              <a:t>Medium to long term strategy</a:t>
            </a:r>
          </a:p>
          <a:p>
            <a:pPr lvl="1"/>
            <a:r>
              <a:rPr lang="en-US" dirty="0" smtClean="0"/>
              <a:t>Established in a phased and progressive manner</a:t>
            </a:r>
          </a:p>
          <a:p>
            <a:pPr lvl="1"/>
            <a:r>
              <a:rPr lang="en-US" dirty="0" smtClean="0"/>
              <a:t>Reviewed at intervals not more than 5 years</a:t>
            </a:r>
          </a:p>
          <a:p>
            <a:pPr lvl="1"/>
            <a:r>
              <a:rPr lang="en-US" dirty="0" smtClean="0"/>
              <a:t>Not be in conflict with NWRS</a:t>
            </a:r>
          </a:p>
          <a:p>
            <a:pPr lvl="1"/>
            <a:r>
              <a:rPr lang="en-US" dirty="0" smtClean="0"/>
              <a:t>Based on SAM</a:t>
            </a:r>
          </a:p>
          <a:p>
            <a:pPr lvl="1"/>
            <a:r>
              <a:rPr lang="en-GB" dirty="0" smtClean="0"/>
              <a:t>protection, use, development, conservation, management and control of water resources</a:t>
            </a:r>
            <a:endParaRPr lang="en-ZA" dirty="0" smtClean="0"/>
          </a:p>
        </p:txBody>
      </p:sp>
      <p:sp>
        <p:nvSpPr>
          <p:cNvPr id="9" name="Text Placeholder 8"/>
          <p:cNvSpPr>
            <a:spLocks noGrp="1"/>
          </p:cNvSpPr>
          <p:nvPr>
            <p:ph type="body" sz="half" idx="2"/>
          </p:nvPr>
        </p:nvSpPr>
        <p:spPr>
          <a:xfrm>
            <a:off x="457200" y="381000"/>
            <a:ext cx="3008313" cy="4691063"/>
          </a:xfrm>
          <a:solidFill>
            <a:schemeClr val="accent1">
              <a:lumMod val="20000"/>
              <a:lumOff val="80000"/>
            </a:schemeClr>
          </a:solidFill>
        </p:spPr>
        <p:txBody>
          <a:bodyPr>
            <a:normAutofit/>
          </a:bodyPr>
          <a:lstStyle/>
          <a:p>
            <a:r>
              <a:rPr lang="en-US" sz="3600" dirty="0" smtClean="0"/>
              <a:t>Important to build on existing mechanisms in South Africa: </a:t>
            </a:r>
            <a:r>
              <a:rPr lang="en-US" sz="3600" b="1" dirty="0" smtClean="0"/>
              <a:t>NWRS</a:t>
            </a:r>
            <a:r>
              <a:rPr lang="en-US" sz="3600" dirty="0" smtClean="0"/>
              <a:t> and </a:t>
            </a:r>
            <a:r>
              <a:rPr lang="en-US" sz="3600" b="1" dirty="0" smtClean="0"/>
              <a:t>CMS</a:t>
            </a:r>
            <a:r>
              <a:rPr lang="en-US" sz="3600" dirty="0" smtClean="0"/>
              <a:t>. </a:t>
            </a:r>
            <a:endParaRPr lang="en-ZA" sz="36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15580</TotalTime>
  <Words>1014</Words>
  <Application>Microsoft Office PowerPoint</Application>
  <PresentationFormat>On-screen Show (4:3)</PresentationFormat>
  <Paragraphs>154</Paragraphs>
  <Slides>20</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20</vt:i4>
      </vt:variant>
    </vt:vector>
  </HeadingPairs>
  <TitlesOfParts>
    <vt:vector size="22" baseType="lpstr">
      <vt:lpstr>Office Theme</vt:lpstr>
      <vt:lpstr>Picture</vt:lpstr>
      <vt:lpstr>UNDERSTANDING PROGRESSIVE REALISATION AND IWRM WITHIN THE SOUTH AFRICAN CONTEXT</vt:lpstr>
      <vt:lpstr>Sponsored by South African Water Research Commission WRC</vt:lpstr>
      <vt:lpstr>Key objectives of this study for the Water Research Commission (WRC)</vt:lpstr>
      <vt:lpstr>Slide 4</vt:lpstr>
      <vt:lpstr>SA Water Transformation</vt:lpstr>
      <vt:lpstr>Changes in water management </vt:lpstr>
      <vt:lpstr>LAGS </vt:lpstr>
      <vt:lpstr>Dilemma</vt:lpstr>
      <vt:lpstr>Why use progressive realisation as a guide for evaluating IWRM Lags?</vt:lpstr>
      <vt:lpstr>Clarification of PR in South Africa</vt:lpstr>
      <vt:lpstr>Challenges for applying PR to IWRM</vt:lpstr>
      <vt:lpstr>Slide 12</vt:lpstr>
      <vt:lpstr>Management actions in SA around sustainability and equity</vt:lpstr>
      <vt:lpstr>What is the situation on the ground?</vt:lpstr>
      <vt:lpstr>A need to develop framework for evaluating PR in IWRM</vt:lpstr>
      <vt:lpstr>Slide 16</vt:lpstr>
      <vt:lpstr>Slide 17</vt:lpstr>
      <vt:lpstr>Slide 18</vt:lpstr>
      <vt:lpstr>Slide 19</vt:lpstr>
      <vt:lpstr>Slide 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Derick du Toit</dc:creator>
  <cp:lastModifiedBy>Demo Laptop</cp:lastModifiedBy>
  <cp:revision>39</cp:revision>
  <dcterms:created xsi:type="dcterms:W3CDTF">2011-01-26T08:32:59Z</dcterms:created>
  <dcterms:modified xsi:type="dcterms:W3CDTF">2011-07-07T08:22:31Z</dcterms:modified>
</cp:coreProperties>
</file>