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5" r:id="rId3"/>
    <p:sldId id="259" r:id="rId4"/>
    <p:sldId id="258" r:id="rId5"/>
    <p:sldId id="260" r:id="rId6"/>
    <p:sldId id="261" r:id="rId7"/>
    <p:sldId id="277" r:id="rId8"/>
    <p:sldId id="276" r:id="rId9"/>
    <p:sldId id="278" r:id="rId10"/>
    <p:sldId id="264" r:id="rId11"/>
    <p:sldId id="265" r:id="rId12"/>
    <p:sldId id="266" r:id="rId13"/>
    <p:sldId id="268" r:id="rId14"/>
    <p:sldId id="269" r:id="rId15"/>
    <p:sldId id="279" r:id="rId16"/>
    <p:sldId id="270"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D445A462-A70C-43AB-AB47-77C1C5812BCD}" type="datetimeFigureOut">
              <a:rPr lang="en-AU" smtClean="0"/>
              <a:pPr/>
              <a:t>3/07/2011</a:t>
            </a:fld>
            <a:endParaRPr lang="en-AU"/>
          </a:p>
        </p:txBody>
      </p:sp>
      <p:sp>
        <p:nvSpPr>
          <p:cNvPr id="19" name="Footer Placeholder 18"/>
          <p:cNvSpPr>
            <a:spLocks noGrp="1"/>
          </p:cNvSpPr>
          <p:nvPr>
            <p:ph type="ftr" sz="quarter" idx="11"/>
          </p:nvPr>
        </p:nvSpPr>
        <p:spPr/>
        <p:txBody>
          <a:bodyPr/>
          <a:lstStyle/>
          <a:p>
            <a:endParaRPr lang="en-AU"/>
          </a:p>
        </p:txBody>
      </p:sp>
      <p:sp>
        <p:nvSpPr>
          <p:cNvPr id="27" name="Slide Number Placeholder 26"/>
          <p:cNvSpPr>
            <a:spLocks noGrp="1"/>
          </p:cNvSpPr>
          <p:nvPr>
            <p:ph type="sldNum" sz="quarter" idx="12"/>
          </p:nvPr>
        </p:nvSpPr>
        <p:spPr/>
        <p:txBody>
          <a:bodyPr/>
          <a:lstStyle/>
          <a:p>
            <a:fld id="{55FE7E9E-B60A-4CF1-A7EE-E170786AE0DD}" type="slidenum">
              <a:rPr lang="en-AU" smtClean="0"/>
              <a:pPr/>
              <a:t>‹#›</a:t>
            </a:fld>
            <a:endParaRPr lang="en-A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45A462-A70C-43AB-AB47-77C1C5812BCD}"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445A462-A70C-43AB-AB47-77C1C5812BCD}"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5FE7E9E-B60A-4CF1-A7EE-E170786AE0DD}" type="slidenum">
              <a:rPr lang="en-AU" smtClean="0"/>
              <a:pPr/>
              <a:t>‹#›</a:t>
            </a:fld>
            <a:endParaRPr lang="en-A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445A462-A70C-43AB-AB47-77C1C5812BCD}" type="datetimeFigureOut">
              <a:rPr lang="en-AU" smtClean="0"/>
              <a:pPr/>
              <a:t>3/07/2011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445A462-A70C-43AB-AB47-77C1C5812BCD}" type="datetimeFigureOut">
              <a:rPr lang="en-AU" smtClean="0"/>
              <a:pPr/>
              <a:t>3/07/2011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445A462-A70C-43AB-AB47-77C1C5812BCD}" type="datetimeFigureOut">
              <a:rPr lang="en-AU" smtClean="0"/>
              <a:pPr/>
              <a:t>3/07/2011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45A462-A70C-43AB-AB47-77C1C5812BCD}" type="datetimeFigureOut">
              <a:rPr lang="en-AU" smtClean="0"/>
              <a:pPr/>
              <a:t>3/07/2011</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445A462-A70C-43AB-AB47-77C1C5812BCD}" type="datetimeFigureOut">
              <a:rPr lang="en-AU" smtClean="0"/>
              <a:pPr/>
              <a:t>3/07/2011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445A462-A70C-43AB-AB47-77C1C5812BCD}" type="datetimeFigureOut">
              <a:rPr lang="en-AU" smtClean="0"/>
              <a:pPr/>
              <a:t>3/07/2011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a:xfrm>
            <a:off x="8077200" y="6356350"/>
            <a:ext cx="609600" cy="365125"/>
          </a:xfrm>
        </p:spPr>
        <p:txBody>
          <a:bodyPr/>
          <a:lstStyle/>
          <a:p>
            <a:fld id="{55FE7E9E-B60A-4CF1-A7EE-E170786AE0DD}" type="slidenum">
              <a:rPr lang="en-AU" smtClean="0"/>
              <a:pPr/>
              <a:t>‹#›</a:t>
            </a:fld>
            <a:endParaRPr lang="en-A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45A462-A70C-43AB-AB47-77C1C5812BCD}"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45A462-A70C-43AB-AB47-77C1C5812BCD}" type="datetimeFigureOut">
              <a:rPr lang="en-AU" smtClean="0"/>
              <a:pPr/>
              <a:t>3/07/2011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5FE7E9E-B60A-4CF1-A7EE-E170786AE0DD}"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445A462-A70C-43AB-AB47-77C1C5812BCD}" type="datetimeFigureOut">
              <a:rPr lang="en-AU" smtClean="0"/>
              <a:pPr/>
              <a:t>3/07/2011</a:t>
            </a:fld>
            <a:endParaRPr lang="en-A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A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5FE7E9E-B60A-4CF1-A7EE-E170786AE0DD}" type="slidenum">
              <a:rPr lang="en-AU" smtClean="0"/>
              <a:pPr/>
              <a:t>‹#›</a:t>
            </a:fld>
            <a:endParaRPr lang="en-A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en-AU" sz="3200" dirty="0" smtClean="0"/>
              <a:t>9th</a:t>
            </a:r>
            <a:r>
              <a:rPr lang="en-AU" sz="3200" dirty="0" smtClean="0"/>
              <a:t> </a:t>
            </a:r>
            <a:r>
              <a:rPr lang="en-AU" sz="3200" dirty="0" smtClean="0"/>
              <a:t>IUCN ACADEMY OF ENVIRONMENTAL LAW COLLOQUIUM, </a:t>
            </a:r>
            <a:br>
              <a:rPr lang="en-AU" sz="3200" dirty="0" smtClean="0"/>
            </a:br>
            <a:r>
              <a:rPr lang="en-AU" sz="3200" dirty="0" err="1" smtClean="0"/>
              <a:t>Mpekweni</a:t>
            </a:r>
            <a:r>
              <a:rPr lang="en-AU" sz="3200" dirty="0" smtClean="0"/>
              <a:t> Beach, Eastern Cape, South Africa</a:t>
            </a:r>
            <a:br>
              <a:rPr lang="en-AU" sz="3200" dirty="0" smtClean="0"/>
            </a:br>
            <a:r>
              <a:rPr lang="en-AU" sz="3200" dirty="0" smtClean="0"/>
              <a:t>3-7 July 2011</a:t>
            </a:r>
            <a:r>
              <a:rPr lang="en-AU" sz="3200" dirty="0" smtClean="0"/>
              <a:t/>
            </a:r>
            <a:br>
              <a:rPr lang="en-AU" sz="3200" dirty="0" smtClean="0"/>
            </a:br>
            <a:r>
              <a:rPr lang="en-AU" sz="3200" dirty="0" smtClean="0"/>
              <a:t> </a:t>
            </a:r>
            <a:br>
              <a:rPr lang="en-AU" sz="3200" dirty="0" smtClean="0"/>
            </a:br>
            <a:endParaRPr lang="en-AU" sz="3200" dirty="0"/>
          </a:p>
        </p:txBody>
      </p:sp>
      <p:sp>
        <p:nvSpPr>
          <p:cNvPr id="3" name="Subtitle 2"/>
          <p:cNvSpPr>
            <a:spLocks noGrp="1"/>
          </p:cNvSpPr>
          <p:nvPr>
            <p:ph type="subTitle" idx="1"/>
          </p:nvPr>
        </p:nvSpPr>
        <p:spPr/>
        <p:txBody>
          <a:bodyPr>
            <a:noAutofit/>
          </a:bodyPr>
          <a:lstStyle/>
          <a:p>
            <a:pPr algn="ctr"/>
            <a:r>
              <a:rPr lang="en-AU" sz="3200" dirty="0" smtClean="0"/>
              <a:t>COASTAL WATERS AS CARBON SINKS- MATCHING SCIENCE AND POLICY</a:t>
            </a:r>
          </a:p>
          <a:p>
            <a:pPr algn="ctr"/>
            <a:r>
              <a:rPr lang="en-AU" sz="3200" dirty="0" smtClean="0"/>
              <a:t/>
            </a:r>
            <a:br>
              <a:rPr lang="en-AU" sz="3200" dirty="0" smtClean="0"/>
            </a:br>
            <a:r>
              <a:rPr lang="en-AU" sz="2400" dirty="0" smtClean="0"/>
              <a:t>Adjunct Professor Rob Fowler, </a:t>
            </a:r>
            <a:br>
              <a:rPr lang="en-AU" sz="2400" dirty="0" smtClean="0"/>
            </a:br>
            <a:r>
              <a:rPr lang="en-AU" sz="2400" dirty="0" smtClean="0"/>
              <a:t>Law </a:t>
            </a:r>
            <a:r>
              <a:rPr lang="en-AU" sz="2400" dirty="0" smtClean="0"/>
              <a:t>School</a:t>
            </a:r>
            <a:r>
              <a:rPr lang="en-AU" sz="2400" dirty="0" smtClean="0"/>
              <a:t>, </a:t>
            </a:r>
          </a:p>
          <a:p>
            <a:pPr algn="ctr"/>
            <a:r>
              <a:rPr lang="en-AU" sz="2400" dirty="0" smtClean="0"/>
              <a:t>University of South Australia</a:t>
            </a:r>
            <a:br>
              <a:rPr lang="en-AU" sz="2400" dirty="0" smtClean="0"/>
            </a:br>
            <a:endParaRPr lang="en-AU"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INTRODUCTION</a:t>
            </a:r>
            <a:endParaRPr lang="en-AU" sz="2800" dirty="0"/>
          </a:p>
        </p:txBody>
      </p:sp>
      <p:sp>
        <p:nvSpPr>
          <p:cNvPr id="3" name="Content Placeholder 2"/>
          <p:cNvSpPr>
            <a:spLocks noGrp="1"/>
          </p:cNvSpPr>
          <p:nvPr>
            <p:ph idx="1"/>
          </p:nvPr>
        </p:nvSpPr>
        <p:spPr>
          <a:xfrm>
            <a:off x="467544" y="2708920"/>
            <a:ext cx="8229600" cy="4389120"/>
          </a:xfrm>
        </p:spPr>
        <p:txBody>
          <a:bodyPr/>
          <a:lstStyle/>
          <a:p>
            <a:pPr lvl="1" algn="just">
              <a:buNone/>
            </a:pPr>
            <a:r>
              <a:rPr lang="en-AU" dirty="0" smtClean="0"/>
              <a:t>“Maintaining or improving the ability of forests and oceans to absorb and bury CO2 is a crucial aspect of climate change mitigation. The contribution of forests in sequestering carbon is well known and is supported by relevant financial mechanisms. In contrast, the critical role of oceans has been overlooked.”  </a:t>
            </a:r>
            <a:endParaRPr lang="en-AU" dirty="0" smtClean="0"/>
          </a:p>
          <a:p>
            <a:pPr lvl="1" algn="just">
              <a:buNone/>
            </a:pPr>
            <a:r>
              <a:rPr lang="en-AU" dirty="0" smtClean="0"/>
              <a:t> </a:t>
            </a:r>
            <a:endParaRPr lang="en-AU" dirty="0" smtClean="0"/>
          </a:p>
          <a:p>
            <a:pPr lvl="1">
              <a:buNone/>
            </a:pPr>
            <a:r>
              <a:rPr lang="en-AU" dirty="0" smtClean="0"/>
              <a:t>UNEP</a:t>
            </a:r>
            <a:r>
              <a:rPr lang="en-AU" i="1" dirty="0" smtClean="0"/>
              <a:t>, Blue </a:t>
            </a:r>
            <a:r>
              <a:rPr lang="en-AU" i="1" dirty="0" smtClean="0"/>
              <a:t>Carbon,</a:t>
            </a:r>
            <a:r>
              <a:rPr lang="en-AU" dirty="0" smtClean="0"/>
              <a:t> </a:t>
            </a:r>
            <a:r>
              <a:rPr lang="en-AU" dirty="0" smtClean="0"/>
              <a:t>2009, Executive </a:t>
            </a:r>
            <a:r>
              <a:rPr lang="en-AU" dirty="0" smtClean="0"/>
              <a:t>Summary. </a:t>
            </a:r>
          </a:p>
          <a:p>
            <a:endParaRPr lang="en-A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RECENT INTERNATIONAL REPORTS ON “BLUE” CARBON:</a:t>
            </a:r>
            <a:br>
              <a:rPr lang="en-AU" sz="2800" dirty="0" smtClean="0"/>
            </a:br>
            <a:endParaRPr lang="en-AU" sz="2800" dirty="0"/>
          </a:p>
        </p:txBody>
      </p:sp>
      <p:sp>
        <p:nvSpPr>
          <p:cNvPr id="3" name="Content Placeholder 2"/>
          <p:cNvSpPr>
            <a:spLocks noGrp="1"/>
          </p:cNvSpPr>
          <p:nvPr>
            <p:ph idx="1"/>
          </p:nvPr>
        </p:nvSpPr>
        <p:spPr/>
        <p:txBody>
          <a:bodyPr>
            <a:normAutofit/>
          </a:bodyPr>
          <a:lstStyle/>
          <a:p>
            <a:pPr lvl="1"/>
            <a:r>
              <a:rPr lang="en-AU" i="1" dirty="0" smtClean="0"/>
              <a:t>Blue </a:t>
            </a:r>
            <a:r>
              <a:rPr lang="en-AU" i="1" dirty="0" smtClean="0"/>
              <a:t>Carbon </a:t>
            </a:r>
            <a:r>
              <a:rPr lang="en-AU" dirty="0" smtClean="0"/>
              <a:t>(</a:t>
            </a:r>
            <a:r>
              <a:rPr lang="en-AU" dirty="0" smtClean="0"/>
              <a:t>UNEP, </a:t>
            </a:r>
            <a:r>
              <a:rPr lang="en-AU" dirty="0" smtClean="0"/>
              <a:t>FAO &amp; </a:t>
            </a:r>
            <a:r>
              <a:rPr lang="en-AU" dirty="0" smtClean="0"/>
              <a:t>UNESCO</a:t>
            </a:r>
            <a:r>
              <a:rPr lang="en-AU" dirty="0" smtClean="0"/>
              <a:t>, 2009)</a:t>
            </a:r>
          </a:p>
          <a:p>
            <a:pPr lvl="1"/>
            <a:r>
              <a:rPr lang="en-AU" i="1" dirty="0" smtClean="0"/>
              <a:t>The Management of Natural Coastal Carbon Sinks </a:t>
            </a:r>
            <a:r>
              <a:rPr lang="en-AU" dirty="0" smtClean="0"/>
              <a:t>(</a:t>
            </a:r>
            <a:r>
              <a:rPr lang="en-AU" dirty="0" err="1" smtClean="0"/>
              <a:t>Laffoley</a:t>
            </a:r>
            <a:r>
              <a:rPr lang="en-AU" dirty="0" smtClean="0"/>
              <a:t> and </a:t>
            </a:r>
            <a:r>
              <a:rPr lang="en-AU" dirty="0" err="1" smtClean="0"/>
              <a:t>Grimsditch</a:t>
            </a:r>
            <a:r>
              <a:rPr lang="en-AU" dirty="0" smtClean="0"/>
              <a:t>, eds., IUCN, 2010)</a:t>
            </a:r>
          </a:p>
          <a:p>
            <a:pPr lvl="1"/>
            <a:r>
              <a:rPr lang="en-AU" i="1" dirty="0" smtClean="0"/>
              <a:t>Natural Solutions </a:t>
            </a:r>
            <a:r>
              <a:rPr lang="en-AU" dirty="0" smtClean="0"/>
              <a:t>(IUCN WCPA, 2010</a:t>
            </a:r>
            <a:r>
              <a:rPr lang="en-AU" dirty="0" smtClean="0"/>
              <a:t>)</a:t>
            </a:r>
          </a:p>
          <a:p>
            <a:pPr lvl="1"/>
            <a:r>
              <a:rPr lang="en-AU" dirty="0" smtClean="0"/>
              <a:t>International Working Group on Coastal Carbon, Recommendations (March 2011)</a:t>
            </a:r>
          </a:p>
          <a:p>
            <a:pPr lvl="1"/>
            <a:r>
              <a:rPr lang="en-AU" dirty="0" smtClean="0"/>
              <a:t>Climate Focus, </a:t>
            </a:r>
            <a:r>
              <a:rPr lang="en-AU" i="1" dirty="0" smtClean="0"/>
              <a:t>Blue Carbon Policy Options Assessment</a:t>
            </a:r>
            <a:r>
              <a:rPr lang="en-AU" dirty="0" smtClean="0"/>
              <a:t> , 2011.</a:t>
            </a:r>
            <a:endParaRPr lang="en-AU" dirty="0" smtClean="0"/>
          </a:p>
          <a:p>
            <a:pPr lvl="1">
              <a:buNone/>
            </a:pPr>
            <a:endParaRPr lang="en-AU" dirty="0" smtClean="0"/>
          </a:p>
          <a:p>
            <a:pPr lvl="1">
              <a:buNone/>
            </a:pPr>
            <a:endParaRPr lang="en-A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Autofit/>
          </a:bodyPr>
          <a:lstStyle/>
          <a:p>
            <a:r>
              <a:rPr lang="en-AU" sz="2800" dirty="0" smtClean="0"/>
              <a:t>THE ROLE OF MARINE AND COASTAL ECOSYSTEMS AS CARBON SINKS: CAPTURE AND </a:t>
            </a:r>
            <a:r>
              <a:rPr lang="en-AU" sz="2800" dirty="0" smtClean="0"/>
              <a:t>STORAGE (PER UNEP REPORT, 2009)</a:t>
            </a:r>
            <a:r>
              <a:rPr lang="en-AU" sz="2800" dirty="0" smtClean="0"/>
              <a:t/>
            </a:r>
            <a:br>
              <a:rPr lang="en-AU" sz="2800" dirty="0" smtClean="0"/>
            </a:br>
            <a:endParaRPr lang="en-AU" sz="2800" dirty="0"/>
          </a:p>
        </p:txBody>
      </p:sp>
      <p:sp>
        <p:nvSpPr>
          <p:cNvPr id="3" name="Content Placeholder 2"/>
          <p:cNvSpPr>
            <a:spLocks noGrp="1"/>
          </p:cNvSpPr>
          <p:nvPr>
            <p:ph idx="1"/>
          </p:nvPr>
        </p:nvSpPr>
        <p:spPr>
          <a:xfrm>
            <a:off x="467544" y="2204864"/>
            <a:ext cx="8229600" cy="4389120"/>
          </a:xfrm>
        </p:spPr>
        <p:txBody>
          <a:bodyPr>
            <a:normAutofit fontScale="85000" lnSpcReduction="20000"/>
          </a:bodyPr>
          <a:lstStyle/>
          <a:p>
            <a:pPr lvl="0"/>
            <a:r>
              <a:rPr lang="en-AU" dirty="0" smtClean="0"/>
              <a:t>Out of all the </a:t>
            </a:r>
            <a:r>
              <a:rPr lang="en-AU" dirty="0" smtClean="0"/>
              <a:t>carbon </a:t>
            </a:r>
            <a:r>
              <a:rPr lang="en-AU" dirty="0" smtClean="0"/>
              <a:t>captured </a:t>
            </a:r>
            <a:r>
              <a:rPr lang="en-AU" dirty="0" smtClean="0"/>
              <a:t>by ecosystems, 55% </a:t>
            </a:r>
            <a:r>
              <a:rPr lang="en-AU" dirty="0" smtClean="0"/>
              <a:t>is captured by marine living organisms (“blue carbon</a:t>
            </a:r>
            <a:r>
              <a:rPr lang="en-AU" dirty="0" smtClean="0"/>
              <a:t>”); </a:t>
            </a:r>
            <a:endParaRPr lang="en-AU" dirty="0" smtClean="0"/>
          </a:p>
          <a:p>
            <a:pPr lvl="0"/>
            <a:r>
              <a:rPr lang="en-AU" dirty="0" smtClean="0"/>
              <a:t>Oceans constitute the largest long-term sink for carbon – some 93% of the Earth’s stored CO2 (40Tt) is stored and cycled through the oceans</a:t>
            </a:r>
            <a:r>
              <a:rPr lang="en-AU" dirty="0" smtClean="0"/>
              <a:t>.; </a:t>
            </a:r>
            <a:endParaRPr lang="en-AU" dirty="0" smtClean="0"/>
          </a:p>
          <a:p>
            <a:pPr lvl="0"/>
            <a:r>
              <a:rPr lang="en-AU" dirty="0" smtClean="0"/>
              <a:t>Vegetated marine habitats – comprising mangroves, sea-grasses, kelp forests and salt marshes – account for 50-70% of all carbon storage in ocean</a:t>
            </a:r>
            <a:r>
              <a:rPr lang="en-AU" b="1" dirty="0" smtClean="0"/>
              <a:t> </a:t>
            </a:r>
            <a:r>
              <a:rPr lang="en-AU" b="1" dirty="0" smtClean="0"/>
              <a:t>sediments; </a:t>
            </a:r>
            <a:r>
              <a:rPr lang="en-AU" dirty="0" smtClean="0"/>
              <a:t> </a:t>
            </a:r>
            <a:endParaRPr lang="en-AU" dirty="0" smtClean="0"/>
          </a:p>
          <a:p>
            <a:r>
              <a:rPr lang="en-AU" dirty="0" smtClean="0"/>
              <a:t>Over </a:t>
            </a:r>
            <a:r>
              <a:rPr lang="en-AU" dirty="0" smtClean="0"/>
              <a:t>20 years, by preventing further loss and degradation of coastal ecosystems, could offset 3-7% of current fossil fuel emissions </a:t>
            </a:r>
            <a:r>
              <a:rPr lang="en-AU" dirty="0" smtClean="0"/>
              <a:t>; </a:t>
            </a:r>
            <a:endParaRPr lang="en-AU" dirty="0" smtClean="0"/>
          </a:p>
          <a:p>
            <a:r>
              <a:rPr lang="en-AU" dirty="0" smtClean="0"/>
              <a:t>Would have the effect of contributing equivalent to at least 10% of the </a:t>
            </a:r>
            <a:r>
              <a:rPr lang="en-AU" dirty="0" smtClean="0"/>
              <a:t>emissions reductions </a:t>
            </a:r>
            <a:r>
              <a:rPr lang="en-AU" dirty="0" smtClean="0"/>
              <a:t>needed to keep CO2 concentrations below </a:t>
            </a:r>
            <a:r>
              <a:rPr lang="en-AU" dirty="0" smtClean="0"/>
              <a:t>450ppm. </a:t>
            </a:r>
            <a:endParaRPr lang="en-A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24744"/>
            <a:ext cx="8229600" cy="1143000"/>
          </a:xfrm>
        </p:spPr>
        <p:txBody>
          <a:bodyPr>
            <a:normAutofit fontScale="90000"/>
          </a:bodyPr>
          <a:lstStyle/>
          <a:p>
            <a:r>
              <a:rPr lang="en-AU" sz="2800" dirty="0" smtClean="0"/>
              <a:t>COMPARISON OF CARBON SINK CAPACITIES OF COASTAL ECOSYSTEMS TO THOSE OF TERRESTRIAL </a:t>
            </a:r>
            <a:r>
              <a:rPr lang="en-AU" sz="2800" dirty="0" smtClean="0"/>
              <a:t>ECOSYSTEMS (PER IUCN REPORT, 2010)</a:t>
            </a:r>
            <a:r>
              <a:rPr lang="en-AU" sz="2800" dirty="0" smtClean="0"/>
              <a:t/>
            </a:r>
            <a:br>
              <a:rPr lang="en-AU" sz="2800" dirty="0" smtClean="0"/>
            </a:br>
            <a:endParaRPr lang="en-AU" sz="2800" dirty="0"/>
          </a:p>
        </p:txBody>
      </p:sp>
      <p:sp>
        <p:nvSpPr>
          <p:cNvPr id="3" name="Content Placeholder 2"/>
          <p:cNvSpPr>
            <a:spLocks noGrp="1"/>
          </p:cNvSpPr>
          <p:nvPr>
            <p:ph idx="1"/>
          </p:nvPr>
        </p:nvSpPr>
        <p:spPr>
          <a:xfrm>
            <a:off x="467544" y="2204864"/>
            <a:ext cx="8229600" cy="4389120"/>
          </a:xfrm>
        </p:spPr>
        <p:txBody>
          <a:bodyPr>
            <a:normAutofit fontScale="92500"/>
          </a:bodyPr>
          <a:lstStyle/>
          <a:p>
            <a:r>
              <a:rPr lang="en-AU" dirty="0" smtClean="0"/>
              <a:t>The </a:t>
            </a:r>
            <a:r>
              <a:rPr lang="en-AU" dirty="0" smtClean="0"/>
              <a:t>carbon </a:t>
            </a:r>
            <a:r>
              <a:rPr lang="en-AU" dirty="0" smtClean="0"/>
              <a:t>sequestration potential </a:t>
            </a:r>
            <a:r>
              <a:rPr lang="en-AU" dirty="0" smtClean="0"/>
              <a:t>of coastal marine ecosystems compares favourably with, and in some respects, may exceed the potential of carbon sinks on </a:t>
            </a:r>
            <a:r>
              <a:rPr lang="en-AU" dirty="0" smtClean="0"/>
              <a:t>land;    </a:t>
            </a:r>
            <a:endParaRPr lang="en-AU" dirty="0" smtClean="0"/>
          </a:p>
          <a:p>
            <a:r>
              <a:rPr lang="en-AU" dirty="0" smtClean="0"/>
              <a:t>The absolute comparative value of the carbon sequestered per unit area may well outweigh the importance of similar processes on </a:t>
            </a:r>
            <a:r>
              <a:rPr lang="en-AU" dirty="0" smtClean="0"/>
              <a:t>land, </a:t>
            </a:r>
            <a:r>
              <a:rPr lang="en-AU" dirty="0" smtClean="0"/>
              <a:t>due to the lower potential for the emission of other powerful GHG’s such as </a:t>
            </a:r>
            <a:r>
              <a:rPr lang="en-AU" dirty="0" smtClean="0"/>
              <a:t>methane; </a:t>
            </a:r>
          </a:p>
          <a:p>
            <a:r>
              <a:rPr lang="en-AU" dirty="0" smtClean="0"/>
              <a:t>S</a:t>
            </a:r>
            <a:r>
              <a:rPr lang="en-AU" dirty="0" smtClean="0"/>
              <a:t>alt marshes (and possibly mangroves also) probably have a greater value than any other natural ecosystem per molecule of CO2 sequestered (cf., also for mangroves) </a:t>
            </a:r>
          </a:p>
          <a:p>
            <a:endParaRPr lang="en-A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sz="2800" dirty="0" smtClean="0"/>
              <a:t>COMPARISON OF CARBON SINK CAPACITIES OF COASTAL ECOSYSTEMS TO THOSE OF TERRESTRIAL ECOSYSTEMS</a:t>
            </a:r>
            <a:br>
              <a:rPr lang="en-AU" sz="2800" dirty="0" smtClean="0"/>
            </a:br>
            <a:endParaRPr lang="en-AU" sz="2800" dirty="0"/>
          </a:p>
        </p:txBody>
      </p:sp>
      <p:sp>
        <p:nvSpPr>
          <p:cNvPr id="3" name="Content Placeholder 2"/>
          <p:cNvSpPr>
            <a:spLocks noGrp="1"/>
          </p:cNvSpPr>
          <p:nvPr>
            <p:ph idx="1"/>
          </p:nvPr>
        </p:nvSpPr>
        <p:spPr/>
        <p:txBody>
          <a:bodyPr>
            <a:normAutofit fontScale="77500" lnSpcReduction="20000"/>
          </a:bodyPr>
          <a:lstStyle/>
          <a:p>
            <a:r>
              <a:rPr lang="en-AU" dirty="0" smtClean="0"/>
              <a:t>The rate of carbon storage in the </a:t>
            </a:r>
            <a:r>
              <a:rPr lang="en-AU" b="1" dirty="0" smtClean="0"/>
              <a:t>sediment</a:t>
            </a:r>
            <a:r>
              <a:rPr lang="en-AU" dirty="0" smtClean="0"/>
              <a:t> by salt marshes, mangroves and seagrasses is approximately 10 times the rate observed in temperate forests and 50 times the rate observed in tropical </a:t>
            </a:r>
            <a:r>
              <a:rPr lang="en-AU" dirty="0" smtClean="0"/>
              <a:t>forests</a:t>
            </a:r>
            <a:r>
              <a:rPr lang="en-AU" dirty="0" smtClean="0"/>
              <a:t>; </a:t>
            </a:r>
            <a:endParaRPr lang="en-AU" dirty="0" smtClean="0"/>
          </a:p>
          <a:p>
            <a:r>
              <a:rPr lang="en-AU" dirty="0" smtClean="0"/>
              <a:t>Thus, the </a:t>
            </a:r>
            <a:r>
              <a:rPr lang="en-AU" b="1" dirty="0" smtClean="0"/>
              <a:t>long term</a:t>
            </a:r>
            <a:r>
              <a:rPr lang="en-AU" dirty="0" smtClean="0"/>
              <a:t> sequestration of carbon by 1 Km² of mangrove area is equivalent to that occurring in 50 km² of tropical </a:t>
            </a:r>
            <a:r>
              <a:rPr lang="en-AU" dirty="0" smtClean="0"/>
              <a:t>forest;</a:t>
            </a:r>
            <a:endParaRPr lang="en-AU" dirty="0" smtClean="0"/>
          </a:p>
          <a:p>
            <a:pPr lvl="0"/>
            <a:r>
              <a:rPr lang="en-AU" dirty="0" smtClean="0"/>
              <a:t>The total </a:t>
            </a:r>
            <a:r>
              <a:rPr lang="en-AU" b="1" dirty="0" smtClean="0"/>
              <a:t>annual loss </a:t>
            </a:r>
            <a:r>
              <a:rPr lang="en-AU" dirty="0" smtClean="0"/>
              <a:t>of mangroves and seagrasses has </a:t>
            </a:r>
            <a:r>
              <a:rPr lang="en-AU" dirty="0" smtClean="0"/>
              <a:t>a </a:t>
            </a:r>
            <a:r>
              <a:rPr lang="en-AU" dirty="0" smtClean="0"/>
              <a:t>long term </a:t>
            </a:r>
            <a:r>
              <a:rPr lang="en-AU" dirty="0" smtClean="0"/>
              <a:t>impact in terms of lost carbon sequestration capacity similar </a:t>
            </a:r>
            <a:r>
              <a:rPr lang="en-AU" dirty="0" smtClean="0"/>
              <a:t>to the annual deforestation rate in the Amazon ;</a:t>
            </a:r>
          </a:p>
          <a:p>
            <a:r>
              <a:rPr lang="en-AU" dirty="0" smtClean="0"/>
              <a:t>The total carbon sequestration capacity lost through mangrove and seagrass clearing is equivalent to the </a:t>
            </a:r>
            <a:r>
              <a:rPr lang="en-AU" b="1" dirty="0" smtClean="0"/>
              <a:t>sediment</a:t>
            </a:r>
            <a:r>
              <a:rPr lang="en-AU" dirty="0" smtClean="0"/>
              <a:t> sequestration capacity of a tropical forest area greater than the Amazon forest.</a:t>
            </a:r>
          </a:p>
          <a:p>
            <a:pPr>
              <a:buNone/>
            </a:pPr>
            <a:r>
              <a:rPr lang="en-AU" dirty="0" smtClean="0"/>
              <a:t> </a:t>
            </a:r>
          </a:p>
          <a:p>
            <a:pPr>
              <a:buNone/>
            </a:pPr>
            <a:r>
              <a:rPr lang="en-AU" dirty="0" smtClean="0"/>
              <a:t>IUCN Report at p. 49  (per </a:t>
            </a:r>
            <a:r>
              <a:rPr lang="en-AU" dirty="0" err="1" smtClean="0"/>
              <a:t>Pidgeon</a:t>
            </a:r>
            <a:r>
              <a:rPr lang="en-AU" dirty="0" smtClean="0"/>
              <a:t>, Conservation </a:t>
            </a:r>
            <a:r>
              <a:rPr lang="en-AU" dirty="0" smtClean="0"/>
              <a:t>International). </a:t>
            </a:r>
            <a:endParaRPr lang="en-AU" dirty="0" smtClean="0"/>
          </a:p>
          <a:p>
            <a:endParaRPr lang="en-A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ESTABLISHING THE SCIENCE TO JUSTIFY POLICY INTITIATIVES RE BLUE CARBON</a:t>
            </a:r>
            <a:endParaRPr lang="en-AU" sz="2800" dirty="0"/>
          </a:p>
        </p:txBody>
      </p:sp>
      <p:sp>
        <p:nvSpPr>
          <p:cNvPr id="3" name="Content Placeholder 2"/>
          <p:cNvSpPr>
            <a:spLocks noGrp="1"/>
          </p:cNvSpPr>
          <p:nvPr>
            <p:ph idx="1"/>
          </p:nvPr>
        </p:nvSpPr>
        <p:spPr/>
        <p:txBody>
          <a:bodyPr>
            <a:normAutofit fontScale="85000" lnSpcReduction="20000"/>
          </a:bodyPr>
          <a:lstStyle/>
          <a:p>
            <a:r>
              <a:rPr lang="en-AU" dirty="0" smtClean="0"/>
              <a:t>UNEP Report 2009 criticized for providing incorrect data re carbon sequestration capacity of marine ecosystems ; </a:t>
            </a:r>
          </a:p>
          <a:p>
            <a:pPr lvl="0"/>
            <a:r>
              <a:rPr lang="en-AU" dirty="0" smtClean="0"/>
              <a:t>T</a:t>
            </a:r>
            <a:r>
              <a:rPr lang="en-AU" dirty="0" smtClean="0"/>
              <a:t>here </a:t>
            </a:r>
            <a:r>
              <a:rPr lang="en-AU" dirty="0" smtClean="0"/>
              <a:t>is an urgent need for additional scientific research in this context to fill significant gaps in relation to the actual levels of capture and storage of carbon in these </a:t>
            </a:r>
            <a:r>
              <a:rPr lang="en-AU" dirty="0" smtClean="0"/>
              <a:t>sinks; </a:t>
            </a:r>
            <a:endParaRPr lang="en-AU" dirty="0" smtClean="0"/>
          </a:p>
          <a:p>
            <a:pPr lvl="0"/>
            <a:r>
              <a:rPr lang="en-AU" dirty="0" smtClean="0"/>
              <a:t>Attempts by marine scientists to promote the relative benefits of coastal marine ecosystems as carbon sinks, compared to tropical and temperate forests, obfuscate their ultimate capacity  and risk future criticism on the same lines as some elements of the IPCC’s 4AR</a:t>
            </a:r>
          </a:p>
          <a:p>
            <a:r>
              <a:rPr lang="en-AU" dirty="0" smtClean="0"/>
              <a:t> More recent admissions of uncertainty by IUCN: “While highly efficient in sequestering carbon, the actual amount of carbon stored in seagrass meadows is not known. Thus neither the ongoing nor the potential GHG emissions that may arise from further damage to these systems can be quantified reliably”</a:t>
            </a:r>
            <a:endParaRPr lang="en-A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sz="2800" dirty="0" smtClean="0"/>
              <a:t>RECENT SCIENTIFIC INITIATIVE RE BLUE CARBON - THE INTERNATIONAL WORKING GROUP ON COASTAL (“BLUE”) CARBON</a:t>
            </a:r>
            <a:endParaRPr lang="en-AU" sz="2800" dirty="0"/>
          </a:p>
        </p:txBody>
      </p:sp>
      <p:sp>
        <p:nvSpPr>
          <p:cNvPr id="3" name="Content Placeholder 2"/>
          <p:cNvSpPr>
            <a:spLocks noGrp="1"/>
          </p:cNvSpPr>
          <p:nvPr>
            <p:ph idx="1"/>
          </p:nvPr>
        </p:nvSpPr>
        <p:spPr/>
        <p:txBody>
          <a:bodyPr>
            <a:normAutofit/>
          </a:bodyPr>
          <a:lstStyle/>
          <a:p>
            <a:pPr lvl="1"/>
            <a:r>
              <a:rPr lang="en-AU" dirty="0" smtClean="0"/>
              <a:t>Established in 2011 by </a:t>
            </a:r>
            <a:r>
              <a:rPr lang="en-AU" dirty="0" smtClean="0"/>
              <a:t>IUCN, UNESCO and Conservation International </a:t>
            </a:r>
            <a:r>
              <a:rPr lang="en-AU" dirty="0" smtClean="0"/>
              <a:t>;</a:t>
            </a:r>
            <a:endParaRPr lang="en-AU" dirty="0" smtClean="0"/>
          </a:p>
          <a:p>
            <a:pPr lvl="1"/>
            <a:r>
              <a:rPr lang="en-AU" dirty="0" smtClean="0"/>
              <a:t>First workshop held in Paris, 15-17 February 2011</a:t>
            </a:r>
          </a:p>
          <a:p>
            <a:pPr lvl="1"/>
            <a:r>
              <a:rPr lang="en-AU" dirty="0" smtClean="0"/>
              <a:t>Sought to identify coastal carbon “hotspots” and to estimate possible emissions from degradation of coastal ecosystems ;</a:t>
            </a:r>
          </a:p>
          <a:p>
            <a:pPr lvl="2"/>
            <a:endParaRPr lang="en-AU" dirty="0" smtClean="0"/>
          </a:p>
          <a:p>
            <a:pPr lvl="1"/>
            <a:r>
              <a:rPr lang="en-AU" dirty="0" smtClean="0"/>
              <a:t>Second workshop to be held in Bali, Indonesia in July 2011</a:t>
            </a:r>
          </a:p>
          <a:p>
            <a:endParaRPr lang="en-A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INTERNATIONAL WORKING GROUP ON COASTAL (“BLUE”) CARBON</a:t>
            </a:r>
            <a:endParaRPr lang="en-AU" sz="2800" dirty="0"/>
          </a:p>
        </p:txBody>
      </p:sp>
      <p:sp>
        <p:nvSpPr>
          <p:cNvPr id="3" name="Content Placeholder 2"/>
          <p:cNvSpPr>
            <a:spLocks noGrp="1"/>
          </p:cNvSpPr>
          <p:nvPr>
            <p:ph idx="1"/>
          </p:nvPr>
        </p:nvSpPr>
        <p:spPr/>
        <p:txBody>
          <a:bodyPr>
            <a:normAutofit fontScale="92500" lnSpcReduction="20000"/>
          </a:bodyPr>
          <a:lstStyle/>
          <a:p>
            <a:pPr lvl="1"/>
            <a:r>
              <a:rPr lang="en-AU" dirty="0" smtClean="0"/>
              <a:t>3 broad areas of recommendations from initial meeting:</a:t>
            </a:r>
          </a:p>
          <a:p>
            <a:pPr lvl="2"/>
            <a:r>
              <a:rPr lang="en-AU" dirty="0" smtClean="0"/>
              <a:t>More research re the capacity for carbon storage in coastal systems and the emissions resulting from degradation;</a:t>
            </a:r>
          </a:p>
          <a:p>
            <a:pPr lvl="2"/>
            <a:r>
              <a:rPr lang="en-AU" dirty="0" smtClean="0"/>
              <a:t>Existing knowledge of carbon benefits is sufficient to warrant enhanced local regional measures to protect coastal ecosystems;</a:t>
            </a:r>
          </a:p>
          <a:p>
            <a:pPr lvl="2"/>
            <a:r>
              <a:rPr lang="en-AU" dirty="0" smtClean="0"/>
              <a:t>Greater international recognition by engaging the UNFCC to account for the management of coastal ecosystems, in particular:</a:t>
            </a:r>
          </a:p>
          <a:p>
            <a:pPr lvl="3"/>
            <a:r>
              <a:rPr lang="en-AU" dirty="0" smtClean="0"/>
              <a:t>Inclusion in IPCC technical guidance on GHG emissions reporting;</a:t>
            </a:r>
          </a:p>
          <a:p>
            <a:pPr lvl="3"/>
            <a:r>
              <a:rPr lang="en-AU" dirty="0" smtClean="0"/>
              <a:t>Long-term reporting of coastal-related GHG emissions in relation to sources and sinks; </a:t>
            </a:r>
          </a:p>
          <a:p>
            <a:pPr lvl="3"/>
            <a:r>
              <a:rPr lang="en-AU" dirty="0" smtClean="0"/>
              <a:t>Develop financial incentives for compensation for actions leading to reductions in emissions from coastal ecosystems;  </a:t>
            </a:r>
          </a:p>
          <a:p>
            <a:pPr lvl="3"/>
            <a:r>
              <a:rPr lang="en-AU" dirty="0" smtClean="0"/>
              <a:t>Include mangrove conservation and restoration activities in national REDD+ strategies, policies and measures.</a:t>
            </a:r>
          </a:p>
          <a:p>
            <a:endParaRPr lang="en-A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THREATS TO COASTAL ECOSYSTEMS AND RATES OF LOSS</a:t>
            </a:r>
            <a:br>
              <a:rPr lang="en-AU" sz="2800" dirty="0" smtClean="0"/>
            </a:br>
            <a:endParaRPr lang="en-AU" sz="2800" dirty="0"/>
          </a:p>
        </p:txBody>
      </p:sp>
      <p:sp>
        <p:nvSpPr>
          <p:cNvPr id="3" name="Content Placeholder 2"/>
          <p:cNvSpPr>
            <a:spLocks noGrp="1"/>
          </p:cNvSpPr>
          <p:nvPr>
            <p:ph idx="1"/>
          </p:nvPr>
        </p:nvSpPr>
        <p:spPr/>
        <p:txBody>
          <a:bodyPr>
            <a:normAutofit fontScale="77500" lnSpcReduction="20000"/>
          </a:bodyPr>
          <a:lstStyle/>
          <a:p>
            <a:pPr>
              <a:buNone/>
            </a:pPr>
            <a:r>
              <a:rPr lang="en-AU" sz="2800" b="1" dirty="0" smtClean="0"/>
              <a:t>Threats </a:t>
            </a:r>
            <a:r>
              <a:rPr lang="en-AU" sz="2800" dirty="0" smtClean="0"/>
              <a:t>include:</a:t>
            </a:r>
            <a:endParaRPr lang="en-AU" sz="3600" dirty="0" smtClean="0"/>
          </a:p>
          <a:p>
            <a:pPr lvl="0"/>
            <a:r>
              <a:rPr lang="en-AU" sz="2800" dirty="0" smtClean="0"/>
              <a:t>unsustainable natural resources use practices- leading to nutrient and sediment runoff from land (with impacts on sea-grasses) – e.g., deforestation, agricultural runoff;</a:t>
            </a:r>
            <a:endParaRPr lang="en-AU" sz="3600" dirty="0" smtClean="0"/>
          </a:p>
          <a:p>
            <a:pPr lvl="0"/>
            <a:r>
              <a:rPr lang="en-AU" sz="2800" dirty="0" smtClean="0"/>
              <a:t>poor watershed management; </a:t>
            </a:r>
            <a:endParaRPr lang="en-AU" sz="3600" dirty="0" smtClean="0"/>
          </a:p>
          <a:p>
            <a:pPr lvl="0"/>
            <a:r>
              <a:rPr lang="en-AU" sz="2800" dirty="0" smtClean="0"/>
              <a:t>inappropriate/unsustainable coastal development – e.g., </a:t>
            </a:r>
            <a:endParaRPr lang="en-AU" sz="3600" dirty="0" smtClean="0"/>
          </a:p>
          <a:p>
            <a:pPr lvl="1"/>
            <a:r>
              <a:rPr lang="en-AU" dirty="0" smtClean="0"/>
              <a:t>displacement of mangrove forests by urban development and aquaculture; </a:t>
            </a:r>
            <a:endParaRPr lang="en-AU" sz="3200" dirty="0" smtClean="0"/>
          </a:p>
          <a:p>
            <a:pPr lvl="1"/>
            <a:r>
              <a:rPr lang="en-AU" dirty="0" smtClean="0"/>
              <a:t>dredging, filling or drainage that causes sediment-loading, </a:t>
            </a:r>
            <a:r>
              <a:rPr lang="en-AU" dirty="0" err="1" smtClean="0"/>
              <a:t>eutrophication</a:t>
            </a:r>
            <a:r>
              <a:rPr lang="en-AU" dirty="0" smtClean="0"/>
              <a:t> and loss of biodiversity </a:t>
            </a:r>
            <a:endParaRPr lang="en-AU" sz="3200" dirty="0" smtClean="0"/>
          </a:p>
          <a:p>
            <a:pPr lvl="0"/>
            <a:r>
              <a:rPr lang="en-AU" sz="2800" dirty="0" smtClean="0"/>
              <a:t>poor waste management  (e.g., ocean sewerage outfalls, industrial runoff)</a:t>
            </a:r>
            <a:endParaRPr lang="en-AU" sz="3600" dirty="0" smtClean="0"/>
          </a:p>
          <a:p>
            <a:pPr lvl="0"/>
            <a:r>
              <a:rPr lang="en-AU" sz="2800" dirty="0" smtClean="0"/>
              <a:t>oil spills</a:t>
            </a:r>
            <a:endParaRPr lang="en-AU" sz="3600" dirty="0" smtClean="0"/>
          </a:p>
          <a:p>
            <a:pPr lvl="0"/>
            <a:r>
              <a:rPr lang="en-AU" sz="2800" dirty="0" smtClean="0"/>
              <a:t>over-fishing.  (UNEP/IUCN)</a:t>
            </a:r>
            <a:endParaRPr lang="en-AU" sz="3600" dirty="0" smtClean="0"/>
          </a:p>
          <a:p>
            <a:endParaRPr lang="en-A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THREATS TO COASTAL ECOSYSTEMS AND RATES OF LOSS</a:t>
            </a:r>
            <a:br>
              <a:rPr lang="en-AU" sz="2800" dirty="0" smtClean="0"/>
            </a:br>
            <a:endParaRPr lang="en-AU" sz="2800" dirty="0"/>
          </a:p>
        </p:txBody>
      </p:sp>
      <p:sp>
        <p:nvSpPr>
          <p:cNvPr id="3" name="Content Placeholder 2"/>
          <p:cNvSpPr>
            <a:spLocks noGrp="1"/>
          </p:cNvSpPr>
          <p:nvPr>
            <p:ph idx="1"/>
          </p:nvPr>
        </p:nvSpPr>
        <p:spPr/>
        <p:txBody>
          <a:bodyPr>
            <a:normAutofit fontScale="85000" lnSpcReduction="20000"/>
          </a:bodyPr>
          <a:lstStyle/>
          <a:p>
            <a:r>
              <a:rPr lang="en-AU" b="1" dirty="0" smtClean="0"/>
              <a:t>Rates of loss</a:t>
            </a:r>
            <a:r>
              <a:rPr lang="en-AU" dirty="0" smtClean="0"/>
              <a:t> of coastal marine ecosystems are much higher than any other ecosystem on the planet, in some instances up to four times that of rainforests; </a:t>
            </a:r>
          </a:p>
          <a:p>
            <a:r>
              <a:rPr lang="en-AU" dirty="0" smtClean="0"/>
              <a:t>measured currently at 2-7% per annum, a seven-fold increase to only 50 years ago. UNEP</a:t>
            </a:r>
          </a:p>
          <a:p>
            <a:r>
              <a:rPr lang="en-AU" dirty="0" smtClean="0"/>
              <a:t>pressures have reduced global range of </a:t>
            </a:r>
            <a:r>
              <a:rPr lang="en-AU" b="1" dirty="0" smtClean="0"/>
              <a:t>mangrove forests</a:t>
            </a:r>
            <a:r>
              <a:rPr lang="en-AU" dirty="0" smtClean="0"/>
              <a:t> to less than 50% of the original total cover – originally occupied 75% of the tropical coats worldwide. IUCN 17.  Current rate of loss is 118 km² per year. </a:t>
            </a:r>
          </a:p>
          <a:p>
            <a:r>
              <a:rPr lang="en-AU" dirty="0" smtClean="0"/>
              <a:t>Two-thirds of the world’s </a:t>
            </a:r>
            <a:r>
              <a:rPr lang="en-AU" b="1" dirty="0" smtClean="0"/>
              <a:t>seagrass meadows</a:t>
            </a:r>
            <a:r>
              <a:rPr lang="en-AU" dirty="0" smtClean="0"/>
              <a:t> within inhabited areas have been lost through human activities that lead to </a:t>
            </a:r>
            <a:r>
              <a:rPr lang="en-AU" dirty="0" err="1" smtClean="0"/>
              <a:t>eutrophication</a:t>
            </a:r>
            <a:r>
              <a:rPr lang="en-AU" dirty="0" smtClean="0"/>
              <a:t> and siltation. IUCN 23.  Reduced by 50% over a period of 15 years (to 2005), Current rate of loss is 110 km² per year.</a:t>
            </a:r>
          </a:p>
          <a:p>
            <a:pPr>
              <a:buNone/>
            </a:pPr>
            <a:endParaRPr lang="en-A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IMPACT OF CLIMATE CHANGE – AN ADDITIONAL THREAT</a:t>
            </a:r>
            <a:br>
              <a:rPr lang="en-AU" sz="2800" dirty="0" smtClean="0"/>
            </a:br>
            <a:endParaRPr lang="en-AU" sz="2800" dirty="0"/>
          </a:p>
        </p:txBody>
      </p:sp>
      <p:sp>
        <p:nvSpPr>
          <p:cNvPr id="3" name="Content Placeholder 2"/>
          <p:cNvSpPr>
            <a:spLocks noGrp="1"/>
          </p:cNvSpPr>
          <p:nvPr>
            <p:ph idx="1"/>
          </p:nvPr>
        </p:nvSpPr>
        <p:spPr/>
        <p:txBody>
          <a:bodyPr>
            <a:normAutofit lnSpcReduction="10000"/>
          </a:bodyPr>
          <a:lstStyle/>
          <a:p>
            <a:r>
              <a:rPr lang="en-AU" dirty="0" smtClean="0"/>
              <a:t>Climate driven changes in the frequency and intensity of storms are likely to have one of the largest impacts on the production and storage of </a:t>
            </a:r>
            <a:r>
              <a:rPr lang="en-AU" b="1" dirty="0" smtClean="0"/>
              <a:t>kelp</a:t>
            </a:r>
            <a:r>
              <a:rPr lang="en-AU" dirty="0" smtClean="0"/>
              <a:t> carbon as disturbance from waves is one of the main factors affecting the standing crops of kelps. IUCN 34-5.</a:t>
            </a:r>
          </a:p>
          <a:p>
            <a:r>
              <a:rPr lang="en-AU" dirty="0" smtClean="0"/>
              <a:t>According to the </a:t>
            </a:r>
            <a:r>
              <a:rPr lang="en-AU" i="1" dirty="0" smtClean="0"/>
              <a:t>Status of Coral Reefs of the World: 2008,</a:t>
            </a:r>
            <a:r>
              <a:rPr lang="en-AU" dirty="0" smtClean="0"/>
              <a:t> we have lost 19% of the original area of coral reefs since 1950, 15% of coral reefs are in a critical state with loss possible in the next 10 to 20 years, and a further 20% are seriously threatened with loss predicted within 20-40 years. IUCN 39</a:t>
            </a:r>
            <a:endParaRPr lang="en-A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POLICY/LEGAL MEASURES - INTERNATIONAL</a:t>
            </a:r>
            <a:endParaRPr lang="en-AU" sz="2800" dirty="0"/>
          </a:p>
        </p:txBody>
      </p:sp>
      <p:sp>
        <p:nvSpPr>
          <p:cNvPr id="3" name="Content Placeholder 2"/>
          <p:cNvSpPr>
            <a:spLocks noGrp="1"/>
          </p:cNvSpPr>
          <p:nvPr>
            <p:ph idx="1"/>
          </p:nvPr>
        </p:nvSpPr>
        <p:spPr/>
        <p:txBody>
          <a:bodyPr>
            <a:normAutofit/>
          </a:bodyPr>
          <a:lstStyle/>
          <a:p>
            <a:pPr lvl="1"/>
            <a:r>
              <a:rPr lang="en-AU" sz="2600" b="1" dirty="0" smtClean="0"/>
              <a:t>Carbon accounting measures (under UNFCCC and Kyoto Protocol)</a:t>
            </a:r>
          </a:p>
          <a:p>
            <a:r>
              <a:rPr lang="en-AU" sz="2000" dirty="0" smtClean="0"/>
              <a:t>GHG emissions that occur as a result of the [inadequate] management of coastal and marine habitats are not being accounted for in international climate change mechanisms (</a:t>
            </a:r>
            <a:r>
              <a:rPr lang="en-AU" sz="2000" dirty="0" err="1" smtClean="0"/>
              <a:t>ie</a:t>
            </a:r>
            <a:r>
              <a:rPr lang="en-AU" sz="2000" dirty="0" smtClean="0"/>
              <a:t>, UNFCCC, Kyoto, CDM, etc.).</a:t>
            </a:r>
          </a:p>
          <a:p>
            <a:r>
              <a:rPr lang="en-AU" sz="2000" dirty="0" smtClean="0"/>
              <a:t>Thus, countries are underestimating their anthropogenic emissions </a:t>
            </a:r>
            <a:r>
              <a:rPr lang="en-AU" sz="2000" dirty="0" smtClean="0"/>
              <a:t>;</a:t>
            </a:r>
          </a:p>
          <a:p>
            <a:r>
              <a:rPr lang="en-AU" sz="2000" dirty="0" smtClean="0"/>
              <a:t>Also  </a:t>
            </a:r>
            <a:r>
              <a:rPr lang="en-AU" sz="2000" dirty="0" smtClean="0"/>
              <a:t>any carbon savings from measures to protect and restore coastal marine habitats do not count towards meeting international and national climate change commitments (IUCN ES).</a:t>
            </a:r>
          </a:p>
          <a:p>
            <a:r>
              <a:rPr lang="en-AU" sz="2000" dirty="0" smtClean="0"/>
              <a:t>Bonn </a:t>
            </a:r>
            <a:r>
              <a:rPr lang="en-AU" sz="2000" dirty="0" smtClean="0"/>
              <a:t>Climate </a:t>
            </a:r>
            <a:r>
              <a:rPr lang="en-AU" sz="2000" dirty="0" smtClean="0"/>
              <a:t>Talks(May 2011) acknowledged  </a:t>
            </a:r>
            <a:r>
              <a:rPr lang="en-AU" sz="2000" dirty="0" smtClean="0"/>
              <a:t>coastal marine ecosystems </a:t>
            </a:r>
            <a:r>
              <a:rPr lang="en-AU" sz="2000" dirty="0" smtClean="0"/>
              <a:t> for the first time</a:t>
            </a:r>
            <a:endParaRPr lang="en-AU" sz="2000" dirty="0" smtClean="0"/>
          </a:p>
          <a:p>
            <a:pPr lvl="1"/>
            <a:endParaRPr lang="en-AU" sz="3200" dirty="0" smtClean="0"/>
          </a:p>
          <a:p>
            <a:endParaRPr lang="en-A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143000"/>
          </a:xfrm>
        </p:spPr>
        <p:txBody>
          <a:bodyPr>
            <a:normAutofit/>
          </a:bodyPr>
          <a:lstStyle/>
          <a:p>
            <a:r>
              <a:rPr lang="en-AU" sz="2800" dirty="0" smtClean="0"/>
              <a:t>POLICY/LEGAL MEASURES - INTERNATIONAL</a:t>
            </a:r>
            <a:endParaRPr lang="en-AU" sz="2800" dirty="0"/>
          </a:p>
        </p:txBody>
      </p:sp>
      <p:sp>
        <p:nvSpPr>
          <p:cNvPr id="3" name="Content Placeholder 2"/>
          <p:cNvSpPr>
            <a:spLocks noGrp="1"/>
          </p:cNvSpPr>
          <p:nvPr>
            <p:ph idx="1"/>
          </p:nvPr>
        </p:nvSpPr>
        <p:spPr/>
        <p:txBody>
          <a:bodyPr>
            <a:normAutofit fontScale="85000" lnSpcReduction="20000"/>
          </a:bodyPr>
          <a:lstStyle/>
          <a:p>
            <a:pPr lvl="1">
              <a:buNone/>
            </a:pPr>
            <a:r>
              <a:rPr lang="en-AU" sz="3100" b="1" dirty="0" smtClean="0"/>
              <a:t>I  REDD + : extension to coastal ecosystems</a:t>
            </a:r>
            <a:r>
              <a:rPr lang="en-AU" sz="2600" dirty="0" smtClean="0"/>
              <a:t> </a:t>
            </a:r>
          </a:p>
          <a:p>
            <a:r>
              <a:rPr lang="en-AU" dirty="0" smtClean="0"/>
              <a:t>Carbon revenue schemes could take the marine equivalent of the REDD scheme on land to safeguard these critical coastal carbon sinks. Don’t just think REDD, think coastal too!  (I</a:t>
            </a:r>
            <a:r>
              <a:rPr lang="en-AU" sz="2800" dirty="0" smtClean="0"/>
              <a:t>UCN ES).</a:t>
            </a:r>
          </a:p>
          <a:p>
            <a:pPr>
              <a:buNone/>
            </a:pPr>
            <a:endParaRPr lang="en-AU" sz="2800" dirty="0" smtClean="0"/>
          </a:p>
          <a:p>
            <a:pPr marL="274320" lvl="1" indent="-274320">
              <a:buClr>
                <a:schemeClr val="accent3"/>
              </a:buClr>
              <a:buSzPct val="95000"/>
              <a:buNone/>
            </a:pPr>
            <a:r>
              <a:rPr lang="en-AU" sz="2800" b="1" dirty="0" smtClean="0"/>
              <a:t>     II Carbon credits : including for coastal ecosystem rehabilitation under the flexible mechanisms (JI, CDM and carbon markets</a:t>
            </a:r>
            <a:r>
              <a:rPr lang="en-AU" sz="2800" b="1" dirty="0" smtClean="0"/>
              <a:t>) or NAMA’s</a:t>
            </a:r>
            <a:endParaRPr lang="en-AU" sz="2800" dirty="0" smtClean="0"/>
          </a:p>
          <a:p>
            <a:r>
              <a:rPr lang="en-AU" dirty="0" smtClean="0"/>
              <a:t>a precursor to inclusion of coastal marine sinks in mechanisms such as the CDM is the recognition of such sinks in the accounting and reporting measures developed under the UNFCC and KP, therefore these are not options at present</a:t>
            </a:r>
          </a:p>
          <a:p>
            <a:pPr>
              <a:buNone/>
            </a:pPr>
            <a:r>
              <a:rPr lang="en-AU" sz="3600" dirty="0" smtClean="0"/>
              <a:t> </a:t>
            </a:r>
          </a:p>
          <a:p>
            <a:endParaRPr lang="en-AU" sz="3600" dirty="0" smtClean="0"/>
          </a:p>
          <a:p>
            <a:endParaRPr lang="en-A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CLIMATE FOCUS REPORT ON POLICY OPTIONS (2011)</a:t>
            </a:r>
            <a:endParaRPr lang="en-AU" sz="2800" dirty="0"/>
          </a:p>
        </p:txBody>
      </p:sp>
      <p:sp>
        <p:nvSpPr>
          <p:cNvPr id="3" name="Content Placeholder 2"/>
          <p:cNvSpPr>
            <a:spLocks noGrp="1"/>
          </p:cNvSpPr>
          <p:nvPr>
            <p:ph idx="1"/>
          </p:nvPr>
        </p:nvSpPr>
        <p:spPr/>
        <p:txBody>
          <a:bodyPr/>
          <a:lstStyle/>
          <a:p>
            <a:r>
              <a:rPr lang="en-AU" dirty="0" smtClean="0"/>
              <a:t>Develop and improve IPCC reporting guidelines, </a:t>
            </a:r>
            <a:r>
              <a:rPr lang="en-AU" dirty="0" err="1" smtClean="0"/>
              <a:t>particulalrly</a:t>
            </a:r>
            <a:r>
              <a:rPr lang="en-AU" dirty="0" smtClean="0"/>
              <a:t> re sea-grasses ;</a:t>
            </a:r>
          </a:p>
          <a:p>
            <a:r>
              <a:rPr lang="en-AU" dirty="0" smtClean="0"/>
              <a:t>Ensure </a:t>
            </a:r>
            <a:r>
              <a:rPr lang="en-AU" dirty="0" err="1" smtClean="0"/>
              <a:t>NAMa’s</a:t>
            </a:r>
            <a:r>
              <a:rPr lang="en-AU" dirty="0" smtClean="0"/>
              <a:t> include actions that address blue carbon </a:t>
            </a:r>
          </a:p>
          <a:p>
            <a:r>
              <a:rPr lang="en-AU" dirty="0" smtClean="0"/>
              <a:t>Utilize REDD+, which could possibly include mangroves within definition of forests;</a:t>
            </a:r>
          </a:p>
          <a:p>
            <a:r>
              <a:rPr lang="en-AU" dirty="0" smtClean="0"/>
              <a:t>Increase recognition within voluntary carbon market;</a:t>
            </a:r>
          </a:p>
          <a:p>
            <a:r>
              <a:rPr lang="en-AU" dirty="0" smtClean="0"/>
              <a:t>I</a:t>
            </a:r>
            <a:r>
              <a:rPr lang="en-AU" dirty="0" smtClean="0"/>
              <a:t>ncrease support under adaptation funding.  </a:t>
            </a:r>
            <a:endParaRPr lang="en-A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POLICY/LEGAL MEASURES - NATIONAL</a:t>
            </a:r>
            <a:endParaRPr lang="en-AU" sz="2800" dirty="0"/>
          </a:p>
        </p:txBody>
      </p:sp>
      <p:sp>
        <p:nvSpPr>
          <p:cNvPr id="3" name="Content Placeholder 2"/>
          <p:cNvSpPr>
            <a:spLocks noGrp="1"/>
          </p:cNvSpPr>
          <p:nvPr>
            <p:ph idx="1"/>
          </p:nvPr>
        </p:nvSpPr>
        <p:spPr/>
        <p:txBody>
          <a:bodyPr>
            <a:normAutofit/>
          </a:bodyPr>
          <a:lstStyle/>
          <a:p>
            <a:pPr marL="274320" lvl="1" indent="-274320">
              <a:buClr>
                <a:schemeClr val="accent3"/>
              </a:buClr>
              <a:buSzPct val="95000"/>
            </a:pPr>
            <a:r>
              <a:rPr lang="en-AU" b="1" dirty="0" smtClean="0"/>
              <a:t>Protected areas: MPA’s and spatial marine planning</a:t>
            </a:r>
            <a:endParaRPr lang="en-AU" sz="3200" dirty="0" smtClean="0"/>
          </a:p>
          <a:p>
            <a:pPr marL="274320" lvl="1" indent="-274320">
              <a:buClr>
                <a:schemeClr val="accent3"/>
              </a:buClr>
              <a:buSzPct val="95000"/>
            </a:pPr>
            <a:r>
              <a:rPr lang="en-AU" b="1" dirty="0" smtClean="0"/>
              <a:t>Integrated coastal management (ICM) – buffer zones and better regulation of coastal development</a:t>
            </a:r>
            <a:endParaRPr lang="en-AU" sz="3200" dirty="0" smtClean="0"/>
          </a:p>
          <a:p>
            <a:pPr marL="274320" lvl="1" indent="-274320">
              <a:buClr>
                <a:schemeClr val="accent3"/>
              </a:buClr>
              <a:buSzPct val="95000"/>
            </a:pPr>
            <a:r>
              <a:rPr lang="en-AU" b="1" dirty="0" smtClean="0"/>
              <a:t>Other – ecosystem rehabilitation etc. </a:t>
            </a:r>
          </a:p>
          <a:p>
            <a:pPr marL="548640" lvl="2" indent="-274320">
              <a:buClr>
                <a:schemeClr val="accent3"/>
              </a:buClr>
              <a:buSzPct val="95000"/>
            </a:pPr>
            <a:r>
              <a:rPr lang="en-AU" sz="3200" dirty="0" smtClean="0"/>
              <a:t>“</a:t>
            </a:r>
            <a:r>
              <a:rPr lang="en-AU" sz="2200" dirty="0" smtClean="0"/>
              <a:t>Restoration of tidal </a:t>
            </a:r>
            <a:r>
              <a:rPr lang="en-AU" sz="2200" b="1" dirty="0" smtClean="0"/>
              <a:t>salt marshes</a:t>
            </a:r>
            <a:r>
              <a:rPr lang="en-AU" sz="2200" dirty="0" smtClean="0"/>
              <a:t> is an excellent way to increase the world’s natural carbon sinks. Returning the tides to drained agricultural marsh can make a significant increase in the salt marsh carbon sink” e.g., UK “managed realignment program” to shift embankments inland and restore flooding of agricultural marshes.  IUCN, 10.</a:t>
            </a:r>
          </a:p>
          <a:p>
            <a:endParaRPr lang="en-AU" sz="2200" dirty="0" smtClean="0"/>
          </a:p>
          <a:p>
            <a:pPr marL="548640" lvl="2" indent="-274320">
              <a:buClr>
                <a:schemeClr val="accent3"/>
              </a:buClr>
              <a:buSzPct val="95000"/>
            </a:pPr>
            <a:endParaRPr lang="en-AU" sz="2900" dirty="0" smtClean="0"/>
          </a:p>
          <a:p>
            <a:pPr>
              <a:buNone/>
            </a:pPr>
            <a:endParaRPr lang="en-A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CONCLUSIONS – LAW AND </a:t>
            </a:r>
            <a:r>
              <a:rPr lang="en-AU" sz="2800" dirty="0" smtClean="0"/>
              <a:t>POLICY (INTERNATIONAL)</a:t>
            </a:r>
            <a:endParaRPr lang="en-AU" sz="2800" dirty="0"/>
          </a:p>
        </p:txBody>
      </p:sp>
      <p:sp>
        <p:nvSpPr>
          <p:cNvPr id="3" name="Content Placeholder 2"/>
          <p:cNvSpPr>
            <a:spLocks noGrp="1"/>
          </p:cNvSpPr>
          <p:nvPr>
            <p:ph idx="1"/>
          </p:nvPr>
        </p:nvSpPr>
        <p:spPr/>
        <p:txBody>
          <a:bodyPr>
            <a:normAutofit fontScale="77500" lnSpcReduction="20000"/>
          </a:bodyPr>
          <a:lstStyle/>
          <a:p>
            <a:pPr lvl="0"/>
            <a:r>
              <a:rPr lang="en-AU" dirty="0" smtClean="0"/>
              <a:t>At the international level, climate mitigation strategies at present do not take into account coastal marine sinks; these are the “overlooked” element of LULUCF-related measures, which have a focus exclusively on the terrestrial environment (forests and soils, in particular) ;</a:t>
            </a:r>
          </a:p>
          <a:p>
            <a:pPr lvl="0"/>
            <a:r>
              <a:rPr lang="en-AU" dirty="0" smtClean="0"/>
              <a:t>A fundamental problem is that current accounting and reporting rules under the UNFCCC and KP do not allow for the inclusion of coastal marine ecosystems, so that emissions from these sources are not included in national inventories or reports;</a:t>
            </a:r>
          </a:p>
          <a:p>
            <a:pPr lvl="0"/>
            <a:r>
              <a:rPr lang="en-AU" dirty="0" smtClean="0"/>
              <a:t>A further consequence is that mitigation schemes such as the CDM and REDD are not able to extend to activities such as the protection or rehabilitation of coastal marine ecosystems;</a:t>
            </a:r>
          </a:p>
          <a:p>
            <a:pPr lvl="0"/>
            <a:r>
              <a:rPr lang="en-AU" dirty="0" smtClean="0"/>
              <a:t>It may be necessary to improve scientific understanding of the carbon sequestration capacity of these coastal marine sinks before  they can be included in carbon accounts and hence be considered for inclusion within relevant mitigation strategies</a:t>
            </a:r>
          </a:p>
          <a:p>
            <a:pPr>
              <a:buNone/>
            </a:pPr>
            <a:endParaRPr lang="en-A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CONCLUSIONS – LAW AND </a:t>
            </a:r>
            <a:r>
              <a:rPr lang="en-AU" sz="2800" dirty="0" smtClean="0"/>
              <a:t>POLICY  (NATIONAL)</a:t>
            </a:r>
            <a:endParaRPr lang="en-AU" sz="2800" dirty="0"/>
          </a:p>
        </p:txBody>
      </p:sp>
      <p:sp>
        <p:nvSpPr>
          <p:cNvPr id="3" name="Content Placeholder 2"/>
          <p:cNvSpPr>
            <a:spLocks noGrp="1"/>
          </p:cNvSpPr>
          <p:nvPr>
            <p:ph idx="1"/>
          </p:nvPr>
        </p:nvSpPr>
        <p:spPr/>
        <p:txBody>
          <a:bodyPr>
            <a:normAutofit fontScale="85000" lnSpcReduction="20000"/>
          </a:bodyPr>
          <a:lstStyle/>
          <a:p>
            <a:pPr lvl="0"/>
            <a:r>
              <a:rPr lang="en-AU" dirty="0" smtClean="0"/>
              <a:t>In the absence of relevant, climate-related measures at the international level, there is currently no requirement or market-based incentive to develop appropriate protective measures for coastal marine ecosystems at the national level;</a:t>
            </a:r>
          </a:p>
          <a:p>
            <a:pPr lvl="0"/>
            <a:r>
              <a:rPr lang="en-AU" dirty="0" smtClean="0"/>
              <a:t>However, the other ecosystem services provided by coastal marine ecosystems, coupled with their likely carbon sequestration capacities, provide strong grounds for precautionary action by national governments anyway;</a:t>
            </a:r>
          </a:p>
          <a:p>
            <a:pPr lvl="0"/>
            <a:r>
              <a:rPr lang="en-AU" dirty="0" smtClean="0"/>
              <a:t>Such precautionary action should include marine spatial planning; development of marine protected areas: area-based fisheries management: integrated coastal management that includes better control of coastal development and the provision of buffer zones where possible; and the promotion of the rehabilitation of degraded or destroyed coastal marine ecosystems. </a:t>
            </a:r>
          </a:p>
          <a:p>
            <a:endParaRPr lang="en-A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2800" dirty="0" smtClean="0"/>
              <a:t>IN SHORT...</a:t>
            </a:r>
            <a:endParaRPr lang="en-AU" sz="2800" dirty="0"/>
          </a:p>
        </p:txBody>
      </p:sp>
      <p:sp>
        <p:nvSpPr>
          <p:cNvPr id="3" name="Content Placeholder 2"/>
          <p:cNvSpPr>
            <a:spLocks noGrp="1"/>
          </p:cNvSpPr>
          <p:nvPr>
            <p:ph idx="1"/>
          </p:nvPr>
        </p:nvSpPr>
        <p:spPr/>
        <p:txBody>
          <a:bodyPr/>
          <a:lstStyle/>
          <a:p>
            <a:pPr>
              <a:buNone/>
            </a:pPr>
            <a:endParaRPr lang="en-AU" dirty="0" smtClean="0"/>
          </a:p>
          <a:p>
            <a:pPr>
              <a:buNone/>
            </a:pPr>
            <a:endParaRPr lang="en-AU" dirty="0" smtClean="0"/>
          </a:p>
          <a:p>
            <a:pPr algn="just">
              <a:buNone/>
            </a:pPr>
            <a:r>
              <a:rPr lang="en-AU" dirty="0" smtClean="0"/>
              <a:t>	It is now a matter of great urgency to take action to conserve, protect and restore the Earth’s extremely valuable coastal marine ecosystems, and in particular to avoid devoting disproportionate efforts to terrestrial ecosystems at the expense of their coastal marine counterparts.  (Fowler, </a:t>
            </a:r>
            <a:r>
              <a:rPr lang="en-AU" dirty="0" smtClean="0"/>
              <a:t>2011!)   </a:t>
            </a:r>
            <a:endParaRPr lang="en-AU" dirty="0" smtClean="0"/>
          </a:p>
          <a:p>
            <a:pPr>
              <a:buNone/>
            </a:pPr>
            <a:endParaRPr lang="en-A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1381</TotalTime>
  <Words>1823</Words>
  <Application>Microsoft Office PowerPoint</Application>
  <PresentationFormat>On-screen Show (4:3)</PresentationFormat>
  <Paragraphs>107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Flow</vt:lpstr>
      <vt:lpstr>9th IUCN ACADEMY OF ENVIRONMENTAL LAW COLLOQUIUM,  Mpekweni Beach, Eastern Cape, South Africa 3-7 July 2011   </vt:lpstr>
      <vt:lpstr>INTRODUCTION</vt:lpstr>
      <vt:lpstr>RECENT INTERNATIONAL REPORTS ON “BLUE” CARBON: </vt:lpstr>
      <vt:lpstr>THE ROLE OF MARINE AND COASTAL ECOSYSTEMS AS CARBON SINKS: CAPTURE AND STORAGE (PER UNEP REPORT, 2009) </vt:lpstr>
      <vt:lpstr>COMPARISON OF CARBON SINK CAPACITIES OF COASTAL ECOSYSTEMS TO THOSE OF TERRESTRIAL ECOSYSTEMS (PER IUCN REPORT, 2010) </vt:lpstr>
      <vt:lpstr>COMPARISON OF CARBON SINK CAPACITIES OF COASTAL ECOSYSTEMS TO THOSE OF TERRESTRIAL ECOSYSTEMS </vt:lpstr>
      <vt:lpstr>ESTABLISHING THE SCIENCE TO JUSTIFY POLICY INTITIATIVES RE BLUE CARBON</vt:lpstr>
      <vt:lpstr>RECENT SCIENTIFIC INITIATIVE RE BLUE CARBON - THE INTERNATIONAL WORKING GROUP ON COASTAL (“BLUE”) CARBON</vt:lpstr>
      <vt:lpstr>INTERNATIONAL WORKING GROUP ON COASTAL (“BLUE”) CARBON</vt:lpstr>
      <vt:lpstr>THREATS TO COASTAL ECOSYSTEMS AND RATES OF LOSS </vt:lpstr>
      <vt:lpstr>THREATS TO COASTAL ECOSYSTEMS AND RATES OF LOSS </vt:lpstr>
      <vt:lpstr>IMPACT OF CLIMATE CHANGE – AN ADDITIONAL THREAT </vt:lpstr>
      <vt:lpstr>POLICY/LEGAL MEASURES - INTERNATIONAL</vt:lpstr>
      <vt:lpstr>POLICY/LEGAL MEASURES - INTERNATIONAL</vt:lpstr>
      <vt:lpstr>CLIMATE FOCUS REPORT ON POLICY OPTIONS (2011)</vt:lpstr>
      <vt:lpstr>POLICY/LEGAL MEASURES - NATIONAL</vt:lpstr>
      <vt:lpstr>CONCLUSIONS – LAW AND POLICY (INTERNATIONAL)</vt:lpstr>
      <vt:lpstr>CONCLUSIONS – LAW AND POLICY  (NATIONAL)</vt:lpstr>
      <vt:lpstr>IN SHORT...</vt:lpstr>
    </vt:vector>
  </TitlesOfParts>
  <Company>University of South Australia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8TH IUCN ACADEMY OF ENVIRONMENTAL LAW COLLOQUIUM,  GHENT UNIVERSITY, 14-16 SEPTEMBER, 2010   </dc:title>
  <dc:creator>UniSA</dc:creator>
  <cp:lastModifiedBy>UniSA</cp:lastModifiedBy>
  <cp:revision>57</cp:revision>
  <dcterms:created xsi:type="dcterms:W3CDTF">2010-09-15T10:24:11Z</dcterms:created>
  <dcterms:modified xsi:type="dcterms:W3CDTF">2011-07-04T11:11:04Z</dcterms:modified>
</cp:coreProperties>
</file>