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04" r:id="rId1"/>
  </p:sldMasterIdLst>
  <p:notesMasterIdLst>
    <p:notesMasterId r:id="rId17"/>
  </p:notesMasterIdLst>
  <p:sldIdLst>
    <p:sldId id="273" r:id="rId2"/>
    <p:sldId id="285" r:id="rId3"/>
    <p:sldId id="293" r:id="rId4"/>
    <p:sldId id="299" r:id="rId5"/>
    <p:sldId id="289" r:id="rId6"/>
    <p:sldId id="272" r:id="rId7"/>
    <p:sldId id="276" r:id="rId8"/>
    <p:sldId id="278" r:id="rId9"/>
    <p:sldId id="298" r:id="rId10"/>
    <p:sldId id="261" r:id="rId11"/>
    <p:sldId id="296" r:id="rId12"/>
    <p:sldId id="277" r:id="rId13"/>
    <p:sldId id="284" r:id="rId14"/>
    <p:sldId id="297" r:id="rId15"/>
    <p:sldId id="28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autoAdjust="0"/>
    <p:restoredTop sz="70160" autoAdjust="0"/>
  </p:normalViewPr>
  <p:slideViewPr>
    <p:cSldViewPr>
      <p:cViewPr>
        <p:scale>
          <a:sx n="80" d="100"/>
          <a:sy n="80" d="100"/>
        </p:scale>
        <p:origin x="-57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228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8E9F6F-ECCE-44F8-B3E3-1636720A1967}" type="datetimeFigureOut">
              <a:rPr lang="en-US" smtClean="0"/>
              <a:pPr/>
              <a:t>7/6/2011</a:t>
            </a:fld>
            <a:endParaRPr lang="en-US"/>
          </a:p>
        </p:txBody>
      </p:sp>
      <p:sp>
        <p:nvSpPr>
          <p:cNvPr id="4" name="Platshållare för bildobjekt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352707-CA3F-43D4-ACDD-5EF17BC1B08B}" type="slidenum">
              <a:rPr lang="en-US" smtClean="0"/>
              <a:pPr/>
              <a:t>‹#›</a:t>
            </a:fld>
            <a:endParaRPr lang="en-US"/>
          </a:p>
        </p:txBody>
      </p:sp>
    </p:spTree>
    <p:extLst>
      <p:ext uri="{BB962C8B-B14F-4D97-AF65-F5344CB8AC3E}">
        <p14:creationId xmlns:p14="http://schemas.microsoft.com/office/powerpoint/2010/main" val="658020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dirty="0" smtClean="0"/>
              <a:t>In November 2009, Sweden and Finland signed a new bilateral water agreement, replacing the 1971 Frontier Rivers Agreement between the countries. The new agreement entered into force on the 1st of October 2010.  However, the work on appointing the new Commission is</a:t>
            </a:r>
            <a:r>
              <a:rPr lang="en-US" baseline="0" dirty="0" smtClean="0"/>
              <a:t> not ready so the agreement is not fully operational yet. </a:t>
            </a:r>
          </a:p>
          <a:p>
            <a:r>
              <a:rPr lang="en-US" dirty="0" smtClean="0"/>
              <a:t>My presentation will revolve around the old and the new agreement and the reasons for changing</a:t>
            </a:r>
            <a:r>
              <a:rPr lang="en-US" baseline="0" dirty="0" smtClean="0"/>
              <a:t> the old one.</a:t>
            </a:r>
            <a:r>
              <a:rPr lang="en-US" dirty="0" smtClean="0"/>
              <a:t> </a:t>
            </a:r>
          </a:p>
          <a:p>
            <a:r>
              <a:rPr lang="en-US" dirty="0" smtClean="0"/>
              <a:t>Someone asked me the other night what</a:t>
            </a:r>
            <a:r>
              <a:rPr lang="en-US" baseline="0" dirty="0" smtClean="0"/>
              <a:t> the most important problems were in this cooperation. The truth is that it is a highly unproblematic cooperation. So why do I want to present it to you? Firstly, the 1971 Agreement has often been presented as a highly successful agreement and cooperation. Still it has been significantly changed, and I want to present the reasons for this. Secondly I want to point to some implications of the change for water governance in the region. </a:t>
            </a:r>
          </a:p>
          <a:p>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1</a:t>
            </a:fld>
            <a:endParaRPr lang="en-US"/>
          </a:p>
        </p:txBody>
      </p:sp>
    </p:spTree>
    <p:extLst>
      <p:ext uri="{BB962C8B-B14F-4D97-AF65-F5344CB8AC3E}">
        <p14:creationId xmlns:p14="http://schemas.microsoft.com/office/powerpoint/2010/main" val="1277466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The Agreement </a:t>
            </a:r>
            <a:r>
              <a:rPr lang="sv-SE" dirty="0" err="1" smtClean="0"/>
              <a:t>governs</a:t>
            </a:r>
            <a:r>
              <a:rPr lang="sv-SE" dirty="0" smtClean="0"/>
              <a:t> the river </a:t>
            </a:r>
            <a:r>
              <a:rPr lang="sv-SE" dirty="0" err="1" smtClean="0"/>
              <a:t>chain</a:t>
            </a:r>
            <a:r>
              <a:rPr lang="sv-SE" dirty="0" smtClean="0"/>
              <a:t> Könkämä-Muonio-Torne, or the Torne River </a:t>
            </a:r>
            <a:r>
              <a:rPr lang="sv-SE" dirty="0" err="1" smtClean="0"/>
              <a:t>drainage</a:t>
            </a:r>
            <a:r>
              <a:rPr lang="sv-SE" dirty="0" smtClean="0"/>
              <a:t> </a:t>
            </a:r>
            <a:r>
              <a:rPr lang="sv-SE" dirty="0" err="1" smtClean="0"/>
              <a:t>basin</a:t>
            </a:r>
            <a:r>
              <a:rPr lang="sv-SE" dirty="0" smtClean="0"/>
              <a:t>, </a:t>
            </a:r>
            <a:r>
              <a:rPr lang="sv-SE" dirty="0" err="1" smtClean="0"/>
              <a:t>which</a:t>
            </a:r>
            <a:r>
              <a:rPr lang="sv-SE" dirty="0" smtClean="0"/>
              <a:t> </a:t>
            </a:r>
            <a:r>
              <a:rPr lang="sv-SE" dirty="0" err="1" smtClean="0"/>
              <a:t>constitutes</a:t>
            </a:r>
            <a:r>
              <a:rPr lang="sv-SE" dirty="0" smtClean="0"/>
              <a:t> the </a:t>
            </a:r>
            <a:r>
              <a:rPr lang="sv-SE" dirty="0" err="1" smtClean="0"/>
              <a:t>border</a:t>
            </a:r>
            <a:r>
              <a:rPr lang="sv-SE" dirty="0" smtClean="0"/>
              <a:t> </a:t>
            </a:r>
            <a:r>
              <a:rPr lang="sv-SE" dirty="0" err="1" smtClean="0"/>
              <a:t>between</a:t>
            </a:r>
            <a:r>
              <a:rPr lang="sv-SE" dirty="0" smtClean="0"/>
              <a:t> Finland and</a:t>
            </a:r>
            <a:r>
              <a:rPr lang="sv-SE" baseline="0" dirty="0" smtClean="0"/>
              <a:t> Sweden.</a:t>
            </a:r>
            <a:endParaRPr lang="sv-SE" dirty="0" smtClean="0"/>
          </a:p>
          <a:p>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2</a:t>
            </a:fld>
            <a:endParaRPr lang="en-US"/>
          </a:p>
        </p:txBody>
      </p:sp>
    </p:spTree>
    <p:extLst>
      <p:ext uri="{BB962C8B-B14F-4D97-AF65-F5344CB8AC3E}">
        <p14:creationId xmlns:p14="http://schemas.microsoft.com/office/powerpoint/2010/main" val="1208591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dirty="0" smtClean="0"/>
              <a:t>The Drainage basin extends over 40 000 km2 with app. 60 % in Sweden and the rest in Finland, except for minor areas in Norway (0.7 %). It is one of the last large free running rivers in Europe and a Protected </a:t>
            </a:r>
            <a:r>
              <a:rPr lang="en-US" dirty="0" err="1" smtClean="0"/>
              <a:t>Natura</a:t>
            </a:r>
            <a:r>
              <a:rPr lang="en-US" dirty="0" smtClean="0"/>
              <a:t> 2000 site in both countries. Forestry, Fishing, recreation, mining are important industries in the</a:t>
            </a:r>
            <a:r>
              <a:rPr lang="en-US" baseline="0" dirty="0" smtClean="0"/>
              <a:t> basin which is</a:t>
            </a:r>
            <a:r>
              <a:rPr lang="en-US" dirty="0" smtClean="0"/>
              <a:t> sparsely populated with 1 person/km2 on the Swedish side and two on the Finnish. The water</a:t>
            </a:r>
            <a:r>
              <a:rPr lang="en-US" baseline="0" dirty="0" smtClean="0"/>
              <a:t> quality is generally good with low pollution loads. However, the physical changes have been significant, with rivers cleared for log driving and dams (on the tributaries) built for </a:t>
            </a:r>
            <a:r>
              <a:rPr lang="en-US" baseline="0" dirty="0" err="1" smtClean="0"/>
              <a:t>powerplants.</a:t>
            </a:r>
            <a:r>
              <a:rPr lang="en-US" dirty="0" err="1" smtClean="0"/>
              <a:t>The</a:t>
            </a:r>
            <a:r>
              <a:rPr lang="en-US" dirty="0" smtClean="0"/>
              <a:t> cooperation in the basin, and the agreement covers, apart from the main channels,</a:t>
            </a:r>
            <a:r>
              <a:rPr lang="en-US" baseline="0" dirty="0" smtClean="0"/>
              <a:t> </a:t>
            </a:r>
            <a:r>
              <a:rPr lang="en-US" dirty="0" smtClean="0"/>
              <a:t>Tributaries, the River Mouth of Torne River and some of the waters outside of the River Mouth. These areas make up an international drainage area in accordance with the EU Water Framework Directive (WFD). </a:t>
            </a:r>
          </a:p>
        </p:txBody>
      </p:sp>
      <p:sp>
        <p:nvSpPr>
          <p:cNvPr id="4" name="Platshållare för bildnummer 3"/>
          <p:cNvSpPr>
            <a:spLocks noGrp="1"/>
          </p:cNvSpPr>
          <p:nvPr>
            <p:ph type="sldNum" sz="quarter" idx="10"/>
          </p:nvPr>
        </p:nvSpPr>
        <p:spPr/>
        <p:txBody>
          <a:bodyPr/>
          <a:lstStyle/>
          <a:p>
            <a:fld id="{A2352707-CA3F-43D4-ACDD-5EF17BC1B08B}" type="slidenum">
              <a:rPr lang="en-US" smtClean="0"/>
              <a:pPr/>
              <a:t>3</a:t>
            </a:fld>
            <a:endParaRPr lang="en-US"/>
          </a:p>
        </p:txBody>
      </p:sp>
    </p:spTree>
    <p:extLst>
      <p:ext uri="{BB962C8B-B14F-4D97-AF65-F5344CB8AC3E}">
        <p14:creationId xmlns:p14="http://schemas.microsoft.com/office/powerpoint/2010/main" val="3322222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So, the region </a:t>
            </a:r>
            <a:r>
              <a:rPr lang="sv-SE" dirty="0" err="1" smtClean="0"/>
              <a:t>does</a:t>
            </a:r>
            <a:r>
              <a:rPr lang="sv-SE" dirty="0" smtClean="0"/>
              <a:t> not </a:t>
            </a:r>
            <a:r>
              <a:rPr lang="sv-SE" dirty="0" err="1" smtClean="0"/>
              <a:t>have</a:t>
            </a:r>
            <a:r>
              <a:rPr lang="sv-SE" dirty="0" smtClean="0"/>
              <a:t> </a:t>
            </a:r>
            <a:r>
              <a:rPr lang="sv-SE" dirty="0" err="1" smtClean="0"/>
              <a:t>much</a:t>
            </a:r>
            <a:r>
              <a:rPr lang="sv-SE" baseline="0" dirty="0" smtClean="0"/>
              <a:t> </a:t>
            </a:r>
            <a:r>
              <a:rPr lang="sv-SE" baseline="0" dirty="0" err="1" smtClean="0"/>
              <a:t>water</a:t>
            </a:r>
            <a:r>
              <a:rPr lang="sv-SE" baseline="0" dirty="0" smtClean="0"/>
              <a:t> </a:t>
            </a:r>
            <a:r>
              <a:rPr lang="sv-SE" baseline="0" dirty="0" err="1" smtClean="0"/>
              <a:t>quality</a:t>
            </a:r>
            <a:r>
              <a:rPr lang="sv-SE" baseline="0" dirty="0" smtClean="0"/>
              <a:t> problems. </a:t>
            </a:r>
            <a:r>
              <a:rPr lang="sv-SE" baseline="0" dirty="0" err="1" smtClean="0"/>
              <a:t>Neither</a:t>
            </a:r>
            <a:r>
              <a:rPr lang="sv-SE" baseline="0" dirty="0" smtClean="0"/>
              <a:t> </a:t>
            </a:r>
            <a:r>
              <a:rPr lang="sv-SE" baseline="0" dirty="0" err="1" smtClean="0"/>
              <a:t>does</a:t>
            </a:r>
            <a:r>
              <a:rPr lang="sv-SE" baseline="0" dirty="0" smtClean="0"/>
              <a:t> it </a:t>
            </a:r>
            <a:r>
              <a:rPr lang="sv-SE" baseline="0" dirty="0" err="1" smtClean="0"/>
              <a:t>have</a:t>
            </a:r>
            <a:r>
              <a:rPr lang="sv-SE" baseline="0" dirty="0" smtClean="0"/>
              <a:t> </a:t>
            </a:r>
            <a:r>
              <a:rPr lang="sv-SE" baseline="0" dirty="0" err="1" smtClean="0"/>
              <a:t>water</a:t>
            </a:r>
            <a:r>
              <a:rPr lang="sv-SE" baseline="0" dirty="0" smtClean="0"/>
              <a:t> </a:t>
            </a:r>
            <a:r>
              <a:rPr lang="sv-SE" baseline="0" dirty="0" err="1" smtClean="0"/>
              <a:t>quantity</a:t>
            </a:r>
            <a:r>
              <a:rPr lang="sv-SE" baseline="0" dirty="0" smtClean="0"/>
              <a:t> problems as </a:t>
            </a:r>
            <a:r>
              <a:rPr lang="sv-SE" baseline="0" dirty="0" err="1" smtClean="0"/>
              <a:t>water</a:t>
            </a:r>
            <a:r>
              <a:rPr lang="sv-SE" baseline="0" dirty="0" smtClean="0"/>
              <a:t> is abundant in the region.</a:t>
            </a:r>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4</a:t>
            </a:fld>
            <a:endParaRPr lang="en-US"/>
          </a:p>
        </p:txBody>
      </p:sp>
    </p:spTree>
    <p:extLst>
      <p:ext uri="{BB962C8B-B14F-4D97-AF65-F5344CB8AC3E}">
        <p14:creationId xmlns:p14="http://schemas.microsoft.com/office/powerpoint/2010/main" val="2446711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1971 Agreement was quite a unique </a:t>
            </a:r>
            <a:r>
              <a:rPr lang="en-US" sz="1200" dirty="0" err="1" smtClean="0"/>
              <a:t>transboundary</a:t>
            </a:r>
            <a:r>
              <a:rPr lang="en-US" sz="1200" dirty="0" smtClean="0"/>
              <a:t> water agreement. It covered</a:t>
            </a:r>
            <a:r>
              <a:rPr lang="en-US" sz="1200" baseline="0" dirty="0" smtClean="0"/>
              <a:t> </a:t>
            </a:r>
            <a:r>
              <a:rPr lang="en-US" sz="1200" dirty="0" smtClean="0"/>
              <a:t>hydraulic construction works, water regulation, fishing and Pollution. But what made it such a special agreements was the great powers which it vested upon the Border River Commission and the fact that it replaced national legislation in its scope both in Sweden and Finland. National law were applied </a:t>
            </a:r>
            <a:r>
              <a:rPr lang="en-US" sz="1200" dirty="0" err="1" smtClean="0"/>
              <a:t>subsidarily</a:t>
            </a:r>
            <a:r>
              <a:rPr lang="en-US" sz="1200" dirty="0" smtClean="0"/>
              <a:t>. The Commission acted, in place of national authorities, as permit authority for: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applications concerning  joint water bodies and</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compensation claims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5</a:t>
            </a:fld>
            <a:endParaRPr lang="en-US"/>
          </a:p>
        </p:txBody>
      </p:sp>
    </p:spTree>
    <p:extLst>
      <p:ext uri="{BB962C8B-B14F-4D97-AF65-F5344CB8AC3E}">
        <p14:creationId xmlns:p14="http://schemas.microsoft.com/office/powerpoint/2010/main" val="3124229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dirty="0" smtClean="0"/>
              <a:t>The Agreement has generally been regarded as a showpiece of a workable arrangement in international law. </a:t>
            </a:r>
            <a:r>
              <a:rPr lang="sv-SE" dirty="0" err="1" smtClean="0"/>
              <a:t>However</a:t>
            </a:r>
            <a:r>
              <a:rPr lang="sv-SE" dirty="0" smtClean="0"/>
              <a:t>, a </a:t>
            </a:r>
            <a:r>
              <a:rPr lang="sv-SE" dirty="0" err="1" smtClean="0"/>
              <a:t>lot</a:t>
            </a:r>
            <a:r>
              <a:rPr lang="sv-SE" dirty="0" smtClean="0"/>
              <a:t> has </a:t>
            </a:r>
            <a:r>
              <a:rPr lang="sv-SE" dirty="0" err="1" smtClean="0"/>
              <a:t>happened</a:t>
            </a:r>
            <a:r>
              <a:rPr lang="sv-SE" dirty="0" smtClean="0"/>
              <a:t> in the 40 </a:t>
            </a:r>
            <a:r>
              <a:rPr lang="sv-SE" dirty="0" err="1" smtClean="0"/>
              <a:t>years</a:t>
            </a:r>
            <a:r>
              <a:rPr lang="sv-SE" dirty="0" smtClean="0"/>
              <a:t> </a:t>
            </a:r>
            <a:r>
              <a:rPr lang="sv-SE" dirty="0" err="1" smtClean="0"/>
              <a:t>that</a:t>
            </a:r>
            <a:r>
              <a:rPr lang="sv-SE" dirty="0" smtClean="0"/>
              <a:t> has</a:t>
            </a:r>
            <a:r>
              <a:rPr lang="sv-SE" baseline="0" dirty="0" smtClean="0"/>
              <a:t> </a:t>
            </a:r>
            <a:r>
              <a:rPr lang="sv-SE" baseline="0" dirty="0" err="1" smtClean="0"/>
              <a:t>passed</a:t>
            </a:r>
            <a:r>
              <a:rPr lang="sv-SE" baseline="0" dirty="0" smtClean="0"/>
              <a:t> </a:t>
            </a:r>
            <a:r>
              <a:rPr lang="sv-SE" baseline="0" dirty="0" err="1" smtClean="0"/>
              <a:t>since</a:t>
            </a:r>
            <a:r>
              <a:rPr lang="sv-SE" baseline="0" dirty="0" smtClean="0"/>
              <a:t> it </a:t>
            </a:r>
            <a:r>
              <a:rPr lang="sv-SE" baseline="0" dirty="0" err="1" smtClean="0"/>
              <a:t>came</a:t>
            </a:r>
            <a:r>
              <a:rPr lang="sv-SE" baseline="0" dirty="0" smtClean="0"/>
              <a:t> </a:t>
            </a:r>
            <a:r>
              <a:rPr lang="sv-SE" baseline="0" dirty="0" err="1" smtClean="0"/>
              <a:t>into</a:t>
            </a:r>
            <a:r>
              <a:rPr lang="sv-SE" dirty="0" smtClean="0"/>
              <a:t> force. New,</a:t>
            </a:r>
            <a:r>
              <a:rPr lang="sv-SE" baseline="0" dirty="0" smtClean="0"/>
              <a:t> and </a:t>
            </a:r>
            <a:r>
              <a:rPr lang="sv-SE" baseline="0" dirty="0" err="1" smtClean="0"/>
              <a:t>more</a:t>
            </a:r>
            <a:r>
              <a:rPr lang="sv-SE" baseline="0" dirty="0" smtClean="0"/>
              <a:t> </a:t>
            </a:r>
            <a:r>
              <a:rPr lang="sv-SE" baseline="0" dirty="0" err="1" smtClean="0"/>
              <a:t>rigorous</a:t>
            </a:r>
            <a:r>
              <a:rPr lang="sv-SE" baseline="0" dirty="0" smtClean="0"/>
              <a:t> national </a:t>
            </a:r>
            <a:r>
              <a:rPr lang="sv-SE" baseline="0" dirty="0" err="1" smtClean="0"/>
              <a:t>laws</a:t>
            </a:r>
            <a:r>
              <a:rPr lang="sv-SE" baseline="0" dirty="0" smtClean="0"/>
              <a:t> </a:t>
            </a:r>
            <a:r>
              <a:rPr lang="sv-SE" baseline="0" dirty="0" err="1" smtClean="0"/>
              <a:t>have</a:t>
            </a:r>
            <a:r>
              <a:rPr lang="sv-SE" baseline="0" dirty="0" smtClean="0"/>
              <a:t> </a:t>
            </a:r>
            <a:r>
              <a:rPr lang="sv-SE" baseline="0" dirty="0" err="1" smtClean="0"/>
              <a:t>been</a:t>
            </a:r>
            <a:r>
              <a:rPr lang="sv-SE" baseline="0" dirty="0" smtClean="0"/>
              <a:t> </a:t>
            </a:r>
            <a:r>
              <a:rPr lang="sv-SE" baseline="0" dirty="0" err="1" smtClean="0"/>
              <a:t>developed</a:t>
            </a:r>
            <a:r>
              <a:rPr lang="sv-SE" baseline="0" dirty="0" smtClean="0"/>
              <a:t> in </a:t>
            </a:r>
            <a:r>
              <a:rPr lang="sv-SE" baseline="0" dirty="0" err="1" smtClean="0"/>
              <a:t>both</a:t>
            </a:r>
            <a:r>
              <a:rPr lang="sv-SE" baseline="0" dirty="0" smtClean="0"/>
              <a:t> Finland and Sweden, </a:t>
            </a:r>
            <a:r>
              <a:rPr lang="sv-SE" baseline="0" dirty="0" err="1" smtClean="0"/>
              <a:t>while</a:t>
            </a:r>
            <a:r>
              <a:rPr lang="sv-SE" baseline="0" dirty="0" smtClean="0"/>
              <a:t> the 1971 </a:t>
            </a:r>
            <a:r>
              <a:rPr lang="sv-SE" baseline="0" dirty="0" err="1" smtClean="0"/>
              <a:t>agreement</a:t>
            </a:r>
            <a:r>
              <a:rPr lang="sv-SE" baseline="0" dirty="0" smtClean="0"/>
              <a:t> </a:t>
            </a:r>
            <a:r>
              <a:rPr lang="sv-SE" baseline="0" dirty="0" err="1" smtClean="0"/>
              <a:t>had</a:t>
            </a:r>
            <a:r>
              <a:rPr lang="sv-SE" baseline="0" dirty="0" smtClean="0"/>
              <a:t> </a:t>
            </a:r>
            <a:r>
              <a:rPr lang="sv-SE" baseline="0" dirty="0" err="1" smtClean="0"/>
              <a:t>remained</a:t>
            </a:r>
            <a:r>
              <a:rPr lang="sv-SE" baseline="0" dirty="0" smtClean="0"/>
              <a:t> </a:t>
            </a:r>
            <a:r>
              <a:rPr lang="sv-SE" baseline="0" dirty="0" err="1" smtClean="0"/>
              <a:t>unchanged</a:t>
            </a:r>
            <a:r>
              <a:rPr lang="sv-SE" baseline="0" dirty="0" smtClean="0"/>
              <a:t>.  </a:t>
            </a:r>
            <a:r>
              <a:rPr lang="sv-SE" baseline="0" dirty="0" err="1" smtClean="0"/>
              <a:t>There</a:t>
            </a:r>
            <a:r>
              <a:rPr lang="sv-SE" baseline="0" dirty="0" smtClean="0"/>
              <a:t> has </a:t>
            </a:r>
            <a:r>
              <a:rPr lang="sv-SE" baseline="0" dirty="0" err="1" smtClean="0"/>
              <a:t>also</a:t>
            </a:r>
            <a:r>
              <a:rPr lang="sv-SE" baseline="0" dirty="0" smtClean="0"/>
              <a:t> </a:t>
            </a:r>
            <a:r>
              <a:rPr lang="sv-SE" baseline="0" dirty="0" err="1" smtClean="0"/>
              <a:t>been</a:t>
            </a:r>
            <a:r>
              <a:rPr lang="sv-SE" baseline="0" dirty="0" smtClean="0"/>
              <a:t> a </a:t>
            </a:r>
            <a:r>
              <a:rPr lang="sv-SE" baseline="0" dirty="0" err="1" smtClean="0"/>
              <a:t>lot</a:t>
            </a:r>
            <a:r>
              <a:rPr lang="sv-SE" baseline="0" dirty="0" smtClean="0"/>
              <a:t> </a:t>
            </a:r>
            <a:r>
              <a:rPr lang="sv-SE" baseline="0" dirty="0" err="1" smtClean="0"/>
              <a:t>of</a:t>
            </a:r>
            <a:r>
              <a:rPr lang="sv-SE" baseline="0" dirty="0" smtClean="0"/>
              <a:t> </a:t>
            </a:r>
            <a:r>
              <a:rPr lang="sv-SE" baseline="0" dirty="0" err="1" smtClean="0"/>
              <a:t>development</a:t>
            </a:r>
            <a:r>
              <a:rPr lang="sv-SE" baseline="0" dirty="0" smtClean="0"/>
              <a:t> in international </a:t>
            </a:r>
            <a:r>
              <a:rPr lang="sv-SE" baseline="0" dirty="0" err="1" smtClean="0"/>
              <a:t>law</a:t>
            </a:r>
            <a:r>
              <a:rPr lang="sv-SE" baseline="0" dirty="0" smtClean="0"/>
              <a:t> </a:t>
            </a:r>
            <a:r>
              <a:rPr lang="sv-SE" baseline="0" dirty="0" err="1" smtClean="0"/>
              <a:t>with</a:t>
            </a:r>
            <a:r>
              <a:rPr lang="sv-SE" baseline="0" dirty="0" smtClean="0"/>
              <a:t> new </a:t>
            </a:r>
            <a:r>
              <a:rPr lang="sv-SE" baseline="0" dirty="0" err="1" smtClean="0"/>
              <a:t>agreements</a:t>
            </a:r>
            <a:r>
              <a:rPr lang="sv-SE" baseline="0" dirty="0" smtClean="0"/>
              <a:t>. </a:t>
            </a:r>
            <a:r>
              <a:rPr lang="sv-SE" baseline="0" dirty="0" err="1" smtClean="0"/>
              <a:t>These</a:t>
            </a:r>
            <a:r>
              <a:rPr lang="sv-SE" baseline="0" dirty="0" smtClean="0"/>
              <a:t> </a:t>
            </a:r>
            <a:r>
              <a:rPr lang="sv-SE" baseline="0" dirty="0" err="1" smtClean="0"/>
              <a:t>developments</a:t>
            </a:r>
            <a:r>
              <a:rPr lang="sv-SE" baseline="0" dirty="0" smtClean="0"/>
              <a:t> </a:t>
            </a:r>
            <a:r>
              <a:rPr lang="sv-SE" baseline="0" dirty="0" err="1" smtClean="0"/>
              <a:t>had</a:t>
            </a:r>
            <a:r>
              <a:rPr lang="sv-SE" baseline="0" dirty="0" smtClean="0"/>
              <a:t> </a:t>
            </a:r>
            <a:r>
              <a:rPr lang="sv-SE" baseline="0" dirty="0" err="1" smtClean="0"/>
              <a:t>rendered</a:t>
            </a:r>
            <a:r>
              <a:rPr lang="sv-SE" baseline="0" dirty="0" smtClean="0"/>
              <a:t> the 1971 </a:t>
            </a:r>
            <a:r>
              <a:rPr lang="sv-SE" baseline="0" dirty="0" err="1" smtClean="0"/>
              <a:t>agreemnet</a:t>
            </a:r>
            <a:r>
              <a:rPr lang="sv-SE" baseline="0" dirty="0" smtClean="0"/>
              <a:t> </a:t>
            </a:r>
            <a:r>
              <a:rPr lang="sv-SE" baseline="0" dirty="0" err="1" smtClean="0"/>
              <a:t>outdated</a:t>
            </a:r>
            <a:r>
              <a:rPr lang="sv-SE" baseline="0" dirty="0" smtClean="0"/>
              <a:t>. The </a:t>
            </a:r>
            <a:r>
              <a:rPr lang="sv-SE" baseline="0" dirty="0" err="1" smtClean="0"/>
              <a:t>most</a:t>
            </a:r>
            <a:r>
              <a:rPr lang="sv-SE" baseline="0" dirty="0" smtClean="0"/>
              <a:t> </a:t>
            </a:r>
            <a:r>
              <a:rPr lang="sv-SE" baseline="0" dirty="0" err="1" smtClean="0"/>
              <a:t>significant</a:t>
            </a:r>
            <a:r>
              <a:rPr lang="sv-SE" baseline="0" dirty="0" smtClean="0"/>
              <a:t> </a:t>
            </a:r>
            <a:r>
              <a:rPr lang="sv-SE" baseline="0" dirty="0" err="1" smtClean="0"/>
              <a:t>reason</a:t>
            </a:r>
            <a:r>
              <a:rPr lang="sv-SE" baseline="0" dirty="0" smtClean="0"/>
              <a:t> for </a:t>
            </a:r>
            <a:r>
              <a:rPr lang="sv-SE" baseline="0" dirty="0" err="1" smtClean="0"/>
              <a:t>changing</a:t>
            </a:r>
            <a:r>
              <a:rPr lang="sv-SE" baseline="0" dirty="0" smtClean="0"/>
              <a:t> the </a:t>
            </a:r>
            <a:r>
              <a:rPr lang="sv-SE" baseline="0" dirty="0" err="1" smtClean="0"/>
              <a:t>agreement</a:t>
            </a:r>
            <a:r>
              <a:rPr lang="sv-SE" baseline="0" dirty="0" smtClean="0"/>
              <a:t> </a:t>
            </a:r>
            <a:r>
              <a:rPr lang="sv-SE" baseline="0" dirty="0" err="1" smtClean="0"/>
              <a:t>was</a:t>
            </a:r>
            <a:r>
              <a:rPr lang="sv-SE" baseline="0" dirty="0" smtClean="0"/>
              <a:t> </a:t>
            </a:r>
            <a:r>
              <a:rPr lang="sv-SE" baseline="0" dirty="0" err="1" smtClean="0"/>
              <a:t>however</a:t>
            </a:r>
            <a:r>
              <a:rPr lang="sv-SE" baseline="0" dirty="0" smtClean="0"/>
              <a:t> the </a:t>
            </a:r>
            <a:r>
              <a:rPr lang="sv-SE" baseline="0" dirty="0" err="1" smtClean="0"/>
              <a:t>countries</a:t>
            </a:r>
            <a:r>
              <a:rPr lang="sv-SE" baseline="0" dirty="0" smtClean="0"/>
              <a:t>’ </a:t>
            </a:r>
            <a:r>
              <a:rPr lang="sv-SE" baseline="0" dirty="0" err="1" smtClean="0"/>
              <a:t>membership</a:t>
            </a:r>
            <a:r>
              <a:rPr lang="sv-SE" baseline="0" dirty="0" smtClean="0"/>
              <a:t> in the EU and the </a:t>
            </a:r>
            <a:r>
              <a:rPr lang="sv-SE" baseline="0" dirty="0" err="1" smtClean="0"/>
              <a:t>requirements</a:t>
            </a:r>
            <a:r>
              <a:rPr lang="sv-SE" baseline="0" dirty="0" smtClean="0"/>
              <a:t> </a:t>
            </a:r>
            <a:r>
              <a:rPr lang="sv-SE" baseline="0" dirty="0" err="1" smtClean="0"/>
              <a:t>that</a:t>
            </a:r>
            <a:r>
              <a:rPr lang="sv-SE" baseline="0" dirty="0" smtClean="0"/>
              <a:t> </a:t>
            </a:r>
            <a:r>
              <a:rPr lang="sv-SE" baseline="0" dirty="0" err="1" smtClean="0"/>
              <a:t>stem</a:t>
            </a:r>
            <a:r>
              <a:rPr lang="sv-SE" baseline="0" dirty="0" smtClean="0"/>
              <a:t> from the </a:t>
            </a:r>
            <a:r>
              <a:rPr lang="sv-SE" baseline="0" dirty="0" err="1" smtClean="0"/>
              <a:t>membership</a:t>
            </a:r>
            <a:r>
              <a:rPr lang="sv-SE" baseline="0" dirty="0" smtClean="0"/>
              <a:t>. </a:t>
            </a:r>
            <a:r>
              <a:rPr lang="sv-SE" baseline="0" dirty="0" err="1" smtClean="0"/>
              <a:t>Especially</a:t>
            </a:r>
            <a:r>
              <a:rPr lang="sv-SE" baseline="0" dirty="0" smtClean="0"/>
              <a:t> the </a:t>
            </a:r>
            <a:r>
              <a:rPr lang="sv-SE" baseline="0" dirty="0" err="1" smtClean="0"/>
              <a:t>requirements</a:t>
            </a:r>
            <a:r>
              <a:rPr lang="sv-SE" baseline="0" dirty="0" smtClean="0"/>
              <a:t> under the </a:t>
            </a:r>
            <a:r>
              <a:rPr lang="sv-SE" baseline="0" dirty="0" err="1" smtClean="0"/>
              <a:t>water</a:t>
            </a:r>
            <a:r>
              <a:rPr lang="sv-SE" baseline="0" dirty="0" smtClean="0"/>
              <a:t> </a:t>
            </a:r>
            <a:r>
              <a:rPr lang="sv-SE" baseline="0" dirty="0" err="1" smtClean="0"/>
              <a:t>framework</a:t>
            </a:r>
            <a:r>
              <a:rPr lang="sv-SE" baseline="0" dirty="0" smtClean="0"/>
              <a:t> </a:t>
            </a:r>
            <a:r>
              <a:rPr lang="sv-SE" baseline="0" dirty="0" err="1" smtClean="0"/>
              <a:t>directive</a:t>
            </a:r>
            <a:r>
              <a:rPr lang="sv-SE" baseline="0" dirty="0" smtClean="0"/>
              <a:t> </a:t>
            </a:r>
            <a:r>
              <a:rPr lang="sv-SE" baseline="0" dirty="0" err="1" smtClean="0"/>
              <a:t>have</a:t>
            </a:r>
            <a:r>
              <a:rPr lang="sv-SE" baseline="0" dirty="0" smtClean="0"/>
              <a:t> </a:t>
            </a:r>
            <a:r>
              <a:rPr lang="sv-SE" baseline="0" dirty="0" err="1" smtClean="0"/>
              <a:t>influensed</a:t>
            </a:r>
            <a:r>
              <a:rPr lang="sv-SE" baseline="0" dirty="0" smtClean="0"/>
              <a:t> the new </a:t>
            </a:r>
            <a:r>
              <a:rPr lang="sv-SE" baseline="0" dirty="0" err="1" smtClean="0"/>
              <a:t>agreement</a:t>
            </a:r>
            <a:r>
              <a:rPr lang="sv-SE" baseline="0" dirty="0" smtClean="0"/>
              <a:t>.</a:t>
            </a:r>
            <a:r>
              <a:rPr lang="en-US" baseline="0" dirty="0" smtClean="0"/>
              <a:t> </a:t>
            </a:r>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6</a:t>
            </a:fld>
            <a:endParaRPr lang="en-US"/>
          </a:p>
        </p:txBody>
      </p:sp>
    </p:spTree>
    <p:extLst>
      <p:ext uri="{BB962C8B-B14F-4D97-AF65-F5344CB8AC3E}">
        <p14:creationId xmlns:p14="http://schemas.microsoft.com/office/powerpoint/2010/main" val="40443721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baseline="0" dirty="0" smtClean="0"/>
              <a:t>It is a </a:t>
            </a:r>
            <a:r>
              <a:rPr lang="en-US" baseline="0" dirty="0" smtClean="0"/>
              <a:t>legislative framework to protect and improve the quality of waters within the EU and the objective is to achieve good status for all inland- coast-, and </a:t>
            </a:r>
            <a:r>
              <a:rPr lang="en-US" baseline="0" dirty="0" err="1" smtClean="0"/>
              <a:t>groundwaters</a:t>
            </a:r>
            <a:r>
              <a:rPr lang="en-US" baseline="0" dirty="0" smtClean="0"/>
              <a:t> by 2015. Waters are to be governed at basin level and states sharing an international river are to co-operate. </a:t>
            </a:r>
            <a:r>
              <a:rPr lang="en-US" dirty="0" smtClean="0"/>
              <a:t>However, the level of cooperation is not accurately defined</a:t>
            </a:r>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7</a:t>
            </a:fld>
            <a:endParaRPr lang="en-US"/>
          </a:p>
        </p:txBody>
      </p:sp>
    </p:spTree>
    <p:extLst>
      <p:ext uri="{BB962C8B-B14F-4D97-AF65-F5344CB8AC3E}">
        <p14:creationId xmlns:p14="http://schemas.microsoft.com/office/powerpoint/2010/main" val="26637708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So,  </a:t>
            </a:r>
            <a:r>
              <a:rPr lang="sv-SE" baseline="0" dirty="0" smtClean="0"/>
              <a:t>Under the 1971 </a:t>
            </a:r>
            <a:r>
              <a:rPr lang="sv-SE" baseline="0" dirty="0" err="1" smtClean="0"/>
              <a:t>agreement</a:t>
            </a:r>
            <a:r>
              <a:rPr lang="sv-SE" baseline="0" dirty="0" smtClean="0"/>
              <a:t> the </a:t>
            </a:r>
            <a:r>
              <a:rPr lang="sv-SE" baseline="0" dirty="0" err="1" smtClean="0"/>
              <a:t>commission</a:t>
            </a:r>
            <a:r>
              <a:rPr lang="sv-SE" baseline="0" dirty="0" smtClean="0"/>
              <a:t> </a:t>
            </a:r>
            <a:r>
              <a:rPr lang="sv-SE" baseline="0" dirty="0" err="1" smtClean="0"/>
              <a:t>was</a:t>
            </a:r>
            <a:r>
              <a:rPr lang="sv-SE" baseline="0" dirty="0" smtClean="0"/>
              <a:t> the </a:t>
            </a:r>
            <a:r>
              <a:rPr lang="sv-SE" baseline="0" dirty="0" err="1" smtClean="0"/>
              <a:t>sole</a:t>
            </a:r>
            <a:r>
              <a:rPr lang="sv-SE" baseline="0" dirty="0" smtClean="0"/>
              <a:t> </a:t>
            </a:r>
            <a:r>
              <a:rPr lang="sv-SE" baseline="0" dirty="0" err="1" smtClean="0"/>
              <a:t>authority</a:t>
            </a:r>
            <a:r>
              <a:rPr lang="sv-SE" baseline="0" dirty="0" smtClean="0"/>
              <a:t> </a:t>
            </a:r>
            <a:r>
              <a:rPr lang="sv-SE" baseline="0" dirty="0" err="1" smtClean="0"/>
              <a:t>responsible</a:t>
            </a:r>
            <a:r>
              <a:rPr lang="sv-SE" baseline="0" dirty="0" smtClean="0"/>
              <a:t> for the </a:t>
            </a:r>
            <a:r>
              <a:rPr lang="sv-SE" baseline="0" dirty="0" err="1" smtClean="0"/>
              <a:t>water</a:t>
            </a:r>
            <a:r>
              <a:rPr lang="sv-SE" baseline="0" dirty="0" smtClean="0"/>
              <a:t> </a:t>
            </a:r>
            <a:r>
              <a:rPr lang="sv-SE" baseline="0" dirty="0" err="1" smtClean="0"/>
              <a:t>aspects</a:t>
            </a:r>
            <a:r>
              <a:rPr lang="sv-SE" baseline="0" dirty="0" smtClean="0"/>
              <a:t> </a:t>
            </a:r>
            <a:r>
              <a:rPr lang="sv-SE" baseline="0" dirty="0" err="1" smtClean="0"/>
              <a:t>of</a:t>
            </a:r>
            <a:r>
              <a:rPr lang="sv-SE" baseline="0" dirty="0" smtClean="0"/>
              <a:t> an </a:t>
            </a:r>
            <a:r>
              <a:rPr lang="sv-SE" baseline="0" dirty="0" err="1" smtClean="0"/>
              <a:t>activity</a:t>
            </a:r>
            <a:r>
              <a:rPr lang="sv-SE" baseline="0" dirty="0" smtClean="0"/>
              <a:t> </a:t>
            </a:r>
            <a:r>
              <a:rPr lang="sv-SE" baseline="0" dirty="0" err="1" smtClean="0"/>
              <a:t>while</a:t>
            </a:r>
            <a:r>
              <a:rPr lang="sv-SE" baseline="0" dirty="0" smtClean="0"/>
              <a:t> </a:t>
            </a:r>
            <a:r>
              <a:rPr lang="sv-SE" baseline="0" dirty="0" err="1" smtClean="0"/>
              <a:t>other</a:t>
            </a:r>
            <a:r>
              <a:rPr lang="sv-SE" baseline="0" dirty="0" smtClean="0"/>
              <a:t> </a:t>
            </a:r>
            <a:r>
              <a:rPr lang="sv-SE" baseline="0" dirty="0" err="1" smtClean="0"/>
              <a:t>aspects</a:t>
            </a:r>
            <a:r>
              <a:rPr lang="sv-SE" baseline="0" dirty="0" smtClean="0"/>
              <a:t> </a:t>
            </a:r>
            <a:r>
              <a:rPr lang="sv-SE" baseline="0" dirty="0" err="1" smtClean="0"/>
              <a:t>where</a:t>
            </a:r>
            <a:r>
              <a:rPr lang="sv-SE" baseline="0" dirty="0" smtClean="0"/>
              <a:t> handled by national </a:t>
            </a:r>
            <a:r>
              <a:rPr lang="sv-SE" baseline="0" dirty="0" err="1" smtClean="0"/>
              <a:t>authorities</a:t>
            </a:r>
            <a:r>
              <a:rPr lang="sv-SE" baseline="0" dirty="0" smtClean="0"/>
              <a:t>. </a:t>
            </a:r>
            <a:r>
              <a:rPr lang="sv-SE" baseline="0" dirty="0" err="1" smtClean="0"/>
              <a:t>This</a:t>
            </a:r>
            <a:r>
              <a:rPr lang="sv-SE" baseline="0" dirty="0" smtClean="0"/>
              <a:t> </a:t>
            </a:r>
            <a:r>
              <a:rPr lang="sv-SE" baseline="0" dirty="0" err="1" smtClean="0"/>
              <a:t>was</a:t>
            </a:r>
            <a:r>
              <a:rPr lang="sv-SE" baseline="0" dirty="0" smtClean="0"/>
              <a:t> not in line </a:t>
            </a:r>
            <a:r>
              <a:rPr lang="sv-SE" baseline="0" dirty="0" err="1" smtClean="0"/>
              <a:t>with</a:t>
            </a:r>
            <a:r>
              <a:rPr lang="sv-SE" baseline="0" dirty="0" smtClean="0"/>
              <a:t> the </a:t>
            </a:r>
            <a:r>
              <a:rPr lang="sv-SE" baseline="0" dirty="0" err="1" smtClean="0"/>
              <a:t>developments</a:t>
            </a:r>
            <a:r>
              <a:rPr lang="sv-SE" baseline="0" dirty="0" smtClean="0"/>
              <a:t> under </a:t>
            </a:r>
            <a:r>
              <a:rPr lang="sv-SE" baseline="0" dirty="0" err="1" smtClean="0"/>
              <a:t>e.g</a:t>
            </a:r>
            <a:r>
              <a:rPr lang="sv-SE" baseline="0" dirty="0" smtClean="0"/>
              <a:t> national </a:t>
            </a:r>
            <a:r>
              <a:rPr lang="sv-SE" baseline="0" dirty="0" err="1" smtClean="0"/>
              <a:t>law</a:t>
            </a:r>
            <a:r>
              <a:rPr lang="sv-SE" baseline="0" dirty="0" smtClean="0"/>
              <a:t> and t</a:t>
            </a:r>
            <a:r>
              <a:rPr lang="sv-SE" dirty="0" smtClean="0"/>
              <a:t>he </a:t>
            </a:r>
            <a:r>
              <a:rPr lang="sv-SE" dirty="0" err="1" smtClean="0"/>
              <a:t>states</a:t>
            </a:r>
            <a:r>
              <a:rPr lang="sv-SE" dirty="0" smtClean="0"/>
              <a:t> </a:t>
            </a:r>
            <a:r>
              <a:rPr lang="sv-SE" dirty="0" err="1" smtClean="0"/>
              <a:t>wanted</a:t>
            </a:r>
            <a:r>
              <a:rPr lang="sv-SE" baseline="0" dirty="0" smtClean="0"/>
              <a:t> an </a:t>
            </a:r>
            <a:r>
              <a:rPr lang="sv-SE" baseline="0" dirty="0" err="1" smtClean="0"/>
              <a:t>agreement</a:t>
            </a:r>
            <a:r>
              <a:rPr lang="sv-SE" baseline="0" dirty="0" smtClean="0"/>
              <a:t> </a:t>
            </a:r>
            <a:r>
              <a:rPr lang="sv-SE" baseline="0" dirty="0" err="1" smtClean="0"/>
              <a:t>with</a:t>
            </a:r>
            <a:r>
              <a:rPr lang="sv-SE" baseline="0" dirty="0" smtClean="0"/>
              <a:t> a </a:t>
            </a:r>
            <a:r>
              <a:rPr lang="sv-SE" baseline="0" dirty="0" err="1" smtClean="0"/>
              <a:t>more</a:t>
            </a:r>
            <a:r>
              <a:rPr lang="sv-SE" baseline="0" dirty="0" smtClean="0"/>
              <a:t> </a:t>
            </a:r>
            <a:r>
              <a:rPr lang="sv-SE" baseline="0" dirty="0" err="1" smtClean="0"/>
              <a:t>holistic</a:t>
            </a:r>
            <a:r>
              <a:rPr lang="sv-SE" baseline="0" dirty="0" smtClean="0"/>
              <a:t>  approach </a:t>
            </a:r>
            <a:r>
              <a:rPr lang="sv-SE" baseline="0" dirty="0" err="1" smtClean="0"/>
              <a:t>towards</a:t>
            </a:r>
            <a:r>
              <a:rPr lang="sv-SE" baseline="0" dirty="0" smtClean="0"/>
              <a:t> </a:t>
            </a:r>
            <a:r>
              <a:rPr lang="sv-SE" baseline="0" dirty="0" err="1" smtClean="0"/>
              <a:t>water</a:t>
            </a:r>
            <a:r>
              <a:rPr lang="sv-SE" baseline="0" dirty="0" smtClean="0"/>
              <a:t> management and </a:t>
            </a:r>
            <a:r>
              <a:rPr lang="sv-SE" baseline="0" dirty="0" err="1" smtClean="0"/>
              <a:t>environmental</a:t>
            </a:r>
            <a:r>
              <a:rPr lang="sv-SE" baseline="0" dirty="0" smtClean="0"/>
              <a:t> </a:t>
            </a:r>
            <a:r>
              <a:rPr lang="sv-SE" baseline="0" dirty="0" err="1" smtClean="0"/>
              <a:t>protection</a:t>
            </a:r>
            <a:r>
              <a:rPr lang="sv-SE" baseline="0" dirty="0" smtClean="0"/>
              <a:t>. An </a:t>
            </a:r>
            <a:r>
              <a:rPr lang="sv-SE" baseline="0" dirty="0" err="1" smtClean="0"/>
              <a:t>important</a:t>
            </a:r>
            <a:r>
              <a:rPr lang="sv-SE" baseline="0" dirty="0" smtClean="0"/>
              <a:t> </a:t>
            </a:r>
            <a:r>
              <a:rPr lang="sv-SE" baseline="0" dirty="0" err="1" smtClean="0"/>
              <a:t>issue</a:t>
            </a:r>
            <a:r>
              <a:rPr lang="sv-SE" baseline="0" dirty="0" smtClean="0"/>
              <a:t> in the </a:t>
            </a:r>
            <a:r>
              <a:rPr lang="sv-SE" baseline="0" dirty="0" err="1" smtClean="0"/>
              <a:t>work</a:t>
            </a:r>
            <a:r>
              <a:rPr lang="sv-SE" baseline="0" dirty="0" smtClean="0"/>
              <a:t> on </a:t>
            </a:r>
            <a:r>
              <a:rPr lang="sv-SE" baseline="0" dirty="0" err="1" smtClean="0"/>
              <a:t>changing</a:t>
            </a:r>
            <a:r>
              <a:rPr lang="sv-SE" baseline="0" dirty="0" smtClean="0"/>
              <a:t> the </a:t>
            </a:r>
            <a:r>
              <a:rPr lang="sv-SE" baseline="0" dirty="0" err="1" smtClean="0"/>
              <a:t>agreement</a:t>
            </a:r>
            <a:r>
              <a:rPr lang="sv-SE" baseline="0" dirty="0" smtClean="0"/>
              <a:t> </a:t>
            </a:r>
            <a:r>
              <a:rPr lang="sv-SE" baseline="0" dirty="0" err="1" smtClean="0"/>
              <a:t>was</a:t>
            </a:r>
            <a:r>
              <a:rPr lang="sv-SE" baseline="0" dirty="0" smtClean="0"/>
              <a:t> the </a:t>
            </a:r>
            <a:r>
              <a:rPr lang="sv-SE" baseline="0" dirty="0" err="1" smtClean="0"/>
              <a:t>possibility</a:t>
            </a:r>
            <a:r>
              <a:rPr lang="sv-SE" baseline="0" dirty="0" smtClean="0"/>
              <a:t> </a:t>
            </a:r>
            <a:r>
              <a:rPr lang="sv-SE" baseline="0" dirty="0" err="1" smtClean="0"/>
              <a:t>of</a:t>
            </a:r>
            <a:r>
              <a:rPr lang="sv-SE" baseline="0" dirty="0" smtClean="0"/>
              <a:t> </a:t>
            </a:r>
            <a:r>
              <a:rPr lang="sv-SE" baseline="0" dirty="0" err="1" smtClean="0"/>
              <a:t>appeal</a:t>
            </a:r>
            <a:r>
              <a:rPr lang="sv-SE" baseline="0" dirty="0" smtClean="0"/>
              <a:t>. Under the 1971 </a:t>
            </a:r>
            <a:r>
              <a:rPr lang="sv-SE" baseline="0" dirty="0" err="1" smtClean="0"/>
              <a:t>agreement</a:t>
            </a:r>
            <a:r>
              <a:rPr lang="sv-SE" baseline="0" dirty="0" smtClean="0"/>
              <a:t>, the </a:t>
            </a:r>
            <a:r>
              <a:rPr lang="sv-SE" baseline="0" dirty="0" err="1" smtClean="0"/>
              <a:t>commission’s</a:t>
            </a:r>
            <a:r>
              <a:rPr lang="sv-SE" baseline="0" dirty="0" smtClean="0"/>
              <a:t> </a:t>
            </a:r>
            <a:r>
              <a:rPr lang="sv-SE" baseline="0" dirty="0" err="1" smtClean="0"/>
              <a:t>decisions</a:t>
            </a:r>
            <a:r>
              <a:rPr lang="sv-SE" baseline="0" dirty="0" smtClean="0"/>
              <a:t> </a:t>
            </a:r>
            <a:r>
              <a:rPr lang="sv-SE" baseline="0" dirty="0" err="1" smtClean="0"/>
              <a:t>could</a:t>
            </a:r>
            <a:r>
              <a:rPr lang="sv-SE" baseline="0" dirty="0" smtClean="0"/>
              <a:t> not be </a:t>
            </a:r>
            <a:r>
              <a:rPr lang="sv-SE" baseline="0" dirty="0" err="1" smtClean="0"/>
              <a:t>appealed</a:t>
            </a:r>
            <a:r>
              <a:rPr lang="sv-SE" baseline="0" dirty="0" smtClean="0"/>
              <a:t> </a:t>
            </a:r>
            <a:r>
              <a:rPr lang="sv-SE" baseline="0" dirty="0" err="1" smtClean="0"/>
              <a:t>except</a:t>
            </a:r>
            <a:r>
              <a:rPr lang="sv-SE" baseline="0" dirty="0" smtClean="0"/>
              <a:t> in </a:t>
            </a:r>
            <a:r>
              <a:rPr lang="sv-SE" baseline="0" dirty="0" err="1" smtClean="0"/>
              <a:t>cases</a:t>
            </a:r>
            <a:r>
              <a:rPr lang="sv-SE" baseline="0" dirty="0" smtClean="0"/>
              <a:t> </a:t>
            </a:r>
            <a:r>
              <a:rPr lang="sv-SE" baseline="0" dirty="0" err="1" smtClean="0"/>
              <a:t>of</a:t>
            </a:r>
            <a:r>
              <a:rPr lang="sv-SE" baseline="0" dirty="0" smtClean="0"/>
              <a:t> </a:t>
            </a:r>
            <a:r>
              <a:rPr lang="sv-SE" baseline="0" dirty="0" err="1" smtClean="0"/>
              <a:t>compensation</a:t>
            </a:r>
            <a:r>
              <a:rPr lang="sv-SE" baseline="0" dirty="0" smtClean="0"/>
              <a:t>. </a:t>
            </a:r>
            <a:r>
              <a:rPr lang="sv-SE" baseline="0" dirty="0" err="1" smtClean="0"/>
              <a:t>This</a:t>
            </a:r>
            <a:r>
              <a:rPr lang="sv-SE" baseline="0" dirty="0" smtClean="0"/>
              <a:t> </a:t>
            </a:r>
            <a:r>
              <a:rPr lang="sv-SE" baseline="0" dirty="0" err="1" smtClean="0"/>
              <a:t>was</a:t>
            </a:r>
            <a:r>
              <a:rPr lang="sv-SE" baseline="0" dirty="0" smtClean="0"/>
              <a:t> </a:t>
            </a:r>
            <a:r>
              <a:rPr lang="sv-SE" baseline="0" dirty="0" err="1" smtClean="0"/>
              <a:t>neither</a:t>
            </a:r>
            <a:r>
              <a:rPr lang="sv-SE" baseline="0" dirty="0" smtClean="0"/>
              <a:t> in line </a:t>
            </a:r>
            <a:r>
              <a:rPr lang="sv-SE" baseline="0" dirty="0" err="1" smtClean="0"/>
              <a:t>with</a:t>
            </a:r>
            <a:r>
              <a:rPr lang="sv-SE" baseline="0" dirty="0" smtClean="0"/>
              <a:t> national </a:t>
            </a:r>
            <a:r>
              <a:rPr lang="sv-SE" baseline="0" dirty="0" err="1" smtClean="0"/>
              <a:t>laws</a:t>
            </a:r>
            <a:r>
              <a:rPr lang="sv-SE" baseline="0" dirty="0" smtClean="0"/>
              <a:t> nor international </a:t>
            </a:r>
            <a:r>
              <a:rPr lang="sv-SE" baseline="0" dirty="0" err="1" smtClean="0"/>
              <a:t>agreements</a:t>
            </a:r>
            <a:r>
              <a:rPr lang="sv-SE" baseline="0" dirty="0" smtClean="0"/>
              <a:t> and </a:t>
            </a:r>
            <a:r>
              <a:rPr lang="sv-SE" baseline="0" dirty="0" err="1" smtClean="0"/>
              <a:t>needed</a:t>
            </a:r>
            <a:r>
              <a:rPr lang="sv-SE" baseline="0" dirty="0" smtClean="0"/>
              <a:t> </a:t>
            </a:r>
            <a:r>
              <a:rPr lang="sv-SE" baseline="0" dirty="0" err="1" smtClean="0"/>
              <a:t>to</a:t>
            </a:r>
            <a:r>
              <a:rPr lang="sv-SE" baseline="0" dirty="0" smtClean="0"/>
              <a:t> be </a:t>
            </a:r>
            <a:r>
              <a:rPr lang="sv-SE" baseline="0" dirty="0" err="1" smtClean="0"/>
              <a:t>changed</a:t>
            </a:r>
            <a:r>
              <a:rPr lang="sv-SE" baseline="0" dirty="0" smtClean="0"/>
              <a:t>. The new </a:t>
            </a:r>
            <a:r>
              <a:rPr lang="sv-SE" baseline="0" dirty="0" err="1" smtClean="0"/>
              <a:t>agreement</a:t>
            </a:r>
            <a:r>
              <a:rPr lang="sv-SE" baseline="0" dirty="0" smtClean="0"/>
              <a:t> </a:t>
            </a:r>
            <a:r>
              <a:rPr lang="sv-SE" baseline="0" dirty="0" err="1" smtClean="0"/>
              <a:t>should</a:t>
            </a:r>
            <a:r>
              <a:rPr lang="sv-SE" baseline="0" dirty="0" smtClean="0"/>
              <a:t> </a:t>
            </a:r>
            <a:r>
              <a:rPr lang="sv-SE" baseline="0" dirty="0" err="1" smtClean="0"/>
              <a:t>also</a:t>
            </a:r>
            <a:r>
              <a:rPr lang="sv-SE" baseline="0" dirty="0" smtClean="0"/>
              <a:t> </a:t>
            </a:r>
            <a:r>
              <a:rPr lang="sv-SE" baseline="0" dirty="0" err="1" smtClean="0"/>
              <a:t>cater</a:t>
            </a:r>
            <a:r>
              <a:rPr lang="sv-SE" baseline="0" dirty="0" smtClean="0"/>
              <a:t> for the </a:t>
            </a:r>
            <a:r>
              <a:rPr lang="sv-SE" baseline="0" dirty="0" err="1" smtClean="0"/>
              <a:t>demands</a:t>
            </a:r>
            <a:r>
              <a:rPr lang="sv-SE" baseline="0" dirty="0" smtClean="0"/>
              <a:t> on plan </a:t>
            </a:r>
            <a:r>
              <a:rPr lang="sv-SE" baseline="0" dirty="0" err="1" smtClean="0"/>
              <a:t>projection</a:t>
            </a:r>
            <a:r>
              <a:rPr lang="sv-SE" baseline="0" dirty="0" smtClean="0"/>
              <a:t> under the WFD.</a:t>
            </a:r>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8</a:t>
            </a:fld>
            <a:endParaRPr lang="en-US"/>
          </a:p>
        </p:txBody>
      </p:sp>
    </p:spTree>
    <p:extLst>
      <p:ext uri="{BB962C8B-B14F-4D97-AF65-F5344CB8AC3E}">
        <p14:creationId xmlns:p14="http://schemas.microsoft.com/office/powerpoint/2010/main" val="4716233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So,</a:t>
            </a:r>
            <a:r>
              <a:rPr lang="sv-SE" baseline="0" dirty="0" smtClean="0"/>
              <a:t> the </a:t>
            </a:r>
            <a:r>
              <a:rPr lang="sv-SE" baseline="0" dirty="0" err="1" smtClean="0"/>
              <a:t>result</a:t>
            </a:r>
            <a:r>
              <a:rPr lang="sv-SE" baseline="0" dirty="0" smtClean="0"/>
              <a:t> </a:t>
            </a:r>
            <a:r>
              <a:rPr lang="sv-SE" baseline="0" dirty="0" err="1" smtClean="0"/>
              <a:t>of</a:t>
            </a:r>
            <a:r>
              <a:rPr lang="sv-SE" baseline="0" dirty="0" smtClean="0"/>
              <a:t> the </a:t>
            </a:r>
            <a:r>
              <a:rPr lang="sv-SE" baseline="0" dirty="0" err="1" smtClean="0"/>
              <a:t>work</a:t>
            </a:r>
            <a:r>
              <a:rPr lang="sv-SE" baseline="0" dirty="0" smtClean="0"/>
              <a:t> on </a:t>
            </a:r>
            <a:r>
              <a:rPr lang="sv-SE" baseline="0" dirty="0" err="1" smtClean="0"/>
              <a:t>revising</a:t>
            </a:r>
            <a:r>
              <a:rPr lang="sv-SE" baseline="0" dirty="0" smtClean="0"/>
              <a:t> the </a:t>
            </a:r>
            <a:r>
              <a:rPr lang="sv-SE" baseline="0" dirty="0" err="1" smtClean="0"/>
              <a:t>agreement</a:t>
            </a:r>
            <a:r>
              <a:rPr lang="sv-SE" baseline="0" dirty="0" smtClean="0"/>
              <a:t> </a:t>
            </a:r>
            <a:r>
              <a:rPr lang="sv-SE" baseline="0" dirty="0" err="1" smtClean="0"/>
              <a:t>was</a:t>
            </a:r>
            <a:r>
              <a:rPr lang="sv-SE" baseline="0" dirty="0" smtClean="0"/>
              <a:t> an </a:t>
            </a:r>
            <a:r>
              <a:rPr lang="sv-SE" baseline="0" dirty="0" err="1" smtClean="0"/>
              <a:t>agreement</a:t>
            </a:r>
            <a:r>
              <a:rPr lang="sv-SE" baseline="0" dirty="0" smtClean="0"/>
              <a:t> in </a:t>
            </a:r>
            <a:r>
              <a:rPr lang="sv-SE" baseline="0" dirty="0" err="1" smtClean="0"/>
              <a:t>which</a:t>
            </a:r>
            <a:r>
              <a:rPr lang="sv-SE" baseline="0" dirty="0" smtClean="0"/>
              <a:t> the </a:t>
            </a:r>
            <a:r>
              <a:rPr lang="sv-SE" baseline="0" dirty="0" err="1" smtClean="0"/>
              <a:t>commission</a:t>
            </a:r>
            <a:r>
              <a:rPr lang="sv-SE" baseline="0" dirty="0" smtClean="0"/>
              <a:t> </a:t>
            </a:r>
            <a:r>
              <a:rPr lang="sv-SE" baseline="0" dirty="0" err="1" smtClean="0"/>
              <a:t>had</a:t>
            </a:r>
            <a:r>
              <a:rPr lang="sv-SE" baseline="0" dirty="0" smtClean="0"/>
              <a:t> </a:t>
            </a:r>
            <a:r>
              <a:rPr lang="sv-SE" baseline="0" dirty="0" err="1" smtClean="0"/>
              <a:t>lost</a:t>
            </a:r>
            <a:r>
              <a:rPr lang="sv-SE" baseline="0" dirty="0" smtClean="0"/>
              <a:t> </a:t>
            </a:r>
            <a:r>
              <a:rPr lang="sv-SE" baseline="0" dirty="0" err="1" smtClean="0"/>
              <a:t>its</a:t>
            </a:r>
            <a:r>
              <a:rPr lang="sv-SE" baseline="0" dirty="0" smtClean="0"/>
              <a:t> </a:t>
            </a:r>
            <a:r>
              <a:rPr lang="sv-SE" baseline="0" dirty="0" err="1" smtClean="0"/>
              <a:t>role</a:t>
            </a:r>
            <a:r>
              <a:rPr lang="sv-SE" baseline="0" dirty="0" smtClean="0"/>
              <a:t> as a </a:t>
            </a:r>
            <a:r>
              <a:rPr lang="sv-SE" baseline="0" dirty="0" err="1" smtClean="0"/>
              <a:t>permit</a:t>
            </a:r>
            <a:r>
              <a:rPr lang="sv-SE" baseline="0" dirty="0" smtClean="0"/>
              <a:t> </a:t>
            </a:r>
            <a:r>
              <a:rPr lang="sv-SE" baseline="0" dirty="0" err="1" smtClean="0"/>
              <a:t>authority</a:t>
            </a:r>
            <a:r>
              <a:rPr lang="sv-SE" baseline="0" dirty="0" smtClean="0"/>
              <a:t> </a:t>
            </a:r>
            <a:r>
              <a:rPr lang="sv-SE" baseline="0" dirty="0" err="1" smtClean="0"/>
              <a:t>when</a:t>
            </a:r>
            <a:r>
              <a:rPr lang="sv-SE" baseline="0" dirty="0" smtClean="0"/>
              <a:t> </a:t>
            </a:r>
            <a:r>
              <a:rPr lang="sv-SE" baseline="0" dirty="0" err="1" smtClean="0"/>
              <a:t>these</a:t>
            </a:r>
            <a:r>
              <a:rPr lang="sv-SE" baseline="0" dirty="0" smtClean="0"/>
              <a:t> </a:t>
            </a:r>
            <a:r>
              <a:rPr lang="sv-SE" baseline="0" dirty="0" err="1" smtClean="0"/>
              <a:t>powers</a:t>
            </a:r>
            <a:r>
              <a:rPr lang="sv-SE" baseline="0" dirty="0" smtClean="0"/>
              <a:t> </a:t>
            </a:r>
            <a:r>
              <a:rPr lang="sv-SE" baseline="0" dirty="0" err="1" smtClean="0"/>
              <a:t>were</a:t>
            </a:r>
            <a:r>
              <a:rPr lang="sv-SE" baseline="0" dirty="0" smtClean="0"/>
              <a:t> </a:t>
            </a:r>
            <a:r>
              <a:rPr lang="sv-SE" baseline="0" dirty="0" err="1" smtClean="0"/>
              <a:t>shifted</a:t>
            </a:r>
            <a:r>
              <a:rPr lang="sv-SE" baseline="0" dirty="0" smtClean="0"/>
              <a:t> </a:t>
            </a:r>
            <a:r>
              <a:rPr lang="sv-SE" baseline="0" dirty="0" err="1" smtClean="0"/>
              <a:t>to</a:t>
            </a:r>
            <a:r>
              <a:rPr lang="sv-SE" baseline="0" dirty="0" smtClean="0"/>
              <a:t> national </a:t>
            </a:r>
            <a:r>
              <a:rPr lang="sv-SE" baseline="0" dirty="0" err="1" smtClean="0"/>
              <a:t>authorities</a:t>
            </a:r>
            <a:r>
              <a:rPr lang="sv-SE" baseline="0" dirty="0" smtClean="0"/>
              <a:t>. The </a:t>
            </a:r>
            <a:r>
              <a:rPr lang="sv-SE" baseline="0" dirty="0" err="1" smtClean="0"/>
              <a:t>main</a:t>
            </a:r>
            <a:r>
              <a:rPr lang="sv-SE" baseline="0" dirty="0" smtClean="0"/>
              <a:t> </a:t>
            </a:r>
            <a:r>
              <a:rPr lang="sv-SE" baseline="0" dirty="0" err="1" smtClean="0"/>
              <a:t>role</a:t>
            </a:r>
            <a:r>
              <a:rPr lang="sv-SE" baseline="0" dirty="0" smtClean="0"/>
              <a:t> </a:t>
            </a:r>
            <a:r>
              <a:rPr lang="sv-SE" baseline="0" dirty="0" err="1" smtClean="0"/>
              <a:t>of</a:t>
            </a:r>
            <a:r>
              <a:rPr lang="sv-SE" baseline="0" dirty="0" smtClean="0"/>
              <a:t> the new </a:t>
            </a:r>
            <a:r>
              <a:rPr lang="sv-SE" baseline="0" dirty="0" err="1" smtClean="0"/>
              <a:t>commission</a:t>
            </a:r>
            <a:r>
              <a:rPr lang="sv-SE" baseline="0" dirty="0" smtClean="0"/>
              <a:t> is </a:t>
            </a:r>
            <a:r>
              <a:rPr lang="sv-SE" baseline="0" dirty="0" err="1" smtClean="0"/>
              <a:t>to</a:t>
            </a:r>
            <a:r>
              <a:rPr lang="sv-SE" baseline="0" dirty="0" smtClean="0"/>
              <a:t> </a:t>
            </a:r>
            <a:r>
              <a:rPr lang="sv-SE" baseline="0" dirty="0" err="1" smtClean="0"/>
              <a:t>develop</a:t>
            </a:r>
            <a:r>
              <a:rPr lang="sv-SE" baseline="0" dirty="0" smtClean="0"/>
              <a:t> </a:t>
            </a:r>
            <a:r>
              <a:rPr lang="sv-SE" baseline="0" dirty="0" err="1" smtClean="0"/>
              <a:t>cooperation</a:t>
            </a:r>
            <a:r>
              <a:rPr lang="sv-SE" baseline="0" dirty="0" smtClean="0"/>
              <a:t> in the river </a:t>
            </a:r>
            <a:r>
              <a:rPr lang="sv-SE" baseline="0" dirty="0" err="1" smtClean="0"/>
              <a:t>basin</a:t>
            </a:r>
            <a:r>
              <a:rPr lang="sv-SE" baseline="0" dirty="0" smtClean="0"/>
              <a:t> and </a:t>
            </a:r>
            <a:r>
              <a:rPr lang="sv-SE" baseline="0" dirty="0" err="1" smtClean="0"/>
              <a:t>to</a:t>
            </a:r>
            <a:r>
              <a:rPr lang="sv-SE" baseline="0" dirty="0" smtClean="0"/>
              <a:t> </a:t>
            </a:r>
            <a:r>
              <a:rPr lang="sv-SE" baseline="0" dirty="0" err="1" smtClean="0"/>
              <a:t>harmonise</a:t>
            </a:r>
            <a:r>
              <a:rPr lang="sv-SE" baseline="0" dirty="0" smtClean="0"/>
              <a:t> and </a:t>
            </a:r>
            <a:r>
              <a:rPr lang="sv-SE" baseline="0" dirty="0" err="1" smtClean="0"/>
              <a:t>coordinate</a:t>
            </a:r>
            <a:r>
              <a:rPr lang="sv-SE" baseline="0" dirty="0" smtClean="0"/>
              <a:t> plans and actions </a:t>
            </a:r>
            <a:r>
              <a:rPr lang="sv-SE" baseline="0" dirty="0" err="1" smtClean="0"/>
              <a:t>regarding</a:t>
            </a:r>
            <a:r>
              <a:rPr lang="sv-SE" baseline="0" dirty="0" smtClean="0"/>
              <a:t> the river </a:t>
            </a:r>
            <a:r>
              <a:rPr lang="sv-SE" baseline="0" dirty="0" err="1" smtClean="0"/>
              <a:t>basin</a:t>
            </a:r>
            <a:r>
              <a:rPr lang="sv-SE" baseline="0" dirty="0" smtClean="0"/>
              <a:t>. The </a:t>
            </a:r>
            <a:r>
              <a:rPr lang="sv-SE" baseline="0" dirty="0" err="1" smtClean="0"/>
              <a:t>commission</a:t>
            </a:r>
            <a:r>
              <a:rPr lang="sv-SE" baseline="0" dirty="0" smtClean="0"/>
              <a:t> </a:t>
            </a:r>
            <a:r>
              <a:rPr lang="sv-SE" baseline="0" dirty="0" err="1" smtClean="0"/>
              <a:t>shall</a:t>
            </a:r>
            <a:r>
              <a:rPr lang="sv-SE" baseline="0" dirty="0" smtClean="0"/>
              <a:t> </a:t>
            </a:r>
            <a:r>
              <a:rPr lang="sv-SE" baseline="0" dirty="0" err="1" smtClean="0"/>
              <a:t>also</a:t>
            </a:r>
            <a:r>
              <a:rPr lang="sv-SE" baseline="0" dirty="0" smtClean="0"/>
              <a:t> </a:t>
            </a:r>
            <a:r>
              <a:rPr lang="sv-SE" baseline="0" dirty="0" err="1" smtClean="0"/>
              <a:t>confirm</a:t>
            </a:r>
            <a:r>
              <a:rPr lang="sv-SE" baseline="0" dirty="0" smtClean="0"/>
              <a:t> or </a:t>
            </a:r>
            <a:r>
              <a:rPr lang="sv-SE" baseline="0" dirty="0" err="1" smtClean="0"/>
              <a:t>reject</a:t>
            </a:r>
            <a:r>
              <a:rPr lang="sv-SE" baseline="0" dirty="0" smtClean="0"/>
              <a:t> plans. It has a right </a:t>
            </a:r>
            <a:r>
              <a:rPr lang="sv-SE" baseline="0" dirty="0" err="1" smtClean="0"/>
              <a:t>to</a:t>
            </a:r>
            <a:r>
              <a:rPr lang="sv-SE" baseline="0" dirty="0" smtClean="0"/>
              <a:t> </a:t>
            </a:r>
            <a:r>
              <a:rPr lang="sv-SE" baseline="0" dirty="0" err="1" smtClean="0"/>
              <a:t>appeal</a:t>
            </a:r>
            <a:r>
              <a:rPr lang="sv-SE" baseline="0" dirty="0" smtClean="0"/>
              <a:t>, </a:t>
            </a:r>
            <a:r>
              <a:rPr lang="sv-SE" baseline="0" dirty="0" err="1" smtClean="0"/>
              <a:t>recieve</a:t>
            </a:r>
            <a:r>
              <a:rPr lang="sv-SE" baseline="0" dirty="0" smtClean="0"/>
              <a:t> information and </a:t>
            </a:r>
            <a:r>
              <a:rPr lang="sv-SE" baseline="0" dirty="0" err="1" smtClean="0"/>
              <a:t>give</a:t>
            </a:r>
            <a:r>
              <a:rPr lang="sv-SE" baseline="0" dirty="0" smtClean="0"/>
              <a:t> </a:t>
            </a:r>
            <a:r>
              <a:rPr lang="sv-SE" baseline="0" dirty="0" err="1" smtClean="0"/>
              <a:t>statements</a:t>
            </a:r>
            <a:r>
              <a:rPr lang="sv-SE" baseline="0" dirty="0" smtClean="0"/>
              <a:t> in </a:t>
            </a:r>
            <a:r>
              <a:rPr lang="sv-SE" baseline="0" dirty="0" err="1" smtClean="0"/>
              <a:t>issues</a:t>
            </a:r>
            <a:r>
              <a:rPr lang="sv-SE" baseline="0" dirty="0" smtClean="0"/>
              <a:t> </a:t>
            </a:r>
            <a:r>
              <a:rPr lang="sv-SE" baseline="0" dirty="0" err="1" smtClean="0"/>
              <a:t>within</a:t>
            </a:r>
            <a:r>
              <a:rPr lang="sv-SE" baseline="0" dirty="0" smtClean="0"/>
              <a:t> </a:t>
            </a:r>
            <a:r>
              <a:rPr lang="sv-SE" baseline="0" dirty="0" err="1" smtClean="0"/>
              <a:t>its</a:t>
            </a:r>
            <a:r>
              <a:rPr lang="sv-SE" baseline="0" dirty="0" smtClean="0"/>
              <a:t> </a:t>
            </a:r>
            <a:r>
              <a:rPr lang="sv-SE" baseline="0" dirty="0" err="1" smtClean="0"/>
              <a:t>scope</a:t>
            </a:r>
            <a:r>
              <a:rPr lang="sv-SE" baseline="0" dirty="0" smtClean="0"/>
              <a:t>. </a:t>
            </a:r>
          </a:p>
          <a:p>
            <a:endParaRPr lang="sv-SE" baseline="0" dirty="0" smtClean="0"/>
          </a:p>
          <a:p>
            <a:r>
              <a:rPr lang="sv-SE" baseline="0" dirty="0" smtClean="0"/>
              <a:t>The </a:t>
            </a:r>
            <a:r>
              <a:rPr lang="sv-SE" baseline="0" dirty="0" err="1" smtClean="0"/>
              <a:t>aim</a:t>
            </a:r>
            <a:r>
              <a:rPr lang="sv-SE" baseline="0" dirty="0" smtClean="0"/>
              <a:t> </a:t>
            </a:r>
            <a:r>
              <a:rPr lang="sv-SE" baseline="0" dirty="0" err="1" smtClean="0"/>
              <a:t>of</a:t>
            </a:r>
            <a:r>
              <a:rPr lang="sv-SE" baseline="0" dirty="0" smtClean="0"/>
              <a:t> the </a:t>
            </a:r>
            <a:r>
              <a:rPr lang="sv-SE" baseline="0" dirty="0" err="1" smtClean="0"/>
              <a:t>agreement</a:t>
            </a:r>
            <a:r>
              <a:rPr lang="sv-SE" baseline="0" dirty="0" smtClean="0"/>
              <a:t>….</a:t>
            </a:r>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9</a:t>
            </a:fld>
            <a:endParaRPr lang="en-US"/>
          </a:p>
        </p:txBody>
      </p:sp>
    </p:spTree>
    <p:extLst>
      <p:ext uri="{BB962C8B-B14F-4D97-AF65-F5344CB8AC3E}">
        <p14:creationId xmlns:p14="http://schemas.microsoft.com/office/powerpoint/2010/main" val="1701730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bildnummer 3"/>
          <p:cNvSpPr>
            <a:spLocks noGrp="1"/>
          </p:cNvSpPr>
          <p:nvPr>
            <p:ph type="sldNum" sz="quarter" idx="10"/>
          </p:nvPr>
        </p:nvSpPr>
        <p:spPr/>
        <p:txBody>
          <a:bodyPr/>
          <a:lstStyle/>
          <a:p>
            <a:fld id="{A2352707-CA3F-43D4-ACDD-5EF17BC1B08B}" type="slidenum">
              <a:rPr lang="en-US" smtClean="0"/>
              <a:pPr/>
              <a:t>12</a:t>
            </a:fld>
            <a:endParaRPr lang="en-US"/>
          </a:p>
        </p:txBody>
      </p:sp>
    </p:spTree>
    <p:extLst>
      <p:ext uri="{BB962C8B-B14F-4D97-AF65-F5344CB8AC3E}">
        <p14:creationId xmlns:p14="http://schemas.microsoft.com/office/powerpoint/2010/main" val="19545825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US" sz="1200" dirty="0" smtClean="0"/>
              <a:t>The 1971 Agreement has worked well in the past, however, it could not, in it’s old form, adopt to changes in national, international and regional law. Advantages in</a:t>
            </a:r>
            <a:r>
              <a:rPr lang="en-US" sz="1200" baseline="0" dirty="0" smtClean="0"/>
              <a:t> the new agreement include the possibility of appeal, a greater openness and a more holistic approach towards water management and environmental protection. Drawbacks are that handling times for applications will become longer in national authorities and that the decision-making process will move further away </a:t>
            </a:r>
            <a:r>
              <a:rPr lang="en-US" sz="1200" baseline="0" smtClean="0"/>
              <a:t>from stakeholders.</a:t>
            </a:r>
            <a:r>
              <a:rPr lang="en-US" sz="1200" dirty="0" smtClean="0"/>
              <a:t/>
            </a:r>
            <a:br>
              <a:rPr lang="en-US" sz="1200" dirty="0" smtClean="0"/>
            </a:br>
            <a:r>
              <a:rPr lang="en-US" dirty="0" smtClean="0"/>
              <a:t>Swedish and Finnish national laws differ somewhat in their procedural approach. Substantially they are however much alike. In practice, the prerequisites for permits does not change in any considerable way. Both countries are members of the EU, and much of the environmental laws derive from EU. The WFD plays an important role towards harmonizing legislations within river basins in the EU. However, directives can be interpreted differently, which shows in the Torne River Basin case regarding time limits for consultations. Efforts should be made to limit the effects of such differences. On a whole I believe the changes in the Agreement have been for the better.</a:t>
            </a:r>
            <a:endParaRPr lang="sv-SE" dirty="0"/>
          </a:p>
        </p:txBody>
      </p:sp>
      <p:sp>
        <p:nvSpPr>
          <p:cNvPr id="4" name="Platshållare för bildnummer 3"/>
          <p:cNvSpPr>
            <a:spLocks noGrp="1"/>
          </p:cNvSpPr>
          <p:nvPr>
            <p:ph type="sldNum" sz="quarter" idx="10"/>
          </p:nvPr>
        </p:nvSpPr>
        <p:spPr/>
        <p:txBody>
          <a:bodyPr/>
          <a:lstStyle/>
          <a:p>
            <a:fld id="{A2352707-CA3F-43D4-ACDD-5EF17BC1B08B}" type="slidenum">
              <a:rPr lang="en-US" smtClean="0"/>
              <a:pPr/>
              <a:t>14</a:t>
            </a:fld>
            <a:endParaRPr lang="en-US"/>
          </a:p>
        </p:txBody>
      </p:sp>
    </p:spTree>
    <p:extLst>
      <p:ext uri="{BB962C8B-B14F-4D97-AF65-F5344CB8AC3E}">
        <p14:creationId xmlns:p14="http://schemas.microsoft.com/office/powerpoint/2010/main" val="1522593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bg>
      <p:bgRef idx="1002">
        <a:schemeClr val="bg2"/>
      </p:bgRef>
    </p:bg>
    <p:spTree>
      <p:nvGrpSpPr>
        <p:cNvPr id="1" name=""/>
        <p:cNvGrpSpPr/>
        <p:nvPr/>
      </p:nvGrpSpPr>
      <p:grpSpPr>
        <a:xfrm>
          <a:off x="0" y="0"/>
          <a:ext cx="0" cy="0"/>
          <a:chOff x="0" y="0"/>
          <a:chExt cx="0" cy="0"/>
        </a:xfrm>
      </p:grpSpPr>
      <p:sp>
        <p:nvSpPr>
          <p:cNvPr id="9" name="Rubrik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sv-SE" smtClean="0"/>
              <a:t>Klicka här för att ändra format</a:t>
            </a:r>
            <a:endParaRPr kumimoji="0" lang="en-US"/>
          </a:p>
        </p:txBody>
      </p:sp>
      <p:sp>
        <p:nvSpPr>
          <p:cNvPr id="17" name="Underrubrik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sv-SE" smtClean="0"/>
              <a:t>Klicka här för att ändra format på underrubrik i bakgrunden</a:t>
            </a:r>
            <a:endParaRPr kumimoji="0" lang="en-US"/>
          </a:p>
        </p:txBody>
      </p:sp>
      <p:sp>
        <p:nvSpPr>
          <p:cNvPr id="30" name="Platshållare för datum 29"/>
          <p:cNvSpPr>
            <a:spLocks noGrp="1"/>
          </p:cNvSpPr>
          <p:nvPr>
            <p:ph type="dt" sz="half" idx="10"/>
          </p:nvPr>
        </p:nvSpPr>
        <p:spPr/>
        <p:txBody>
          <a:bodyPr/>
          <a:lstStyle/>
          <a:p>
            <a:fld id="{81909C0D-A36A-43BA-8181-B63FE84D4251}" type="datetimeFigureOut">
              <a:rPr lang="en-US" smtClean="0"/>
              <a:pPr/>
              <a:t>7/6/2011</a:t>
            </a:fld>
            <a:endParaRPr lang="en-US"/>
          </a:p>
        </p:txBody>
      </p:sp>
      <p:sp>
        <p:nvSpPr>
          <p:cNvPr id="19" name="Platshållare för sidfot 18"/>
          <p:cNvSpPr>
            <a:spLocks noGrp="1"/>
          </p:cNvSpPr>
          <p:nvPr>
            <p:ph type="ftr" sz="quarter" idx="11"/>
          </p:nvPr>
        </p:nvSpPr>
        <p:spPr/>
        <p:txBody>
          <a:bodyPr/>
          <a:lstStyle/>
          <a:p>
            <a:endParaRPr lang="en-US"/>
          </a:p>
        </p:txBody>
      </p:sp>
      <p:sp>
        <p:nvSpPr>
          <p:cNvPr id="27" name="Platshållare för bildnummer 26"/>
          <p:cNvSpPr>
            <a:spLocks noGrp="1"/>
          </p:cNvSpPr>
          <p:nvPr>
            <p:ph type="sldNum" sz="quarter" idx="12"/>
          </p:nvPr>
        </p:nvSpPr>
        <p:spPr/>
        <p:txBody>
          <a:bodyPr/>
          <a:lstStyle/>
          <a:p>
            <a:fld id="{2E4BC420-1CA4-476E-AA1C-93F0A5EBF84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kumimoji="0" lang="sv-SE" smtClean="0"/>
              <a:t>Klicka här för att ändra format</a:t>
            </a:r>
            <a:endParaRPr kumimoji="0" lang="en-US"/>
          </a:p>
        </p:txBody>
      </p:sp>
      <p:sp>
        <p:nvSpPr>
          <p:cNvPr id="3" name="Platshållare för innehåll 2"/>
          <p:cNvSpPr>
            <a:spLocks noGrp="1"/>
          </p:cNvSpPr>
          <p:nvPr>
            <p:ph idx="1"/>
          </p:nvPr>
        </p:nvSpPr>
        <p:spPr/>
        <p:txBody>
          <a:bodyPr/>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4" name="Platshållare för datum 3"/>
          <p:cNvSpPr>
            <a:spLocks noGrp="1"/>
          </p:cNvSpPr>
          <p:nvPr>
            <p:ph type="dt" sz="half" idx="10"/>
          </p:nvPr>
        </p:nvSpPr>
        <p:spPr/>
        <p:txBody>
          <a:bodyPr/>
          <a:lstStyle/>
          <a:p>
            <a:fld id="{81909C0D-A36A-43BA-8181-B63FE84D4251}" type="datetimeFigureOut">
              <a:rPr lang="en-US" smtClean="0"/>
              <a:pPr/>
              <a:t>7/6/2011</a:t>
            </a:fld>
            <a:endParaRPr lang="en-US"/>
          </a:p>
        </p:txBody>
      </p:sp>
      <p:sp>
        <p:nvSpPr>
          <p:cNvPr id="5" name="Platshållare för sidfot 4"/>
          <p:cNvSpPr>
            <a:spLocks noGrp="1"/>
          </p:cNvSpPr>
          <p:nvPr>
            <p:ph type="ftr" sz="quarter" idx="11"/>
          </p:nvPr>
        </p:nvSpPr>
        <p:spPr/>
        <p:txBody>
          <a:bodyPr/>
          <a:lstStyle/>
          <a:p>
            <a:endParaRPr lang="en-US"/>
          </a:p>
        </p:txBody>
      </p:sp>
      <p:sp>
        <p:nvSpPr>
          <p:cNvPr id="6" name="Platshållare för bildnummer 5"/>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bg>
      <p:bgRef idx="1002">
        <a:schemeClr val="bg2"/>
      </p:bgRef>
    </p:bg>
    <p:spTree>
      <p:nvGrpSpPr>
        <p:cNvPr id="1" name=""/>
        <p:cNvGrpSpPr/>
        <p:nvPr/>
      </p:nvGrpSpPr>
      <p:grpSpPr>
        <a:xfrm>
          <a:off x="0" y="0"/>
          <a:ext cx="0" cy="0"/>
          <a:chOff x="0" y="0"/>
          <a:chExt cx="0" cy="0"/>
        </a:xfrm>
      </p:grpSpPr>
      <p:sp>
        <p:nvSpPr>
          <p:cNvPr id="2" name="Rubrik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sv-SE" smtClean="0"/>
              <a:t>Klicka här för att ändra format</a:t>
            </a:r>
            <a:endParaRPr kumimoji="0" lang="en-US"/>
          </a:p>
        </p:txBody>
      </p:sp>
      <p:sp>
        <p:nvSpPr>
          <p:cNvPr id="3" name="Platshållare för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sv-SE" smtClean="0"/>
              <a:t>Klicka här för att ändra format på bakgrundstexten</a:t>
            </a:r>
          </a:p>
        </p:txBody>
      </p:sp>
      <p:sp>
        <p:nvSpPr>
          <p:cNvPr id="4" name="Platshållare för datum 3"/>
          <p:cNvSpPr>
            <a:spLocks noGrp="1"/>
          </p:cNvSpPr>
          <p:nvPr>
            <p:ph type="dt" sz="half" idx="10"/>
          </p:nvPr>
        </p:nvSpPr>
        <p:spPr/>
        <p:txBody>
          <a:bodyPr/>
          <a:lstStyle/>
          <a:p>
            <a:fld id="{81909C0D-A36A-43BA-8181-B63FE84D4251}" type="datetimeFigureOut">
              <a:rPr lang="en-US" smtClean="0"/>
              <a:pPr/>
              <a:t>7/6/2011</a:t>
            </a:fld>
            <a:endParaRPr lang="en-US"/>
          </a:p>
        </p:txBody>
      </p:sp>
      <p:sp>
        <p:nvSpPr>
          <p:cNvPr id="5" name="Platshållare för sidfot 4"/>
          <p:cNvSpPr>
            <a:spLocks noGrp="1"/>
          </p:cNvSpPr>
          <p:nvPr>
            <p:ph type="ftr" sz="quarter" idx="11"/>
          </p:nvPr>
        </p:nvSpPr>
        <p:spPr/>
        <p:txBody>
          <a:bodyPr/>
          <a:lstStyle/>
          <a:p>
            <a:endParaRPr lang="en-US"/>
          </a:p>
        </p:txBody>
      </p:sp>
      <p:sp>
        <p:nvSpPr>
          <p:cNvPr id="6" name="Platshållare för bildnummer 5"/>
          <p:cNvSpPr>
            <a:spLocks noGrp="1"/>
          </p:cNvSpPr>
          <p:nvPr>
            <p:ph type="sldNum" sz="quarter" idx="12"/>
          </p:nvPr>
        </p:nvSpPr>
        <p:spPr/>
        <p:txBody>
          <a:bodyPr/>
          <a:lstStyle/>
          <a:p>
            <a:fld id="{2E4BC420-1CA4-476E-AA1C-93F0A5EBF84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a:xfrm>
            <a:off x="457200" y="704088"/>
            <a:ext cx="8229600" cy="1143000"/>
          </a:xfrm>
        </p:spPr>
        <p:txBody>
          <a:bodyPr/>
          <a:lstStyle/>
          <a:p>
            <a:r>
              <a:rPr kumimoji="0" lang="sv-SE" smtClean="0"/>
              <a:t>Klicka här för att ändra format</a:t>
            </a:r>
            <a:endParaRPr kumimoji="0" lang="en-US"/>
          </a:p>
        </p:txBody>
      </p:sp>
      <p:sp>
        <p:nvSpPr>
          <p:cNvPr id="3" name="Platshållare för innehåll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4" name="Platshållare för innehåll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5" name="Platshållare för datum 4"/>
          <p:cNvSpPr>
            <a:spLocks noGrp="1"/>
          </p:cNvSpPr>
          <p:nvPr>
            <p:ph type="dt" sz="half" idx="10"/>
          </p:nvPr>
        </p:nvSpPr>
        <p:spPr/>
        <p:txBody>
          <a:bodyPr/>
          <a:lstStyle/>
          <a:p>
            <a:fld id="{81909C0D-A36A-43BA-8181-B63FE84D4251}" type="datetimeFigureOut">
              <a:rPr lang="en-US" smtClean="0"/>
              <a:pPr/>
              <a:t>7/6/2011</a:t>
            </a:fld>
            <a:endParaRPr lang="en-US"/>
          </a:p>
        </p:txBody>
      </p:sp>
      <p:sp>
        <p:nvSpPr>
          <p:cNvPr id="6" name="Platshållare för sidfot 5"/>
          <p:cNvSpPr>
            <a:spLocks noGrp="1"/>
          </p:cNvSpPr>
          <p:nvPr>
            <p:ph type="ftr" sz="quarter" idx="11"/>
          </p:nvPr>
        </p:nvSpPr>
        <p:spPr/>
        <p:txBody>
          <a:bodyPr/>
          <a:lstStyle/>
          <a:p>
            <a:endParaRPr lang="en-US"/>
          </a:p>
        </p:txBody>
      </p:sp>
      <p:sp>
        <p:nvSpPr>
          <p:cNvPr id="7" name="Platshållare för bildnummer 6"/>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a:xfrm>
            <a:off x="457200" y="704088"/>
            <a:ext cx="8229600" cy="1143000"/>
          </a:xfrm>
        </p:spPr>
        <p:txBody>
          <a:bodyPr tIns="45720" anchor="b"/>
          <a:lstStyle>
            <a:lvl1pPr>
              <a:defRPr/>
            </a:lvl1pPr>
          </a:lstStyle>
          <a:p>
            <a:r>
              <a:rPr kumimoji="0" lang="sv-SE" smtClean="0"/>
              <a:t>Klicka här för att ändra format</a:t>
            </a:r>
            <a:endParaRPr kumimoji="0" lang="en-US"/>
          </a:p>
        </p:txBody>
      </p:sp>
      <p:sp>
        <p:nvSpPr>
          <p:cNvPr id="3" name="Platshållare för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sv-SE" smtClean="0"/>
              <a:t>Klicka här för att ändra format på bakgrundstexten</a:t>
            </a:r>
          </a:p>
        </p:txBody>
      </p:sp>
      <p:sp>
        <p:nvSpPr>
          <p:cNvPr id="4" name="Platshållare för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sv-SE" smtClean="0"/>
              <a:t>Klicka här för att ändra format på bakgrundstexten</a:t>
            </a:r>
          </a:p>
        </p:txBody>
      </p:sp>
      <p:sp>
        <p:nvSpPr>
          <p:cNvPr id="5" name="Platshållare för innehåll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6" name="Platshållare för innehåll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7" name="Platshållare för datum 6"/>
          <p:cNvSpPr>
            <a:spLocks noGrp="1"/>
          </p:cNvSpPr>
          <p:nvPr>
            <p:ph type="dt" sz="half" idx="10"/>
          </p:nvPr>
        </p:nvSpPr>
        <p:spPr/>
        <p:txBody>
          <a:bodyPr/>
          <a:lstStyle/>
          <a:p>
            <a:fld id="{81909C0D-A36A-43BA-8181-B63FE84D4251}" type="datetimeFigureOut">
              <a:rPr lang="en-US" smtClean="0"/>
              <a:pPr/>
              <a:t>7/6/2011</a:t>
            </a:fld>
            <a:endParaRPr lang="en-US"/>
          </a:p>
        </p:txBody>
      </p:sp>
      <p:sp>
        <p:nvSpPr>
          <p:cNvPr id="8" name="Platshållare för sidfot 7"/>
          <p:cNvSpPr>
            <a:spLocks noGrp="1"/>
          </p:cNvSpPr>
          <p:nvPr>
            <p:ph type="ftr" sz="quarter" idx="11"/>
          </p:nvPr>
        </p:nvSpPr>
        <p:spPr/>
        <p:txBody>
          <a:bodyPr/>
          <a:lstStyle/>
          <a:p>
            <a:endParaRPr lang="en-US"/>
          </a:p>
        </p:txBody>
      </p:sp>
      <p:sp>
        <p:nvSpPr>
          <p:cNvPr id="9" name="Platshållare för bildnummer 8"/>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sv-SE" smtClean="0"/>
              <a:t>Klicka här för att ändra format</a:t>
            </a:r>
            <a:endParaRPr kumimoji="0" lang="en-US"/>
          </a:p>
        </p:txBody>
      </p:sp>
      <p:sp>
        <p:nvSpPr>
          <p:cNvPr id="3" name="Platshållare för datum 2"/>
          <p:cNvSpPr>
            <a:spLocks noGrp="1"/>
          </p:cNvSpPr>
          <p:nvPr>
            <p:ph type="dt" sz="half" idx="10"/>
          </p:nvPr>
        </p:nvSpPr>
        <p:spPr/>
        <p:txBody>
          <a:bodyPr/>
          <a:lstStyle/>
          <a:p>
            <a:fld id="{81909C0D-A36A-43BA-8181-B63FE84D4251}" type="datetimeFigureOut">
              <a:rPr lang="en-US" smtClean="0"/>
              <a:pPr/>
              <a:t>7/6/2011</a:t>
            </a:fld>
            <a:endParaRPr lang="en-US"/>
          </a:p>
        </p:txBody>
      </p:sp>
      <p:sp>
        <p:nvSpPr>
          <p:cNvPr id="4" name="Platshållare för sidfot 3"/>
          <p:cNvSpPr>
            <a:spLocks noGrp="1"/>
          </p:cNvSpPr>
          <p:nvPr>
            <p:ph type="ftr" sz="quarter" idx="11"/>
          </p:nvPr>
        </p:nvSpPr>
        <p:spPr/>
        <p:txBody>
          <a:bodyPr/>
          <a:lstStyle/>
          <a:p>
            <a:endParaRPr lang="en-US"/>
          </a:p>
        </p:txBody>
      </p:sp>
      <p:sp>
        <p:nvSpPr>
          <p:cNvPr id="5" name="Platshållare för bildnummer 4"/>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81909C0D-A36A-43BA-8181-B63FE84D4251}" type="datetimeFigureOut">
              <a:rPr lang="en-US" smtClean="0"/>
              <a:pPr/>
              <a:t>7/6/2011</a:t>
            </a:fld>
            <a:endParaRPr lang="en-US"/>
          </a:p>
        </p:txBody>
      </p:sp>
      <p:sp>
        <p:nvSpPr>
          <p:cNvPr id="3" name="Platshållare för sidfot 2"/>
          <p:cNvSpPr>
            <a:spLocks noGrp="1"/>
          </p:cNvSpPr>
          <p:nvPr>
            <p:ph type="ftr" sz="quarter" idx="11"/>
          </p:nvPr>
        </p:nvSpPr>
        <p:spPr/>
        <p:txBody>
          <a:bodyPr/>
          <a:lstStyle/>
          <a:p>
            <a:endParaRPr lang="en-US"/>
          </a:p>
        </p:txBody>
      </p:sp>
      <p:sp>
        <p:nvSpPr>
          <p:cNvPr id="4" name="Platshållare för bildnummer 3"/>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sv-SE" smtClean="0"/>
              <a:t>Klicka här för att ändra format</a:t>
            </a:r>
            <a:endParaRPr kumimoji="0" lang="en-US"/>
          </a:p>
        </p:txBody>
      </p:sp>
      <p:sp>
        <p:nvSpPr>
          <p:cNvPr id="3" name="Platshållare för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sv-SE" smtClean="0"/>
              <a:t>Klicka här för att ändra format på bakgrundstexten</a:t>
            </a:r>
          </a:p>
        </p:txBody>
      </p:sp>
      <p:sp>
        <p:nvSpPr>
          <p:cNvPr id="4" name="Platshållare för innehåll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5" name="Platshållare för datum 4"/>
          <p:cNvSpPr>
            <a:spLocks noGrp="1"/>
          </p:cNvSpPr>
          <p:nvPr>
            <p:ph type="dt" sz="half" idx="10"/>
          </p:nvPr>
        </p:nvSpPr>
        <p:spPr/>
        <p:txBody>
          <a:bodyPr/>
          <a:lstStyle/>
          <a:p>
            <a:fld id="{81909C0D-A36A-43BA-8181-B63FE84D4251}" type="datetimeFigureOut">
              <a:rPr lang="en-US" smtClean="0"/>
              <a:pPr/>
              <a:t>7/6/2011</a:t>
            </a:fld>
            <a:endParaRPr lang="en-US"/>
          </a:p>
        </p:txBody>
      </p:sp>
      <p:sp>
        <p:nvSpPr>
          <p:cNvPr id="6" name="Platshållare för sidfot 5"/>
          <p:cNvSpPr>
            <a:spLocks noGrp="1"/>
          </p:cNvSpPr>
          <p:nvPr>
            <p:ph type="ftr" sz="quarter" idx="11"/>
          </p:nvPr>
        </p:nvSpPr>
        <p:spPr/>
        <p:txBody>
          <a:bodyPr/>
          <a:lstStyle/>
          <a:p>
            <a:endParaRPr lang="en-US"/>
          </a:p>
        </p:txBody>
      </p:sp>
      <p:sp>
        <p:nvSpPr>
          <p:cNvPr id="7" name="Platshållare för bildnummer 6"/>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ed bildtext">
    <p:spTree>
      <p:nvGrpSpPr>
        <p:cNvPr id="1" name=""/>
        <p:cNvGrpSpPr/>
        <p:nvPr/>
      </p:nvGrpSpPr>
      <p:grpSpPr>
        <a:xfrm>
          <a:off x="0" y="0"/>
          <a:ext cx="0" cy="0"/>
          <a:chOff x="0" y="0"/>
          <a:chExt cx="0" cy="0"/>
        </a:xfrm>
      </p:grpSpPr>
      <p:sp>
        <p:nvSpPr>
          <p:cNvPr id="9" name="Rektangel med klippt och rundat hör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ätvinklig triangel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Rubrik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sv-SE" smtClean="0"/>
              <a:t>Klicka här för att ändra format</a:t>
            </a:r>
            <a:endParaRPr kumimoji="0" lang="en-US"/>
          </a:p>
        </p:txBody>
      </p:sp>
      <p:sp>
        <p:nvSpPr>
          <p:cNvPr id="4" name="Platshållare för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sv-SE" smtClean="0"/>
              <a:t>Klicka här för att ändra format på bakgrundstexten</a:t>
            </a:r>
          </a:p>
        </p:txBody>
      </p:sp>
      <p:sp>
        <p:nvSpPr>
          <p:cNvPr id="5" name="Platshållare för datum 4"/>
          <p:cNvSpPr>
            <a:spLocks noGrp="1"/>
          </p:cNvSpPr>
          <p:nvPr>
            <p:ph type="dt" sz="half" idx="10"/>
          </p:nvPr>
        </p:nvSpPr>
        <p:spPr/>
        <p:txBody>
          <a:bodyPr/>
          <a:lstStyle/>
          <a:p>
            <a:fld id="{81909C0D-A36A-43BA-8181-B63FE84D4251}" type="datetimeFigureOut">
              <a:rPr lang="en-US" smtClean="0"/>
              <a:pPr/>
              <a:t>7/6/2011</a:t>
            </a:fld>
            <a:endParaRPr lang="en-US"/>
          </a:p>
        </p:txBody>
      </p:sp>
      <p:sp>
        <p:nvSpPr>
          <p:cNvPr id="6" name="Platshållare för sidfot 5"/>
          <p:cNvSpPr>
            <a:spLocks noGrp="1"/>
          </p:cNvSpPr>
          <p:nvPr>
            <p:ph type="ftr" sz="quarter" idx="11"/>
          </p:nvPr>
        </p:nvSpPr>
        <p:spPr/>
        <p:txBody>
          <a:bodyPr/>
          <a:lstStyle/>
          <a:p>
            <a:endParaRPr lang="en-US"/>
          </a:p>
        </p:txBody>
      </p:sp>
      <p:sp>
        <p:nvSpPr>
          <p:cNvPr id="7" name="Platshållare för bildnummer 6"/>
          <p:cNvSpPr>
            <a:spLocks noGrp="1"/>
          </p:cNvSpPr>
          <p:nvPr>
            <p:ph type="sldNum" sz="quarter" idx="12"/>
          </p:nvPr>
        </p:nvSpPr>
        <p:spPr>
          <a:xfrm>
            <a:off x="8077200" y="6356350"/>
            <a:ext cx="609600" cy="365125"/>
          </a:xfrm>
        </p:spPr>
        <p:txBody>
          <a:bodyPr/>
          <a:lstStyle/>
          <a:p>
            <a:fld id="{2E4BC420-1CA4-476E-AA1C-93F0A5EBF84C}" type="slidenum">
              <a:rPr lang="en-US" smtClean="0"/>
              <a:pPr/>
              <a:t>‹#›</a:t>
            </a:fld>
            <a:endParaRPr lang="en-US"/>
          </a:p>
        </p:txBody>
      </p:sp>
      <p:sp>
        <p:nvSpPr>
          <p:cNvPr id="3" name="Platshållare för bild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sv-SE" smtClean="0"/>
              <a:t>Klicka på ikonen för att lägga till en bild</a:t>
            </a:r>
            <a:endParaRPr kumimoji="0" lang="en-US" dirty="0"/>
          </a:p>
        </p:txBody>
      </p:sp>
      <p:sp>
        <p:nvSpPr>
          <p:cNvPr id="10" name="Frihandsfigu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ihandsfigu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kumimoji="0" lang="sv-SE" smtClean="0"/>
              <a:t>Klicka här för att ändra format</a:t>
            </a:r>
            <a:endParaRPr kumimoji="0" lang="en-US"/>
          </a:p>
        </p:txBody>
      </p:sp>
      <p:sp>
        <p:nvSpPr>
          <p:cNvPr id="3" name="Platshållare för lodrät text 2"/>
          <p:cNvSpPr>
            <a:spLocks noGrp="1"/>
          </p:cNvSpPr>
          <p:nvPr>
            <p:ph type="body" orient="vert" idx="1"/>
          </p:nvPr>
        </p:nvSpPr>
        <p:spPr/>
        <p:txBody>
          <a:bodyPr vert="eaVert"/>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4" name="Platshållare för datum 3"/>
          <p:cNvSpPr>
            <a:spLocks noGrp="1"/>
          </p:cNvSpPr>
          <p:nvPr>
            <p:ph type="dt" sz="half" idx="10"/>
          </p:nvPr>
        </p:nvSpPr>
        <p:spPr/>
        <p:txBody>
          <a:bodyPr/>
          <a:lstStyle/>
          <a:p>
            <a:fld id="{81909C0D-A36A-43BA-8181-B63FE84D4251}" type="datetimeFigureOut">
              <a:rPr lang="en-US" smtClean="0"/>
              <a:pPr/>
              <a:t>7/6/2011</a:t>
            </a:fld>
            <a:endParaRPr lang="en-US"/>
          </a:p>
        </p:txBody>
      </p:sp>
      <p:sp>
        <p:nvSpPr>
          <p:cNvPr id="5" name="Platshållare för sidfot 4"/>
          <p:cNvSpPr>
            <a:spLocks noGrp="1"/>
          </p:cNvSpPr>
          <p:nvPr>
            <p:ph type="ftr" sz="quarter" idx="11"/>
          </p:nvPr>
        </p:nvSpPr>
        <p:spPr/>
        <p:txBody>
          <a:bodyPr/>
          <a:lstStyle/>
          <a:p>
            <a:endParaRPr lang="en-US"/>
          </a:p>
        </p:txBody>
      </p:sp>
      <p:sp>
        <p:nvSpPr>
          <p:cNvPr id="6" name="Platshållare för bildnummer 5"/>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914401"/>
            <a:ext cx="2057400" cy="5211763"/>
          </a:xfrm>
        </p:spPr>
        <p:txBody>
          <a:bodyPr vert="eaVert"/>
          <a:lstStyle/>
          <a:p>
            <a:r>
              <a:rPr kumimoji="0" lang="sv-SE" smtClean="0"/>
              <a:t>Klicka här för att ändra format</a:t>
            </a:r>
            <a:endParaRPr kumimoji="0" lang="en-US"/>
          </a:p>
        </p:txBody>
      </p:sp>
      <p:sp>
        <p:nvSpPr>
          <p:cNvPr id="3" name="Platshållare för lodrät text 2"/>
          <p:cNvSpPr>
            <a:spLocks noGrp="1"/>
          </p:cNvSpPr>
          <p:nvPr>
            <p:ph type="body" orient="vert" idx="1"/>
          </p:nvPr>
        </p:nvSpPr>
        <p:spPr>
          <a:xfrm>
            <a:off x="457200" y="914401"/>
            <a:ext cx="6019800" cy="5211763"/>
          </a:xfrm>
        </p:spPr>
        <p:txBody>
          <a:bodyPr vert="eaVert"/>
          <a:lstStyle/>
          <a:p>
            <a:pPr lvl="0" eaLnBrk="1" latinLnBrk="0" hangingPunct="1"/>
            <a:r>
              <a:rPr lang="sv-SE" smtClean="0"/>
              <a:t>Klicka här för att ändra format på bakgrundstexten</a:t>
            </a:r>
          </a:p>
          <a:p>
            <a:pPr lvl="1" eaLnBrk="1" latinLnBrk="0" hangingPunct="1"/>
            <a:r>
              <a:rPr lang="sv-SE" smtClean="0"/>
              <a:t>Nivå två</a:t>
            </a:r>
          </a:p>
          <a:p>
            <a:pPr lvl="2" eaLnBrk="1" latinLnBrk="0" hangingPunct="1"/>
            <a:r>
              <a:rPr lang="sv-SE" smtClean="0"/>
              <a:t>Nivå tre</a:t>
            </a:r>
          </a:p>
          <a:p>
            <a:pPr lvl="3" eaLnBrk="1" latinLnBrk="0" hangingPunct="1"/>
            <a:r>
              <a:rPr lang="sv-SE" smtClean="0"/>
              <a:t>Nivå fyra</a:t>
            </a:r>
          </a:p>
          <a:p>
            <a:pPr lvl="4" eaLnBrk="1" latinLnBrk="0" hangingPunct="1"/>
            <a:r>
              <a:rPr lang="sv-SE" smtClean="0"/>
              <a:t>Nivå fem</a:t>
            </a:r>
            <a:endParaRPr kumimoji="0" lang="en-US"/>
          </a:p>
        </p:txBody>
      </p:sp>
      <p:sp>
        <p:nvSpPr>
          <p:cNvPr id="4" name="Platshållare för datum 3"/>
          <p:cNvSpPr>
            <a:spLocks noGrp="1"/>
          </p:cNvSpPr>
          <p:nvPr>
            <p:ph type="dt" sz="half" idx="10"/>
          </p:nvPr>
        </p:nvSpPr>
        <p:spPr/>
        <p:txBody>
          <a:bodyPr/>
          <a:lstStyle/>
          <a:p>
            <a:fld id="{81909C0D-A36A-43BA-8181-B63FE84D4251}" type="datetimeFigureOut">
              <a:rPr lang="en-US" smtClean="0"/>
              <a:pPr/>
              <a:t>7/6/2011</a:t>
            </a:fld>
            <a:endParaRPr lang="en-US"/>
          </a:p>
        </p:txBody>
      </p:sp>
      <p:sp>
        <p:nvSpPr>
          <p:cNvPr id="5" name="Platshållare för sidfot 4"/>
          <p:cNvSpPr>
            <a:spLocks noGrp="1"/>
          </p:cNvSpPr>
          <p:nvPr>
            <p:ph type="ftr" sz="quarter" idx="11"/>
          </p:nvPr>
        </p:nvSpPr>
        <p:spPr/>
        <p:txBody>
          <a:bodyPr/>
          <a:lstStyle/>
          <a:p>
            <a:endParaRPr lang="en-US"/>
          </a:p>
        </p:txBody>
      </p:sp>
      <p:sp>
        <p:nvSpPr>
          <p:cNvPr id="6" name="Platshållare för bildnummer 5"/>
          <p:cNvSpPr>
            <a:spLocks noGrp="1"/>
          </p:cNvSpPr>
          <p:nvPr>
            <p:ph type="sldNum" sz="quarter" idx="12"/>
          </p:nvPr>
        </p:nvSpPr>
        <p:spPr/>
        <p:txBody>
          <a:bodyPr/>
          <a:lstStyle/>
          <a:p>
            <a:fld id="{2E4BC420-1CA4-476E-AA1C-93F0A5EBF8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ihandsfigu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ihandsfigu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Platshållare för rubrik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sv-SE" smtClean="0"/>
              <a:t>Klicka här för att ändra format</a:t>
            </a:r>
            <a:endParaRPr kumimoji="0" lang="en-US"/>
          </a:p>
        </p:txBody>
      </p:sp>
      <p:sp>
        <p:nvSpPr>
          <p:cNvPr id="30" name="Platshållare för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sv-SE" smtClean="0"/>
              <a:t>Klicka här för att ändra format på bakgrundstexten</a:t>
            </a:r>
          </a:p>
          <a:p>
            <a:pPr lvl="1" eaLnBrk="1" latinLnBrk="0" hangingPunct="1"/>
            <a:r>
              <a:rPr kumimoji="0" lang="sv-SE" smtClean="0"/>
              <a:t>Nivå två</a:t>
            </a:r>
          </a:p>
          <a:p>
            <a:pPr lvl="2" eaLnBrk="1" latinLnBrk="0" hangingPunct="1"/>
            <a:r>
              <a:rPr kumimoji="0" lang="sv-SE" smtClean="0"/>
              <a:t>Nivå tre</a:t>
            </a:r>
          </a:p>
          <a:p>
            <a:pPr lvl="3" eaLnBrk="1" latinLnBrk="0" hangingPunct="1"/>
            <a:r>
              <a:rPr kumimoji="0" lang="sv-SE" smtClean="0"/>
              <a:t>Nivå fyra</a:t>
            </a:r>
          </a:p>
          <a:p>
            <a:pPr lvl="4" eaLnBrk="1" latinLnBrk="0" hangingPunct="1"/>
            <a:r>
              <a:rPr kumimoji="0" lang="sv-SE" smtClean="0"/>
              <a:t>Nivå fem</a:t>
            </a:r>
            <a:endParaRPr kumimoji="0" lang="en-US"/>
          </a:p>
        </p:txBody>
      </p:sp>
      <p:sp>
        <p:nvSpPr>
          <p:cNvPr id="10" name="Platshållare för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1909C0D-A36A-43BA-8181-B63FE84D4251}" type="datetimeFigureOut">
              <a:rPr lang="en-US" smtClean="0"/>
              <a:pPr/>
              <a:t>7/6/2011</a:t>
            </a:fld>
            <a:endParaRPr lang="en-US"/>
          </a:p>
        </p:txBody>
      </p:sp>
      <p:sp>
        <p:nvSpPr>
          <p:cNvPr id="22" name="Platshållare för sidfot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Platshållare för bildnumm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E4BC420-1CA4-476E-AA1C-93F0A5EBF84C}" type="slidenum">
              <a:rPr lang="en-US" smtClean="0"/>
              <a:pPr/>
              <a:t>‹#›</a:t>
            </a:fld>
            <a:endParaRPr lang="en-US"/>
          </a:p>
        </p:txBody>
      </p:sp>
      <p:grpSp>
        <p:nvGrpSpPr>
          <p:cNvPr id="2" name="Grupp 1"/>
          <p:cNvGrpSpPr/>
          <p:nvPr/>
        </p:nvGrpSpPr>
        <p:grpSpPr>
          <a:xfrm>
            <a:off x="-19017" y="202408"/>
            <a:ext cx="9180548" cy="649224"/>
            <a:chOff x="-19045" y="216550"/>
            <a:chExt cx="9180548" cy="649224"/>
          </a:xfrm>
        </p:grpSpPr>
        <p:sp>
          <p:nvSpPr>
            <p:cNvPr id="12" name="Frihandsfigu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ihandsfigu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hyperlink" Target="http://www.environment.fi/default.asp?node=19874&amp;lan=en" TargetMode="External"/><Relationship Id="rId7" Type="http://schemas.openxmlformats.org/officeDocument/2006/relationships/hyperlink" Target="http://www.haparanda.se/nya-sidor-haparanda/portal-haparanda/portalsidor/bo-i-haparanda/historik.html" TargetMode="External"/><Relationship Id="rId2" Type="http://schemas.openxmlformats.org/officeDocument/2006/relationships/hyperlink" Target="http://www.sweden.gov.se/sb/d/12316/a/169441%20last%20accessed%202011-06-25" TargetMode="External"/><Relationship Id="rId1" Type="http://schemas.openxmlformats.org/officeDocument/2006/relationships/slideLayout" Target="../slideLayouts/slideLayout2.xml"/><Relationship Id="rId6" Type="http://schemas.openxmlformats.org/officeDocument/2006/relationships/hyperlink" Target="http://nationellaminoriteter.nordiskamuseet.se/tornedalingar.htm%20last%20accessed%202011-06-28" TargetMode="External"/><Relationship Id="rId5" Type="http://schemas.openxmlformats.org/officeDocument/2006/relationships/hyperlink" Target="http://www.lansstyrelsen.se/norrbotten/SiteCollectionDocuments/Sv/publikationer/miljo%20och%20klimat/TRIWA/TRIWA%20II%20Final%20Report.pdf" TargetMode="External"/><Relationship Id="rId4" Type="http://schemas.openxmlformats.org/officeDocument/2006/relationships/hyperlink" Target="http://www.unece.org/.../ECE_MP_WAT_WG2_2011_16_discharging_into_Baltic%20_Sea.do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67544" y="764704"/>
            <a:ext cx="8305800" cy="2471692"/>
          </a:xfrm>
        </p:spPr>
        <p:txBody>
          <a:bodyPr>
            <a:normAutofit fontScale="90000"/>
          </a:bodyPr>
          <a:lstStyle/>
          <a:p>
            <a:pPr algn="ctr"/>
            <a:r>
              <a:rPr lang="en-US" sz="3600" dirty="0" smtClean="0"/>
              <a:t>THE </a:t>
            </a:r>
            <a:r>
              <a:rPr lang="en-US" sz="3600" dirty="0"/>
              <a:t>PAST, THE TRANSITION AND THE FUTURE – </a:t>
            </a:r>
            <a:r>
              <a:rPr lang="en-US" sz="3600" dirty="0" smtClean="0"/>
              <a:t>ROLE </a:t>
            </a:r>
            <a:r>
              <a:rPr lang="en-US" sz="3600" dirty="0"/>
              <a:t>OF THE FRONTIERS RIVERS AGREEMENT BETWEEN FINLAND AND </a:t>
            </a:r>
            <a:r>
              <a:rPr lang="en-US" sz="3600" dirty="0" smtClean="0"/>
              <a:t>SWEDEN</a:t>
            </a:r>
            <a:br>
              <a:rPr lang="en-US" sz="3600" dirty="0" smtClean="0"/>
            </a:br>
            <a:r>
              <a:rPr lang="en-US" sz="3600" dirty="0"/>
              <a:t/>
            </a:r>
            <a:br>
              <a:rPr lang="en-US" sz="3600" dirty="0"/>
            </a:br>
            <a:endParaRPr lang="sv-SE" sz="3600" dirty="0"/>
          </a:p>
        </p:txBody>
      </p:sp>
      <p:pic>
        <p:nvPicPr>
          <p:cNvPr id="5" name="Picture 2" descr="D:\Bilder med källa\tornetrask-suede.jpg"/>
          <p:cNvPicPr>
            <a:picLocks noChangeAspect="1" noChangeArrowheads="1"/>
          </p:cNvPicPr>
          <p:nvPr/>
        </p:nvPicPr>
        <p:blipFill>
          <a:blip r:embed="rId3" cstate="print"/>
          <a:srcRect/>
          <a:stretch>
            <a:fillRect/>
          </a:stretch>
        </p:blipFill>
        <p:spPr bwMode="auto">
          <a:xfrm>
            <a:off x="2123728" y="3501008"/>
            <a:ext cx="4707954" cy="3135497"/>
          </a:xfrm>
          <a:prstGeom prst="rect">
            <a:avLst/>
          </a:prstGeom>
          <a:noFill/>
        </p:spPr>
      </p:pic>
      <p:sp>
        <p:nvSpPr>
          <p:cNvPr id="3" name="Rektangel 2"/>
          <p:cNvSpPr/>
          <p:nvPr/>
        </p:nvSpPr>
        <p:spPr>
          <a:xfrm>
            <a:off x="2123728" y="2564904"/>
            <a:ext cx="4707954" cy="830997"/>
          </a:xfrm>
          <a:prstGeom prst="rect">
            <a:avLst/>
          </a:prstGeom>
        </p:spPr>
        <p:txBody>
          <a:bodyPr wrap="square">
            <a:spAutoFit/>
          </a:bodyPr>
          <a:lstStyle/>
          <a:p>
            <a:pPr lvl="0" algn="ctr">
              <a:spcBef>
                <a:spcPct val="0"/>
              </a:spcBef>
            </a:pPr>
            <a:r>
              <a:rPr lang="en-US" sz="2400" dirty="0" err="1">
                <a:solidFill>
                  <a:srgbClr val="04617B"/>
                </a:solidFill>
                <a:latin typeface="Calibri"/>
                <a:ea typeface="+mj-ea"/>
                <a:cs typeface="+mj-cs"/>
              </a:rPr>
              <a:t>Josefin</a:t>
            </a:r>
            <a:r>
              <a:rPr lang="en-US" sz="2400" dirty="0">
                <a:solidFill>
                  <a:srgbClr val="04617B"/>
                </a:solidFill>
                <a:latin typeface="Calibri"/>
                <a:ea typeface="+mj-ea"/>
                <a:cs typeface="+mj-cs"/>
              </a:rPr>
              <a:t> Gooch, Faculty of </a:t>
            </a:r>
            <a:r>
              <a:rPr lang="en-US" sz="2400" dirty="0" smtClean="0">
                <a:solidFill>
                  <a:srgbClr val="04617B"/>
                </a:solidFill>
                <a:latin typeface="Calibri"/>
                <a:ea typeface="+mj-ea"/>
                <a:cs typeface="+mj-cs"/>
              </a:rPr>
              <a:t>Law, </a:t>
            </a:r>
            <a:r>
              <a:rPr lang="en-US" sz="2400" dirty="0">
                <a:solidFill>
                  <a:srgbClr val="04617B"/>
                </a:solidFill>
                <a:latin typeface="Calibri"/>
                <a:ea typeface="+mj-ea"/>
                <a:cs typeface="+mj-cs"/>
              </a:rPr>
              <a:t>Lund University</a:t>
            </a:r>
            <a:endParaRPr lang="sv-SE" sz="5000" dirty="0">
              <a:solidFill>
                <a:srgbClr val="04617B"/>
              </a:solidFill>
              <a:latin typeface="Calibri"/>
              <a:ea typeface="+mj-ea"/>
              <a:cs typeface="+mj-cs"/>
            </a:endParaRPr>
          </a:p>
        </p:txBody>
      </p:sp>
    </p:spTree>
    <p:extLst>
      <p:ext uri="{BB962C8B-B14F-4D97-AF65-F5344CB8AC3E}">
        <p14:creationId xmlns:p14="http://schemas.microsoft.com/office/powerpoint/2010/main" val="4150154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404664"/>
            <a:ext cx="8229600" cy="792088"/>
          </a:xfrm>
        </p:spPr>
        <p:txBody>
          <a:bodyPr>
            <a:normAutofit/>
          </a:bodyPr>
          <a:lstStyle/>
          <a:p>
            <a:pPr algn="ctr"/>
            <a:r>
              <a:rPr lang="sv-SE" sz="4400" dirty="0" smtClean="0"/>
              <a:t>THE TORNE RIVER DRAINAGE BASIN</a:t>
            </a:r>
            <a:endParaRPr lang="en-US" sz="4400" dirty="0"/>
          </a:p>
        </p:txBody>
      </p:sp>
      <p:sp>
        <p:nvSpPr>
          <p:cNvPr id="3" name="Platshållare för innehåll 2"/>
          <p:cNvSpPr>
            <a:spLocks noGrp="1"/>
          </p:cNvSpPr>
          <p:nvPr>
            <p:ph idx="1"/>
          </p:nvPr>
        </p:nvSpPr>
        <p:spPr>
          <a:xfrm>
            <a:off x="457200" y="1196752"/>
            <a:ext cx="8229600" cy="5127848"/>
          </a:xfrm>
        </p:spPr>
        <p:txBody>
          <a:bodyPr>
            <a:normAutofit/>
          </a:bodyPr>
          <a:lstStyle/>
          <a:p>
            <a:r>
              <a:rPr lang="sv-SE" sz="2400" dirty="0" smtClean="0"/>
              <a:t>The </a:t>
            </a:r>
            <a:r>
              <a:rPr lang="sv-SE" sz="2400" dirty="0" err="1" smtClean="0"/>
              <a:t>agreement</a:t>
            </a:r>
            <a:r>
              <a:rPr lang="sv-SE" sz="2400" dirty="0" smtClean="0"/>
              <a:t> </a:t>
            </a:r>
            <a:r>
              <a:rPr lang="sv-SE" sz="2400" dirty="0" err="1" smtClean="0"/>
              <a:t>governs</a:t>
            </a:r>
            <a:r>
              <a:rPr lang="sv-SE" sz="2400" dirty="0" smtClean="0"/>
              <a:t> the </a:t>
            </a:r>
            <a:r>
              <a:rPr lang="en-US" sz="2400" dirty="0" smtClean="0"/>
              <a:t>river chain </a:t>
            </a:r>
            <a:r>
              <a:rPr lang="en-US" sz="2400" dirty="0" err="1" smtClean="0"/>
              <a:t>Könkämä</a:t>
            </a:r>
            <a:r>
              <a:rPr lang="en-US" sz="2400" dirty="0" smtClean="0"/>
              <a:t>-</a:t>
            </a:r>
            <a:r>
              <a:rPr lang="en-US" sz="2400" dirty="0" err="1" smtClean="0"/>
              <a:t>Muonio</a:t>
            </a:r>
            <a:r>
              <a:rPr lang="en-US" sz="2400" dirty="0" smtClean="0"/>
              <a:t>-Torne</a:t>
            </a:r>
          </a:p>
          <a:p>
            <a:r>
              <a:rPr lang="en-US" sz="2400" dirty="0" smtClean="0"/>
              <a:t>Swedish-Finnish Border </a:t>
            </a:r>
          </a:p>
          <a:p>
            <a:r>
              <a:rPr lang="en-US" sz="2400" dirty="0" smtClean="0"/>
              <a:t>EU WFD international river basin district</a:t>
            </a:r>
          </a:p>
          <a:p>
            <a:endParaRPr lang="en-US" dirty="0"/>
          </a:p>
        </p:txBody>
      </p:sp>
      <p:pic>
        <p:nvPicPr>
          <p:cNvPr id="4" name="Picture 6" descr="http://geology.com/world/europe-map.gif"/>
          <p:cNvPicPr>
            <a:picLocks noChangeAspect="1" noChangeArrowheads="1"/>
          </p:cNvPicPr>
          <p:nvPr/>
        </p:nvPicPr>
        <p:blipFill>
          <a:blip r:embed="rId3" cstate="print"/>
          <a:srcRect/>
          <a:stretch>
            <a:fillRect/>
          </a:stretch>
        </p:blipFill>
        <p:spPr bwMode="auto">
          <a:xfrm>
            <a:off x="395536" y="2852936"/>
            <a:ext cx="4345707" cy="3456384"/>
          </a:xfrm>
          <a:prstGeom prst="rect">
            <a:avLst/>
          </a:prstGeom>
          <a:noFill/>
        </p:spPr>
      </p:pic>
      <p:pic>
        <p:nvPicPr>
          <p:cNvPr id="37890" name="Picture 2"/>
          <p:cNvPicPr>
            <a:picLocks noChangeAspect="1" noChangeArrowheads="1"/>
          </p:cNvPicPr>
          <p:nvPr/>
        </p:nvPicPr>
        <p:blipFill>
          <a:blip r:embed="rId4" cstate="print"/>
          <a:srcRect/>
          <a:stretch>
            <a:fillRect/>
          </a:stretch>
        </p:blipFill>
        <p:spPr bwMode="auto">
          <a:xfrm>
            <a:off x="6013400" y="2996952"/>
            <a:ext cx="2857500" cy="3305175"/>
          </a:xfrm>
          <a:prstGeom prst="rect">
            <a:avLst/>
          </a:prstGeom>
          <a:noFill/>
          <a:ln w="9525">
            <a:noFill/>
            <a:miter lim="800000"/>
            <a:headEnd/>
            <a:tailEnd/>
          </a:ln>
          <a:effectLst/>
        </p:spPr>
      </p:pic>
      <p:pic>
        <p:nvPicPr>
          <p:cNvPr id="37891" name="Picture 3"/>
          <p:cNvPicPr>
            <a:picLocks noChangeAspect="1" noChangeArrowheads="1"/>
          </p:cNvPicPr>
          <p:nvPr/>
        </p:nvPicPr>
        <p:blipFill>
          <a:blip r:embed="rId5" cstate="print"/>
          <a:srcRect/>
          <a:stretch>
            <a:fillRect/>
          </a:stretch>
        </p:blipFill>
        <p:spPr bwMode="auto">
          <a:xfrm>
            <a:off x="4113088" y="3861395"/>
            <a:ext cx="1905000" cy="2447925"/>
          </a:xfrm>
          <a:prstGeom prst="rect">
            <a:avLst/>
          </a:prstGeom>
          <a:noFill/>
          <a:ln w="9525">
            <a:noFill/>
            <a:miter lim="800000"/>
            <a:headEnd/>
            <a:tailEnd/>
          </a:ln>
          <a:effectLst/>
        </p:spPr>
      </p:pic>
      <p:sp>
        <p:nvSpPr>
          <p:cNvPr id="15" name="Frihandsfigur 14"/>
          <p:cNvSpPr/>
          <p:nvPr/>
        </p:nvSpPr>
        <p:spPr>
          <a:xfrm>
            <a:off x="2627784" y="3068960"/>
            <a:ext cx="109635" cy="313995"/>
          </a:xfrm>
          <a:custGeom>
            <a:avLst/>
            <a:gdLst>
              <a:gd name="connsiteX0" fmla="*/ 85926 w 269883"/>
              <a:gd name="connsiteY0" fmla="*/ 18087 h 303094"/>
              <a:gd name="connsiteX1" fmla="*/ 85926 w 269883"/>
              <a:gd name="connsiteY1" fmla="*/ 18087 h 303094"/>
              <a:gd name="connsiteX2" fmla="*/ 180929 w 269883"/>
              <a:gd name="connsiteY2" fmla="*/ 53713 h 303094"/>
              <a:gd name="connsiteX3" fmla="*/ 228430 w 269883"/>
              <a:gd name="connsiteY3" fmla="*/ 124965 h 303094"/>
              <a:gd name="connsiteX4" fmla="*/ 264056 w 269883"/>
              <a:gd name="connsiteY4" fmla="*/ 196217 h 303094"/>
              <a:gd name="connsiteX5" fmla="*/ 252180 w 269883"/>
              <a:gd name="connsiteY5" fmla="*/ 291219 h 303094"/>
              <a:gd name="connsiteX6" fmla="*/ 216555 w 269883"/>
              <a:gd name="connsiteY6" fmla="*/ 267468 h 303094"/>
              <a:gd name="connsiteX7" fmla="*/ 204679 w 269883"/>
              <a:gd name="connsiteY7" fmla="*/ 231842 h 303094"/>
              <a:gd name="connsiteX8" fmla="*/ 192804 w 269883"/>
              <a:gd name="connsiteY8" fmla="*/ 148715 h 303094"/>
              <a:gd name="connsiteX9" fmla="*/ 121552 w 269883"/>
              <a:gd name="connsiteY9" fmla="*/ 124965 h 303094"/>
              <a:gd name="connsiteX10" fmla="*/ 26549 w 269883"/>
              <a:gd name="connsiteY10" fmla="*/ 101214 h 303094"/>
              <a:gd name="connsiteX11" fmla="*/ 2799 w 269883"/>
              <a:gd name="connsiteY11" fmla="*/ 65588 h 303094"/>
              <a:gd name="connsiteX12" fmla="*/ 74051 w 269883"/>
              <a:gd name="connsiteY12" fmla="*/ 29962 h 303094"/>
              <a:gd name="connsiteX13" fmla="*/ 85926 w 269883"/>
              <a:gd name="connsiteY13" fmla="*/ 18087 h 303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9883" h="303094">
                <a:moveTo>
                  <a:pt x="85926" y="18087"/>
                </a:moveTo>
                <a:lnTo>
                  <a:pt x="85926" y="18087"/>
                </a:lnTo>
                <a:cubicBezTo>
                  <a:pt x="117594" y="29962"/>
                  <a:pt x="153872" y="33420"/>
                  <a:pt x="180929" y="53713"/>
                </a:cubicBezTo>
                <a:cubicBezTo>
                  <a:pt x="203765" y="70840"/>
                  <a:pt x="212596" y="101214"/>
                  <a:pt x="228430" y="124965"/>
                </a:cubicBezTo>
                <a:cubicBezTo>
                  <a:pt x="259123" y="171005"/>
                  <a:pt x="247667" y="147052"/>
                  <a:pt x="264056" y="196217"/>
                </a:cubicBezTo>
                <a:cubicBezTo>
                  <a:pt x="260097" y="227884"/>
                  <a:pt x="269883" y="264665"/>
                  <a:pt x="252180" y="291219"/>
                </a:cubicBezTo>
                <a:cubicBezTo>
                  <a:pt x="244263" y="303094"/>
                  <a:pt x="225471" y="278613"/>
                  <a:pt x="216555" y="267468"/>
                </a:cubicBezTo>
                <a:cubicBezTo>
                  <a:pt x="208735" y="257693"/>
                  <a:pt x="208638" y="243717"/>
                  <a:pt x="204679" y="231842"/>
                </a:cubicBezTo>
                <a:cubicBezTo>
                  <a:pt x="200721" y="204133"/>
                  <a:pt x="209988" y="170809"/>
                  <a:pt x="192804" y="148715"/>
                </a:cubicBezTo>
                <a:cubicBezTo>
                  <a:pt x="177434" y="128953"/>
                  <a:pt x="145303" y="132882"/>
                  <a:pt x="121552" y="124965"/>
                </a:cubicBezTo>
                <a:cubicBezTo>
                  <a:pt x="66770" y="106704"/>
                  <a:pt x="98213" y="115546"/>
                  <a:pt x="26549" y="101214"/>
                </a:cubicBezTo>
                <a:cubicBezTo>
                  <a:pt x="18632" y="89339"/>
                  <a:pt x="0" y="79583"/>
                  <a:pt x="2799" y="65588"/>
                </a:cubicBezTo>
                <a:cubicBezTo>
                  <a:pt x="6088" y="49144"/>
                  <a:pt x="62381" y="33852"/>
                  <a:pt x="74051" y="29962"/>
                </a:cubicBezTo>
                <a:cubicBezTo>
                  <a:pt x="118993" y="0"/>
                  <a:pt x="83947" y="20066"/>
                  <a:pt x="85926" y="18087"/>
                </a:cubicBezTo>
                <a:close/>
              </a:path>
            </a:pathLst>
          </a:cu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endParaRPr>
          </a:p>
        </p:txBody>
      </p:sp>
      <p:sp>
        <p:nvSpPr>
          <p:cNvPr id="16" name="Höger 15"/>
          <p:cNvSpPr/>
          <p:nvPr/>
        </p:nvSpPr>
        <p:spPr>
          <a:xfrm>
            <a:off x="1691680" y="3117945"/>
            <a:ext cx="936104" cy="21602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ktangel 17"/>
          <p:cNvSpPr/>
          <p:nvPr/>
        </p:nvSpPr>
        <p:spPr>
          <a:xfrm>
            <a:off x="395536" y="4293096"/>
            <a:ext cx="1440160" cy="523220"/>
          </a:xfrm>
          <a:prstGeom prst="rect">
            <a:avLst/>
          </a:prstGeom>
        </p:spPr>
        <p:txBody>
          <a:bodyPr wrap="square">
            <a:spAutoFit/>
          </a:bodyPr>
          <a:lstStyle/>
          <a:p>
            <a:r>
              <a:rPr lang="sv-SE" sz="2800" b="1" dirty="0" smtClean="0">
                <a:solidFill>
                  <a:srgbClr val="FF0000"/>
                </a:solidFill>
              </a:rPr>
              <a:t>Europe</a:t>
            </a:r>
            <a:endParaRPr lang="en-US" sz="2800" b="1"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745953" y="764704"/>
            <a:ext cx="3096344" cy="1522090"/>
          </a:xfrm>
        </p:spPr>
        <p:txBody>
          <a:bodyPr/>
          <a:lstStyle/>
          <a:p>
            <a:r>
              <a:rPr lang="sv-SE" sz="3200" dirty="0" smtClean="0"/>
              <a:t>TORNE RIVER BASIN  </a:t>
            </a:r>
            <a:r>
              <a:rPr lang="sv-SE" sz="3200" dirty="0"/>
              <a:t>- </a:t>
            </a:r>
            <a:r>
              <a:rPr lang="sv-SE" sz="3200" dirty="0" smtClean="0"/>
              <a:t>GENERAL</a:t>
            </a:r>
            <a:r>
              <a:rPr lang="sv-SE" sz="3600" dirty="0"/>
              <a:t/>
            </a:r>
            <a:br>
              <a:rPr lang="sv-SE" sz="3600" dirty="0"/>
            </a:br>
            <a:endParaRPr lang="sv-SE" sz="3600" dirty="0"/>
          </a:p>
        </p:txBody>
      </p:sp>
      <p:sp>
        <p:nvSpPr>
          <p:cNvPr id="3" name="Platshållare för text 2"/>
          <p:cNvSpPr>
            <a:spLocks noGrp="1"/>
          </p:cNvSpPr>
          <p:nvPr>
            <p:ph type="body" idx="2"/>
          </p:nvPr>
        </p:nvSpPr>
        <p:spPr>
          <a:xfrm>
            <a:off x="745952" y="2636912"/>
            <a:ext cx="3105967" cy="3611488"/>
          </a:xfrm>
        </p:spPr>
        <p:txBody>
          <a:bodyPr>
            <a:normAutofit/>
          </a:bodyPr>
          <a:lstStyle/>
          <a:p>
            <a:endParaRPr lang="sv-SE" sz="3600" dirty="0"/>
          </a:p>
        </p:txBody>
      </p:sp>
      <p:sp>
        <p:nvSpPr>
          <p:cNvPr id="5" name="Platshållare för innehåll 4"/>
          <p:cNvSpPr>
            <a:spLocks noGrp="1"/>
          </p:cNvSpPr>
          <p:nvPr>
            <p:ph sz="half" idx="1"/>
          </p:nvPr>
        </p:nvSpPr>
        <p:spPr>
          <a:xfrm>
            <a:off x="3851920" y="620688"/>
            <a:ext cx="4834879" cy="5976664"/>
          </a:xfrm>
        </p:spPr>
        <p:txBody>
          <a:bodyPr>
            <a:normAutofit fontScale="77500" lnSpcReduction="20000"/>
          </a:bodyPr>
          <a:lstStyle/>
          <a:p>
            <a:pPr marL="285750" indent="-285750">
              <a:buFont typeface="Arial" pitchFamily="34" charset="0"/>
              <a:buChar char="•"/>
            </a:pPr>
            <a:endParaRPr lang="en-US" dirty="0" smtClean="0"/>
          </a:p>
          <a:p>
            <a:pPr marL="285750" indent="-285750">
              <a:buFont typeface="Arial" pitchFamily="34" charset="0"/>
              <a:buChar char="•"/>
            </a:pPr>
            <a:r>
              <a:rPr lang="en-US" sz="3100" dirty="0" smtClean="0"/>
              <a:t>40 </a:t>
            </a:r>
            <a:r>
              <a:rPr lang="en-US" sz="3100" dirty="0"/>
              <a:t>157 km2 </a:t>
            </a:r>
          </a:p>
          <a:p>
            <a:pPr marL="285750" indent="-285750">
              <a:buFont typeface="Arial" pitchFamily="34" charset="0"/>
              <a:buChar char="•"/>
            </a:pPr>
            <a:r>
              <a:rPr lang="en-US" sz="3100" dirty="0"/>
              <a:t>App. 60 % in Sweden and the rest in Finland, except for minor areas in Norway (0.7 %)</a:t>
            </a:r>
          </a:p>
          <a:p>
            <a:pPr marL="285750" indent="-285750">
              <a:buFont typeface="Arial" pitchFamily="34" charset="0"/>
              <a:buChar char="•"/>
            </a:pPr>
            <a:r>
              <a:rPr lang="en-US" sz="3100" dirty="0"/>
              <a:t>One of the last large free running rivers in Europe </a:t>
            </a:r>
          </a:p>
          <a:p>
            <a:pPr marL="285750" indent="-285750">
              <a:buFont typeface="Arial" pitchFamily="34" charset="0"/>
              <a:buChar char="•"/>
            </a:pPr>
            <a:r>
              <a:rPr lang="en-US" sz="3100" dirty="0"/>
              <a:t>Protected </a:t>
            </a:r>
            <a:r>
              <a:rPr lang="en-US" sz="3100" dirty="0" err="1"/>
              <a:t>Natura</a:t>
            </a:r>
            <a:r>
              <a:rPr lang="en-US" sz="3100" dirty="0"/>
              <a:t> 2000 site </a:t>
            </a:r>
            <a:endParaRPr lang="en-US" sz="3100" dirty="0" smtClean="0"/>
          </a:p>
          <a:p>
            <a:pPr marL="285750" indent="-285750">
              <a:buFont typeface="Arial" pitchFamily="34" charset="0"/>
              <a:buChar char="•"/>
            </a:pPr>
            <a:r>
              <a:rPr lang="en-US" sz="3100" dirty="0" smtClean="0"/>
              <a:t>Forestry</a:t>
            </a:r>
            <a:r>
              <a:rPr lang="en-US" sz="3100" dirty="0"/>
              <a:t>, Fishing, mining, </a:t>
            </a:r>
            <a:r>
              <a:rPr lang="en-US" sz="3100" dirty="0" smtClean="0"/>
              <a:t>recreation</a:t>
            </a:r>
          </a:p>
          <a:p>
            <a:pPr marL="285750" indent="-285750">
              <a:buFont typeface="Arial" pitchFamily="34" charset="0"/>
              <a:buChar char="•"/>
            </a:pPr>
            <a:r>
              <a:rPr lang="en-US" sz="3100" dirty="0"/>
              <a:t>Generally good water quality with low pollution loads. </a:t>
            </a:r>
          </a:p>
          <a:p>
            <a:pPr marL="285750" indent="-285750">
              <a:buFont typeface="Arial" pitchFamily="34" charset="0"/>
              <a:buChar char="•"/>
            </a:pPr>
            <a:r>
              <a:rPr lang="en-US" sz="3100" dirty="0"/>
              <a:t>Physical changes </a:t>
            </a:r>
          </a:p>
          <a:p>
            <a:pPr marL="651510" lvl="1" indent="-285750">
              <a:buFont typeface="Arial" pitchFamily="34" charset="0"/>
              <a:buChar char="•"/>
            </a:pPr>
            <a:r>
              <a:rPr lang="en-US" sz="2900" dirty="0"/>
              <a:t>rivers cleared for log driving and </a:t>
            </a:r>
          </a:p>
          <a:p>
            <a:pPr marL="651510" lvl="1" indent="-285750">
              <a:buFont typeface="Arial" pitchFamily="34" charset="0"/>
              <a:buChar char="•"/>
            </a:pPr>
            <a:r>
              <a:rPr lang="en-US" sz="2900" dirty="0"/>
              <a:t>dams built for power </a:t>
            </a:r>
            <a:r>
              <a:rPr lang="en-US" sz="2900" dirty="0" smtClean="0"/>
              <a:t>plants (tributaries). </a:t>
            </a:r>
            <a:endParaRPr lang="en-US" sz="2900" dirty="0"/>
          </a:p>
          <a:p>
            <a:pPr marL="285750" indent="-285750">
              <a:buFont typeface="Arial" pitchFamily="34" charset="0"/>
              <a:buChar char="•"/>
            </a:pPr>
            <a:endParaRPr lang="en-US" dirty="0"/>
          </a:p>
          <a:p>
            <a:pPr marL="0" indent="0">
              <a:buNone/>
            </a:pPr>
            <a:endParaRPr lang="en-US" dirty="0"/>
          </a:p>
          <a:p>
            <a:endParaRPr lang="sv-SE"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83" y="2418897"/>
            <a:ext cx="3810000" cy="3779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6093296"/>
            <a:ext cx="2663825" cy="648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12308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normAutofit fontScale="90000"/>
          </a:bodyPr>
          <a:lstStyle/>
          <a:p>
            <a:r>
              <a:rPr lang="sv-SE" dirty="0" smtClean="0"/>
              <a:t>UNPROBLEMATIC COOPERATION</a:t>
            </a:r>
            <a:endParaRPr lang="sv-SE" dirty="0"/>
          </a:p>
        </p:txBody>
      </p:sp>
      <p:sp>
        <p:nvSpPr>
          <p:cNvPr id="3" name="Platshållare för innehåll 2"/>
          <p:cNvSpPr>
            <a:spLocks noGrp="1"/>
          </p:cNvSpPr>
          <p:nvPr>
            <p:ph idx="1"/>
          </p:nvPr>
        </p:nvSpPr>
        <p:spPr/>
        <p:txBody>
          <a:bodyPr/>
          <a:lstStyle/>
          <a:p>
            <a:r>
              <a:rPr lang="sv-SE" dirty="0" smtClean="0"/>
              <a:t>Not </a:t>
            </a:r>
            <a:r>
              <a:rPr lang="sv-SE" dirty="0" err="1" smtClean="0"/>
              <a:t>much</a:t>
            </a:r>
            <a:r>
              <a:rPr lang="sv-SE" dirty="0" smtClean="0"/>
              <a:t> </a:t>
            </a:r>
            <a:r>
              <a:rPr lang="sv-SE" dirty="0" err="1" smtClean="0"/>
              <a:t>water</a:t>
            </a:r>
            <a:r>
              <a:rPr lang="sv-SE" dirty="0" smtClean="0"/>
              <a:t> </a:t>
            </a:r>
            <a:r>
              <a:rPr lang="sv-SE" dirty="0" err="1" smtClean="0"/>
              <a:t>quality</a:t>
            </a:r>
            <a:r>
              <a:rPr lang="sv-SE" dirty="0" smtClean="0"/>
              <a:t> problems</a:t>
            </a:r>
          </a:p>
          <a:p>
            <a:r>
              <a:rPr lang="sv-SE" dirty="0" smtClean="0"/>
              <a:t>No </a:t>
            </a:r>
            <a:r>
              <a:rPr lang="sv-SE" dirty="0" err="1" smtClean="0"/>
              <a:t>water</a:t>
            </a:r>
            <a:r>
              <a:rPr lang="sv-SE" dirty="0" smtClean="0"/>
              <a:t> </a:t>
            </a:r>
            <a:r>
              <a:rPr lang="sv-SE" dirty="0" err="1" smtClean="0"/>
              <a:t>quantity</a:t>
            </a:r>
            <a:r>
              <a:rPr lang="sv-SE" dirty="0" smtClean="0"/>
              <a:t> problems</a:t>
            </a:r>
          </a:p>
          <a:p>
            <a:r>
              <a:rPr lang="sv-SE" dirty="0" err="1" smtClean="0"/>
              <a:t>Sparcely</a:t>
            </a:r>
            <a:r>
              <a:rPr lang="sv-SE" dirty="0" smtClean="0"/>
              <a:t> </a:t>
            </a:r>
            <a:r>
              <a:rPr lang="sv-SE" dirty="0" err="1" smtClean="0"/>
              <a:t>populated</a:t>
            </a:r>
            <a:endParaRPr lang="sv-SE" dirty="0" smtClean="0"/>
          </a:p>
          <a:p>
            <a:r>
              <a:rPr lang="sv-SE" dirty="0" smtClean="0"/>
              <a:t>No </a:t>
            </a:r>
            <a:r>
              <a:rPr lang="sv-SE" dirty="0" err="1" smtClean="0"/>
              <a:t>upstream-downstream</a:t>
            </a:r>
            <a:r>
              <a:rPr lang="sv-SE" dirty="0" smtClean="0"/>
              <a:t> </a:t>
            </a:r>
            <a:r>
              <a:rPr lang="sv-SE" dirty="0" err="1" smtClean="0"/>
              <a:t>issues</a:t>
            </a:r>
            <a:endParaRPr lang="sv-SE" dirty="0" smtClean="0"/>
          </a:p>
          <a:p>
            <a:r>
              <a:rPr lang="sv-SE" dirty="0" err="1" smtClean="0"/>
              <a:t>Share</a:t>
            </a:r>
            <a:r>
              <a:rPr lang="sv-SE" dirty="0" smtClean="0"/>
              <a:t> </a:t>
            </a:r>
            <a:r>
              <a:rPr lang="sv-SE" dirty="0" err="1" smtClean="0"/>
              <a:t>history</a:t>
            </a:r>
            <a:r>
              <a:rPr lang="sv-SE" dirty="0" smtClean="0"/>
              <a:t> </a:t>
            </a:r>
          </a:p>
          <a:p>
            <a:r>
              <a:rPr lang="sv-SE" dirty="0" err="1" smtClean="0"/>
              <a:t>Similar</a:t>
            </a:r>
            <a:r>
              <a:rPr lang="sv-SE" dirty="0" smtClean="0"/>
              <a:t> </a:t>
            </a:r>
            <a:r>
              <a:rPr lang="sv-SE" dirty="0" smtClean="0"/>
              <a:t>national </a:t>
            </a:r>
            <a:r>
              <a:rPr lang="sv-SE" dirty="0" err="1" smtClean="0"/>
              <a:t>laws</a:t>
            </a:r>
            <a:endParaRPr lang="sv-SE" dirty="0" smtClean="0"/>
          </a:p>
          <a:p>
            <a:r>
              <a:rPr lang="sv-SE" dirty="0" err="1" smtClean="0"/>
              <a:t>Share</a:t>
            </a:r>
            <a:r>
              <a:rPr lang="sv-SE" dirty="0" smtClean="0"/>
              <a:t> </a:t>
            </a:r>
            <a:r>
              <a:rPr lang="sv-SE" dirty="0"/>
              <a:t>common EU </a:t>
            </a:r>
            <a:r>
              <a:rPr lang="sv-SE" dirty="0" err="1"/>
              <a:t>goals</a:t>
            </a:r>
            <a:endParaRPr lang="sv-SE" dirty="0"/>
          </a:p>
          <a:p>
            <a:endParaRPr lang="sv-SE" dirty="0" smtClean="0"/>
          </a:p>
          <a:p>
            <a:endParaRPr lang="sv-SE" dirty="0"/>
          </a:p>
        </p:txBody>
      </p:sp>
    </p:spTree>
    <p:extLst>
      <p:ext uri="{BB962C8B-B14F-4D97-AF65-F5344CB8AC3E}">
        <p14:creationId xmlns:p14="http://schemas.microsoft.com/office/powerpoint/2010/main" val="3045284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332656"/>
            <a:ext cx="8229600" cy="864096"/>
          </a:xfrm>
        </p:spPr>
        <p:txBody>
          <a:bodyPr>
            <a:normAutofit fontScale="90000"/>
          </a:bodyPr>
          <a:lstStyle/>
          <a:p>
            <a:pPr algn="ct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sz="4400" dirty="0" smtClean="0"/>
              <a:t/>
            </a:r>
            <a:br>
              <a:rPr lang="en-US" sz="4400" dirty="0" smtClean="0"/>
            </a:br>
            <a:r>
              <a:rPr lang="en-US" sz="4400" dirty="0" smtClean="0"/>
              <a:t/>
            </a:r>
            <a:br>
              <a:rPr lang="en-US" sz="4400" dirty="0" smtClean="0"/>
            </a:br>
            <a:r>
              <a:rPr lang="en-US" sz="4400" dirty="0"/>
              <a:t/>
            </a:r>
            <a:br>
              <a:rPr lang="en-US" sz="4400" dirty="0"/>
            </a:br>
            <a:r>
              <a:rPr lang="en-US" sz="4400" dirty="0" smtClean="0"/>
              <a:t/>
            </a:r>
            <a:br>
              <a:rPr lang="en-US" sz="4400" dirty="0" smtClean="0"/>
            </a:br>
            <a:r>
              <a:rPr lang="en-US" sz="3600" dirty="0" smtClean="0"/>
              <a:t>THE 1971 AGREEMENT AND </a:t>
            </a:r>
            <a:r>
              <a:rPr lang="en-US" sz="3600" dirty="0" smtClean="0"/>
              <a:t>ITS </a:t>
            </a:r>
            <a:r>
              <a:rPr lang="en-US" sz="3600" dirty="0" smtClean="0"/>
              <a:t>COMMISSION</a:t>
            </a:r>
            <a:endParaRPr lang="en-US" sz="3600" dirty="0"/>
          </a:p>
        </p:txBody>
      </p:sp>
      <p:sp>
        <p:nvSpPr>
          <p:cNvPr id="3" name="Platshållare för innehåll 2"/>
          <p:cNvSpPr>
            <a:spLocks noGrp="1"/>
          </p:cNvSpPr>
          <p:nvPr>
            <p:ph idx="1"/>
          </p:nvPr>
        </p:nvSpPr>
        <p:spPr>
          <a:xfrm>
            <a:off x="457200" y="1484784"/>
            <a:ext cx="8229600" cy="5040560"/>
          </a:xfrm>
        </p:spPr>
        <p:txBody>
          <a:bodyPr>
            <a:noAutofit/>
          </a:bodyPr>
          <a:lstStyle/>
          <a:p>
            <a:endParaRPr lang="en-US" sz="2400" dirty="0" smtClean="0"/>
          </a:p>
          <a:p>
            <a:endParaRPr lang="en-US" sz="2400" dirty="0" smtClean="0"/>
          </a:p>
          <a:p>
            <a:endParaRPr lang="en-US" sz="2400" dirty="0" smtClean="0"/>
          </a:p>
          <a:p>
            <a:r>
              <a:rPr lang="en-US" sz="2400" dirty="0" smtClean="0"/>
              <a:t>1971 Agreement </a:t>
            </a:r>
            <a:r>
              <a:rPr lang="en-US" sz="2400" dirty="0"/>
              <a:t>c</a:t>
            </a:r>
            <a:r>
              <a:rPr lang="en-US" sz="2400" dirty="0" smtClean="0"/>
              <a:t>overed  </a:t>
            </a:r>
            <a:r>
              <a:rPr lang="en-US" dirty="0" smtClean="0"/>
              <a:t>hydraulic construction works, water regulation, fishing and pollution </a:t>
            </a:r>
          </a:p>
          <a:p>
            <a:r>
              <a:rPr lang="en-US" sz="2800" b="1" dirty="0"/>
              <a:t>Replaced the national legislation in its scope both in Sweden and </a:t>
            </a:r>
            <a:r>
              <a:rPr lang="en-US" sz="2800" b="1" dirty="0" smtClean="0"/>
              <a:t>Finland</a:t>
            </a:r>
          </a:p>
          <a:p>
            <a:r>
              <a:rPr lang="en-US" dirty="0" smtClean="0"/>
              <a:t>The Commission acted, in </a:t>
            </a:r>
            <a:r>
              <a:rPr lang="en-US" dirty="0"/>
              <a:t>place of national authorities, </a:t>
            </a:r>
            <a:r>
              <a:rPr lang="en-US" dirty="0" smtClean="0"/>
              <a:t>as </a:t>
            </a:r>
            <a:r>
              <a:rPr lang="en-US" dirty="0"/>
              <a:t>permit authority for: </a:t>
            </a:r>
          </a:p>
          <a:p>
            <a:pPr lvl="1"/>
            <a:r>
              <a:rPr lang="en-US" dirty="0"/>
              <a:t>applications concerning  joint water bodies and</a:t>
            </a:r>
          </a:p>
          <a:p>
            <a:pPr lvl="1"/>
            <a:r>
              <a:rPr lang="en-US" dirty="0"/>
              <a:t>compensation claims</a:t>
            </a:r>
          </a:p>
          <a:p>
            <a:pPr marL="0" indent="0">
              <a:buNone/>
            </a:pPr>
            <a:endParaRPr lang="en-US" sz="2400" dirty="0" smtClean="0"/>
          </a:p>
        </p:txBody>
      </p:sp>
      <p:pic>
        <p:nvPicPr>
          <p:cNvPr id="4" name="Picture 2" descr="D:\Bilder med källa\BH-050901-26.jpg"/>
          <p:cNvPicPr>
            <a:picLocks noChangeAspect="1" noChangeArrowheads="1"/>
          </p:cNvPicPr>
          <p:nvPr/>
        </p:nvPicPr>
        <p:blipFill>
          <a:blip r:embed="rId3" cstate="print"/>
          <a:srcRect/>
          <a:stretch>
            <a:fillRect/>
          </a:stretch>
        </p:blipFill>
        <p:spPr bwMode="auto">
          <a:xfrm>
            <a:off x="611560" y="1268760"/>
            <a:ext cx="7366000" cy="1512168"/>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620688"/>
            <a:ext cx="8229600" cy="1226400"/>
          </a:xfrm>
        </p:spPr>
        <p:txBody>
          <a:bodyPr>
            <a:normAutofit fontScale="90000"/>
          </a:bodyPr>
          <a:lstStyle/>
          <a:p>
            <a:pPr algn="ctr"/>
            <a:r>
              <a:rPr lang="sv-SE" dirty="0" smtClean="0"/>
              <a:t>BACKGROUND </a:t>
            </a:r>
            <a:r>
              <a:rPr lang="sv-SE" dirty="0"/>
              <a:t>T</a:t>
            </a:r>
            <a:r>
              <a:rPr lang="sv-SE" dirty="0" smtClean="0"/>
              <a:t>O THE 2009 AGREEMENT</a:t>
            </a:r>
            <a:endParaRPr lang="sv-SE" dirty="0"/>
          </a:p>
        </p:txBody>
      </p:sp>
      <p:sp>
        <p:nvSpPr>
          <p:cNvPr id="3" name="Platshållare för innehåll 2"/>
          <p:cNvSpPr>
            <a:spLocks noGrp="1"/>
          </p:cNvSpPr>
          <p:nvPr>
            <p:ph idx="1"/>
          </p:nvPr>
        </p:nvSpPr>
        <p:spPr>
          <a:xfrm>
            <a:off x="457200" y="1935480"/>
            <a:ext cx="4359332" cy="4517856"/>
          </a:xfrm>
        </p:spPr>
        <p:txBody>
          <a:bodyPr>
            <a:normAutofit fontScale="77500" lnSpcReduction="20000"/>
          </a:bodyPr>
          <a:lstStyle/>
          <a:p>
            <a:r>
              <a:rPr lang="sv-SE" sz="4000" dirty="0" smtClean="0"/>
              <a:t>New </a:t>
            </a:r>
            <a:r>
              <a:rPr lang="sv-SE" sz="4000" dirty="0" err="1" smtClean="0"/>
              <a:t>more</a:t>
            </a:r>
            <a:r>
              <a:rPr lang="sv-SE" sz="4000" dirty="0" smtClean="0"/>
              <a:t> </a:t>
            </a:r>
            <a:r>
              <a:rPr lang="sv-SE" sz="4000" dirty="0" err="1" smtClean="0"/>
              <a:t>rigorous</a:t>
            </a:r>
            <a:r>
              <a:rPr lang="sv-SE" sz="4000" dirty="0" smtClean="0"/>
              <a:t> national </a:t>
            </a:r>
            <a:r>
              <a:rPr lang="sv-SE" sz="4000" dirty="0" err="1" smtClean="0"/>
              <a:t>legislation</a:t>
            </a:r>
            <a:endParaRPr lang="sv-SE" sz="4000" dirty="0" smtClean="0"/>
          </a:p>
          <a:p>
            <a:r>
              <a:rPr lang="sv-SE" sz="4000" dirty="0" smtClean="0"/>
              <a:t>International </a:t>
            </a:r>
            <a:r>
              <a:rPr lang="sv-SE" sz="4000" dirty="0" err="1" smtClean="0"/>
              <a:t>agreements</a:t>
            </a:r>
            <a:r>
              <a:rPr lang="sv-SE" sz="4000" dirty="0" smtClean="0"/>
              <a:t>, </a:t>
            </a:r>
          </a:p>
          <a:p>
            <a:r>
              <a:rPr lang="sv-SE" sz="4000" dirty="0" smtClean="0"/>
              <a:t>EU </a:t>
            </a:r>
            <a:r>
              <a:rPr lang="sv-SE" sz="4000" dirty="0" err="1" smtClean="0"/>
              <a:t>legislation</a:t>
            </a:r>
            <a:r>
              <a:rPr lang="sv-SE" sz="4000" dirty="0" smtClean="0"/>
              <a:t>, </a:t>
            </a:r>
            <a:r>
              <a:rPr lang="sv-SE" sz="4000" dirty="0" err="1" smtClean="0"/>
              <a:t>especially</a:t>
            </a:r>
            <a:r>
              <a:rPr lang="sv-SE" sz="4000" dirty="0" smtClean="0"/>
              <a:t> WFD</a:t>
            </a:r>
          </a:p>
          <a:p>
            <a:endParaRPr lang="sv-SE" sz="4000" dirty="0"/>
          </a:p>
          <a:p>
            <a:pPr marL="0" indent="0">
              <a:buNone/>
            </a:pPr>
            <a:endParaRPr lang="sv-SE" sz="4000" dirty="0"/>
          </a:p>
          <a:p>
            <a:r>
              <a:rPr lang="sv-SE" sz="4000" dirty="0" err="1" smtClean="0"/>
              <a:t>Outdated</a:t>
            </a:r>
            <a:r>
              <a:rPr lang="sv-SE" sz="4000" dirty="0" smtClean="0"/>
              <a:t> the 1971 Agreement</a:t>
            </a:r>
          </a:p>
          <a:p>
            <a:endParaRPr lang="sv-SE" sz="4000" dirty="0" smtClean="0"/>
          </a:p>
          <a:p>
            <a:pPr>
              <a:buNone/>
            </a:pPr>
            <a:endParaRPr lang="sv-SE" sz="3200" dirty="0" smtClean="0"/>
          </a:p>
          <a:p>
            <a:endParaRPr lang="sv-SE" dirty="0"/>
          </a:p>
        </p:txBody>
      </p:sp>
      <p:sp>
        <p:nvSpPr>
          <p:cNvPr id="4" name="Ned 3"/>
          <p:cNvSpPr/>
          <p:nvPr/>
        </p:nvSpPr>
        <p:spPr>
          <a:xfrm>
            <a:off x="1755528" y="4509120"/>
            <a:ext cx="504056"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6" name="Picture 2" descr="D:\Bilder med källa\photo Olav Haslemo Torneträsk.jpg"/>
          <p:cNvPicPr>
            <a:picLocks noChangeAspect="1" noChangeArrowheads="1"/>
          </p:cNvPicPr>
          <p:nvPr/>
        </p:nvPicPr>
        <p:blipFill>
          <a:blip r:embed="rId3" cstate="print"/>
          <a:srcRect/>
          <a:stretch>
            <a:fillRect/>
          </a:stretch>
        </p:blipFill>
        <p:spPr bwMode="auto">
          <a:xfrm>
            <a:off x="4824314" y="2474985"/>
            <a:ext cx="3843511" cy="2557682"/>
          </a:xfrm>
          <a:prstGeom prst="rect">
            <a:avLst/>
          </a:prstGeom>
          <a:noFill/>
        </p:spPr>
      </p:pic>
    </p:spTree>
    <p:extLst>
      <p:ext uri="{BB962C8B-B14F-4D97-AF65-F5344CB8AC3E}">
        <p14:creationId xmlns:p14="http://schemas.microsoft.com/office/powerpoint/2010/main" val="9781723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692696"/>
            <a:ext cx="8229600" cy="1440160"/>
          </a:xfrm>
        </p:spPr>
        <p:txBody>
          <a:bodyPr>
            <a:noAutofit/>
          </a:bodyPr>
          <a:lstStyle/>
          <a:p>
            <a:pPr algn="ctr"/>
            <a:r>
              <a:rPr lang="sv-SE" sz="4400" b="1" dirty="0" smtClean="0"/>
              <a:t>EU WATER FRAMEWORK DIRECTIVE</a:t>
            </a:r>
            <a:endParaRPr lang="en-US" sz="4400" b="1" dirty="0"/>
          </a:p>
        </p:txBody>
      </p:sp>
      <p:sp>
        <p:nvSpPr>
          <p:cNvPr id="3" name="Platshållare för innehåll 2"/>
          <p:cNvSpPr>
            <a:spLocks noGrp="1"/>
          </p:cNvSpPr>
          <p:nvPr>
            <p:ph idx="1"/>
          </p:nvPr>
        </p:nvSpPr>
        <p:spPr>
          <a:xfrm>
            <a:off x="457200" y="2276872"/>
            <a:ext cx="8229600" cy="4047728"/>
          </a:xfrm>
        </p:spPr>
        <p:txBody>
          <a:bodyPr>
            <a:normAutofit/>
          </a:bodyPr>
          <a:lstStyle/>
          <a:p>
            <a:r>
              <a:rPr lang="sv-SE" dirty="0" err="1" smtClean="0"/>
              <a:t>Adopted</a:t>
            </a:r>
            <a:r>
              <a:rPr lang="sv-SE" dirty="0" smtClean="0"/>
              <a:t> in 2000</a:t>
            </a:r>
          </a:p>
          <a:p>
            <a:r>
              <a:rPr lang="en-US" dirty="0" smtClean="0"/>
              <a:t>To </a:t>
            </a:r>
            <a:r>
              <a:rPr lang="en-US" dirty="0"/>
              <a:t>protect and improve the quality of waters within the </a:t>
            </a:r>
            <a:r>
              <a:rPr lang="en-US" dirty="0" smtClean="0"/>
              <a:t>EU</a:t>
            </a:r>
          </a:p>
          <a:p>
            <a:r>
              <a:rPr lang="en-US" dirty="0" smtClean="0"/>
              <a:t>Good </a:t>
            </a:r>
            <a:r>
              <a:rPr lang="en-US" dirty="0"/>
              <a:t>status for all </a:t>
            </a:r>
            <a:r>
              <a:rPr lang="sv-SE" dirty="0"/>
              <a:t>all inland- </a:t>
            </a:r>
            <a:r>
              <a:rPr lang="sv-SE" dirty="0" err="1"/>
              <a:t>coast</a:t>
            </a:r>
            <a:r>
              <a:rPr lang="sv-SE" dirty="0"/>
              <a:t>-, and </a:t>
            </a:r>
            <a:r>
              <a:rPr lang="sv-SE" dirty="0" err="1" smtClean="0"/>
              <a:t>ground</a:t>
            </a:r>
            <a:r>
              <a:rPr lang="en-US" dirty="0" smtClean="0"/>
              <a:t>waters </a:t>
            </a:r>
            <a:r>
              <a:rPr lang="en-US" dirty="0"/>
              <a:t>by 2015</a:t>
            </a:r>
            <a:r>
              <a:rPr lang="en-US" dirty="0" smtClean="0"/>
              <a:t>. </a:t>
            </a:r>
          </a:p>
          <a:p>
            <a:r>
              <a:rPr lang="en-US" dirty="0" smtClean="0"/>
              <a:t>States </a:t>
            </a:r>
            <a:r>
              <a:rPr lang="en-US" dirty="0" smtClean="0"/>
              <a:t>governing the same river basin district are to cooperate. </a:t>
            </a:r>
          </a:p>
          <a:p>
            <a:pPr marL="0" indent="0">
              <a:buNone/>
            </a:pPr>
            <a:endParaRPr lang="en-US" dirty="0" smtClean="0"/>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704088"/>
            <a:ext cx="8229600" cy="1284752"/>
          </a:xfrm>
        </p:spPr>
        <p:txBody>
          <a:bodyPr>
            <a:noAutofit/>
          </a:bodyPr>
          <a:lstStyle/>
          <a:p>
            <a:pPr algn="ctr"/>
            <a:r>
              <a:rPr lang="sv-SE" sz="4000" b="1" dirty="0" smtClean="0"/>
              <a:t>DESIRED FEATURES IN THE NEW FINNISH-SWEDISH AGREEMENT</a:t>
            </a:r>
            <a:endParaRPr lang="en-US" sz="4000" b="1" dirty="0"/>
          </a:p>
        </p:txBody>
      </p:sp>
      <p:sp>
        <p:nvSpPr>
          <p:cNvPr id="3" name="Platshållare för innehåll 2"/>
          <p:cNvSpPr>
            <a:spLocks noGrp="1"/>
          </p:cNvSpPr>
          <p:nvPr>
            <p:ph idx="1"/>
          </p:nvPr>
        </p:nvSpPr>
        <p:spPr>
          <a:xfrm>
            <a:off x="3923928" y="2060848"/>
            <a:ext cx="4762872" cy="4263752"/>
          </a:xfrm>
        </p:spPr>
        <p:txBody>
          <a:bodyPr>
            <a:normAutofit fontScale="92500" lnSpcReduction="10000"/>
          </a:bodyPr>
          <a:lstStyle/>
          <a:p>
            <a:r>
              <a:rPr lang="en-GB" sz="2800" dirty="0" smtClean="0"/>
              <a:t>An agreement with a </a:t>
            </a:r>
            <a:r>
              <a:rPr lang="en-GB" sz="2800" dirty="0" smtClean="0"/>
              <a:t>more </a:t>
            </a:r>
            <a:r>
              <a:rPr lang="en-GB" sz="2800" b="1" dirty="0" smtClean="0"/>
              <a:t>holistic </a:t>
            </a:r>
            <a:r>
              <a:rPr lang="en-GB" sz="2800" b="1" dirty="0" smtClean="0"/>
              <a:t>approach </a:t>
            </a:r>
            <a:r>
              <a:rPr lang="en-GB" sz="2800" dirty="0" smtClean="0"/>
              <a:t>towards water management and environmental protection. </a:t>
            </a:r>
          </a:p>
          <a:p>
            <a:r>
              <a:rPr lang="en-GB" sz="2800" dirty="0" smtClean="0"/>
              <a:t>An agreement with less need of </a:t>
            </a:r>
            <a:r>
              <a:rPr lang="en-GB" sz="2800" b="1" dirty="0" smtClean="0"/>
              <a:t>revisions</a:t>
            </a:r>
            <a:r>
              <a:rPr lang="en-GB" sz="2800" dirty="0" smtClean="0"/>
              <a:t> in order to be kept up-to-date.</a:t>
            </a:r>
          </a:p>
          <a:p>
            <a:r>
              <a:rPr lang="en-US" sz="2800" dirty="0" smtClean="0"/>
              <a:t>The possibility of </a:t>
            </a:r>
            <a:r>
              <a:rPr lang="en-US" sz="2800" b="1" dirty="0" smtClean="0"/>
              <a:t>appeal</a:t>
            </a:r>
            <a:r>
              <a:rPr lang="en-US" sz="2800" dirty="0" smtClean="0"/>
              <a:t>.</a:t>
            </a:r>
          </a:p>
          <a:p>
            <a:r>
              <a:rPr lang="en-US" sz="2800" dirty="0" smtClean="0"/>
              <a:t>An agreement that could cater for the demands of </a:t>
            </a:r>
            <a:r>
              <a:rPr lang="en-US" sz="2800" b="1" dirty="0" smtClean="0"/>
              <a:t>plans under WFD</a:t>
            </a:r>
            <a:r>
              <a:rPr lang="en-US" sz="2800" dirty="0" smtClean="0"/>
              <a:t>.</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047516"/>
            <a:ext cx="3597275" cy="270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4771660"/>
            <a:ext cx="2414587"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pPr algn="ctr"/>
            <a:r>
              <a:rPr lang="sv-SE" dirty="0"/>
              <a:t>The 2009 AGREEMENT</a:t>
            </a:r>
          </a:p>
        </p:txBody>
      </p:sp>
      <p:sp>
        <p:nvSpPr>
          <p:cNvPr id="3" name="Platshållare för innehåll 2"/>
          <p:cNvSpPr>
            <a:spLocks noGrp="1"/>
          </p:cNvSpPr>
          <p:nvPr>
            <p:ph sz="half" idx="1"/>
          </p:nvPr>
        </p:nvSpPr>
        <p:spPr/>
        <p:txBody>
          <a:bodyPr>
            <a:normAutofit fontScale="77500" lnSpcReduction="20000"/>
          </a:bodyPr>
          <a:lstStyle/>
          <a:p>
            <a:r>
              <a:rPr lang="sv-SE" dirty="0" err="1" smtClean="0"/>
              <a:t>Result</a:t>
            </a:r>
            <a:r>
              <a:rPr lang="sv-SE" dirty="0" smtClean="0"/>
              <a:t>: An Agreement in </a:t>
            </a:r>
            <a:r>
              <a:rPr lang="sv-SE" dirty="0" err="1" smtClean="0"/>
              <a:t>which</a:t>
            </a:r>
            <a:r>
              <a:rPr lang="sv-SE" dirty="0" smtClean="0"/>
              <a:t> the Commission has </a:t>
            </a:r>
            <a:r>
              <a:rPr lang="sv-SE" dirty="0" err="1" smtClean="0"/>
              <a:t>lost</a:t>
            </a:r>
            <a:r>
              <a:rPr lang="sv-SE" dirty="0" smtClean="0"/>
              <a:t> </a:t>
            </a:r>
            <a:r>
              <a:rPr lang="sv-SE" dirty="0" err="1" smtClean="0"/>
              <a:t>it’s</a:t>
            </a:r>
            <a:r>
              <a:rPr lang="sv-SE" dirty="0" smtClean="0"/>
              <a:t> </a:t>
            </a:r>
            <a:r>
              <a:rPr lang="sv-SE" dirty="0" err="1" smtClean="0"/>
              <a:t>role</a:t>
            </a:r>
            <a:r>
              <a:rPr lang="sv-SE" dirty="0" smtClean="0"/>
              <a:t> as a </a:t>
            </a:r>
            <a:r>
              <a:rPr lang="sv-SE" dirty="0" err="1" smtClean="0"/>
              <a:t>permit</a:t>
            </a:r>
            <a:r>
              <a:rPr lang="sv-SE" dirty="0" smtClean="0"/>
              <a:t> </a:t>
            </a:r>
            <a:r>
              <a:rPr lang="sv-SE" dirty="0" err="1" smtClean="0"/>
              <a:t>authority</a:t>
            </a:r>
            <a:r>
              <a:rPr lang="sv-SE" dirty="0" smtClean="0"/>
              <a:t>. </a:t>
            </a:r>
          </a:p>
          <a:p>
            <a:r>
              <a:rPr lang="sv-SE" dirty="0" err="1" smtClean="0"/>
              <a:t>These</a:t>
            </a:r>
            <a:r>
              <a:rPr lang="sv-SE" dirty="0" smtClean="0"/>
              <a:t> </a:t>
            </a:r>
            <a:r>
              <a:rPr lang="sv-SE" dirty="0" err="1" smtClean="0"/>
              <a:t>powers</a:t>
            </a:r>
            <a:r>
              <a:rPr lang="sv-SE" dirty="0" smtClean="0"/>
              <a:t> </a:t>
            </a:r>
            <a:r>
              <a:rPr lang="sv-SE" dirty="0" err="1" smtClean="0"/>
              <a:t>have</a:t>
            </a:r>
            <a:r>
              <a:rPr lang="sv-SE" dirty="0" smtClean="0"/>
              <a:t> </a:t>
            </a:r>
            <a:r>
              <a:rPr lang="sv-SE" dirty="0" err="1" smtClean="0"/>
              <a:t>been</a:t>
            </a:r>
            <a:r>
              <a:rPr lang="sv-SE" dirty="0" smtClean="0"/>
              <a:t> </a:t>
            </a:r>
            <a:r>
              <a:rPr lang="sv-SE" dirty="0" err="1" smtClean="0"/>
              <a:t>shifted</a:t>
            </a:r>
            <a:r>
              <a:rPr lang="sv-SE" dirty="0" smtClean="0"/>
              <a:t> </a:t>
            </a:r>
            <a:r>
              <a:rPr lang="sv-SE" dirty="0" err="1" smtClean="0"/>
              <a:t>to</a:t>
            </a:r>
            <a:r>
              <a:rPr lang="sv-SE" dirty="0" smtClean="0"/>
              <a:t> national </a:t>
            </a:r>
            <a:r>
              <a:rPr lang="sv-SE" dirty="0" err="1" smtClean="0"/>
              <a:t>authorities</a:t>
            </a:r>
            <a:r>
              <a:rPr lang="sv-SE" dirty="0" smtClean="0"/>
              <a:t>.</a:t>
            </a:r>
          </a:p>
          <a:p>
            <a:r>
              <a:rPr lang="sv-SE" dirty="0" smtClean="0"/>
              <a:t>New </a:t>
            </a:r>
            <a:r>
              <a:rPr lang="sv-SE" dirty="0" err="1" smtClean="0"/>
              <a:t>Commission’s</a:t>
            </a:r>
            <a:r>
              <a:rPr lang="sv-SE" dirty="0" smtClean="0"/>
              <a:t> </a:t>
            </a:r>
            <a:r>
              <a:rPr lang="sv-SE" dirty="0" err="1" smtClean="0"/>
              <a:t>main</a:t>
            </a:r>
            <a:r>
              <a:rPr lang="sv-SE" dirty="0" smtClean="0"/>
              <a:t> </a:t>
            </a:r>
            <a:r>
              <a:rPr lang="sv-SE" dirty="0" err="1" smtClean="0"/>
              <a:t>role</a:t>
            </a:r>
            <a:r>
              <a:rPr lang="sv-SE" dirty="0" smtClean="0"/>
              <a:t> is </a:t>
            </a:r>
            <a:r>
              <a:rPr lang="sv-SE" dirty="0" err="1" smtClean="0"/>
              <a:t>to</a:t>
            </a:r>
            <a:r>
              <a:rPr lang="sv-SE" dirty="0" smtClean="0"/>
              <a:t> </a:t>
            </a:r>
            <a:r>
              <a:rPr lang="sv-SE" dirty="0" err="1" smtClean="0"/>
              <a:t>develop</a:t>
            </a:r>
            <a:r>
              <a:rPr lang="sv-SE" dirty="0" smtClean="0"/>
              <a:t> </a:t>
            </a:r>
            <a:r>
              <a:rPr lang="sv-SE" dirty="0" err="1" smtClean="0"/>
              <a:t>cooperation</a:t>
            </a:r>
            <a:r>
              <a:rPr lang="sv-SE" dirty="0" smtClean="0"/>
              <a:t> in the TRBD and  </a:t>
            </a:r>
            <a:r>
              <a:rPr lang="sv-SE" dirty="0" err="1" smtClean="0"/>
              <a:t>harmonise</a:t>
            </a:r>
            <a:r>
              <a:rPr lang="sv-SE" dirty="0" smtClean="0"/>
              <a:t> and </a:t>
            </a:r>
            <a:r>
              <a:rPr lang="sv-SE" dirty="0" err="1" smtClean="0"/>
              <a:t>coordinate</a:t>
            </a:r>
            <a:r>
              <a:rPr lang="sv-SE" dirty="0" smtClean="0"/>
              <a:t> plans and actions </a:t>
            </a:r>
            <a:r>
              <a:rPr lang="sv-SE" dirty="0" err="1" smtClean="0"/>
              <a:t>regarding</a:t>
            </a:r>
            <a:r>
              <a:rPr lang="sv-SE" dirty="0" smtClean="0"/>
              <a:t> the river </a:t>
            </a:r>
            <a:r>
              <a:rPr lang="sv-SE" dirty="0" err="1" smtClean="0"/>
              <a:t>basin</a:t>
            </a:r>
            <a:r>
              <a:rPr lang="sv-SE" dirty="0" smtClean="0"/>
              <a:t>.</a:t>
            </a:r>
          </a:p>
          <a:p>
            <a:r>
              <a:rPr lang="sv-SE" dirty="0" err="1" smtClean="0"/>
              <a:t>Confirm</a:t>
            </a:r>
            <a:r>
              <a:rPr lang="sv-SE" dirty="0" smtClean="0"/>
              <a:t> or </a:t>
            </a:r>
            <a:r>
              <a:rPr lang="sv-SE" dirty="0" err="1" smtClean="0"/>
              <a:t>reject</a:t>
            </a:r>
            <a:r>
              <a:rPr lang="sv-SE" dirty="0" smtClean="0"/>
              <a:t> plans</a:t>
            </a:r>
          </a:p>
          <a:p>
            <a:r>
              <a:rPr lang="sv-SE" dirty="0" smtClean="0"/>
              <a:t>The Commission </a:t>
            </a:r>
            <a:r>
              <a:rPr lang="sv-SE" dirty="0" err="1" smtClean="0"/>
              <a:t>also</a:t>
            </a:r>
            <a:r>
              <a:rPr lang="sv-SE" dirty="0" smtClean="0"/>
              <a:t> has the right </a:t>
            </a:r>
            <a:r>
              <a:rPr lang="sv-SE" dirty="0" err="1" smtClean="0"/>
              <a:t>to</a:t>
            </a:r>
            <a:r>
              <a:rPr lang="sv-SE" dirty="0" smtClean="0"/>
              <a:t> </a:t>
            </a:r>
            <a:r>
              <a:rPr lang="sv-SE" dirty="0" err="1" smtClean="0"/>
              <a:t>appeal</a:t>
            </a:r>
            <a:r>
              <a:rPr lang="sv-SE" dirty="0" smtClean="0"/>
              <a:t>, </a:t>
            </a:r>
            <a:r>
              <a:rPr lang="sv-SE" dirty="0" err="1" smtClean="0"/>
              <a:t>recieve</a:t>
            </a:r>
            <a:r>
              <a:rPr lang="sv-SE" dirty="0" smtClean="0"/>
              <a:t> information and </a:t>
            </a:r>
            <a:r>
              <a:rPr lang="sv-SE" dirty="0" err="1" smtClean="0"/>
              <a:t>give</a:t>
            </a:r>
            <a:r>
              <a:rPr lang="sv-SE" dirty="0" smtClean="0"/>
              <a:t> </a:t>
            </a:r>
            <a:r>
              <a:rPr lang="sv-SE" dirty="0" err="1" smtClean="0"/>
              <a:t>statements</a:t>
            </a:r>
            <a:r>
              <a:rPr lang="sv-SE" dirty="0" smtClean="0"/>
              <a:t> in </a:t>
            </a:r>
            <a:r>
              <a:rPr lang="sv-SE" dirty="0" err="1" smtClean="0"/>
              <a:t>issues</a:t>
            </a:r>
            <a:r>
              <a:rPr lang="sv-SE" dirty="0" smtClean="0"/>
              <a:t> </a:t>
            </a:r>
            <a:r>
              <a:rPr lang="sv-SE" dirty="0" err="1" smtClean="0"/>
              <a:t>within</a:t>
            </a:r>
            <a:r>
              <a:rPr lang="sv-SE" dirty="0" smtClean="0"/>
              <a:t> </a:t>
            </a:r>
            <a:r>
              <a:rPr lang="sv-SE" dirty="0" err="1" smtClean="0"/>
              <a:t>it’s</a:t>
            </a:r>
            <a:r>
              <a:rPr lang="sv-SE" dirty="0" smtClean="0"/>
              <a:t> </a:t>
            </a:r>
            <a:r>
              <a:rPr lang="sv-SE" dirty="0" err="1" smtClean="0"/>
              <a:t>scope</a:t>
            </a:r>
            <a:r>
              <a:rPr lang="sv-SE" dirty="0" smtClean="0"/>
              <a:t>. </a:t>
            </a:r>
            <a:endParaRPr lang="sv-SE" dirty="0"/>
          </a:p>
        </p:txBody>
      </p:sp>
      <p:sp>
        <p:nvSpPr>
          <p:cNvPr id="4" name="Platshållare för innehåll 3"/>
          <p:cNvSpPr>
            <a:spLocks noGrp="1"/>
          </p:cNvSpPr>
          <p:nvPr>
            <p:ph sz="half" idx="2"/>
          </p:nvPr>
        </p:nvSpPr>
        <p:spPr/>
        <p:txBody>
          <a:bodyPr>
            <a:normAutofit fontScale="77500" lnSpcReduction="20000"/>
          </a:bodyPr>
          <a:lstStyle/>
          <a:p>
            <a:pPr marL="0" indent="0">
              <a:buNone/>
            </a:pPr>
            <a:r>
              <a:rPr lang="sv-SE" dirty="0" err="1" smtClean="0"/>
              <a:t>Aim</a:t>
            </a:r>
            <a:r>
              <a:rPr lang="sv-SE" dirty="0" smtClean="0"/>
              <a:t> </a:t>
            </a:r>
            <a:r>
              <a:rPr lang="sv-SE" dirty="0" err="1" smtClean="0"/>
              <a:t>of</a:t>
            </a:r>
            <a:r>
              <a:rPr lang="sv-SE" dirty="0" smtClean="0"/>
              <a:t> 2009 Agreement</a:t>
            </a:r>
          </a:p>
          <a:p>
            <a:r>
              <a:rPr lang="en-US" dirty="0"/>
              <a:t>To secure an equitable use of the TDB to benefit the border </a:t>
            </a:r>
            <a:r>
              <a:rPr lang="en-US" dirty="0" smtClean="0"/>
              <a:t>region</a:t>
            </a:r>
          </a:p>
          <a:p>
            <a:r>
              <a:rPr lang="en-US" dirty="0" smtClean="0"/>
              <a:t>To coordinate </a:t>
            </a:r>
            <a:r>
              <a:rPr lang="en-US" dirty="0"/>
              <a:t>plans and actions to reach agreed goals regarding </a:t>
            </a:r>
          </a:p>
          <a:p>
            <a:pPr lvl="1"/>
            <a:r>
              <a:rPr lang="en-US" dirty="0"/>
              <a:t>water </a:t>
            </a:r>
            <a:r>
              <a:rPr lang="en-US" dirty="0" smtClean="0"/>
              <a:t>quality, monitoring </a:t>
            </a:r>
            <a:r>
              <a:rPr lang="en-US" dirty="0"/>
              <a:t>and sustainable use of waters (surface and </a:t>
            </a:r>
            <a:r>
              <a:rPr lang="en-US" dirty="0" err="1" smtClean="0"/>
              <a:t>groundwaters</a:t>
            </a:r>
            <a:r>
              <a:rPr lang="en-US" dirty="0" smtClean="0"/>
              <a:t> and fish stocks</a:t>
            </a:r>
            <a:endParaRPr lang="en-US" dirty="0"/>
          </a:p>
          <a:p>
            <a:pPr lvl="1"/>
            <a:r>
              <a:rPr lang="en-US" dirty="0"/>
              <a:t>Flood- and environmental damage </a:t>
            </a:r>
            <a:r>
              <a:rPr lang="en-US" dirty="0" smtClean="0"/>
              <a:t>protection</a:t>
            </a:r>
            <a:endParaRPr lang="en-US" dirty="0"/>
          </a:p>
          <a:p>
            <a:pPr lvl="1"/>
            <a:r>
              <a:rPr lang="en-US" dirty="0"/>
              <a:t>Nature Conservation</a:t>
            </a:r>
          </a:p>
          <a:p>
            <a:endParaRPr lang="sv-SE" dirty="0"/>
          </a:p>
        </p:txBody>
      </p:sp>
    </p:spTree>
    <p:extLst>
      <p:ext uri="{BB962C8B-B14F-4D97-AF65-F5344CB8AC3E}">
        <p14:creationId xmlns:p14="http://schemas.microsoft.com/office/powerpoint/2010/main" val="733972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286848" y="476672"/>
            <a:ext cx="8373616" cy="1512168"/>
          </a:xfrm>
        </p:spPr>
        <p:txBody>
          <a:bodyPr>
            <a:normAutofit fontScale="90000"/>
          </a:bodyPr>
          <a:lstStyle/>
          <a:p>
            <a:r>
              <a:rPr lang="sv-SE" dirty="0" smtClean="0"/>
              <a:t/>
            </a:r>
            <a:br>
              <a:rPr lang="sv-SE" dirty="0" smtClean="0"/>
            </a:br>
            <a:r>
              <a:rPr lang="sv-SE" dirty="0" smtClean="0"/>
              <a:t/>
            </a:r>
            <a:br>
              <a:rPr lang="sv-SE" dirty="0" smtClean="0"/>
            </a:br>
            <a:r>
              <a:rPr lang="sv-SE" dirty="0" smtClean="0"/>
              <a:t/>
            </a:r>
            <a:br>
              <a:rPr lang="sv-SE" dirty="0" smtClean="0"/>
            </a:br>
            <a:r>
              <a:rPr lang="sv-SE" dirty="0" smtClean="0"/>
              <a:t/>
            </a:r>
            <a:br>
              <a:rPr lang="sv-SE" dirty="0" smtClean="0"/>
            </a:br>
            <a:r>
              <a:rPr lang="sv-SE" dirty="0" smtClean="0"/>
              <a:t/>
            </a:r>
            <a:br>
              <a:rPr lang="sv-SE" dirty="0" smtClean="0"/>
            </a:br>
            <a:r>
              <a:rPr lang="sv-SE" dirty="0" smtClean="0"/>
              <a:t/>
            </a:r>
            <a:br>
              <a:rPr lang="sv-SE" dirty="0" smtClean="0"/>
            </a:br>
            <a:r>
              <a:rPr lang="sv-SE" dirty="0"/>
              <a:t/>
            </a:r>
            <a:br>
              <a:rPr lang="sv-SE" dirty="0"/>
            </a:br>
            <a:r>
              <a:rPr lang="sv-SE" dirty="0" smtClean="0"/>
              <a:t/>
            </a:r>
            <a:br>
              <a:rPr lang="sv-SE" dirty="0" smtClean="0"/>
            </a:br>
            <a:r>
              <a:rPr lang="sv-SE" dirty="0" smtClean="0"/>
              <a:t/>
            </a:r>
            <a:br>
              <a:rPr lang="sv-SE" dirty="0" smtClean="0"/>
            </a:br>
            <a:r>
              <a:rPr lang="sv-SE" dirty="0" smtClean="0"/>
              <a:t/>
            </a:r>
            <a:br>
              <a:rPr lang="sv-SE" dirty="0" smtClean="0"/>
            </a:br>
            <a:r>
              <a:rPr lang="sv-SE" dirty="0"/>
              <a:t/>
            </a:r>
            <a:br>
              <a:rPr lang="sv-SE" dirty="0"/>
            </a:br>
            <a:r>
              <a:rPr lang="en-US" sz="4000" dirty="0"/>
              <a:t/>
            </a:r>
            <a:br>
              <a:rPr lang="en-US" sz="4000" dirty="0"/>
            </a:br>
            <a:r>
              <a:rPr lang="en-US" sz="4000" dirty="0"/>
              <a:t>UTILISATION  UNDER THE 2009 AGREEMENT</a:t>
            </a:r>
            <a:br>
              <a:rPr lang="en-US" sz="4000" dirty="0"/>
            </a:br>
            <a:r>
              <a:rPr lang="en-US" sz="3100" dirty="0"/>
              <a:t>Builds on the principle of non-discrimination</a:t>
            </a:r>
            <a:endParaRPr lang="en-US" sz="3100" dirty="0"/>
          </a:p>
        </p:txBody>
      </p:sp>
      <p:sp>
        <p:nvSpPr>
          <p:cNvPr id="3" name="Platshållare för innehåll 2"/>
          <p:cNvSpPr>
            <a:spLocks noGrp="1"/>
          </p:cNvSpPr>
          <p:nvPr>
            <p:ph idx="1"/>
          </p:nvPr>
        </p:nvSpPr>
        <p:spPr>
          <a:xfrm>
            <a:off x="467544" y="1988840"/>
            <a:ext cx="4680520" cy="4536503"/>
          </a:xfrm>
        </p:spPr>
        <p:txBody>
          <a:bodyPr>
            <a:noAutofit/>
          </a:bodyPr>
          <a:lstStyle/>
          <a:p>
            <a:r>
              <a:rPr lang="en-US" sz="2400" dirty="0" smtClean="0"/>
              <a:t>The </a:t>
            </a:r>
            <a:r>
              <a:rPr lang="en-US" sz="2400" dirty="0"/>
              <a:t>countries have </a:t>
            </a:r>
            <a:r>
              <a:rPr lang="en-US" sz="2400" b="1" dirty="0"/>
              <a:t>equal right to the Border Rivers </a:t>
            </a:r>
            <a:r>
              <a:rPr lang="en-US" sz="2400" dirty="0"/>
              <a:t>and their tributaries even if more water flows through one of the countries’ territories than through the others (Art. 3.1</a:t>
            </a:r>
            <a:r>
              <a:rPr lang="en-US" sz="2400" dirty="0" smtClean="0"/>
              <a:t>).</a:t>
            </a:r>
            <a:endParaRPr lang="en-US" sz="2400" dirty="0"/>
          </a:p>
          <a:p>
            <a:r>
              <a:rPr lang="en-US" sz="2400" dirty="0"/>
              <a:t>When planning a new activity or regulating an old one, </a:t>
            </a:r>
            <a:r>
              <a:rPr lang="en-US" sz="2400" b="1" dirty="0"/>
              <a:t>effects on the other country </a:t>
            </a:r>
            <a:r>
              <a:rPr lang="en-US" sz="2400" dirty="0"/>
              <a:t>shall be regarded equal to effects within the country of the activity (Art. 16).</a:t>
            </a:r>
          </a:p>
        </p:txBody>
      </p:sp>
      <p:pic>
        <p:nvPicPr>
          <p:cNvPr id="5122" name="Picture 2"/>
          <p:cNvPicPr>
            <a:picLocks noChangeAspect="1" noChangeArrowheads="1"/>
          </p:cNvPicPr>
          <p:nvPr/>
        </p:nvPicPr>
        <p:blipFill>
          <a:blip r:embed="rId2" cstate="print"/>
          <a:srcRect/>
          <a:stretch>
            <a:fillRect/>
          </a:stretch>
        </p:blipFill>
        <p:spPr bwMode="auto">
          <a:xfrm>
            <a:off x="5166942" y="2534847"/>
            <a:ext cx="3835732" cy="3198409"/>
          </a:xfrm>
          <a:prstGeom prst="rect">
            <a:avLst/>
          </a:prstGeom>
          <a:noFill/>
          <a:ln w="9525">
            <a:noFill/>
            <a:miter lim="800000"/>
            <a:headEnd/>
            <a:tailEnd/>
          </a:ln>
        </p:spPr>
      </p:pic>
      <p:sp>
        <p:nvSpPr>
          <p:cNvPr id="5" name="Rektangel 4"/>
          <p:cNvSpPr/>
          <p:nvPr/>
        </p:nvSpPr>
        <p:spPr>
          <a:xfrm>
            <a:off x="6300192" y="5908630"/>
            <a:ext cx="2467150" cy="369332"/>
          </a:xfrm>
          <a:prstGeom prst="rect">
            <a:avLst/>
          </a:prstGeom>
        </p:spPr>
        <p:txBody>
          <a:bodyPr wrap="none">
            <a:spAutoFit/>
          </a:bodyPr>
          <a:lstStyle/>
          <a:p>
            <a:pPr marL="274320" lvl="0" indent="-274320">
              <a:spcBef>
                <a:spcPct val="20000"/>
              </a:spcBef>
              <a:buClr>
                <a:srgbClr val="0BD0D9"/>
              </a:buClr>
              <a:buSzPct val="95000"/>
            </a:pPr>
            <a:r>
              <a:rPr lang="sv-SE" dirty="0" smtClean="0">
                <a:solidFill>
                  <a:prstClr val="black"/>
                </a:solidFill>
              </a:rPr>
              <a:t>Photo: Eira </a:t>
            </a:r>
            <a:r>
              <a:rPr lang="en-US" dirty="0" smtClean="0">
                <a:solidFill>
                  <a:prstClr val="black"/>
                </a:solidFill>
              </a:rPr>
              <a:t>Luokkanen</a:t>
            </a:r>
            <a:endParaRPr lang="sv-SE" dirty="0" smtClean="0">
              <a:solidFill>
                <a:prstClr val="black"/>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pPr algn="ctr"/>
            <a:r>
              <a:rPr lang="sv-SE" dirty="0" smtClean="0"/>
              <a:t> PARTICIPATION ETC.</a:t>
            </a:r>
            <a:endParaRPr lang="sv-SE" dirty="0"/>
          </a:p>
        </p:txBody>
      </p:sp>
      <p:sp>
        <p:nvSpPr>
          <p:cNvPr id="3" name="Platshållare för innehåll 2"/>
          <p:cNvSpPr>
            <a:spLocks noGrp="1"/>
          </p:cNvSpPr>
          <p:nvPr>
            <p:ph idx="1"/>
          </p:nvPr>
        </p:nvSpPr>
        <p:spPr/>
        <p:txBody>
          <a:bodyPr>
            <a:normAutofit fontScale="92500" lnSpcReduction="10000"/>
          </a:bodyPr>
          <a:lstStyle/>
          <a:p>
            <a:r>
              <a:rPr lang="en-US" dirty="0" smtClean="0"/>
              <a:t>Stakeholders </a:t>
            </a:r>
            <a:r>
              <a:rPr lang="en-US" dirty="0"/>
              <a:t>have extensive rights to </a:t>
            </a:r>
            <a:r>
              <a:rPr lang="en-US" b="1" dirty="0"/>
              <a:t>participate</a:t>
            </a:r>
            <a:r>
              <a:rPr lang="en-US" dirty="0"/>
              <a:t> in consultation also regarding water permit cases on the other side of the </a:t>
            </a:r>
            <a:r>
              <a:rPr lang="en-US" dirty="0" smtClean="0"/>
              <a:t>border. Stakeholders have a right </a:t>
            </a:r>
            <a:r>
              <a:rPr lang="en-US" b="1" dirty="0" smtClean="0"/>
              <a:t>view documents</a:t>
            </a:r>
            <a:r>
              <a:rPr lang="en-US" dirty="0" smtClean="0"/>
              <a:t> at the Commission. Under the 1971 Agreement there was no such right.</a:t>
            </a:r>
          </a:p>
          <a:p>
            <a:r>
              <a:rPr lang="en-US" dirty="0" smtClean="0"/>
              <a:t>The Commission is responsible for info to the public</a:t>
            </a:r>
          </a:p>
          <a:p>
            <a:pPr marL="0" indent="0">
              <a:buNone/>
            </a:pPr>
            <a:endParaRPr lang="en-US" dirty="0"/>
          </a:p>
          <a:p>
            <a:r>
              <a:rPr lang="en-US" dirty="0"/>
              <a:t>Citizens in the other country have the same legal </a:t>
            </a:r>
            <a:r>
              <a:rPr lang="en-US" b="1" dirty="0"/>
              <a:t>rights of compensation and to appeal </a:t>
            </a:r>
            <a:r>
              <a:rPr lang="en-US" dirty="0"/>
              <a:t>as concerned citizens in the activity's country of origin (Art. 16). </a:t>
            </a:r>
          </a:p>
          <a:p>
            <a:r>
              <a:rPr lang="en-US" dirty="0"/>
              <a:t>No </a:t>
            </a:r>
            <a:r>
              <a:rPr lang="en-US" b="1" dirty="0" err="1"/>
              <a:t>transboundary</a:t>
            </a:r>
            <a:r>
              <a:rPr lang="en-US" b="1" dirty="0"/>
              <a:t> activity </a:t>
            </a:r>
            <a:r>
              <a:rPr lang="en-US" dirty="0"/>
              <a:t>can begin before the </a:t>
            </a:r>
            <a:r>
              <a:rPr lang="en-US" dirty="0" smtClean="0"/>
              <a:t>decision in </a:t>
            </a:r>
            <a:r>
              <a:rPr lang="en-US" dirty="0"/>
              <a:t>the other country </a:t>
            </a:r>
            <a:r>
              <a:rPr lang="en-US" dirty="0" smtClean="0"/>
              <a:t>has become final(Art</a:t>
            </a:r>
            <a:r>
              <a:rPr lang="en-US" dirty="0"/>
              <a:t>. 21).</a:t>
            </a:r>
          </a:p>
          <a:p>
            <a:endParaRPr lang="sv-SE" dirty="0"/>
          </a:p>
        </p:txBody>
      </p:sp>
    </p:spTree>
    <p:extLst>
      <p:ext uri="{BB962C8B-B14F-4D97-AF65-F5344CB8AC3E}">
        <p14:creationId xmlns:p14="http://schemas.microsoft.com/office/powerpoint/2010/main" val="40001794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normAutofit/>
          </a:bodyPr>
          <a:lstStyle/>
          <a:p>
            <a:pPr algn="ctr"/>
            <a:r>
              <a:rPr lang="en-US" smtClean="0"/>
              <a:t>PLANS</a:t>
            </a:r>
            <a:endParaRPr lang="en-US" dirty="0"/>
          </a:p>
        </p:txBody>
      </p:sp>
      <p:sp>
        <p:nvSpPr>
          <p:cNvPr id="3" name="Platshållare för innehåll 2"/>
          <p:cNvSpPr>
            <a:spLocks noGrp="1"/>
          </p:cNvSpPr>
          <p:nvPr>
            <p:ph idx="1"/>
          </p:nvPr>
        </p:nvSpPr>
        <p:spPr/>
        <p:txBody>
          <a:bodyPr>
            <a:normAutofit fontScale="92500" lnSpcReduction="10000"/>
          </a:bodyPr>
          <a:lstStyle/>
          <a:p>
            <a:r>
              <a:rPr lang="sv-SE" dirty="0" smtClean="0"/>
              <a:t>To </a:t>
            </a:r>
            <a:r>
              <a:rPr lang="sv-SE" dirty="0" err="1" smtClean="0"/>
              <a:t>project</a:t>
            </a:r>
            <a:r>
              <a:rPr lang="sv-SE" dirty="0" smtClean="0"/>
              <a:t> joint management plans is the </a:t>
            </a:r>
            <a:r>
              <a:rPr lang="sv-SE" dirty="0" err="1" smtClean="0"/>
              <a:t>aim</a:t>
            </a:r>
            <a:r>
              <a:rPr lang="sv-SE" dirty="0" smtClean="0"/>
              <a:t> </a:t>
            </a:r>
            <a:r>
              <a:rPr lang="sv-SE" dirty="0" err="1" smtClean="0"/>
              <a:t>of</a:t>
            </a:r>
            <a:r>
              <a:rPr lang="sv-SE" dirty="0" smtClean="0"/>
              <a:t> </a:t>
            </a:r>
            <a:r>
              <a:rPr lang="sv-SE" dirty="0" err="1" smtClean="0"/>
              <a:t>both</a:t>
            </a:r>
            <a:r>
              <a:rPr lang="sv-SE" dirty="0" smtClean="0"/>
              <a:t> the 2009 Agreement (Art. 4) and </a:t>
            </a:r>
            <a:r>
              <a:rPr lang="sv-SE" dirty="0" err="1" smtClean="0"/>
              <a:t>of</a:t>
            </a:r>
            <a:r>
              <a:rPr lang="sv-SE" dirty="0" smtClean="0"/>
              <a:t>  the WFD (Art 13.2). </a:t>
            </a:r>
          </a:p>
          <a:p>
            <a:r>
              <a:rPr lang="sv-SE" dirty="0" err="1" smtClean="0"/>
              <a:t>Up</a:t>
            </a:r>
            <a:r>
              <a:rPr lang="sv-SE" dirty="0" smtClean="0"/>
              <a:t> </a:t>
            </a:r>
            <a:r>
              <a:rPr lang="sv-SE" dirty="0" err="1" smtClean="0"/>
              <a:t>until</a:t>
            </a:r>
            <a:r>
              <a:rPr lang="sv-SE" dirty="0" smtClean="0"/>
              <a:t> </a:t>
            </a:r>
            <a:r>
              <a:rPr lang="sv-SE" dirty="0" err="1" smtClean="0"/>
              <a:t>now</a:t>
            </a:r>
            <a:r>
              <a:rPr lang="sv-SE" dirty="0" smtClean="0"/>
              <a:t>, Finland and Sweden </a:t>
            </a:r>
            <a:r>
              <a:rPr lang="sv-SE" dirty="0" err="1" smtClean="0"/>
              <a:t>have</a:t>
            </a:r>
            <a:r>
              <a:rPr lang="sv-SE" dirty="0" smtClean="0"/>
              <a:t> not </a:t>
            </a:r>
            <a:r>
              <a:rPr lang="sv-SE" dirty="0" err="1" smtClean="0"/>
              <a:t>succeded</a:t>
            </a:r>
            <a:r>
              <a:rPr lang="sv-SE" dirty="0" smtClean="0"/>
              <a:t> in </a:t>
            </a:r>
            <a:r>
              <a:rPr lang="sv-SE" dirty="0" err="1" smtClean="0"/>
              <a:t>this</a:t>
            </a:r>
            <a:r>
              <a:rPr lang="sv-SE" dirty="0" smtClean="0"/>
              <a:t>. </a:t>
            </a:r>
            <a:r>
              <a:rPr lang="sv-SE" dirty="0" err="1" smtClean="0"/>
              <a:t>Each</a:t>
            </a:r>
            <a:r>
              <a:rPr lang="sv-SE" dirty="0" smtClean="0"/>
              <a:t> country has </a:t>
            </a:r>
            <a:r>
              <a:rPr lang="sv-SE" dirty="0" err="1" smtClean="0"/>
              <a:t>reported</a:t>
            </a:r>
            <a:r>
              <a:rPr lang="sv-SE" dirty="0" smtClean="0"/>
              <a:t> </a:t>
            </a:r>
            <a:r>
              <a:rPr lang="sv-SE" dirty="0" err="1" smtClean="0"/>
              <a:t>seperatly</a:t>
            </a:r>
            <a:r>
              <a:rPr lang="sv-SE" dirty="0" smtClean="0"/>
              <a:t> </a:t>
            </a:r>
            <a:r>
              <a:rPr lang="sv-SE" dirty="0" err="1" smtClean="0"/>
              <a:t>to</a:t>
            </a:r>
            <a:r>
              <a:rPr lang="sv-SE" dirty="0" smtClean="0"/>
              <a:t> the EU. </a:t>
            </a:r>
          </a:p>
          <a:p>
            <a:r>
              <a:rPr lang="sv-SE" dirty="0" smtClean="0"/>
              <a:t>Different </a:t>
            </a:r>
            <a:r>
              <a:rPr lang="sv-SE" dirty="0" err="1" smtClean="0"/>
              <a:t>timespans</a:t>
            </a:r>
            <a:r>
              <a:rPr lang="sv-SE" dirty="0" smtClean="0"/>
              <a:t> for </a:t>
            </a:r>
            <a:r>
              <a:rPr lang="sv-SE" dirty="0" err="1" smtClean="0"/>
              <a:t>consultation</a:t>
            </a:r>
            <a:r>
              <a:rPr lang="sv-SE" dirty="0" smtClean="0"/>
              <a:t> (different implementation </a:t>
            </a:r>
            <a:r>
              <a:rPr lang="sv-SE" dirty="0" err="1" smtClean="0"/>
              <a:t>of</a:t>
            </a:r>
            <a:r>
              <a:rPr lang="sv-SE" dirty="0" smtClean="0"/>
              <a:t> the </a:t>
            </a:r>
            <a:r>
              <a:rPr lang="sv-SE" dirty="0" err="1" smtClean="0"/>
              <a:t>directive</a:t>
            </a:r>
            <a:r>
              <a:rPr lang="sv-SE" dirty="0" smtClean="0"/>
              <a:t>) under the WFD </a:t>
            </a:r>
            <a:r>
              <a:rPr lang="sv-SE" dirty="0" err="1" smtClean="0"/>
              <a:t>leads</a:t>
            </a:r>
            <a:r>
              <a:rPr lang="sv-SE" dirty="0" smtClean="0"/>
              <a:t> to Finland </a:t>
            </a:r>
            <a:r>
              <a:rPr lang="sv-SE" dirty="0" err="1" smtClean="0"/>
              <a:t>being</a:t>
            </a:r>
            <a:r>
              <a:rPr lang="sv-SE" dirty="0" smtClean="0"/>
              <a:t> 6 </a:t>
            </a:r>
            <a:r>
              <a:rPr lang="sv-SE" dirty="0" err="1" smtClean="0"/>
              <a:t>months</a:t>
            </a:r>
            <a:r>
              <a:rPr lang="sv-SE" dirty="0" smtClean="0"/>
              <a:t> </a:t>
            </a:r>
            <a:r>
              <a:rPr lang="sv-SE" dirty="0" err="1" smtClean="0"/>
              <a:t>ahead</a:t>
            </a:r>
            <a:r>
              <a:rPr lang="sv-SE" dirty="0" smtClean="0"/>
              <a:t> of Sweden in </a:t>
            </a:r>
            <a:r>
              <a:rPr lang="sv-SE" dirty="0" err="1" smtClean="0"/>
              <a:t>their</a:t>
            </a:r>
            <a:r>
              <a:rPr lang="sv-SE" dirty="0" smtClean="0"/>
              <a:t> work on plans.</a:t>
            </a:r>
          </a:p>
          <a:p>
            <a:r>
              <a:rPr lang="sv-SE" b="1" dirty="0" err="1" smtClean="0"/>
              <a:t>Need</a:t>
            </a:r>
            <a:r>
              <a:rPr lang="sv-SE" b="1" dirty="0" smtClean="0"/>
              <a:t> </a:t>
            </a:r>
            <a:r>
              <a:rPr lang="sv-SE" b="1" dirty="0" err="1" smtClean="0"/>
              <a:t>to</a:t>
            </a:r>
            <a:r>
              <a:rPr lang="sv-SE" b="1" dirty="0" smtClean="0"/>
              <a:t> </a:t>
            </a:r>
            <a:r>
              <a:rPr lang="sv-SE" b="1" dirty="0" err="1" smtClean="0"/>
              <a:t>coordinate</a:t>
            </a:r>
            <a:r>
              <a:rPr lang="sv-SE" b="1" dirty="0" smtClean="0"/>
              <a:t> </a:t>
            </a:r>
            <a:r>
              <a:rPr lang="sv-SE" b="1" dirty="0" err="1" smtClean="0"/>
              <a:t>timespans</a:t>
            </a:r>
            <a:r>
              <a:rPr lang="sv-SE" b="1" dirty="0" smtClean="0"/>
              <a:t> </a:t>
            </a:r>
            <a:r>
              <a:rPr lang="sv-SE" b="1" dirty="0" err="1" smtClean="0"/>
              <a:t>to</a:t>
            </a:r>
            <a:r>
              <a:rPr lang="sv-SE" b="1" dirty="0" smtClean="0"/>
              <a:t> </a:t>
            </a:r>
            <a:r>
              <a:rPr lang="sv-SE" b="1" dirty="0" err="1" smtClean="0"/>
              <a:t>reach</a:t>
            </a:r>
            <a:r>
              <a:rPr lang="sv-SE" b="1" dirty="0" smtClean="0"/>
              <a:t> </a:t>
            </a:r>
            <a:r>
              <a:rPr lang="sv-SE" b="1" dirty="0" err="1" smtClean="0"/>
              <a:t>effective</a:t>
            </a:r>
            <a:r>
              <a:rPr lang="sv-SE" b="1" dirty="0" smtClean="0"/>
              <a:t> </a:t>
            </a:r>
            <a:r>
              <a:rPr lang="sv-SE" b="1" dirty="0" err="1" smtClean="0"/>
              <a:t>governance</a:t>
            </a:r>
            <a:r>
              <a:rPr lang="sv-SE" b="1" dirty="0" smtClean="0"/>
              <a:t>.</a:t>
            </a:r>
          </a:p>
          <a:p>
            <a:r>
              <a:rPr lang="sv-SE" dirty="0" smtClean="0"/>
              <a:t>Plans to </a:t>
            </a:r>
            <a:r>
              <a:rPr lang="sv-SE" dirty="0" err="1" smtClean="0"/>
              <a:t>include</a:t>
            </a:r>
            <a:r>
              <a:rPr lang="sv-SE" dirty="0" smtClean="0"/>
              <a:t> Norway (not </a:t>
            </a:r>
            <a:r>
              <a:rPr lang="sv-SE" dirty="0" err="1" smtClean="0"/>
              <a:t>member</a:t>
            </a:r>
            <a:r>
              <a:rPr lang="sv-SE" dirty="0" smtClean="0"/>
              <a:t> of the EU) in the co-operation on managementplans under WFD </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pPr algn="ctr"/>
            <a:r>
              <a:rPr lang="sv-SE" dirty="0" smtClean="0"/>
              <a:t>FISHERY</a:t>
            </a:r>
            <a:endParaRPr lang="sv-SE" dirty="0"/>
          </a:p>
        </p:txBody>
      </p:sp>
      <p:sp>
        <p:nvSpPr>
          <p:cNvPr id="3" name="Platshållare för innehåll 2"/>
          <p:cNvSpPr>
            <a:spLocks noGrp="1"/>
          </p:cNvSpPr>
          <p:nvPr>
            <p:ph idx="1"/>
          </p:nvPr>
        </p:nvSpPr>
        <p:spPr/>
        <p:txBody>
          <a:bodyPr/>
          <a:lstStyle/>
          <a:p>
            <a:r>
              <a:rPr lang="sv-SE" dirty="0"/>
              <a:t>The </a:t>
            </a:r>
            <a:r>
              <a:rPr lang="sv-SE" dirty="0" err="1"/>
              <a:t>Fishery</a:t>
            </a:r>
            <a:r>
              <a:rPr lang="sv-SE" dirty="0"/>
              <a:t> by-</a:t>
            </a:r>
            <a:r>
              <a:rPr lang="sv-SE" dirty="0" err="1"/>
              <a:t>law</a:t>
            </a:r>
            <a:r>
              <a:rPr lang="sv-SE" dirty="0"/>
              <a:t> </a:t>
            </a:r>
            <a:r>
              <a:rPr lang="sv-SE" dirty="0" err="1"/>
              <a:t>constitutes</a:t>
            </a:r>
            <a:r>
              <a:rPr lang="sv-SE" dirty="0"/>
              <a:t> </a:t>
            </a:r>
            <a:r>
              <a:rPr lang="sv-SE" dirty="0" smtClean="0"/>
              <a:t>an </a:t>
            </a:r>
            <a:r>
              <a:rPr lang="sv-SE" dirty="0" err="1"/>
              <a:t>integrated</a:t>
            </a:r>
            <a:r>
              <a:rPr lang="sv-SE" dirty="0"/>
              <a:t> part </a:t>
            </a:r>
            <a:r>
              <a:rPr lang="sv-SE" dirty="0" err="1"/>
              <a:t>of</a:t>
            </a:r>
            <a:r>
              <a:rPr lang="sv-SE" dirty="0"/>
              <a:t> the ny </a:t>
            </a:r>
            <a:r>
              <a:rPr lang="sv-SE" dirty="0" err="1"/>
              <a:t>agreement</a:t>
            </a:r>
            <a:r>
              <a:rPr lang="sv-SE" dirty="0"/>
              <a:t>. It </a:t>
            </a:r>
            <a:r>
              <a:rPr lang="sv-SE" dirty="0" err="1"/>
              <a:t>contains</a:t>
            </a:r>
            <a:r>
              <a:rPr lang="sv-SE" dirty="0"/>
              <a:t> provisions </a:t>
            </a:r>
            <a:r>
              <a:rPr lang="sv-SE" dirty="0" err="1"/>
              <a:t>of</a:t>
            </a:r>
            <a:r>
              <a:rPr lang="sv-SE" dirty="0"/>
              <a:t> </a:t>
            </a:r>
            <a:r>
              <a:rPr lang="sv-SE" dirty="0" err="1"/>
              <a:t>e.g</a:t>
            </a:r>
            <a:r>
              <a:rPr lang="sv-SE" dirty="0"/>
              <a:t>. no-</a:t>
            </a:r>
            <a:r>
              <a:rPr lang="sv-SE" dirty="0" err="1"/>
              <a:t>take</a:t>
            </a:r>
            <a:r>
              <a:rPr lang="sv-SE" dirty="0"/>
              <a:t> </a:t>
            </a:r>
            <a:r>
              <a:rPr lang="sv-SE" dirty="0" err="1"/>
              <a:t>zones</a:t>
            </a:r>
            <a:r>
              <a:rPr lang="sv-SE" dirty="0"/>
              <a:t>, no-</a:t>
            </a:r>
            <a:r>
              <a:rPr lang="sv-SE" dirty="0" err="1"/>
              <a:t>take</a:t>
            </a:r>
            <a:r>
              <a:rPr lang="sv-SE" dirty="0"/>
              <a:t> periods, minimum </a:t>
            </a:r>
            <a:r>
              <a:rPr lang="sv-SE" dirty="0" err="1"/>
              <a:t>size</a:t>
            </a:r>
            <a:r>
              <a:rPr lang="sv-SE" dirty="0"/>
              <a:t> and </a:t>
            </a:r>
            <a:r>
              <a:rPr lang="sv-SE" dirty="0" err="1"/>
              <a:t>fishing</a:t>
            </a:r>
            <a:r>
              <a:rPr lang="sv-SE" dirty="0"/>
              <a:t> </a:t>
            </a:r>
            <a:r>
              <a:rPr lang="sv-SE" dirty="0" err="1"/>
              <a:t>equipment</a:t>
            </a:r>
            <a:r>
              <a:rPr lang="sv-SE" dirty="0"/>
              <a:t> and the </a:t>
            </a:r>
            <a:r>
              <a:rPr lang="sv-SE" dirty="0" err="1"/>
              <a:t>usage</a:t>
            </a:r>
            <a:r>
              <a:rPr lang="sv-SE" dirty="0"/>
              <a:t> </a:t>
            </a:r>
            <a:r>
              <a:rPr lang="sv-SE" dirty="0" err="1"/>
              <a:t>of</a:t>
            </a:r>
            <a:r>
              <a:rPr lang="sv-SE" dirty="0"/>
              <a:t> </a:t>
            </a:r>
            <a:r>
              <a:rPr lang="sv-SE" dirty="0" smtClean="0"/>
              <a:t>it.</a:t>
            </a:r>
          </a:p>
          <a:p>
            <a:r>
              <a:rPr lang="sv-SE" dirty="0" err="1" smtClean="0"/>
              <a:t>Fishery</a:t>
            </a:r>
            <a:r>
              <a:rPr lang="sv-SE" dirty="0" smtClean="0"/>
              <a:t> in Torne Rivers </a:t>
            </a:r>
            <a:r>
              <a:rPr lang="sv-SE" dirty="0" err="1" smtClean="0"/>
              <a:t>Fishery</a:t>
            </a:r>
            <a:r>
              <a:rPr lang="sv-SE" dirty="0" smtClean="0"/>
              <a:t> (</a:t>
            </a:r>
            <a:r>
              <a:rPr lang="sv-SE" dirty="0" err="1" smtClean="0"/>
              <a:t>somewhat</a:t>
            </a:r>
            <a:r>
              <a:rPr lang="sv-SE" dirty="0" smtClean="0"/>
              <a:t> </a:t>
            </a:r>
            <a:r>
              <a:rPr lang="sv-SE" dirty="0" err="1" smtClean="0"/>
              <a:t>smaller</a:t>
            </a:r>
            <a:r>
              <a:rPr lang="sv-SE" dirty="0" smtClean="0"/>
              <a:t> </a:t>
            </a:r>
            <a:r>
              <a:rPr lang="sv-SE" dirty="0" err="1" smtClean="0"/>
              <a:t>than</a:t>
            </a:r>
            <a:r>
              <a:rPr lang="sv-SE" dirty="0" smtClean="0"/>
              <a:t> the </a:t>
            </a:r>
            <a:r>
              <a:rPr lang="sv-SE" dirty="0" err="1" smtClean="0"/>
              <a:t>drainage</a:t>
            </a:r>
            <a:r>
              <a:rPr lang="sv-SE" dirty="0" smtClean="0"/>
              <a:t> </a:t>
            </a:r>
            <a:r>
              <a:rPr lang="sv-SE" dirty="0" err="1" smtClean="0"/>
              <a:t>basin</a:t>
            </a:r>
            <a:r>
              <a:rPr lang="sv-SE" dirty="0" smtClean="0"/>
              <a:t>) is handled by Närings-trafik- och miljöcentralen in </a:t>
            </a:r>
            <a:r>
              <a:rPr lang="sv-SE" dirty="0" err="1" smtClean="0"/>
              <a:t>Lapland</a:t>
            </a:r>
            <a:r>
              <a:rPr lang="sv-SE" dirty="0" smtClean="0"/>
              <a:t> in Finland and by the administrative </a:t>
            </a:r>
            <a:r>
              <a:rPr lang="sv-SE" dirty="0" err="1" smtClean="0"/>
              <a:t>county</a:t>
            </a:r>
            <a:r>
              <a:rPr lang="sv-SE" dirty="0" smtClean="0"/>
              <a:t> </a:t>
            </a:r>
            <a:r>
              <a:rPr lang="sv-SE" dirty="0" err="1" smtClean="0"/>
              <a:t>court</a:t>
            </a:r>
            <a:r>
              <a:rPr lang="sv-SE" dirty="0" smtClean="0"/>
              <a:t> and Havsmyndigheten in Sweden. </a:t>
            </a:r>
          </a:p>
          <a:p>
            <a:pPr marL="0" indent="0">
              <a:buNone/>
            </a:pPr>
            <a:endParaRPr lang="sv-SE" dirty="0" smtClean="0"/>
          </a:p>
          <a:p>
            <a:endParaRPr lang="sv-SE" dirty="0"/>
          </a:p>
        </p:txBody>
      </p:sp>
    </p:spTree>
    <p:extLst>
      <p:ext uri="{BB962C8B-B14F-4D97-AF65-F5344CB8AC3E}">
        <p14:creationId xmlns:p14="http://schemas.microsoft.com/office/powerpoint/2010/main" val="36925083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704088"/>
            <a:ext cx="8229600" cy="1572784"/>
          </a:xfrm>
        </p:spPr>
        <p:txBody>
          <a:bodyPr>
            <a:noAutofit/>
          </a:bodyPr>
          <a:lstStyle/>
          <a:p>
            <a:pPr algn="ctr"/>
            <a:r>
              <a:rPr lang="sv-SE" sz="4400" dirty="0" smtClean="0"/>
              <a:t>CONCLUSION</a:t>
            </a:r>
            <a:r>
              <a:rPr lang="sv-SE" sz="1600" dirty="0" smtClean="0"/>
              <a:t/>
            </a:r>
            <a:br>
              <a:rPr lang="sv-SE" sz="1600" dirty="0" smtClean="0"/>
            </a:br>
            <a:r>
              <a:rPr lang="en-US" sz="2000" dirty="0" smtClean="0"/>
              <a:t/>
            </a:r>
            <a:br>
              <a:rPr lang="en-US" sz="2000" dirty="0" smtClean="0"/>
            </a:br>
            <a:endParaRPr lang="sv-SE" sz="2000" dirty="0"/>
          </a:p>
        </p:txBody>
      </p:sp>
      <p:sp>
        <p:nvSpPr>
          <p:cNvPr id="3" name="Platshållare för text 2"/>
          <p:cNvSpPr>
            <a:spLocks noGrp="1"/>
          </p:cNvSpPr>
          <p:nvPr>
            <p:ph type="body" idx="1"/>
          </p:nvPr>
        </p:nvSpPr>
        <p:spPr>
          <a:xfrm>
            <a:off x="457200" y="2204864"/>
            <a:ext cx="4040188" cy="576064"/>
          </a:xfrm>
        </p:spPr>
        <p:txBody>
          <a:bodyPr/>
          <a:lstStyle/>
          <a:p>
            <a:r>
              <a:rPr lang="en-US" dirty="0"/>
              <a:t>Advantages under the new agreement </a:t>
            </a:r>
            <a:endParaRPr lang="sv-SE" dirty="0"/>
          </a:p>
        </p:txBody>
      </p:sp>
      <p:sp>
        <p:nvSpPr>
          <p:cNvPr id="4" name="Platshållare för text 3"/>
          <p:cNvSpPr>
            <a:spLocks noGrp="1"/>
          </p:cNvSpPr>
          <p:nvPr>
            <p:ph type="body" sz="half" idx="3"/>
          </p:nvPr>
        </p:nvSpPr>
        <p:spPr>
          <a:xfrm>
            <a:off x="4645025" y="2204864"/>
            <a:ext cx="4041775" cy="648072"/>
          </a:xfrm>
        </p:spPr>
        <p:txBody>
          <a:bodyPr/>
          <a:lstStyle/>
          <a:p>
            <a:r>
              <a:rPr lang="sv-SE" dirty="0" err="1"/>
              <a:t>Disadvantages</a:t>
            </a:r>
            <a:endParaRPr lang="sv-SE" dirty="0"/>
          </a:p>
          <a:p>
            <a:endParaRPr lang="sv-SE" dirty="0"/>
          </a:p>
        </p:txBody>
      </p:sp>
      <p:sp>
        <p:nvSpPr>
          <p:cNvPr id="5" name="Platshållare för innehåll 4"/>
          <p:cNvSpPr>
            <a:spLocks noGrp="1"/>
          </p:cNvSpPr>
          <p:nvPr>
            <p:ph sz="quarter" idx="2"/>
          </p:nvPr>
        </p:nvSpPr>
        <p:spPr>
          <a:xfrm>
            <a:off x="459804" y="3032956"/>
            <a:ext cx="4040188" cy="3132348"/>
          </a:xfrm>
        </p:spPr>
        <p:txBody>
          <a:bodyPr>
            <a:normAutofit/>
          </a:bodyPr>
          <a:lstStyle/>
          <a:p>
            <a:r>
              <a:rPr lang="en-US" sz="3200" dirty="0"/>
              <a:t>Possibility of appeal		</a:t>
            </a:r>
          </a:p>
          <a:p>
            <a:r>
              <a:rPr lang="en-US" sz="3200" dirty="0" smtClean="0"/>
              <a:t>Enhanced openness</a:t>
            </a:r>
            <a:endParaRPr lang="en-US" sz="3200" dirty="0" smtClean="0"/>
          </a:p>
          <a:p>
            <a:pPr marL="0" indent="0">
              <a:buNone/>
            </a:pPr>
            <a:endParaRPr lang="en-US" sz="3200" dirty="0"/>
          </a:p>
          <a:p>
            <a:r>
              <a:rPr lang="en-US" sz="3200" dirty="0"/>
              <a:t>Holistic </a:t>
            </a:r>
            <a:r>
              <a:rPr lang="en-US" sz="3200" dirty="0" smtClean="0"/>
              <a:t>approach </a:t>
            </a:r>
            <a:endParaRPr lang="en-US" sz="3200" dirty="0"/>
          </a:p>
        </p:txBody>
      </p:sp>
      <p:sp>
        <p:nvSpPr>
          <p:cNvPr id="6" name="Platshållare för innehåll 5"/>
          <p:cNvSpPr>
            <a:spLocks noGrp="1"/>
          </p:cNvSpPr>
          <p:nvPr>
            <p:ph sz="quarter" idx="4"/>
          </p:nvPr>
        </p:nvSpPr>
        <p:spPr>
          <a:xfrm>
            <a:off x="4645025" y="2996952"/>
            <a:ext cx="4041775" cy="3384376"/>
          </a:xfrm>
        </p:spPr>
        <p:txBody>
          <a:bodyPr>
            <a:normAutofit lnSpcReduction="10000"/>
          </a:bodyPr>
          <a:lstStyle/>
          <a:p>
            <a:r>
              <a:rPr lang="en-US" sz="3200" dirty="0"/>
              <a:t>Longer handling times for applications when shifted to national </a:t>
            </a:r>
            <a:r>
              <a:rPr lang="en-US" sz="3200" dirty="0" smtClean="0"/>
              <a:t>authorities</a:t>
            </a:r>
          </a:p>
          <a:p>
            <a:r>
              <a:rPr lang="en-US" sz="3200" dirty="0" smtClean="0"/>
              <a:t>Further away (physically)</a:t>
            </a:r>
            <a:endParaRPr lang="sv-SE" sz="3200" dirty="0"/>
          </a:p>
        </p:txBody>
      </p:sp>
    </p:spTree>
    <p:extLst>
      <p:ext uri="{BB962C8B-B14F-4D97-AF65-F5344CB8AC3E}">
        <p14:creationId xmlns:p14="http://schemas.microsoft.com/office/powerpoint/2010/main" val="69177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704088"/>
            <a:ext cx="8229600" cy="1356760"/>
          </a:xfrm>
        </p:spPr>
        <p:txBody>
          <a:bodyPr>
            <a:normAutofit/>
          </a:bodyPr>
          <a:lstStyle/>
          <a:p>
            <a:pPr algn="ctr"/>
            <a:r>
              <a:rPr lang="sv-SE" dirty="0" err="1" smtClean="0"/>
              <a:t>Thank</a:t>
            </a:r>
            <a:r>
              <a:rPr lang="sv-SE" dirty="0" smtClean="0"/>
              <a:t> </a:t>
            </a:r>
            <a:r>
              <a:rPr lang="sv-SE" dirty="0" err="1" smtClean="0"/>
              <a:t>you</a:t>
            </a:r>
            <a:r>
              <a:rPr lang="sv-SE" dirty="0" smtClean="0"/>
              <a:t> for </a:t>
            </a:r>
            <a:r>
              <a:rPr lang="sv-SE" dirty="0" err="1" smtClean="0"/>
              <a:t>listening</a:t>
            </a:r>
            <a:r>
              <a:rPr lang="sv-SE" dirty="0" smtClean="0"/>
              <a:t>!</a:t>
            </a:r>
            <a:r>
              <a:rPr lang="sv-SE" dirty="0"/>
              <a:t/>
            </a:r>
            <a:br>
              <a:rPr lang="sv-SE" dirty="0"/>
            </a:br>
            <a:r>
              <a:rPr lang="sv-SE" sz="2200" dirty="0" err="1"/>
              <a:t>Referenses</a:t>
            </a:r>
            <a:endParaRPr lang="en-US" sz="2200" dirty="0"/>
          </a:p>
        </p:txBody>
      </p:sp>
      <p:sp>
        <p:nvSpPr>
          <p:cNvPr id="3" name="Platshållare för innehåll 2"/>
          <p:cNvSpPr>
            <a:spLocks noGrp="1"/>
          </p:cNvSpPr>
          <p:nvPr>
            <p:ph idx="1"/>
          </p:nvPr>
        </p:nvSpPr>
        <p:spPr/>
        <p:txBody>
          <a:bodyPr>
            <a:normAutofit fontScale="70000" lnSpcReduction="20000"/>
          </a:bodyPr>
          <a:lstStyle/>
          <a:p>
            <a:endParaRPr lang="en-US" sz="1800" dirty="0" smtClean="0"/>
          </a:p>
          <a:p>
            <a:r>
              <a:rPr lang="en-US" sz="1800" dirty="0" smtClean="0"/>
              <a:t>The 2009 Frontier Rivers Agreement between Finland and Sweden SÖ 2010:21 </a:t>
            </a:r>
            <a:r>
              <a:rPr lang="en-US" sz="1800" u="sng" dirty="0" smtClean="0">
                <a:solidFill>
                  <a:schemeClr val="tx1">
                    <a:lumMod val="95000"/>
                    <a:lumOff val="5000"/>
                  </a:schemeClr>
                </a:solidFill>
                <a:hlinkClick r:id="rId2"/>
              </a:rPr>
              <a:t>http://www.sweden.gov.se/sb/d/12316/a/169441</a:t>
            </a:r>
            <a:r>
              <a:rPr lang="en-US" sz="1800" dirty="0" smtClean="0">
                <a:solidFill>
                  <a:schemeClr val="tx1">
                    <a:lumMod val="95000"/>
                    <a:lumOff val="5000"/>
                  </a:schemeClr>
                </a:solidFill>
                <a:hlinkClick r:id="rId2"/>
              </a:rPr>
              <a:t> last accessed 2011-06-25</a:t>
            </a:r>
            <a:endParaRPr lang="en-US" sz="1800" dirty="0" smtClean="0">
              <a:solidFill>
                <a:schemeClr val="tx1">
                  <a:lumMod val="95000"/>
                  <a:lumOff val="5000"/>
                </a:schemeClr>
              </a:solidFill>
            </a:endParaRPr>
          </a:p>
          <a:p>
            <a:r>
              <a:rPr lang="en-US" sz="1800" dirty="0" smtClean="0"/>
              <a:t>The Frontier Rivers Agreement 1971 between Finland and Sweden </a:t>
            </a:r>
          </a:p>
          <a:p>
            <a:r>
              <a:rPr lang="en-US" sz="1800" dirty="0" smtClean="0"/>
              <a:t>Prop. 2009/10:212 (Swedish </a:t>
            </a:r>
            <a:r>
              <a:rPr lang="sv-SE" sz="1800" dirty="0" err="1" smtClean="0"/>
              <a:t>Government</a:t>
            </a:r>
            <a:r>
              <a:rPr lang="sv-SE" sz="1800" dirty="0" smtClean="0"/>
              <a:t> Proposition)</a:t>
            </a:r>
            <a:endParaRPr lang="en-US" sz="1800" dirty="0" smtClean="0"/>
          </a:p>
          <a:p>
            <a:r>
              <a:rPr lang="en-US" sz="1800" dirty="0" smtClean="0"/>
              <a:t>Prop. 1971:137 (Swedish </a:t>
            </a:r>
            <a:r>
              <a:rPr lang="sv-SE" sz="1800" dirty="0" err="1" smtClean="0"/>
              <a:t>Government</a:t>
            </a:r>
            <a:r>
              <a:rPr lang="sv-SE" sz="1800" dirty="0" smtClean="0"/>
              <a:t> Proposition)</a:t>
            </a:r>
          </a:p>
          <a:p>
            <a:r>
              <a:rPr lang="en-US" sz="1600" dirty="0" smtClean="0"/>
              <a:t>SOU 1998:39 (</a:t>
            </a:r>
            <a:r>
              <a:rPr lang="en-US" sz="1800" dirty="0" smtClean="0"/>
              <a:t>Swedish Government Official Report) </a:t>
            </a:r>
          </a:p>
          <a:p>
            <a:r>
              <a:rPr lang="sv-SE" sz="1800" dirty="0" smtClean="0"/>
              <a:t>RP 264/2009 </a:t>
            </a:r>
            <a:r>
              <a:rPr lang="sv-SE" sz="1800" dirty="0" err="1" smtClean="0"/>
              <a:t>rd</a:t>
            </a:r>
            <a:r>
              <a:rPr lang="sv-SE" sz="1800" dirty="0" smtClean="0"/>
              <a:t> (Finnish </a:t>
            </a:r>
            <a:r>
              <a:rPr lang="sv-SE" sz="1800" dirty="0" err="1" smtClean="0"/>
              <a:t>Government</a:t>
            </a:r>
            <a:r>
              <a:rPr lang="sv-SE" sz="1800" dirty="0" smtClean="0"/>
              <a:t> Proposition)</a:t>
            </a:r>
            <a:r>
              <a:rPr lang="en-US" sz="1800" dirty="0" smtClean="0"/>
              <a:t> </a:t>
            </a:r>
          </a:p>
          <a:p>
            <a:r>
              <a:rPr lang="sv-SE" sz="1800" dirty="0" smtClean="0"/>
              <a:t>Finland </a:t>
            </a:r>
            <a:r>
              <a:rPr lang="sv-SE" sz="1800" dirty="0" err="1" smtClean="0"/>
              <a:t>Ministry</a:t>
            </a:r>
            <a:r>
              <a:rPr lang="sv-SE" sz="1800" dirty="0" smtClean="0"/>
              <a:t> of Environment </a:t>
            </a:r>
            <a:r>
              <a:rPr lang="en-US" sz="1800" u="sng" dirty="0" smtClean="0">
                <a:hlinkClick r:id="rId3"/>
              </a:rPr>
              <a:t>http://www.environment.fi/default.asp?node=19874&amp;lan=en</a:t>
            </a:r>
            <a:r>
              <a:rPr lang="en-US" sz="1800" dirty="0" smtClean="0"/>
              <a:t> last accessed 2011-06-27</a:t>
            </a:r>
          </a:p>
          <a:p>
            <a:r>
              <a:rPr lang="en-GB" sz="1800" dirty="0" smtClean="0"/>
              <a:t>Economic Commission for Europe</a:t>
            </a:r>
            <a:r>
              <a:rPr lang="en-GB" sz="1600" dirty="0" smtClean="0"/>
              <a:t> Assessment of transboundary rivers, lakes and </a:t>
            </a:r>
            <a:r>
              <a:rPr lang="en-GB" sz="1600" dirty="0" err="1" smtClean="0"/>
              <a:t>groundwaters</a:t>
            </a:r>
            <a:r>
              <a:rPr lang="en-GB" sz="1600" dirty="0" smtClean="0"/>
              <a:t> discharging into the Baltic Sea</a:t>
            </a:r>
            <a:r>
              <a:rPr lang="en-US" sz="1800" dirty="0" smtClean="0"/>
              <a:t> </a:t>
            </a:r>
            <a:r>
              <a:rPr lang="en-GB" sz="2000" dirty="0" smtClean="0"/>
              <a:t>ECE/MP.WAT/WG.2/2011/8–ECE/MP.WAT/WG1/2011/8 </a:t>
            </a:r>
            <a:r>
              <a:rPr lang="en-US" sz="1800" i="1" dirty="0" smtClean="0">
                <a:hlinkClick r:id="rId4"/>
              </a:rPr>
              <a:t>www.unece.org/.../ECE_MP_WAT_WG2_2011_16_discharging_into_Baltic _Sea.doc</a:t>
            </a:r>
            <a:r>
              <a:rPr lang="en-US" sz="1800" dirty="0" smtClean="0"/>
              <a:t> last accessed 2011-06-28</a:t>
            </a:r>
          </a:p>
          <a:p>
            <a:r>
              <a:rPr lang="sv-SE" sz="1800" dirty="0" smtClean="0"/>
              <a:t>TRIWA II Management of an International River Basin </a:t>
            </a:r>
            <a:r>
              <a:rPr lang="sv-SE" sz="1800" dirty="0" err="1" smtClean="0"/>
              <a:t>District</a:t>
            </a:r>
            <a:r>
              <a:rPr lang="sv-SE" sz="1800" dirty="0" smtClean="0"/>
              <a:t> – Torne River, </a:t>
            </a:r>
            <a:r>
              <a:rPr lang="en-US" sz="1800" dirty="0" smtClean="0"/>
              <a:t>FINNISH ENVIRONMENT 10 | 2008 Lapland Regional Environment Centre, County Administrative Board of </a:t>
            </a:r>
            <a:r>
              <a:rPr lang="en-US" sz="1800" dirty="0" err="1" smtClean="0"/>
              <a:t>Norrbotten</a:t>
            </a:r>
            <a:r>
              <a:rPr lang="en-US" sz="1800" dirty="0" smtClean="0"/>
              <a:t> </a:t>
            </a:r>
            <a:r>
              <a:rPr lang="en-US" sz="1800" dirty="0" smtClean="0">
                <a:hlinkClick r:id="rId5"/>
              </a:rPr>
              <a:t>http://www.lansstyrelsen.se/norrbotten/SiteCollectionDocuments/Sv/publikationer/miljo%20och%20klimat/TRIWA/TRIWA%20II%20Final%20Report.pdf</a:t>
            </a:r>
            <a:r>
              <a:rPr lang="en-US" sz="1800" dirty="0" smtClean="0"/>
              <a:t> last accessed 2011-06-30</a:t>
            </a:r>
            <a:endParaRPr lang="en-US" sz="2000" dirty="0" smtClean="0"/>
          </a:p>
          <a:p>
            <a:r>
              <a:rPr lang="sv-SE" sz="1800" dirty="0" smtClean="0"/>
              <a:t>The Nordic museum </a:t>
            </a:r>
            <a:r>
              <a:rPr lang="sv-SE" sz="1800" dirty="0" smtClean="0">
                <a:hlinkClick r:id="rId6"/>
              </a:rPr>
              <a:t>http://nationellaminoriteter.nordiskamuseet.se/tornedalingar.htm last accessed 2011-06-28</a:t>
            </a:r>
            <a:endParaRPr lang="sv-SE" sz="1800" dirty="0" smtClean="0"/>
          </a:p>
          <a:p>
            <a:r>
              <a:rPr lang="en-US" sz="1800" dirty="0" err="1" smtClean="0"/>
              <a:t>Haparanda</a:t>
            </a:r>
            <a:r>
              <a:rPr lang="en-US" sz="1800" dirty="0" smtClean="0"/>
              <a:t> Town </a:t>
            </a:r>
            <a:r>
              <a:rPr lang="en-US" sz="1800" u="sng" dirty="0" smtClean="0">
                <a:hlinkClick r:id="rId7"/>
              </a:rPr>
              <a:t>http://www.haparanda.se/nya-sidor-haparanda/portal-haparanda/portalsidor/bo-i-haparanda/historik.html</a:t>
            </a:r>
            <a:r>
              <a:rPr lang="en-US" sz="1800" dirty="0" smtClean="0"/>
              <a:t> last accessed 2011-06-16</a:t>
            </a:r>
          </a:p>
          <a:p>
            <a:endParaRPr lang="sv-SE" sz="1800" dirty="0" smtClean="0"/>
          </a:p>
          <a:p>
            <a:endParaRPr lang="sv-SE" dirty="0" smtClean="0"/>
          </a:p>
          <a:p>
            <a:endParaRPr lang="en-US" dirty="0" smtClean="0"/>
          </a:p>
          <a:p>
            <a:endParaRPr lang="sv-SE" dirty="0" smtClean="0"/>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öde">
  <a:themeElements>
    <a:clrScheme name="Flöde">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öde">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öde">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7510</TotalTime>
  <Words>1933</Words>
  <Application>Microsoft Office PowerPoint</Application>
  <PresentationFormat>Bildspel på skärmen (4:3)</PresentationFormat>
  <Paragraphs>137</Paragraphs>
  <Slides>15</Slides>
  <Notes>11</Notes>
  <HiddenSlides>0</HiddenSlides>
  <MMClips>0</MMClips>
  <ScaleCrop>false</ScaleCrop>
  <HeadingPairs>
    <vt:vector size="4" baseType="variant">
      <vt:variant>
        <vt:lpstr>Tema</vt:lpstr>
      </vt:variant>
      <vt:variant>
        <vt:i4>1</vt:i4>
      </vt:variant>
      <vt:variant>
        <vt:lpstr>Bildrubriker</vt:lpstr>
      </vt:variant>
      <vt:variant>
        <vt:i4>15</vt:i4>
      </vt:variant>
    </vt:vector>
  </HeadingPairs>
  <TitlesOfParts>
    <vt:vector size="16" baseType="lpstr">
      <vt:lpstr>Flöde</vt:lpstr>
      <vt:lpstr>THE PAST, THE TRANSITION AND THE FUTURE – ROLE OF THE FRONTIERS RIVERS AGREEMENT BETWEEN FINLAND AND SWEDEN  </vt:lpstr>
      <vt:lpstr>THE TORNE RIVER DRAINAGE BASIN</vt:lpstr>
      <vt:lpstr>TORNE RIVER BASIN  - GENERAL </vt:lpstr>
      <vt:lpstr>UNPROBLEMATIC COOPERATION</vt:lpstr>
      <vt:lpstr>        THE 1971 AGREEMENT AND ITS COMMISSION</vt:lpstr>
      <vt:lpstr>BACKGROUND TO THE 2009 AGREEMENT</vt:lpstr>
      <vt:lpstr>EU WATER FRAMEWORK DIRECTIVE</vt:lpstr>
      <vt:lpstr>DESIRED FEATURES IN THE NEW FINNISH-SWEDISH AGREEMENT</vt:lpstr>
      <vt:lpstr>The 2009 AGREEMENT</vt:lpstr>
      <vt:lpstr>            UTILISATION  UNDER THE 2009 AGREEMENT Builds on the principle of non-discrimination</vt:lpstr>
      <vt:lpstr> PARTICIPATION ETC.</vt:lpstr>
      <vt:lpstr>PLANS</vt:lpstr>
      <vt:lpstr>FISHERY</vt:lpstr>
      <vt:lpstr>CONCLUSION  </vt:lpstr>
      <vt:lpstr>Thank you for listening! Referenses</vt:lpstr>
    </vt:vector>
  </TitlesOfParts>
  <Company>Juridiska Fakulteten vid Lunds Universitet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Finnish Swedish Border River Agreement</dc:title>
  <dc:creator>josefing</dc:creator>
  <cp:lastModifiedBy>Modestymy</cp:lastModifiedBy>
  <cp:revision>332</cp:revision>
  <dcterms:created xsi:type="dcterms:W3CDTF">2011-06-14T12:34:11Z</dcterms:created>
  <dcterms:modified xsi:type="dcterms:W3CDTF">2011-07-06T13:09:55Z</dcterms:modified>
</cp:coreProperties>
</file>