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sldIdLst>
    <p:sldId id="275" r:id="rId2"/>
    <p:sldId id="282" r:id="rId3"/>
    <p:sldId id="294" r:id="rId4"/>
    <p:sldId id="303" r:id="rId5"/>
    <p:sldId id="296" r:id="rId6"/>
    <p:sldId id="297" r:id="rId7"/>
    <p:sldId id="298" r:id="rId8"/>
    <p:sldId id="299" r:id="rId9"/>
    <p:sldId id="300" r:id="rId10"/>
    <p:sldId id="291" r:id="rId11"/>
    <p:sldId id="301" r:id="rId12"/>
    <p:sldId id="292" r:id="rId13"/>
    <p:sldId id="302" r:id="rId14"/>
    <p:sldId id="306" r:id="rId15"/>
    <p:sldId id="287" r:id="rId16"/>
    <p:sldId id="308" r:id="rId17"/>
    <p:sldId id="288" r:id="rId18"/>
    <p:sldId id="307" r:id="rId19"/>
    <p:sldId id="314" r:id="rId20"/>
    <p:sldId id="315" r:id="rId21"/>
    <p:sldId id="290" r:id="rId22"/>
    <p:sldId id="316" r:id="rId23"/>
    <p:sldId id="317" r:id="rId24"/>
    <p:sldId id="318" r:id="rId25"/>
    <p:sldId id="319" r:id="rId26"/>
    <p:sldId id="320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itt användarnamn" initials="Da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9900"/>
    <a:srgbClr val="FF6600"/>
    <a:srgbClr val="00CCFF"/>
    <a:srgbClr val="0099FF"/>
    <a:srgbClr val="FF6699"/>
    <a:srgbClr val="000096"/>
    <a:srgbClr val="339966"/>
    <a:srgbClr val="00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15" autoAdjust="0"/>
    <p:restoredTop sz="94711" autoAdjust="0"/>
  </p:normalViewPr>
  <p:slideViewPr>
    <p:cSldViewPr>
      <p:cViewPr varScale="1">
        <p:scale>
          <a:sx n="59" d="100"/>
          <a:sy n="59" d="100"/>
        </p:scale>
        <p:origin x="-88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7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6-14T18:50:51.375" idx="9">
    <p:pos x="4963" y="2905"/>
    <p:text>given that Angola already has a policy and strategy we should probably mention them but add that this has been a closed process and suspicions are that it has been a "desk-top approach".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B56490C-A52F-4ED3-BA9C-354E84172C5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AA42CD-7E7F-45EA-AA24-6CAAB8A20B04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56490C-A52F-4ED3-BA9C-354E84172C58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2C8196-1619-4432-8236-2BB37A0A89FA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Z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ZA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2C8196-1619-4432-8236-2BB37A0A89FA}" type="slidenum">
              <a:rPr lang="en-Z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Z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/>
          <p:nvPr userDrawn="1"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ZA" sz="1800" b="1" kern="1200" dirty="0" smtClean="0">
                <a:solidFill>
                  <a:schemeClr val="tx1"/>
                </a:solidFill>
                <a:latin typeface="Arial" charset="0"/>
                <a:ea typeface="+mn-ea"/>
                <a:cs typeface="Arial" charset="0"/>
              </a:rPr>
              <a:t>Biofuels and Bio-Energy as Climate Change Mitigation Tools: REDD vs CDM</a:t>
            </a:r>
            <a:endParaRPr lang="en-ZA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ZA" noProof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825" y="0"/>
            <a:ext cx="1979613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fld id="{498A028C-2DEA-4C43-8E9C-F1B0CD9219CF}" type="datetime1">
              <a:rPr lang="de-DE" sz="1200">
                <a:solidFill>
                  <a:schemeClr val="bg1"/>
                </a:solidFill>
              </a:rPr>
              <a:pPr eaLnBrk="0" hangingPunct="0">
                <a:defRPr/>
              </a:pPr>
              <a:t>18.06.2010</a:t>
            </a:fld>
            <a:r>
              <a:rPr lang="de-DE" sz="1200">
                <a:solidFill>
                  <a:schemeClr val="bg1"/>
                </a:solidFill>
              </a:rPr>
              <a:t>     Seite </a:t>
            </a:r>
            <a:fld id="{67A5BD65-5FD1-42BA-9623-1157C3803AC6}" type="slidenum">
              <a:rPr lang="de-DE" sz="1200">
                <a:solidFill>
                  <a:schemeClr val="bg1"/>
                </a:solidFill>
              </a:rPr>
              <a:pPr eaLnBrk="0" hangingPunct="0">
                <a:defRPr/>
              </a:pPr>
              <a:t>‹#›</a:t>
            </a:fld>
            <a:endParaRPr lang="de-DE" sz="1200">
              <a:solidFill>
                <a:schemeClr val="bg1"/>
              </a:solidFill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sz="2400">
              <a:latin typeface="Times" pitchFamily="18" charset="0"/>
            </a:endParaRP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5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 sz="2400">
              <a:latin typeface="Times" pitchFamily="18" charset="0"/>
            </a:endParaRPr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592888"/>
            <a:ext cx="1295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7912100" y="6592888"/>
            <a:ext cx="92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e-DE" sz="1200">
                <a:solidFill>
                  <a:schemeClr val="bg1"/>
                </a:solidFill>
              </a:rPr>
              <a:t>Seite </a:t>
            </a:r>
            <a:fld id="{AFFBB308-95DF-434E-A1F5-1EF61C2AC0BA}" type="slidenum">
              <a:rPr lang="de-DE" sz="1200">
                <a:solidFill>
                  <a:schemeClr val="bg1"/>
                </a:solidFill>
              </a:rPr>
              <a:pPr eaLnBrk="0" hangingPunct="0">
                <a:defRPr/>
              </a:pPr>
              <a:t>‹#›</a:t>
            </a:fld>
            <a:endParaRPr lang="de-DE" sz="1200">
              <a:solidFill>
                <a:schemeClr val="bg1"/>
              </a:solidFill>
            </a:endParaRPr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olor_RGB_LowRES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15125" y="5876925"/>
            <a:ext cx="24288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accent2">
                <a:lumMod val="60000"/>
                <a:lumOff val="40000"/>
              </a:schemeClr>
            </a:outerShdw>
          </a:effectLst>
        </p:spPr>
      </p:pic>
      <p:pic>
        <p:nvPicPr>
          <p:cNvPr id="3087" name="Picture 15" descr="sadc_logo2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5734050"/>
            <a:ext cx="10287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1905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2pPr>
      <a:lvl3pPr marL="952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-18"/>
        <a:buChar char="»"/>
        <a:defRPr sz="1400">
          <a:solidFill>
            <a:schemeClr val="tx1"/>
          </a:solidFill>
          <a:latin typeface="+mn-lt"/>
        </a:defRPr>
      </a:lvl3pPr>
      <a:lvl4pPr marL="1333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-18"/>
        <a:buChar char="»"/>
        <a:defRPr sz="1400">
          <a:solidFill>
            <a:schemeClr val="tx1"/>
          </a:solidFill>
          <a:latin typeface="+mn-lt"/>
        </a:defRPr>
      </a:lvl4pPr>
      <a:lvl5pPr marL="2235200" indent="-3048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6924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6pPr>
      <a:lvl7pPr marL="31496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7pPr>
      <a:lvl8pPr marL="36068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8pPr>
      <a:lvl9pPr marL="40640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468313" y="0"/>
            <a:ext cx="82296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b="1">
              <a:solidFill>
                <a:srgbClr val="00009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827088" y="2349500"/>
            <a:ext cx="76327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04800" indent="-3048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AutoNum type="arabicPeriod"/>
            </a:pPr>
            <a:endParaRPr lang="en-US" sz="1600"/>
          </a:p>
        </p:txBody>
      </p:sp>
      <p:sp>
        <p:nvSpPr>
          <p:cNvPr id="16388" name="Rectangle 7"/>
          <p:cNvSpPr>
            <a:spLocks noChangeArrowheads="1"/>
          </p:cNvSpPr>
          <p:nvPr/>
        </p:nvSpPr>
        <p:spPr bwMode="auto">
          <a:xfrm>
            <a:off x="2182813" y="0"/>
            <a:ext cx="6961187" cy="91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2200" b="1">
              <a:solidFill>
                <a:srgbClr val="777777"/>
              </a:solidFill>
            </a:endParaRPr>
          </a:p>
        </p:txBody>
      </p:sp>
      <p:sp>
        <p:nvSpPr>
          <p:cNvPr id="16389" name="Rectangle 8"/>
          <p:cNvSpPr>
            <a:spLocks noChangeArrowheads="1"/>
          </p:cNvSpPr>
          <p:nvPr/>
        </p:nvSpPr>
        <p:spPr bwMode="auto">
          <a:xfrm>
            <a:off x="357158" y="642918"/>
            <a:ext cx="8501062" cy="538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04800" indent="-304800" algn="ctr" eaLnBrk="0" hangingPunct="0">
              <a:lnSpc>
                <a:spcPct val="80000"/>
              </a:lnSpc>
            </a:pPr>
            <a:endParaRPr lang="en-US" sz="2000" b="1"/>
          </a:p>
        </p:txBody>
      </p:sp>
      <p:sp>
        <p:nvSpPr>
          <p:cNvPr id="16390" name="Rectangle 7"/>
          <p:cNvSpPr>
            <a:spLocks noGrp="1" noChangeArrowheads="1"/>
          </p:cNvSpPr>
          <p:nvPr>
            <p:ph type="ctrTitle"/>
          </p:nvPr>
        </p:nvSpPr>
        <p:spPr bwMode="auto">
          <a:xfrm>
            <a:off x="571472" y="1000108"/>
            <a:ext cx="7772400" cy="14700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Sustainability and Regulatory Regimes for Biofuels in Southern Africa</a:t>
            </a:r>
          </a:p>
        </p:txBody>
      </p:sp>
      <p:sp>
        <p:nvSpPr>
          <p:cNvPr id="16391" name="Rectangle 8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57290" y="2500306"/>
            <a:ext cx="6400800" cy="1752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i="1" dirty="0" smtClean="0"/>
              <a:t>Presented by:</a:t>
            </a:r>
          </a:p>
          <a:p>
            <a:r>
              <a:rPr lang="en-US" sz="2000" b="1" dirty="0" smtClean="0"/>
              <a:t>Geoff Stiles</a:t>
            </a:r>
          </a:p>
          <a:p>
            <a:r>
              <a:rPr lang="en-US" sz="1600" dirty="0" smtClean="0"/>
              <a:t>Technical Advisor/Biofuels &amp; Bioenergy</a:t>
            </a:r>
          </a:p>
          <a:p>
            <a:r>
              <a:rPr lang="en-US" sz="1600" dirty="0" smtClean="0"/>
              <a:t>SADC Secretariat</a:t>
            </a:r>
          </a:p>
          <a:p>
            <a:endParaRPr lang="en-US" sz="2400" dirty="0" smtClean="0"/>
          </a:p>
          <a:p>
            <a:pPr lvl="0" indent="457200" eaLnBrk="1" hangingPunct="1">
              <a:spcBef>
                <a:spcPts val="480"/>
              </a:spcBef>
              <a:buClrTx/>
            </a:pPr>
            <a:r>
              <a:rPr lang="en-US" sz="2000" i="1" dirty="0" smtClean="0"/>
              <a:t>Presented to:</a:t>
            </a:r>
            <a:endParaRPr lang="en-CA" sz="1800" b="1" dirty="0" smtClean="0">
              <a:ea typeface="Calibri" pitchFamily="34" charset="0"/>
              <a:cs typeface="Times New Roman" pitchFamily="18" charset="0"/>
            </a:endParaRPr>
          </a:p>
          <a:p>
            <a:pPr lvl="0" indent="457200" eaLnBrk="1" hangingPunct="1">
              <a:spcBef>
                <a:spcPts val="480"/>
              </a:spcBef>
              <a:buClrTx/>
            </a:pPr>
            <a:r>
              <a:rPr lang="en-CA" sz="1800" b="1" dirty="0" smtClean="0">
                <a:ea typeface="Calibri" pitchFamily="34" charset="0"/>
                <a:cs typeface="Times New Roman" pitchFamily="18" charset="0"/>
              </a:rPr>
              <a:t>BIOFUELS: LEGAL AND POLICY DIMENSIONS</a:t>
            </a:r>
            <a:r>
              <a:rPr lang="en-CA" sz="1600" b="1" dirty="0" smtClean="0">
                <a:ea typeface="Calibri" pitchFamily="34" charset="0"/>
                <a:cs typeface="Times New Roman" pitchFamily="18" charset="0"/>
              </a:rPr>
              <a:t>	</a:t>
            </a:r>
            <a:r>
              <a:rPr lang="en-CA" sz="1600" dirty="0" smtClean="0">
                <a:ea typeface="Calibri" pitchFamily="34" charset="0"/>
                <a:cs typeface="Times New Roman" pitchFamily="18" charset="0"/>
              </a:rPr>
              <a:t>IUCN Academy of Environmental Law and </a:t>
            </a:r>
          </a:p>
          <a:p>
            <a:pPr lvl="0" indent="457200" eaLnBrk="1" hangingPunct="1">
              <a:spcBef>
                <a:spcPts val="480"/>
              </a:spcBef>
              <a:buClrTx/>
            </a:pPr>
            <a:r>
              <a:rPr lang="en-CA" sz="1600" dirty="0" smtClean="0">
                <a:ea typeface="Calibri" pitchFamily="34" charset="0"/>
                <a:cs typeface="Times New Roman" pitchFamily="18" charset="0"/>
              </a:rPr>
              <a:t>The Law Foundation of Ontario</a:t>
            </a:r>
          </a:p>
          <a:p>
            <a:pPr lvl="0" indent="457200" eaLnBrk="1" hangingPunct="1">
              <a:spcBef>
                <a:spcPct val="0"/>
              </a:spcBef>
              <a:buClrTx/>
            </a:pPr>
            <a:endParaRPr lang="en-CA" sz="1600" dirty="0" smtClean="0">
              <a:ea typeface="Calibri" pitchFamily="34" charset="0"/>
              <a:cs typeface="Times New Roman" pitchFamily="18" charset="0"/>
            </a:endParaRPr>
          </a:p>
          <a:p>
            <a:pPr lvl="0" indent="457200" eaLnBrk="1" hangingPunct="1">
              <a:spcBef>
                <a:spcPct val="0"/>
              </a:spcBef>
              <a:buClrTx/>
            </a:pPr>
            <a:r>
              <a:rPr lang="en-CA" sz="1800" b="1" dirty="0" smtClean="0">
                <a:cs typeface="Times New Roman" pitchFamily="18" charset="0"/>
              </a:rPr>
              <a:t>18 June 2010</a:t>
            </a:r>
            <a:endParaRPr lang="en-CA" sz="2400" b="1" dirty="0" smtClean="0">
              <a:cs typeface="Arial" pitchFamily="34" charset="0"/>
            </a:endParaRPr>
          </a:p>
          <a:p>
            <a:endParaRPr lang="en-US" sz="2400" dirty="0" smtClean="0"/>
          </a:p>
          <a:p>
            <a:endParaRPr 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929718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sz="2600" dirty="0" smtClean="0">
                <a:solidFill>
                  <a:schemeClr val="tx1"/>
                </a:solidFill>
              </a:rPr>
              <a:t>The Southern African Development Community (SADC)</a:t>
            </a:r>
            <a:endParaRPr lang="en-ZA" sz="2600" dirty="0">
              <a:solidFill>
                <a:schemeClr val="tx1"/>
              </a:solidFill>
            </a:endParaRPr>
          </a:p>
        </p:txBody>
      </p:sp>
      <p:pic>
        <p:nvPicPr>
          <p:cNvPr id="6" name="Picture 5" descr="sadc_map-small-tes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5839" y="1571612"/>
            <a:ext cx="4513957" cy="42862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29256" y="1428736"/>
            <a:ext cx="350046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15 countries (including Seychelles)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Founded in 1980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Restructured in 1992 and again in 2001.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Secretariat in Botswana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Council of Ministers meets annually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Annual </a:t>
            </a:r>
            <a:r>
              <a:rPr lang="en-ZA" sz="2200" dirty="0" err="1" smtClean="0"/>
              <a:t>sectoral</a:t>
            </a:r>
            <a:r>
              <a:rPr lang="en-ZA" sz="2200" dirty="0" smtClean="0"/>
              <a:t> meetings as well.</a:t>
            </a:r>
          </a:p>
          <a:p>
            <a:pPr marL="180000" indent="-180000">
              <a:buFont typeface="Arial" pitchFamily="34" charset="0"/>
              <a:buChar char="•"/>
            </a:pPr>
            <a:r>
              <a:rPr lang="en-ZA" sz="2200" dirty="0" smtClean="0"/>
              <a:t>Strong emphasis on trade and infrastructure development.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weet sorgh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785794"/>
            <a:ext cx="2286016" cy="3429025"/>
          </a:xfrm>
          <a:prstGeom prst="rect">
            <a:avLst/>
          </a:prstGeom>
        </p:spPr>
      </p:pic>
      <p:pic>
        <p:nvPicPr>
          <p:cNvPr id="5" name="Picture 4" descr="biodiesel_clip_image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928670"/>
            <a:ext cx="3092150" cy="2214578"/>
          </a:xfrm>
          <a:prstGeom prst="rect">
            <a:avLst/>
          </a:prstGeom>
        </p:spPr>
      </p:pic>
      <p:pic>
        <p:nvPicPr>
          <p:cNvPr id="6" name="Picture 5" descr="microfueler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3429000"/>
            <a:ext cx="2197212" cy="2504110"/>
          </a:xfrm>
          <a:prstGeom prst="rect">
            <a:avLst/>
          </a:prstGeom>
        </p:spPr>
      </p:pic>
      <p:pic>
        <p:nvPicPr>
          <p:cNvPr id="7" name="Picture 6" descr="cut_sugarca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39508" y="3429000"/>
            <a:ext cx="2704683" cy="3000396"/>
          </a:xfrm>
          <a:prstGeom prst="rect">
            <a:avLst/>
          </a:prstGeom>
        </p:spPr>
      </p:pic>
      <p:pic>
        <p:nvPicPr>
          <p:cNvPr id="8" name="Picture 7" descr="Jatropha_curcas2_hennin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48" y="2928934"/>
            <a:ext cx="2389592" cy="2928958"/>
          </a:xfrm>
          <a:prstGeom prst="rect">
            <a:avLst/>
          </a:prstGeom>
        </p:spPr>
      </p:pic>
      <p:pic>
        <p:nvPicPr>
          <p:cNvPr id="9" name="Picture 8" descr="jatropha_curca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785794"/>
            <a:ext cx="3142809" cy="2643206"/>
          </a:xfrm>
          <a:prstGeom prst="rect">
            <a:avLst/>
          </a:prstGeom>
        </p:spPr>
      </p:pic>
      <p:pic>
        <p:nvPicPr>
          <p:cNvPr id="10" name="Picture 9" descr="biodiesel_clip_image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857232"/>
            <a:ext cx="3092150" cy="22145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ZA" sz="2400" dirty="0" smtClean="0">
                <a:solidFill>
                  <a:schemeClr val="tx1"/>
                </a:solidFill>
              </a:rPr>
              <a:t/>
            </a:r>
            <a:br>
              <a:rPr lang="en-ZA" sz="2400" dirty="0" smtClean="0">
                <a:solidFill>
                  <a:schemeClr val="tx1"/>
                </a:solidFill>
              </a:rPr>
            </a:br>
            <a:r>
              <a:rPr lang="en-ZA" sz="2400" dirty="0" smtClean="0">
                <a:solidFill>
                  <a:schemeClr val="tx1"/>
                </a:solidFill>
              </a:rPr>
              <a:t/>
            </a:r>
            <a:br>
              <a:rPr lang="en-ZA" sz="2400" dirty="0" smtClean="0">
                <a:solidFill>
                  <a:schemeClr val="tx1"/>
                </a:solidFill>
              </a:rPr>
            </a:br>
            <a:r>
              <a:rPr lang="en-ZA" sz="2800" dirty="0" smtClean="0">
                <a:solidFill>
                  <a:schemeClr val="tx1"/>
                </a:solidFill>
              </a:rPr>
              <a:t>Overview: </a:t>
            </a:r>
            <a:r>
              <a:rPr lang="en-ZA" sz="2800" dirty="0" smtClean="0">
                <a:solidFill>
                  <a:schemeClr val="tx1"/>
                </a:solidFill>
              </a:rPr>
              <a:t>Policy and Regulation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en-ZA" sz="2400" dirty="0" smtClean="0"/>
              <a:t>Most SADC member states are committed to developing biofuel strategies addressing</a:t>
            </a:r>
          </a:p>
          <a:p>
            <a:pPr lvl="1"/>
            <a:r>
              <a:rPr lang="en-ZA" sz="2400" dirty="0" smtClean="0"/>
              <a:t>Sustainability issues</a:t>
            </a:r>
          </a:p>
          <a:p>
            <a:pPr lvl="1"/>
            <a:r>
              <a:rPr lang="en-ZA" sz="2400" dirty="0" smtClean="0"/>
              <a:t>Rural economic development</a:t>
            </a:r>
          </a:p>
          <a:p>
            <a:pPr lvl="1"/>
            <a:r>
              <a:rPr lang="en-ZA" sz="2400" dirty="0" smtClean="0"/>
              <a:t>Energy access</a:t>
            </a:r>
          </a:p>
          <a:p>
            <a:r>
              <a:rPr lang="en-ZA" sz="2400" dirty="0" smtClean="0"/>
              <a:t>A few, e.g. South Africa, Mozambique and Tanzania, are also considering how to attract investment, balancing need for </a:t>
            </a:r>
            <a:r>
              <a:rPr lang="en-ZA" sz="2400" dirty="0" err="1" smtClean="0"/>
              <a:t>FDI</a:t>
            </a:r>
            <a:r>
              <a:rPr lang="en-ZA" sz="2400" dirty="0" smtClean="0"/>
              <a:t> against potential adverse impacts.</a:t>
            </a:r>
          </a:p>
          <a:p>
            <a:r>
              <a:rPr lang="en-ZA" sz="2400" dirty="0" smtClean="0"/>
              <a:t>No SADC member states are considering major environmental and social impact criteria, in contrast to the EU.</a:t>
            </a:r>
          </a:p>
          <a:p>
            <a:pPr lvl="1"/>
            <a:endParaRPr lang="en-ZA" sz="2400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State of Play</a:t>
            </a:r>
            <a:r>
              <a:rPr lang="en-ZA" sz="2800" dirty="0" smtClean="0">
                <a:solidFill>
                  <a:schemeClr val="tx1"/>
                </a:solidFill>
              </a:rPr>
              <a:t>:  Production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214974"/>
          </a:xfrm>
        </p:spPr>
        <p:txBody>
          <a:bodyPr/>
          <a:lstStyle/>
          <a:p>
            <a:r>
              <a:rPr lang="en-GB" sz="2000" b="1" dirty="0" err="1" smtClean="0"/>
              <a:t>Bioethanol</a:t>
            </a:r>
            <a:r>
              <a:rPr lang="en-GB" sz="2000" dirty="0" smtClean="0"/>
              <a:t> </a:t>
            </a:r>
            <a:r>
              <a:rPr lang="en-GB" sz="2000" dirty="0" smtClean="0"/>
              <a:t>is by far the major biofuel in </a:t>
            </a:r>
            <a:r>
              <a:rPr lang="en-GB" sz="2000" dirty="0" smtClean="0"/>
              <a:t>the region with sugarcane molasses the main source. </a:t>
            </a:r>
          </a:p>
          <a:p>
            <a:pPr lvl="1"/>
            <a:r>
              <a:rPr lang="en-GB" sz="1800" b="1" dirty="0" smtClean="0"/>
              <a:t>Malawi </a:t>
            </a:r>
            <a:r>
              <a:rPr lang="en-GB" sz="1800" dirty="0" smtClean="0"/>
              <a:t>(18m litres/a) and </a:t>
            </a:r>
            <a:r>
              <a:rPr lang="en-GB" sz="1800" dirty="0" smtClean="0"/>
              <a:t>more recently </a:t>
            </a:r>
            <a:r>
              <a:rPr lang="en-GB" sz="1800" b="1" dirty="0" smtClean="0"/>
              <a:t>Zimbabwe</a:t>
            </a:r>
            <a:r>
              <a:rPr lang="en-GB" sz="1800" dirty="0" smtClean="0"/>
              <a:t> </a:t>
            </a:r>
            <a:r>
              <a:rPr lang="en-GB" sz="1800" dirty="0" smtClean="0"/>
              <a:t>(15 m litres/a, down from 40 m in 1980s) are </a:t>
            </a:r>
            <a:r>
              <a:rPr lang="en-GB" sz="1800" dirty="0" smtClean="0"/>
              <a:t>producing ethanol already.</a:t>
            </a:r>
          </a:p>
          <a:p>
            <a:pPr lvl="1"/>
            <a:r>
              <a:rPr lang="en-GB" sz="1800" b="1" dirty="0" smtClean="0"/>
              <a:t>Tanzania, Zambia and Mozambique </a:t>
            </a:r>
            <a:r>
              <a:rPr lang="en-GB" sz="1800" dirty="0" smtClean="0"/>
              <a:t>(with existing sugar plantations) are exploring the use of molasses for </a:t>
            </a:r>
            <a:r>
              <a:rPr lang="en-GB" sz="1800" dirty="0" err="1" smtClean="0"/>
              <a:t>bioethanol</a:t>
            </a:r>
            <a:r>
              <a:rPr lang="en-GB" sz="1800" dirty="0" smtClean="0"/>
              <a:t>. (Mozambique could produce enough ethanol from existing molasses by-product to achieve a 21%blend!)</a:t>
            </a:r>
          </a:p>
          <a:p>
            <a:pPr lvl="1"/>
            <a:r>
              <a:rPr lang="en-GB" sz="1800" dirty="0" smtClean="0"/>
              <a:t>In 2007 </a:t>
            </a:r>
            <a:r>
              <a:rPr lang="en-GB" sz="1800" b="1" dirty="0" smtClean="0"/>
              <a:t>Swaziland</a:t>
            </a:r>
            <a:r>
              <a:rPr lang="en-GB" sz="1800" dirty="0" smtClean="0"/>
              <a:t> introduced a pilot </a:t>
            </a:r>
            <a:r>
              <a:rPr lang="en-GB" sz="1800" dirty="0" err="1" smtClean="0"/>
              <a:t>bioethanol</a:t>
            </a:r>
            <a:r>
              <a:rPr lang="en-GB" sz="1800" dirty="0" smtClean="0"/>
              <a:t> programme that is expected to scale up in 2010. (Imported flexi-fuel pilot car 2009).</a:t>
            </a:r>
            <a:endParaRPr lang="en-ZA" sz="1800" dirty="0" smtClean="0"/>
          </a:p>
          <a:p>
            <a:r>
              <a:rPr lang="en-GB" sz="2000" b="1" dirty="0" smtClean="0"/>
              <a:t>Biodiesel is being produced only on a very small scale:</a:t>
            </a:r>
          </a:p>
          <a:p>
            <a:pPr lvl="1"/>
            <a:r>
              <a:rPr lang="en-GB" sz="1800" b="1" dirty="0" smtClean="0"/>
              <a:t>Mozambique </a:t>
            </a:r>
            <a:r>
              <a:rPr lang="en-GB" sz="1800" dirty="0" smtClean="0"/>
              <a:t>1 million litres from coco oil in 2008 but has since focused on use of coconuts for food.</a:t>
            </a:r>
          </a:p>
          <a:p>
            <a:pPr lvl="1"/>
            <a:r>
              <a:rPr lang="en-GB" sz="1800" b="1" dirty="0" smtClean="0"/>
              <a:t>South Africa </a:t>
            </a:r>
            <a:r>
              <a:rPr lang="en-GB" sz="1800" dirty="0" smtClean="0"/>
              <a:t>has a small programme for producing from waste cooking oil, and in </a:t>
            </a:r>
            <a:r>
              <a:rPr lang="en-GB" sz="1800" b="1" dirty="0" smtClean="0"/>
              <a:t>Zambia</a:t>
            </a:r>
            <a:r>
              <a:rPr lang="en-GB" sz="1800" dirty="0" smtClean="0"/>
              <a:t> a mining company is producing small amounts from jatropha for fleet use.  </a:t>
            </a:r>
            <a:endParaRPr lang="en-ZA" sz="1200" dirty="0" smtClean="0"/>
          </a:p>
          <a:p>
            <a:endParaRPr lang="en-ZA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</a:t>
            </a:r>
            <a:r>
              <a:rPr lang="en-ZA" sz="2800" dirty="0" smtClean="0">
                <a:solidFill>
                  <a:schemeClr val="tx1"/>
                </a:solidFill>
              </a:rPr>
              <a:t>tate of Play: Sustainability Issues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r>
              <a:rPr lang="en-GB" sz="2000" dirty="0" smtClean="0"/>
              <a:t>The issues surrounding the ‘food for fuel’ and sustainability are being debated within each Member </a:t>
            </a:r>
            <a:r>
              <a:rPr lang="en-GB" sz="2000" dirty="0" smtClean="0"/>
              <a:t>State, with little inter-state dialogue. </a:t>
            </a:r>
            <a:endParaRPr lang="en-GB" sz="2000" dirty="0" smtClean="0"/>
          </a:p>
          <a:p>
            <a:pPr lvl="1"/>
            <a:r>
              <a:rPr lang="en-GB" sz="1800" dirty="0" smtClean="0"/>
              <a:t>Some States, notably Tanzania and Mozambique, have developed </a:t>
            </a:r>
            <a:r>
              <a:rPr lang="en-GB" sz="1800" dirty="0" smtClean="0"/>
              <a:t>detailed criteria to </a:t>
            </a:r>
            <a:r>
              <a:rPr lang="en-GB" sz="1800" dirty="0" smtClean="0"/>
              <a:t>avoid direct conflict with food production through spatial planning initiatives. </a:t>
            </a:r>
            <a:endParaRPr lang="en-GB" sz="1800" dirty="0" smtClean="0"/>
          </a:p>
          <a:p>
            <a:pPr lvl="1"/>
            <a:r>
              <a:rPr lang="en-GB" sz="1800" dirty="0" smtClean="0"/>
              <a:t>South Africa has banned the use of crops which are deemed unsustainable or “alien”, e.g. maize and jatropha.</a:t>
            </a:r>
            <a:endParaRPr lang="en-GB" sz="1800" dirty="0" smtClean="0"/>
          </a:p>
          <a:p>
            <a:pPr lvl="1"/>
            <a:r>
              <a:rPr lang="en-GB" sz="1800" dirty="0" smtClean="0"/>
              <a:t>Botswana </a:t>
            </a:r>
            <a:r>
              <a:rPr lang="en-GB" sz="1800" dirty="0" smtClean="0"/>
              <a:t>is currently developing its own </a:t>
            </a:r>
            <a:r>
              <a:rPr lang="en-GB" sz="1800" b="1" dirty="0" smtClean="0"/>
              <a:t>investment guidelines </a:t>
            </a:r>
            <a:r>
              <a:rPr lang="en-GB" sz="1800" dirty="0" smtClean="0"/>
              <a:t>which includes sustainability criteria and </a:t>
            </a:r>
            <a:r>
              <a:rPr lang="en-GB" sz="1800" dirty="0" smtClean="0"/>
              <a:t>required environmental </a:t>
            </a:r>
            <a:r>
              <a:rPr lang="en-GB" sz="1800" dirty="0" smtClean="0"/>
              <a:t>studies. </a:t>
            </a:r>
          </a:p>
          <a:p>
            <a:pPr lvl="1"/>
            <a:r>
              <a:rPr lang="en-GB" sz="1800" dirty="0" smtClean="0"/>
              <a:t>SADC has adopted a </a:t>
            </a:r>
            <a:r>
              <a:rPr lang="en-GB" sz="1800" b="1" dirty="0" smtClean="0"/>
              <a:t>regional framework for </a:t>
            </a:r>
            <a:r>
              <a:rPr lang="en-GB" sz="1800" b="1" dirty="0" smtClean="0"/>
              <a:t>sust</a:t>
            </a:r>
            <a:r>
              <a:rPr lang="en-GB" sz="1800" b="1" dirty="0" smtClean="0"/>
              <a:t>ainability</a:t>
            </a:r>
            <a:r>
              <a:rPr lang="en-GB" sz="1800" dirty="0" smtClean="0"/>
              <a:t>, Member States </a:t>
            </a:r>
            <a:r>
              <a:rPr lang="en-GB" sz="1800" dirty="0" smtClean="0"/>
              <a:t>are expected to use </a:t>
            </a:r>
            <a:r>
              <a:rPr lang="en-GB" sz="1800" dirty="0" smtClean="0"/>
              <a:t>the regional </a:t>
            </a:r>
            <a:r>
              <a:rPr lang="en-GB" sz="1800" dirty="0" smtClean="0"/>
              <a:t>scheme </a:t>
            </a:r>
            <a:r>
              <a:rPr lang="en-GB" sz="1800" dirty="0" smtClean="0"/>
              <a:t>as a basis for national level schemes.</a:t>
            </a:r>
            <a:endParaRPr lang="en-GB" sz="1800" dirty="0" smtClean="0"/>
          </a:p>
          <a:p>
            <a:pPr lvl="1"/>
            <a:r>
              <a:rPr lang="en-GB" sz="1800" dirty="0" smtClean="0"/>
              <a:t>Most States have indicated they will be developing </a:t>
            </a:r>
            <a:r>
              <a:rPr lang="en-GB" sz="1800" b="1" dirty="0" smtClean="0"/>
              <a:t>sustainability criteria </a:t>
            </a:r>
            <a:r>
              <a:rPr lang="en-GB" sz="1800" dirty="0" smtClean="0"/>
              <a:t>to guide future biofuel </a:t>
            </a:r>
            <a:r>
              <a:rPr lang="en-GB" sz="1800" dirty="0" smtClean="0"/>
              <a:t>investments but the results so far are variable.</a:t>
            </a:r>
            <a:endParaRPr lang="en-GB" sz="1800" dirty="0" smtClean="0"/>
          </a:p>
          <a:p>
            <a:pPr marL="190500" lvl="1">
              <a:buClr>
                <a:schemeClr val="hlink"/>
              </a:buClr>
            </a:pPr>
            <a:endParaRPr lang="en-ZA" sz="1700" dirty="0" smtClean="0"/>
          </a:p>
          <a:p>
            <a:endParaRPr lang="en-GB" dirty="0" smtClean="0"/>
          </a:p>
          <a:p>
            <a:pPr lvl="1"/>
            <a:endParaRPr lang="en-ZA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State of Play: Land Suitability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r>
              <a:rPr lang="en-GB" sz="2000" b="1" dirty="0" smtClean="0"/>
              <a:t>Land suitability assessments</a:t>
            </a:r>
            <a:r>
              <a:rPr lang="en-GB" sz="2000" dirty="0" smtClean="0"/>
              <a:t>, specifically for biofuel investments, are missing in most Member States. </a:t>
            </a:r>
          </a:p>
          <a:p>
            <a:pPr lvl="1"/>
            <a:r>
              <a:rPr lang="en-GB" sz="2000" dirty="0" smtClean="0"/>
              <a:t>Only Mozambique has undertaken a structured assessment for identifying suitable land based on locally important criteria such as water, settlements, transportation and soils. </a:t>
            </a:r>
          </a:p>
          <a:p>
            <a:r>
              <a:rPr lang="en-GB" sz="2000" dirty="0" smtClean="0"/>
              <a:t>All </a:t>
            </a:r>
            <a:r>
              <a:rPr lang="en-GB" sz="2000" dirty="0" smtClean="0"/>
              <a:t>investors visiting Member States </a:t>
            </a:r>
            <a:r>
              <a:rPr lang="en-GB" sz="2000" b="1" dirty="0" smtClean="0"/>
              <a:t>need to know where suitable land exists that has been assessed and sanctioned by the state</a:t>
            </a:r>
            <a:r>
              <a:rPr lang="en-GB" sz="2000" dirty="0" smtClean="0"/>
              <a:t>. </a:t>
            </a:r>
            <a:endParaRPr lang="en-GB" sz="2000" dirty="0" smtClean="0"/>
          </a:p>
          <a:p>
            <a:r>
              <a:rPr lang="en-GB" sz="2000" dirty="0" smtClean="0"/>
              <a:t>Most </a:t>
            </a:r>
            <a:r>
              <a:rPr lang="en-GB" sz="2000" dirty="0" smtClean="0"/>
              <a:t>Member States have done land zoning for food crops so have been using those as guides for biofuel.</a:t>
            </a:r>
            <a:endParaRPr lang="en-ZA" sz="2000" dirty="0" smtClean="0"/>
          </a:p>
          <a:p>
            <a:pPr lvl="1"/>
            <a:r>
              <a:rPr lang="en-ZA" sz="2000" dirty="0" smtClean="0"/>
              <a:t>A preliminary land zoning for biofuels has been completed for Tanzania, based on a similar exercise in Kenya.</a:t>
            </a:r>
            <a:endParaRPr lang="en-ZA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State of Play: Strategies and Standards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Only two Member States, </a:t>
            </a:r>
            <a:r>
              <a:rPr lang="en-GB" sz="2000" b="1" dirty="0" smtClean="0"/>
              <a:t>South Africa </a:t>
            </a:r>
            <a:r>
              <a:rPr lang="en-GB" sz="2000" dirty="0" smtClean="0"/>
              <a:t>and</a:t>
            </a:r>
            <a:r>
              <a:rPr lang="en-GB" sz="2000" b="1" dirty="0" smtClean="0"/>
              <a:t> Mozambique</a:t>
            </a:r>
            <a:r>
              <a:rPr lang="en-GB" sz="2000" dirty="0" smtClean="0"/>
              <a:t>, have developed </a:t>
            </a:r>
            <a:r>
              <a:rPr lang="en-GB" sz="2000" b="1" dirty="0" smtClean="0"/>
              <a:t>national biofuels strategies</a:t>
            </a:r>
            <a:r>
              <a:rPr lang="en-GB" sz="2000" dirty="0" smtClean="0"/>
              <a:t>.</a:t>
            </a:r>
          </a:p>
          <a:p>
            <a:pPr lvl="1"/>
            <a:r>
              <a:rPr lang="en-GB" sz="1800" dirty="0" smtClean="0"/>
              <a:t>Others are in advanced stages: Swaziland, Zambia, Malawi and Tanzania. </a:t>
            </a:r>
          </a:p>
          <a:p>
            <a:pPr lvl="1"/>
            <a:r>
              <a:rPr lang="en-GB" sz="1800" dirty="0" smtClean="0"/>
              <a:t>Both existing strategies target large-scale production models but include rural empowerment as key conditions for investment. </a:t>
            </a:r>
            <a:endParaRPr lang="en-GB" dirty="0" smtClean="0"/>
          </a:p>
          <a:p>
            <a:pPr lvl="1">
              <a:buNone/>
            </a:pPr>
            <a:endParaRPr lang="en-GB" dirty="0" smtClean="0"/>
          </a:p>
          <a:p>
            <a:r>
              <a:rPr lang="en-GB" sz="2000" dirty="0" smtClean="0"/>
              <a:t>Several Member States are developing </a:t>
            </a:r>
            <a:r>
              <a:rPr lang="en-GB" sz="2000" b="1" dirty="0" smtClean="0"/>
              <a:t>biofuel technical quality standards</a:t>
            </a:r>
            <a:r>
              <a:rPr lang="en-GB" sz="2000" dirty="0" smtClean="0"/>
              <a:t>, generally based on international standards. </a:t>
            </a:r>
          </a:p>
          <a:p>
            <a:pPr lvl="1"/>
            <a:r>
              <a:rPr lang="en-GB" sz="1800" dirty="0" smtClean="0"/>
              <a:t>South Africa has already published standards for </a:t>
            </a:r>
            <a:r>
              <a:rPr lang="en-GB" sz="1800" dirty="0" err="1" smtClean="0"/>
              <a:t>bioethanol</a:t>
            </a:r>
            <a:r>
              <a:rPr lang="en-GB" sz="1800" dirty="0" smtClean="0"/>
              <a:t> and biodiesel.</a:t>
            </a:r>
          </a:p>
          <a:p>
            <a:pPr lvl="1"/>
            <a:r>
              <a:rPr lang="en-GB" sz="1800" dirty="0" smtClean="0"/>
              <a:t>Malawi and Zambia are also in the process of publishing standards.</a:t>
            </a:r>
          </a:p>
          <a:p>
            <a:endParaRPr lang="en-ZA" sz="1800" dirty="0" smtClean="0"/>
          </a:p>
          <a:p>
            <a:endParaRPr lang="en-Z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State of Play: Financial Incentives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r>
              <a:rPr lang="en-GB" sz="2000" dirty="0" smtClean="0"/>
              <a:t>There is </a:t>
            </a:r>
            <a:r>
              <a:rPr lang="en-GB" sz="2000" b="1" dirty="0" smtClean="0"/>
              <a:t>slow development of financial incentives </a:t>
            </a:r>
            <a:r>
              <a:rPr lang="en-GB" sz="2000" dirty="0" smtClean="0"/>
              <a:t>to attract foreign and national investment. </a:t>
            </a:r>
          </a:p>
          <a:p>
            <a:pPr lvl="1"/>
            <a:r>
              <a:rPr lang="en-GB" sz="2000" dirty="0" smtClean="0"/>
              <a:t>South Africa, Tanzania and Zambia have prepared a range of incentives to stimulate investment, including rebates on fuel levies and tax incentives.</a:t>
            </a:r>
          </a:p>
          <a:p>
            <a:pPr lvl="1"/>
            <a:r>
              <a:rPr lang="en-GB" sz="2000" dirty="0" smtClean="0"/>
              <a:t>Malawi is also reviewing this but initial indications show that biofuels are being lumped together with fossil fuels for tax/levy treatment.</a:t>
            </a:r>
            <a:endParaRPr lang="en-GB" sz="2000" dirty="0" smtClean="0"/>
          </a:p>
          <a:p>
            <a:pPr lvl="1"/>
            <a:r>
              <a:rPr lang="en-GB" sz="2000" dirty="0" smtClean="0"/>
              <a:t>Botswana is </a:t>
            </a:r>
            <a:r>
              <a:rPr lang="en-GB" sz="2000" dirty="0" smtClean="0"/>
              <a:t>considering a full exemption from levies for biofuels producers.</a:t>
            </a:r>
          </a:p>
          <a:p>
            <a:pPr lvl="1"/>
            <a:r>
              <a:rPr lang="en-GB" sz="2000" dirty="0" smtClean="0"/>
              <a:t>Generally speaking, direct grants or subsidies are not a popular option, most governments preferring the taxation route.</a:t>
            </a:r>
          </a:p>
          <a:p>
            <a:pPr lvl="1"/>
            <a:endParaRPr lang="en-GB" sz="2000" dirty="0" smtClean="0"/>
          </a:p>
          <a:p>
            <a:endParaRPr lang="en-GB" sz="2000" dirty="0" smtClean="0"/>
          </a:p>
          <a:p>
            <a:pPr>
              <a:buNone/>
            </a:pPr>
            <a:endParaRPr lang="en-ZA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Summary of </a:t>
            </a:r>
            <a:r>
              <a:rPr lang="en-ZA" sz="2800" dirty="0" smtClean="0">
                <a:solidFill>
                  <a:schemeClr val="tx1"/>
                </a:solidFill>
              </a:rPr>
              <a:t>Findings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en-ZA" sz="2400" dirty="0" smtClean="0"/>
              <a:t>Most SADC countries are developing policies to deal with biofuels, typically focusing on the following issues:</a:t>
            </a:r>
          </a:p>
          <a:p>
            <a:pPr lvl="1"/>
            <a:r>
              <a:rPr lang="en-ZA" sz="2400" dirty="0" smtClean="0"/>
              <a:t>Technical fuel standards</a:t>
            </a:r>
          </a:p>
          <a:p>
            <a:pPr lvl="1"/>
            <a:r>
              <a:rPr lang="en-ZA" sz="2400" dirty="0" smtClean="0"/>
              <a:t>Blending ratios</a:t>
            </a:r>
          </a:p>
          <a:p>
            <a:pPr lvl="1"/>
            <a:r>
              <a:rPr lang="en-ZA" sz="2400" dirty="0" smtClean="0"/>
              <a:t>Pricing </a:t>
            </a:r>
          </a:p>
          <a:p>
            <a:pPr lvl="1"/>
            <a:r>
              <a:rPr lang="en-ZA" sz="2400" dirty="0" smtClean="0"/>
              <a:t>Land suitability assessment</a:t>
            </a:r>
          </a:p>
          <a:p>
            <a:pPr lvl="1"/>
            <a:r>
              <a:rPr lang="en-ZA" sz="2400" dirty="0" smtClean="0"/>
              <a:t>Sustainability issues</a:t>
            </a:r>
          </a:p>
          <a:p>
            <a:pPr lvl="1"/>
            <a:r>
              <a:rPr lang="en-ZA" sz="2400" dirty="0" smtClean="0"/>
              <a:t>Role of traditional land tenure</a:t>
            </a:r>
          </a:p>
          <a:p>
            <a:r>
              <a:rPr lang="en-ZA" sz="2400" dirty="0" smtClean="0"/>
              <a:t>The most active countries in this regard have been Mozambique, South Africa, </a:t>
            </a:r>
            <a:r>
              <a:rPr lang="en-ZA" sz="2400" dirty="0" smtClean="0"/>
              <a:t>Tanzania, Angola </a:t>
            </a:r>
            <a:r>
              <a:rPr lang="en-ZA" sz="2400" dirty="0" smtClean="0"/>
              <a:t>and Botswana.</a:t>
            </a:r>
          </a:p>
          <a:p>
            <a:pPr lvl="1"/>
            <a:endParaRPr lang="en-ZA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4348" y="1000108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400" b="1" dirty="0" smtClean="0"/>
              <a:t>Table 1: Country Crop Selection</a:t>
            </a:r>
            <a:endParaRPr lang="en-ZA" sz="2400" b="1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0" y="1571612"/>
          <a:ext cx="9001157" cy="4000529"/>
        </p:xfrm>
        <a:graphic>
          <a:graphicData uri="http://schemas.openxmlformats.org/drawingml/2006/table">
            <a:tbl>
              <a:tblPr/>
              <a:tblGrid>
                <a:gridCol w="818287"/>
                <a:gridCol w="818287"/>
                <a:gridCol w="818287"/>
                <a:gridCol w="818287"/>
                <a:gridCol w="818287"/>
                <a:gridCol w="818287"/>
                <a:gridCol w="818287"/>
                <a:gridCol w="818287"/>
                <a:gridCol w="818287"/>
                <a:gridCol w="818287"/>
                <a:gridCol w="818287"/>
              </a:tblGrid>
              <a:tr h="557403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Crops</a:t>
                      </a:r>
                      <a:endParaRPr lang="en-ZA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Malawi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Zambia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Tanzania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Mozambique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Botswana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Swaziland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Zimbabwe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South Africa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Angola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 Congo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Sugarcane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510953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Sweet sorghum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Cassava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77409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Jatropha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Sunflower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70318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Soy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70318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Castor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Palm oil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Coconut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340635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Ground nut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NO?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D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70318">
                <a:tc>
                  <a:txBody>
                    <a:bodyPr/>
                    <a:lstStyle/>
                    <a:p>
                      <a:pPr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Cotton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YES  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NO</a:t>
                      </a:r>
                      <a:endParaRPr lang="en-ZA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State of Play Major Recommendations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en-GB" sz="2400" dirty="0" smtClean="0"/>
              <a:t>Roll Out SADC</a:t>
            </a:r>
            <a:r>
              <a:rPr lang="en-GB" sz="2400" dirty="0" smtClean="0"/>
              <a:t> Sustainability </a:t>
            </a:r>
            <a:r>
              <a:rPr lang="en-GB" sz="2400" dirty="0" smtClean="0"/>
              <a:t>Framework for Biofuels </a:t>
            </a:r>
            <a:endParaRPr lang="en-ZA" sz="2400" dirty="0" smtClean="0"/>
          </a:p>
          <a:p>
            <a:r>
              <a:rPr lang="en-GB" sz="2400" dirty="0" smtClean="0"/>
              <a:t>Increased Biofuel Research and Development</a:t>
            </a:r>
            <a:endParaRPr lang="en-ZA" sz="2400" dirty="0" smtClean="0"/>
          </a:p>
          <a:p>
            <a:r>
              <a:rPr lang="en-GB" sz="2400" dirty="0" smtClean="0"/>
              <a:t>Increase Yields and Optimising Agricultural Production</a:t>
            </a:r>
            <a:endParaRPr lang="en-ZA" sz="2400" dirty="0" smtClean="0"/>
          </a:p>
          <a:p>
            <a:r>
              <a:rPr lang="en-GB" sz="2400" dirty="0" smtClean="0"/>
              <a:t>Pro-farmer Approach</a:t>
            </a:r>
            <a:endParaRPr lang="en-ZA" sz="2400" dirty="0" smtClean="0"/>
          </a:p>
          <a:p>
            <a:r>
              <a:rPr lang="en-GB" sz="2400" dirty="0" smtClean="0"/>
              <a:t>Biofuel Standards and Certification</a:t>
            </a:r>
            <a:endParaRPr lang="en-ZA" sz="2400" dirty="0" smtClean="0"/>
          </a:p>
          <a:p>
            <a:r>
              <a:rPr lang="en-GB" sz="2400" dirty="0" smtClean="0"/>
              <a:t>Explore Carbon Market entry points</a:t>
            </a:r>
            <a:endParaRPr lang="en-ZA" sz="2400" dirty="0" smtClean="0"/>
          </a:p>
          <a:p>
            <a:r>
              <a:rPr lang="en-GB" sz="2400" dirty="0" smtClean="0"/>
              <a:t>Develop Investment Guidelines</a:t>
            </a:r>
            <a:endParaRPr lang="en-ZA" sz="2400" dirty="0" smtClean="0"/>
          </a:p>
          <a:p>
            <a:r>
              <a:rPr lang="en-GB" sz="2400" dirty="0" smtClean="0"/>
              <a:t>Agro-ecological Land Zoning </a:t>
            </a:r>
            <a:endParaRPr lang="en-ZA" sz="2400" dirty="0" smtClean="0"/>
          </a:p>
          <a:p>
            <a:r>
              <a:rPr lang="en-GB" sz="2400" dirty="0" smtClean="0"/>
              <a:t>Establish National Biofuel Task Forces</a:t>
            </a:r>
            <a:endParaRPr lang="en-ZA" sz="2400" dirty="0" smtClean="0"/>
          </a:p>
          <a:p>
            <a:r>
              <a:rPr lang="en-GB" sz="2400" dirty="0" smtClean="0"/>
              <a:t>Communication Strategies needed.</a:t>
            </a:r>
            <a:endParaRPr lang="en-ZA" sz="2400" dirty="0" smtClean="0"/>
          </a:p>
          <a:p>
            <a:endParaRPr lang="en-ZA" sz="2000" dirty="0" smtClean="0"/>
          </a:p>
          <a:p>
            <a:endParaRPr lang="en-ZA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42918"/>
            <a:ext cx="8229600" cy="500082"/>
          </a:xfrm>
        </p:spPr>
        <p:txBody>
          <a:bodyPr/>
          <a:lstStyle/>
          <a:p>
            <a:r>
              <a:rPr lang="en-ZA" sz="2800" dirty="0" smtClean="0">
                <a:solidFill>
                  <a:schemeClr val="tx1"/>
                </a:solidFill>
              </a:rPr>
              <a:t>Case Study: Mozambique</a:t>
            </a:r>
            <a:endParaRPr lang="en-ZA" sz="2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r>
              <a:rPr lang="en-ZA" sz="2400" dirty="0" smtClean="0"/>
              <a:t>Finalised Biofuels Policy and Strategy in 2009</a:t>
            </a:r>
          </a:p>
          <a:p>
            <a:r>
              <a:rPr lang="en-ZA" sz="2400" dirty="0" smtClean="0"/>
              <a:t>Given huge potential for biofuels the strategy includes national blending (B2-5, E5-10) and export of excess. </a:t>
            </a:r>
          </a:p>
          <a:p>
            <a:r>
              <a:rPr lang="en-ZA" sz="2400" dirty="0" smtClean="0"/>
              <a:t>Lots of investment interest (biofuel land requests) resulted in a stalled land allocation process in favour of results from a land-zoning exercise. Results too low level of detail, exercise is now in 2</a:t>
            </a:r>
            <a:r>
              <a:rPr lang="en-ZA" sz="2400" baseline="30000" dirty="0" smtClean="0"/>
              <a:t>nd</a:t>
            </a:r>
            <a:r>
              <a:rPr lang="en-ZA" sz="2400" dirty="0" smtClean="0"/>
              <a:t> phase (1:250 000), funded by donors and expected to be finished in 5 years.</a:t>
            </a:r>
          </a:p>
          <a:p>
            <a:r>
              <a:rPr lang="en-ZA" sz="2400" dirty="0" smtClean="0"/>
              <a:t>4 projects approved by the council of ministers (&gt;10 000ha). One closed (</a:t>
            </a:r>
            <a:r>
              <a:rPr lang="en-ZA" sz="2400" dirty="0" err="1" smtClean="0"/>
              <a:t>ProCANA</a:t>
            </a:r>
            <a:r>
              <a:rPr lang="en-ZA" sz="2400" dirty="0" smtClean="0"/>
              <a:t>), others ongoing. 4-5 smaller projects ongoing (1000&gt;10 000). Few community/NGO projects.</a:t>
            </a:r>
          </a:p>
          <a:p>
            <a:pPr lvl="2"/>
            <a:endParaRPr lang="en-ZA" sz="2800" dirty="0" smtClean="0">
              <a:solidFill>
                <a:srgbClr val="FF0000"/>
              </a:solidFill>
            </a:endParaRPr>
          </a:p>
          <a:p>
            <a:pPr lvl="2">
              <a:buNone/>
            </a:pPr>
            <a:endParaRPr lang="en-ZA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Mozambique, continued...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2400" dirty="0" smtClean="0"/>
              <a:t>Feedstock: sugar cane + sweet sorghum / coconut + jatropha </a:t>
            </a:r>
          </a:p>
          <a:p>
            <a:r>
              <a:rPr lang="en-ZA" sz="2400" dirty="0" smtClean="0"/>
              <a:t>Standards </a:t>
            </a:r>
            <a:r>
              <a:rPr lang="en-ZA" sz="2400" dirty="0" smtClean="0"/>
              <a:t>under </a:t>
            </a:r>
            <a:r>
              <a:rPr lang="en-ZA" sz="2400" dirty="0" smtClean="0"/>
              <a:t>development. </a:t>
            </a:r>
          </a:p>
          <a:p>
            <a:r>
              <a:rPr lang="en-ZA" sz="2400" dirty="0" smtClean="0"/>
              <a:t>Largest involvement of international cooperation, but still low (mainly GTZ, Dutch, DFID, Solidaridad)</a:t>
            </a:r>
          </a:p>
          <a:p>
            <a:r>
              <a:rPr lang="en-ZA" sz="2400" dirty="0" smtClean="0"/>
              <a:t>Institutionalised process to develop national sustainability </a:t>
            </a:r>
            <a:r>
              <a:rPr lang="en-ZA" sz="2400" dirty="0" smtClean="0"/>
              <a:t>criteria.</a:t>
            </a:r>
            <a:endParaRPr lang="en-ZA" sz="2400" dirty="0" smtClean="0"/>
          </a:p>
          <a:p>
            <a:endParaRPr lang="en-ZA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Case Study: South Africa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r>
              <a:rPr lang="en-ZA" sz="2400" dirty="0" smtClean="0"/>
              <a:t>Finalised </a:t>
            </a:r>
            <a:r>
              <a:rPr lang="en-ZA" sz="2400" b="1" dirty="0" smtClean="0"/>
              <a:t>Biofuels Industrial Strategy </a:t>
            </a:r>
            <a:r>
              <a:rPr lang="en-ZA" sz="2400" dirty="0" smtClean="0"/>
              <a:t>in 2007</a:t>
            </a:r>
          </a:p>
          <a:p>
            <a:endParaRPr lang="en-ZA" sz="2400" dirty="0" smtClean="0"/>
          </a:p>
          <a:p>
            <a:r>
              <a:rPr lang="en-ZA" sz="2400" dirty="0" smtClean="0"/>
              <a:t>Focus </a:t>
            </a:r>
            <a:r>
              <a:rPr lang="en-ZA" sz="2400" dirty="0" smtClean="0"/>
              <a:t>on development in previously disadvantaged areas of the country, i.e. old “homelands” </a:t>
            </a:r>
            <a:endParaRPr lang="en-ZA" sz="2400" dirty="0" smtClean="0"/>
          </a:p>
          <a:p>
            <a:endParaRPr lang="en-ZA" sz="2400" dirty="0" smtClean="0"/>
          </a:p>
          <a:p>
            <a:r>
              <a:rPr lang="en-ZA" sz="2400" dirty="0" smtClean="0"/>
              <a:t>Limited benefits to biofuel industry</a:t>
            </a:r>
            <a:r>
              <a:rPr lang="en-ZA" sz="2400" dirty="0" smtClean="0"/>
              <a:t>, “incentive is received at the pump”, encouraging blending but not producing.</a:t>
            </a:r>
          </a:p>
          <a:p>
            <a:endParaRPr lang="en-ZA" sz="2400" dirty="0" smtClean="0"/>
          </a:p>
          <a:p>
            <a:r>
              <a:rPr lang="en-ZA" sz="2400" dirty="0" smtClean="0"/>
              <a:t>Set </a:t>
            </a:r>
            <a:r>
              <a:rPr lang="en-ZA" sz="2400" dirty="0" smtClean="0"/>
              <a:t>a target of 2% penetration of biofuels in the national liquid fuel supply, or 400 million litres p/a, within 5 years.</a:t>
            </a:r>
          </a:p>
          <a:p>
            <a:pPr lvl="2"/>
            <a:r>
              <a:rPr lang="en-ZA" sz="2400" dirty="0" smtClean="0"/>
              <a:t>Deemed to be a level that “would not jeopardize food security.”</a:t>
            </a:r>
          </a:p>
          <a:p>
            <a:pPr lvl="2"/>
            <a:endParaRPr lang="en-ZA" sz="3200" dirty="0" smtClean="0"/>
          </a:p>
          <a:p>
            <a:pPr lvl="2">
              <a:buNone/>
            </a:pPr>
            <a:endParaRPr lang="en-ZA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South Africa, continued....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/>
          <a:lstStyle/>
          <a:p>
            <a:r>
              <a:rPr lang="en-ZA" sz="2400" dirty="0" smtClean="0"/>
              <a:t>Financial incentives:</a:t>
            </a:r>
          </a:p>
          <a:p>
            <a:pPr lvl="1"/>
            <a:r>
              <a:rPr lang="en-ZA" sz="2400" dirty="0" smtClean="0"/>
              <a:t>Increase biodiesel fuel levy exemption from 40% to 50%</a:t>
            </a:r>
          </a:p>
          <a:p>
            <a:pPr lvl="1"/>
            <a:r>
              <a:rPr lang="en-ZA" sz="2400" dirty="0" smtClean="0"/>
              <a:t>100% fuel tax exemption for bio-ethanol due to multiple uses.</a:t>
            </a:r>
          </a:p>
          <a:p>
            <a:r>
              <a:rPr lang="en-ZA" sz="2400" dirty="0" smtClean="0"/>
              <a:t>Restrictions: No maize or jatropha.</a:t>
            </a:r>
          </a:p>
          <a:p>
            <a:r>
              <a:rPr lang="en-ZA" sz="2400" dirty="0" smtClean="0"/>
              <a:t>Standards</a:t>
            </a:r>
            <a:r>
              <a:rPr lang="en-ZA" sz="2800" dirty="0" smtClean="0"/>
              <a:t>: </a:t>
            </a:r>
            <a:r>
              <a:rPr lang="en-ZA" sz="2400" u="sng" dirty="0" smtClean="0"/>
              <a:t>SANS 465:2005</a:t>
            </a:r>
            <a:r>
              <a:rPr lang="en-ZA" sz="2400" dirty="0" smtClean="0"/>
              <a:t> for </a:t>
            </a:r>
            <a:r>
              <a:rPr lang="en-ZA" sz="2400" dirty="0" err="1" smtClean="0"/>
              <a:t>bioethanol</a:t>
            </a:r>
            <a:r>
              <a:rPr lang="en-ZA" sz="2400" dirty="0" smtClean="0"/>
              <a:t> as fuel ethanol component. </a:t>
            </a:r>
            <a:r>
              <a:rPr lang="en-ZA" sz="2400" u="sng" dirty="0" smtClean="0"/>
              <a:t>SANS 1935:2005</a:t>
            </a:r>
            <a:r>
              <a:rPr lang="en-ZA" sz="2400" dirty="0" smtClean="0"/>
              <a:t> exists for biodiesel to be used as B5, and higher up to B100</a:t>
            </a:r>
            <a:r>
              <a:rPr lang="en-ZA" sz="2400" dirty="0" smtClean="0"/>
              <a:t>.</a:t>
            </a:r>
          </a:p>
          <a:p>
            <a:r>
              <a:rPr lang="en-ZA" sz="2400" dirty="0" smtClean="0"/>
              <a:t>Only one major biodiesel project and one new ethanol project has been implemented since 2007.</a:t>
            </a:r>
            <a:endParaRPr lang="en-ZA" sz="3200" dirty="0" smtClean="0"/>
          </a:p>
          <a:p>
            <a:endParaRPr lang="en-Z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Case Study: Botswana</a:t>
            </a:r>
            <a:r>
              <a:rPr lang="en-ZA" dirty="0" smtClean="0"/>
              <a:t/>
            </a:r>
            <a:br>
              <a:rPr lang="en-ZA" dirty="0" smtClean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r>
              <a:rPr lang="en-ZA" sz="2400" dirty="0" smtClean="0"/>
              <a:t>Extremely arid country, annual rainfall 200-600mm.</a:t>
            </a:r>
          </a:p>
          <a:p>
            <a:pPr lvl="1"/>
            <a:r>
              <a:rPr lang="en-ZA" sz="2200" dirty="0" smtClean="0"/>
              <a:t>Agriculture mostly cattle-based, with substantial meat processing industry.</a:t>
            </a:r>
          </a:p>
          <a:p>
            <a:pPr lvl="1"/>
            <a:r>
              <a:rPr lang="en-ZA" sz="2200" dirty="0" smtClean="0"/>
              <a:t>Only a few areas suitable for large-scale agriculture.</a:t>
            </a:r>
          </a:p>
          <a:p>
            <a:r>
              <a:rPr lang="en-ZA" sz="2200" dirty="0" smtClean="0"/>
              <a:t>Undertook detailed </a:t>
            </a:r>
            <a:r>
              <a:rPr lang="en-ZA" sz="2200" dirty="0" smtClean="0"/>
              <a:t>assessment study </a:t>
            </a:r>
            <a:r>
              <a:rPr lang="en-ZA" sz="2200" dirty="0" smtClean="0"/>
              <a:t>in 2007, identifying two pathways:</a:t>
            </a:r>
          </a:p>
          <a:p>
            <a:pPr lvl="1"/>
            <a:r>
              <a:rPr lang="en-ZA" sz="2200" dirty="0" smtClean="0"/>
              <a:t>Ethanol production from sweet </a:t>
            </a:r>
            <a:r>
              <a:rPr lang="en-ZA" sz="2200" dirty="0" err="1" smtClean="0"/>
              <a:t>sorgum</a:t>
            </a:r>
            <a:r>
              <a:rPr lang="en-ZA" sz="2200" dirty="0" smtClean="0"/>
              <a:t> in </a:t>
            </a:r>
            <a:r>
              <a:rPr lang="en-ZA" sz="2200" dirty="0" smtClean="0"/>
              <a:t>northwest (higher rainfall).</a:t>
            </a:r>
            <a:endParaRPr lang="en-ZA" sz="2200" dirty="0" smtClean="0"/>
          </a:p>
          <a:p>
            <a:pPr lvl="1"/>
            <a:r>
              <a:rPr lang="en-ZA" sz="2200" dirty="0" smtClean="0"/>
              <a:t>Biodiesel production from animal fats, replaced by jatropha in long run</a:t>
            </a:r>
            <a:r>
              <a:rPr lang="en-ZA" sz="2200" dirty="0" smtClean="0"/>
              <a:t>.</a:t>
            </a:r>
          </a:p>
          <a:p>
            <a:pPr lvl="1"/>
            <a:r>
              <a:rPr lang="en-GB" sz="2400" dirty="0" smtClean="0"/>
              <a:t>Recommended </a:t>
            </a:r>
            <a:r>
              <a:rPr lang="en-GB" sz="2400" dirty="0" smtClean="0"/>
              <a:t>that both forms of </a:t>
            </a:r>
            <a:r>
              <a:rPr lang="en-GB" sz="2400" dirty="0" smtClean="0"/>
              <a:t>biofuel </a:t>
            </a:r>
            <a:r>
              <a:rPr lang="en-GB" sz="2400" dirty="0" smtClean="0"/>
              <a:t>will only be competitive if government reduces the current fuel levy by 50% for bio-ethanol and 75% for bio-diesel. </a:t>
            </a:r>
            <a:endParaRPr lang="en-ZA" sz="2200" dirty="0" smtClean="0"/>
          </a:p>
          <a:p>
            <a:r>
              <a:rPr lang="en-ZA" sz="2200" dirty="0" smtClean="0"/>
              <a:t>.</a:t>
            </a:r>
            <a:endParaRPr lang="en-ZA" sz="2200" dirty="0" smtClean="0"/>
          </a:p>
          <a:p>
            <a:endParaRPr lang="en-ZA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400" dirty="0" smtClean="0">
                <a:solidFill>
                  <a:schemeClr val="tx1"/>
                </a:solidFill>
              </a:rPr>
              <a:t>Botswana, continued....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en-ZA" sz="2200" dirty="0" smtClean="0"/>
              <a:t>Adopting South African </a:t>
            </a:r>
            <a:r>
              <a:rPr lang="en-ZA" sz="2200" dirty="0" smtClean="0"/>
              <a:t>technical standards </a:t>
            </a:r>
            <a:r>
              <a:rPr lang="en-ZA" sz="2200" dirty="0" smtClean="0"/>
              <a:t>for both fuels, as all petroleum is sourced from them.</a:t>
            </a:r>
          </a:p>
          <a:p>
            <a:r>
              <a:rPr lang="en-ZA" sz="2200" dirty="0" smtClean="0"/>
              <a:t>National Development Plan for 2010 calls for:</a:t>
            </a:r>
          </a:p>
          <a:p>
            <a:pPr lvl="1"/>
            <a:r>
              <a:rPr lang="en-US" sz="2000" dirty="0" smtClean="0"/>
              <a:t>Implementation of a biodiesel project intended to produce 50 000 000 </a:t>
            </a:r>
            <a:r>
              <a:rPr lang="en-US" sz="2000" dirty="0" err="1" smtClean="0"/>
              <a:t>litres</a:t>
            </a:r>
            <a:r>
              <a:rPr lang="en-US" sz="2000" dirty="0" smtClean="0"/>
              <a:t>  of biodiesel per annum by 2016.</a:t>
            </a:r>
            <a:endParaRPr lang="en-ZA" sz="2000" dirty="0" smtClean="0"/>
          </a:p>
          <a:p>
            <a:pPr lvl="1"/>
            <a:r>
              <a:rPr lang="en-US" sz="2000" dirty="0" smtClean="0"/>
              <a:t>Development of about 70 000 ha of land for feedstock production.</a:t>
            </a:r>
            <a:endParaRPr lang="en-ZA" sz="2000" dirty="0" smtClean="0"/>
          </a:p>
          <a:p>
            <a:pPr lvl="0"/>
            <a:r>
              <a:rPr lang="en-GB" sz="2200" dirty="0" smtClean="0"/>
              <a:t>Currently developing a </a:t>
            </a:r>
            <a:r>
              <a:rPr lang="en-GB" sz="2200" dirty="0" smtClean="0"/>
              <a:t>medium-scale biodiesel processing </a:t>
            </a:r>
            <a:r>
              <a:rPr lang="en-GB" sz="2200" dirty="0" smtClean="0"/>
              <a:t>plant with </a:t>
            </a:r>
            <a:r>
              <a:rPr lang="en-GB" sz="2200" dirty="0" smtClean="0"/>
              <a:t>potential capacity of 20,000 litres/day or 4-5 million </a:t>
            </a:r>
            <a:r>
              <a:rPr lang="en-GB" sz="2200" dirty="0" smtClean="0"/>
              <a:t>litres/annum.</a:t>
            </a:r>
          </a:p>
          <a:p>
            <a:pPr lvl="1"/>
            <a:r>
              <a:rPr lang="en-GB" sz="2000" dirty="0" smtClean="0"/>
              <a:t>Able </a:t>
            </a:r>
            <a:r>
              <a:rPr lang="en-GB" sz="2000" dirty="0" smtClean="0"/>
              <a:t>to handle both vegetable oils and unprocessed animal </a:t>
            </a:r>
            <a:r>
              <a:rPr lang="en-GB" sz="2000" dirty="0" smtClean="0"/>
              <a:t>fat</a:t>
            </a:r>
            <a:endParaRPr lang="en-ZA" sz="2000" dirty="0" smtClean="0"/>
          </a:p>
          <a:p>
            <a:r>
              <a:rPr lang="en-GB" sz="2200" dirty="0" smtClean="0"/>
              <a:t> </a:t>
            </a:r>
            <a:r>
              <a:rPr lang="en-GB" sz="2200" dirty="0" smtClean="0"/>
              <a:t>Now r</a:t>
            </a:r>
            <a:r>
              <a:rPr lang="en-ZA" sz="2200" dirty="0" err="1" smtClean="0"/>
              <a:t>eviewing</a:t>
            </a:r>
            <a:r>
              <a:rPr lang="en-ZA" sz="2200" dirty="0" smtClean="0"/>
              <a:t> </a:t>
            </a:r>
            <a:r>
              <a:rPr lang="en-ZA" sz="2200" dirty="0" smtClean="0"/>
              <a:t>jatropha </a:t>
            </a:r>
            <a:r>
              <a:rPr lang="en-ZA" sz="2200" dirty="0" smtClean="0"/>
              <a:t>option and will probably scale down the forecast crop production levels and plant size.</a:t>
            </a:r>
          </a:p>
          <a:p>
            <a:pPr lvl="1"/>
            <a:endParaRPr lang="en-ZA" sz="2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ZA" sz="2800" dirty="0" smtClean="0"/>
              <a:t/>
            </a:r>
            <a:br>
              <a:rPr lang="en-ZA" sz="2800" dirty="0" smtClean="0"/>
            </a:br>
            <a:r>
              <a:rPr lang="en-ZA" sz="2800" dirty="0" smtClean="0">
                <a:solidFill>
                  <a:schemeClr val="tx1"/>
                </a:solidFill>
              </a:rPr>
              <a:t>Challenges and </a:t>
            </a:r>
            <a:r>
              <a:rPr lang="en-ZA" sz="2800" dirty="0" smtClean="0">
                <a:solidFill>
                  <a:schemeClr val="tx1"/>
                </a:solidFill>
              </a:rPr>
              <a:t>Gaps</a:t>
            </a:r>
            <a:r>
              <a:rPr lang="en-ZA" sz="2800" dirty="0" smtClean="0">
                <a:solidFill>
                  <a:schemeClr val="tx1"/>
                </a:solidFill>
              </a:rPr>
              <a:t> </a:t>
            </a:r>
            <a:r>
              <a:rPr lang="en-ZA" sz="2800" dirty="0" smtClean="0">
                <a:solidFill>
                  <a:schemeClr val="tx1"/>
                </a:solidFill>
              </a:rPr>
              <a:t>for the SADC Region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 bwMode="auto">
          <a:xfrm>
            <a:off x="428596" y="1500174"/>
            <a:ext cx="8229600" cy="48402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Lack of uniform technical standards for biofuels.</a:t>
            </a:r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Uneven application of sustainability issues in national strategies/policies (perhaps unavoidable).</a:t>
            </a:r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Lack of targeted land suitability assessments in some member states.</a:t>
            </a:r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Financial barriers to biofuels development, particularly at petroleum prices below </a:t>
            </a:r>
            <a:r>
              <a:rPr lang="en-ZA" sz="2400" dirty="0" smtClean="0"/>
              <a:t>$70/barrel</a:t>
            </a:r>
            <a:r>
              <a:rPr lang="en-ZA" sz="2400" dirty="0" smtClean="0"/>
              <a:t>.</a:t>
            </a:r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Need to identify unique environmental issues around biofuels to include in </a:t>
            </a:r>
            <a:r>
              <a:rPr lang="en-ZA" sz="2400" dirty="0" err="1" smtClean="0"/>
              <a:t>EIA</a:t>
            </a:r>
            <a:r>
              <a:rPr lang="en-ZA" sz="2400" dirty="0" smtClean="0"/>
              <a:t> requirements.</a:t>
            </a:r>
            <a:endParaRPr lang="en-ZA" sz="2400" dirty="0" smtClean="0"/>
          </a:p>
          <a:p>
            <a:pPr eaLnBrk="1" hangingPunct="1">
              <a:buFont typeface="Wingdings" pitchFamily="2" charset="2"/>
              <a:buNone/>
            </a:pPr>
            <a:endParaRPr lang="en-ZA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ZA" sz="2800" dirty="0" smtClean="0"/>
              <a:t/>
            </a:r>
            <a:br>
              <a:rPr lang="en-ZA" sz="2800" dirty="0" smtClean="0"/>
            </a:br>
            <a:r>
              <a:rPr lang="en-ZA" sz="2800" dirty="0" smtClean="0">
                <a:solidFill>
                  <a:schemeClr val="tx1"/>
                </a:solidFill>
              </a:rPr>
              <a:t>Challenges and Gaps/2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285875"/>
            <a:ext cx="8229600" cy="48402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Sustainability monitoring needs to be </a:t>
            </a:r>
            <a:r>
              <a:rPr lang="en-ZA" sz="2400" dirty="0" smtClean="0"/>
              <a:t>structured and incorporated in national regulations.</a:t>
            </a:r>
            <a:endParaRPr lang="en-ZA" sz="2400" dirty="0" smtClean="0"/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Dominance of large-scale over small-scale, community-based projects in some member states. Socio-economic benefits might not materialise.</a:t>
            </a:r>
          </a:p>
          <a:p>
            <a:pPr eaLnBrk="1" hangingPunct="1">
              <a:spcAft>
                <a:spcPts val="600"/>
              </a:spcAft>
            </a:pPr>
            <a:r>
              <a:rPr lang="en-ZA" sz="2400" dirty="0" smtClean="0"/>
              <a:t>Overwhelming number of jatropha developments in the region, often without adequate research to develop locally-adapted varieties and without careful land suitability assessments. Little regional coordination of research.</a:t>
            </a:r>
          </a:p>
          <a:p>
            <a:pPr eaLnBrk="1" hangingPunct="1">
              <a:buFont typeface="Wingdings" pitchFamily="2" charset="2"/>
              <a:buNone/>
            </a:pPr>
            <a:endParaRPr lang="en-ZA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59632" y="1628800"/>
            <a:ext cx="6400800" cy="1752600"/>
          </a:xfrm>
        </p:spPr>
        <p:txBody>
          <a:bodyPr/>
          <a:lstStyle/>
          <a:p>
            <a:r>
              <a:rPr lang="en-ZA" sz="3200" b="1" dirty="0" smtClean="0"/>
              <a:t>Thank you!</a:t>
            </a:r>
          </a:p>
          <a:p>
            <a:endParaRPr lang="en-ZA" sz="2000" b="1" dirty="0" smtClean="0"/>
          </a:p>
          <a:p>
            <a:endParaRPr lang="en-ZA" sz="2000" b="1" dirty="0" smtClean="0"/>
          </a:p>
          <a:p>
            <a:r>
              <a:rPr lang="en-ZA" sz="2800" b="1" dirty="0" smtClean="0"/>
              <a:t>Geoff Stiles</a:t>
            </a:r>
          </a:p>
          <a:p>
            <a:r>
              <a:rPr lang="en-ZA" sz="2000" b="1" dirty="0" smtClean="0"/>
              <a:t>SADC Energy Division</a:t>
            </a:r>
          </a:p>
          <a:p>
            <a:r>
              <a:rPr lang="en-ZA" sz="2000" b="1" dirty="0" smtClean="0"/>
              <a:t>Gaborone, Botswana</a:t>
            </a:r>
          </a:p>
          <a:p>
            <a:r>
              <a:rPr lang="en-ZA" sz="2000" b="1" dirty="0" smtClean="0"/>
              <a:t>+267 72 114 173</a:t>
            </a:r>
          </a:p>
          <a:p>
            <a:r>
              <a:rPr lang="en-ZA" sz="2000" b="1" dirty="0" smtClean="0"/>
              <a:t>Geoff.stiles@gtz.de</a:t>
            </a:r>
            <a:endParaRPr lang="en-ZA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42910" y="1571612"/>
            <a:ext cx="7772400" cy="1470025"/>
          </a:xfrm>
        </p:spPr>
        <p:txBody>
          <a:bodyPr/>
          <a:lstStyle/>
          <a:p>
            <a:pPr algn="ctr"/>
            <a:r>
              <a:rPr lang="en-ZA" sz="2800" dirty="0" smtClean="0">
                <a:solidFill>
                  <a:schemeClr val="tx1"/>
                </a:solidFill>
              </a:rPr>
              <a:t>SADC Biofuels </a:t>
            </a:r>
            <a:br>
              <a:rPr lang="en-ZA" sz="2800" dirty="0" smtClean="0">
                <a:solidFill>
                  <a:schemeClr val="tx1"/>
                </a:solidFill>
              </a:rPr>
            </a:br>
            <a:r>
              <a:rPr lang="en-ZA" sz="2800" dirty="0" smtClean="0">
                <a:solidFill>
                  <a:schemeClr val="tx1"/>
                </a:solidFill>
              </a:rPr>
              <a:t>Sustainability Guidelines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6" name="Picture 5" descr="microfueler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2928934"/>
            <a:ext cx="2698674" cy="3075614"/>
          </a:xfrm>
          <a:prstGeom prst="rect">
            <a:avLst/>
          </a:prstGeom>
        </p:spPr>
      </p:pic>
      <p:pic>
        <p:nvPicPr>
          <p:cNvPr id="7" name="Picture 6" descr="cut_sugarca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000372"/>
            <a:ext cx="2704683" cy="30003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Draft </a:t>
            </a:r>
            <a:r>
              <a:rPr lang="en-ZA" sz="2800" dirty="0" smtClean="0">
                <a:solidFill>
                  <a:schemeClr val="tx1"/>
                </a:solidFill>
              </a:rPr>
              <a:t>Guidelines: Guiding Principles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sz="2400" dirty="0" smtClean="0"/>
              <a:t>The guiding principle of the SADC framework is the development of a biofuel industry that throughout the value chain promotes:</a:t>
            </a:r>
            <a:endParaRPr lang="en-ZA" sz="2400" dirty="0" smtClean="0"/>
          </a:p>
          <a:p>
            <a:pPr lvl="1"/>
            <a:r>
              <a:rPr lang="en-GB" sz="2400" dirty="0" smtClean="0"/>
              <a:t>respect for, and inclusion of, SADC citizens in the  biofuel production, </a:t>
            </a:r>
            <a:endParaRPr lang="en-ZA" sz="2400" dirty="0" smtClean="0"/>
          </a:p>
          <a:p>
            <a:pPr lvl="1"/>
            <a:r>
              <a:rPr lang="en-GB" sz="2400" dirty="0" smtClean="0"/>
              <a:t>the protection and sustainable management of biodiversity and natural resources, and</a:t>
            </a:r>
            <a:endParaRPr lang="en-ZA" sz="2400" dirty="0" smtClean="0"/>
          </a:p>
          <a:p>
            <a:pPr lvl="1"/>
            <a:r>
              <a:rPr lang="en-GB" sz="2400" dirty="0" smtClean="0"/>
              <a:t>a sustainable economic approach contributing to overall development and social well-being.</a:t>
            </a:r>
          </a:p>
          <a:p>
            <a:r>
              <a:rPr lang="en-GB" sz="2400" dirty="0" smtClean="0"/>
              <a:t>Concepts based on a combination of </a:t>
            </a:r>
            <a:r>
              <a:rPr lang="en-GB" sz="2400" dirty="0" err="1" smtClean="0"/>
              <a:t>RSB</a:t>
            </a:r>
            <a:r>
              <a:rPr lang="en-GB" sz="2400" dirty="0" smtClean="0"/>
              <a:t> and EU criteria, recognising need to contextualise for SADC</a:t>
            </a:r>
            <a:endParaRPr lang="en-ZA" sz="2400" dirty="0" smtClean="0"/>
          </a:p>
          <a:p>
            <a:endParaRPr lang="en-ZA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Specific </a:t>
            </a:r>
            <a:r>
              <a:rPr lang="en-ZA" sz="2800" dirty="0" smtClean="0">
                <a:solidFill>
                  <a:schemeClr val="tx1"/>
                </a:solidFill>
              </a:rPr>
              <a:t>Principles/1</a:t>
            </a:r>
            <a:endParaRPr lang="en-ZA" sz="28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lvl="0"/>
            <a:r>
              <a:rPr lang="en-US" sz="2400" dirty="0" smtClean="0"/>
              <a:t>Biofuel production shall follow national relevant law and policies and, where applicable, international law.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be guided by free prior and informed consent by relevant stakeholders.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rural development through: </a:t>
            </a:r>
            <a:endParaRPr lang="en-ZA" sz="2400" dirty="0" smtClean="0"/>
          </a:p>
          <a:p>
            <a:pPr lvl="1"/>
            <a:r>
              <a:rPr lang="en-US" sz="2000" dirty="0" smtClean="0"/>
              <a:t>non-violation of human and </a:t>
            </a:r>
            <a:r>
              <a:rPr lang="en-US" sz="2000" dirty="0" err="1" smtClean="0"/>
              <a:t>labour</a:t>
            </a:r>
            <a:r>
              <a:rPr lang="en-US" sz="2000" dirty="0" smtClean="0"/>
              <a:t> rights, promotion of decent work and the well-being of workers</a:t>
            </a:r>
            <a:endParaRPr lang="en-ZA" sz="2000" dirty="0" smtClean="0"/>
          </a:p>
          <a:p>
            <a:pPr lvl="1"/>
            <a:r>
              <a:rPr lang="en-US" sz="2000" dirty="0" smtClean="0"/>
              <a:t>social and economic development of indigenous, local and rural people and communities </a:t>
            </a:r>
            <a:endParaRPr lang="en-ZA" sz="2000" dirty="0" smtClean="0"/>
          </a:p>
          <a:p>
            <a:pPr lvl="1"/>
            <a:r>
              <a:rPr lang="en-US" sz="2000" dirty="0" smtClean="0"/>
              <a:t>decentralized value-added processing and local participation in the entire value chain</a:t>
            </a:r>
            <a:endParaRPr lang="en-ZA" sz="2000" dirty="0" smtClean="0"/>
          </a:p>
          <a:p>
            <a:pPr>
              <a:buNone/>
            </a:pPr>
            <a:endParaRPr lang="en-ZA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Specific </a:t>
            </a:r>
            <a:r>
              <a:rPr lang="en-ZA" sz="2800" dirty="0" smtClean="0">
                <a:solidFill>
                  <a:schemeClr val="tx1"/>
                </a:solidFill>
              </a:rPr>
              <a:t>Principles/2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pPr lvl="0"/>
            <a:r>
              <a:rPr lang="en-US" sz="2400" dirty="0" smtClean="0"/>
              <a:t>Biofuel production shall contribute positively to local and national food security. 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respect formal and customary land rights and land use rights.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national energy security. 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protect natural resources, ecosystems that provide essential services and biodiversity.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availability and quality of water and air.</a:t>
            </a:r>
            <a:endParaRPr lang="en-ZA" sz="2400" dirty="0" smtClean="0"/>
          </a:p>
          <a:p>
            <a:endParaRPr lang="en-ZA" sz="2400" dirty="0" smtClean="0"/>
          </a:p>
          <a:p>
            <a:endParaRPr lang="en-ZA" sz="2000" dirty="0" smtClean="0"/>
          </a:p>
          <a:p>
            <a:endParaRPr lang="en-Z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/>
            </a:r>
            <a:br>
              <a:rPr lang="en-ZA" dirty="0" smtClean="0"/>
            </a:br>
            <a:r>
              <a:rPr lang="en-ZA" sz="2800" dirty="0" smtClean="0">
                <a:solidFill>
                  <a:schemeClr val="tx1"/>
                </a:solidFill>
              </a:rPr>
              <a:t>Specific </a:t>
            </a:r>
            <a:r>
              <a:rPr lang="en-ZA" sz="2800" dirty="0" smtClean="0">
                <a:solidFill>
                  <a:schemeClr val="tx1"/>
                </a:solidFill>
              </a:rPr>
              <a:t>Principles/3</a:t>
            </a:r>
            <a:endParaRPr lang="en-ZA" sz="2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400" dirty="0" smtClean="0"/>
              <a:t>Biofuel production shall not lead to deforestation or forest degradation and where possible contribute to rehabilitation of degraded land. 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climate change adaptation and mitigation. </a:t>
            </a:r>
            <a:endParaRPr lang="en-ZA" sz="2400" dirty="0" smtClean="0"/>
          </a:p>
          <a:p>
            <a:pPr lvl="0"/>
            <a:r>
              <a:rPr lang="en-US" sz="2400" dirty="0" smtClean="0"/>
              <a:t>Biofuel production shall contribute positively to reduction of greenhouse gas emissions. </a:t>
            </a:r>
            <a:endParaRPr lang="en-ZA" sz="2400" dirty="0" smtClean="0"/>
          </a:p>
          <a:p>
            <a:pPr lvl="0"/>
            <a:r>
              <a:rPr lang="en-IE" sz="2400" dirty="0" smtClean="0"/>
              <a:t>Agro-ecological zoning should provide guidance on what feedstock to use and where to plant them. </a:t>
            </a:r>
            <a:endParaRPr lang="en-ZA" sz="2400" dirty="0" smtClean="0"/>
          </a:p>
          <a:p>
            <a:endParaRPr lang="en-ZA" dirty="0" smtClean="0"/>
          </a:p>
          <a:p>
            <a:endParaRPr lang="en-ZA" dirty="0" smtClean="0"/>
          </a:p>
          <a:p>
            <a:endParaRPr lang="en-Z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_textfolie">
  <a:themeElements>
    <a:clrScheme name="master_textfolie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EFEDE6"/>
      </a:accent1>
      <a:accent2>
        <a:srgbClr val="FF9966"/>
      </a:accent2>
      <a:accent3>
        <a:srgbClr val="FFFFFF"/>
      </a:accent3>
      <a:accent4>
        <a:srgbClr val="000000"/>
      </a:accent4>
      <a:accent5>
        <a:srgbClr val="F6F4F0"/>
      </a:accent5>
      <a:accent6>
        <a:srgbClr val="E78A5C"/>
      </a:accent6>
      <a:hlink>
        <a:srgbClr val="CC3300"/>
      </a:hlink>
      <a:folHlink>
        <a:srgbClr val="996600"/>
      </a:folHlink>
    </a:clrScheme>
    <a:fontScheme name="master_text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_text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8379</TotalTime>
  <Words>1878</Words>
  <Application>Microsoft Office PowerPoint</Application>
  <PresentationFormat>On-screen Show (4:3)</PresentationFormat>
  <Paragraphs>309</Paragraphs>
  <Slides>26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master_textfolie</vt:lpstr>
      <vt:lpstr>Sustainability and Regulatory Regimes for Biofuels in Southern Africa</vt:lpstr>
      <vt:lpstr> The Southern African Development Community (SADC)</vt:lpstr>
      <vt:lpstr>Slide 3</vt:lpstr>
      <vt:lpstr>  Overview: Policy and Regulation</vt:lpstr>
      <vt:lpstr>  State of Play:  Production</vt:lpstr>
      <vt:lpstr>  State of Play: Sustainability Issues</vt:lpstr>
      <vt:lpstr>  State of Play: Land Suitability</vt:lpstr>
      <vt:lpstr>  State of Play: Strategies and Standards</vt:lpstr>
      <vt:lpstr>  State of Play: Financial Incentives</vt:lpstr>
      <vt:lpstr>  Summary of Findings</vt:lpstr>
      <vt:lpstr>Slide 11</vt:lpstr>
      <vt:lpstr>  State of Play Major Recommendations</vt:lpstr>
      <vt:lpstr>Case Study: Mozambique</vt:lpstr>
      <vt:lpstr>  Mozambique, continued...</vt:lpstr>
      <vt:lpstr>  Case Study: South Africa</vt:lpstr>
      <vt:lpstr>  South Africa, continued....</vt:lpstr>
      <vt:lpstr>  Case Study: Botswana </vt:lpstr>
      <vt:lpstr>  Botswana, continued....</vt:lpstr>
      <vt:lpstr> Challenges and Gaps for the SADC Region</vt:lpstr>
      <vt:lpstr> Challenges and Gaps/2</vt:lpstr>
      <vt:lpstr>  </vt:lpstr>
      <vt:lpstr>SADC Biofuels  Sustainability Guidelines</vt:lpstr>
      <vt:lpstr>  Draft Guidelines: Guiding Principles</vt:lpstr>
      <vt:lpstr>  Specific Principles/1</vt:lpstr>
      <vt:lpstr>  Specific Principles/2</vt:lpstr>
      <vt:lpstr>  Specific Principles/3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Étude sur les postes d’eau autonomes (PEA)privés au Bénin</dc:title>
  <dc:creator>Fabienne</dc:creator>
  <cp:lastModifiedBy>Geoffrey Stiles</cp:lastModifiedBy>
  <cp:revision>341</cp:revision>
  <dcterms:created xsi:type="dcterms:W3CDTF">2006-05-04T14:47:14Z</dcterms:created>
  <dcterms:modified xsi:type="dcterms:W3CDTF">2010-06-18T11:01:14Z</dcterms:modified>
</cp:coreProperties>
</file>