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8"/>
  </p:notesMasterIdLst>
  <p:sldIdLst>
    <p:sldId id="256" r:id="rId2"/>
    <p:sldId id="321" r:id="rId3"/>
    <p:sldId id="315" r:id="rId4"/>
    <p:sldId id="320" r:id="rId5"/>
    <p:sldId id="313" r:id="rId6"/>
    <p:sldId id="314" r:id="rId7"/>
    <p:sldId id="309" r:id="rId8"/>
    <p:sldId id="310" r:id="rId9"/>
    <p:sldId id="292" r:id="rId10"/>
    <p:sldId id="316" r:id="rId11"/>
    <p:sldId id="317" r:id="rId12"/>
    <p:sldId id="318" r:id="rId13"/>
    <p:sldId id="312" r:id="rId14"/>
    <p:sldId id="323" r:id="rId15"/>
    <p:sldId id="319" r:id="rId16"/>
    <p:sldId id="322" r:id="rId17"/>
    <p:sldId id="294" r:id="rId18"/>
    <p:sldId id="325" r:id="rId19"/>
    <p:sldId id="295" r:id="rId20"/>
    <p:sldId id="296" r:id="rId21"/>
    <p:sldId id="326" r:id="rId22"/>
    <p:sldId id="297" r:id="rId23"/>
    <p:sldId id="299" r:id="rId24"/>
    <p:sldId id="327" r:id="rId25"/>
    <p:sldId id="298" r:id="rId26"/>
    <p:sldId id="268" r:id="rId27"/>
  </p:sldIdLst>
  <p:sldSz cx="9144000" cy="6858000" type="screen4x3"/>
  <p:notesSz cx="6858000" cy="9144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616" autoAdjust="0"/>
    <p:restoredTop sz="94660"/>
  </p:normalViewPr>
  <p:slideViewPr>
    <p:cSldViewPr>
      <p:cViewPr>
        <p:scale>
          <a:sx n="66" d="100"/>
          <a:sy n="66" d="100"/>
        </p:scale>
        <p:origin x="-1494" y="-5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AU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AU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91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AU"/>
          </a:p>
        </p:txBody>
      </p:sp>
      <p:sp>
        <p:nvSpPr>
          <p:cNvPr id="491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DD1370B-A6C0-4EF3-9A21-600C9979CBE3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293679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D1370B-A6C0-4EF3-9A21-600C9979CBE3}" type="slidenum">
              <a:rPr lang="en-AU" smtClean="0"/>
              <a:pPr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26838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7BC63E-9CCD-4120-8CB8-E51953ACA603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33F160-3CA5-44DB-84B7-4CF85E28EF2B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7B4B6D-CB13-4784-B3A8-E93EF76A54EE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34814F-D162-4295-BE15-DCE8DD9A63F4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CDB4A8-C23C-4F20-9842-FCBF0FB2DFEB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4717F4-A42A-47FA-98AD-8F11E885C2F9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1ED58-9D1B-4989-A21F-E8DB06210E40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93199D-6F24-49DD-86A4-4BBA45032518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FA0C5E-C9E7-4E15-A314-2AD5D121E168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8158B-1B46-4A01-809D-9EC142ADCB15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108C7-2A37-4585-81D0-10689518C0F5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584363D-9C4E-4282-AFE1-33D91617B258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7CD6FFA-D007-4141-99CE-D7C2964E7729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DC2A24F-F3A4-477C-857D-2CDD50AD033F}" type="slidenum">
              <a:rPr lang="en-AU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AU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AU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EA2B748-18B7-41FF-9EDC-5661C2D06885}" type="slidenum">
              <a:rPr lang="en-AU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://en.wikipedia.org/wiki/File:LightningRidgeBaths.jpg" TargetMode="Externa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://en.wikipedia.org/wiki/File:ThargomindahHydro.jpg" TargetMode="Externa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765175"/>
            <a:ext cx="7772400" cy="2835275"/>
          </a:xfrm>
        </p:spPr>
        <p:txBody>
          <a:bodyPr/>
          <a:lstStyle/>
          <a:p>
            <a:r>
              <a:rPr lang="en-AU" dirty="0" smtClean="0"/>
              <a:t>(Ground) water </a:t>
            </a:r>
            <a:r>
              <a:rPr lang="en-AU" dirty="0" smtClean="0"/>
              <a:t>and property: a </a:t>
            </a:r>
            <a:r>
              <a:rPr lang="en-AU" dirty="0" smtClean="0"/>
              <a:t>site of contestation</a:t>
            </a:r>
            <a:endParaRPr lang="en-AU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79712" y="4725144"/>
            <a:ext cx="5472608" cy="792088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AU" sz="1600" b="1" dirty="0" smtClean="0"/>
          </a:p>
          <a:p>
            <a:pPr>
              <a:lnSpc>
                <a:spcPct val="80000"/>
              </a:lnSpc>
            </a:pPr>
            <a:r>
              <a:rPr lang="en-AU" sz="1600" b="1" dirty="0" smtClean="0"/>
              <a:t>Janice </a:t>
            </a:r>
            <a:r>
              <a:rPr lang="en-AU" sz="1600" b="1" dirty="0" err="1" smtClean="0"/>
              <a:t>Gray</a:t>
            </a:r>
            <a:endParaRPr lang="en-AU" sz="1600" b="1" dirty="0" smtClean="0"/>
          </a:p>
          <a:p>
            <a:pPr>
              <a:lnSpc>
                <a:spcPct val="80000"/>
              </a:lnSpc>
            </a:pPr>
            <a:r>
              <a:rPr lang="en-AU" sz="1600" b="1" dirty="0" smtClean="0"/>
              <a:t>Senior Lecturer </a:t>
            </a:r>
          </a:p>
        </p:txBody>
      </p:sp>
      <p:pic>
        <p:nvPicPr>
          <p:cNvPr id="1026" name="Picture 2" descr="C:\Users\Janice Gray\Pictures\UNSW_line_FacultyofLaw JPeg 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3490037"/>
            <a:ext cx="6192689" cy="1235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</a:t>
            </a:r>
            <a:br>
              <a:rPr lang="en-US" dirty="0" smtClean="0"/>
            </a:br>
            <a:r>
              <a:rPr lang="en-US" dirty="0" smtClean="0"/>
              <a:t>Questions to consider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1. Should we regulate groundwater when we still have serious knowledge gaps?</a:t>
            </a:r>
            <a:endParaRPr lang="en-US" sz="2800" dirty="0"/>
          </a:p>
          <a:p>
            <a:r>
              <a:rPr lang="en-US" sz="2800" dirty="0" smtClean="0"/>
              <a:t>2. Is the </a:t>
            </a:r>
            <a:r>
              <a:rPr lang="en-US" sz="2800" dirty="0" err="1" smtClean="0"/>
              <a:t>propertisation</a:t>
            </a:r>
            <a:r>
              <a:rPr lang="en-US" sz="2800" dirty="0" smtClean="0"/>
              <a:t> of groundwater access (which arguably underpins tradable entitlements) helpful in dealing with the management of groundwater and contest  over it?</a:t>
            </a:r>
            <a:endParaRPr lang="en-US" sz="2800" dirty="0"/>
          </a:p>
          <a:p>
            <a:r>
              <a:rPr lang="en-US" sz="2800" dirty="0" smtClean="0"/>
              <a:t>3. Is the present regulatory mix appropriate or does it over-</a:t>
            </a:r>
            <a:r>
              <a:rPr lang="en-US" sz="2800" dirty="0" err="1" smtClean="0"/>
              <a:t>emphasise</a:t>
            </a:r>
            <a:r>
              <a:rPr lang="en-US" sz="2800" dirty="0" smtClean="0"/>
              <a:t> property and the market?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86694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Australia </a:t>
            </a:r>
            <a:endParaRPr lang="en-A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Picture Placeholder 2"/>
          <p:cNvSpPr txBox="1">
            <a:spLocks/>
          </p:cNvSpPr>
          <p:nvPr/>
        </p:nvSpPr>
        <p:spPr bwMode="auto">
          <a:xfrm>
            <a:off x="1763688" y="620688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sp>
      <p:pic>
        <p:nvPicPr>
          <p:cNvPr id="6" name="Picture 5" descr="http://www.auinfo.com/new_web_pictures/australia_state_header_map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556792"/>
            <a:ext cx="3240359" cy="31786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894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Statistics on </a:t>
            </a:r>
            <a:r>
              <a:rPr lang="en-US" dirty="0" smtClean="0"/>
              <a:t>Australian g/water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Groundwater makes up approximately </a:t>
            </a:r>
            <a:r>
              <a:rPr lang="en-AU" b="1" dirty="0"/>
              <a:t>17% of Australia’s currently </a:t>
            </a:r>
            <a:r>
              <a:rPr lang="en-AU" b="1" i="1" dirty="0"/>
              <a:t>accessible</a:t>
            </a:r>
            <a:r>
              <a:rPr lang="en-AU" b="1" dirty="0"/>
              <a:t> water resources </a:t>
            </a:r>
            <a:r>
              <a:rPr lang="en-AU" b="1" dirty="0" smtClean="0"/>
              <a:t>.</a:t>
            </a:r>
          </a:p>
          <a:p>
            <a:endParaRPr lang="en-US" b="1" dirty="0"/>
          </a:p>
          <a:p>
            <a:r>
              <a:rPr lang="en-AU" dirty="0"/>
              <a:t>Groundwater accounts for </a:t>
            </a:r>
            <a:r>
              <a:rPr lang="en-AU" b="1" dirty="0"/>
              <a:t>over 30% or Australia’s total water consumption. </a:t>
            </a:r>
            <a:endParaRPr lang="en-AU" b="1" dirty="0" smtClean="0"/>
          </a:p>
          <a:p>
            <a:endParaRPr lang="en-US" b="1" dirty="0"/>
          </a:p>
          <a:p>
            <a:r>
              <a:rPr lang="en-US" sz="2000" b="1" dirty="0" smtClean="0"/>
              <a:t>Figures from </a:t>
            </a:r>
            <a:r>
              <a:rPr lang="en-AU" sz="2000" b="1" dirty="0"/>
              <a:t>Connected Waters Initiative UNSW </a:t>
            </a:r>
            <a:r>
              <a:rPr lang="en-AU" sz="2000" b="1" dirty="0" smtClean="0"/>
              <a:t>--taken </a:t>
            </a:r>
            <a:r>
              <a:rPr lang="en-AU" sz="2000" b="1" dirty="0"/>
              <a:t>from </a:t>
            </a:r>
            <a:r>
              <a:rPr lang="en-AU" sz="2000" b="1" dirty="0" smtClean="0"/>
              <a:t>‘National </a:t>
            </a:r>
            <a:r>
              <a:rPr lang="en-AU" sz="2000" b="1" dirty="0"/>
              <a:t>Water Commission’s Groundwater position statement</a:t>
            </a:r>
            <a:r>
              <a:rPr lang="en-AU" sz="2000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71724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.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1800" b="1" dirty="0" smtClean="0"/>
              <a:t>Thermal Pool . Water from Great Artesian Basin. Lightening Ridge.</a:t>
            </a:r>
            <a:endParaRPr lang="en-AU" sz="1800" b="1" dirty="0"/>
          </a:p>
        </p:txBody>
      </p:sp>
      <p:pic>
        <p:nvPicPr>
          <p:cNvPr id="5" name="Picture Placeholder 4" descr="http://upload.wikimedia.org/wikipedia/commons/thumb/4/46/LightningRidgeBaths.jpg/280px-LightningRidgeBaths.jpg">
            <a:hlinkClick r:id="rId2"/>
          </p:cNvPr>
          <p:cNvPicPr>
            <a:picLocks noGrp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6" r="5476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220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Hot water bore hole in Great Artesian Basin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At </a:t>
            </a:r>
            <a:r>
              <a:rPr lang="en-US" dirty="0" err="1" smtClean="0"/>
              <a:t>Thargomindah</a:t>
            </a:r>
            <a:r>
              <a:rPr lang="en-US" dirty="0" smtClean="0"/>
              <a:t>.</a:t>
            </a:r>
            <a:endParaRPr lang="en-AU" dirty="0"/>
          </a:p>
        </p:txBody>
      </p:sp>
      <p:pic>
        <p:nvPicPr>
          <p:cNvPr id="5" name="Picture Placeholder 4" descr="http://upload.wikimedia.org/wikipedia/commons/thumb/5/5f/ThargomindahHydro.jpg/280px-ThargomindahHydro.jpg">
            <a:hlinkClick r:id="rId2"/>
          </p:cNvPr>
          <p:cNvPicPr>
            <a:picLocks noGrp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6" r="5476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4413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It’s not real water. It’s </a:t>
            </a:r>
            <a:r>
              <a:rPr lang="en-AU" dirty="0" smtClean="0"/>
              <a:t>only bore </a:t>
            </a:r>
            <a:r>
              <a:rPr lang="en-AU" dirty="0" smtClean="0"/>
              <a:t>water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</p:txBody>
      </p:sp>
      <p:pic>
        <p:nvPicPr>
          <p:cNvPr id="1026" name="Picture 2" descr="F:\water\Material for South Africa Conference\bore water in u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256298"/>
            <a:ext cx="4587255" cy="3931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04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2000" dirty="0" smtClean="0"/>
              <a:t>Groundwater in Namoi catchment , Australia </a:t>
            </a:r>
            <a:r>
              <a:rPr lang="en-AU" sz="1200" dirty="0"/>
              <a:t>UNSW </a:t>
            </a:r>
            <a:r>
              <a:rPr lang="en-AU" sz="1200" dirty="0" smtClean="0"/>
              <a:t>image. </a:t>
            </a:r>
            <a:r>
              <a:rPr lang="en-AU" sz="1200" dirty="0"/>
              <a:t>Available http://www.wrl.unsw.edu.au/site/projects/groundwater-monitoring-and-evaluation-and-grower-survey-namoi-catchment/at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</p:txBody>
      </p:sp>
      <p:pic>
        <p:nvPicPr>
          <p:cNvPr id="2050" name="Picture 2" descr="F:\water\Material for South Africa Conference\namoi-groundwater-monitor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6" y="1134563"/>
            <a:ext cx="9144000" cy="458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G/water historically difficult to regulate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Enigmatic</a:t>
            </a:r>
            <a:endParaRPr lang="en-AU" dirty="0" smtClean="0"/>
          </a:p>
          <a:p>
            <a:r>
              <a:rPr lang="en-AU" dirty="0" smtClean="0"/>
              <a:t>Mystique</a:t>
            </a:r>
          </a:p>
          <a:p>
            <a:r>
              <a:rPr lang="en-US" dirty="0" smtClean="0"/>
              <a:t>Moves in ways unknown</a:t>
            </a:r>
            <a:endParaRPr lang="en-AU" dirty="0" smtClean="0"/>
          </a:p>
          <a:p>
            <a:r>
              <a:rPr lang="en-AU" dirty="0" smtClean="0"/>
              <a:t>Dries up without warning</a:t>
            </a:r>
          </a:p>
          <a:p>
            <a:r>
              <a:rPr lang="en-US" dirty="0" smtClean="0"/>
              <a:t>Out of sight/out of mind</a:t>
            </a:r>
            <a:endParaRPr lang="en-AU" dirty="0" smtClean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744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Advances and Changes in Groundwater knowledge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b="1" dirty="0"/>
              <a:t>technological and scientific breakthroughs</a:t>
            </a:r>
            <a:endParaRPr lang="en-AU" dirty="0"/>
          </a:p>
          <a:p>
            <a:pPr lvl="0"/>
            <a:r>
              <a:rPr lang="en-AU" dirty="0" smtClean="0"/>
              <a:t>-to </a:t>
            </a:r>
            <a:r>
              <a:rPr lang="en-AU" b="1" dirty="0"/>
              <a:t>locate groundwater sources</a:t>
            </a:r>
            <a:endParaRPr lang="en-AU" dirty="0"/>
          </a:p>
          <a:p>
            <a:r>
              <a:rPr lang="en-AU" dirty="0"/>
              <a:t> to help </a:t>
            </a:r>
            <a:r>
              <a:rPr lang="en-AU" b="1" dirty="0"/>
              <a:t>quantify it</a:t>
            </a:r>
            <a:r>
              <a:rPr lang="en-AU" dirty="0"/>
              <a:t> </a:t>
            </a:r>
          </a:p>
          <a:p>
            <a:r>
              <a:rPr lang="en-AU" dirty="0"/>
              <a:t> </a:t>
            </a:r>
            <a:r>
              <a:rPr lang="en-AU" dirty="0" smtClean="0"/>
              <a:t>to develop </a:t>
            </a:r>
            <a:r>
              <a:rPr lang="en-AU" b="1" dirty="0"/>
              <a:t>methodologies for understanding its behaviour</a:t>
            </a:r>
            <a:endParaRPr lang="en-AU" dirty="0"/>
          </a:p>
          <a:p>
            <a:pPr lvl="0"/>
            <a:r>
              <a:rPr lang="en-AU" dirty="0"/>
              <a:t> </a:t>
            </a:r>
            <a:r>
              <a:rPr lang="en-AU" dirty="0" smtClean="0"/>
              <a:t>to develop </a:t>
            </a:r>
            <a:r>
              <a:rPr lang="en-AU" b="1" dirty="0" smtClean="0"/>
              <a:t>g/water inventories </a:t>
            </a:r>
            <a:r>
              <a:rPr lang="en-AU" dirty="0"/>
              <a:t> </a:t>
            </a:r>
          </a:p>
          <a:p>
            <a:pPr lvl="0"/>
            <a:endParaRPr lang="en-AU" dirty="0"/>
          </a:p>
          <a:p>
            <a:pPr lvl="0"/>
            <a:r>
              <a:rPr lang="en-AU" dirty="0"/>
              <a:t> 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9388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g/water knowledge </a:t>
            </a:r>
            <a:r>
              <a:rPr lang="en-US" dirty="0" err="1" smtClean="0"/>
              <a:t>contd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 </a:t>
            </a:r>
            <a:r>
              <a:rPr lang="en-AU" b="1" dirty="0" smtClean="0"/>
              <a:t>Patterns </a:t>
            </a:r>
            <a:r>
              <a:rPr lang="en-AU" b="1" dirty="0"/>
              <a:t>of flow</a:t>
            </a:r>
            <a:endParaRPr lang="en-AU" dirty="0"/>
          </a:p>
          <a:p>
            <a:pPr marL="457200" lvl="1" indent="0">
              <a:buNone/>
            </a:pPr>
            <a:r>
              <a:rPr lang="en-AU" b="1" dirty="0"/>
              <a:t>Pollution and discharge</a:t>
            </a:r>
            <a:endParaRPr lang="en-AU" dirty="0"/>
          </a:p>
          <a:p>
            <a:pPr marL="457200" lvl="1" indent="0">
              <a:buNone/>
            </a:pPr>
            <a:r>
              <a:rPr lang="en-AU" b="1" dirty="0"/>
              <a:t>Salinity levels</a:t>
            </a:r>
            <a:endParaRPr lang="en-AU" dirty="0"/>
          </a:p>
          <a:p>
            <a:pPr marL="457200" lvl="1" indent="0">
              <a:buNone/>
            </a:pPr>
            <a:r>
              <a:rPr lang="en-AU" b="1" dirty="0"/>
              <a:t>Pressure</a:t>
            </a:r>
            <a:endParaRPr lang="en-AU" dirty="0"/>
          </a:p>
          <a:p>
            <a:pPr marL="457200" lvl="1" indent="0">
              <a:buNone/>
            </a:pPr>
            <a:r>
              <a:rPr lang="en-AU" b="1" dirty="0"/>
              <a:t>Recharge rates</a:t>
            </a:r>
            <a:endParaRPr lang="en-AU" dirty="0"/>
          </a:p>
          <a:p>
            <a:pPr marL="457200" lvl="1" indent="0">
              <a:buNone/>
            </a:pPr>
            <a:r>
              <a:rPr lang="en-AU" dirty="0"/>
              <a:t>And </a:t>
            </a:r>
          </a:p>
          <a:p>
            <a:pPr marL="457200" lvl="1" indent="0">
              <a:buNone/>
            </a:pPr>
            <a:r>
              <a:rPr lang="en-AU" b="1" dirty="0"/>
              <a:t>Very importantly the inter-relationship of groundwater to surface water</a:t>
            </a:r>
            <a:r>
              <a:rPr lang="en-AU" dirty="0"/>
              <a:t> </a:t>
            </a:r>
          </a:p>
          <a:p>
            <a:pPr marL="0" lvl="0" indent="0">
              <a:buNone/>
            </a:pPr>
            <a:r>
              <a:rPr lang="en-A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9585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 smtClean="0"/>
              <a:t>But </a:t>
            </a:r>
            <a:endParaRPr lang="en-AU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5400" dirty="0" smtClean="0"/>
              <a:t>Much about groundwater </a:t>
            </a:r>
            <a:r>
              <a:rPr lang="en-AU" sz="5400" b="1" dirty="0" smtClean="0"/>
              <a:t>remains unknown. </a:t>
            </a:r>
            <a:endParaRPr lang="en-AU" sz="5400" b="1" dirty="0"/>
          </a:p>
        </p:txBody>
      </p:sp>
    </p:spTree>
    <p:extLst>
      <p:ext uri="{BB962C8B-B14F-4D97-AF65-F5344CB8AC3E}">
        <p14:creationId xmlns:p14="http://schemas.microsoft.com/office/powerpoint/2010/main" val="111762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Competing </a:t>
            </a:r>
            <a:r>
              <a:rPr lang="en-AU" dirty="0" smtClean="0"/>
              <a:t>tensions, conflicts and contests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1050" dirty="0"/>
              <a:t>http://images.google.com.au/imgres?imgurl=http://deskofbrian.com/wp-content/uploads/tug-of-war.jpg&amp;imgrefurl=http://deskofbrian.com/2011/01/free-or-fair-by-walter-e-williams/teenagers-hands-playing-tug-of-war-with-used-rope/&amp;usg=__9Usmf353qKFK0IHebAU7e6DJBBo=&amp;h=336&amp;w=506&amp;sz=58&amp;hl=en&amp;start=0&amp;sig2=vV53P_OXcGFgAmok4ZCROA&amp;zoom=1&amp;tbnid=NygQwAeODWcsAM:&amp;tbnh=152&amp;tbnw=209&amp;ei=io8ITqThIYmUvAPZ0pC6Dg&amp;prev=/search%3Fq%3Dtug%2Bof%2Bwar%2Brope%26hl%3Den%26biw%3D1653%26bih%3D938%26gbv%3D2%26tbm%3Disch&amp;itbs=1&amp;iact=hc&amp;vpx=988&amp;vpy=656&amp;dur=686&amp;hovh=152&amp;hovw=209&amp;tx=119&amp;ty=239&amp;page=1&amp;ndsp=37&amp;ved=1t:429,r:34,s:0&amp;biw=1653&amp;bih=938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42637"/>
            <a:ext cx="2175646" cy="144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630" y="4472699"/>
            <a:ext cx="439190" cy="291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17572"/>
            <a:ext cx="4626049" cy="3067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27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are the contests over g/water between?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Any and everyone – examples:</a:t>
            </a:r>
          </a:p>
          <a:p>
            <a:r>
              <a:rPr lang="en-US" dirty="0" smtClean="0"/>
              <a:t>Individual user v individual user</a:t>
            </a:r>
          </a:p>
          <a:p>
            <a:r>
              <a:rPr lang="en-US" dirty="0" smtClean="0"/>
              <a:t>Individual user v an environmental protection agency </a:t>
            </a:r>
          </a:p>
          <a:p>
            <a:r>
              <a:rPr lang="en-US" dirty="0" smtClean="0"/>
              <a:t>Individual user v Minister- </a:t>
            </a:r>
            <a:r>
              <a:rPr lang="en-US" dirty="0" err="1" smtClean="0"/>
              <a:t>eg</a:t>
            </a:r>
            <a:r>
              <a:rPr lang="en-US" dirty="0" smtClean="0"/>
              <a:t> over consent</a:t>
            </a:r>
          </a:p>
          <a:p>
            <a:r>
              <a:rPr lang="en-US" dirty="0" smtClean="0"/>
              <a:t>Community Action Group v mining co or developer</a:t>
            </a:r>
          </a:p>
          <a:p>
            <a:r>
              <a:rPr lang="en-US" dirty="0" smtClean="0"/>
              <a:t>Mining company/Irrigator v Minister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1844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Returning to 3 </a:t>
            </a:r>
            <a:r>
              <a:rPr lang="en-US" dirty="0" smtClean="0"/>
              <a:t>issues for consideration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(1) Should we regulate g/water if we don’t know everything about it?</a:t>
            </a:r>
            <a:endParaRPr lang="en-US" dirty="0"/>
          </a:p>
          <a:p>
            <a:r>
              <a:rPr lang="en-US" dirty="0" smtClean="0"/>
              <a:t>(2) Is </a:t>
            </a:r>
            <a:r>
              <a:rPr lang="en-US" dirty="0" err="1" smtClean="0"/>
              <a:t>propertisation</a:t>
            </a:r>
            <a:r>
              <a:rPr lang="en-US" dirty="0" smtClean="0"/>
              <a:t> a helpful tool of g/water regulation? Does it help resolve contest</a:t>
            </a:r>
            <a:r>
              <a:rPr lang="en-US" dirty="0" smtClean="0"/>
              <a:t>?</a:t>
            </a:r>
            <a:endParaRPr lang="en-US" dirty="0" smtClean="0"/>
          </a:p>
          <a:p>
            <a:r>
              <a:rPr lang="en-US" dirty="0" smtClean="0"/>
              <a:t>(3) What alternatives approaches are available</a:t>
            </a:r>
            <a:r>
              <a:rPr lang="en-US" dirty="0" smtClean="0"/>
              <a:t>? Is the regulatory mix right?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6755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Wait and See approach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Wait and don’t regulate- not really a viable approach despite the fears of hydrologists, botanists and other scientists.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91330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How has groundwater been regulated?…..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Common </a:t>
            </a:r>
            <a:r>
              <a:rPr lang="en-GB" dirty="0" smtClean="0"/>
              <a:t>Law- basically the rule of capture</a:t>
            </a:r>
            <a:endParaRPr lang="en-GB" dirty="0"/>
          </a:p>
          <a:p>
            <a:r>
              <a:rPr lang="en-GB" dirty="0" smtClean="0"/>
              <a:t>Statutory </a:t>
            </a:r>
            <a:r>
              <a:rPr lang="en-GB" dirty="0" smtClean="0"/>
              <a:t>overlay- era of public administration and ‘permissions</a:t>
            </a:r>
            <a:r>
              <a:rPr lang="en-GB" dirty="0" smtClean="0"/>
              <a:t>’ to access</a:t>
            </a:r>
            <a:endParaRPr lang="en-GB" dirty="0" smtClean="0"/>
          </a:p>
          <a:p>
            <a:r>
              <a:rPr lang="en-GB" dirty="0" smtClean="0"/>
              <a:t>Tradable groundwater acces</a:t>
            </a:r>
            <a:r>
              <a:rPr lang="en-GB" dirty="0" smtClean="0"/>
              <a:t>s entitlements which are likely to be classified as property.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8994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Unbundling under ‘new’ legislation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WAL -aquifer access </a:t>
            </a:r>
            <a:r>
              <a:rPr lang="en-US" sz="2800" dirty="0" err="1" smtClean="0"/>
              <a:t>licence</a:t>
            </a:r>
            <a:r>
              <a:rPr lang="en-US" sz="2800" dirty="0" smtClean="0"/>
              <a:t>- NSW</a:t>
            </a:r>
          </a:p>
          <a:p>
            <a:r>
              <a:rPr lang="en-US" sz="2800" b="1" dirty="0"/>
              <a:t>S</a:t>
            </a:r>
            <a:r>
              <a:rPr lang="en-US" sz="2800" b="1" dirty="0" smtClean="0"/>
              <a:t>hare</a:t>
            </a:r>
            <a:r>
              <a:rPr lang="en-US" sz="2800" dirty="0" smtClean="0"/>
              <a:t> component  known as ‘paper water’ eg.05% of a variable consumptive pool</a:t>
            </a:r>
          </a:p>
          <a:p>
            <a:pPr marL="0" indent="0">
              <a:buNone/>
            </a:pPr>
            <a:r>
              <a:rPr lang="en-US" sz="2800" dirty="0" smtClean="0"/>
              <a:t>+ </a:t>
            </a:r>
            <a:r>
              <a:rPr lang="en-US" sz="2800" b="1" dirty="0" smtClean="0"/>
              <a:t>water allocation </a:t>
            </a:r>
            <a:r>
              <a:rPr lang="en-US" sz="2800" dirty="0" smtClean="0"/>
              <a:t>-‘real water’  - .05% of X </a:t>
            </a:r>
            <a:r>
              <a:rPr lang="en-US" sz="2800" dirty="0" err="1" smtClean="0"/>
              <a:t>gigalitres</a:t>
            </a:r>
            <a:r>
              <a:rPr lang="en-US" sz="2800" dirty="0" smtClean="0"/>
              <a:t>- paper water and real water both tradable.</a:t>
            </a:r>
          </a:p>
          <a:p>
            <a:r>
              <a:rPr lang="en-US" sz="2800" b="1" dirty="0"/>
              <a:t>E</a:t>
            </a:r>
            <a:r>
              <a:rPr lang="en-US" sz="2800" b="1" dirty="0" smtClean="0"/>
              <a:t>xtraction</a:t>
            </a:r>
            <a:r>
              <a:rPr lang="en-US" sz="2800" dirty="0" smtClean="0"/>
              <a:t> component (specifies times</a:t>
            </a:r>
            <a:r>
              <a:rPr lang="en-US" sz="2800" dirty="0"/>
              <a:t>/</a:t>
            </a:r>
            <a:r>
              <a:rPr lang="en-US" sz="2800" dirty="0" smtClean="0"/>
              <a:t> rates</a:t>
            </a:r>
            <a:r>
              <a:rPr lang="en-US" sz="2800" dirty="0"/>
              <a:t>/</a:t>
            </a:r>
            <a:r>
              <a:rPr lang="en-US" sz="2800" dirty="0" smtClean="0"/>
              <a:t> </a:t>
            </a:r>
            <a:r>
              <a:rPr lang="en-US" sz="2800" dirty="0"/>
              <a:t>circumstances, and </a:t>
            </a:r>
            <a:r>
              <a:rPr lang="en-US" sz="2800" dirty="0" smtClean="0"/>
              <a:t>locations for water extraction- plus works approval &amp; use approval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8315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Propertisation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smtClean="0"/>
              <a:t>Settles disputes</a:t>
            </a:r>
          </a:p>
          <a:p>
            <a:endParaRPr lang="en-US" sz="4000" dirty="0"/>
          </a:p>
          <a:p>
            <a:endParaRPr lang="en-US" sz="4000" dirty="0" smtClean="0"/>
          </a:p>
          <a:p>
            <a:r>
              <a:rPr lang="en-US" sz="4000" dirty="0" smtClean="0"/>
              <a:t>Creates disputes</a:t>
            </a:r>
            <a:endParaRPr lang="en-AU" sz="4000" dirty="0"/>
          </a:p>
        </p:txBody>
      </p:sp>
    </p:spTree>
    <p:extLst>
      <p:ext uri="{BB962C8B-B14F-4D97-AF65-F5344CB8AC3E}">
        <p14:creationId xmlns:p14="http://schemas.microsoft.com/office/powerpoint/2010/main" val="13908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600" dirty="0" smtClean="0"/>
              <a:t>Competing tensions that need to be addressed in groundwater governance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Competition between water exploitation/use and water preservation- often seen in terms of environmental v agricultural, commercial, industrial, domestic.</a:t>
            </a:r>
          </a:p>
          <a:p>
            <a:r>
              <a:rPr lang="en-AU" dirty="0" smtClean="0"/>
              <a:t>Competition between State and Individual rights to groundwater</a:t>
            </a:r>
          </a:p>
          <a:p>
            <a:r>
              <a:rPr lang="en-AU" dirty="0" smtClean="0"/>
              <a:t>Competition between different groups of water users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2908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 with property rights and the market approach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Sleeper/dozer </a:t>
            </a:r>
            <a:r>
              <a:rPr lang="en-US" dirty="0" err="1" smtClean="0"/>
              <a:t>licences</a:t>
            </a:r>
            <a:r>
              <a:rPr lang="en-US" dirty="0" smtClean="0"/>
              <a:t>- increased consumption</a:t>
            </a:r>
          </a:p>
          <a:p>
            <a:r>
              <a:rPr lang="en-US" dirty="0" smtClean="0"/>
              <a:t>Rather than sell WALs – just don’t plant</a:t>
            </a:r>
          </a:p>
          <a:p>
            <a:r>
              <a:rPr lang="en-US" dirty="0" smtClean="0"/>
              <a:t>Environmental buy-backs problematic</a:t>
            </a:r>
          </a:p>
          <a:p>
            <a:r>
              <a:rPr lang="en-US" dirty="0" smtClean="0"/>
              <a:t>Splintered communities/ stranded assets</a:t>
            </a:r>
          </a:p>
          <a:p>
            <a:r>
              <a:rPr lang="en-US" dirty="0" smtClean="0"/>
              <a:t>Harder for government to intervene directly.</a:t>
            </a:r>
          </a:p>
          <a:p>
            <a:r>
              <a:rPr lang="en-US" dirty="0" smtClean="0"/>
              <a:t>Salinity levels have not decreased.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06521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i="1" dirty="0" smtClean="0"/>
              <a:t>ICM</a:t>
            </a:r>
            <a:r>
              <a:rPr lang="en-AU" dirty="0" smtClean="0"/>
              <a:t> case as a site of contestation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Were old style bore licences property for the purposes an acquisition of property by the Commonwealth</a:t>
            </a:r>
            <a:r>
              <a:rPr lang="en-GB" dirty="0" smtClean="0"/>
              <a:t>? </a:t>
            </a:r>
          </a:p>
          <a:p>
            <a:r>
              <a:rPr lang="en-GB" dirty="0" smtClean="0"/>
              <a:t>If so, their acquisition had not been compensated on just terms.</a:t>
            </a:r>
          </a:p>
          <a:p>
            <a:r>
              <a:rPr lang="en-GB" dirty="0" smtClean="0"/>
              <a:t>Court decided the matter on the basis of ‘no </a:t>
            </a:r>
            <a:r>
              <a:rPr lang="en-GB" dirty="0" err="1" smtClean="0"/>
              <a:t>acquistion</a:t>
            </a:r>
            <a:r>
              <a:rPr lang="en-GB" dirty="0" smtClean="0"/>
              <a:t>’ rather than on property issue.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3064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3. Alternatives -Regulatory </a:t>
            </a:r>
            <a:r>
              <a:rPr lang="en-US" sz="3600" dirty="0" smtClean="0"/>
              <a:t>mix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New </a:t>
            </a:r>
            <a:r>
              <a:rPr lang="en-GB" sz="2800" dirty="0" smtClean="0"/>
              <a:t>forms of regulation occur in an environment where the edges of the state and civil society have become blurred.</a:t>
            </a:r>
          </a:p>
          <a:p>
            <a:r>
              <a:rPr lang="en-GB" sz="2800" dirty="0" smtClean="0"/>
              <a:t>Self regulation, co-regulation, public private partnerships, pragmatic approaches which incorporate flexibility and a range of regulatory agencies including government, private sector and not for profit organisations – includes the market PLUS traditional forms of direct regulation often based on command and control</a:t>
            </a:r>
            <a:r>
              <a:rPr lang="en-GB" dirty="0" smtClean="0"/>
              <a:t>.</a:t>
            </a:r>
            <a:endParaRPr lang="en-GB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3909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It’s a work in progress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But maybe it is time to re-evaluate the mix.</a:t>
            </a:r>
          </a:p>
          <a:p>
            <a:r>
              <a:rPr lang="en-US" dirty="0" smtClean="0"/>
              <a:t>Offer an invitation to consider a return to greater State intervention and command and control models. </a:t>
            </a:r>
          </a:p>
          <a:p>
            <a:r>
              <a:rPr lang="en-US" dirty="0" smtClean="0"/>
              <a:t>A way forward may, in part be a way backwards. </a:t>
            </a:r>
            <a:endParaRPr lang="en-US" dirty="0"/>
          </a:p>
          <a:p>
            <a:r>
              <a:rPr lang="en-US" dirty="0" smtClean="0"/>
              <a:t>Time to re-consider, re-evaluate and re-calibrate.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324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Conclusion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  <a:p>
            <a:r>
              <a:rPr lang="en-AU" dirty="0" smtClean="0"/>
              <a:t>As surface water is depleted  conflicts </a:t>
            </a:r>
            <a:r>
              <a:rPr lang="en-AU" dirty="0" smtClean="0"/>
              <a:t>over groundwater are likely to </a:t>
            </a:r>
            <a:r>
              <a:rPr lang="en-AU" dirty="0" smtClean="0"/>
              <a:t>continue.</a:t>
            </a:r>
            <a:r>
              <a:rPr lang="en-AU" dirty="0" smtClean="0"/>
              <a:t> </a:t>
            </a:r>
            <a:endParaRPr lang="en-AU" dirty="0"/>
          </a:p>
          <a:p>
            <a:r>
              <a:rPr lang="en-AU" dirty="0" smtClean="0"/>
              <a:t>Why? Because there is no simple </a:t>
            </a:r>
            <a:r>
              <a:rPr lang="en-AU" dirty="0" smtClean="0"/>
              <a:t>regulatory solution to manage  conflict and contestation and </a:t>
            </a:r>
            <a:r>
              <a:rPr lang="en-AU" dirty="0" smtClean="0"/>
              <a:t>because water is a limited resource.</a:t>
            </a:r>
          </a:p>
          <a:p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8424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Water ASSA bondi bea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2538" y="857250"/>
            <a:ext cx="6638925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2166</TotalTime>
  <Words>803</Words>
  <Application>Microsoft Office PowerPoint</Application>
  <PresentationFormat>On-screen Show (4:3)</PresentationFormat>
  <Paragraphs>106</Paragraphs>
  <Slides>26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Default Design</vt:lpstr>
      <vt:lpstr>(Ground) water and property: a site of contestation</vt:lpstr>
      <vt:lpstr>3  Questions to consider</vt:lpstr>
      <vt:lpstr>Australia </vt:lpstr>
      <vt:lpstr>Statistics on Australian g/water</vt:lpstr>
      <vt:lpstr> .</vt:lpstr>
      <vt:lpstr>Hot water bore hole in Great Artesian Basin</vt:lpstr>
      <vt:lpstr>It’s not real water. It’s only bore water</vt:lpstr>
      <vt:lpstr>Groundwater in Namoi catchment , Australia UNSW image. Available http://www.wrl.unsw.edu.au/site/projects/groundwater-monitoring-and-evaluation-and-grower-survey-namoi-catchment/at </vt:lpstr>
      <vt:lpstr>G/water historically difficult to regulate</vt:lpstr>
      <vt:lpstr>Advances and Changes in Groundwater knowledge</vt:lpstr>
      <vt:lpstr>New g/water knowledge contd</vt:lpstr>
      <vt:lpstr>But </vt:lpstr>
      <vt:lpstr>Competing tensions, conflicts and contests </vt:lpstr>
      <vt:lpstr>Who are the contests over g/water between?</vt:lpstr>
      <vt:lpstr>Returning to 3 issues for consideration</vt:lpstr>
      <vt:lpstr>1. Wait and See approach</vt:lpstr>
      <vt:lpstr>How has groundwater been regulated?…..</vt:lpstr>
      <vt:lpstr>Unbundling under ‘new’ legislation</vt:lpstr>
      <vt:lpstr>Propertisation</vt:lpstr>
      <vt:lpstr>Competing tensions that need to be addressed in groundwater governance</vt:lpstr>
      <vt:lpstr>Problems with property rights and the market approach</vt:lpstr>
      <vt:lpstr>ICM case as a site of contestation</vt:lpstr>
      <vt:lpstr>3. Alternatives -Regulatory mix</vt:lpstr>
      <vt:lpstr>It’s a work in progress</vt:lpstr>
      <vt:lpstr>Conclusion</vt:lpstr>
      <vt:lpstr>PowerPoint Presentation</vt:lpstr>
    </vt:vector>
  </TitlesOfParts>
  <Company>UNSW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Janice Gray</dc:creator>
  <cp:lastModifiedBy> </cp:lastModifiedBy>
  <cp:revision>77</cp:revision>
  <dcterms:created xsi:type="dcterms:W3CDTF">2007-11-15T03:20:51Z</dcterms:created>
  <dcterms:modified xsi:type="dcterms:W3CDTF">2011-07-06T22:53:40Z</dcterms:modified>
</cp:coreProperties>
</file>