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6" r:id="rId2"/>
    <p:sldId id="282" r:id="rId3"/>
    <p:sldId id="287" r:id="rId4"/>
    <p:sldId id="269" r:id="rId5"/>
    <p:sldId id="286" r:id="rId6"/>
    <p:sldId id="272" r:id="rId7"/>
    <p:sldId id="281" r:id="rId8"/>
    <p:sldId id="288" r:id="rId9"/>
    <p:sldId id="280" r:id="rId10"/>
    <p:sldId id="278" r:id="rId11"/>
    <p:sldId id="289" r:id="rId12"/>
    <p:sldId id="273" r:id="rId13"/>
    <p:sldId id="265" r:id="rId14"/>
    <p:sldId id="25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87" autoAdjust="0"/>
  </p:normalViewPr>
  <p:slideViewPr>
    <p:cSldViewPr>
      <p:cViewPr varScale="1">
        <p:scale>
          <a:sx n="39" d="100"/>
          <a:sy n="39" d="100"/>
        </p:scale>
        <p:origin x="-11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F211F7-47BD-44A8-B939-5C0EAE0C29A4}" type="datetimeFigureOut">
              <a:rPr lang="en-US" smtClean="0"/>
              <a:pPr/>
              <a:t>11/3/2009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FCE948-6FDC-49D8-9065-A3245490CC5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If only it were so simple – a matter of ethics!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FCE948-6FDC-49D8-9065-A3245490CC57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FCE948-6FDC-49D8-9065-A3245490CC57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014E-0A47-48F2-8390-4BD31E29B803}" type="datetimeFigureOut">
              <a:rPr lang="en-US" smtClean="0"/>
              <a:pPr/>
              <a:t>11/3/2009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D0177-D19A-4DD5-BF1E-2FFE0DA0672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014E-0A47-48F2-8390-4BD31E29B803}" type="datetimeFigureOut">
              <a:rPr lang="en-US" smtClean="0"/>
              <a:pPr/>
              <a:t>11/3/2009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D0177-D19A-4DD5-BF1E-2FFE0DA0672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014E-0A47-48F2-8390-4BD31E29B803}" type="datetimeFigureOut">
              <a:rPr lang="en-US" smtClean="0"/>
              <a:pPr/>
              <a:t>11/3/2009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D0177-D19A-4DD5-BF1E-2FFE0DA0672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014E-0A47-48F2-8390-4BD31E29B803}" type="datetimeFigureOut">
              <a:rPr lang="en-US" smtClean="0"/>
              <a:pPr/>
              <a:t>11/3/2009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D0177-D19A-4DD5-BF1E-2FFE0DA0672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014E-0A47-48F2-8390-4BD31E29B803}" type="datetimeFigureOut">
              <a:rPr lang="en-US" smtClean="0"/>
              <a:pPr/>
              <a:t>11/3/2009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D0177-D19A-4DD5-BF1E-2FFE0DA0672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014E-0A47-48F2-8390-4BD31E29B803}" type="datetimeFigureOut">
              <a:rPr lang="en-US" smtClean="0"/>
              <a:pPr/>
              <a:t>11/3/2009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D0177-D19A-4DD5-BF1E-2FFE0DA0672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014E-0A47-48F2-8390-4BD31E29B803}" type="datetimeFigureOut">
              <a:rPr lang="en-US" smtClean="0"/>
              <a:pPr/>
              <a:t>11/3/2009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D0177-D19A-4DD5-BF1E-2FFE0DA0672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014E-0A47-48F2-8390-4BD31E29B803}" type="datetimeFigureOut">
              <a:rPr lang="en-US" smtClean="0"/>
              <a:pPr/>
              <a:t>11/3/2009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D0177-D19A-4DD5-BF1E-2FFE0DA0672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014E-0A47-48F2-8390-4BD31E29B803}" type="datetimeFigureOut">
              <a:rPr lang="en-US" smtClean="0"/>
              <a:pPr/>
              <a:t>11/3/2009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D0177-D19A-4DD5-BF1E-2FFE0DA0672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014E-0A47-48F2-8390-4BD31E29B803}" type="datetimeFigureOut">
              <a:rPr lang="en-US" smtClean="0"/>
              <a:pPr/>
              <a:t>11/3/2009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D0177-D19A-4DD5-BF1E-2FFE0DA0672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014E-0A47-48F2-8390-4BD31E29B803}" type="datetimeFigureOut">
              <a:rPr lang="en-US" smtClean="0"/>
              <a:pPr/>
              <a:t>11/3/2009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D0177-D19A-4DD5-BF1E-2FFE0DA0672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3014E-0A47-48F2-8390-4BD31E29B803}" type="datetimeFigureOut">
              <a:rPr lang="en-US" smtClean="0"/>
              <a:pPr/>
              <a:t>11/3/2009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D0177-D19A-4DD5-BF1E-2FFE0DA06728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42918"/>
            <a:ext cx="7772400" cy="2957533"/>
          </a:xfrm>
        </p:spPr>
        <p:txBody>
          <a:bodyPr>
            <a:normAutofit fontScale="90000"/>
          </a:bodyPr>
          <a:lstStyle/>
          <a:p>
            <a:r>
              <a:rPr lang="en-GB" b="1" u="sng" dirty="0" smtClean="0"/>
              <a:t/>
            </a:r>
            <a:br>
              <a:rPr lang="en-GB" b="1" u="sng" dirty="0" smtClean="0"/>
            </a:br>
            <a:r>
              <a:rPr lang="en-GB" b="1" u="sng" dirty="0" smtClean="0"/>
              <a:t>Opportunities </a:t>
            </a:r>
            <a:r>
              <a:rPr lang="en-GB" b="1" u="sng" dirty="0"/>
              <a:t>and Challenges in the Reform of China’s Protected </a:t>
            </a:r>
            <a:r>
              <a:rPr lang="en-GB" b="1" u="sng" dirty="0" smtClean="0"/>
              <a:t>Areas  </a:t>
            </a:r>
            <a:r>
              <a:rPr lang="en-GB" b="1" u="sng" dirty="0"/>
              <a:t>Law: Lessons from Yunnan’s new National Parks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2400" dirty="0" smtClean="0"/>
              <a:t>Feja </a:t>
            </a:r>
            <a:r>
              <a:rPr lang="en-GB" sz="2400" dirty="0" smtClean="0"/>
              <a:t>Lesniewska</a:t>
            </a:r>
            <a:endParaRPr lang="en-GB" sz="2400" dirty="0" smtClean="0"/>
          </a:p>
          <a:p>
            <a:r>
              <a:rPr lang="en-GB" sz="2400" dirty="0" smtClean="0"/>
              <a:t>School of Oriental and African Studies</a:t>
            </a:r>
          </a:p>
          <a:p>
            <a:r>
              <a:rPr lang="en-GB" sz="2400" dirty="0" smtClean="0"/>
              <a:t>University of </a:t>
            </a:r>
            <a:r>
              <a:rPr lang="en-GB" sz="2400" dirty="0" smtClean="0"/>
              <a:t>London</a:t>
            </a:r>
          </a:p>
          <a:p>
            <a:r>
              <a:rPr lang="en-GB" sz="2400" dirty="0" smtClean="0"/>
              <a:t>4 November 2009 </a:t>
            </a:r>
          </a:p>
          <a:p>
            <a:r>
              <a:rPr lang="en-GB" sz="2400" dirty="0" smtClean="0"/>
              <a:t>7</a:t>
            </a:r>
            <a:r>
              <a:rPr lang="en-GB" sz="2400" baseline="30000" dirty="0" smtClean="0"/>
              <a:t>th</a:t>
            </a:r>
            <a:r>
              <a:rPr lang="en-GB" sz="2400" dirty="0" smtClean="0"/>
              <a:t> Annual Colloquium of the IUCN Academy of Environmental Law, Wuhan, China</a:t>
            </a:r>
            <a:endParaRPr lang="en-GB" sz="2400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Selected National Laws and Policies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 smtClean="0"/>
              <a:t>1956 Dinghu Shan Nature Reserve, Guangdong Province</a:t>
            </a:r>
          </a:p>
          <a:p>
            <a:r>
              <a:rPr lang="en-GB" dirty="0" smtClean="0"/>
              <a:t>1979 Notice of Strengthening, Planning and Scientific Investigation in Nature Reserves</a:t>
            </a:r>
          </a:p>
          <a:p>
            <a:r>
              <a:rPr lang="en-GB" dirty="0" smtClean="0"/>
              <a:t>1981 Forest Law – protected areas recognised as legal entities</a:t>
            </a:r>
          </a:p>
          <a:p>
            <a:r>
              <a:rPr lang="en-GB" dirty="0" smtClean="0"/>
              <a:t>1985 Management Approaches of Nature Reserves for Forest and Wildlife Law</a:t>
            </a:r>
          </a:p>
          <a:p>
            <a:r>
              <a:rPr lang="en-GB" dirty="0" smtClean="0"/>
              <a:t>1987 Principles on China’s Ecological Conservation</a:t>
            </a:r>
          </a:p>
          <a:p>
            <a:r>
              <a:rPr lang="en-GB" dirty="0" smtClean="0"/>
              <a:t>1988 Law of Wild Animal Protection</a:t>
            </a:r>
          </a:p>
          <a:p>
            <a:r>
              <a:rPr lang="en-GB" dirty="0" smtClean="0"/>
              <a:t>1994 China’s Agenda 21 </a:t>
            </a:r>
          </a:p>
          <a:p>
            <a:r>
              <a:rPr lang="en-GB" dirty="0" smtClean="0"/>
              <a:t>1994 China Biodiversity Action Plan</a:t>
            </a:r>
          </a:p>
          <a:p>
            <a:r>
              <a:rPr lang="en-GB" dirty="0" smtClean="0"/>
              <a:t>1994 Rules for Conservation Management of Geological Relics</a:t>
            </a:r>
          </a:p>
          <a:p>
            <a:r>
              <a:rPr lang="en-GB" dirty="0" smtClean="0"/>
              <a:t>1994 Regulations for Nature Reserves</a:t>
            </a:r>
          </a:p>
          <a:p>
            <a:r>
              <a:rPr lang="en-GB" dirty="0" smtClean="0"/>
              <a:t>1998 Forest Law revised</a:t>
            </a:r>
          </a:p>
          <a:p>
            <a:r>
              <a:rPr lang="en-GB" dirty="0" smtClean="0"/>
              <a:t>1999 Sloping Land Conversion Programme and Natural Forest Protection Programme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Selected International Laws</a:t>
            </a:r>
            <a:br>
              <a:rPr lang="en-GB" dirty="0" smtClean="0"/>
            </a:br>
            <a:r>
              <a:rPr lang="en-GB" dirty="0" smtClean="0"/>
              <a:t> (including soft)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Ramsar Wetlands Convention 1971</a:t>
            </a:r>
          </a:p>
          <a:p>
            <a:r>
              <a:rPr lang="en-GB" dirty="0" smtClean="0"/>
              <a:t>World Heritage Convention 1972</a:t>
            </a:r>
          </a:p>
          <a:p>
            <a:r>
              <a:rPr lang="en-GB" dirty="0" smtClean="0"/>
              <a:t>CITES 1973</a:t>
            </a:r>
          </a:p>
          <a:p>
            <a:r>
              <a:rPr lang="en-GB" dirty="0" smtClean="0"/>
              <a:t>Convention on Biological Diversity 1992</a:t>
            </a:r>
          </a:p>
          <a:p>
            <a:r>
              <a:rPr lang="en-GB" dirty="0" smtClean="0"/>
              <a:t>UN Framework Convention on Climate Change 1992</a:t>
            </a:r>
          </a:p>
          <a:p>
            <a:r>
              <a:rPr lang="en-GB" dirty="0" smtClean="0"/>
              <a:t>UN Convention on Desertification 1992</a:t>
            </a:r>
          </a:p>
          <a:p>
            <a:r>
              <a:rPr lang="en-GB" dirty="0" smtClean="0"/>
              <a:t>UN Agenda 21 1992</a:t>
            </a:r>
          </a:p>
          <a:p>
            <a:r>
              <a:rPr lang="en-GB" dirty="0" smtClean="0"/>
              <a:t>Stockholm/Rio Principles 1992</a:t>
            </a:r>
          </a:p>
          <a:p>
            <a:r>
              <a:rPr lang="en-GB" dirty="0" smtClean="0"/>
              <a:t>Forest Principles 1992/UNFF NLBI 2007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Wuhan pesentation pics 2009\P1040416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500042"/>
            <a:ext cx="8429684" cy="59293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Yunnan prefectures and Nature Reserves</a:t>
            </a:r>
            <a:endParaRPr lang="en-GB" dirty="0"/>
          </a:p>
        </p:txBody>
      </p:sp>
      <p:pic>
        <p:nvPicPr>
          <p:cNvPr id="1026" name="Picture 2" descr="C:\Users\hp\Desktop\PhD\China Field 2008 V2\Maps\Prefectures Yunnan map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1808517"/>
            <a:ext cx="4038600" cy="4109329"/>
          </a:xfrm>
          <a:prstGeom prst="rect">
            <a:avLst/>
          </a:prstGeom>
          <a:noFill/>
        </p:spPr>
      </p:pic>
      <p:pic>
        <p:nvPicPr>
          <p:cNvPr id="1027" name="Picture 3" descr="C:\Users\hp\Desktop\PhD\China Field 2008 V2\Maps\Nature Reserves Yunnan map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785926"/>
            <a:ext cx="4038600" cy="4143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Golden Promise – </a:t>
            </a:r>
            <a:r>
              <a:rPr lang="en-GB" dirty="0" smtClean="0"/>
              <a:t>win-win-win?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en-GB" i="1" dirty="0" smtClean="0"/>
              <a:t>    ‘</a:t>
            </a:r>
            <a:r>
              <a:rPr lang="en-GB" b="1" i="1" dirty="0" smtClean="0"/>
              <a:t>National Parks will </a:t>
            </a:r>
            <a:r>
              <a:rPr lang="en-GB" i="1" dirty="0" smtClean="0"/>
              <a:t>be the most attractive paradise for a </a:t>
            </a:r>
            <a:r>
              <a:rPr lang="en-GB" b="1" i="1" dirty="0" smtClean="0"/>
              <a:t>scientific &amp; cultural experiment </a:t>
            </a:r>
            <a:r>
              <a:rPr lang="en-GB" i="1" dirty="0" smtClean="0"/>
              <a:t>in Yunnan where [we will] have a </a:t>
            </a:r>
            <a:r>
              <a:rPr lang="en-GB" b="1" i="1" dirty="0" smtClean="0"/>
              <a:t>multi-win</a:t>
            </a:r>
            <a:r>
              <a:rPr lang="en-GB" i="1" dirty="0" smtClean="0"/>
              <a:t> of </a:t>
            </a:r>
            <a:r>
              <a:rPr lang="en-GB" b="1" i="1" dirty="0" smtClean="0"/>
              <a:t>ecological</a:t>
            </a:r>
            <a:r>
              <a:rPr lang="en-GB" i="1" dirty="0" smtClean="0"/>
              <a:t> protection, </a:t>
            </a:r>
            <a:r>
              <a:rPr lang="en-GB" b="1" i="1" dirty="0" smtClean="0"/>
              <a:t>society</a:t>
            </a:r>
            <a:r>
              <a:rPr lang="en-GB" i="1" dirty="0" smtClean="0"/>
              <a:t> improvement and economic </a:t>
            </a:r>
            <a:r>
              <a:rPr lang="en-GB" b="1" i="1" dirty="0" smtClean="0"/>
              <a:t>development</a:t>
            </a:r>
            <a:r>
              <a:rPr lang="en-GB" i="1" dirty="0" smtClean="0"/>
              <a:t>’</a:t>
            </a:r>
            <a:endParaRPr lang="en-GB" b="1" dirty="0" smtClean="0"/>
          </a:p>
          <a:p>
            <a:pPr>
              <a:buNone/>
            </a:pPr>
            <a:endParaRPr lang="en-GB" sz="1400" u="sng" dirty="0" smtClean="0"/>
          </a:p>
          <a:p>
            <a:pPr>
              <a:buNone/>
            </a:pPr>
            <a:r>
              <a:rPr lang="en-GB" sz="1400" u="sng" dirty="0" smtClean="0"/>
              <a:t>Mr He, TNC Zhongdian Policy and Regulation Advisor, 24 July 2008</a:t>
            </a:r>
            <a:endParaRPr lang="en-GB" sz="1400" dirty="0" smtClean="0"/>
          </a:p>
          <a:p>
            <a:endParaRPr lang="en-GB" dirty="0"/>
          </a:p>
        </p:txBody>
      </p:sp>
      <p:pic>
        <p:nvPicPr>
          <p:cNvPr id="5" name="Picture 3" descr="F:\Wuhan pesentation pics 2009\P104045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5189" y="1600200"/>
            <a:ext cx="374462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Meli – a view of the future</a:t>
            </a:r>
            <a:endParaRPr lang="en-GB" dirty="0"/>
          </a:p>
        </p:txBody>
      </p:sp>
      <p:pic>
        <p:nvPicPr>
          <p:cNvPr id="2050" name="Picture 2" descr="F:\Wuhan pesentation pics 2009\P105038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1785926"/>
            <a:ext cx="4038600" cy="4286280"/>
          </a:xfrm>
          <a:prstGeom prst="rect">
            <a:avLst/>
          </a:prstGeom>
          <a:noFill/>
        </p:spPr>
      </p:pic>
      <p:pic>
        <p:nvPicPr>
          <p:cNvPr id="2051" name="Picture 3" descr="F:\Wuhan pesentation pics 2009\P105054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 descr="F:\Wuhan pesentation pics 2009\P105008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714488"/>
            <a:ext cx="4038600" cy="4357718"/>
          </a:xfrm>
          <a:prstGeom prst="rect">
            <a:avLst/>
          </a:prstGeom>
          <a:noFill/>
        </p:spPr>
      </p:pic>
      <p:pic>
        <p:nvPicPr>
          <p:cNvPr id="2051" name="Picture 3" descr="F:\Wuhan pesentation pics 2009\P105039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643050"/>
            <a:ext cx="4038600" cy="442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Wuhan pesentation pics 2009\P1030883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642918"/>
            <a:ext cx="8001000" cy="58579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National Park Masterplan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Need to:</a:t>
            </a:r>
          </a:p>
          <a:p>
            <a:pPr lvl="0"/>
            <a:r>
              <a:rPr lang="en-GB" dirty="0" smtClean="0"/>
              <a:t>Protect the biome and habitats</a:t>
            </a:r>
          </a:p>
          <a:p>
            <a:pPr lvl="0"/>
            <a:r>
              <a:rPr lang="en-GB" dirty="0" smtClean="0"/>
              <a:t>Develop the community economy</a:t>
            </a:r>
          </a:p>
          <a:p>
            <a:pPr lvl="0"/>
            <a:r>
              <a:rPr lang="en-GB" dirty="0" smtClean="0"/>
              <a:t>Planning the functional zones</a:t>
            </a:r>
          </a:p>
          <a:p>
            <a:pPr lvl="0"/>
            <a:r>
              <a:rPr lang="en-GB" dirty="0" smtClean="0"/>
              <a:t>Strengthen the capacity of the national park</a:t>
            </a:r>
          </a:p>
          <a:p>
            <a:pPr lvl="0"/>
            <a:r>
              <a:rPr lang="en-GB" dirty="0" smtClean="0"/>
              <a:t>Strengthen policy, law and regulation</a:t>
            </a:r>
          </a:p>
          <a:p>
            <a:pPr>
              <a:buNone/>
            </a:pPr>
            <a:r>
              <a:rPr lang="en-GB" dirty="0" smtClean="0"/>
              <a:t> 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benefits of Pudacao National Park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Increased conservation area</a:t>
            </a:r>
          </a:p>
          <a:p>
            <a:r>
              <a:rPr lang="en-GB" dirty="0" smtClean="0"/>
              <a:t>Introduction of skilled management techniques</a:t>
            </a:r>
          </a:p>
          <a:p>
            <a:r>
              <a:rPr lang="en-GB" dirty="0" smtClean="0"/>
              <a:t>Environmental education for local communities</a:t>
            </a:r>
          </a:p>
          <a:p>
            <a:r>
              <a:rPr lang="en-GB" dirty="0" smtClean="0"/>
              <a:t>Economic benefits to local communities – ecotourism, park related jobs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Economic benefits to local communities?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en-GB" i="1" dirty="0" smtClean="0"/>
              <a:t>   “What…distinguishes this park [from a typical Chinese nature reserve] is that the local communities are already benefiting from it because they are preferentially employed for jobs within the park.</a:t>
            </a:r>
            <a:endParaRPr lang="en-GB" dirty="0"/>
          </a:p>
        </p:txBody>
      </p:sp>
      <p:pic>
        <p:nvPicPr>
          <p:cNvPr id="5" name="Content Placeholder 4" descr="F:\Wuhan pesentation pics 2009\P104048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1613282"/>
            <a:ext cx="4038600" cy="44997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86808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Conclusions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Limited community participation</a:t>
            </a:r>
          </a:p>
          <a:p>
            <a:r>
              <a:rPr lang="en-GB" dirty="0" smtClean="0"/>
              <a:t>Poor transparency in reform process</a:t>
            </a:r>
          </a:p>
          <a:p>
            <a:r>
              <a:rPr lang="en-GB" dirty="0" smtClean="0"/>
              <a:t>Continued legal void on National Parks management</a:t>
            </a:r>
          </a:p>
          <a:p>
            <a:r>
              <a:rPr lang="en-GB" dirty="0" smtClean="0"/>
              <a:t>International actors leverage more power than local communities</a:t>
            </a:r>
            <a:endParaRPr lang="en-GB" dirty="0"/>
          </a:p>
        </p:txBody>
      </p:sp>
      <p:pic>
        <p:nvPicPr>
          <p:cNvPr id="4098" name="Picture 2" descr="F:\Wuhan pesentation pics 2009\P104012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600200"/>
            <a:ext cx="385765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      Thank You for Your Attention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en-GB" dirty="0" smtClean="0"/>
              <a:t>     </a:t>
            </a:r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r>
              <a:rPr lang="en-GB" dirty="0" smtClean="0"/>
              <a:t>Thank </a:t>
            </a:r>
            <a:r>
              <a:rPr lang="en-GB" dirty="0" smtClean="0"/>
              <a:t>you for your attention</a:t>
            </a:r>
            <a:endParaRPr lang="en-GB" dirty="0" smtClean="0"/>
          </a:p>
          <a:p>
            <a:pPr algn="ctr">
              <a:buNone/>
            </a:pPr>
            <a:r>
              <a:rPr lang="en-GB" dirty="0" smtClean="0"/>
              <a:t> </a:t>
            </a:r>
            <a:endParaRPr lang="en-GB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sz="2000" dirty="0" smtClean="0"/>
          </a:p>
        </p:txBody>
      </p:sp>
      <p:pic>
        <p:nvPicPr>
          <p:cNvPr id="8" name="Picture 2" descr="F:\Wuhan pesentation pics 2009\P7230270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2611</TotalTime>
  <Words>379</Words>
  <Application>Microsoft Office PowerPoint</Application>
  <PresentationFormat>On-screen Show (4:3)</PresentationFormat>
  <Paragraphs>63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 Opportunities and Challenges in the Reform of China’s Protected Areas  Law: Lessons from Yunnan’s new National Parks </vt:lpstr>
      <vt:lpstr> Selected National Laws and Policies </vt:lpstr>
      <vt:lpstr>Selected International Laws  (including soft)</vt:lpstr>
      <vt:lpstr>Slide 4</vt:lpstr>
      <vt:lpstr>Yunnan prefectures and Nature Reserves</vt:lpstr>
      <vt:lpstr>The Golden Promise – win-win-win?</vt:lpstr>
      <vt:lpstr>Meli – a view of the future</vt:lpstr>
      <vt:lpstr>Slide 8</vt:lpstr>
      <vt:lpstr>Slide 9</vt:lpstr>
      <vt:lpstr>National Park Masterplan</vt:lpstr>
      <vt:lpstr>The benefits of Pudacao National Park</vt:lpstr>
      <vt:lpstr>Economic benefits to local communities?</vt:lpstr>
      <vt:lpstr>Conclusions</vt:lpstr>
      <vt:lpstr>                     Thank You for Your Attention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Opportunities and Challenges in the Reform of China’s Protected Areas. Law: Lessons from Yunnan’s new National Parks</dc:title>
  <dc:creator>hp</dc:creator>
  <cp:lastModifiedBy>hp</cp:lastModifiedBy>
  <cp:revision>209</cp:revision>
  <dcterms:created xsi:type="dcterms:W3CDTF">2009-10-04T22:38:53Z</dcterms:created>
  <dcterms:modified xsi:type="dcterms:W3CDTF">2009-11-03T22:36:48Z</dcterms:modified>
</cp:coreProperties>
</file>