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27"/>
  </p:notesMasterIdLst>
  <p:sldIdLst>
    <p:sldId id="256" r:id="rId2"/>
    <p:sldId id="257" r:id="rId3"/>
    <p:sldId id="258" r:id="rId4"/>
    <p:sldId id="278" r:id="rId5"/>
    <p:sldId id="276" r:id="rId6"/>
    <p:sldId id="277" r:id="rId7"/>
    <p:sldId id="279" r:id="rId8"/>
    <p:sldId id="281" r:id="rId9"/>
    <p:sldId id="282" r:id="rId10"/>
    <p:sldId id="259" r:id="rId11"/>
    <p:sldId id="260" r:id="rId12"/>
    <p:sldId id="274" r:id="rId13"/>
    <p:sldId id="265" r:id="rId14"/>
    <p:sldId id="261" r:id="rId15"/>
    <p:sldId id="273" r:id="rId16"/>
    <p:sldId id="266" r:id="rId17"/>
    <p:sldId id="262" r:id="rId18"/>
    <p:sldId id="272" r:id="rId19"/>
    <p:sldId id="267" r:id="rId20"/>
    <p:sldId id="263" r:id="rId21"/>
    <p:sldId id="268" r:id="rId22"/>
    <p:sldId id="269" r:id="rId23"/>
    <p:sldId id="270" r:id="rId24"/>
    <p:sldId id="264" r:id="rId25"/>
    <p:sldId id="275" r:id="rId26"/>
  </p:sldIdLst>
  <p:sldSz cx="9144000" cy="6858000" type="screen4x3"/>
  <p:notesSz cx="6858000" cy="9144000"/>
  <p:defaultTextStyle>
    <a:defPPr>
      <a:defRPr lang="en-US"/>
    </a:defPPr>
    <a:lvl1pPr algn="l" rtl="0" fontAlgn="base">
      <a:spcBef>
        <a:spcPct val="0"/>
      </a:spcBef>
      <a:spcAft>
        <a:spcPct val="0"/>
      </a:spcAft>
      <a:defRPr sz="3200" kern="1200">
        <a:solidFill>
          <a:schemeClr val="tx1"/>
        </a:solidFill>
        <a:effectLst>
          <a:outerShdw blurRad="38100" dist="38100" dir="2700000" algn="tl">
            <a:srgbClr val="000000">
              <a:alpha val="43137"/>
            </a:srgbClr>
          </a:outerShdw>
        </a:effectLst>
        <a:latin typeface="Times New Roman" pitchFamily="18" charset="0"/>
        <a:ea typeface="+mn-ea"/>
        <a:cs typeface="Arial" charset="0"/>
      </a:defRPr>
    </a:lvl1pPr>
    <a:lvl2pPr marL="457200" algn="l" rtl="0" fontAlgn="base">
      <a:spcBef>
        <a:spcPct val="0"/>
      </a:spcBef>
      <a:spcAft>
        <a:spcPct val="0"/>
      </a:spcAft>
      <a:defRPr sz="3200" kern="1200">
        <a:solidFill>
          <a:schemeClr val="tx1"/>
        </a:solidFill>
        <a:effectLst>
          <a:outerShdw blurRad="38100" dist="38100" dir="2700000" algn="tl">
            <a:srgbClr val="000000">
              <a:alpha val="43137"/>
            </a:srgbClr>
          </a:outerShdw>
        </a:effectLst>
        <a:latin typeface="Times New Roman" pitchFamily="18" charset="0"/>
        <a:ea typeface="+mn-ea"/>
        <a:cs typeface="Arial" charset="0"/>
      </a:defRPr>
    </a:lvl2pPr>
    <a:lvl3pPr marL="914400" algn="l" rtl="0" fontAlgn="base">
      <a:spcBef>
        <a:spcPct val="0"/>
      </a:spcBef>
      <a:spcAft>
        <a:spcPct val="0"/>
      </a:spcAft>
      <a:defRPr sz="3200" kern="1200">
        <a:solidFill>
          <a:schemeClr val="tx1"/>
        </a:solidFill>
        <a:effectLst>
          <a:outerShdw blurRad="38100" dist="38100" dir="2700000" algn="tl">
            <a:srgbClr val="000000">
              <a:alpha val="43137"/>
            </a:srgbClr>
          </a:outerShdw>
        </a:effectLst>
        <a:latin typeface="Times New Roman" pitchFamily="18" charset="0"/>
        <a:ea typeface="+mn-ea"/>
        <a:cs typeface="Arial" charset="0"/>
      </a:defRPr>
    </a:lvl3pPr>
    <a:lvl4pPr marL="1371600" algn="l" rtl="0" fontAlgn="base">
      <a:spcBef>
        <a:spcPct val="0"/>
      </a:spcBef>
      <a:spcAft>
        <a:spcPct val="0"/>
      </a:spcAft>
      <a:defRPr sz="3200" kern="1200">
        <a:solidFill>
          <a:schemeClr val="tx1"/>
        </a:solidFill>
        <a:effectLst>
          <a:outerShdw blurRad="38100" dist="38100" dir="2700000" algn="tl">
            <a:srgbClr val="000000">
              <a:alpha val="43137"/>
            </a:srgbClr>
          </a:outerShdw>
        </a:effectLst>
        <a:latin typeface="Times New Roman" pitchFamily="18" charset="0"/>
        <a:ea typeface="+mn-ea"/>
        <a:cs typeface="Arial" charset="0"/>
      </a:defRPr>
    </a:lvl4pPr>
    <a:lvl5pPr marL="1828800" algn="l" rtl="0" fontAlgn="base">
      <a:spcBef>
        <a:spcPct val="0"/>
      </a:spcBef>
      <a:spcAft>
        <a:spcPct val="0"/>
      </a:spcAft>
      <a:defRPr sz="3200" kern="1200">
        <a:solidFill>
          <a:schemeClr val="tx1"/>
        </a:solidFill>
        <a:effectLst>
          <a:outerShdw blurRad="38100" dist="38100" dir="2700000" algn="tl">
            <a:srgbClr val="000000">
              <a:alpha val="43137"/>
            </a:srgbClr>
          </a:outerShdw>
        </a:effectLst>
        <a:latin typeface="Times New Roman" pitchFamily="18" charset="0"/>
        <a:ea typeface="+mn-ea"/>
        <a:cs typeface="Arial" charset="0"/>
      </a:defRPr>
    </a:lvl5pPr>
    <a:lvl6pPr marL="2286000" algn="l" defTabSz="914400" rtl="0" eaLnBrk="1" latinLnBrk="0" hangingPunct="1">
      <a:defRPr sz="3200" kern="1200">
        <a:solidFill>
          <a:schemeClr val="tx1"/>
        </a:solidFill>
        <a:effectLst>
          <a:outerShdw blurRad="38100" dist="38100" dir="2700000" algn="tl">
            <a:srgbClr val="000000">
              <a:alpha val="43137"/>
            </a:srgbClr>
          </a:outerShdw>
        </a:effectLst>
        <a:latin typeface="Times New Roman" pitchFamily="18" charset="0"/>
        <a:ea typeface="+mn-ea"/>
        <a:cs typeface="Arial" charset="0"/>
      </a:defRPr>
    </a:lvl6pPr>
    <a:lvl7pPr marL="2743200" algn="l" defTabSz="914400" rtl="0" eaLnBrk="1" latinLnBrk="0" hangingPunct="1">
      <a:defRPr sz="3200" kern="1200">
        <a:solidFill>
          <a:schemeClr val="tx1"/>
        </a:solidFill>
        <a:effectLst>
          <a:outerShdw blurRad="38100" dist="38100" dir="2700000" algn="tl">
            <a:srgbClr val="000000">
              <a:alpha val="43137"/>
            </a:srgbClr>
          </a:outerShdw>
        </a:effectLst>
        <a:latin typeface="Times New Roman" pitchFamily="18" charset="0"/>
        <a:ea typeface="+mn-ea"/>
        <a:cs typeface="Arial" charset="0"/>
      </a:defRPr>
    </a:lvl7pPr>
    <a:lvl8pPr marL="3200400" algn="l" defTabSz="914400" rtl="0" eaLnBrk="1" latinLnBrk="0" hangingPunct="1">
      <a:defRPr sz="3200" kern="1200">
        <a:solidFill>
          <a:schemeClr val="tx1"/>
        </a:solidFill>
        <a:effectLst>
          <a:outerShdw blurRad="38100" dist="38100" dir="2700000" algn="tl">
            <a:srgbClr val="000000">
              <a:alpha val="43137"/>
            </a:srgbClr>
          </a:outerShdw>
        </a:effectLst>
        <a:latin typeface="Times New Roman" pitchFamily="18" charset="0"/>
        <a:ea typeface="+mn-ea"/>
        <a:cs typeface="Arial" charset="0"/>
      </a:defRPr>
    </a:lvl8pPr>
    <a:lvl9pPr marL="3657600" algn="l" defTabSz="914400" rtl="0" eaLnBrk="1" latinLnBrk="0" hangingPunct="1">
      <a:defRPr sz="3200" kern="1200">
        <a:solidFill>
          <a:schemeClr val="tx1"/>
        </a:solidFill>
        <a:effectLst>
          <a:outerShdw blurRad="38100" dist="38100" dir="2700000" algn="tl">
            <a:srgbClr val="000000">
              <a:alpha val="43137"/>
            </a:srgbClr>
          </a:outerShdw>
        </a:effectLst>
        <a:latin typeface="Times New Roman" pitchFamily="18"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953" autoAdjust="0"/>
  </p:normalViewPr>
  <p:slideViewPr>
    <p:cSldViewPr>
      <p:cViewPr varScale="1">
        <p:scale>
          <a:sx n="44" d="100"/>
          <a:sy n="44" d="100"/>
        </p:scale>
        <p:origin x="-1266"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effectLst/>
                <a:latin typeface="Arial" charset="0"/>
              </a:defRPr>
            </a:lvl1pPr>
          </a:lstStyle>
          <a:p>
            <a:pPr>
              <a:defRPr/>
            </a:pPr>
            <a:endParaRPr lang="en-US"/>
          </a:p>
        </p:txBody>
      </p:sp>
      <p:sp>
        <p:nvSpPr>
          <p:cNvPr id="2457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effectLst/>
                <a:latin typeface="Arial" charset="0"/>
              </a:defRPr>
            </a:lvl1pPr>
          </a:lstStyle>
          <a:p>
            <a:pPr>
              <a:defRPr/>
            </a:pPr>
            <a:endParaRPr lang="en-US"/>
          </a:p>
        </p:txBody>
      </p:sp>
      <p:sp>
        <p:nvSpPr>
          <p:cNvPr id="297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458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458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effectLst/>
                <a:latin typeface="Arial" charset="0"/>
              </a:defRPr>
            </a:lvl1pPr>
          </a:lstStyle>
          <a:p>
            <a:pPr>
              <a:defRPr/>
            </a:pPr>
            <a:endParaRPr lang="en-US"/>
          </a:p>
        </p:txBody>
      </p:sp>
      <p:sp>
        <p:nvSpPr>
          <p:cNvPr id="2458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effectLst/>
                <a:latin typeface="Arial" charset="0"/>
              </a:defRPr>
            </a:lvl1pPr>
          </a:lstStyle>
          <a:p>
            <a:pPr>
              <a:defRPr/>
            </a:pPr>
            <a:fld id="{8FBFB7BA-8005-489D-8EEB-7E8A7164B860}"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8FBFB7BA-8005-489D-8EEB-7E8A7164B860}"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A957123A-482E-436D-B8BE-7F05F451D2B1}" type="slidenum">
              <a:rPr lang="en-US"/>
              <a:pPr/>
              <a:t>2</a:t>
            </a:fld>
            <a:endParaRPr lang="en-US"/>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r>
              <a:rPr lang="en-US" smtClean="0"/>
              <a:t>Pic is public domain photo</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BE5D8E44-0B48-41DD-A77A-F7CCD571F3AF}" type="slidenum">
              <a:rPr lang="en-US"/>
              <a:pPr/>
              <a:t>3</a:t>
            </a:fld>
            <a:endParaRPr 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r>
              <a:rPr lang="en-US" smtClean="0">
                <a:latin typeface="Times New Roman" pitchFamily="18" charset="0"/>
                <a:cs typeface="Times New Roman" pitchFamily="18" charset="0"/>
              </a:rPr>
              <a:t>The current UNCLOS baseline regime puts these vunerable nations in a catch 22: unless they adapt and protect their coasts from sea level rise, they will lose critical resources, and without these critical resources they may not be able to adequately adapt to sea level rise.</a:t>
            </a:r>
          </a:p>
          <a:p>
            <a:pPr eaLnBrk="1" hangingPunct="1"/>
            <a:r>
              <a:rPr lang="en-US" smtClean="0">
                <a:latin typeface="Times New Roman" pitchFamily="18" charset="0"/>
                <a:cs typeface="Times New Roman" pitchFamily="18" charset="0"/>
              </a:rPr>
              <a:t>-photo is public domain </a:t>
            </a:r>
          </a:p>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A4F035B-5782-4B40-980A-2B2A61C11334}" type="slidenum">
              <a:rPr lang="en-US"/>
              <a:pPr/>
              <a:t>4</a:t>
            </a:fld>
            <a:endParaRPr lang="en-US"/>
          </a:p>
        </p:txBody>
      </p:sp>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283B9C-87AB-4589-BFC2-2BAABC4996FF}" type="slidenum">
              <a:rPr lang="en-US"/>
              <a:pPr/>
              <a:t>5</a:t>
            </a:fld>
            <a:endParaRPr lang="en-US"/>
          </a:p>
        </p:txBody>
      </p:sp>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3C06620-FB4B-4A9C-B658-DD84A871D20B}" type="slidenum">
              <a:rPr lang="en-US"/>
              <a:pPr/>
              <a:t>6</a:t>
            </a:fld>
            <a:endParaRPr lang="en-US"/>
          </a:p>
        </p:txBody>
      </p:sp>
      <p:sp>
        <p:nvSpPr>
          <p:cNvPr id="105474" name="Rectangle 2"/>
          <p:cNvSpPr>
            <a:spLocks noGrp="1" noRot="1" noChangeAspect="1" noChangeArrowheads="1" noTextEdit="1"/>
          </p:cNvSpPr>
          <p:nvPr>
            <p:ph type="sldImg"/>
          </p:nvPr>
        </p:nvSpPr>
        <p:spPr>
          <a:ln/>
        </p:spPr>
      </p:sp>
      <p:sp>
        <p:nvSpPr>
          <p:cNvPr id="1054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8FBFB7BA-8005-489D-8EEB-7E8A7164B860}" type="slidenum">
              <a:rPr lang="en-US" smtClean="0"/>
              <a:pPr>
                <a:defRPr/>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8FBFB7BA-8005-489D-8EEB-7E8A7164B860}" type="slidenum">
              <a:rPr lang="en-US" smtClean="0"/>
              <a:pPr>
                <a:defRPr/>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8FBFB7BA-8005-489D-8EEB-7E8A7164B860}" type="slidenum">
              <a:rPr lang="en-US" smtClean="0"/>
              <a:pPr>
                <a:defRPr/>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E7BF5189-6153-47F9-BCE2-9B3EA2FB7D7F}" type="slidenum">
              <a:rPr lang="en-US"/>
              <a:pPr/>
              <a:t>10</a:t>
            </a:fld>
            <a:endParaRPr lang="en-US"/>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r>
              <a:rPr lang="en-US" smtClean="0"/>
              <a:t>Photo public domain</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DF0AC8DF-E7A5-4255-B2E1-C60B53330B65}" type="slidenum">
              <a:rPr lang="en-US"/>
              <a:pPr/>
              <a:t>11</a:t>
            </a:fld>
            <a:endParaRPr lang="en-US"/>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r>
              <a:rPr lang="en-US" smtClean="0"/>
              <a:t>-pic is public domain</a:t>
            </a:r>
          </a:p>
          <a:p>
            <a:pPr eaLnBrk="1" hangingPunct="1"/>
            <a:r>
              <a:rPr lang="en-US" smtClean="0"/>
              <a:t>Tuvalu Council of Women implemented a NZAID-funded tree planting project and the NGO’s plant-a-tree project on Niutao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A2603AD5-68E9-4C13-A03F-53788A8FA03C}" type="slidenum">
              <a:rPr lang="en-US"/>
              <a:pPr/>
              <a:t>12</a:t>
            </a:fld>
            <a:endParaRPr lang="en-US"/>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r>
              <a:rPr lang="en-US" smtClean="0"/>
              <a:t>This pic was in the original powerpoint; I added the source</a:t>
            </a:r>
          </a:p>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CBAC7280-E4C4-4A0F-B042-269AF6DD1309}" type="slidenum">
              <a:rPr lang="en-US"/>
              <a:pPr/>
              <a:t>13</a:t>
            </a:fld>
            <a:endParaRPr 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r>
              <a:rPr lang="en-US" smtClean="0"/>
              <a:t>-in fact, the average Tuvaluan consumes approximately 100 kg per year.</a:t>
            </a:r>
          </a:p>
          <a:p>
            <a:pPr eaLnBrk="1" hangingPunct="1"/>
            <a:r>
              <a:rPr lang="en-US" smtClean="0"/>
              <a:t>-In 2008, Tuvalu received approximately $8.86 million from the sale of foreign offshore fishing licenses, primarily for tuna.</a:t>
            </a:r>
            <a:r>
              <a:rPr lang="en-US" u="sng" smtClean="0"/>
              <a:t>[1]</a:t>
            </a:r>
            <a:r>
              <a:rPr lang="en-US" smtClean="0"/>
              <a:t>  The foreign catch in 2007 was about 35,551 tons of fish, valued at $40,924,370.</a:t>
            </a:r>
            <a:endParaRPr lang="en-US" u="sng" smtClean="0"/>
          </a:p>
          <a:p>
            <a:pPr eaLnBrk="1" hangingPunct="1"/>
            <a:r>
              <a:rPr lang="en-US" smtClean="0"/>
              <a:t>-In 1999 Tuvalu, a vast majority of the ships licensed to fish in Tuvaluan waters were from the U.S. and Japan. </a:t>
            </a:r>
          </a:p>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3E5B51FF-23B1-4D55-AF22-2C1867048F41}" type="slidenum">
              <a:rPr lang="en-US"/>
              <a:pPr/>
              <a:t>14</a:t>
            </a:fld>
            <a:endParaRPr lang="en-US"/>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r>
              <a:rPr lang="en-US" smtClean="0"/>
              <a:t>-Pic public domain</a:t>
            </a:r>
          </a:p>
          <a:p>
            <a:pPr eaLnBrk="1" hangingPunct="1"/>
            <a:r>
              <a:rPr lang="en-US" smtClean="0"/>
              <a:t>-The Seychelles economy is primarily driven by tourism and fishing, contributing over 40 percent of GNP </a:t>
            </a:r>
          </a:p>
          <a:p>
            <a:pPr eaLnBrk="1" hangingPunct="1"/>
            <a:r>
              <a:rPr lang="en-US" smtClean="0"/>
              <a:t>-In fact in 2008, the Seychelles supplied about 2.8% of the world’s tuna production </a:t>
            </a:r>
          </a:p>
          <a:p>
            <a:pPr eaLnBrk="1" hangingPunct="1"/>
            <a:r>
              <a:rPr lang="en-US" smtClean="0"/>
              <a:t>-1m sea level rise result in a loss of 70% of land mass</a:t>
            </a:r>
          </a:p>
          <a:p>
            <a:pPr eaLnBrk="1" hangingPunct="1"/>
            <a:r>
              <a:rPr lang="en-US" smtClean="0"/>
              <a:t>-possibility for mass coral bleaching</a:t>
            </a:r>
          </a:p>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F89A9CFA-CA11-4316-9512-A024425191EC}" type="slidenum">
              <a:rPr lang="en-US"/>
              <a:pPr/>
              <a:t>15</a:t>
            </a:fld>
            <a:endParaRPr 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r>
              <a:rPr lang="en-US" smtClean="0"/>
              <a:t>Pic public domain</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444CB827-07A4-4E34-B48B-CC0BBA65B460}" type="slidenum">
              <a:rPr lang="en-US"/>
              <a:pPr/>
              <a:t>16</a:t>
            </a:fld>
            <a:endParaRPr lang="en-US"/>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r>
              <a:rPr lang="en-US" smtClean="0"/>
              <a:t>-pic public domain (not authored)</a:t>
            </a:r>
          </a:p>
          <a:p>
            <a:pPr eaLnBrk="1" hangingPunct="1"/>
            <a:r>
              <a:rPr lang="en-US" smtClean="0"/>
              <a:t>-to protect their the over one thousand flora and fauna endemic to the islands will face increasing pressure </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85ACEC21-07BD-4DAE-8391-1CC4240005E1}" type="slidenum">
              <a:rPr lang="en-US"/>
              <a:pPr/>
              <a:t>17</a:t>
            </a:fld>
            <a:endParaRPr 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r>
              <a:rPr lang="en-US" smtClean="0"/>
              <a:t>-The Maldives fishing sector employs about 11 percent of the workforce and accounts for about 98 percent of its physical exports</a:t>
            </a:r>
          </a:p>
          <a:p>
            <a:pPr eaLnBrk="1" hangingPunct="1"/>
            <a:r>
              <a:rPr lang="en-US" smtClean="0"/>
              <a:t>-Fishing makes up about 6% of the Maldivian economy</a:t>
            </a:r>
          </a:p>
          <a:p>
            <a:pPr eaLnBrk="1" hangingPunct="1"/>
            <a:r>
              <a:rPr lang="en-US" smtClean="0"/>
              <a:t>-Tourism makes up 33% of the Maldivian economy</a:t>
            </a:r>
          </a:p>
          <a:p>
            <a:pPr eaLnBrk="1" hangingPunct="1"/>
            <a:r>
              <a:rPr lang="en-US" smtClean="0"/>
              <a:t>-building a new vessel monitoring system using with GPS signals and help keep track of fish catch reports. </a:t>
            </a:r>
            <a:endParaRPr lang="en-US" baseline="30000" smtClean="0"/>
          </a:p>
          <a:p>
            <a:pPr eaLnBrk="1" hangingPunct="1"/>
            <a:r>
              <a:rPr lang="en-US" smtClean="0"/>
              <a:t>--In 2007 the Maldives emitted .898 million tons of CO2 which is .003% of the global total </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AE159464-BCFD-40FA-88F1-0A96D2559A72}" type="slidenum">
              <a:rPr lang="en-US"/>
              <a:pPr/>
              <a:t>18</a:t>
            </a:fld>
            <a:endParaRPr lang="en-US"/>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r>
              <a:rPr lang="en-US" smtClean="0"/>
              <a:t>-pic public domain</a:t>
            </a:r>
          </a:p>
          <a:p>
            <a:pPr eaLnBrk="1" hangingPunct="1"/>
            <a:r>
              <a:rPr lang="en-US" smtClean="0"/>
              <a:t>-the Maldives were first country to sign the Kyoto Protocol calling for greenhouse gas reductions </a:t>
            </a:r>
          </a:p>
          <a:p>
            <a:pPr eaLnBrk="1" hangingPunct="1"/>
            <a:r>
              <a:rPr lang="en-US" smtClean="0"/>
              <a:t>-eighty percent of its land area less then one meter above sea level </a:t>
            </a:r>
          </a:p>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BC8CEF62-C182-48F1-AF3C-A84A5F7CB492}" type="slidenum">
              <a:rPr lang="en-US"/>
              <a:pPr/>
              <a:t>19</a:t>
            </a:fld>
            <a:endParaRPr 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r>
              <a:rPr lang="en-US" smtClean="0"/>
              <a:t>-the cost of protecting 50 of the 200 inhabited islands of the Maldives with artificial structures was estimated to be over US$ 1.5 billion in 1998; to protect all 200 inhabited islands would require roughly US$ 6 billion, or more than thirty time the countries GDP. </a:t>
            </a:r>
            <a:br>
              <a:rPr lang="en-US" smtClean="0"/>
            </a:br>
            <a:r>
              <a:rPr lang="en-US" smtClean="0"/>
              <a:t>-Japan has engaged in research to grow corals in laboratories and then plant colonies off shore to potentially protect its EEZ </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2329373E-ED64-466A-B2FD-DB61D059D6A8}" type="slidenum">
              <a:rPr lang="en-US"/>
              <a:pPr/>
              <a:t>20</a:t>
            </a:fld>
            <a:endParaRPr 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r>
              <a:rPr lang="en-US" dirty="0" smtClean="0"/>
              <a:t>-The </a:t>
            </a:r>
            <a:r>
              <a:rPr lang="en-US" dirty="0" err="1" smtClean="0"/>
              <a:t>Sundarbans</a:t>
            </a:r>
            <a:r>
              <a:rPr lang="en-US" dirty="0" smtClean="0"/>
              <a:t> are a large track of mangroves forest with immense biodiversity </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8FBFB7BA-8005-489D-8EEB-7E8A7164B860}" type="slidenum">
              <a:rPr lang="en-US" smtClean="0"/>
              <a:pPr>
                <a:defRPr/>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D1761217-D00B-4A79-9DDA-FBD97B67BB59}" type="slidenum">
              <a:rPr lang="en-US"/>
              <a:pPr/>
              <a:t>22</a:t>
            </a:fld>
            <a:endParaRPr 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r>
              <a:rPr lang="en-US" dirty="0" smtClean="0"/>
              <a:t>-Bangladesh has submitted their proposal for the delineation of their continental shelf; 86,392km2EEZ</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8FBFB7BA-8005-489D-8EEB-7E8A7164B860}" type="slidenum">
              <a:rPr lang="en-US" smtClean="0"/>
              <a:pPr>
                <a:defRPr/>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CEE3B2AC-4777-43DE-9003-4719EFFBF6D0}" type="slidenum">
              <a:rPr lang="en-US"/>
              <a:pPr/>
              <a:t>24</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r>
              <a:rPr lang="en-US" smtClean="0"/>
              <a:t>Example of tragety of the Commons:</a:t>
            </a:r>
            <a:r>
              <a:rPr lang="en-US" sz="1400" smtClean="0">
                <a:latin typeface="Times New Roman" pitchFamily="18" charset="0"/>
                <a:cs typeface="Times New Roman" pitchFamily="18" charset="0"/>
              </a:rPr>
              <a:t> the “donut hole” in the Bering Sea where Pollock fisheries were depleted and the fishery had to be closed in 1993. </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8FBFB7BA-8005-489D-8EEB-7E8A7164B860}" type="slidenum">
              <a:rPr lang="en-US" smtClean="0"/>
              <a:pPr>
                <a:defRPr/>
              </a:pPr>
              <a:t>25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pPr>
              <a:defRPr/>
            </a:pPr>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r>
              <a:rPr lang="en-US" smtClean="0"/>
              <a:t>July 2011</a:t>
            </a:r>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pPr>
              <a:defRPr/>
            </a:pPr>
            <a:fld id="{E2F7958E-42EC-4D9D-AA56-BCE9DF2EC603}" type="slidenum">
              <a:rPr lang="en-US" smtClean="0"/>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pPr>
              <a:defRPr/>
            </a:pPr>
            <a:endParaRPr lang="en-US"/>
          </a:p>
        </p:txBody>
      </p:sp>
      <p:sp>
        <p:nvSpPr>
          <p:cNvPr id="5" name="Footer Placeholder 4"/>
          <p:cNvSpPr>
            <a:spLocks noGrp="1"/>
          </p:cNvSpPr>
          <p:nvPr>
            <p:ph type="ftr" sz="quarter" idx="11"/>
          </p:nvPr>
        </p:nvSpPr>
        <p:spPr/>
        <p:txBody>
          <a:bodyPr/>
          <a:lstStyle>
            <a:extLst/>
          </a:lstStyle>
          <a:p>
            <a:pPr>
              <a:defRPr/>
            </a:pPr>
            <a:r>
              <a:rPr lang="en-US" smtClean="0"/>
              <a:t>July 2011</a:t>
            </a:r>
            <a:endParaRPr lang="en-US"/>
          </a:p>
        </p:txBody>
      </p:sp>
      <p:sp>
        <p:nvSpPr>
          <p:cNvPr id="6" name="Slide Number Placeholder 5"/>
          <p:cNvSpPr>
            <a:spLocks noGrp="1"/>
          </p:cNvSpPr>
          <p:nvPr>
            <p:ph type="sldNum" sz="quarter" idx="12"/>
          </p:nvPr>
        </p:nvSpPr>
        <p:spPr/>
        <p:txBody>
          <a:bodyPr/>
          <a:lstStyle>
            <a:extLst/>
          </a:lstStyle>
          <a:p>
            <a:pPr>
              <a:defRPr/>
            </a:pPr>
            <a:fld id="{E20B609D-6CD3-4A98-83B3-773A84113E10}" type="slidenum">
              <a:rPr lang="en-US" smtClean="0"/>
              <a:pPr>
                <a:defRPr/>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pPr>
              <a:defRPr/>
            </a:pPr>
            <a:endParaRPr lang="en-US"/>
          </a:p>
        </p:txBody>
      </p:sp>
      <p:sp>
        <p:nvSpPr>
          <p:cNvPr id="5" name="Footer Placeholder 4"/>
          <p:cNvSpPr>
            <a:spLocks noGrp="1"/>
          </p:cNvSpPr>
          <p:nvPr>
            <p:ph type="ftr" sz="quarter" idx="11"/>
          </p:nvPr>
        </p:nvSpPr>
        <p:spPr/>
        <p:txBody>
          <a:bodyPr/>
          <a:lstStyle>
            <a:extLst/>
          </a:lstStyle>
          <a:p>
            <a:pPr>
              <a:defRPr/>
            </a:pPr>
            <a:r>
              <a:rPr lang="en-US" smtClean="0"/>
              <a:t>July 2011</a:t>
            </a:r>
            <a:endParaRPr lang="en-US"/>
          </a:p>
        </p:txBody>
      </p:sp>
      <p:sp>
        <p:nvSpPr>
          <p:cNvPr id="6" name="Slide Number Placeholder 5"/>
          <p:cNvSpPr>
            <a:spLocks noGrp="1"/>
          </p:cNvSpPr>
          <p:nvPr>
            <p:ph type="sldNum" sz="quarter" idx="12"/>
          </p:nvPr>
        </p:nvSpPr>
        <p:spPr/>
        <p:txBody>
          <a:bodyPr/>
          <a:lstStyle>
            <a:extLst/>
          </a:lstStyle>
          <a:p>
            <a:pPr>
              <a:defRPr/>
            </a:pPr>
            <a:fld id="{0848AFC1-D3D6-4BF1-9C7E-CF192967C739}" type="slidenum">
              <a:rPr lang="en-US" smtClean="0"/>
              <a:pPr>
                <a:defRPr/>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pPr>
              <a:defRPr/>
            </a:pPr>
            <a:endParaRPr lang="en-US"/>
          </a:p>
        </p:txBody>
      </p:sp>
      <p:sp>
        <p:nvSpPr>
          <p:cNvPr id="6" name="Footer Placeholder 5"/>
          <p:cNvSpPr>
            <a:spLocks noGrp="1"/>
          </p:cNvSpPr>
          <p:nvPr>
            <p:ph type="ftr" sz="quarter" idx="11"/>
          </p:nvPr>
        </p:nvSpPr>
        <p:spPr/>
        <p:txBody>
          <a:bodyPr/>
          <a:lstStyle>
            <a:extLst/>
          </a:lstStyle>
          <a:p>
            <a:pPr>
              <a:defRPr/>
            </a:pPr>
            <a:r>
              <a:rPr lang="en-US" smtClean="0"/>
              <a:t>July 2011</a:t>
            </a:r>
            <a:endParaRPr lang="en-US"/>
          </a:p>
        </p:txBody>
      </p:sp>
      <p:sp>
        <p:nvSpPr>
          <p:cNvPr id="7" name="Slide Number Placeholder 6"/>
          <p:cNvSpPr>
            <a:spLocks noGrp="1"/>
          </p:cNvSpPr>
          <p:nvPr>
            <p:ph type="sldNum" sz="quarter" idx="12"/>
          </p:nvPr>
        </p:nvSpPr>
        <p:spPr/>
        <p:txBody>
          <a:bodyPr/>
          <a:lstStyle>
            <a:extLst/>
          </a:lstStyle>
          <a:p>
            <a:pPr>
              <a:defRPr/>
            </a:pPr>
            <a:fld id="{B5540C58-4AFF-4621-AB3B-64BCAEBDFDF4}" type="slidenum">
              <a:rPr lang="en-US" smtClean="0"/>
              <a:pPr>
                <a:defRPr/>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pPr>
              <a:defRPr/>
            </a:pPr>
            <a:endParaRPr lang="en-US"/>
          </a:p>
        </p:txBody>
      </p:sp>
      <p:sp>
        <p:nvSpPr>
          <p:cNvPr id="8" name="Footer Placeholder 7"/>
          <p:cNvSpPr>
            <a:spLocks noGrp="1"/>
          </p:cNvSpPr>
          <p:nvPr>
            <p:ph type="ftr" sz="quarter" idx="11"/>
          </p:nvPr>
        </p:nvSpPr>
        <p:spPr/>
        <p:txBody>
          <a:bodyPr/>
          <a:lstStyle>
            <a:extLst/>
          </a:lstStyle>
          <a:p>
            <a:pPr>
              <a:defRPr/>
            </a:pPr>
            <a:r>
              <a:rPr lang="en-US" smtClean="0"/>
              <a:t>July 2011</a:t>
            </a:r>
            <a:endParaRPr lang="en-US"/>
          </a:p>
        </p:txBody>
      </p:sp>
      <p:sp>
        <p:nvSpPr>
          <p:cNvPr id="9" name="Slide Number Placeholder 8"/>
          <p:cNvSpPr>
            <a:spLocks noGrp="1"/>
          </p:cNvSpPr>
          <p:nvPr>
            <p:ph type="sldNum" sz="quarter" idx="12"/>
          </p:nvPr>
        </p:nvSpPr>
        <p:spPr/>
        <p:txBody>
          <a:bodyPr/>
          <a:lstStyle>
            <a:extLst/>
          </a:lstStyle>
          <a:p>
            <a:pPr>
              <a:defRPr/>
            </a:pPr>
            <a:fld id="{97D8DB2F-7D51-41BB-895A-D014A4D0DDA2}"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pPr>
              <a:defRPr/>
            </a:pPr>
            <a:endParaRPr lang="en-US"/>
          </a:p>
        </p:txBody>
      </p:sp>
      <p:sp>
        <p:nvSpPr>
          <p:cNvPr id="4" name="Footer Placeholder 3"/>
          <p:cNvSpPr>
            <a:spLocks noGrp="1"/>
          </p:cNvSpPr>
          <p:nvPr>
            <p:ph type="ftr" sz="quarter" idx="11"/>
          </p:nvPr>
        </p:nvSpPr>
        <p:spPr/>
        <p:txBody>
          <a:bodyPr/>
          <a:lstStyle>
            <a:extLst/>
          </a:lstStyle>
          <a:p>
            <a:pPr>
              <a:defRPr/>
            </a:pPr>
            <a:r>
              <a:rPr lang="en-US" smtClean="0"/>
              <a:t>July 2011</a:t>
            </a:r>
            <a:endParaRPr lang="en-US"/>
          </a:p>
        </p:txBody>
      </p:sp>
      <p:sp>
        <p:nvSpPr>
          <p:cNvPr id="5" name="Slide Number Placeholder 4"/>
          <p:cNvSpPr>
            <a:spLocks noGrp="1"/>
          </p:cNvSpPr>
          <p:nvPr>
            <p:ph type="sldNum" sz="quarter" idx="12"/>
          </p:nvPr>
        </p:nvSpPr>
        <p:spPr/>
        <p:txBody>
          <a:bodyPr/>
          <a:lstStyle>
            <a:extLst/>
          </a:lstStyle>
          <a:p>
            <a:pPr>
              <a:defRPr/>
            </a:pPr>
            <a:fld id="{44A75205-4182-4701-9C7C-0CF8B31CBEE0}" type="slidenum">
              <a:rPr lang="en-US" smtClean="0"/>
              <a:pPr>
                <a:defRPr/>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pPr>
              <a:defRPr/>
            </a:pPr>
            <a:endParaRPr lang="en-US"/>
          </a:p>
        </p:txBody>
      </p:sp>
      <p:sp>
        <p:nvSpPr>
          <p:cNvPr id="3" name="Footer Placeholder 2"/>
          <p:cNvSpPr>
            <a:spLocks noGrp="1"/>
          </p:cNvSpPr>
          <p:nvPr>
            <p:ph type="ftr" sz="quarter" idx="11"/>
          </p:nvPr>
        </p:nvSpPr>
        <p:spPr/>
        <p:txBody>
          <a:bodyPr/>
          <a:lstStyle>
            <a:extLst/>
          </a:lstStyle>
          <a:p>
            <a:pPr>
              <a:defRPr/>
            </a:pPr>
            <a:r>
              <a:rPr lang="en-US" smtClean="0"/>
              <a:t>July 2011</a:t>
            </a:r>
            <a:endParaRPr lang="en-US"/>
          </a:p>
        </p:txBody>
      </p:sp>
      <p:sp>
        <p:nvSpPr>
          <p:cNvPr id="4" name="Slide Number Placeholder 3"/>
          <p:cNvSpPr>
            <a:spLocks noGrp="1"/>
          </p:cNvSpPr>
          <p:nvPr>
            <p:ph type="sldNum" sz="quarter" idx="12"/>
          </p:nvPr>
        </p:nvSpPr>
        <p:spPr/>
        <p:txBody>
          <a:bodyPr/>
          <a:lstStyle>
            <a:extLst/>
          </a:lstStyle>
          <a:p>
            <a:pPr>
              <a:defRPr/>
            </a:pPr>
            <a:fld id="{B80B24E1-41F8-49E4-B4A9-06E65231C505}"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pPr>
              <a:defRPr/>
            </a:pPr>
            <a:endParaRPr lang="en-US"/>
          </a:p>
        </p:txBody>
      </p:sp>
      <p:sp>
        <p:nvSpPr>
          <p:cNvPr id="6" name="Footer Placeholder 5"/>
          <p:cNvSpPr>
            <a:spLocks noGrp="1"/>
          </p:cNvSpPr>
          <p:nvPr>
            <p:ph type="ftr" sz="quarter" idx="11"/>
          </p:nvPr>
        </p:nvSpPr>
        <p:spPr/>
        <p:txBody>
          <a:bodyPr/>
          <a:lstStyle>
            <a:extLst/>
          </a:lstStyle>
          <a:p>
            <a:pPr>
              <a:defRPr/>
            </a:pPr>
            <a:r>
              <a:rPr lang="en-US" smtClean="0"/>
              <a:t>July 2011</a:t>
            </a:r>
            <a:endParaRPr lang="en-US"/>
          </a:p>
        </p:txBody>
      </p:sp>
      <p:sp>
        <p:nvSpPr>
          <p:cNvPr id="7" name="Slide Number Placeholder 6"/>
          <p:cNvSpPr>
            <a:spLocks noGrp="1"/>
          </p:cNvSpPr>
          <p:nvPr>
            <p:ph type="sldNum" sz="quarter" idx="12"/>
          </p:nvPr>
        </p:nvSpPr>
        <p:spPr/>
        <p:txBody>
          <a:bodyPr/>
          <a:lstStyle>
            <a:extLst/>
          </a:lstStyle>
          <a:p>
            <a:pPr>
              <a:defRPr/>
            </a:pPr>
            <a:fld id="{F4FCE8BE-D7DF-4C7E-813E-6A2255D015BB}" type="slidenum">
              <a:rPr lang="en-US" smtClean="0"/>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pPr>
              <a:defRPr/>
            </a:pPr>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r>
              <a:rPr lang="en-US" smtClean="0"/>
              <a:t>July 2011</a:t>
            </a:r>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pPr>
              <a:defRPr/>
            </a:pPr>
            <a:fld id="{A502BFB8-6EE7-4094-A857-E5FE7980863B}" type="slidenum">
              <a:rPr lang="en-US" smtClean="0"/>
              <a:pPr>
                <a:defRPr/>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pPr>
              <a:defRPr/>
            </a:pPr>
            <a:endParaRPr lang="en-US"/>
          </a:p>
        </p:txBody>
      </p:sp>
      <p:sp>
        <p:nvSpPr>
          <p:cNvPr id="5" name="Footer Placeholder 4"/>
          <p:cNvSpPr>
            <a:spLocks noGrp="1"/>
          </p:cNvSpPr>
          <p:nvPr>
            <p:ph type="ftr" sz="quarter" idx="11"/>
          </p:nvPr>
        </p:nvSpPr>
        <p:spPr/>
        <p:txBody>
          <a:bodyPr/>
          <a:lstStyle>
            <a:extLst/>
          </a:lstStyle>
          <a:p>
            <a:pPr>
              <a:defRPr/>
            </a:pPr>
            <a:r>
              <a:rPr lang="en-US" smtClean="0"/>
              <a:t>July 2011</a:t>
            </a:r>
            <a:endParaRPr lang="en-US"/>
          </a:p>
        </p:txBody>
      </p:sp>
      <p:sp>
        <p:nvSpPr>
          <p:cNvPr id="6" name="Slide Number Placeholder 5"/>
          <p:cNvSpPr>
            <a:spLocks noGrp="1"/>
          </p:cNvSpPr>
          <p:nvPr>
            <p:ph type="sldNum" sz="quarter" idx="12"/>
          </p:nvPr>
        </p:nvSpPr>
        <p:spPr/>
        <p:txBody>
          <a:bodyPr/>
          <a:lstStyle>
            <a:extLst/>
          </a:lstStyle>
          <a:p>
            <a:pPr>
              <a:defRPr/>
            </a:pPr>
            <a:fld id="{8FB091E9-D4D8-4F86-9EC6-BA2926E1EAEB}"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pPr>
              <a:defRPr/>
            </a:pPr>
            <a:endParaRPr lang="en-US"/>
          </a:p>
        </p:txBody>
      </p:sp>
      <p:sp>
        <p:nvSpPr>
          <p:cNvPr id="5" name="Footer Placeholder 4"/>
          <p:cNvSpPr>
            <a:spLocks noGrp="1"/>
          </p:cNvSpPr>
          <p:nvPr>
            <p:ph type="ftr" sz="quarter" idx="11"/>
          </p:nvPr>
        </p:nvSpPr>
        <p:spPr/>
        <p:txBody>
          <a:bodyPr/>
          <a:lstStyle>
            <a:extLst/>
          </a:lstStyle>
          <a:p>
            <a:pPr>
              <a:defRPr/>
            </a:pPr>
            <a:r>
              <a:rPr lang="en-US" smtClean="0"/>
              <a:t>July 2011</a:t>
            </a:r>
            <a:endParaRPr lang="en-US"/>
          </a:p>
        </p:txBody>
      </p:sp>
      <p:sp>
        <p:nvSpPr>
          <p:cNvPr id="6" name="Slide Number Placeholder 5"/>
          <p:cNvSpPr>
            <a:spLocks noGrp="1"/>
          </p:cNvSpPr>
          <p:nvPr>
            <p:ph type="sldNum" sz="quarter" idx="12"/>
          </p:nvPr>
        </p:nvSpPr>
        <p:spPr/>
        <p:txBody>
          <a:bodyPr/>
          <a:lstStyle>
            <a:extLst/>
          </a:lstStyle>
          <a:p>
            <a:pPr>
              <a:defRPr/>
            </a:pPr>
            <a:fld id="{F31FB201-6684-48E1-9F21-C837DB6863B8}" type="slidenum">
              <a:rPr lang="en-US" smtClean="0"/>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92100"/>
            <a:ext cx="8229600" cy="13843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9050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5225"/>
            <a:ext cx="2133600" cy="476250"/>
          </a:xfrm>
        </p:spPr>
        <p:txBody>
          <a:bodyPr/>
          <a:lstStyle>
            <a:lvl1pPr>
              <a:defRPr/>
            </a:lvl1pPr>
          </a:lstStyle>
          <a:p>
            <a:pPr>
              <a:defRPr/>
            </a:pPr>
            <a:endParaRPr lang="en-US"/>
          </a:p>
        </p:txBody>
      </p:sp>
      <p:sp>
        <p:nvSpPr>
          <p:cNvPr id="6" name="Footer Placeholder 5"/>
          <p:cNvSpPr>
            <a:spLocks noGrp="1"/>
          </p:cNvSpPr>
          <p:nvPr>
            <p:ph type="ftr" sz="quarter" idx="11"/>
          </p:nvPr>
        </p:nvSpPr>
        <p:spPr>
          <a:xfrm>
            <a:off x="3124200" y="6245225"/>
            <a:ext cx="2895600" cy="476250"/>
          </a:xfrm>
        </p:spPr>
        <p:txBody>
          <a:bodyPr/>
          <a:lstStyle>
            <a:lvl1pPr>
              <a:defRPr smtClean="0"/>
            </a:lvl1pPr>
          </a:lstStyle>
          <a:p>
            <a:pPr>
              <a:defRPr/>
            </a:pPr>
            <a:r>
              <a:rPr lang="en-US"/>
              <a:t>July 2011</a:t>
            </a:r>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pPr>
              <a:defRPr/>
            </a:pPr>
            <a:fld id="{35AE3E83-912D-479F-9708-9B4D903D6A48}"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r>
              <a:rPr lang="en-US" smtClean="0"/>
              <a:t>July 2011</a:t>
            </a:r>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4E2C913F-C553-46C0-B3A9-6B4F4DEEFAE4}"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Lst>
  <p:hf hd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2.jpeg"/><Relationship Id="rId4" Type="http://schemas.openxmlformats.org/officeDocument/2006/relationships/hyperlink" Target="http://agradi.org/administrador/tuvalu&amp;page=7"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4.xml"/><Relationship Id="rId5" Type="http://schemas.openxmlformats.org/officeDocument/2006/relationships/image" Target="../media/image2.jpeg"/><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2.jpeg"/><Relationship Id="rId5" Type="http://schemas.openxmlformats.org/officeDocument/2006/relationships/hyperlink" Target="http://www.globalwarmingart.com/wiki/File:Bangladesh_Sea_Level_Risks_png" TargetMode="External"/><Relationship Id="rId4" Type="http://schemas.openxmlformats.org/officeDocument/2006/relationships/hyperlink" Target="http://topex.ucsd.edu/WWW_html/srtm30_plus.html"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ctrTitle"/>
          </p:nvPr>
        </p:nvSpPr>
        <p:spPr>
          <a:xfrm>
            <a:off x="609600" y="685800"/>
            <a:ext cx="7772400" cy="1219199"/>
          </a:xfrm>
        </p:spPr>
        <p:txBody>
          <a:bodyPr>
            <a:normAutofit fontScale="90000"/>
          </a:bodyPr>
          <a:lstStyle/>
          <a:p>
            <a:pPr fontAlgn="auto">
              <a:spcAft>
                <a:spcPts val="0"/>
              </a:spcAft>
              <a:defRPr/>
            </a:pPr>
            <a:r>
              <a:rPr lang="en-US" sz="4000" dirty="0">
                <a:latin typeface="Times New Roman" pitchFamily="18" charset="0"/>
                <a:cs typeface="Times New Roman" pitchFamily="18" charset="0"/>
              </a:rPr>
              <a:t>Coastal and Ocean Resources:  </a:t>
            </a:r>
            <a:r>
              <a:rPr lang="en-US" sz="4000" dirty="0" smtClean="0">
                <a:latin typeface="Times New Roman" pitchFamily="18" charset="0"/>
                <a:cs typeface="Times New Roman" pitchFamily="18" charset="0"/>
              </a:rPr>
              <a:t>Protecting </a:t>
            </a:r>
            <a:r>
              <a:rPr lang="en-US" sz="4000" dirty="0">
                <a:latin typeface="Times New Roman" pitchFamily="18" charset="0"/>
                <a:cs typeface="Times New Roman" pitchFamily="18" charset="0"/>
              </a:rPr>
              <a:t>the Most Vulnerable States </a:t>
            </a:r>
          </a:p>
        </p:txBody>
      </p:sp>
      <p:sp>
        <p:nvSpPr>
          <p:cNvPr id="11" name="Footer Placeholder 6"/>
          <p:cNvSpPr>
            <a:spLocks noGrp="1"/>
          </p:cNvSpPr>
          <p:nvPr>
            <p:ph type="ftr" sz="quarter" idx="11"/>
          </p:nvPr>
        </p:nvSpPr>
        <p:spPr>
          <a:xfrm>
            <a:off x="228600" y="6408738"/>
            <a:ext cx="1371600" cy="365125"/>
          </a:xfrm>
        </p:spPr>
        <p:txBody>
          <a:bodyPr/>
          <a:lstStyle/>
          <a:p>
            <a:pPr algn="ctr">
              <a:defRPr/>
            </a:pPr>
            <a:r>
              <a:rPr lang="en-US" dirty="0">
                <a:solidFill>
                  <a:schemeClr val="tx1"/>
                </a:solidFill>
              </a:rPr>
              <a:t>July </a:t>
            </a:r>
            <a:r>
              <a:rPr lang="en-US" dirty="0">
                <a:solidFill>
                  <a:schemeClr val="tx1"/>
                </a:solidFill>
                <a:effectLst/>
              </a:rPr>
              <a:t>2011</a:t>
            </a:r>
          </a:p>
        </p:txBody>
      </p:sp>
      <p:sp>
        <p:nvSpPr>
          <p:cNvPr id="12" name="Slide Number Placeholder 11"/>
          <p:cNvSpPr>
            <a:spLocks noGrp="1"/>
          </p:cNvSpPr>
          <p:nvPr>
            <p:ph type="sldNum" sz="quarter" idx="12"/>
          </p:nvPr>
        </p:nvSpPr>
        <p:spPr/>
        <p:txBody>
          <a:bodyPr/>
          <a:lstStyle/>
          <a:p>
            <a:pPr>
              <a:defRPr/>
            </a:pPr>
            <a:fld id="{05CF6BF2-CA02-4F47-80B3-63D8FE22E7AF}" type="slidenum">
              <a:rPr lang="en-US"/>
              <a:pPr>
                <a:defRPr/>
              </a:pPr>
              <a:t>1</a:t>
            </a:fld>
            <a:endParaRPr lang="en-US" dirty="0"/>
          </a:p>
        </p:txBody>
      </p:sp>
      <p:pic>
        <p:nvPicPr>
          <p:cNvPr id="10243" name="Picture 6" descr="CELS Logo v2 color"/>
          <p:cNvPicPr>
            <a:picLocks noChangeAspect="1" noChangeArrowheads="1"/>
          </p:cNvPicPr>
          <p:nvPr/>
        </p:nvPicPr>
        <p:blipFill>
          <a:blip r:embed="rId3" cstate="print"/>
          <a:srcRect/>
          <a:stretch>
            <a:fillRect/>
          </a:stretch>
        </p:blipFill>
        <p:spPr bwMode="auto">
          <a:xfrm>
            <a:off x="1219200" y="3886200"/>
            <a:ext cx="1371600" cy="1143000"/>
          </a:xfrm>
          <a:prstGeom prst="rect">
            <a:avLst/>
          </a:prstGeom>
          <a:noFill/>
          <a:ln w="9525">
            <a:noFill/>
            <a:miter lim="800000"/>
            <a:headEnd/>
            <a:tailEnd/>
          </a:ln>
        </p:spPr>
      </p:pic>
      <p:sp>
        <p:nvSpPr>
          <p:cNvPr id="9" name="Subtitle 2"/>
          <p:cNvSpPr txBox="1">
            <a:spLocks/>
          </p:cNvSpPr>
          <p:nvPr/>
        </p:nvSpPr>
        <p:spPr>
          <a:xfrm>
            <a:off x="3810000" y="3810000"/>
            <a:ext cx="4572000" cy="1412875"/>
          </a:xfrm>
          <a:prstGeom prst="rect">
            <a:avLst/>
          </a:prstGeom>
        </p:spPr>
        <p:txBody>
          <a:bodyPr lIns="45720" rIns="45720">
            <a:normAutofit/>
          </a:bodyPr>
          <a:lstStyle/>
          <a:p>
            <a:pPr algn="r">
              <a:lnSpc>
                <a:spcPct val="90000"/>
              </a:lnSpc>
              <a:spcBef>
                <a:spcPts val="400"/>
              </a:spcBef>
              <a:buClr>
                <a:schemeClr val="accent1"/>
              </a:buClr>
              <a:buSzPct val="68000"/>
              <a:buFont typeface="Wingdings 3" pitchFamily="18" charset="2"/>
              <a:buNone/>
            </a:pPr>
            <a:r>
              <a:rPr lang="en-US" sz="2000" dirty="0">
                <a:solidFill>
                  <a:schemeClr val="tx2"/>
                </a:solidFill>
                <a:latin typeface="Lucida Sans Unicode" pitchFamily="34" charset="0"/>
              </a:rPr>
              <a:t>Professor Ann Powers</a:t>
            </a:r>
          </a:p>
          <a:p>
            <a:pPr algn="r">
              <a:lnSpc>
                <a:spcPct val="90000"/>
              </a:lnSpc>
              <a:spcBef>
                <a:spcPts val="400"/>
              </a:spcBef>
              <a:buClr>
                <a:schemeClr val="accent1"/>
              </a:buClr>
              <a:buSzPct val="68000"/>
              <a:buFont typeface="Wingdings 3" pitchFamily="18" charset="2"/>
              <a:buNone/>
            </a:pPr>
            <a:r>
              <a:rPr lang="en-US" sz="2000" dirty="0">
                <a:solidFill>
                  <a:schemeClr val="tx2"/>
                </a:solidFill>
                <a:latin typeface="Lucida Sans Unicode" pitchFamily="34" charset="0"/>
              </a:rPr>
              <a:t> Center for Environmental </a:t>
            </a:r>
          </a:p>
          <a:p>
            <a:pPr algn="r">
              <a:lnSpc>
                <a:spcPct val="90000"/>
              </a:lnSpc>
              <a:spcBef>
                <a:spcPts val="400"/>
              </a:spcBef>
              <a:buClr>
                <a:schemeClr val="accent1"/>
              </a:buClr>
              <a:buSzPct val="68000"/>
              <a:buFont typeface="Wingdings 3" pitchFamily="18" charset="2"/>
              <a:buNone/>
            </a:pPr>
            <a:r>
              <a:rPr lang="en-US" sz="2000" dirty="0">
                <a:solidFill>
                  <a:schemeClr val="tx2"/>
                </a:solidFill>
                <a:latin typeface="Lucida Sans Unicode" pitchFamily="34" charset="0"/>
              </a:rPr>
              <a:t>Legal Studies</a:t>
            </a:r>
          </a:p>
          <a:p>
            <a:pPr algn="r">
              <a:lnSpc>
                <a:spcPct val="90000"/>
              </a:lnSpc>
              <a:spcBef>
                <a:spcPts val="400"/>
              </a:spcBef>
              <a:buClr>
                <a:schemeClr val="accent1"/>
              </a:buClr>
              <a:buSzPct val="68000"/>
              <a:buFont typeface="Wingdings 3" pitchFamily="18" charset="2"/>
              <a:buNone/>
            </a:pPr>
            <a:r>
              <a:rPr lang="en-US" sz="2000" dirty="0">
                <a:solidFill>
                  <a:schemeClr val="tx2"/>
                </a:solidFill>
                <a:latin typeface="Lucida Sans Unicode" pitchFamily="34" charset="0"/>
              </a:rPr>
              <a:t>Pace Law School </a:t>
            </a:r>
          </a:p>
        </p:txBody>
      </p:sp>
      <p:sp>
        <p:nvSpPr>
          <p:cNvPr id="7" name="TextBox 6"/>
          <p:cNvSpPr txBox="1"/>
          <p:nvPr/>
        </p:nvSpPr>
        <p:spPr>
          <a:xfrm>
            <a:off x="1219200" y="2362200"/>
            <a:ext cx="7315200" cy="1077218"/>
          </a:xfrm>
          <a:prstGeom prst="rect">
            <a:avLst/>
          </a:prstGeom>
          <a:noFill/>
        </p:spPr>
        <p:txBody>
          <a:bodyPr wrap="square" rtlCol="0">
            <a:spAutoFit/>
          </a:bodyPr>
          <a:lstStyle/>
          <a:p>
            <a:pPr algn="r"/>
            <a:r>
              <a:rPr lang="en-US" dirty="0" smtClean="0"/>
              <a:t>IUCN Academy of Environmental Law  </a:t>
            </a:r>
          </a:p>
          <a:p>
            <a:pPr algn="r"/>
            <a:r>
              <a:rPr lang="en-US" dirty="0" smtClean="0"/>
              <a:t>Colloquium – South Africa 2011</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6" descr="islands-at-sunset-11278430901t1Xl"/>
          <p:cNvPicPr>
            <a:picLocks noGrp="1" noChangeAspect="1" noChangeArrowheads="1"/>
          </p:cNvPicPr>
          <p:nvPr>
            <p:ph idx="1"/>
          </p:nvPr>
        </p:nvPicPr>
        <p:blipFill>
          <a:blip r:embed="rId3" cstate="print"/>
          <a:srcRect/>
          <a:stretch>
            <a:fillRect/>
          </a:stretch>
        </p:blipFill>
        <p:spPr>
          <a:xfrm>
            <a:off x="1828800" y="2667000"/>
            <a:ext cx="5410200" cy="3606800"/>
          </a:xfrm>
          <a:noFill/>
        </p:spPr>
      </p:pic>
      <p:sp>
        <p:nvSpPr>
          <p:cNvPr id="9" name="Footer Placeholder 8"/>
          <p:cNvSpPr>
            <a:spLocks noGrp="1"/>
          </p:cNvSpPr>
          <p:nvPr>
            <p:ph type="ftr" sz="quarter" idx="11"/>
          </p:nvPr>
        </p:nvSpPr>
        <p:spPr>
          <a:xfrm>
            <a:off x="-1524000" y="6492875"/>
            <a:ext cx="2351088" cy="365125"/>
          </a:xfrm>
        </p:spPr>
        <p:txBody>
          <a:bodyPr/>
          <a:lstStyle/>
          <a:p>
            <a:pPr>
              <a:defRPr/>
            </a:pPr>
            <a:r>
              <a:rPr lang="en-US" dirty="0">
                <a:effectLst/>
              </a:rPr>
              <a:t>July 2011</a:t>
            </a:r>
          </a:p>
        </p:txBody>
      </p:sp>
      <p:sp>
        <p:nvSpPr>
          <p:cNvPr id="10" name="Slide Number Placeholder 9"/>
          <p:cNvSpPr>
            <a:spLocks noGrp="1"/>
          </p:cNvSpPr>
          <p:nvPr>
            <p:ph type="sldNum" sz="quarter" idx="12"/>
          </p:nvPr>
        </p:nvSpPr>
        <p:spPr/>
        <p:txBody>
          <a:bodyPr/>
          <a:lstStyle/>
          <a:p>
            <a:pPr>
              <a:defRPr/>
            </a:pPr>
            <a:fld id="{708BC946-7C15-4366-97D5-CE733B3AAB10}" type="slidenum">
              <a:rPr lang="en-US"/>
              <a:pPr>
                <a:defRPr/>
              </a:pPr>
              <a:t>2</a:t>
            </a:fld>
            <a:endParaRPr lang="en-US"/>
          </a:p>
        </p:txBody>
      </p:sp>
      <p:sp>
        <p:nvSpPr>
          <p:cNvPr id="18436" name="Rectangle 4"/>
          <p:cNvSpPr>
            <a:spLocks noGrp="1" noChangeArrowheads="1"/>
          </p:cNvSpPr>
          <p:nvPr>
            <p:ph type="title"/>
          </p:nvPr>
        </p:nvSpPr>
        <p:spPr>
          <a:xfrm>
            <a:off x="457200" y="0"/>
            <a:ext cx="8229600" cy="1384300"/>
          </a:xfrm>
        </p:spPr>
        <p:txBody>
          <a:bodyPr/>
          <a:lstStyle/>
          <a:p>
            <a:pPr algn="ctr" fontAlgn="auto">
              <a:spcAft>
                <a:spcPts val="0"/>
              </a:spcAft>
              <a:defRPr/>
            </a:pPr>
            <a:r>
              <a:rPr lang="en-US" sz="3600"/>
              <a:t>Threatened States</a:t>
            </a:r>
          </a:p>
        </p:txBody>
      </p:sp>
      <p:sp>
        <p:nvSpPr>
          <p:cNvPr id="11268" name="Rectangle 11"/>
          <p:cNvSpPr>
            <a:spLocks noGrp="1" noChangeArrowheads="1"/>
          </p:cNvSpPr>
          <p:nvPr>
            <p:ph type="body" idx="4294967295"/>
          </p:nvPr>
        </p:nvSpPr>
        <p:spPr>
          <a:xfrm>
            <a:off x="228600" y="1066800"/>
            <a:ext cx="8229600" cy="4114800"/>
          </a:xfrm>
        </p:spPr>
        <p:txBody>
          <a:bodyPr>
            <a:normAutofit/>
          </a:bodyPr>
          <a:lstStyle/>
          <a:p>
            <a:pPr>
              <a:buFont typeface="Wingdings" pitchFamily="2" charset="2"/>
              <a:buChar char="§"/>
            </a:pPr>
            <a:r>
              <a:rPr lang="en-US" sz="2400" dirty="0" smtClean="0"/>
              <a:t>Recent studies suggest that sea levels will rise by more than 1m within the next century</a:t>
            </a:r>
          </a:p>
          <a:p>
            <a:pPr>
              <a:buFont typeface="Wingdings" pitchFamily="2" charset="2"/>
              <a:buChar char="§"/>
            </a:pPr>
            <a:r>
              <a:rPr lang="en-US" sz="2400" dirty="0" smtClean="0"/>
              <a:t>Small island states are among the most susceptible to threats from sea level rise</a:t>
            </a:r>
          </a:p>
        </p:txBody>
      </p:sp>
      <p:sp>
        <p:nvSpPr>
          <p:cNvPr id="11269" name="Text Box 9"/>
          <p:cNvSpPr txBox="1">
            <a:spLocks noChangeArrowheads="1"/>
          </p:cNvSpPr>
          <p:nvPr/>
        </p:nvSpPr>
        <p:spPr bwMode="auto">
          <a:xfrm>
            <a:off x="914400" y="1371600"/>
            <a:ext cx="7239000" cy="366713"/>
          </a:xfrm>
          <a:prstGeom prst="rect">
            <a:avLst/>
          </a:prstGeom>
          <a:noFill/>
          <a:ln w="9525">
            <a:noFill/>
            <a:miter lim="800000"/>
            <a:headEnd/>
            <a:tailEnd/>
          </a:ln>
        </p:spPr>
        <p:txBody>
          <a:bodyPr>
            <a:spAutoFit/>
          </a:bodyPr>
          <a:lstStyle/>
          <a:p>
            <a:pPr>
              <a:spcBef>
                <a:spcPct val="50000"/>
              </a:spcBef>
            </a:pPr>
            <a:endParaRPr lang="en-US" sz="1800">
              <a:effectLst/>
              <a:latin typeface="Tahoma" pitchFamily="34" charset="0"/>
            </a:endParaRPr>
          </a:p>
        </p:txBody>
      </p:sp>
      <p:sp>
        <p:nvSpPr>
          <p:cNvPr id="18444" name="Text Box 12"/>
          <p:cNvSpPr txBox="1">
            <a:spLocks noChangeArrowheads="1"/>
          </p:cNvSpPr>
          <p:nvPr/>
        </p:nvSpPr>
        <p:spPr bwMode="auto">
          <a:xfrm>
            <a:off x="5943600" y="6248400"/>
            <a:ext cx="3200400" cy="214312"/>
          </a:xfrm>
          <a:prstGeom prst="rect">
            <a:avLst/>
          </a:prstGeom>
          <a:noFill/>
          <a:ln w="9525">
            <a:noFill/>
            <a:miter lim="800000"/>
            <a:headEnd/>
            <a:tailEnd/>
          </a:ln>
          <a:effectLst/>
        </p:spPr>
        <p:txBody>
          <a:bodyPr>
            <a:spAutoFit/>
          </a:bodyPr>
          <a:lstStyle/>
          <a:p>
            <a:pPr>
              <a:spcBef>
                <a:spcPct val="50000"/>
              </a:spcBef>
              <a:defRPr/>
            </a:pPr>
            <a:r>
              <a:rPr lang="en-US" sz="800" dirty="0" err="1">
                <a:effectLst>
                  <a:outerShdw blurRad="38100" dist="38100" dir="2700000" algn="tl">
                    <a:srgbClr val="000000"/>
                  </a:outerShdw>
                </a:effectLst>
              </a:rPr>
              <a:t>Petr</a:t>
            </a:r>
            <a:r>
              <a:rPr lang="en-US" sz="800" dirty="0">
                <a:effectLst>
                  <a:outerShdw blurRad="38100" dist="38100" dir="2700000" algn="tl">
                    <a:srgbClr val="000000"/>
                  </a:outerShdw>
                </a:effectLst>
              </a:rPr>
              <a:t> </a:t>
            </a:r>
            <a:r>
              <a:rPr lang="en-US" sz="800" dirty="0" err="1">
                <a:effectLst>
                  <a:outerShdw blurRad="38100" dist="38100" dir="2700000" algn="tl">
                    <a:srgbClr val="000000"/>
                  </a:outerShdw>
                </a:effectLst>
              </a:rPr>
              <a:t>Kratochvil</a:t>
            </a:r>
            <a:endParaRPr lang="en-US" sz="800" dirty="0">
              <a:effectLst>
                <a:outerShdw blurRad="38100" dist="38100" dir="2700000" algn="tl">
                  <a:srgbClr val="000000"/>
                </a:outerShdw>
              </a:effectLst>
            </a:endParaRPr>
          </a:p>
        </p:txBody>
      </p:sp>
      <p:pic>
        <p:nvPicPr>
          <p:cNvPr id="11273" name="Picture 10" descr="CELS Logo v2 color"/>
          <p:cNvPicPr>
            <a:picLocks noChangeAspect="1" noChangeArrowheads="1"/>
          </p:cNvPicPr>
          <p:nvPr/>
        </p:nvPicPr>
        <p:blipFill>
          <a:blip r:embed="rId4" cstate="print"/>
          <a:srcRect/>
          <a:stretch>
            <a:fillRect/>
          </a:stretch>
        </p:blipFill>
        <p:spPr bwMode="auto">
          <a:xfrm>
            <a:off x="8001000" y="6019800"/>
            <a:ext cx="790575" cy="704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81000" y="0"/>
            <a:ext cx="8229600" cy="1384300"/>
          </a:xfrm>
        </p:spPr>
        <p:txBody>
          <a:bodyPr/>
          <a:lstStyle/>
          <a:p>
            <a:pPr algn="ctr" fontAlgn="auto">
              <a:spcAft>
                <a:spcPts val="0"/>
              </a:spcAft>
              <a:defRPr/>
            </a:pPr>
            <a:r>
              <a:rPr lang="en-US" sz="3600" dirty="0"/>
              <a:t>Critical Resources</a:t>
            </a:r>
          </a:p>
        </p:txBody>
      </p:sp>
      <p:sp>
        <p:nvSpPr>
          <p:cNvPr id="22531" name="Rectangle 3"/>
          <p:cNvSpPr>
            <a:spLocks noGrp="1" noChangeArrowheads="1"/>
          </p:cNvSpPr>
          <p:nvPr>
            <p:ph type="body" sz="half" idx="1"/>
          </p:nvPr>
        </p:nvSpPr>
        <p:spPr>
          <a:xfrm>
            <a:off x="152400" y="1066800"/>
            <a:ext cx="4648200" cy="5181600"/>
          </a:xfrm>
        </p:spPr>
        <p:txBody>
          <a:bodyPr>
            <a:noAutofit/>
          </a:bodyPr>
          <a:lstStyle/>
          <a:p>
            <a:pPr marL="365760" indent="-256032" fontAlgn="auto">
              <a:lnSpc>
                <a:spcPct val="90000"/>
              </a:lnSpc>
              <a:spcAft>
                <a:spcPts val="0"/>
              </a:spcAft>
              <a:buFont typeface="Wingdings" pitchFamily="2" charset="2"/>
              <a:buChar char="§"/>
              <a:defRPr/>
            </a:pPr>
            <a:r>
              <a:rPr lang="en-US" sz="2400" dirty="0"/>
              <a:t>Many of the world’s most vulnerable coastal states have extensive territorial seas and </a:t>
            </a:r>
            <a:r>
              <a:rPr lang="en-US" sz="2400" dirty="0" smtClean="0"/>
              <a:t>EEZ’s; </a:t>
            </a:r>
            <a:r>
              <a:rPr lang="en-US" sz="2400" dirty="0"/>
              <a:t>containing significant maritime resources </a:t>
            </a:r>
            <a:endParaRPr lang="en-US" sz="2400" dirty="0" smtClean="0"/>
          </a:p>
          <a:p>
            <a:pPr marL="365760" indent="-256032" fontAlgn="auto">
              <a:lnSpc>
                <a:spcPct val="90000"/>
              </a:lnSpc>
              <a:spcAft>
                <a:spcPts val="0"/>
              </a:spcAft>
              <a:buNone/>
              <a:defRPr/>
            </a:pPr>
            <a:endParaRPr lang="en-US" sz="1200" dirty="0"/>
          </a:p>
          <a:p>
            <a:pPr marL="365760" indent="-256032" fontAlgn="auto">
              <a:lnSpc>
                <a:spcPct val="90000"/>
              </a:lnSpc>
              <a:spcAft>
                <a:spcPts val="0"/>
              </a:spcAft>
              <a:buFont typeface="Wingdings" pitchFamily="2" charset="2"/>
              <a:buChar char="§"/>
              <a:defRPr/>
            </a:pPr>
            <a:r>
              <a:rPr lang="en-US" sz="2400" dirty="0"/>
              <a:t>These maritime resources provide many with a way of life </a:t>
            </a:r>
            <a:endParaRPr lang="en-US" sz="2400" dirty="0" smtClean="0"/>
          </a:p>
          <a:p>
            <a:pPr marL="365760" indent="-256032" fontAlgn="auto">
              <a:lnSpc>
                <a:spcPct val="90000"/>
              </a:lnSpc>
              <a:spcAft>
                <a:spcPts val="0"/>
              </a:spcAft>
              <a:buNone/>
              <a:defRPr/>
            </a:pPr>
            <a:endParaRPr lang="en-US" sz="1200" dirty="0"/>
          </a:p>
          <a:p>
            <a:pPr marL="365760" indent="-256032" fontAlgn="auto">
              <a:lnSpc>
                <a:spcPct val="90000"/>
              </a:lnSpc>
              <a:spcAft>
                <a:spcPts val="0"/>
              </a:spcAft>
              <a:buFont typeface="Wingdings" pitchFamily="2" charset="2"/>
              <a:buChar char="§"/>
              <a:defRPr/>
            </a:pPr>
            <a:r>
              <a:rPr lang="en-US" sz="2400" dirty="0"/>
              <a:t>Developing coastal states often lack the capacity to adequately manage their maritime assets</a:t>
            </a:r>
          </a:p>
        </p:txBody>
      </p:sp>
      <p:pic>
        <p:nvPicPr>
          <p:cNvPr id="12292" name="Picture 5" descr="fishing-village-29211280024254L6De"/>
          <p:cNvPicPr>
            <a:picLocks noGrp="1" noChangeAspect="1" noChangeArrowheads="1"/>
          </p:cNvPicPr>
          <p:nvPr>
            <p:ph sz="half" idx="2"/>
          </p:nvPr>
        </p:nvPicPr>
        <p:blipFill>
          <a:blip r:embed="rId3" cstate="print"/>
          <a:srcRect/>
          <a:stretch>
            <a:fillRect/>
          </a:stretch>
        </p:blipFill>
        <p:spPr>
          <a:xfrm>
            <a:off x="4743624" y="1981200"/>
            <a:ext cx="4400376" cy="3351213"/>
          </a:xfrm>
          <a:noFill/>
        </p:spPr>
      </p:pic>
      <p:sp>
        <p:nvSpPr>
          <p:cNvPr id="8" name="Footer Placeholder 7"/>
          <p:cNvSpPr>
            <a:spLocks noGrp="1"/>
          </p:cNvSpPr>
          <p:nvPr>
            <p:ph type="ftr" sz="quarter" idx="11"/>
          </p:nvPr>
        </p:nvSpPr>
        <p:spPr>
          <a:xfrm>
            <a:off x="-2057400" y="6381750"/>
            <a:ext cx="2895600" cy="476250"/>
          </a:xfrm>
        </p:spPr>
        <p:txBody>
          <a:bodyPr/>
          <a:lstStyle/>
          <a:p>
            <a:pPr>
              <a:defRPr/>
            </a:pPr>
            <a:r>
              <a:rPr lang="en-US" dirty="0"/>
              <a:t>July </a:t>
            </a:r>
            <a:r>
              <a:rPr lang="en-US" dirty="0">
                <a:effectLst/>
              </a:rPr>
              <a:t>2011</a:t>
            </a:r>
          </a:p>
        </p:txBody>
      </p:sp>
      <p:sp>
        <p:nvSpPr>
          <p:cNvPr id="9" name="Slide Number Placeholder 8"/>
          <p:cNvSpPr>
            <a:spLocks noGrp="1"/>
          </p:cNvSpPr>
          <p:nvPr>
            <p:ph type="sldNum" sz="quarter" idx="12"/>
          </p:nvPr>
        </p:nvSpPr>
        <p:spPr/>
        <p:txBody>
          <a:bodyPr/>
          <a:lstStyle/>
          <a:p>
            <a:pPr>
              <a:defRPr/>
            </a:pPr>
            <a:fld id="{2D5E674E-538B-4337-89F0-4F5D87CA3CA0}" type="slidenum">
              <a:rPr lang="en-US" smtClean="0"/>
              <a:pPr>
                <a:defRPr/>
              </a:pPr>
              <a:t>3</a:t>
            </a:fld>
            <a:endParaRPr lang="en-US" dirty="0"/>
          </a:p>
        </p:txBody>
      </p:sp>
      <p:sp>
        <p:nvSpPr>
          <p:cNvPr id="22535" name="Text Box 7"/>
          <p:cNvSpPr txBox="1">
            <a:spLocks noChangeArrowheads="1"/>
          </p:cNvSpPr>
          <p:nvPr/>
        </p:nvSpPr>
        <p:spPr bwMode="auto">
          <a:xfrm>
            <a:off x="4724400" y="5410200"/>
            <a:ext cx="2057400" cy="214313"/>
          </a:xfrm>
          <a:prstGeom prst="rect">
            <a:avLst/>
          </a:prstGeom>
          <a:noFill/>
          <a:ln w="9525">
            <a:noFill/>
            <a:miter lim="800000"/>
            <a:headEnd/>
            <a:tailEnd/>
          </a:ln>
          <a:effectLst/>
        </p:spPr>
        <p:txBody>
          <a:bodyPr>
            <a:spAutoFit/>
          </a:bodyPr>
          <a:lstStyle/>
          <a:p>
            <a:pPr>
              <a:spcBef>
                <a:spcPct val="50000"/>
              </a:spcBef>
              <a:defRPr/>
            </a:pPr>
            <a:r>
              <a:rPr lang="en-US" sz="800" dirty="0">
                <a:effectLst/>
              </a:rPr>
              <a:t>Lee</a:t>
            </a:r>
            <a:r>
              <a:rPr lang="en-US" sz="800" dirty="0">
                <a:effectLst>
                  <a:outerShdw blurRad="38100" dist="38100" dir="2700000" algn="tl">
                    <a:srgbClr val="000000"/>
                  </a:outerShdw>
                </a:effectLst>
              </a:rPr>
              <a:t> </a:t>
            </a:r>
            <a:r>
              <a:rPr lang="en-US" sz="800" dirty="0">
                <a:effectLst/>
              </a:rPr>
              <a:t>Wang</a:t>
            </a:r>
          </a:p>
        </p:txBody>
      </p:sp>
      <p:pic>
        <p:nvPicPr>
          <p:cNvPr id="10" name="Picture 10" descr="CELS Logo v2 color"/>
          <p:cNvPicPr>
            <a:picLocks noChangeAspect="1" noChangeArrowheads="1"/>
          </p:cNvPicPr>
          <p:nvPr/>
        </p:nvPicPr>
        <p:blipFill>
          <a:blip r:embed="rId4" cstate="print"/>
          <a:srcRect/>
          <a:stretch>
            <a:fillRect/>
          </a:stretch>
        </p:blipFill>
        <p:spPr bwMode="auto">
          <a:xfrm>
            <a:off x="7696200" y="6019800"/>
            <a:ext cx="790575" cy="704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a:t>August 26, 2008</a:t>
            </a:r>
          </a:p>
        </p:txBody>
      </p:sp>
      <p:sp>
        <p:nvSpPr>
          <p:cNvPr id="6" name="Slide Number Placeholder 5"/>
          <p:cNvSpPr>
            <a:spLocks noGrp="1"/>
          </p:cNvSpPr>
          <p:nvPr>
            <p:ph type="sldNum" sz="quarter" idx="12"/>
          </p:nvPr>
        </p:nvSpPr>
        <p:spPr/>
        <p:txBody>
          <a:bodyPr/>
          <a:lstStyle/>
          <a:p>
            <a:fld id="{6140EB31-E313-4413-ADF4-54D8583EC74C}" type="slidenum">
              <a:rPr lang="en-US"/>
              <a:pPr/>
              <a:t>4</a:t>
            </a:fld>
            <a:endParaRPr lang="en-US"/>
          </a:p>
        </p:txBody>
      </p:sp>
      <p:sp>
        <p:nvSpPr>
          <p:cNvPr id="78853" name="Rectangle 5"/>
          <p:cNvSpPr>
            <a:spLocks noGrp="1" noChangeArrowheads="1"/>
          </p:cNvSpPr>
          <p:nvPr>
            <p:ph type="title"/>
          </p:nvPr>
        </p:nvSpPr>
        <p:spPr/>
        <p:txBody>
          <a:bodyPr/>
          <a:lstStyle/>
          <a:p>
            <a:endParaRPr lang="en-US"/>
          </a:p>
        </p:txBody>
      </p:sp>
      <p:graphicFrame>
        <p:nvGraphicFramePr>
          <p:cNvPr id="78852" name="Object 4"/>
          <p:cNvGraphicFramePr>
            <a:graphicFrameLocks noChangeAspect="1"/>
          </p:cNvGraphicFramePr>
          <p:nvPr>
            <p:ph idx="1"/>
          </p:nvPr>
        </p:nvGraphicFramePr>
        <p:xfrm>
          <a:off x="152400" y="152400"/>
          <a:ext cx="8991600" cy="6248400"/>
        </p:xfrm>
        <a:graphic>
          <a:graphicData uri="http://schemas.openxmlformats.org/presentationml/2006/ole">
            <p:oleObj spid="_x0000_s1026" name="Acrobat Document" r:id="rId4" imgW="7571429" imgH="5830114" progId="AcroExch.Document.7">
              <p:embed/>
            </p:oleObj>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endParaRPr lang="en-US"/>
          </a:p>
        </p:txBody>
      </p:sp>
      <p:sp>
        <p:nvSpPr>
          <p:cNvPr id="57347" name="Rectangle 3"/>
          <p:cNvSpPr>
            <a:spLocks noGrp="1" noChangeArrowheads="1"/>
          </p:cNvSpPr>
          <p:nvPr>
            <p:ph type="body" idx="1"/>
          </p:nvPr>
        </p:nvSpPr>
        <p:spPr>
          <a:xfrm>
            <a:off x="685800" y="1981200"/>
            <a:ext cx="8229600" cy="4114800"/>
          </a:xfrm>
        </p:spPr>
        <p:txBody>
          <a:bodyPr/>
          <a:lstStyle/>
          <a:p>
            <a:endParaRPr lang="en-US"/>
          </a:p>
        </p:txBody>
      </p:sp>
      <p:pic>
        <p:nvPicPr>
          <p:cNvPr id="57349" name="Picture 5" descr="eez"/>
          <p:cNvPicPr>
            <a:picLocks noChangeAspect="1" noChangeArrowheads="1"/>
          </p:cNvPicPr>
          <p:nvPr/>
        </p:nvPicPr>
        <p:blipFill>
          <a:blip r:embed="rId3" cstate="print"/>
          <a:srcRect/>
          <a:stretch>
            <a:fillRect/>
          </a:stretch>
        </p:blipFill>
        <p:spPr bwMode="auto">
          <a:xfrm>
            <a:off x="228600" y="838200"/>
            <a:ext cx="8610600" cy="47498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a:t>August 26, 2008</a:t>
            </a:r>
          </a:p>
        </p:txBody>
      </p:sp>
      <p:sp>
        <p:nvSpPr>
          <p:cNvPr id="6" name="Slide Number Placeholder 5"/>
          <p:cNvSpPr>
            <a:spLocks noGrp="1"/>
          </p:cNvSpPr>
          <p:nvPr>
            <p:ph type="sldNum" sz="quarter" idx="12"/>
          </p:nvPr>
        </p:nvSpPr>
        <p:spPr/>
        <p:txBody>
          <a:bodyPr/>
          <a:lstStyle/>
          <a:p>
            <a:fld id="{C9F7DDD1-8C9C-4B50-9F01-2D099E9856FA}" type="slidenum">
              <a:rPr lang="en-US"/>
              <a:pPr/>
              <a:t>6</a:t>
            </a:fld>
            <a:endParaRPr lang="en-US"/>
          </a:p>
        </p:txBody>
      </p:sp>
      <p:sp>
        <p:nvSpPr>
          <p:cNvPr id="104450" name="Rectangle 2"/>
          <p:cNvSpPr>
            <a:spLocks noGrp="1" noChangeArrowheads="1"/>
          </p:cNvSpPr>
          <p:nvPr>
            <p:ph type="title"/>
          </p:nvPr>
        </p:nvSpPr>
        <p:spPr>
          <a:xfrm>
            <a:off x="457200" y="292100"/>
            <a:ext cx="8229600" cy="1003300"/>
          </a:xfrm>
        </p:spPr>
        <p:txBody>
          <a:bodyPr/>
          <a:lstStyle/>
          <a:p>
            <a:r>
              <a:rPr lang="en-US" b="0" i="1"/>
              <a:t>Art. 56(l)</a:t>
            </a:r>
          </a:p>
        </p:txBody>
      </p:sp>
      <p:sp>
        <p:nvSpPr>
          <p:cNvPr id="104451" name="Rectangle 3"/>
          <p:cNvSpPr>
            <a:spLocks noGrp="1" noChangeArrowheads="1"/>
          </p:cNvSpPr>
          <p:nvPr>
            <p:ph type="body" idx="1"/>
          </p:nvPr>
        </p:nvSpPr>
        <p:spPr>
          <a:xfrm>
            <a:off x="457200" y="1219200"/>
            <a:ext cx="8229600" cy="5181600"/>
          </a:xfrm>
        </p:spPr>
        <p:txBody>
          <a:bodyPr/>
          <a:lstStyle/>
          <a:p>
            <a:pPr>
              <a:lnSpc>
                <a:spcPct val="90000"/>
              </a:lnSpc>
            </a:pPr>
            <a:r>
              <a:rPr lang="en-US"/>
              <a:t>Living resources  </a:t>
            </a:r>
          </a:p>
          <a:p>
            <a:pPr lvl="1">
              <a:lnSpc>
                <a:spcPct val="90000"/>
              </a:lnSpc>
            </a:pPr>
            <a:r>
              <a:rPr lang="en-US"/>
              <a:t>Exclusive right to manage</a:t>
            </a:r>
          </a:p>
          <a:p>
            <a:pPr lvl="1">
              <a:lnSpc>
                <a:spcPct val="90000"/>
              </a:lnSpc>
            </a:pPr>
            <a:r>
              <a:rPr lang="en-US"/>
              <a:t>Duty to conserve, share surplus</a:t>
            </a:r>
          </a:p>
          <a:p>
            <a:pPr lvl="1">
              <a:lnSpc>
                <a:spcPct val="90000"/>
              </a:lnSpc>
              <a:buFont typeface="Tahoma" pitchFamily="34" charset="0"/>
              <a:buNone/>
            </a:pPr>
            <a:endParaRPr lang="en-US"/>
          </a:p>
          <a:p>
            <a:pPr>
              <a:lnSpc>
                <a:spcPct val="90000"/>
              </a:lnSpc>
            </a:pPr>
            <a:r>
              <a:rPr lang="en-US"/>
              <a:t>Non-living resources – Cont. shelf regime</a:t>
            </a:r>
          </a:p>
          <a:p>
            <a:pPr>
              <a:lnSpc>
                <a:spcPct val="90000"/>
              </a:lnSpc>
            </a:pPr>
            <a:endParaRPr lang="en-US"/>
          </a:p>
          <a:p>
            <a:pPr>
              <a:lnSpc>
                <a:spcPct val="90000"/>
              </a:lnSpc>
            </a:pPr>
            <a:r>
              <a:rPr lang="en-US"/>
              <a:t>Consent to research</a:t>
            </a:r>
          </a:p>
          <a:p>
            <a:pPr>
              <a:lnSpc>
                <a:spcPct val="90000"/>
              </a:lnSpc>
              <a:buFontTx/>
              <a:buNone/>
            </a:pPr>
            <a:endParaRPr lang="en-US"/>
          </a:p>
          <a:p>
            <a:pPr>
              <a:lnSpc>
                <a:spcPct val="90000"/>
              </a:lnSpc>
            </a:pPr>
            <a:r>
              <a:rPr lang="en-US"/>
              <a:t>Establishment and use of artificial islands, installations &amp; structures</a:t>
            </a:r>
          </a:p>
          <a:p>
            <a:pPr>
              <a:lnSpc>
                <a:spcPct val="90000"/>
              </a:lnSpc>
            </a:pPr>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Footer Placeholder 2"/>
          <p:cNvSpPr>
            <a:spLocks noGrp="1"/>
          </p:cNvSpPr>
          <p:nvPr>
            <p:ph type="ftr" sz="quarter" idx="11"/>
          </p:nvPr>
        </p:nvSpPr>
        <p:spPr/>
        <p:txBody>
          <a:bodyPr/>
          <a:lstStyle/>
          <a:p>
            <a:pPr>
              <a:defRPr/>
            </a:pPr>
            <a:r>
              <a:rPr lang="en-US" smtClean="0"/>
              <a:t>July 2011</a:t>
            </a:r>
            <a:endParaRPr lang="en-US"/>
          </a:p>
        </p:txBody>
      </p:sp>
      <p:sp>
        <p:nvSpPr>
          <p:cNvPr id="4" name="Slide Number Placeholder 3"/>
          <p:cNvSpPr>
            <a:spLocks noGrp="1"/>
          </p:cNvSpPr>
          <p:nvPr>
            <p:ph type="sldNum" sz="quarter" idx="12"/>
          </p:nvPr>
        </p:nvSpPr>
        <p:spPr/>
        <p:txBody>
          <a:bodyPr/>
          <a:lstStyle/>
          <a:p>
            <a:pPr>
              <a:defRPr/>
            </a:pPr>
            <a:fld id="{E20B609D-6CD3-4A98-83B3-773A84113E10}" type="slidenum">
              <a:rPr lang="en-US" smtClean="0"/>
              <a:pPr>
                <a:defRPr/>
              </a:pPr>
              <a:t>7</a:t>
            </a:fld>
            <a:endParaRPr lang="en-US"/>
          </a:p>
        </p:txBody>
      </p:sp>
      <p:sp>
        <p:nvSpPr>
          <p:cNvPr id="5" name="Title 4"/>
          <p:cNvSpPr>
            <a:spLocks noGrp="1"/>
          </p:cNvSpPr>
          <p:nvPr>
            <p:ph type="title"/>
          </p:nvPr>
        </p:nvSpPr>
        <p:spPr/>
        <p:txBody>
          <a:bodyPr/>
          <a:lstStyle/>
          <a:p>
            <a:endParaRPr lang="en-US"/>
          </a:p>
        </p:txBody>
      </p:sp>
      <p:pic>
        <p:nvPicPr>
          <p:cNvPr id="26626" name="Picture 2" descr="C:\Documents and Settings\apowers\Desktop\Base lines before sea level rise.png"/>
          <p:cNvPicPr>
            <a:picLocks noChangeAspect="1" noChangeArrowheads="1"/>
          </p:cNvPicPr>
          <p:nvPr/>
        </p:nvPicPr>
        <p:blipFill>
          <a:blip r:embed="rId3" cstate="print"/>
          <a:srcRect/>
          <a:stretch>
            <a:fillRect/>
          </a:stretch>
        </p:blipFill>
        <p:spPr bwMode="auto">
          <a:xfrm>
            <a:off x="0" y="685800"/>
            <a:ext cx="9223624" cy="51816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Footer Placeholder 2"/>
          <p:cNvSpPr>
            <a:spLocks noGrp="1"/>
          </p:cNvSpPr>
          <p:nvPr>
            <p:ph type="ftr" sz="quarter" idx="11"/>
          </p:nvPr>
        </p:nvSpPr>
        <p:spPr/>
        <p:txBody>
          <a:bodyPr/>
          <a:lstStyle/>
          <a:p>
            <a:pPr>
              <a:defRPr/>
            </a:pPr>
            <a:r>
              <a:rPr lang="en-US" smtClean="0"/>
              <a:t>July 2011</a:t>
            </a:r>
            <a:endParaRPr lang="en-US"/>
          </a:p>
        </p:txBody>
      </p:sp>
      <p:sp>
        <p:nvSpPr>
          <p:cNvPr id="4" name="Slide Number Placeholder 3"/>
          <p:cNvSpPr>
            <a:spLocks noGrp="1"/>
          </p:cNvSpPr>
          <p:nvPr>
            <p:ph type="sldNum" sz="quarter" idx="12"/>
          </p:nvPr>
        </p:nvSpPr>
        <p:spPr/>
        <p:txBody>
          <a:bodyPr/>
          <a:lstStyle/>
          <a:p>
            <a:pPr>
              <a:defRPr/>
            </a:pPr>
            <a:fld id="{E20B609D-6CD3-4A98-83B3-773A84113E10}" type="slidenum">
              <a:rPr lang="en-US" smtClean="0"/>
              <a:pPr>
                <a:defRPr/>
              </a:pPr>
              <a:t>8</a:t>
            </a:fld>
            <a:endParaRPr lang="en-US"/>
          </a:p>
        </p:txBody>
      </p:sp>
      <p:sp>
        <p:nvSpPr>
          <p:cNvPr id="5" name="Title 4"/>
          <p:cNvSpPr>
            <a:spLocks noGrp="1"/>
          </p:cNvSpPr>
          <p:nvPr>
            <p:ph type="title"/>
          </p:nvPr>
        </p:nvSpPr>
        <p:spPr/>
        <p:txBody>
          <a:bodyPr/>
          <a:lstStyle/>
          <a:p>
            <a:endParaRPr lang="en-US"/>
          </a:p>
        </p:txBody>
      </p:sp>
      <p:pic>
        <p:nvPicPr>
          <p:cNvPr id="27650" name="Picture 2" descr="C:\Documents and Settings\apowers\Desktop\Effect of sea level rise on Maritime zones.png"/>
          <p:cNvPicPr>
            <a:picLocks noChangeAspect="1" noChangeArrowheads="1"/>
          </p:cNvPicPr>
          <p:nvPr/>
        </p:nvPicPr>
        <p:blipFill>
          <a:blip r:embed="rId3" cstate="print"/>
          <a:srcRect/>
          <a:stretch>
            <a:fillRect/>
          </a:stretch>
        </p:blipFill>
        <p:spPr bwMode="auto">
          <a:xfrm>
            <a:off x="0" y="838200"/>
            <a:ext cx="9363076" cy="52578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Footer Placeholder 2"/>
          <p:cNvSpPr>
            <a:spLocks noGrp="1"/>
          </p:cNvSpPr>
          <p:nvPr>
            <p:ph type="ftr" sz="quarter" idx="11"/>
          </p:nvPr>
        </p:nvSpPr>
        <p:spPr/>
        <p:txBody>
          <a:bodyPr/>
          <a:lstStyle/>
          <a:p>
            <a:pPr>
              <a:defRPr/>
            </a:pPr>
            <a:r>
              <a:rPr lang="en-US" smtClean="0"/>
              <a:t>July 2011</a:t>
            </a:r>
            <a:endParaRPr lang="en-US"/>
          </a:p>
        </p:txBody>
      </p:sp>
      <p:sp>
        <p:nvSpPr>
          <p:cNvPr id="4" name="Slide Number Placeholder 3"/>
          <p:cNvSpPr>
            <a:spLocks noGrp="1"/>
          </p:cNvSpPr>
          <p:nvPr>
            <p:ph type="sldNum" sz="quarter" idx="12"/>
          </p:nvPr>
        </p:nvSpPr>
        <p:spPr/>
        <p:txBody>
          <a:bodyPr/>
          <a:lstStyle/>
          <a:p>
            <a:pPr>
              <a:defRPr/>
            </a:pPr>
            <a:fld id="{E20B609D-6CD3-4A98-83B3-773A84113E10}" type="slidenum">
              <a:rPr lang="en-US" smtClean="0"/>
              <a:pPr>
                <a:defRPr/>
              </a:pPr>
              <a:t>9</a:t>
            </a:fld>
            <a:endParaRPr lang="en-US"/>
          </a:p>
        </p:txBody>
      </p:sp>
      <p:sp>
        <p:nvSpPr>
          <p:cNvPr id="5" name="Title 4"/>
          <p:cNvSpPr>
            <a:spLocks noGrp="1"/>
          </p:cNvSpPr>
          <p:nvPr>
            <p:ph type="title"/>
          </p:nvPr>
        </p:nvSpPr>
        <p:spPr/>
        <p:txBody>
          <a:bodyPr/>
          <a:lstStyle/>
          <a:p>
            <a:endParaRPr lang="en-US"/>
          </a:p>
        </p:txBody>
      </p:sp>
      <p:pic>
        <p:nvPicPr>
          <p:cNvPr id="28674" name="Picture 2" descr="C:\Documents and Settings\apowers\Desktop\Maldives cross section.jpg"/>
          <p:cNvPicPr>
            <a:picLocks noChangeAspect="1" noChangeArrowheads="1"/>
          </p:cNvPicPr>
          <p:nvPr/>
        </p:nvPicPr>
        <p:blipFill>
          <a:blip r:embed="rId3" cstate="print"/>
          <a:srcRect/>
          <a:stretch>
            <a:fillRect/>
          </a:stretch>
        </p:blipFill>
        <p:spPr bwMode="auto">
          <a:xfrm>
            <a:off x="1143000" y="1981200"/>
            <a:ext cx="6883400" cy="35052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algn="ctr" fontAlgn="auto">
              <a:spcAft>
                <a:spcPts val="0"/>
              </a:spcAft>
              <a:defRPr/>
            </a:pPr>
            <a:r>
              <a:rPr lang="en-US" sz="3600"/>
              <a:t>Case Studies</a:t>
            </a:r>
          </a:p>
        </p:txBody>
      </p:sp>
      <p:sp>
        <p:nvSpPr>
          <p:cNvPr id="13315" name="Rectangle 3"/>
          <p:cNvSpPr>
            <a:spLocks noGrp="1" noChangeArrowheads="1"/>
          </p:cNvSpPr>
          <p:nvPr>
            <p:ph type="body" sz="half" idx="1"/>
          </p:nvPr>
        </p:nvSpPr>
        <p:spPr/>
        <p:txBody>
          <a:bodyPr/>
          <a:lstStyle/>
          <a:p>
            <a:pPr>
              <a:buFont typeface="Wingdings" pitchFamily="2" charset="2"/>
              <a:buChar char="§"/>
            </a:pPr>
            <a:r>
              <a:rPr lang="en-US" sz="2400" dirty="0" smtClean="0">
                <a:ea typeface="Tahoma" pitchFamily="34" charset="0"/>
                <a:cs typeface="Tahoma" pitchFamily="34" charset="0"/>
              </a:rPr>
              <a:t>Tuvalu</a:t>
            </a:r>
          </a:p>
          <a:p>
            <a:pPr>
              <a:buFont typeface="Wingdings" pitchFamily="2" charset="2"/>
              <a:buChar char="§"/>
            </a:pPr>
            <a:endParaRPr lang="en-US" sz="2400" dirty="0" smtClean="0">
              <a:ea typeface="Tahoma" pitchFamily="34" charset="0"/>
              <a:cs typeface="Tahoma" pitchFamily="34" charset="0"/>
            </a:endParaRPr>
          </a:p>
          <a:p>
            <a:pPr>
              <a:buFont typeface="Wingdings" pitchFamily="2" charset="2"/>
              <a:buChar char="§"/>
            </a:pPr>
            <a:r>
              <a:rPr lang="en-US" sz="2400" dirty="0" smtClean="0">
                <a:ea typeface="Tahoma" pitchFamily="34" charset="0"/>
                <a:cs typeface="Tahoma" pitchFamily="34" charset="0"/>
              </a:rPr>
              <a:t>Seychelles</a:t>
            </a:r>
          </a:p>
          <a:p>
            <a:pPr>
              <a:buFont typeface="Wingdings" pitchFamily="2" charset="2"/>
              <a:buChar char="§"/>
            </a:pPr>
            <a:endParaRPr lang="en-US" sz="2400" dirty="0" smtClean="0">
              <a:ea typeface="Tahoma" pitchFamily="34" charset="0"/>
              <a:cs typeface="Tahoma" pitchFamily="34" charset="0"/>
            </a:endParaRPr>
          </a:p>
          <a:p>
            <a:pPr>
              <a:buFont typeface="Wingdings" pitchFamily="2" charset="2"/>
              <a:buChar char="§"/>
            </a:pPr>
            <a:r>
              <a:rPr lang="en-US" sz="2400" dirty="0" smtClean="0">
                <a:ea typeface="Tahoma" pitchFamily="34" charset="0"/>
                <a:cs typeface="Tahoma" pitchFamily="34" charset="0"/>
              </a:rPr>
              <a:t>Maldives</a:t>
            </a:r>
          </a:p>
          <a:p>
            <a:pPr>
              <a:buFont typeface="Wingdings" pitchFamily="2" charset="2"/>
              <a:buChar char="§"/>
            </a:pPr>
            <a:endParaRPr lang="en-US" sz="2400" dirty="0" smtClean="0">
              <a:ea typeface="Tahoma" pitchFamily="34" charset="0"/>
              <a:cs typeface="Tahoma" pitchFamily="34" charset="0"/>
            </a:endParaRPr>
          </a:p>
          <a:p>
            <a:pPr>
              <a:buFont typeface="Wingdings" pitchFamily="2" charset="2"/>
              <a:buChar char="§"/>
            </a:pPr>
            <a:r>
              <a:rPr lang="en-US" sz="2400" dirty="0" smtClean="0">
                <a:ea typeface="Tahoma" pitchFamily="34" charset="0"/>
                <a:cs typeface="Tahoma" pitchFamily="34" charset="0"/>
              </a:rPr>
              <a:t>Bangladesh</a:t>
            </a:r>
          </a:p>
          <a:p>
            <a:pPr>
              <a:buFontTx/>
              <a:buNone/>
            </a:pPr>
            <a:endParaRPr lang="en-US" sz="2800" dirty="0" smtClean="0"/>
          </a:p>
        </p:txBody>
      </p:sp>
      <p:pic>
        <p:nvPicPr>
          <p:cNvPr id="13316" name="Picture 4" descr="sunset"/>
          <p:cNvPicPr>
            <a:picLocks noGrp="1" noChangeAspect="1" noChangeArrowheads="1"/>
          </p:cNvPicPr>
          <p:nvPr>
            <p:ph sz="half" idx="2"/>
          </p:nvPr>
        </p:nvPicPr>
        <p:blipFill>
          <a:blip r:embed="rId3" cstate="print"/>
          <a:srcRect/>
          <a:stretch>
            <a:fillRect/>
          </a:stretch>
        </p:blipFill>
        <p:spPr>
          <a:xfrm>
            <a:off x="3810000" y="2209800"/>
            <a:ext cx="4038600" cy="3027363"/>
          </a:xfrm>
          <a:noFill/>
        </p:spPr>
      </p:pic>
      <p:sp>
        <p:nvSpPr>
          <p:cNvPr id="7" name="Footer Placeholder 6"/>
          <p:cNvSpPr>
            <a:spLocks noGrp="1"/>
          </p:cNvSpPr>
          <p:nvPr>
            <p:ph type="ftr" sz="quarter" idx="11"/>
          </p:nvPr>
        </p:nvSpPr>
        <p:spPr>
          <a:xfrm>
            <a:off x="-1905000" y="6381750"/>
            <a:ext cx="2895600" cy="476250"/>
          </a:xfrm>
        </p:spPr>
        <p:txBody>
          <a:bodyPr/>
          <a:lstStyle/>
          <a:p>
            <a:pPr>
              <a:defRPr/>
            </a:pPr>
            <a:r>
              <a:rPr lang="en-US" dirty="0"/>
              <a:t>July </a:t>
            </a:r>
            <a:r>
              <a:rPr lang="en-US" dirty="0">
                <a:effectLst/>
              </a:rPr>
              <a:t>2011</a:t>
            </a:r>
          </a:p>
        </p:txBody>
      </p:sp>
      <p:sp>
        <p:nvSpPr>
          <p:cNvPr id="8" name="Slide Number Placeholder 7"/>
          <p:cNvSpPr>
            <a:spLocks noGrp="1"/>
          </p:cNvSpPr>
          <p:nvPr>
            <p:ph type="sldNum" sz="quarter" idx="12"/>
          </p:nvPr>
        </p:nvSpPr>
        <p:spPr/>
        <p:txBody>
          <a:bodyPr/>
          <a:lstStyle/>
          <a:p>
            <a:pPr>
              <a:defRPr/>
            </a:pPr>
            <a:fld id="{B1884D55-603B-4B2C-AB95-162CD29E2D6A}" type="slidenum">
              <a:rPr lang="en-US" smtClean="0"/>
              <a:pPr>
                <a:defRPr/>
              </a:pPr>
              <a:t>10</a:t>
            </a:fld>
            <a:endParaRPr lang="en-US"/>
          </a:p>
        </p:txBody>
      </p:sp>
      <p:pic>
        <p:nvPicPr>
          <p:cNvPr id="9" name="Picture 10" descr="CELS Logo v2 color"/>
          <p:cNvPicPr>
            <a:picLocks noChangeAspect="1" noChangeArrowheads="1"/>
          </p:cNvPicPr>
          <p:nvPr/>
        </p:nvPicPr>
        <p:blipFill>
          <a:blip r:embed="rId4" cstate="print"/>
          <a:srcRect/>
          <a:stretch>
            <a:fillRect/>
          </a:stretch>
        </p:blipFill>
        <p:spPr bwMode="auto">
          <a:xfrm>
            <a:off x="7696200" y="6019800"/>
            <a:ext cx="790575" cy="704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685800" y="381000"/>
            <a:ext cx="8229600" cy="1384300"/>
          </a:xfrm>
        </p:spPr>
        <p:txBody>
          <a:bodyPr/>
          <a:lstStyle/>
          <a:p>
            <a:pPr algn="ctr" fontAlgn="auto">
              <a:spcAft>
                <a:spcPts val="0"/>
              </a:spcAft>
              <a:defRPr/>
            </a:pPr>
            <a:r>
              <a:rPr lang="en-US" dirty="0"/>
              <a:t>Tuvalu</a:t>
            </a:r>
          </a:p>
        </p:txBody>
      </p:sp>
      <p:sp>
        <p:nvSpPr>
          <p:cNvPr id="14339" name="Rectangle 3"/>
          <p:cNvSpPr>
            <a:spLocks noGrp="1" noChangeArrowheads="1"/>
          </p:cNvSpPr>
          <p:nvPr>
            <p:ph type="body" sz="half" idx="1"/>
          </p:nvPr>
        </p:nvSpPr>
        <p:spPr>
          <a:xfrm>
            <a:off x="457200" y="1905000"/>
            <a:ext cx="7848600" cy="4114800"/>
          </a:xfrm>
        </p:spPr>
        <p:txBody>
          <a:bodyPr>
            <a:normAutofit lnSpcReduction="10000"/>
          </a:bodyPr>
          <a:lstStyle/>
          <a:p>
            <a:pPr>
              <a:buFont typeface="Wingdings" pitchFamily="2" charset="2"/>
              <a:buChar char="§"/>
            </a:pPr>
            <a:r>
              <a:rPr lang="en-US" sz="2400" dirty="0" smtClean="0"/>
              <a:t>Pacific archipelago of 9 coral islands with an average elevation of approximately 1m</a:t>
            </a:r>
          </a:p>
          <a:p>
            <a:pPr>
              <a:buFont typeface="Wingdings" pitchFamily="2" charset="2"/>
              <a:buChar char="§"/>
            </a:pPr>
            <a:endParaRPr lang="en-US" sz="2400" dirty="0" smtClean="0"/>
          </a:p>
          <a:p>
            <a:pPr>
              <a:buFont typeface="Wingdings" pitchFamily="2" charset="2"/>
              <a:buChar char="§"/>
            </a:pPr>
            <a:r>
              <a:rPr lang="en-US" sz="2400" dirty="0" smtClean="0"/>
              <a:t>One of the least developed countries with a per-capita GDP $2,615 in 2009</a:t>
            </a:r>
          </a:p>
          <a:p>
            <a:pPr>
              <a:buNone/>
            </a:pPr>
            <a:endParaRPr lang="en-US" sz="2400" dirty="0" smtClean="0"/>
          </a:p>
          <a:p>
            <a:pPr>
              <a:buFont typeface="Wingdings" pitchFamily="2" charset="2"/>
              <a:buChar char="§"/>
            </a:pPr>
            <a:r>
              <a:rPr lang="en-US" sz="2400" dirty="0" smtClean="0"/>
              <a:t>EEZ is estimated to be between 900,000 and 1.3 million km</a:t>
            </a:r>
            <a:r>
              <a:rPr lang="en-US" sz="2400" baseline="30000" dirty="0" smtClean="0"/>
              <a:t>2</a:t>
            </a:r>
            <a:r>
              <a:rPr lang="en-US" sz="2400" dirty="0" smtClean="0"/>
              <a:t> </a:t>
            </a:r>
          </a:p>
          <a:p>
            <a:pPr>
              <a:buFont typeface="Wingdings" pitchFamily="2" charset="2"/>
              <a:buChar char="§"/>
            </a:pPr>
            <a:endParaRPr lang="en-US" sz="2400" dirty="0" smtClean="0"/>
          </a:p>
          <a:p>
            <a:pPr>
              <a:buFont typeface="Wingdings" pitchFamily="2" charset="2"/>
              <a:buChar char="§"/>
            </a:pPr>
            <a:r>
              <a:rPr lang="en-US" sz="2400" dirty="0" smtClean="0"/>
              <a:t>Fishing is a critical component of Tuvalu’s economy and society</a:t>
            </a:r>
          </a:p>
          <a:p>
            <a:endParaRPr lang="en-US" sz="2800" baseline="30000" dirty="0" smtClean="0"/>
          </a:p>
          <a:p>
            <a:pPr>
              <a:buFontTx/>
              <a:buNone/>
            </a:pPr>
            <a:endParaRPr lang="en-US" sz="2800" dirty="0" smtClean="0"/>
          </a:p>
        </p:txBody>
      </p:sp>
      <p:pic>
        <p:nvPicPr>
          <p:cNvPr id="14340" name="Picture 4" descr="flag-of-tuvalu"/>
          <p:cNvPicPr>
            <a:picLocks noGrp="1" noChangeAspect="1" noChangeArrowheads="1"/>
          </p:cNvPicPr>
          <p:nvPr>
            <p:ph sz="half" idx="2"/>
          </p:nvPr>
        </p:nvPicPr>
        <p:blipFill>
          <a:blip r:embed="rId3" cstate="print"/>
          <a:srcRect/>
          <a:stretch>
            <a:fillRect/>
          </a:stretch>
        </p:blipFill>
        <p:spPr>
          <a:xfrm>
            <a:off x="5029200" y="381000"/>
            <a:ext cx="2438400" cy="1222375"/>
          </a:xfrm>
          <a:noFill/>
        </p:spPr>
      </p:pic>
      <p:sp>
        <p:nvSpPr>
          <p:cNvPr id="7" name="Footer Placeholder 6"/>
          <p:cNvSpPr>
            <a:spLocks noGrp="1"/>
          </p:cNvSpPr>
          <p:nvPr>
            <p:ph type="ftr" sz="quarter" idx="11"/>
          </p:nvPr>
        </p:nvSpPr>
        <p:spPr>
          <a:xfrm>
            <a:off x="-1905000" y="6381750"/>
            <a:ext cx="2895600" cy="476250"/>
          </a:xfrm>
        </p:spPr>
        <p:txBody>
          <a:bodyPr/>
          <a:lstStyle/>
          <a:p>
            <a:pPr>
              <a:defRPr/>
            </a:pPr>
            <a:r>
              <a:rPr lang="en-US" dirty="0">
                <a:effectLst/>
              </a:rPr>
              <a:t>July 2011</a:t>
            </a:r>
          </a:p>
        </p:txBody>
      </p:sp>
      <p:sp>
        <p:nvSpPr>
          <p:cNvPr id="8" name="Slide Number Placeholder 7"/>
          <p:cNvSpPr>
            <a:spLocks noGrp="1"/>
          </p:cNvSpPr>
          <p:nvPr>
            <p:ph type="sldNum" sz="quarter" idx="12"/>
          </p:nvPr>
        </p:nvSpPr>
        <p:spPr/>
        <p:txBody>
          <a:bodyPr/>
          <a:lstStyle/>
          <a:p>
            <a:pPr>
              <a:defRPr/>
            </a:pPr>
            <a:fld id="{588340B0-835B-4410-8FF2-32EA5A41ABAF}" type="slidenum">
              <a:rPr lang="en-US" smtClean="0"/>
              <a:pPr>
                <a:defRPr/>
              </a:pPr>
              <a:t>11</a:t>
            </a:fld>
            <a:endParaRPr lang="en-US"/>
          </a:p>
        </p:txBody>
      </p:sp>
      <p:pic>
        <p:nvPicPr>
          <p:cNvPr id="9" name="Picture 10" descr="CELS Logo v2 color"/>
          <p:cNvPicPr>
            <a:picLocks noChangeAspect="1" noChangeArrowheads="1"/>
          </p:cNvPicPr>
          <p:nvPr/>
        </p:nvPicPr>
        <p:blipFill>
          <a:blip r:embed="rId4" cstate="print"/>
          <a:srcRect/>
          <a:stretch>
            <a:fillRect/>
          </a:stretch>
        </p:blipFill>
        <p:spPr bwMode="auto">
          <a:xfrm>
            <a:off x="7620000" y="6019800"/>
            <a:ext cx="790575" cy="704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7" descr="tuvalu-4"/>
          <p:cNvPicPr>
            <a:picLocks noChangeAspect="1" noChangeArrowheads="1"/>
          </p:cNvPicPr>
          <p:nvPr/>
        </p:nvPicPr>
        <p:blipFill>
          <a:blip r:embed="rId3" cstate="print"/>
          <a:srcRect/>
          <a:stretch>
            <a:fillRect/>
          </a:stretch>
        </p:blipFill>
        <p:spPr bwMode="auto">
          <a:xfrm>
            <a:off x="304800" y="304800"/>
            <a:ext cx="8458200" cy="5645150"/>
          </a:xfrm>
          <a:prstGeom prst="rect">
            <a:avLst/>
          </a:prstGeom>
          <a:noFill/>
          <a:ln w="9525">
            <a:noFill/>
            <a:miter lim="800000"/>
            <a:headEnd/>
            <a:tailEnd/>
          </a:ln>
        </p:spPr>
      </p:pic>
      <p:sp>
        <p:nvSpPr>
          <p:cNvPr id="60424" name="Text Box 8"/>
          <p:cNvSpPr txBox="1">
            <a:spLocks noChangeArrowheads="1"/>
          </p:cNvSpPr>
          <p:nvPr/>
        </p:nvSpPr>
        <p:spPr bwMode="auto">
          <a:xfrm>
            <a:off x="3124200" y="6019800"/>
            <a:ext cx="3886200" cy="214313"/>
          </a:xfrm>
          <a:prstGeom prst="rect">
            <a:avLst/>
          </a:prstGeom>
          <a:noFill/>
          <a:ln w="9525">
            <a:noFill/>
            <a:miter lim="800000"/>
            <a:headEnd/>
            <a:tailEnd/>
          </a:ln>
          <a:effectLst/>
        </p:spPr>
        <p:txBody>
          <a:bodyPr>
            <a:spAutoFit/>
          </a:bodyPr>
          <a:lstStyle/>
          <a:p>
            <a:pPr>
              <a:spcBef>
                <a:spcPct val="50000"/>
              </a:spcBef>
              <a:defRPr/>
            </a:pPr>
            <a:r>
              <a:rPr lang="en-US" sz="800" dirty="0">
                <a:effectLst>
                  <a:outerShdw blurRad="38100" dist="38100" dir="2700000" algn="tl">
                    <a:srgbClr val="000000"/>
                  </a:outerShdw>
                </a:effectLst>
              </a:rPr>
              <a:t>From: </a:t>
            </a:r>
            <a:r>
              <a:rPr lang="en-US" sz="800" dirty="0">
                <a:effectLst>
                  <a:outerShdw blurRad="38100" dist="38100" dir="2700000" algn="tl">
                    <a:srgbClr val="000000"/>
                  </a:outerShdw>
                </a:effectLst>
                <a:hlinkClick r:id="rId4"/>
              </a:rPr>
              <a:t>http://agradi.org/administrador/tuvalu&amp;page=7</a:t>
            </a:r>
            <a:r>
              <a:rPr lang="en-US" sz="800" dirty="0">
                <a:effectLst>
                  <a:outerShdw blurRad="38100" dist="38100" dir="2700000" algn="tl">
                    <a:srgbClr val="000000"/>
                  </a:outerShdw>
                </a:effectLst>
              </a:rPr>
              <a:t> </a:t>
            </a:r>
          </a:p>
        </p:txBody>
      </p:sp>
      <p:sp>
        <p:nvSpPr>
          <p:cNvPr id="6" name="Footer Placeholder 5"/>
          <p:cNvSpPr>
            <a:spLocks noGrp="1"/>
          </p:cNvSpPr>
          <p:nvPr>
            <p:ph type="ftr" sz="quarter" idx="11"/>
          </p:nvPr>
        </p:nvSpPr>
        <p:spPr>
          <a:xfrm>
            <a:off x="-1524000" y="6492875"/>
            <a:ext cx="2351087" cy="365125"/>
          </a:xfrm>
        </p:spPr>
        <p:txBody>
          <a:bodyPr/>
          <a:lstStyle/>
          <a:p>
            <a:pPr>
              <a:defRPr/>
            </a:pPr>
            <a:r>
              <a:rPr lang="en-US" dirty="0">
                <a:effectLst/>
              </a:rPr>
              <a:t>July 2011</a:t>
            </a:r>
          </a:p>
        </p:txBody>
      </p:sp>
      <p:sp>
        <p:nvSpPr>
          <p:cNvPr id="7" name="Slide Number Placeholder 6"/>
          <p:cNvSpPr>
            <a:spLocks noGrp="1"/>
          </p:cNvSpPr>
          <p:nvPr>
            <p:ph type="sldNum" sz="quarter" idx="12"/>
          </p:nvPr>
        </p:nvSpPr>
        <p:spPr/>
        <p:txBody>
          <a:bodyPr/>
          <a:lstStyle/>
          <a:p>
            <a:pPr>
              <a:defRPr/>
            </a:pPr>
            <a:fld id="{3AD5CACA-6E81-445E-B587-BBC69DDB09C3}" type="slidenum">
              <a:rPr lang="en-US"/>
              <a:pPr>
                <a:defRPr/>
              </a:pPr>
              <a:t>12</a:t>
            </a:fld>
            <a:endParaRPr lang="en-US"/>
          </a:p>
        </p:txBody>
      </p:sp>
      <p:pic>
        <p:nvPicPr>
          <p:cNvPr id="8" name="Picture 10" descr="CELS Logo v2 color"/>
          <p:cNvPicPr>
            <a:picLocks noChangeAspect="1" noChangeArrowheads="1"/>
          </p:cNvPicPr>
          <p:nvPr/>
        </p:nvPicPr>
        <p:blipFill>
          <a:blip r:embed="rId5" cstate="print"/>
          <a:srcRect/>
          <a:stretch>
            <a:fillRect/>
          </a:stretch>
        </p:blipFill>
        <p:spPr bwMode="auto">
          <a:xfrm>
            <a:off x="8001000" y="6019800"/>
            <a:ext cx="790575" cy="704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little-fishing-boat-29941281359268GGj3"/>
          <p:cNvPicPr>
            <a:picLocks noGrp="1" noChangeAspect="1" noChangeArrowheads="1"/>
          </p:cNvPicPr>
          <p:nvPr>
            <p:ph sz="half" idx="1"/>
          </p:nvPr>
        </p:nvPicPr>
        <p:blipFill>
          <a:blip r:embed="rId3" cstate="print"/>
          <a:stretch>
            <a:fillRect/>
          </a:stretch>
        </p:blipFill>
        <p:spPr>
          <a:xfrm>
            <a:off x="4876800" y="3200400"/>
            <a:ext cx="4038600" cy="2685833"/>
          </a:xfrm>
          <a:noFill/>
        </p:spPr>
      </p:pic>
      <p:pic>
        <p:nvPicPr>
          <p:cNvPr id="16387" name="Picture 8" descr="Tuna"/>
          <p:cNvPicPr>
            <a:picLocks noGrp="1" noChangeAspect="1" noChangeArrowheads="1"/>
          </p:cNvPicPr>
          <p:nvPr>
            <p:ph sz="half" idx="2"/>
          </p:nvPr>
        </p:nvPicPr>
        <p:blipFill>
          <a:blip r:embed="rId4" cstate="print"/>
          <a:srcRect/>
          <a:stretch>
            <a:fillRect/>
          </a:stretch>
        </p:blipFill>
        <p:spPr>
          <a:xfrm>
            <a:off x="5486400" y="1295400"/>
            <a:ext cx="2514600" cy="1735138"/>
          </a:xfrm>
          <a:noFill/>
        </p:spPr>
      </p:pic>
      <p:sp>
        <p:nvSpPr>
          <p:cNvPr id="9" name="Footer Placeholder 8"/>
          <p:cNvSpPr>
            <a:spLocks noGrp="1"/>
          </p:cNvSpPr>
          <p:nvPr>
            <p:ph type="ftr" sz="quarter" idx="11"/>
          </p:nvPr>
        </p:nvSpPr>
        <p:spPr>
          <a:xfrm>
            <a:off x="-1371600" y="6492875"/>
            <a:ext cx="2351087" cy="365125"/>
          </a:xfrm>
        </p:spPr>
        <p:txBody>
          <a:bodyPr/>
          <a:lstStyle/>
          <a:p>
            <a:pPr>
              <a:defRPr/>
            </a:pPr>
            <a:r>
              <a:rPr lang="en-US" dirty="0">
                <a:effectLst/>
              </a:rPr>
              <a:t>July</a:t>
            </a:r>
            <a:r>
              <a:rPr lang="en-US" dirty="0"/>
              <a:t> 2011</a:t>
            </a:r>
          </a:p>
        </p:txBody>
      </p:sp>
      <p:sp>
        <p:nvSpPr>
          <p:cNvPr id="10" name="Slide Number Placeholder 9"/>
          <p:cNvSpPr>
            <a:spLocks noGrp="1"/>
          </p:cNvSpPr>
          <p:nvPr>
            <p:ph type="sldNum" sz="quarter" idx="12"/>
          </p:nvPr>
        </p:nvSpPr>
        <p:spPr/>
        <p:txBody>
          <a:bodyPr/>
          <a:lstStyle/>
          <a:p>
            <a:pPr>
              <a:defRPr/>
            </a:pPr>
            <a:fld id="{048E9031-D8C8-46E7-9EA3-765A5392F2C7}" type="slidenum">
              <a:rPr lang="en-US"/>
              <a:pPr>
                <a:defRPr/>
              </a:pPr>
              <a:t>13</a:t>
            </a:fld>
            <a:endParaRPr lang="en-US"/>
          </a:p>
        </p:txBody>
      </p:sp>
      <p:sp>
        <p:nvSpPr>
          <p:cNvPr id="36866" name="Rectangle 2"/>
          <p:cNvSpPr>
            <a:spLocks noGrp="1" noChangeArrowheads="1"/>
          </p:cNvSpPr>
          <p:nvPr>
            <p:ph type="title"/>
          </p:nvPr>
        </p:nvSpPr>
        <p:spPr>
          <a:xfrm>
            <a:off x="457200" y="304800"/>
            <a:ext cx="8229600" cy="1143000"/>
          </a:xfrm>
        </p:spPr>
        <p:txBody>
          <a:bodyPr/>
          <a:lstStyle/>
          <a:p>
            <a:pPr fontAlgn="auto">
              <a:spcAft>
                <a:spcPts val="0"/>
              </a:spcAft>
              <a:defRPr/>
            </a:pPr>
            <a:r>
              <a:rPr lang="en-US" dirty="0"/>
              <a:t>The Importance of Fishing</a:t>
            </a:r>
          </a:p>
        </p:txBody>
      </p:sp>
      <p:sp>
        <p:nvSpPr>
          <p:cNvPr id="36870" name="Text Box 6"/>
          <p:cNvSpPr txBox="1">
            <a:spLocks noChangeArrowheads="1"/>
          </p:cNvSpPr>
          <p:nvPr/>
        </p:nvSpPr>
        <p:spPr bwMode="auto">
          <a:xfrm>
            <a:off x="304800" y="2133600"/>
            <a:ext cx="4191000" cy="579438"/>
          </a:xfrm>
          <a:prstGeom prst="rect">
            <a:avLst/>
          </a:prstGeom>
          <a:noFill/>
          <a:ln w="9525">
            <a:noFill/>
            <a:miter lim="800000"/>
            <a:headEnd/>
            <a:tailEnd/>
          </a:ln>
          <a:effectLst/>
        </p:spPr>
        <p:txBody>
          <a:bodyPr>
            <a:spAutoFit/>
          </a:bodyPr>
          <a:lstStyle/>
          <a:p>
            <a:pPr>
              <a:spcBef>
                <a:spcPct val="50000"/>
              </a:spcBef>
              <a:defRPr/>
            </a:pPr>
            <a:endParaRPr lang="en-US">
              <a:effectLst>
                <a:outerShdw blurRad="38100" dist="38100" dir="2700000" algn="tl">
                  <a:srgbClr val="000000"/>
                </a:outerShdw>
              </a:effectLst>
            </a:endParaRPr>
          </a:p>
        </p:txBody>
      </p:sp>
      <p:sp>
        <p:nvSpPr>
          <p:cNvPr id="16390" name="Text Box 7"/>
          <p:cNvSpPr txBox="1">
            <a:spLocks noChangeArrowheads="1"/>
          </p:cNvSpPr>
          <p:nvPr/>
        </p:nvSpPr>
        <p:spPr bwMode="auto">
          <a:xfrm>
            <a:off x="152400" y="1447800"/>
            <a:ext cx="4572000" cy="4154984"/>
          </a:xfrm>
          <a:prstGeom prst="rect">
            <a:avLst/>
          </a:prstGeom>
          <a:noFill/>
          <a:ln w="9525">
            <a:noFill/>
            <a:miter lim="800000"/>
            <a:headEnd/>
            <a:tailEnd/>
          </a:ln>
        </p:spPr>
        <p:txBody>
          <a:bodyPr wrap="square">
            <a:spAutoFit/>
          </a:bodyPr>
          <a:lstStyle/>
          <a:p>
            <a:pPr>
              <a:buClr>
                <a:schemeClr val="bg2">
                  <a:lumMod val="50000"/>
                </a:schemeClr>
              </a:buClr>
              <a:buSzPct val="68000"/>
              <a:buFont typeface="Wingdings" pitchFamily="2" charset="2"/>
              <a:buChar char="§"/>
            </a:pPr>
            <a:r>
              <a:rPr lang="en-US" sz="2400" dirty="0">
                <a:effectLst/>
                <a:latin typeface="+mn-lt"/>
                <a:cs typeface="Tahoma" pitchFamily="34" charset="0"/>
              </a:rPr>
              <a:t>Fishing contributed approximately 8% of Tuvalu’s GDP in </a:t>
            </a:r>
            <a:r>
              <a:rPr lang="en-US" sz="2400" dirty="0" smtClean="0">
                <a:effectLst/>
                <a:latin typeface="+mn-lt"/>
                <a:cs typeface="Tahoma" pitchFamily="34" charset="0"/>
              </a:rPr>
              <a:t>2002</a:t>
            </a:r>
          </a:p>
          <a:p>
            <a:pPr>
              <a:buClr>
                <a:schemeClr val="bg2">
                  <a:lumMod val="50000"/>
                </a:schemeClr>
              </a:buClr>
              <a:buSzPct val="68000"/>
            </a:pPr>
            <a:endParaRPr lang="en-US" sz="2400" dirty="0">
              <a:effectLst/>
              <a:latin typeface="+mn-lt"/>
              <a:cs typeface="Tahoma" pitchFamily="34" charset="0"/>
            </a:endParaRPr>
          </a:p>
          <a:p>
            <a:pPr>
              <a:buClr>
                <a:schemeClr val="bg2">
                  <a:lumMod val="50000"/>
                </a:schemeClr>
              </a:buClr>
              <a:buSzPct val="68000"/>
              <a:buFont typeface="Wingdings" pitchFamily="2" charset="2"/>
              <a:buChar char="§"/>
            </a:pPr>
            <a:r>
              <a:rPr lang="en-US" sz="2400" dirty="0">
                <a:effectLst/>
                <a:latin typeface="+mn-lt"/>
                <a:cs typeface="Tahoma" pitchFamily="34" charset="0"/>
              </a:rPr>
              <a:t>Fishing makes up about 20% of all Tuvalu’s subsistence activities </a:t>
            </a:r>
            <a:endParaRPr lang="en-US" sz="2400" dirty="0" smtClean="0">
              <a:effectLst/>
              <a:latin typeface="+mn-lt"/>
              <a:cs typeface="Tahoma" pitchFamily="34" charset="0"/>
            </a:endParaRPr>
          </a:p>
          <a:p>
            <a:pPr>
              <a:buClr>
                <a:schemeClr val="bg2">
                  <a:lumMod val="50000"/>
                </a:schemeClr>
              </a:buClr>
              <a:buSzPct val="68000"/>
            </a:pPr>
            <a:endParaRPr lang="en-US" sz="2400" dirty="0">
              <a:effectLst/>
              <a:latin typeface="+mn-lt"/>
              <a:cs typeface="Tahoma" pitchFamily="34" charset="0"/>
            </a:endParaRPr>
          </a:p>
          <a:p>
            <a:pPr>
              <a:buClr>
                <a:schemeClr val="bg2">
                  <a:lumMod val="50000"/>
                </a:schemeClr>
              </a:buClr>
              <a:buSzPct val="68000"/>
              <a:buFont typeface="Wingdings" pitchFamily="2" charset="2"/>
              <a:buChar char="§"/>
            </a:pPr>
            <a:r>
              <a:rPr lang="en-US" sz="2400" dirty="0">
                <a:effectLst/>
                <a:latin typeface="+mn-lt"/>
                <a:cs typeface="Tahoma" pitchFamily="34" charset="0"/>
              </a:rPr>
              <a:t>Tuvalu has only one fishing patrol boat and a monthly air patrol</a:t>
            </a:r>
          </a:p>
        </p:txBody>
      </p:sp>
      <p:pic>
        <p:nvPicPr>
          <p:cNvPr id="11" name="Picture 10" descr="CELS Logo v2 color"/>
          <p:cNvPicPr>
            <a:picLocks noChangeAspect="1" noChangeArrowheads="1"/>
          </p:cNvPicPr>
          <p:nvPr/>
        </p:nvPicPr>
        <p:blipFill>
          <a:blip r:embed="rId5" cstate="print"/>
          <a:srcRect/>
          <a:stretch>
            <a:fillRect/>
          </a:stretch>
        </p:blipFill>
        <p:spPr bwMode="auto">
          <a:xfrm>
            <a:off x="8001000" y="6019800"/>
            <a:ext cx="790575" cy="704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 descr="Fisherman_Seychelles"/>
          <p:cNvPicPr>
            <a:picLocks noGrp="1" noChangeAspect="1" noChangeArrowheads="1"/>
          </p:cNvPicPr>
          <p:nvPr>
            <p:ph idx="1"/>
          </p:nvPr>
        </p:nvPicPr>
        <p:blipFill>
          <a:blip r:embed="rId3" cstate="print"/>
          <a:srcRect/>
          <a:stretch>
            <a:fillRect/>
          </a:stretch>
        </p:blipFill>
        <p:spPr>
          <a:xfrm>
            <a:off x="4648200" y="1676400"/>
            <a:ext cx="4146550" cy="4114800"/>
          </a:xfrm>
          <a:noFill/>
        </p:spPr>
      </p:pic>
      <p:sp>
        <p:nvSpPr>
          <p:cNvPr id="8" name="Footer Placeholder 7"/>
          <p:cNvSpPr>
            <a:spLocks noGrp="1"/>
          </p:cNvSpPr>
          <p:nvPr>
            <p:ph type="ftr" sz="quarter" idx="11"/>
          </p:nvPr>
        </p:nvSpPr>
        <p:spPr>
          <a:xfrm>
            <a:off x="-1175341" y="6492875"/>
            <a:ext cx="2350681" cy="365125"/>
          </a:xfrm>
        </p:spPr>
        <p:txBody>
          <a:bodyPr/>
          <a:lstStyle/>
          <a:p>
            <a:pPr>
              <a:defRPr/>
            </a:pPr>
            <a:r>
              <a:rPr lang="en-US" dirty="0"/>
              <a:t>July </a:t>
            </a:r>
            <a:r>
              <a:rPr lang="en-US" dirty="0">
                <a:effectLst/>
              </a:rPr>
              <a:t>2011</a:t>
            </a:r>
          </a:p>
        </p:txBody>
      </p:sp>
      <p:sp>
        <p:nvSpPr>
          <p:cNvPr id="9" name="Slide Number Placeholder 8"/>
          <p:cNvSpPr>
            <a:spLocks noGrp="1"/>
          </p:cNvSpPr>
          <p:nvPr>
            <p:ph type="sldNum" sz="quarter" idx="12"/>
          </p:nvPr>
        </p:nvSpPr>
        <p:spPr/>
        <p:txBody>
          <a:bodyPr/>
          <a:lstStyle/>
          <a:p>
            <a:pPr>
              <a:defRPr/>
            </a:pPr>
            <a:fld id="{DFF2D1D1-118A-4C75-B842-7D3CC3D79BBF}" type="slidenum">
              <a:rPr lang="en-US"/>
              <a:pPr>
                <a:defRPr/>
              </a:pPr>
              <a:t>14</a:t>
            </a:fld>
            <a:endParaRPr lang="en-US"/>
          </a:p>
        </p:txBody>
      </p:sp>
      <p:sp>
        <p:nvSpPr>
          <p:cNvPr id="30722" name="Rectangle 2"/>
          <p:cNvSpPr>
            <a:spLocks noGrp="1" noChangeArrowheads="1"/>
          </p:cNvSpPr>
          <p:nvPr>
            <p:ph type="title"/>
          </p:nvPr>
        </p:nvSpPr>
        <p:spPr>
          <a:xfrm>
            <a:off x="304800" y="228600"/>
            <a:ext cx="8229600" cy="1384300"/>
          </a:xfrm>
        </p:spPr>
        <p:txBody>
          <a:bodyPr/>
          <a:lstStyle/>
          <a:p>
            <a:pPr algn="ctr" fontAlgn="auto">
              <a:spcAft>
                <a:spcPts val="0"/>
              </a:spcAft>
              <a:defRPr/>
            </a:pPr>
            <a:r>
              <a:rPr lang="en-US" dirty="0"/>
              <a:t>The Seychelles</a:t>
            </a:r>
          </a:p>
        </p:txBody>
      </p:sp>
      <p:sp>
        <p:nvSpPr>
          <p:cNvPr id="30726" name="Text Box 6"/>
          <p:cNvSpPr txBox="1">
            <a:spLocks noChangeArrowheads="1"/>
          </p:cNvSpPr>
          <p:nvPr/>
        </p:nvSpPr>
        <p:spPr bwMode="auto">
          <a:xfrm>
            <a:off x="5029200" y="5715000"/>
            <a:ext cx="4114800" cy="214313"/>
          </a:xfrm>
          <a:prstGeom prst="rect">
            <a:avLst/>
          </a:prstGeom>
          <a:noFill/>
          <a:ln w="9525">
            <a:noFill/>
            <a:miter lim="800000"/>
            <a:headEnd/>
            <a:tailEnd/>
          </a:ln>
          <a:effectLst/>
        </p:spPr>
        <p:txBody>
          <a:bodyPr>
            <a:spAutoFit/>
          </a:bodyPr>
          <a:lstStyle/>
          <a:p>
            <a:pPr>
              <a:spcBef>
                <a:spcPct val="50000"/>
              </a:spcBef>
              <a:defRPr/>
            </a:pPr>
            <a:r>
              <a:rPr lang="en-US" sz="800" dirty="0">
                <a:effectLst/>
              </a:rPr>
              <a:t>Dino </a:t>
            </a:r>
            <a:r>
              <a:rPr lang="en-US" sz="800" dirty="0" err="1">
                <a:effectLst/>
              </a:rPr>
              <a:t>Sassi</a:t>
            </a:r>
            <a:r>
              <a:rPr lang="en-US" sz="800" dirty="0">
                <a:effectLst/>
              </a:rPr>
              <a:t> - Marcel </a:t>
            </a:r>
            <a:r>
              <a:rPr lang="en-US" sz="800" dirty="0" err="1">
                <a:effectLst/>
              </a:rPr>
              <a:t>Fayon</a:t>
            </a:r>
            <a:r>
              <a:rPr lang="en-US" sz="800" dirty="0">
                <a:effectLst/>
              </a:rPr>
              <a:t> </a:t>
            </a:r>
          </a:p>
        </p:txBody>
      </p:sp>
      <p:sp>
        <p:nvSpPr>
          <p:cNvPr id="30727" name="Text Box 7"/>
          <p:cNvSpPr txBox="1">
            <a:spLocks noChangeArrowheads="1"/>
          </p:cNvSpPr>
          <p:nvPr/>
        </p:nvSpPr>
        <p:spPr bwMode="auto">
          <a:xfrm>
            <a:off x="152400" y="1905000"/>
            <a:ext cx="4572000" cy="3600986"/>
          </a:xfrm>
          <a:prstGeom prst="rect">
            <a:avLst/>
          </a:prstGeom>
          <a:noFill/>
          <a:ln w="9525">
            <a:noFill/>
            <a:miter lim="800000"/>
            <a:headEnd/>
            <a:tailEnd/>
          </a:ln>
          <a:effectLst/>
        </p:spPr>
        <p:txBody>
          <a:bodyPr>
            <a:spAutoFit/>
          </a:bodyPr>
          <a:lstStyle/>
          <a:p>
            <a:pPr>
              <a:spcBef>
                <a:spcPct val="50000"/>
              </a:spcBef>
              <a:buClr>
                <a:schemeClr val="bg2">
                  <a:lumMod val="50000"/>
                </a:schemeClr>
              </a:buClr>
              <a:buSzPct val="68000"/>
              <a:buFont typeface="Wingdings" pitchFamily="2" charset="2"/>
              <a:buChar char="§"/>
              <a:defRPr/>
            </a:pPr>
            <a:r>
              <a:rPr lang="en-US" sz="2400" dirty="0">
                <a:effectLst/>
                <a:latin typeface="+mn-lt"/>
                <a:cs typeface="Tahoma" pitchFamily="34" charset="0"/>
              </a:rPr>
              <a:t>Indian Ocean Archipelago of 115 islands</a:t>
            </a:r>
          </a:p>
          <a:p>
            <a:pPr>
              <a:spcBef>
                <a:spcPct val="50000"/>
              </a:spcBef>
              <a:buClr>
                <a:schemeClr val="bg2">
                  <a:lumMod val="50000"/>
                </a:schemeClr>
              </a:buClr>
              <a:buSzPct val="68000"/>
              <a:buFont typeface="Wingdings" pitchFamily="2" charset="2"/>
              <a:buChar char="§"/>
              <a:defRPr/>
            </a:pPr>
            <a:r>
              <a:rPr lang="en-US" sz="2400" dirty="0">
                <a:effectLst/>
                <a:latin typeface="+mn-lt"/>
                <a:cs typeface="Tahoma" pitchFamily="34" charset="0"/>
              </a:rPr>
              <a:t>Has 1,690 km of coral reefs and 29 square km of mangroves</a:t>
            </a:r>
          </a:p>
          <a:p>
            <a:pPr>
              <a:spcBef>
                <a:spcPct val="50000"/>
              </a:spcBef>
              <a:buClr>
                <a:schemeClr val="bg2">
                  <a:lumMod val="50000"/>
                </a:schemeClr>
              </a:buClr>
              <a:buSzPct val="68000"/>
              <a:buFont typeface="Wingdings" pitchFamily="2" charset="2"/>
              <a:buChar char="§"/>
              <a:defRPr/>
            </a:pPr>
            <a:r>
              <a:rPr lang="en-US" sz="2400" dirty="0">
                <a:effectLst/>
                <a:latin typeface="+mn-lt"/>
                <a:cs typeface="Tahoma" pitchFamily="34" charset="0"/>
              </a:rPr>
              <a:t>EEZ of approximately 1.4 million km</a:t>
            </a:r>
            <a:r>
              <a:rPr lang="en-US" sz="2400" baseline="30000" dirty="0">
                <a:effectLst/>
                <a:latin typeface="+mn-lt"/>
                <a:cs typeface="Tahoma" pitchFamily="34" charset="0"/>
              </a:rPr>
              <a:t>2</a:t>
            </a:r>
          </a:p>
          <a:p>
            <a:pPr>
              <a:spcBef>
                <a:spcPct val="50000"/>
              </a:spcBef>
              <a:buClr>
                <a:schemeClr val="bg2">
                  <a:lumMod val="50000"/>
                </a:schemeClr>
              </a:buClr>
              <a:buSzPct val="68000"/>
              <a:buFont typeface="Wingdings" pitchFamily="2" charset="2"/>
              <a:buChar char="§"/>
              <a:defRPr/>
            </a:pPr>
            <a:r>
              <a:rPr lang="en-US" sz="2400" dirty="0">
                <a:effectLst/>
                <a:latin typeface="+mn-lt"/>
                <a:cs typeface="Tahoma" pitchFamily="34" charset="0"/>
              </a:rPr>
              <a:t>Population of about 84,000 </a:t>
            </a:r>
          </a:p>
        </p:txBody>
      </p:sp>
      <p:pic>
        <p:nvPicPr>
          <p:cNvPr id="10" name="Picture 10" descr="CELS Logo v2 color"/>
          <p:cNvPicPr>
            <a:picLocks noChangeAspect="1" noChangeArrowheads="1"/>
          </p:cNvPicPr>
          <p:nvPr/>
        </p:nvPicPr>
        <p:blipFill>
          <a:blip r:embed="rId4" cstate="print"/>
          <a:srcRect/>
          <a:stretch>
            <a:fillRect/>
          </a:stretch>
        </p:blipFill>
        <p:spPr bwMode="auto">
          <a:xfrm>
            <a:off x="7924800" y="6019800"/>
            <a:ext cx="790575" cy="704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8" descr="Seychelles_Islands_04"/>
          <p:cNvPicPr>
            <a:picLocks noGrp="1" noChangeAspect="1" noChangeArrowheads="1"/>
          </p:cNvPicPr>
          <p:nvPr>
            <p:ph sz="half" idx="1"/>
          </p:nvPr>
        </p:nvPicPr>
        <p:blipFill>
          <a:blip r:embed="rId3" cstate="print"/>
          <a:srcRect/>
          <a:stretch>
            <a:fillRect/>
          </a:stretch>
        </p:blipFill>
        <p:spPr>
          <a:xfrm>
            <a:off x="685800" y="457200"/>
            <a:ext cx="7391400" cy="5543550"/>
          </a:xfrm>
          <a:noFill/>
        </p:spPr>
      </p:pic>
      <p:sp>
        <p:nvSpPr>
          <p:cNvPr id="5" name="Footer Placeholder 4"/>
          <p:cNvSpPr>
            <a:spLocks noGrp="1"/>
          </p:cNvSpPr>
          <p:nvPr>
            <p:ph type="ftr" sz="quarter" idx="11"/>
          </p:nvPr>
        </p:nvSpPr>
        <p:spPr>
          <a:xfrm>
            <a:off x="-1175341" y="6492875"/>
            <a:ext cx="2350681" cy="365125"/>
          </a:xfrm>
        </p:spPr>
        <p:txBody>
          <a:bodyPr/>
          <a:lstStyle/>
          <a:p>
            <a:pPr>
              <a:defRPr/>
            </a:pPr>
            <a:r>
              <a:rPr lang="en-US" dirty="0">
                <a:effectLst/>
              </a:rPr>
              <a:t>July</a:t>
            </a:r>
            <a:r>
              <a:rPr lang="en-US" dirty="0"/>
              <a:t> 2011</a:t>
            </a:r>
          </a:p>
        </p:txBody>
      </p:sp>
      <p:sp>
        <p:nvSpPr>
          <p:cNvPr id="6" name="Slide Number Placeholder 5"/>
          <p:cNvSpPr>
            <a:spLocks noGrp="1"/>
          </p:cNvSpPr>
          <p:nvPr>
            <p:ph type="sldNum" sz="quarter" idx="12"/>
          </p:nvPr>
        </p:nvSpPr>
        <p:spPr/>
        <p:txBody>
          <a:bodyPr/>
          <a:lstStyle/>
          <a:p>
            <a:pPr>
              <a:defRPr/>
            </a:pPr>
            <a:fld id="{965FCCAF-71F3-4824-BA04-783C3F42BC9C}" type="slidenum">
              <a:rPr lang="en-US"/>
              <a:pPr>
                <a:defRPr/>
              </a:pPr>
              <a:t>15</a:t>
            </a:fld>
            <a:endParaRPr lang="en-US" dirty="0"/>
          </a:p>
        </p:txBody>
      </p:sp>
      <p:pic>
        <p:nvPicPr>
          <p:cNvPr id="7" name="Picture 10" descr="CELS Logo v2 color"/>
          <p:cNvPicPr>
            <a:picLocks noChangeAspect="1" noChangeArrowheads="1"/>
          </p:cNvPicPr>
          <p:nvPr/>
        </p:nvPicPr>
        <p:blipFill>
          <a:blip r:embed="rId4" cstate="print"/>
          <a:srcRect/>
          <a:stretch>
            <a:fillRect/>
          </a:stretch>
        </p:blipFill>
        <p:spPr bwMode="auto">
          <a:xfrm>
            <a:off x="8001000" y="6019800"/>
            <a:ext cx="790575" cy="704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8" descr="green-sea-turtle_w725_h476 (1)"/>
          <p:cNvPicPr>
            <a:picLocks noGrp="1" noChangeAspect="1" noChangeArrowheads="1"/>
          </p:cNvPicPr>
          <p:nvPr>
            <p:ph idx="1"/>
          </p:nvPr>
        </p:nvPicPr>
        <p:blipFill>
          <a:blip r:embed="rId3" cstate="print"/>
          <a:stretch>
            <a:fillRect/>
          </a:stretch>
        </p:blipFill>
        <p:spPr>
          <a:xfrm>
            <a:off x="5410200" y="2438400"/>
            <a:ext cx="3346424" cy="2197100"/>
          </a:xfrm>
          <a:noFill/>
        </p:spPr>
      </p:pic>
      <p:sp>
        <p:nvSpPr>
          <p:cNvPr id="7" name="Footer Placeholder 6"/>
          <p:cNvSpPr>
            <a:spLocks noGrp="1"/>
          </p:cNvSpPr>
          <p:nvPr>
            <p:ph type="ftr" sz="quarter" idx="11"/>
          </p:nvPr>
        </p:nvSpPr>
        <p:spPr>
          <a:xfrm>
            <a:off x="-1524000" y="6492875"/>
            <a:ext cx="2350681" cy="365125"/>
          </a:xfrm>
        </p:spPr>
        <p:txBody>
          <a:bodyPr/>
          <a:lstStyle/>
          <a:p>
            <a:pPr>
              <a:defRPr/>
            </a:pPr>
            <a:r>
              <a:rPr lang="en-US" dirty="0"/>
              <a:t>July 2011</a:t>
            </a:r>
          </a:p>
        </p:txBody>
      </p:sp>
      <p:sp>
        <p:nvSpPr>
          <p:cNvPr id="8" name="Slide Number Placeholder 7"/>
          <p:cNvSpPr>
            <a:spLocks noGrp="1"/>
          </p:cNvSpPr>
          <p:nvPr>
            <p:ph type="sldNum" sz="quarter" idx="12"/>
          </p:nvPr>
        </p:nvSpPr>
        <p:spPr/>
        <p:txBody>
          <a:bodyPr/>
          <a:lstStyle/>
          <a:p>
            <a:pPr>
              <a:defRPr/>
            </a:pPr>
            <a:fld id="{B1A473B3-AF24-4643-81CF-D0FE848097C1}" type="slidenum">
              <a:rPr lang="en-US"/>
              <a:pPr>
                <a:defRPr/>
              </a:pPr>
              <a:t>16</a:t>
            </a:fld>
            <a:endParaRPr lang="en-US"/>
          </a:p>
        </p:txBody>
      </p:sp>
      <p:sp>
        <p:nvSpPr>
          <p:cNvPr id="38914" name="Rectangle 2"/>
          <p:cNvSpPr>
            <a:spLocks noGrp="1" noChangeArrowheads="1"/>
          </p:cNvSpPr>
          <p:nvPr>
            <p:ph type="title"/>
          </p:nvPr>
        </p:nvSpPr>
        <p:spPr>
          <a:xfrm>
            <a:off x="457200" y="381000"/>
            <a:ext cx="8229600" cy="1143000"/>
          </a:xfrm>
        </p:spPr>
        <p:txBody>
          <a:bodyPr/>
          <a:lstStyle/>
          <a:p>
            <a:pPr algn="ctr" fontAlgn="auto">
              <a:spcAft>
                <a:spcPts val="0"/>
              </a:spcAft>
              <a:defRPr/>
            </a:pPr>
            <a:r>
              <a:rPr lang="en-US" dirty="0"/>
              <a:t>Conservation Efforts</a:t>
            </a:r>
          </a:p>
        </p:txBody>
      </p:sp>
      <p:sp>
        <p:nvSpPr>
          <p:cNvPr id="38918" name="Text Box 6"/>
          <p:cNvSpPr txBox="1">
            <a:spLocks noChangeArrowheads="1"/>
          </p:cNvSpPr>
          <p:nvPr/>
        </p:nvSpPr>
        <p:spPr bwMode="auto">
          <a:xfrm>
            <a:off x="228600" y="1600200"/>
            <a:ext cx="5105400" cy="3416320"/>
          </a:xfrm>
          <a:prstGeom prst="rect">
            <a:avLst/>
          </a:prstGeom>
          <a:noFill/>
          <a:ln w="9525">
            <a:noFill/>
            <a:miter lim="800000"/>
            <a:headEnd/>
            <a:tailEnd/>
          </a:ln>
          <a:effectLst/>
        </p:spPr>
        <p:txBody>
          <a:bodyPr wrap="square">
            <a:spAutoFit/>
          </a:bodyPr>
          <a:lstStyle/>
          <a:p>
            <a:pPr>
              <a:spcBef>
                <a:spcPct val="50000"/>
              </a:spcBef>
              <a:buClr>
                <a:schemeClr val="bg2">
                  <a:lumMod val="50000"/>
                </a:schemeClr>
              </a:buClr>
              <a:buSzPct val="68000"/>
              <a:buFont typeface="Wingdings" pitchFamily="2" charset="2"/>
              <a:buChar char="§"/>
              <a:defRPr/>
            </a:pPr>
            <a:r>
              <a:rPr lang="en-US" sz="2400" dirty="0">
                <a:effectLst/>
                <a:latin typeface="+mn-lt"/>
                <a:cs typeface="Tahoma" pitchFamily="34" charset="0"/>
              </a:rPr>
              <a:t>protected 46% of its land, and 226 km</a:t>
            </a:r>
            <a:r>
              <a:rPr lang="en-US" sz="2400" baseline="30000" dirty="0">
                <a:effectLst/>
                <a:latin typeface="+mn-lt"/>
                <a:cs typeface="Tahoma" pitchFamily="34" charset="0"/>
              </a:rPr>
              <a:t>2</a:t>
            </a:r>
            <a:r>
              <a:rPr lang="en-US" sz="2400" dirty="0">
                <a:effectLst/>
                <a:latin typeface="+mn-lt"/>
                <a:cs typeface="Tahoma" pitchFamily="34" charset="0"/>
              </a:rPr>
              <a:t> of its ocean, as national parks and </a:t>
            </a:r>
            <a:r>
              <a:rPr lang="en-US" sz="2400" dirty="0" smtClean="0">
                <a:effectLst/>
                <a:latin typeface="+mn-lt"/>
                <a:cs typeface="Tahoma" pitchFamily="34" charset="0"/>
              </a:rPr>
              <a:t>reserves</a:t>
            </a:r>
          </a:p>
          <a:p>
            <a:pPr>
              <a:spcBef>
                <a:spcPct val="50000"/>
              </a:spcBef>
              <a:buClr>
                <a:schemeClr val="bg2">
                  <a:lumMod val="50000"/>
                </a:schemeClr>
              </a:buClr>
              <a:buSzPct val="68000"/>
              <a:buFont typeface="Wingdings" pitchFamily="2" charset="2"/>
              <a:buChar char="§"/>
              <a:defRPr/>
            </a:pPr>
            <a:r>
              <a:rPr lang="en-US" sz="2400" dirty="0" smtClean="0">
                <a:effectLst/>
                <a:latin typeface="+mn-lt"/>
                <a:cs typeface="Tahoma" pitchFamily="34" charset="0"/>
              </a:rPr>
              <a:t>Implemented </a:t>
            </a:r>
            <a:r>
              <a:rPr lang="en-US" sz="2400" dirty="0">
                <a:effectLst/>
                <a:latin typeface="+mn-lt"/>
                <a:cs typeface="Tahoma" pitchFamily="34" charset="0"/>
              </a:rPr>
              <a:t>a comprehensive sea turtle protection act</a:t>
            </a:r>
          </a:p>
          <a:p>
            <a:pPr>
              <a:spcBef>
                <a:spcPct val="50000"/>
              </a:spcBef>
              <a:buClr>
                <a:schemeClr val="bg2">
                  <a:lumMod val="50000"/>
                </a:schemeClr>
              </a:buClr>
              <a:buSzPct val="68000"/>
              <a:buFont typeface="Wingdings" pitchFamily="2" charset="2"/>
              <a:buChar char="§"/>
              <a:defRPr/>
            </a:pPr>
            <a:r>
              <a:rPr lang="en-US" sz="2400" dirty="0">
                <a:effectLst/>
                <a:latin typeface="+mn-lt"/>
                <a:cs typeface="Tahoma" pitchFamily="34" charset="0"/>
              </a:rPr>
              <a:t>Developed a “</a:t>
            </a:r>
            <a:r>
              <a:rPr lang="en-US" sz="2400" dirty="0" err="1">
                <a:effectLst/>
                <a:latin typeface="+mn-lt"/>
                <a:cs typeface="Tahoma" pitchFamily="34" charset="0"/>
              </a:rPr>
              <a:t>greenline</a:t>
            </a:r>
            <a:r>
              <a:rPr lang="en-US" sz="2400" dirty="0">
                <a:effectLst/>
                <a:latin typeface="+mn-lt"/>
                <a:cs typeface="Tahoma" pitchFamily="34" charset="0"/>
              </a:rPr>
              <a:t>” to address limited monitoring capacity </a:t>
            </a:r>
          </a:p>
        </p:txBody>
      </p:sp>
      <p:pic>
        <p:nvPicPr>
          <p:cNvPr id="9" name="Picture 10" descr="CELS Logo v2 color"/>
          <p:cNvPicPr>
            <a:picLocks noChangeAspect="1" noChangeArrowheads="1"/>
          </p:cNvPicPr>
          <p:nvPr/>
        </p:nvPicPr>
        <p:blipFill>
          <a:blip r:embed="rId4" cstate="print"/>
          <a:srcRect/>
          <a:stretch>
            <a:fillRect/>
          </a:stretch>
        </p:blipFill>
        <p:spPr bwMode="auto">
          <a:xfrm>
            <a:off x="7924800" y="5943600"/>
            <a:ext cx="790575" cy="704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6"/>
          <p:cNvSpPr>
            <a:spLocks noGrp="1" noChangeArrowheads="1"/>
          </p:cNvSpPr>
          <p:nvPr>
            <p:ph sz="half" idx="1"/>
          </p:nvPr>
        </p:nvSpPr>
        <p:spPr>
          <a:xfrm>
            <a:off x="457200" y="2209800"/>
            <a:ext cx="8305800" cy="4114800"/>
          </a:xfrm>
        </p:spPr>
        <p:txBody>
          <a:bodyPr>
            <a:normAutofit/>
          </a:bodyPr>
          <a:lstStyle/>
          <a:p>
            <a:pPr>
              <a:buFont typeface="Wingdings" pitchFamily="2" charset="2"/>
              <a:buChar char="§"/>
            </a:pPr>
            <a:r>
              <a:rPr lang="en-US" sz="2400" dirty="0" smtClean="0">
                <a:ea typeface="Tahoma" pitchFamily="34" charset="0"/>
                <a:cs typeface="Tahoma" pitchFamily="34" charset="0"/>
              </a:rPr>
              <a:t>Indian Ocean archipelago of coral atolls of 1,192 islands with a land mass of about 300 square kilometers </a:t>
            </a:r>
          </a:p>
          <a:p>
            <a:pPr>
              <a:buNone/>
            </a:pPr>
            <a:endParaRPr lang="en-US" sz="1200" dirty="0" smtClean="0">
              <a:ea typeface="Tahoma" pitchFamily="34" charset="0"/>
              <a:cs typeface="Tahoma" pitchFamily="34" charset="0"/>
            </a:endParaRPr>
          </a:p>
          <a:p>
            <a:pPr>
              <a:buFont typeface="Wingdings" pitchFamily="2" charset="2"/>
              <a:buChar char="§"/>
            </a:pPr>
            <a:r>
              <a:rPr lang="en-US" sz="2400" dirty="0" smtClean="0">
                <a:ea typeface="Tahoma" pitchFamily="34" charset="0"/>
                <a:cs typeface="Tahoma" pitchFamily="34" charset="0"/>
              </a:rPr>
              <a:t>EEZ of more than 859,000 km</a:t>
            </a:r>
            <a:r>
              <a:rPr lang="en-US" sz="2400" baseline="30000" dirty="0" smtClean="0">
                <a:ea typeface="Tahoma" pitchFamily="34" charset="0"/>
                <a:cs typeface="Tahoma" pitchFamily="34" charset="0"/>
              </a:rPr>
              <a:t>2</a:t>
            </a:r>
          </a:p>
          <a:p>
            <a:pPr>
              <a:buNone/>
            </a:pPr>
            <a:endParaRPr lang="en-US" sz="2400" baseline="30000" dirty="0" smtClean="0">
              <a:ea typeface="Tahoma" pitchFamily="34" charset="0"/>
              <a:cs typeface="Tahoma" pitchFamily="34" charset="0"/>
            </a:endParaRPr>
          </a:p>
          <a:p>
            <a:pPr>
              <a:buFont typeface="Wingdings" pitchFamily="2" charset="2"/>
              <a:buChar char="§"/>
            </a:pPr>
            <a:r>
              <a:rPr lang="en-US" sz="2400" dirty="0" smtClean="0">
                <a:ea typeface="Tahoma" pitchFamily="34" charset="0"/>
                <a:cs typeface="Tahoma" pitchFamily="34" charset="0"/>
              </a:rPr>
              <a:t>Maldives have 21,436 km</a:t>
            </a:r>
            <a:r>
              <a:rPr lang="en-US" sz="2400" baseline="30000" dirty="0" smtClean="0">
                <a:ea typeface="Tahoma" pitchFamily="34" charset="0"/>
                <a:cs typeface="Tahoma" pitchFamily="34" charset="0"/>
              </a:rPr>
              <a:t>2 </a:t>
            </a:r>
            <a:r>
              <a:rPr lang="en-US" sz="2400" dirty="0" smtClean="0">
                <a:ea typeface="Tahoma" pitchFamily="34" charset="0"/>
                <a:cs typeface="Tahoma" pitchFamily="34" charset="0"/>
              </a:rPr>
              <a:t>of coral reef </a:t>
            </a:r>
          </a:p>
          <a:p>
            <a:pPr>
              <a:buNone/>
            </a:pPr>
            <a:endParaRPr lang="en-US" sz="2400" baseline="30000" dirty="0" smtClean="0">
              <a:ea typeface="Tahoma" pitchFamily="34" charset="0"/>
              <a:cs typeface="Tahoma" pitchFamily="34" charset="0"/>
            </a:endParaRPr>
          </a:p>
          <a:p>
            <a:pPr>
              <a:buFont typeface="Wingdings" pitchFamily="2" charset="2"/>
              <a:buChar char="§"/>
            </a:pPr>
            <a:r>
              <a:rPr lang="en-US" sz="2400" dirty="0" smtClean="0">
                <a:ea typeface="Tahoma" pitchFamily="34" charset="0"/>
                <a:cs typeface="Tahoma" pitchFamily="34" charset="0"/>
              </a:rPr>
              <a:t>Sustained through continuous coral growth</a:t>
            </a:r>
          </a:p>
        </p:txBody>
      </p:sp>
      <p:pic>
        <p:nvPicPr>
          <p:cNvPr id="20483" name="Picture 10" descr="flag-of-maldives_w725_h479"/>
          <p:cNvPicPr>
            <a:picLocks noGrp="1" noChangeAspect="1" noChangeArrowheads="1"/>
          </p:cNvPicPr>
          <p:nvPr>
            <p:ph sz="half" idx="2"/>
          </p:nvPr>
        </p:nvPicPr>
        <p:blipFill>
          <a:blip r:embed="rId3" cstate="print"/>
          <a:srcRect/>
          <a:stretch>
            <a:fillRect/>
          </a:stretch>
        </p:blipFill>
        <p:spPr>
          <a:xfrm>
            <a:off x="6629400" y="457200"/>
            <a:ext cx="2057400" cy="1358900"/>
          </a:xfrm>
          <a:noFill/>
        </p:spPr>
      </p:pic>
      <p:sp>
        <p:nvSpPr>
          <p:cNvPr id="7" name="Footer Placeholder 6"/>
          <p:cNvSpPr>
            <a:spLocks noGrp="1"/>
          </p:cNvSpPr>
          <p:nvPr>
            <p:ph type="ftr" sz="quarter" idx="11"/>
          </p:nvPr>
        </p:nvSpPr>
        <p:spPr>
          <a:xfrm>
            <a:off x="-1447800" y="6492875"/>
            <a:ext cx="2350681" cy="365125"/>
          </a:xfrm>
        </p:spPr>
        <p:txBody>
          <a:bodyPr/>
          <a:lstStyle/>
          <a:p>
            <a:pPr>
              <a:defRPr/>
            </a:pPr>
            <a:r>
              <a:rPr lang="en-US" dirty="0">
                <a:effectLst/>
              </a:rPr>
              <a:t>July 2011</a:t>
            </a:r>
          </a:p>
        </p:txBody>
      </p:sp>
      <p:sp>
        <p:nvSpPr>
          <p:cNvPr id="8" name="Slide Number Placeholder 7"/>
          <p:cNvSpPr>
            <a:spLocks noGrp="1"/>
          </p:cNvSpPr>
          <p:nvPr>
            <p:ph type="sldNum" sz="quarter" idx="12"/>
          </p:nvPr>
        </p:nvSpPr>
        <p:spPr/>
        <p:txBody>
          <a:bodyPr/>
          <a:lstStyle/>
          <a:p>
            <a:pPr>
              <a:defRPr/>
            </a:pPr>
            <a:fld id="{2524579B-485B-41BF-9E41-2FB29420401C}" type="slidenum">
              <a:rPr lang="en-US"/>
              <a:pPr>
                <a:defRPr/>
              </a:pPr>
              <a:t>17</a:t>
            </a:fld>
            <a:endParaRPr lang="en-US"/>
          </a:p>
        </p:txBody>
      </p:sp>
      <p:sp>
        <p:nvSpPr>
          <p:cNvPr id="32770" name="Rectangle 2"/>
          <p:cNvSpPr>
            <a:spLocks noGrp="1" noChangeArrowheads="1"/>
          </p:cNvSpPr>
          <p:nvPr>
            <p:ph type="title"/>
          </p:nvPr>
        </p:nvSpPr>
        <p:spPr>
          <a:xfrm>
            <a:off x="0" y="533400"/>
            <a:ext cx="8229600" cy="1143000"/>
          </a:xfrm>
        </p:spPr>
        <p:txBody>
          <a:bodyPr/>
          <a:lstStyle/>
          <a:p>
            <a:pPr algn="ctr" fontAlgn="auto">
              <a:spcAft>
                <a:spcPts val="0"/>
              </a:spcAft>
              <a:defRPr/>
            </a:pPr>
            <a:r>
              <a:rPr lang="en-US" dirty="0"/>
              <a:t>The Maldives</a:t>
            </a:r>
          </a:p>
        </p:txBody>
      </p:sp>
      <p:pic>
        <p:nvPicPr>
          <p:cNvPr id="9" name="Picture 10" descr="CELS Logo v2 color"/>
          <p:cNvPicPr>
            <a:picLocks noChangeAspect="1" noChangeArrowheads="1"/>
          </p:cNvPicPr>
          <p:nvPr/>
        </p:nvPicPr>
        <p:blipFill>
          <a:blip r:embed="rId4" cstate="print"/>
          <a:srcRect/>
          <a:stretch>
            <a:fillRect/>
          </a:stretch>
        </p:blipFill>
        <p:spPr bwMode="auto">
          <a:xfrm>
            <a:off x="7848600" y="6019800"/>
            <a:ext cx="790575" cy="704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descr="800px-Maldives_small_island"/>
          <p:cNvPicPr>
            <a:picLocks noChangeAspect="1" noChangeArrowheads="1"/>
          </p:cNvPicPr>
          <p:nvPr/>
        </p:nvPicPr>
        <p:blipFill>
          <a:blip r:embed="rId3" cstate="print"/>
          <a:srcRect/>
          <a:stretch>
            <a:fillRect/>
          </a:stretch>
        </p:blipFill>
        <p:spPr bwMode="auto">
          <a:xfrm>
            <a:off x="457200" y="381000"/>
            <a:ext cx="8153400" cy="5432425"/>
          </a:xfrm>
          <a:prstGeom prst="rect">
            <a:avLst/>
          </a:prstGeom>
          <a:noFill/>
          <a:ln w="9525">
            <a:noFill/>
            <a:miter lim="800000"/>
            <a:headEnd/>
            <a:tailEnd/>
          </a:ln>
        </p:spPr>
      </p:pic>
      <p:sp>
        <p:nvSpPr>
          <p:cNvPr id="5" name="Footer Placeholder 4"/>
          <p:cNvSpPr>
            <a:spLocks noGrp="1"/>
          </p:cNvSpPr>
          <p:nvPr>
            <p:ph type="ftr" sz="quarter" idx="11"/>
          </p:nvPr>
        </p:nvSpPr>
        <p:spPr>
          <a:xfrm>
            <a:off x="-1524000" y="6492875"/>
            <a:ext cx="2350681" cy="365125"/>
          </a:xfrm>
        </p:spPr>
        <p:txBody>
          <a:bodyPr/>
          <a:lstStyle/>
          <a:p>
            <a:pPr>
              <a:defRPr/>
            </a:pPr>
            <a:r>
              <a:rPr lang="en-US" dirty="0"/>
              <a:t>July </a:t>
            </a:r>
            <a:r>
              <a:rPr lang="en-US" dirty="0">
                <a:effectLst/>
              </a:rPr>
              <a:t>2011</a:t>
            </a:r>
          </a:p>
        </p:txBody>
      </p:sp>
      <p:sp>
        <p:nvSpPr>
          <p:cNvPr id="6" name="Slide Number Placeholder 5"/>
          <p:cNvSpPr>
            <a:spLocks noGrp="1"/>
          </p:cNvSpPr>
          <p:nvPr>
            <p:ph type="sldNum" sz="quarter" idx="12"/>
          </p:nvPr>
        </p:nvSpPr>
        <p:spPr/>
        <p:txBody>
          <a:bodyPr/>
          <a:lstStyle/>
          <a:p>
            <a:pPr>
              <a:defRPr/>
            </a:pPr>
            <a:fld id="{7AF936AE-2C5F-4CD2-BA89-666C4C7B7F36}" type="slidenum">
              <a:rPr lang="en-US"/>
              <a:pPr>
                <a:defRPr/>
              </a:pPr>
              <a:t>18</a:t>
            </a:fld>
            <a:endParaRPr lang="en-US"/>
          </a:p>
        </p:txBody>
      </p:sp>
      <p:pic>
        <p:nvPicPr>
          <p:cNvPr id="7" name="Picture 10" descr="CELS Logo v2 color"/>
          <p:cNvPicPr>
            <a:picLocks noChangeAspect="1" noChangeArrowheads="1"/>
          </p:cNvPicPr>
          <p:nvPr/>
        </p:nvPicPr>
        <p:blipFill>
          <a:blip r:embed="rId4" cstate="print"/>
          <a:srcRect/>
          <a:stretch>
            <a:fillRect/>
          </a:stretch>
        </p:blipFill>
        <p:spPr bwMode="auto">
          <a:xfrm>
            <a:off x="8001000" y="6019800"/>
            <a:ext cx="790575" cy="704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fontAlgn="auto">
              <a:spcAft>
                <a:spcPts val="0"/>
              </a:spcAft>
              <a:defRPr/>
            </a:pPr>
            <a:r>
              <a:rPr lang="en-US"/>
              <a:t>Adaptation? </a:t>
            </a:r>
          </a:p>
        </p:txBody>
      </p:sp>
      <p:sp>
        <p:nvSpPr>
          <p:cNvPr id="22531" name="Rectangle 3"/>
          <p:cNvSpPr>
            <a:spLocks noGrp="1" noChangeArrowheads="1"/>
          </p:cNvSpPr>
          <p:nvPr>
            <p:ph type="body" sz="half" idx="1"/>
          </p:nvPr>
        </p:nvSpPr>
        <p:spPr>
          <a:xfrm>
            <a:off x="304800" y="1600200"/>
            <a:ext cx="8229600" cy="4114800"/>
          </a:xfrm>
        </p:spPr>
        <p:txBody>
          <a:bodyPr/>
          <a:lstStyle/>
          <a:p>
            <a:pPr>
              <a:buFont typeface="Wingdings" pitchFamily="2" charset="2"/>
              <a:buChar char="§"/>
            </a:pPr>
            <a:r>
              <a:rPr lang="en-US" sz="2400" dirty="0" smtClean="0"/>
              <a:t>climate change protection initiatives would amount to 34 percent of the Maldives' GDP </a:t>
            </a:r>
          </a:p>
          <a:p>
            <a:pPr>
              <a:buNone/>
            </a:pPr>
            <a:endParaRPr lang="en-US" sz="2400" dirty="0" smtClean="0"/>
          </a:p>
          <a:p>
            <a:pPr>
              <a:buFont typeface="Wingdings" pitchFamily="2" charset="2"/>
              <a:buChar char="§"/>
            </a:pPr>
            <a:r>
              <a:rPr lang="en-US" sz="2400" dirty="0" smtClean="0"/>
              <a:t>"We can do nothing to stop climate change on our own and so we have to buy land elsewhere. It's an insurance policy for the worst possible outcome.” </a:t>
            </a:r>
          </a:p>
          <a:p>
            <a:pPr>
              <a:buNone/>
            </a:pPr>
            <a:r>
              <a:rPr lang="en-US" sz="2400" i="1" dirty="0" smtClean="0"/>
              <a:t>	</a:t>
            </a:r>
            <a:r>
              <a:rPr lang="en-US" sz="2000" i="1" dirty="0" smtClean="0"/>
              <a:t>President of the Maldives </a:t>
            </a:r>
          </a:p>
          <a:p>
            <a:endParaRPr lang="en-US" sz="2800" dirty="0" smtClean="0"/>
          </a:p>
        </p:txBody>
      </p:sp>
      <p:pic>
        <p:nvPicPr>
          <p:cNvPr id="22532" name="Picture 5" descr="Maldives_President_Nasheed"/>
          <p:cNvPicPr>
            <a:picLocks noGrp="1" noChangeAspect="1" noChangeArrowheads="1"/>
          </p:cNvPicPr>
          <p:nvPr>
            <p:ph sz="half" idx="2"/>
          </p:nvPr>
        </p:nvPicPr>
        <p:blipFill>
          <a:blip r:embed="rId3" cstate="print"/>
          <a:stretch>
            <a:fillRect/>
          </a:stretch>
        </p:blipFill>
        <p:spPr>
          <a:xfrm>
            <a:off x="4343400" y="4572000"/>
            <a:ext cx="1238250" cy="1771650"/>
          </a:xfrm>
          <a:noFill/>
        </p:spPr>
      </p:pic>
      <p:sp>
        <p:nvSpPr>
          <p:cNvPr id="8" name="Footer Placeholder 7"/>
          <p:cNvSpPr>
            <a:spLocks noGrp="1"/>
          </p:cNvSpPr>
          <p:nvPr>
            <p:ph type="ftr" sz="quarter" idx="11"/>
          </p:nvPr>
        </p:nvSpPr>
        <p:spPr>
          <a:xfrm>
            <a:off x="-1905000" y="6381750"/>
            <a:ext cx="2895600" cy="476250"/>
          </a:xfrm>
        </p:spPr>
        <p:txBody>
          <a:bodyPr/>
          <a:lstStyle/>
          <a:p>
            <a:pPr>
              <a:defRPr/>
            </a:pPr>
            <a:r>
              <a:rPr lang="en-US" dirty="0"/>
              <a:t>July 2011</a:t>
            </a:r>
          </a:p>
        </p:txBody>
      </p:sp>
      <p:sp>
        <p:nvSpPr>
          <p:cNvPr id="9" name="Slide Number Placeholder 8"/>
          <p:cNvSpPr>
            <a:spLocks noGrp="1"/>
          </p:cNvSpPr>
          <p:nvPr>
            <p:ph type="sldNum" sz="quarter" idx="12"/>
          </p:nvPr>
        </p:nvSpPr>
        <p:spPr/>
        <p:txBody>
          <a:bodyPr/>
          <a:lstStyle/>
          <a:p>
            <a:pPr>
              <a:defRPr/>
            </a:pPr>
            <a:fld id="{C8ACEE39-F2FA-43A3-85A7-5C40BA3D39C2}" type="slidenum">
              <a:rPr lang="en-US" smtClean="0"/>
              <a:pPr>
                <a:defRPr/>
              </a:pPr>
              <a:t>19</a:t>
            </a:fld>
            <a:endParaRPr lang="en-US"/>
          </a:p>
        </p:txBody>
      </p:sp>
      <p:sp>
        <p:nvSpPr>
          <p:cNvPr id="43012" name="Text Box 4"/>
          <p:cNvSpPr txBox="1">
            <a:spLocks noChangeArrowheads="1"/>
          </p:cNvSpPr>
          <p:nvPr/>
        </p:nvSpPr>
        <p:spPr bwMode="auto">
          <a:xfrm>
            <a:off x="4267200" y="6324600"/>
            <a:ext cx="4038600" cy="214313"/>
          </a:xfrm>
          <a:prstGeom prst="rect">
            <a:avLst/>
          </a:prstGeom>
          <a:noFill/>
          <a:ln w="9525">
            <a:noFill/>
            <a:miter lim="800000"/>
            <a:headEnd/>
            <a:tailEnd/>
          </a:ln>
          <a:effectLst/>
        </p:spPr>
        <p:txBody>
          <a:bodyPr>
            <a:spAutoFit/>
          </a:bodyPr>
          <a:lstStyle/>
          <a:p>
            <a:pPr>
              <a:spcBef>
                <a:spcPct val="50000"/>
              </a:spcBef>
              <a:defRPr/>
            </a:pPr>
            <a:r>
              <a:rPr lang="en-US" sz="800" dirty="0">
                <a:effectLst/>
              </a:rPr>
              <a:t>www.presidencymaldives.gov.mv </a:t>
            </a:r>
          </a:p>
        </p:txBody>
      </p:sp>
      <p:pic>
        <p:nvPicPr>
          <p:cNvPr id="10" name="Picture 10" descr="CELS Logo v2 color"/>
          <p:cNvPicPr>
            <a:picLocks noChangeAspect="1" noChangeArrowheads="1"/>
          </p:cNvPicPr>
          <p:nvPr/>
        </p:nvPicPr>
        <p:blipFill>
          <a:blip r:embed="rId4" cstate="print"/>
          <a:srcRect/>
          <a:stretch>
            <a:fillRect/>
          </a:stretch>
        </p:blipFill>
        <p:spPr bwMode="auto">
          <a:xfrm>
            <a:off x="7543800" y="6019800"/>
            <a:ext cx="790575" cy="704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304800" y="152400"/>
            <a:ext cx="8229600" cy="1384300"/>
          </a:xfrm>
        </p:spPr>
        <p:txBody>
          <a:bodyPr/>
          <a:lstStyle/>
          <a:p>
            <a:pPr algn="ctr" fontAlgn="auto">
              <a:spcAft>
                <a:spcPts val="0"/>
              </a:spcAft>
              <a:defRPr/>
            </a:pPr>
            <a:r>
              <a:rPr lang="en-US" dirty="0"/>
              <a:t>Bangladesh</a:t>
            </a:r>
          </a:p>
        </p:txBody>
      </p:sp>
      <p:sp>
        <p:nvSpPr>
          <p:cNvPr id="23555" name="Rectangle 3"/>
          <p:cNvSpPr>
            <a:spLocks noGrp="1" noChangeArrowheads="1"/>
          </p:cNvSpPr>
          <p:nvPr>
            <p:ph type="body" sz="half" idx="1"/>
          </p:nvPr>
        </p:nvSpPr>
        <p:spPr>
          <a:xfrm>
            <a:off x="0" y="990600"/>
            <a:ext cx="5715000" cy="5105400"/>
          </a:xfrm>
        </p:spPr>
        <p:txBody>
          <a:bodyPr>
            <a:normAutofit lnSpcReduction="10000"/>
          </a:bodyPr>
          <a:lstStyle/>
          <a:p>
            <a:pPr>
              <a:lnSpc>
                <a:spcPct val="80000"/>
              </a:lnSpc>
              <a:buFont typeface="Wingdings" pitchFamily="2" charset="2"/>
              <a:buChar char="§"/>
            </a:pPr>
            <a:endParaRPr lang="en-US" sz="2400" dirty="0" smtClean="0"/>
          </a:p>
          <a:p>
            <a:pPr>
              <a:lnSpc>
                <a:spcPct val="80000"/>
              </a:lnSpc>
              <a:buFont typeface="Wingdings" pitchFamily="2" charset="2"/>
              <a:buChar char="§"/>
            </a:pPr>
            <a:r>
              <a:rPr lang="en-US" sz="2400" dirty="0" smtClean="0"/>
              <a:t>Home to more than 130 million people; more than 35 million live in the coastal plains</a:t>
            </a:r>
          </a:p>
          <a:p>
            <a:pPr>
              <a:lnSpc>
                <a:spcPct val="80000"/>
              </a:lnSpc>
              <a:buNone/>
            </a:pPr>
            <a:endParaRPr lang="en-US" sz="2400" dirty="0" smtClean="0"/>
          </a:p>
          <a:p>
            <a:pPr>
              <a:lnSpc>
                <a:spcPct val="80000"/>
              </a:lnSpc>
              <a:buFont typeface="Wingdings" pitchFamily="2" charset="2"/>
              <a:buChar char="§"/>
            </a:pPr>
            <a:r>
              <a:rPr lang="en-US" sz="2400" dirty="0" smtClean="0"/>
              <a:t>GDP per capita is about $351 annually </a:t>
            </a:r>
          </a:p>
          <a:p>
            <a:pPr>
              <a:lnSpc>
                <a:spcPct val="80000"/>
              </a:lnSpc>
              <a:buNone/>
            </a:pPr>
            <a:endParaRPr lang="en-US" sz="2400" dirty="0" smtClean="0"/>
          </a:p>
          <a:p>
            <a:pPr>
              <a:lnSpc>
                <a:spcPct val="80000"/>
              </a:lnSpc>
              <a:buFont typeface="Wingdings" pitchFamily="2" charset="2"/>
              <a:buChar char="§"/>
            </a:pPr>
            <a:r>
              <a:rPr lang="en-US" sz="2400" dirty="0" smtClean="0"/>
              <a:t>The World bank estimates 1m sea level rise would result in 17.5% of the country being inundated</a:t>
            </a:r>
          </a:p>
          <a:p>
            <a:pPr>
              <a:lnSpc>
                <a:spcPct val="80000"/>
              </a:lnSpc>
              <a:buNone/>
            </a:pPr>
            <a:r>
              <a:rPr lang="en-US" sz="2400" dirty="0" smtClean="0"/>
              <a:t> </a:t>
            </a:r>
          </a:p>
          <a:p>
            <a:pPr>
              <a:lnSpc>
                <a:spcPct val="80000"/>
              </a:lnSpc>
              <a:buFont typeface="Wingdings" pitchFamily="2" charset="2"/>
              <a:buChar char="§"/>
            </a:pPr>
            <a:r>
              <a:rPr lang="en-US" sz="2400" dirty="0" smtClean="0"/>
              <a:t>60% of the </a:t>
            </a:r>
            <a:r>
              <a:rPr lang="en-US" sz="2400" dirty="0" err="1" smtClean="0"/>
              <a:t>Sundarbans</a:t>
            </a:r>
            <a:r>
              <a:rPr lang="en-US" sz="2400" dirty="0" smtClean="0"/>
              <a:t> are in Bangladesh, and the largest remaining habitat for the Bengal Tiger</a:t>
            </a:r>
          </a:p>
        </p:txBody>
      </p:sp>
      <p:pic>
        <p:nvPicPr>
          <p:cNvPr id="23556" name="Picture 10" descr="bengal-tiger_w725_h486"/>
          <p:cNvPicPr>
            <a:picLocks noGrp="1" noChangeAspect="1" noChangeArrowheads="1"/>
          </p:cNvPicPr>
          <p:nvPr>
            <p:ph sz="half" idx="2"/>
          </p:nvPr>
        </p:nvPicPr>
        <p:blipFill>
          <a:blip r:embed="rId3" cstate="print"/>
          <a:srcRect/>
          <a:stretch>
            <a:fillRect/>
          </a:stretch>
        </p:blipFill>
        <p:spPr>
          <a:xfrm>
            <a:off x="5715000" y="1981200"/>
            <a:ext cx="3024188" cy="3343275"/>
          </a:xfrm>
          <a:noFill/>
        </p:spPr>
      </p:pic>
      <p:sp>
        <p:nvSpPr>
          <p:cNvPr id="9" name="Footer Placeholder 8"/>
          <p:cNvSpPr>
            <a:spLocks noGrp="1"/>
          </p:cNvSpPr>
          <p:nvPr>
            <p:ph type="ftr" sz="quarter" idx="11"/>
          </p:nvPr>
        </p:nvSpPr>
        <p:spPr>
          <a:xfrm>
            <a:off x="-1905000" y="6381750"/>
            <a:ext cx="2895600" cy="476250"/>
          </a:xfrm>
        </p:spPr>
        <p:txBody>
          <a:bodyPr/>
          <a:lstStyle/>
          <a:p>
            <a:pPr>
              <a:defRPr/>
            </a:pPr>
            <a:r>
              <a:rPr lang="en-US" dirty="0"/>
              <a:t>July 2011</a:t>
            </a:r>
          </a:p>
        </p:txBody>
      </p:sp>
      <p:sp>
        <p:nvSpPr>
          <p:cNvPr id="10" name="Slide Number Placeholder 9"/>
          <p:cNvSpPr>
            <a:spLocks noGrp="1"/>
          </p:cNvSpPr>
          <p:nvPr>
            <p:ph type="sldNum" sz="quarter" idx="12"/>
          </p:nvPr>
        </p:nvSpPr>
        <p:spPr/>
        <p:txBody>
          <a:bodyPr/>
          <a:lstStyle/>
          <a:p>
            <a:pPr>
              <a:defRPr/>
            </a:pPr>
            <a:fld id="{2DE3F156-8138-41E1-9811-AC52366C7F23}" type="slidenum">
              <a:rPr lang="en-US" smtClean="0">
                <a:effectLst/>
              </a:rPr>
              <a:pPr>
                <a:defRPr/>
              </a:pPr>
              <a:t>20</a:t>
            </a:fld>
            <a:endParaRPr lang="en-US" dirty="0">
              <a:effectLst/>
            </a:endParaRPr>
          </a:p>
        </p:txBody>
      </p:sp>
      <p:sp>
        <p:nvSpPr>
          <p:cNvPr id="34821" name="AutoShape 5" descr="CELS Logo v2 color&#10;&#10;350px-Bangladesh_Sea_Level_Risks.png"/>
          <p:cNvSpPr>
            <a:spLocks noChangeAspect="1" noChangeArrowheads="1"/>
          </p:cNvSpPr>
          <p:nvPr/>
        </p:nvSpPr>
        <p:spPr bwMode="auto">
          <a:xfrm>
            <a:off x="4419600" y="3276600"/>
            <a:ext cx="304800" cy="304800"/>
          </a:xfrm>
          <a:prstGeom prst="rect">
            <a:avLst/>
          </a:prstGeom>
          <a:noFill/>
        </p:spPr>
        <p:txBody>
          <a:bodyPr/>
          <a:lstStyle/>
          <a:p>
            <a:pPr>
              <a:defRPr/>
            </a:pPr>
            <a:endParaRPr lang="en-US"/>
          </a:p>
        </p:txBody>
      </p:sp>
      <p:sp>
        <p:nvSpPr>
          <p:cNvPr id="34823" name="AutoShape 7" descr="CELS Logo v2 color&#10;&#10;350px-Bangladesh_Sea_Level_Risks.png"/>
          <p:cNvSpPr>
            <a:spLocks noChangeAspect="1" noChangeArrowheads="1"/>
          </p:cNvSpPr>
          <p:nvPr/>
        </p:nvSpPr>
        <p:spPr bwMode="auto">
          <a:xfrm>
            <a:off x="155575" y="46038"/>
            <a:ext cx="304800" cy="304800"/>
          </a:xfrm>
          <a:prstGeom prst="rect">
            <a:avLst/>
          </a:prstGeom>
          <a:noFill/>
        </p:spPr>
        <p:txBody>
          <a:bodyPr/>
          <a:lstStyle/>
          <a:p>
            <a:pPr>
              <a:defRPr/>
            </a:pPr>
            <a:endParaRPr lang="en-US"/>
          </a:p>
        </p:txBody>
      </p:sp>
      <p:pic>
        <p:nvPicPr>
          <p:cNvPr id="11" name="Picture 10" descr="CELS Logo v2 color"/>
          <p:cNvPicPr>
            <a:picLocks noChangeAspect="1" noChangeArrowheads="1"/>
          </p:cNvPicPr>
          <p:nvPr/>
        </p:nvPicPr>
        <p:blipFill>
          <a:blip r:embed="rId4" cstate="print"/>
          <a:srcRect/>
          <a:stretch>
            <a:fillRect/>
          </a:stretch>
        </p:blipFill>
        <p:spPr bwMode="auto">
          <a:xfrm>
            <a:off x="7543800" y="5943600"/>
            <a:ext cx="790575" cy="704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3" name="AutoShape 7" descr="CELS Logo v2 color&#10;&#10;350px-Bangladesh_Sea_Level_Risks.png"/>
          <p:cNvSpPr>
            <a:spLocks noChangeAspect="1" noChangeArrowheads="1"/>
          </p:cNvSpPr>
          <p:nvPr/>
        </p:nvSpPr>
        <p:spPr bwMode="auto">
          <a:xfrm>
            <a:off x="4419600" y="3276600"/>
            <a:ext cx="304800" cy="304800"/>
          </a:xfrm>
          <a:prstGeom prst="rect">
            <a:avLst/>
          </a:prstGeom>
          <a:noFill/>
        </p:spPr>
        <p:txBody>
          <a:bodyPr/>
          <a:lstStyle/>
          <a:p>
            <a:pPr>
              <a:defRPr/>
            </a:pPr>
            <a:endParaRPr lang="en-US"/>
          </a:p>
        </p:txBody>
      </p:sp>
      <p:sp>
        <p:nvSpPr>
          <p:cNvPr id="45065" name="AutoShape 9" descr="CELS Logo v2 color&#10;&#10;350px-Bangladesh_Sea_Level_Risks.png"/>
          <p:cNvSpPr>
            <a:spLocks noChangeAspect="1" noChangeArrowheads="1"/>
          </p:cNvSpPr>
          <p:nvPr/>
        </p:nvSpPr>
        <p:spPr bwMode="auto">
          <a:xfrm>
            <a:off x="4419600" y="3276600"/>
            <a:ext cx="304800" cy="304800"/>
          </a:xfrm>
          <a:prstGeom prst="rect">
            <a:avLst/>
          </a:prstGeom>
          <a:noFill/>
        </p:spPr>
        <p:txBody>
          <a:bodyPr/>
          <a:lstStyle/>
          <a:p>
            <a:pPr>
              <a:defRPr/>
            </a:pPr>
            <a:endParaRPr lang="en-US"/>
          </a:p>
        </p:txBody>
      </p:sp>
      <p:sp>
        <p:nvSpPr>
          <p:cNvPr id="45067" name="AutoShape 11" descr="CELS Logo v2 color&#10;&#10;350px-Bangladesh_Sea_Level_Risks.png"/>
          <p:cNvSpPr>
            <a:spLocks noChangeAspect="1" noChangeArrowheads="1"/>
          </p:cNvSpPr>
          <p:nvPr/>
        </p:nvSpPr>
        <p:spPr bwMode="auto">
          <a:xfrm>
            <a:off x="4419600" y="3276600"/>
            <a:ext cx="304800" cy="304800"/>
          </a:xfrm>
          <a:prstGeom prst="rect">
            <a:avLst/>
          </a:prstGeom>
          <a:noFill/>
        </p:spPr>
        <p:txBody>
          <a:bodyPr/>
          <a:lstStyle/>
          <a:p>
            <a:pPr>
              <a:defRPr/>
            </a:pPr>
            <a:endParaRPr lang="en-US"/>
          </a:p>
        </p:txBody>
      </p:sp>
      <p:pic>
        <p:nvPicPr>
          <p:cNvPr id="24581" name="Picture 12" descr="Bangladesh_Sea_Level_Risks"/>
          <p:cNvPicPr>
            <a:picLocks noChangeAspect="1" noChangeArrowheads="1"/>
          </p:cNvPicPr>
          <p:nvPr/>
        </p:nvPicPr>
        <p:blipFill>
          <a:blip r:embed="rId3" cstate="print"/>
          <a:srcRect/>
          <a:stretch>
            <a:fillRect/>
          </a:stretch>
        </p:blipFill>
        <p:spPr bwMode="auto">
          <a:xfrm>
            <a:off x="1524000" y="152400"/>
            <a:ext cx="5497513" cy="6324600"/>
          </a:xfrm>
          <a:prstGeom prst="rect">
            <a:avLst/>
          </a:prstGeom>
          <a:noFill/>
          <a:ln w="9525">
            <a:noFill/>
            <a:miter lim="800000"/>
            <a:headEnd/>
            <a:tailEnd/>
          </a:ln>
        </p:spPr>
      </p:pic>
      <p:sp>
        <p:nvSpPr>
          <p:cNvPr id="45069" name="Text Box 13"/>
          <p:cNvSpPr txBox="1">
            <a:spLocks noChangeArrowheads="1"/>
          </p:cNvSpPr>
          <p:nvPr/>
        </p:nvSpPr>
        <p:spPr bwMode="auto">
          <a:xfrm>
            <a:off x="2057400" y="6567488"/>
            <a:ext cx="4724400" cy="579437"/>
          </a:xfrm>
          <a:prstGeom prst="rect">
            <a:avLst/>
          </a:prstGeom>
          <a:noFill/>
          <a:ln w="9525">
            <a:noFill/>
            <a:miter lim="800000"/>
            <a:headEnd/>
            <a:tailEnd/>
          </a:ln>
          <a:effectLst/>
        </p:spPr>
        <p:txBody>
          <a:bodyPr>
            <a:spAutoFit/>
          </a:bodyPr>
          <a:lstStyle/>
          <a:p>
            <a:pPr>
              <a:spcBef>
                <a:spcPct val="50000"/>
              </a:spcBef>
              <a:defRPr/>
            </a:pPr>
            <a:endParaRPr lang="en-US">
              <a:effectLst>
                <a:outerShdw blurRad="38100" dist="38100" dir="2700000" algn="tl">
                  <a:srgbClr val="000000"/>
                </a:outerShdw>
              </a:effectLst>
            </a:endParaRPr>
          </a:p>
        </p:txBody>
      </p:sp>
      <p:sp>
        <p:nvSpPr>
          <p:cNvPr id="45070" name="Text Box 14"/>
          <p:cNvSpPr txBox="1">
            <a:spLocks noChangeArrowheads="1"/>
          </p:cNvSpPr>
          <p:nvPr/>
        </p:nvSpPr>
        <p:spPr bwMode="auto">
          <a:xfrm>
            <a:off x="7010400" y="4572000"/>
            <a:ext cx="1981200" cy="1200329"/>
          </a:xfrm>
          <a:prstGeom prst="rect">
            <a:avLst/>
          </a:prstGeom>
          <a:noFill/>
          <a:ln w="9525">
            <a:noFill/>
            <a:miter lim="800000"/>
            <a:headEnd/>
            <a:tailEnd/>
          </a:ln>
          <a:effectLst/>
        </p:spPr>
        <p:txBody>
          <a:bodyPr>
            <a:spAutoFit/>
          </a:bodyPr>
          <a:lstStyle/>
          <a:p>
            <a:pPr>
              <a:spcBef>
                <a:spcPct val="50000"/>
              </a:spcBef>
              <a:defRPr/>
            </a:pPr>
            <a:r>
              <a:rPr lang="en-US" sz="1200" dirty="0">
                <a:effectLst/>
              </a:rPr>
              <a:t>By Robert A. Rohde from the public domain data set </a:t>
            </a:r>
            <a:r>
              <a:rPr lang="en-US" sz="1200" u="sng" dirty="0">
                <a:effectLst/>
                <a:hlinkClick r:id="rId4" tooltip="http://topex.ucsd.edu/WWW_html/srtm30_plus.html"/>
              </a:rPr>
              <a:t>SRTM30 PLUS v.2.0</a:t>
            </a:r>
            <a:r>
              <a:rPr lang="en-US" sz="1200" dirty="0">
                <a:effectLst/>
              </a:rPr>
              <a:t> </a:t>
            </a:r>
            <a:r>
              <a:rPr lang="en-US" sz="1200" dirty="0">
                <a:effectLst/>
                <a:hlinkClick r:id="rId5"/>
              </a:rPr>
              <a:t>http://www.globalwarmingart.com/wiki/File:Bangladesh_Sea_Level_Risks_png</a:t>
            </a:r>
            <a:r>
              <a:rPr lang="en-US" sz="1200" dirty="0">
                <a:effectLst/>
              </a:rPr>
              <a:t> </a:t>
            </a:r>
          </a:p>
        </p:txBody>
      </p:sp>
      <p:sp>
        <p:nvSpPr>
          <p:cNvPr id="10" name="Footer Placeholder 9"/>
          <p:cNvSpPr>
            <a:spLocks noGrp="1"/>
          </p:cNvSpPr>
          <p:nvPr>
            <p:ph type="ftr" sz="quarter" idx="11"/>
          </p:nvPr>
        </p:nvSpPr>
        <p:spPr>
          <a:xfrm>
            <a:off x="-1175341" y="6492875"/>
            <a:ext cx="2350681" cy="365125"/>
          </a:xfrm>
        </p:spPr>
        <p:txBody>
          <a:bodyPr/>
          <a:lstStyle/>
          <a:p>
            <a:pPr>
              <a:defRPr/>
            </a:pPr>
            <a:r>
              <a:rPr lang="en-US" dirty="0"/>
              <a:t>July </a:t>
            </a:r>
            <a:r>
              <a:rPr lang="en-US" dirty="0">
                <a:effectLst/>
              </a:rPr>
              <a:t>2011</a:t>
            </a:r>
          </a:p>
        </p:txBody>
      </p:sp>
      <p:sp>
        <p:nvSpPr>
          <p:cNvPr id="11" name="Slide Number Placeholder 10"/>
          <p:cNvSpPr>
            <a:spLocks noGrp="1"/>
          </p:cNvSpPr>
          <p:nvPr>
            <p:ph type="sldNum" sz="quarter" idx="12"/>
          </p:nvPr>
        </p:nvSpPr>
        <p:spPr/>
        <p:txBody>
          <a:bodyPr/>
          <a:lstStyle/>
          <a:p>
            <a:pPr>
              <a:defRPr/>
            </a:pPr>
            <a:fld id="{9AF9E33F-7483-4222-BB47-88AA92336258}" type="slidenum">
              <a:rPr lang="en-US">
                <a:effectLst/>
              </a:rPr>
              <a:pPr>
                <a:defRPr/>
              </a:pPr>
              <a:t>21</a:t>
            </a:fld>
            <a:endParaRPr lang="en-US" dirty="0">
              <a:effectLst/>
            </a:endParaRPr>
          </a:p>
        </p:txBody>
      </p:sp>
      <p:pic>
        <p:nvPicPr>
          <p:cNvPr id="12" name="Picture 10" descr="CELS Logo v2 color"/>
          <p:cNvPicPr>
            <a:picLocks noChangeAspect="1" noChangeArrowheads="1"/>
          </p:cNvPicPr>
          <p:nvPr/>
        </p:nvPicPr>
        <p:blipFill>
          <a:blip r:embed="rId6" cstate="print"/>
          <a:srcRect/>
          <a:stretch>
            <a:fillRect/>
          </a:stretch>
        </p:blipFill>
        <p:spPr bwMode="auto">
          <a:xfrm>
            <a:off x="7924800" y="6019800"/>
            <a:ext cx="790575" cy="704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noChangeArrowheads="1"/>
          </p:cNvSpPr>
          <p:nvPr>
            <p:ph idx="1"/>
          </p:nvPr>
        </p:nvSpPr>
        <p:spPr/>
        <p:txBody>
          <a:bodyPr>
            <a:normAutofit/>
          </a:bodyPr>
          <a:lstStyle/>
          <a:p>
            <a:pPr>
              <a:buFont typeface="Wingdings" pitchFamily="2" charset="2"/>
              <a:buChar char="§"/>
            </a:pPr>
            <a:r>
              <a:rPr lang="en-US" sz="2400" dirty="0" smtClean="0"/>
              <a:t>Average estimate of offshore undiscovered natural gas, controlled by Bangladesh, is 18.1 trillion feet [worth almost $70 billion]</a:t>
            </a:r>
          </a:p>
          <a:p>
            <a:pPr>
              <a:buNone/>
            </a:pPr>
            <a:endParaRPr lang="en-US" sz="2400" dirty="0" smtClean="0"/>
          </a:p>
          <a:p>
            <a:pPr>
              <a:buFont typeface="Wingdings" pitchFamily="2" charset="2"/>
              <a:buChar char="§"/>
            </a:pPr>
            <a:r>
              <a:rPr lang="en-US" sz="2400" dirty="0" smtClean="0"/>
              <a:t> Bangladesh and Myanmar warships have engaged in disputes over the ownerships of offshore natural gas fields</a:t>
            </a:r>
          </a:p>
        </p:txBody>
      </p:sp>
      <p:sp>
        <p:nvSpPr>
          <p:cNvPr id="6" name="Footer Placeholder 5"/>
          <p:cNvSpPr>
            <a:spLocks noGrp="1"/>
          </p:cNvSpPr>
          <p:nvPr>
            <p:ph type="ftr" sz="quarter" idx="11"/>
          </p:nvPr>
        </p:nvSpPr>
        <p:spPr>
          <a:xfrm>
            <a:off x="-1371600" y="6492875"/>
            <a:ext cx="2350681" cy="365125"/>
          </a:xfrm>
        </p:spPr>
        <p:txBody>
          <a:bodyPr/>
          <a:lstStyle/>
          <a:p>
            <a:pPr>
              <a:defRPr/>
            </a:pPr>
            <a:r>
              <a:rPr lang="en-US" dirty="0"/>
              <a:t>July 2011</a:t>
            </a:r>
          </a:p>
        </p:txBody>
      </p:sp>
      <p:sp>
        <p:nvSpPr>
          <p:cNvPr id="7" name="Slide Number Placeholder 6"/>
          <p:cNvSpPr>
            <a:spLocks noGrp="1"/>
          </p:cNvSpPr>
          <p:nvPr>
            <p:ph type="sldNum" sz="quarter" idx="12"/>
          </p:nvPr>
        </p:nvSpPr>
        <p:spPr/>
        <p:txBody>
          <a:bodyPr/>
          <a:lstStyle/>
          <a:p>
            <a:pPr>
              <a:defRPr/>
            </a:pPr>
            <a:fld id="{A4500926-74C6-48AE-AB6E-915BCEF91856}" type="slidenum">
              <a:rPr lang="en-US"/>
              <a:pPr>
                <a:defRPr/>
              </a:pPr>
              <a:t>22</a:t>
            </a:fld>
            <a:endParaRPr lang="en-US"/>
          </a:p>
        </p:txBody>
      </p:sp>
      <p:sp>
        <p:nvSpPr>
          <p:cNvPr id="49154" name="Rectangle 2"/>
          <p:cNvSpPr>
            <a:spLocks noGrp="1" noChangeArrowheads="1"/>
          </p:cNvSpPr>
          <p:nvPr>
            <p:ph type="title"/>
          </p:nvPr>
        </p:nvSpPr>
        <p:spPr/>
        <p:txBody>
          <a:bodyPr>
            <a:normAutofit fontScale="90000"/>
          </a:bodyPr>
          <a:lstStyle/>
          <a:p>
            <a:pPr algn="ctr" fontAlgn="auto">
              <a:spcAft>
                <a:spcPts val="0"/>
              </a:spcAft>
              <a:defRPr/>
            </a:pPr>
            <a:r>
              <a:rPr lang="en-US" sz="4000" dirty="0"/>
              <a:t>The Potential for Conflict</a:t>
            </a:r>
            <a:br>
              <a:rPr lang="en-US" sz="4000" dirty="0"/>
            </a:br>
            <a:endParaRPr lang="en-US" sz="4000" dirty="0"/>
          </a:p>
        </p:txBody>
      </p:sp>
      <p:pic>
        <p:nvPicPr>
          <p:cNvPr id="8" name="Picture 10" descr="CELS Logo v2 color"/>
          <p:cNvPicPr>
            <a:picLocks noChangeAspect="1" noChangeArrowheads="1"/>
          </p:cNvPicPr>
          <p:nvPr/>
        </p:nvPicPr>
        <p:blipFill>
          <a:blip r:embed="rId3" cstate="print"/>
          <a:srcRect/>
          <a:stretch>
            <a:fillRect/>
          </a:stretch>
        </p:blipFill>
        <p:spPr bwMode="auto">
          <a:xfrm>
            <a:off x="7848600" y="6019800"/>
            <a:ext cx="790575" cy="704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fontAlgn="auto">
              <a:spcAft>
                <a:spcPts val="0"/>
              </a:spcAft>
              <a:defRPr/>
            </a:pPr>
            <a:r>
              <a:rPr lang="en-US" dirty="0"/>
              <a:t>Building Enforcement Capacity</a:t>
            </a:r>
          </a:p>
        </p:txBody>
      </p:sp>
      <p:sp>
        <p:nvSpPr>
          <p:cNvPr id="27651" name="Rectangle 3"/>
          <p:cNvSpPr>
            <a:spLocks noGrp="1" noChangeArrowheads="1"/>
          </p:cNvSpPr>
          <p:nvPr>
            <p:ph type="body" sz="half" idx="1"/>
          </p:nvPr>
        </p:nvSpPr>
        <p:spPr>
          <a:xfrm>
            <a:off x="-152400" y="1905000"/>
            <a:ext cx="5486400" cy="4114800"/>
          </a:xfrm>
        </p:spPr>
        <p:txBody>
          <a:bodyPr>
            <a:normAutofit/>
          </a:bodyPr>
          <a:lstStyle/>
          <a:p>
            <a:pPr>
              <a:lnSpc>
                <a:spcPct val="90000"/>
              </a:lnSpc>
              <a:buFont typeface="Wingdings" pitchFamily="2" charset="2"/>
              <a:buChar char="§"/>
            </a:pPr>
            <a:r>
              <a:rPr lang="en-US" sz="2400" dirty="0" smtClean="0"/>
              <a:t>There is a need for greater international efforts to help build enforcement capacity in developing coastal states</a:t>
            </a:r>
          </a:p>
          <a:p>
            <a:pPr>
              <a:lnSpc>
                <a:spcPct val="90000"/>
              </a:lnSpc>
              <a:buFont typeface="Wingdings" pitchFamily="2" charset="2"/>
              <a:buChar char="§"/>
            </a:pPr>
            <a:endParaRPr lang="en-US" sz="2400" dirty="0" smtClean="0"/>
          </a:p>
          <a:p>
            <a:pPr>
              <a:lnSpc>
                <a:spcPct val="90000"/>
              </a:lnSpc>
              <a:buFont typeface="Wingdings" pitchFamily="2" charset="2"/>
              <a:buChar char="§"/>
            </a:pPr>
            <a:r>
              <a:rPr lang="en-US" sz="2400" dirty="0" smtClean="0"/>
              <a:t> Increases in enforcement capacity would likely increase licensing revenues and promote conservation</a:t>
            </a:r>
          </a:p>
        </p:txBody>
      </p:sp>
      <p:pic>
        <p:nvPicPr>
          <p:cNvPr id="27652" name="Picture 6" descr="800px-Flag_of_the_United_Nations"/>
          <p:cNvPicPr>
            <a:picLocks noGrp="1" noChangeAspect="1" noChangeArrowheads="1"/>
          </p:cNvPicPr>
          <p:nvPr>
            <p:ph sz="half" idx="2"/>
          </p:nvPr>
        </p:nvPicPr>
        <p:blipFill>
          <a:blip r:embed="rId3" cstate="print"/>
          <a:stretch>
            <a:fillRect/>
          </a:stretch>
        </p:blipFill>
        <p:spPr>
          <a:xfrm>
            <a:off x="5181600" y="2057400"/>
            <a:ext cx="3167142" cy="2843428"/>
          </a:xfrm>
          <a:noFill/>
        </p:spPr>
      </p:pic>
      <p:sp>
        <p:nvSpPr>
          <p:cNvPr id="7" name="Footer Placeholder 6"/>
          <p:cNvSpPr>
            <a:spLocks noGrp="1"/>
          </p:cNvSpPr>
          <p:nvPr>
            <p:ph type="ftr" sz="quarter" idx="11"/>
          </p:nvPr>
        </p:nvSpPr>
        <p:spPr>
          <a:xfrm>
            <a:off x="-2057400" y="6381750"/>
            <a:ext cx="2895600" cy="476250"/>
          </a:xfrm>
        </p:spPr>
        <p:txBody>
          <a:bodyPr/>
          <a:lstStyle/>
          <a:p>
            <a:pPr>
              <a:defRPr/>
            </a:pPr>
            <a:r>
              <a:rPr lang="en-US" dirty="0"/>
              <a:t>July </a:t>
            </a:r>
            <a:r>
              <a:rPr lang="en-US" dirty="0">
                <a:effectLst/>
              </a:rPr>
              <a:t>2011</a:t>
            </a:r>
          </a:p>
        </p:txBody>
      </p:sp>
      <p:sp>
        <p:nvSpPr>
          <p:cNvPr id="8" name="Slide Number Placeholder 7"/>
          <p:cNvSpPr>
            <a:spLocks noGrp="1"/>
          </p:cNvSpPr>
          <p:nvPr>
            <p:ph type="sldNum" sz="quarter" idx="12"/>
          </p:nvPr>
        </p:nvSpPr>
        <p:spPr/>
        <p:txBody>
          <a:bodyPr/>
          <a:lstStyle/>
          <a:p>
            <a:pPr>
              <a:defRPr/>
            </a:pPr>
            <a:fld id="{BFC103D1-6889-4962-96A2-EF5758744DFB}" type="slidenum">
              <a:rPr lang="en-US" smtClean="0"/>
              <a:pPr>
                <a:defRPr/>
              </a:pPr>
              <a:t>23</a:t>
            </a:fld>
            <a:endParaRPr lang="en-US"/>
          </a:p>
        </p:txBody>
      </p:sp>
      <p:pic>
        <p:nvPicPr>
          <p:cNvPr id="9" name="Picture 10" descr="CELS Logo v2 color"/>
          <p:cNvPicPr>
            <a:picLocks noChangeAspect="1" noChangeArrowheads="1"/>
          </p:cNvPicPr>
          <p:nvPr/>
        </p:nvPicPr>
        <p:blipFill>
          <a:blip r:embed="rId4" cstate="print"/>
          <a:srcRect/>
          <a:stretch>
            <a:fillRect/>
          </a:stretch>
        </p:blipFill>
        <p:spPr bwMode="auto">
          <a:xfrm>
            <a:off x="7467600" y="6019800"/>
            <a:ext cx="790575" cy="704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noChangeArrowheads="1"/>
          </p:cNvSpPr>
          <p:nvPr>
            <p:ph idx="1"/>
          </p:nvPr>
        </p:nvSpPr>
        <p:spPr>
          <a:xfrm>
            <a:off x="304800" y="1676400"/>
            <a:ext cx="8229600" cy="4525963"/>
          </a:xfrm>
        </p:spPr>
        <p:txBody>
          <a:bodyPr/>
          <a:lstStyle/>
          <a:p>
            <a:pPr>
              <a:lnSpc>
                <a:spcPct val="90000"/>
              </a:lnSpc>
              <a:buFont typeface="Wingdings" pitchFamily="2" charset="2"/>
              <a:buChar char="§"/>
            </a:pPr>
            <a:r>
              <a:rPr lang="en-US" sz="2400" dirty="0" smtClean="0"/>
              <a:t>Historic baselines</a:t>
            </a:r>
          </a:p>
          <a:p>
            <a:pPr>
              <a:lnSpc>
                <a:spcPct val="90000"/>
              </a:lnSpc>
              <a:buNone/>
            </a:pPr>
            <a:endParaRPr lang="en-US" sz="2400" dirty="0" smtClean="0"/>
          </a:p>
          <a:p>
            <a:pPr>
              <a:lnSpc>
                <a:spcPct val="90000"/>
              </a:lnSpc>
              <a:buFont typeface="Wingdings" pitchFamily="2" charset="2"/>
              <a:buChar char="§"/>
            </a:pPr>
            <a:r>
              <a:rPr lang="en-US" sz="2400" dirty="0" smtClean="0"/>
              <a:t>Amending UNCLOS to freeze baselines</a:t>
            </a:r>
          </a:p>
          <a:p>
            <a:pPr>
              <a:lnSpc>
                <a:spcPct val="90000"/>
              </a:lnSpc>
              <a:buFont typeface="Wingdings" pitchFamily="2" charset="2"/>
              <a:buChar char="§"/>
            </a:pPr>
            <a:endParaRPr lang="en-US" sz="2400" dirty="0" smtClean="0"/>
          </a:p>
          <a:p>
            <a:pPr>
              <a:lnSpc>
                <a:spcPct val="90000"/>
              </a:lnSpc>
              <a:buFont typeface="Wingdings" pitchFamily="2" charset="2"/>
              <a:buChar char="§"/>
            </a:pPr>
            <a:r>
              <a:rPr lang="en-US" sz="2400" dirty="0" smtClean="0"/>
              <a:t>Bilateral agreements</a:t>
            </a:r>
          </a:p>
          <a:p>
            <a:pPr>
              <a:lnSpc>
                <a:spcPct val="90000"/>
              </a:lnSpc>
              <a:buNone/>
            </a:pPr>
            <a:endParaRPr lang="en-US" sz="2400" dirty="0" smtClean="0"/>
          </a:p>
          <a:p>
            <a:pPr>
              <a:lnSpc>
                <a:spcPct val="90000"/>
              </a:lnSpc>
              <a:buFont typeface="Wingdings" pitchFamily="2" charset="2"/>
              <a:buChar char="§"/>
            </a:pPr>
            <a:r>
              <a:rPr lang="en-US" sz="2400" dirty="0" smtClean="0"/>
              <a:t>Customary international law</a:t>
            </a:r>
          </a:p>
          <a:p>
            <a:pPr>
              <a:lnSpc>
                <a:spcPct val="90000"/>
              </a:lnSpc>
              <a:buNone/>
            </a:pPr>
            <a:endParaRPr lang="en-US" sz="2400" dirty="0" smtClean="0"/>
          </a:p>
          <a:p>
            <a:pPr>
              <a:lnSpc>
                <a:spcPct val="90000"/>
              </a:lnSpc>
              <a:buFont typeface="Wingdings" pitchFamily="2" charset="2"/>
              <a:buChar char="§"/>
            </a:pPr>
            <a:r>
              <a:rPr lang="en-US" sz="2400" dirty="0" smtClean="0"/>
              <a:t>May help prevent a potential for tragedy of the Commons scenario</a:t>
            </a:r>
          </a:p>
          <a:p>
            <a:pPr>
              <a:lnSpc>
                <a:spcPct val="90000"/>
              </a:lnSpc>
              <a:buFontTx/>
              <a:buNone/>
            </a:pPr>
            <a:endParaRPr lang="en-US" sz="3600" dirty="0" smtClean="0"/>
          </a:p>
          <a:p>
            <a:pPr>
              <a:lnSpc>
                <a:spcPct val="90000"/>
              </a:lnSpc>
            </a:pPr>
            <a:endParaRPr lang="en-US" dirty="0" smtClean="0"/>
          </a:p>
        </p:txBody>
      </p:sp>
      <p:sp>
        <p:nvSpPr>
          <p:cNvPr id="6" name="Footer Placeholder 5"/>
          <p:cNvSpPr>
            <a:spLocks noGrp="1"/>
          </p:cNvSpPr>
          <p:nvPr>
            <p:ph type="ftr" sz="quarter" idx="11"/>
          </p:nvPr>
        </p:nvSpPr>
        <p:spPr>
          <a:xfrm>
            <a:off x="-1524000" y="6492875"/>
            <a:ext cx="2350681" cy="365125"/>
          </a:xfrm>
        </p:spPr>
        <p:txBody>
          <a:bodyPr/>
          <a:lstStyle/>
          <a:p>
            <a:pPr>
              <a:defRPr/>
            </a:pPr>
            <a:r>
              <a:rPr lang="en-US" dirty="0">
                <a:effectLst/>
              </a:rPr>
              <a:t>July 2011</a:t>
            </a:r>
          </a:p>
        </p:txBody>
      </p:sp>
      <p:sp>
        <p:nvSpPr>
          <p:cNvPr id="7" name="Slide Number Placeholder 6"/>
          <p:cNvSpPr>
            <a:spLocks noGrp="1"/>
          </p:cNvSpPr>
          <p:nvPr>
            <p:ph type="sldNum" sz="quarter" idx="12"/>
          </p:nvPr>
        </p:nvSpPr>
        <p:spPr/>
        <p:txBody>
          <a:bodyPr/>
          <a:lstStyle/>
          <a:p>
            <a:pPr>
              <a:defRPr/>
            </a:pPr>
            <a:fld id="{54059C06-4C86-4D1B-B9C6-AA32DDEEC58F}" type="slidenum">
              <a:rPr lang="en-US"/>
              <a:pPr>
                <a:defRPr/>
              </a:pPr>
              <a:t>24</a:t>
            </a:fld>
            <a:endParaRPr lang="en-US"/>
          </a:p>
        </p:txBody>
      </p:sp>
      <p:sp>
        <p:nvSpPr>
          <p:cNvPr id="35842" name="Rectangle 2"/>
          <p:cNvSpPr>
            <a:spLocks noGrp="1" noChangeArrowheads="1"/>
          </p:cNvSpPr>
          <p:nvPr>
            <p:ph type="title"/>
          </p:nvPr>
        </p:nvSpPr>
        <p:spPr/>
        <p:txBody>
          <a:bodyPr/>
          <a:lstStyle/>
          <a:p>
            <a:pPr algn="ctr" fontAlgn="auto">
              <a:spcAft>
                <a:spcPts val="0"/>
              </a:spcAft>
              <a:defRPr/>
            </a:pPr>
            <a:r>
              <a:rPr lang="en-US" dirty="0"/>
              <a:t>Freezing Baselines</a:t>
            </a:r>
          </a:p>
        </p:txBody>
      </p:sp>
      <p:pic>
        <p:nvPicPr>
          <p:cNvPr id="8" name="Picture 10" descr="CELS Logo v2 color"/>
          <p:cNvPicPr>
            <a:picLocks noChangeAspect="1" noChangeArrowheads="1"/>
          </p:cNvPicPr>
          <p:nvPr/>
        </p:nvPicPr>
        <p:blipFill>
          <a:blip r:embed="rId3" cstate="print"/>
          <a:srcRect/>
          <a:stretch>
            <a:fillRect/>
          </a:stretch>
        </p:blipFill>
        <p:spPr bwMode="auto">
          <a:xfrm>
            <a:off x="7696200" y="6019800"/>
            <a:ext cx="790575" cy="704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ctrTitle"/>
          </p:nvPr>
        </p:nvSpPr>
        <p:spPr>
          <a:xfrm>
            <a:off x="609600" y="685800"/>
            <a:ext cx="7772400" cy="1219199"/>
          </a:xfrm>
        </p:spPr>
        <p:txBody>
          <a:bodyPr>
            <a:normAutofit fontScale="90000"/>
          </a:bodyPr>
          <a:lstStyle/>
          <a:p>
            <a:pPr fontAlgn="auto">
              <a:spcAft>
                <a:spcPts val="0"/>
              </a:spcAft>
              <a:defRPr/>
            </a:pPr>
            <a:r>
              <a:rPr lang="en-US" sz="4000" dirty="0">
                <a:latin typeface="Times New Roman" pitchFamily="18" charset="0"/>
                <a:cs typeface="Times New Roman" pitchFamily="18" charset="0"/>
              </a:rPr>
              <a:t>Coastal and Ocean Resources:  </a:t>
            </a:r>
            <a:r>
              <a:rPr lang="en-US" sz="4000" dirty="0" smtClean="0">
                <a:latin typeface="Times New Roman" pitchFamily="18" charset="0"/>
                <a:cs typeface="Times New Roman" pitchFamily="18" charset="0"/>
              </a:rPr>
              <a:t>Protecting </a:t>
            </a:r>
            <a:r>
              <a:rPr lang="en-US" sz="4000" dirty="0">
                <a:latin typeface="Times New Roman" pitchFamily="18" charset="0"/>
                <a:cs typeface="Times New Roman" pitchFamily="18" charset="0"/>
              </a:rPr>
              <a:t>the Most Vulnerable States </a:t>
            </a:r>
          </a:p>
        </p:txBody>
      </p:sp>
      <p:sp>
        <p:nvSpPr>
          <p:cNvPr id="11" name="Footer Placeholder 6"/>
          <p:cNvSpPr>
            <a:spLocks noGrp="1"/>
          </p:cNvSpPr>
          <p:nvPr>
            <p:ph type="ftr" sz="quarter" idx="11"/>
          </p:nvPr>
        </p:nvSpPr>
        <p:spPr>
          <a:xfrm>
            <a:off x="228600" y="6408738"/>
            <a:ext cx="1371600" cy="365125"/>
          </a:xfrm>
        </p:spPr>
        <p:txBody>
          <a:bodyPr/>
          <a:lstStyle/>
          <a:p>
            <a:pPr algn="ctr">
              <a:defRPr/>
            </a:pPr>
            <a:r>
              <a:rPr lang="en-US" dirty="0">
                <a:solidFill>
                  <a:schemeClr val="tx1"/>
                </a:solidFill>
              </a:rPr>
              <a:t>July </a:t>
            </a:r>
            <a:r>
              <a:rPr lang="en-US" dirty="0">
                <a:solidFill>
                  <a:schemeClr val="tx1"/>
                </a:solidFill>
                <a:effectLst/>
              </a:rPr>
              <a:t>2011</a:t>
            </a:r>
          </a:p>
        </p:txBody>
      </p:sp>
      <p:sp>
        <p:nvSpPr>
          <p:cNvPr id="12" name="Slide Number Placeholder 11"/>
          <p:cNvSpPr>
            <a:spLocks noGrp="1"/>
          </p:cNvSpPr>
          <p:nvPr>
            <p:ph type="sldNum" sz="quarter" idx="12"/>
          </p:nvPr>
        </p:nvSpPr>
        <p:spPr/>
        <p:txBody>
          <a:bodyPr/>
          <a:lstStyle/>
          <a:p>
            <a:pPr>
              <a:defRPr/>
            </a:pPr>
            <a:fld id="{05CF6BF2-CA02-4F47-80B3-63D8FE22E7AF}" type="slidenum">
              <a:rPr lang="en-US"/>
              <a:pPr>
                <a:defRPr/>
              </a:pPr>
              <a:t>25</a:t>
            </a:fld>
            <a:endParaRPr lang="en-US" dirty="0"/>
          </a:p>
        </p:txBody>
      </p:sp>
      <p:pic>
        <p:nvPicPr>
          <p:cNvPr id="10243" name="Picture 6" descr="CELS Logo v2 color"/>
          <p:cNvPicPr>
            <a:picLocks noChangeAspect="1" noChangeArrowheads="1"/>
          </p:cNvPicPr>
          <p:nvPr/>
        </p:nvPicPr>
        <p:blipFill>
          <a:blip r:embed="rId3" cstate="print"/>
          <a:srcRect/>
          <a:stretch>
            <a:fillRect/>
          </a:stretch>
        </p:blipFill>
        <p:spPr bwMode="auto">
          <a:xfrm>
            <a:off x="1219200" y="3886200"/>
            <a:ext cx="1371600" cy="1143000"/>
          </a:xfrm>
          <a:prstGeom prst="rect">
            <a:avLst/>
          </a:prstGeom>
          <a:noFill/>
          <a:ln w="9525">
            <a:noFill/>
            <a:miter lim="800000"/>
            <a:headEnd/>
            <a:tailEnd/>
          </a:ln>
        </p:spPr>
      </p:pic>
      <p:sp>
        <p:nvSpPr>
          <p:cNvPr id="9" name="Subtitle 2"/>
          <p:cNvSpPr txBox="1">
            <a:spLocks/>
          </p:cNvSpPr>
          <p:nvPr/>
        </p:nvSpPr>
        <p:spPr>
          <a:xfrm>
            <a:off x="3810000" y="3810000"/>
            <a:ext cx="4572000" cy="1412875"/>
          </a:xfrm>
          <a:prstGeom prst="rect">
            <a:avLst/>
          </a:prstGeom>
        </p:spPr>
        <p:txBody>
          <a:bodyPr lIns="45720" rIns="45720">
            <a:normAutofit/>
          </a:bodyPr>
          <a:lstStyle/>
          <a:p>
            <a:pPr algn="r">
              <a:lnSpc>
                <a:spcPct val="90000"/>
              </a:lnSpc>
              <a:spcBef>
                <a:spcPts val="400"/>
              </a:spcBef>
              <a:buClr>
                <a:schemeClr val="accent1"/>
              </a:buClr>
              <a:buSzPct val="68000"/>
              <a:buFont typeface="Wingdings 3" pitchFamily="18" charset="2"/>
              <a:buNone/>
            </a:pPr>
            <a:r>
              <a:rPr lang="en-US" sz="2000" dirty="0">
                <a:solidFill>
                  <a:schemeClr val="tx2"/>
                </a:solidFill>
                <a:latin typeface="Lucida Sans Unicode" pitchFamily="34" charset="0"/>
              </a:rPr>
              <a:t>Professor Ann Powers</a:t>
            </a:r>
          </a:p>
          <a:p>
            <a:pPr algn="r">
              <a:lnSpc>
                <a:spcPct val="90000"/>
              </a:lnSpc>
              <a:spcBef>
                <a:spcPts val="400"/>
              </a:spcBef>
              <a:buClr>
                <a:schemeClr val="accent1"/>
              </a:buClr>
              <a:buSzPct val="68000"/>
              <a:buFont typeface="Wingdings 3" pitchFamily="18" charset="2"/>
              <a:buNone/>
            </a:pPr>
            <a:r>
              <a:rPr lang="en-US" sz="2000" dirty="0">
                <a:solidFill>
                  <a:schemeClr val="tx2"/>
                </a:solidFill>
                <a:latin typeface="Lucida Sans Unicode" pitchFamily="34" charset="0"/>
              </a:rPr>
              <a:t> Center for Environmental </a:t>
            </a:r>
          </a:p>
          <a:p>
            <a:pPr algn="r">
              <a:lnSpc>
                <a:spcPct val="90000"/>
              </a:lnSpc>
              <a:spcBef>
                <a:spcPts val="400"/>
              </a:spcBef>
              <a:buClr>
                <a:schemeClr val="accent1"/>
              </a:buClr>
              <a:buSzPct val="68000"/>
              <a:buFont typeface="Wingdings 3" pitchFamily="18" charset="2"/>
              <a:buNone/>
            </a:pPr>
            <a:r>
              <a:rPr lang="en-US" sz="2000" dirty="0">
                <a:solidFill>
                  <a:schemeClr val="tx2"/>
                </a:solidFill>
                <a:latin typeface="Lucida Sans Unicode" pitchFamily="34" charset="0"/>
              </a:rPr>
              <a:t>Legal Studies</a:t>
            </a:r>
          </a:p>
          <a:p>
            <a:pPr algn="r">
              <a:lnSpc>
                <a:spcPct val="90000"/>
              </a:lnSpc>
              <a:spcBef>
                <a:spcPts val="400"/>
              </a:spcBef>
              <a:buClr>
                <a:schemeClr val="accent1"/>
              </a:buClr>
              <a:buSzPct val="68000"/>
              <a:buFont typeface="Wingdings 3" pitchFamily="18" charset="2"/>
              <a:buNone/>
            </a:pPr>
            <a:r>
              <a:rPr lang="en-US" sz="2000" dirty="0">
                <a:solidFill>
                  <a:schemeClr val="tx2"/>
                </a:solidFill>
                <a:latin typeface="Lucida Sans Unicode" pitchFamily="34" charset="0"/>
              </a:rPr>
              <a:t>Pace Law School </a:t>
            </a:r>
          </a:p>
        </p:txBody>
      </p:sp>
      <p:sp>
        <p:nvSpPr>
          <p:cNvPr id="7" name="TextBox 6"/>
          <p:cNvSpPr txBox="1"/>
          <p:nvPr/>
        </p:nvSpPr>
        <p:spPr>
          <a:xfrm>
            <a:off x="1981200" y="2362200"/>
            <a:ext cx="6553200" cy="1077218"/>
          </a:xfrm>
          <a:prstGeom prst="rect">
            <a:avLst/>
          </a:prstGeom>
          <a:noFill/>
        </p:spPr>
        <p:txBody>
          <a:bodyPr wrap="square" rtlCol="0">
            <a:spAutoFit/>
          </a:bodyPr>
          <a:lstStyle/>
          <a:p>
            <a:pPr algn="r"/>
            <a:r>
              <a:rPr lang="en-US" dirty="0" smtClean="0"/>
              <a:t>IUCN Environmental Law Academy </a:t>
            </a:r>
          </a:p>
          <a:p>
            <a:pPr algn="r"/>
            <a:r>
              <a:rPr lang="en-US" dirty="0" smtClean="0"/>
              <a:t>Colloquium – South Africa 2011</a:t>
            </a:r>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874</TotalTime>
  <Words>1209</Words>
  <Application>Microsoft Office PowerPoint</Application>
  <PresentationFormat>On-screen Show (4:3)</PresentationFormat>
  <Paragraphs>213</Paragraphs>
  <Slides>25</Slides>
  <Notes>25</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25</vt:i4>
      </vt:variant>
    </vt:vector>
  </HeadingPairs>
  <TitlesOfParts>
    <vt:vector size="27" baseType="lpstr">
      <vt:lpstr>Concourse</vt:lpstr>
      <vt:lpstr>Acrobat Document</vt:lpstr>
      <vt:lpstr>Coastal and Ocean Resources:  Protecting the Most Vulnerable States </vt:lpstr>
      <vt:lpstr>Threatened States</vt:lpstr>
      <vt:lpstr>Critical Resources</vt:lpstr>
      <vt:lpstr>Slide 4</vt:lpstr>
      <vt:lpstr>Slide 5</vt:lpstr>
      <vt:lpstr>Art. 56(l)</vt:lpstr>
      <vt:lpstr>Slide 7</vt:lpstr>
      <vt:lpstr>Slide 8</vt:lpstr>
      <vt:lpstr>Slide 9</vt:lpstr>
      <vt:lpstr>Case Studies</vt:lpstr>
      <vt:lpstr>Tuvalu</vt:lpstr>
      <vt:lpstr>Slide 12</vt:lpstr>
      <vt:lpstr>The Importance of Fishing</vt:lpstr>
      <vt:lpstr>The Seychelles</vt:lpstr>
      <vt:lpstr>Slide 15</vt:lpstr>
      <vt:lpstr>Conservation Efforts</vt:lpstr>
      <vt:lpstr>The Maldives</vt:lpstr>
      <vt:lpstr>Slide 18</vt:lpstr>
      <vt:lpstr>Adaptation? </vt:lpstr>
      <vt:lpstr>Bangladesh</vt:lpstr>
      <vt:lpstr>Slide 21</vt:lpstr>
      <vt:lpstr>The Potential for Conflict </vt:lpstr>
      <vt:lpstr>Building Enforcement Capacity</vt:lpstr>
      <vt:lpstr>Freezing Baselines</vt:lpstr>
      <vt:lpstr>Coastal and Ocean Resources:  Protecting the Most Vulnerable States </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Coastal and Ocean Resources:  Protections for the Most Vulnerable States</dc:title>
  <dc:creator>Nick</dc:creator>
  <cp:lastModifiedBy>apowers</cp:lastModifiedBy>
  <cp:revision>34</cp:revision>
  <dcterms:created xsi:type="dcterms:W3CDTF">2011-06-18T17:37:35Z</dcterms:created>
  <dcterms:modified xsi:type="dcterms:W3CDTF">2011-07-05T12:39:24Z</dcterms:modified>
</cp:coreProperties>
</file>