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7" r:id="rId3"/>
    <p:sldId id="256" r:id="rId4"/>
    <p:sldId id="259" r:id="rId5"/>
    <p:sldId id="260" r:id="rId6"/>
    <p:sldId id="266" r:id="rId7"/>
    <p:sldId id="264" r:id="rId8"/>
    <p:sldId id="265" r:id="rId9"/>
    <p:sldId id="268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34615" autoAdjust="0"/>
    <p:restoredTop sz="86333" autoAdjust="0"/>
  </p:normalViewPr>
  <p:slideViewPr>
    <p:cSldViewPr>
      <p:cViewPr varScale="1">
        <p:scale>
          <a:sx n="96" d="100"/>
          <a:sy n="96" d="100"/>
        </p:scale>
        <p:origin x="-14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10" y="87552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9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1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C1335C5A-AF39-4785-9C7E-FB6B72561165}" type="datetimeFigureOut">
              <a:rPr lang="en-US"/>
              <a:pPr>
                <a:defRPr/>
              </a:pPr>
              <a:t>1/9/2009</a:t>
            </a:fld>
            <a:endParaRPr lang="en-US"/>
          </a:p>
        </p:txBody>
      </p:sp>
      <p:sp>
        <p:nvSpPr>
          <p:cNvPr id="12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E9073BF8-7CD9-49FF-A49C-1B3A95190C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ADB36-ACC6-4FC1-9904-D929C17919A5}" type="datetimeFigureOut">
              <a:rPr lang="en-US"/>
              <a:pPr>
                <a:defRPr/>
              </a:pPr>
              <a:t>1/9/2009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CA661B-FEE9-47F3-9E67-AFD76F604A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evron 6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Chevron 7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62704B2-95A5-485F-8203-C472E83B21DA}" type="datetimeFigureOut">
              <a:rPr lang="en-US"/>
              <a:pPr>
                <a:defRPr/>
              </a:pPr>
              <a:t>1/9/2009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443393F-FAFA-4791-AE2B-389DA915A2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042030-A61C-426C-88B2-CA51F73DDE5F}" type="datetimeFigureOut">
              <a:rPr lang="en-US"/>
              <a:pPr>
                <a:defRPr/>
              </a:pPr>
              <a:t>1/9/2009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FE190D-AD5D-4BD9-B928-B3DDBE945C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CCA9AAB-6501-469F-9FB1-13149FDB54C2}" type="datetimeFigureOut">
              <a:rPr lang="en-US"/>
              <a:pPr>
                <a:defRPr/>
              </a:pPr>
              <a:t>1/9/2009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51CBF6A-9D1E-4CBF-BFB1-B6122FFA25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0691E-027D-4268-BC5F-3EA9E0D96F79}" type="datetimeFigureOut">
              <a:rPr lang="en-US"/>
              <a:pPr>
                <a:defRPr/>
              </a:pPr>
              <a:t>1/9/2009</a:t>
            </a:fld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A70363-478A-439B-A9E7-A6BA1AA22E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2CB88-39DA-4C1D-9155-665FB1F7EDEB}" type="datetimeFigureOut">
              <a:rPr lang="en-US"/>
              <a:pPr>
                <a:defRPr/>
              </a:pPr>
              <a:t>1/9/2009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143BC-B0B5-4557-A1B7-B054A9D7CC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0953221-AE95-422C-A812-F7FB703D0700}" type="datetimeFigureOut">
              <a:rPr lang="en-US"/>
              <a:pPr>
                <a:defRPr/>
              </a:pPr>
              <a:t>1/9/2009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4041DC7-4634-47F4-9022-82A70E4744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7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Freeform 8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hevron 11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Chevron 12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4736D91E-5ECF-4DE8-9E3F-7C297F411626}" type="datetimeFigureOut">
              <a:rPr lang="en-US"/>
              <a:pPr>
                <a:defRPr/>
              </a:pPr>
              <a:t>1/9/2009</a:t>
            </a:fld>
            <a:endParaRPr lang="en-US"/>
          </a:p>
        </p:txBody>
      </p:sp>
      <p:sp>
        <p:nvSpPr>
          <p:cNvPr id="1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2DF56FF1-AC3E-407C-8E0D-D579E5F413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13E6D-6DCE-40A7-87C0-63C541D16215}" type="datetimeFigureOut">
              <a:rPr lang="en-US"/>
              <a:pPr>
                <a:defRPr/>
              </a:pPr>
              <a:t>1/9/2009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E76C4E-8740-4829-B126-01FF3944E5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2DEB6B-F031-4389-870E-3D8CB82E7AAE}" type="datetimeFigureOut">
              <a:rPr lang="en-US"/>
              <a:pPr>
                <a:defRPr/>
              </a:pPr>
              <a:t>1/9/2009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3E26CB-12D0-41F4-B4B3-8D6DC3BB55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26BCBBCE-BFD1-452A-A4BC-ADEE94F77C4F}" type="datetimeFigureOut">
              <a:rPr lang="en-US"/>
              <a:pPr>
                <a:defRPr/>
              </a:pPr>
              <a:t>1/9/2009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 smtClean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671A3C1D-554B-4356-9D4C-85B1AE4858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74" r:id="rId5"/>
    <p:sldLayoutId id="2147483669" r:id="rId6"/>
    <p:sldLayoutId id="2147483668" r:id="rId7"/>
    <p:sldLayoutId id="2147483675" r:id="rId8"/>
    <p:sldLayoutId id="2147483676" r:id="rId9"/>
    <p:sldLayoutId id="2147483667" r:id="rId10"/>
    <p:sldLayoutId id="2147483666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fontAlgn="base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fontAlgn="base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efensoria.gob.pe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1219201"/>
            <a:ext cx="7772400" cy="238125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PUBLIC PARTICIPATION AND SOCIAL IMPACT MANAGEMENT IN PERU’S EXTRACTIVE SECTOR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685800" y="3810000"/>
            <a:ext cx="7772400" cy="1001713"/>
          </a:xfrm>
        </p:spPr>
        <p:txBody>
          <a:bodyPr>
            <a:normAutofit/>
          </a:bodyPr>
          <a:lstStyle/>
          <a:p>
            <a:pPr marR="0">
              <a:lnSpc>
                <a:spcPct val="80000"/>
              </a:lnSpc>
            </a:pPr>
            <a:r>
              <a:rPr lang="en-US" sz="2100" b="1" smtClean="0"/>
              <a:t>Prof. Lila Barrera-Hernandez</a:t>
            </a:r>
          </a:p>
          <a:p>
            <a:pPr marR="0">
              <a:lnSpc>
                <a:spcPct val="80000"/>
              </a:lnSpc>
            </a:pPr>
            <a:r>
              <a:rPr lang="en-US" sz="2100" b="1" smtClean="0"/>
              <a:t>University of Calgary, CA</a:t>
            </a:r>
          </a:p>
          <a:p>
            <a:pPr marR="0">
              <a:lnSpc>
                <a:spcPct val="80000"/>
              </a:lnSpc>
            </a:pPr>
            <a:r>
              <a:rPr lang="en-US" sz="2100" b="1" smtClean="0"/>
              <a:t>Lila.kbh@gmail.com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In situ resources vested in State</a:t>
            </a:r>
          </a:p>
          <a:p>
            <a:r>
              <a:rPr lang="en-US" smtClean="0"/>
              <a:t>Surface rights unclear</a:t>
            </a:r>
          </a:p>
          <a:p>
            <a:r>
              <a:rPr lang="en-US" smtClean="0"/>
              <a:t>Private Investment Promotion Regime in place</a:t>
            </a:r>
          </a:p>
          <a:p>
            <a:r>
              <a:rPr lang="en-US" smtClean="0"/>
              <a:t>Foreign investment encouraged</a:t>
            </a:r>
          </a:p>
          <a:p>
            <a:r>
              <a:rPr lang="en-US" smtClean="0"/>
              <a:t>Shared authority</a:t>
            </a:r>
          </a:p>
          <a:p>
            <a:pPr>
              <a:buFont typeface="Wingdings 3" pitchFamily="18" charset="2"/>
              <a:buNone/>
            </a:pPr>
            <a:r>
              <a:rPr lang="en-US" smtClean="0"/>
              <a:t>	- Ministry of Energy and Mines</a:t>
            </a:r>
          </a:p>
          <a:p>
            <a:pPr>
              <a:buFont typeface="Wingdings 3" pitchFamily="18" charset="2"/>
              <a:buNone/>
            </a:pPr>
            <a:r>
              <a:rPr lang="en-US" smtClean="0"/>
              <a:t>	- Regional Governments</a:t>
            </a:r>
          </a:p>
          <a:p>
            <a:r>
              <a:rPr lang="en-US" smtClean="0"/>
              <a:t>Renewed emphasis in the private investment model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BACKGROUND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 smtClean="0"/>
              <a:t>June 2007: 75 </a:t>
            </a:r>
            <a:r>
              <a:rPr lang="en-US" dirty="0"/>
              <a:t>cases of social conflict </a:t>
            </a:r>
            <a:endParaRPr lang="en-US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 smtClean="0"/>
              <a:t>March 2008: 93</a:t>
            </a:r>
            <a:r>
              <a:rPr lang="en-US" dirty="0"/>
              <a:t> </a:t>
            </a:r>
            <a:r>
              <a:rPr lang="en-US" dirty="0" smtClean="0"/>
              <a:t>cases of social conflict 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 smtClean="0"/>
              <a:t>July 2008: 147 cases of social conflict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 smtClean="0"/>
              <a:t>About 2/3 related to extractive activities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 smtClean="0"/>
              <a:t>About 2/3 in areas where the majority of the population lives below the poverty line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endParaRPr lang="en-US" dirty="0" smtClean="0"/>
          </a:p>
          <a:p>
            <a:pPr marL="0" indent="0" fontAlgn="auto">
              <a:spcAft>
                <a:spcPts val="0"/>
              </a:spcAft>
              <a:buFont typeface="Wingdings 3"/>
              <a:buNone/>
              <a:defRPr/>
            </a:pPr>
            <a:r>
              <a:rPr lang="en-US" dirty="0" smtClean="0"/>
              <a:t>“CONFLICT SITUATIONS” = </a:t>
            </a:r>
            <a:r>
              <a:rPr lang="en-US" dirty="0"/>
              <a:t>threat to human life, integrity or health; damage to private or public property; impairment to free movement of people or things; impairment to the exercise of public authority; or, public services’ stoppage.  </a:t>
            </a:r>
            <a:endParaRPr lang="en-US" dirty="0" smtClean="0"/>
          </a:p>
          <a:p>
            <a:pPr marL="365760" indent="-256032" algn="r" fontAlgn="auto">
              <a:spcAft>
                <a:spcPts val="0"/>
              </a:spcAft>
              <a:buFont typeface="Wingdings 3"/>
              <a:buNone/>
              <a:defRPr/>
            </a:pPr>
            <a:endParaRPr lang="en-US" sz="2600" dirty="0" smtClean="0"/>
          </a:p>
          <a:p>
            <a:pPr marL="365760" indent="-256032" algn="r" fontAlgn="auto">
              <a:spcAft>
                <a:spcPts val="0"/>
              </a:spcAft>
              <a:buFont typeface="Wingdings 3"/>
              <a:buNone/>
              <a:defRPr/>
            </a:pPr>
            <a:r>
              <a:rPr lang="en-US" sz="2600" dirty="0"/>
              <a:t> </a:t>
            </a:r>
            <a:r>
              <a:rPr lang="en-US" sz="2600" dirty="0" smtClean="0"/>
              <a:t>                          (SOURCE: </a:t>
            </a:r>
            <a:r>
              <a:rPr lang="es-AR" sz="2600" dirty="0" smtClean="0"/>
              <a:t>Defensoría </a:t>
            </a:r>
            <a:r>
              <a:rPr lang="es-AR" sz="2600" dirty="0"/>
              <a:t>del Pueblo, Unidad de Conflictos </a:t>
            </a:r>
            <a:r>
              <a:rPr lang="es-AR" sz="2600" dirty="0" smtClean="0"/>
              <a:t>Sociales, </a:t>
            </a:r>
            <a:r>
              <a:rPr lang="es-AR" sz="2600" dirty="0" err="1"/>
              <a:t>available</a:t>
            </a:r>
            <a:r>
              <a:rPr lang="es-AR" sz="2600" dirty="0"/>
              <a:t> at: </a:t>
            </a:r>
            <a:r>
              <a:rPr lang="es-AR" sz="2600" dirty="0" smtClean="0">
                <a:hlinkClick r:id="rId2"/>
              </a:rPr>
              <a:t>www.defensoria.gob.pe</a:t>
            </a:r>
            <a:r>
              <a:rPr lang="es-AR" sz="2600" dirty="0" smtClean="0"/>
              <a:t>).</a:t>
            </a:r>
            <a:endParaRPr lang="en-US" sz="2600" dirty="0"/>
          </a:p>
          <a:p>
            <a:pPr marL="365760" indent="-256032" algn="ctr" fontAlgn="auto">
              <a:spcAft>
                <a:spcPts val="0"/>
              </a:spcAft>
              <a:buFont typeface="Wingdings 3"/>
              <a:buNone/>
              <a:defRPr/>
            </a:pP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3200" dirty="0" smtClean="0"/>
              <a:t>THE PROBLEM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342900" lvl="1" indent="-342900" algn="ctr" fontAlgn="auto">
              <a:spcBef>
                <a:spcPts val="324"/>
              </a:spcBef>
              <a:spcAft>
                <a:spcPts val="0"/>
              </a:spcAft>
              <a:buFont typeface="Verdana"/>
              <a:buNone/>
              <a:defRPr/>
            </a:pPr>
            <a:r>
              <a:rPr lang="en-US" sz="3400" dirty="0" smtClean="0"/>
              <a:t>Creation of </a:t>
            </a:r>
            <a:r>
              <a:rPr lang="en-US" sz="3400" b="1" cap="all" dirty="0"/>
              <a:t>OFICINA GENERAL DE GESTION </a:t>
            </a:r>
            <a:r>
              <a:rPr lang="en-US" sz="3400" b="1" cap="all" dirty="0" smtClean="0"/>
              <a:t>SOCIAL/ </a:t>
            </a:r>
            <a:r>
              <a:rPr lang="en-US" sz="3400" b="1" cap="all" dirty="0"/>
              <a:t>General Social Management Bureau (OGGS</a:t>
            </a:r>
            <a:r>
              <a:rPr lang="en-US" sz="3400" b="1" cap="all" dirty="0" smtClean="0"/>
              <a:t>)</a:t>
            </a:r>
          </a:p>
          <a:p>
            <a:pPr marL="342900" lvl="1" indent="-342900" fontAlgn="auto">
              <a:spcBef>
                <a:spcPts val="324"/>
              </a:spcBef>
              <a:spcAft>
                <a:spcPts val="0"/>
              </a:spcAft>
              <a:buFont typeface="Verdana"/>
              <a:buNone/>
              <a:defRPr/>
            </a:pPr>
            <a:endParaRPr lang="en-US" b="1" cap="all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/>
              <a:t>Formulation of policies and plans that promote harmonious relations between companies, civil society, regional authorities, and other government bodies;</a:t>
            </a:r>
            <a:endParaRPr lang="en-US" sz="2800" dirty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/>
              <a:t>Assistance with regulatory development;</a:t>
            </a:r>
            <a:endParaRPr lang="en-US" sz="2800" dirty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>
                <a:solidFill>
                  <a:srgbClr val="FF0000"/>
                </a:solidFill>
              </a:rPr>
              <a:t>Promotion of conflict resolution, and agreements between parties</a:t>
            </a:r>
            <a:r>
              <a:rPr lang="en-US" dirty="0"/>
              <a:t>;</a:t>
            </a:r>
            <a:endParaRPr lang="en-US" sz="2800" dirty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/>
              <a:t>Promotion and elaboration of social studies;</a:t>
            </a:r>
            <a:endParaRPr lang="en-US" sz="2800" dirty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/>
              <a:t>Assessment and advice in relation to EIAs;</a:t>
            </a:r>
            <a:endParaRPr lang="en-US" sz="2800" dirty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/>
              <a:t>Provision of general advise on social issues;</a:t>
            </a:r>
            <a:endParaRPr lang="en-US" sz="2800" dirty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/>
              <a:t>Participation in public hearings as required by the EIA process;</a:t>
            </a:r>
            <a:endParaRPr lang="en-US" sz="2800" dirty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/>
              <a:t>Training and capacity building; and,</a:t>
            </a:r>
            <a:endParaRPr lang="en-US" sz="2800" dirty="0"/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/>
              <a:t>Design and promotion of international cooperation </a:t>
            </a:r>
            <a:r>
              <a:rPr lang="en-US" dirty="0" smtClean="0"/>
              <a:t>.</a:t>
            </a:r>
            <a:endParaRPr lang="en-US" b="1" cap="all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THE SOLUTION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254500"/>
          </a:xfrm>
        </p:spPr>
        <p:txBody>
          <a:bodyPr/>
          <a:lstStyle/>
          <a:p>
            <a:r>
              <a:rPr lang="en-US" smtClean="0"/>
              <a:t>Regulations</a:t>
            </a:r>
          </a:p>
          <a:p>
            <a:pPr>
              <a:buFont typeface="Wingdings 3" pitchFamily="18" charset="2"/>
              <a:buNone/>
            </a:pPr>
            <a:r>
              <a:rPr lang="en-US" smtClean="0"/>
              <a:t>	-	Supreme Decree 012-2008-EM </a:t>
            </a:r>
          </a:p>
          <a:p>
            <a:pPr>
              <a:buFont typeface="Wingdings 3" pitchFamily="18" charset="2"/>
              <a:buNone/>
            </a:pPr>
            <a:r>
              <a:rPr lang="en-US" smtClean="0"/>
              <a:t>	-	Ministerial Resolution 304-2008 MEM/DM</a:t>
            </a:r>
          </a:p>
          <a:p>
            <a:pPr>
              <a:buFont typeface="Wingdings 3" pitchFamily="18" charset="2"/>
              <a:buNone/>
            </a:pPr>
            <a:endParaRPr lang="en-US" smtClean="0"/>
          </a:p>
          <a:p>
            <a:r>
              <a:rPr lang="en-US" smtClean="0"/>
              <a:t>Best Practices (ongoing)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OGGS ACCOMPLISHMENTS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600" dirty="0" smtClean="0"/>
              <a:t>DECREE 12-2008: PUBLIC PARTICIPATION IN OIL AND GAS</a:t>
            </a:r>
            <a:endParaRPr lang="en-US" sz="3600" dirty="0"/>
          </a:p>
        </p:txBody>
      </p:sp>
      <p:pic>
        <p:nvPicPr>
          <p:cNvPr id="18434" name="Diagram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71800" y="1497013"/>
            <a:ext cx="5035550" cy="513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Content Placeholder 3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025900"/>
          </a:xfrm>
        </p:spPr>
        <p:txBody>
          <a:bodyPr/>
          <a:lstStyle/>
          <a:p>
            <a:r>
              <a:rPr lang="en-US" smtClean="0"/>
              <a:t>Revise mandates to level playing field</a:t>
            </a:r>
          </a:p>
          <a:p>
            <a:pPr>
              <a:buFont typeface="Wingdings 3" pitchFamily="18" charset="2"/>
              <a:buNone/>
            </a:pPr>
            <a:endParaRPr lang="en-US" smtClean="0"/>
          </a:p>
          <a:p>
            <a:r>
              <a:rPr lang="en-US" smtClean="0"/>
              <a:t>Expand opportunities for participation</a:t>
            </a:r>
          </a:p>
          <a:p>
            <a:pPr>
              <a:buFont typeface="Wingdings 3" pitchFamily="18" charset="2"/>
              <a:buNone/>
            </a:pPr>
            <a:endParaRPr lang="en-US" smtClean="0"/>
          </a:p>
          <a:p>
            <a:r>
              <a:rPr lang="en-US" smtClean="0"/>
              <a:t>Enhance sectoral coordination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CHALLENGES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2286000"/>
          </a:xfrm>
        </p:spPr>
        <p:txBody>
          <a:bodyPr/>
          <a:lstStyle/>
          <a:p>
            <a:r>
              <a:rPr lang="en-US" smtClean="0"/>
              <a:t>Creation of Environment Ministry</a:t>
            </a:r>
          </a:p>
          <a:p>
            <a:pPr>
              <a:buFont typeface="Wingdings 3" pitchFamily="18" charset="2"/>
              <a:buNone/>
            </a:pPr>
            <a:endParaRPr lang="en-US" smtClean="0"/>
          </a:p>
          <a:p>
            <a:r>
              <a:rPr lang="en-US" smtClean="0"/>
              <a:t>Push to weaken communal lands’ regime</a:t>
            </a:r>
          </a:p>
          <a:p>
            <a:pPr>
              <a:buFont typeface="Wingdings 3" pitchFamily="18" charset="2"/>
              <a:buNone/>
            </a:pPr>
            <a:r>
              <a:rPr lang="en-US" smtClean="0"/>
              <a:t>	“El perro del hortelano.”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0668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RELEVANT DEVELOPMENTS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en-US" dirty="0" smtClean="0"/>
              <a:t>¡GRACIAS!</a:t>
            </a:r>
            <a:br>
              <a:rPr lang="en-US" dirty="0" smtClean="0"/>
            </a:br>
            <a:r>
              <a:rPr lang="en-US" dirty="0" smtClean="0"/>
              <a:t>THANK YOU!</a:t>
            </a:r>
            <a:endParaRPr lang="en-US" dirty="0"/>
          </a:p>
        </p:txBody>
      </p:sp>
      <p:sp>
        <p:nvSpPr>
          <p:cNvPr id="21506" name="Subtitle 4"/>
          <p:cNvSpPr>
            <a:spLocks noGrp="1"/>
          </p:cNvSpPr>
          <p:nvPr>
            <p:ph type="subTitle" idx="1"/>
          </p:nvPr>
        </p:nvSpPr>
        <p:spPr>
          <a:xfrm>
            <a:off x="685800" y="4038600"/>
            <a:ext cx="7772400" cy="773113"/>
          </a:xfrm>
        </p:spPr>
        <p:txBody>
          <a:bodyPr/>
          <a:lstStyle/>
          <a:p>
            <a:pPr marR="0"/>
            <a:r>
              <a:rPr lang="en-US" b="1" smtClean="0"/>
              <a:t>Lila.kbh@gmail.com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177</TotalTime>
  <Words>252</Words>
  <Application>Microsoft Office PowerPoint</Application>
  <PresentationFormat>On-screen Show (4:3)</PresentationFormat>
  <Paragraphs>46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Design Template</vt:lpstr>
      </vt:variant>
      <vt:variant>
        <vt:i4>6</vt:i4>
      </vt:variant>
      <vt:variant>
        <vt:lpstr>Slide Titles</vt:lpstr>
      </vt:variant>
      <vt:variant>
        <vt:i4>9</vt:i4>
      </vt:variant>
    </vt:vector>
  </HeadingPairs>
  <TitlesOfParts>
    <vt:vector size="21" baseType="lpstr">
      <vt:lpstr>Lucida Sans Unicode</vt:lpstr>
      <vt:lpstr>Arial</vt:lpstr>
      <vt:lpstr>Wingdings 3</vt:lpstr>
      <vt:lpstr>Verdana</vt:lpstr>
      <vt:lpstr>Wingdings 2</vt:lpstr>
      <vt:lpstr>Calibri</vt:lpstr>
      <vt:lpstr>Concourse</vt:lpstr>
      <vt:lpstr>Concourse</vt:lpstr>
      <vt:lpstr>Concourse</vt:lpstr>
      <vt:lpstr>Concourse</vt:lpstr>
      <vt:lpstr>Concourse</vt:lpstr>
      <vt:lpstr>Concourse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PUBLIC PARTICIPATION AND SOCIAL IMPACT MANAGEMENT IN PERU</dc:title>
  <dc:creator>Lila Barrera-Hernandez</dc:creator>
  <cp:lastModifiedBy>COEMaster</cp:lastModifiedBy>
  <cp:revision>36</cp:revision>
  <dcterms:created xsi:type="dcterms:W3CDTF">2008-10-28T17:55:05Z</dcterms:created>
  <dcterms:modified xsi:type="dcterms:W3CDTF">2009-01-09T16:26:51Z</dcterms:modified>
</cp:coreProperties>
</file>