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sldIdLst>
    <p:sldId id="256" r:id="rId2"/>
    <p:sldId id="291" r:id="rId3"/>
    <p:sldId id="302" r:id="rId4"/>
    <p:sldId id="294" r:id="rId5"/>
    <p:sldId id="293" r:id="rId6"/>
    <p:sldId id="285" r:id="rId7"/>
    <p:sldId id="299" r:id="rId8"/>
    <p:sldId id="300" r:id="rId9"/>
    <p:sldId id="297" r:id="rId10"/>
    <p:sldId id="301" r:id="rId11"/>
    <p:sldId id="286" r:id="rId12"/>
    <p:sldId id="287" r:id="rId13"/>
    <p:sldId id="288" r:id="rId14"/>
    <p:sldId id="303" r:id="rId15"/>
    <p:sldId id="289" r:id="rId16"/>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650E"/>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9" d="100"/>
          <a:sy n="39" d="100"/>
        </p:scale>
        <p:origin x="-1205"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1D3981-58A4-4C4D-B36C-22533641FFD5}" type="datetimeFigureOut">
              <a:rPr lang="pt-BR" smtClean="0"/>
              <a:pPr/>
              <a:t>03/07/2011</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DA20BF-F098-46C7-9DD3-2640E279314A}" type="slidenum">
              <a:rPr lang="pt-BR" smtClean="0"/>
              <a:pPr/>
              <a:t>‹#›</a:t>
            </a:fld>
            <a:endParaRPr lang="pt-BR"/>
          </a:p>
        </p:txBody>
      </p:sp>
    </p:spTree>
    <p:extLst>
      <p:ext uri="{BB962C8B-B14F-4D97-AF65-F5344CB8AC3E}">
        <p14:creationId xmlns="" xmlns:p14="http://schemas.microsoft.com/office/powerpoint/2010/main" val="2846272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2</a:t>
            </a:fld>
            <a:endParaRPr lang="pt-BR"/>
          </a:p>
        </p:txBody>
      </p:sp>
    </p:spTree>
    <p:extLst>
      <p:ext uri="{BB962C8B-B14F-4D97-AF65-F5344CB8AC3E}">
        <p14:creationId xmlns="" xmlns:p14="http://schemas.microsoft.com/office/powerpoint/2010/main" val="340947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3</a:t>
            </a:fld>
            <a:endParaRPr lang="pt-BR"/>
          </a:p>
        </p:txBody>
      </p:sp>
    </p:spTree>
    <p:extLst>
      <p:ext uri="{BB962C8B-B14F-4D97-AF65-F5344CB8AC3E}">
        <p14:creationId xmlns="" xmlns:p14="http://schemas.microsoft.com/office/powerpoint/2010/main" val="3409472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4</a:t>
            </a:fld>
            <a:endParaRPr lang="pt-BR"/>
          </a:p>
        </p:txBody>
      </p:sp>
    </p:spTree>
    <p:extLst>
      <p:ext uri="{BB962C8B-B14F-4D97-AF65-F5344CB8AC3E}">
        <p14:creationId xmlns="" xmlns:p14="http://schemas.microsoft.com/office/powerpoint/2010/main" val="3409472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5</a:t>
            </a:fld>
            <a:endParaRPr lang="pt-BR"/>
          </a:p>
        </p:txBody>
      </p:sp>
    </p:spTree>
    <p:extLst>
      <p:ext uri="{BB962C8B-B14F-4D97-AF65-F5344CB8AC3E}">
        <p14:creationId xmlns="" xmlns:p14="http://schemas.microsoft.com/office/powerpoint/2010/main" val="3409472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6</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7</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8</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9</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10</a:t>
            </a:fld>
            <a:endParaRPr lang="pt-B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11</a:t>
            </a:fld>
            <a:endParaRPr lang="pt-B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CDA20BF-F098-46C7-9DD3-2640E279314A}" type="slidenum">
              <a:rPr lang="pt-BR" smtClean="0"/>
              <a:pPr/>
              <a:t>12</a:t>
            </a:fld>
            <a:endParaRPr lang="pt-B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13</a:t>
            </a:fld>
            <a:endParaRPr lang="pt-BR"/>
          </a:p>
        </p:txBody>
      </p:sp>
    </p:spTree>
    <p:extLst>
      <p:ext uri="{BB962C8B-B14F-4D97-AF65-F5344CB8AC3E}">
        <p14:creationId xmlns="" xmlns:p14="http://schemas.microsoft.com/office/powerpoint/2010/main" val="3835491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14</a:t>
            </a:fld>
            <a:endParaRPr lang="pt-BR"/>
          </a:p>
        </p:txBody>
      </p:sp>
    </p:spTree>
    <p:extLst>
      <p:ext uri="{BB962C8B-B14F-4D97-AF65-F5344CB8AC3E}">
        <p14:creationId xmlns="" xmlns:p14="http://schemas.microsoft.com/office/powerpoint/2010/main" val="3835491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5CDA20BF-F098-46C7-9DD3-2640E279314A}" type="slidenum">
              <a:rPr lang="pt-BR" smtClean="0"/>
              <a:pPr/>
              <a:t>15</a:t>
            </a:fld>
            <a:endParaRPr lang="pt-BR"/>
          </a:p>
        </p:txBody>
      </p:sp>
    </p:spTree>
    <p:extLst>
      <p:ext uri="{BB962C8B-B14F-4D97-AF65-F5344CB8AC3E}">
        <p14:creationId xmlns="" xmlns:p14="http://schemas.microsoft.com/office/powerpoint/2010/main" val="18737829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10" name="Triângulo retângulo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ítulo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BR" smtClean="0"/>
              <a:t>Clique para editar o estilo do subtítulo mestre</a:t>
            </a:r>
            <a:endParaRPr kumimoji="0" lang="en-US"/>
          </a:p>
        </p:txBody>
      </p:sp>
      <p:grpSp>
        <p:nvGrpSpPr>
          <p:cNvPr id="2" name="Grupo 1"/>
          <p:cNvGrpSpPr/>
          <p:nvPr/>
        </p:nvGrpSpPr>
        <p:grpSpPr>
          <a:xfrm>
            <a:off x="-3765" y="4953000"/>
            <a:ext cx="9147765" cy="1912088"/>
            <a:chOff x="-3765" y="4832896"/>
            <a:chExt cx="9147765" cy="2032192"/>
          </a:xfrm>
        </p:grpSpPr>
        <p:sp>
          <p:nvSpPr>
            <p:cNvPr id="7" name="Forma liv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a liv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a liv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ector reto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Espaço Reservado para Data 29"/>
          <p:cNvSpPr>
            <a:spLocks noGrp="1"/>
          </p:cNvSpPr>
          <p:nvPr>
            <p:ph type="dt" sz="half" idx="10"/>
          </p:nvPr>
        </p:nvSpPr>
        <p:spPr/>
        <p:txBody>
          <a:bodyPr/>
          <a:lstStyle>
            <a:lvl1pPr>
              <a:defRPr>
                <a:solidFill>
                  <a:srgbClr val="FFFFFF"/>
                </a:solidFill>
              </a:defRPr>
            </a:lvl1pPr>
            <a:extLst/>
          </a:lstStyle>
          <a:p>
            <a:fld id="{C26211FB-00DD-4F3A-8919-90193A80FD6F}" type="datetimeFigureOut">
              <a:rPr lang="pt-BR" smtClean="0"/>
              <a:pPr/>
              <a:t>03/07/2011</a:t>
            </a:fld>
            <a:endParaRPr lang="pt-BR"/>
          </a:p>
        </p:txBody>
      </p:sp>
      <p:sp>
        <p:nvSpPr>
          <p:cNvPr id="19" name="Espaço Reservado para Rodapé 18"/>
          <p:cNvSpPr>
            <a:spLocks noGrp="1"/>
          </p:cNvSpPr>
          <p:nvPr>
            <p:ph type="ftr" sz="quarter" idx="11"/>
          </p:nvPr>
        </p:nvSpPr>
        <p:spPr/>
        <p:txBody>
          <a:bodyPr/>
          <a:lstStyle>
            <a:lvl1pPr>
              <a:defRPr>
                <a:solidFill>
                  <a:schemeClr val="accent1">
                    <a:tint val="20000"/>
                  </a:schemeClr>
                </a:solidFill>
              </a:defRPr>
            </a:lvl1pPr>
            <a:extLst/>
          </a:lstStyle>
          <a:p>
            <a:endParaRPr lang="pt-BR"/>
          </a:p>
        </p:txBody>
      </p:sp>
      <p:sp>
        <p:nvSpPr>
          <p:cNvPr id="27" name="Espaço Reservado para Número de Slide 26"/>
          <p:cNvSpPr>
            <a:spLocks noGrp="1"/>
          </p:cNvSpPr>
          <p:nvPr>
            <p:ph type="sldNum" sz="quarter" idx="12"/>
          </p:nvPr>
        </p:nvSpPr>
        <p:spPr/>
        <p:txBody>
          <a:bodyPr/>
          <a:lstStyle>
            <a:lvl1pPr>
              <a:defRPr>
                <a:solidFill>
                  <a:srgbClr val="FFFFFF"/>
                </a:solidFill>
              </a:defRPr>
            </a:lvl1pPr>
            <a:extLst/>
          </a:lstStyle>
          <a:p>
            <a:fld id="{F5F15D18-F92B-4FC0-83FA-1E971C34540A}" type="slidenum">
              <a:rPr lang="pt-BR" smtClean="0"/>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F5F15D18-F92B-4FC0-83FA-1E971C34540A}" type="slidenum">
              <a:rPr lang="pt-BR" smtClean="0"/>
              <a:pPr/>
              <a:t>‹#›</a:t>
            </a:fld>
            <a:endParaRPr lang="pt-BR"/>
          </a:p>
        </p:txBody>
      </p:sp>
      <p:sp>
        <p:nvSpPr>
          <p:cNvPr id="7" name="Título 6"/>
          <p:cNvSpPr>
            <a:spLocks noGrp="1"/>
          </p:cNvSpPr>
          <p:nvPr>
            <p:ph type="title"/>
          </p:nvPr>
        </p:nvSpPr>
        <p:spPr/>
        <p:txBody>
          <a:bodyPr rtlCol="0"/>
          <a:lstStyle>
            <a:extLst/>
          </a:lstStyle>
          <a:p>
            <a:r>
              <a:rPr kumimoji="0" lang="pt-BR" smtClean="0"/>
              <a:t>Clique para editar o estilo do título mestre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F5F15D18-F92B-4FC0-83FA-1E971C34540A}" type="slidenum">
              <a:rPr lang="pt-BR" smtClean="0"/>
              <a:pPr/>
              <a:t>‹#›</a:t>
            </a:fld>
            <a:endParaRPr lang="pt-BR"/>
          </a:p>
        </p:txBody>
      </p:sp>
      <p:sp>
        <p:nvSpPr>
          <p:cNvPr id="7" name="Divis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ivis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bg>
      <p:bgRef idx="1002">
        <a:schemeClr val="bg1"/>
      </p:bgRef>
    </p:bg>
    <p:spTree>
      <p:nvGrpSpPr>
        <p:cNvPr id="1" name=""/>
        <p:cNvGrpSpPr/>
        <p:nvPr/>
      </p:nvGrpSpPr>
      <p:grpSpPr>
        <a:xfrm>
          <a:off x="0" y="0"/>
          <a:ext cx="0" cy="0"/>
          <a:chOff x="0" y="0"/>
          <a:chExt cx="0" cy="0"/>
        </a:xfrm>
      </p:grpSpPr>
      <p:sp>
        <p:nvSpPr>
          <p:cNvPr id="3" name="Espaço Reservado para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6" name="Espaço Reservado para Rodapé 5"/>
          <p:cNvSpPr>
            <a:spLocks noGrp="1"/>
          </p:cNvSpPr>
          <p:nvPr>
            <p:ph type="ftr" sz="quarter" idx="11"/>
          </p:nvPr>
        </p:nvSpPr>
        <p:spPr/>
        <p:txBody>
          <a:bodyPr/>
          <a:lstStyle>
            <a:extLst/>
          </a:lstStyle>
          <a:p>
            <a:endParaRPr lang="pt-BR"/>
          </a:p>
        </p:txBody>
      </p:sp>
      <p:sp>
        <p:nvSpPr>
          <p:cNvPr id="7" name="Espaço Reservado para Número de Slide 6"/>
          <p:cNvSpPr>
            <a:spLocks noGrp="1"/>
          </p:cNvSpPr>
          <p:nvPr>
            <p:ph type="sldNum" sz="quarter" idx="12"/>
          </p:nvPr>
        </p:nvSpPr>
        <p:spPr/>
        <p:txBody>
          <a:bodyPr/>
          <a:lstStyle>
            <a:extLst/>
          </a:lstStyle>
          <a:p>
            <a:fld id="{F5F15D18-F92B-4FC0-83FA-1E971C34540A}" type="slidenum">
              <a:rPr lang="pt-BR" smtClean="0"/>
              <a:pPr/>
              <a:t>‹#›</a:t>
            </a:fld>
            <a:endParaRPr lang="pt-BR"/>
          </a:p>
        </p:txBody>
      </p:sp>
      <p:sp>
        <p:nvSpPr>
          <p:cNvPr id="8" name="Título 7"/>
          <p:cNvSpPr>
            <a:spLocks noGrp="1"/>
          </p:cNvSpPr>
          <p:nvPr>
            <p:ph type="title"/>
          </p:nvPr>
        </p:nvSpPr>
        <p:spPr/>
        <p:txBody>
          <a:bodyPr rtlCol="0"/>
          <a:lstStyle>
            <a:extLst/>
          </a:lstStyle>
          <a:p>
            <a:r>
              <a:rPr kumimoji="0" lang="pt-BR" smtClean="0"/>
              <a:t>Clique para editar o estilo do título mestre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8" name="Espaço Reservado para Rodapé 7"/>
          <p:cNvSpPr>
            <a:spLocks noGrp="1"/>
          </p:cNvSpPr>
          <p:nvPr>
            <p:ph type="ftr" sz="quarter" idx="11"/>
          </p:nvPr>
        </p:nvSpPr>
        <p:spPr/>
        <p:txBody>
          <a:bodyPr/>
          <a:lstStyle>
            <a:extLst/>
          </a:lstStyle>
          <a:p>
            <a:endParaRPr lang="pt-BR"/>
          </a:p>
        </p:txBody>
      </p:sp>
      <p:sp>
        <p:nvSpPr>
          <p:cNvPr id="9" name="Espaço Reservado para Número de Slide 8"/>
          <p:cNvSpPr>
            <a:spLocks noGrp="1"/>
          </p:cNvSpPr>
          <p:nvPr>
            <p:ph type="sldNum" sz="quarter" idx="12"/>
          </p:nvPr>
        </p:nvSpPr>
        <p:spPr/>
        <p:txBody>
          <a:bodyPr/>
          <a:lstStyle>
            <a:extLst/>
          </a:lstStyle>
          <a:p>
            <a:fld id="{F5F15D18-F92B-4FC0-83FA-1E971C34540A}" type="slidenum">
              <a:rPr lang="pt-BR" smtClean="0"/>
              <a:pPr/>
              <a:t>‹#›</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bg>
      <p:bgRef idx="1002">
        <a:schemeClr val="bg1"/>
      </p:bgRef>
    </p:bg>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4" name="Espaço Reservado para Rodapé 3"/>
          <p:cNvSpPr>
            <a:spLocks noGrp="1"/>
          </p:cNvSpPr>
          <p:nvPr>
            <p:ph type="ftr" sz="quarter" idx="11"/>
          </p:nvPr>
        </p:nvSpPr>
        <p:spPr/>
        <p:txBody>
          <a:bodyPr/>
          <a:lstStyle>
            <a:extLst/>
          </a:lstStyle>
          <a:p>
            <a:endParaRPr lang="pt-BR"/>
          </a:p>
        </p:txBody>
      </p:sp>
      <p:sp>
        <p:nvSpPr>
          <p:cNvPr id="5" name="Espaço Reservado para Número de Slide 4"/>
          <p:cNvSpPr>
            <a:spLocks noGrp="1"/>
          </p:cNvSpPr>
          <p:nvPr>
            <p:ph type="sldNum" sz="quarter" idx="12"/>
          </p:nvPr>
        </p:nvSpPr>
        <p:spPr/>
        <p:txBody>
          <a:bodyPr/>
          <a:lstStyle>
            <a:extLst/>
          </a:lstStyle>
          <a:p>
            <a:fld id="{F5F15D18-F92B-4FC0-83FA-1E971C34540A}" type="slidenum">
              <a:rPr lang="pt-BR" smtClean="0"/>
              <a:pPr/>
              <a:t>‹#›</a:t>
            </a:fld>
            <a:endParaRPr lang="pt-BR"/>
          </a:p>
        </p:txBody>
      </p:sp>
      <p:sp>
        <p:nvSpPr>
          <p:cNvPr id="6" name="Título 5"/>
          <p:cNvSpPr>
            <a:spLocks noGrp="1"/>
          </p:cNvSpPr>
          <p:nvPr>
            <p:ph type="title"/>
          </p:nvPr>
        </p:nvSpPr>
        <p:spPr/>
        <p:txBody>
          <a:bodyPr rtlCol="0"/>
          <a:lstStyle>
            <a:extLst/>
          </a:lstStyle>
          <a:p>
            <a:r>
              <a:rPr kumimoji="0" lang="pt-BR" smtClean="0"/>
              <a:t>Clique para editar o estilo do título mestre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3" name="Espaço Reservado para Rodapé 2"/>
          <p:cNvSpPr>
            <a:spLocks noGrp="1"/>
          </p:cNvSpPr>
          <p:nvPr>
            <p:ph type="ftr" sz="quarter" idx="11"/>
          </p:nvPr>
        </p:nvSpPr>
        <p:spPr/>
        <p:txBody>
          <a:bodyPr/>
          <a:lstStyle>
            <a:extLst/>
          </a:lstStyle>
          <a:p>
            <a:endParaRPr lang="pt-BR"/>
          </a:p>
        </p:txBody>
      </p:sp>
      <p:sp>
        <p:nvSpPr>
          <p:cNvPr id="4" name="Espaço Reservado para Número de Slide 3"/>
          <p:cNvSpPr>
            <a:spLocks noGrp="1"/>
          </p:cNvSpPr>
          <p:nvPr>
            <p:ph type="sldNum" sz="quarter" idx="12"/>
          </p:nvPr>
        </p:nvSpPr>
        <p:spPr/>
        <p:txBody>
          <a:bodyPr/>
          <a:lstStyle>
            <a:extLst/>
          </a:lstStyle>
          <a:p>
            <a:fld id="{F5F15D18-F92B-4FC0-83FA-1E971C34540A}" type="slidenum">
              <a:rPr lang="pt-BR" smtClean="0"/>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a:xfrm>
            <a:off x="6727032" y="6407944"/>
            <a:ext cx="1920240" cy="365760"/>
          </a:xfrm>
        </p:spPr>
        <p:txBody>
          <a:bodyPr/>
          <a:lstStyle>
            <a:extLst/>
          </a:lstStyle>
          <a:p>
            <a:fld id="{C26211FB-00DD-4F3A-8919-90193A80FD6F}" type="datetimeFigureOut">
              <a:rPr lang="pt-BR" smtClean="0"/>
              <a:pPr/>
              <a:t>03/07/2011</a:t>
            </a:fld>
            <a:endParaRPr lang="pt-BR"/>
          </a:p>
        </p:txBody>
      </p:sp>
      <p:sp>
        <p:nvSpPr>
          <p:cNvPr id="6" name="Espaço Reservado para Rodapé 5"/>
          <p:cNvSpPr>
            <a:spLocks noGrp="1"/>
          </p:cNvSpPr>
          <p:nvPr>
            <p:ph type="ftr" sz="quarter" idx="11"/>
          </p:nvPr>
        </p:nvSpPr>
        <p:spPr/>
        <p:txBody>
          <a:bodyPr/>
          <a:lstStyle>
            <a:extLst/>
          </a:lstStyle>
          <a:p>
            <a:endParaRPr lang="pt-BR"/>
          </a:p>
        </p:txBody>
      </p:sp>
      <p:sp>
        <p:nvSpPr>
          <p:cNvPr id="7" name="Espaço Reservado para Número de Slide 6"/>
          <p:cNvSpPr>
            <a:spLocks noGrp="1"/>
          </p:cNvSpPr>
          <p:nvPr>
            <p:ph type="sldNum" sz="quarter" idx="12"/>
          </p:nvPr>
        </p:nvSpPr>
        <p:spPr/>
        <p:txBody>
          <a:bodyPr/>
          <a:lstStyle>
            <a:extLst/>
          </a:lstStyle>
          <a:p>
            <a:fld id="{F5F15D18-F92B-4FC0-83FA-1E971C34540A}" type="slidenum">
              <a:rPr lang="pt-BR" smtClean="0"/>
              <a:pPr/>
              <a:t>‹#›</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4" name="Espaço Reservado para Texto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t-BR" smtClean="0"/>
              <a:t>Clique para editar os estilos do texto mestre</a:t>
            </a:r>
          </a:p>
        </p:txBody>
      </p:sp>
      <p:sp>
        <p:nvSpPr>
          <p:cNvPr id="3" name="Espaço Reservado par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t-BR" smtClean="0"/>
              <a:t>Clique no ícone para adicionar uma imagem</a:t>
            </a:r>
            <a:endParaRPr kumimoji="0" lang="en-US" dirty="0"/>
          </a:p>
        </p:txBody>
      </p:sp>
      <p:sp>
        <p:nvSpPr>
          <p:cNvPr id="5" name="Espaço Reservado para Data 4"/>
          <p:cNvSpPr>
            <a:spLocks noGrp="1"/>
          </p:cNvSpPr>
          <p:nvPr>
            <p:ph type="dt" sz="half" idx="10"/>
          </p:nvPr>
        </p:nvSpPr>
        <p:spPr/>
        <p:txBody>
          <a:bodyPr/>
          <a:lstStyle>
            <a:lvl1pPr>
              <a:defRPr>
                <a:solidFill>
                  <a:schemeClr val="tx1"/>
                </a:solidFill>
              </a:defRPr>
            </a:lvl1pPr>
            <a:extLst/>
          </a:lstStyle>
          <a:p>
            <a:fld id="{C26211FB-00DD-4F3A-8919-90193A80FD6F}" type="datetimeFigureOut">
              <a:rPr lang="pt-BR" smtClean="0"/>
              <a:pPr/>
              <a:t>03/07/2011</a:t>
            </a:fld>
            <a:endParaRPr lang="pt-BR"/>
          </a:p>
        </p:txBody>
      </p:sp>
      <p:sp>
        <p:nvSpPr>
          <p:cNvPr id="6" name="Espaço Reservado para Rodapé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pt-BR"/>
          </a:p>
        </p:txBody>
      </p:sp>
      <p:sp>
        <p:nvSpPr>
          <p:cNvPr id="7" name="Espaço Reservado para Número de Slide 6"/>
          <p:cNvSpPr>
            <a:spLocks noGrp="1"/>
          </p:cNvSpPr>
          <p:nvPr>
            <p:ph type="sldNum" sz="quarter" idx="12"/>
          </p:nvPr>
        </p:nvSpPr>
        <p:spPr/>
        <p:txBody>
          <a:bodyPr/>
          <a:lstStyle>
            <a:lvl1pPr>
              <a:defRPr>
                <a:solidFill>
                  <a:schemeClr val="tx1"/>
                </a:solidFill>
              </a:defRPr>
            </a:lvl1pPr>
            <a:extLst/>
          </a:lstStyle>
          <a:p>
            <a:fld id="{F5F15D18-F92B-4FC0-83FA-1E971C34540A}" type="slidenum">
              <a:rPr lang="pt-BR" smtClean="0"/>
              <a:pPr/>
              <a:t>‹#›</a:t>
            </a:fld>
            <a:endParaRPr lang="pt-BR"/>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t-BR" smtClean="0"/>
              <a:t>Clique para editar o estilo do título mestre</a:t>
            </a:r>
            <a:endParaRPr kumimoji="0" lang="en-US"/>
          </a:p>
        </p:txBody>
      </p:sp>
      <p:sp>
        <p:nvSpPr>
          <p:cNvPr id="8" name="Forma livre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a livre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ângulo retângulo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ector reto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ivis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ivis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F5F15D18-F92B-4FC0-83FA-1E971C34540A}" type="slidenum">
              <a:rPr lang="pt-BR" smtClean="0"/>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extLs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extLst/>
          </a:lstStyle>
          <a:p>
            <a:fld id="{C26211FB-00DD-4F3A-8919-90193A80FD6F}" type="datetimeFigureOut">
              <a:rPr lang="pt-BR" smtClean="0"/>
              <a:pPr/>
              <a:t>03/07/2011</a:t>
            </a:fld>
            <a:endParaRPr lang="pt-BR"/>
          </a:p>
        </p:txBody>
      </p:sp>
      <p:sp>
        <p:nvSpPr>
          <p:cNvPr id="5" name="Espaço Reservado para Rodapé 4"/>
          <p:cNvSpPr>
            <a:spLocks noGrp="1"/>
          </p:cNvSpPr>
          <p:nvPr>
            <p:ph type="ftr" sz="quarter" idx="11"/>
          </p:nvPr>
        </p:nvSpPr>
        <p:spPr/>
        <p:txBody>
          <a:bodyPr/>
          <a:lstStyle>
            <a:extLst/>
          </a:lstStyle>
          <a:p>
            <a:endParaRPr lang="pt-BR"/>
          </a:p>
        </p:txBody>
      </p:sp>
      <p:sp>
        <p:nvSpPr>
          <p:cNvPr id="6" name="Espaço Reservado para Número de Slide 5"/>
          <p:cNvSpPr>
            <a:spLocks noGrp="1"/>
          </p:cNvSpPr>
          <p:nvPr>
            <p:ph type="sldNum" sz="quarter" idx="12"/>
          </p:nvPr>
        </p:nvSpPr>
        <p:spPr/>
        <p:txBody>
          <a:bodyPr/>
          <a:lstStyle>
            <a:extLst/>
          </a:lstStyle>
          <a:p>
            <a:fld id="{F5F15D18-F92B-4FC0-83FA-1E971C34540A}" type="slidenum">
              <a:rPr lang="pt-BR" smtClean="0"/>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a livre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ângulo retângulo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ector reto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ço Reservado para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26211FB-00DD-4F3A-8919-90193A80FD6F}" type="datetimeFigureOut">
              <a:rPr lang="pt-BR" smtClean="0"/>
              <a:pPr/>
              <a:t>03/07/2011</a:t>
            </a:fld>
            <a:endParaRPr lang="pt-BR"/>
          </a:p>
        </p:txBody>
      </p:sp>
      <p:sp>
        <p:nvSpPr>
          <p:cNvPr id="22" name="Espaço Reservado para Rodapé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pt-BR"/>
          </a:p>
        </p:txBody>
      </p:sp>
      <p:sp>
        <p:nvSpPr>
          <p:cNvPr id="18" name="Espaço Reservado para Número de Slide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5F15D18-F92B-4FC0-83FA-1E971C34540A}" type="slidenum">
              <a:rPr lang="pt-BR" smtClean="0"/>
              <a:pPr/>
              <a:t>‹#›</a:t>
            </a:fld>
            <a:endParaRPr lang="pt-B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file:///C:\Documents%20and%20Settings\SILVA\Desktop\maria%20luiza%20cobran&#231;a%20de%20recursos%20hidricos" TargetMode="Externa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file:///C:\Documents%20and%20Settings\SILVA\Desktop\maria%20luiza%20cobran&#231;a%20de%20recursos%20hidricos" TargetMode="Externa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file:///C:\Documents%20and%20Settings\SILVA\Desktop\maria%20luiza%20cobran&#231;a%20de%20recursos%20hidricos" TargetMode="Externa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file:///C:\Documents%20and%20Settings\SILVA\Desktop\maria%20luiza%20cobran&#231;a%20de%20recursos%20hidricos" TargetMode="Externa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file:///C:\Documents%20and%20Settings\SILVA\Desktop\maria%20luiza%20cobran&#231;a%20de%20recursos%20hidricos" TargetMode="Externa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file:///C:\Documents%20and%20Settings\SILVA\Desktop\maria%20luiza%20cobran&#231;a%20de%20recursos%20hidricos"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file:///C:\Documents%20and%20Settings\SILVA\Desktop\maria%20luiza%20cobran&#231;a%20de%20recursos%20hidricos" TargetMode="Externa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file:///C:\Documents%20and%20Settings\SILVA\Desktop\maria%20luiza%20cobran&#231;a%20de%20recursos%20hidricos" TargetMode="Externa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file:///C:\Documents%20and%20Settings\SILVA\Desktop\maria%20luiza%20cobran&#231;a%20de%20recursos%20hidricos"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10.vml"/><Relationship Id="rId4" Type="http://schemas.openxmlformats.org/officeDocument/2006/relationships/oleObject" Target="file:///C:\Documents%20and%20Settings\SILVA\Desktop\maria%20luiza%20cobran&#231;a%20de%20recursos%20hidrico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oleObject" Target="file:///C:\Documents%20and%20Settings\SILVA\Desktop\maria%20luiza%20cobran&#231;a%20de%20recursos%20hidricos"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oleObject" Target="file:///C:\Documents%20and%20Settings\SILVA\Desktop\maria%20luiza%20cobran&#231;a%20de%20recursos%20hidrico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0" y="1357298"/>
            <a:ext cx="9144000" cy="5500702"/>
          </a:xfrm>
          <a:prstGeom prst="rect">
            <a:avLst/>
          </a:prstGeom>
          <a:noFill/>
          <a:ln w="9525">
            <a:noFill/>
            <a:miter lim="800000"/>
            <a:headEnd/>
            <a:tailEnd/>
          </a:ln>
        </p:spPr>
      </p:pic>
      <p:sp>
        <p:nvSpPr>
          <p:cNvPr id="4" name="Title 3"/>
          <p:cNvSpPr>
            <a:spLocks noGrp="1"/>
          </p:cNvSpPr>
          <p:nvPr>
            <p:ph type="ctrTitle"/>
          </p:nvPr>
        </p:nvSpPr>
        <p:spPr/>
        <p:txBody>
          <a:bodyPr>
            <a:normAutofit/>
          </a:bodyPr>
          <a:lstStyle/>
          <a:p>
            <a:pPr algn="ctr"/>
            <a:r>
              <a:rPr lang="pt-BR" sz="2400" dirty="0" smtClean="0">
                <a:solidFill>
                  <a:schemeClr val="bg1"/>
                </a:solidFill>
                <a:latin typeface="Arial Black" pitchFamily="34" charset="0"/>
                <a:cs typeface="Aharoni" pitchFamily="2" charset="-79"/>
              </a:rPr>
              <a:t>COMMITTEES (PCJ) OF HIDROGRAPHICAL BASINS OF RIVERS PIRACICABA, CAPIVARI E JUNDIAÍ IN BRAZIL.</a:t>
            </a:r>
            <a:br>
              <a:rPr lang="pt-BR" sz="2400" dirty="0" smtClean="0">
                <a:solidFill>
                  <a:schemeClr val="bg1"/>
                </a:solidFill>
                <a:latin typeface="Arial Black" pitchFamily="34" charset="0"/>
                <a:cs typeface="Aharoni" pitchFamily="2" charset="-79"/>
              </a:rPr>
            </a:br>
            <a:endParaRPr lang="en-US" sz="2400" dirty="0">
              <a:solidFill>
                <a:schemeClr val="bg1"/>
              </a:solidFill>
              <a:latin typeface="Arial Black" pitchFamily="34" charset="0"/>
              <a:cs typeface="Aharoni" pitchFamily="2" charset="-79"/>
            </a:endParaRPr>
          </a:p>
        </p:txBody>
      </p:sp>
      <p:sp>
        <p:nvSpPr>
          <p:cNvPr id="5" name="Subtitle 4"/>
          <p:cNvSpPr>
            <a:spLocks noGrp="1"/>
          </p:cNvSpPr>
          <p:nvPr>
            <p:ph type="subTitle" idx="1"/>
          </p:nvPr>
        </p:nvSpPr>
        <p:spPr/>
        <p:txBody>
          <a:bodyPr>
            <a:normAutofit lnSpcReduction="10000"/>
          </a:bodyPr>
          <a:lstStyle/>
          <a:p>
            <a:pPr lvl="1"/>
            <a:r>
              <a:rPr lang="en-US" b="1" dirty="0" smtClean="0">
                <a:solidFill>
                  <a:schemeClr val="bg1"/>
                </a:solidFill>
              </a:rPr>
              <a:t>SILVIA ELENA BARRETO SABORITA</a:t>
            </a:r>
          </a:p>
          <a:p>
            <a:pPr lvl="1"/>
            <a:r>
              <a:rPr lang="en-US" b="1" dirty="0" smtClean="0">
                <a:solidFill>
                  <a:schemeClr val="bg1"/>
                </a:solidFill>
              </a:rPr>
              <a:t>EDSON RICARDO SALEME</a:t>
            </a:r>
          </a:p>
          <a:p>
            <a:pPr lvl="1"/>
            <a:r>
              <a:rPr lang="en-US" b="1" dirty="0" smtClean="0">
                <a:solidFill>
                  <a:schemeClr val="bg1"/>
                </a:solidFill>
              </a:rPr>
              <a:t>SAO PAULO  - BRAZIL</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extLst>
              <p:ext uri="{D42A27DB-BD31-4B8C-83A1-F6EECF244321}">
                <p14:modId xmlns="" xmlns:p14="http://schemas.microsoft.com/office/powerpoint/2010/main" val="501534509"/>
              </p:ext>
            </p:extLst>
          </p:nvPr>
        </p:nvGraphicFramePr>
        <p:xfrm>
          <a:off x="0" y="0"/>
          <a:ext cx="9144000" cy="7190656"/>
        </p:xfrm>
        <a:graphic>
          <a:graphicData uri="http://schemas.openxmlformats.org/presentationml/2006/ole">
            <p:oleObj spid="_x0000_s8201" name="Acrobat Document" r:id="rId4" imgW="6693480" imgH="8932320" progId="AcroExch.Document.7">
              <p:link updateAutomatic="1"/>
            </p:oleObj>
          </a:graphicData>
        </a:graphic>
      </p:graphicFrame>
      <p:sp>
        <p:nvSpPr>
          <p:cNvPr id="4" name="Content Placeholder 3"/>
          <p:cNvSpPr>
            <a:spLocks noGrp="1"/>
          </p:cNvSpPr>
          <p:nvPr>
            <p:ph idx="1"/>
          </p:nvPr>
        </p:nvSpPr>
        <p:spPr/>
        <p:txBody>
          <a:bodyPr/>
          <a:lstStyle/>
          <a:p>
            <a:pPr algn="just"/>
            <a:endParaRPr lang="pt-BR" sz="2400" b="1" dirty="0" smtClean="0"/>
          </a:p>
          <a:p>
            <a:pPr algn="just"/>
            <a:endParaRPr lang="pt-BR" sz="2400" b="1" dirty="0" smtClean="0"/>
          </a:p>
          <a:p>
            <a:pPr algn="just"/>
            <a:r>
              <a:rPr lang="pt-BR" sz="2400" b="1" dirty="0" smtClean="0">
                <a:solidFill>
                  <a:schemeClr val="bg1"/>
                </a:solidFill>
              </a:rPr>
              <a:t>COLLECTIVE DECISIONS FOR THE RIGHT CHOICES IN THE  CORRECT AND SUSTEINABLE USE OF THE WATER RESSOURCES                                       </a:t>
            </a:r>
          </a:p>
          <a:p>
            <a:pPr algn="just"/>
            <a:endParaRPr lang="pt-BR" sz="2800" b="1" dirty="0" smtClean="0">
              <a:solidFill>
                <a:schemeClr val="bg1"/>
              </a:solidFill>
            </a:endParaRPr>
          </a:p>
          <a:p>
            <a:endParaRPr lang="en-US" dirty="0"/>
          </a:p>
        </p:txBody>
      </p:sp>
      <p:sp>
        <p:nvSpPr>
          <p:cNvPr id="5" name="Title 4"/>
          <p:cNvSpPr>
            <a:spLocks noGrp="1"/>
          </p:cNvSpPr>
          <p:nvPr>
            <p:ph type="title"/>
          </p:nvPr>
        </p:nvSpPr>
        <p:spPr/>
        <p:txBody>
          <a:bodyPr/>
          <a:lstStyle/>
          <a:p>
            <a:r>
              <a:rPr lang="pt-BR" sz="4400" dirty="0" smtClean="0">
                <a:solidFill>
                  <a:schemeClr val="bg1"/>
                </a:solidFill>
              </a:rPr>
              <a:t>COMMITTEES OF BASINS</a:t>
            </a:r>
            <a:endParaRPr lang="en-US"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extLst>
              <p:ext uri="{D42A27DB-BD31-4B8C-83A1-F6EECF244321}">
                <p14:modId xmlns="" xmlns:p14="http://schemas.microsoft.com/office/powerpoint/2010/main" val="501534509"/>
              </p:ext>
            </p:extLst>
          </p:nvPr>
        </p:nvGraphicFramePr>
        <p:xfrm>
          <a:off x="0" y="0"/>
          <a:ext cx="9144000" cy="7190656"/>
        </p:xfrm>
        <a:graphic>
          <a:graphicData uri="http://schemas.openxmlformats.org/presentationml/2006/ole">
            <p:oleObj spid="_x0000_s39938" name="Acrobat Document" r:id="rId4" imgW="6693480" imgH="8932320" progId="AcroExch.Document.7">
              <p:link updateAutomatic="1"/>
            </p:oleObj>
          </a:graphicData>
        </a:graphic>
      </p:graphicFrame>
      <p:sp>
        <p:nvSpPr>
          <p:cNvPr id="3" name="Title 2"/>
          <p:cNvSpPr>
            <a:spLocks noGrp="1"/>
          </p:cNvSpPr>
          <p:nvPr>
            <p:ph type="title"/>
          </p:nvPr>
        </p:nvSpPr>
        <p:spPr/>
        <p:txBody>
          <a:bodyPr/>
          <a:lstStyle/>
          <a:p>
            <a:r>
              <a:rPr lang="en-US" dirty="0" smtClean="0">
                <a:solidFill>
                  <a:schemeClr val="bg1"/>
                </a:solidFill>
              </a:rPr>
              <a:t>PURPOSE OF THE PAPER</a:t>
            </a:r>
            <a:endParaRPr lang="en-US" dirty="0">
              <a:solidFill>
                <a:schemeClr val="bg1"/>
              </a:solidFill>
            </a:endParaRPr>
          </a:p>
        </p:txBody>
      </p:sp>
      <p:sp>
        <p:nvSpPr>
          <p:cNvPr id="4" name="Content Placeholder 3"/>
          <p:cNvSpPr>
            <a:spLocks noGrp="1"/>
          </p:cNvSpPr>
          <p:nvPr>
            <p:ph idx="1"/>
          </p:nvPr>
        </p:nvSpPr>
        <p:spPr/>
        <p:txBody>
          <a:bodyPr>
            <a:normAutofit lnSpcReduction="10000"/>
          </a:bodyPr>
          <a:lstStyle/>
          <a:p>
            <a:pPr algn="just">
              <a:buNone/>
            </a:pPr>
            <a:r>
              <a:rPr lang="en-US" dirty="0" smtClean="0">
                <a:solidFill>
                  <a:schemeClr val="bg1"/>
                </a:solidFill>
              </a:rPr>
              <a:t>This paper analyzes the progress attained in managing water resources after the establishment of PCJ Committees, an important tool to manage water resources in a decentralized and participative way.</a:t>
            </a:r>
          </a:p>
          <a:p>
            <a:pPr algn="just">
              <a:buNone/>
            </a:pPr>
            <a:r>
              <a:rPr lang="en-US" dirty="0" smtClean="0">
                <a:solidFill>
                  <a:schemeClr val="bg1"/>
                </a:solidFill>
              </a:rPr>
              <a:t>The  </a:t>
            </a:r>
            <a:r>
              <a:rPr lang="en-US" dirty="0" err="1" smtClean="0">
                <a:solidFill>
                  <a:schemeClr val="bg1"/>
                </a:solidFill>
              </a:rPr>
              <a:t>brazilian</a:t>
            </a:r>
            <a:r>
              <a:rPr lang="en-US" dirty="0" smtClean="0">
                <a:solidFill>
                  <a:schemeClr val="bg1"/>
                </a:solidFill>
              </a:rPr>
              <a:t> </a:t>
            </a:r>
            <a:r>
              <a:rPr lang="en-US" dirty="0" err="1" smtClean="0">
                <a:solidFill>
                  <a:schemeClr val="bg1"/>
                </a:solidFill>
              </a:rPr>
              <a:t>governamental</a:t>
            </a:r>
            <a:r>
              <a:rPr lang="en-US" dirty="0" smtClean="0">
                <a:solidFill>
                  <a:schemeClr val="bg1"/>
                </a:solidFill>
              </a:rPr>
              <a:t> agency of waters (ANA) indicated the need for working in a harmonious and integrated way in PCJ Basins. This institution supports the mutual management of water resources. </a:t>
            </a:r>
          </a:p>
          <a:p>
            <a:pPr algn="just">
              <a:buNone/>
            </a:pPr>
            <a:r>
              <a:rPr lang="en-US" dirty="0" smtClean="0"/>
              <a:t> </a:t>
            </a:r>
            <a:endParaRPr lang="en-US" dirty="0" smtClean="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extLst>
              <p:ext uri="{D42A27DB-BD31-4B8C-83A1-F6EECF244321}">
                <p14:modId xmlns="" xmlns:p14="http://schemas.microsoft.com/office/powerpoint/2010/main" val="501534509"/>
              </p:ext>
            </p:extLst>
          </p:nvPr>
        </p:nvGraphicFramePr>
        <p:xfrm>
          <a:off x="0" y="0"/>
          <a:ext cx="9144000" cy="7190656"/>
        </p:xfrm>
        <a:graphic>
          <a:graphicData uri="http://schemas.openxmlformats.org/presentationml/2006/ole">
            <p:oleObj spid="_x0000_s24578" name="Acrobat Document" r:id="rId4" imgW="6693480" imgH="8932320" progId="AcroExch.Document.7">
              <p:link updateAutomatic="1"/>
            </p:oleObj>
          </a:graphicData>
        </a:graphic>
      </p:graphicFrame>
      <p:sp>
        <p:nvSpPr>
          <p:cNvPr id="3" name="Title 2"/>
          <p:cNvSpPr>
            <a:spLocks noGrp="1"/>
          </p:cNvSpPr>
          <p:nvPr>
            <p:ph type="title"/>
          </p:nvPr>
        </p:nvSpPr>
        <p:spPr/>
        <p:txBody>
          <a:bodyPr/>
          <a:lstStyle/>
          <a:p>
            <a:r>
              <a:rPr lang="en-US" dirty="0" smtClean="0">
                <a:solidFill>
                  <a:schemeClr val="bg1"/>
                </a:solidFill>
              </a:rPr>
              <a:t>The constitution of the basin</a:t>
            </a:r>
            <a:endParaRPr lang="en-US" dirty="0">
              <a:solidFill>
                <a:schemeClr val="bg1"/>
              </a:solidFill>
            </a:endParaRPr>
          </a:p>
        </p:txBody>
      </p:sp>
      <p:sp>
        <p:nvSpPr>
          <p:cNvPr id="4" name="Content Placeholder 3"/>
          <p:cNvSpPr>
            <a:spLocks noGrp="1"/>
          </p:cNvSpPr>
          <p:nvPr>
            <p:ph idx="1"/>
          </p:nvPr>
        </p:nvSpPr>
        <p:spPr/>
        <p:txBody>
          <a:bodyPr/>
          <a:lstStyle/>
          <a:p>
            <a:pPr algn="just">
              <a:buNone/>
            </a:pPr>
            <a:r>
              <a:rPr lang="en-US" dirty="0" smtClean="0">
                <a:solidFill>
                  <a:schemeClr val="bg1"/>
                </a:solidFill>
              </a:rPr>
              <a:t>Here we are focusing the establishment of the Committees in Piracicaba, </a:t>
            </a:r>
            <a:r>
              <a:rPr lang="en-US" dirty="0" err="1" smtClean="0">
                <a:solidFill>
                  <a:schemeClr val="bg1"/>
                </a:solidFill>
              </a:rPr>
              <a:t>Capivarí</a:t>
            </a:r>
            <a:r>
              <a:rPr lang="en-US" dirty="0" smtClean="0">
                <a:solidFill>
                  <a:schemeClr val="bg1"/>
                </a:solidFill>
              </a:rPr>
              <a:t> and </a:t>
            </a:r>
            <a:r>
              <a:rPr lang="en-US" dirty="0" err="1" smtClean="0">
                <a:solidFill>
                  <a:schemeClr val="bg1"/>
                </a:solidFill>
              </a:rPr>
              <a:t>Jundiaí</a:t>
            </a:r>
            <a:r>
              <a:rPr lang="en-US" dirty="0" smtClean="0">
                <a:solidFill>
                  <a:schemeClr val="bg1"/>
                </a:solidFill>
              </a:rPr>
              <a:t> River Basins.</a:t>
            </a:r>
          </a:p>
          <a:p>
            <a:pPr algn="just">
              <a:buNone/>
            </a:pPr>
            <a:endParaRPr lang="en-US" dirty="0" smtClean="0">
              <a:solidFill>
                <a:schemeClr val="bg1"/>
              </a:solidFill>
            </a:endParaRPr>
          </a:p>
          <a:p>
            <a:pPr algn="just">
              <a:buNone/>
            </a:pPr>
            <a:r>
              <a:rPr lang="en-US" dirty="0" smtClean="0">
                <a:solidFill>
                  <a:schemeClr val="bg1"/>
                </a:solidFill>
              </a:rPr>
              <a:t>These basins and its sources  are located in one of wealthiest regions of Brazil, both economically and socially. </a:t>
            </a:r>
            <a:endParaRPr lang="en-US"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Object 2"/>
          <p:cNvGraphicFramePr>
            <a:graphicFrameLocks noChangeAspect="1"/>
          </p:cNvGraphicFramePr>
          <p:nvPr>
            <p:extLst>
              <p:ext uri="{D42A27DB-BD31-4B8C-83A1-F6EECF244321}">
                <p14:modId xmlns="" xmlns:p14="http://schemas.microsoft.com/office/powerpoint/2010/main" val="501534509"/>
              </p:ext>
            </p:extLst>
          </p:nvPr>
        </p:nvGraphicFramePr>
        <p:xfrm>
          <a:off x="0" y="0"/>
          <a:ext cx="9144000" cy="7190656"/>
        </p:xfrm>
        <a:graphic>
          <a:graphicData uri="http://schemas.openxmlformats.org/presentationml/2006/ole">
            <p:oleObj spid="_x0000_s23554" name="Acrobat Document" r:id="rId4" imgW="6693480" imgH="8932320" progId="AcroExch.Document.7">
              <p:link updateAutomatic="1"/>
            </p:oleObj>
          </a:graphicData>
        </a:graphic>
      </p:graphicFrame>
      <p:sp>
        <p:nvSpPr>
          <p:cNvPr id="3" name="Title 2"/>
          <p:cNvSpPr>
            <a:spLocks noGrp="1"/>
          </p:cNvSpPr>
          <p:nvPr>
            <p:ph type="title"/>
          </p:nvPr>
        </p:nvSpPr>
        <p:spPr/>
        <p:txBody>
          <a:bodyPr>
            <a:normAutofit fontScale="90000"/>
          </a:bodyPr>
          <a:lstStyle/>
          <a:p>
            <a:r>
              <a:rPr lang="en-US" dirty="0" err="1" smtClean="0">
                <a:solidFill>
                  <a:schemeClr val="bg1"/>
                </a:solidFill>
              </a:rPr>
              <a:t>Costitutional</a:t>
            </a:r>
            <a:r>
              <a:rPr lang="en-US" dirty="0" smtClean="0">
                <a:solidFill>
                  <a:schemeClr val="bg1"/>
                </a:solidFill>
              </a:rPr>
              <a:t> and legal regulation</a:t>
            </a:r>
            <a:endParaRPr lang="en-US" dirty="0">
              <a:solidFill>
                <a:schemeClr val="bg1"/>
              </a:solidFill>
            </a:endParaRPr>
          </a:p>
        </p:txBody>
      </p:sp>
      <p:sp>
        <p:nvSpPr>
          <p:cNvPr id="4" name="Content Placeholder 3"/>
          <p:cNvSpPr>
            <a:spLocks noGrp="1"/>
          </p:cNvSpPr>
          <p:nvPr>
            <p:ph idx="1"/>
          </p:nvPr>
        </p:nvSpPr>
        <p:spPr/>
        <p:txBody>
          <a:bodyPr>
            <a:normAutofit fontScale="92500"/>
          </a:bodyPr>
          <a:lstStyle/>
          <a:p>
            <a:pPr algn="just">
              <a:buNone/>
            </a:pPr>
            <a:r>
              <a:rPr lang="en-US" dirty="0" smtClean="0">
                <a:solidFill>
                  <a:schemeClr val="bg1"/>
                </a:solidFill>
              </a:rPr>
              <a:t>-As these rivers run through more than one State, they´re considered a Federal domain, as the article 20 of </a:t>
            </a:r>
            <a:r>
              <a:rPr lang="en-US" dirty="0" err="1" smtClean="0">
                <a:solidFill>
                  <a:schemeClr val="bg1"/>
                </a:solidFill>
              </a:rPr>
              <a:t>brazilian</a:t>
            </a:r>
            <a:r>
              <a:rPr lang="en-US" dirty="0" smtClean="0">
                <a:solidFill>
                  <a:schemeClr val="bg1"/>
                </a:solidFill>
              </a:rPr>
              <a:t> Constitution  indicates.</a:t>
            </a:r>
          </a:p>
          <a:p>
            <a:pPr algn="just">
              <a:buNone/>
            </a:pPr>
            <a:r>
              <a:rPr lang="en-US" dirty="0" smtClean="0">
                <a:solidFill>
                  <a:schemeClr val="bg1"/>
                </a:solidFill>
              </a:rPr>
              <a:t>- Under the decree of May 20, 2002, based upon the Law N</a:t>
            </a:r>
            <a:r>
              <a:rPr lang="en-US" baseline="30000" dirty="0" smtClean="0">
                <a:solidFill>
                  <a:schemeClr val="bg1"/>
                </a:solidFill>
              </a:rPr>
              <a:t>o</a:t>
            </a:r>
            <a:r>
              <a:rPr lang="en-US" dirty="0" smtClean="0">
                <a:solidFill>
                  <a:schemeClr val="bg1"/>
                </a:solidFill>
              </a:rPr>
              <a:t> 9.433-97, the domain of </a:t>
            </a:r>
            <a:r>
              <a:rPr lang="en-US" dirty="0" err="1" smtClean="0">
                <a:solidFill>
                  <a:schemeClr val="bg1"/>
                </a:solidFill>
              </a:rPr>
              <a:t>Jaguarí</a:t>
            </a:r>
            <a:r>
              <a:rPr lang="en-US" dirty="0" smtClean="0">
                <a:solidFill>
                  <a:schemeClr val="bg1"/>
                </a:solidFill>
              </a:rPr>
              <a:t> and </a:t>
            </a:r>
            <a:r>
              <a:rPr lang="en-US" dirty="0" err="1" smtClean="0">
                <a:solidFill>
                  <a:schemeClr val="bg1"/>
                </a:solidFill>
              </a:rPr>
              <a:t>Camanducaia</a:t>
            </a:r>
            <a:r>
              <a:rPr lang="en-US" dirty="0" smtClean="0">
                <a:solidFill>
                  <a:schemeClr val="bg1"/>
                </a:solidFill>
              </a:rPr>
              <a:t> rivers belongs to  the Federal Union.</a:t>
            </a:r>
          </a:p>
          <a:p>
            <a:pPr algn="just">
              <a:buNone/>
            </a:pPr>
            <a:r>
              <a:rPr lang="en-US" dirty="0" smtClean="0">
                <a:solidFill>
                  <a:schemeClr val="bg1"/>
                </a:solidFill>
              </a:rPr>
              <a:t>- Federal, regional, state and municipal laws are involved the conflict of laws aimed to environmental protection and water resources.  </a:t>
            </a:r>
            <a:endParaRPr lang="en-US" dirty="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 xmlns:p14="http://schemas.microsoft.com/office/powerpoint/2010/main" val="1521494470"/>
              </p:ext>
            </p:extLst>
          </p:nvPr>
        </p:nvGraphicFramePr>
        <p:xfrm>
          <a:off x="0" y="-171399"/>
          <a:ext cx="9229636" cy="7029400"/>
        </p:xfrm>
        <a:graphic>
          <a:graphicData uri="http://schemas.openxmlformats.org/presentationml/2006/ole">
            <p:oleObj spid="_x0000_s2055" name="Acrobat Document" r:id="rId4" imgW="6693480" imgH="8932320" progId="AcroExch.Document.7">
              <p:link updateAutomatic="1"/>
            </p:oleObj>
          </a:graphicData>
        </a:graphic>
      </p:graphicFrame>
      <p:sp>
        <p:nvSpPr>
          <p:cNvPr id="3" name="Title 2"/>
          <p:cNvSpPr>
            <a:spLocks noGrp="1"/>
          </p:cNvSpPr>
          <p:nvPr>
            <p:ph type="title"/>
          </p:nvPr>
        </p:nvSpPr>
        <p:spPr/>
        <p:txBody>
          <a:bodyPr>
            <a:normAutofit fontScale="90000"/>
          </a:bodyPr>
          <a:lstStyle/>
          <a:p>
            <a:r>
              <a:rPr lang="en-US" dirty="0" smtClean="0">
                <a:solidFill>
                  <a:schemeClr val="bg1"/>
                </a:solidFill>
              </a:rPr>
              <a:t>SOLUTION  OF PROBLEMS AND MANAGEMENT  OF THE BASIN</a:t>
            </a:r>
            <a:endParaRPr lang="en-US" dirty="0">
              <a:solidFill>
                <a:schemeClr val="bg1"/>
              </a:solidFill>
            </a:endParaRPr>
          </a:p>
        </p:txBody>
      </p:sp>
      <p:sp>
        <p:nvSpPr>
          <p:cNvPr id="4" name="Content Placeholder 3"/>
          <p:cNvSpPr>
            <a:spLocks noGrp="1"/>
          </p:cNvSpPr>
          <p:nvPr>
            <p:ph idx="1"/>
          </p:nvPr>
        </p:nvSpPr>
        <p:spPr/>
        <p:txBody>
          <a:bodyPr>
            <a:normAutofit fontScale="92500" lnSpcReduction="20000"/>
          </a:bodyPr>
          <a:lstStyle/>
          <a:p>
            <a:r>
              <a:rPr lang="en-US" dirty="0" smtClean="0"/>
              <a:t> </a:t>
            </a:r>
          </a:p>
          <a:p>
            <a:pPr algn="just"/>
            <a:r>
              <a:rPr lang="en-US" b="1" dirty="0" smtClean="0">
                <a:solidFill>
                  <a:srgbClr val="F2650E"/>
                </a:solidFill>
              </a:rPr>
              <a:t>The need for further discussions on the implementation of water resources public policies, and on charging for use of water at these three rivers basins, as a way to preserve, rationalize and implement the investments to be made. </a:t>
            </a:r>
          </a:p>
          <a:p>
            <a:pPr algn="just"/>
            <a:r>
              <a:rPr lang="en-US" b="1" dirty="0" smtClean="0">
                <a:solidFill>
                  <a:srgbClr val="F2650E"/>
                </a:solidFill>
              </a:rPr>
              <a:t>The basins were already managed by PCJ consortia, which performed an important role in the process of modernization and decentralization of water resources management of these basins. </a:t>
            </a:r>
          </a:p>
          <a:p>
            <a:r>
              <a:rPr lang="en-US" b="1" dirty="0" smtClean="0">
                <a:solidFill>
                  <a:schemeClr val="bg1"/>
                </a:solidFill>
              </a:rPr>
              <a:t> </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 xmlns:p14="http://schemas.microsoft.com/office/powerpoint/2010/main" val="1521494470"/>
              </p:ext>
            </p:extLst>
          </p:nvPr>
        </p:nvGraphicFramePr>
        <p:xfrm>
          <a:off x="0" y="-171399"/>
          <a:ext cx="9229636" cy="7029400"/>
        </p:xfrm>
        <a:graphic>
          <a:graphicData uri="http://schemas.openxmlformats.org/presentationml/2006/ole">
            <p:oleObj spid="_x0000_s29698" name="Acrobat Document" r:id="rId4" imgW="6693480" imgH="8932320" progId="AcroExch.Document.7">
              <p:link updateAutomatic="1"/>
            </p:oleObj>
          </a:graphicData>
        </a:graphic>
      </p:graphicFrame>
      <p:sp>
        <p:nvSpPr>
          <p:cNvPr id="3" name="Title 2"/>
          <p:cNvSpPr>
            <a:spLocks noGrp="1"/>
          </p:cNvSpPr>
          <p:nvPr>
            <p:ph type="title"/>
          </p:nvPr>
        </p:nvSpPr>
        <p:spPr/>
        <p:txBody>
          <a:bodyPr/>
          <a:lstStyle/>
          <a:p>
            <a:r>
              <a:rPr lang="en-US" dirty="0" smtClean="0">
                <a:solidFill>
                  <a:srgbClr val="FF0000"/>
                </a:solidFill>
              </a:rPr>
              <a:t>PCJ AND CONSORTIUM</a:t>
            </a:r>
            <a:endParaRPr lang="en-US" dirty="0">
              <a:solidFill>
                <a:srgbClr val="FF0000"/>
              </a:solidFill>
            </a:endParaRPr>
          </a:p>
        </p:txBody>
      </p:sp>
      <p:sp>
        <p:nvSpPr>
          <p:cNvPr id="4" name="Content Placeholder 3"/>
          <p:cNvSpPr>
            <a:spLocks noGrp="1"/>
          </p:cNvSpPr>
          <p:nvPr>
            <p:ph idx="1"/>
          </p:nvPr>
        </p:nvSpPr>
        <p:spPr/>
        <p:txBody>
          <a:bodyPr>
            <a:normAutofit fontScale="77500" lnSpcReduction="20000"/>
          </a:bodyPr>
          <a:lstStyle/>
          <a:p>
            <a:endParaRPr lang="en-US" b="1" dirty="0" smtClean="0">
              <a:solidFill>
                <a:schemeClr val="bg1"/>
              </a:solidFill>
            </a:endParaRPr>
          </a:p>
          <a:p>
            <a:pPr algn="just"/>
            <a:r>
              <a:rPr lang="en-US" b="1" dirty="0" smtClean="0">
                <a:solidFill>
                  <a:srgbClr val="FF0000"/>
                </a:solidFill>
              </a:rPr>
              <a:t>The PCJ Consortium is a management model based on those adopted in Europe. It has legal personality and a skilled technical staff; </a:t>
            </a:r>
          </a:p>
          <a:p>
            <a:pPr algn="just"/>
            <a:r>
              <a:rPr lang="en-US" b="1" dirty="0" smtClean="0">
                <a:solidFill>
                  <a:srgbClr val="FF0000"/>
                </a:solidFill>
              </a:rPr>
              <a:t>however, with the difficulties found in several agro-industrial sectors that wanted to waive the charging for use of water, and the position advocated by some agencies, such as the </a:t>
            </a:r>
            <a:r>
              <a:rPr lang="en-US" b="1" dirty="0" err="1" smtClean="0">
                <a:solidFill>
                  <a:srgbClr val="FF0000"/>
                </a:solidFill>
              </a:rPr>
              <a:t>Departamento</a:t>
            </a:r>
            <a:r>
              <a:rPr lang="en-US" b="1" dirty="0" smtClean="0">
                <a:solidFill>
                  <a:srgbClr val="FF0000"/>
                </a:solidFill>
              </a:rPr>
              <a:t> de </a:t>
            </a:r>
            <a:r>
              <a:rPr lang="en-US" b="1" dirty="0" err="1" smtClean="0">
                <a:solidFill>
                  <a:srgbClr val="FF0000"/>
                </a:solidFill>
              </a:rPr>
              <a:t>Águas</a:t>
            </a:r>
            <a:r>
              <a:rPr lang="en-US" b="1" dirty="0" smtClean="0">
                <a:solidFill>
                  <a:srgbClr val="FF0000"/>
                </a:solidFill>
              </a:rPr>
              <a:t> do Estado de São Paulo (Water Department of the State of São Paulo), which wanted to withhold 50% of the amount collected from São Paulo State, have made the problem even worse.</a:t>
            </a:r>
          </a:p>
          <a:p>
            <a:pPr algn="just"/>
            <a:r>
              <a:rPr lang="en-US" b="1" dirty="0" smtClean="0">
                <a:solidFill>
                  <a:srgbClr val="FF0000"/>
                </a:solidFill>
              </a:rPr>
              <a:t>All those problems culminated with the need of the creation of the Committee of Piracicaba, </a:t>
            </a:r>
            <a:r>
              <a:rPr lang="en-US" b="1" dirty="0" err="1" smtClean="0">
                <a:solidFill>
                  <a:srgbClr val="FF0000"/>
                </a:solidFill>
              </a:rPr>
              <a:t>Capivari</a:t>
            </a:r>
            <a:r>
              <a:rPr lang="en-US" b="1" dirty="0" smtClean="0">
                <a:solidFill>
                  <a:srgbClr val="FF0000"/>
                </a:solidFill>
              </a:rPr>
              <a:t> and </a:t>
            </a:r>
            <a:r>
              <a:rPr lang="en-US" b="1" dirty="0" err="1" smtClean="0">
                <a:solidFill>
                  <a:srgbClr val="FF0000"/>
                </a:solidFill>
              </a:rPr>
              <a:t>Jundiaí</a:t>
            </a:r>
            <a:r>
              <a:rPr lang="en-US" b="1" dirty="0" smtClean="0">
                <a:solidFill>
                  <a:srgbClr val="FF0000"/>
                </a:solidFill>
              </a:rPr>
              <a:t> Rivers Basin, what would establish a regional waters management system. </a:t>
            </a:r>
          </a:p>
          <a:p>
            <a:endParaRPr lang="en-US" dirty="0">
              <a:solidFill>
                <a:srgbClr val="7030A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 xmlns:p14="http://schemas.microsoft.com/office/powerpoint/2010/main" val="1521494470"/>
              </p:ext>
            </p:extLst>
          </p:nvPr>
        </p:nvGraphicFramePr>
        <p:xfrm>
          <a:off x="0" y="-171399"/>
          <a:ext cx="9229636" cy="7029400"/>
        </p:xfrm>
        <a:graphic>
          <a:graphicData uri="http://schemas.openxmlformats.org/presentationml/2006/ole">
            <p:oleObj spid="_x0000_s30722" name="Acrobat Document" r:id="rId4" imgW="6693480" imgH="8932320" progId="AcroExch.Document.7">
              <p:link updateAutomatic="1"/>
            </p:oleObj>
          </a:graphicData>
        </a:graphic>
      </p:graphicFrame>
      <p:sp>
        <p:nvSpPr>
          <p:cNvPr id="3" name="Title 2"/>
          <p:cNvSpPr>
            <a:spLocks noGrp="1"/>
          </p:cNvSpPr>
          <p:nvPr>
            <p:ph type="title"/>
          </p:nvPr>
        </p:nvSpPr>
        <p:spPr/>
        <p:txBody>
          <a:bodyPr>
            <a:normAutofit fontScale="90000"/>
          </a:bodyPr>
          <a:lstStyle/>
          <a:p>
            <a:r>
              <a:rPr lang="en-US" dirty="0" smtClean="0">
                <a:solidFill>
                  <a:srgbClr val="FF0000"/>
                </a:solidFill>
              </a:rPr>
              <a:t>IMPORTANCE OF THE COMITTEES</a:t>
            </a:r>
            <a:endParaRPr lang="en-US" dirty="0">
              <a:solidFill>
                <a:srgbClr val="FF0000"/>
              </a:solidFill>
            </a:endParaRPr>
          </a:p>
        </p:txBody>
      </p:sp>
      <p:sp>
        <p:nvSpPr>
          <p:cNvPr id="4" name="Content Placeholder 3"/>
          <p:cNvSpPr>
            <a:spLocks noGrp="1"/>
          </p:cNvSpPr>
          <p:nvPr>
            <p:ph idx="1"/>
          </p:nvPr>
        </p:nvSpPr>
        <p:spPr/>
        <p:txBody>
          <a:bodyPr>
            <a:normAutofit lnSpcReduction="10000"/>
          </a:bodyPr>
          <a:lstStyle/>
          <a:p>
            <a:pPr algn="just"/>
            <a:r>
              <a:rPr lang="en-US" dirty="0" smtClean="0">
                <a:solidFill>
                  <a:srgbClr val="FF0000"/>
                </a:solidFill>
              </a:rPr>
              <a:t>The first objective of the Committees were to promote administrative management of regional water resources, and they have a rather great decision-making power, especially because of civil society participation. </a:t>
            </a:r>
          </a:p>
          <a:p>
            <a:pPr algn="just"/>
            <a:r>
              <a:rPr lang="en-US" dirty="0" smtClean="0">
                <a:solidFill>
                  <a:srgbClr val="FF0000"/>
                </a:solidFill>
              </a:rPr>
              <a:t>Other objective is to conduct programs and projects, having financial autonomy, its own technical staff and equipment, as well as the capacity to contract services, etc.; however, these actions are restricted to its members.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 xmlns:p14="http://schemas.microsoft.com/office/powerpoint/2010/main" val="1521494470"/>
              </p:ext>
            </p:extLst>
          </p:nvPr>
        </p:nvGraphicFramePr>
        <p:xfrm>
          <a:off x="0" y="-171399"/>
          <a:ext cx="9229636" cy="7029400"/>
        </p:xfrm>
        <a:graphic>
          <a:graphicData uri="http://schemas.openxmlformats.org/presentationml/2006/ole">
            <p:oleObj spid="_x0000_s27650" name="Acrobat Document" r:id="rId4" imgW="6693480" imgH="8932320" progId="AcroExch.Document.7">
              <p:link updateAutomatic="1"/>
            </p:oleObj>
          </a:graphicData>
        </a:graphic>
      </p:graphicFrame>
      <p:sp>
        <p:nvSpPr>
          <p:cNvPr id="3" name="Title 2"/>
          <p:cNvSpPr>
            <a:spLocks noGrp="1"/>
          </p:cNvSpPr>
          <p:nvPr>
            <p:ph type="title"/>
          </p:nvPr>
        </p:nvSpPr>
        <p:spPr/>
        <p:txBody>
          <a:bodyPr/>
          <a:lstStyle/>
          <a:p>
            <a:r>
              <a:rPr lang="en-US" dirty="0" smtClean="0">
                <a:solidFill>
                  <a:srgbClr val="FF0000"/>
                </a:solidFill>
              </a:rPr>
              <a:t>DUTIES OF THE COMITEES</a:t>
            </a:r>
            <a:endParaRPr lang="en-US" dirty="0">
              <a:solidFill>
                <a:srgbClr val="FF0000"/>
              </a:solidFill>
            </a:endParaRPr>
          </a:p>
        </p:txBody>
      </p:sp>
      <p:sp>
        <p:nvSpPr>
          <p:cNvPr id="4" name="Content Placeholder 3"/>
          <p:cNvSpPr>
            <a:spLocks noGrp="1"/>
          </p:cNvSpPr>
          <p:nvPr>
            <p:ph idx="1"/>
          </p:nvPr>
        </p:nvSpPr>
        <p:spPr/>
        <p:txBody>
          <a:bodyPr>
            <a:normAutofit lnSpcReduction="10000"/>
          </a:bodyPr>
          <a:lstStyle/>
          <a:p>
            <a:pPr algn="just"/>
            <a:r>
              <a:rPr lang="en-US" dirty="0" smtClean="0">
                <a:solidFill>
                  <a:srgbClr val="FF0000"/>
                </a:solidFill>
              </a:rPr>
              <a:t>The existence, discussions and deliberations on allocation of financial resources derived from the Fundo </a:t>
            </a:r>
            <a:r>
              <a:rPr lang="en-US" dirty="0" err="1" smtClean="0">
                <a:solidFill>
                  <a:srgbClr val="FF0000"/>
                </a:solidFill>
              </a:rPr>
              <a:t>Estadual</a:t>
            </a:r>
            <a:r>
              <a:rPr lang="en-US" dirty="0" smtClean="0">
                <a:solidFill>
                  <a:srgbClr val="FF0000"/>
                </a:solidFill>
              </a:rPr>
              <a:t> de </a:t>
            </a:r>
            <a:r>
              <a:rPr lang="en-US" dirty="0" err="1" smtClean="0">
                <a:solidFill>
                  <a:srgbClr val="FF0000"/>
                </a:solidFill>
              </a:rPr>
              <a:t>Recursos</a:t>
            </a:r>
            <a:r>
              <a:rPr lang="en-US" dirty="0" smtClean="0">
                <a:solidFill>
                  <a:srgbClr val="FF0000"/>
                </a:solidFill>
              </a:rPr>
              <a:t> </a:t>
            </a:r>
            <a:r>
              <a:rPr lang="en-US" dirty="0" err="1" smtClean="0">
                <a:solidFill>
                  <a:srgbClr val="FF0000"/>
                </a:solidFill>
              </a:rPr>
              <a:t>Hídricos</a:t>
            </a:r>
            <a:r>
              <a:rPr lang="en-US" dirty="0" smtClean="0">
                <a:solidFill>
                  <a:srgbClr val="FF0000"/>
                </a:solidFill>
              </a:rPr>
              <a:t> (FEHIDRO) , a state fund created to provide financial support to the state policy on water resources, were the culminating points of the Committee.</a:t>
            </a:r>
          </a:p>
          <a:p>
            <a:pPr algn="just"/>
            <a:r>
              <a:rPr lang="en-US" dirty="0" smtClean="0">
                <a:solidFill>
                  <a:srgbClr val="FF0000"/>
                </a:solidFill>
              </a:rPr>
              <a:t>- FEHIDRO – Created by the Law 7.663/91 – the fund finance programs and projects predicted in state plan on water resources and on basin plans.</a:t>
            </a:r>
          </a:p>
          <a:p>
            <a:pPr algn="just"/>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 xmlns:p14="http://schemas.microsoft.com/office/powerpoint/2010/main" val="1521494470"/>
              </p:ext>
            </p:extLst>
          </p:nvPr>
        </p:nvGraphicFramePr>
        <p:xfrm>
          <a:off x="0" y="-171399"/>
          <a:ext cx="9229636" cy="7029400"/>
        </p:xfrm>
        <a:graphic>
          <a:graphicData uri="http://schemas.openxmlformats.org/presentationml/2006/ole">
            <p:oleObj spid="_x0000_s38914" name="Acrobat Document" r:id="rId4" imgW="6693480" imgH="8932320" progId="AcroExch.Document.7">
              <p:link updateAutomatic="1"/>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 name="Object 3"/>
          <p:cNvGraphicFramePr>
            <a:graphicFrameLocks noChangeAspect="1"/>
          </p:cNvGraphicFramePr>
          <p:nvPr/>
        </p:nvGraphicFramePr>
        <p:xfrm>
          <a:off x="214282" y="357166"/>
          <a:ext cx="8715436" cy="6197749"/>
        </p:xfrm>
        <a:graphic>
          <a:graphicData uri="http://schemas.openxmlformats.org/presentationml/2006/ole">
            <p:oleObj spid="_x0000_s3080" name="Acrobat Document" r:id="rId4" imgW="6693480" imgH="8932320" progId="AcroExch.Document.7">
              <p:link updateAutomatic="1"/>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3" cstate="print"/>
          <a:srcRect/>
          <a:stretch>
            <a:fillRect/>
          </a:stretch>
        </p:blipFill>
        <p:spPr bwMode="auto">
          <a:xfrm>
            <a:off x="0" y="0"/>
            <a:ext cx="4500561" cy="5500710"/>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4470925" y="0"/>
            <a:ext cx="4500561" cy="557216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0" y="0"/>
          <a:ext cx="8858280" cy="6643710"/>
        </p:xfrm>
        <a:graphic>
          <a:graphicData uri="http://schemas.openxmlformats.org/presentationml/2006/ole">
            <p:oleObj spid="_x0000_s5127" name="Acrobat Document" r:id="rId4" imgW="6693480" imgH="8932320" progId="AcroExch.Document.7">
              <p:link updateAutomatic="1"/>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0" y="0"/>
          <a:ext cx="8858280" cy="6643710"/>
        </p:xfrm>
        <a:graphic>
          <a:graphicData uri="http://schemas.openxmlformats.org/presentationml/2006/ole">
            <p:oleObj spid="_x0000_s40962" name="Acrobat Document" r:id="rId4" imgW="6693480" imgH="8932320" progId="AcroExch.Document.7">
              <p:link updateAutomatic="1"/>
            </p:oleObj>
          </a:graphicData>
        </a:graphic>
      </p:graphicFrame>
      <p:sp>
        <p:nvSpPr>
          <p:cNvPr id="3" name="Title 2"/>
          <p:cNvSpPr>
            <a:spLocks noGrp="1"/>
          </p:cNvSpPr>
          <p:nvPr>
            <p:ph type="title"/>
          </p:nvPr>
        </p:nvSpPr>
        <p:spPr/>
        <p:txBody>
          <a:bodyPr>
            <a:normAutofit fontScale="90000"/>
          </a:bodyPr>
          <a:lstStyle/>
          <a:p>
            <a:r>
              <a:rPr lang="en-US" dirty="0" smtClean="0">
                <a:solidFill>
                  <a:srgbClr val="FF0000"/>
                </a:solidFill>
              </a:rPr>
              <a:t>MANY ACTORS IN COLABORATION</a:t>
            </a:r>
            <a:endParaRPr lang="en-US" dirty="0">
              <a:solidFill>
                <a:srgbClr val="FF0000"/>
              </a:solidFill>
            </a:endParaRPr>
          </a:p>
        </p:txBody>
      </p:sp>
      <p:sp>
        <p:nvSpPr>
          <p:cNvPr id="4" name="Content Placeholder 3"/>
          <p:cNvSpPr>
            <a:spLocks noGrp="1"/>
          </p:cNvSpPr>
          <p:nvPr>
            <p:ph idx="1"/>
          </p:nvPr>
        </p:nvSpPr>
        <p:spPr/>
        <p:txBody>
          <a:bodyPr>
            <a:normAutofit fontScale="85000" lnSpcReduction="20000"/>
          </a:bodyPr>
          <a:lstStyle/>
          <a:p>
            <a:pPr algn="just">
              <a:buNone/>
            </a:pPr>
            <a:r>
              <a:rPr lang="en-US" b="1" dirty="0" smtClean="0">
                <a:solidFill>
                  <a:srgbClr val="FF0000"/>
                </a:solidFill>
              </a:rPr>
              <a:t>The CHB-PCJ Committee and PCJ – FEDERAL Committee were created, working in an articulated way and promoting the rapport between Minas </a:t>
            </a:r>
            <a:r>
              <a:rPr lang="en-US" b="1" dirty="0" err="1" smtClean="0">
                <a:solidFill>
                  <a:srgbClr val="FF0000"/>
                </a:solidFill>
              </a:rPr>
              <a:t>Gerais</a:t>
            </a:r>
            <a:r>
              <a:rPr lang="en-US" b="1" dirty="0" smtClean="0">
                <a:solidFill>
                  <a:srgbClr val="FF0000"/>
                </a:solidFill>
              </a:rPr>
              <a:t> State, São Paulo State and Federal Government. </a:t>
            </a:r>
          </a:p>
          <a:p>
            <a:pPr algn="just">
              <a:buNone/>
            </a:pPr>
            <a:r>
              <a:rPr lang="en-US" b="1" dirty="0" smtClean="0">
                <a:solidFill>
                  <a:srgbClr val="FF0000"/>
                </a:solidFill>
              </a:rPr>
              <a:t>The practice of an integrated management, decentralized and participative in the region aims to minimize difficulties relating to water jurisdiction. Two committees were formed in order to deal with the most appropriate decisions for the region to be applied in watersheds. </a:t>
            </a:r>
          </a:p>
          <a:p>
            <a:pPr>
              <a:buNone/>
            </a:pPr>
            <a:r>
              <a:rPr lang="en-US" b="1" dirty="0" smtClean="0">
                <a:solidFill>
                  <a:srgbClr val="FF0000"/>
                </a:solidFill>
              </a:rPr>
              <a:t>It is important to notice that they are not private goods, but public bodies of regional geographic goods, and aren´t under a specific domain, granting the participation of Federal PCJ, integrating the representatives of Minas </a:t>
            </a:r>
            <a:r>
              <a:rPr lang="en-US" b="1" dirty="0" err="1" smtClean="0">
                <a:solidFill>
                  <a:srgbClr val="FF0000"/>
                </a:solidFill>
              </a:rPr>
              <a:t>Gerais</a:t>
            </a:r>
            <a:r>
              <a:rPr lang="en-US" b="1" dirty="0" smtClean="0">
                <a:solidFill>
                  <a:srgbClr val="FF0000"/>
                </a:solidFill>
              </a:rPr>
              <a:t>, São Paulo and Union</a:t>
            </a:r>
            <a:endParaRPr lang="en-US" b="1" dirty="0">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3" cstate="print"/>
          <a:srcRect/>
          <a:stretch>
            <a:fillRect/>
          </a:stretch>
        </p:blipFill>
        <p:spPr bwMode="auto">
          <a:xfrm>
            <a:off x="-108520" y="-387424"/>
            <a:ext cx="9144000" cy="7245424"/>
          </a:xfrm>
          <a:prstGeom prst="rect">
            <a:avLst/>
          </a:prstGeom>
          <a:noFill/>
          <a:ln w="9525">
            <a:noFill/>
            <a:miter lim="800000"/>
            <a:headEnd/>
            <a:tailEnd/>
          </a:ln>
        </p:spPr>
      </p:pic>
      <p:sp>
        <p:nvSpPr>
          <p:cNvPr id="2" name="Título 1"/>
          <p:cNvSpPr>
            <a:spLocks noGrp="1"/>
          </p:cNvSpPr>
          <p:nvPr>
            <p:ph type="title"/>
          </p:nvPr>
        </p:nvSpPr>
        <p:spPr>
          <a:xfrm>
            <a:off x="228600" y="0"/>
            <a:ext cx="8087816" cy="5445224"/>
          </a:xfrm>
        </p:spPr>
        <p:txBody>
          <a:bodyPr>
            <a:normAutofit/>
          </a:bodyPr>
          <a:lstStyle/>
          <a:p>
            <a:pPr algn="just"/>
            <a:r>
              <a:rPr lang="pt-BR" b="1" dirty="0" err="1" smtClean="0">
                <a:solidFill>
                  <a:schemeClr val="tx1"/>
                </a:solidFill>
              </a:rPr>
              <a:t>Basins</a:t>
            </a:r>
            <a:r>
              <a:rPr lang="pt-BR" b="1" dirty="0" smtClean="0">
                <a:solidFill>
                  <a:schemeClr val="tx1"/>
                </a:solidFill>
              </a:rPr>
              <a:t> (PCJ)  </a:t>
            </a:r>
            <a:r>
              <a:rPr lang="pt-BR" b="1" dirty="0" err="1" smtClean="0">
                <a:solidFill>
                  <a:schemeClr val="tx1"/>
                </a:solidFill>
              </a:rPr>
              <a:t>resulted</a:t>
            </a:r>
            <a:r>
              <a:rPr lang="pt-BR" b="1" dirty="0" smtClean="0">
                <a:solidFill>
                  <a:schemeClr val="tx1"/>
                </a:solidFill>
              </a:rPr>
              <a:t> in a </a:t>
            </a:r>
            <a:r>
              <a:rPr lang="pt-BR" b="1" dirty="0" err="1" smtClean="0">
                <a:solidFill>
                  <a:schemeClr val="tx1"/>
                </a:solidFill>
              </a:rPr>
              <a:t>work</a:t>
            </a:r>
            <a:r>
              <a:rPr lang="pt-BR" b="1" dirty="0" smtClean="0">
                <a:solidFill>
                  <a:schemeClr val="tx1"/>
                </a:solidFill>
              </a:rPr>
              <a:t> </a:t>
            </a:r>
            <a:r>
              <a:rPr lang="pt-BR" b="1" dirty="0" err="1" smtClean="0">
                <a:solidFill>
                  <a:schemeClr val="tx1"/>
                </a:solidFill>
              </a:rPr>
              <a:t>of</a:t>
            </a:r>
            <a:r>
              <a:rPr lang="pt-BR" b="1" dirty="0" smtClean="0">
                <a:solidFill>
                  <a:schemeClr val="tx1"/>
                </a:solidFill>
              </a:rPr>
              <a:t> </a:t>
            </a:r>
            <a:r>
              <a:rPr lang="pt-BR" b="1" dirty="0" err="1" smtClean="0">
                <a:solidFill>
                  <a:schemeClr val="tx1"/>
                </a:solidFill>
              </a:rPr>
              <a:t>true</a:t>
            </a:r>
            <a:r>
              <a:rPr lang="pt-BR" b="1" dirty="0" smtClean="0">
                <a:solidFill>
                  <a:schemeClr val="tx1"/>
                </a:solidFill>
              </a:rPr>
              <a:t> social </a:t>
            </a:r>
            <a:r>
              <a:rPr lang="pt-BR" b="1" dirty="0" err="1" smtClean="0">
                <a:solidFill>
                  <a:schemeClr val="tx1"/>
                </a:solidFill>
              </a:rPr>
              <a:t>inclusion</a:t>
            </a:r>
            <a:r>
              <a:rPr lang="pt-BR" b="1" dirty="0" smtClean="0">
                <a:solidFill>
                  <a:schemeClr val="tx1"/>
                </a:solidFill>
              </a:rPr>
              <a:t> </a:t>
            </a:r>
            <a:r>
              <a:rPr lang="pt-BR" b="1" dirty="0" err="1" smtClean="0">
                <a:solidFill>
                  <a:schemeClr val="tx1"/>
                </a:solidFill>
              </a:rPr>
              <a:t>of</a:t>
            </a:r>
            <a:r>
              <a:rPr lang="pt-BR" b="1" dirty="0" smtClean="0">
                <a:solidFill>
                  <a:schemeClr val="tx1"/>
                </a:solidFill>
              </a:rPr>
              <a:t> </a:t>
            </a:r>
            <a:r>
              <a:rPr lang="pt-BR" b="1" dirty="0" err="1" smtClean="0">
                <a:solidFill>
                  <a:schemeClr val="tx1"/>
                </a:solidFill>
              </a:rPr>
              <a:t>the</a:t>
            </a:r>
            <a:r>
              <a:rPr lang="pt-BR" b="1" dirty="0" smtClean="0">
                <a:solidFill>
                  <a:schemeClr val="tx1"/>
                </a:solidFill>
              </a:rPr>
              <a:t> </a:t>
            </a:r>
            <a:r>
              <a:rPr lang="pt-BR" b="1" dirty="0" err="1" smtClean="0">
                <a:solidFill>
                  <a:schemeClr val="tx1"/>
                </a:solidFill>
              </a:rPr>
              <a:t>population</a:t>
            </a:r>
            <a:r>
              <a:rPr lang="pt-BR" b="1" dirty="0" smtClean="0">
                <a:solidFill>
                  <a:schemeClr val="tx1"/>
                </a:solidFill>
              </a:rPr>
              <a:t>, rural </a:t>
            </a:r>
            <a:r>
              <a:rPr lang="pt-BR" b="1" dirty="0" err="1" smtClean="0">
                <a:solidFill>
                  <a:schemeClr val="tx1"/>
                </a:solidFill>
              </a:rPr>
              <a:t>producers</a:t>
            </a:r>
            <a:r>
              <a:rPr lang="pt-BR" b="1" dirty="0" smtClean="0">
                <a:solidFill>
                  <a:schemeClr val="tx1"/>
                </a:solidFill>
              </a:rPr>
              <a:t>, industries, </a:t>
            </a:r>
            <a:r>
              <a:rPr lang="pt-BR" b="1" dirty="0" err="1" smtClean="0">
                <a:solidFill>
                  <a:schemeClr val="tx1"/>
                </a:solidFill>
              </a:rPr>
              <a:t>government</a:t>
            </a:r>
            <a:r>
              <a:rPr lang="pt-BR" b="1" dirty="0" smtClean="0">
                <a:solidFill>
                  <a:schemeClr val="tx1"/>
                </a:solidFill>
              </a:rPr>
              <a:t> agencies </a:t>
            </a:r>
            <a:r>
              <a:rPr lang="pt-BR" b="1" dirty="0" err="1" smtClean="0">
                <a:solidFill>
                  <a:schemeClr val="tx1"/>
                </a:solidFill>
              </a:rPr>
              <a:t>with</a:t>
            </a:r>
            <a:r>
              <a:rPr lang="pt-BR" b="1" dirty="0" smtClean="0">
                <a:solidFill>
                  <a:schemeClr val="tx1"/>
                </a:solidFill>
              </a:rPr>
              <a:t> </a:t>
            </a:r>
            <a:r>
              <a:rPr lang="pt-BR" b="1" dirty="0" err="1" smtClean="0">
                <a:solidFill>
                  <a:schemeClr val="tx1"/>
                </a:solidFill>
              </a:rPr>
              <a:t>the</a:t>
            </a:r>
            <a:r>
              <a:rPr lang="pt-BR" b="1" dirty="0" smtClean="0">
                <a:solidFill>
                  <a:schemeClr val="tx1"/>
                </a:solidFill>
              </a:rPr>
              <a:t> </a:t>
            </a:r>
            <a:r>
              <a:rPr lang="pt-BR" b="1" dirty="0" err="1" smtClean="0">
                <a:solidFill>
                  <a:schemeClr val="tx1"/>
                </a:solidFill>
              </a:rPr>
              <a:t>implementation</a:t>
            </a:r>
            <a:r>
              <a:rPr lang="pt-BR" b="1" dirty="0" smtClean="0">
                <a:solidFill>
                  <a:schemeClr val="tx1"/>
                </a:solidFill>
              </a:rPr>
              <a:t> </a:t>
            </a:r>
            <a:r>
              <a:rPr lang="pt-BR" b="1" dirty="0" err="1" smtClean="0">
                <a:solidFill>
                  <a:schemeClr val="tx1"/>
                </a:solidFill>
              </a:rPr>
              <a:t>of</a:t>
            </a:r>
            <a:r>
              <a:rPr lang="pt-BR" b="1" dirty="0" smtClean="0">
                <a:solidFill>
                  <a:schemeClr val="tx1"/>
                </a:solidFill>
              </a:rPr>
              <a:t> </a:t>
            </a:r>
            <a:r>
              <a:rPr lang="pt-BR" b="1" dirty="0" err="1" smtClean="0">
                <a:solidFill>
                  <a:schemeClr val="tx1"/>
                </a:solidFill>
              </a:rPr>
              <a:t>public</a:t>
            </a:r>
            <a:r>
              <a:rPr lang="pt-BR" b="1" dirty="0" smtClean="0">
                <a:solidFill>
                  <a:schemeClr val="tx1"/>
                </a:solidFill>
              </a:rPr>
              <a:t> policies, </a:t>
            </a:r>
            <a:r>
              <a:rPr lang="pt-BR" b="1" dirty="0" err="1" smtClean="0">
                <a:solidFill>
                  <a:schemeClr val="tx1"/>
                </a:solidFill>
              </a:rPr>
              <a:t>witch</a:t>
            </a:r>
            <a:r>
              <a:rPr lang="pt-BR" b="1" dirty="0" smtClean="0">
                <a:solidFill>
                  <a:schemeClr val="tx1"/>
                </a:solidFill>
              </a:rPr>
              <a:t> denotes a major </a:t>
            </a:r>
            <a:r>
              <a:rPr lang="pt-BR" b="1" dirty="0" err="1" smtClean="0">
                <a:solidFill>
                  <a:schemeClr val="tx1"/>
                </a:solidFill>
              </a:rPr>
              <a:t>breakthrough</a:t>
            </a:r>
            <a:r>
              <a:rPr lang="pt-BR" b="1" dirty="0" smtClean="0">
                <a:solidFill>
                  <a:schemeClr val="tx1"/>
                </a:solidFill>
              </a:rPr>
              <a:t> in </a:t>
            </a:r>
            <a:r>
              <a:rPr lang="pt-BR" b="1" dirty="0" err="1" smtClean="0">
                <a:solidFill>
                  <a:schemeClr val="tx1"/>
                </a:solidFill>
              </a:rPr>
              <a:t>shared</a:t>
            </a:r>
            <a:r>
              <a:rPr lang="pt-BR" b="1" dirty="0" smtClean="0">
                <a:solidFill>
                  <a:schemeClr val="tx1"/>
                </a:solidFill>
              </a:rPr>
              <a:t> managements</a:t>
            </a:r>
            <a:endParaRPr lang="pt-BR" b="1" dirty="0">
              <a:solidFill>
                <a:schemeClr val="tx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s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so">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1666</TotalTime>
  <Words>714</Words>
  <Application>Microsoft Office PowerPoint</Application>
  <PresentationFormat>On-screen Show (4:3)</PresentationFormat>
  <Paragraphs>56</Paragraphs>
  <Slides>15</Slides>
  <Notes>15</Notes>
  <HiddenSlides>0</HiddenSlides>
  <MMClips>0</MMClips>
  <ScaleCrop>false</ScaleCrop>
  <HeadingPairs>
    <vt:vector size="6" baseType="variant">
      <vt:variant>
        <vt:lpstr>Theme</vt:lpstr>
      </vt:variant>
      <vt:variant>
        <vt:i4>1</vt:i4>
      </vt:variant>
      <vt:variant>
        <vt:lpstr>Links</vt:lpstr>
      </vt:variant>
      <vt:variant>
        <vt:i4>12</vt:i4>
      </vt:variant>
      <vt:variant>
        <vt:lpstr>Slide Titles</vt:lpstr>
      </vt:variant>
      <vt:variant>
        <vt:i4>15</vt:i4>
      </vt:variant>
    </vt:vector>
  </HeadingPairs>
  <TitlesOfParts>
    <vt:vector size="28" baseType="lpstr">
      <vt:lpstr>Concurso</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C:\Documents and Settings\SILVA\Desktop\maria luiza cobrança de recursos hidricos</vt:lpstr>
      <vt:lpstr>COMMITTEES (PCJ) OF HIDROGRAPHICAL BASINS OF RIVERS PIRACICABA, CAPIVARI E JUNDIAÍ IN BRAZIL. </vt:lpstr>
      <vt:lpstr>COMMITTEES OF BASINS</vt:lpstr>
      <vt:lpstr>PURPOSE OF THE PAPER</vt:lpstr>
      <vt:lpstr>The constitution of the basin</vt:lpstr>
      <vt:lpstr>Costitutional and legal regulation</vt:lpstr>
      <vt:lpstr>SOLUTION  OF PROBLEMS AND MANAGEMENT  OF THE BASIN</vt:lpstr>
      <vt:lpstr>PCJ AND CONSORTIUM</vt:lpstr>
      <vt:lpstr>IMPORTANCE OF THE COMITTEES</vt:lpstr>
      <vt:lpstr>DUTIES OF THE COMITEES</vt:lpstr>
      <vt:lpstr>Slide 10</vt:lpstr>
      <vt:lpstr>Slide 11</vt:lpstr>
      <vt:lpstr>Slide 12</vt:lpstr>
      <vt:lpstr>Slide 13</vt:lpstr>
      <vt:lpstr>MANY ACTORS IN COLABORATION</vt:lpstr>
      <vt:lpstr>Basins (PCJ)  resulted in a work of true social inclusion of the population, rural producers, industries, government agencies with the implementation of public policies, witch denotes a major breakthrough in shared managements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SILVA</dc:creator>
  <cp:lastModifiedBy>Glaudin</cp:lastModifiedBy>
  <cp:revision>149</cp:revision>
  <dcterms:created xsi:type="dcterms:W3CDTF">2010-12-03T16:50:52Z</dcterms:created>
  <dcterms:modified xsi:type="dcterms:W3CDTF">2011-07-03T17:18:03Z</dcterms:modified>
</cp:coreProperties>
</file>