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69" r:id="rId5"/>
    <p:sldId id="261" r:id="rId6"/>
    <p:sldId id="264" r:id="rId7"/>
    <p:sldId id="290" r:id="rId8"/>
    <p:sldId id="288" r:id="rId9"/>
    <p:sldId id="291" r:id="rId10"/>
    <p:sldId id="265" r:id="rId11"/>
    <p:sldId id="268" r:id="rId12"/>
    <p:sldId id="272" r:id="rId13"/>
    <p:sldId id="266" r:id="rId14"/>
    <p:sldId id="292" r:id="rId15"/>
    <p:sldId id="282" r:id="rId16"/>
    <p:sldId id="273" r:id="rId17"/>
    <p:sldId id="284" r:id="rId18"/>
    <p:sldId id="286" r:id="rId19"/>
    <p:sldId id="267" r:id="rId20"/>
    <p:sldId id="274" r:id="rId21"/>
    <p:sldId id="293" r:id="rId22"/>
    <p:sldId id="287" r:id="rId23"/>
    <p:sldId id="278" r:id="rId24"/>
    <p:sldId id="279" r:id="rId25"/>
    <p:sldId id="277" r:id="rId26"/>
    <p:sldId id="275" r:id="rId27"/>
    <p:sldId id="294" r:id="rId2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66FF33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67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79464-2E58-4776-B1D4-641916FD78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effectLst/>
        </p:spPr>
        <p:txBody>
          <a:bodyPr/>
          <a:lstStyle>
            <a:lvl1pPr>
              <a:defRPr>
                <a:effectLst>
                  <a:outerShdw blurRad="38100" dist="50800" dir="2700000" algn="tl">
                    <a:schemeClr val="tx1"/>
                  </a:outerShdw>
                </a:effectLst>
              </a:defRPr>
            </a:lvl1pPr>
            <a:lvl2pPr>
              <a:defRPr>
                <a:effectLst>
                  <a:outerShdw blurRad="38100" dist="50800" dir="2700000" algn="tl">
                    <a:schemeClr val="tx1"/>
                  </a:outerShdw>
                </a:effectLst>
              </a:defRPr>
            </a:lvl2pPr>
            <a:lvl3pPr>
              <a:defRPr>
                <a:effectLst>
                  <a:outerShdw blurRad="38100" dist="50800" dir="2700000" algn="tl">
                    <a:schemeClr val="tx1"/>
                  </a:outerShdw>
                </a:effectLst>
              </a:defRPr>
            </a:lvl3pPr>
            <a:lvl4pPr>
              <a:defRPr>
                <a:effectLst>
                  <a:outerShdw blurRad="38100" dist="50800" dir="2700000" algn="tl">
                    <a:schemeClr val="tx1"/>
                  </a:outerShdw>
                </a:effectLst>
              </a:defRPr>
            </a:lvl4pPr>
            <a:lvl5pPr>
              <a:defRPr>
                <a:effectLst>
                  <a:outerShdw blurRad="38100" dist="50800" dir="2700000" algn="tl">
                    <a:schemeClr val="tx1"/>
                  </a:outerShdw>
                </a:effectLst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260B32-09A6-4485-9228-3908BE8DD9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EF1597-F727-4FAD-B772-17C94DB3A8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D0614B-9CEE-46F7-85DF-79ADB5DBBA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3A6EE-13AF-44E5-B7F1-C6BA49193A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5B0F4-14A3-403C-A453-5955BC1F8E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735AA-E62E-44D1-BB0F-F8349E00C8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D6B36-0B47-4979-A238-BA66792EB3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1B4D7-2C0A-4F5B-A526-275AD573E8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24FAF-524F-4ED6-B88D-FEAB2EF8C4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671BF-F512-410B-8D3C-331481083D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749CEE5-A3DD-4484-86F9-D3F9804C69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FF99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rgbClr val="FFFF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rgbClr val="FFFF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rgbClr val="FFFF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FFFF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FFFF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FFFF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FFFF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 b="1">
          <a:solidFill>
            <a:srgbClr val="FFFF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llm.uoregon.edu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42000" b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38200"/>
            <a:ext cx="7772400" cy="276225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Corporate Liability for Environmental Damage: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A Human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Rights Approach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14800"/>
            <a:ext cx="6400800" cy="2362200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9900"/>
                </a:solidFill>
                <a:effectLst>
                  <a:outerShdw blurRad="50800" dist="50800" dir="5400000" algn="ctr" rotWithShape="0">
                    <a:srgbClr val="000000">
                      <a:alpha val="99000"/>
                    </a:srgbClr>
                  </a:outerShdw>
                </a:effectLst>
              </a:rPr>
              <a:t>Dr. Svitlana Kravchenko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FF9900"/>
                </a:solidFill>
                <a:effectLst>
                  <a:outerShdw blurRad="50800" dist="50800" dir="5400000" algn="ctr" rotWithShape="0">
                    <a:srgbClr val="000000">
                      <a:alpha val="99000"/>
                    </a:srgbClr>
                  </a:outerShdw>
                </a:effectLst>
              </a:rPr>
              <a:t>University of Oregon</a:t>
            </a:r>
          </a:p>
          <a:p>
            <a:pPr eaLnBrk="1" hangingPunct="1">
              <a:defRPr/>
            </a:pPr>
            <a:r>
              <a:rPr lang="en-US" dirty="0" smtClean="0">
                <a:solidFill>
                  <a:srgbClr val="FF9900"/>
                </a:solidFill>
                <a:effectLst>
                  <a:outerShdw blurRad="50800" dist="50800" dir="5400000" algn="ctr" rotWithShape="0">
                    <a:srgbClr val="000000">
                      <a:alpha val="99000"/>
                    </a:srgbClr>
                  </a:outerShdw>
                </a:effectLst>
              </a:rPr>
              <a:t>7</a:t>
            </a:r>
            <a:r>
              <a:rPr lang="en-US" baseline="30000" dirty="0" smtClean="0">
                <a:solidFill>
                  <a:srgbClr val="FF9900"/>
                </a:solidFill>
                <a:effectLst>
                  <a:outerShdw blurRad="50800" dist="50800" dir="5400000" algn="ctr" rotWithShape="0">
                    <a:srgbClr val="000000">
                      <a:alpha val="99000"/>
                    </a:srgbClr>
                  </a:outerShdw>
                </a:effectLst>
              </a:rPr>
              <a:t>th</a:t>
            </a:r>
            <a:r>
              <a:rPr lang="en-US" dirty="0" smtClean="0">
                <a:solidFill>
                  <a:srgbClr val="FF9900"/>
                </a:solidFill>
                <a:effectLst>
                  <a:outerShdw blurRad="50800" dist="50800" dir="5400000" algn="ctr" rotWithShape="0">
                    <a:srgbClr val="000000">
                      <a:alpha val="99000"/>
                    </a:srgbClr>
                  </a:outerShdw>
                </a:effectLst>
              </a:rPr>
              <a:t> Colloquium of the IUCN Academy of Environmental Law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International Standards of </a:t>
            </a:r>
            <a:br>
              <a:rPr lang="en-US" sz="3600" dirty="0" smtClean="0"/>
            </a:br>
            <a:r>
              <a:rPr lang="en-US" sz="3600" dirty="0" smtClean="0"/>
              <a:t>Voluntary Corporate Responsibility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U.N. Draft Code of Conduct of TNC (1992)</a:t>
            </a:r>
          </a:p>
          <a:p>
            <a:pPr>
              <a:defRPr/>
            </a:pPr>
            <a:r>
              <a:rPr lang="en-US" dirty="0" smtClean="0"/>
              <a:t>OECD Guidelines for Multinational Enterprises (1976, 2000)</a:t>
            </a:r>
            <a:endParaRPr lang="en-US" b="0" i="1" dirty="0" smtClean="0"/>
          </a:p>
          <a:p>
            <a:pPr>
              <a:defRPr/>
            </a:pPr>
            <a:r>
              <a:rPr lang="en-US" dirty="0" smtClean="0"/>
              <a:t>ILO Tripartite Declaration of Principles  concerning ME and Social Policy</a:t>
            </a:r>
          </a:p>
          <a:p>
            <a:pPr>
              <a:defRPr/>
            </a:pPr>
            <a:r>
              <a:rPr lang="en-US" dirty="0" smtClean="0"/>
              <a:t>U.N. Global Compact</a:t>
            </a:r>
          </a:p>
          <a:p>
            <a:pPr>
              <a:defRPr/>
            </a:pPr>
            <a:r>
              <a:rPr lang="en-US" dirty="0" smtClean="0"/>
              <a:t>Soft law: Enforcement?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Applying Alien </a:t>
            </a:r>
            <a:r>
              <a:rPr lang="en-US" dirty="0" smtClean="0"/>
              <a:t>Torts Statute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effectLst/>
        </p:spPr>
        <p:txBody>
          <a:bodyPr/>
          <a:lstStyle/>
          <a:p>
            <a:pPr eaLnBrk="1" hangingPunct="1">
              <a:defRPr/>
            </a:pPr>
            <a:endParaRPr lang="en-US" dirty="0" smtClean="0">
              <a:effectLst>
                <a:outerShdw blurRad="38100" dist="508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en-US" sz="3600" dirty="0" smtClean="0">
                <a:effectLst>
                  <a:outerShdw blurRad="38100" dist="50800" dir="2700000" algn="tl">
                    <a:srgbClr val="000000"/>
                  </a:outerShdw>
                </a:effectLst>
              </a:rPr>
              <a:t>Any civil action</a:t>
            </a:r>
          </a:p>
          <a:p>
            <a:pPr eaLnBrk="1" hangingPunct="1">
              <a:defRPr/>
            </a:pPr>
            <a:r>
              <a:rPr lang="en-US" sz="3600" dirty="0" smtClean="0">
                <a:effectLst>
                  <a:outerShdw blurRad="38100" dist="50800" dir="2700000" algn="tl">
                    <a:srgbClr val="000000"/>
                  </a:outerShdw>
                </a:effectLst>
              </a:rPr>
              <a:t>By alien </a:t>
            </a:r>
          </a:p>
          <a:p>
            <a:pPr eaLnBrk="1" hangingPunct="1">
              <a:defRPr/>
            </a:pPr>
            <a:r>
              <a:rPr lang="en-US" sz="3600" dirty="0" smtClean="0">
                <a:effectLst>
                  <a:outerShdw blurRad="38100" dist="50800" dir="2700000" algn="tl">
                    <a:srgbClr val="000000"/>
                  </a:outerShdw>
                </a:effectLst>
              </a:rPr>
              <a:t>For tort claim only</a:t>
            </a:r>
          </a:p>
          <a:p>
            <a:pPr eaLnBrk="1" hangingPunct="1">
              <a:defRPr/>
            </a:pPr>
            <a:r>
              <a:rPr lang="en-US" sz="3600" dirty="0" smtClean="0">
                <a:solidFill>
                  <a:srgbClr val="FFC000"/>
                </a:solidFill>
                <a:effectLst>
                  <a:outerShdw blurRad="38100" dist="50800" dir="2700000" algn="tl">
                    <a:srgbClr val="000000"/>
                  </a:outerShdw>
                </a:effectLst>
              </a:rPr>
              <a:t>Violation of law of nations</a:t>
            </a:r>
          </a:p>
          <a:p>
            <a:pPr eaLnBrk="1" hangingPunct="1">
              <a:defRPr/>
            </a:pPr>
            <a:endParaRPr lang="en-US" dirty="0" smtClean="0">
              <a:effectLst>
                <a:outerShdw blurRad="38100" dist="508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irate shi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0" y="152400"/>
            <a:ext cx="1200150" cy="136712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/>
              <a:t>Violation of law of nations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382000" cy="4525963"/>
          </a:xfrm>
          <a:effectLst/>
        </p:spPr>
        <p:txBody>
          <a:bodyPr/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Thomas Jefferson : the law of nations is “an integral part of the laws of the land.”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American courts in early </a:t>
            </a: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1800s regularly </a:t>
            </a: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decided cases under the law of nations.</a:t>
            </a:r>
            <a:endParaRPr lang="en-US" sz="2800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Then in 1980s courts allowed cases against </a:t>
            </a:r>
            <a:r>
              <a:rPr lang="en-US" sz="28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individuals</a:t>
            </a:r>
            <a:r>
              <a:rPr lang="en-U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for </a:t>
            </a:r>
            <a:r>
              <a:rPr lang="en-US" sz="28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human rights abuses</a:t>
            </a: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In 2004, such human rights cases were allowed against </a:t>
            </a:r>
            <a:r>
              <a:rPr lang="en-US" sz="2800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corporations</a:t>
            </a:r>
            <a:r>
              <a:rPr lang="en-US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n-US" sz="2800" dirty="0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>
              <a:defRPr/>
            </a:pPr>
            <a:r>
              <a:rPr lang="en-US" sz="2800" dirty="0" smtClean="0"/>
              <a:t>But federal </a:t>
            </a:r>
            <a:r>
              <a:rPr lang="en-US" sz="2800" dirty="0" smtClean="0"/>
              <a:t>courts exercise extreme caution when adjudicating </a:t>
            </a:r>
            <a:r>
              <a:rPr lang="en-US" sz="2800" u="sng" dirty="0" smtClean="0">
                <a:solidFill>
                  <a:srgbClr val="FFC000"/>
                </a:solidFill>
              </a:rPr>
              <a:t>environmental </a:t>
            </a:r>
            <a:r>
              <a:rPr lang="en-US" sz="2800" u="sng" dirty="0" smtClean="0">
                <a:solidFill>
                  <a:srgbClr val="FFC000"/>
                </a:solidFill>
              </a:rPr>
              <a:t>rights </a:t>
            </a:r>
            <a:r>
              <a:rPr lang="en-US" sz="2800" dirty="0" smtClean="0"/>
              <a:t>claims </a:t>
            </a:r>
            <a:r>
              <a:rPr lang="en-US" sz="2800" dirty="0" smtClean="0"/>
              <a:t>under international law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Applying ATS to </a:t>
            </a:r>
            <a:r>
              <a:rPr lang="en-US" dirty="0" smtClean="0"/>
              <a:t>corporations for human rights abuses</a:t>
            </a:r>
            <a:endParaRPr lang="en-US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4465637"/>
            <a:ext cx="8534400" cy="4525963"/>
          </a:xfrm>
          <a:effectLst/>
        </p:spPr>
        <p:txBody>
          <a:bodyPr/>
          <a:lstStyle/>
          <a:p>
            <a:pPr eaLnBrk="1" hangingPunct="1">
              <a:defRPr/>
            </a:pPr>
            <a:r>
              <a:rPr lang="en-US" sz="280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In </a:t>
            </a:r>
            <a:r>
              <a:rPr lang="en-US" sz="2800" b="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Sosa v. </a:t>
            </a:r>
            <a:r>
              <a:rPr lang="en-US" sz="2800" b="0" i="1" dirty="0" err="1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Alvares</a:t>
            </a:r>
            <a:r>
              <a:rPr lang="en-US" sz="280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 </a:t>
            </a:r>
            <a:r>
              <a:rPr lang="en-US" sz="2800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(2004) the</a:t>
            </a:r>
            <a:r>
              <a:rPr lang="en-US" sz="280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 </a:t>
            </a:r>
            <a:r>
              <a:rPr lang="en-US" sz="2800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Supreme</a:t>
            </a:r>
            <a:r>
              <a:rPr lang="en-US" sz="280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 C</a:t>
            </a:r>
            <a:r>
              <a:rPr lang="en-US" sz="2800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ourt</a:t>
            </a:r>
            <a:r>
              <a:rPr lang="en-US" sz="2800" i="1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 </a:t>
            </a:r>
            <a:r>
              <a:rPr lang="en-US" sz="2800" dirty="0" smtClean="0">
                <a:solidFill>
                  <a:srgbClr val="FF99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“explicitly contemplates the existence of corporate liability under customary international law</a:t>
            </a:r>
            <a:r>
              <a:rPr lang="en-US" sz="2800" dirty="0" smtClean="0">
                <a:solidFill>
                  <a:srgbClr val="FFC000"/>
                </a:solidFill>
                <a:effectLst>
                  <a:outerShdw blurRad="50800" dist="63500" dir="2700000" algn="tl">
                    <a:schemeClr val="tx1"/>
                  </a:outerShdw>
                </a:effectLst>
              </a:rPr>
              <a:t>.”</a:t>
            </a:r>
          </a:p>
          <a:p>
            <a:pPr eaLnBrk="1" hangingPunct="1">
              <a:defRPr/>
            </a:pPr>
            <a:endParaRPr lang="en-US" sz="2800" dirty="0" smtClean="0">
              <a:solidFill>
                <a:srgbClr val="FF9900"/>
              </a:solidFill>
              <a:effectLst>
                <a:outerShdw blurRad="50800" dist="63500" dir="2700000" algn="tl">
                  <a:schemeClr val="tx1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458200" cy="1143000"/>
          </a:xfrm>
        </p:spPr>
        <p:txBody>
          <a:bodyPr/>
          <a:lstStyle/>
          <a:p>
            <a:pPr>
              <a:defRPr/>
            </a:pPr>
            <a:r>
              <a:rPr lang="en-US" sz="4000" b="0" i="1" dirty="0" smtClean="0"/>
              <a:t>Doe v. Unocal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458200" cy="45259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HR abuses in Myanmar: forced labor, murder, rape, and torture; complicity</a:t>
            </a:r>
          </a:p>
          <a:p>
            <a:pPr>
              <a:defRPr/>
            </a:pPr>
            <a:r>
              <a:rPr lang="en-US" dirty="0" smtClean="0"/>
              <a:t>During construction of  a gas pipeline</a:t>
            </a:r>
          </a:p>
          <a:p>
            <a:pPr>
              <a:defRPr/>
            </a:pPr>
            <a:r>
              <a:rPr lang="en-US" dirty="0" smtClean="0"/>
              <a:t>Plaintiffs based their claims on ATS</a:t>
            </a:r>
          </a:p>
          <a:p>
            <a:pPr>
              <a:defRPr/>
            </a:pPr>
            <a:r>
              <a:rPr lang="en-US" dirty="0" smtClean="0"/>
              <a:t>Dismissal by district court</a:t>
            </a:r>
          </a:p>
          <a:p>
            <a:pPr>
              <a:defRPr/>
            </a:pPr>
            <a:r>
              <a:rPr lang="en-US" dirty="0" smtClean="0">
                <a:solidFill>
                  <a:srgbClr val="66FF33"/>
                </a:solidFill>
              </a:rPr>
              <a:t>Reversed</a:t>
            </a:r>
            <a:r>
              <a:rPr lang="en-US" dirty="0" smtClean="0"/>
              <a:t> in part by 9</a:t>
            </a:r>
            <a:r>
              <a:rPr lang="en-US" baseline="30000" dirty="0" smtClean="0"/>
              <a:t>th</a:t>
            </a:r>
            <a:r>
              <a:rPr lang="en-US" dirty="0" smtClean="0"/>
              <a:t> Cir</a:t>
            </a:r>
            <a:r>
              <a:rPr lang="en-US" dirty="0" smtClean="0"/>
              <a:t>., so case could proceed</a:t>
            </a:r>
            <a:endParaRPr lang="en-US" dirty="0" smtClean="0"/>
          </a:p>
          <a:p>
            <a:pPr>
              <a:defRPr/>
            </a:pPr>
            <a:r>
              <a:rPr lang="en-US" dirty="0" smtClean="0">
                <a:solidFill>
                  <a:srgbClr val="FF9900"/>
                </a:solidFill>
              </a:rPr>
              <a:t>Settlement (terms confidential)</a:t>
            </a:r>
            <a:endParaRPr lang="en-US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 </a:t>
            </a:r>
            <a:r>
              <a:rPr lang="en-US" b="0" i="1" dirty="0" err="1" smtClean="0"/>
              <a:t>Wiwa</a:t>
            </a:r>
            <a:r>
              <a:rPr lang="en-US" b="0" i="1" dirty="0" smtClean="0"/>
              <a:t> v. Shell</a:t>
            </a:r>
            <a:endParaRPr lang="en-US" b="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H</a:t>
            </a:r>
            <a:r>
              <a:rPr lang="en-US" dirty="0" smtClean="0"/>
              <a:t>uman </a:t>
            </a:r>
            <a:r>
              <a:rPr lang="en-US" dirty="0" smtClean="0"/>
              <a:t>rights claims </a:t>
            </a:r>
            <a:r>
              <a:rPr lang="en-US" dirty="0" smtClean="0"/>
              <a:t>against Royal Dutch/Shell and </a:t>
            </a:r>
            <a:r>
              <a:rPr lang="en-US" dirty="0" smtClean="0"/>
              <a:t>its Nigerian </a:t>
            </a:r>
            <a:r>
              <a:rPr lang="en-US" dirty="0" smtClean="0"/>
              <a:t>subsidiary 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Charged complicity </a:t>
            </a:r>
            <a:r>
              <a:rPr lang="en-US" dirty="0" smtClean="0"/>
              <a:t>in the torture, killing, and other abuses of </a:t>
            </a:r>
            <a:r>
              <a:rPr lang="en-US" dirty="0" err="1" smtClean="0"/>
              <a:t>Ogoni</a:t>
            </a:r>
            <a:r>
              <a:rPr lang="en-US" dirty="0" smtClean="0"/>
              <a:t> leader Ken </a:t>
            </a:r>
            <a:r>
              <a:rPr lang="en-US" dirty="0" err="1" smtClean="0"/>
              <a:t>Saro-Wiwa</a:t>
            </a:r>
            <a:r>
              <a:rPr lang="en-US" dirty="0" smtClean="0"/>
              <a:t> and other </a:t>
            </a:r>
            <a:r>
              <a:rPr lang="en-US" dirty="0" err="1" smtClean="0"/>
              <a:t>Ogoni</a:t>
            </a:r>
            <a:r>
              <a:rPr lang="en-US" dirty="0" smtClean="0"/>
              <a:t> </a:t>
            </a:r>
            <a:r>
              <a:rPr lang="en-US" dirty="0" smtClean="0"/>
              <a:t>activists</a:t>
            </a:r>
          </a:p>
          <a:p>
            <a:pPr>
              <a:defRPr/>
            </a:pPr>
            <a:r>
              <a:rPr lang="en-US" dirty="0" smtClean="0"/>
              <a:t>After </a:t>
            </a:r>
            <a:r>
              <a:rPr lang="en-US" i="1" dirty="0" smtClean="0"/>
              <a:t>Unocal</a:t>
            </a:r>
            <a:r>
              <a:rPr lang="en-US" dirty="0" smtClean="0"/>
              <a:t> case, this one settled in June 2009 for $15.5 million</a:t>
            </a:r>
          </a:p>
          <a:p>
            <a:pPr>
              <a:defRPr/>
            </a:pPr>
            <a:r>
              <a:rPr lang="en-US" dirty="0" smtClean="0"/>
              <a:t>Settlement was public, not secret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Not all cases will succeed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1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Presbyterian Church of Sudan v. Talisman Energy </a:t>
            </a:r>
            <a:r>
              <a:rPr lang="en-US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(</a:t>
            </a:r>
            <a:r>
              <a:rPr lang="en-US" b="0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Oct. 2009) </a:t>
            </a:r>
            <a:r>
              <a:rPr lang="en-US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a U.S. Court of Appeals held:</a:t>
            </a:r>
          </a:p>
          <a:p>
            <a:r>
              <a:rPr lang="en-US" u="sng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Mere investment </a:t>
            </a:r>
            <a:r>
              <a:rPr lang="en-US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in a country where human rights are abused is not enough to make a corporation liable under the ATS.</a:t>
            </a:r>
          </a:p>
          <a:p>
            <a:r>
              <a:rPr lang="en-US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The plaintiffs must prove the company had specific </a:t>
            </a:r>
            <a:r>
              <a:rPr lang="en-US" u="sng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intent</a:t>
            </a:r>
            <a:r>
              <a:rPr lang="en-US" dirty="0" smtClean="0">
                <a:effectLst>
                  <a:outerShdw blurRad="50800" dist="63500" dir="2700000" algn="tl">
                    <a:schemeClr val="tx1"/>
                  </a:outerShdw>
                </a:effectLst>
              </a:rPr>
              <a:t> to help the government violate human rights.</a:t>
            </a:r>
            <a:endParaRPr lang="en-US" i="1" dirty="0" smtClean="0">
              <a:effectLst>
                <a:outerShdw blurRad="50800" dist="63500" dir="2700000" algn="tl">
                  <a:schemeClr val="tx1"/>
                </a:outerShdw>
              </a:effectLst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Environmental rights claims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Pollution in China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err="1" smtClean="0"/>
              <a:t>Beanal</a:t>
            </a:r>
            <a:r>
              <a:rPr lang="en-US" b="0" i="1" dirty="0" smtClean="0"/>
              <a:t>  v. Freeport-</a:t>
            </a:r>
            <a:r>
              <a:rPr lang="en-US" b="0" i="1" dirty="0" err="1" smtClean="0"/>
              <a:t>McMoran</a:t>
            </a:r>
            <a:r>
              <a:rPr lang="en-US" b="0" i="1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Copper, gold, &amp; silver mine in Indonesia, </a:t>
            </a:r>
            <a:r>
              <a:rPr lang="en-US" dirty="0" smtClean="0"/>
              <a:t>but HQ </a:t>
            </a:r>
            <a:r>
              <a:rPr lang="en-US" dirty="0" smtClean="0"/>
              <a:t>in </a:t>
            </a:r>
            <a:r>
              <a:rPr lang="en-US" dirty="0" smtClean="0"/>
              <a:t>USA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Alleged environmental abuses, human rights violations, and cultural genocide</a:t>
            </a:r>
          </a:p>
          <a:p>
            <a:pPr>
              <a:defRPr/>
            </a:pPr>
            <a:r>
              <a:rPr lang="en-US" dirty="0" smtClean="0"/>
              <a:t>Alleged violation of international law</a:t>
            </a:r>
          </a:p>
          <a:p>
            <a:pPr>
              <a:defRPr/>
            </a:pPr>
            <a:r>
              <a:rPr lang="en-US" dirty="0" smtClean="0">
                <a:solidFill>
                  <a:srgbClr val="FF9900"/>
                </a:solidFill>
              </a:rPr>
              <a:t>Failure</a:t>
            </a:r>
            <a:r>
              <a:rPr lang="en-US" dirty="0" smtClean="0"/>
              <a:t> to show that these treaties enjoy universal acceptance in the international community</a:t>
            </a:r>
          </a:p>
          <a:p>
            <a:pPr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smtClean="0"/>
              <a:t>Flores v. Southern Peru Copper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Pollution and alleged violation of the right to life and the right to health</a:t>
            </a:r>
          </a:p>
          <a:p>
            <a:pPr>
              <a:defRPr/>
            </a:pPr>
            <a:r>
              <a:rPr lang="en-US" dirty="0" smtClean="0"/>
              <a:t>Pollution caused lung disease</a:t>
            </a:r>
          </a:p>
          <a:p>
            <a:pPr>
              <a:defRPr/>
            </a:pPr>
            <a:r>
              <a:rPr lang="en-US" dirty="0" smtClean="0"/>
              <a:t>US district court for Southern District of NY held that plaintiffs </a:t>
            </a:r>
            <a:r>
              <a:rPr lang="en-US" dirty="0" smtClean="0">
                <a:solidFill>
                  <a:srgbClr val="FF9900"/>
                </a:solidFill>
              </a:rPr>
              <a:t>failed</a:t>
            </a:r>
            <a:r>
              <a:rPr lang="en-US" dirty="0" smtClean="0"/>
              <a:t> </a:t>
            </a:r>
            <a:r>
              <a:rPr lang="en-US" dirty="0" smtClean="0"/>
              <a:t>to establish the existence of a customary international law “right to life” or “right to health”</a:t>
            </a:r>
          </a:p>
          <a:p>
            <a:pPr>
              <a:defRPr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defRPr/>
            </a:pPr>
            <a:endParaRPr lang="en-US" dirty="0" smtClean="0">
              <a:solidFill>
                <a:srgbClr val="FF0000"/>
              </a:solidFill>
            </a:endParaRPr>
          </a:p>
          <a:p>
            <a:pPr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err="1" smtClean="0"/>
              <a:t>Sarei</a:t>
            </a:r>
            <a:r>
              <a:rPr lang="en-US" b="0" i="1" dirty="0" smtClean="0"/>
              <a:t> v. Rio Tinto</a:t>
            </a:r>
            <a:endParaRPr lang="en-US" b="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5259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Rio Tinto built open-pit copper mine, PNG</a:t>
            </a:r>
          </a:p>
          <a:p>
            <a:pPr>
              <a:defRPr/>
            </a:pPr>
            <a:r>
              <a:rPr lang="en-US" dirty="0" smtClean="0"/>
              <a:t>Severe river and bay pollution</a:t>
            </a:r>
          </a:p>
          <a:p>
            <a:pPr>
              <a:defRPr/>
            </a:pPr>
            <a:r>
              <a:rPr lang="en-US" dirty="0" smtClean="0"/>
              <a:t>Alleged </a:t>
            </a:r>
            <a:r>
              <a:rPr lang="en-US" dirty="0" smtClean="0"/>
              <a:t>human rights and environmental </a:t>
            </a:r>
            <a:r>
              <a:rPr lang="en-US" dirty="0" smtClean="0"/>
              <a:t>abuses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9</a:t>
            </a:r>
            <a:r>
              <a:rPr lang="en-US" baseline="30000" dirty="0" smtClean="0"/>
              <a:t>th</a:t>
            </a:r>
            <a:r>
              <a:rPr lang="en-US" dirty="0" smtClean="0"/>
              <a:t> </a:t>
            </a:r>
            <a:r>
              <a:rPr lang="en-US" dirty="0" smtClean="0"/>
              <a:t>Cir.: </a:t>
            </a:r>
            <a:r>
              <a:rPr lang="en-US" dirty="0" smtClean="0"/>
              <a:t>Potential violation </a:t>
            </a:r>
            <a:r>
              <a:rPr lang="en-US" dirty="0" smtClean="0"/>
              <a:t>of UNCLOS, </a:t>
            </a:r>
            <a:r>
              <a:rPr lang="en-US" dirty="0" smtClean="0">
                <a:solidFill>
                  <a:srgbClr val="FF9900"/>
                </a:solidFill>
              </a:rPr>
              <a:t>customary international law </a:t>
            </a:r>
            <a:r>
              <a:rPr lang="en-US" dirty="0" smtClean="0"/>
              <a:t>against marine pollution (166 Parties)</a:t>
            </a:r>
          </a:p>
          <a:p>
            <a:pPr>
              <a:defRPr/>
            </a:pPr>
            <a:r>
              <a:rPr lang="en-US" dirty="0" smtClean="0"/>
              <a:t>9th Cir. </a:t>
            </a:r>
            <a:r>
              <a:rPr lang="en-US" i="1" dirty="0" smtClean="0"/>
              <a:t>en banc</a:t>
            </a:r>
            <a:r>
              <a:rPr lang="en-US" dirty="0" smtClean="0"/>
              <a:t>: plaintiffs did not </a:t>
            </a:r>
            <a:r>
              <a:rPr lang="en-US" dirty="0" smtClean="0"/>
              <a:t>exhaust local remedies, so case is returned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dirty="0" smtClean="0"/>
              <a:t>State Torts for Harm Abroad:  </a:t>
            </a:r>
            <a:r>
              <a:rPr lang="en-US" sz="4000" i="1" dirty="0" smtClean="0"/>
              <a:t/>
            </a:r>
            <a:br>
              <a:rPr lang="en-US" sz="4000" i="1" dirty="0" smtClean="0"/>
            </a:br>
            <a:r>
              <a:rPr lang="en-US" sz="4000" i="1" dirty="0" smtClean="0"/>
              <a:t>Forum non </a:t>
            </a:r>
            <a:r>
              <a:rPr lang="en-US" sz="4000" i="1" dirty="0" err="1" smtClean="0"/>
              <a:t>conveniens</a:t>
            </a:r>
            <a:r>
              <a:rPr lang="en-US" sz="4000" i="1" dirty="0" smtClean="0"/>
              <a:t> </a:t>
            </a:r>
            <a:endParaRPr lang="en-US" sz="40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C</a:t>
            </a:r>
            <a:r>
              <a:rPr lang="en-US" dirty="0" smtClean="0"/>
              <a:t>lass </a:t>
            </a:r>
            <a:r>
              <a:rPr lang="en-US" dirty="0" smtClean="0"/>
              <a:t>action (1993) (NY)</a:t>
            </a:r>
          </a:p>
          <a:p>
            <a:pPr>
              <a:defRPr/>
            </a:pPr>
            <a:r>
              <a:rPr lang="en-US" dirty="0" smtClean="0"/>
              <a:t>18 </a:t>
            </a:r>
            <a:r>
              <a:rPr lang="en-US" dirty="0" err="1" smtClean="0"/>
              <a:t>mln</a:t>
            </a:r>
            <a:r>
              <a:rPr lang="en-US" dirty="0" smtClean="0"/>
              <a:t> gallons of oil contamination without treatment (banned in the US)</a:t>
            </a:r>
          </a:p>
          <a:p>
            <a:pPr>
              <a:defRPr/>
            </a:pPr>
            <a:r>
              <a:rPr lang="en-US" dirty="0" smtClean="0"/>
              <a:t>Company ignored Ecuador’s law</a:t>
            </a:r>
          </a:p>
          <a:p>
            <a:pPr>
              <a:defRPr/>
            </a:pPr>
            <a:r>
              <a:rPr lang="en-US" dirty="0" smtClean="0"/>
              <a:t>Remediation contract (1994-95)</a:t>
            </a:r>
          </a:p>
          <a:p>
            <a:pPr>
              <a:defRPr/>
            </a:pPr>
            <a:r>
              <a:rPr lang="en-US" dirty="0" smtClean="0"/>
              <a:t>Government and </a:t>
            </a:r>
            <a:r>
              <a:rPr lang="en-US" dirty="0" err="1" smtClean="0"/>
              <a:t>Petroecuador</a:t>
            </a:r>
            <a:r>
              <a:rPr lang="en-US" dirty="0" smtClean="0"/>
              <a:t> released Texaco from all claims</a:t>
            </a:r>
          </a:p>
          <a:p>
            <a:pPr>
              <a:defRPr/>
            </a:pPr>
            <a:r>
              <a:rPr lang="en-US" dirty="0" smtClean="0"/>
              <a:t>Dismissed in U.S. on FNC ground (2002)  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1" dirty="0" err="1" smtClean="0"/>
              <a:t>Aguinda</a:t>
            </a:r>
            <a:r>
              <a:rPr lang="en-US" b="0" i="1" dirty="0" smtClean="0"/>
              <a:t> v. Texaco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Oil, Ecology, and Culture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12292" name="Picture 6" descr="PetrobrasEarthScooperRi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609600"/>
            <a:ext cx="70104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err="1" smtClean="0"/>
              <a:t>Aguinda</a:t>
            </a:r>
            <a:r>
              <a:rPr lang="en-US" b="0" i="1" dirty="0" smtClean="0"/>
              <a:t> v. Texaco (2004-2009)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 a local court of Ecuador</a:t>
            </a:r>
          </a:p>
          <a:p>
            <a:pPr>
              <a:defRPr/>
            </a:pPr>
            <a:r>
              <a:rPr lang="en-US" dirty="0" smtClean="0"/>
              <a:t>Pablo </a:t>
            </a:r>
            <a:r>
              <a:rPr lang="en-US" dirty="0" err="1" smtClean="0"/>
              <a:t>Fajardo</a:t>
            </a:r>
            <a:r>
              <a:rPr lang="en-US" dirty="0" smtClean="0"/>
              <a:t> on behalf of community</a:t>
            </a:r>
          </a:p>
          <a:p>
            <a:pPr>
              <a:defRPr/>
            </a:pPr>
            <a:r>
              <a:rPr lang="en-US" dirty="0" smtClean="0"/>
              <a:t>With support of Kohn, Swift, and Graf of Philadelphia</a:t>
            </a:r>
          </a:p>
          <a:p>
            <a:pPr>
              <a:defRPr/>
            </a:pPr>
            <a:r>
              <a:rPr lang="en-US" dirty="0" smtClean="0"/>
              <a:t>Court-appointed expert – $ 27 billion in remediation costs</a:t>
            </a:r>
          </a:p>
          <a:p>
            <a:pPr>
              <a:defRPr/>
            </a:pPr>
            <a:r>
              <a:rPr lang="en-US" dirty="0" smtClean="0"/>
              <a:t>Court decision pending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Oil, Ecology, and Culture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09800" y="-1828800"/>
            <a:ext cx="14020800" cy="1051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Oil, Ecology, and Culture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33600" y="-1420813"/>
            <a:ext cx="14020800" cy="1051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4000" i="1" dirty="0" smtClean="0"/>
              <a:t>“Forum non </a:t>
            </a:r>
            <a:r>
              <a:rPr lang="en-US" sz="4000" i="1" dirty="0" err="1" smtClean="0"/>
              <a:t>conveniens</a:t>
            </a:r>
            <a:r>
              <a:rPr lang="en-US" sz="4000" dirty="0" smtClean="0"/>
              <a:t>-blocking” Statutes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smtClean="0"/>
              <a:t>Tellez  v. Dole</a:t>
            </a:r>
            <a:r>
              <a:rPr lang="en-US" dirty="0" smtClean="0"/>
              <a:t>: case of banana workers affected by use of DBCP pesticides</a:t>
            </a:r>
          </a:p>
          <a:p>
            <a:pPr>
              <a:defRPr/>
            </a:pPr>
            <a:r>
              <a:rPr lang="en-US" dirty="0" smtClean="0">
                <a:solidFill>
                  <a:srgbClr val="FF9900"/>
                </a:solidFill>
              </a:rPr>
              <a:t>Law No.364 </a:t>
            </a:r>
            <a:r>
              <a:rPr lang="en-US" dirty="0" smtClean="0"/>
              <a:t>of Nicaragua -- to facilitate the prosecution of lawsuits for damages filed by people whose health has been adversely affected by the use and application of the DBCP pesticide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Law No. 364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effectLst/>
        </p:spPr>
        <p:txBody>
          <a:bodyPr/>
          <a:lstStyle/>
          <a:p>
            <a:pPr>
              <a:defRPr/>
            </a:pPr>
            <a:r>
              <a:rPr lang="en-US" sz="2800" dirty="0" smtClean="0"/>
              <a:t>Defendants must pay US $100,000 deposit per plaintiff</a:t>
            </a:r>
          </a:p>
          <a:p>
            <a:pPr>
              <a:defRPr/>
            </a:pPr>
            <a:r>
              <a:rPr lang="en-US" sz="2800" dirty="0" smtClean="0"/>
              <a:t>Law 364 conclusively determined that DBCP caused sterility</a:t>
            </a:r>
          </a:p>
          <a:p>
            <a:pPr>
              <a:defRPr/>
            </a:pPr>
            <a:r>
              <a:rPr lang="en-US" sz="2800" dirty="0" smtClean="0"/>
              <a:t>The only question to be litigated is whether a plaintiff worked on a banana plantation and is sterile</a:t>
            </a:r>
          </a:p>
          <a:p>
            <a:pPr>
              <a:defRPr/>
            </a:pPr>
            <a:r>
              <a:rPr lang="en-US" sz="2800" dirty="0" smtClean="0"/>
              <a:t>The Supreme Court of Nicaragua upheld the Law as constitutional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Tellez v. Dole in trial court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Half million dollars awarded for each plaintiff</a:t>
            </a:r>
          </a:p>
          <a:p>
            <a:r>
              <a:rPr lang="en-US" dirty="0" smtClean="0"/>
              <a:t>But Dow/Dole investigated for fraud</a:t>
            </a:r>
          </a:p>
          <a:p>
            <a:r>
              <a:rPr lang="en-US" dirty="0" smtClean="0"/>
              <a:t>By </a:t>
            </a:r>
            <a:r>
              <a:rPr lang="en-US" dirty="0" smtClean="0"/>
              <a:t>plaintiffs’ </a:t>
            </a:r>
            <a:r>
              <a:rPr lang="en-US" dirty="0" smtClean="0"/>
              <a:t>lawyer </a:t>
            </a:r>
          </a:p>
          <a:p>
            <a:r>
              <a:rPr lang="en-US" dirty="0" smtClean="0"/>
              <a:t>Verdict thrown out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Corporate Accountability for </a:t>
            </a:r>
            <a:r>
              <a:rPr lang="en-US" dirty="0" smtClean="0"/>
              <a:t>Climate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pic>
        <p:nvPicPr>
          <p:cNvPr id="19460" name="Picture 4" descr="C:\Documents and Settings\John Bonine\My Documents\Articles &amp; Speeches\JELL Symposium_11 Sept.2009\terrabru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1600200"/>
            <a:ext cx="6400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smtClean="0"/>
              <a:t>Connecticut v. Am. Elec. Power </a:t>
            </a:r>
            <a:endParaRPr lang="en-US" b="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153400" cy="4754563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US Court of Appeals for 2</a:t>
            </a:r>
            <a:r>
              <a:rPr lang="en-US" sz="2800" baseline="30000" dirty="0" smtClean="0"/>
              <a:t>nd</a:t>
            </a:r>
            <a:r>
              <a:rPr lang="en-US" sz="2800" dirty="0" smtClean="0"/>
              <a:t> Circuit Decision of Sept. </a:t>
            </a:r>
            <a:r>
              <a:rPr lang="en-US" sz="2800" dirty="0" smtClean="0"/>
              <a:t>21 </a:t>
            </a:r>
            <a:r>
              <a:rPr lang="en-US" sz="2800" dirty="0" smtClean="0"/>
              <a:t>2009</a:t>
            </a:r>
          </a:p>
          <a:p>
            <a:pPr>
              <a:defRPr/>
            </a:pPr>
            <a:r>
              <a:rPr lang="en-US" sz="2800" dirty="0" smtClean="0"/>
              <a:t>“Public nuisance” case</a:t>
            </a:r>
            <a:endParaRPr lang="en-US" sz="2800" dirty="0" smtClean="0"/>
          </a:p>
          <a:p>
            <a:pPr>
              <a:defRPr/>
            </a:pPr>
            <a:r>
              <a:rPr lang="en-US" sz="2800" dirty="0" smtClean="0"/>
              <a:t>C</a:t>
            </a:r>
            <a:r>
              <a:rPr lang="en-US" sz="2800" dirty="0" smtClean="0"/>
              <a:t>ase </a:t>
            </a:r>
            <a:r>
              <a:rPr lang="en-US" sz="2800" dirty="0" smtClean="0"/>
              <a:t>not precluded by political question </a:t>
            </a:r>
            <a:r>
              <a:rPr lang="en-US" sz="2800" dirty="0" smtClean="0"/>
              <a:t>doctrine</a:t>
            </a:r>
          </a:p>
          <a:p>
            <a:pPr>
              <a:defRPr/>
            </a:pPr>
            <a:r>
              <a:rPr lang="en-US" sz="2800" dirty="0" smtClean="0"/>
              <a:t>Case will go forward to trial now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0" i="1" dirty="0" smtClean="0"/>
              <a:t>Kivalina v. ExxonMobil</a:t>
            </a:r>
            <a:endParaRPr lang="en-US" b="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Village will have to be relocated, as a result of climate change, at a cost estimated up to $400 million</a:t>
            </a:r>
          </a:p>
          <a:p>
            <a:pPr>
              <a:defRPr/>
            </a:pPr>
            <a:r>
              <a:rPr lang="en-US" dirty="0" smtClean="0"/>
              <a:t>District court dismissed case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Claims not </a:t>
            </a:r>
            <a:r>
              <a:rPr lang="en-US" dirty="0" smtClean="0"/>
              <a:t>justiciable under the political question </a:t>
            </a:r>
            <a:r>
              <a:rPr lang="en-US" dirty="0" smtClean="0"/>
              <a:t>doctrine</a:t>
            </a:r>
          </a:p>
          <a:p>
            <a:pPr>
              <a:defRPr/>
            </a:pPr>
            <a:r>
              <a:rPr lang="en-US" dirty="0" smtClean="0"/>
              <a:t>On appeal to U.S. Court of Appeals for 9</a:t>
            </a:r>
            <a:r>
              <a:rPr lang="en-US" baseline="30000" dirty="0" smtClean="0"/>
              <a:t>th</a:t>
            </a:r>
            <a:r>
              <a:rPr lang="en-US" dirty="0" smtClean="0"/>
              <a:t> Circuit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 US courts: </a:t>
            </a:r>
            <a:br>
              <a:rPr lang="en-US" dirty="0" smtClean="0"/>
            </a:br>
            <a:r>
              <a:rPr lang="en-US" sz="4000" b="0" i="1" dirty="0" smtClean="0"/>
              <a:t>Comer v. Murphy Oil USA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Fifth Circuit, reversing the district court, the panel unanimously found:</a:t>
            </a:r>
          </a:p>
          <a:p>
            <a:pPr lvl="1">
              <a:defRPr/>
            </a:pPr>
            <a:r>
              <a:rPr lang="en-US" dirty="0" smtClean="0"/>
              <a:t>property owners had standing</a:t>
            </a:r>
          </a:p>
          <a:p>
            <a:pPr lvl="1">
              <a:defRPr/>
            </a:pPr>
            <a:r>
              <a:rPr lang="en-US" dirty="0" smtClean="0"/>
              <a:t>case not </a:t>
            </a:r>
            <a:r>
              <a:rPr lang="en-US" dirty="0" smtClean="0"/>
              <a:t>precluded by political question doctrine in alleging nuisance, trespass and negligence claims </a:t>
            </a:r>
          </a:p>
          <a:p>
            <a:pPr lvl="1">
              <a:defRPr/>
            </a:pPr>
            <a:r>
              <a:rPr lang="en-US" dirty="0" smtClean="0"/>
              <a:t>against oil companies for climate change leading to sea level rise and property </a:t>
            </a:r>
            <a:r>
              <a:rPr lang="en-US" dirty="0" smtClean="0"/>
              <a:t>damages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however, conspiracy claim not allowed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effectLst/>
        </p:spPr>
        <p:txBody>
          <a:bodyPr/>
          <a:lstStyle/>
          <a:p>
            <a:pPr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Corporations will be held accountable in various ways for human rights abuses including environmental </a:t>
            </a:r>
            <a:r>
              <a:rPr lang="en-US" dirty="0" smtClean="0"/>
              <a:t>rights and degradation of the environment</a:t>
            </a:r>
            <a:endParaRPr lang="en-US" dirty="0" smtClean="0"/>
          </a:p>
          <a:p>
            <a:pPr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The Oregon LL.M. </a:t>
            </a:r>
            <a:br>
              <a:rPr lang="en-US" sz="4000" dirty="0" smtClean="0"/>
            </a:br>
            <a:r>
              <a:rPr lang="en-US" sz="4000" dirty="0" smtClean="0"/>
              <a:t>In Environmental and Natural Resources Law</a:t>
            </a:r>
            <a:br>
              <a:rPr lang="en-US" sz="4000" dirty="0" smtClean="0"/>
            </a:b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hlinkClick r:id="rId3"/>
              </a:rPr>
              <a:t>http://llm.uoregon.edu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4242</TotalTime>
  <Words>949</Words>
  <Application>Microsoft Office PowerPoint</Application>
  <PresentationFormat>On-screen Show (4:3)</PresentationFormat>
  <Paragraphs>118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Arial</vt:lpstr>
      <vt:lpstr>Calibri</vt:lpstr>
      <vt:lpstr>blank</vt:lpstr>
      <vt:lpstr>Corporate Liability for Environmental Damage:  A Human Rights Approach</vt:lpstr>
      <vt:lpstr>International Standards of  Voluntary Corporate Responsibility</vt:lpstr>
      <vt:lpstr>Applying Alien Torts Statute</vt:lpstr>
      <vt:lpstr> Violation of law of nations </vt:lpstr>
      <vt:lpstr>Applying ATS to corporations for human rights abuses</vt:lpstr>
      <vt:lpstr>Doe v. Unocal</vt:lpstr>
      <vt:lpstr> Wiwa v. Shell</vt:lpstr>
      <vt:lpstr>Not all cases will succeed</vt:lpstr>
      <vt:lpstr>Environmental rights claims</vt:lpstr>
      <vt:lpstr>Beanal  v. Freeport-McMoran:</vt:lpstr>
      <vt:lpstr>Flores v. Southern Peru Copper </vt:lpstr>
      <vt:lpstr>Sarei v. Rio Tinto</vt:lpstr>
      <vt:lpstr>State Torts for Harm Abroad:   Forum non conveniens </vt:lpstr>
      <vt:lpstr>Aguinda v. Texaco</vt:lpstr>
      <vt:lpstr>Oil, Ecology, and Culture</vt:lpstr>
      <vt:lpstr>Aguinda v. Texaco (2004-2009)</vt:lpstr>
      <vt:lpstr>Oil, Ecology, and Culture</vt:lpstr>
      <vt:lpstr>Oil, Ecology, and Culture</vt:lpstr>
      <vt:lpstr>“Forum non conveniens-blocking” Statutes</vt:lpstr>
      <vt:lpstr>Law No. 364</vt:lpstr>
      <vt:lpstr>Tellez v. Dole in trial court</vt:lpstr>
      <vt:lpstr>Corporate Accountability for Climate Change</vt:lpstr>
      <vt:lpstr>Connecticut v. Am. Elec. Power </vt:lpstr>
      <vt:lpstr>Kivalina v. ExxonMobil</vt:lpstr>
      <vt:lpstr>In US courts:  Comer v. Murphy Oil USA </vt:lpstr>
      <vt:lpstr>Conclusions</vt:lpstr>
      <vt:lpstr>  The Oregon LL.M.  In Environmental and Natural Resources Law </vt:lpstr>
    </vt:vector>
  </TitlesOfParts>
  <Company>Partnership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Corporate Liability</dc:title>
  <dc:creator>Partnership</dc:creator>
  <cp:lastModifiedBy>Svitlana Kravchenko</cp:lastModifiedBy>
  <cp:revision>40</cp:revision>
  <dcterms:created xsi:type="dcterms:W3CDTF">2006-11-01T16:32:00Z</dcterms:created>
  <dcterms:modified xsi:type="dcterms:W3CDTF">2009-11-03T07:44:02Z</dcterms:modified>
</cp:coreProperties>
</file>