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65" r:id="rId4"/>
    <p:sldId id="266" r:id="rId5"/>
    <p:sldId id="267" r:id="rId6"/>
    <p:sldId id="257" r:id="rId7"/>
    <p:sldId id="269" r:id="rId8"/>
    <p:sldId id="258" r:id="rId9"/>
    <p:sldId id="259" r:id="rId10"/>
    <p:sldId id="260" r:id="rId11"/>
    <p:sldId id="261" r:id="rId12"/>
    <p:sldId id="262" r:id="rId13"/>
    <p:sldId id="263" r:id="rId14"/>
    <p:sldId id="272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333" autoAdjust="0"/>
  </p:normalViewPr>
  <p:slideViewPr>
    <p:cSldViewPr>
      <p:cViewPr varScale="1">
        <p:scale>
          <a:sx n="97" d="100"/>
          <a:sy n="97" d="100"/>
        </p:scale>
        <p:origin x="-114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5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B3F66-9FCB-45D6-9174-288A61A0B55E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6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75C95-AB83-4862-B8B1-97F65378307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1F3D-940A-4B39-9E6D-DD107411090F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31F4C-267D-4BC8-99E6-791936F86C3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5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61D0C-0054-4174-9BA4-19AA6B66A4B2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7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3B8E6-460C-43BC-9521-F9424A2B1D6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021CA-0357-4199-A4CE-0896FF557BC1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6" name="Espaço Reservado para Rodap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439DA-3061-4FA0-AE50-134DE5ADBD9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85543-CE3A-41EF-A566-B280331307F4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4D48C-CD2E-4F89-90A2-A6E9D772453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94DD0-092D-4A29-827A-50F44E9FD2B6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4" name="Espaço Reservado para Rodap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F5866-71ED-4021-AD8C-AFED2E57D69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63CAB-E4C9-4FEC-B2C9-8386DDE92474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3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50AB0-3976-4FA4-B45A-057469BA438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ED29E-C8E2-4BF9-BCA1-3F8EF452DD66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7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38A41-B5AA-4F86-80E7-545516C1D46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41334-6E9C-4D9A-9042-3D4D212C561A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EAD88-6D73-48FD-B15A-6BC856B10BD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03B15-631B-4422-A267-A4A01D825402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5" name="Espaço Reservado para Rodap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BE1EE-FE57-442C-AB84-7F220E2889D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138C6-E169-4B1D-8B64-52DE658E470B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A0972-DC80-4344-8C0A-492D71D9F6F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Espaço Reservado para Texto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7823C2-13E6-4C37-9327-D518325FF291}" type="datetimeFigureOut">
              <a:rPr lang="pt-BR"/>
              <a:pPr>
                <a:defRPr/>
              </a:pPr>
              <a:t>7/10/2008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9E7BC6-FF81-4B04-9967-D92C920389B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3" r:id="rId4"/>
    <p:sldLayoutId id="2147483687" r:id="rId5"/>
    <p:sldLayoutId id="2147483682" r:id="rId6"/>
    <p:sldLayoutId id="2147483688" r:id="rId7"/>
    <p:sldLayoutId id="2147483689" r:id="rId8"/>
    <p:sldLayoutId id="2147483690" r:id="rId9"/>
    <p:sldLayoutId id="2147483681" r:id="rId10"/>
    <p:sldLayoutId id="21474836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IUCN</a:t>
            </a:r>
            <a:endParaRPr lang="pt-BR" dirty="0"/>
          </a:p>
        </p:txBody>
      </p:sp>
      <p:sp>
        <p:nvSpPr>
          <p:cNvPr id="13314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en-US" b="1" smtClean="0"/>
              <a:t>Clean Development Mechanism and distributional issues: an analysis of the Brazilian certified projects</a:t>
            </a:r>
            <a:r>
              <a:rPr lang="en-US" smtClean="0"/>
              <a:t> </a:t>
            </a:r>
            <a:endParaRPr lang="pt-BR" smtClean="0"/>
          </a:p>
          <a:p>
            <a:pPr eaLnBrk="1" hangingPunct="1">
              <a:buFont typeface="Wingdings 2" pitchFamily="18" charset="2"/>
              <a:buNone/>
            </a:pPr>
            <a:endParaRPr lang="pt-BR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pt-BR" smtClean="0"/>
              <a:t>Ana Maria de Oliveira Nusdeo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t-BR" smtClean="0"/>
              <a:t>(Universidade de São Paulo/Universidade Católica de Santos)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Purpose of the Paper</a:t>
            </a:r>
            <a:endParaRPr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Contribution of the Clean Development Mechanism projects for the sustainable development of host countries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Which is CDM´s vocation?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CDM Projects approved in the last two years in Brazil and analysis in accordance to some sustainable development indicatives.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Sustainable</a:t>
            </a:r>
            <a:r>
              <a:rPr lang="pt-BR" dirty="0" smtClean="0"/>
              <a:t> </a:t>
            </a:r>
            <a:r>
              <a:rPr lang="pt-BR" dirty="0" err="1" smtClean="0"/>
              <a:t>development</a:t>
            </a:r>
            <a:r>
              <a:rPr lang="pt-BR" dirty="0" smtClean="0"/>
              <a:t> </a:t>
            </a:r>
            <a:r>
              <a:rPr lang="pt-BR" dirty="0" err="1" smtClean="0"/>
              <a:t>concept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mtClean="0"/>
              <a:t>Encompasses the need of reconciliation of  environmental, economic and social goals.</a:t>
            </a:r>
          </a:p>
          <a:p>
            <a:pPr eaLnBrk="1" hangingPunct="1"/>
            <a:endParaRPr lang="en-US" smtClean="0"/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Eco-development (Strong and Sachs): </a:t>
            </a:r>
          </a:p>
          <a:p>
            <a:pPr eaLnBrk="1" hangingPunct="1"/>
            <a:r>
              <a:rPr lang="en-US" smtClean="0"/>
              <a:t>Local or regional cultures </a:t>
            </a:r>
          </a:p>
          <a:p>
            <a:pPr eaLnBrk="1" hangingPunct="1"/>
            <a:r>
              <a:rPr lang="en-US" smtClean="0"/>
              <a:t>Local and regional arrangements for development </a:t>
            </a:r>
            <a:endParaRPr 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Market</a:t>
            </a:r>
            <a:r>
              <a:rPr lang="pt-BR" dirty="0" smtClean="0"/>
              <a:t> </a:t>
            </a:r>
            <a:r>
              <a:rPr lang="pt-BR" dirty="0" err="1" smtClean="0"/>
              <a:t>mechanisms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Allow efficiency to achieve innovation and incentive for the environmental goals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Other policy instruments aimed directly to distributional issues (fund transfers)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Challenge for market mechanisms: produce some equitable results in addition to the efficiency ones.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That is the purpose of CDM: efficiency and sustainable development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/>
              <a:t>Which kind of contribution CDM projects brings to the sustainable development?</a:t>
            </a:r>
            <a:endParaRPr lang="pt-BR" sz="3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Sustainable development indicatives.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Literature: The International Institute for Sustainable Development (</a:t>
            </a:r>
            <a:r>
              <a:rPr lang="en-US" sz="2400" dirty="0" smtClean="0"/>
              <a:t>COSBY, Aaron, et. Al. Making development  work in CDM. Phase II of Development </a:t>
            </a:r>
            <a:r>
              <a:rPr lang="en-US" sz="2400" dirty="0" err="1" smtClean="0"/>
              <a:t>Divident</a:t>
            </a:r>
            <a:r>
              <a:rPr lang="en-US" sz="2400" dirty="0" smtClean="0"/>
              <a:t> Project, 2006)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2 Groups of indicatives: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	Indicatives shown in the reviewed projects (1st group)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	Ideally defined indicatives (2</a:t>
            </a:r>
            <a:r>
              <a:rPr lang="en-US" baseline="30000" dirty="0" smtClean="0"/>
              <a:t>st</a:t>
            </a:r>
            <a:r>
              <a:rPr lang="en-US" dirty="0" smtClean="0"/>
              <a:t> group)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CDM </a:t>
            </a:r>
            <a:r>
              <a:rPr lang="pt-BR" dirty="0" err="1"/>
              <a:t>P</a:t>
            </a:r>
            <a:r>
              <a:rPr lang="pt-BR" dirty="0" err="1" smtClean="0"/>
              <a:t>rojects</a:t>
            </a:r>
            <a:r>
              <a:rPr lang="pt-BR" dirty="0" smtClean="0"/>
              <a:t> in </a:t>
            </a:r>
            <a:r>
              <a:rPr lang="pt-BR" dirty="0" err="1" smtClean="0"/>
              <a:t>Brazil</a:t>
            </a:r>
            <a:r>
              <a:rPr lang="pt-BR" dirty="0" smtClean="0"/>
              <a:t> 2006-2007</a:t>
            </a:r>
            <a:endParaRPr lang="pt-BR" dirty="0"/>
          </a:p>
        </p:txBody>
      </p:sp>
      <p:graphicFrame>
        <p:nvGraphicFramePr>
          <p:cNvPr id="18434" name="Objeto 1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presentationml/2006/ole">
            <p:oleObj spid="_x0000_s18434" r:id="rId3" imgW="868755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FIRST group of indicatives</a:t>
            </a:r>
            <a:endParaRPr lang="en-US" dirty="0"/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Related to the approved projects contributions for sustainable development of Brazil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1) Creation </a:t>
            </a:r>
            <a:r>
              <a:rPr lang="en-US" b="1" dirty="0"/>
              <a:t>of permanent jobs</a:t>
            </a:r>
            <a:endParaRPr lang="pt-BR" dirty="0"/>
          </a:p>
        </p:txBody>
      </p:sp>
      <p:graphicFrame>
        <p:nvGraphicFramePr>
          <p:cNvPr id="20482" name="Objeto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presentationml/2006/ole">
            <p:oleObj spid="_x0000_s20482" r:id="rId3" imgW="868755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2) Elimination </a:t>
            </a:r>
            <a:r>
              <a:rPr lang="en-US" b="1" dirty="0"/>
              <a:t>of environmental risks for workers and poor neighborhoods</a:t>
            </a:r>
            <a:endParaRPr lang="pt-BR" dirty="0"/>
          </a:p>
        </p:txBody>
      </p:sp>
      <p:graphicFrame>
        <p:nvGraphicFramePr>
          <p:cNvPr id="21506" name="Objeto 2"/>
          <p:cNvGraphicFramePr>
            <a:graphicFrameLocks noGrp="1"/>
          </p:cNvGraphicFramePr>
          <p:nvPr>
            <p:ph idx="1"/>
          </p:nvPr>
        </p:nvGraphicFramePr>
        <p:xfrm>
          <a:off x="214313" y="1571625"/>
          <a:ext cx="8229600" cy="4525963"/>
        </p:xfrm>
        <a:graphic>
          <a:graphicData uri="http://schemas.openxmlformats.org/presentationml/2006/ole">
            <p:oleObj spid="_x0000_s21506" r:id="rId3" imgW="823031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3) Scale </a:t>
            </a:r>
            <a:r>
              <a:rPr lang="en-US" b="1" dirty="0"/>
              <a:t>of the project</a:t>
            </a:r>
            <a:endParaRPr lang="pt-BR" dirty="0"/>
          </a:p>
        </p:txBody>
      </p:sp>
      <p:graphicFrame>
        <p:nvGraphicFramePr>
          <p:cNvPr id="22530" name="Objeto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presentationml/2006/ole">
            <p:oleObj spid="_x0000_s22530" r:id="rId3" imgW="868755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4) Technological </a:t>
            </a:r>
            <a:r>
              <a:rPr lang="en-US" b="1" dirty="0"/>
              <a:t>transfer</a:t>
            </a:r>
            <a:endParaRPr lang="pt-BR" dirty="0"/>
          </a:p>
        </p:txBody>
      </p:sp>
      <p:graphicFrame>
        <p:nvGraphicFramePr>
          <p:cNvPr id="23554" name="Objeto 4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presentationml/2006/ole">
            <p:oleObj spid="_x0000_s23554" r:id="rId3" imgW="868755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5) Location </a:t>
            </a:r>
            <a:r>
              <a:rPr lang="en-US" b="1" dirty="0"/>
              <a:t>of the Project</a:t>
            </a:r>
            <a:endParaRPr lang="pt-BR" dirty="0"/>
          </a:p>
        </p:txBody>
      </p:sp>
      <p:graphicFrame>
        <p:nvGraphicFramePr>
          <p:cNvPr id="24578" name="Objeto 4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presentationml/2006/ole">
            <p:oleObj spid="_x0000_s24578" r:id="rId3" imgW="868755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ítulo 1"/>
          <p:cNvSpPr>
            <a:spLocks noGrp="1"/>
          </p:cNvSpPr>
          <p:nvPr>
            <p:ph type="title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342900" indent="-342900" algn="ctr" eaLnBrk="1" hangingPunct="1"/>
            <a:r>
              <a:rPr lang="en-US" sz="1800" b="1" cap="none" smtClean="0">
                <a:solidFill>
                  <a:srgbClr val="000000"/>
                </a:solidFill>
                <a:effectLst/>
              </a:rPr>
              <a:t>6) Participation of relevant actors in the approval process</a:t>
            </a:r>
            <a:r>
              <a:rPr lang="pt-BR" sz="1800" cap="none" smtClean="0">
                <a:solidFill>
                  <a:srgbClr val="000000"/>
                </a:solidFill>
                <a:effectLst/>
              </a:rPr>
              <a:t/>
            </a:r>
            <a:br>
              <a:rPr lang="pt-BR" sz="1800" cap="none" smtClean="0">
                <a:solidFill>
                  <a:srgbClr val="000000"/>
                </a:solidFill>
                <a:effectLst/>
              </a:rPr>
            </a:br>
            <a:endParaRPr lang="pt-BR" sz="1800" cap="none" smtClean="0">
              <a:solidFill>
                <a:srgbClr val="000000"/>
              </a:solidFill>
              <a:effectLst/>
            </a:endParaRPr>
          </a:p>
        </p:txBody>
      </p:sp>
      <p:graphicFrame>
        <p:nvGraphicFramePr>
          <p:cNvPr id="25602" name="Objeto 5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presentationml/2006/ole">
            <p:oleObj spid="_x0000_s25602" r:id="rId3" imgW="8687553" imgH="4523624" progId="Excel.Chart.8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/>
              <a:t>SECOND </a:t>
            </a:r>
            <a:r>
              <a:rPr lang="pt-BR" b="1" dirty="0" err="1" smtClean="0"/>
              <a:t>group</a:t>
            </a:r>
            <a:r>
              <a:rPr lang="pt-BR" b="1" dirty="0" smtClean="0"/>
              <a:t> </a:t>
            </a:r>
            <a:r>
              <a:rPr lang="pt-BR" b="1" dirty="0" err="1" smtClean="0"/>
              <a:t>of</a:t>
            </a:r>
            <a:r>
              <a:rPr lang="pt-BR" b="1" dirty="0" smtClean="0"/>
              <a:t> </a:t>
            </a:r>
            <a:r>
              <a:rPr lang="pt-BR" b="1" dirty="0" err="1" smtClean="0"/>
              <a:t>indicatives</a:t>
            </a:r>
            <a:endParaRPr lang="pt-BR" dirty="0"/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b="1" smtClean="0"/>
              <a:t>1) Biodiversity protection</a:t>
            </a:r>
            <a:endParaRPr lang="pt-BR" smtClean="0"/>
          </a:p>
          <a:p>
            <a:pPr eaLnBrk="1" hangingPunct="1"/>
            <a:endParaRPr lang="pt-BR" smtClean="0"/>
          </a:p>
          <a:p>
            <a:pPr eaLnBrk="1" hangingPunct="1">
              <a:buFont typeface="Wingdings 2" pitchFamily="18" charset="2"/>
              <a:buNone/>
            </a:pPr>
            <a:r>
              <a:rPr lang="en-US" b="1" smtClean="0"/>
              <a:t>2) Building of adaptative ability of communities. </a:t>
            </a:r>
            <a:endParaRPr lang="en-US" smtClean="0"/>
          </a:p>
          <a:p>
            <a:pPr eaLnBrk="1" hangingPunct="1"/>
            <a:r>
              <a:rPr lang="en-US" smtClean="0"/>
              <a:t>related to local strategies.</a:t>
            </a:r>
          </a:p>
          <a:p>
            <a:pPr eaLnBrk="1" hangingPunct="1"/>
            <a:r>
              <a:rPr lang="en-US" smtClean="0"/>
              <a:t>when communities own the  project or technology or gets the capacity to replicate technologies.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Conclusions</a:t>
            </a:r>
            <a:endParaRPr lang="pt-BR" dirty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Sectors: Energy sector is the first. There were no  afforestation and reforestation projects.</a:t>
            </a:r>
          </a:p>
          <a:p>
            <a:pPr eaLnBrk="1" hangingPunct="1"/>
            <a:r>
              <a:rPr lang="en-US" smtClean="0"/>
              <a:t>location of the projects: Brazilian Southeast region (most economic developed). hosted  close to the half of projects. The poorer regions of the North and Northeast attracted a much smaller number of projects.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 smtClean="0"/>
              <a:t>Conclusions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The simplified rules for small scale projects may have increased its economic attractiveness. 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Economic benefits of development, job creation was much more frequent than technological transfer.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Elimination of environmental risks was present in a good percentage of projects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en-US" dirty="0" smtClean="0"/>
              <a:t>Finally, relevant actors’ participation is still small, but NGOs are the most frequent participant.    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 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iagem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113</TotalTime>
  <Words>320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9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31" baseType="lpstr">
      <vt:lpstr>Arial</vt:lpstr>
      <vt:lpstr>Franklin Gothic Medium</vt:lpstr>
      <vt:lpstr>Franklin Gothic Book</vt:lpstr>
      <vt:lpstr>Wingdings 2</vt:lpstr>
      <vt:lpstr>Calibri</vt:lpstr>
      <vt:lpstr>Viagem</vt:lpstr>
      <vt:lpstr>Viagem</vt:lpstr>
      <vt:lpstr>Viagem</vt:lpstr>
      <vt:lpstr>Viagem</vt:lpstr>
      <vt:lpstr>Viagem</vt:lpstr>
      <vt:lpstr>Viagem</vt:lpstr>
      <vt:lpstr>Viagem</vt:lpstr>
      <vt:lpstr>Viagem</vt:lpstr>
      <vt:lpstr>Viagem</vt:lpstr>
      <vt:lpstr>Microsoft Excel Chart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6) Participation of relevant actors in the approval process 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IUCN</dc:title>
  <dc:creator>Ana Maria de Oliveira Nusdeo</dc:creator>
  <cp:lastModifiedBy>COEMaster</cp:lastModifiedBy>
  <cp:revision>18</cp:revision>
  <dcterms:created xsi:type="dcterms:W3CDTF">2008-09-23T11:39:36Z</dcterms:created>
  <dcterms:modified xsi:type="dcterms:W3CDTF">2008-10-07T19:38:10Z</dcterms:modified>
</cp:coreProperties>
</file>