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vml" ContentType="application/vnd.openxmlformats-officedocument.vmlDrawing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2"/>
  </p:notesMasterIdLst>
  <p:handoutMasterIdLst>
    <p:handoutMasterId r:id="rId113"/>
  </p:handoutMasterIdLst>
  <p:sldIdLst>
    <p:sldId id="385" r:id="rId2"/>
    <p:sldId id="665" r:id="rId3"/>
    <p:sldId id="669" r:id="rId4"/>
    <p:sldId id="538" r:id="rId5"/>
    <p:sldId id="559" r:id="rId6"/>
    <p:sldId id="627" r:id="rId7"/>
    <p:sldId id="541" r:id="rId8"/>
    <p:sldId id="543" r:id="rId9"/>
    <p:sldId id="544" r:id="rId10"/>
    <p:sldId id="560" r:id="rId11"/>
    <p:sldId id="561" r:id="rId12"/>
    <p:sldId id="555" r:id="rId13"/>
    <p:sldId id="564" r:id="rId14"/>
    <p:sldId id="563" r:id="rId15"/>
    <p:sldId id="557" r:id="rId16"/>
    <p:sldId id="588" r:id="rId17"/>
    <p:sldId id="645" r:id="rId18"/>
    <p:sldId id="589" r:id="rId19"/>
    <p:sldId id="547" r:id="rId20"/>
    <p:sldId id="571" r:id="rId21"/>
    <p:sldId id="568" r:id="rId22"/>
    <p:sldId id="579" r:id="rId23"/>
    <p:sldId id="546" r:id="rId24"/>
    <p:sldId id="574" r:id="rId25"/>
    <p:sldId id="592" r:id="rId26"/>
    <p:sldId id="565" r:id="rId27"/>
    <p:sldId id="572" r:id="rId28"/>
    <p:sldId id="570" r:id="rId29"/>
    <p:sldId id="576" r:id="rId30"/>
    <p:sldId id="580" r:id="rId31"/>
    <p:sldId id="581" r:id="rId32"/>
    <p:sldId id="577" r:id="rId33"/>
    <p:sldId id="623" r:id="rId34"/>
    <p:sldId id="582" r:id="rId35"/>
    <p:sldId id="578" r:id="rId36"/>
    <p:sldId id="593" r:id="rId37"/>
    <p:sldId id="594" r:id="rId38"/>
    <p:sldId id="595" r:id="rId39"/>
    <p:sldId id="596" r:id="rId40"/>
    <p:sldId id="597" r:id="rId41"/>
    <p:sldId id="586" r:id="rId42"/>
    <p:sldId id="615" r:id="rId43"/>
    <p:sldId id="610" r:id="rId44"/>
    <p:sldId id="575" r:id="rId45"/>
    <p:sldId id="584" r:id="rId46"/>
    <p:sldId id="585" r:id="rId47"/>
    <p:sldId id="549" r:id="rId48"/>
    <p:sldId id="550" r:id="rId49"/>
    <p:sldId id="551" r:id="rId50"/>
    <p:sldId id="552" r:id="rId51"/>
    <p:sldId id="554" r:id="rId52"/>
    <p:sldId id="558" r:id="rId53"/>
    <p:sldId id="590" r:id="rId54"/>
    <p:sldId id="598" r:id="rId55"/>
    <p:sldId id="614" r:id="rId56"/>
    <p:sldId id="620" r:id="rId57"/>
    <p:sldId id="629" r:id="rId58"/>
    <p:sldId id="630" r:id="rId59"/>
    <p:sldId id="631" r:id="rId60"/>
    <p:sldId id="632" r:id="rId61"/>
    <p:sldId id="633" r:id="rId62"/>
    <p:sldId id="634" r:id="rId63"/>
    <p:sldId id="635" r:id="rId64"/>
    <p:sldId id="636" r:id="rId65"/>
    <p:sldId id="677" r:id="rId66"/>
    <p:sldId id="637" r:id="rId67"/>
    <p:sldId id="638" r:id="rId68"/>
    <p:sldId id="640" r:id="rId69"/>
    <p:sldId id="678" r:id="rId70"/>
    <p:sldId id="641" r:id="rId71"/>
    <p:sldId id="679" r:id="rId72"/>
    <p:sldId id="539" r:id="rId73"/>
    <p:sldId id="599" r:id="rId74"/>
    <p:sldId id="600" r:id="rId75"/>
    <p:sldId id="601" r:id="rId76"/>
    <p:sldId id="602" r:id="rId77"/>
    <p:sldId id="661" r:id="rId78"/>
    <p:sldId id="662" r:id="rId79"/>
    <p:sldId id="675" r:id="rId80"/>
    <p:sldId id="654" r:id="rId81"/>
    <p:sldId id="603" r:id="rId82"/>
    <p:sldId id="605" r:id="rId83"/>
    <p:sldId id="655" r:id="rId84"/>
    <p:sldId id="666" r:id="rId85"/>
    <p:sldId id="667" r:id="rId86"/>
    <p:sldId id="668" r:id="rId87"/>
    <p:sldId id="663" r:id="rId88"/>
    <p:sldId id="656" r:id="rId89"/>
    <p:sldId id="664" r:id="rId90"/>
    <p:sldId id="657" r:id="rId91"/>
    <p:sldId id="658" r:id="rId92"/>
    <p:sldId id="660" r:id="rId93"/>
    <p:sldId id="612" r:id="rId94"/>
    <p:sldId id="613" r:id="rId95"/>
    <p:sldId id="680" r:id="rId96"/>
    <p:sldId id="681" r:id="rId97"/>
    <p:sldId id="545" r:id="rId98"/>
    <p:sldId id="672" r:id="rId99"/>
    <p:sldId id="670" r:id="rId100"/>
    <p:sldId id="673" r:id="rId101"/>
    <p:sldId id="674" r:id="rId102"/>
    <p:sldId id="676" r:id="rId103"/>
    <p:sldId id="626" r:id="rId104"/>
    <p:sldId id="652" r:id="rId105"/>
    <p:sldId id="536" r:id="rId106"/>
    <p:sldId id="458" r:id="rId107"/>
    <p:sldId id="462" r:id="rId108"/>
    <p:sldId id="489" r:id="rId109"/>
    <p:sldId id="534" r:id="rId110"/>
    <p:sldId id="299" r:id="rId111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F1F"/>
    <a:srgbClr val="6666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4572" autoAdjust="0"/>
    <p:restoredTop sz="86437" autoAdjust="0"/>
  </p:normalViewPr>
  <p:slideViewPr>
    <p:cSldViewPr>
      <p:cViewPr>
        <p:scale>
          <a:sx n="50" d="100"/>
          <a:sy n="50" d="100"/>
        </p:scale>
        <p:origin x="-181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29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5" d="100"/>
        <a:sy n="95" d="100"/>
      </p:scale>
      <p:origin x="0" y="18354"/>
    </p:cViewPr>
  </p:sorterViewPr>
  <p:notesViewPr>
    <p:cSldViewPr>
      <p:cViewPr varScale="1">
        <p:scale>
          <a:sx n="61" d="100"/>
          <a:sy n="61" d="100"/>
        </p:scale>
        <p:origin x="-972" y="-72"/>
      </p:cViewPr>
      <p:guideLst>
        <p:guide orient="horz" pos="3024"/>
        <p:guide pos="230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ableStyles" Target="tableStyle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notesMaster" Target="notesMasters/notesMaster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7FCB67-1C74-47BF-BB13-6972093D7C0B}" type="doc">
      <dgm:prSet loTypeId="urn:microsoft.com/office/officeart/2005/8/layout/pyramid3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F0CD150-C875-416D-ACD7-E9C1E031F7FE}">
      <dgm:prSet/>
      <dgm:spPr/>
      <dgm:t>
        <a:bodyPr/>
        <a:lstStyle/>
        <a:p>
          <a:pPr rtl="0"/>
          <a:r>
            <a:rPr lang="en-GB" dirty="0" smtClean="0"/>
            <a:t>1,4 billion cubic kilometre in total</a:t>
          </a:r>
          <a:endParaRPr lang="en-GB" dirty="0"/>
        </a:p>
      </dgm:t>
    </dgm:pt>
    <dgm:pt modelId="{A23859C7-5AB6-44CF-88F2-A9156803839F}" type="parTrans" cxnId="{09338B65-E67E-4820-A4C8-550E3AF01303}">
      <dgm:prSet/>
      <dgm:spPr/>
      <dgm:t>
        <a:bodyPr/>
        <a:lstStyle/>
        <a:p>
          <a:endParaRPr lang="en-GB"/>
        </a:p>
      </dgm:t>
    </dgm:pt>
    <dgm:pt modelId="{A1681154-1710-47DA-A662-F52401ADCFB4}" type="sibTrans" cxnId="{09338B65-E67E-4820-A4C8-550E3AF01303}">
      <dgm:prSet/>
      <dgm:spPr/>
      <dgm:t>
        <a:bodyPr/>
        <a:lstStyle/>
        <a:p>
          <a:endParaRPr lang="en-GB"/>
        </a:p>
      </dgm:t>
    </dgm:pt>
    <dgm:pt modelId="{6C7E8115-0E96-4F5D-B739-5F6367DEF5AB}">
      <dgm:prSet/>
      <dgm:spPr/>
      <dgm:t>
        <a:bodyPr/>
        <a:lstStyle/>
        <a:p>
          <a:pPr rtl="0"/>
          <a:r>
            <a:rPr lang="en-GB" dirty="0" smtClean="0"/>
            <a:t>96.5% is saline water in oceans</a:t>
          </a:r>
          <a:endParaRPr lang="en-GB" dirty="0"/>
        </a:p>
      </dgm:t>
    </dgm:pt>
    <dgm:pt modelId="{139757AB-239F-4F3C-9C09-5338A871A7BA}" type="parTrans" cxnId="{8B515936-3995-4764-86F2-3E6C6C8DB65B}">
      <dgm:prSet/>
      <dgm:spPr/>
      <dgm:t>
        <a:bodyPr/>
        <a:lstStyle/>
        <a:p>
          <a:endParaRPr lang="en-GB"/>
        </a:p>
      </dgm:t>
    </dgm:pt>
    <dgm:pt modelId="{EFB2147D-70B8-46E9-81C9-EBDCC5B1E76C}" type="sibTrans" cxnId="{8B515936-3995-4764-86F2-3E6C6C8DB65B}">
      <dgm:prSet/>
      <dgm:spPr/>
      <dgm:t>
        <a:bodyPr/>
        <a:lstStyle/>
        <a:p>
          <a:endParaRPr lang="en-GB"/>
        </a:p>
      </dgm:t>
    </dgm:pt>
    <dgm:pt modelId="{24A38DD6-3738-483D-A807-60BE88E95649}">
      <dgm:prSet custT="1"/>
      <dgm:spPr/>
      <dgm:t>
        <a:bodyPr/>
        <a:lstStyle/>
        <a:p>
          <a:pPr rtl="0"/>
          <a:r>
            <a:rPr lang="en-GB" sz="2000" dirty="0" smtClean="0"/>
            <a:t>3.5%</a:t>
          </a:r>
          <a:endParaRPr lang="en-GB" sz="2000" dirty="0"/>
        </a:p>
      </dgm:t>
    </dgm:pt>
    <dgm:pt modelId="{271A649F-4FED-459F-9671-36584A426C9D}" type="parTrans" cxnId="{BD9AF702-7DA3-4AFF-9A35-1D45CA005083}">
      <dgm:prSet/>
      <dgm:spPr/>
      <dgm:t>
        <a:bodyPr/>
        <a:lstStyle/>
        <a:p>
          <a:endParaRPr lang="en-GB"/>
        </a:p>
      </dgm:t>
    </dgm:pt>
    <dgm:pt modelId="{ED77227A-DD7B-42D3-9339-ADB1C46AD172}" type="sibTrans" cxnId="{BD9AF702-7DA3-4AFF-9A35-1D45CA005083}">
      <dgm:prSet/>
      <dgm:spPr/>
      <dgm:t>
        <a:bodyPr/>
        <a:lstStyle/>
        <a:p>
          <a:endParaRPr lang="en-GB"/>
        </a:p>
      </dgm:t>
    </dgm:pt>
    <dgm:pt modelId="{8D1A0924-A1E3-4812-A402-36C2C5F8ADFA}">
      <dgm:prSet/>
      <dgm:spPr/>
      <dgm:t>
        <a:bodyPr/>
        <a:lstStyle/>
        <a:p>
          <a:pPr rtl="0"/>
          <a:r>
            <a:rPr lang="en-GB" dirty="0" smtClean="0"/>
            <a:t>69% in polar ice sheets, glaciers and snow</a:t>
          </a:r>
          <a:endParaRPr lang="en-GB" dirty="0"/>
        </a:p>
      </dgm:t>
    </dgm:pt>
    <dgm:pt modelId="{5DC2D773-664A-45FC-A058-2F7C23BA2B82}" type="parTrans" cxnId="{57D4FBA9-3675-4747-BB17-19F8CA6B6BCF}">
      <dgm:prSet/>
      <dgm:spPr/>
      <dgm:t>
        <a:bodyPr/>
        <a:lstStyle/>
        <a:p>
          <a:endParaRPr lang="en-GB"/>
        </a:p>
      </dgm:t>
    </dgm:pt>
    <dgm:pt modelId="{D32D2EA0-5574-45D7-84A3-ECA610EB2558}" type="sibTrans" cxnId="{57D4FBA9-3675-4747-BB17-19F8CA6B6BCF}">
      <dgm:prSet/>
      <dgm:spPr/>
      <dgm:t>
        <a:bodyPr/>
        <a:lstStyle/>
        <a:p>
          <a:endParaRPr lang="en-GB"/>
        </a:p>
      </dgm:t>
    </dgm:pt>
    <dgm:pt modelId="{7E5C528D-CC7E-4952-A600-01954F0A35ED}">
      <dgm:prSet/>
      <dgm:spPr/>
      <dgm:t>
        <a:bodyPr/>
        <a:lstStyle/>
        <a:p>
          <a:pPr rtl="0"/>
          <a:r>
            <a:rPr lang="en-GB" dirty="0" smtClean="0"/>
            <a:t>30% is found underground as groundwater</a:t>
          </a:r>
          <a:endParaRPr lang="en-GB" dirty="0"/>
        </a:p>
      </dgm:t>
    </dgm:pt>
    <dgm:pt modelId="{30613EBD-0F0C-417D-8503-15C43CD2E3A2}" type="parTrans" cxnId="{99FB808F-EE18-42E4-BD82-1150F9EE3CDA}">
      <dgm:prSet/>
      <dgm:spPr/>
      <dgm:t>
        <a:bodyPr/>
        <a:lstStyle/>
        <a:p>
          <a:endParaRPr lang="en-GB"/>
        </a:p>
      </dgm:t>
    </dgm:pt>
    <dgm:pt modelId="{8713AC15-92CA-4AE3-BEDF-D12038A7E9BD}" type="sibTrans" cxnId="{99FB808F-EE18-42E4-BD82-1150F9EE3CDA}">
      <dgm:prSet/>
      <dgm:spPr/>
      <dgm:t>
        <a:bodyPr/>
        <a:lstStyle/>
        <a:p>
          <a:endParaRPr lang="en-GB"/>
        </a:p>
      </dgm:t>
    </dgm:pt>
    <dgm:pt modelId="{E122085E-498E-44FE-8674-F5D5248FDC87}">
      <dgm:prSet/>
      <dgm:spPr/>
      <dgm:t>
        <a:bodyPr/>
        <a:lstStyle/>
        <a:p>
          <a:pPr rtl="0"/>
          <a:r>
            <a:rPr lang="en-GB" dirty="0" smtClean="0"/>
            <a:t>0.25% in lakes</a:t>
          </a:r>
          <a:endParaRPr lang="en-GB" dirty="0"/>
        </a:p>
      </dgm:t>
    </dgm:pt>
    <dgm:pt modelId="{95382C76-C803-4F78-B20A-6FC99E73047E}" type="parTrans" cxnId="{9AC50C9E-20E2-41D2-98FD-29D06194E7A9}">
      <dgm:prSet/>
      <dgm:spPr/>
      <dgm:t>
        <a:bodyPr/>
        <a:lstStyle/>
        <a:p>
          <a:endParaRPr lang="en-GB"/>
        </a:p>
      </dgm:t>
    </dgm:pt>
    <dgm:pt modelId="{1B874D0B-38EE-4386-A03D-B48243A4E89A}" type="sibTrans" cxnId="{9AC50C9E-20E2-41D2-98FD-29D06194E7A9}">
      <dgm:prSet/>
      <dgm:spPr/>
      <dgm:t>
        <a:bodyPr/>
        <a:lstStyle/>
        <a:p>
          <a:endParaRPr lang="en-GB"/>
        </a:p>
      </dgm:t>
    </dgm:pt>
    <dgm:pt modelId="{EC6CF5F3-CA68-4E54-AF1B-766107CB1862}">
      <dgm:prSet/>
      <dgm:spPr/>
      <dgm:t>
        <a:bodyPr/>
        <a:lstStyle/>
        <a:p>
          <a:pPr rtl="0"/>
          <a:r>
            <a:rPr lang="en-GB" dirty="0" smtClean="0"/>
            <a:t>0.006% in rivers</a:t>
          </a:r>
          <a:endParaRPr lang="en-GB" dirty="0"/>
        </a:p>
      </dgm:t>
    </dgm:pt>
    <dgm:pt modelId="{2127D6AB-5DA2-42B9-84AC-6AD77BBC25BD}" type="parTrans" cxnId="{8BFFD6EA-DA1A-4F47-A2AC-275E9F454D50}">
      <dgm:prSet/>
      <dgm:spPr/>
      <dgm:t>
        <a:bodyPr/>
        <a:lstStyle/>
        <a:p>
          <a:endParaRPr lang="en-GB"/>
        </a:p>
      </dgm:t>
    </dgm:pt>
    <dgm:pt modelId="{A776DB66-31F4-4A3E-AB4D-825450FF7AF9}" type="sibTrans" cxnId="{8BFFD6EA-DA1A-4F47-A2AC-275E9F454D50}">
      <dgm:prSet/>
      <dgm:spPr/>
      <dgm:t>
        <a:bodyPr/>
        <a:lstStyle/>
        <a:p>
          <a:endParaRPr lang="en-GB"/>
        </a:p>
      </dgm:t>
    </dgm:pt>
    <dgm:pt modelId="{035B8084-A0F4-4B97-8103-522004FB83B8}">
      <dgm:prSet/>
      <dgm:spPr/>
      <dgm:t>
        <a:bodyPr/>
        <a:lstStyle/>
        <a:p>
          <a:pPr rtl="0"/>
          <a:r>
            <a:rPr lang="en-GB" dirty="0" smtClean="0"/>
            <a:t>0.04% in the atmosphere</a:t>
          </a:r>
          <a:endParaRPr lang="en-GB" dirty="0"/>
        </a:p>
      </dgm:t>
    </dgm:pt>
    <dgm:pt modelId="{AAE165DE-4F27-44E7-BD5E-255AEDA0F92F}" type="parTrans" cxnId="{6E934839-0CF7-4900-ABFB-485630DD6D2F}">
      <dgm:prSet/>
      <dgm:spPr/>
      <dgm:t>
        <a:bodyPr/>
        <a:lstStyle/>
        <a:p>
          <a:endParaRPr lang="en-GB"/>
        </a:p>
      </dgm:t>
    </dgm:pt>
    <dgm:pt modelId="{A64C31CB-D11E-4081-B698-A3D37A9F405C}" type="sibTrans" cxnId="{6E934839-0CF7-4900-ABFB-485630DD6D2F}">
      <dgm:prSet/>
      <dgm:spPr/>
      <dgm:t>
        <a:bodyPr/>
        <a:lstStyle/>
        <a:p>
          <a:endParaRPr lang="en-GB"/>
        </a:p>
      </dgm:t>
    </dgm:pt>
    <dgm:pt modelId="{41D44A3D-349D-4F08-BC14-B9A1EFCFE2B3}" type="pres">
      <dgm:prSet presAssocID="{157FCB67-1C74-47BF-BB13-6972093D7C0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928AAE34-EC14-4290-BA90-7EE4D97F737A}" type="pres">
      <dgm:prSet presAssocID="{1F0CD150-C875-416D-ACD7-E9C1E031F7FE}" presName="Name8" presStyleCnt="0"/>
      <dgm:spPr/>
    </dgm:pt>
    <dgm:pt modelId="{81F369F1-A63C-48BD-A439-AA981E3E8EE8}" type="pres">
      <dgm:prSet presAssocID="{1F0CD150-C875-416D-ACD7-E9C1E031F7FE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A75B18C-9F7B-4C9C-B582-ECBD5E62A612}" type="pres">
      <dgm:prSet presAssocID="{1F0CD150-C875-416D-ACD7-E9C1E031F7F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C62D400-D3F5-4820-9ECE-E366F57BF077}" type="pres">
      <dgm:prSet presAssocID="{6C7E8115-0E96-4F5D-B739-5F6367DEF5AB}" presName="Name8" presStyleCnt="0"/>
      <dgm:spPr/>
    </dgm:pt>
    <dgm:pt modelId="{B95E400B-8AFD-4F55-8793-B5BAC1DA573A}" type="pres">
      <dgm:prSet presAssocID="{6C7E8115-0E96-4F5D-B739-5F6367DEF5AB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60208C-817F-43DF-8685-B3B88B7A53C4}" type="pres">
      <dgm:prSet presAssocID="{6C7E8115-0E96-4F5D-B739-5F6367DEF5A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7D57F63-B42D-424F-B3A7-08160F92DDB5}" type="pres">
      <dgm:prSet presAssocID="{24A38DD6-3738-483D-A807-60BE88E95649}" presName="Name8" presStyleCnt="0"/>
      <dgm:spPr/>
    </dgm:pt>
    <dgm:pt modelId="{6F0D4D1A-4382-4F79-8698-35C82F94C588}" type="pres">
      <dgm:prSet presAssocID="{24A38DD6-3738-483D-A807-60BE88E95649}" presName="acctBkgd" presStyleLbl="alignAcc1" presStyleIdx="0" presStyleCnt="1"/>
      <dgm:spPr/>
      <dgm:t>
        <a:bodyPr/>
        <a:lstStyle/>
        <a:p>
          <a:endParaRPr lang="en-GB"/>
        </a:p>
      </dgm:t>
    </dgm:pt>
    <dgm:pt modelId="{8F091CF1-C960-4A1E-ABD7-F96C920E7E7D}" type="pres">
      <dgm:prSet presAssocID="{24A38DD6-3738-483D-A807-60BE88E95649}" presName="acctTx" presStyleLbl="alignAcc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13453C-4F00-41EA-83E7-68C75EB6D94D}" type="pres">
      <dgm:prSet presAssocID="{24A38DD6-3738-483D-A807-60BE88E95649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DD5D104-65C4-4E77-955F-C9DB6066174B}" type="pres">
      <dgm:prSet presAssocID="{24A38DD6-3738-483D-A807-60BE88E9564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8BFFD6EA-DA1A-4F47-A2AC-275E9F454D50}" srcId="{24A38DD6-3738-483D-A807-60BE88E95649}" destId="{EC6CF5F3-CA68-4E54-AF1B-766107CB1862}" srcOrd="3" destOrd="0" parTransId="{2127D6AB-5DA2-42B9-84AC-6AD77BBC25BD}" sibTransId="{A776DB66-31F4-4A3E-AB4D-825450FF7AF9}"/>
    <dgm:cxn modelId="{667F1C21-2883-4178-B832-B89896832764}" type="presOf" srcId="{24A38DD6-3738-483D-A807-60BE88E95649}" destId="{1DD5D104-65C4-4E77-955F-C9DB6066174B}" srcOrd="1" destOrd="0" presId="urn:microsoft.com/office/officeart/2005/8/layout/pyramid3"/>
    <dgm:cxn modelId="{6E0C30DA-990A-4519-8124-F35DA81AAF09}" type="presOf" srcId="{24A38DD6-3738-483D-A807-60BE88E95649}" destId="{F113453C-4F00-41EA-83E7-68C75EB6D94D}" srcOrd="0" destOrd="0" presId="urn:microsoft.com/office/officeart/2005/8/layout/pyramid3"/>
    <dgm:cxn modelId="{BABD196A-2167-4544-9F9C-DA4D0BF226CC}" type="presOf" srcId="{157FCB67-1C74-47BF-BB13-6972093D7C0B}" destId="{41D44A3D-349D-4F08-BC14-B9A1EFCFE2B3}" srcOrd="0" destOrd="0" presId="urn:microsoft.com/office/officeart/2005/8/layout/pyramid3"/>
    <dgm:cxn modelId="{09338B65-E67E-4820-A4C8-550E3AF01303}" srcId="{157FCB67-1C74-47BF-BB13-6972093D7C0B}" destId="{1F0CD150-C875-416D-ACD7-E9C1E031F7FE}" srcOrd="0" destOrd="0" parTransId="{A23859C7-5AB6-44CF-88F2-A9156803839F}" sibTransId="{A1681154-1710-47DA-A662-F52401ADCFB4}"/>
    <dgm:cxn modelId="{5B34EC62-0DD3-4D09-BBA6-7DA17D019104}" type="presOf" srcId="{7E5C528D-CC7E-4952-A600-01954F0A35ED}" destId="{6F0D4D1A-4382-4F79-8698-35C82F94C588}" srcOrd="0" destOrd="1" presId="urn:microsoft.com/office/officeart/2005/8/layout/pyramid3"/>
    <dgm:cxn modelId="{E4596B07-9AD2-4610-9341-4A4F3B6690CA}" type="presOf" srcId="{035B8084-A0F4-4B97-8103-522004FB83B8}" destId="{6F0D4D1A-4382-4F79-8698-35C82F94C588}" srcOrd="0" destOrd="4" presId="urn:microsoft.com/office/officeart/2005/8/layout/pyramid3"/>
    <dgm:cxn modelId="{0CC176FD-97EE-4BA0-AB76-A6FE39989B95}" type="presOf" srcId="{1F0CD150-C875-416D-ACD7-E9C1E031F7FE}" destId="{81F369F1-A63C-48BD-A439-AA981E3E8EE8}" srcOrd="0" destOrd="0" presId="urn:microsoft.com/office/officeart/2005/8/layout/pyramid3"/>
    <dgm:cxn modelId="{0ADC02B4-F86B-4506-8798-139DF023870B}" type="presOf" srcId="{6C7E8115-0E96-4F5D-B739-5F6367DEF5AB}" destId="{B95E400B-8AFD-4F55-8793-B5BAC1DA573A}" srcOrd="0" destOrd="0" presId="urn:microsoft.com/office/officeart/2005/8/layout/pyramid3"/>
    <dgm:cxn modelId="{9AC50C9E-20E2-41D2-98FD-29D06194E7A9}" srcId="{24A38DD6-3738-483D-A807-60BE88E95649}" destId="{E122085E-498E-44FE-8674-F5D5248FDC87}" srcOrd="2" destOrd="0" parTransId="{95382C76-C803-4F78-B20A-6FC99E73047E}" sibTransId="{1B874D0B-38EE-4386-A03D-B48243A4E89A}"/>
    <dgm:cxn modelId="{57D4FBA9-3675-4747-BB17-19F8CA6B6BCF}" srcId="{24A38DD6-3738-483D-A807-60BE88E95649}" destId="{8D1A0924-A1E3-4812-A402-36C2C5F8ADFA}" srcOrd="0" destOrd="0" parTransId="{5DC2D773-664A-45FC-A058-2F7C23BA2B82}" sibTransId="{D32D2EA0-5574-45D7-84A3-ECA610EB2558}"/>
    <dgm:cxn modelId="{6E934839-0CF7-4900-ABFB-485630DD6D2F}" srcId="{24A38DD6-3738-483D-A807-60BE88E95649}" destId="{035B8084-A0F4-4B97-8103-522004FB83B8}" srcOrd="4" destOrd="0" parTransId="{AAE165DE-4F27-44E7-BD5E-255AEDA0F92F}" sibTransId="{A64C31CB-D11E-4081-B698-A3D37A9F405C}"/>
    <dgm:cxn modelId="{7F76AB89-A019-4D4A-8902-39AE10F08390}" type="presOf" srcId="{EC6CF5F3-CA68-4E54-AF1B-766107CB1862}" destId="{6F0D4D1A-4382-4F79-8698-35C82F94C588}" srcOrd="0" destOrd="3" presId="urn:microsoft.com/office/officeart/2005/8/layout/pyramid3"/>
    <dgm:cxn modelId="{F7E0BD98-36FE-4173-8873-0CBF7801C311}" type="presOf" srcId="{8D1A0924-A1E3-4812-A402-36C2C5F8ADFA}" destId="{6F0D4D1A-4382-4F79-8698-35C82F94C588}" srcOrd="0" destOrd="0" presId="urn:microsoft.com/office/officeart/2005/8/layout/pyramid3"/>
    <dgm:cxn modelId="{1FF7FF4B-AC3B-4390-B014-02E9EC6D8F9E}" type="presOf" srcId="{035B8084-A0F4-4B97-8103-522004FB83B8}" destId="{8F091CF1-C960-4A1E-ABD7-F96C920E7E7D}" srcOrd="1" destOrd="4" presId="urn:microsoft.com/office/officeart/2005/8/layout/pyramid3"/>
    <dgm:cxn modelId="{7B98AB80-BA42-43C5-9A6C-A2B470FB063F}" type="presOf" srcId="{1F0CD150-C875-416D-ACD7-E9C1E031F7FE}" destId="{BA75B18C-9F7B-4C9C-B582-ECBD5E62A612}" srcOrd="1" destOrd="0" presId="urn:microsoft.com/office/officeart/2005/8/layout/pyramid3"/>
    <dgm:cxn modelId="{99FB808F-EE18-42E4-BD82-1150F9EE3CDA}" srcId="{24A38DD6-3738-483D-A807-60BE88E95649}" destId="{7E5C528D-CC7E-4952-A600-01954F0A35ED}" srcOrd="1" destOrd="0" parTransId="{30613EBD-0F0C-417D-8503-15C43CD2E3A2}" sibTransId="{8713AC15-92CA-4AE3-BEDF-D12038A7E9BD}"/>
    <dgm:cxn modelId="{BD9AF702-7DA3-4AFF-9A35-1D45CA005083}" srcId="{157FCB67-1C74-47BF-BB13-6972093D7C0B}" destId="{24A38DD6-3738-483D-A807-60BE88E95649}" srcOrd="2" destOrd="0" parTransId="{271A649F-4FED-459F-9671-36584A426C9D}" sibTransId="{ED77227A-DD7B-42D3-9339-ADB1C46AD172}"/>
    <dgm:cxn modelId="{906FF9F6-D0DB-462C-9515-5FA19AF5EEA0}" type="presOf" srcId="{8D1A0924-A1E3-4812-A402-36C2C5F8ADFA}" destId="{8F091CF1-C960-4A1E-ABD7-F96C920E7E7D}" srcOrd="1" destOrd="0" presId="urn:microsoft.com/office/officeart/2005/8/layout/pyramid3"/>
    <dgm:cxn modelId="{CB062527-A45D-42A3-8279-0D50F509A277}" type="presOf" srcId="{EC6CF5F3-CA68-4E54-AF1B-766107CB1862}" destId="{8F091CF1-C960-4A1E-ABD7-F96C920E7E7D}" srcOrd="1" destOrd="3" presId="urn:microsoft.com/office/officeart/2005/8/layout/pyramid3"/>
    <dgm:cxn modelId="{8B515936-3995-4764-86F2-3E6C6C8DB65B}" srcId="{157FCB67-1C74-47BF-BB13-6972093D7C0B}" destId="{6C7E8115-0E96-4F5D-B739-5F6367DEF5AB}" srcOrd="1" destOrd="0" parTransId="{139757AB-239F-4F3C-9C09-5338A871A7BA}" sibTransId="{EFB2147D-70B8-46E9-81C9-EBDCC5B1E76C}"/>
    <dgm:cxn modelId="{C2C33757-04D4-4AE5-A4B7-54B02E4170F5}" type="presOf" srcId="{E122085E-498E-44FE-8674-F5D5248FDC87}" destId="{6F0D4D1A-4382-4F79-8698-35C82F94C588}" srcOrd="0" destOrd="2" presId="urn:microsoft.com/office/officeart/2005/8/layout/pyramid3"/>
    <dgm:cxn modelId="{68BF9CB4-FD1A-412D-AF78-125330726360}" type="presOf" srcId="{E122085E-498E-44FE-8674-F5D5248FDC87}" destId="{8F091CF1-C960-4A1E-ABD7-F96C920E7E7D}" srcOrd="1" destOrd="2" presId="urn:microsoft.com/office/officeart/2005/8/layout/pyramid3"/>
    <dgm:cxn modelId="{8E4C17E5-11BC-4BEC-ADAC-C641C0434D80}" type="presOf" srcId="{6C7E8115-0E96-4F5D-B739-5F6367DEF5AB}" destId="{2F60208C-817F-43DF-8685-B3B88B7A53C4}" srcOrd="1" destOrd="0" presId="urn:microsoft.com/office/officeart/2005/8/layout/pyramid3"/>
    <dgm:cxn modelId="{26E455B1-F911-4413-B773-C348DF7ABA3F}" type="presOf" srcId="{7E5C528D-CC7E-4952-A600-01954F0A35ED}" destId="{8F091CF1-C960-4A1E-ABD7-F96C920E7E7D}" srcOrd="1" destOrd="1" presId="urn:microsoft.com/office/officeart/2005/8/layout/pyramid3"/>
    <dgm:cxn modelId="{2AFB28A2-CE57-416A-83BA-D1098935DDEC}" type="presParOf" srcId="{41D44A3D-349D-4F08-BC14-B9A1EFCFE2B3}" destId="{928AAE34-EC14-4290-BA90-7EE4D97F737A}" srcOrd="0" destOrd="0" presId="urn:microsoft.com/office/officeart/2005/8/layout/pyramid3"/>
    <dgm:cxn modelId="{E8FEB040-47A1-41CE-BE21-88F483C38AA0}" type="presParOf" srcId="{928AAE34-EC14-4290-BA90-7EE4D97F737A}" destId="{81F369F1-A63C-48BD-A439-AA981E3E8EE8}" srcOrd="0" destOrd="0" presId="urn:microsoft.com/office/officeart/2005/8/layout/pyramid3"/>
    <dgm:cxn modelId="{7B6813CB-6349-4E5E-BFEC-B25E0CD6A7CE}" type="presParOf" srcId="{928AAE34-EC14-4290-BA90-7EE4D97F737A}" destId="{BA75B18C-9F7B-4C9C-B582-ECBD5E62A612}" srcOrd="1" destOrd="0" presId="urn:microsoft.com/office/officeart/2005/8/layout/pyramid3"/>
    <dgm:cxn modelId="{6BECFA37-D1EA-41DF-83D3-BED6549F54AA}" type="presParOf" srcId="{41D44A3D-349D-4F08-BC14-B9A1EFCFE2B3}" destId="{8C62D400-D3F5-4820-9ECE-E366F57BF077}" srcOrd="1" destOrd="0" presId="urn:microsoft.com/office/officeart/2005/8/layout/pyramid3"/>
    <dgm:cxn modelId="{4682B3E7-0B26-4B12-87B9-A412B883FF96}" type="presParOf" srcId="{8C62D400-D3F5-4820-9ECE-E366F57BF077}" destId="{B95E400B-8AFD-4F55-8793-B5BAC1DA573A}" srcOrd="0" destOrd="0" presId="urn:microsoft.com/office/officeart/2005/8/layout/pyramid3"/>
    <dgm:cxn modelId="{678A7870-5817-4266-A8BE-97A74E52F052}" type="presParOf" srcId="{8C62D400-D3F5-4820-9ECE-E366F57BF077}" destId="{2F60208C-817F-43DF-8685-B3B88B7A53C4}" srcOrd="1" destOrd="0" presId="urn:microsoft.com/office/officeart/2005/8/layout/pyramid3"/>
    <dgm:cxn modelId="{6D0CBD98-3A84-43AC-B257-6712E18A818D}" type="presParOf" srcId="{41D44A3D-349D-4F08-BC14-B9A1EFCFE2B3}" destId="{B7D57F63-B42D-424F-B3A7-08160F92DDB5}" srcOrd="2" destOrd="0" presId="urn:microsoft.com/office/officeart/2005/8/layout/pyramid3"/>
    <dgm:cxn modelId="{ADEE4117-A16F-4AA1-8D86-2A69BB2F95E3}" type="presParOf" srcId="{B7D57F63-B42D-424F-B3A7-08160F92DDB5}" destId="{6F0D4D1A-4382-4F79-8698-35C82F94C588}" srcOrd="0" destOrd="0" presId="urn:microsoft.com/office/officeart/2005/8/layout/pyramid3"/>
    <dgm:cxn modelId="{D4C60E36-4547-42A2-89A9-5F5FE6B82A30}" type="presParOf" srcId="{B7D57F63-B42D-424F-B3A7-08160F92DDB5}" destId="{8F091CF1-C960-4A1E-ABD7-F96C920E7E7D}" srcOrd="1" destOrd="0" presId="urn:microsoft.com/office/officeart/2005/8/layout/pyramid3"/>
    <dgm:cxn modelId="{06F59D12-1366-4276-92A5-DD959D169E3D}" type="presParOf" srcId="{B7D57F63-B42D-424F-B3A7-08160F92DDB5}" destId="{F113453C-4F00-41EA-83E7-68C75EB6D94D}" srcOrd="2" destOrd="0" presId="urn:microsoft.com/office/officeart/2005/8/layout/pyramid3"/>
    <dgm:cxn modelId="{11267A5C-7453-42C8-8412-6293C009F8C6}" type="presParOf" srcId="{B7D57F63-B42D-424F-B3A7-08160F92DDB5}" destId="{1DD5D104-65C4-4E77-955F-C9DB6066174B}" srcOrd="3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F369F1-A63C-48BD-A439-AA981E3E8EE8}">
      <dsp:nvSpPr>
        <dsp:cNvPr id="0" name=""/>
        <dsp:cNvSpPr/>
      </dsp:nvSpPr>
      <dsp:spPr>
        <a:xfrm rot="10800000">
          <a:off x="0" y="0"/>
          <a:ext cx="5596127" cy="1510241"/>
        </a:xfrm>
        <a:prstGeom prst="trapezoid">
          <a:avLst>
            <a:gd name="adj" fmla="val 6175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 dirty="0" smtClean="0"/>
            <a:t>1,4 billion cubic kilometre in total</a:t>
          </a:r>
          <a:endParaRPr lang="en-GB" sz="3500" kern="1200" dirty="0"/>
        </a:p>
      </dsp:txBody>
      <dsp:txXfrm>
        <a:off x="979322" y="0"/>
        <a:ext cx="3637483" cy="1510241"/>
      </dsp:txXfrm>
    </dsp:sp>
    <dsp:sp modelId="{B95E400B-8AFD-4F55-8793-B5BAC1DA573A}">
      <dsp:nvSpPr>
        <dsp:cNvPr id="0" name=""/>
        <dsp:cNvSpPr/>
      </dsp:nvSpPr>
      <dsp:spPr>
        <a:xfrm rot="10800000">
          <a:off x="932688" y="1510241"/>
          <a:ext cx="3730751" cy="1510241"/>
        </a:xfrm>
        <a:prstGeom prst="trapezoid">
          <a:avLst>
            <a:gd name="adj" fmla="val 6175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 dirty="0" smtClean="0"/>
            <a:t>96.5% is saline water in oceans</a:t>
          </a:r>
          <a:endParaRPr lang="en-GB" sz="3500" kern="1200" dirty="0"/>
        </a:p>
      </dsp:txBody>
      <dsp:txXfrm>
        <a:off x="1585569" y="1510241"/>
        <a:ext cx="2424988" cy="1510241"/>
      </dsp:txXfrm>
    </dsp:sp>
    <dsp:sp modelId="{6F0D4D1A-4382-4F79-8698-35C82F94C588}">
      <dsp:nvSpPr>
        <dsp:cNvPr id="0" name=""/>
        <dsp:cNvSpPr/>
      </dsp:nvSpPr>
      <dsp:spPr>
        <a:xfrm>
          <a:off x="2798063" y="3020483"/>
          <a:ext cx="5431536" cy="1510241"/>
        </a:xfrm>
        <a:prstGeom prst="nonIsoscelesTrapezoid">
          <a:avLst>
            <a:gd name="adj1" fmla="val 61758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kern="1200" dirty="0" smtClean="0"/>
            <a:t>69% in polar ice sheets, glaciers and snow</a:t>
          </a:r>
          <a:endParaRPr lang="en-GB" sz="1800" kern="120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kern="1200" dirty="0" smtClean="0"/>
            <a:t>30% is found underground as groundwater</a:t>
          </a:r>
          <a:endParaRPr lang="en-GB" sz="1800" kern="120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kern="1200" dirty="0" smtClean="0"/>
            <a:t>0.25% in lakes</a:t>
          </a:r>
          <a:endParaRPr lang="en-GB" sz="1800" kern="120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kern="1200" dirty="0" smtClean="0"/>
            <a:t>0.006% in rivers</a:t>
          </a:r>
          <a:endParaRPr lang="en-GB" sz="1800" kern="120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kern="1200" dirty="0" smtClean="0"/>
            <a:t>0.04% in the atmosphere</a:t>
          </a:r>
          <a:endParaRPr lang="en-GB" sz="1800" kern="1200" dirty="0"/>
        </a:p>
      </dsp:txBody>
      <dsp:txXfrm>
        <a:off x="3730751" y="3020483"/>
        <a:ext cx="4498848" cy="1510241"/>
      </dsp:txXfrm>
    </dsp:sp>
    <dsp:sp modelId="{F113453C-4F00-41EA-83E7-68C75EB6D94D}">
      <dsp:nvSpPr>
        <dsp:cNvPr id="0" name=""/>
        <dsp:cNvSpPr/>
      </dsp:nvSpPr>
      <dsp:spPr>
        <a:xfrm rot="10800000">
          <a:off x="1865376" y="3020483"/>
          <a:ext cx="1865375" cy="1510241"/>
        </a:xfrm>
        <a:prstGeom prst="trapezoid">
          <a:avLst>
            <a:gd name="adj" fmla="val 6175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3.5%</a:t>
          </a:r>
          <a:endParaRPr lang="en-GB" sz="2000" kern="1200" dirty="0"/>
        </a:p>
      </dsp:txBody>
      <dsp:txXfrm>
        <a:off x="1865376" y="3020483"/>
        <a:ext cx="1865375" cy="15102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145432" y="0"/>
            <a:ext cx="3170138" cy="479539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pPr>
              <a:defRPr/>
            </a:pPr>
            <a:r>
              <a:rPr lang="en-ZA" dirty="0" err="1" smtClean="0"/>
              <a:t>IAIA</a:t>
            </a:r>
            <a:r>
              <a:rPr lang="en-ZA" dirty="0" smtClean="0"/>
              <a:t> Conference 2010 – </a:t>
            </a:r>
            <a:r>
              <a:rPr lang="en-ZA" dirty="0" err="1" smtClean="0"/>
              <a:t>CSIR</a:t>
            </a:r>
            <a:r>
              <a:rPr lang="en-ZA" dirty="0" smtClean="0"/>
              <a:t> ICC</a:t>
            </a:r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001416" y="9121661"/>
            <a:ext cx="3170138" cy="479539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pPr>
              <a:defRPr/>
            </a:pPr>
            <a:r>
              <a:rPr lang="en-ZA"/>
              <a:t>©  </a:t>
            </a:r>
            <a:r>
              <a:rPr lang="en-ZA" err="1"/>
              <a:t>Carin</a:t>
            </a:r>
            <a:r>
              <a:rPr lang="en-ZA"/>
              <a:t> </a:t>
            </a:r>
            <a:r>
              <a:rPr lang="en-ZA" err="1"/>
              <a:t>Bosman</a:t>
            </a:r>
            <a:r>
              <a:rPr lang="en-ZA"/>
              <a:t> Sustainable Solutions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6393903" y="9120172"/>
            <a:ext cx="919661" cy="479539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pPr>
              <a:defRPr/>
            </a:pPr>
            <a:fld id="{6CF23AA6-8DB6-4CA0-9A98-D861C697537A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170138" cy="479539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r>
              <a:rPr lang="en-ZA"/>
              <a:t>ELA Conference 2009 - Glenburn Lodge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427" y="0"/>
            <a:ext cx="3170138" cy="479539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r>
              <a:rPr lang="en-GB"/>
              <a:t>30/05/2009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8888" y="720725"/>
            <a:ext cx="4797425" cy="3598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194" y="4560086"/>
            <a:ext cx="5852814" cy="4320317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120172"/>
            <a:ext cx="3170138" cy="479539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427" y="9120172"/>
            <a:ext cx="3170138" cy="479539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8FC21916-ED49-43C5-AB00-41ED4A6232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45CAD72-A5C6-476E-9E79-CACCBC3478F8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30/05/2009</a:t>
            </a:r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ZA"/>
              <a:t>ELA Conference 2009 - Glenburn Lodge</a:t>
            </a:r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 txBox="1">
            <a:spLocks noGrp="1" noChangeArrowheads="1"/>
          </p:cNvSpPr>
          <p:nvPr/>
        </p:nvSpPr>
        <p:spPr bwMode="auto">
          <a:xfrm>
            <a:off x="4142775" y="9119068"/>
            <a:ext cx="3170717" cy="480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7578B2F-129E-479A-8FC2-0F3FA7CEE7D4}" type="slidenum">
              <a:rPr lang="nl-NL" sz="1200"/>
              <a:pPr algn="r"/>
              <a:t>9</a:t>
            </a:fld>
            <a:endParaRPr lang="nl-NL" sz="120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ZA" smtClean="0"/>
              <a:t>ELA Conference 2009 - Glenburn Lodge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30/05/2009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21916-ED49-43C5-AB00-41ED4A623244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162E61-2335-4BDE-9B0D-7EC7DDE2EBF6}" type="slidenum">
              <a:rPr lang="en-US"/>
              <a:pPr>
                <a:defRPr/>
              </a:pPr>
              <a:t>58</a:t>
            </a:fld>
            <a:endParaRPr lang="en-US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409700" y="833438"/>
            <a:ext cx="4497388" cy="33718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64063"/>
            <a:ext cx="5365750" cy="404177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CC865D-8322-4FC3-82CB-46B7AF3AE583}" type="slidenum">
              <a:rPr lang="en-US"/>
              <a:pPr/>
              <a:t>63</a:t>
            </a:fld>
            <a:endParaRPr lang="en-US"/>
          </a:p>
        </p:txBody>
      </p:sp>
      <p:sp>
        <p:nvSpPr>
          <p:cNvPr id="221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409700" y="833438"/>
            <a:ext cx="4497388" cy="3371850"/>
          </a:xfrm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7" y="4564065"/>
            <a:ext cx="5365751" cy="4041776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63A05A9-B528-4719-97E2-B09D9C7E55AD}" type="slidenum">
              <a:rPr lang="en-US" smtClean="0"/>
              <a:pPr>
                <a:defRPr/>
              </a:pPr>
              <a:t>104</a:t>
            </a:fld>
            <a:endParaRPr lang="en-US" smtClean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409700" y="833438"/>
            <a:ext cx="4497388" cy="33718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64063"/>
            <a:ext cx="5365750" cy="404177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04/04/2009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(c) Carin Bosman</a:t>
            </a:r>
            <a:endParaRPr lang="en-GB"/>
          </a:p>
        </p:txBody>
      </p:sp>
      <p:sp>
        <p:nvSpPr>
          <p:cNvPr id="7" name="Header Placeholder 6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NBU Water Workshop</a:t>
            </a:r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strepie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313"/>
            <a:ext cx="9144000" cy="7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142844" y="152400"/>
            <a:ext cx="8543956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‹#›</a:t>
            </a:r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© </a:t>
            </a:r>
            <a:r>
              <a:rPr lang="en-GB" err="1"/>
              <a:t>Carin</a:t>
            </a:r>
            <a:r>
              <a:rPr lang="en-GB"/>
              <a:t> </a:t>
            </a:r>
            <a:r>
              <a:rPr lang="en-GB" err="1"/>
              <a:t>Bosman</a:t>
            </a: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C2A16-1A55-492E-B67C-F5E0FCE28D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trepie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86125"/>
            <a:ext cx="9144000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1142984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‹#›</a:t>
            </a:r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© </a:t>
            </a:r>
            <a:r>
              <a:rPr lang="en-GB" err="1"/>
              <a:t>Carin</a:t>
            </a:r>
            <a:r>
              <a:rPr lang="en-GB"/>
              <a:t> </a:t>
            </a:r>
            <a:r>
              <a:rPr lang="en-GB" err="1"/>
              <a:t>Bosman</a:t>
            </a: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979F1-05F1-41B7-B6FB-A4D489332B8F}" type="datetimeFigureOut">
              <a:rPr lang="en-US"/>
              <a:pPr>
                <a:defRPr/>
              </a:pPr>
              <a:t>7/6/2011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trepie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313"/>
            <a:ext cx="9144000" cy="7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499616"/>
            <a:ext cx="8715436" cy="4786904"/>
          </a:xfrm>
        </p:spPr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15436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‹#›</a:t>
            </a:r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© </a:t>
            </a:r>
            <a:r>
              <a:rPr lang="en-GB" err="1"/>
              <a:t>Carin</a:t>
            </a:r>
            <a:r>
              <a:rPr lang="en-GB"/>
              <a:t> </a:t>
            </a:r>
            <a:r>
              <a:rPr lang="en-GB" err="1"/>
              <a:t>Bosman</a:t>
            </a: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CDF0-F540-4F03-B8E3-459E981A321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strepie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313"/>
            <a:ext cx="9144000" cy="7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2844" y="1600200"/>
            <a:ext cx="4352956" cy="46863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38642" cy="46863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142844" y="152400"/>
            <a:ext cx="8543956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‹#›</a:t>
            </a:r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© </a:t>
            </a:r>
            <a:r>
              <a:rPr lang="en-GB" err="1"/>
              <a:t>Carin</a:t>
            </a:r>
            <a:r>
              <a:rPr lang="en-GB"/>
              <a:t> </a:t>
            </a:r>
            <a:r>
              <a:rPr lang="en-GB" err="1"/>
              <a:t>Bosman</a:t>
            </a:r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B1078-B6AA-4465-9914-2EEFF89E3A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strepie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313"/>
            <a:ext cx="9144000" cy="7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282" y="1600200"/>
            <a:ext cx="428310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4282" y="2297112"/>
            <a:ext cx="4283106" cy="41322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21325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213255" cy="41322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14282" y="152400"/>
            <a:ext cx="8715436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‹#›</a:t>
            </a:r>
            <a:endParaRPr lang="en-GB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© </a:t>
            </a:r>
            <a:r>
              <a:rPr lang="en-GB" err="1"/>
              <a:t>Carin</a:t>
            </a:r>
            <a:r>
              <a:rPr lang="en-GB"/>
              <a:t> </a:t>
            </a:r>
            <a:r>
              <a:rPr lang="en-GB" err="1"/>
              <a:t>Bosman</a:t>
            </a:r>
            <a:endParaRPr lang="en-GB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F14D6-E129-4AF8-AA04-E88EB5E61F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trepie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‹#›</a:t>
            </a:r>
            <a:endParaRPr lang="en-GB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© </a:t>
            </a:r>
            <a:r>
              <a:rPr lang="en-GB" err="1"/>
              <a:t>Carin</a:t>
            </a:r>
            <a:r>
              <a:rPr lang="en-GB"/>
              <a:t> </a:t>
            </a:r>
            <a:r>
              <a:rPr lang="en-GB" err="1"/>
              <a:t>Bosman</a:t>
            </a:r>
            <a:endParaRPr lang="en-GB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EA323-1417-41BC-A793-5F46DF814E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strepie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4438"/>
            <a:ext cx="9144000" cy="7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‹#›</a:t>
            </a:r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© </a:t>
            </a:r>
            <a:r>
              <a:rPr lang="en-GB" err="1"/>
              <a:t>Carin</a:t>
            </a:r>
            <a:r>
              <a:rPr lang="en-GB"/>
              <a:t> </a:t>
            </a:r>
            <a:r>
              <a:rPr lang="en-GB" err="1"/>
              <a:t>Bosman</a:t>
            </a:r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50E81-A9DE-4F3C-837B-5C587B21DD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strepie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‹#›</a:t>
            </a:r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© Carin Bosman</a:t>
            </a: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17F3D-6F1B-431F-8EFE-0F0D748178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strepie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313"/>
            <a:ext cx="9144000" cy="7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188913"/>
            <a:ext cx="8842406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14282" y="164305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57752" y="1643050"/>
            <a:ext cx="4110038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‹#›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Carin Bosman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C5A44-BD2F-4D46-ABC8-7DBD178F9D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30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ysClr val="windowText" lastClr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‹#›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ysClr val="windowText" lastClr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GB"/>
              <a:t>© </a:t>
            </a:r>
            <a:r>
              <a:rPr lang="en-GB" err="1"/>
              <a:t>Carin</a:t>
            </a:r>
            <a:r>
              <a:rPr lang="en-GB"/>
              <a:t> </a:t>
            </a:r>
            <a:r>
              <a:rPr lang="en-GB" err="1"/>
              <a:t>Bosman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ysClr val="windowText" lastClr="000000"/>
                </a:solidFill>
                <a:latin typeface="+mn-lt"/>
              </a:defRPr>
            </a:lvl1pPr>
          </a:lstStyle>
          <a:p>
            <a:pPr>
              <a:defRPr/>
            </a:pPr>
            <a:fld id="{8F706431-E444-41BB-A795-21B207AB10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3081" name="Title Placeholder 7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3082" name="Picture 9" descr="lyne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65004" y="4705350"/>
            <a:ext cx="514350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8" r:id="rId9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 kern="1200">
          <a:ln w="10541" cmpd="sng">
            <a:noFill/>
            <a:prstDash val="solid"/>
          </a:ln>
          <a:solidFill>
            <a:srgbClr val="3B5D2A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3B5D2A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3B5D2A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3B5D2A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3B5D2A"/>
          </a:solidFill>
          <a:latin typeface="Gill Sans MT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Blip>
          <a:blip r:embed="rId12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108BB4"/>
        </a:buClr>
        <a:buSzPct val="60000"/>
        <a:buBlip>
          <a:blip r:embed="rId13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A7328"/>
        </a:buClr>
        <a:buSzPct val="57000"/>
        <a:buBlip>
          <a:blip r:embed="rId14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AE589F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file:///E:\geo4b.htm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cid:image008.png@01CBD5D8.3B5CC9A0" TargetMode="External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cid:image004.jpg@01CBD5DD.96A1DCB0" TargetMode="Externa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3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3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3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3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3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3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3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ctrTitle"/>
          </p:nvPr>
        </p:nvSpPr>
        <p:spPr>
          <a:xfrm>
            <a:off x="714375" y="428625"/>
            <a:ext cx="7924800" cy="1470025"/>
          </a:xfrm>
        </p:spPr>
        <p:txBody>
          <a:bodyPr/>
          <a:lstStyle/>
          <a:p>
            <a:r>
              <a:rPr lang="en-GB" dirty="0" smtClean="0">
                <a:ln>
                  <a:noFill/>
                </a:ln>
              </a:rPr>
              <a:t>Could it be Fracking Sustainable...?? </a:t>
            </a:r>
          </a:p>
        </p:txBody>
      </p:sp>
      <p:sp>
        <p:nvSpPr>
          <p:cNvPr id="14339" name="Subtitle 2"/>
          <p:cNvSpPr>
            <a:spLocks noGrp="1"/>
          </p:cNvSpPr>
          <p:nvPr>
            <p:ph type="subTitle" idx="1"/>
          </p:nvPr>
        </p:nvSpPr>
        <p:spPr>
          <a:xfrm>
            <a:off x="1403648" y="3789040"/>
            <a:ext cx="6696744" cy="237626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GB" sz="2600" dirty="0" smtClean="0">
                <a:solidFill>
                  <a:srgbClr val="042886"/>
                </a:solidFill>
              </a:rPr>
              <a:t>Carin Bosman – CBSS</a:t>
            </a:r>
          </a:p>
          <a:p>
            <a:pPr>
              <a:lnSpc>
                <a:spcPct val="80000"/>
              </a:lnSpc>
            </a:pPr>
            <a:endParaRPr lang="en-GB" sz="2600" dirty="0" smtClean="0">
              <a:solidFill>
                <a:srgbClr val="042886"/>
              </a:solidFill>
            </a:endParaRPr>
          </a:p>
          <a:p>
            <a:pPr>
              <a:lnSpc>
                <a:spcPct val="80000"/>
              </a:lnSpc>
            </a:pPr>
            <a:r>
              <a:rPr lang="en-GB" sz="2600" dirty="0" err="1" smtClean="0">
                <a:solidFill>
                  <a:srgbClr val="042886"/>
                </a:solidFill>
              </a:rPr>
              <a:t>IUCN</a:t>
            </a:r>
            <a:r>
              <a:rPr lang="en-GB" sz="2600" dirty="0" smtClean="0">
                <a:solidFill>
                  <a:srgbClr val="042886"/>
                </a:solidFill>
              </a:rPr>
              <a:t> Colloquium 2011 </a:t>
            </a:r>
          </a:p>
          <a:p>
            <a:pPr>
              <a:lnSpc>
                <a:spcPct val="80000"/>
              </a:lnSpc>
            </a:pPr>
            <a:r>
              <a:rPr lang="en-GB" sz="2600" dirty="0" err="1" smtClean="0">
                <a:solidFill>
                  <a:srgbClr val="042886"/>
                </a:solidFill>
              </a:rPr>
              <a:t>Mpekweni</a:t>
            </a:r>
            <a:r>
              <a:rPr lang="en-GB" sz="2600" dirty="0" smtClean="0">
                <a:solidFill>
                  <a:srgbClr val="042886"/>
                </a:solidFill>
              </a:rPr>
              <a:t> Beach Resort, Eastern Cape, South Africa</a:t>
            </a:r>
          </a:p>
          <a:p>
            <a:pPr>
              <a:lnSpc>
                <a:spcPct val="80000"/>
              </a:lnSpc>
            </a:pPr>
            <a:endParaRPr lang="en-GB" sz="2600" dirty="0" smtClean="0">
              <a:solidFill>
                <a:srgbClr val="042886"/>
              </a:solidFill>
            </a:endParaRPr>
          </a:p>
          <a:p>
            <a:pPr>
              <a:lnSpc>
                <a:spcPct val="80000"/>
              </a:lnSpc>
            </a:pPr>
            <a:endParaRPr lang="en-GB" sz="2600" dirty="0" smtClean="0">
              <a:solidFill>
                <a:srgbClr val="042886"/>
              </a:solidFill>
            </a:endParaRPr>
          </a:p>
          <a:p>
            <a:pPr>
              <a:lnSpc>
                <a:spcPct val="80000"/>
              </a:lnSpc>
            </a:pPr>
            <a:r>
              <a:rPr lang="en-GB" sz="2600" dirty="0" smtClean="0">
                <a:solidFill>
                  <a:srgbClr val="042886"/>
                </a:solidFill>
              </a:rPr>
              <a:t>6 July 2011</a:t>
            </a:r>
          </a:p>
          <a:p>
            <a:pPr>
              <a:lnSpc>
                <a:spcPct val="80000"/>
              </a:lnSpc>
            </a:pPr>
            <a:endParaRPr lang="en-GB" sz="2600" dirty="0" smtClean="0">
              <a:solidFill>
                <a:srgbClr val="042886"/>
              </a:solidFill>
            </a:endParaRPr>
          </a:p>
        </p:txBody>
      </p:sp>
      <p:pic>
        <p:nvPicPr>
          <p:cNvPr id="14341" name="Picture 5" descr="image0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45163"/>
            <a:ext cx="2219325" cy="111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72" y="260648"/>
            <a:ext cx="8958324" cy="6521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During the latter part of 2010 and the beginning of 2011,  a myriad of applications for exploration of </a:t>
            </a:r>
            <a:r>
              <a:rPr lang="en-GB" dirty="0" err="1" smtClean="0"/>
              <a:t>shalegas</a:t>
            </a:r>
            <a:r>
              <a:rPr lang="en-GB" dirty="0" smtClean="0"/>
              <a:t> by means of hydrological fracturing or ‘fracking’ was submitted to the Department of Minerals and Energy</a:t>
            </a:r>
          </a:p>
          <a:p>
            <a:endParaRPr lang="en-GB" dirty="0" smtClean="0"/>
          </a:p>
          <a:p>
            <a:r>
              <a:rPr lang="en-GB" dirty="0" smtClean="0"/>
              <a:t>These applications are for an area that is over 20% of the total land surface of South Africa, more than 150,000 ha</a:t>
            </a:r>
          </a:p>
          <a:p>
            <a:endParaRPr lang="en-GB" dirty="0" smtClean="0"/>
          </a:p>
          <a:p>
            <a:r>
              <a:rPr lang="en-GB" dirty="0" smtClean="0"/>
              <a:t>After extensive lobbying and comments by </a:t>
            </a:r>
            <a:r>
              <a:rPr lang="en-GB" dirty="0" err="1" smtClean="0"/>
              <a:t>NGO’s</a:t>
            </a:r>
            <a:r>
              <a:rPr lang="en-GB" dirty="0" smtClean="0"/>
              <a:t>, on these applications, especially in relation to the impacts of fracking on groundwater resources, the South African Government placed a moratorium on the further acceptance and processing of these applications</a:t>
            </a:r>
          </a:p>
          <a:p>
            <a:endParaRPr lang="en-GB" dirty="0" smtClean="0"/>
          </a:p>
          <a:p>
            <a:r>
              <a:rPr lang="en-GB" dirty="0" smtClean="0"/>
              <a:t>Government is currently ‘investigating’ the matter by means of a task team, and this moratorium may be reversed in future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we talking about?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What is ‘groundwater’?</a:t>
            </a:r>
          </a:p>
          <a:p>
            <a:pPr lvl="1"/>
            <a:r>
              <a:rPr lang="en-GB" dirty="0" smtClean="0"/>
              <a:t>Importance of Groundwater in a semi-arid country like South Africa</a:t>
            </a:r>
          </a:p>
          <a:p>
            <a:endParaRPr lang="en-GB" dirty="0" smtClean="0"/>
          </a:p>
          <a:p>
            <a:r>
              <a:rPr lang="en-GB" dirty="0" smtClean="0"/>
              <a:t>What is ‘fracking”?</a:t>
            </a:r>
          </a:p>
          <a:p>
            <a:pPr lvl="1"/>
            <a:r>
              <a:rPr lang="en-GB" dirty="0" smtClean="0"/>
              <a:t>What are the impacts of fracking on the groundwater resource?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What are the sustainability principles that should be considered to manage the impacts of anthropogenic activities such as fracking on the groundwater resource?</a:t>
            </a:r>
          </a:p>
          <a:p>
            <a:endParaRPr lang="en-GB" dirty="0" smtClean="0"/>
          </a:p>
          <a:p>
            <a:r>
              <a:rPr lang="en-GB" dirty="0" smtClean="0"/>
              <a:t>Take a position:  Could fracking be regarded as a sustainable use of the groundwater resource?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What is groundwater??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ln>
                  <a:noFill/>
                </a:ln>
              </a:rPr>
              <a:t>Only planet with water present in all its forms – basis for life on Earth</a:t>
            </a:r>
          </a:p>
        </p:txBody>
      </p:sp>
      <p:sp>
        <p:nvSpPr>
          <p:cNvPr id="22530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>
                <a:solidFill>
                  <a:srgbClr val="000000"/>
                </a:solidFill>
              </a:rPr>
              <a:t>© Carin Bosman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684213" y="1773238"/>
          <a:ext cx="82296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17_T0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3" y="1556792"/>
            <a:ext cx="8715375" cy="4608512"/>
          </a:xfrm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Fresh water of the hydrosphere</a:t>
            </a:r>
            <a:endParaRPr lang="en-US" dirty="0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6705600" y="64008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4" descr="2d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-60033" y="4665910"/>
            <a:ext cx="926407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The invisible resource</a:t>
            </a:r>
          </a:p>
          <a:p>
            <a:pPr algn="ctr"/>
            <a:r>
              <a:rPr 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Under our feet…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88" y="119063"/>
            <a:ext cx="1266825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fig0-1001"/>
          <p:cNvPicPr>
            <a:picLocks noChangeAspect="1" noChangeArrowheads="1"/>
          </p:cNvPicPr>
          <p:nvPr/>
        </p:nvPicPr>
        <p:blipFill>
          <a:blip r:embed="rId3" cstate="print"/>
          <a:srcRect l="2065" t="703" r="584" b="1933"/>
          <a:stretch>
            <a:fillRect/>
          </a:stretch>
        </p:blipFill>
        <p:spPr bwMode="auto">
          <a:xfrm>
            <a:off x="0" y="1588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6280150" y="6491288"/>
            <a:ext cx="286385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Athanasius Kirchner, 1665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23528" y="1484784"/>
            <a:ext cx="8496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 smtClean="0">
                <a:solidFill>
                  <a:srgbClr val="585A86"/>
                </a:solidFill>
              </a:rPr>
              <a:t>debated </a:t>
            </a:r>
            <a:r>
              <a:rPr lang="en-US" sz="2400" dirty="0">
                <a:solidFill>
                  <a:srgbClr val="585A86"/>
                </a:solidFill>
              </a:rPr>
              <a:t>among scientists for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585A86"/>
                </a:solidFill>
              </a:rPr>
              <a:t>more than two millennia</a:t>
            </a:r>
            <a:r>
              <a:rPr lang="en-US" sz="2400" dirty="0"/>
              <a:t> </a:t>
            </a:r>
            <a:endParaRPr lang="en-US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Origin of springs and groundwater:</a:t>
            </a:r>
            <a:endParaRPr lang="en-US" dirty="0" smtClean="0"/>
          </a:p>
        </p:txBody>
      </p:sp>
      <p:sp>
        <p:nvSpPr>
          <p:cNvPr id="98309" name="Oval 5"/>
          <p:cNvSpPr>
            <a:spLocks noChangeArrowheads="1"/>
          </p:cNvSpPr>
          <p:nvPr/>
        </p:nvSpPr>
        <p:spPr bwMode="auto">
          <a:xfrm>
            <a:off x="2843213" y="2852738"/>
            <a:ext cx="1584325" cy="15113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FFCC66"/>
              </a:gs>
            </a:gsLst>
            <a:lin ang="5400000" scaled="1"/>
          </a:gradFill>
          <a:ln w="9525">
            <a:solidFill>
              <a:srgbClr val="FFCC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Oceanus </a:t>
            </a:r>
          </a:p>
          <a:p>
            <a:pPr algn="ctr"/>
            <a:r>
              <a:rPr lang="en-US" dirty="0"/>
              <a:t>theory</a:t>
            </a:r>
          </a:p>
        </p:txBody>
      </p:sp>
      <p:sp>
        <p:nvSpPr>
          <p:cNvPr id="98310" name="Oval 6"/>
          <p:cNvSpPr>
            <a:spLocks noChangeArrowheads="1"/>
          </p:cNvSpPr>
          <p:nvPr/>
        </p:nvSpPr>
        <p:spPr bwMode="auto">
          <a:xfrm>
            <a:off x="4356100" y="2852738"/>
            <a:ext cx="1511300" cy="15113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FFCC66"/>
              </a:gs>
            </a:gsLst>
            <a:lin ang="5400000" scaled="1"/>
          </a:gradFill>
          <a:ln w="9525">
            <a:solidFill>
              <a:srgbClr val="FFCC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Condensation</a:t>
            </a:r>
          </a:p>
          <a:p>
            <a:pPr algn="ctr"/>
            <a:r>
              <a:rPr lang="en-US" dirty="0"/>
              <a:t>theory</a:t>
            </a:r>
          </a:p>
        </p:txBody>
      </p:sp>
      <p:sp>
        <p:nvSpPr>
          <p:cNvPr id="98311" name="Oval 7"/>
          <p:cNvSpPr>
            <a:spLocks noChangeArrowheads="1"/>
          </p:cNvSpPr>
          <p:nvPr/>
        </p:nvSpPr>
        <p:spPr bwMode="auto">
          <a:xfrm>
            <a:off x="3635375" y="4076700"/>
            <a:ext cx="1511300" cy="15113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FFCC66"/>
              </a:gs>
            </a:gsLst>
            <a:lin ang="5400000" scaled="1"/>
          </a:gradFill>
          <a:ln w="9525">
            <a:solidFill>
              <a:srgbClr val="FFCC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Percolation</a:t>
            </a:r>
          </a:p>
          <a:p>
            <a:pPr algn="ctr"/>
            <a:r>
              <a:rPr lang="en-US" dirty="0"/>
              <a:t>theory</a:t>
            </a:r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1116013" y="2420938"/>
            <a:ext cx="18192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 dirty="0" err="1"/>
              <a:t>Homeros</a:t>
            </a:r>
            <a:endParaRPr lang="en-US" sz="1600" i="1" dirty="0"/>
          </a:p>
          <a:p>
            <a:r>
              <a:rPr lang="en-US" sz="1600" i="1" dirty="0"/>
              <a:t>Thales of </a:t>
            </a:r>
            <a:r>
              <a:rPr lang="en-US" sz="1600" i="1" dirty="0" err="1"/>
              <a:t>Milete</a:t>
            </a:r>
            <a:endParaRPr lang="en-US" sz="1600" i="1" dirty="0"/>
          </a:p>
          <a:p>
            <a:r>
              <a:rPr lang="en-US" sz="1600" i="1" dirty="0" err="1"/>
              <a:t>Plinius</a:t>
            </a:r>
            <a:r>
              <a:rPr lang="en-US" sz="1600" i="1" dirty="0"/>
              <a:t> the Elder</a:t>
            </a:r>
          </a:p>
          <a:p>
            <a:r>
              <a:rPr lang="en-US" sz="1600" i="1" dirty="0"/>
              <a:t>Leonardo </a:t>
            </a:r>
            <a:r>
              <a:rPr lang="en-US" sz="1600" i="1" dirty="0" err="1"/>
              <a:t>da</a:t>
            </a:r>
            <a:r>
              <a:rPr lang="en-US" sz="1600" i="1" dirty="0"/>
              <a:t> Vinci</a:t>
            </a:r>
          </a:p>
          <a:p>
            <a:r>
              <a:rPr lang="en-US" sz="1600" i="1" dirty="0"/>
              <a:t>Johann </a:t>
            </a:r>
            <a:r>
              <a:rPr lang="en-US" sz="1600" i="1" dirty="0" err="1"/>
              <a:t>Kepler</a:t>
            </a:r>
            <a:endParaRPr lang="en-US" sz="1600" i="1" dirty="0"/>
          </a:p>
        </p:txBody>
      </p:sp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5435600" y="2243138"/>
            <a:ext cx="1944688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i="1" dirty="0"/>
              <a:t>Aristotle</a:t>
            </a:r>
          </a:p>
          <a:p>
            <a:r>
              <a:rPr lang="en-US" sz="1600" i="1" dirty="0"/>
              <a:t>Seneca</a:t>
            </a:r>
          </a:p>
          <a:p>
            <a:r>
              <a:rPr lang="en-US" sz="1600" i="1" dirty="0"/>
              <a:t>Ren</a:t>
            </a:r>
            <a:r>
              <a:rPr lang="en-US" altLang="zh-CN" sz="1600" i="1" dirty="0">
                <a:ea typeface="SimSun" pitchFamily="2" charset="-122"/>
              </a:rPr>
              <a:t>é</a:t>
            </a:r>
            <a:r>
              <a:rPr lang="en-US" altLang="zh-CN" sz="1600" dirty="0">
                <a:ea typeface="SimSun" pitchFamily="2" charset="-122"/>
              </a:rPr>
              <a:t> </a:t>
            </a:r>
            <a:r>
              <a:rPr lang="en-US" sz="1600" i="1" dirty="0"/>
              <a:t>Descartes</a:t>
            </a:r>
          </a:p>
        </p:txBody>
      </p:sp>
      <p:sp>
        <p:nvSpPr>
          <p:cNvPr id="98314" name="Text Box 10"/>
          <p:cNvSpPr txBox="1">
            <a:spLocks noChangeArrowheads="1"/>
          </p:cNvSpPr>
          <p:nvPr/>
        </p:nvSpPr>
        <p:spPr bwMode="auto">
          <a:xfrm>
            <a:off x="2124075" y="4724400"/>
            <a:ext cx="1604963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 dirty="0"/>
              <a:t>Vitruvius</a:t>
            </a:r>
          </a:p>
          <a:p>
            <a:r>
              <a:rPr lang="en-US" sz="1600" i="1" dirty="0"/>
              <a:t>Bernard </a:t>
            </a:r>
            <a:r>
              <a:rPr lang="en-US" sz="1600" i="1" dirty="0" err="1"/>
              <a:t>Palissy</a:t>
            </a:r>
            <a:endParaRPr lang="en-US" sz="1600" i="1" dirty="0"/>
          </a:p>
          <a:p>
            <a:r>
              <a:rPr lang="en-US" sz="1600" i="1" dirty="0"/>
              <a:t>Pierre Perrault</a:t>
            </a:r>
          </a:p>
          <a:p>
            <a:r>
              <a:rPr lang="en-US" sz="1600" i="1" dirty="0"/>
              <a:t>Edmund Halley</a:t>
            </a:r>
          </a:p>
          <a:p>
            <a:r>
              <a:rPr lang="en-US" sz="1600" i="1" dirty="0" err="1"/>
              <a:t>Edm</a:t>
            </a:r>
            <a:r>
              <a:rPr lang="en-US" altLang="zh-CN" sz="1600" i="1" dirty="0" err="1">
                <a:ea typeface="SimSun" pitchFamily="2" charset="-122"/>
              </a:rPr>
              <a:t>é</a:t>
            </a:r>
            <a:r>
              <a:rPr lang="en-US" sz="1600" i="1" dirty="0"/>
              <a:t> </a:t>
            </a:r>
            <a:r>
              <a:rPr lang="en-US" sz="1600" i="1" dirty="0" err="1"/>
              <a:t>Mariotte</a:t>
            </a:r>
            <a:endParaRPr lang="en-US" sz="1600" i="1" dirty="0"/>
          </a:p>
        </p:txBody>
      </p:sp>
      <p:sp>
        <p:nvSpPr>
          <p:cNvPr id="98315" name="AutoShape 11"/>
          <p:cNvSpPr>
            <a:spLocks noChangeArrowheads="1"/>
          </p:cNvSpPr>
          <p:nvPr/>
        </p:nvSpPr>
        <p:spPr bwMode="auto">
          <a:xfrm rot="1257512">
            <a:off x="5087938" y="5016500"/>
            <a:ext cx="714375" cy="503238"/>
          </a:xfrm>
          <a:prstGeom prst="rightArrow">
            <a:avLst>
              <a:gd name="adj1" fmla="val 50000"/>
              <a:gd name="adj2" fmla="val 35489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rgbClr val="8D8FB5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8317" name="Oval 13"/>
          <p:cNvSpPr>
            <a:spLocks noChangeArrowheads="1"/>
          </p:cNvSpPr>
          <p:nvPr/>
        </p:nvSpPr>
        <p:spPr bwMode="auto">
          <a:xfrm>
            <a:off x="5867400" y="4868863"/>
            <a:ext cx="3168650" cy="15128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CDE9EB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sz="2000" b="1" dirty="0">
                <a:solidFill>
                  <a:srgbClr val="585A86"/>
                </a:solidFill>
              </a:rPr>
              <a:t>Conceptual basis for our modern understanding</a:t>
            </a:r>
            <a:endParaRPr lang="en-US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4321"/>
          <a:stretch>
            <a:fillRect/>
          </a:stretch>
        </p:blipFill>
        <p:spPr>
          <a:xfrm>
            <a:off x="323528" y="1556792"/>
            <a:ext cx="8496300" cy="4608513"/>
          </a:xfrm>
        </p:spPr>
      </p:pic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n>
                  <a:noFill/>
                </a:ln>
              </a:rPr>
              <a:t>Basic Hydrological Unit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Definition of Groundwater/</a:t>
            </a:r>
            <a:r>
              <a:rPr lang="en-US" dirty="0" err="1" smtClean="0"/>
              <a:t>geohydrology</a:t>
            </a:r>
            <a:endParaRPr lang="en-US" dirty="0" smtClean="0"/>
          </a:p>
          <a:p>
            <a:endParaRPr lang="en-GB" dirty="0" smtClean="0"/>
          </a:p>
          <a:p>
            <a:pPr lvl="1"/>
            <a:r>
              <a:rPr lang="en-US" dirty="0" smtClean="0"/>
              <a:t>The rainfall that soaks into the ground and moves downwards into spaces and cracks in the rocks below the ground surface becomes groundwater. 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The study of groundwater is called </a:t>
            </a:r>
            <a:r>
              <a:rPr lang="en-US" dirty="0" err="1" smtClean="0"/>
              <a:t>geohydrology</a:t>
            </a:r>
            <a:r>
              <a:rPr lang="en-US" dirty="0" smtClean="0"/>
              <a:t>. 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groundwater?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ea typeface="+mj-ea"/>
                <a:cs typeface="+mj-cs"/>
              </a:rPr>
              <a:t>What is Groundwater?</a:t>
            </a:r>
            <a:endParaRPr lang="en-GB" dirty="0">
              <a:ea typeface="+mj-ea"/>
              <a:cs typeface="+mj-cs"/>
            </a:endParaRPr>
          </a:p>
        </p:txBody>
      </p:sp>
      <p:pic>
        <p:nvPicPr>
          <p:cNvPr id="21506" name="Picture 2" descr="profile of subsurface w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8568952" cy="508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9" name="Object 3"/>
          <p:cNvGraphicFramePr>
            <a:graphicFrameLocks noChangeAspect="1"/>
          </p:cNvGraphicFramePr>
          <p:nvPr>
            <p:ph idx="1"/>
          </p:nvPr>
        </p:nvGraphicFramePr>
        <p:xfrm>
          <a:off x="657386" y="1670050"/>
          <a:ext cx="7731037" cy="4800950"/>
        </p:xfrm>
        <a:graphic>
          <a:graphicData uri="http://schemas.openxmlformats.org/presentationml/2006/ole">
            <p:oleObj spid="_x0000_s2050" r:id="rId3" imgW="3619048" imgH="2247619" progId="PhotoDeluxeBusiness.Image.1">
              <p:embed/>
            </p:oleObj>
          </a:graphicData>
        </a:graphic>
      </p:graphicFrame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Relationships between surface, ground and atmospheric water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499616"/>
            <a:ext cx="8715436" cy="3369544"/>
          </a:xfrm>
        </p:spPr>
        <p:txBody>
          <a:bodyPr>
            <a:normAutofit fontScale="70000" lnSpcReduction="20000"/>
          </a:bodyPr>
          <a:lstStyle/>
          <a:p>
            <a:r>
              <a:rPr lang="en-GB" altLang="ja-JP" dirty="0" smtClean="0"/>
              <a:t>Changes to surface water bodies in response to groundwater development can cause significant consequences:</a:t>
            </a:r>
          </a:p>
          <a:p>
            <a:pPr lvl="1"/>
            <a:r>
              <a:rPr lang="en-GB" altLang="ja-JP" dirty="0" smtClean="0"/>
              <a:t>Long term reductions in stream flow can affect vegetation along streams</a:t>
            </a:r>
          </a:p>
          <a:p>
            <a:pPr lvl="1"/>
            <a:r>
              <a:rPr lang="en-GB" altLang="ja-JP" dirty="0" smtClean="0"/>
              <a:t>Changes in the flow direction to/from streams may affect temperature, oxygen levels, and nutrient concentrations in the stream (affect aquatic life)</a:t>
            </a:r>
          </a:p>
          <a:p>
            <a:pPr lvl="1"/>
            <a:r>
              <a:rPr lang="en-GB" altLang="ja-JP" dirty="0" smtClean="0"/>
              <a:t>In gaining and in losing streams, </a:t>
            </a:r>
            <a:r>
              <a:rPr lang="fr-FR" altLang="ja-JP" dirty="0" smtClean="0"/>
              <a:t>affect </a:t>
            </a:r>
            <a:r>
              <a:rPr lang="en-GB" altLang="ja-JP" dirty="0" err="1" smtClean="0"/>
              <a:t>hyporheic</a:t>
            </a:r>
            <a:r>
              <a:rPr lang="en-GB" altLang="ja-JP" dirty="0" smtClean="0"/>
              <a:t> zones (active sites for aquatic life)</a:t>
            </a:r>
          </a:p>
          <a:p>
            <a:pPr lvl="1"/>
            <a:r>
              <a:rPr lang="en-GB" dirty="0" smtClean="0"/>
              <a:t>Impacts can either be quantitative (where excessive withdrawal of groundwater reduces </a:t>
            </a:r>
            <a:r>
              <a:rPr lang="en-GB" dirty="0" err="1" smtClean="0"/>
              <a:t>baseflow</a:t>
            </a:r>
            <a:r>
              <a:rPr lang="en-GB" dirty="0" smtClean="0"/>
              <a:t> contribution), or qualitative (e.g. infiltration of polluted surface water can contaminate groundwater resources)</a:t>
            </a:r>
          </a:p>
          <a:p>
            <a:pPr lvl="1"/>
            <a:endParaRPr lang="en-GB" altLang="ja-JP" dirty="0" smtClean="0"/>
          </a:p>
          <a:p>
            <a:pPr lvl="1"/>
            <a:endParaRPr lang="en-GB" altLang="ja-JP" dirty="0" smtClean="0"/>
          </a:p>
          <a:p>
            <a:pPr lvl="1"/>
            <a:endParaRPr lang="en-GB" altLang="ja-JP" dirty="0" smtClean="0"/>
          </a:p>
        </p:txBody>
      </p:sp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ja-JP" dirty="0" smtClean="0"/>
              <a:t>Relationship between groundwater and surface water</a:t>
            </a:r>
            <a:endParaRPr lang="fr-FR" dirty="0"/>
          </a:p>
        </p:txBody>
      </p:sp>
      <p:pic>
        <p:nvPicPr>
          <p:cNvPr id="6451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293096"/>
            <a:ext cx="5181600" cy="224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Richard\Documents\waternet\waternet courses\IWRM figures\fig6_47a.jpg"/>
          <p:cNvPicPr>
            <a:picLocks noChangeAspect="1" noChangeArrowheads="1"/>
          </p:cNvPicPr>
          <p:nvPr/>
        </p:nvPicPr>
        <p:blipFill>
          <a:blip r:embed="rId3" cstate="print"/>
          <a:srcRect l="10889" t="12666" r="3778" b="9111"/>
          <a:stretch>
            <a:fillRect/>
          </a:stretch>
        </p:blipFill>
        <p:spPr bwMode="auto">
          <a:xfrm>
            <a:off x="0" y="0"/>
            <a:ext cx="2909888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4" descr="C:\Users\Richard\Documents\Archives\ARCHIVE 2005 closed\music pics archive 05\Pictures before 19 Oct 07\Gorongosa\GNP Aug 07\0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1027" descr="C:\!PROJECTS\FRANZISKA\Franziska\PRESENTATIONS\IAEA_UFZ\de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2819400"/>
            <a:ext cx="2209800" cy="312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6705600" y="6019800"/>
            <a:ext cx="2438400" cy="690563"/>
            <a:chOff x="3276600" y="7620000"/>
            <a:chExt cx="2908805" cy="1223665"/>
          </a:xfrm>
        </p:grpSpPr>
        <p:sp>
          <p:nvSpPr>
            <p:cNvPr id="7" name="Freeform 6"/>
            <p:cNvSpPr/>
            <p:nvPr/>
          </p:nvSpPr>
          <p:spPr>
            <a:xfrm>
              <a:off x="3291750" y="7766277"/>
              <a:ext cx="2893655" cy="824216"/>
            </a:xfrm>
            <a:custGeom>
              <a:avLst/>
              <a:gdLst>
                <a:gd name="connsiteX0" fmla="*/ 0 w 2893565"/>
                <a:gd name="connsiteY0" fmla="*/ 12192 h 822985"/>
                <a:gd name="connsiteX1" fmla="*/ 121920 w 2893565"/>
                <a:gd name="connsiteY1" fmla="*/ 48768 h 822985"/>
                <a:gd name="connsiteX2" fmla="*/ 207264 w 2893565"/>
                <a:gd name="connsiteY2" fmla="*/ 97536 h 822985"/>
                <a:gd name="connsiteX3" fmla="*/ 292608 w 2893565"/>
                <a:gd name="connsiteY3" fmla="*/ 158496 h 822985"/>
                <a:gd name="connsiteX4" fmla="*/ 402336 w 2893565"/>
                <a:gd name="connsiteY4" fmla="*/ 182880 h 822985"/>
                <a:gd name="connsiteX5" fmla="*/ 438912 w 2893565"/>
                <a:gd name="connsiteY5" fmla="*/ 195072 h 822985"/>
                <a:gd name="connsiteX6" fmla="*/ 536448 w 2893565"/>
                <a:gd name="connsiteY6" fmla="*/ 219456 h 822985"/>
                <a:gd name="connsiteX7" fmla="*/ 609600 w 2893565"/>
                <a:gd name="connsiteY7" fmla="*/ 256032 h 822985"/>
                <a:gd name="connsiteX8" fmla="*/ 719328 w 2893565"/>
                <a:gd name="connsiteY8" fmla="*/ 280416 h 822985"/>
                <a:gd name="connsiteX9" fmla="*/ 780288 w 2893565"/>
                <a:gd name="connsiteY9" fmla="*/ 365760 h 822985"/>
                <a:gd name="connsiteX10" fmla="*/ 816864 w 2893565"/>
                <a:gd name="connsiteY10" fmla="*/ 402336 h 822985"/>
                <a:gd name="connsiteX11" fmla="*/ 926592 w 2893565"/>
                <a:gd name="connsiteY11" fmla="*/ 463296 h 822985"/>
                <a:gd name="connsiteX12" fmla="*/ 963168 w 2893565"/>
                <a:gd name="connsiteY12" fmla="*/ 487680 h 822985"/>
                <a:gd name="connsiteX13" fmla="*/ 1024128 w 2893565"/>
                <a:gd name="connsiteY13" fmla="*/ 512064 h 822985"/>
                <a:gd name="connsiteX14" fmla="*/ 1048512 w 2893565"/>
                <a:gd name="connsiteY14" fmla="*/ 548640 h 822985"/>
                <a:gd name="connsiteX15" fmla="*/ 1158240 w 2893565"/>
                <a:gd name="connsiteY15" fmla="*/ 621792 h 822985"/>
                <a:gd name="connsiteX16" fmla="*/ 1194816 w 2893565"/>
                <a:gd name="connsiteY16" fmla="*/ 633984 h 822985"/>
                <a:gd name="connsiteX17" fmla="*/ 1243584 w 2893565"/>
                <a:gd name="connsiteY17" fmla="*/ 658368 h 822985"/>
                <a:gd name="connsiteX18" fmla="*/ 1365504 w 2893565"/>
                <a:gd name="connsiteY18" fmla="*/ 694944 h 822985"/>
                <a:gd name="connsiteX19" fmla="*/ 1414272 w 2893565"/>
                <a:gd name="connsiteY19" fmla="*/ 731520 h 822985"/>
                <a:gd name="connsiteX20" fmla="*/ 1840992 w 2893565"/>
                <a:gd name="connsiteY20" fmla="*/ 768096 h 822985"/>
                <a:gd name="connsiteX21" fmla="*/ 1914144 w 2893565"/>
                <a:gd name="connsiteY21" fmla="*/ 780288 h 822985"/>
                <a:gd name="connsiteX22" fmla="*/ 1962912 w 2893565"/>
                <a:gd name="connsiteY22" fmla="*/ 792480 h 822985"/>
                <a:gd name="connsiteX23" fmla="*/ 2267712 w 2893565"/>
                <a:gd name="connsiteY23" fmla="*/ 768096 h 822985"/>
                <a:gd name="connsiteX24" fmla="*/ 2292096 w 2893565"/>
                <a:gd name="connsiteY24" fmla="*/ 560832 h 822985"/>
                <a:gd name="connsiteX25" fmla="*/ 2316480 w 2893565"/>
                <a:gd name="connsiteY25" fmla="*/ 487680 h 822985"/>
                <a:gd name="connsiteX26" fmla="*/ 2353056 w 2893565"/>
                <a:gd name="connsiteY26" fmla="*/ 414528 h 822985"/>
                <a:gd name="connsiteX27" fmla="*/ 2365248 w 2893565"/>
                <a:gd name="connsiteY27" fmla="*/ 195072 h 822985"/>
                <a:gd name="connsiteX28" fmla="*/ 2401824 w 2893565"/>
                <a:gd name="connsiteY28" fmla="*/ 170688 h 822985"/>
                <a:gd name="connsiteX29" fmla="*/ 2438400 w 2893565"/>
                <a:gd name="connsiteY29" fmla="*/ 97536 h 822985"/>
                <a:gd name="connsiteX30" fmla="*/ 2499360 w 2893565"/>
                <a:gd name="connsiteY30" fmla="*/ 36576 h 822985"/>
                <a:gd name="connsiteX31" fmla="*/ 2548128 w 2893565"/>
                <a:gd name="connsiteY31" fmla="*/ 24384 h 822985"/>
                <a:gd name="connsiteX32" fmla="*/ 2889504 w 2893565"/>
                <a:gd name="connsiteY32" fmla="*/ 0 h 822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893565" h="822985">
                  <a:moveTo>
                    <a:pt x="0" y="12192"/>
                  </a:moveTo>
                  <a:cubicBezTo>
                    <a:pt x="40640" y="24384"/>
                    <a:pt x="82686" y="32613"/>
                    <a:pt x="121920" y="48768"/>
                  </a:cubicBezTo>
                  <a:cubicBezTo>
                    <a:pt x="152217" y="61243"/>
                    <a:pt x="179621" y="79945"/>
                    <a:pt x="207264" y="97536"/>
                  </a:cubicBezTo>
                  <a:cubicBezTo>
                    <a:pt x="227513" y="110422"/>
                    <a:pt x="268143" y="146263"/>
                    <a:pt x="292608" y="158496"/>
                  </a:cubicBezTo>
                  <a:cubicBezTo>
                    <a:pt x="325543" y="174964"/>
                    <a:pt x="368621" y="175388"/>
                    <a:pt x="402336" y="182880"/>
                  </a:cubicBezTo>
                  <a:cubicBezTo>
                    <a:pt x="414881" y="185668"/>
                    <a:pt x="426513" y="191691"/>
                    <a:pt x="438912" y="195072"/>
                  </a:cubicBezTo>
                  <a:cubicBezTo>
                    <a:pt x="471244" y="203890"/>
                    <a:pt x="504655" y="208858"/>
                    <a:pt x="536448" y="219456"/>
                  </a:cubicBezTo>
                  <a:cubicBezTo>
                    <a:pt x="628383" y="250101"/>
                    <a:pt x="515062" y="208763"/>
                    <a:pt x="609600" y="256032"/>
                  </a:cubicBezTo>
                  <a:cubicBezTo>
                    <a:pt x="639614" y="271039"/>
                    <a:pt x="691232" y="275733"/>
                    <a:pt x="719328" y="280416"/>
                  </a:cubicBezTo>
                  <a:cubicBezTo>
                    <a:pt x="738626" y="309363"/>
                    <a:pt x="757604" y="339295"/>
                    <a:pt x="780288" y="365760"/>
                  </a:cubicBezTo>
                  <a:cubicBezTo>
                    <a:pt x="791509" y="378851"/>
                    <a:pt x="803254" y="391750"/>
                    <a:pt x="816864" y="402336"/>
                  </a:cubicBezTo>
                  <a:cubicBezTo>
                    <a:pt x="955254" y="509972"/>
                    <a:pt x="838295" y="419147"/>
                    <a:pt x="926592" y="463296"/>
                  </a:cubicBezTo>
                  <a:cubicBezTo>
                    <a:pt x="939698" y="469849"/>
                    <a:pt x="950062" y="481127"/>
                    <a:pt x="963168" y="487680"/>
                  </a:cubicBezTo>
                  <a:cubicBezTo>
                    <a:pt x="982743" y="497467"/>
                    <a:pt x="1003808" y="503936"/>
                    <a:pt x="1024128" y="512064"/>
                  </a:cubicBezTo>
                  <a:cubicBezTo>
                    <a:pt x="1032256" y="524256"/>
                    <a:pt x="1038151" y="538279"/>
                    <a:pt x="1048512" y="548640"/>
                  </a:cubicBezTo>
                  <a:cubicBezTo>
                    <a:pt x="1068932" y="569060"/>
                    <a:pt x="1135023" y="610184"/>
                    <a:pt x="1158240" y="621792"/>
                  </a:cubicBezTo>
                  <a:cubicBezTo>
                    <a:pt x="1169735" y="627539"/>
                    <a:pt x="1183004" y="628922"/>
                    <a:pt x="1194816" y="633984"/>
                  </a:cubicBezTo>
                  <a:cubicBezTo>
                    <a:pt x="1211521" y="641143"/>
                    <a:pt x="1226709" y="651618"/>
                    <a:pt x="1243584" y="658368"/>
                  </a:cubicBezTo>
                  <a:cubicBezTo>
                    <a:pt x="1293055" y="678157"/>
                    <a:pt x="1317602" y="682968"/>
                    <a:pt x="1365504" y="694944"/>
                  </a:cubicBezTo>
                  <a:cubicBezTo>
                    <a:pt x="1381760" y="707136"/>
                    <a:pt x="1397041" y="720750"/>
                    <a:pt x="1414272" y="731520"/>
                  </a:cubicBezTo>
                  <a:cubicBezTo>
                    <a:pt x="1541722" y="811176"/>
                    <a:pt x="1681095" y="762938"/>
                    <a:pt x="1840992" y="768096"/>
                  </a:cubicBezTo>
                  <a:cubicBezTo>
                    <a:pt x="1865376" y="772160"/>
                    <a:pt x="1889904" y="775440"/>
                    <a:pt x="1914144" y="780288"/>
                  </a:cubicBezTo>
                  <a:cubicBezTo>
                    <a:pt x="1930575" y="783574"/>
                    <a:pt x="1946166" y="793057"/>
                    <a:pt x="1962912" y="792480"/>
                  </a:cubicBezTo>
                  <a:cubicBezTo>
                    <a:pt x="2064776" y="788967"/>
                    <a:pt x="2166112" y="776224"/>
                    <a:pt x="2267712" y="768096"/>
                  </a:cubicBezTo>
                  <a:cubicBezTo>
                    <a:pt x="2303848" y="659687"/>
                    <a:pt x="2252773" y="822985"/>
                    <a:pt x="2292096" y="560832"/>
                  </a:cubicBezTo>
                  <a:cubicBezTo>
                    <a:pt x="2295909" y="535413"/>
                    <a:pt x="2308352" y="512064"/>
                    <a:pt x="2316480" y="487680"/>
                  </a:cubicBezTo>
                  <a:cubicBezTo>
                    <a:pt x="2333306" y="437203"/>
                    <a:pt x="2321543" y="461797"/>
                    <a:pt x="2353056" y="414528"/>
                  </a:cubicBezTo>
                  <a:cubicBezTo>
                    <a:pt x="2357120" y="341376"/>
                    <a:pt x="2350880" y="266914"/>
                    <a:pt x="2365248" y="195072"/>
                  </a:cubicBezTo>
                  <a:cubicBezTo>
                    <a:pt x="2368122" y="180704"/>
                    <a:pt x="2391463" y="181049"/>
                    <a:pt x="2401824" y="170688"/>
                  </a:cubicBezTo>
                  <a:cubicBezTo>
                    <a:pt x="2436765" y="135747"/>
                    <a:pt x="2418568" y="137200"/>
                    <a:pt x="2438400" y="97536"/>
                  </a:cubicBezTo>
                  <a:cubicBezTo>
                    <a:pt x="2453178" y="67980"/>
                    <a:pt x="2468326" y="49876"/>
                    <a:pt x="2499360" y="36576"/>
                  </a:cubicBezTo>
                  <a:cubicBezTo>
                    <a:pt x="2514761" y="29975"/>
                    <a:pt x="2531404" y="25429"/>
                    <a:pt x="2548128" y="24384"/>
                  </a:cubicBezTo>
                  <a:cubicBezTo>
                    <a:pt x="2893565" y="2794"/>
                    <a:pt x="2889504" y="126387"/>
                    <a:pt x="2889504" y="0"/>
                  </a:cubicBezTo>
                </a:path>
              </a:pathLst>
            </a:cu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5105966" y="8458280"/>
              <a:ext cx="304895" cy="151903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9" name="Curved Connector 8"/>
            <p:cNvCxnSpPr/>
            <p:nvPr/>
          </p:nvCxnSpPr>
          <p:spPr>
            <a:xfrm>
              <a:off x="3352350" y="7620000"/>
              <a:ext cx="1600222" cy="914233"/>
            </a:xfrm>
            <a:prstGeom prst="curvedConnector3">
              <a:avLst>
                <a:gd name="adj1" fmla="val 50000"/>
              </a:avLst>
            </a:prstGeom>
            <a:ln w="25400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urved Connector 21"/>
            <p:cNvCxnSpPr>
              <a:stCxn id="7" idx="27"/>
              <a:endCxn id="8" idx="5"/>
            </p:cNvCxnSpPr>
            <p:nvPr/>
          </p:nvCxnSpPr>
          <p:spPr>
            <a:xfrm flipH="1">
              <a:off x="5365410" y="7960376"/>
              <a:ext cx="291638" cy="627303"/>
            </a:xfrm>
            <a:prstGeom prst="curvedConnector4">
              <a:avLst>
                <a:gd name="adj1" fmla="val -8711"/>
                <a:gd name="adj2" fmla="val 140025"/>
              </a:avLst>
            </a:prstGeom>
            <a:ln w="25400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hape 10"/>
            <p:cNvCxnSpPr>
              <a:stCxn id="7" idx="15"/>
              <a:endCxn id="8" idx="3"/>
            </p:cNvCxnSpPr>
            <p:nvPr/>
          </p:nvCxnSpPr>
          <p:spPr>
            <a:xfrm>
              <a:off x="4450727" y="8387956"/>
              <a:ext cx="698796" cy="199724"/>
            </a:xfrm>
            <a:prstGeom prst="curvedConnector4">
              <a:avLst>
                <a:gd name="adj1" fmla="val -3339"/>
                <a:gd name="adj2" fmla="val 225342"/>
              </a:avLst>
            </a:prstGeom>
            <a:ln w="22225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7" idx="0"/>
            </p:cNvCxnSpPr>
            <p:nvPr/>
          </p:nvCxnSpPr>
          <p:spPr>
            <a:xfrm flipH="1">
              <a:off x="3276600" y="7777529"/>
              <a:ext cx="15150" cy="106051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3276600" y="8838039"/>
              <a:ext cx="2895549" cy="281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7" idx="32"/>
            </p:cNvCxnSpPr>
            <p:nvPr/>
          </p:nvCxnSpPr>
          <p:spPr>
            <a:xfrm flipH="1">
              <a:off x="6172149" y="7766277"/>
              <a:ext cx="7575" cy="107176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451" name="TextBox 48"/>
            <p:cNvSpPr txBox="1">
              <a:spLocks noChangeArrowheads="1"/>
            </p:cNvSpPr>
            <p:nvPr/>
          </p:nvSpPr>
          <p:spPr bwMode="auto">
            <a:xfrm>
              <a:off x="3276600" y="8382000"/>
              <a:ext cx="47481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W</a:t>
              </a:r>
            </a:p>
          </p:txBody>
        </p:sp>
        <p:sp>
          <p:nvSpPr>
            <p:cNvPr id="18452" name="TextBox 49"/>
            <p:cNvSpPr txBox="1">
              <a:spLocks noChangeArrowheads="1"/>
            </p:cNvSpPr>
            <p:nvPr/>
          </p:nvSpPr>
          <p:spPr bwMode="auto">
            <a:xfrm>
              <a:off x="5715000" y="8382000"/>
              <a:ext cx="3722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E</a:t>
              </a:r>
            </a:p>
          </p:txBody>
        </p:sp>
      </p:grpSp>
      <p:graphicFrame>
        <p:nvGraphicFramePr>
          <p:cNvPr id="18438" name="Object 2"/>
          <p:cNvGraphicFramePr>
            <a:graphicFrameLocks noChangeAspect="1"/>
          </p:cNvGraphicFramePr>
          <p:nvPr/>
        </p:nvGraphicFramePr>
        <p:xfrm>
          <a:off x="0" y="4800600"/>
          <a:ext cx="4068763" cy="2057400"/>
        </p:xfrm>
        <a:graphic>
          <a:graphicData uri="http://schemas.openxmlformats.org/presentationml/2006/ole">
            <p:oleObj spid="_x0000_s76802" name="CorelDRAW" r:id="rId6" imgW="6412992" imgH="3243072" progId="">
              <p:embed/>
            </p:oleObj>
          </a:graphicData>
        </a:graphic>
      </p:graphicFrame>
      <p:graphicFrame>
        <p:nvGraphicFramePr>
          <p:cNvPr id="18439" name="Object 3"/>
          <p:cNvGraphicFramePr>
            <a:graphicFrameLocks noChangeAspect="1"/>
          </p:cNvGraphicFramePr>
          <p:nvPr/>
        </p:nvGraphicFramePr>
        <p:xfrm>
          <a:off x="0" y="2514600"/>
          <a:ext cx="3733800" cy="2292350"/>
        </p:xfrm>
        <a:graphic>
          <a:graphicData uri="http://schemas.openxmlformats.org/presentationml/2006/ole">
            <p:oleObj spid="_x0000_s76803" name="CorelPhotoPaint.Image.8" r:id="rId7" imgW="5400610" imgH="3602438" progId="">
              <p:embed/>
            </p:oleObj>
          </a:graphicData>
        </a:graphic>
      </p:graphicFrame>
      <p:sp>
        <p:nvSpPr>
          <p:cNvPr id="18440" name="TextBox 19"/>
          <p:cNvSpPr txBox="1">
            <a:spLocks noChangeArrowheads="1"/>
          </p:cNvSpPr>
          <p:nvPr/>
        </p:nvSpPr>
        <p:spPr bwMode="auto">
          <a:xfrm>
            <a:off x="3124200" y="533400"/>
            <a:ext cx="13208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ZW" sz="2400" b="1"/>
              <a:t>G</a:t>
            </a:r>
            <a:r>
              <a:rPr lang="en-ZW" sz="1200" b="1"/>
              <a:t>roundwater</a:t>
            </a:r>
          </a:p>
          <a:p>
            <a:r>
              <a:rPr lang="en-ZW" sz="2400" b="1"/>
              <a:t>D</a:t>
            </a:r>
            <a:r>
              <a:rPr lang="en-ZW" sz="1200" b="1"/>
              <a:t>ependent</a:t>
            </a:r>
            <a:endParaRPr lang="en-ZW" sz="2400" b="1"/>
          </a:p>
          <a:p>
            <a:r>
              <a:rPr lang="en-ZW" sz="2400" b="1"/>
              <a:t>E</a:t>
            </a:r>
            <a:r>
              <a:rPr lang="en-ZW" sz="1200" b="1"/>
              <a:t>cosystems</a:t>
            </a:r>
            <a:endParaRPr lang="en-ZW" sz="2400" b="1"/>
          </a:p>
        </p:txBody>
      </p:sp>
      <p:sp>
        <p:nvSpPr>
          <p:cNvPr id="18441" name="TextBox 20"/>
          <p:cNvSpPr txBox="1">
            <a:spLocks noChangeArrowheads="1"/>
          </p:cNvSpPr>
          <p:nvPr/>
        </p:nvSpPr>
        <p:spPr bwMode="auto">
          <a:xfrm>
            <a:off x="4191000" y="5562600"/>
            <a:ext cx="141577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ZW" dirty="0"/>
              <a:t>Small local </a:t>
            </a:r>
          </a:p>
          <a:p>
            <a:r>
              <a:rPr lang="en-ZW" dirty="0"/>
              <a:t>features</a:t>
            </a:r>
          </a:p>
          <a:p>
            <a:r>
              <a:rPr lang="en-ZW" dirty="0" err="1"/>
              <a:t>eg</a:t>
            </a:r>
            <a:r>
              <a:rPr lang="en-ZW" dirty="0"/>
              <a:t> </a:t>
            </a:r>
            <a:r>
              <a:rPr lang="en-ZW" dirty="0" smtClean="0"/>
              <a:t>wetlands</a:t>
            </a:r>
            <a:endParaRPr lang="en-ZW" dirty="0"/>
          </a:p>
        </p:txBody>
      </p:sp>
      <p:sp>
        <p:nvSpPr>
          <p:cNvPr id="18442" name="TextBox 21"/>
          <p:cNvSpPr txBox="1">
            <a:spLocks noChangeArrowheads="1"/>
          </p:cNvSpPr>
          <p:nvPr/>
        </p:nvSpPr>
        <p:spPr bwMode="auto">
          <a:xfrm>
            <a:off x="4876800" y="3733800"/>
            <a:ext cx="1952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ZW"/>
              <a:t>Regional features</a:t>
            </a:r>
          </a:p>
          <a:p>
            <a:r>
              <a:rPr lang="en-ZW"/>
              <a:t>eg Rift Valley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Geological role of groundwater</a:t>
            </a:r>
          </a:p>
          <a:p>
            <a:pPr lvl="2"/>
            <a:r>
              <a:rPr lang="en-US" dirty="0" smtClean="0"/>
              <a:t>Groundwater serves as an equalizer of </a:t>
            </a:r>
            <a:r>
              <a:rPr lang="en-US" dirty="0" err="1" smtClean="0"/>
              <a:t>streamflow</a:t>
            </a:r>
            <a:endParaRPr lang="en-US" dirty="0" smtClean="0"/>
          </a:p>
          <a:p>
            <a:r>
              <a:rPr lang="en-GB" dirty="0" smtClean="0"/>
              <a:t>Diagnosing the relationship surface water / underlying aquifer is an important component of groundwater system characterization. </a:t>
            </a:r>
          </a:p>
          <a:p>
            <a:r>
              <a:rPr lang="en-GB" dirty="0" smtClean="0"/>
              <a:t>It is important to distinguish between:</a:t>
            </a:r>
            <a:endParaRPr lang="fr-FR" dirty="0" smtClean="0"/>
          </a:p>
          <a:p>
            <a:pPr lvl="1"/>
            <a:r>
              <a:rPr lang="en-GB" dirty="0" smtClean="0"/>
              <a:t>Streams and rivers on which an aquifer is dependent as a significant source of its overall recharge</a:t>
            </a:r>
            <a:endParaRPr lang="fr-FR" dirty="0" smtClean="0"/>
          </a:p>
          <a:p>
            <a:pPr lvl="1"/>
            <a:r>
              <a:rPr lang="en-GB" altLang="ja-JP" dirty="0" smtClean="0"/>
              <a:t>Rivers that in turn depend significantly on aquifer discharge to sustain their dry-weather flow. </a:t>
            </a:r>
          </a:p>
          <a:p>
            <a:pPr lvl="1"/>
            <a:r>
              <a:rPr lang="en-GB" altLang="ja-JP" dirty="0" smtClean="0"/>
              <a:t>It should be noted that in some cases rivers may fluctuate seasonally between two of the conditions depicted.</a:t>
            </a:r>
            <a:r>
              <a:rPr lang="fr-FR" altLang="ja-JP" dirty="0" smtClean="0"/>
              <a:t> </a:t>
            </a:r>
            <a:endParaRPr lang="fr-FR" dirty="0" smtClean="0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ja-JP" dirty="0" smtClean="0"/>
              <a:t> Relationship between groundwater and surface water</a:t>
            </a:r>
            <a:r>
              <a:rPr lang="fr-FR" altLang="ja-JP" dirty="0" smtClean="0"/>
              <a:t> </a:t>
            </a:r>
            <a:endParaRPr lang="fr-F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en-US" dirty="0" smtClean="0">
                <a:latin typeface="Calibri" pitchFamily="34" charset="0"/>
              </a:rPr>
              <a:t>A readily available source at point where it is needed</a:t>
            </a: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endParaRPr lang="en-GB" dirty="0" smtClean="0"/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en-US" dirty="0" smtClean="0">
                <a:latin typeface="Calibri" pitchFamily="34" charset="0"/>
              </a:rPr>
              <a:t>Employs relative  low cost technologies</a:t>
            </a:r>
            <a:r>
              <a:rPr lang="en-GB" dirty="0" smtClean="0"/>
              <a:t> </a:t>
            </a:r>
            <a:r>
              <a:rPr lang="en-US" dirty="0" smtClean="0">
                <a:latin typeface="Calibri" pitchFamily="34" charset="0"/>
              </a:rPr>
              <a:t>compared to surface water</a:t>
            </a: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endParaRPr lang="en-GB" dirty="0" smtClean="0"/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en-US" dirty="0" smtClean="0">
                <a:latin typeface="Calibri" pitchFamily="34" charset="0"/>
              </a:rPr>
              <a:t>Availability in most areas</a:t>
            </a: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endParaRPr lang="en-GB" dirty="0" smtClean="0"/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en-US" dirty="0" smtClean="0">
                <a:latin typeface="Calibri" pitchFamily="34" charset="0"/>
              </a:rPr>
              <a:t>Potable without treatment in most areas</a:t>
            </a: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endParaRPr lang="en-GB" dirty="0" smtClean="0"/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en-US" dirty="0" smtClean="0">
                <a:latin typeface="Calibri" pitchFamily="34" charset="0"/>
              </a:rPr>
              <a:t> Available during droughts and dry seasons when many small intermittent rivers and streams dry out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Importance of Groundwater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4876800"/>
            <a:ext cx="8839200" cy="1600200"/>
          </a:xfrm>
        </p:spPr>
        <p:txBody>
          <a:bodyPr/>
          <a:lstStyle/>
          <a:p>
            <a:r>
              <a:rPr lang="en-US" sz="2800" dirty="0"/>
              <a:t>Chart showing sequence of </a:t>
            </a:r>
            <a:r>
              <a:rPr lang="en-US" sz="2800" i="1" dirty="0">
                <a:solidFill>
                  <a:srgbClr val="0033CC"/>
                </a:solidFill>
              </a:rPr>
              <a:t>drought impacts</a:t>
            </a:r>
            <a:r>
              <a:rPr lang="en-US" sz="2800" dirty="0"/>
              <a:t>.  Note chain reaction of symptoms; and time span required for recovery </a:t>
            </a:r>
          </a:p>
        </p:txBody>
      </p:sp>
      <p:pic>
        <p:nvPicPr>
          <p:cNvPr id="21508" name="Picture 4" descr="17_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8991600" cy="46704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4464496" cy="6311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r>
              <a:rPr lang="en-GB" b="0">
                <a:solidFill>
                  <a:srgbClr val="006600"/>
                </a:solidFill>
              </a:rPr>
              <a:t>Water Resource Planning Systems</a:t>
            </a:r>
          </a:p>
        </p:txBody>
      </p:sp>
      <p:sp>
        <p:nvSpPr>
          <p:cNvPr id="435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Setting</a:t>
            </a:r>
            <a:endParaRPr lang="en-GB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295400" y="1600200"/>
            <a:ext cx="7315200" cy="4487863"/>
            <a:chOff x="1152" y="1296"/>
            <a:chExt cx="3408" cy="2784"/>
          </a:xfrm>
        </p:grpSpPr>
        <p:sp>
          <p:nvSpPr>
            <p:cNvPr id="435204" name="Rectangle 4"/>
            <p:cNvSpPr>
              <a:spLocks noChangeArrowheads="1"/>
            </p:cNvSpPr>
            <p:nvPr/>
          </p:nvSpPr>
          <p:spPr bwMode="auto">
            <a:xfrm>
              <a:off x="1152" y="1296"/>
              <a:ext cx="3408" cy="2784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35205" name="Text Box 5"/>
            <p:cNvSpPr txBox="1">
              <a:spLocks noChangeArrowheads="1"/>
            </p:cNvSpPr>
            <p:nvPr/>
          </p:nvSpPr>
          <p:spPr bwMode="auto">
            <a:xfrm>
              <a:off x="2736" y="1374"/>
              <a:ext cx="599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b="1">
                  <a:solidFill>
                    <a:srgbClr val="000000"/>
                  </a:solidFill>
                  <a:latin typeface="Arial" charset="0"/>
                </a:rPr>
                <a:t>Borehole</a:t>
              </a: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1152" y="1440"/>
              <a:ext cx="3408" cy="2640"/>
              <a:chOff x="1152" y="1440"/>
              <a:chExt cx="3408" cy="2640"/>
            </a:xfrm>
          </p:grpSpPr>
          <p:sp>
            <p:nvSpPr>
              <p:cNvPr id="435207" name="Rectangle 7"/>
              <p:cNvSpPr>
                <a:spLocks noChangeArrowheads="1"/>
              </p:cNvSpPr>
              <p:nvPr/>
            </p:nvSpPr>
            <p:spPr bwMode="auto">
              <a:xfrm>
                <a:off x="1152" y="1728"/>
                <a:ext cx="3408" cy="432"/>
              </a:xfrm>
              <a:prstGeom prst="rect">
                <a:avLst/>
              </a:prstGeom>
              <a:solidFill>
                <a:srgbClr val="FFB367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435208" name="Rectangle 8"/>
              <p:cNvSpPr>
                <a:spLocks noChangeArrowheads="1"/>
              </p:cNvSpPr>
              <p:nvPr/>
            </p:nvSpPr>
            <p:spPr bwMode="auto">
              <a:xfrm>
                <a:off x="1152" y="2160"/>
                <a:ext cx="3408" cy="1920"/>
              </a:xfrm>
              <a:prstGeom prst="rect">
                <a:avLst/>
              </a:prstGeom>
              <a:gradFill rotWithShape="0">
                <a:gsLst>
                  <a:gs pos="0">
                    <a:srgbClr val="FF870F"/>
                  </a:gs>
                  <a:gs pos="100000">
                    <a:srgbClr val="FF870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435209" name="Line 9"/>
              <p:cNvSpPr>
                <a:spLocks noChangeShapeType="1"/>
              </p:cNvSpPr>
              <p:nvPr/>
            </p:nvSpPr>
            <p:spPr bwMode="auto">
              <a:xfrm>
                <a:off x="1152" y="2160"/>
                <a:ext cx="3408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5210" name="Rectangle 10"/>
              <p:cNvSpPr>
                <a:spLocks noChangeArrowheads="1"/>
              </p:cNvSpPr>
              <p:nvPr/>
            </p:nvSpPr>
            <p:spPr bwMode="auto">
              <a:xfrm>
                <a:off x="2496" y="1440"/>
                <a:ext cx="192" cy="72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435211" name="Freeform 11"/>
              <p:cNvSpPr>
                <a:spLocks/>
              </p:cNvSpPr>
              <p:nvPr/>
            </p:nvSpPr>
            <p:spPr bwMode="auto">
              <a:xfrm>
                <a:off x="1440" y="3072"/>
                <a:ext cx="2592" cy="9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24" y="12"/>
                  </a:cxn>
                  <a:cxn ang="0">
                    <a:pos x="1668" y="72"/>
                  </a:cxn>
                  <a:cxn ang="0">
                    <a:pos x="2592" y="96"/>
                  </a:cxn>
                </a:cxnLst>
                <a:rect l="0" t="0" r="r" b="b"/>
                <a:pathLst>
                  <a:path w="2592" h="96">
                    <a:moveTo>
                      <a:pt x="0" y="0"/>
                    </a:moveTo>
                    <a:lnTo>
                      <a:pt x="924" y="12"/>
                    </a:lnTo>
                    <a:lnTo>
                      <a:pt x="1668" y="72"/>
                    </a:lnTo>
                    <a:lnTo>
                      <a:pt x="2592" y="96"/>
                    </a:lnTo>
                  </a:path>
                </a:pathLst>
              </a:custGeom>
              <a:noFill/>
              <a:ln w="57150" cmpd="sng">
                <a:solidFill>
                  <a:srgbClr val="000000"/>
                </a:solidFill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5212" name="Freeform 12"/>
              <p:cNvSpPr>
                <a:spLocks/>
              </p:cNvSpPr>
              <p:nvPr/>
            </p:nvSpPr>
            <p:spPr bwMode="auto">
              <a:xfrm>
                <a:off x="1728" y="1728"/>
                <a:ext cx="624" cy="235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540"/>
                  </a:cxn>
                  <a:cxn ang="0">
                    <a:pos x="264" y="972"/>
                  </a:cxn>
                  <a:cxn ang="0">
                    <a:pos x="384" y="1620"/>
                  </a:cxn>
                  <a:cxn ang="0">
                    <a:pos x="624" y="2352"/>
                  </a:cxn>
                </a:cxnLst>
                <a:rect l="0" t="0" r="r" b="b"/>
                <a:pathLst>
                  <a:path w="624" h="2352">
                    <a:moveTo>
                      <a:pt x="0" y="0"/>
                    </a:moveTo>
                    <a:lnTo>
                      <a:pt x="60" y="540"/>
                    </a:lnTo>
                    <a:lnTo>
                      <a:pt x="264" y="972"/>
                    </a:lnTo>
                    <a:lnTo>
                      <a:pt x="384" y="1620"/>
                    </a:lnTo>
                    <a:lnTo>
                      <a:pt x="624" y="2352"/>
                    </a:lnTo>
                  </a:path>
                </a:pathLst>
              </a:custGeom>
              <a:noFill/>
              <a:ln w="38100" cmpd="sng">
                <a:solidFill>
                  <a:srgbClr val="000000"/>
                </a:solidFill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5213" name="Freeform 13"/>
              <p:cNvSpPr>
                <a:spLocks/>
              </p:cNvSpPr>
              <p:nvPr/>
            </p:nvSpPr>
            <p:spPr bwMode="auto">
              <a:xfrm>
                <a:off x="3120" y="2304"/>
                <a:ext cx="432" cy="1056"/>
              </a:xfrm>
              <a:custGeom>
                <a:avLst/>
                <a:gdLst/>
                <a:ahLst/>
                <a:cxnLst>
                  <a:cxn ang="0">
                    <a:pos x="432" y="0"/>
                  </a:cxn>
                  <a:cxn ang="0">
                    <a:pos x="312" y="468"/>
                  </a:cxn>
                  <a:cxn ang="0">
                    <a:pos x="120" y="768"/>
                  </a:cxn>
                  <a:cxn ang="0">
                    <a:pos x="0" y="1056"/>
                  </a:cxn>
                </a:cxnLst>
                <a:rect l="0" t="0" r="r" b="b"/>
                <a:pathLst>
                  <a:path w="432" h="1056">
                    <a:moveTo>
                      <a:pt x="432" y="0"/>
                    </a:moveTo>
                    <a:lnTo>
                      <a:pt x="312" y="468"/>
                    </a:lnTo>
                    <a:lnTo>
                      <a:pt x="120" y="768"/>
                    </a:lnTo>
                    <a:lnTo>
                      <a:pt x="0" y="1056"/>
                    </a:lnTo>
                  </a:path>
                </a:pathLst>
              </a:custGeom>
              <a:noFill/>
              <a:ln w="28575" cmpd="sng">
                <a:solidFill>
                  <a:srgbClr val="000000"/>
                </a:solidFill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5214" name="Freeform 14"/>
              <p:cNvSpPr>
                <a:spLocks/>
              </p:cNvSpPr>
              <p:nvPr/>
            </p:nvSpPr>
            <p:spPr bwMode="auto">
              <a:xfrm>
                <a:off x="1776" y="2592"/>
                <a:ext cx="1440" cy="49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528" y="0"/>
                  </a:cxn>
                  <a:cxn ang="0">
                    <a:pos x="1440" y="49"/>
                  </a:cxn>
                </a:cxnLst>
                <a:rect l="0" t="0" r="r" b="b"/>
                <a:pathLst>
                  <a:path w="1440" h="49">
                    <a:moveTo>
                      <a:pt x="0" y="48"/>
                    </a:moveTo>
                    <a:lnTo>
                      <a:pt x="528" y="0"/>
                    </a:lnTo>
                    <a:lnTo>
                      <a:pt x="1440" y="49"/>
                    </a:lnTo>
                  </a:path>
                </a:pathLst>
              </a:custGeom>
              <a:noFill/>
              <a:ln w="28575" cmpd="sng">
                <a:solidFill>
                  <a:srgbClr val="000000"/>
                </a:solidFill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5215" name="Rectangle 15"/>
              <p:cNvSpPr>
                <a:spLocks noChangeArrowheads="1"/>
              </p:cNvSpPr>
              <p:nvPr/>
            </p:nvSpPr>
            <p:spPr bwMode="auto">
              <a:xfrm>
                <a:off x="2496" y="2160"/>
                <a:ext cx="192" cy="1728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435216" name="Text Box 16"/>
            <p:cNvSpPr txBox="1">
              <a:spLocks noChangeArrowheads="1"/>
            </p:cNvSpPr>
            <p:nvPr/>
          </p:nvSpPr>
          <p:spPr bwMode="auto">
            <a:xfrm>
              <a:off x="3216" y="3552"/>
              <a:ext cx="934" cy="4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b="1">
                  <a:latin typeface="Arial" charset="0"/>
                </a:rPr>
                <a:t>Bedding plane </a:t>
              </a:r>
            </a:p>
            <a:p>
              <a:r>
                <a:rPr lang="en-US" sz="2000" b="1">
                  <a:latin typeface="Arial" charset="0"/>
                </a:rPr>
                <a:t>fracture</a:t>
              </a:r>
            </a:p>
          </p:txBody>
        </p:sp>
        <p:sp>
          <p:nvSpPr>
            <p:cNvPr id="435217" name="Line 17"/>
            <p:cNvSpPr>
              <a:spLocks noChangeShapeType="1"/>
            </p:cNvSpPr>
            <p:nvPr/>
          </p:nvSpPr>
          <p:spPr bwMode="auto">
            <a:xfrm flipH="1" flipV="1">
              <a:off x="3408" y="3168"/>
              <a:ext cx="336" cy="4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5218" name="Text Box 18"/>
            <p:cNvSpPr txBox="1">
              <a:spLocks noChangeArrowheads="1"/>
            </p:cNvSpPr>
            <p:nvPr/>
          </p:nvSpPr>
          <p:spPr bwMode="auto">
            <a:xfrm>
              <a:off x="1344" y="3456"/>
              <a:ext cx="526" cy="4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b="1">
                  <a:latin typeface="Arial" charset="0"/>
                </a:rPr>
                <a:t>Vertical</a:t>
              </a:r>
            </a:p>
            <a:p>
              <a:r>
                <a:rPr lang="en-US" sz="2000" b="1">
                  <a:latin typeface="Arial" charset="0"/>
                </a:rPr>
                <a:t>fracture</a:t>
              </a:r>
            </a:p>
          </p:txBody>
        </p:sp>
        <p:sp>
          <p:nvSpPr>
            <p:cNvPr id="435219" name="Line 19"/>
            <p:cNvSpPr>
              <a:spLocks noChangeShapeType="1"/>
            </p:cNvSpPr>
            <p:nvPr/>
          </p:nvSpPr>
          <p:spPr bwMode="auto">
            <a:xfrm flipV="1">
              <a:off x="1632" y="3264"/>
              <a:ext cx="43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Groundwater is water found in the pores </a:t>
            </a:r>
            <a:r>
              <a:rPr lang="en-GB" dirty="0" smtClean="0"/>
              <a:t>and micro-pores </a:t>
            </a:r>
            <a:r>
              <a:rPr lang="en-US" dirty="0" smtClean="0"/>
              <a:t>of soil and sediment, as well as small fractures in bedrock</a:t>
            </a:r>
          </a:p>
          <a:p>
            <a:endParaRPr lang="en-US" dirty="0" smtClean="0"/>
          </a:p>
          <a:p>
            <a:r>
              <a:rPr lang="en-US" dirty="0" smtClean="0"/>
              <a:t>Groundwater is the largest reservoir of fresh water that is readily available to humans</a:t>
            </a:r>
          </a:p>
          <a:p>
            <a:endParaRPr lang="en-US" dirty="0" smtClean="0"/>
          </a:p>
          <a:p>
            <a:r>
              <a:rPr lang="en-US" dirty="0" smtClean="0"/>
              <a:t>Some 2 billion people depend on it for their water supply</a:t>
            </a:r>
          </a:p>
          <a:p>
            <a:endParaRPr lang="en-GB" dirty="0" smtClean="0"/>
          </a:p>
          <a:p>
            <a:r>
              <a:rPr lang="en-US" dirty="0" smtClean="0"/>
              <a:t>provides low-cost, drought-reliable &amp; high-quality water supplies for both urban + rural populations </a:t>
            </a:r>
            <a:endParaRPr lang="en-GB" dirty="0" smtClean="0"/>
          </a:p>
          <a:p>
            <a:pPr lvl="1"/>
            <a:r>
              <a:rPr lang="en-US" dirty="0" smtClean="0">
                <a:sym typeface="Symbol"/>
              </a:rPr>
              <a:t></a:t>
            </a:r>
            <a:r>
              <a:rPr lang="en-US" dirty="0" smtClean="0"/>
              <a:t>will be vital for achieving water </a:t>
            </a:r>
            <a:r>
              <a:rPr lang="en-US" dirty="0" err="1" smtClean="0"/>
              <a:t>MDGs</a:t>
            </a:r>
            <a:endParaRPr lang="en-US" dirty="0" smtClean="0"/>
          </a:p>
          <a:p>
            <a:pPr lvl="1"/>
            <a:endParaRPr lang="en-GB" dirty="0" smtClean="0"/>
          </a:p>
          <a:p>
            <a:r>
              <a:rPr lang="en-US" dirty="0" smtClean="0"/>
              <a:t>its replenishment is finite and limited to shallower aquifers, it can be over-exploited, and its quality can be seriously degraded by certain land-use activities that can cause  pollution.</a:t>
            </a:r>
            <a:endParaRPr lang="en-GB" dirty="0" smtClean="0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Importance of groundwater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Groundwater </a:t>
            </a:r>
            <a:r>
              <a:rPr lang="en-US" dirty="0" smtClean="0"/>
              <a:t>Quality</a:t>
            </a:r>
            <a:endParaRPr lang="en-GB" dirty="0"/>
          </a:p>
        </p:txBody>
      </p:sp>
      <p:sp>
        <p:nvSpPr>
          <p:cNvPr id="430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dirty="0" smtClean="0"/>
              <a:t>Under </a:t>
            </a:r>
            <a:r>
              <a:rPr lang="en-GB" dirty="0"/>
              <a:t>natural conditions the </a:t>
            </a:r>
            <a:r>
              <a:rPr lang="en-GB" dirty="0" smtClean="0"/>
              <a:t>quality of groundwater is</a:t>
            </a:r>
            <a:endParaRPr lang="en-GB" dirty="0"/>
          </a:p>
          <a:p>
            <a:pPr lvl="1">
              <a:lnSpc>
                <a:spcPct val="90000"/>
              </a:lnSpc>
            </a:pPr>
            <a:r>
              <a:rPr lang="en-GB" dirty="0"/>
              <a:t>determined by composition of the source rocks (where water previously was)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often modified by composition of the host rocks (rocks within which it occurs)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Anthropogenic land-use </a:t>
            </a:r>
            <a:r>
              <a:rPr lang="en-GB" dirty="0"/>
              <a:t>activities affect quality and chemistry of </a:t>
            </a:r>
            <a:r>
              <a:rPr lang="en-GB" dirty="0" smtClean="0"/>
              <a:t>groundwater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Geohydrological</a:t>
            </a:r>
            <a:r>
              <a:rPr lang="en-GB" dirty="0" smtClean="0"/>
              <a:t> terminology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Groundwater Terminology</a:t>
            </a:r>
            <a:endParaRPr lang="en-US" dirty="0"/>
          </a:p>
        </p:txBody>
      </p:sp>
      <p:pic>
        <p:nvPicPr>
          <p:cNvPr id="19459" name="Picture 3" descr="groundwater diagra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412776"/>
            <a:ext cx="8443664" cy="536051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u="sng" dirty="0" smtClean="0"/>
              <a:t>Interflow</a:t>
            </a:r>
            <a:r>
              <a:rPr lang="en-US" dirty="0" smtClean="0"/>
              <a:t>  that occurs in the </a:t>
            </a:r>
            <a:r>
              <a:rPr lang="en-US" dirty="0" err="1" smtClean="0"/>
              <a:t>vadose</a:t>
            </a:r>
            <a:r>
              <a:rPr lang="en-US" dirty="0" smtClean="0"/>
              <a:t> or unsaturated zone. </a:t>
            </a:r>
          </a:p>
          <a:p>
            <a:pPr lvl="0"/>
            <a:r>
              <a:rPr lang="en-US" u="sng" dirty="0" smtClean="0"/>
              <a:t>Soil moisture</a:t>
            </a:r>
            <a:r>
              <a:rPr lang="en-US" dirty="0" smtClean="0"/>
              <a:t> (and interflow) support vegetation, etc.</a:t>
            </a:r>
          </a:p>
          <a:p>
            <a:pPr lvl="0"/>
            <a:r>
              <a:rPr lang="en-GB" dirty="0" smtClean="0"/>
              <a:t>Water in the </a:t>
            </a:r>
            <a:r>
              <a:rPr lang="en-GB" u="sng" dirty="0" smtClean="0"/>
              <a:t>capillary</a:t>
            </a:r>
            <a:r>
              <a:rPr lang="en-GB" dirty="0" smtClean="0"/>
              <a:t> fringe is above the water table</a:t>
            </a:r>
            <a:endParaRPr lang="en-US" dirty="0" smtClean="0"/>
          </a:p>
          <a:p>
            <a:pPr lvl="0"/>
            <a:r>
              <a:rPr lang="en-US" dirty="0" smtClean="0"/>
              <a:t>Only that part of subsurface water that occurs within the </a:t>
            </a:r>
            <a:r>
              <a:rPr lang="en-US" u="sng" dirty="0" smtClean="0"/>
              <a:t>saturated zone</a:t>
            </a:r>
            <a:r>
              <a:rPr lang="en-US" dirty="0" smtClean="0"/>
              <a:t>, (i.e. below the water table) is </a:t>
            </a:r>
            <a:r>
              <a:rPr lang="en-US" u="sng" dirty="0" smtClean="0"/>
              <a:t>groundwater</a:t>
            </a:r>
            <a:r>
              <a:rPr lang="en-US" dirty="0" smtClean="0"/>
              <a:t>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 smtClean="0"/>
              <a:t>Sub-surface water entails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water table is the upper limit of the zone of saturation</a:t>
            </a:r>
          </a:p>
          <a:p>
            <a:r>
              <a:rPr lang="en-US" dirty="0" smtClean="0"/>
              <a:t>Variations in the water table</a:t>
            </a:r>
          </a:p>
          <a:p>
            <a:pPr lvl="2"/>
            <a:r>
              <a:rPr lang="en-US" dirty="0" smtClean="0"/>
              <a:t>Depth is highly variable</a:t>
            </a:r>
          </a:p>
          <a:p>
            <a:pPr lvl="3"/>
            <a:r>
              <a:rPr lang="en-US" dirty="0" smtClean="0"/>
              <a:t>Varies seasonably and from year to year</a:t>
            </a:r>
          </a:p>
          <a:p>
            <a:pPr lvl="2"/>
            <a:r>
              <a:rPr lang="en-US" dirty="0" smtClean="0"/>
              <a:t>Shape is usually a subdued replica of the surface topography</a:t>
            </a:r>
          </a:p>
          <a:p>
            <a:r>
              <a:rPr lang="en-US" dirty="0" smtClean="0"/>
              <a:t>Factors that contribute to the irregular surface of the water table</a:t>
            </a:r>
          </a:p>
          <a:p>
            <a:pPr lvl="1"/>
            <a:r>
              <a:rPr lang="en-US" dirty="0" smtClean="0"/>
              <a:t>Water tends to “pile up” beneath high areas</a:t>
            </a:r>
          </a:p>
          <a:p>
            <a:pPr lvl="1"/>
            <a:r>
              <a:rPr lang="en-US" dirty="0" smtClean="0"/>
              <a:t>Variations in rainfall</a:t>
            </a:r>
          </a:p>
          <a:p>
            <a:pPr lvl="1"/>
            <a:r>
              <a:rPr lang="en-US" dirty="0" smtClean="0"/>
              <a:t>Variations in permeability from place to place</a:t>
            </a:r>
            <a:endParaRPr lang="en-GB" dirty="0" smtClean="0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water table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What is an Aquifer?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the NWA, “</a:t>
            </a:r>
            <a:r>
              <a:rPr lang="en-GB" b="1" dirty="0" smtClean="0"/>
              <a:t>aquifer''</a:t>
            </a:r>
            <a:r>
              <a:rPr lang="en-GB" dirty="0" smtClean="0"/>
              <a:t> is defined to mean “a geological formation which has structures or textures that hold water or permit appreciable water movement through them</a:t>
            </a:r>
          </a:p>
          <a:p>
            <a:endParaRPr lang="en-GB" dirty="0" smtClean="0"/>
          </a:p>
          <a:p>
            <a:pPr lvl="0"/>
            <a:r>
              <a:rPr lang="en-GB" dirty="0" smtClean="0">
                <a:ea typeface="ＭＳ Ｐゴシック" charset="-128"/>
              </a:rPr>
              <a:t>All aquifers have two fundamental characteristics: </a:t>
            </a:r>
            <a:endParaRPr lang="fr-FR" dirty="0" smtClean="0">
              <a:ea typeface="ＭＳ Ｐゴシック" charset="-128"/>
            </a:endParaRPr>
          </a:p>
          <a:p>
            <a:pPr lvl="1"/>
            <a:r>
              <a:rPr lang="en-GB" dirty="0" smtClean="0">
                <a:ea typeface="ＭＳ Ｐゴシック" charset="-128"/>
              </a:rPr>
              <a:t>A capacity for groundwater storage (hold water); and;</a:t>
            </a:r>
            <a:endParaRPr lang="fr-FR" dirty="0" smtClean="0">
              <a:ea typeface="ＭＳ Ｐゴシック" charset="-128"/>
            </a:endParaRPr>
          </a:p>
          <a:p>
            <a:pPr lvl="1"/>
            <a:r>
              <a:rPr lang="en-GB" altLang="ja-JP" dirty="0" smtClean="0">
                <a:ea typeface="ＭＳ Ｐゴシック" charset="-128"/>
              </a:rPr>
              <a:t>A capacity for groundwater flow (movement).</a:t>
            </a:r>
          </a:p>
          <a:p>
            <a:pPr lvl="1"/>
            <a:endParaRPr lang="en-GB" altLang="ja-JP" dirty="0" smtClean="0">
              <a:ea typeface="ＭＳ Ｐゴシック" charset="-128"/>
            </a:endParaRPr>
          </a:p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an Aquifer?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ja-JP" sz="4000" b="0" dirty="0">
                <a:ea typeface="MS PGothic" pitchFamily="34" charset="-128"/>
                <a:cs typeface="+mj-cs"/>
              </a:rPr>
              <a:t>Aquifers main functions</a:t>
            </a:r>
            <a:r>
              <a:rPr lang="fr-FR" altLang="ja-JP" sz="4000" dirty="0">
                <a:ea typeface="MS PGothic" pitchFamily="34" charset="-128"/>
                <a:cs typeface="+mj-cs"/>
              </a:rPr>
              <a:t> </a:t>
            </a:r>
            <a:endParaRPr lang="fr-FR" sz="4000" dirty="0">
              <a:ea typeface="MS PGothic" pitchFamily="34" charset="-128"/>
              <a:cs typeface="+mj-cs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4953000" cy="4530725"/>
          </a:xfrm>
        </p:spPr>
        <p:txBody>
          <a:bodyPr/>
          <a:lstStyle/>
          <a:p>
            <a:r>
              <a:rPr lang="en-GB" altLang="ja-JP" dirty="0" smtClean="0">
                <a:solidFill>
                  <a:schemeClr val="accent1"/>
                </a:solidFill>
                <a:ea typeface="ＭＳ Ｐゴシック" charset="-128"/>
              </a:rPr>
              <a:t>Storage</a:t>
            </a:r>
            <a:r>
              <a:rPr lang="en-GB" altLang="ja-JP" dirty="0" smtClean="0">
                <a:ea typeface="ＭＳ Ｐゴシック" charset="-128"/>
              </a:rPr>
              <a:t> capacity (storage coefficient or specific yield)</a:t>
            </a:r>
            <a:r>
              <a:rPr lang="fr-FR" altLang="ja-JP" dirty="0" smtClean="0">
                <a:ea typeface="ＭＳ Ｐゴシック" charset="-128"/>
              </a:rPr>
              <a:t> </a:t>
            </a:r>
            <a:r>
              <a:rPr lang="en-GB" altLang="ja-JP" b="1" dirty="0" smtClean="0">
                <a:ea typeface="ＭＳ Ｐゴシック" charset="-128"/>
              </a:rPr>
              <a:t> </a:t>
            </a:r>
          </a:p>
          <a:p>
            <a:r>
              <a:rPr lang="en-GB" altLang="ja-JP" dirty="0" smtClean="0">
                <a:solidFill>
                  <a:schemeClr val="accent1"/>
                </a:solidFill>
                <a:ea typeface="ＭＳ Ｐゴシック" charset="-128"/>
              </a:rPr>
              <a:t>Transfer</a:t>
            </a:r>
            <a:r>
              <a:rPr lang="en-GB" altLang="ja-JP" dirty="0" smtClean="0">
                <a:ea typeface="ＭＳ Ｐゴシック" charset="-128"/>
              </a:rPr>
              <a:t> capacity (</a:t>
            </a:r>
            <a:r>
              <a:rPr lang="en-GB" altLang="ja-JP" dirty="0" err="1" smtClean="0">
                <a:ea typeface="ＭＳ Ｐゴシック" charset="-128"/>
              </a:rPr>
              <a:t>transmissivity</a:t>
            </a:r>
            <a:r>
              <a:rPr lang="en-GB" altLang="ja-JP" dirty="0" smtClean="0">
                <a:ea typeface="ＭＳ Ｐゴシック" charset="-128"/>
              </a:rPr>
              <a:t>)</a:t>
            </a:r>
            <a:r>
              <a:rPr lang="fr-FR" altLang="ja-JP" dirty="0" smtClean="0">
                <a:ea typeface="ＭＳ Ｐゴシック" charset="-128"/>
              </a:rPr>
              <a:t> </a:t>
            </a:r>
          </a:p>
          <a:p>
            <a:r>
              <a:rPr lang="en-GB" altLang="ja-JP" dirty="0" smtClean="0">
                <a:ea typeface="ＭＳ Ｐゴシック" charset="-128"/>
              </a:rPr>
              <a:t>Physical and chemical </a:t>
            </a:r>
            <a:r>
              <a:rPr lang="en-GB" altLang="ja-JP" dirty="0" smtClean="0">
                <a:solidFill>
                  <a:schemeClr val="accent1"/>
                </a:solidFill>
                <a:ea typeface="ＭＳ Ｐゴシック" charset="-128"/>
              </a:rPr>
              <a:t>interaction</a:t>
            </a:r>
            <a:r>
              <a:rPr lang="en-GB" altLang="ja-JP" dirty="0" smtClean="0">
                <a:ea typeface="ＭＳ Ｐゴシック" charset="-128"/>
              </a:rPr>
              <a:t> capacity (reservoir-rock </a:t>
            </a:r>
            <a:r>
              <a:rPr lang="en-GB" altLang="ja-JP" dirty="0" err="1" smtClean="0">
                <a:ea typeface="ＭＳ Ｐゴシック" charset="-128"/>
              </a:rPr>
              <a:t>vs</a:t>
            </a:r>
            <a:r>
              <a:rPr lang="en-GB" altLang="ja-JP" dirty="0" smtClean="0">
                <a:ea typeface="ＭＳ Ｐゴシック" charset="-128"/>
              </a:rPr>
              <a:t> </a:t>
            </a:r>
            <a:r>
              <a:rPr lang="en-GB" altLang="ja-JP" dirty="0" err="1" smtClean="0">
                <a:ea typeface="ＭＳ Ｐゴシック" charset="-128"/>
              </a:rPr>
              <a:t>GW</a:t>
            </a:r>
            <a:r>
              <a:rPr lang="en-GB" altLang="ja-JP" dirty="0" smtClean="0">
                <a:ea typeface="ＭＳ Ｐゴシック" charset="-128"/>
              </a:rPr>
              <a:t>)</a:t>
            </a:r>
            <a:r>
              <a:rPr lang="fr-FR" altLang="ja-JP" dirty="0" smtClean="0">
                <a:ea typeface="ＭＳ Ｐゴシック" charset="-128"/>
              </a:rPr>
              <a:t> </a:t>
            </a:r>
            <a:endParaRPr lang="fr-FR" dirty="0" smtClean="0">
              <a:ea typeface="ＭＳ Ｐゴシック" charset="-128"/>
            </a:endParaRPr>
          </a:p>
        </p:txBody>
      </p:sp>
      <p:sp>
        <p:nvSpPr>
          <p:cNvPr id="24579" name="Rectangle 8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fr-FR" smtClean="0">
              <a:ea typeface="ＭＳ Ｐゴシック" charset="-128"/>
            </a:endParaRPr>
          </a:p>
        </p:txBody>
      </p:sp>
      <p:pic>
        <p:nvPicPr>
          <p:cNvPr id="24580" name="Picture 7" descr="groundwater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1524000"/>
            <a:ext cx="4400550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 eaLnBrk="1" hangingPunct="1"/>
            <a:r>
              <a:rPr lang="en-GB" altLang="ja-JP" dirty="0" smtClean="0">
                <a:ea typeface="ＭＳ Ｐゴシック" charset="-128"/>
              </a:rPr>
              <a:t>Groundwater occurs in most geological formations because nearly all rocks possess openings (pores or voids, or fractured).</a:t>
            </a:r>
            <a:r>
              <a:rPr lang="fr-FR" altLang="ja-JP" dirty="0" smtClean="0">
                <a:ea typeface="ＭＳ Ｐゴシック" charset="-128"/>
              </a:rPr>
              <a:t> </a:t>
            </a:r>
          </a:p>
          <a:p>
            <a:pPr lvl="0" eaLnBrk="1" hangingPunct="1"/>
            <a:endParaRPr lang="fr-FR" altLang="ja-JP" dirty="0" smtClean="0">
              <a:ea typeface="ＭＳ Ｐゴシック" charset="-128"/>
            </a:endParaRPr>
          </a:p>
          <a:p>
            <a:r>
              <a:rPr lang="en-GB" altLang="ja-JP" dirty="0" smtClean="0">
                <a:ea typeface="ＭＳ Ｐゴシック" charset="-128"/>
              </a:rPr>
              <a:t>An aquifer is a geological formation capable of yielding useful groundwater supplies to wells and springs.</a:t>
            </a:r>
            <a:r>
              <a:rPr lang="fr-FR" altLang="ja-JP" dirty="0" smtClean="0">
                <a:ea typeface="ＭＳ Ｐゴシック" charset="-128"/>
              </a:rPr>
              <a:t> </a:t>
            </a:r>
          </a:p>
          <a:p>
            <a:endParaRPr lang="en-GB" dirty="0" smtClean="0"/>
          </a:p>
          <a:p>
            <a:pPr>
              <a:lnSpc>
                <a:spcPct val="90000"/>
              </a:lnSpc>
            </a:pPr>
            <a:r>
              <a:rPr lang="en-GB" altLang="ja-JP" dirty="0" smtClean="0">
                <a:ea typeface="ＭＳ Ｐゴシック" charset="-128"/>
              </a:rPr>
              <a:t>There  are huge differences among aquifers with respect to geological environments </a:t>
            </a:r>
          </a:p>
          <a:p>
            <a:pPr lvl="1">
              <a:lnSpc>
                <a:spcPct val="90000"/>
              </a:lnSpc>
            </a:pPr>
            <a:r>
              <a:rPr lang="en-GB" altLang="ja-JP" dirty="0" smtClean="0">
                <a:ea typeface="ＭＳ Ｐゴシック" charset="-128"/>
              </a:rPr>
              <a:t>Resulting in their capacities to store water and to transmit water flow as well. </a:t>
            </a:r>
            <a:endParaRPr lang="fr-FR" altLang="ja-JP" dirty="0" smtClean="0">
              <a:ea typeface="ＭＳ Ｐゴシック" charset="-128"/>
            </a:endParaRPr>
          </a:p>
          <a:p>
            <a:pPr lvl="0" eaLnBrk="1" hangingPunct="1"/>
            <a:endParaRPr lang="fr-FR" altLang="ja-JP" dirty="0" smtClean="0">
              <a:ea typeface="ＭＳ Ｐゴシック" charset="-12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eaLnBrk="1" hangingPunct="1"/>
            <a:r>
              <a:rPr lang="en-GB" altLang="ja-JP" b="1" dirty="0" smtClean="0">
                <a:ea typeface="ＭＳ Ｐゴシック" charset="-128"/>
              </a:rPr>
              <a:t>Groundwater characteristics 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304800" y="228600"/>
            <a:ext cx="8839200" cy="6096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sz="4000" dirty="0">
                <a:ea typeface="+mj-ea"/>
                <a:cs typeface="+mj-cs"/>
              </a:rPr>
              <a:t>Different</a:t>
            </a:r>
            <a:r>
              <a:rPr lang="fr-FR" sz="4000" dirty="0">
                <a:ea typeface="+mj-ea"/>
                <a:cs typeface="+mj-cs"/>
              </a:rPr>
              <a:t> </a:t>
            </a:r>
            <a:r>
              <a:rPr lang="fr-FR" sz="4000" dirty="0" err="1">
                <a:ea typeface="+mj-ea"/>
                <a:cs typeface="+mj-cs"/>
              </a:rPr>
              <a:t>hydrogeological</a:t>
            </a:r>
            <a:r>
              <a:rPr lang="fr-FR" sz="4000" dirty="0">
                <a:ea typeface="+mj-ea"/>
                <a:cs typeface="+mj-cs"/>
              </a:rPr>
              <a:t> </a:t>
            </a:r>
            <a:r>
              <a:rPr lang="en-GB" sz="4000" dirty="0">
                <a:ea typeface="+mj-ea"/>
                <a:cs typeface="+mj-cs"/>
              </a:rPr>
              <a:t>environments</a:t>
            </a:r>
          </a:p>
        </p:txBody>
      </p:sp>
      <p:pic>
        <p:nvPicPr>
          <p:cNvPr id="35842" name="Picture 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2330" y="1124744"/>
            <a:ext cx="4211638" cy="2667000"/>
          </a:xfrm>
        </p:spPr>
      </p:pic>
      <p:pic>
        <p:nvPicPr>
          <p:cNvPr id="35843" name="Picture 10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>
          <a:xfrm>
            <a:off x="4427984" y="1052736"/>
            <a:ext cx="4495800" cy="2667000"/>
          </a:xfrm>
        </p:spPr>
      </p:pic>
      <p:pic>
        <p:nvPicPr>
          <p:cNvPr id="35844" name="Picture 1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101289" y="4005064"/>
            <a:ext cx="4254687" cy="2520280"/>
          </a:xfrm>
        </p:spPr>
      </p:pic>
      <p:pic>
        <p:nvPicPr>
          <p:cNvPr id="35845" name="Picture 1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5" cstate="print"/>
          <a:stretch>
            <a:fillRect/>
          </a:stretch>
        </p:blipFill>
        <p:spPr>
          <a:xfrm>
            <a:off x="4535555" y="4149080"/>
            <a:ext cx="4500941" cy="2376264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Permeability 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– the ability of a material to transmit a fluid</a:t>
            </a:r>
          </a:p>
          <a:p>
            <a:pPr>
              <a:lnSpc>
                <a:spcPct val="90000"/>
              </a:lnSpc>
            </a:pPr>
            <a:r>
              <a:rPr lang="en-US" sz="36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Aquitard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– an impermeable layer that hinders or prevents water movement (such as clay)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Aquifer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– permeable rock strata or sediment that transmits groundwater freely (such as sands and gravels)</a:t>
            </a:r>
          </a:p>
          <a:p>
            <a:pPr lvl="1"/>
            <a:r>
              <a:rPr lang="en-US" dirty="0" smtClean="0"/>
              <a:t>unconfined (free surface)</a:t>
            </a:r>
            <a:r>
              <a:rPr lang="en-GB" dirty="0" smtClean="0"/>
              <a:t>, called water-table aquifer or </a:t>
            </a:r>
            <a:r>
              <a:rPr lang="en-GB" dirty="0" err="1" smtClean="0"/>
              <a:t>phreatic</a:t>
            </a:r>
            <a:r>
              <a:rPr lang="en-GB" dirty="0" smtClean="0"/>
              <a:t> aquifer;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confined (under pressure)</a:t>
            </a:r>
            <a:r>
              <a:rPr lang="en-GB" altLang="ja-JP" dirty="0" smtClean="0"/>
              <a:t> aquifers are bounded by impervious or </a:t>
            </a:r>
            <a:r>
              <a:rPr lang="en-GB" altLang="ja-JP" dirty="0" err="1" smtClean="0"/>
              <a:t>semipervious</a:t>
            </a:r>
            <a:r>
              <a:rPr lang="en-GB" altLang="ja-JP" dirty="0" smtClean="0"/>
              <a:t> layers.</a:t>
            </a:r>
            <a:endParaRPr lang="fr-FR" dirty="0" smtClean="0"/>
          </a:p>
          <a:p>
            <a:pPr lvl="1">
              <a:lnSpc>
                <a:spcPct val="90000"/>
              </a:lnSpc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lnSpc>
                <a:spcPct val="90000"/>
              </a:lnSpc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Permeability, </a:t>
            </a:r>
            <a:r>
              <a:rPr lang="en-US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aquitards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, and aquifers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133" name="Picture 5" descr="gravel illus.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628800"/>
            <a:ext cx="3672408" cy="2177342"/>
          </a:xfrm>
          <a:noFill/>
          <a:ln/>
        </p:spPr>
      </p:pic>
      <p:sp>
        <p:nvSpPr>
          <p:cNvPr id="432132" name="Rectangle 4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 u="sng" dirty="0"/>
              <a:t>Primary Aquifer</a:t>
            </a:r>
            <a:r>
              <a:rPr lang="en-GB" sz="2400" dirty="0"/>
              <a:t>: groundwater occurs in pores that developed during deposition (Kalahari sands, coastal areas and alluvial</a:t>
            </a:r>
            <a:r>
              <a:rPr lang="en-GB" sz="2400" dirty="0" smtClean="0"/>
              <a:t>)</a:t>
            </a:r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u="sng" dirty="0"/>
              <a:t>Secondary or Fracture Aquifer:</a:t>
            </a:r>
            <a:r>
              <a:rPr lang="en-GB" sz="2400" dirty="0"/>
              <a:t> occurs where solid rock cracked, &amp; later followed by water that fills the fractures (Weathered hard rock, </a:t>
            </a:r>
            <a:r>
              <a:rPr lang="en-GB" sz="2400" dirty="0" err="1"/>
              <a:t>karst</a:t>
            </a:r>
            <a:r>
              <a:rPr lang="en-GB" sz="2400" dirty="0"/>
              <a:t> dolomite, or fractured sandstone) </a:t>
            </a:r>
          </a:p>
        </p:txBody>
      </p:sp>
      <p:sp>
        <p:nvSpPr>
          <p:cNvPr id="432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Aquifer Types</a:t>
            </a:r>
            <a:endParaRPr lang="en-GB" dirty="0"/>
          </a:p>
        </p:txBody>
      </p:sp>
      <p:pic>
        <p:nvPicPr>
          <p:cNvPr id="432134" name="Picture 6" descr="limestone illus.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933056"/>
            <a:ext cx="3733800" cy="236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Recharge</a:t>
            </a:r>
            <a:endParaRPr lang="en-GB" dirty="0"/>
          </a:p>
        </p:txBody>
      </p:sp>
      <p:sp>
        <p:nvSpPr>
          <p:cNvPr id="443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Surface Water </a:t>
            </a:r>
            <a:r>
              <a:rPr lang="en-GB" dirty="0"/>
              <a:t>that infiltrate and replenish  groundwater is </a:t>
            </a:r>
            <a:r>
              <a:rPr lang="en-GB" i="1" u="sng" dirty="0"/>
              <a:t>recharge</a:t>
            </a:r>
          </a:p>
        </p:txBody>
      </p:sp>
      <p:pic>
        <p:nvPicPr>
          <p:cNvPr id="443396" name="Picture 4" descr="F:\X\Cl_balance\fig6_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564904"/>
            <a:ext cx="6629400" cy="42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499616"/>
            <a:ext cx="8715436" cy="5169744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 smtClean="0"/>
              <a:t>Recharge may result from:</a:t>
            </a:r>
          </a:p>
          <a:p>
            <a:pPr lvl="1"/>
            <a:r>
              <a:rPr lang="en-GB" sz="2400" dirty="0" smtClean="0"/>
              <a:t>Precipitation that percolates through unsaturated zone to water table</a:t>
            </a:r>
          </a:p>
          <a:p>
            <a:pPr lvl="1"/>
            <a:r>
              <a:rPr lang="en-GB" sz="2400" dirty="0" smtClean="0"/>
              <a:t>Losses of surface water bodies (steams, lakes, wetlands)</a:t>
            </a:r>
          </a:p>
          <a:p>
            <a:r>
              <a:rPr lang="en-GB" sz="2400" dirty="0" smtClean="0"/>
              <a:t>recharge rates is a fundamental consideration in the sustainable development of groundwater resources. </a:t>
            </a:r>
          </a:p>
          <a:p>
            <a:r>
              <a:rPr lang="en-GB" sz="2400" dirty="0" smtClean="0"/>
              <a:t>Understanding aquifer recharge mechanisms and their linkages with land-use is essential for integrated water resources management.</a:t>
            </a:r>
          </a:p>
          <a:p>
            <a:r>
              <a:rPr lang="en-GB" sz="2400" dirty="0" smtClean="0"/>
              <a:t>The quantification of natural recharge rates is subject to significant methodological difficulties, data deficiencies and resultant uncertainties because of:</a:t>
            </a:r>
            <a:endParaRPr lang="fr-FR" sz="2400" dirty="0" smtClean="0"/>
          </a:p>
          <a:p>
            <a:pPr lvl="1"/>
            <a:r>
              <a:rPr lang="en-GB" sz="2400" dirty="0" smtClean="0"/>
              <a:t>Wide spatial and temporal variability of rainfall and runoff events, and;</a:t>
            </a:r>
            <a:endParaRPr lang="fr-FR" sz="2400" dirty="0" smtClean="0"/>
          </a:p>
          <a:p>
            <a:pPr lvl="1"/>
            <a:r>
              <a:rPr lang="en-GB" altLang="ja-JP" sz="2400" dirty="0" smtClean="0"/>
              <a:t>Widespread lateral variation in soil profiles and </a:t>
            </a:r>
            <a:r>
              <a:rPr lang="en-GB" altLang="ja-JP" sz="2400" dirty="0" err="1" smtClean="0"/>
              <a:t>hydrogeological</a:t>
            </a:r>
            <a:r>
              <a:rPr lang="en-GB" altLang="ja-JP" sz="2400" dirty="0" smtClean="0"/>
              <a:t> conditions.</a:t>
            </a:r>
            <a:r>
              <a:rPr lang="fr-FR" altLang="ja-JP" sz="2400" dirty="0" smtClean="0"/>
              <a:t> </a:t>
            </a:r>
            <a:endParaRPr lang="fr-FR" sz="2400" dirty="0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ja-JP" dirty="0" smtClean="0"/>
              <a:t>Groundwater recharge</a:t>
            </a:r>
            <a:r>
              <a:rPr lang="fr-FR" altLang="ja-JP" dirty="0" smtClean="0"/>
              <a:t> </a:t>
            </a:r>
            <a:endParaRPr lang="fr-F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Recharge rates</a:t>
            </a:r>
            <a:endParaRPr lang="en-GB" dirty="0"/>
          </a:p>
        </p:txBody>
      </p:sp>
      <p:pic>
        <p:nvPicPr>
          <p:cNvPr id="4" name="Picture 2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540668"/>
            <a:ext cx="6653531" cy="5056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altLang="ja-JP" dirty="0" smtClean="0"/>
              <a:t>Recharge rates vary with:</a:t>
            </a:r>
          </a:p>
          <a:p>
            <a:pPr lvl="1"/>
            <a:r>
              <a:rPr lang="en-GB" altLang="ja-JP" dirty="0" smtClean="0"/>
              <a:t>river flow diversion or control, </a:t>
            </a:r>
          </a:p>
          <a:p>
            <a:pPr lvl="1"/>
            <a:r>
              <a:rPr lang="en-GB" altLang="ja-JP" dirty="0" smtClean="0"/>
              <a:t>modifications to surface water irrigation, </a:t>
            </a:r>
          </a:p>
          <a:p>
            <a:pPr lvl="1"/>
            <a:r>
              <a:rPr lang="en-GB" altLang="ja-JP" dirty="0" smtClean="0"/>
              <a:t>changes in natural vegetation or crop type in recharge areas, </a:t>
            </a:r>
          </a:p>
          <a:p>
            <a:pPr lvl="1"/>
            <a:r>
              <a:rPr lang="en-GB" altLang="ja-JP" dirty="0" smtClean="0"/>
              <a:t>reduction in leakage from urban water-supply networks and in-situ wastewater percolation, </a:t>
            </a:r>
          </a:p>
          <a:p>
            <a:pPr lvl="1"/>
            <a:r>
              <a:rPr lang="en-GB" altLang="ja-JP" dirty="0" smtClean="0"/>
              <a:t>lowering of water-table, etc.</a:t>
            </a:r>
          </a:p>
          <a:p>
            <a:endParaRPr lang="en-GB" altLang="ja-JP" dirty="0" smtClean="0"/>
          </a:p>
          <a:p>
            <a:r>
              <a:rPr lang="en-GB" altLang="ja-JP" dirty="0" smtClean="0"/>
              <a:t>Areas of increasing aridity will have a much lower rate and frequency of downward flux to the water table, </a:t>
            </a:r>
            <a:endParaRPr lang="fr-FR" altLang="ja-JP" dirty="0" smtClean="0"/>
          </a:p>
          <a:p>
            <a:endParaRPr lang="en-GB" altLang="ja-JP" dirty="0" smtClean="0"/>
          </a:p>
          <a:p>
            <a:r>
              <a:rPr lang="en-GB" altLang="ja-JP" dirty="0" smtClean="0"/>
              <a:t>Indirect recharge from surface runoff and incidental artificial recharge arising from human activity is generally becoming progressively significant than direct rainfall  recharge.</a:t>
            </a:r>
            <a:r>
              <a:rPr lang="fr-FR" altLang="ja-JP" dirty="0" smtClean="0"/>
              <a:t> </a:t>
            </a:r>
            <a:endParaRPr lang="fr-FR" dirty="0" smtClean="0"/>
          </a:p>
        </p:txBody>
      </p:sp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ja-JP" dirty="0" smtClean="0"/>
              <a:t>Groundwater recharge</a:t>
            </a:r>
            <a:endParaRPr lang="fr-F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96850"/>
            <a:ext cx="8642350" cy="1000125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solidFill>
                  <a:srgbClr val="66689A"/>
                </a:solidFill>
              </a:rPr>
              <a:t>Groundwater recharge</a:t>
            </a:r>
            <a:r>
              <a:rPr lang="en-US" b="1" dirty="0" smtClean="0">
                <a:solidFill>
                  <a:srgbClr val="66689A"/>
                </a:solidFill>
              </a:rPr>
              <a:t> </a:t>
            </a:r>
            <a:endParaRPr lang="en-US" sz="4800" b="1" dirty="0" smtClean="0">
              <a:solidFill>
                <a:srgbClr val="66689A"/>
              </a:solidFill>
            </a:endParaRPr>
          </a:p>
        </p:txBody>
      </p:sp>
      <p:pic>
        <p:nvPicPr>
          <p:cNvPr id="102404" name="Picture 4" descr="OvQuantity_LAUREL47682081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412875"/>
            <a:ext cx="4897438" cy="2406650"/>
          </a:xfrm>
          <a:prstGeom prst="rect">
            <a:avLst/>
          </a:prstGeom>
          <a:noFill/>
          <a:ln w="9525">
            <a:solidFill>
              <a:srgbClr val="8D8FB5"/>
            </a:solidFill>
            <a:miter lim="800000"/>
            <a:headEnd/>
            <a:tailEnd/>
          </a:ln>
        </p:spPr>
      </p:pic>
      <p:sp>
        <p:nvSpPr>
          <p:cNvPr id="102406" name="Text Box 6"/>
          <p:cNvSpPr txBox="1">
            <a:spLocks noChangeArrowheads="1"/>
          </p:cNvSpPr>
          <p:nvPr/>
        </p:nvSpPr>
        <p:spPr bwMode="auto">
          <a:xfrm>
            <a:off x="5148263" y="1341438"/>
            <a:ext cx="3727450" cy="217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 dirty="0" err="1">
                <a:solidFill>
                  <a:srgbClr val="CC0000"/>
                </a:solidFill>
              </a:rPr>
              <a:t>GGIS</a:t>
            </a:r>
            <a:r>
              <a:rPr lang="en-US" i="1" dirty="0">
                <a:solidFill>
                  <a:srgbClr val="CC0000"/>
                </a:solidFill>
              </a:rPr>
              <a:t>, 2004</a:t>
            </a:r>
          </a:p>
          <a:p>
            <a:r>
              <a:rPr lang="en-US" sz="1700" dirty="0">
                <a:solidFill>
                  <a:srgbClr val="336699"/>
                </a:solidFill>
              </a:rPr>
              <a:t>Based on data from several sources, mainly obtained by enquiry.</a:t>
            </a:r>
          </a:p>
          <a:p>
            <a:r>
              <a:rPr lang="en-US" sz="1700" dirty="0">
                <a:solidFill>
                  <a:srgbClr val="336699"/>
                </a:solidFill>
              </a:rPr>
              <a:t>Country-scale resolution, low degree of consistency, moderate reliability.</a:t>
            </a:r>
          </a:p>
          <a:p>
            <a:r>
              <a:rPr lang="en-US" sz="1700" dirty="0">
                <a:solidFill>
                  <a:srgbClr val="336699"/>
                </a:solidFill>
              </a:rPr>
              <a:t>However, local </a:t>
            </a:r>
            <a:r>
              <a:rPr lang="en-US" sz="1700" dirty="0" err="1">
                <a:solidFill>
                  <a:srgbClr val="336699"/>
                </a:solidFill>
              </a:rPr>
              <a:t>hydrogeological</a:t>
            </a:r>
            <a:r>
              <a:rPr lang="en-US" sz="1700" dirty="0">
                <a:solidFill>
                  <a:srgbClr val="336699"/>
                </a:solidFill>
              </a:rPr>
              <a:t> knowledge incorporated (“ground truth”).</a:t>
            </a:r>
          </a:p>
        </p:txBody>
      </p:sp>
      <p:sp>
        <p:nvSpPr>
          <p:cNvPr id="102407" name="Text Box 7"/>
          <p:cNvSpPr txBox="1">
            <a:spLocks noChangeArrowheads="1"/>
          </p:cNvSpPr>
          <p:nvPr/>
        </p:nvSpPr>
        <p:spPr bwMode="auto">
          <a:xfrm>
            <a:off x="34925" y="4076700"/>
            <a:ext cx="3529013" cy="243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i="1" dirty="0" err="1">
                <a:solidFill>
                  <a:srgbClr val="CC0000"/>
                </a:solidFill>
                <a:ea typeface="SimSun" pitchFamily="2" charset="-122"/>
              </a:rPr>
              <a:t>Döll</a:t>
            </a:r>
            <a:r>
              <a:rPr lang="en-US" altLang="zh-CN" dirty="0">
                <a:solidFill>
                  <a:srgbClr val="CC0000"/>
                </a:solidFill>
                <a:ea typeface="SimSun" pitchFamily="2" charset="-122"/>
              </a:rPr>
              <a:t> </a:t>
            </a:r>
            <a:r>
              <a:rPr lang="en-US" i="1" dirty="0">
                <a:solidFill>
                  <a:srgbClr val="CC0000"/>
                </a:solidFill>
              </a:rPr>
              <a:t>and Fiedler, 2008</a:t>
            </a:r>
          </a:p>
          <a:p>
            <a:r>
              <a:rPr lang="en-US" sz="1700" dirty="0">
                <a:solidFill>
                  <a:srgbClr val="336699"/>
                </a:solidFill>
              </a:rPr>
              <a:t>Based on </a:t>
            </a:r>
            <a:r>
              <a:rPr lang="en-US" sz="1700" dirty="0" err="1">
                <a:solidFill>
                  <a:srgbClr val="336699"/>
                </a:solidFill>
              </a:rPr>
              <a:t>modelling</a:t>
            </a:r>
            <a:r>
              <a:rPr lang="en-US" sz="1700" dirty="0">
                <a:solidFill>
                  <a:srgbClr val="336699"/>
                </a:solidFill>
              </a:rPr>
              <a:t> (</a:t>
            </a:r>
            <a:r>
              <a:rPr lang="en-US" sz="1700" dirty="0" err="1">
                <a:solidFill>
                  <a:srgbClr val="336699"/>
                </a:solidFill>
              </a:rPr>
              <a:t>WaterGap</a:t>
            </a:r>
            <a:r>
              <a:rPr lang="en-US" sz="1700" dirty="0">
                <a:solidFill>
                  <a:srgbClr val="336699"/>
                </a:solidFill>
              </a:rPr>
              <a:t>), half-degree resolution. Limited </a:t>
            </a:r>
            <a:r>
              <a:rPr lang="en-US" sz="1700" dirty="0" err="1">
                <a:solidFill>
                  <a:srgbClr val="336699"/>
                </a:solidFill>
              </a:rPr>
              <a:t>hydrogeological</a:t>
            </a:r>
            <a:r>
              <a:rPr lang="en-US" sz="1700" dirty="0">
                <a:solidFill>
                  <a:srgbClr val="336699"/>
                </a:solidFill>
              </a:rPr>
              <a:t> ground truth.</a:t>
            </a:r>
          </a:p>
          <a:p>
            <a:r>
              <a:rPr lang="en-US" sz="1700" dirty="0">
                <a:solidFill>
                  <a:srgbClr val="336699"/>
                </a:solidFill>
              </a:rPr>
              <a:t>Reliable, except for (semi-)arid regions and intensely pumped zones. Not suitable for predictions under changing abstraction conditions.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549650" y="3914775"/>
            <a:ext cx="5508625" cy="2876550"/>
            <a:chOff x="2236" y="2466"/>
            <a:chExt cx="3470" cy="1812"/>
          </a:xfrm>
        </p:grpSpPr>
        <p:pic>
          <p:nvPicPr>
            <p:cNvPr id="20488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 l="1811" r="1733"/>
            <a:stretch>
              <a:fillRect/>
            </a:stretch>
          </p:blipFill>
          <p:spPr bwMode="auto">
            <a:xfrm>
              <a:off x="2236" y="2466"/>
              <a:ext cx="3470" cy="1812"/>
            </a:xfrm>
            <a:prstGeom prst="rect">
              <a:avLst/>
            </a:prstGeom>
            <a:noFill/>
            <a:ln w="9525">
              <a:solidFill>
                <a:srgbClr val="8D8FB5"/>
              </a:solidFill>
              <a:miter lim="800000"/>
              <a:headEnd/>
              <a:tailEnd/>
            </a:ln>
          </p:spPr>
        </p:pic>
        <p:sp>
          <p:nvSpPr>
            <p:cNvPr id="20489" name="Rectangle 8"/>
            <p:cNvSpPr>
              <a:spLocks noChangeArrowheads="1"/>
            </p:cNvSpPr>
            <p:nvPr/>
          </p:nvSpPr>
          <p:spPr bwMode="auto">
            <a:xfrm>
              <a:off x="2608" y="4065"/>
              <a:ext cx="136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Groundwater moves through aquifers from areas of recharge to areas of discharge, normally at slow rates ranging from </a:t>
            </a:r>
            <a:r>
              <a:rPr lang="en-GB" dirty="0" err="1" smtClean="0"/>
              <a:t>1‑m</a:t>
            </a:r>
            <a:r>
              <a:rPr lang="en-GB" dirty="0" smtClean="0"/>
              <a:t>/year to </a:t>
            </a:r>
            <a:r>
              <a:rPr lang="en-GB" dirty="0" err="1" smtClean="0"/>
              <a:t>100s‑m</a:t>
            </a:r>
            <a:r>
              <a:rPr lang="en-GB" dirty="0" smtClean="0"/>
              <a:t>/day.</a:t>
            </a:r>
          </a:p>
          <a:p>
            <a:endParaRPr lang="en-GB" dirty="0" smtClean="0"/>
          </a:p>
          <a:p>
            <a:r>
              <a:rPr lang="en-GB" dirty="0" smtClean="0"/>
              <a:t>Tens/hundreds/thousands of years may elapse between recharge and discharge to a spring/stream/sea. </a:t>
            </a:r>
          </a:p>
          <a:p>
            <a:endParaRPr lang="en-GB" dirty="0" smtClean="0"/>
          </a:p>
          <a:p>
            <a:r>
              <a:rPr lang="en-GB" dirty="0" smtClean="0"/>
              <a:t>These slow flow rates and long residence times are distinctive features of groundwater systems.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Residence times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F579-50DE-4151-BF95-D070D613CCD3}" type="slidenum">
              <a:rPr lang="en-GB" smtClean="0"/>
              <a:pPr/>
              <a:t>41</a:t>
            </a:fld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524000"/>
            <a:ext cx="9144000" cy="4648200"/>
          </a:xfrm>
        </p:spPr>
      </p:pic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ja-JP" sz="4000" dirty="0" smtClean="0">
                <a:ea typeface="ＭＳ Ｐゴシック" charset="-128"/>
                <a:cs typeface="+mj-cs"/>
              </a:rPr>
              <a:t>Residence Times</a:t>
            </a:r>
            <a:endParaRPr lang="fr-FR" sz="4000" dirty="0">
              <a:ea typeface="+mj-ea"/>
              <a:cs typeface="+mj-cs"/>
            </a:endParaRPr>
          </a:p>
        </p:txBody>
      </p:sp>
      <p:sp>
        <p:nvSpPr>
          <p:cNvPr id="41987" name="Text Box 6"/>
          <p:cNvSpPr txBox="1">
            <a:spLocks noChangeArrowheads="1"/>
          </p:cNvSpPr>
          <p:nvPr/>
        </p:nvSpPr>
        <p:spPr bwMode="auto">
          <a:xfrm>
            <a:off x="457200" y="6216650"/>
            <a:ext cx="8229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ja-JP" sz="1800" dirty="0"/>
              <a:t>Typical groundwater flow regime and residence times of major aquifers under semi-arid climatic regimes (after </a:t>
            </a:r>
            <a:r>
              <a:rPr lang="en-GB" altLang="ja-JP" sz="1800" dirty="0" err="1"/>
              <a:t>GW-Mate2</a:t>
            </a:r>
            <a:r>
              <a:rPr lang="en-GB" altLang="ja-JP" sz="1800" dirty="0"/>
              <a:t>, 2006)</a:t>
            </a:r>
            <a:r>
              <a:rPr lang="fr-FR" altLang="ja-JP" sz="1800" dirty="0"/>
              <a:t> </a:t>
            </a:r>
            <a:endParaRPr lang="fr-FR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6468" name="Picture 4" descr="gwflowproblems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2708920"/>
            <a:ext cx="5467350" cy="3133725"/>
          </a:xfrm>
          <a:noFill/>
          <a:ln/>
        </p:spPr>
      </p:pic>
      <p:sp>
        <p:nvSpPr>
          <p:cNvPr id="446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600" dirty="0" smtClean="0"/>
              <a:t>Groundwater</a:t>
            </a:r>
            <a:r>
              <a:rPr lang="en-US" sz="3200" dirty="0" smtClean="0"/>
              <a:t>  </a:t>
            </a:r>
            <a:endParaRPr lang="en-US" sz="3200" dirty="0"/>
          </a:p>
        </p:txBody>
      </p:sp>
      <p:sp>
        <p:nvSpPr>
          <p:cNvPr id="44646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536" y="1484784"/>
            <a:ext cx="7551737" cy="1371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800" dirty="0">
                <a:solidFill>
                  <a:srgbClr val="CC3300"/>
                </a:solidFill>
              </a:rPr>
              <a:t>Groundwater</a:t>
            </a:r>
            <a:r>
              <a:rPr lang="en-GB" sz="2800" dirty="0"/>
              <a:t> is an important natural resource and an integral part of the social and natural environment. </a:t>
            </a:r>
          </a:p>
        </p:txBody>
      </p:sp>
      <p:pic>
        <p:nvPicPr>
          <p:cNvPr id="446470" name="Picture 6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5543550" y="3933056"/>
            <a:ext cx="3600450" cy="262890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19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484784"/>
            <a:ext cx="5760640" cy="2749138"/>
          </a:xfrm>
        </p:spPr>
      </p:pic>
      <p:sp>
        <p:nvSpPr>
          <p:cNvPr id="21507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323528" y="4365104"/>
            <a:ext cx="8535322" cy="2137440"/>
          </a:xfrm>
        </p:spPr>
        <p:txBody>
          <a:bodyPr>
            <a:normAutofit fontScale="85000" lnSpcReduction="20000"/>
          </a:bodyPr>
          <a:lstStyle/>
          <a:p>
            <a:r>
              <a:rPr lang="en-GB" altLang="ja-JP" dirty="0" smtClean="0"/>
              <a:t>Underlying resource, stored in underground reservoir (rocks) and transmitted through interconnected spaces  </a:t>
            </a:r>
          </a:p>
          <a:p>
            <a:r>
              <a:rPr lang="en-GB" altLang="ja-JP" dirty="0" smtClean="0"/>
              <a:t>Aquifers have huge differences with respect to their </a:t>
            </a:r>
            <a:r>
              <a:rPr lang="en-GB" altLang="ja-JP" dirty="0" err="1" smtClean="0"/>
              <a:t>hydrogeological</a:t>
            </a:r>
            <a:r>
              <a:rPr lang="en-GB" altLang="ja-JP" dirty="0" smtClean="0"/>
              <a:t> setting. </a:t>
            </a:r>
          </a:p>
          <a:p>
            <a:r>
              <a:rPr lang="en-GB" altLang="ja-JP" dirty="0" err="1" smtClean="0"/>
              <a:t>GW</a:t>
            </a:r>
            <a:r>
              <a:rPr lang="en-GB" altLang="ja-JP" dirty="0" smtClean="0"/>
              <a:t> management based </a:t>
            </a:r>
            <a:r>
              <a:rPr lang="en-AU" altLang="ja-JP" dirty="0" smtClean="0"/>
              <a:t>on a good understanding</a:t>
            </a:r>
            <a:r>
              <a:rPr lang="fr-FR" altLang="ja-JP" dirty="0" smtClean="0"/>
              <a:t> </a:t>
            </a:r>
            <a:r>
              <a:rPr lang="en-GB" altLang="ja-JP" dirty="0" smtClean="0"/>
              <a:t>of aquifer system. </a:t>
            </a:r>
            <a:endParaRPr lang="fr-FR" dirty="0" smtClean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Groundwater…the “hidden” resource</a:t>
            </a:r>
            <a:endParaRPr lang="fr-F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77813" y="333375"/>
            <a:ext cx="8686800" cy="936625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solidFill>
                  <a:srgbClr val="336699"/>
                </a:solidFill>
              </a:rPr>
              <a:t>The world’s largest aquifer systems</a:t>
            </a:r>
          </a:p>
        </p:txBody>
      </p:sp>
      <p:pic>
        <p:nvPicPr>
          <p:cNvPr id="12292" name="Picture 7" descr="fig_gds_aquif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050" y="1700213"/>
            <a:ext cx="8805863" cy="4991100"/>
          </a:xfrm>
          <a:prstGeom prst="rect">
            <a:avLst/>
          </a:prstGeom>
          <a:solidFill>
            <a:srgbClr val="FFFF99"/>
          </a:solidFill>
          <a:ln w="9525">
            <a:solidFill>
              <a:srgbClr val="336699"/>
            </a:solidFill>
            <a:miter lim="800000"/>
            <a:headEnd/>
            <a:tailEnd/>
          </a:ln>
        </p:spPr>
      </p:pic>
      <p:sp>
        <p:nvSpPr>
          <p:cNvPr id="12293" name="Text Box 8"/>
          <p:cNvSpPr txBox="1">
            <a:spLocks noChangeArrowheads="1"/>
          </p:cNvSpPr>
          <p:nvPr/>
        </p:nvSpPr>
        <p:spPr bwMode="auto">
          <a:xfrm>
            <a:off x="179388" y="6302375"/>
            <a:ext cx="2622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Source: J. Margat, 2008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title"/>
          </p:nvPr>
        </p:nvSpPr>
        <p:spPr>
          <a:xfrm>
            <a:off x="277813" y="333375"/>
            <a:ext cx="8686800" cy="936625"/>
          </a:xfrm>
        </p:spPr>
        <p:txBody>
          <a:bodyPr/>
          <a:lstStyle/>
          <a:p>
            <a:pPr eaLnBrk="1" hangingPunct="1"/>
            <a:r>
              <a:rPr lang="en-US" sz="3200" b="1" dirty="0" err="1" smtClean="0">
                <a:solidFill>
                  <a:srgbClr val="336699"/>
                </a:solidFill>
              </a:rPr>
              <a:t>Transboundary</a:t>
            </a:r>
            <a:r>
              <a:rPr lang="en-US" sz="3200" b="1" dirty="0" smtClean="0">
                <a:solidFill>
                  <a:srgbClr val="336699"/>
                </a:solidFill>
              </a:rPr>
              <a:t> aquifers</a:t>
            </a:r>
          </a:p>
        </p:txBody>
      </p:sp>
      <p:pic>
        <p:nvPicPr>
          <p:cNvPr id="13316" name="Picture 7" descr="transbou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066" t="23154" b="20879"/>
          <a:stretch>
            <a:fillRect/>
          </a:stretch>
        </p:blipFill>
        <p:spPr bwMode="auto">
          <a:xfrm>
            <a:off x="360363" y="1628775"/>
            <a:ext cx="8783637" cy="422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18"/>
          <p:cNvSpPr txBox="1">
            <a:spLocks noChangeArrowheads="1"/>
          </p:cNvSpPr>
          <p:nvPr/>
        </p:nvSpPr>
        <p:spPr bwMode="auto">
          <a:xfrm>
            <a:off x="179388" y="6302375"/>
            <a:ext cx="1758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Source: IGRAC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Importance of Groundwater for South Africa</a:t>
            </a:r>
            <a:endParaRPr lang="en-GB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349625" y="74613"/>
            <a:ext cx="5783263" cy="6694487"/>
            <a:chOff x="2110" y="47"/>
            <a:chExt cx="3643" cy="4217"/>
          </a:xfrm>
        </p:grpSpPr>
        <p:sp>
          <p:nvSpPr>
            <p:cNvPr id="26655" name="Rectangle 3"/>
            <p:cNvSpPr>
              <a:spLocks noChangeArrowheads="1"/>
            </p:cNvSpPr>
            <p:nvPr/>
          </p:nvSpPr>
          <p:spPr bwMode="auto">
            <a:xfrm>
              <a:off x="2117" y="54"/>
              <a:ext cx="3636" cy="4210"/>
            </a:xfrm>
            <a:prstGeom prst="rect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56" name="Freeform 4"/>
            <p:cNvSpPr>
              <a:spLocks/>
            </p:cNvSpPr>
            <p:nvPr/>
          </p:nvSpPr>
          <p:spPr bwMode="auto">
            <a:xfrm>
              <a:off x="2110" y="47"/>
              <a:ext cx="3643" cy="4217"/>
            </a:xfrm>
            <a:custGeom>
              <a:avLst/>
              <a:gdLst>
                <a:gd name="T0" fmla="*/ 7 w 3643"/>
                <a:gd name="T1" fmla="*/ 4203 h 4217"/>
                <a:gd name="T2" fmla="*/ 3629 w 3643"/>
                <a:gd name="T3" fmla="*/ 4203 h 4217"/>
                <a:gd name="T4" fmla="*/ 3629 w 3643"/>
                <a:gd name="T5" fmla="*/ 14 h 4217"/>
                <a:gd name="T6" fmla="*/ 7 w 3643"/>
                <a:gd name="T7" fmla="*/ 14 h 4217"/>
                <a:gd name="T8" fmla="*/ 7 w 3643"/>
                <a:gd name="T9" fmla="*/ 0 h 4217"/>
                <a:gd name="T10" fmla="*/ 3643 w 3643"/>
                <a:gd name="T11" fmla="*/ 0 h 4217"/>
                <a:gd name="T12" fmla="*/ 3643 w 3643"/>
                <a:gd name="T13" fmla="*/ 4217 h 4217"/>
                <a:gd name="T14" fmla="*/ 0 w 3643"/>
                <a:gd name="T15" fmla="*/ 4217 h 4217"/>
                <a:gd name="T16" fmla="*/ 0 w 3643"/>
                <a:gd name="T17" fmla="*/ 4210 h 4217"/>
                <a:gd name="T18" fmla="*/ 7 w 3643"/>
                <a:gd name="T19" fmla="*/ 4203 h 421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643"/>
                <a:gd name="T31" fmla="*/ 0 h 4217"/>
                <a:gd name="T32" fmla="*/ 3643 w 3643"/>
                <a:gd name="T33" fmla="*/ 4217 h 421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643" h="4217">
                  <a:moveTo>
                    <a:pt x="7" y="4203"/>
                  </a:moveTo>
                  <a:lnTo>
                    <a:pt x="3629" y="4203"/>
                  </a:lnTo>
                  <a:lnTo>
                    <a:pt x="3629" y="14"/>
                  </a:lnTo>
                  <a:lnTo>
                    <a:pt x="7" y="14"/>
                  </a:lnTo>
                  <a:lnTo>
                    <a:pt x="7" y="0"/>
                  </a:lnTo>
                  <a:lnTo>
                    <a:pt x="3643" y="0"/>
                  </a:lnTo>
                  <a:lnTo>
                    <a:pt x="3643" y="4217"/>
                  </a:lnTo>
                  <a:lnTo>
                    <a:pt x="0" y="4217"/>
                  </a:lnTo>
                  <a:lnTo>
                    <a:pt x="0" y="4210"/>
                  </a:lnTo>
                  <a:lnTo>
                    <a:pt x="7" y="420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57" name="Freeform 5"/>
            <p:cNvSpPr>
              <a:spLocks/>
            </p:cNvSpPr>
            <p:nvPr/>
          </p:nvSpPr>
          <p:spPr bwMode="auto">
            <a:xfrm>
              <a:off x="2110" y="47"/>
              <a:ext cx="14" cy="4210"/>
            </a:xfrm>
            <a:custGeom>
              <a:avLst/>
              <a:gdLst>
                <a:gd name="T0" fmla="*/ 14 w 14"/>
                <a:gd name="T1" fmla="*/ 7 h 4210"/>
                <a:gd name="T2" fmla="*/ 14 w 14"/>
                <a:gd name="T3" fmla="*/ 4210 h 4210"/>
                <a:gd name="T4" fmla="*/ 0 w 14"/>
                <a:gd name="T5" fmla="*/ 4210 h 4210"/>
                <a:gd name="T6" fmla="*/ 0 w 14"/>
                <a:gd name="T7" fmla="*/ 0 h 4210"/>
                <a:gd name="T8" fmla="*/ 7 w 14"/>
                <a:gd name="T9" fmla="*/ 0 h 4210"/>
                <a:gd name="T10" fmla="*/ 14 w 14"/>
                <a:gd name="T11" fmla="*/ 7 h 42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4210"/>
                <a:gd name="T20" fmla="*/ 14 w 14"/>
                <a:gd name="T21" fmla="*/ 4210 h 42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4210">
                  <a:moveTo>
                    <a:pt x="14" y="7"/>
                  </a:moveTo>
                  <a:lnTo>
                    <a:pt x="14" y="4210"/>
                  </a:lnTo>
                  <a:lnTo>
                    <a:pt x="0" y="4210"/>
                  </a:lnTo>
                  <a:lnTo>
                    <a:pt x="0" y="0"/>
                  </a:lnTo>
                  <a:lnTo>
                    <a:pt x="7" y="0"/>
                  </a:lnTo>
                  <a:lnTo>
                    <a:pt x="14" y="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58" name="Freeform 6"/>
            <p:cNvSpPr>
              <a:spLocks/>
            </p:cNvSpPr>
            <p:nvPr/>
          </p:nvSpPr>
          <p:spPr bwMode="auto">
            <a:xfrm>
              <a:off x="4883" y="486"/>
              <a:ext cx="806" cy="707"/>
            </a:xfrm>
            <a:custGeom>
              <a:avLst/>
              <a:gdLst>
                <a:gd name="T0" fmla="*/ 573 w 806"/>
                <a:gd name="T1" fmla="*/ 460 h 707"/>
                <a:gd name="T2" fmla="*/ 594 w 806"/>
                <a:gd name="T3" fmla="*/ 431 h 707"/>
                <a:gd name="T4" fmla="*/ 615 w 806"/>
                <a:gd name="T5" fmla="*/ 410 h 707"/>
                <a:gd name="T6" fmla="*/ 636 w 806"/>
                <a:gd name="T7" fmla="*/ 396 h 707"/>
                <a:gd name="T8" fmla="*/ 658 w 806"/>
                <a:gd name="T9" fmla="*/ 375 h 707"/>
                <a:gd name="T10" fmla="*/ 672 w 806"/>
                <a:gd name="T11" fmla="*/ 353 h 707"/>
                <a:gd name="T12" fmla="*/ 705 w 806"/>
                <a:gd name="T13" fmla="*/ 338 h 707"/>
                <a:gd name="T14" fmla="*/ 750 w 806"/>
                <a:gd name="T15" fmla="*/ 304 h 707"/>
                <a:gd name="T16" fmla="*/ 757 w 806"/>
                <a:gd name="T17" fmla="*/ 283 h 707"/>
                <a:gd name="T18" fmla="*/ 778 w 806"/>
                <a:gd name="T19" fmla="*/ 261 h 707"/>
                <a:gd name="T20" fmla="*/ 806 w 806"/>
                <a:gd name="T21" fmla="*/ 226 h 707"/>
                <a:gd name="T22" fmla="*/ 799 w 806"/>
                <a:gd name="T23" fmla="*/ 205 h 707"/>
                <a:gd name="T24" fmla="*/ 771 w 806"/>
                <a:gd name="T25" fmla="*/ 169 h 707"/>
                <a:gd name="T26" fmla="*/ 750 w 806"/>
                <a:gd name="T27" fmla="*/ 120 h 707"/>
                <a:gd name="T28" fmla="*/ 728 w 806"/>
                <a:gd name="T29" fmla="*/ 42 h 707"/>
                <a:gd name="T30" fmla="*/ 651 w 806"/>
                <a:gd name="T31" fmla="*/ 0 h 707"/>
                <a:gd name="T32" fmla="*/ 460 w 806"/>
                <a:gd name="T33" fmla="*/ 7 h 707"/>
                <a:gd name="T34" fmla="*/ 283 w 806"/>
                <a:gd name="T35" fmla="*/ 49 h 707"/>
                <a:gd name="T36" fmla="*/ 127 w 806"/>
                <a:gd name="T37" fmla="*/ 141 h 707"/>
                <a:gd name="T38" fmla="*/ 42 w 806"/>
                <a:gd name="T39" fmla="*/ 219 h 707"/>
                <a:gd name="T40" fmla="*/ 7 w 806"/>
                <a:gd name="T41" fmla="*/ 311 h 707"/>
                <a:gd name="T42" fmla="*/ 0 w 806"/>
                <a:gd name="T43" fmla="*/ 460 h 707"/>
                <a:gd name="T44" fmla="*/ 28 w 806"/>
                <a:gd name="T45" fmla="*/ 580 h 707"/>
                <a:gd name="T46" fmla="*/ 92 w 806"/>
                <a:gd name="T47" fmla="*/ 665 h 707"/>
                <a:gd name="T48" fmla="*/ 177 w 806"/>
                <a:gd name="T49" fmla="*/ 700 h 707"/>
                <a:gd name="T50" fmla="*/ 269 w 806"/>
                <a:gd name="T51" fmla="*/ 707 h 707"/>
                <a:gd name="T52" fmla="*/ 382 w 806"/>
                <a:gd name="T53" fmla="*/ 672 h 707"/>
                <a:gd name="T54" fmla="*/ 446 w 806"/>
                <a:gd name="T55" fmla="*/ 651 h 707"/>
                <a:gd name="T56" fmla="*/ 474 w 806"/>
                <a:gd name="T57" fmla="*/ 629 h 707"/>
                <a:gd name="T58" fmla="*/ 467 w 806"/>
                <a:gd name="T59" fmla="*/ 615 h 707"/>
                <a:gd name="T60" fmla="*/ 502 w 806"/>
                <a:gd name="T61" fmla="*/ 552 h 707"/>
                <a:gd name="T62" fmla="*/ 545 w 806"/>
                <a:gd name="T63" fmla="*/ 481 h 70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806"/>
                <a:gd name="T97" fmla="*/ 0 h 707"/>
                <a:gd name="T98" fmla="*/ 806 w 806"/>
                <a:gd name="T99" fmla="*/ 707 h 707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806" h="707">
                  <a:moveTo>
                    <a:pt x="552" y="474"/>
                  </a:moveTo>
                  <a:lnTo>
                    <a:pt x="573" y="460"/>
                  </a:lnTo>
                  <a:lnTo>
                    <a:pt x="587" y="438"/>
                  </a:lnTo>
                  <a:lnTo>
                    <a:pt x="594" y="431"/>
                  </a:lnTo>
                  <a:lnTo>
                    <a:pt x="601" y="417"/>
                  </a:lnTo>
                  <a:lnTo>
                    <a:pt x="615" y="410"/>
                  </a:lnTo>
                  <a:lnTo>
                    <a:pt x="622" y="403"/>
                  </a:lnTo>
                  <a:lnTo>
                    <a:pt x="636" y="396"/>
                  </a:lnTo>
                  <a:lnTo>
                    <a:pt x="644" y="382"/>
                  </a:lnTo>
                  <a:lnTo>
                    <a:pt x="658" y="375"/>
                  </a:lnTo>
                  <a:lnTo>
                    <a:pt x="665" y="368"/>
                  </a:lnTo>
                  <a:lnTo>
                    <a:pt x="672" y="353"/>
                  </a:lnTo>
                  <a:lnTo>
                    <a:pt x="684" y="344"/>
                  </a:lnTo>
                  <a:lnTo>
                    <a:pt x="705" y="338"/>
                  </a:lnTo>
                  <a:lnTo>
                    <a:pt x="728" y="325"/>
                  </a:lnTo>
                  <a:lnTo>
                    <a:pt x="750" y="304"/>
                  </a:lnTo>
                  <a:lnTo>
                    <a:pt x="750" y="297"/>
                  </a:lnTo>
                  <a:lnTo>
                    <a:pt x="757" y="283"/>
                  </a:lnTo>
                  <a:lnTo>
                    <a:pt x="771" y="276"/>
                  </a:lnTo>
                  <a:lnTo>
                    <a:pt x="778" y="261"/>
                  </a:lnTo>
                  <a:lnTo>
                    <a:pt x="799" y="240"/>
                  </a:lnTo>
                  <a:lnTo>
                    <a:pt x="806" y="226"/>
                  </a:lnTo>
                  <a:lnTo>
                    <a:pt x="806" y="219"/>
                  </a:lnTo>
                  <a:lnTo>
                    <a:pt x="799" y="205"/>
                  </a:lnTo>
                  <a:lnTo>
                    <a:pt x="785" y="184"/>
                  </a:lnTo>
                  <a:lnTo>
                    <a:pt x="771" y="169"/>
                  </a:lnTo>
                  <a:lnTo>
                    <a:pt x="764" y="148"/>
                  </a:lnTo>
                  <a:lnTo>
                    <a:pt x="750" y="120"/>
                  </a:lnTo>
                  <a:lnTo>
                    <a:pt x="743" y="85"/>
                  </a:lnTo>
                  <a:lnTo>
                    <a:pt x="728" y="42"/>
                  </a:lnTo>
                  <a:lnTo>
                    <a:pt x="700" y="14"/>
                  </a:lnTo>
                  <a:lnTo>
                    <a:pt x="651" y="0"/>
                  </a:lnTo>
                  <a:lnTo>
                    <a:pt x="587" y="0"/>
                  </a:lnTo>
                  <a:lnTo>
                    <a:pt x="460" y="7"/>
                  </a:lnTo>
                  <a:lnTo>
                    <a:pt x="339" y="35"/>
                  </a:lnTo>
                  <a:lnTo>
                    <a:pt x="283" y="49"/>
                  </a:lnTo>
                  <a:lnTo>
                    <a:pt x="233" y="78"/>
                  </a:lnTo>
                  <a:lnTo>
                    <a:pt x="127" y="141"/>
                  </a:lnTo>
                  <a:lnTo>
                    <a:pt x="78" y="184"/>
                  </a:lnTo>
                  <a:lnTo>
                    <a:pt x="42" y="219"/>
                  </a:lnTo>
                  <a:lnTo>
                    <a:pt x="21" y="261"/>
                  </a:lnTo>
                  <a:lnTo>
                    <a:pt x="7" y="311"/>
                  </a:lnTo>
                  <a:lnTo>
                    <a:pt x="0" y="403"/>
                  </a:lnTo>
                  <a:lnTo>
                    <a:pt x="0" y="460"/>
                  </a:lnTo>
                  <a:lnTo>
                    <a:pt x="14" y="523"/>
                  </a:lnTo>
                  <a:lnTo>
                    <a:pt x="28" y="580"/>
                  </a:lnTo>
                  <a:lnTo>
                    <a:pt x="56" y="629"/>
                  </a:lnTo>
                  <a:lnTo>
                    <a:pt x="92" y="665"/>
                  </a:lnTo>
                  <a:lnTo>
                    <a:pt x="127" y="686"/>
                  </a:lnTo>
                  <a:lnTo>
                    <a:pt x="177" y="700"/>
                  </a:lnTo>
                  <a:lnTo>
                    <a:pt x="219" y="707"/>
                  </a:lnTo>
                  <a:lnTo>
                    <a:pt x="269" y="707"/>
                  </a:lnTo>
                  <a:lnTo>
                    <a:pt x="332" y="693"/>
                  </a:lnTo>
                  <a:lnTo>
                    <a:pt x="382" y="672"/>
                  </a:lnTo>
                  <a:lnTo>
                    <a:pt x="417" y="658"/>
                  </a:lnTo>
                  <a:lnTo>
                    <a:pt x="446" y="651"/>
                  </a:lnTo>
                  <a:lnTo>
                    <a:pt x="467" y="644"/>
                  </a:lnTo>
                  <a:lnTo>
                    <a:pt x="474" y="629"/>
                  </a:lnTo>
                  <a:lnTo>
                    <a:pt x="467" y="622"/>
                  </a:lnTo>
                  <a:lnTo>
                    <a:pt x="467" y="615"/>
                  </a:lnTo>
                  <a:lnTo>
                    <a:pt x="474" y="594"/>
                  </a:lnTo>
                  <a:lnTo>
                    <a:pt x="502" y="552"/>
                  </a:lnTo>
                  <a:lnTo>
                    <a:pt x="530" y="502"/>
                  </a:lnTo>
                  <a:lnTo>
                    <a:pt x="545" y="481"/>
                  </a:lnTo>
                  <a:lnTo>
                    <a:pt x="552" y="474"/>
                  </a:lnTo>
                  <a:close/>
                </a:path>
              </a:pathLst>
            </a:custGeom>
            <a:solidFill>
              <a:srgbClr val="CC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59" name="Freeform 7"/>
            <p:cNvSpPr>
              <a:spLocks/>
            </p:cNvSpPr>
            <p:nvPr/>
          </p:nvSpPr>
          <p:spPr bwMode="auto">
            <a:xfrm>
              <a:off x="4840" y="54"/>
              <a:ext cx="743" cy="510"/>
            </a:xfrm>
            <a:custGeom>
              <a:avLst/>
              <a:gdLst>
                <a:gd name="T0" fmla="*/ 50 w 743"/>
                <a:gd name="T1" fmla="*/ 50 h 510"/>
                <a:gd name="T2" fmla="*/ 15 w 743"/>
                <a:gd name="T3" fmla="*/ 127 h 510"/>
                <a:gd name="T4" fmla="*/ 0 w 743"/>
                <a:gd name="T5" fmla="*/ 198 h 510"/>
                <a:gd name="T6" fmla="*/ 0 w 743"/>
                <a:gd name="T7" fmla="*/ 262 h 510"/>
                <a:gd name="T8" fmla="*/ 15 w 743"/>
                <a:gd name="T9" fmla="*/ 318 h 510"/>
                <a:gd name="T10" fmla="*/ 29 w 743"/>
                <a:gd name="T11" fmla="*/ 347 h 510"/>
                <a:gd name="T12" fmla="*/ 57 w 743"/>
                <a:gd name="T13" fmla="*/ 375 h 510"/>
                <a:gd name="T14" fmla="*/ 121 w 743"/>
                <a:gd name="T15" fmla="*/ 418 h 510"/>
                <a:gd name="T16" fmla="*/ 191 w 743"/>
                <a:gd name="T17" fmla="*/ 460 h 510"/>
                <a:gd name="T18" fmla="*/ 262 w 743"/>
                <a:gd name="T19" fmla="*/ 488 h 510"/>
                <a:gd name="T20" fmla="*/ 333 w 743"/>
                <a:gd name="T21" fmla="*/ 502 h 510"/>
                <a:gd name="T22" fmla="*/ 411 w 743"/>
                <a:gd name="T23" fmla="*/ 510 h 510"/>
                <a:gd name="T24" fmla="*/ 489 w 743"/>
                <a:gd name="T25" fmla="*/ 510 h 510"/>
                <a:gd name="T26" fmla="*/ 552 w 743"/>
                <a:gd name="T27" fmla="*/ 502 h 510"/>
                <a:gd name="T28" fmla="*/ 651 w 743"/>
                <a:gd name="T29" fmla="*/ 488 h 510"/>
                <a:gd name="T30" fmla="*/ 694 w 743"/>
                <a:gd name="T31" fmla="*/ 474 h 510"/>
                <a:gd name="T32" fmla="*/ 722 w 743"/>
                <a:gd name="T33" fmla="*/ 453 h 510"/>
                <a:gd name="T34" fmla="*/ 736 w 743"/>
                <a:gd name="T35" fmla="*/ 410 h 510"/>
                <a:gd name="T36" fmla="*/ 736 w 743"/>
                <a:gd name="T37" fmla="*/ 347 h 510"/>
                <a:gd name="T38" fmla="*/ 729 w 743"/>
                <a:gd name="T39" fmla="*/ 283 h 510"/>
                <a:gd name="T40" fmla="*/ 722 w 743"/>
                <a:gd name="T41" fmla="*/ 234 h 510"/>
                <a:gd name="T42" fmla="*/ 722 w 743"/>
                <a:gd name="T43" fmla="*/ 205 h 510"/>
                <a:gd name="T44" fmla="*/ 729 w 743"/>
                <a:gd name="T45" fmla="*/ 184 h 510"/>
                <a:gd name="T46" fmla="*/ 736 w 743"/>
                <a:gd name="T47" fmla="*/ 170 h 510"/>
                <a:gd name="T48" fmla="*/ 736 w 743"/>
                <a:gd name="T49" fmla="*/ 149 h 510"/>
                <a:gd name="T50" fmla="*/ 743 w 743"/>
                <a:gd name="T51" fmla="*/ 85 h 510"/>
                <a:gd name="T52" fmla="*/ 743 w 743"/>
                <a:gd name="T53" fmla="*/ 0 h 510"/>
                <a:gd name="T54" fmla="*/ 616 w 743"/>
                <a:gd name="T55" fmla="*/ 0 h 510"/>
                <a:gd name="T56" fmla="*/ 566 w 743"/>
                <a:gd name="T57" fmla="*/ 21 h 510"/>
                <a:gd name="T58" fmla="*/ 510 w 743"/>
                <a:gd name="T59" fmla="*/ 43 h 510"/>
                <a:gd name="T60" fmla="*/ 474 w 743"/>
                <a:gd name="T61" fmla="*/ 57 h 510"/>
                <a:gd name="T62" fmla="*/ 439 w 743"/>
                <a:gd name="T63" fmla="*/ 64 h 510"/>
                <a:gd name="T64" fmla="*/ 418 w 743"/>
                <a:gd name="T65" fmla="*/ 64 h 510"/>
                <a:gd name="T66" fmla="*/ 375 w 743"/>
                <a:gd name="T67" fmla="*/ 50 h 510"/>
                <a:gd name="T68" fmla="*/ 326 w 743"/>
                <a:gd name="T69" fmla="*/ 35 h 510"/>
                <a:gd name="T70" fmla="*/ 198 w 743"/>
                <a:gd name="T71" fmla="*/ 7 h 510"/>
                <a:gd name="T72" fmla="*/ 135 w 743"/>
                <a:gd name="T73" fmla="*/ 7 h 510"/>
                <a:gd name="T74" fmla="*/ 107 w 743"/>
                <a:gd name="T75" fmla="*/ 14 h 510"/>
                <a:gd name="T76" fmla="*/ 85 w 743"/>
                <a:gd name="T77" fmla="*/ 21 h 510"/>
                <a:gd name="T78" fmla="*/ 64 w 743"/>
                <a:gd name="T79" fmla="*/ 35 h 510"/>
                <a:gd name="T80" fmla="*/ 50 w 743"/>
                <a:gd name="T81" fmla="*/ 50 h 51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43"/>
                <a:gd name="T124" fmla="*/ 0 h 510"/>
                <a:gd name="T125" fmla="*/ 743 w 743"/>
                <a:gd name="T126" fmla="*/ 510 h 51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43" h="510">
                  <a:moveTo>
                    <a:pt x="50" y="50"/>
                  </a:moveTo>
                  <a:lnTo>
                    <a:pt x="15" y="127"/>
                  </a:lnTo>
                  <a:lnTo>
                    <a:pt x="0" y="198"/>
                  </a:lnTo>
                  <a:lnTo>
                    <a:pt x="0" y="262"/>
                  </a:lnTo>
                  <a:lnTo>
                    <a:pt x="15" y="318"/>
                  </a:lnTo>
                  <a:lnTo>
                    <a:pt x="29" y="347"/>
                  </a:lnTo>
                  <a:lnTo>
                    <a:pt x="57" y="375"/>
                  </a:lnTo>
                  <a:lnTo>
                    <a:pt x="121" y="418"/>
                  </a:lnTo>
                  <a:lnTo>
                    <a:pt x="191" y="460"/>
                  </a:lnTo>
                  <a:lnTo>
                    <a:pt x="262" y="488"/>
                  </a:lnTo>
                  <a:lnTo>
                    <a:pt x="333" y="502"/>
                  </a:lnTo>
                  <a:lnTo>
                    <a:pt x="411" y="510"/>
                  </a:lnTo>
                  <a:lnTo>
                    <a:pt x="489" y="510"/>
                  </a:lnTo>
                  <a:lnTo>
                    <a:pt x="552" y="502"/>
                  </a:lnTo>
                  <a:lnTo>
                    <a:pt x="651" y="488"/>
                  </a:lnTo>
                  <a:lnTo>
                    <a:pt x="694" y="474"/>
                  </a:lnTo>
                  <a:lnTo>
                    <a:pt x="722" y="453"/>
                  </a:lnTo>
                  <a:lnTo>
                    <a:pt x="736" y="410"/>
                  </a:lnTo>
                  <a:lnTo>
                    <a:pt x="736" y="347"/>
                  </a:lnTo>
                  <a:lnTo>
                    <a:pt x="729" y="283"/>
                  </a:lnTo>
                  <a:lnTo>
                    <a:pt x="722" y="234"/>
                  </a:lnTo>
                  <a:lnTo>
                    <a:pt x="722" y="205"/>
                  </a:lnTo>
                  <a:lnTo>
                    <a:pt x="729" y="184"/>
                  </a:lnTo>
                  <a:lnTo>
                    <a:pt x="736" y="170"/>
                  </a:lnTo>
                  <a:lnTo>
                    <a:pt x="736" y="149"/>
                  </a:lnTo>
                  <a:lnTo>
                    <a:pt x="743" y="85"/>
                  </a:lnTo>
                  <a:lnTo>
                    <a:pt x="743" y="0"/>
                  </a:lnTo>
                  <a:lnTo>
                    <a:pt x="616" y="0"/>
                  </a:lnTo>
                  <a:lnTo>
                    <a:pt x="566" y="21"/>
                  </a:lnTo>
                  <a:lnTo>
                    <a:pt x="510" y="43"/>
                  </a:lnTo>
                  <a:lnTo>
                    <a:pt x="474" y="57"/>
                  </a:lnTo>
                  <a:lnTo>
                    <a:pt x="439" y="64"/>
                  </a:lnTo>
                  <a:lnTo>
                    <a:pt x="418" y="64"/>
                  </a:lnTo>
                  <a:lnTo>
                    <a:pt x="375" y="50"/>
                  </a:lnTo>
                  <a:lnTo>
                    <a:pt x="326" y="35"/>
                  </a:lnTo>
                  <a:lnTo>
                    <a:pt x="198" y="7"/>
                  </a:lnTo>
                  <a:lnTo>
                    <a:pt x="135" y="7"/>
                  </a:lnTo>
                  <a:lnTo>
                    <a:pt x="107" y="14"/>
                  </a:lnTo>
                  <a:lnTo>
                    <a:pt x="85" y="21"/>
                  </a:lnTo>
                  <a:lnTo>
                    <a:pt x="64" y="35"/>
                  </a:lnTo>
                  <a:lnTo>
                    <a:pt x="50" y="50"/>
                  </a:lnTo>
                  <a:close/>
                </a:path>
              </a:pathLst>
            </a:custGeom>
            <a:solidFill>
              <a:srgbClr val="CC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60" name="Freeform 8"/>
            <p:cNvSpPr>
              <a:spLocks/>
            </p:cNvSpPr>
            <p:nvPr/>
          </p:nvSpPr>
          <p:spPr bwMode="auto">
            <a:xfrm>
              <a:off x="5484" y="181"/>
              <a:ext cx="262" cy="609"/>
            </a:xfrm>
            <a:custGeom>
              <a:avLst/>
              <a:gdLst>
                <a:gd name="T0" fmla="*/ 0 w 262"/>
                <a:gd name="T1" fmla="*/ 128 h 609"/>
                <a:gd name="T2" fmla="*/ 28 w 262"/>
                <a:gd name="T3" fmla="*/ 149 h 609"/>
                <a:gd name="T4" fmla="*/ 43 w 262"/>
                <a:gd name="T5" fmla="*/ 191 h 609"/>
                <a:gd name="T6" fmla="*/ 43 w 262"/>
                <a:gd name="T7" fmla="*/ 262 h 609"/>
                <a:gd name="T8" fmla="*/ 35 w 262"/>
                <a:gd name="T9" fmla="*/ 340 h 609"/>
                <a:gd name="T10" fmla="*/ 14 w 262"/>
                <a:gd name="T11" fmla="*/ 418 h 609"/>
                <a:gd name="T12" fmla="*/ 7 w 262"/>
                <a:gd name="T13" fmla="*/ 453 h 609"/>
                <a:gd name="T14" fmla="*/ 0 w 262"/>
                <a:gd name="T15" fmla="*/ 482 h 609"/>
                <a:gd name="T16" fmla="*/ 7 w 262"/>
                <a:gd name="T17" fmla="*/ 510 h 609"/>
                <a:gd name="T18" fmla="*/ 14 w 262"/>
                <a:gd name="T19" fmla="*/ 545 h 609"/>
                <a:gd name="T20" fmla="*/ 35 w 262"/>
                <a:gd name="T21" fmla="*/ 588 h 609"/>
                <a:gd name="T22" fmla="*/ 50 w 262"/>
                <a:gd name="T23" fmla="*/ 602 h 609"/>
                <a:gd name="T24" fmla="*/ 64 w 262"/>
                <a:gd name="T25" fmla="*/ 609 h 609"/>
                <a:gd name="T26" fmla="*/ 85 w 262"/>
                <a:gd name="T27" fmla="*/ 609 h 609"/>
                <a:gd name="T28" fmla="*/ 106 w 262"/>
                <a:gd name="T29" fmla="*/ 602 h 609"/>
                <a:gd name="T30" fmla="*/ 120 w 262"/>
                <a:gd name="T31" fmla="*/ 595 h 609"/>
                <a:gd name="T32" fmla="*/ 142 w 262"/>
                <a:gd name="T33" fmla="*/ 588 h 609"/>
                <a:gd name="T34" fmla="*/ 156 w 262"/>
                <a:gd name="T35" fmla="*/ 574 h 609"/>
                <a:gd name="T36" fmla="*/ 170 w 262"/>
                <a:gd name="T37" fmla="*/ 566 h 609"/>
                <a:gd name="T38" fmla="*/ 184 w 262"/>
                <a:gd name="T39" fmla="*/ 552 h 609"/>
                <a:gd name="T40" fmla="*/ 198 w 262"/>
                <a:gd name="T41" fmla="*/ 545 h 609"/>
                <a:gd name="T42" fmla="*/ 219 w 262"/>
                <a:gd name="T43" fmla="*/ 503 h 609"/>
                <a:gd name="T44" fmla="*/ 226 w 262"/>
                <a:gd name="T45" fmla="*/ 496 h 609"/>
                <a:gd name="T46" fmla="*/ 226 w 262"/>
                <a:gd name="T47" fmla="*/ 482 h 609"/>
                <a:gd name="T48" fmla="*/ 262 w 262"/>
                <a:gd name="T49" fmla="*/ 446 h 609"/>
                <a:gd name="T50" fmla="*/ 262 w 262"/>
                <a:gd name="T51" fmla="*/ 8 h 609"/>
                <a:gd name="T52" fmla="*/ 255 w 262"/>
                <a:gd name="T53" fmla="*/ 0 h 609"/>
                <a:gd name="T54" fmla="*/ 241 w 262"/>
                <a:gd name="T55" fmla="*/ 0 h 609"/>
                <a:gd name="T56" fmla="*/ 205 w 262"/>
                <a:gd name="T57" fmla="*/ 8 h 609"/>
                <a:gd name="T58" fmla="*/ 92 w 262"/>
                <a:gd name="T59" fmla="*/ 64 h 609"/>
                <a:gd name="T60" fmla="*/ 28 w 262"/>
                <a:gd name="T61" fmla="*/ 99 h 609"/>
                <a:gd name="T62" fmla="*/ 7 w 262"/>
                <a:gd name="T63" fmla="*/ 114 h 609"/>
                <a:gd name="T64" fmla="*/ 0 w 262"/>
                <a:gd name="T65" fmla="*/ 128 h 60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62"/>
                <a:gd name="T100" fmla="*/ 0 h 609"/>
                <a:gd name="T101" fmla="*/ 262 w 262"/>
                <a:gd name="T102" fmla="*/ 609 h 60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62" h="609">
                  <a:moveTo>
                    <a:pt x="0" y="128"/>
                  </a:moveTo>
                  <a:lnTo>
                    <a:pt x="28" y="149"/>
                  </a:lnTo>
                  <a:lnTo>
                    <a:pt x="43" y="191"/>
                  </a:lnTo>
                  <a:lnTo>
                    <a:pt x="43" y="262"/>
                  </a:lnTo>
                  <a:lnTo>
                    <a:pt x="35" y="340"/>
                  </a:lnTo>
                  <a:lnTo>
                    <a:pt x="14" y="418"/>
                  </a:lnTo>
                  <a:lnTo>
                    <a:pt x="7" y="453"/>
                  </a:lnTo>
                  <a:lnTo>
                    <a:pt x="0" y="482"/>
                  </a:lnTo>
                  <a:lnTo>
                    <a:pt x="7" y="510"/>
                  </a:lnTo>
                  <a:lnTo>
                    <a:pt x="14" y="545"/>
                  </a:lnTo>
                  <a:lnTo>
                    <a:pt x="35" y="588"/>
                  </a:lnTo>
                  <a:lnTo>
                    <a:pt x="50" y="602"/>
                  </a:lnTo>
                  <a:lnTo>
                    <a:pt x="64" y="609"/>
                  </a:lnTo>
                  <a:lnTo>
                    <a:pt x="85" y="609"/>
                  </a:lnTo>
                  <a:lnTo>
                    <a:pt x="106" y="602"/>
                  </a:lnTo>
                  <a:lnTo>
                    <a:pt x="120" y="595"/>
                  </a:lnTo>
                  <a:lnTo>
                    <a:pt x="142" y="588"/>
                  </a:lnTo>
                  <a:lnTo>
                    <a:pt x="156" y="574"/>
                  </a:lnTo>
                  <a:lnTo>
                    <a:pt x="170" y="566"/>
                  </a:lnTo>
                  <a:lnTo>
                    <a:pt x="184" y="552"/>
                  </a:lnTo>
                  <a:lnTo>
                    <a:pt x="198" y="545"/>
                  </a:lnTo>
                  <a:lnTo>
                    <a:pt x="219" y="503"/>
                  </a:lnTo>
                  <a:lnTo>
                    <a:pt x="226" y="496"/>
                  </a:lnTo>
                  <a:lnTo>
                    <a:pt x="226" y="482"/>
                  </a:lnTo>
                  <a:lnTo>
                    <a:pt x="262" y="446"/>
                  </a:lnTo>
                  <a:lnTo>
                    <a:pt x="262" y="8"/>
                  </a:lnTo>
                  <a:lnTo>
                    <a:pt x="255" y="0"/>
                  </a:lnTo>
                  <a:lnTo>
                    <a:pt x="241" y="0"/>
                  </a:lnTo>
                  <a:lnTo>
                    <a:pt x="205" y="8"/>
                  </a:lnTo>
                  <a:lnTo>
                    <a:pt x="92" y="64"/>
                  </a:lnTo>
                  <a:lnTo>
                    <a:pt x="28" y="99"/>
                  </a:lnTo>
                  <a:lnTo>
                    <a:pt x="7" y="114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FFFFB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61" name="Freeform 9"/>
            <p:cNvSpPr>
              <a:spLocks/>
            </p:cNvSpPr>
            <p:nvPr/>
          </p:nvSpPr>
          <p:spPr bwMode="auto">
            <a:xfrm>
              <a:off x="5392" y="47"/>
              <a:ext cx="354" cy="255"/>
            </a:xfrm>
            <a:custGeom>
              <a:avLst/>
              <a:gdLst>
                <a:gd name="T0" fmla="*/ 106 w 354"/>
                <a:gd name="T1" fmla="*/ 64 h 255"/>
                <a:gd name="T2" fmla="*/ 57 w 354"/>
                <a:gd name="T3" fmla="*/ 85 h 255"/>
                <a:gd name="T4" fmla="*/ 28 w 354"/>
                <a:gd name="T5" fmla="*/ 113 h 255"/>
                <a:gd name="T6" fmla="*/ 14 w 354"/>
                <a:gd name="T7" fmla="*/ 134 h 255"/>
                <a:gd name="T8" fmla="*/ 7 w 354"/>
                <a:gd name="T9" fmla="*/ 156 h 255"/>
                <a:gd name="T10" fmla="*/ 0 w 354"/>
                <a:gd name="T11" fmla="*/ 198 h 255"/>
                <a:gd name="T12" fmla="*/ 0 w 354"/>
                <a:gd name="T13" fmla="*/ 212 h 255"/>
                <a:gd name="T14" fmla="*/ 14 w 354"/>
                <a:gd name="T15" fmla="*/ 219 h 255"/>
                <a:gd name="T16" fmla="*/ 50 w 354"/>
                <a:gd name="T17" fmla="*/ 241 h 255"/>
                <a:gd name="T18" fmla="*/ 92 w 354"/>
                <a:gd name="T19" fmla="*/ 255 h 255"/>
                <a:gd name="T20" fmla="*/ 198 w 354"/>
                <a:gd name="T21" fmla="*/ 255 h 255"/>
                <a:gd name="T22" fmla="*/ 219 w 354"/>
                <a:gd name="T23" fmla="*/ 248 h 255"/>
                <a:gd name="T24" fmla="*/ 262 w 354"/>
                <a:gd name="T25" fmla="*/ 226 h 255"/>
                <a:gd name="T26" fmla="*/ 326 w 354"/>
                <a:gd name="T27" fmla="*/ 184 h 255"/>
                <a:gd name="T28" fmla="*/ 340 w 354"/>
                <a:gd name="T29" fmla="*/ 177 h 255"/>
                <a:gd name="T30" fmla="*/ 354 w 354"/>
                <a:gd name="T31" fmla="*/ 163 h 255"/>
                <a:gd name="T32" fmla="*/ 354 w 354"/>
                <a:gd name="T33" fmla="*/ 7 h 255"/>
                <a:gd name="T34" fmla="*/ 297 w 354"/>
                <a:gd name="T35" fmla="*/ 7 h 255"/>
                <a:gd name="T36" fmla="*/ 262 w 354"/>
                <a:gd name="T37" fmla="*/ 0 h 255"/>
                <a:gd name="T38" fmla="*/ 234 w 354"/>
                <a:gd name="T39" fmla="*/ 7 h 255"/>
                <a:gd name="T40" fmla="*/ 177 w 354"/>
                <a:gd name="T41" fmla="*/ 7 h 255"/>
                <a:gd name="T42" fmla="*/ 170 w 354"/>
                <a:gd name="T43" fmla="*/ 14 h 255"/>
                <a:gd name="T44" fmla="*/ 156 w 354"/>
                <a:gd name="T45" fmla="*/ 21 h 255"/>
                <a:gd name="T46" fmla="*/ 156 w 354"/>
                <a:gd name="T47" fmla="*/ 28 h 255"/>
                <a:gd name="T48" fmla="*/ 149 w 354"/>
                <a:gd name="T49" fmla="*/ 35 h 255"/>
                <a:gd name="T50" fmla="*/ 142 w 354"/>
                <a:gd name="T51" fmla="*/ 50 h 255"/>
                <a:gd name="T52" fmla="*/ 127 w 354"/>
                <a:gd name="T53" fmla="*/ 57 h 255"/>
                <a:gd name="T54" fmla="*/ 106 w 354"/>
                <a:gd name="T55" fmla="*/ 64 h 25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354"/>
                <a:gd name="T85" fmla="*/ 0 h 255"/>
                <a:gd name="T86" fmla="*/ 354 w 354"/>
                <a:gd name="T87" fmla="*/ 255 h 25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354" h="255">
                  <a:moveTo>
                    <a:pt x="106" y="64"/>
                  </a:moveTo>
                  <a:lnTo>
                    <a:pt x="57" y="85"/>
                  </a:lnTo>
                  <a:lnTo>
                    <a:pt x="28" y="113"/>
                  </a:lnTo>
                  <a:lnTo>
                    <a:pt x="14" y="134"/>
                  </a:lnTo>
                  <a:lnTo>
                    <a:pt x="7" y="156"/>
                  </a:lnTo>
                  <a:lnTo>
                    <a:pt x="0" y="198"/>
                  </a:lnTo>
                  <a:lnTo>
                    <a:pt x="0" y="212"/>
                  </a:lnTo>
                  <a:lnTo>
                    <a:pt x="14" y="219"/>
                  </a:lnTo>
                  <a:lnTo>
                    <a:pt x="50" y="241"/>
                  </a:lnTo>
                  <a:lnTo>
                    <a:pt x="92" y="255"/>
                  </a:lnTo>
                  <a:lnTo>
                    <a:pt x="198" y="255"/>
                  </a:lnTo>
                  <a:lnTo>
                    <a:pt x="219" y="248"/>
                  </a:lnTo>
                  <a:lnTo>
                    <a:pt x="262" y="226"/>
                  </a:lnTo>
                  <a:lnTo>
                    <a:pt x="326" y="184"/>
                  </a:lnTo>
                  <a:lnTo>
                    <a:pt x="340" y="177"/>
                  </a:lnTo>
                  <a:lnTo>
                    <a:pt x="354" y="163"/>
                  </a:lnTo>
                  <a:lnTo>
                    <a:pt x="354" y="7"/>
                  </a:lnTo>
                  <a:lnTo>
                    <a:pt x="297" y="7"/>
                  </a:lnTo>
                  <a:lnTo>
                    <a:pt x="262" y="0"/>
                  </a:lnTo>
                  <a:lnTo>
                    <a:pt x="234" y="7"/>
                  </a:lnTo>
                  <a:lnTo>
                    <a:pt x="177" y="7"/>
                  </a:lnTo>
                  <a:lnTo>
                    <a:pt x="170" y="14"/>
                  </a:lnTo>
                  <a:lnTo>
                    <a:pt x="156" y="21"/>
                  </a:lnTo>
                  <a:lnTo>
                    <a:pt x="156" y="28"/>
                  </a:lnTo>
                  <a:lnTo>
                    <a:pt x="149" y="35"/>
                  </a:lnTo>
                  <a:lnTo>
                    <a:pt x="142" y="50"/>
                  </a:lnTo>
                  <a:lnTo>
                    <a:pt x="127" y="57"/>
                  </a:lnTo>
                  <a:lnTo>
                    <a:pt x="106" y="64"/>
                  </a:lnTo>
                  <a:close/>
                </a:path>
              </a:pathLst>
            </a:custGeom>
            <a:solidFill>
              <a:srgbClr val="FFFFB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62" name="Freeform 10"/>
            <p:cNvSpPr>
              <a:spLocks/>
            </p:cNvSpPr>
            <p:nvPr/>
          </p:nvSpPr>
          <p:spPr bwMode="auto">
            <a:xfrm>
              <a:off x="5449" y="54"/>
              <a:ext cx="304" cy="248"/>
            </a:xfrm>
            <a:custGeom>
              <a:avLst/>
              <a:gdLst>
                <a:gd name="T0" fmla="*/ 127 w 304"/>
                <a:gd name="T1" fmla="*/ 50 h 248"/>
                <a:gd name="T2" fmla="*/ 113 w 304"/>
                <a:gd name="T3" fmla="*/ 57 h 248"/>
                <a:gd name="T4" fmla="*/ 106 w 304"/>
                <a:gd name="T5" fmla="*/ 57 h 248"/>
                <a:gd name="T6" fmla="*/ 78 w 304"/>
                <a:gd name="T7" fmla="*/ 71 h 248"/>
                <a:gd name="T8" fmla="*/ 35 w 304"/>
                <a:gd name="T9" fmla="*/ 106 h 248"/>
                <a:gd name="T10" fmla="*/ 7 w 304"/>
                <a:gd name="T11" fmla="*/ 135 h 248"/>
                <a:gd name="T12" fmla="*/ 0 w 304"/>
                <a:gd name="T13" fmla="*/ 149 h 248"/>
                <a:gd name="T14" fmla="*/ 0 w 304"/>
                <a:gd name="T15" fmla="*/ 170 h 248"/>
                <a:gd name="T16" fmla="*/ 14 w 304"/>
                <a:gd name="T17" fmla="*/ 198 h 248"/>
                <a:gd name="T18" fmla="*/ 35 w 304"/>
                <a:gd name="T19" fmla="*/ 205 h 248"/>
                <a:gd name="T20" fmla="*/ 70 w 304"/>
                <a:gd name="T21" fmla="*/ 219 h 248"/>
                <a:gd name="T22" fmla="*/ 127 w 304"/>
                <a:gd name="T23" fmla="*/ 234 h 248"/>
                <a:gd name="T24" fmla="*/ 155 w 304"/>
                <a:gd name="T25" fmla="*/ 248 h 248"/>
                <a:gd name="T26" fmla="*/ 177 w 304"/>
                <a:gd name="T27" fmla="*/ 248 h 248"/>
                <a:gd name="T28" fmla="*/ 212 w 304"/>
                <a:gd name="T29" fmla="*/ 234 h 248"/>
                <a:gd name="T30" fmla="*/ 240 w 304"/>
                <a:gd name="T31" fmla="*/ 212 h 248"/>
                <a:gd name="T32" fmla="*/ 283 w 304"/>
                <a:gd name="T33" fmla="*/ 184 h 248"/>
                <a:gd name="T34" fmla="*/ 297 w 304"/>
                <a:gd name="T35" fmla="*/ 170 h 248"/>
                <a:gd name="T36" fmla="*/ 297 w 304"/>
                <a:gd name="T37" fmla="*/ 156 h 248"/>
                <a:gd name="T38" fmla="*/ 304 w 304"/>
                <a:gd name="T39" fmla="*/ 135 h 248"/>
                <a:gd name="T40" fmla="*/ 304 w 304"/>
                <a:gd name="T41" fmla="*/ 0 h 248"/>
                <a:gd name="T42" fmla="*/ 191 w 304"/>
                <a:gd name="T43" fmla="*/ 0 h 248"/>
                <a:gd name="T44" fmla="*/ 177 w 304"/>
                <a:gd name="T45" fmla="*/ 7 h 248"/>
                <a:gd name="T46" fmla="*/ 162 w 304"/>
                <a:gd name="T47" fmla="*/ 35 h 248"/>
                <a:gd name="T48" fmla="*/ 148 w 304"/>
                <a:gd name="T49" fmla="*/ 43 h 248"/>
                <a:gd name="T50" fmla="*/ 127 w 304"/>
                <a:gd name="T51" fmla="*/ 50 h 2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304"/>
                <a:gd name="T79" fmla="*/ 0 h 248"/>
                <a:gd name="T80" fmla="*/ 304 w 304"/>
                <a:gd name="T81" fmla="*/ 248 h 24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304" h="248">
                  <a:moveTo>
                    <a:pt x="127" y="50"/>
                  </a:moveTo>
                  <a:lnTo>
                    <a:pt x="113" y="57"/>
                  </a:lnTo>
                  <a:lnTo>
                    <a:pt x="106" y="57"/>
                  </a:lnTo>
                  <a:lnTo>
                    <a:pt x="78" y="71"/>
                  </a:lnTo>
                  <a:lnTo>
                    <a:pt x="35" y="106"/>
                  </a:lnTo>
                  <a:lnTo>
                    <a:pt x="7" y="135"/>
                  </a:lnTo>
                  <a:lnTo>
                    <a:pt x="0" y="149"/>
                  </a:lnTo>
                  <a:lnTo>
                    <a:pt x="0" y="170"/>
                  </a:lnTo>
                  <a:lnTo>
                    <a:pt x="14" y="198"/>
                  </a:lnTo>
                  <a:lnTo>
                    <a:pt x="35" y="205"/>
                  </a:lnTo>
                  <a:lnTo>
                    <a:pt x="70" y="219"/>
                  </a:lnTo>
                  <a:lnTo>
                    <a:pt x="127" y="234"/>
                  </a:lnTo>
                  <a:lnTo>
                    <a:pt x="155" y="248"/>
                  </a:lnTo>
                  <a:lnTo>
                    <a:pt x="177" y="248"/>
                  </a:lnTo>
                  <a:lnTo>
                    <a:pt x="212" y="234"/>
                  </a:lnTo>
                  <a:lnTo>
                    <a:pt x="240" y="212"/>
                  </a:lnTo>
                  <a:lnTo>
                    <a:pt x="283" y="184"/>
                  </a:lnTo>
                  <a:lnTo>
                    <a:pt x="297" y="170"/>
                  </a:lnTo>
                  <a:lnTo>
                    <a:pt x="297" y="156"/>
                  </a:lnTo>
                  <a:lnTo>
                    <a:pt x="304" y="135"/>
                  </a:lnTo>
                  <a:lnTo>
                    <a:pt x="304" y="0"/>
                  </a:lnTo>
                  <a:lnTo>
                    <a:pt x="191" y="0"/>
                  </a:lnTo>
                  <a:lnTo>
                    <a:pt x="177" y="7"/>
                  </a:lnTo>
                  <a:lnTo>
                    <a:pt x="162" y="35"/>
                  </a:lnTo>
                  <a:lnTo>
                    <a:pt x="148" y="43"/>
                  </a:lnTo>
                  <a:lnTo>
                    <a:pt x="127" y="5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63" name="Freeform 11"/>
            <p:cNvSpPr>
              <a:spLocks/>
            </p:cNvSpPr>
            <p:nvPr/>
          </p:nvSpPr>
          <p:spPr bwMode="auto">
            <a:xfrm>
              <a:off x="5541" y="203"/>
              <a:ext cx="212" cy="509"/>
            </a:xfrm>
            <a:custGeom>
              <a:avLst/>
              <a:gdLst>
                <a:gd name="T0" fmla="*/ 0 w 212"/>
                <a:gd name="T1" fmla="*/ 77 h 509"/>
                <a:gd name="T2" fmla="*/ 14 w 212"/>
                <a:gd name="T3" fmla="*/ 85 h 509"/>
                <a:gd name="T4" fmla="*/ 28 w 212"/>
                <a:gd name="T5" fmla="*/ 99 h 509"/>
                <a:gd name="T6" fmla="*/ 42 w 212"/>
                <a:gd name="T7" fmla="*/ 120 h 509"/>
                <a:gd name="T8" fmla="*/ 49 w 212"/>
                <a:gd name="T9" fmla="*/ 141 h 509"/>
                <a:gd name="T10" fmla="*/ 49 w 212"/>
                <a:gd name="T11" fmla="*/ 169 h 509"/>
                <a:gd name="T12" fmla="*/ 42 w 212"/>
                <a:gd name="T13" fmla="*/ 198 h 509"/>
                <a:gd name="T14" fmla="*/ 28 w 212"/>
                <a:gd name="T15" fmla="*/ 261 h 509"/>
                <a:gd name="T16" fmla="*/ 7 w 212"/>
                <a:gd name="T17" fmla="*/ 368 h 509"/>
                <a:gd name="T18" fmla="*/ 7 w 212"/>
                <a:gd name="T19" fmla="*/ 403 h 509"/>
                <a:gd name="T20" fmla="*/ 14 w 212"/>
                <a:gd name="T21" fmla="*/ 431 h 509"/>
                <a:gd name="T22" fmla="*/ 28 w 212"/>
                <a:gd name="T23" fmla="*/ 467 h 509"/>
                <a:gd name="T24" fmla="*/ 49 w 212"/>
                <a:gd name="T25" fmla="*/ 495 h 509"/>
                <a:gd name="T26" fmla="*/ 63 w 212"/>
                <a:gd name="T27" fmla="*/ 509 h 509"/>
                <a:gd name="T28" fmla="*/ 78 w 212"/>
                <a:gd name="T29" fmla="*/ 509 h 509"/>
                <a:gd name="T30" fmla="*/ 99 w 212"/>
                <a:gd name="T31" fmla="*/ 502 h 509"/>
                <a:gd name="T32" fmla="*/ 127 w 212"/>
                <a:gd name="T33" fmla="*/ 474 h 509"/>
                <a:gd name="T34" fmla="*/ 155 w 212"/>
                <a:gd name="T35" fmla="*/ 460 h 509"/>
                <a:gd name="T36" fmla="*/ 177 w 212"/>
                <a:gd name="T37" fmla="*/ 438 h 509"/>
                <a:gd name="T38" fmla="*/ 205 w 212"/>
                <a:gd name="T39" fmla="*/ 424 h 509"/>
                <a:gd name="T40" fmla="*/ 205 w 212"/>
                <a:gd name="T41" fmla="*/ 410 h 509"/>
                <a:gd name="T42" fmla="*/ 212 w 212"/>
                <a:gd name="T43" fmla="*/ 375 h 509"/>
                <a:gd name="T44" fmla="*/ 212 w 212"/>
                <a:gd name="T45" fmla="*/ 283 h 509"/>
                <a:gd name="T46" fmla="*/ 205 w 212"/>
                <a:gd name="T47" fmla="*/ 226 h 509"/>
                <a:gd name="T48" fmla="*/ 205 w 212"/>
                <a:gd name="T49" fmla="*/ 21 h 509"/>
                <a:gd name="T50" fmla="*/ 212 w 212"/>
                <a:gd name="T51" fmla="*/ 0 h 509"/>
                <a:gd name="T52" fmla="*/ 205 w 212"/>
                <a:gd name="T53" fmla="*/ 0 h 509"/>
                <a:gd name="T54" fmla="*/ 177 w 212"/>
                <a:gd name="T55" fmla="*/ 7 h 509"/>
                <a:gd name="T56" fmla="*/ 106 w 212"/>
                <a:gd name="T57" fmla="*/ 35 h 509"/>
                <a:gd name="T58" fmla="*/ 35 w 212"/>
                <a:gd name="T59" fmla="*/ 56 h 509"/>
                <a:gd name="T60" fmla="*/ 7 w 212"/>
                <a:gd name="T61" fmla="*/ 70 h 509"/>
                <a:gd name="T62" fmla="*/ 0 w 212"/>
                <a:gd name="T63" fmla="*/ 77 h 50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12"/>
                <a:gd name="T97" fmla="*/ 0 h 509"/>
                <a:gd name="T98" fmla="*/ 212 w 212"/>
                <a:gd name="T99" fmla="*/ 509 h 50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12" h="509">
                  <a:moveTo>
                    <a:pt x="0" y="77"/>
                  </a:moveTo>
                  <a:lnTo>
                    <a:pt x="14" y="85"/>
                  </a:lnTo>
                  <a:lnTo>
                    <a:pt x="28" y="99"/>
                  </a:lnTo>
                  <a:lnTo>
                    <a:pt x="42" y="120"/>
                  </a:lnTo>
                  <a:lnTo>
                    <a:pt x="49" y="141"/>
                  </a:lnTo>
                  <a:lnTo>
                    <a:pt x="49" y="169"/>
                  </a:lnTo>
                  <a:lnTo>
                    <a:pt x="42" y="198"/>
                  </a:lnTo>
                  <a:lnTo>
                    <a:pt x="28" y="261"/>
                  </a:lnTo>
                  <a:lnTo>
                    <a:pt x="7" y="368"/>
                  </a:lnTo>
                  <a:lnTo>
                    <a:pt x="7" y="403"/>
                  </a:lnTo>
                  <a:lnTo>
                    <a:pt x="14" y="431"/>
                  </a:lnTo>
                  <a:lnTo>
                    <a:pt x="28" y="467"/>
                  </a:lnTo>
                  <a:lnTo>
                    <a:pt x="49" y="495"/>
                  </a:lnTo>
                  <a:lnTo>
                    <a:pt x="63" y="509"/>
                  </a:lnTo>
                  <a:lnTo>
                    <a:pt x="78" y="509"/>
                  </a:lnTo>
                  <a:lnTo>
                    <a:pt x="99" y="502"/>
                  </a:lnTo>
                  <a:lnTo>
                    <a:pt x="127" y="474"/>
                  </a:lnTo>
                  <a:lnTo>
                    <a:pt x="155" y="460"/>
                  </a:lnTo>
                  <a:lnTo>
                    <a:pt x="177" y="438"/>
                  </a:lnTo>
                  <a:lnTo>
                    <a:pt x="205" y="424"/>
                  </a:lnTo>
                  <a:lnTo>
                    <a:pt x="205" y="410"/>
                  </a:lnTo>
                  <a:lnTo>
                    <a:pt x="212" y="375"/>
                  </a:lnTo>
                  <a:lnTo>
                    <a:pt x="212" y="283"/>
                  </a:lnTo>
                  <a:lnTo>
                    <a:pt x="205" y="226"/>
                  </a:lnTo>
                  <a:lnTo>
                    <a:pt x="205" y="21"/>
                  </a:lnTo>
                  <a:lnTo>
                    <a:pt x="212" y="0"/>
                  </a:lnTo>
                  <a:lnTo>
                    <a:pt x="205" y="0"/>
                  </a:lnTo>
                  <a:lnTo>
                    <a:pt x="177" y="7"/>
                  </a:lnTo>
                  <a:lnTo>
                    <a:pt x="106" y="35"/>
                  </a:lnTo>
                  <a:lnTo>
                    <a:pt x="35" y="56"/>
                  </a:lnTo>
                  <a:lnTo>
                    <a:pt x="7" y="70"/>
                  </a:lnTo>
                  <a:lnTo>
                    <a:pt x="0" y="77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64" name="Freeform 12"/>
            <p:cNvSpPr>
              <a:spLocks/>
            </p:cNvSpPr>
            <p:nvPr/>
          </p:nvSpPr>
          <p:spPr bwMode="auto">
            <a:xfrm>
              <a:off x="5555" y="47"/>
              <a:ext cx="198" cy="573"/>
            </a:xfrm>
            <a:custGeom>
              <a:avLst/>
              <a:gdLst>
                <a:gd name="T0" fmla="*/ 163 w 198"/>
                <a:gd name="T1" fmla="*/ 7 h 573"/>
                <a:gd name="T2" fmla="*/ 134 w 198"/>
                <a:gd name="T3" fmla="*/ 21 h 573"/>
                <a:gd name="T4" fmla="*/ 99 w 198"/>
                <a:gd name="T5" fmla="*/ 42 h 573"/>
                <a:gd name="T6" fmla="*/ 78 w 198"/>
                <a:gd name="T7" fmla="*/ 57 h 573"/>
                <a:gd name="T8" fmla="*/ 49 w 198"/>
                <a:gd name="T9" fmla="*/ 78 h 573"/>
                <a:gd name="T10" fmla="*/ 21 w 198"/>
                <a:gd name="T11" fmla="*/ 92 h 573"/>
                <a:gd name="T12" fmla="*/ 0 w 198"/>
                <a:gd name="T13" fmla="*/ 106 h 573"/>
                <a:gd name="T14" fmla="*/ 0 w 198"/>
                <a:gd name="T15" fmla="*/ 120 h 573"/>
                <a:gd name="T16" fmla="*/ 7 w 198"/>
                <a:gd name="T17" fmla="*/ 142 h 573"/>
                <a:gd name="T18" fmla="*/ 28 w 198"/>
                <a:gd name="T19" fmla="*/ 177 h 573"/>
                <a:gd name="T20" fmla="*/ 64 w 198"/>
                <a:gd name="T21" fmla="*/ 212 h 573"/>
                <a:gd name="T22" fmla="*/ 85 w 198"/>
                <a:gd name="T23" fmla="*/ 241 h 573"/>
                <a:gd name="T24" fmla="*/ 99 w 198"/>
                <a:gd name="T25" fmla="*/ 269 h 573"/>
                <a:gd name="T26" fmla="*/ 99 w 198"/>
                <a:gd name="T27" fmla="*/ 304 h 573"/>
                <a:gd name="T28" fmla="*/ 92 w 198"/>
                <a:gd name="T29" fmla="*/ 347 h 573"/>
                <a:gd name="T30" fmla="*/ 78 w 198"/>
                <a:gd name="T31" fmla="*/ 425 h 573"/>
                <a:gd name="T32" fmla="*/ 78 w 198"/>
                <a:gd name="T33" fmla="*/ 509 h 573"/>
                <a:gd name="T34" fmla="*/ 85 w 198"/>
                <a:gd name="T35" fmla="*/ 545 h 573"/>
                <a:gd name="T36" fmla="*/ 92 w 198"/>
                <a:gd name="T37" fmla="*/ 566 h 573"/>
                <a:gd name="T38" fmla="*/ 106 w 198"/>
                <a:gd name="T39" fmla="*/ 573 h 573"/>
                <a:gd name="T40" fmla="*/ 148 w 198"/>
                <a:gd name="T41" fmla="*/ 545 h 573"/>
                <a:gd name="T42" fmla="*/ 163 w 198"/>
                <a:gd name="T43" fmla="*/ 531 h 573"/>
                <a:gd name="T44" fmla="*/ 184 w 198"/>
                <a:gd name="T45" fmla="*/ 524 h 573"/>
                <a:gd name="T46" fmla="*/ 191 w 198"/>
                <a:gd name="T47" fmla="*/ 509 h 573"/>
                <a:gd name="T48" fmla="*/ 191 w 198"/>
                <a:gd name="T49" fmla="*/ 71 h 573"/>
                <a:gd name="T50" fmla="*/ 198 w 198"/>
                <a:gd name="T51" fmla="*/ 50 h 573"/>
                <a:gd name="T52" fmla="*/ 198 w 198"/>
                <a:gd name="T53" fmla="*/ 0 h 573"/>
                <a:gd name="T54" fmla="*/ 191 w 198"/>
                <a:gd name="T55" fmla="*/ 7 h 573"/>
                <a:gd name="T56" fmla="*/ 177 w 198"/>
                <a:gd name="T57" fmla="*/ 7 h 573"/>
                <a:gd name="T58" fmla="*/ 170 w 198"/>
                <a:gd name="T59" fmla="*/ 0 h 573"/>
                <a:gd name="T60" fmla="*/ 163 w 198"/>
                <a:gd name="T61" fmla="*/ 7 h 57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98"/>
                <a:gd name="T94" fmla="*/ 0 h 573"/>
                <a:gd name="T95" fmla="*/ 198 w 198"/>
                <a:gd name="T96" fmla="*/ 573 h 573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98" h="573">
                  <a:moveTo>
                    <a:pt x="163" y="7"/>
                  </a:moveTo>
                  <a:lnTo>
                    <a:pt x="134" y="21"/>
                  </a:lnTo>
                  <a:lnTo>
                    <a:pt x="99" y="42"/>
                  </a:lnTo>
                  <a:lnTo>
                    <a:pt x="78" y="57"/>
                  </a:lnTo>
                  <a:lnTo>
                    <a:pt x="49" y="78"/>
                  </a:lnTo>
                  <a:lnTo>
                    <a:pt x="21" y="92"/>
                  </a:lnTo>
                  <a:lnTo>
                    <a:pt x="0" y="106"/>
                  </a:lnTo>
                  <a:lnTo>
                    <a:pt x="0" y="120"/>
                  </a:lnTo>
                  <a:lnTo>
                    <a:pt x="7" y="142"/>
                  </a:lnTo>
                  <a:lnTo>
                    <a:pt x="28" y="177"/>
                  </a:lnTo>
                  <a:lnTo>
                    <a:pt x="64" y="212"/>
                  </a:lnTo>
                  <a:lnTo>
                    <a:pt x="85" y="241"/>
                  </a:lnTo>
                  <a:lnTo>
                    <a:pt x="99" y="269"/>
                  </a:lnTo>
                  <a:lnTo>
                    <a:pt x="99" y="304"/>
                  </a:lnTo>
                  <a:lnTo>
                    <a:pt x="92" y="347"/>
                  </a:lnTo>
                  <a:lnTo>
                    <a:pt x="78" y="425"/>
                  </a:lnTo>
                  <a:lnTo>
                    <a:pt x="78" y="509"/>
                  </a:lnTo>
                  <a:lnTo>
                    <a:pt x="85" y="545"/>
                  </a:lnTo>
                  <a:lnTo>
                    <a:pt x="92" y="566"/>
                  </a:lnTo>
                  <a:lnTo>
                    <a:pt x="106" y="573"/>
                  </a:lnTo>
                  <a:lnTo>
                    <a:pt x="148" y="545"/>
                  </a:lnTo>
                  <a:lnTo>
                    <a:pt x="163" y="531"/>
                  </a:lnTo>
                  <a:lnTo>
                    <a:pt x="184" y="524"/>
                  </a:lnTo>
                  <a:lnTo>
                    <a:pt x="191" y="509"/>
                  </a:lnTo>
                  <a:lnTo>
                    <a:pt x="191" y="71"/>
                  </a:lnTo>
                  <a:lnTo>
                    <a:pt x="198" y="50"/>
                  </a:lnTo>
                  <a:lnTo>
                    <a:pt x="198" y="0"/>
                  </a:lnTo>
                  <a:lnTo>
                    <a:pt x="191" y="7"/>
                  </a:lnTo>
                  <a:lnTo>
                    <a:pt x="177" y="7"/>
                  </a:lnTo>
                  <a:lnTo>
                    <a:pt x="170" y="0"/>
                  </a:lnTo>
                  <a:lnTo>
                    <a:pt x="163" y="7"/>
                  </a:lnTo>
                  <a:close/>
                </a:path>
              </a:pathLst>
            </a:custGeom>
            <a:solidFill>
              <a:srgbClr val="FFB3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65" name="Freeform 13"/>
            <p:cNvSpPr>
              <a:spLocks/>
            </p:cNvSpPr>
            <p:nvPr/>
          </p:nvSpPr>
          <p:spPr bwMode="auto">
            <a:xfrm>
              <a:off x="5031" y="818"/>
              <a:ext cx="156" cy="99"/>
            </a:xfrm>
            <a:custGeom>
              <a:avLst/>
              <a:gdLst>
                <a:gd name="T0" fmla="*/ 0 w 156"/>
                <a:gd name="T1" fmla="*/ 36 h 99"/>
                <a:gd name="T2" fmla="*/ 15 w 156"/>
                <a:gd name="T3" fmla="*/ 21 h 99"/>
                <a:gd name="T4" fmla="*/ 36 w 156"/>
                <a:gd name="T5" fmla="*/ 7 h 99"/>
                <a:gd name="T6" fmla="*/ 57 w 156"/>
                <a:gd name="T7" fmla="*/ 0 h 99"/>
                <a:gd name="T8" fmla="*/ 149 w 156"/>
                <a:gd name="T9" fmla="*/ 0 h 99"/>
                <a:gd name="T10" fmla="*/ 156 w 156"/>
                <a:gd name="T11" fmla="*/ 14 h 99"/>
                <a:gd name="T12" fmla="*/ 156 w 156"/>
                <a:gd name="T13" fmla="*/ 29 h 99"/>
                <a:gd name="T14" fmla="*/ 142 w 156"/>
                <a:gd name="T15" fmla="*/ 50 h 99"/>
                <a:gd name="T16" fmla="*/ 142 w 156"/>
                <a:gd name="T17" fmla="*/ 64 h 99"/>
                <a:gd name="T18" fmla="*/ 135 w 156"/>
                <a:gd name="T19" fmla="*/ 78 h 99"/>
                <a:gd name="T20" fmla="*/ 121 w 156"/>
                <a:gd name="T21" fmla="*/ 92 h 99"/>
                <a:gd name="T22" fmla="*/ 121 w 156"/>
                <a:gd name="T23" fmla="*/ 99 h 99"/>
                <a:gd name="T24" fmla="*/ 107 w 156"/>
                <a:gd name="T25" fmla="*/ 99 h 99"/>
                <a:gd name="T26" fmla="*/ 50 w 156"/>
                <a:gd name="T27" fmla="*/ 71 h 99"/>
                <a:gd name="T28" fmla="*/ 15 w 156"/>
                <a:gd name="T29" fmla="*/ 50 h 99"/>
                <a:gd name="T30" fmla="*/ 0 w 156"/>
                <a:gd name="T31" fmla="*/ 43 h 99"/>
                <a:gd name="T32" fmla="*/ 0 w 156"/>
                <a:gd name="T33" fmla="*/ 36 h 9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6"/>
                <a:gd name="T52" fmla="*/ 0 h 99"/>
                <a:gd name="T53" fmla="*/ 156 w 156"/>
                <a:gd name="T54" fmla="*/ 99 h 9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6" h="99">
                  <a:moveTo>
                    <a:pt x="0" y="36"/>
                  </a:moveTo>
                  <a:lnTo>
                    <a:pt x="15" y="21"/>
                  </a:lnTo>
                  <a:lnTo>
                    <a:pt x="36" y="7"/>
                  </a:lnTo>
                  <a:lnTo>
                    <a:pt x="57" y="0"/>
                  </a:lnTo>
                  <a:lnTo>
                    <a:pt x="149" y="0"/>
                  </a:lnTo>
                  <a:lnTo>
                    <a:pt x="156" y="14"/>
                  </a:lnTo>
                  <a:lnTo>
                    <a:pt x="156" y="29"/>
                  </a:lnTo>
                  <a:lnTo>
                    <a:pt x="142" y="50"/>
                  </a:lnTo>
                  <a:lnTo>
                    <a:pt x="142" y="64"/>
                  </a:lnTo>
                  <a:lnTo>
                    <a:pt x="135" y="78"/>
                  </a:lnTo>
                  <a:lnTo>
                    <a:pt x="121" y="92"/>
                  </a:lnTo>
                  <a:lnTo>
                    <a:pt x="121" y="99"/>
                  </a:lnTo>
                  <a:lnTo>
                    <a:pt x="107" y="99"/>
                  </a:lnTo>
                  <a:lnTo>
                    <a:pt x="50" y="71"/>
                  </a:lnTo>
                  <a:lnTo>
                    <a:pt x="15" y="50"/>
                  </a:lnTo>
                  <a:lnTo>
                    <a:pt x="0" y="43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rgbClr val="FFFFB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66" name="Freeform 14"/>
            <p:cNvSpPr>
              <a:spLocks/>
            </p:cNvSpPr>
            <p:nvPr/>
          </p:nvSpPr>
          <p:spPr bwMode="auto">
            <a:xfrm>
              <a:off x="4756" y="54"/>
              <a:ext cx="778" cy="517"/>
            </a:xfrm>
            <a:custGeom>
              <a:avLst/>
              <a:gdLst>
                <a:gd name="T0" fmla="*/ 615 w 778"/>
                <a:gd name="T1" fmla="*/ 453 h 517"/>
                <a:gd name="T2" fmla="*/ 594 w 778"/>
                <a:gd name="T3" fmla="*/ 439 h 517"/>
                <a:gd name="T4" fmla="*/ 537 w 778"/>
                <a:gd name="T5" fmla="*/ 403 h 517"/>
                <a:gd name="T6" fmla="*/ 452 w 778"/>
                <a:gd name="T7" fmla="*/ 418 h 517"/>
                <a:gd name="T8" fmla="*/ 382 w 778"/>
                <a:gd name="T9" fmla="*/ 410 h 517"/>
                <a:gd name="T10" fmla="*/ 353 w 778"/>
                <a:gd name="T11" fmla="*/ 389 h 517"/>
                <a:gd name="T12" fmla="*/ 339 w 778"/>
                <a:gd name="T13" fmla="*/ 354 h 517"/>
                <a:gd name="T14" fmla="*/ 332 w 778"/>
                <a:gd name="T15" fmla="*/ 297 h 517"/>
                <a:gd name="T16" fmla="*/ 275 w 778"/>
                <a:gd name="T17" fmla="*/ 276 h 517"/>
                <a:gd name="T18" fmla="*/ 191 w 778"/>
                <a:gd name="T19" fmla="*/ 262 h 517"/>
                <a:gd name="T20" fmla="*/ 169 w 778"/>
                <a:gd name="T21" fmla="*/ 248 h 517"/>
                <a:gd name="T22" fmla="*/ 155 w 778"/>
                <a:gd name="T23" fmla="*/ 184 h 517"/>
                <a:gd name="T24" fmla="*/ 134 w 778"/>
                <a:gd name="T25" fmla="*/ 170 h 517"/>
                <a:gd name="T26" fmla="*/ 141 w 778"/>
                <a:gd name="T27" fmla="*/ 120 h 517"/>
                <a:gd name="T28" fmla="*/ 162 w 778"/>
                <a:gd name="T29" fmla="*/ 106 h 517"/>
                <a:gd name="T30" fmla="*/ 226 w 778"/>
                <a:gd name="T31" fmla="*/ 113 h 517"/>
                <a:gd name="T32" fmla="*/ 297 w 778"/>
                <a:gd name="T33" fmla="*/ 106 h 517"/>
                <a:gd name="T34" fmla="*/ 353 w 778"/>
                <a:gd name="T35" fmla="*/ 149 h 517"/>
                <a:gd name="T36" fmla="*/ 389 w 778"/>
                <a:gd name="T37" fmla="*/ 184 h 517"/>
                <a:gd name="T38" fmla="*/ 445 w 778"/>
                <a:gd name="T39" fmla="*/ 226 h 517"/>
                <a:gd name="T40" fmla="*/ 509 w 778"/>
                <a:gd name="T41" fmla="*/ 255 h 517"/>
                <a:gd name="T42" fmla="*/ 558 w 778"/>
                <a:gd name="T43" fmla="*/ 255 h 517"/>
                <a:gd name="T44" fmla="*/ 587 w 778"/>
                <a:gd name="T45" fmla="*/ 234 h 517"/>
                <a:gd name="T46" fmla="*/ 601 w 778"/>
                <a:gd name="T47" fmla="*/ 170 h 517"/>
                <a:gd name="T48" fmla="*/ 615 w 778"/>
                <a:gd name="T49" fmla="*/ 106 h 517"/>
                <a:gd name="T50" fmla="*/ 686 w 778"/>
                <a:gd name="T51" fmla="*/ 50 h 517"/>
                <a:gd name="T52" fmla="*/ 728 w 778"/>
                <a:gd name="T53" fmla="*/ 28 h 517"/>
                <a:gd name="T54" fmla="*/ 756 w 778"/>
                <a:gd name="T55" fmla="*/ 21 h 517"/>
                <a:gd name="T56" fmla="*/ 778 w 778"/>
                <a:gd name="T57" fmla="*/ 7 h 517"/>
                <a:gd name="T58" fmla="*/ 580 w 778"/>
                <a:gd name="T59" fmla="*/ 0 h 517"/>
                <a:gd name="T60" fmla="*/ 438 w 778"/>
                <a:gd name="T61" fmla="*/ 28 h 517"/>
                <a:gd name="T62" fmla="*/ 141 w 778"/>
                <a:gd name="T63" fmla="*/ 35 h 517"/>
                <a:gd name="T64" fmla="*/ 28 w 778"/>
                <a:gd name="T65" fmla="*/ 85 h 517"/>
                <a:gd name="T66" fmla="*/ 0 w 778"/>
                <a:gd name="T67" fmla="*/ 149 h 517"/>
                <a:gd name="T68" fmla="*/ 14 w 778"/>
                <a:gd name="T69" fmla="*/ 241 h 517"/>
                <a:gd name="T70" fmla="*/ 77 w 778"/>
                <a:gd name="T71" fmla="*/ 318 h 517"/>
                <a:gd name="T72" fmla="*/ 226 w 778"/>
                <a:gd name="T73" fmla="*/ 425 h 517"/>
                <a:gd name="T74" fmla="*/ 332 w 778"/>
                <a:gd name="T75" fmla="*/ 467 h 517"/>
                <a:gd name="T76" fmla="*/ 424 w 778"/>
                <a:gd name="T77" fmla="*/ 495 h 517"/>
                <a:gd name="T78" fmla="*/ 530 w 778"/>
                <a:gd name="T79" fmla="*/ 517 h 517"/>
                <a:gd name="T80" fmla="*/ 601 w 778"/>
                <a:gd name="T81" fmla="*/ 510 h 51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78"/>
                <a:gd name="T124" fmla="*/ 0 h 517"/>
                <a:gd name="T125" fmla="*/ 778 w 778"/>
                <a:gd name="T126" fmla="*/ 517 h 517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78" h="517">
                  <a:moveTo>
                    <a:pt x="615" y="495"/>
                  </a:moveTo>
                  <a:lnTo>
                    <a:pt x="615" y="453"/>
                  </a:lnTo>
                  <a:lnTo>
                    <a:pt x="608" y="446"/>
                  </a:lnTo>
                  <a:lnTo>
                    <a:pt x="594" y="439"/>
                  </a:lnTo>
                  <a:lnTo>
                    <a:pt x="565" y="410"/>
                  </a:lnTo>
                  <a:lnTo>
                    <a:pt x="537" y="403"/>
                  </a:lnTo>
                  <a:lnTo>
                    <a:pt x="495" y="403"/>
                  </a:lnTo>
                  <a:lnTo>
                    <a:pt x="452" y="418"/>
                  </a:lnTo>
                  <a:lnTo>
                    <a:pt x="403" y="418"/>
                  </a:lnTo>
                  <a:lnTo>
                    <a:pt x="382" y="410"/>
                  </a:lnTo>
                  <a:lnTo>
                    <a:pt x="367" y="403"/>
                  </a:lnTo>
                  <a:lnTo>
                    <a:pt x="353" y="389"/>
                  </a:lnTo>
                  <a:lnTo>
                    <a:pt x="346" y="368"/>
                  </a:lnTo>
                  <a:lnTo>
                    <a:pt x="339" y="354"/>
                  </a:lnTo>
                  <a:lnTo>
                    <a:pt x="339" y="311"/>
                  </a:lnTo>
                  <a:lnTo>
                    <a:pt x="332" y="297"/>
                  </a:lnTo>
                  <a:lnTo>
                    <a:pt x="311" y="290"/>
                  </a:lnTo>
                  <a:lnTo>
                    <a:pt x="275" y="276"/>
                  </a:lnTo>
                  <a:lnTo>
                    <a:pt x="233" y="276"/>
                  </a:lnTo>
                  <a:lnTo>
                    <a:pt x="191" y="262"/>
                  </a:lnTo>
                  <a:lnTo>
                    <a:pt x="183" y="255"/>
                  </a:lnTo>
                  <a:lnTo>
                    <a:pt x="169" y="248"/>
                  </a:lnTo>
                  <a:lnTo>
                    <a:pt x="155" y="219"/>
                  </a:lnTo>
                  <a:lnTo>
                    <a:pt x="155" y="184"/>
                  </a:lnTo>
                  <a:lnTo>
                    <a:pt x="148" y="177"/>
                  </a:lnTo>
                  <a:lnTo>
                    <a:pt x="134" y="170"/>
                  </a:lnTo>
                  <a:lnTo>
                    <a:pt x="134" y="135"/>
                  </a:lnTo>
                  <a:lnTo>
                    <a:pt x="141" y="120"/>
                  </a:lnTo>
                  <a:lnTo>
                    <a:pt x="148" y="113"/>
                  </a:lnTo>
                  <a:lnTo>
                    <a:pt x="162" y="106"/>
                  </a:lnTo>
                  <a:lnTo>
                    <a:pt x="205" y="106"/>
                  </a:lnTo>
                  <a:lnTo>
                    <a:pt x="226" y="113"/>
                  </a:lnTo>
                  <a:lnTo>
                    <a:pt x="290" y="113"/>
                  </a:lnTo>
                  <a:lnTo>
                    <a:pt x="297" y="106"/>
                  </a:lnTo>
                  <a:lnTo>
                    <a:pt x="339" y="135"/>
                  </a:lnTo>
                  <a:lnTo>
                    <a:pt x="353" y="149"/>
                  </a:lnTo>
                  <a:lnTo>
                    <a:pt x="374" y="163"/>
                  </a:lnTo>
                  <a:lnTo>
                    <a:pt x="389" y="184"/>
                  </a:lnTo>
                  <a:lnTo>
                    <a:pt x="403" y="198"/>
                  </a:lnTo>
                  <a:lnTo>
                    <a:pt x="445" y="226"/>
                  </a:lnTo>
                  <a:lnTo>
                    <a:pt x="473" y="241"/>
                  </a:lnTo>
                  <a:lnTo>
                    <a:pt x="509" y="255"/>
                  </a:lnTo>
                  <a:lnTo>
                    <a:pt x="537" y="262"/>
                  </a:lnTo>
                  <a:lnTo>
                    <a:pt x="558" y="255"/>
                  </a:lnTo>
                  <a:lnTo>
                    <a:pt x="573" y="248"/>
                  </a:lnTo>
                  <a:lnTo>
                    <a:pt x="587" y="234"/>
                  </a:lnTo>
                  <a:lnTo>
                    <a:pt x="601" y="205"/>
                  </a:lnTo>
                  <a:lnTo>
                    <a:pt x="601" y="170"/>
                  </a:lnTo>
                  <a:lnTo>
                    <a:pt x="608" y="135"/>
                  </a:lnTo>
                  <a:lnTo>
                    <a:pt x="615" y="106"/>
                  </a:lnTo>
                  <a:lnTo>
                    <a:pt x="643" y="78"/>
                  </a:lnTo>
                  <a:lnTo>
                    <a:pt x="686" y="50"/>
                  </a:lnTo>
                  <a:lnTo>
                    <a:pt x="707" y="43"/>
                  </a:lnTo>
                  <a:lnTo>
                    <a:pt x="728" y="28"/>
                  </a:lnTo>
                  <a:lnTo>
                    <a:pt x="742" y="28"/>
                  </a:lnTo>
                  <a:lnTo>
                    <a:pt x="756" y="21"/>
                  </a:lnTo>
                  <a:lnTo>
                    <a:pt x="771" y="7"/>
                  </a:lnTo>
                  <a:lnTo>
                    <a:pt x="778" y="7"/>
                  </a:lnTo>
                  <a:lnTo>
                    <a:pt x="778" y="0"/>
                  </a:lnTo>
                  <a:lnTo>
                    <a:pt x="580" y="0"/>
                  </a:lnTo>
                  <a:lnTo>
                    <a:pt x="495" y="14"/>
                  </a:lnTo>
                  <a:lnTo>
                    <a:pt x="438" y="28"/>
                  </a:lnTo>
                  <a:lnTo>
                    <a:pt x="198" y="28"/>
                  </a:lnTo>
                  <a:lnTo>
                    <a:pt x="141" y="35"/>
                  </a:lnTo>
                  <a:lnTo>
                    <a:pt x="56" y="64"/>
                  </a:lnTo>
                  <a:lnTo>
                    <a:pt x="28" y="85"/>
                  </a:lnTo>
                  <a:lnTo>
                    <a:pt x="7" y="113"/>
                  </a:lnTo>
                  <a:lnTo>
                    <a:pt x="0" y="149"/>
                  </a:lnTo>
                  <a:lnTo>
                    <a:pt x="0" y="198"/>
                  </a:lnTo>
                  <a:lnTo>
                    <a:pt x="14" y="241"/>
                  </a:lnTo>
                  <a:lnTo>
                    <a:pt x="42" y="283"/>
                  </a:lnTo>
                  <a:lnTo>
                    <a:pt x="77" y="318"/>
                  </a:lnTo>
                  <a:lnTo>
                    <a:pt x="127" y="361"/>
                  </a:lnTo>
                  <a:lnTo>
                    <a:pt x="226" y="425"/>
                  </a:lnTo>
                  <a:lnTo>
                    <a:pt x="275" y="446"/>
                  </a:lnTo>
                  <a:lnTo>
                    <a:pt x="332" y="467"/>
                  </a:lnTo>
                  <a:lnTo>
                    <a:pt x="382" y="481"/>
                  </a:lnTo>
                  <a:lnTo>
                    <a:pt x="424" y="495"/>
                  </a:lnTo>
                  <a:lnTo>
                    <a:pt x="502" y="510"/>
                  </a:lnTo>
                  <a:lnTo>
                    <a:pt x="530" y="517"/>
                  </a:lnTo>
                  <a:lnTo>
                    <a:pt x="580" y="517"/>
                  </a:lnTo>
                  <a:lnTo>
                    <a:pt x="601" y="510"/>
                  </a:lnTo>
                  <a:lnTo>
                    <a:pt x="615" y="495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67" name="Freeform 15"/>
            <p:cNvSpPr>
              <a:spLocks/>
            </p:cNvSpPr>
            <p:nvPr/>
          </p:nvSpPr>
          <p:spPr bwMode="auto">
            <a:xfrm>
              <a:off x="4961" y="507"/>
              <a:ext cx="467" cy="354"/>
            </a:xfrm>
            <a:custGeom>
              <a:avLst/>
              <a:gdLst>
                <a:gd name="T0" fmla="*/ 35 w 467"/>
                <a:gd name="T1" fmla="*/ 354 h 354"/>
                <a:gd name="T2" fmla="*/ 42 w 467"/>
                <a:gd name="T3" fmla="*/ 354 h 354"/>
                <a:gd name="T4" fmla="*/ 63 w 467"/>
                <a:gd name="T5" fmla="*/ 332 h 354"/>
                <a:gd name="T6" fmla="*/ 70 w 467"/>
                <a:gd name="T7" fmla="*/ 318 h 354"/>
                <a:gd name="T8" fmla="*/ 113 w 467"/>
                <a:gd name="T9" fmla="*/ 290 h 354"/>
                <a:gd name="T10" fmla="*/ 134 w 467"/>
                <a:gd name="T11" fmla="*/ 283 h 354"/>
                <a:gd name="T12" fmla="*/ 155 w 467"/>
                <a:gd name="T13" fmla="*/ 269 h 354"/>
                <a:gd name="T14" fmla="*/ 184 w 467"/>
                <a:gd name="T15" fmla="*/ 248 h 354"/>
                <a:gd name="T16" fmla="*/ 205 w 467"/>
                <a:gd name="T17" fmla="*/ 233 h 354"/>
                <a:gd name="T18" fmla="*/ 219 w 467"/>
                <a:gd name="T19" fmla="*/ 240 h 354"/>
                <a:gd name="T20" fmla="*/ 226 w 467"/>
                <a:gd name="T21" fmla="*/ 248 h 354"/>
                <a:gd name="T22" fmla="*/ 247 w 467"/>
                <a:gd name="T23" fmla="*/ 255 h 354"/>
                <a:gd name="T24" fmla="*/ 261 w 467"/>
                <a:gd name="T25" fmla="*/ 262 h 354"/>
                <a:gd name="T26" fmla="*/ 325 w 467"/>
                <a:gd name="T27" fmla="*/ 262 h 354"/>
                <a:gd name="T28" fmla="*/ 346 w 467"/>
                <a:gd name="T29" fmla="*/ 255 h 354"/>
                <a:gd name="T30" fmla="*/ 375 w 467"/>
                <a:gd name="T31" fmla="*/ 248 h 354"/>
                <a:gd name="T32" fmla="*/ 396 w 467"/>
                <a:gd name="T33" fmla="*/ 240 h 354"/>
                <a:gd name="T34" fmla="*/ 417 w 467"/>
                <a:gd name="T35" fmla="*/ 226 h 354"/>
                <a:gd name="T36" fmla="*/ 438 w 467"/>
                <a:gd name="T37" fmla="*/ 205 h 354"/>
                <a:gd name="T38" fmla="*/ 459 w 467"/>
                <a:gd name="T39" fmla="*/ 198 h 354"/>
                <a:gd name="T40" fmla="*/ 467 w 467"/>
                <a:gd name="T41" fmla="*/ 184 h 354"/>
                <a:gd name="T42" fmla="*/ 452 w 467"/>
                <a:gd name="T43" fmla="*/ 177 h 354"/>
                <a:gd name="T44" fmla="*/ 438 w 467"/>
                <a:gd name="T45" fmla="*/ 163 h 354"/>
                <a:gd name="T46" fmla="*/ 431 w 467"/>
                <a:gd name="T47" fmla="*/ 141 h 354"/>
                <a:gd name="T48" fmla="*/ 431 w 467"/>
                <a:gd name="T49" fmla="*/ 120 h 354"/>
                <a:gd name="T50" fmla="*/ 438 w 467"/>
                <a:gd name="T51" fmla="*/ 99 h 354"/>
                <a:gd name="T52" fmla="*/ 438 w 467"/>
                <a:gd name="T53" fmla="*/ 64 h 354"/>
                <a:gd name="T54" fmla="*/ 410 w 467"/>
                <a:gd name="T55" fmla="*/ 7 h 354"/>
                <a:gd name="T56" fmla="*/ 410 w 467"/>
                <a:gd name="T57" fmla="*/ 0 h 354"/>
                <a:gd name="T58" fmla="*/ 403 w 467"/>
                <a:gd name="T59" fmla="*/ 7 h 354"/>
                <a:gd name="T60" fmla="*/ 389 w 467"/>
                <a:gd name="T61" fmla="*/ 7 h 354"/>
                <a:gd name="T62" fmla="*/ 375 w 467"/>
                <a:gd name="T63" fmla="*/ 14 h 354"/>
                <a:gd name="T64" fmla="*/ 332 w 467"/>
                <a:gd name="T65" fmla="*/ 28 h 354"/>
                <a:gd name="T66" fmla="*/ 297 w 467"/>
                <a:gd name="T67" fmla="*/ 35 h 354"/>
                <a:gd name="T68" fmla="*/ 261 w 467"/>
                <a:gd name="T69" fmla="*/ 57 h 354"/>
                <a:gd name="T70" fmla="*/ 219 w 467"/>
                <a:gd name="T71" fmla="*/ 92 h 354"/>
                <a:gd name="T72" fmla="*/ 177 w 467"/>
                <a:gd name="T73" fmla="*/ 148 h 354"/>
                <a:gd name="T74" fmla="*/ 127 w 467"/>
                <a:gd name="T75" fmla="*/ 198 h 354"/>
                <a:gd name="T76" fmla="*/ 92 w 467"/>
                <a:gd name="T77" fmla="*/ 240 h 354"/>
                <a:gd name="T78" fmla="*/ 63 w 467"/>
                <a:gd name="T79" fmla="*/ 269 h 354"/>
                <a:gd name="T80" fmla="*/ 35 w 467"/>
                <a:gd name="T81" fmla="*/ 283 h 354"/>
                <a:gd name="T82" fmla="*/ 14 w 467"/>
                <a:gd name="T83" fmla="*/ 297 h 354"/>
                <a:gd name="T84" fmla="*/ 0 w 467"/>
                <a:gd name="T85" fmla="*/ 297 h 354"/>
                <a:gd name="T86" fmla="*/ 0 w 467"/>
                <a:gd name="T87" fmla="*/ 304 h 354"/>
                <a:gd name="T88" fmla="*/ 7 w 467"/>
                <a:gd name="T89" fmla="*/ 325 h 354"/>
                <a:gd name="T90" fmla="*/ 28 w 467"/>
                <a:gd name="T91" fmla="*/ 347 h 354"/>
                <a:gd name="T92" fmla="*/ 28 w 467"/>
                <a:gd name="T93" fmla="*/ 354 h 354"/>
                <a:gd name="T94" fmla="*/ 35 w 467"/>
                <a:gd name="T95" fmla="*/ 354 h 35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67"/>
                <a:gd name="T145" fmla="*/ 0 h 354"/>
                <a:gd name="T146" fmla="*/ 467 w 467"/>
                <a:gd name="T147" fmla="*/ 354 h 35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67" h="354">
                  <a:moveTo>
                    <a:pt x="35" y="354"/>
                  </a:moveTo>
                  <a:lnTo>
                    <a:pt x="42" y="354"/>
                  </a:lnTo>
                  <a:lnTo>
                    <a:pt x="63" y="332"/>
                  </a:lnTo>
                  <a:lnTo>
                    <a:pt x="70" y="318"/>
                  </a:lnTo>
                  <a:lnTo>
                    <a:pt x="113" y="290"/>
                  </a:lnTo>
                  <a:lnTo>
                    <a:pt x="134" y="283"/>
                  </a:lnTo>
                  <a:lnTo>
                    <a:pt x="155" y="269"/>
                  </a:lnTo>
                  <a:lnTo>
                    <a:pt x="184" y="248"/>
                  </a:lnTo>
                  <a:lnTo>
                    <a:pt x="205" y="233"/>
                  </a:lnTo>
                  <a:lnTo>
                    <a:pt x="219" y="240"/>
                  </a:lnTo>
                  <a:lnTo>
                    <a:pt x="226" y="248"/>
                  </a:lnTo>
                  <a:lnTo>
                    <a:pt x="247" y="255"/>
                  </a:lnTo>
                  <a:lnTo>
                    <a:pt x="261" y="262"/>
                  </a:lnTo>
                  <a:lnTo>
                    <a:pt x="325" y="262"/>
                  </a:lnTo>
                  <a:lnTo>
                    <a:pt x="346" y="255"/>
                  </a:lnTo>
                  <a:lnTo>
                    <a:pt x="375" y="248"/>
                  </a:lnTo>
                  <a:lnTo>
                    <a:pt x="396" y="240"/>
                  </a:lnTo>
                  <a:lnTo>
                    <a:pt x="417" y="226"/>
                  </a:lnTo>
                  <a:lnTo>
                    <a:pt x="438" y="205"/>
                  </a:lnTo>
                  <a:lnTo>
                    <a:pt x="459" y="198"/>
                  </a:lnTo>
                  <a:lnTo>
                    <a:pt x="467" y="184"/>
                  </a:lnTo>
                  <a:lnTo>
                    <a:pt x="452" y="177"/>
                  </a:lnTo>
                  <a:lnTo>
                    <a:pt x="438" y="163"/>
                  </a:lnTo>
                  <a:lnTo>
                    <a:pt x="431" y="141"/>
                  </a:lnTo>
                  <a:lnTo>
                    <a:pt x="431" y="120"/>
                  </a:lnTo>
                  <a:lnTo>
                    <a:pt x="438" y="99"/>
                  </a:lnTo>
                  <a:lnTo>
                    <a:pt x="438" y="64"/>
                  </a:lnTo>
                  <a:lnTo>
                    <a:pt x="410" y="7"/>
                  </a:lnTo>
                  <a:lnTo>
                    <a:pt x="410" y="0"/>
                  </a:lnTo>
                  <a:lnTo>
                    <a:pt x="403" y="7"/>
                  </a:lnTo>
                  <a:lnTo>
                    <a:pt x="389" y="7"/>
                  </a:lnTo>
                  <a:lnTo>
                    <a:pt x="375" y="14"/>
                  </a:lnTo>
                  <a:lnTo>
                    <a:pt x="332" y="28"/>
                  </a:lnTo>
                  <a:lnTo>
                    <a:pt x="297" y="35"/>
                  </a:lnTo>
                  <a:lnTo>
                    <a:pt x="261" y="57"/>
                  </a:lnTo>
                  <a:lnTo>
                    <a:pt x="219" y="92"/>
                  </a:lnTo>
                  <a:lnTo>
                    <a:pt x="177" y="148"/>
                  </a:lnTo>
                  <a:lnTo>
                    <a:pt x="127" y="198"/>
                  </a:lnTo>
                  <a:lnTo>
                    <a:pt x="92" y="240"/>
                  </a:lnTo>
                  <a:lnTo>
                    <a:pt x="63" y="269"/>
                  </a:lnTo>
                  <a:lnTo>
                    <a:pt x="35" y="283"/>
                  </a:lnTo>
                  <a:lnTo>
                    <a:pt x="14" y="297"/>
                  </a:lnTo>
                  <a:lnTo>
                    <a:pt x="0" y="297"/>
                  </a:lnTo>
                  <a:lnTo>
                    <a:pt x="0" y="304"/>
                  </a:lnTo>
                  <a:lnTo>
                    <a:pt x="7" y="325"/>
                  </a:lnTo>
                  <a:lnTo>
                    <a:pt x="28" y="347"/>
                  </a:lnTo>
                  <a:lnTo>
                    <a:pt x="28" y="354"/>
                  </a:lnTo>
                  <a:lnTo>
                    <a:pt x="35" y="354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68" name="Freeform 16"/>
            <p:cNvSpPr>
              <a:spLocks/>
            </p:cNvSpPr>
            <p:nvPr/>
          </p:nvSpPr>
          <p:spPr bwMode="auto">
            <a:xfrm>
              <a:off x="5329" y="54"/>
              <a:ext cx="198" cy="99"/>
            </a:xfrm>
            <a:custGeom>
              <a:avLst/>
              <a:gdLst>
                <a:gd name="T0" fmla="*/ 14 w 198"/>
                <a:gd name="T1" fmla="*/ 99 h 99"/>
                <a:gd name="T2" fmla="*/ 28 w 198"/>
                <a:gd name="T3" fmla="*/ 99 h 99"/>
                <a:gd name="T4" fmla="*/ 42 w 198"/>
                <a:gd name="T5" fmla="*/ 85 h 99"/>
                <a:gd name="T6" fmla="*/ 42 w 198"/>
                <a:gd name="T7" fmla="*/ 78 h 99"/>
                <a:gd name="T8" fmla="*/ 56 w 198"/>
                <a:gd name="T9" fmla="*/ 71 h 99"/>
                <a:gd name="T10" fmla="*/ 63 w 198"/>
                <a:gd name="T11" fmla="*/ 64 h 99"/>
                <a:gd name="T12" fmla="*/ 91 w 198"/>
                <a:gd name="T13" fmla="*/ 50 h 99"/>
                <a:gd name="T14" fmla="*/ 134 w 198"/>
                <a:gd name="T15" fmla="*/ 35 h 99"/>
                <a:gd name="T16" fmla="*/ 162 w 198"/>
                <a:gd name="T17" fmla="*/ 21 h 99"/>
                <a:gd name="T18" fmla="*/ 176 w 198"/>
                <a:gd name="T19" fmla="*/ 21 h 99"/>
                <a:gd name="T20" fmla="*/ 198 w 198"/>
                <a:gd name="T21" fmla="*/ 0 h 99"/>
                <a:gd name="T22" fmla="*/ 183 w 198"/>
                <a:gd name="T23" fmla="*/ 0 h 99"/>
                <a:gd name="T24" fmla="*/ 162 w 198"/>
                <a:gd name="T25" fmla="*/ 7 h 99"/>
                <a:gd name="T26" fmla="*/ 120 w 198"/>
                <a:gd name="T27" fmla="*/ 7 h 99"/>
                <a:gd name="T28" fmla="*/ 77 w 198"/>
                <a:gd name="T29" fmla="*/ 0 h 99"/>
                <a:gd name="T30" fmla="*/ 7 w 198"/>
                <a:gd name="T31" fmla="*/ 14 h 99"/>
                <a:gd name="T32" fmla="*/ 0 w 198"/>
                <a:gd name="T33" fmla="*/ 21 h 99"/>
                <a:gd name="T34" fmla="*/ 0 w 198"/>
                <a:gd name="T35" fmla="*/ 64 h 99"/>
                <a:gd name="T36" fmla="*/ 7 w 198"/>
                <a:gd name="T37" fmla="*/ 92 h 99"/>
                <a:gd name="T38" fmla="*/ 14 w 198"/>
                <a:gd name="T39" fmla="*/ 99 h 9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98"/>
                <a:gd name="T61" fmla="*/ 0 h 99"/>
                <a:gd name="T62" fmla="*/ 198 w 198"/>
                <a:gd name="T63" fmla="*/ 99 h 9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98" h="99">
                  <a:moveTo>
                    <a:pt x="14" y="99"/>
                  </a:moveTo>
                  <a:lnTo>
                    <a:pt x="28" y="99"/>
                  </a:lnTo>
                  <a:lnTo>
                    <a:pt x="42" y="85"/>
                  </a:lnTo>
                  <a:lnTo>
                    <a:pt x="42" y="78"/>
                  </a:lnTo>
                  <a:lnTo>
                    <a:pt x="56" y="71"/>
                  </a:lnTo>
                  <a:lnTo>
                    <a:pt x="63" y="64"/>
                  </a:lnTo>
                  <a:lnTo>
                    <a:pt x="91" y="50"/>
                  </a:lnTo>
                  <a:lnTo>
                    <a:pt x="134" y="35"/>
                  </a:lnTo>
                  <a:lnTo>
                    <a:pt x="162" y="21"/>
                  </a:lnTo>
                  <a:lnTo>
                    <a:pt x="176" y="21"/>
                  </a:lnTo>
                  <a:lnTo>
                    <a:pt x="198" y="0"/>
                  </a:lnTo>
                  <a:lnTo>
                    <a:pt x="183" y="0"/>
                  </a:lnTo>
                  <a:lnTo>
                    <a:pt x="162" y="7"/>
                  </a:lnTo>
                  <a:lnTo>
                    <a:pt x="120" y="7"/>
                  </a:lnTo>
                  <a:lnTo>
                    <a:pt x="77" y="0"/>
                  </a:lnTo>
                  <a:lnTo>
                    <a:pt x="7" y="14"/>
                  </a:lnTo>
                  <a:lnTo>
                    <a:pt x="0" y="21"/>
                  </a:lnTo>
                  <a:lnTo>
                    <a:pt x="0" y="64"/>
                  </a:lnTo>
                  <a:lnTo>
                    <a:pt x="7" y="92"/>
                  </a:lnTo>
                  <a:lnTo>
                    <a:pt x="14" y="99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69" name="Freeform 17"/>
            <p:cNvSpPr>
              <a:spLocks/>
            </p:cNvSpPr>
            <p:nvPr/>
          </p:nvSpPr>
          <p:spPr bwMode="auto">
            <a:xfrm>
              <a:off x="4833" y="118"/>
              <a:ext cx="545" cy="424"/>
            </a:xfrm>
            <a:custGeom>
              <a:avLst/>
              <a:gdLst>
                <a:gd name="T0" fmla="*/ 496 w 545"/>
                <a:gd name="T1" fmla="*/ 389 h 424"/>
                <a:gd name="T2" fmla="*/ 503 w 545"/>
                <a:gd name="T3" fmla="*/ 368 h 424"/>
                <a:gd name="T4" fmla="*/ 467 w 545"/>
                <a:gd name="T5" fmla="*/ 346 h 424"/>
                <a:gd name="T6" fmla="*/ 389 w 545"/>
                <a:gd name="T7" fmla="*/ 361 h 424"/>
                <a:gd name="T8" fmla="*/ 333 w 545"/>
                <a:gd name="T9" fmla="*/ 382 h 424"/>
                <a:gd name="T10" fmla="*/ 290 w 545"/>
                <a:gd name="T11" fmla="*/ 375 h 424"/>
                <a:gd name="T12" fmla="*/ 269 w 545"/>
                <a:gd name="T13" fmla="*/ 354 h 424"/>
                <a:gd name="T14" fmla="*/ 262 w 545"/>
                <a:gd name="T15" fmla="*/ 269 h 424"/>
                <a:gd name="T16" fmla="*/ 227 w 545"/>
                <a:gd name="T17" fmla="*/ 226 h 424"/>
                <a:gd name="T18" fmla="*/ 163 w 545"/>
                <a:gd name="T19" fmla="*/ 219 h 424"/>
                <a:gd name="T20" fmla="*/ 92 w 545"/>
                <a:gd name="T21" fmla="*/ 191 h 424"/>
                <a:gd name="T22" fmla="*/ 78 w 545"/>
                <a:gd name="T23" fmla="*/ 155 h 424"/>
                <a:gd name="T24" fmla="*/ 57 w 545"/>
                <a:gd name="T25" fmla="*/ 120 h 424"/>
                <a:gd name="T26" fmla="*/ 50 w 545"/>
                <a:gd name="T27" fmla="*/ 85 h 424"/>
                <a:gd name="T28" fmla="*/ 64 w 545"/>
                <a:gd name="T29" fmla="*/ 42 h 424"/>
                <a:gd name="T30" fmla="*/ 106 w 545"/>
                <a:gd name="T31" fmla="*/ 42 h 424"/>
                <a:gd name="T32" fmla="*/ 191 w 545"/>
                <a:gd name="T33" fmla="*/ 35 h 424"/>
                <a:gd name="T34" fmla="*/ 227 w 545"/>
                <a:gd name="T35" fmla="*/ 28 h 424"/>
                <a:gd name="T36" fmla="*/ 262 w 545"/>
                <a:gd name="T37" fmla="*/ 56 h 424"/>
                <a:gd name="T38" fmla="*/ 340 w 545"/>
                <a:gd name="T39" fmla="*/ 141 h 424"/>
                <a:gd name="T40" fmla="*/ 439 w 545"/>
                <a:gd name="T41" fmla="*/ 177 h 424"/>
                <a:gd name="T42" fmla="*/ 503 w 545"/>
                <a:gd name="T43" fmla="*/ 170 h 424"/>
                <a:gd name="T44" fmla="*/ 517 w 545"/>
                <a:gd name="T45" fmla="*/ 78 h 424"/>
                <a:gd name="T46" fmla="*/ 538 w 545"/>
                <a:gd name="T47" fmla="*/ 28 h 424"/>
                <a:gd name="T48" fmla="*/ 538 w 545"/>
                <a:gd name="T49" fmla="*/ 14 h 424"/>
                <a:gd name="T50" fmla="*/ 517 w 545"/>
                <a:gd name="T51" fmla="*/ 7 h 424"/>
                <a:gd name="T52" fmla="*/ 92 w 545"/>
                <a:gd name="T53" fmla="*/ 0 h 424"/>
                <a:gd name="T54" fmla="*/ 22 w 545"/>
                <a:gd name="T55" fmla="*/ 14 h 424"/>
                <a:gd name="T56" fmla="*/ 0 w 545"/>
                <a:gd name="T57" fmla="*/ 99 h 424"/>
                <a:gd name="T58" fmla="*/ 7 w 545"/>
                <a:gd name="T59" fmla="*/ 247 h 424"/>
                <a:gd name="T60" fmla="*/ 78 w 545"/>
                <a:gd name="T61" fmla="*/ 346 h 424"/>
                <a:gd name="T62" fmla="*/ 191 w 545"/>
                <a:gd name="T63" fmla="*/ 403 h 424"/>
                <a:gd name="T64" fmla="*/ 340 w 545"/>
                <a:gd name="T65" fmla="*/ 424 h 424"/>
                <a:gd name="T66" fmla="*/ 474 w 545"/>
                <a:gd name="T67" fmla="*/ 403 h 424"/>
                <a:gd name="T68" fmla="*/ 496 w 545"/>
                <a:gd name="T69" fmla="*/ 396 h 42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45"/>
                <a:gd name="T106" fmla="*/ 0 h 424"/>
                <a:gd name="T107" fmla="*/ 545 w 545"/>
                <a:gd name="T108" fmla="*/ 424 h 42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45" h="424">
                  <a:moveTo>
                    <a:pt x="488" y="389"/>
                  </a:moveTo>
                  <a:lnTo>
                    <a:pt x="496" y="389"/>
                  </a:lnTo>
                  <a:lnTo>
                    <a:pt x="503" y="382"/>
                  </a:lnTo>
                  <a:lnTo>
                    <a:pt x="503" y="368"/>
                  </a:lnTo>
                  <a:lnTo>
                    <a:pt x="496" y="361"/>
                  </a:lnTo>
                  <a:lnTo>
                    <a:pt x="467" y="346"/>
                  </a:lnTo>
                  <a:lnTo>
                    <a:pt x="404" y="346"/>
                  </a:lnTo>
                  <a:lnTo>
                    <a:pt x="389" y="361"/>
                  </a:lnTo>
                  <a:lnTo>
                    <a:pt x="347" y="375"/>
                  </a:lnTo>
                  <a:lnTo>
                    <a:pt x="333" y="382"/>
                  </a:lnTo>
                  <a:lnTo>
                    <a:pt x="305" y="382"/>
                  </a:lnTo>
                  <a:lnTo>
                    <a:pt x="290" y="375"/>
                  </a:lnTo>
                  <a:lnTo>
                    <a:pt x="283" y="361"/>
                  </a:lnTo>
                  <a:lnTo>
                    <a:pt x="269" y="354"/>
                  </a:lnTo>
                  <a:lnTo>
                    <a:pt x="262" y="339"/>
                  </a:lnTo>
                  <a:lnTo>
                    <a:pt x="262" y="269"/>
                  </a:lnTo>
                  <a:lnTo>
                    <a:pt x="255" y="240"/>
                  </a:lnTo>
                  <a:lnTo>
                    <a:pt x="227" y="226"/>
                  </a:lnTo>
                  <a:lnTo>
                    <a:pt x="198" y="226"/>
                  </a:lnTo>
                  <a:lnTo>
                    <a:pt x="163" y="219"/>
                  </a:lnTo>
                  <a:lnTo>
                    <a:pt x="121" y="205"/>
                  </a:lnTo>
                  <a:lnTo>
                    <a:pt x="92" y="191"/>
                  </a:lnTo>
                  <a:lnTo>
                    <a:pt x="85" y="177"/>
                  </a:lnTo>
                  <a:lnTo>
                    <a:pt x="78" y="155"/>
                  </a:lnTo>
                  <a:lnTo>
                    <a:pt x="64" y="127"/>
                  </a:lnTo>
                  <a:lnTo>
                    <a:pt x="57" y="120"/>
                  </a:lnTo>
                  <a:lnTo>
                    <a:pt x="50" y="106"/>
                  </a:lnTo>
                  <a:lnTo>
                    <a:pt x="50" y="85"/>
                  </a:lnTo>
                  <a:lnTo>
                    <a:pt x="57" y="56"/>
                  </a:lnTo>
                  <a:lnTo>
                    <a:pt x="64" y="42"/>
                  </a:lnTo>
                  <a:lnTo>
                    <a:pt x="78" y="35"/>
                  </a:lnTo>
                  <a:lnTo>
                    <a:pt x="106" y="42"/>
                  </a:lnTo>
                  <a:lnTo>
                    <a:pt x="170" y="42"/>
                  </a:lnTo>
                  <a:lnTo>
                    <a:pt x="191" y="35"/>
                  </a:lnTo>
                  <a:lnTo>
                    <a:pt x="213" y="35"/>
                  </a:lnTo>
                  <a:lnTo>
                    <a:pt x="227" y="28"/>
                  </a:lnTo>
                  <a:lnTo>
                    <a:pt x="241" y="42"/>
                  </a:lnTo>
                  <a:lnTo>
                    <a:pt x="262" y="56"/>
                  </a:lnTo>
                  <a:lnTo>
                    <a:pt x="319" y="113"/>
                  </a:lnTo>
                  <a:lnTo>
                    <a:pt x="340" y="141"/>
                  </a:lnTo>
                  <a:lnTo>
                    <a:pt x="411" y="170"/>
                  </a:lnTo>
                  <a:lnTo>
                    <a:pt x="439" y="177"/>
                  </a:lnTo>
                  <a:lnTo>
                    <a:pt x="460" y="184"/>
                  </a:lnTo>
                  <a:lnTo>
                    <a:pt x="503" y="170"/>
                  </a:lnTo>
                  <a:lnTo>
                    <a:pt x="517" y="127"/>
                  </a:lnTo>
                  <a:lnTo>
                    <a:pt x="517" y="78"/>
                  </a:lnTo>
                  <a:lnTo>
                    <a:pt x="524" y="56"/>
                  </a:lnTo>
                  <a:lnTo>
                    <a:pt x="538" y="28"/>
                  </a:lnTo>
                  <a:lnTo>
                    <a:pt x="545" y="21"/>
                  </a:lnTo>
                  <a:lnTo>
                    <a:pt x="538" y="14"/>
                  </a:lnTo>
                  <a:lnTo>
                    <a:pt x="531" y="14"/>
                  </a:lnTo>
                  <a:lnTo>
                    <a:pt x="517" y="7"/>
                  </a:lnTo>
                  <a:lnTo>
                    <a:pt x="128" y="7"/>
                  </a:lnTo>
                  <a:lnTo>
                    <a:pt x="92" y="0"/>
                  </a:lnTo>
                  <a:lnTo>
                    <a:pt x="43" y="0"/>
                  </a:lnTo>
                  <a:lnTo>
                    <a:pt x="22" y="14"/>
                  </a:lnTo>
                  <a:lnTo>
                    <a:pt x="7" y="49"/>
                  </a:lnTo>
                  <a:lnTo>
                    <a:pt x="0" y="99"/>
                  </a:lnTo>
                  <a:lnTo>
                    <a:pt x="0" y="205"/>
                  </a:lnTo>
                  <a:lnTo>
                    <a:pt x="7" y="247"/>
                  </a:lnTo>
                  <a:lnTo>
                    <a:pt x="50" y="318"/>
                  </a:lnTo>
                  <a:lnTo>
                    <a:pt x="78" y="346"/>
                  </a:lnTo>
                  <a:lnTo>
                    <a:pt x="149" y="389"/>
                  </a:lnTo>
                  <a:lnTo>
                    <a:pt x="191" y="403"/>
                  </a:lnTo>
                  <a:lnTo>
                    <a:pt x="241" y="417"/>
                  </a:lnTo>
                  <a:lnTo>
                    <a:pt x="340" y="424"/>
                  </a:lnTo>
                  <a:lnTo>
                    <a:pt x="453" y="410"/>
                  </a:lnTo>
                  <a:lnTo>
                    <a:pt x="474" y="403"/>
                  </a:lnTo>
                  <a:lnTo>
                    <a:pt x="488" y="403"/>
                  </a:lnTo>
                  <a:lnTo>
                    <a:pt x="496" y="396"/>
                  </a:lnTo>
                  <a:lnTo>
                    <a:pt x="488" y="389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70" name="Freeform 18"/>
            <p:cNvSpPr>
              <a:spLocks/>
            </p:cNvSpPr>
            <p:nvPr/>
          </p:nvSpPr>
          <p:spPr bwMode="auto">
            <a:xfrm>
              <a:off x="4897" y="486"/>
              <a:ext cx="502" cy="375"/>
            </a:xfrm>
            <a:custGeom>
              <a:avLst/>
              <a:gdLst>
                <a:gd name="T0" fmla="*/ 42 w 502"/>
                <a:gd name="T1" fmla="*/ 375 h 375"/>
                <a:gd name="T2" fmla="*/ 85 w 502"/>
                <a:gd name="T3" fmla="*/ 361 h 375"/>
                <a:gd name="T4" fmla="*/ 92 w 502"/>
                <a:gd name="T5" fmla="*/ 353 h 375"/>
                <a:gd name="T6" fmla="*/ 106 w 502"/>
                <a:gd name="T7" fmla="*/ 346 h 375"/>
                <a:gd name="T8" fmla="*/ 134 w 502"/>
                <a:gd name="T9" fmla="*/ 325 h 375"/>
                <a:gd name="T10" fmla="*/ 170 w 502"/>
                <a:gd name="T11" fmla="*/ 304 h 375"/>
                <a:gd name="T12" fmla="*/ 191 w 502"/>
                <a:gd name="T13" fmla="*/ 290 h 375"/>
                <a:gd name="T14" fmla="*/ 212 w 502"/>
                <a:gd name="T15" fmla="*/ 269 h 375"/>
                <a:gd name="T16" fmla="*/ 255 w 502"/>
                <a:gd name="T17" fmla="*/ 240 h 375"/>
                <a:gd name="T18" fmla="*/ 269 w 502"/>
                <a:gd name="T19" fmla="*/ 233 h 375"/>
                <a:gd name="T20" fmla="*/ 283 w 502"/>
                <a:gd name="T21" fmla="*/ 233 h 375"/>
                <a:gd name="T22" fmla="*/ 290 w 502"/>
                <a:gd name="T23" fmla="*/ 240 h 375"/>
                <a:gd name="T24" fmla="*/ 297 w 502"/>
                <a:gd name="T25" fmla="*/ 254 h 375"/>
                <a:gd name="T26" fmla="*/ 325 w 502"/>
                <a:gd name="T27" fmla="*/ 269 h 375"/>
                <a:gd name="T28" fmla="*/ 340 w 502"/>
                <a:gd name="T29" fmla="*/ 269 h 375"/>
                <a:gd name="T30" fmla="*/ 354 w 502"/>
                <a:gd name="T31" fmla="*/ 261 h 375"/>
                <a:gd name="T32" fmla="*/ 417 w 502"/>
                <a:gd name="T33" fmla="*/ 261 h 375"/>
                <a:gd name="T34" fmla="*/ 446 w 502"/>
                <a:gd name="T35" fmla="*/ 254 h 375"/>
                <a:gd name="T36" fmla="*/ 488 w 502"/>
                <a:gd name="T37" fmla="*/ 226 h 375"/>
                <a:gd name="T38" fmla="*/ 502 w 502"/>
                <a:gd name="T39" fmla="*/ 212 h 375"/>
                <a:gd name="T40" fmla="*/ 488 w 502"/>
                <a:gd name="T41" fmla="*/ 184 h 375"/>
                <a:gd name="T42" fmla="*/ 488 w 502"/>
                <a:gd name="T43" fmla="*/ 85 h 375"/>
                <a:gd name="T44" fmla="*/ 481 w 502"/>
                <a:gd name="T45" fmla="*/ 56 h 375"/>
                <a:gd name="T46" fmla="*/ 453 w 502"/>
                <a:gd name="T47" fmla="*/ 14 h 375"/>
                <a:gd name="T48" fmla="*/ 439 w 502"/>
                <a:gd name="T49" fmla="*/ 0 h 375"/>
                <a:gd name="T50" fmla="*/ 432 w 502"/>
                <a:gd name="T51" fmla="*/ 0 h 375"/>
                <a:gd name="T52" fmla="*/ 439 w 502"/>
                <a:gd name="T53" fmla="*/ 0 h 375"/>
                <a:gd name="T54" fmla="*/ 432 w 502"/>
                <a:gd name="T55" fmla="*/ 0 h 375"/>
                <a:gd name="T56" fmla="*/ 410 w 502"/>
                <a:gd name="T57" fmla="*/ 21 h 375"/>
                <a:gd name="T58" fmla="*/ 354 w 502"/>
                <a:gd name="T59" fmla="*/ 49 h 375"/>
                <a:gd name="T60" fmla="*/ 311 w 502"/>
                <a:gd name="T61" fmla="*/ 78 h 375"/>
                <a:gd name="T62" fmla="*/ 262 w 502"/>
                <a:gd name="T63" fmla="*/ 120 h 375"/>
                <a:gd name="T64" fmla="*/ 205 w 502"/>
                <a:gd name="T65" fmla="*/ 162 h 375"/>
                <a:gd name="T66" fmla="*/ 141 w 502"/>
                <a:gd name="T67" fmla="*/ 219 h 375"/>
                <a:gd name="T68" fmla="*/ 64 w 502"/>
                <a:gd name="T69" fmla="*/ 276 h 375"/>
                <a:gd name="T70" fmla="*/ 28 w 502"/>
                <a:gd name="T71" fmla="*/ 304 h 375"/>
                <a:gd name="T72" fmla="*/ 7 w 502"/>
                <a:gd name="T73" fmla="*/ 325 h 375"/>
                <a:gd name="T74" fmla="*/ 0 w 502"/>
                <a:gd name="T75" fmla="*/ 346 h 375"/>
                <a:gd name="T76" fmla="*/ 0 w 502"/>
                <a:gd name="T77" fmla="*/ 361 h 375"/>
                <a:gd name="T78" fmla="*/ 21 w 502"/>
                <a:gd name="T79" fmla="*/ 375 h 375"/>
                <a:gd name="T80" fmla="*/ 42 w 502"/>
                <a:gd name="T81" fmla="*/ 375 h 375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02"/>
                <a:gd name="T124" fmla="*/ 0 h 375"/>
                <a:gd name="T125" fmla="*/ 502 w 502"/>
                <a:gd name="T126" fmla="*/ 375 h 375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02" h="375">
                  <a:moveTo>
                    <a:pt x="42" y="375"/>
                  </a:moveTo>
                  <a:lnTo>
                    <a:pt x="85" y="361"/>
                  </a:lnTo>
                  <a:lnTo>
                    <a:pt x="92" y="353"/>
                  </a:lnTo>
                  <a:lnTo>
                    <a:pt x="106" y="346"/>
                  </a:lnTo>
                  <a:lnTo>
                    <a:pt x="134" y="325"/>
                  </a:lnTo>
                  <a:lnTo>
                    <a:pt x="170" y="304"/>
                  </a:lnTo>
                  <a:lnTo>
                    <a:pt x="191" y="290"/>
                  </a:lnTo>
                  <a:lnTo>
                    <a:pt x="212" y="269"/>
                  </a:lnTo>
                  <a:lnTo>
                    <a:pt x="255" y="240"/>
                  </a:lnTo>
                  <a:lnTo>
                    <a:pt x="269" y="233"/>
                  </a:lnTo>
                  <a:lnTo>
                    <a:pt x="283" y="233"/>
                  </a:lnTo>
                  <a:lnTo>
                    <a:pt x="290" y="240"/>
                  </a:lnTo>
                  <a:lnTo>
                    <a:pt x="297" y="254"/>
                  </a:lnTo>
                  <a:lnTo>
                    <a:pt x="325" y="269"/>
                  </a:lnTo>
                  <a:lnTo>
                    <a:pt x="340" y="269"/>
                  </a:lnTo>
                  <a:lnTo>
                    <a:pt x="354" y="261"/>
                  </a:lnTo>
                  <a:lnTo>
                    <a:pt x="417" y="261"/>
                  </a:lnTo>
                  <a:lnTo>
                    <a:pt x="446" y="254"/>
                  </a:lnTo>
                  <a:lnTo>
                    <a:pt x="488" y="226"/>
                  </a:lnTo>
                  <a:lnTo>
                    <a:pt x="502" y="212"/>
                  </a:lnTo>
                  <a:lnTo>
                    <a:pt x="488" y="184"/>
                  </a:lnTo>
                  <a:lnTo>
                    <a:pt x="488" y="85"/>
                  </a:lnTo>
                  <a:lnTo>
                    <a:pt x="481" y="56"/>
                  </a:lnTo>
                  <a:lnTo>
                    <a:pt x="453" y="14"/>
                  </a:lnTo>
                  <a:lnTo>
                    <a:pt x="439" y="0"/>
                  </a:lnTo>
                  <a:lnTo>
                    <a:pt x="432" y="0"/>
                  </a:lnTo>
                  <a:lnTo>
                    <a:pt x="439" y="0"/>
                  </a:lnTo>
                  <a:lnTo>
                    <a:pt x="432" y="0"/>
                  </a:lnTo>
                  <a:lnTo>
                    <a:pt x="410" y="21"/>
                  </a:lnTo>
                  <a:lnTo>
                    <a:pt x="354" y="49"/>
                  </a:lnTo>
                  <a:lnTo>
                    <a:pt x="311" y="78"/>
                  </a:lnTo>
                  <a:lnTo>
                    <a:pt x="262" y="120"/>
                  </a:lnTo>
                  <a:lnTo>
                    <a:pt x="205" y="162"/>
                  </a:lnTo>
                  <a:lnTo>
                    <a:pt x="141" y="219"/>
                  </a:lnTo>
                  <a:lnTo>
                    <a:pt x="64" y="276"/>
                  </a:lnTo>
                  <a:lnTo>
                    <a:pt x="28" y="304"/>
                  </a:lnTo>
                  <a:lnTo>
                    <a:pt x="7" y="325"/>
                  </a:lnTo>
                  <a:lnTo>
                    <a:pt x="0" y="346"/>
                  </a:lnTo>
                  <a:lnTo>
                    <a:pt x="0" y="361"/>
                  </a:lnTo>
                  <a:lnTo>
                    <a:pt x="21" y="375"/>
                  </a:lnTo>
                  <a:lnTo>
                    <a:pt x="42" y="375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71" name="Freeform 19"/>
            <p:cNvSpPr>
              <a:spLocks/>
            </p:cNvSpPr>
            <p:nvPr/>
          </p:nvSpPr>
          <p:spPr bwMode="auto">
            <a:xfrm>
              <a:off x="4756" y="54"/>
              <a:ext cx="763" cy="531"/>
            </a:xfrm>
            <a:custGeom>
              <a:avLst/>
              <a:gdLst>
                <a:gd name="T0" fmla="*/ 587 w 763"/>
                <a:gd name="T1" fmla="*/ 488 h 531"/>
                <a:gd name="T2" fmla="*/ 594 w 763"/>
                <a:gd name="T3" fmla="*/ 474 h 531"/>
                <a:gd name="T4" fmla="*/ 558 w 763"/>
                <a:gd name="T5" fmla="*/ 425 h 531"/>
                <a:gd name="T6" fmla="*/ 495 w 763"/>
                <a:gd name="T7" fmla="*/ 425 h 531"/>
                <a:gd name="T8" fmla="*/ 445 w 763"/>
                <a:gd name="T9" fmla="*/ 439 h 531"/>
                <a:gd name="T10" fmla="*/ 389 w 763"/>
                <a:gd name="T11" fmla="*/ 467 h 531"/>
                <a:gd name="T12" fmla="*/ 360 w 763"/>
                <a:gd name="T13" fmla="*/ 460 h 531"/>
                <a:gd name="T14" fmla="*/ 339 w 763"/>
                <a:gd name="T15" fmla="*/ 432 h 531"/>
                <a:gd name="T16" fmla="*/ 325 w 763"/>
                <a:gd name="T17" fmla="*/ 311 h 531"/>
                <a:gd name="T18" fmla="*/ 290 w 763"/>
                <a:gd name="T19" fmla="*/ 297 h 531"/>
                <a:gd name="T20" fmla="*/ 226 w 763"/>
                <a:gd name="T21" fmla="*/ 290 h 531"/>
                <a:gd name="T22" fmla="*/ 183 w 763"/>
                <a:gd name="T23" fmla="*/ 276 h 531"/>
                <a:gd name="T24" fmla="*/ 148 w 763"/>
                <a:gd name="T25" fmla="*/ 226 h 531"/>
                <a:gd name="T26" fmla="*/ 141 w 763"/>
                <a:gd name="T27" fmla="*/ 198 h 531"/>
                <a:gd name="T28" fmla="*/ 120 w 763"/>
                <a:gd name="T29" fmla="*/ 142 h 531"/>
                <a:gd name="T30" fmla="*/ 127 w 763"/>
                <a:gd name="T31" fmla="*/ 106 h 531"/>
                <a:gd name="T32" fmla="*/ 155 w 763"/>
                <a:gd name="T33" fmla="*/ 92 h 531"/>
                <a:gd name="T34" fmla="*/ 282 w 763"/>
                <a:gd name="T35" fmla="*/ 85 h 531"/>
                <a:gd name="T36" fmla="*/ 304 w 763"/>
                <a:gd name="T37" fmla="*/ 78 h 531"/>
                <a:gd name="T38" fmla="*/ 339 w 763"/>
                <a:gd name="T39" fmla="*/ 106 h 531"/>
                <a:gd name="T40" fmla="*/ 452 w 763"/>
                <a:gd name="T41" fmla="*/ 212 h 531"/>
                <a:gd name="T42" fmla="*/ 516 w 763"/>
                <a:gd name="T43" fmla="*/ 241 h 531"/>
                <a:gd name="T44" fmla="*/ 558 w 763"/>
                <a:gd name="T45" fmla="*/ 234 h 531"/>
                <a:gd name="T46" fmla="*/ 580 w 763"/>
                <a:gd name="T47" fmla="*/ 212 h 531"/>
                <a:gd name="T48" fmla="*/ 594 w 763"/>
                <a:gd name="T49" fmla="*/ 120 h 531"/>
                <a:gd name="T50" fmla="*/ 629 w 763"/>
                <a:gd name="T51" fmla="*/ 57 h 531"/>
                <a:gd name="T52" fmla="*/ 728 w 763"/>
                <a:gd name="T53" fmla="*/ 21 h 531"/>
                <a:gd name="T54" fmla="*/ 756 w 763"/>
                <a:gd name="T55" fmla="*/ 0 h 531"/>
                <a:gd name="T56" fmla="*/ 622 w 763"/>
                <a:gd name="T57" fmla="*/ 0 h 531"/>
                <a:gd name="T58" fmla="*/ 523 w 763"/>
                <a:gd name="T59" fmla="*/ 14 h 531"/>
                <a:gd name="T60" fmla="*/ 396 w 763"/>
                <a:gd name="T61" fmla="*/ 21 h 531"/>
                <a:gd name="T62" fmla="*/ 247 w 763"/>
                <a:gd name="T63" fmla="*/ 28 h 531"/>
                <a:gd name="T64" fmla="*/ 169 w 763"/>
                <a:gd name="T65" fmla="*/ 43 h 531"/>
                <a:gd name="T66" fmla="*/ 49 w 763"/>
                <a:gd name="T67" fmla="*/ 99 h 531"/>
                <a:gd name="T68" fmla="*/ 7 w 763"/>
                <a:gd name="T69" fmla="*/ 163 h 531"/>
                <a:gd name="T70" fmla="*/ 0 w 763"/>
                <a:gd name="T71" fmla="*/ 255 h 531"/>
                <a:gd name="T72" fmla="*/ 49 w 763"/>
                <a:gd name="T73" fmla="*/ 340 h 531"/>
                <a:gd name="T74" fmla="*/ 148 w 763"/>
                <a:gd name="T75" fmla="*/ 403 h 531"/>
                <a:gd name="T76" fmla="*/ 261 w 763"/>
                <a:gd name="T77" fmla="*/ 467 h 531"/>
                <a:gd name="T78" fmla="*/ 403 w 763"/>
                <a:gd name="T79" fmla="*/ 517 h 531"/>
                <a:gd name="T80" fmla="*/ 523 w 763"/>
                <a:gd name="T81" fmla="*/ 531 h 531"/>
                <a:gd name="T82" fmla="*/ 558 w 763"/>
                <a:gd name="T83" fmla="*/ 495 h 53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763"/>
                <a:gd name="T127" fmla="*/ 0 h 531"/>
                <a:gd name="T128" fmla="*/ 763 w 763"/>
                <a:gd name="T129" fmla="*/ 531 h 531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763" h="531">
                  <a:moveTo>
                    <a:pt x="565" y="481"/>
                  </a:moveTo>
                  <a:lnTo>
                    <a:pt x="587" y="488"/>
                  </a:lnTo>
                  <a:lnTo>
                    <a:pt x="594" y="495"/>
                  </a:lnTo>
                  <a:lnTo>
                    <a:pt x="594" y="474"/>
                  </a:lnTo>
                  <a:lnTo>
                    <a:pt x="587" y="453"/>
                  </a:lnTo>
                  <a:lnTo>
                    <a:pt x="558" y="425"/>
                  </a:lnTo>
                  <a:lnTo>
                    <a:pt x="530" y="418"/>
                  </a:lnTo>
                  <a:lnTo>
                    <a:pt x="495" y="425"/>
                  </a:lnTo>
                  <a:lnTo>
                    <a:pt x="473" y="432"/>
                  </a:lnTo>
                  <a:lnTo>
                    <a:pt x="445" y="439"/>
                  </a:lnTo>
                  <a:lnTo>
                    <a:pt x="410" y="453"/>
                  </a:lnTo>
                  <a:lnTo>
                    <a:pt x="389" y="467"/>
                  </a:lnTo>
                  <a:lnTo>
                    <a:pt x="367" y="467"/>
                  </a:lnTo>
                  <a:lnTo>
                    <a:pt x="360" y="460"/>
                  </a:lnTo>
                  <a:lnTo>
                    <a:pt x="353" y="439"/>
                  </a:lnTo>
                  <a:lnTo>
                    <a:pt x="339" y="432"/>
                  </a:lnTo>
                  <a:lnTo>
                    <a:pt x="325" y="403"/>
                  </a:lnTo>
                  <a:lnTo>
                    <a:pt x="325" y="311"/>
                  </a:lnTo>
                  <a:lnTo>
                    <a:pt x="318" y="297"/>
                  </a:lnTo>
                  <a:lnTo>
                    <a:pt x="290" y="297"/>
                  </a:lnTo>
                  <a:lnTo>
                    <a:pt x="254" y="290"/>
                  </a:lnTo>
                  <a:lnTo>
                    <a:pt x="226" y="290"/>
                  </a:lnTo>
                  <a:lnTo>
                    <a:pt x="198" y="283"/>
                  </a:lnTo>
                  <a:lnTo>
                    <a:pt x="183" y="276"/>
                  </a:lnTo>
                  <a:lnTo>
                    <a:pt x="162" y="255"/>
                  </a:lnTo>
                  <a:lnTo>
                    <a:pt x="148" y="226"/>
                  </a:lnTo>
                  <a:lnTo>
                    <a:pt x="148" y="212"/>
                  </a:lnTo>
                  <a:lnTo>
                    <a:pt x="141" y="198"/>
                  </a:lnTo>
                  <a:lnTo>
                    <a:pt x="120" y="177"/>
                  </a:lnTo>
                  <a:lnTo>
                    <a:pt x="120" y="142"/>
                  </a:lnTo>
                  <a:lnTo>
                    <a:pt x="127" y="127"/>
                  </a:lnTo>
                  <a:lnTo>
                    <a:pt x="127" y="106"/>
                  </a:lnTo>
                  <a:lnTo>
                    <a:pt x="134" y="92"/>
                  </a:lnTo>
                  <a:lnTo>
                    <a:pt x="155" y="92"/>
                  </a:lnTo>
                  <a:lnTo>
                    <a:pt x="176" y="85"/>
                  </a:lnTo>
                  <a:lnTo>
                    <a:pt x="282" y="85"/>
                  </a:lnTo>
                  <a:lnTo>
                    <a:pt x="290" y="78"/>
                  </a:lnTo>
                  <a:lnTo>
                    <a:pt x="304" y="78"/>
                  </a:lnTo>
                  <a:lnTo>
                    <a:pt x="318" y="85"/>
                  </a:lnTo>
                  <a:lnTo>
                    <a:pt x="339" y="106"/>
                  </a:lnTo>
                  <a:lnTo>
                    <a:pt x="367" y="127"/>
                  </a:lnTo>
                  <a:lnTo>
                    <a:pt x="452" y="212"/>
                  </a:lnTo>
                  <a:lnTo>
                    <a:pt x="488" y="226"/>
                  </a:lnTo>
                  <a:lnTo>
                    <a:pt x="516" y="241"/>
                  </a:lnTo>
                  <a:lnTo>
                    <a:pt x="537" y="241"/>
                  </a:lnTo>
                  <a:lnTo>
                    <a:pt x="558" y="234"/>
                  </a:lnTo>
                  <a:lnTo>
                    <a:pt x="573" y="226"/>
                  </a:lnTo>
                  <a:lnTo>
                    <a:pt x="580" y="212"/>
                  </a:lnTo>
                  <a:lnTo>
                    <a:pt x="580" y="142"/>
                  </a:lnTo>
                  <a:lnTo>
                    <a:pt x="594" y="120"/>
                  </a:lnTo>
                  <a:lnTo>
                    <a:pt x="601" y="99"/>
                  </a:lnTo>
                  <a:lnTo>
                    <a:pt x="629" y="57"/>
                  </a:lnTo>
                  <a:lnTo>
                    <a:pt x="643" y="50"/>
                  </a:lnTo>
                  <a:lnTo>
                    <a:pt x="728" y="21"/>
                  </a:lnTo>
                  <a:lnTo>
                    <a:pt x="756" y="7"/>
                  </a:lnTo>
                  <a:lnTo>
                    <a:pt x="756" y="0"/>
                  </a:lnTo>
                  <a:lnTo>
                    <a:pt x="763" y="0"/>
                  </a:lnTo>
                  <a:lnTo>
                    <a:pt x="622" y="0"/>
                  </a:lnTo>
                  <a:lnTo>
                    <a:pt x="580" y="7"/>
                  </a:lnTo>
                  <a:lnTo>
                    <a:pt x="523" y="14"/>
                  </a:lnTo>
                  <a:lnTo>
                    <a:pt x="459" y="21"/>
                  </a:lnTo>
                  <a:lnTo>
                    <a:pt x="396" y="21"/>
                  </a:lnTo>
                  <a:lnTo>
                    <a:pt x="339" y="28"/>
                  </a:lnTo>
                  <a:lnTo>
                    <a:pt x="247" y="28"/>
                  </a:lnTo>
                  <a:lnTo>
                    <a:pt x="205" y="35"/>
                  </a:lnTo>
                  <a:lnTo>
                    <a:pt x="169" y="43"/>
                  </a:lnTo>
                  <a:lnTo>
                    <a:pt x="84" y="78"/>
                  </a:lnTo>
                  <a:lnTo>
                    <a:pt x="49" y="99"/>
                  </a:lnTo>
                  <a:lnTo>
                    <a:pt x="21" y="127"/>
                  </a:lnTo>
                  <a:lnTo>
                    <a:pt x="7" y="163"/>
                  </a:lnTo>
                  <a:lnTo>
                    <a:pt x="0" y="212"/>
                  </a:lnTo>
                  <a:lnTo>
                    <a:pt x="0" y="255"/>
                  </a:lnTo>
                  <a:lnTo>
                    <a:pt x="14" y="297"/>
                  </a:lnTo>
                  <a:lnTo>
                    <a:pt x="49" y="340"/>
                  </a:lnTo>
                  <a:lnTo>
                    <a:pt x="92" y="375"/>
                  </a:lnTo>
                  <a:lnTo>
                    <a:pt x="148" y="403"/>
                  </a:lnTo>
                  <a:lnTo>
                    <a:pt x="191" y="432"/>
                  </a:lnTo>
                  <a:lnTo>
                    <a:pt x="261" y="467"/>
                  </a:lnTo>
                  <a:lnTo>
                    <a:pt x="325" y="488"/>
                  </a:lnTo>
                  <a:lnTo>
                    <a:pt x="403" y="517"/>
                  </a:lnTo>
                  <a:lnTo>
                    <a:pt x="488" y="531"/>
                  </a:lnTo>
                  <a:lnTo>
                    <a:pt x="523" y="531"/>
                  </a:lnTo>
                  <a:lnTo>
                    <a:pt x="544" y="517"/>
                  </a:lnTo>
                  <a:lnTo>
                    <a:pt x="558" y="495"/>
                  </a:lnTo>
                  <a:lnTo>
                    <a:pt x="565" y="481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72" name="Freeform 20"/>
            <p:cNvSpPr>
              <a:spLocks/>
            </p:cNvSpPr>
            <p:nvPr/>
          </p:nvSpPr>
          <p:spPr bwMode="auto">
            <a:xfrm>
              <a:off x="4911" y="500"/>
              <a:ext cx="467" cy="339"/>
            </a:xfrm>
            <a:custGeom>
              <a:avLst/>
              <a:gdLst>
                <a:gd name="T0" fmla="*/ 14 w 467"/>
                <a:gd name="T1" fmla="*/ 339 h 339"/>
                <a:gd name="T2" fmla="*/ 36 w 467"/>
                <a:gd name="T3" fmla="*/ 339 h 339"/>
                <a:gd name="T4" fmla="*/ 50 w 467"/>
                <a:gd name="T5" fmla="*/ 332 h 339"/>
                <a:gd name="T6" fmla="*/ 57 w 467"/>
                <a:gd name="T7" fmla="*/ 325 h 339"/>
                <a:gd name="T8" fmla="*/ 99 w 467"/>
                <a:gd name="T9" fmla="*/ 304 h 339"/>
                <a:gd name="T10" fmla="*/ 120 w 467"/>
                <a:gd name="T11" fmla="*/ 290 h 339"/>
                <a:gd name="T12" fmla="*/ 227 w 467"/>
                <a:gd name="T13" fmla="*/ 226 h 339"/>
                <a:gd name="T14" fmla="*/ 255 w 467"/>
                <a:gd name="T15" fmla="*/ 205 h 339"/>
                <a:gd name="T16" fmla="*/ 269 w 467"/>
                <a:gd name="T17" fmla="*/ 205 h 339"/>
                <a:gd name="T18" fmla="*/ 304 w 467"/>
                <a:gd name="T19" fmla="*/ 240 h 339"/>
                <a:gd name="T20" fmla="*/ 347 w 467"/>
                <a:gd name="T21" fmla="*/ 226 h 339"/>
                <a:gd name="T22" fmla="*/ 361 w 467"/>
                <a:gd name="T23" fmla="*/ 233 h 339"/>
                <a:gd name="T24" fmla="*/ 382 w 467"/>
                <a:gd name="T25" fmla="*/ 240 h 339"/>
                <a:gd name="T26" fmla="*/ 410 w 467"/>
                <a:gd name="T27" fmla="*/ 233 h 339"/>
                <a:gd name="T28" fmla="*/ 439 w 467"/>
                <a:gd name="T29" fmla="*/ 219 h 339"/>
                <a:gd name="T30" fmla="*/ 460 w 467"/>
                <a:gd name="T31" fmla="*/ 205 h 339"/>
                <a:gd name="T32" fmla="*/ 467 w 467"/>
                <a:gd name="T33" fmla="*/ 205 h 339"/>
                <a:gd name="T34" fmla="*/ 467 w 467"/>
                <a:gd name="T35" fmla="*/ 177 h 339"/>
                <a:gd name="T36" fmla="*/ 446 w 467"/>
                <a:gd name="T37" fmla="*/ 113 h 339"/>
                <a:gd name="T38" fmla="*/ 453 w 467"/>
                <a:gd name="T39" fmla="*/ 85 h 339"/>
                <a:gd name="T40" fmla="*/ 453 w 467"/>
                <a:gd name="T41" fmla="*/ 64 h 339"/>
                <a:gd name="T42" fmla="*/ 446 w 467"/>
                <a:gd name="T43" fmla="*/ 42 h 339"/>
                <a:gd name="T44" fmla="*/ 432 w 467"/>
                <a:gd name="T45" fmla="*/ 21 h 339"/>
                <a:gd name="T46" fmla="*/ 432 w 467"/>
                <a:gd name="T47" fmla="*/ 7 h 339"/>
                <a:gd name="T48" fmla="*/ 425 w 467"/>
                <a:gd name="T49" fmla="*/ 0 h 339"/>
                <a:gd name="T50" fmla="*/ 425 w 467"/>
                <a:gd name="T51" fmla="*/ 7 h 339"/>
                <a:gd name="T52" fmla="*/ 425 w 467"/>
                <a:gd name="T53" fmla="*/ 0 h 339"/>
                <a:gd name="T54" fmla="*/ 425 w 467"/>
                <a:gd name="T55" fmla="*/ 7 h 339"/>
                <a:gd name="T56" fmla="*/ 403 w 467"/>
                <a:gd name="T57" fmla="*/ 14 h 339"/>
                <a:gd name="T58" fmla="*/ 389 w 467"/>
                <a:gd name="T59" fmla="*/ 21 h 339"/>
                <a:gd name="T60" fmla="*/ 368 w 467"/>
                <a:gd name="T61" fmla="*/ 35 h 339"/>
                <a:gd name="T62" fmla="*/ 318 w 467"/>
                <a:gd name="T63" fmla="*/ 71 h 339"/>
                <a:gd name="T64" fmla="*/ 127 w 467"/>
                <a:gd name="T65" fmla="*/ 198 h 339"/>
                <a:gd name="T66" fmla="*/ 36 w 467"/>
                <a:gd name="T67" fmla="*/ 262 h 339"/>
                <a:gd name="T68" fmla="*/ 7 w 467"/>
                <a:gd name="T69" fmla="*/ 290 h 339"/>
                <a:gd name="T70" fmla="*/ 0 w 467"/>
                <a:gd name="T71" fmla="*/ 318 h 339"/>
                <a:gd name="T72" fmla="*/ 7 w 467"/>
                <a:gd name="T73" fmla="*/ 332 h 339"/>
                <a:gd name="T74" fmla="*/ 14 w 467"/>
                <a:gd name="T75" fmla="*/ 339 h 33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467"/>
                <a:gd name="T115" fmla="*/ 0 h 339"/>
                <a:gd name="T116" fmla="*/ 467 w 467"/>
                <a:gd name="T117" fmla="*/ 339 h 33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467" h="339">
                  <a:moveTo>
                    <a:pt x="14" y="339"/>
                  </a:moveTo>
                  <a:lnTo>
                    <a:pt x="36" y="339"/>
                  </a:lnTo>
                  <a:lnTo>
                    <a:pt x="50" y="332"/>
                  </a:lnTo>
                  <a:lnTo>
                    <a:pt x="57" y="325"/>
                  </a:lnTo>
                  <a:lnTo>
                    <a:pt x="99" y="304"/>
                  </a:lnTo>
                  <a:lnTo>
                    <a:pt x="120" y="290"/>
                  </a:lnTo>
                  <a:lnTo>
                    <a:pt x="227" y="226"/>
                  </a:lnTo>
                  <a:lnTo>
                    <a:pt x="255" y="205"/>
                  </a:lnTo>
                  <a:lnTo>
                    <a:pt x="269" y="205"/>
                  </a:lnTo>
                  <a:lnTo>
                    <a:pt x="304" y="240"/>
                  </a:lnTo>
                  <a:lnTo>
                    <a:pt x="347" y="226"/>
                  </a:lnTo>
                  <a:lnTo>
                    <a:pt x="361" y="233"/>
                  </a:lnTo>
                  <a:lnTo>
                    <a:pt x="382" y="240"/>
                  </a:lnTo>
                  <a:lnTo>
                    <a:pt x="410" y="233"/>
                  </a:lnTo>
                  <a:lnTo>
                    <a:pt x="439" y="219"/>
                  </a:lnTo>
                  <a:lnTo>
                    <a:pt x="460" y="205"/>
                  </a:lnTo>
                  <a:lnTo>
                    <a:pt x="467" y="205"/>
                  </a:lnTo>
                  <a:lnTo>
                    <a:pt x="467" y="177"/>
                  </a:lnTo>
                  <a:lnTo>
                    <a:pt x="446" y="113"/>
                  </a:lnTo>
                  <a:lnTo>
                    <a:pt x="453" y="85"/>
                  </a:lnTo>
                  <a:lnTo>
                    <a:pt x="453" y="64"/>
                  </a:lnTo>
                  <a:lnTo>
                    <a:pt x="446" y="42"/>
                  </a:lnTo>
                  <a:lnTo>
                    <a:pt x="432" y="21"/>
                  </a:lnTo>
                  <a:lnTo>
                    <a:pt x="432" y="7"/>
                  </a:lnTo>
                  <a:lnTo>
                    <a:pt x="425" y="0"/>
                  </a:lnTo>
                  <a:lnTo>
                    <a:pt x="425" y="7"/>
                  </a:lnTo>
                  <a:lnTo>
                    <a:pt x="425" y="0"/>
                  </a:lnTo>
                  <a:lnTo>
                    <a:pt x="425" y="7"/>
                  </a:lnTo>
                  <a:lnTo>
                    <a:pt x="403" y="14"/>
                  </a:lnTo>
                  <a:lnTo>
                    <a:pt x="389" y="21"/>
                  </a:lnTo>
                  <a:lnTo>
                    <a:pt x="368" y="35"/>
                  </a:lnTo>
                  <a:lnTo>
                    <a:pt x="318" y="71"/>
                  </a:lnTo>
                  <a:lnTo>
                    <a:pt x="127" y="198"/>
                  </a:lnTo>
                  <a:lnTo>
                    <a:pt x="36" y="262"/>
                  </a:lnTo>
                  <a:lnTo>
                    <a:pt x="7" y="290"/>
                  </a:lnTo>
                  <a:lnTo>
                    <a:pt x="0" y="318"/>
                  </a:lnTo>
                  <a:lnTo>
                    <a:pt x="7" y="332"/>
                  </a:lnTo>
                  <a:lnTo>
                    <a:pt x="14" y="339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73" name="Freeform 21"/>
            <p:cNvSpPr>
              <a:spLocks/>
            </p:cNvSpPr>
            <p:nvPr/>
          </p:nvSpPr>
          <p:spPr bwMode="auto">
            <a:xfrm>
              <a:off x="5286" y="868"/>
              <a:ext cx="241" cy="262"/>
            </a:xfrm>
            <a:custGeom>
              <a:avLst/>
              <a:gdLst>
                <a:gd name="T0" fmla="*/ 7 w 241"/>
                <a:gd name="T1" fmla="*/ 226 h 262"/>
                <a:gd name="T2" fmla="*/ 50 w 241"/>
                <a:gd name="T3" fmla="*/ 205 h 262"/>
                <a:gd name="T4" fmla="*/ 57 w 241"/>
                <a:gd name="T5" fmla="*/ 198 h 262"/>
                <a:gd name="T6" fmla="*/ 64 w 241"/>
                <a:gd name="T7" fmla="*/ 184 h 262"/>
                <a:gd name="T8" fmla="*/ 78 w 241"/>
                <a:gd name="T9" fmla="*/ 162 h 262"/>
                <a:gd name="T10" fmla="*/ 99 w 241"/>
                <a:gd name="T11" fmla="*/ 141 h 262"/>
                <a:gd name="T12" fmla="*/ 127 w 241"/>
                <a:gd name="T13" fmla="*/ 85 h 262"/>
                <a:gd name="T14" fmla="*/ 142 w 241"/>
                <a:gd name="T15" fmla="*/ 63 h 262"/>
                <a:gd name="T16" fmla="*/ 184 w 241"/>
                <a:gd name="T17" fmla="*/ 21 h 262"/>
                <a:gd name="T18" fmla="*/ 212 w 241"/>
                <a:gd name="T19" fmla="*/ 7 h 262"/>
                <a:gd name="T20" fmla="*/ 226 w 241"/>
                <a:gd name="T21" fmla="*/ 7 h 262"/>
                <a:gd name="T22" fmla="*/ 233 w 241"/>
                <a:gd name="T23" fmla="*/ 0 h 262"/>
                <a:gd name="T24" fmla="*/ 241 w 241"/>
                <a:gd name="T25" fmla="*/ 0 h 262"/>
                <a:gd name="T26" fmla="*/ 226 w 241"/>
                <a:gd name="T27" fmla="*/ 14 h 262"/>
                <a:gd name="T28" fmla="*/ 219 w 241"/>
                <a:gd name="T29" fmla="*/ 14 h 262"/>
                <a:gd name="T30" fmla="*/ 191 w 241"/>
                <a:gd name="T31" fmla="*/ 42 h 262"/>
                <a:gd name="T32" fmla="*/ 184 w 241"/>
                <a:gd name="T33" fmla="*/ 56 h 262"/>
                <a:gd name="T34" fmla="*/ 170 w 241"/>
                <a:gd name="T35" fmla="*/ 70 h 262"/>
                <a:gd name="T36" fmla="*/ 149 w 241"/>
                <a:gd name="T37" fmla="*/ 99 h 262"/>
                <a:gd name="T38" fmla="*/ 127 w 241"/>
                <a:gd name="T39" fmla="*/ 141 h 262"/>
                <a:gd name="T40" fmla="*/ 85 w 241"/>
                <a:gd name="T41" fmla="*/ 212 h 262"/>
                <a:gd name="T42" fmla="*/ 50 w 241"/>
                <a:gd name="T43" fmla="*/ 247 h 262"/>
                <a:gd name="T44" fmla="*/ 28 w 241"/>
                <a:gd name="T45" fmla="*/ 262 h 262"/>
                <a:gd name="T46" fmla="*/ 14 w 241"/>
                <a:gd name="T47" fmla="*/ 254 h 262"/>
                <a:gd name="T48" fmla="*/ 7 w 241"/>
                <a:gd name="T49" fmla="*/ 247 h 262"/>
                <a:gd name="T50" fmla="*/ 0 w 241"/>
                <a:gd name="T51" fmla="*/ 233 h 262"/>
                <a:gd name="T52" fmla="*/ 7 w 241"/>
                <a:gd name="T53" fmla="*/ 226 h 26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41"/>
                <a:gd name="T82" fmla="*/ 0 h 262"/>
                <a:gd name="T83" fmla="*/ 241 w 241"/>
                <a:gd name="T84" fmla="*/ 262 h 26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41" h="262">
                  <a:moveTo>
                    <a:pt x="7" y="226"/>
                  </a:moveTo>
                  <a:lnTo>
                    <a:pt x="50" y="205"/>
                  </a:lnTo>
                  <a:lnTo>
                    <a:pt x="57" y="198"/>
                  </a:lnTo>
                  <a:lnTo>
                    <a:pt x="64" y="184"/>
                  </a:lnTo>
                  <a:lnTo>
                    <a:pt x="78" y="162"/>
                  </a:lnTo>
                  <a:lnTo>
                    <a:pt x="99" y="141"/>
                  </a:lnTo>
                  <a:lnTo>
                    <a:pt x="127" y="85"/>
                  </a:lnTo>
                  <a:lnTo>
                    <a:pt x="142" y="63"/>
                  </a:lnTo>
                  <a:lnTo>
                    <a:pt x="184" y="21"/>
                  </a:lnTo>
                  <a:lnTo>
                    <a:pt x="212" y="7"/>
                  </a:lnTo>
                  <a:lnTo>
                    <a:pt x="226" y="7"/>
                  </a:lnTo>
                  <a:lnTo>
                    <a:pt x="233" y="0"/>
                  </a:lnTo>
                  <a:lnTo>
                    <a:pt x="241" y="0"/>
                  </a:lnTo>
                  <a:lnTo>
                    <a:pt x="226" y="14"/>
                  </a:lnTo>
                  <a:lnTo>
                    <a:pt x="219" y="14"/>
                  </a:lnTo>
                  <a:lnTo>
                    <a:pt x="191" y="42"/>
                  </a:lnTo>
                  <a:lnTo>
                    <a:pt x="184" y="56"/>
                  </a:lnTo>
                  <a:lnTo>
                    <a:pt x="170" y="70"/>
                  </a:lnTo>
                  <a:lnTo>
                    <a:pt x="149" y="99"/>
                  </a:lnTo>
                  <a:lnTo>
                    <a:pt x="127" y="141"/>
                  </a:lnTo>
                  <a:lnTo>
                    <a:pt x="85" y="212"/>
                  </a:lnTo>
                  <a:lnTo>
                    <a:pt x="50" y="247"/>
                  </a:lnTo>
                  <a:lnTo>
                    <a:pt x="28" y="262"/>
                  </a:lnTo>
                  <a:lnTo>
                    <a:pt x="14" y="254"/>
                  </a:lnTo>
                  <a:lnTo>
                    <a:pt x="7" y="247"/>
                  </a:lnTo>
                  <a:lnTo>
                    <a:pt x="0" y="233"/>
                  </a:lnTo>
                  <a:lnTo>
                    <a:pt x="7" y="226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74" name="Freeform 22"/>
            <p:cNvSpPr>
              <a:spLocks/>
            </p:cNvSpPr>
            <p:nvPr/>
          </p:nvSpPr>
          <p:spPr bwMode="auto">
            <a:xfrm>
              <a:off x="5314" y="882"/>
              <a:ext cx="191" cy="240"/>
            </a:xfrm>
            <a:custGeom>
              <a:avLst/>
              <a:gdLst>
                <a:gd name="T0" fmla="*/ 0 w 191"/>
                <a:gd name="T1" fmla="*/ 219 h 240"/>
                <a:gd name="T2" fmla="*/ 15 w 191"/>
                <a:gd name="T3" fmla="*/ 205 h 240"/>
                <a:gd name="T4" fmla="*/ 29 w 191"/>
                <a:gd name="T5" fmla="*/ 198 h 240"/>
                <a:gd name="T6" fmla="*/ 36 w 191"/>
                <a:gd name="T7" fmla="*/ 184 h 240"/>
                <a:gd name="T8" fmla="*/ 50 w 191"/>
                <a:gd name="T9" fmla="*/ 177 h 240"/>
                <a:gd name="T10" fmla="*/ 57 w 191"/>
                <a:gd name="T11" fmla="*/ 163 h 240"/>
                <a:gd name="T12" fmla="*/ 71 w 191"/>
                <a:gd name="T13" fmla="*/ 141 h 240"/>
                <a:gd name="T14" fmla="*/ 85 w 191"/>
                <a:gd name="T15" fmla="*/ 113 h 240"/>
                <a:gd name="T16" fmla="*/ 114 w 191"/>
                <a:gd name="T17" fmla="*/ 71 h 240"/>
                <a:gd name="T18" fmla="*/ 128 w 191"/>
                <a:gd name="T19" fmla="*/ 56 h 240"/>
                <a:gd name="T20" fmla="*/ 135 w 191"/>
                <a:gd name="T21" fmla="*/ 42 h 240"/>
                <a:gd name="T22" fmla="*/ 149 w 191"/>
                <a:gd name="T23" fmla="*/ 35 h 240"/>
                <a:gd name="T24" fmla="*/ 156 w 191"/>
                <a:gd name="T25" fmla="*/ 21 h 240"/>
                <a:gd name="T26" fmla="*/ 170 w 191"/>
                <a:gd name="T27" fmla="*/ 14 h 240"/>
                <a:gd name="T28" fmla="*/ 184 w 191"/>
                <a:gd name="T29" fmla="*/ 0 h 240"/>
                <a:gd name="T30" fmla="*/ 191 w 191"/>
                <a:gd name="T31" fmla="*/ 0 h 240"/>
                <a:gd name="T32" fmla="*/ 177 w 191"/>
                <a:gd name="T33" fmla="*/ 14 h 240"/>
                <a:gd name="T34" fmla="*/ 163 w 191"/>
                <a:gd name="T35" fmla="*/ 35 h 240"/>
                <a:gd name="T36" fmla="*/ 85 w 191"/>
                <a:gd name="T37" fmla="*/ 191 h 240"/>
                <a:gd name="T38" fmla="*/ 36 w 191"/>
                <a:gd name="T39" fmla="*/ 240 h 240"/>
                <a:gd name="T40" fmla="*/ 22 w 191"/>
                <a:gd name="T41" fmla="*/ 240 h 240"/>
                <a:gd name="T42" fmla="*/ 7 w 191"/>
                <a:gd name="T43" fmla="*/ 233 h 240"/>
                <a:gd name="T44" fmla="*/ 0 w 191"/>
                <a:gd name="T45" fmla="*/ 226 h 240"/>
                <a:gd name="T46" fmla="*/ 0 w 191"/>
                <a:gd name="T47" fmla="*/ 219 h 24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91"/>
                <a:gd name="T73" fmla="*/ 0 h 240"/>
                <a:gd name="T74" fmla="*/ 191 w 191"/>
                <a:gd name="T75" fmla="*/ 240 h 24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91" h="240">
                  <a:moveTo>
                    <a:pt x="0" y="219"/>
                  </a:moveTo>
                  <a:lnTo>
                    <a:pt x="15" y="205"/>
                  </a:lnTo>
                  <a:lnTo>
                    <a:pt x="29" y="198"/>
                  </a:lnTo>
                  <a:lnTo>
                    <a:pt x="36" y="184"/>
                  </a:lnTo>
                  <a:lnTo>
                    <a:pt x="50" y="177"/>
                  </a:lnTo>
                  <a:lnTo>
                    <a:pt x="57" y="163"/>
                  </a:lnTo>
                  <a:lnTo>
                    <a:pt x="71" y="141"/>
                  </a:lnTo>
                  <a:lnTo>
                    <a:pt x="85" y="113"/>
                  </a:lnTo>
                  <a:lnTo>
                    <a:pt x="114" y="71"/>
                  </a:lnTo>
                  <a:lnTo>
                    <a:pt x="128" y="56"/>
                  </a:lnTo>
                  <a:lnTo>
                    <a:pt x="135" y="42"/>
                  </a:lnTo>
                  <a:lnTo>
                    <a:pt x="149" y="35"/>
                  </a:lnTo>
                  <a:lnTo>
                    <a:pt x="156" y="21"/>
                  </a:lnTo>
                  <a:lnTo>
                    <a:pt x="170" y="14"/>
                  </a:lnTo>
                  <a:lnTo>
                    <a:pt x="184" y="0"/>
                  </a:lnTo>
                  <a:lnTo>
                    <a:pt x="191" y="0"/>
                  </a:lnTo>
                  <a:lnTo>
                    <a:pt x="177" y="14"/>
                  </a:lnTo>
                  <a:lnTo>
                    <a:pt x="163" y="35"/>
                  </a:lnTo>
                  <a:lnTo>
                    <a:pt x="85" y="191"/>
                  </a:lnTo>
                  <a:lnTo>
                    <a:pt x="36" y="240"/>
                  </a:lnTo>
                  <a:lnTo>
                    <a:pt x="22" y="240"/>
                  </a:lnTo>
                  <a:lnTo>
                    <a:pt x="7" y="233"/>
                  </a:lnTo>
                  <a:lnTo>
                    <a:pt x="0" y="226"/>
                  </a:lnTo>
                  <a:lnTo>
                    <a:pt x="0" y="219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75" name="Freeform 23"/>
            <p:cNvSpPr>
              <a:spLocks/>
            </p:cNvSpPr>
            <p:nvPr/>
          </p:nvSpPr>
          <p:spPr bwMode="auto">
            <a:xfrm>
              <a:off x="5286" y="1101"/>
              <a:ext cx="92" cy="163"/>
            </a:xfrm>
            <a:custGeom>
              <a:avLst/>
              <a:gdLst>
                <a:gd name="T0" fmla="*/ 85 w 92"/>
                <a:gd name="T1" fmla="*/ 36 h 163"/>
                <a:gd name="T2" fmla="*/ 92 w 92"/>
                <a:gd name="T3" fmla="*/ 21 h 163"/>
                <a:gd name="T4" fmla="*/ 92 w 92"/>
                <a:gd name="T5" fmla="*/ 7 h 163"/>
                <a:gd name="T6" fmla="*/ 85 w 92"/>
                <a:gd name="T7" fmla="*/ 0 h 163"/>
                <a:gd name="T8" fmla="*/ 64 w 92"/>
                <a:gd name="T9" fmla="*/ 7 h 163"/>
                <a:gd name="T10" fmla="*/ 35 w 92"/>
                <a:gd name="T11" fmla="*/ 7 h 163"/>
                <a:gd name="T12" fmla="*/ 7 w 92"/>
                <a:gd name="T13" fmla="*/ 36 h 163"/>
                <a:gd name="T14" fmla="*/ 7 w 92"/>
                <a:gd name="T15" fmla="*/ 64 h 163"/>
                <a:gd name="T16" fmla="*/ 0 w 92"/>
                <a:gd name="T17" fmla="*/ 99 h 163"/>
                <a:gd name="T18" fmla="*/ 0 w 92"/>
                <a:gd name="T19" fmla="*/ 149 h 163"/>
                <a:gd name="T20" fmla="*/ 14 w 92"/>
                <a:gd name="T21" fmla="*/ 163 h 163"/>
                <a:gd name="T22" fmla="*/ 28 w 92"/>
                <a:gd name="T23" fmla="*/ 163 h 163"/>
                <a:gd name="T24" fmla="*/ 43 w 92"/>
                <a:gd name="T25" fmla="*/ 149 h 163"/>
                <a:gd name="T26" fmla="*/ 50 w 92"/>
                <a:gd name="T27" fmla="*/ 149 h 163"/>
                <a:gd name="T28" fmla="*/ 50 w 92"/>
                <a:gd name="T29" fmla="*/ 142 h 163"/>
                <a:gd name="T30" fmla="*/ 54 w 92"/>
                <a:gd name="T31" fmla="*/ 128 h 163"/>
                <a:gd name="T32" fmla="*/ 62 w 92"/>
                <a:gd name="T33" fmla="*/ 114 h 163"/>
                <a:gd name="T34" fmla="*/ 66 w 92"/>
                <a:gd name="T35" fmla="*/ 92 h 163"/>
                <a:gd name="T36" fmla="*/ 72 w 92"/>
                <a:gd name="T37" fmla="*/ 80 h 163"/>
                <a:gd name="T38" fmla="*/ 78 w 92"/>
                <a:gd name="T39" fmla="*/ 71 h 163"/>
                <a:gd name="T40" fmla="*/ 85 w 92"/>
                <a:gd name="T41" fmla="*/ 57 h 163"/>
                <a:gd name="T42" fmla="*/ 85 w 92"/>
                <a:gd name="T43" fmla="*/ 36 h 163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92"/>
                <a:gd name="T67" fmla="*/ 0 h 163"/>
                <a:gd name="T68" fmla="*/ 92 w 92"/>
                <a:gd name="T69" fmla="*/ 163 h 163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92" h="163">
                  <a:moveTo>
                    <a:pt x="85" y="36"/>
                  </a:moveTo>
                  <a:lnTo>
                    <a:pt x="92" y="21"/>
                  </a:lnTo>
                  <a:lnTo>
                    <a:pt x="92" y="7"/>
                  </a:lnTo>
                  <a:lnTo>
                    <a:pt x="85" y="0"/>
                  </a:lnTo>
                  <a:lnTo>
                    <a:pt x="64" y="7"/>
                  </a:lnTo>
                  <a:lnTo>
                    <a:pt x="35" y="7"/>
                  </a:lnTo>
                  <a:lnTo>
                    <a:pt x="7" y="36"/>
                  </a:lnTo>
                  <a:lnTo>
                    <a:pt x="7" y="64"/>
                  </a:lnTo>
                  <a:lnTo>
                    <a:pt x="0" y="99"/>
                  </a:lnTo>
                  <a:lnTo>
                    <a:pt x="0" y="149"/>
                  </a:lnTo>
                  <a:lnTo>
                    <a:pt x="14" y="163"/>
                  </a:lnTo>
                  <a:lnTo>
                    <a:pt x="28" y="163"/>
                  </a:lnTo>
                  <a:lnTo>
                    <a:pt x="43" y="149"/>
                  </a:lnTo>
                  <a:lnTo>
                    <a:pt x="50" y="149"/>
                  </a:lnTo>
                  <a:lnTo>
                    <a:pt x="50" y="142"/>
                  </a:lnTo>
                  <a:lnTo>
                    <a:pt x="54" y="128"/>
                  </a:lnTo>
                  <a:lnTo>
                    <a:pt x="62" y="114"/>
                  </a:lnTo>
                  <a:lnTo>
                    <a:pt x="66" y="92"/>
                  </a:lnTo>
                  <a:lnTo>
                    <a:pt x="72" y="80"/>
                  </a:lnTo>
                  <a:lnTo>
                    <a:pt x="78" y="71"/>
                  </a:lnTo>
                  <a:lnTo>
                    <a:pt x="85" y="57"/>
                  </a:lnTo>
                  <a:lnTo>
                    <a:pt x="85" y="36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76" name="Freeform 24"/>
            <p:cNvSpPr>
              <a:spLocks/>
            </p:cNvSpPr>
            <p:nvPr/>
          </p:nvSpPr>
          <p:spPr bwMode="auto">
            <a:xfrm>
              <a:off x="5350" y="917"/>
              <a:ext cx="127" cy="220"/>
            </a:xfrm>
            <a:custGeom>
              <a:avLst/>
              <a:gdLst>
                <a:gd name="T0" fmla="*/ 7 w 127"/>
                <a:gd name="T1" fmla="*/ 198 h 220"/>
                <a:gd name="T2" fmla="*/ 21 w 127"/>
                <a:gd name="T3" fmla="*/ 184 h 220"/>
                <a:gd name="T4" fmla="*/ 35 w 127"/>
                <a:gd name="T5" fmla="*/ 156 h 220"/>
                <a:gd name="T6" fmla="*/ 42 w 127"/>
                <a:gd name="T7" fmla="*/ 135 h 220"/>
                <a:gd name="T8" fmla="*/ 49 w 127"/>
                <a:gd name="T9" fmla="*/ 106 h 220"/>
                <a:gd name="T10" fmla="*/ 63 w 127"/>
                <a:gd name="T11" fmla="*/ 92 h 220"/>
                <a:gd name="T12" fmla="*/ 70 w 127"/>
                <a:gd name="T13" fmla="*/ 78 h 220"/>
                <a:gd name="T14" fmla="*/ 85 w 127"/>
                <a:gd name="T15" fmla="*/ 64 h 220"/>
                <a:gd name="T16" fmla="*/ 92 w 127"/>
                <a:gd name="T17" fmla="*/ 43 h 220"/>
                <a:gd name="T18" fmla="*/ 99 w 127"/>
                <a:gd name="T19" fmla="*/ 36 h 220"/>
                <a:gd name="T20" fmla="*/ 106 w 127"/>
                <a:gd name="T21" fmla="*/ 21 h 220"/>
                <a:gd name="T22" fmla="*/ 127 w 127"/>
                <a:gd name="T23" fmla="*/ 0 h 220"/>
                <a:gd name="T24" fmla="*/ 127 w 127"/>
                <a:gd name="T25" fmla="*/ 14 h 220"/>
                <a:gd name="T26" fmla="*/ 120 w 127"/>
                <a:gd name="T27" fmla="*/ 21 h 220"/>
                <a:gd name="T28" fmla="*/ 120 w 127"/>
                <a:gd name="T29" fmla="*/ 43 h 220"/>
                <a:gd name="T30" fmla="*/ 99 w 127"/>
                <a:gd name="T31" fmla="*/ 64 h 220"/>
                <a:gd name="T32" fmla="*/ 98 w 127"/>
                <a:gd name="T33" fmla="*/ 79 h 220"/>
                <a:gd name="T34" fmla="*/ 92 w 127"/>
                <a:gd name="T35" fmla="*/ 92 h 220"/>
                <a:gd name="T36" fmla="*/ 85 w 127"/>
                <a:gd name="T37" fmla="*/ 106 h 220"/>
                <a:gd name="T38" fmla="*/ 78 w 127"/>
                <a:gd name="T39" fmla="*/ 113 h 220"/>
                <a:gd name="T40" fmla="*/ 78 w 127"/>
                <a:gd name="T41" fmla="*/ 128 h 220"/>
                <a:gd name="T42" fmla="*/ 63 w 127"/>
                <a:gd name="T43" fmla="*/ 156 h 220"/>
                <a:gd name="T44" fmla="*/ 49 w 127"/>
                <a:gd name="T45" fmla="*/ 163 h 220"/>
                <a:gd name="T46" fmla="*/ 49 w 127"/>
                <a:gd name="T47" fmla="*/ 170 h 220"/>
                <a:gd name="T48" fmla="*/ 42 w 127"/>
                <a:gd name="T49" fmla="*/ 177 h 220"/>
                <a:gd name="T50" fmla="*/ 35 w 127"/>
                <a:gd name="T51" fmla="*/ 191 h 220"/>
                <a:gd name="T52" fmla="*/ 28 w 127"/>
                <a:gd name="T53" fmla="*/ 198 h 220"/>
                <a:gd name="T54" fmla="*/ 28 w 127"/>
                <a:gd name="T55" fmla="*/ 205 h 220"/>
                <a:gd name="T56" fmla="*/ 21 w 127"/>
                <a:gd name="T57" fmla="*/ 205 h 220"/>
                <a:gd name="T58" fmla="*/ 7 w 127"/>
                <a:gd name="T59" fmla="*/ 220 h 220"/>
                <a:gd name="T60" fmla="*/ 0 w 127"/>
                <a:gd name="T61" fmla="*/ 220 h 220"/>
                <a:gd name="T62" fmla="*/ 0 w 127"/>
                <a:gd name="T63" fmla="*/ 205 h 220"/>
                <a:gd name="T64" fmla="*/ 7 w 127"/>
                <a:gd name="T65" fmla="*/ 198 h 22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27"/>
                <a:gd name="T100" fmla="*/ 0 h 220"/>
                <a:gd name="T101" fmla="*/ 127 w 127"/>
                <a:gd name="T102" fmla="*/ 220 h 22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27" h="220">
                  <a:moveTo>
                    <a:pt x="7" y="198"/>
                  </a:moveTo>
                  <a:lnTo>
                    <a:pt x="21" y="184"/>
                  </a:lnTo>
                  <a:lnTo>
                    <a:pt x="35" y="156"/>
                  </a:lnTo>
                  <a:lnTo>
                    <a:pt x="42" y="135"/>
                  </a:lnTo>
                  <a:lnTo>
                    <a:pt x="49" y="106"/>
                  </a:lnTo>
                  <a:lnTo>
                    <a:pt x="63" y="92"/>
                  </a:lnTo>
                  <a:lnTo>
                    <a:pt x="70" y="78"/>
                  </a:lnTo>
                  <a:lnTo>
                    <a:pt x="85" y="64"/>
                  </a:lnTo>
                  <a:lnTo>
                    <a:pt x="92" y="43"/>
                  </a:lnTo>
                  <a:lnTo>
                    <a:pt x="99" y="36"/>
                  </a:lnTo>
                  <a:lnTo>
                    <a:pt x="106" y="21"/>
                  </a:lnTo>
                  <a:lnTo>
                    <a:pt x="127" y="0"/>
                  </a:lnTo>
                  <a:lnTo>
                    <a:pt x="127" y="14"/>
                  </a:lnTo>
                  <a:lnTo>
                    <a:pt x="120" y="21"/>
                  </a:lnTo>
                  <a:lnTo>
                    <a:pt x="120" y="43"/>
                  </a:lnTo>
                  <a:lnTo>
                    <a:pt x="99" y="64"/>
                  </a:lnTo>
                  <a:lnTo>
                    <a:pt x="98" y="79"/>
                  </a:lnTo>
                  <a:lnTo>
                    <a:pt x="92" y="92"/>
                  </a:lnTo>
                  <a:lnTo>
                    <a:pt x="85" y="106"/>
                  </a:lnTo>
                  <a:lnTo>
                    <a:pt x="78" y="113"/>
                  </a:lnTo>
                  <a:lnTo>
                    <a:pt x="78" y="128"/>
                  </a:lnTo>
                  <a:lnTo>
                    <a:pt x="63" y="156"/>
                  </a:lnTo>
                  <a:lnTo>
                    <a:pt x="49" y="163"/>
                  </a:lnTo>
                  <a:lnTo>
                    <a:pt x="49" y="170"/>
                  </a:lnTo>
                  <a:lnTo>
                    <a:pt x="42" y="177"/>
                  </a:lnTo>
                  <a:lnTo>
                    <a:pt x="35" y="191"/>
                  </a:lnTo>
                  <a:lnTo>
                    <a:pt x="28" y="198"/>
                  </a:lnTo>
                  <a:lnTo>
                    <a:pt x="28" y="205"/>
                  </a:lnTo>
                  <a:lnTo>
                    <a:pt x="21" y="205"/>
                  </a:lnTo>
                  <a:lnTo>
                    <a:pt x="7" y="220"/>
                  </a:lnTo>
                  <a:lnTo>
                    <a:pt x="0" y="220"/>
                  </a:lnTo>
                  <a:lnTo>
                    <a:pt x="0" y="205"/>
                  </a:lnTo>
                  <a:lnTo>
                    <a:pt x="7" y="198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77" name="Freeform 25"/>
            <p:cNvSpPr>
              <a:spLocks/>
            </p:cNvSpPr>
            <p:nvPr/>
          </p:nvSpPr>
          <p:spPr bwMode="auto">
            <a:xfrm>
              <a:off x="4989" y="54"/>
              <a:ext cx="523" cy="219"/>
            </a:xfrm>
            <a:custGeom>
              <a:avLst/>
              <a:gdLst>
                <a:gd name="T0" fmla="*/ 7 w 523"/>
                <a:gd name="T1" fmla="*/ 57 h 219"/>
                <a:gd name="T2" fmla="*/ 28 w 523"/>
                <a:gd name="T3" fmla="*/ 57 h 219"/>
                <a:gd name="T4" fmla="*/ 42 w 523"/>
                <a:gd name="T5" fmla="*/ 64 h 219"/>
                <a:gd name="T6" fmla="*/ 71 w 523"/>
                <a:gd name="T7" fmla="*/ 64 h 219"/>
                <a:gd name="T8" fmla="*/ 85 w 523"/>
                <a:gd name="T9" fmla="*/ 78 h 219"/>
                <a:gd name="T10" fmla="*/ 99 w 523"/>
                <a:gd name="T11" fmla="*/ 85 h 219"/>
                <a:gd name="T12" fmla="*/ 120 w 523"/>
                <a:gd name="T13" fmla="*/ 99 h 219"/>
                <a:gd name="T14" fmla="*/ 149 w 523"/>
                <a:gd name="T15" fmla="*/ 120 h 219"/>
                <a:gd name="T16" fmla="*/ 170 w 523"/>
                <a:gd name="T17" fmla="*/ 142 h 219"/>
                <a:gd name="T18" fmla="*/ 198 w 523"/>
                <a:gd name="T19" fmla="*/ 184 h 219"/>
                <a:gd name="T20" fmla="*/ 212 w 523"/>
                <a:gd name="T21" fmla="*/ 198 h 219"/>
                <a:gd name="T22" fmla="*/ 255 w 523"/>
                <a:gd name="T23" fmla="*/ 212 h 219"/>
                <a:gd name="T24" fmla="*/ 290 w 523"/>
                <a:gd name="T25" fmla="*/ 219 h 219"/>
                <a:gd name="T26" fmla="*/ 311 w 523"/>
                <a:gd name="T27" fmla="*/ 212 h 219"/>
                <a:gd name="T28" fmla="*/ 325 w 523"/>
                <a:gd name="T29" fmla="*/ 198 h 219"/>
                <a:gd name="T30" fmla="*/ 332 w 523"/>
                <a:gd name="T31" fmla="*/ 184 h 219"/>
                <a:gd name="T32" fmla="*/ 332 w 523"/>
                <a:gd name="T33" fmla="*/ 142 h 219"/>
                <a:gd name="T34" fmla="*/ 340 w 523"/>
                <a:gd name="T35" fmla="*/ 106 h 219"/>
                <a:gd name="T36" fmla="*/ 368 w 523"/>
                <a:gd name="T37" fmla="*/ 71 h 219"/>
                <a:gd name="T38" fmla="*/ 403 w 523"/>
                <a:gd name="T39" fmla="*/ 43 h 219"/>
                <a:gd name="T40" fmla="*/ 439 w 523"/>
                <a:gd name="T41" fmla="*/ 28 h 219"/>
                <a:gd name="T42" fmla="*/ 467 w 523"/>
                <a:gd name="T43" fmla="*/ 21 h 219"/>
                <a:gd name="T44" fmla="*/ 509 w 523"/>
                <a:gd name="T45" fmla="*/ 7 h 219"/>
                <a:gd name="T46" fmla="*/ 516 w 523"/>
                <a:gd name="T47" fmla="*/ 0 h 219"/>
                <a:gd name="T48" fmla="*/ 523 w 523"/>
                <a:gd name="T49" fmla="*/ 0 h 219"/>
                <a:gd name="T50" fmla="*/ 7 w 523"/>
                <a:gd name="T51" fmla="*/ 0 h 219"/>
                <a:gd name="T52" fmla="*/ 7 w 523"/>
                <a:gd name="T53" fmla="*/ 7 h 219"/>
                <a:gd name="T54" fmla="*/ 0 w 523"/>
                <a:gd name="T55" fmla="*/ 28 h 219"/>
                <a:gd name="T56" fmla="*/ 0 w 523"/>
                <a:gd name="T57" fmla="*/ 50 h 219"/>
                <a:gd name="T58" fmla="*/ 7 w 523"/>
                <a:gd name="T59" fmla="*/ 57 h 21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523"/>
                <a:gd name="T91" fmla="*/ 0 h 219"/>
                <a:gd name="T92" fmla="*/ 523 w 523"/>
                <a:gd name="T93" fmla="*/ 219 h 219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523" h="219">
                  <a:moveTo>
                    <a:pt x="7" y="57"/>
                  </a:moveTo>
                  <a:lnTo>
                    <a:pt x="28" y="57"/>
                  </a:lnTo>
                  <a:lnTo>
                    <a:pt x="42" y="64"/>
                  </a:lnTo>
                  <a:lnTo>
                    <a:pt x="71" y="64"/>
                  </a:lnTo>
                  <a:lnTo>
                    <a:pt x="85" y="78"/>
                  </a:lnTo>
                  <a:lnTo>
                    <a:pt x="99" y="85"/>
                  </a:lnTo>
                  <a:lnTo>
                    <a:pt x="120" y="99"/>
                  </a:lnTo>
                  <a:lnTo>
                    <a:pt x="149" y="120"/>
                  </a:lnTo>
                  <a:lnTo>
                    <a:pt x="170" y="142"/>
                  </a:lnTo>
                  <a:lnTo>
                    <a:pt x="198" y="184"/>
                  </a:lnTo>
                  <a:lnTo>
                    <a:pt x="212" y="198"/>
                  </a:lnTo>
                  <a:lnTo>
                    <a:pt x="255" y="212"/>
                  </a:lnTo>
                  <a:lnTo>
                    <a:pt x="290" y="219"/>
                  </a:lnTo>
                  <a:lnTo>
                    <a:pt x="311" y="212"/>
                  </a:lnTo>
                  <a:lnTo>
                    <a:pt x="325" y="198"/>
                  </a:lnTo>
                  <a:lnTo>
                    <a:pt x="332" y="184"/>
                  </a:lnTo>
                  <a:lnTo>
                    <a:pt x="332" y="142"/>
                  </a:lnTo>
                  <a:lnTo>
                    <a:pt x="340" y="106"/>
                  </a:lnTo>
                  <a:lnTo>
                    <a:pt x="368" y="71"/>
                  </a:lnTo>
                  <a:lnTo>
                    <a:pt x="403" y="43"/>
                  </a:lnTo>
                  <a:lnTo>
                    <a:pt x="439" y="28"/>
                  </a:lnTo>
                  <a:lnTo>
                    <a:pt x="467" y="21"/>
                  </a:lnTo>
                  <a:lnTo>
                    <a:pt x="509" y="7"/>
                  </a:lnTo>
                  <a:lnTo>
                    <a:pt x="516" y="0"/>
                  </a:lnTo>
                  <a:lnTo>
                    <a:pt x="523" y="0"/>
                  </a:lnTo>
                  <a:lnTo>
                    <a:pt x="7" y="0"/>
                  </a:lnTo>
                  <a:lnTo>
                    <a:pt x="7" y="7"/>
                  </a:lnTo>
                  <a:lnTo>
                    <a:pt x="0" y="28"/>
                  </a:lnTo>
                  <a:lnTo>
                    <a:pt x="0" y="50"/>
                  </a:lnTo>
                  <a:lnTo>
                    <a:pt x="7" y="57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78" name="Freeform 26"/>
            <p:cNvSpPr>
              <a:spLocks/>
            </p:cNvSpPr>
            <p:nvPr/>
          </p:nvSpPr>
          <p:spPr bwMode="auto">
            <a:xfrm>
              <a:off x="4211" y="54"/>
              <a:ext cx="1160" cy="807"/>
            </a:xfrm>
            <a:custGeom>
              <a:avLst/>
              <a:gdLst>
                <a:gd name="T0" fmla="*/ 736 w 1160"/>
                <a:gd name="T1" fmla="*/ 750 h 807"/>
                <a:gd name="T2" fmla="*/ 820 w 1160"/>
                <a:gd name="T3" fmla="*/ 722 h 807"/>
                <a:gd name="T4" fmla="*/ 870 w 1160"/>
                <a:gd name="T5" fmla="*/ 686 h 807"/>
                <a:gd name="T6" fmla="*/ 927 w 1160"/>
                <a:gd name="T7" fmla="*/ 644 h 807"/>
                <a:gd name="T8" fmla="*/ 969 w 1160"/>
                <a:gd name="T9" fmla="*/ 594 h 807"/>
                <a:gd name="T10" fmla="*/ 1011 w 1160"/>
                <a:gd name="T11" fmla="*/ 623 h 807"/>
                <a:gd name="T12" fmla="*/ 1026 w 1160"/>
                <a:gd name="T13" fmla="*/ 665 h 807"/>
                <a:gd name="T14" fmla="*/ 1054 w 1160"/>
                <a:gd name="T15" fmla="*/ 644 h 807"/>
                <a:gd name="T16" fmla="*/ 1075 w 1160"/>
                <a:gd name="T17" fmla="*/ 658 h 807"/>
                <a:gd name="T18" fmla="*/ 1103 w 1160"/>
                <a:gd name="T19" fmla="*/ 665 h 807"/>
                <a:gd name="T20" fmla="*/ 1160 w 1160"/>
                <a:gd name="T21" fmla="*/ 637 h 807"/>
                <a:gd name="T22" fmla="*/ 1146 w 1160"/>
                <a:gd name="T23" fmla="*/ 601 h 807"/>
                <a:gd name="T24" fmla="*/ 1132 w 1160"/>
                <a:gd name="T25" fmla="*/ 510 h 807"/>
                <a:gd name="T26" fmla="*/ 1096 w 1160"/>
                <a:gd name="T27" fmla="*/ 446 h 807"/>
                <a:gd name="T28" fmla="*/ 1054 w 1160"/>
                <a:gd name="T29" fmla="*/ 432 h 807"/>
                <a:gd name="T30" fmla="*/ 983 w 1160"/>
                <a:gd name="T31" fmla="*/ 453 h 807"/>
                <a:gd name="T32" fmla="*/ 941 w 1160"/>
                <a:gd name="T33" fmla="*/ 488 h 807"/>
                <a:gd name="T34" fmla="*/ 898 w 1160"/>
                <a:gd name="T35" fmla="*/ 474 h 807"/>
                <a:gd name="T36" fmla="*/ 856 w 1160"/>
                <a:gd name="T37" fmla="*/ 418 h 807"/>
                <a:gd name="T38" fmla="*/ 849 w 1160"/>
                <a:gd name="T39" fmla="*/ 318 h 807"/>
                <a:gd name="T40" fmla="*/ 813 w 1160"/>
                <a:gd name="T41" fmla="*/ 304 h 807"/>
                <a:gd name="T42" fmla="*/ 764 w 1160"/>
                <a:gd name="T43" fmla="*/ 297 h 807"/>
                <a:gd name="T44" fmla="*/ 714 w 1160"/>
                <a:gd name="T45" fmla="*/ 290 h 807"/>
                <a:gd name="T46" fmla="*/ 693 w 1160"/>
                <a:gd name="T47" fmla="*/ 255 h 807"/>
                <a:gd name="T48" fmla="*/ 672 w 1160"/>
                <a:gd name="T49" fmla="*/ 205 h 807"/>
                <a:gd name="T50" fmla="*/ 644 w 1160"/>
                <a:gd name="T51" fmla="*/ 149 h 807"/>
                <a:gd name="T52" fmla="*/ 651 w 1160"/>
                <a:gd name="T53" fmla="*/ 85 h 807"/>
                <a:gd name="T54" fmla="*/ 672 w 1160"/>
                <a:gd name="T55" fmla="*/ 71 h 807"/>
                <a:gd name="T56" fmla="*/ 806 w 1160"/>
                <a:gd name="T57" fmla="*/ 64 h 807"/>
                <a:gd name="T58" fmla="*/ 827 w 1160"/>
                <a:gd name="T59" fmla="*/ 0 h 807"/>
                <a:gd name="T60" fmla="*/ 0 w 1160"/>
                <a:gd name="T61" fmla="*/ 7 h 807"/>
                <a:gd name="T62" fmla="*/ 21 w 1160"/>
                <a:gd name="T63" fmla="*/ 35 h 807"/>
                <a:gd name="T64" fmla="*/ 155 w 1160"/>
                <a:gd name="T65" fmla="*/ 149 h 807"/>
                <a:gd name="T66" fmla="*/ 198 w 1160"/>
                <a:gd name="T67" fmla="*/ 198 h 807"/>
                <a:gd name="T68" fmla="*/ 240 w 1160"/>
                <a:gd name="T69" fmla="*/ 290 h 807"/>
                <a:gd name="T70" fmla="*/ 269 w 1160"/>
                <a:gd name="T71" fmla="*/ 467 h 807"/>
                <a:gd name="T72" fmla="*/ 297 w 1160"/>
                <a:gd name="T73" fmla="*/ 601 h 807"/>
                <a:gd name="T74" fmla="*/ 332 w 1160"/>
                <a:gd name="T75" fmla="*/ 715 h 807"/>
                <a:gd name="T76" fmla="*/ 361 w 1160"/>
                <a:gd name="T77" fmla="*/ 793 h 807"/>
                <a:gd name="T78" fmla="*/ 417 w 1160"/>
                <a:gd name="T79" fmla="*/ 807 h 807"/>
                <a:gd name="T80" fmla="*/ 523 w 1160"/>
                <a:gd name="T81" fmla="*/ 800 h 807"/>
                <a:gd name="T82" fmla="*/ 629 w 1160"/>
                <a:gd name="T83" fmla="*/ 764 h 807"/>
                <a:gd name="T84" fmla="*/ 672 w 1160"/>
                <a:gd name="T85" fmla="*/ 750 h 80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60"/>
                <a:gd name="T130" fmla="*/ 0 h 807"/>
                <a:gd name="T131" fmla="*/ 1160 w 1160"/>
                <a:gd name="T132" fmla="*/ 807 h 80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60" h="807">
                  <a:moveTo>
                    <a:pt x="679" y="750"/>
                  </a:moveTo>
                  <a:lnTo>
                    <a:pt x="736" y="750"/>
                  </a:lnTo>
                  <a:lnTo>
                    <a:pt x="792" y="736"/>
                  </a:lnTo>
                  <a:lnTo>
                    <a:pt x="820" y="722"/>
                  </a:lnTo>
                  <a:lnTo>
                    <a:pt x="849" y="701"/>
                  </a:lnTo>
                  <a:lnTo>
                    <a:pt x="870" y="686"/>
                  </a:lnTo>
                  <a:lnTo>
                    <a:pt x="884" y="672"/>
                  </a:lnTo>
                  <a:lnTo>
                    <a:pt x="927" y="644"/>
                  </a:lnTo>
                  <a:lnTo>
                    <a:pt x="948" y="616"/>
                  </a:lnTo>
                  <a:lnTo>
                    <a:pt x="969" y="594"/>
                  </a:lnTo>
                  <a:lnTo>
                    <a:pt x="990" y="601"/>
                  </a:lnTo>
                  <a:lnTo>
                    <a:pt x="1011" y="623"/>
                  </a:lnTo>
                  <a:lnTo>
                    <a:pt x="1011" y="665"/>
                  </a:lnTo>
                  <a:lnTo>
                    <a:pt x="1026" y="665"/>
                  </a:lnTo>
                  <a:lnTo>
                    <a:pt x="1040" y="658"/>
                  </a:lnTo>
                  <a:lnTo>
                    <a:pt x="1054" y="644"/>
                  </a:lnTo>
                  <a:lnTo>
                    <a:pt x="1061" y="651"/>
                  </a:lnTo>
                  <a:lnTo>
                    <a:pt x="1075" y="658"/>
                  </a:lnTo>
                  <a:lnTo>
                    <a:pt x="1089" y="672"/>
                  </a:lnTo>
                  <a:lnTo>
                    <a:pt x="1103" y="665"/>
                  </a:lnTo>
                  <a:lnTo>
                    <a:pt x="1146" y="651"/>
                  </a:lnTo>
                  <a:lnTo>
                    <a:pt x="1160" y="637"/>
                  </a:lnTo>
                  <a:lnTo>
                    <a:pt x="1160" y="616"/>
                  </a:lnTo>
                  <a:lnTo>
                    <a:pt x="1146" y="601"/>
                  </a:lnTo>
                  <a:lnTo>
                    <a:pt x="1132" y="580"/>
                  </a:lnTo>
                  <a:lnTo>
                    <a:pt x="1132" y="510"/>
                  </a:lnTo>
                  <a:lnTo>
                    <a:pt x="1125" y="488"/>
                  </a:lnTo>
                  <a:lnTo>
                    <a:pt x="1096" y="446"/>
                  </a:lnTo>
                  <a:lnTo>
                    <a:pt x="1075" y="432"/>
                  </a:lnTo>
                  <a:lnTo>
                    <a:pt x="1054" y="432"/>
                  </a:lnTo>
                  <a:lnTo>
                    <a:pt x="1033" y="439"/>
                  </a:lnTo>
                  <a:lnTo>
                    <a:pt x="983" y="453"/>
                  </a:lnTo>
                  <a:lnTo>
                    <a:pt x="955" y="474"/>
                  </a:lnTo>
                  <a:lnTo>
                    <a:pt x="941" y="488"/>
                  </a:lnTo>
                  <a:lnTo>
                    <a:pt x="927" y="488"/>
                  </a:lnTo>
                  <a:lnTo>
                    <a:pt x="898" y="474"/>
                  </a:lnTo>
                  <a:lnTo>
                    <a:pt x="884" y="460"/>
                  </a:lnTo>
                  <a:lnTo>
                    <a:pt x="856" y="418"/>
                  </a:lnTo>
                  <a:lnTo>
                    <a:pt x="856" y="333"/>
                  </a:lnTo>
                  <a:lnTo>
                    <a:pt x="849" y="318"/>
                  </a:lnTo>
                  <a:lnTo>
                    <a:pt x="835" y="311"/>
                  </a:lnTo>
                  <a:lnTo>
                    <a:pt x="813" y="304"/>
                  </a:lnTo>
                  <a:lnTo>
                    <a:pt x="792" y="304"/>
                  </a:lnTo>
                  <a:lnTo>
                    <a:pt x="764" y="297"/>
                  </a:lnTo>
                  <a:lnTo>
                    <a:pt x="743" y="297"/>
                  </a:lnTo>
                  <a:lnTo>
                    <a:pt x="714" y="290"/>
                  </a:lnTo>
                  <a:lnTo>
                    <a:pt x="700" y="276"/>
                  </a:lnTo>
                  <a:lnTo>
                    <a:pt x="693" y="255"/>
                  </a:lnTo>
                  <a:lnTo>
                    <a:pt x="679" y="226"/>
                  </a:lnTo>
                  <a:lnTo>
                    <a:pt x="672" y="205"/>
                  </a:lnTo>
                  <a:lnTo>
                    <a:pt x="658" y="191"/>
                  </a:lnTo>
                  <a:lnTo>
                    <a:pt x="644" y="149"/>
                  </a:lnTo>
                  <a:lnTo>
                    <a:pt x="644" y="99"/>
                  </a:lnTo>
                  <a:lnTo>
                    <a:pt x="651" y="85"/>
                  </a:lnTo>
                  <a:lnTo>
                    <a:pt x="665" y="78"/>
                  </a:lnTo>
                  <a:lnTo>
                    <a:pt x="672" y="71"/>
                  </a:lnTo>
                  <a:lnTo>
                    <a:pt x="785" y="71"/>
                  </a:lnTo>
                  <a:lnTo>
                    <a:pt x="806" y="64"/>
                  </a:lnTo>
                  <a:lnTo>
                    <a:pt x="827" y="64"/>
                  </a:lnTo>
                  <a:lnTo>
                    <a:pt x="827" y="0"/>
                  </a:lnTo>
                  <a:lnTo>
                    <a:pt x="7" y="0"/>
                  </a:lnTo>
                  <a:lnTo>
                    <a:pt x="0" y="7"/>
                  </a:lnTo>
                  <a:lnTo>
                    <a:pt x="7" y="21"/>
                  </a:lnTo>
                  <a:lnTo>
                    <a:pt x="21" y="35"/>
                  </a:lnTo>
                  <a:lnTo>
                    <a:pt x="42" y="50"/>
                  </a:lnTo>
                  <a:lnTo>
                    <a:pt x="155" y="149"/>
                  </a:lnTo>
                  <a:lnTo>
                    <a:pt x="177" y="177"/>
                  </a:lnTo>
                  <a:lnTo>
                    <a:pt x="198" y="198"/>
                  </a:lnTo>
                  <a:lnTo>
                    <a:pt x="226" y="248"/>
                  </a:lnTo>
                  <a:lnTo>
                    <a:pt x="240" y="290"/>
                  </a:lnTo>
                  <a:lnTo>
                    <a:pt x="262" y="382"/>
                  </a:lnTo>
                  <a:lnTo>
                    <a:pt x="269" y="467"/>
                  </a:lnTo>
                  <a:lnTo>
                    <a:pt x="283" y="552"/>
                  </a:lnTo>
                  <a:lnTo>
                    <a:pt x="297" y="601"/>
                  </a:lnTo>
                  <a:lnTo>
                    <a:pt x="311" y="658"/>
                  </a:lnTo>
                  <a:lnTo>
                    <a:pt x="332" y="715"/>
                  </a:lnTo>
                  <a:lnTo>
                    <a:pt x="354" y="778"/>
                  </a:lnTo>
                  <a:lnTo>
                    <a:pt x="361" y="793"/>
                  </a:lnTo>
                  <a:lnTo>
                    <a:pt x="375" y="800"/>
                  </a:lnTo>
                  <a:lnTo>
                    <a:pt x="417" y="807"/>
                  </a:lnTo>
                  <a:lnTo>
                    <a:pt x="467" y="807"/>
                  </a:lnTo>
                  <a:lnTo>
                    <a:pt x="523" y="800"/>
                  </a:lnTo>
                  <a:lnTo>
                    <a:pt x="580" y="778"/>
                  </a:lnTo>
                  <a:lnTo>
                    <a:pt x="629" y="764"/>
                  </a:lnTo>
                  <a:lnTo>
                    <a:pt x="665" y="757"/>
                  </a:lnTo>
                  <a:lnTo>
                    <a:pt x="672" y="750"/>
                  </a:lnTo>
                  <a:lnTo>
                    <a:pt x="679" y="750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79" name="Freeform 27"/>
            <p:cNvSpPr>
              <a:spLocks/>
            </p:cNvSpPr>
            <p:nvPr/>
          </p:nvSpPr>
          <p:spPr bwMode="auto">
            <a:xfrm>
              <a:off x="4430" y="549"/>
              <a:ext cx="255" cy="453"/>
            </a:xfrm>
            <a:custGeom>
              <a:avLst/>
              <a:gdLst>
                <a:gd name="T0" fmla="*/ 7 w 255"/>
                <a:gd name="T1" fmla="*/ 425 h 453"/>
                <a:gd name="T2" fmla="*/ 0 w 255"/>
                <a:gd name="T3" fmla="*/ 333 h 453"/>
                <a:gd name="T4" fmla="*/ 0 w 255"/>
                <a:gd name="T5" fmla="*/ 241 h 453"/>
                <a:gd name="T6" fmla="*/ 21 w 255"/>
                <a:gd name="T7" fmla="*/ 142 h 453"/>
                <a:gd name="T8" fmla="*/ 28 w 255"/>
                <a:gd name="T9" fmla="*/ 92 h 453"/>
                <a:gd name="T10" fmla="*/ 43 w 255"/>
                <a:gd name="T11" fmla="*/ 57 h 453"/>
                <a:gd name="T12" fmla="*/ 57 w 255"/>
                <a:gd name="T13" fmla="*/ 29 h 453"/>
                <a:gd name="T14" fmla="*/ 78 w 255"/>
                <a:gd name="T15" fmla="*/ 15 h 453"/>
                <a:gd name="T16" fmla="*/ 106 w 255"/>
                <a:gd name="T17" fmla="*/ 0 h 453"/>
                <a:gd name="T18" fmla="*/ 156 w 255"/>
                <a:gd name="T19" fmla="*/ 0 h 453"/>
                <a:gd name="T20" fmla="*/ 198 w 255"/>
                <a:gd name="T21" fmla="*/ 15 h 453"/>
                <a:gd name="T22" fmla="*/ 234 w 255"/>
                <a:gd name="T23" fmla="*/ 22 h 453"/>
                <a:gd name="T24" fmla="*/ 248 w 255"/>
                <a:gd name="T25" fmla="*/ 36 h 453"/>
                <a:gd name="T26" fmla="*/ 255 w 255"/>
                <a:gd name="T27" fmla="*/ 50 h 453"/>
                <a:gd name="T28" fmla="*/ 248 w 255"/>
                <a:gd name="T29" fmla="*/ 71 h 453"/>
                <a:gd name="T30" fmla="*/ 191 w 255"/>
                <a:gd name="T31" fmla="*/ 156 h 453"/>
                <a:gd name="T32" fmla="*/ 177 w 255"/>
                <a:gd name="T33" fmla="*/ 198 h 453"/>
                <a:gd name="T34" fmla="*/ 156 w 255"/>
                <a:gd name="T35" fmla="*/ 241 h 453"/>
                <a:gd name="T36" fmla="*/ 135 w 255"/>
                <a:gd name="T37" fmla="*/ 298 h 453"/>
                <a:gd name="T38" fmla="*/ 78 w 255"/>
                <a:gd name="T39" fmla="*/ 411 h 453"/>
                <a:gd name="T40" fmla="*/ 50 w 255"/>
                <a:gd name="T41" fmla="*/ 446 h 453"/>
                <a:gd name="T42" fmla="*/ 36 w 255"/>
                <a:gd name="T43" fmla="*/ 453 h 453"/>
                <a:gd name="T44" fmla="*/ 21 w 255"/>
                <a:gd name="T45" fmla="*/ 453 h 453"/>
                <a:gd name="T46" fmla="*/ 7 w 255"/>
                <a:gd name="T47" fmla="*/ 425 h 45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55"/>
                <a:gd name="T73" fmla="*/ 0 h 453"/>
                <a:gd name="T74" fmla="*/ 255 w 255"/>
                <a:gd name="T75" fmla="*/ 453 h 45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55" h="453">
                  <a:moveTo>
                    <a:pt x="7" y="425"/>
                  </a:moveTo>
                  <a:lnTo>
                    <a:pt x="0" y="333"/>
                  </a:lnTo>
                  <a:lnTo>
                    <a:pt x="0" y="241"/>
                  </a:lnTo>
                  <a:lnTo>
                    <a:pt x="21" y="142"/>
                  </a:lnTo>
                  <a:lnTo>
                    <a:pt x="28" y="92"/>
                  </a:lnTo>
                  <a:lnTo>
                    <a:pt x="43" y="57"/>
                  </a:lnTo>
                  <a:lnTo>
                    <a:pt x="57" y="29"/>
                  </a:lnTo>
                  <a:lnTo>
                    <a:pt x="78" y="15"/>
                  </a:lnTo>
                  <a:lnTo>
                    <a:pt x="106" y="0"/>
                  </a:lnTo>
                  <a:lnTo>
                    <a:pt x="156" y="0"/>
                  </a:lnTo>
                  <a:lnTo>
                    <a:pt x="198" y="15"/>
                  </a:lnTo>
                  <a:lnTo>
                    <a:pt x="234" y="22"/>
                  </a:lnTo>
                  <a:lnTo>
                    <a:pt x="248" y="36"/>
                  </a:lnTo>
                  <a:lnTo>
                    <a:pt x="255" y="50"/>
                  </a:lnTo>
                  <a:lnTo>
                    <a:pt x="248" y="71"/>
                  </a:lnTo>
                  <a:lnTo>
                    <a:pt x="191" y="156"/>
                  </a:lnTo>
                  <a:lnTo>
                    <a:pt x="177" y="198"/>
                  </a:lnTo>
                  <a:lnTo>
                    <a:pt x="156" y="241"/>
                  </a:lnTo>
                  <a:lnTo>
                    <a:pt x="135" y="298"/>
                  </a:lnTo>
                  <a:lnTo>
                    <a:pt x="78" y="411"/>
                  </a:lnTo>
                  <a:lnTo>
                    <a:pt x="50" y="446"/>
                  </a:lnTo>
                  <a:lnTo>
                    <a:pt x="36" y="453"/>
                  </a:lnTo>
                  <a:lnTo>
                    <a:pt x="21" y="453"/>
                  </a:lnTo>
                  <a:lnTo>
                    <a:pt x="7" y="425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80" name="Freeform 28"/>
            <p:cNvSpPr>
              <a:spLocks/>
            </p:cNvSpPr>
            <p:nvPr/>
          </p:nvSpPr>
          <p:spPr bwMode="auto">
            <a:xfrm>
              <a:off x="2556" y="1250"/>
              <a:ext cx="35" cy="21"/>
            </a:xfrm>
            <a:custGeom>
              <a:avLst/>
              <a:gdLst>
                <a:gd name="T0" fmla="*/ 28 w 35"/>
                <a:gd name="T1" fmla="*/ 21 h 21"/>
                <a:gd name="T2" fmla="*/ 14 w 35"/>
                <a:gd name="T3" fmla="*/ 14 h 21"/>
                <a:gd name="T4" fmla="*/ 7 w 35"/>
                <a:gd name="T5" fmla="*/ 7 h 21"/>
                <a:gd name="T6" fmla="*/ 0 w 35"/>
                <a:gd name="T7" fmla="*/ 7 h 21"/>
                <a:gd name="T8" fmla="*/ 0 w 35"/>
                <a:gd name="T9" fmla="*/ 0 h 21"/>
                <a:gd name="T10" fmla="*/ 21 w 35"/>
                <a:gd name="T11" fmla="*/ 0 h 21"/>
                <a:gd name="T12" fmla="*/ 35 w 35"/>
                <a:gd name="T13" fmla="*/ 14 h 21"/>
                <a:gd name="T14" fmla="*/ 35 w 35"/>
                <a:gd name="T15" fmla="*/ 21 h 21"/>
                <a:gd name="T16" fmla="*/ 28 w 35"/>
                <a:gd name="T17" fmla="*/ 21 h 2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"/>
                <a:gd name="T28" fmla="*/ 0 h 21"/>
                <a:gd name="T29" fmla="*/ 35 w 35"/>
                <a:gd name="T30" fmla="*/ 21 h 2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" h="21">
                  <a:moveTo>
                    <a:pt x="28" y="21"/>
                  </a:moveTo>
                  <a:lnTo>
                    <a:pt x="14" y="14"/>
                  </a:lnTo>
                  <a:lnTo>
                    <a:pt x="7" y="7"/>
                  </a:lnTo>
                  <a:lnTo>
                    <a:pt x="0" y="7"/>
                  </a:lnTo>
                  <a:lnTo>
                    <a:pt x="0" y="0"/>
                  </a:lnTo>
                  <a:lnTo>
                    <a:pt x="21" y="0"/>
                  </a:lnTo>
                  <a:lnTo>
                    <a:pt x="35" y="14"/>
                  </a:lnTo>
                  <a:lnTo>
                    <a:pt x="35" y="21"/>
                  </a:lnTo>
                  <a:lnTo>
                    <a:pt x="28" y="21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81" name="Freeform 29"/>
            <p:cNvSpPr>
              <a:spLocks/>
            </p:cNvSpPr>
            <p:nvPr/>
          </p:nvSpPr>
          <p:spPr bwMode="auto">
            <a:xfrm>
              <a:off x="2549" y="1229"/>
              <a:ext cx="106" cy="35"/>
            </a:xfrm>
            <a:custGeom>
              <a:avLst/>
              <a:gdLst>
                <a:gd name="T0" fmla="*/ 42 w 106"/>
                <a:gd name="T1" fmla="*/ 35 h 35"/>
                <a:gd name="T2" fmla="*/ 21 w 106"/>
                <a:gd name="T3" fmla="*/ 35 h 35"/>
                <a:gd name="T4" fmla="*/ 7 w 106"/>
                <a:gd name="T5" fmla="*/ 21 h 35"/>
                <a:gd name="T6" fmla="*/ 7 w 106"/>
                <a:gd name="T7" fmla="*/ 14 h 35"/>
                <a:gd name="T8" fmla="*/ 0 w 106"/>
                <a:gd name="T9" fmla="*/ 7 h 35"/>
                <a:gd name="T10" fmla="*/ 0 w 106"/>
                <a:gd name="T11" fmla="*/ 0 h 35"/>
                <a:gd name="T12" fmla="*/ 28 w 106"/>
                <a:gd name="T13" fmla="*/ 0 h 35"/>
                <a:gd name="T14" fmla="*/ 56 w 106"/>
                <a:gd name="T15" fmla="*/ 7 h 35"/>
                <a:gd name="T16" fmla="*/ 99 w 106"/>
                <a:gd name="T17" fmla="*/ 14 h 35"/>
                <a:gd name="T18" fmla="*/ 106 w 106"/>
                <a:gd name="T19" fmla="*/ 14 h 35"/>
                <a:gd name="T20" fmla="*/ 106 w 106"/>
                <a:gd name="T21" fmla="*/ 21 h 35"/>
                <a:gd name="T22" fmla="*/ 84 w 106"/>
                <a:gd name="T23" fmla="*/ 28 h 35"/>
                <a:gd name="T24" fmla="*/ 56 w 106"/>
                <a:gd name="T25" fmla="*/ 35 h 35"/>
                <a:gd name="T26" fmla="*/ 42 w 106"/>
                <a:gd name="T27" fmla="*/ 35 h 3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06"/>
                <a:gd name="T43" fmla="*/ 0 h 35"/>
                <a:gd name="T44" fmla="*/ 106 w 106"/>
                <a:gd name="T45" fmla="*/ 35 h 3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06" h="35">
                  <a:moveTo>
                    <a:pt x="42" y="35"/>
                  </a:moveTo>
                  <a:lnTo>
                    <a:pt x="21" y="35"/>
                  </a:lnTo>
                  <a:lnTo>
                    <a:pt x="7" y="21"/>
                  </a:lnTo>
                  <a:lnTo>
                    <a:pt x="7" y="14"/>
                  </a:lnTo>
                  <a:lnTo>
                    <a:pt x="0" y="7"/>
                  </a:lnTo>
                  <a:lnTo>
                    <a:pt x="0" y="0"/>
                  </a:lnTo>
                  <a:lnTo>
                    <a:pt x="28" y="0"/>
                  </a:lnTo>
                  <a:lnTo>
                    <a:pt x="56" y="7"/>
                  </a:lnTo>
                  <a:lnTo>
                    <a:pt x="99" y="14"/>
                  </a:lnTo>
                  <a:lnTo>
                    <a:pt x="106" y="14"/>
                  </a:lnTo>
                  <a:lnTo>
                    <a:pt x="106" y="21"/>
                  </a:lnTo>
                  <a:lnTo>
                    <a:pt x="84" y="28"/>
                  </a:lnTo>
                  <a:lnTo>
                    <a:pt x="56" y="35"/>
                  </a:lnTo>
                  <a:lnTo>
                    <a:pt x="42" y="35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82" name="Freeform 30"/>
            <p:cNvSpPr>
              <a:spLocks/>
            </p:cNvSpPr>
            <p:nvPr/>
          </p:nvSpPr>
          <p:spPr bwMode="auto">
            <a:xfrm>
              <a:off x="2534" y="1200"/>
              <a:ext cx="156" cy="71"/>
            </a:xfrm>
            <a:custGeom>
              <a:avLst/>
              <a:gdLst>
                <a:gd name="T0" fmla="*/ 114 w 156"/>
                <a:gd name="T1" fmla="*/ 71 h 71"/>
                <a:gd name="T2" fmla="*/ 107 w 156"/>
                <a:gd name="T3" fmla="*/ 64 h 71"/>
                <a:gd name="T4" fmla="*/ 92 w 156"/>
                <a:gd name="T5" fmla="*/ 57 h 71"/>
                <a:gd name="T6" fmla="*/ 85 w 156"/>
                <a:gd name="T7" fmla="*/ 50 h 71"/>
                <a:gd name="T8" fmla="*/ 71 w 156"/>
                <a:gd name="T9" fmla="*/ 43 h 71"/>
                <a:gd name="T10" fmla="*/ 50 w 156"/>
                <a:gd name="T11" fmla="*/ 36 h 71"/>
                <a:gd name="T12" fmla="*/ 15 w 156"/>
                <a:gd name="T13" fmla="*/ 36 h 71"/>
                <a:gd name="T14" fmla="*/ 7 w 156"/>
                <a:gd name="T15" fmla="*/ 29 h 71"/>
                <a:gd name="T16" fmla="*/ 7 w 156"/>
                <a:gd name="T17" fmla="*/ 14 h 71"/>
                <a:gd name="T18" fmla="*/ 0 w 156"/>
                <a:gd name="T19" fmla="*/ 7 h 71"/>
                <a:gd name="T20" fmla="*/ 7 w 156"/>
                <a:gd name="T21" fmla="*/ 0 h 71"/>
                <a:gd name="T22" fmla="*/ 92 w 156"/>
                <a:gd name="T23" fmla="*/ 0 h 71"/>
                <a:gd name="T24" fmla="*/ 114 w 156"/>
                <a:gd name="T25" fmla="*/ 7 h 71"/>
                <a:gd name="T26" fmla="*/ 135 w 156"/>
                <a:gd name="T27" fmla="*/ 7 h 71"/>
                <a:gd name="T28" fmla="*/ 149 w 156"/>
                <a:gd name="T29" fmla="*/ 14 h 71"/>
                <a:gd name="T30" fmla="*/ 156 w 156"/>
                <a:gd name="T31" fmla="*/ 22 h 71"/>
                <a:gd name="T32" fmla="*/ 149 w 156"/>
                <a:gd name="T33" fmla="*/ 36 h 71"/>
                <a:gd name="T34" fmla="*/ 135 w 156"/>
                <a:gd name="T35" fmla="*/ 57 h 71"/>
                <a:gd name="T36" fmla="*/ 121 w 156"/>
                <a:gd name="T37" fmla="*/ 71 h 71"/>
                <a:gd name="T38" fmla="*/ 114 w 156"/>
                <a:gd name="T39" fmla="*/ 71 h 7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56"/>
                <a:gd name="T61" fmla="*/ 0 h 71"/>
                <a:gd name="T62" fmla="*/ 156 w 156"/>
                <a:gd name="T63" fmla="*/ 71 h 7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56" h="71">
                  <a:moveTo>
                    <a:pt x="114" y="71"/>
                  </a:moveTo>
                  <a:lnTo>
                    <a:pt x="107" y="64"/>
                  </a:lnTo>
                  <a:lnTo>
                    <a:pt x="92" y="57"/>
                  </a:lnTo>
                  <a:lnTo>
                    <a:pt x="85" y="50"/>
                  </a:lnTo>
                  <a:lnTo>
                    <a:pt x="71" y="43"/>
                  </a:lnTo>
                  <a:lnTo>
                    <a:pt x="50" y="36"/>
                  </a:lnTo>
                  <a:lnTo>
                    <a:pt x="15" y="36"/>
                  </a:lnTo>
                  <a:lnTo>
                    <a:pt x="7" y="29"/>
                  </a:lnTo>
                  <a:lnTo>
                    <a:pt x="7" y="14"/>
                  </a:lnTo>
                  <a:lnTo>
                    <a:pt x="0" y="7"/>
                  </a:lnTo>
                  <a:lnTo>
                    <a:pt x="7" y="0"/>
                  </a:lnTo>
                  <a:lnTo>
                    <a:pt x="92" y="0"/>
                  </a:lnTo>
                  <a:lnTo>
                    <a:pt x="114" y="7"/>
                  </a:lnTo>
                  <a:lnTo>
                    <a:pt x="135" y="7"/>
                  </a:lnTo>
                  <a:lnTo>
                    <a:pt x="149" y="14"/>
                  </a:lnTo>
                  <a:lnTo>
                    <a:pt x="156" y="22"/>
                  </a:lnTo>
                  <a:lnTo>
                    <a:pt x="149" y="36"/>
                  </a:lnTo>
                  <a:lnTo>
                    <a:pt x="135" y="57"/>
                  </a:lnTo>
                  <a:lnTo>
                    <a:pt x="121" y="71"/>
                  </a:lnTo>
                  <a:lnTo>
                    <a:pt x="114" y="71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83" name="Freeform 31"/>
            <p:cNvSpPr>
              <a:spLocks/>
            </p:cNvSpPr>
            <p:nvPr/>
          </p:nvSpPr>
          <p:spPr bwMode="auto">
            <a:xfrm>
              <a:off x="3242" y="4108"/>
              <a:ext cx="42" cy="36"/>
            </a:xfrm>
            <a:custGeom>
              <a:avLst/>
              <a:gdLst>
                <a:gd name="T0" fmla="*/ 7 w 42"/>
                <a:gd name="T1" fmla="*/ 0 h 36"/>
                <a:gd name="T2" fmla="*/ 7 w 42"/>
                <a:gd name="T3" fmla="*/ 0 h 36"/>
                <a:gd name="T4" fmla="*/ 0 w 42"/>
                <a:gd name="T5" fmla="*/ 7 h 36"/>
                <a:gd name="T6" fmla="*/ 7 w 42"/>
                <a:gd name="T7" fmla="*/ 14 h 36"/>
                <a:gd name="T8" fmla="*/ 7 w 42"/>
                <a:gd name="T9" fmla="*/ 21 h 36"/>
                <a:gd name="T10" fmla="*/ 0 w 42"/>
                <a:gd name="T11" fmla="*/ 29 h 36"/>
                <a:gd name="T12" fmla="*/ 0 w 42"/>
                <a:gd name="T13" fmla="*/ 36 h 36"/>
                <a:gd name="T14" fmla="*/ 7 w 42"/>
                <a:gd name="T15" fmla="*/ 36 h 36"/>
                <a:gd name="T16" fmla="*/ 14 w 42"/>
                <a:gd name="T17" fmla="*/ 29 h 36"/>
                <a:gd name="T18" fmla="*/ 42 w 42"/>
                <a:gd name="T19" fmla="*/ 29 h 36"/>
                <a:gd name="T20" fmla="*/ 14 w 42"/>
                <a:gd name="T21" fmla="*/ 0 h 36"/>
                <a:gd name="T22" fmla="*/ 7 w 42"/>
                <a:gd name="T23" fmla="*/ 0 h 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2"/>
                <a:gd name="T37" fmla="*/ 0 h 36"/>
                <a:gd name="T38" fmla="*/ 42 w 42"/>
                <a:gd name="T39" fmla="*/ 36 h 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2" h="36">
                  <a:moveTo>
                    <a:pt x="7" y="0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7" y="36"/>
                  </a:lnTo>
                  <a:lnTo>
                    <a:pt x="14" y="29"/>
                  </a:lnTo>
                  <a:lnTo>
                    <a:pt x="42" y="29"/>
                  </a:lnTo>
                  <a:lnTo>
                    <a:pt x="14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84" name="Freeform 32"/>
            <p:cNvSpPr>
              <a:spLocks/>
            </p:cNvSpPr>
            <p:nvPr/>
          </p:nvSpPr>
          <p:spPr bwMode="auto">
            <a:xfrm>
              <a:off x="3433" y="4137"/>
              <a:ext cx="28" cy="14"/>
            </a:xfrm>
            <a:custGeom>
              <a:avLst/>
              <a:gdLst>
                <a:gd name="T0" fmla="*/ 7 w 28"/>
                <a:gd name="T1" fmla="*/ 0 h 14"/>
                <a:gd name="T2" fmla="*/ 7 w 28"/>
                <a:gd name="T3" fmla="*/ 7 h 14"/>
                <a:gd name="T4" fmla="*/ 0 w 28"/>
                <a:gd name="T5" fmla="*/ 7 h 14"/>
                <a:gd name="T6" fmla="*/ 7 w 28"/>
                <a:gd name="T7" fmla="*/ 14 h 14"/>
                <a:gd name="T8" fmla="*/ 28 w 28"/>
                <a:gd name="T9" fmla="*/ 14 h 14"/>
                <a:gd name="T10" fmla="*/ 28 w 28"/>
                <a:gd name="T11" fmla="*/ 7 h 14"/>
                <a:gd name="T12" fmla="*/ 21 w 28"/>
                <a:gd name="T13" fmla="*/ 0 h 14"/>
                <a:gd name="T14" fmla="*/ 7 w 28"/>
                <a:gd name="T15" fmla="*/ 0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8"/>
                <a:gd name="T25" fmla="*/ 0 h 14"/>
                <a:gd name="T26" fmla="*/ 28 w 28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8" h="14">
                  <a:moveTo>
                    <a:pt x="7" y="0"/>
                  </a:moveTo>
                  <a:lnTo>
                    <a:pt x="7" y="7"/>
                  </a:lnTo>
                  <a:lnTo>
                    <a:pt x="0" y="7"/>
                  </a:lnTo>
                  <a:lnTo>
                    <a:pt x="7" y="14"/>
                  </a:lnTo>
                  <a:lnTo>
                    <a:pt x="28" y="14"/>
                  </a:lnTo>
                  <a:lnTo>
                    <a:pt x="28" y="7"/>
                  </a:lnTo>
                  <a:lnTo>
                    <a:pt x="21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85" name="Freeform 33"/>
            <p:cNvSpPr>
              <a:spLocks/>
            </p:cNvSpPr>
            <p:nvPr/>
          </p:nvSpPr>
          <p:spPr bwMode="auto">
            <a:xfrm>
              <a:off x="3298" y="4144"/>
              <a:ext cx="50" cy="42"/>
            </a:xfrm>
            <a:custGeom>
              <a:avLst/>
              <a:gdLst>
                <a:gd name="T0" fmla="*/ 0 w 50"/>
                <a:gd name="T1" fmla="*/ 0 h 42"/>
                <a:gd name="T2" fmla="*/ 7 w 50"/>
                <a:gd name="T3" fmla="*/ 7 h 42"/>
                <a:gd name="T4" fmla="*/ 7 w 50"/>
                <a:gd name="T5" fmla="*/ 21 h 42"/>
                <a:gd name="T6" fmla="*/ 0 w 50"/>
                <a:gd name="T7" fmla="*/ 21 h 42"/>
                <a:gd name="T8" fmla="*/ 0 w 50"/>
                <a:gd name="T9" fmla="*/ 28 h 42"/>
                <a:gd name="T10" fmla="*/ 15 w 50"/>
                <a:gd name="T11" fmla="*/ 28 h 42"/>
                <a:gd name="T12" fmla="*/ 29 w 50"/>
                <a:gd name="T13" fmla="*/ 42 h 42"/>
                <a:gd name="T14" fmla="*/ 50 w 50"/>
                <a:gd name="T15" fmla="*/ 42 h 42"/>
                <a:gd name="T16" fmla="*/ 50 w 50"/>
                <a:gd name="T17" fmla="*/ 28 h 42"/>
                <a:gd name="T18" fmla="*/ 43 w 50"/>
                <a:gd name="T19" fmla="*/ 14 h 42"/>
                <a:gd name="T20" fmla="*/ 29 w 50"/>
                <a:gd name="T21" fmla="*/ 0 h 42"/>
                <a:gd name="T22" fmla="*/ 0 w 50"/>
                <a:gd name="T23" fmla="*/ 0 h 4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0"/>
                <a:gd name="T37" fmla="*/ 0 h 42"/>
                <a:gd name="T38" fmla="*/ 50 w 50"/>
                <a:gd name="T39" fmla="*/ 42 h 4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0" h="42">
                  <a:moveTo>
                    <a:pt x="0" y="0"/>
                  </a:moveTo>
                  <a:lnTo>
                    <a:pt x="7" y="7"/>
                  </a:lnTo>
                  <a:lnTo>
                    <a:pt x="7" y="21"/>
                  </a:lnTo>
                  <a:lnTo>
                    <a:pt x="0" y="21"/>
                  </a:lnTo>
                  <a:lnTo>
                    <a:pt x="0" y="28"/>
                  </a:lnTo>
                  <a:lnTo>
                    <a:pt x="15" y="28"/>
                  </a:lnTo>
                  <a:lnTo>
                    <a:pt x="29" y="42"/>
                  </a:lnTo>
                  <a:lnTo>
                    <a:pt x="50" y="42"/>
                  </a:lnTo>
                  <a:lnTo>
                    <a:pt x="50" y="28"/>
                  </a:lnTo>
                  <a:lnTo>
                    <a:pt x="43" y="14"/>
                  </a:lnTo>
                  <a:lnTo>
                    <a:pt x="2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86" name="Freeform 34"/>
            <p:cNvSpPr>
              <a:spLocks/>
            </p:cNvSpPr>
            <p:nvPr/>
          </p:nvSpPr>
          <p:spPr bwMode="auto">
            <a:xfrm>
              <a:off x="5512" y="2085"/>
              <a:ext cx="36" cy="56"/>
            </a:xfrm>
            <a:custGeom>
              <a:avLst/>
              <a:gdLst>
                <a:gd name="T0" fmla="*/ 0 w 36"/>
                <a:gd name="T1" fmla="*/ 7 h 56"/>
                <a:gd name="T2" fmla="*/ 15 w 36"/>
                <a:gd name="T3" fmla="*/ 7 h 56"/>
                <a:gd name="T4" fmla="*/ 15 w 36"/>
                <a:gd name="T5" fmla="*/ 0 h 56"/>
                <a:gd name="T6" fmla="*/ 22 w 36"/>
                <a:gd name="T7" fmla="*/ 7 h 56"/>
                <a:gd name="T8" fmla="*/ 22 w 36"/>
                <a:gd name="T9" fmla="*/ 21 h 56"/>
                <a:gd name="T10" fmla="*/ 15 w 36"/>
                <a:gd name="T11" fmla="*/ 21 h 56"/>
                <a:gd name="T12" fmla="*/ 15 w 36"/>
                <a:gd name="T13" fmla="*/ 35 h 56"/>
                <a:gd name="T14" fmla="*/ 22 w 36"/>
                <a:gd name="T15" fmla="*/ 28 h 56"/>
                <a:gd name="T16" fmla="*/ 36 w 36"/>
                <a:gd name="T17" fmla="*/ 28 h 56"/>
                <a:gd name="T18" fmla="*/ 36 w 36"/>
                <a:gd name="T19" fmla="*/ 49 h 56"/>
                <a:gd name="T20" fmla="*/ 22 w 36"/>
                <a:gd name="T21" fmla="*/ 49 h 56"/>
                <a:gd name="T22" fmla="*/ 15 w 36"/>
                <a:gd name="T23" fmla="*/ 56 h 56"/>
                <a:gd name="T24" fmla="*/ 0 w 36"/>
                <a:gd name="T25" fmla="*/ 42 h 56"/>
                <a:gd name="T26" fmla="*/ 0 w 36"/>
                <a:gd name="T27" fmla="*/ 7 h 5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6"/>
                <a:gd name="T43" fmla="*/ 0 h 56"/>
                <a:gd name="T44" fmla="*/ 36 w 36"/>
                <a:gd name="T45" fmla="*/ 56 h 5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6" h="56">
                  <a:moveTo>
                    <a:pt x="0" y="7"/>
                  </a:moveTo>
                  <a:lnTo>
                    <a:pt x="15" y="7"/>
                  </a:lnTo>
                  <a:lnTo>
                    <a:pt x="15" y="0"/>
                  </a:lnTo>
                  <a:lnTo>
                    <a:pt x="22" y="7"/>
                  </a:lnTo>
                  <a:lnTo>
                    <a:pt x="22" y="21"/>
                  </a:lnTo>
                  <a:lnTo>
                    <a:pt x="15" y="21"/>
                  </a:lnTo>
                  <a:lnTo>
                    <a:pt x="15" y="35"/>
                  </a:lnTo>
                  <a:lnTo>
                    <a:pt x="22" y="28"/>
                  </a:lnTo>
                  <a:lnTo>
                    <a:pt x="36" y="28"/>
                  </a:lnTo>
                  <a:lnTo>
                    <a:pt x="36" y="49"/>
                  </a:lnTo>
                  <a:lnTo>
                    <a:pt x="22" y="49"/>
                  </a:lnTo>
                  <a:lnTo>
                    <a:pt x="15" y="56"/>
                  </a:lnTo>
                  <a:lnTo>
                    <a:pt x="0" y="42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87" name="Freeform 35"/>
            <p:cNvSpPr>
              <a:spLocks/>
            </p:cNvSpPr>
            <p:nvPr/>
          </p:nvSpPr>
          <p:spPr bwMode="auto">
            <a:xfrm>
              <a:off x="2598" y="1236"/>
              <a:ext cx="2490" cy="1563"/>
            </a:xfrm>
            <a:custGeom>
              <a:avLst/>
              <a:gdLst>
                <a:gd name="T0" fmla="*/ 2327 w 2490"/>
                <a:gd name="T1" fmla="*/ 1556 h 1563"/>
                <a:gd name="T2" fmla="*/ 2341 w 2490"/>
                <a:gd name="T3" fmla="*/ 1535 h 1563"/>
                <a:gd name="T4" fmla="*/ 2306 w 2490"/>
                <a:gd name="T5" fmla="*/ 1490 h 1563"/>
                <a:gd name="T6" fmla="*/ 2299 w 2490"/>
                <a:gd name="T7" fmla="*/ 1429 h 1563"/>
                <a:gd name="T8" fmla="*/ 2341 w 2490"/>
                <a:gd name="T9" fmla="*/ 1358 h 1563"/>
                <a:gd name="T10" fmla="*/ 2462 w 2490"/>
                <a:gd name="T11" fmla="*/ 1294 h 1563"/>
                <a:gd name="T12" fmla="*/ 2483 w 2490"/>
                <a:gd name="T13" fmla="*/ 1266 h 1563"/>
                <a:gd name="T14" fmla="*/ 2483 w 2490"/>
                <a:gd name="T15" fmla="*/ 1061 h 1563"/>
                <a:gd name="T16" fmla="*/ 2462 w 2490"/>
                <a:gd name="T17" fmla="*/ 743 h 1563"/>
                <a:gd name="T18" fmla="*/ 2384 w 2490"/>
                <a:gd name="T19" fmla="*/ 516 h 1563"/>
                <a:gd name="T20" fmla="*/ 2271 w 2490"/>
                <a:gd name="T21" fmla="*/ 410 h 1563"/>
                <a:gd name="T22" fmla="*/ 2122 w 2490"/>
                <a:gd name="T23" fmla="*/ 389 h 1563"/>
                <a:gd name="T24" fmla="*/ 2066 w 2490"/>
                <a:gd name="T25" fmla="*/ 431 h 1563"/>
                <a:gd name="T26" fmla="*/ 2023 w 2490"/>
                <a:gd name="T27" fmla="*/ 495 h 1563"/>
                <a:gd name="T28" fmla="*/ 1889 w 2490"/>
                <a:gd name="T29" fmla="*/ 679 h 1563"/>
                <a:gd name="T30" fmla="*/ 1754 w 2490"/>
                <a:gd name="T31" fmla="*/ 813 h 1563"/>
                <a:gd name="T32" fmla="*/ 1578 w 2490"/>
                <a:gd name="T33" fmla="*/ 842 h 1563"/>
                <a:gd name="T34" fmla="*/ 934 w 2490"/>
                <a:gd name="T35" fmla="*/ 813 h 1563"/>
                <a:gd name="T36" fmla="*/ 481 w 2490"/>
                <a:gd name="T37" fmla="*/ 820 h 1563"/>
                <a:gd name="T38" fmla="*/ 290 w 2490"/>
                <a:gd name="T39" fmla="*/ 856 h 1563"/>
                <a:gd name="T40" fmla="*/ 163 w 2490"/>
                <a:gd name="T41" fmla="*/ 827 h 1563"/>
                <a:gd name="T42" fmla="*/ 184 w 2490"/>
                <a:gd name="T43" fmla="*/ 707 h 1563"/>
                <a:gd name="T44" fmla="*/ 290 w 2490"/>
                <a:gd name="T45" fmla="*/ 559 h 1563"/>
                <a:gd name="T46" fmla="*/ 333 w 2490"/>
                <a:gd name="T47" fmla="*/ 452 h 1563"/>
                <a:gd name="T48" fmla="*/ 410 w 2490"/>
                <a:gd name="T49" fmla="*/ 417 h 1563"/>
                <a:gd name="T50" fmla="*/ 417 w 2490"/>
                <a:gd name="T51" fmla="*/ 361 h 1563"/>
                <a:gd name="T52" fmla="*/ 340 w 2490"/>
                <a:gd name="T53" fmla="*/ 240 h 1563"/>
                <a:gd name="T54" fmla="*/ 184 w 2490"/>
                <a:gd name="T55" fmla="*/ 177 h 1563"/>
                <a:gd name="T56" fmla="*/ 142 w 2490"/>
                <a:gd name="T57" fmla="*/ 141 h 1563"/>
                <a:gd name="T58" fmla="*/ 163 w 2490"/>
                <a:gd name="T59" fmla="*/ 21 h 1563"/>
                <a:gd name="T60" fmla="*/ 134 w 2490"/>
                <a:gd name="T61" fmla="*/ 0 h 1563"/>
                <a:gd name="T62" fmla="*/ 35 w 2490"/>
                <a:gd name="T63" fmla="*/ 14 h 1563"/>
                <a:gd name="T64" fmla="*/ 35 w 2490"/>
                <a:gd name="T65" fmla="*/ 92 h 1563"/>
                <a:gd name="T66" fmla="*/ 127 w 2490"/>
                <a:gd name="T67" fmla="*/ 495 h 1563"/>
                <a:gd name="T68" fmla="*/ 134 w 2490"/>
                <a:gd name="T69" fmla="*/ 615 h 1563"/>
                <a:gd name="T70" fmla="*/ 64 w 2490"/>
                <a:gd name="T71" fmla="*/ 707 h 1563"/>
                <a:gd name="T72" fmla="*/ 0 w 2490"/>
                <a:gd name="T73" fmla="*/ 863 h 1563"/>
                <a:gd name="T74" fmla="*/ 50 w 2490"/>
                <a:gd name="T75" fmla="*/ 934 h 1563"/>
                <a:gd name="T76" fmla="*/ 219 w 2490"/>
                <a:gd name="T77" fmla="*/ 997 h 1563"/>
                <a:gd name="T78" fmla="*/ 474 w 2490"/>
                <a:gd name="T79" fmla="*/ 1068 h 1563"/>
                <a:gd name="T80" fmla="*/ 906 w 2490"/>
                <a:gd name="T81" fmla="*/ 1202 h 1563"/>
                <a:gd name="T82" fmla="*/ 1450 w 2490"/>
                <a:gd name="T83" fmla="*/ 1372 h 1563"/>
                <a:gd name="T84" fmla="*/ 1910 w 2490"/>
                <a:gd name="T85" fmla="*/ 1514 h 1563"/>
                <a:gd name="T86" fmla="*/ 2073 w 2490"/>
                <a:gd name="T87" fmla="*/ 1549 h 1563"/>
                <a:gd name="T88" fmla="*/ 2257 w 2490"/>
                <a:gd name="T89" fmla="*/ 1563 h 156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490"/>
                <a:gd name="T136" fmla="*/ 0 h 1563"/>
                <a:gd name="T137" fmla="*/ 2490 w 2490"/>
                <a:gd name="T138" fmla="*/ 1563 h 156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490" h="1563">
                  <a:moveTo>
                    <a:pt x="2285" y="1556"/>
                  </a:moveTo>
                  <a:lnTo>
                    <a:pt x="2306" y="1563"/>
                  </a:lnTo>
                  <a:lnTo>
                    <a:pt x="2327" y="1556"/>
                  </a:lnTo>
                  <a:lnTo>
                    <a:pt x="2341" y="1549"/>
                  </a:lnTo>
                  <a:lnTo>
                    <a:pt x="2349" y="1542"/>
                  </a:lnTo>
                  <a:lnTo>
                    <a:pt x="2341" y="1535"/>
                  </a:lnTo>
                  <a:lnTo>
                    <a:pt x="2334" y="1521"/>
                  </a:lnTo>
                  <a:lnTo>
                    <a:pt x="2313" y="1500"/>
                  </a:lnTo>
                  <a:lnTo>
                    <a:pt x="2306" y="1490"/>
                  </a:lnTo>
                  <a:lnTo>
                    <a:pt x="2306" y="1478"/>
                  </a:lnTo>
                  <a:lnTo>
                    <a:pt x="2299" y="1464"/>
                  </a:lnTo>
                  <a:lnTo>
                    <a:pt x="2299" y="1429"/>
                  </a:lnTo>
                  <a:lnTo>
                    <a:pt x="2306" y="1408"/>
                  </a:lnTo>
                  <a:lnTo>
                    <a:pt x="2327" y="1379"/>
                  </a:lnTo>
                  <a:lnTo>
                    <a:pt x="2341" y="1358"/>
                  </a:lnTo>
                  <a:lnTo>
                    <a:pt x="2398" y="1316"/>
                  </a:lnTo>
                  <a:lnTo>
                    <a:pt x="2426" y="1309"/>
                  </a:lnTo>
                  <a:lnTo>
                    <a:pt x="2462" y="1294"/>
                  </a:lnTo>
                  <a:lnTo>
                    <a:pt x="2483" y="1280"/>
                  </a:lnTo>
                  <a:lnTo>
                    <a:pt x="2490" y="1273"/>
                  </a:lnTo>
                  <a:lnTo>
                    <a:pt x="2483" y="1266"/>
                  </a:lnTo>
                  <a:lnTo>
                    <a:pt x="2476" y="1252"/>
                  </a:lnTo>
                  <a:lnTo>
                    <a:pt x="2476" y="1146"/>
                  </a:lnTo>
                  <a:lnTo>
                    <a:pt x="2483" y="1061"/>
                  </a:lnTo>
                  <a:lnTo>
                    <a:pt x="2483" y="884"/>
                  </a:lnTo>
                  <a:lnTo>
                    <a:pt x="2476" y="806"/>
                  </a:lnTo>
                  <a:lnTo>
                    <a:pt x="2462" y="743"/>
                  </a:lnTo>
                  <a:lnTo>
                    <a:pt x="2448" y="672"/>
                  </a:lnTo>
                  <a:lnTo>
                    <a:pt x="2426" y="615"/>
                  </a:lnTo>
                  <a:lnTo>
                    <a:pt x="2384" y="516"/>
                  </a:lnTo>
                  <a:lnTo>
                    <a:pt x="2349" y="467"/>
                  </a:lnTo>
                  <a:lnTo>
                    <a:pt x="2313" y="431"/>
                  </a:lnTo>
                  <a:lnTo>
                    <a:pt x="2271" y="410"/>
                  </a:lnTo>
                  <a:lnTo>
                    <a:pt x="2214" y="396"/>
                  </a:lnTo>
                  <a:lnTo>
                    <a:pt x="2165" y="389"/>
                  </a:lnTo>
                  <a:lnTo>
                    <a:pt x="2122" y="389"/>
                  </a:lnTo>
                  <a:lnTo>
                    <a:pt x="2094" y="396"/>
                  </a:lnTo>
                  <a:lnTo>
                    <a:pt x="2080" y="410"/>
                  </a:lnTo>
                  <a:lnTo>
                    <a:pt x="2066" y="431"/>
                  </a:lnTo>
                  <a:lnTo>
                    <a:pt x="2059" y="445"/>
                  </a:lnTo>
                  <a:lnTo>
                    <a:pt x="2044" y="467"/>
                  </a:lnTo>
                  <a:lnTo>
                    <a:pt x="2023" y="495"/>
                  </a:lnTo>
                  <a:lnTo>
                    <a:pt x="2002" y="530"/>
                  </a:lnTo>
                  <a:lnTo>
                    <a:pt x="1945" y="608"/>
                  </a:lnTo>
                  <a:lnTo>
                    <a:pt x="1889" y="679"/>
                  </a:lnTo>
                  <a:lnTo>
                    <a:pt x="1868" y="714"/>
                  </a:lnTo>
                  <a:lnTo>
                    <a:pt x="1797" y="785"/>
                  </a:lnTo>
                  <a:lnTo>
                    <a:pt x="1754" y="813"/>
                  </a:lnTo>
                  <a:lnTo>
                    <a:pt x="1705" y="827"/>
                  </a:lnTo>
                  <a:lnTo>
                    <a:pt x="1648" y="842"/>
                  </a:lnTo>
                  <a:lnTo>
                    <a:pt x="1578" y="842"/>
                  </a:lnTo>
                  <a:lnTo>
                    <a:pt x="1302" y="820"/>
                  </a:lnTo>
                  <a:lnTo>
                    <a:pt x="1118" y="813"/>
                  </a:lnTo>
                  <a:lnTo>
                    <a:pt x="934" y="813"/>
                  </a:lnTo>
                  <a:lnTo>
                    <a:pt x="736" y="806"/>
                  </a:lnTo>
                  <a:lnTo>
                    <a:pt x="559" y="806"/>
                  </a:lnTo>
                  <a:lnTo>
                    <a:pt x="481" y="820"/>
                  </a:lnTo>
                  <a:lnTo>
                    <a:pt x="410" y="835"/>
                  </a:lnTo>
                  <a:lnTo>
                    <a:pt x="347" y="849"/>
                  </a:lnTo>
                  <a:lnTo>
                    <a:pt x="290" y="856"/>
                  </a:lnTo>
                  <a:lnTo>
                    <a:pt x="241" y="849"/>
                  </a:lnTo>
                  <a:lnTo>
                    <a:pt x="198" y="842"/>
                  </a:lnTo>
                  <a:lnTo>
                    <a:pt x="163" y="827"/>
                  </a:lnTo>
                  <a:lnTo>
                    <a:pt x="142" y="806"/>
                  </a:lnTo>
                  <a:lnTo>
                    <a:pt x="142" y="778"/>
                  </a:lnTo>
                  <a:lnTo>
                    <a:pt x="184" y="707"/>
                  </a:lnTo>
                  <a:lnTo>
                    <a:pt x="205" y="679"/>
                  </a:lnTo>
                  <a:lnTo>
                    <a:pt x="248" y="615"/>
                  </a:lnTo>
                  <a:lnTo>
                    <a:pt x="290" y="559"/>
                  </a:lnTo>
                  <a:lnTo>
                    <a:pt x="311" y="502"/>
                  </a:lnTo>
                  <a:lnTo>
                    <a:pt x="318" y="474"/>
                  </a:lnTo>
                  <a:lnTo>
                    <a:pt x="333" y="452"/>
                  </a:lnTo>
                  <a:lnTo>
                    <a:pt x="354" y="438"/>
                  </a:lnTo>
                  <a:lnTo>
                    <a:pt x="389" y="431"/>
                  </a:lnTo>
                  <a:lnTo>
                    <a:pt x="410" y="417"/>
                  </a:lnTo>
                  <a:lnTo>
                    <a:pt x="425" y="410"/>
                  </a:lnTo>
                  <a:lnTo>
                    <a:pt x="425" y="396"/>
                  </a:lnTo>
                  <a:lnTo>
                    <a:pt x="417" y="361"/>
                  </a:lnTo>
                  <a:lnTo>
                    <a:pt x="396" y="318"/>
                  </a:lnTo>
                  <a:lnTo>
                    <a:pt x="368" y="276"/>
                  </a:lnTo>
                  <a:lnTo>
                    <a:pt x="340" y="240"/>
                  </a:lnTo>
                  <a:lnTo>
                    <a:pt x="290" y="212"/>
                  </a:lnTo>
                  <a:lnTo>
                    <a:pt x="234" y="198"/>
                  </a:lnTo>
                  <a:lnTo>
                    <a:pt x="184" y="177"/>
                  </a:lnTo>
                  <a:lnTo>
                    <a:pt x="163" y="169"/>
                  </a:lnTo>
                  <a:lnTo>
                    <a:pt x="149" y="155"/>
                  </a:lnTo>
                  <a:lnTo>
                    <a:pt x="142" y="141"/>
                  </a:lnTo>
                  <a:lnTo>
                    <a:pt x="142" y="120"/>
                  </a:lnTo>
                  <a:lnTo>
                    <a:pt x="156" y="49"/>
                  </a:lnTo>
                  <a:lnTo>
                    <a:pt x="163" y="21"/>
                  </a:lnTo>
                  <a:lnTo>
                    <a:pt x="163" y="7"/>
                  </a:lnTo>
                  <a:lnTo>
                    <a:pt x="142" y="7"/>
                  </a:lnTo>
                  <a:lnTo>
                    <a:pt x="134" y="0"/>
                  </a:lnTo>
                  <a:lnTo>
                    <a:pt x="71" y="0"/>
                  </a:lnTo>
                  <a:lnTo>
                    <a:pt x="50" y="7"/>
                  </a:lnTo>
                  <a:lnTo>
                    <a:pt x="35" y="14"/>
                  </a:lnTo>
                  <a:lnTo>
                    <a:pt x="28" y="28"/>
                  </a:lnTo>
                  <a:lnTo>
                    <a:pt x="28" y="56"/>
                  </a:lnTo>
                  <a:lnTo>
                    <a:pt x="35" y="92"/>
                  </a:lnTo>
                  <a:lnTo>
                    <a:pt x="57" y="169"/>
                  </a:lnTo>
                  <a:lnTo>
                    <a:pt x="113" y="353"/>
                  </a:lnTo>
                  <a:lnTo>
                    <a:pt x="127" y="495"/>
                  </a:lnTo>
                  <a:lnTo>
                    <a:pt x="127" y="530"/>
                  </a:lnTo>
                  <a:lnTo>
                    <a:pt x="142" y="587"/>
                  </a:lnTo>
                  <a:lnTo>
                    <a:pt x="134" y="615"/>
                  </a:lnTo>
                  <a:lnTo>
                    <a:pt x="120" y="644"/>
                  </a:lnTo>
                  <a:lnTo>
                    <a:pt x="92" y="679"/>
                  </a:lnTo>
                  <a:lnTo>
                    <a:pt x="64" y="707"/>
                  </a:lnTo>
                  <a:lnTo>
                    <a:pt x="50" y="743"/>
                  </a:lnTo>
                  <a:lnTo>
                    <a:pt x="7" y="835"/>
                  </a:lnTo>
                  <a:lnTo>
                    <a:pt x="0" y="863"/>
                  </a:lnTo>
                  <a:lnTo>
                    <a:pt x="0" y="884"/>
                  </a:lnTo>
                  <a:lnTo>
                    <a:pt x="21" y="912"/>
                  </a:lnTo>
                  <a:lnTo>
                    <a:pt x="50" y="934"/>
                  </a:lnTo>
                  <a:lnTo>
                    <a:pt x="92" y="955"/>
                  </a:lnTo>
                  <a:lnTo>
                    <a:pt x="149" y="976"/>
                  </a:lnTo>
                  <a:lnTo>
                    <a:pt x="219" y="997"/>
                  </a:lnTo>
                  <a:lnTo>
                    <a:pt x="297" y="1026"/>
                  </a:lnTo>
                  <a:lnTo>
                    <a:pt x="382" y="1047"/>
                  </a:lnTo>
                  <a:lnTo>
                    <a:pt x="474" y="1068"/>
                  </a:lnTo>
                  <a:lnTo>
                    <a:pt x="573" y="1096"/>
                  </a:lnTo>
                  <a:lnTo>
                    <a:pt x="679" y="1132"/>
                  </a:lnTo>
                  <a:lnTo>
                    <a:pt x="906" y="1202"/>
                  </a:lnTo>
                  <a:lnTo>
                    <a:pt x="1033" y="1245"/>
                  </a:lnTo>
                  <a:lnTo>
                    <a:pt x="1302" y="1330"/>
                  </a:lnTo>
                  <a:lnTo>
                    <a:pt x="1450" y="1372"/>
                  </a:lnTo>
                  <a:lnTo>
                    <a:pt x="1761" y="1471"/>
                  </a:lnTo>
                  <a:lnTo>
                    <a:pt x="1839" y="1493"/>
                  </a:lnTo>
                  <a:lnTo>
                    <a:pt x="1910" y="1514"/>
                  </a:lnTo>
                  <a:lnTo>
                    <a:pt x="1974" y="1528"/>
                  </a:lnTo>
                  <a:lnTo>
                    <a:pt x="2023" y="1542"/>
                  </a:lnTo>
                  <a:lnTo>
                    <a:pt x="2073" y="1549"/>
                  </a:lnTo>
                  <a:lnTo>
                    <a:pt x="2115" y="1556"/>
                  </a:lnTo>
                  <a:lnTo>
                    <a:pt x="2150" y="1563"/>
                  </a:lnTo>
                  <a:lnTo>
                    <a:pt x="2257" y="1563"/>
                  </a:lnTo>
                  <a:lnTo>
                    <a:pt x="2278" y="1556"/>
                  </a:lnTo>
                  <a:lnTo>
                    <a:pt x="2285" y="1556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88" name="Freeform 36"/>
            <p:cNvSpPr>
              <a:spLocks/>
            </p:cNvSpPr>
            <p:nvPr/>
          </p:nvSpPr>
          <p:spPr bwMode="auto">
            <a:xfrm>
              <a:off x="2584" y="1250"/>
              <a:ext cx="2412" cy="2016"/>
            </a:xfrm>
            <a:custGeom>
              <a:avLst/>
              <a:gdLst>
                <a:gd name="T0" fmla="*/ 2207 w 2412"/>
                <a:gd name="T1" fmla="*/ 1953 h 2016"/>
                <a:gd name="T2" fmla="*/ 2341 w 2412"/>
                <a:gd name="T3" fmla="*/ 1910 h 2016"/>
                <a:gd name="T4" fmla="*/ 2391 w 2412"/>
                <a:gd name="T5" fmla="*/ 1797 h 2016"/>
                <a:gd name="T6" fmla="*/ 2405 w 2412"/>
                <a:gd name="T7" fmla="*/ 1684 h 2016"/>
                <a:gd name="T8" fmla="*/ 2398 w 2412"/>
                <a:gd name="T9" fmla="*/ 1648 h 2016"/>
                <a:gd name="T10" fmla="*/ 2363 w 2412"/>
                <a:gd name="T11" fmla="*/ 1556 h 2016"/>
                <a:gd name="T12" fmla="*/ 2313 w 2412"/>
                <a:gd name="T13" fmla="*/ 1507 h 2016"/>
                <a:gd name="T14" fmla="*/ 2249 w 2412"/>
                <a:gd name="T15" fmla="*/ 1479 h 2016"/>
                <a:gd name="T16" fmla="*/ 2207 w 2412"/>
                <a:gd name="T17" fmla="*/ 1429 h 2016"/>
                <a:gd name="T18" fmla="*/ 2164 w 2412"/>
                <a:gd name="T19" fmla="*/ 1443 h 2016"/>
                <a:gd name="T20" fmla="*/ 2108 w 2412"/>
                <a:gd name="T21" fmla="*/ 1429 h 2016"/>
                <a:gd name="T22" fmla="*/ 2122 w 2412"/>
                <a:gd name="T23" fmla="*/ 1337 h 2016"/>
                <a:gd name="T24" fmla="*/ 2115 w 2412"/>
                <a:gd name="T25" fmla="*/ 1217 h 2016"/>
                <a:gd name="T26" fmla="*/ 2264 w 2412"/>
                <a:gd name="T27" fmla="*/ 1167 h 2016"/>
                <a:gd name="T28" fmla="*/ 2348 w 2412"/>
                <a:gd name="T29" fmla="*/ 1203 h 2016"/>
                <a:gd name="T30" fmla="*/ 2391 w 2412"/>
                <a:gd name="T31" fmla="*/ 1146 h 2016"/>
                <a:gd name="T32" fmla="*/ 2348 w 2412"/>
                <a:gd name="T33" fmla="*/ 1040 h 2016"/>
                <a:gd name="T34" fmla="*/ 2341 w 2412"/>
                <a:gd name="T35" fmla="*/ 969 h 2016"/>
                <a:gd name="T36" fmla="*/ 2200 w 2412"/>
                <a:gd name="T37" fmla="*/ 990 h 2016"/>
                <a:gd name="T38" fmla="*/ 2143 w 2412"/>
                <a:gd name="T39" fmla="*/ 948 h 2016"/>
                <a:gd name="T40" fmla="*/ 2030 w 2412"/>
                <a:gd name="T41" fmla="*/ 955 h 2016"/>
                <a:gd name="T42" fmla="*/ 1917 w 2412"/>
                <a:gd name="T43" fmla="*/ 920 h 2016"/>
                <a:gd name="T44" fmla="*/ 1910 w 2412"/>
                <a:gd name="T45" fmla="*/ 856 h 2016"/>
                <a:gd name="T46" fmla="*/ 1761 w 2412"/>
                <a:gd name="T47" fmla="*/ 870 h 2016"/>
                <a:gd name="T48" fmla="*/ 1500 w 2412"/>
                <a:gd name="T49" fmla="*/ 934 h 2016"/>
                <a:gd name="T50" fmla="*/ 1408 w 2412"/>
                <a:gd name="T51" fmla="*/ 913 h 2016"/>
                <a:gd name="T52" fmla="*/ 1146 w 2412"/>
                <a:gd name="T53" fmla="*/ 948 h 2016"/>
                <a:gd name="T54" fmla="*/ 806 w 2412"/>
                <a:gd name="T55" fmla="*/ 941 h 2016"/>
                <a:gd name="T56" fmla="*/ 679 w 2412"/>
                <a:gd name="T57" fmla="*/ 905 h 2016"/>
                <a:gd name="T58" fmla="*/ 311 w 2412"/>
                <a:gd name="T59" fmla="*/ 920 h 2016"/>
                <a:gd name="T60" fmla="*/ 120 w 2412"/>
                <a:gd name="T61" fmla="*/ 891 h 2016"/>
                <a:gd name="T62" fmla="*/ 120 w 2412"/>
                <a:gd name="T63" fmla="*/ 736 h 2016"/>
                <a:gd name="T64" fmla="*/ 184 w 2412"/>
                <a:gd name="T65" fmla="*/ 615 h 2016"/>
                <a:gd name="T66" fmla="*/ 212 w 2412"/>
                <a:gd name="T67" fmla="*/ 502 h 2016"/>
                <a:gd name="T68" fmla="*/ 198 w 2412"/>
                <a:gd name="T69" fmla="*/ 332 h 2016"/>
                <a:gd name="T70" fmla="*/ 106 w 2412"/>
                <a:gd name="T71" fmla="*/ 141 h 2016"/>
                <a:gd name="T72" fmla="*/ 57 w 2412"/>
                <a:gd name="T73" fmla="*/ 35 h 2016"/>
                <a:gd name="T74" fmla="*/ 42 w 2412"/>
                <a:gd name="T75" fmla="*/ 0 h 2016"/>
                <a:gd name="T76" fmla="*/ 35 w 2412"/>
                <a:gd name="T77" fmla="*/ 92 h 2016"/>
                <a:gd name="T78" fmla="*/ 120 w 2412"/>
                <a:gd name="T79" fmla="*/ 403 h 2016"/>
                <a:gd name="T80" fmla="*/ 148 w 2412"/>
                <a:gd name="T81" fmla="*/ 594 h 2016"/>
                <a:gd name="T82" fmla="*/ 49 w 2412"/>
                <a:gd name="T83" fmla="*/ 757 h 2016"/>
                <a:gd name="T84" fmla="*/ 35 w 2412"/>
                <a:gd name="T85" fmla="*/ 962 h 2016"/>
                <a:gd name="T86" fmla="*/ 64 w 2412"/>
                <a:gd name="T87" fmla="*/ 1132 h 2016"/>
                <a:gd name="T88" fmla="*/ 113 w 2412"/>
                <a:gd name="T89" fmla="*/ 1224 h 2016"/>
                <a:gd name="T90" fmla="*/ 389 w 2412"/>
                <a:gd name="T91" fmla="*/ 1500 h 2016"/>
                <a:gd name="T92" fmla="*/ 757 w 2412"/>
                <a:gd name="T93" fmla="*/ 1705 h 2016"/>
                <a:gd name="T94" fmla="*/ 1471 w 2412"/>
                <a:gd name="T95" fmla="*/ 1889 h 2016"/>
                <a:gd name="T96" fmla="*/ 1761 w 2412"/>
                <a:gd name="T97" fmla="*/ 1960 h 2016"/>
                <a:gd name="T98" fmla="*/ 1945 w 2412"/>
                <a:gd name="T99" fmla="*/ 2009 h 2016"/>
                <a:gd name="T100" fmla="*/ 1952 w 2412"/>
                <a:gd name="T101" fmla="*/ 2002 h 201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412"/>
                <a:gd name="T154" fmla="*/ 0 h 2016"/>
                <a:gd name="T155" fmla="*/ 2412 w 2412"/>
                <a:gd name="T156" fmla="*/ 2016 h 201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412" h="2016">
                  <a:moveTo>
                    <a:pt x="2122" y="1974"/>
                  </a:moveTo>
                  <a:lnTo>
                    <a:pt x="2143" y="1974"/>
                  </a:lnTo>
                  <a:lnTo>
                    <a:pt x="2172" y="1967"/>
                  </a:lnTo>
                  <a:lnTo>
                    <a:pt x="2207" y="1953"/>
                  </a:lnTo>
                  <a:lnTo>
                    <a:pt x="2249" y="1938"/>
                  </a:lnTo>
                  <a:lnTo>
                    <a:pt x="2292" y="1931"/>
                  </a:lnTo>
                  <a:lnTo>
                    <a:pt x="2320" y="1917"/>
                  </a:lnTo>
                  <a:lnTo>
                    <a:pt x="2341" y="1910"/>
                  </a:lnTo>
                  <a:lnTo>
                    <a:pt x="2384" y="1882"/>
                  </a:lnTo>
                  <a:lnTo>
                    <a:pt x="2398" y="1861"/>
                  </a:lnTo>
                  <a:lnTo>
                    <a:pt x="2398" y="1832"/>
                  </a:lnTo>
                  <a:lnTo>
                    <a:pt x="2391" y="1797"/>
                  </a:lnTo>
                  <a:lnTo>
                    <a:pt x="2391" y="1769"/>
                  </a:lnTo>
                  <a:lnTo>
                    <a:pt x="2398" y="1740"/>
                  </a:lnTo>
                  <a:lnTo>
                    <a:pt x="2405" y="1705"/>
                  </a:lnTo>
                  <a:lnTo>
                    <a:pt x="2405" y="1684"/>
                  </a:lnTo>
                  <a:lnTo>
                    <a:pt x="2412" y="1670"/>
                  </a:lnTo>
                  <a:lnTo>
                    <a:pt x="2412" y="1655"/>
                  </a:lnTo>
                  <a:lnTo>
                    <a:pt x="2405" y="1648"/>
                  </a:lnTo>
                  <a:lnTo>
                    <a:pt x="2398" y="1648"/>
                  </a:lnTo>
                  <a:lnTo>
                    <a:pt x="2384" y="1655"/>
                  </a:lnTo>
                  <a:lnTo>
                    <a:pt x="2384" y="1599"/>
                  </a:lnTo>
                  <a:lnTo>
                    <a:pt x="2377" y="1578"/>
                  </a:lnTo>
                  <a:lnTo>
                    <a:pt x="2363" y="1556"/>
                  </a:lnTo>
                  <a:lnTo>
                    <a:pt x="2363" y="1542"/>
                  </a:lnTo>
                  <a:lnTo>
                    <a:pt x="2363" y="1518"/>
                  </a:lnTo>
                  <a:lnTo>
                    <a:pt x="2355" y="1507"/>
                  </a:lnTo>
                  <a:lnTo>
                    <a:pt x="2313" y="1507"/>
                  </a:lnTo>
                  <a:lnTo>
                    <a:pt x="2306" y="1500"/>
                  </a:lnTo>
                  <a:lnTo>
                    <a:pt x="2285" y="1500"/>
                  </a:lnTo>
                  <a:lnTo>
                    <a:pt x="2264" y="1493"/>
                  </a:lnTo>
                  <a:lnTo>
                    <a:pt x="2249" y="1479"/>
                  </a:lnTo>
                  <a:lnTo>
                    <a:pt x="2228" y="1464"/>
                  </a:lnTo>
                  <a:lnTo>
                    <a:pt x="2221" y="1443"/>
                  </a:lnTo>
                  <a:lnTo>
                    <a:pt x="2214" y="1429"/>
                  </a:lnTo>
                  <a:lnTo>
                    <a:pt x="2207" y="1429"/>
                  </a:lnTo>
                  <a:lnTo>
                    <a:pt x="2193" y="1422"/>
                  </a:lnTo>
                  <a:lnTo>
                    <a:pt x="2186" y="1429"/>
                  </a:lnTo>
                  <a:lnTo>
                    <a:pt x="2172" y="1429"/>
                  </a:lnTo>
                  <a:lnTo>
                    <a:pt x="2164" y="1443"/>
                  </a:lnTo>
                  <a:lnTo>
                    <a:pt x="2136" y="1457"/>
                  </a:lnTo>
                  <a:lnTo>
                    <a:pt x="2122" y="1457"/>
                  </a:lnTo>
                  <a:lnTo>
                    <a:pt x="2115" y="1450"/>
                  </a:lnTo>
                  <a:lnTo>
                    <a:pt x="2108" y="1429"/>
                  </a:lnTo>
                  <a:lnTo>
                    <a:pt x="2108" y="1372"/>
                  </a:lnTo>
                  <a:lnTo>
                    <a:pt x="2115" y="1365"/>
                  </a:lnTo>
                  <a:lnTo>
                    <a:pt x="2122" y="1351"/>
                  </a:lnTo>
                  <a:lnTo>
                    <a:pt x="2122" y="1337"/>
                  </a:lnTo>
                  <a:lnTo>
                    <a:pt x="2115" y="1316"/>
                  </a:lnTo>
                  <a:lnTo>
                    <a:pt x="2101" y="1295"/>
                  </a:lnTo>
                  <a:lnTo>
                    <a:pt x="2101" y="1238"/>
                  </a:lnTo>
                  <a:lnTo>
                    <a:pt x="2115" y="1217"/>
                  </a:lnTo>
                  <a:lnTo>
                    <a:pt x="2136" y="1188"/>
                  </a:lnTo>
                  <a:lnTo>
                    <a:pt x="2164" y="1174"/>
                  </a:lnTo>
                  <a:lnTo>
                    <a:pt x="2200" y="1167"/>
                  </a:lnTo>
                  <a:lnTo>
                    <a:pt x="2264" y="1167"/>
                  </a:lnTo>
                  <a:lnTo>
                    <a:pt x="2278" y="1174"/>
                  </a:lnTo>
                  <a:lnTo>
                    <a:pt x="2299" y="1181"/>
                  </a:lnTo>
                  <a:lnTo>
                    <a:pt x="2320" y="1196"/>
                  </a:lnTo>
                  <a:lnTo>
                    <a:pt x="2348" y="1203"/>
                  </a:lnTo>
                  <a:lnTo>
                    <a:pt x="2370" y="1203"/>
                  </a:lnTo>
                  <a:lnTo>
                    <a:pt x="2377" y="1196"/>
                  </a:lnTo>
                  <a:lnTo>
                    <a:pt x="2384" y="1174"/>
                  </a:lnTo>
                  <a:lnTo>
                    <a:pt x="2391" y="1146"/>
                  </a:lnTo>
                  <a:lnTo>
                    <a:pt x="2391" y="1118"/>
                  </a:lnTo>
                  <a:lnTo>
                    <a:pt x="2384" y="1096"/>
                  </a:lnTo>
                  <a:lnTo>
                    <a:pt x="2370" y="1068"/>
                  </a:lnTo>
                  <a:lnTo>
                    <a:pt x="2348" y="1040"/>
                  </a:lnTo>
                  <a:lnTo>
                    <a:pt x="2341" y="1033"/>
                  </a:lnTo>
                  <a:lnTo>
                    <a:pt x="2334" y="1019"/>
                  </a:lnTo>
                  <a:lnTo>
                    <a:pt x="2341" y="997"/>
                  </a:lnTo>
                  <a:lnTo>
                    <a:pt x="2341" y="969"/>
                  </a:lnTo>
                  <a:lnTo>
                    <a:pt x="2334" y="969"/>
                  </a:lnTo>
                  <a:lnTo>
                    <a:pt x="2313" y="983"/>
                  </a:lnTo>
                  <a:lnTo>
                    <a:pt x="2299" y="990"/>
                  </a:lnTo>
                  <a:lnTo>
                    <a:pt x="2200" y="990"/>
                  </a:lnTo>
                  <a:lnTo>
                    <a:pt x="2172" y="976"/>
                  </a:lnTo>
                  <a:lnTo>
                    <a:pt x="2164" y="962"/>
                  </a:lnTo>
                  <a:lnTo>
                    <a:pt x="2157" y="955"/>
                  </a:lnTo>
                  <a:lnTo>
                    <a:pt x="2143" y="948"/>
                  </a:lnTo>
                  <a:lnTo>
                    <a:pt x="2122" y="941"/>
                  </a:lnTo>
                  <a:lnTo>
                    <a:pt x="2101" y="948"/>
                  </a:lnTo>
                  <a:lnTo>
                    <a:pt x="2073" y="948"/>
                  </a:lnTo>
                  <a:lnTo>
                    <a:pt x="2030" y="955"/>
                  </a:lnTo>
                  <a:lnTo>
                    <a:pt x="1981" y="955"/>
                  </a:lnTo>
                  <a:lnTo>
                    <a:pt x="1959" y="948"/>
                  </a:lnTo>
                  <a:lnTo>
                    <a:pt x="1931" y="934"/>
                  </a:lnTo>
                  <a:lnTo>
                    <a:pt x="1917" y="920"/>
                  </a:lnTo>
                  <a:lnTo>
                    <a:pt x="1910" y="898"/>
                  </a:lnTo>
                  <a:lnTo>
                    <a:pt x="1903" y="884"/>
                  </a:lnTo>
                  <a:lnTo>
                    <a:pt x="1910" y="863"/>
                  </a:lnTo>
                  <a:lnTo>
                    <a:pt x="1910" y="856"/>
                  </a:lnTo>
                  <a:lnTo>
                    <a:pt x="1882" y="849"/>
                  </a:lnTo>
                  <a:lnTo>
                    <a:pt x="1853" y="856"/>
                  </a:lnTo>
                  <a:lnTo>
                    <a:pt x="1811" y="863"/>
                  </a:lnTo>
                  <a:lnTo>
                    <a:pt x="1761" y="870"/>
                  </a:lnTo>
                  <a:lnTo>
                    <a:pt x="1698" y="870"/>
                  </a:lnTo>
                  <a:lnTo>
                    <a:pt x="1613" y="913"/>
                  </a:lnTo>
                  <a:lnTo>
                    <a:pt x="1542" y="927"/>
                  </a:lnTo>
                  <a:lnTo>
                    <a:pt x="1500" y="934"/>
                  </a:lnTo>
                  <a:lnTo>
                    <a:pt x="1464" y="934"/>
                  </a:lnTo>
                  <a:lnTo>
                    <a:pt x="1450" y="920"/>
                  </a:lnTo>
                  <a:lnTo>
                    <a:pt x="1429" y="905"/>
                  </a:lnTo>
                  <a:lnTo>
                    <a:pt x="1408" y="913"/>
                  </a:lnTo>
                  <a:lnTo>
                    <a:pt x="1372" y="927"/>
                  </a:lnTo>
                  <a:lnTo>
                    <a:pt x="1259" y="941"/>
                  </a:lnTo>
                  <a:lnTo>
                    <a:pt x="1188" y="941"/>
                  </a:lnTo>
                  <a:lnTo>
                    <a:pt x="1146" y="948"/>
                  </a:lnTo>
                  <a:lnTo>
                    <a:pt x="1033" y="948"/>
                  </a:lnTo>
                  <a:lnTo>
                    <a:pt x="990" y="955"/>
                  </a:lnTo>
                  <a:lnTo>
                    <a:pt x="849" y="955"/>
                  </a:lnTo>
                  <a:lnTo>
                    <a:pt x="806" y="941"/>
                  </a:lnTo>
                  <a:lnTo>
                    <a:pt x="771" y="920"/>
                  </a:lnTo>
                  <a:lnTo>
                    <a:pt x="743" y="905"/>
                  </a:lnTo>
                  <a:lnTo>
                    <a:pt x="714" y="898"/>
                  </a:lnTo>
                  <a:lnTo>
                    <a:pt x="679" y="905"/>
                  </a:lnTo>
                  <a:lnTo>
                    <a:pt x="637" y="905"/>
                  </a:lnTo>
                  <a:lnTo>
                    <a:pt x="594" y="913"/>
                  </a:lnTo>
                  <a:lnTo>
                    <a:pt x="559" y="920"/>
                  </a:lnTo>
                  <a:lnTo>
                    <a:pt x="311" y="920"/>
                  </a:lnTo>
                  <a:lnTo>
                    <a:pt x="262" y="913"/>
                  </a:lnTo>
                  <a:lnTo>
                    <a:pt x="226" y="913"/>
                  </a:lnTo>
                  <a:lnTo>
                    <a:pt x="163" y="905"/>
                  </a:lnTo>
                  <a:lnTo>
                    <a:pt x="120" y="891"/>
                  </a:lnTo>
                  <a:lnTo>
                    <a:pt x="106" y="877"/>
                  </a:lnTo>
                  <a:lnTo>
                    <a:pt x="106" y="785"/>
                  </a:lnTo>
                  <a:lnTo>
                    <a:pt x="113" y="757"/>
                  </a:lnTo>
                  <a:lnTo>
                    <a:pt x="120" y="736"/>
                  </a:lnTo>
                  <a:lnTo>
                    <a:pt x="134" y="707"/>
                  </a:lnTo>
                  <a:lnTo>
                    <a:pt x="148" y="686"/>
                  </a:lnTo>
                  <a:lnTo>
                    <a:pt x="156" y="658"/>
                  </a:lnTo>
                  <a:lnTo>
                    <a:pt x="184" y="615"/>
                  </a:lnTo>
                  <a:lnTo>
                    <a:pt x="198" y="601"/>
                  </a:lnTo>
                  <a:lnTo>
                    <a:pt x="205" y="580"/>
                  </a:lnTo>
                  <a:lnTo>
                    <a:pt x="212" y="566"/>
                  </a:lnTo>
                  <a:lnTo>
                    <a:pt x="212" y="502"/>
                  </a:lnTo>
                  <a:lnTo>
                    <a:pt x="205" y="460"/>
                  </a:lnTo>
                  <a:lnTo>
                    <a:pt x="219" y="403"/>
                  </a:lnTo>
                  <a:lnTo>
                    <a:pt x="219" y="361"/>
                  </a:lnTo>
                  <a:lnTo>
                    <a:pt x="198" y="332"/>
                  </a:lnTo>
                  <a:lnTo>
                    <a:pt x="177" y="297"/>
                  </a:lnTo>
                  <a:lnTo>
                    <a:pt x="163" y="276"/>
                  </a:lnTo>
                  <a:lnTo>
                    <a:pt x="141" y="247"/>
                  </a:lnTo>
                  <a:lnTo>
                    <a:pt x="106" y="141"/>
                  </a:lnTo>
                  <a:lnTo>
                    <a:pt x="92" y="120"/>
                  </a:lnTo>
                  <a:lnTo>
                    <a:pt x="85" y="99"/>
                  </a:lnTo>
                  <a:lnTo>
                    <a:pt x="71" y="78"/>
                  </a:lnTo>
                  <a:lnTo>
                    <a:pt x="57" y="35"/>
                  </a:lnTo>
                  <a:lnTo>
                    <a:pt x="57" y="21"/>
                  </a:lnTo>
                  <a:lnTo>
                    <a:pt x="49" y="14"/>
                  </a:lnTo>
                  <a:lnTo>
                    <a:pt x="49" y="7"/>
                  </a:lnTo>
                  <a:lnTo>
                    <a:pt x="42" y="0"/>
                  </a:lnTo>
                  <a:lnTo>
                    <a:pt x="35" y="7"/>
                  </a:lnTo>
                  <a:lnTo>
                    <a:pt x="0" y="7"/>
                  </a:lnTo>
                  <a:lnTo>
                    <a:pt x="0" y="21"/>
                  </a:lnTo>
                  <a:lnTo>
                    <a:pt x="35" y="92"/>
                  </a:lnTo>
                  <a:lnTo>
                    <a:pt x="92" y="219"/>
                  </a:lnTo>
                  <a:lnTo>
                    <a:pt x="106" y="283"/>
                  </a:lnTo>
                  <a:lnTo>
                    <a:pt x="113" y="339"/>
                  </a:lnTo>
                  <a:lnTo>
                    <a:pt x="120" y="403"/>
                  </a:lnTo>
                  <a:lnTo>
                    <a:pt x="127" y="460"/>
                  </a:lnTo>
                  <a:lnTo>
                    <a:pt x="141" y="530"/>
                  </a:lnTo>
                  <a:lnTo>
                    <a:pt x="148" y="559"/>
                  </a:lnTo>
                  <a:lnTo>
                    <a:pt x="148" y="594"/>
                  </a:lnTo>
                  <a:lnTo>
                    <a:pt x="141" y="615"/>
                  </a:lnTo>
                  <a:lnTo>
                    <a:pt x="127" y="637"/>
                  </a:lnTo>
                  <a:lnTo>
                    <a:pt x="92" y="686"/>
                  </a:lnTo>
                  <a:lnTo>
                    <a:pt x="49" y="757"/>
                  </a:lnTo>
                  <a:lnTo>
                    <a:pt x="28" y="799"/>
                  </a:lnTo>
                  <a:lnTo>
                    <a:pt x="21" y="849"/>
                  </a:lnTo>
                  <a:lnTo>
                    <a:pt x="21" y="905"/>
                  </a:lnTo>
                  <a:lnTo>
                    <a:pt x="35" y="962"/>
                  </a:lnTo>
                  <a:lnTo>
                    <a:pt x="57" y="1019"/>
                  </a:lnTo>
                  <a:lnTo>
                    <a:pt x="71" y="1068"/>
                  </a:lnTo>
                  <a:lnTo>
                    <a:pt x="71" y="1104"/>
                  </a:lnTo>
                  <a:lnTo>
                    <a:pt x="64" y="1132"/>
                  </a:lnTo>
                  <a:lnTo>
                    <a:pt x="64" y="1146"/>
                  </a:lnTo>
                  <a:lnTo>
                    <a:pt x="71" y="1167"/>
                  </a:lnTo>
                  <a:lnTo>
                    <a:pt x="85" y="1188"/>
                  </a:lnTo>
                  <a:lnTo>
                    <a:pt x="113" y="1224"/>
                  </a:lnTo>
                  <a:lnTo>
                    <a:pt x="156" y="1266"/>
                  </a:lnTo>
                  <a:lnTo>
                    <a:pt x="198" y="1316"/>
                  </a:lnTo>
                  <a:lnTo>
                    <a:pt x="318" y="1436"/>
                  </a:lnTo>
                  <a:lnTo>
                    <a:pt x="389" y="1500"/>
                  </a:lnTo>
                  <a:lnTo>
                    <a:pt x="467" y="1556"/>
                  </a:lnTo>
                  <a:lnTo>
                    <a:pt x="552" y="1613"/>
                  </a:lnTo>
                  <a:lnTo>
                    <a:pt x="644" y="1663"/>
                  </a:lnTo>
                  <a:lnTo>
                    <a:pt x="757" y="1705"/>
                  </a:lnTo>
                  <a:lnTo>
                    <a:pt x="884" y="1747"/>
                  </a:lnTo>
                  <a:lnTo>
                    <a:pt x="1033" y="1790"/>
                  </a:lnTo>
                  <a:lnTo>
                    <a:pt x="1330" y="1861"/>
                  </a:lnTo>
                  <a:lnTo>
                    <a:pt x="1471" y="1889"/>
                  </a:lnTo>
                  <a:lnTo>
                    <a:pt x="1592" y="1917"/>
                  </a:lnTo>
                  <a:lnTo>
                    <a:pt x="1648" y="1924"/>
                  </a:lnTo>
                  <a:lnTo>
                    <a:pt x="1691" y="1938"/>
                  </a:lnTo>
                  <a:lnTo>
                    <a:pt x="1761" y="1960"/>
                  </a:lnTo>
                  <a:lnTo>
                    <a:pt x="1825" y="1981"/>
                  </a:lnTo>
                  <a:lnTo>
                    <a:pt x="1874" y="1995"/>
                  </a:lnTo>
                  <a:lnTo>
                    <a:pt x="1917" y="2002"/>
                  </a:lnTo>
                  <a:lnTo>
                    <a:pt x="1945" y="2009"/>
                  </a:lnTo>
                  <a:lnTo>
                    <a:pt x="1959" y="2016"/>
                  </a:lnTo>
                  <a:lnTo>
                    <a:pt x="1945" y="2009"/>
                  </a:lnTo>
                  <a:lnTo>
                    <a:pt x="1938" y="2002"/>
                  </a:lnTo>
                  <a:lnTo>
                    <a:pt x="1952" y="2002"/>
                  </a:lnTo>
                  <a:lnTo>
                    <a:pt x="1981" y="1995"/>
                  </a:lnTo>
                  <a:lnTo>
                    <a:pt x="2087" y="1974"/>
                  </a:lnTo>
                  <a:lnTo>
                    <a:pt x="2122" y="1974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89" name="Freeform 37"/>
            <p:cNvSpPr>
              <a:spLocks/>
            </p:cNvSpPr>
            <p:nvPr/>
          </p:nvSpPr>
          <p:spPr bwMode="auto">
            <a:xfrm>
              <a:off x="2329" y="931"/>
              <a:ext cx="396" cy="241"/>
            </a:xfrm>
            <a:custGeom>
              <a:avLst/>
              <a:gdLst>
                <a:gd name="T0" fmla="*/ 7 w 396"/>
                <a:gd name="T1" fmla="*/ 15 h 241"/>
                <a:gd name="T2" fmla="*/ 0 w 396"/>
                <a:gd name="T3" fmla="*/ 22 h 241"/>
                <a:gd name="T4" fmla="*/ 22 w 396"/>
                <a:gd name="T5" fmla="*/ 43 h 241"/>
                <a:gd name="T6" fmla="*/ 43 w 396"/>
                <a:gd name="T7" fmla="*/ 57 h 241"/>
                <a:gd name="T8" fmla="*/ 71 w 396"/>
                <a:gd name="T9" fmla="*/ 85 h 241"/>
                <a:gd name="T10" fmla="*/ 99 w 396"/>
                <a:gd name="T11" fmla="*/ 107 h 241"/>
                <a:gd name="T12" fmla="*/ 121 w 396"/>
                <a:gd name="T13" fmla="*/ 128 h 241"/>
                <a:gd name="T14" fmla="*/ 135 w 396"/>
                <a:gd name="T15" fmla="*/ 149 h 241"/>
                <a:gd name="T16" fmla="*/ 149 w 396"/>
                <a:gd name="T17" fmla="*/ 177 h 241"/>
                <a:gd name="T18" fmla="*/ 163 w 396"/>
                <a:gd name="T19" fmla="*/ 199 h 241"/>
                <a:gd name="T20" fmla="*/ 191 w 396"/>
                <a:gd name="T21" fmla="*/ 227 h 241"/>
                <a:gd name="T22" fmla="*/ 212 w 396"/>
                <a:gd name="T23" fmla="*/ 234 h 241"/>
                <a:gd name="T24" fmla="*/ 227 w 396"/>
                <a:gd name="T25" fmla="*/ 241 h 241"/>
                <a:gd name="T26" fmla="*/ 241 w 396"/>
                <a:gd name="T27" fmla="*/ 241 h 241"/>
                <a:gd name="T28" fmla="*/ 276 w 396"/>
                <a:gd name="T29" fmla="*/ 234 h 241"/>
                <a:gd name="T30" fmla="*/ 319 w 396"/>
                <a:gd name="T31" fmla="*/ 234 h 241"/>
                <a:gd name="T32" fmla="*/ 354 w 396"/>
                <a:gd name="T33" fmla="*/ 220 h 241"/>
                <a:gd name="T34" fmla="*/ 382 w 396"/>
                <a:gd name="T35" fmla="*/ 206 h 241"/>
                <a:gd name="T36" fmla="*/ 396 w 396"/>
                <a:gd name="T37" fmla="*/ 177 h 241"/>
                <a:gd name="T38" fmla="*/ 396 w 396"/>
                <a:gd name="T39" fmla="*/ 99 h 241"/>
                <a:gd name="T40" fmla="*/ 382 w 396"/>
                <a:gd name="T41" fmla="*/ 71 h 241"/>
                <a:gd name="T42" fmla="*/ 340 w 396"/>
                <a:gd name="T43" fmla="*/ 29 h 241"/>
                <a:gd name="T44" fmla="*/ 269 w 396"/>
                <a:gd name="T45" fmla="*/ 0 h 241"/>
                <a:gd name="T46" fmla="*/ 205 w 396"/>
                <a:gd name="T47" fmla="*/ 0 h 241"/>
                <a:gd name="T48" fmla="*/ 121 w 396"/>
                <a:gd name="T49" fmla="*/ 7 h 241"/>
                <a:gd name="T50" fmla="*/ 43 w 396"/>
                <a:gd name="T51" fmla="*/ 15 h 241"/>
                <a:gd name="T52" fmla="*/ 7 w 396"/>
                <a:gd name="T53" fmla="*/ 15 h 2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96"/>
                <a:gd name="T82" fmla="*/ 0 h 241"/>
                <a:gd name="T83" fmla="*/ 396 w 396"/>
                <a:gd name="T84" fmla="*/ 241 h 2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96" h="241">
                  <a:moveTo>
                    <a:pt x="7" y="15"/>
                  </a:moveTo>
                  <a:lnTo>
                    <a:pt x="0" y="22"/>
                  </a:lnTo>
                  <a:lnTo>
                    <a:pt x="22" y="43"/>
                  </a:lnTo>
                  <a:lnTo>
                    <a:pt x="43" y="57"/>
                  </a:lnTo>
                  <a:lnTo>
                    <a:pt x="71" y="85"/>
                  </a:lnTo>
                  <a:lnTo>
                    <a:pt x="99" y="107"/>
                  </a:lnTo>
                  <a:lnTo>
                    <a:pt x="121" y="128"/>
                  </a:lnTo>
                  <a:lnTo>
                    <a:pt x="135" y="149"/>
                  </a:lnTo>
                  <a:lnTo>
                    <a:pt x="149" y="177"/>
                  </a:lnTo>
                  <a:lnTo>
                    <a:pt x="163" y="199"/>
                  </a:lnTo>
                  <a:lnTo>
                    <a:pt x="191" y="227"/>
                  </a:lnTo>
                  <a:lnTo>
                    <a:pt x="212" y="234"/>
                  </a:lnTo>
                  <a:lnTo>
                    <a:pt x="227" y="241"/>
                  </a:lnTo>
                  <a:lnTo>
                    <a:pt x="241" y="241"/>
                  </a:lnTo>
                  <a:lnTo>
                    <a:pt x="276" y="234"/>
                  </a:lnTo>
                  <a:lnTo>
                    <a:pt x="319" y="234"/>
                  </a:lnTo>
                  <a:lnTo>
                    <a:pt x="354" y="220"/>
                  </a:lnTo>
                  <a:lnTo>
                    <a:pt x="382" y="206"/>
                  </a:lnTo>
                  <a:lnTo>
                    <a:pt x="396" y="177"/>
                  </a:lnTo>
                  <a:lnTo>
                    <a:pt x="396" y="99"/>
                  </a:lnTo>
                  <a:lnTo>
                    <a:pt x="382" y="71"/>
                  </a:lnTo>
                  <a:lnTo>
                    <a:pt x="340" y="29"/>
                  </a:lnTo>
                  <a:lnTo>
                    <a:pt x="269" y="0"/>
                  </a:lnTo>
                  <a:lnTo>
                    <a:pt x="205" y="0"/>
                  </a:lnTo>
                  <a:lnTo>
                    <a:pt x="121" y="7"/>
                  </a:lnTo>
                  <a:lnTo>
                    <a:pt x="43" y="15"/>
                  </a:lnTo>
                  <a:lnTo>
                    <a:pt x="7" y="15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90" name="Freeform 38"/>
            <p:cNvSpPr>
              <a:spLocks/>
            </p:cNvSpPr>
            <p:nvPr/>
          </p:nvSpPr>
          <p:spPr bwMode="auto">
            <a:xfrm>
              <a:off x="2513" y="981"/>
              <a:ext cx="340" cy="375"/>
            </a:xfrm>
            <a:custGeom>
              <a:avLst/>
              <a:gdLst>
                <a:gd name="T0" fmla="*/ 156 w 340"/>
                <a:gd name="T1" fmla="*/ 269 h 375"/>
                <a:gd name="T2" fmla="*/ 120 w 340"/>
                <a:gd name="T3" fmla="*/ 233 h 375"/>
                <a:gd name="T4" fmla="*/ 71 w 340"/>
                <a:gd name="T5" fmla="*/ 233 h 375"/>
                <a:gd name="T6" fmla="*/ 50 w 340"/>
                <a:gd name="T7" fmla="*/ 226 h 375"/>
                <a:gd name="T8" fmla="*/ 21 w 340"/>
                <a:gd name="T9" fmla="*/ 226 h 375"/>
                <a:gd name="T10" fmla="*/ 21 w 340"/>
                <a:gd name="T11" fmla="*/ 212 h 375"/>
                <a:gd name="T12" fmla="*/ 7 w 340"/>
                <a:gd name="T13" fmla="*/ 191 h 375"/>
                <a:gd name="T14" fmla="*/ 0 w 340"/>
                <a:gd name="T15" fmla="*/ 177 h 375"/>
                <a:gd name="T16" fmla="*/ 0 w 340"/>
                <a:gd name="T17" fmla="*/ 163 h 375"/>
                <a:gd name="T18" fmla="*/ 7 w 340"/>
                <a:gd name="T19" fmla="*/ 163 h 375"/>
                <a:gd name="T20" fmla="*/ 21 w 340"/>
                <a:gd name="T21" fmla="*/ 149 h 375"/>
                <a:gd name="T22" fmla="*/ 57 w 340"/>
                <a:gd name="T23" fmla="*/ 120 h 375"/>
                <a:gd name="T24" fmla="*/ 85 w 340"/>
                <a:gd name="T25" fmla="*/ 92 h 375"/>
                <a:gd name="T26" fmla="*/ 113 w 340"/>
                <a:gd name="T27" fmla="*/ 78 h 375"/>
                <a:gd name="T28" fmla="*/ 135 w 340"/>
                <a:gd name="T29" fmla="*/ 64 h 375"/>
                <a:gd name="T30" fmla="*/ 170 w 340"/>
                <a:gd name="T31" fmla="*/ 35 h 375"/>
                <a:gd name="T32" fmla="*/ 198 w 340"/>
                <a:gd name="T33" fmla="*/ 14 h 375"/>
                <a:gd name="T34" fmla="*/ 219 w 340"/>
                <a:gd name="T35" fmla="*/ 0 h 375"/>
                <a:gd name="T36" fmla="*/ 234 w 340"/>
                <a:gd name="T37" fmla="*/ 7 h 375"/>
                <a:gd name="T38" fmla="*/ 248 w 340"/>
                <a:gd name="T39" fmla="*/ 28 h 375"/>
                <a:gd name="T40" fmla="*/ 269 w 340"/>
                <a:gd name="T41" fmla="*/ 85 h 375"/>
                <a:gd name="T42" fmla="*/ 297 w 340"/>
                <a:gd name="T43" fmla="*/ 170 h 375"/>
                <a:gd name="T44" fmla="*/ 311 w 340"/>
                <a:gd name="T45" fmla="*/ 198 h 375"/>
                <a:gd name="T46" fmla="*/ 326 w 340"/>
                <a:gd name="T47" fmla="*/ 219 h 375"/>
                <a:gd name="T48" fmla="*/ 340 w 340"/>
                <a:gd name="T49" fmla="*/ 262 h 375"/>
                <a:gd name="T50" fmla="*/ 340 w 340"/>
                <a:gd name="T51" fmla="*/ 318 h 375"/>
                <a:gd name="T52" fmla="*/ 326 w 340"/>
                <a:gd name="T53" fmla="*/ 347 h 375"/>
                <a:gd name="T54" fmla="*/ 297 w 340"/>
                <a:gd name="T55" fmla="*/ 375 h 375"/>
                <a:gd name="T56" fmla="*/ 283 w 340"/>
                <a:gd name="T57" fmla="*/ 375 h 375"/>
                <a:gd name="T58" fmla="*/ 269 w 340"/>
                <a:gd name="T59" fmla="*/ 368 h 375"/>
                <a:gd name="T60" fmla="*/ 227 w 340"/>
                <a:gd name="T61" fmla="*/ 332 h 375"/>
                <a:gd name="T62" fmla="*/ 184 w 340"/>
                <a:gd name="T63" fmla="*/ 290 h 375"/>
                <a:gd name="T64" fmla="*/ 163 w 340"/>
                <a:gd name="T65" fmla="*/ 276 h 375"/>
                <a:gd name="T66" fmla="*/ 156 w 340"/>
                <a:gd name="T67" fmla="*/ 269 h 37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340"/>
                <a:gd name="T103" fmla="*/ 0 h 375"/>
                <a:gd name="T104" fmla="*/ 340 w 340"/>
                <a:gd name="T105" fmla="*/ 375 h 375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340" h="375">
                  <a:moveTo>
                    <a:pt x="156" y="269"/>
                  </a:moveTo>
                  <a:lnTo>
                    <a:pt x="120" y="233"/>
                  </a:lnTo>
                  <a:lnTo>
                    <a:pt x="71" y="233"/>
                  </a:lnTo>
                  <a:lnTo>
                    <a:pt x="50" y="226"/>
                  </a:lnTo>
                  <a:lnTo>
                    <a:pt x="21" y="226"/>
                  </a:lnTo>
                  <a:lnTo>
                    <a:pt x="21" y="212"/>
                  </a:lnTo>
                  <a:lnTo>
                    <a:pt x="7" y="191"/>
                  </a:lnTo>
                  <a:lnTo>
                    <a:pt x="0" y="177"/>
                  </a:lnTo>
                  <a:lnTo>
                    <a:pt x="0" y="163"/>
                  </a:lnTo>
                  <a:lnTo>
                    <a:pt x="7" y="163"/>
                  </a:lnTo>
                  <a:lnTo>
                    <a:pt x="21" y="149"/>
                  </a:lnTo>
                  <a:lnTo>
                    <a:pt x="57" y="120"/>
                  </a:lnTo>
                  <a:lnTo>
                    <a:pt x="85" y="92"/>
                  </a:lnTo>
                  <a:lnTo>
                    <a:pt x="113" y="78"/>
                  </a:lnTo>
                  <a:lnTo>
                    <a:pt x="135" y="64"/>
                  </a:lnTo>
                  <a:lnTo>
                    <a:pt x="170" y="35"/>
                  </a:lnTo>
                  <a:lnTo>
                    <a:pt x="198" y="14"/>
                  </a:lnTo>
                  <a:lnTo>
                    <a:pt x="219" y="0"/>
                  </a:lnTo>
                  <a:lnTo>
                    <a:pt x="234" y="7"/>
                  </a:lnTo>
                  <a:lnTo>
                    <a:pt x="248" y="28"/>
                  </a:lnTo>
                  <a:lnTo>
                    <a:pt x="269" y="85"/>
                  </a:lnTo>
                  <a:lnTo>
                    <a:pt x="297" y="170"/>
                  </a:lnTo>
                  <a:lnTo>
                    <a:pt x="311" y="198"/>
                  </a:lnTo>
                  <a:lnTo>
                    <a:pt x="326" y="219"/>
                  </a:lnTo>
                  <a:lnTo>
                    <a:pt x="340" y="262"/>
                  </a:lnTo>
                  <a:lnTo>
                    <a:pt x="340" y="318"/>
                  </a:lnTo>
                  <a:lnTo>
                    <a:pt x="326" y="347"/>
                  </a:lnTo>
                  <a:lnTo>
                    <a:pt x="297" y="375"/>
                  </a:lnTo>
                  <a:lnTo>
                    <a:pt x="283" y="375"/>
                  </a:lnTo>
                  <a:lnTo>
                    <a:pt x="269" y="368"/>
                  </a:lnTo>
                  <a:lnTo>
                    <a:pt x="227" y="332"/>
                  </a:lnTo>
                  <a:lnTo>
                    <a:pt x="184" y="290"/>
                  </a:lnTo>
                  <a:lnTo>
                    <a:pt x="163" y="276"/>
                  </a:lnTo>
                  <a:lnTo>
                    <a:pt x="156" y="269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91" name="Freeform 39"/>
            <p:cNvSpPr>
              <a:spLocks/>
            </p:cNvSpPr>
            <p:nvPr/>
          </p:nvSpPr>
          <p:spPr bwMode="auto">
            <a:xfrm>
              <a:off x="2464" y="1030"/>
              <a:ext cx="219" cy="149"/>
            </a:xfrm>
            <a:custGeom>
              <a:avLst/>
              <a:gdLst>
                <a:gd name="T0" fmla="*/ 0 w 219"/>
                <a:gd name="T1" fmla="*/ 43 h 149"/>
                <a:gd name="T2" fmla="*/ 0 w 219"/>
                <a:gd name="T3" fmla="*/ 29 h 149"/>
                <a:gd name="T4" fmla="*/ 7 w 219"/>
                <a:gd name="T5" fmla="*/ 15 h 149"/>
                <a:gd name="T6" fmla="*/ 21 w 219"/>
                <a:gd name="T7" fmla="*/ 0 h 149"/>
                <a:gd name="T8" fmla="*/ 70 w 219"/>
                <a:gd name="T9" fmla="*/ 0 h 149"/>
                <a:gd name="T10" fmla="*/ 106 w 219"/>
                <a:gd name="T11" fmla="*/ 8 h 149"/>
                <a:gd name="T12" fmla="*/ 141 w 219"/>
                <a:gd name="T13" fmla="*/ 22 h 149"/>
                <a:gd name="T14" fmla="*/ 169 w 219"/>
                <a:gd name="T15" fmla="*/ 36 h 149"/>
                <a:gd name="T16" fmla="*/ 184 w 219"/>
                <a:gd name="T17" fmla="*/ 50 h 149"/>
                <a:gd name="T18" fmla="*/ 191 w 219"/>
                <a:gd name="T19" fmla="*/ 71 h 149"/>
                <a:gd name="T20" fmla="*/ 205 w 219"/>
                <a:gd name="T21" fmla="*/ 107 h 149"/>
                <a:gd name="T22" fmla="*/ 219 w 219"/>
                <a:gd name="T23" fmla="*/ 135 h 149"/>
                <a:gd name="T24" fmla="*/ 219 w 219"/>
                <a:gd name="T25" fmla="*/ 142 h 149"/>
                <a:gd name="T26" fmla="*/ 212 w 219"/>
                <a:gd name="T27" fmla="*/ 149 h 149"/>
                <a:gd name="T28" fmla="*/ 198 w 219"/>
                <a:gd name="T29" fmla="*/ 149 h 149"/>
                <a:gd name="T30" fmla="*/ 134 w 219"/>
                <a:gd name="T31" fmla="*/ 128 h 149"/>
                <a:gd name="T32" fmla="*/ 99 w 219"/>
                <a:gd name="T33" fmla="*/ 121 h 149"/>
                <a:gd name="T34" fmla="*/ 70 w 219"/>
                <a:gd name="T35" fmla="*/ 121 h 149"/>
                <a:gd name="T36" fmla="*/ 56 w 219"/>
                <a:gd name="T37" fmla="*/ 128 h 149"/>
                <a:gd name="T38" fmla="*/ 49 w 219"/>
                <a:gd name="T39" fmla="*/ 128 h 149"/>
                <a:gd name="T40" fmla="*/ 43 w 219"/>
                <a:gd name="T41" fmla="*/ 118 h 149"/>
                <a:gd name="T42" fmla="*/ 35 w 219"/>
                <a:gd name="T43" fmla="*/ 107 h 149"/>
                <a:gd name="T44" fmla="*/ 28 w 219"/>
                <a:gd name="T45" fmla="*/ 98 h 149"/>
                <a:gd name="T46" fmla="*/ 22 w 219"/>
                <a:gd name="T47" fmla="*/ 86 h 149"/>
                <a:gd name="T48" fmla="*/ 14 w 219"/>
                <a:gd name="T49" fmla="*/ 70 h 149"/>
                <a:gd name="T50" fmla="*/ 7 w 219"/>
                <a:gd name="T51" fmla="*/ 57 h 149"/>
                <a:gd name="T52" fmla="*/ 0 w 219"/>
                <a:gd name="T53" fmla="*/ 43 h 14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19"/>
                <a:gd name="T82" fmla="*/ 0 h 149"/>
                <a:gd name="T83" fmla="*/ 219 w 219"/>
                <a:gd name="T84" fmla="*/ 149 h 149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19" h="149">
                  <a:moveTo>
                    <a:pt x="0" y="43"/>
                  </a:moveTo>
                  <a:lnTo>
                    <a:pt x="0" y="29"/>
                  </a:lnTo>
                  <a:lnTo>
                    <a:pt x="7" y="15"/>
                  </a:lnTo>
                  <a:lnTo>
                    <a:pt x="21" y="0"/>
                  </a:lnTo>
                  <a:lnTo>
                    <a:pt x="70" y="0"/>
                  </a:lnTo>
                  <a:lnTo>
                    <a:pt x="106" y="8"/>
                  </a:lnTo>
                  <a:lnTo>
                    <a:pt x="141" y="22"/>
                  </a:lnTo>
                  <a:lnTo>
                    <a:pt x="169" y="36"/>
                  </a:lnTo>
                  <a:lnTo>
                    <a:pt x="184" y="50"/>
                  </a:lnTo>
                  <a:lnTo>
                    <a:pt x="191" y="71"/>
                  </a:lnTo>
                  <a:lnTo>
                    <a:pt x="205" y="107"/>
                  </a:lnTo>
                  <a:lnTo>
                    <a:pt x="219" y="135"/>
                  </a:lnTo>
                  <a:lnTo>
                    <a:pt x="219" y="142"/>
                  </a:lnTo>
                  <a:lnTo>
                    <a:pt x="212" y="149"/>
                  </a:lnTo>
                  <a:lnTo>
                    <a:pt x="198" y="149"/>
                  </a:lnTo>
                  <a:lnTo>
                    <a:pt x="134" y="128"/>
                  </a:lnTo>
                  <a:lnTo>
                    <a:pt x="99" y="121"/>
                  </a:lnTo>
                  <a:lnTo>
                    <a:pt x="70" y="121"/>
                  </a:lnTo>
                  <a:lnTo>
                    <a:pt x="56" y="128"/>
                  </a:lnTo>
                  <a:lnTo>
                    <a:pt x="49" y="128"/>
                  </a:lnTo>
                  <a:lnTo>
                    <a:pt x="43" y="118"/>
                  </a:lnTo>
                  <a:lnTo>
                    <a:pt x="35" y="107"/>
                  </a:lnTo>
                  <a:lnTo>
                    <a:pt x="28" y="98"/>
                  </a:lnTo>
                  <a:lnTo>
                    <a:pt x="22" y="86"/>
                  </a:lnTo>
                  <a:lnTo>
                    <a:pt x="14" y="70"/>
                  </a:lnTo>
                  <a:lnTo>
                    <a:pt x="7" y="57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92" name="Freeform 40"/>
            <p:cNvSpPr>
              <a:spLocks/>
            </p:cNvSpPr>
            <p:nvPr/>
          </p:nvSpPr>
          <p:spPr bwMode="auto">
            <a:xfrm>
              <a:off x="2513" y="1052"/>
              <a:ext cx="135" cy="92"/>
            </a:xfrm>
            <a:custGeom>
              <a:avLst/>
              <a:gdLst>
                <a:gd name="T0" fmla="*/ 36 w 135"/>
                <a:gd name="T1" fmla="*/ 0 h 92"/>
                <a:gd name="T2" fmla="*/ 7 w 135"/>
                <a:gd name="T3" fmla="*/ 0 h 92"/>
                <a:gd name="T4" fmla="*/ 0 w 135"/>
                <a:gd name="T5" fmla="*/ 7 h 92"/>
                <a:gd name="T6" fmla="*/ 0 w 135"/>
                <a:gd name="T7" fmla="*/ 14 h 92"/>
                <a:gd name="T8" fmla="*/ 7 w 135"/>
                <a:gd name="T9" fmla="*/ 35 h 92"/>
                <a:gd name="T10" fmla="*/ 28 w 135"/>
                <a:gd name="T11" fmla="*/ 56 h 92"/>
                <a:gd name="T12" fmla="*/ 43 w 135"/>
                <a:gd name="T13" fmla="*/ 63 h 92"/>
                <a:gd name="T14" fmla="*/ 64 w 135"/>
                <a:gd name="T15" fmla="*/ 70 h 92"/>
                <a:gd name="T16" fmla="*/ 99 w 135"/>
                <a:gd name="T17" fmla="*/ 78 h 92"/>
                <a:gd name="T18" fmla="*/ 120 w 135"/>
                <a:gd name="T19" fmla="*/ 92 h 92"/>
                <a:gd name="T20" fmla="*/ 135 w 135"/>
                <a:gd name="T21" fmla="*/ 92 h 92"/>
                <a:gd name="T22" fmla="*/ 135 w 135"/>
                <a:gd name="T23" fmla="*/ 85 h 92"/>
                <a:gd name="T24" fmla="*/ 120 w 135"/>
                <a:gd name="T25" fmla="*/ 56 h 92"/>
                <a:gd name="T26" fmla="*/ 85 w 135"/>
                <a:gd name="T27" fmla="*/ 21 h 92"/>
                <a:gd name="T28" fmla="*/ 36 w 135"/>
                <a:gd name="T29" fmla="*/ 0 h 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35"/>
                <a:gd name="T46" fmla="*/ 0 h 92"/>
                <a:gd name="T47" fmla="*/ 135 w 135"/>
                <a:gd name="T48" fmla="*/ 92 h 9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35" h="92">
                  <a:moveTo>
                    <a:pt x="36" y="0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0" y="14"/>
                  </a:lnTo>
                  <a:lnTo>
                    <a:pt x="7" y="35"/>
                  </a:lnTo>
                  <a:lnTo>
                    <a:pt x="28" y="56"/>
                  </a:lnTo>
                  <a:lnTo>
                    <a:pt x="43" y="63"/>
                  </a:lnTo>
                  <a:lnTo>
                    <a:pt x="64" y="70"/>
                  </a:lnTo>
                  <a:lnTo>
                    <a:pt x="99" y="78"/>
                  </a:lnTo>
                  <a:lnTo>
                    <a:pt x="120" y="92"/>
                  </a:lnTo>
                  <a:lnTo>
                    <a:pt x="135" y="92"/>
                  </a:lnTo>
                  <a:lnTo>
                    <a:pt x="135" y="85"/>
                  </a:lnTo>
                  <a:lnTo>
                    <a:pt x="120" y="56"/>
                  </a:lnTo>
                  <a:lnTo>
                    <a:pt x="85" y="21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93" name="Freeform 41"/>
            <p:cNvSpPr>
              <a:spLocks/>
            </p:cNvSpPr>
            <p:nvPr/>
          </p:nvSpPr>
          <p:spPr bwMode="auto">
            <a:xfrm>
              <a:off x="2669" y="1236"/>
              <a:ext cx="2108" cy="905"/>
            </a:xfrm>
            <a:custGeom>
              <a:avLst/>
              <a:gdLst>
                <a:gd name="T0" fmla="*/ 0 w 2108"/>
                <a:gd name="T1" fmla="*/ 0 h 905"/>
                <a:gd name="T2" fmla="*/ 14 w 2108"/>
                <a:gd name="T3" fmla="*/ 92 h 905"/>
                <a:gd name="T4" fmla="*/ 28 w 2108"/>
                <a:gd name="T5" fmla="*/ 141 h 905"/>
                <a:gd name="T6" fmla="*/ 42 w 2108"/>
                <a:gd name="T7" fmla="*/ 191 h 905"/>
                <a:gd name="T8" fmla="*/ 63 w 2108"/>
                <a:gd name="T9" fmla="*/ 247 h 905"/>
                <a:gd name="T10" fmla="*/ 92 w 2108"/>
                <a:gd name="T11" fmla="*/ 297 h 905"/>
                <a:gd name="T12" fmla="*/ 155 w 2108"/>
                <a:gd name="T13" fmla="*/ 368 h 905"/>
                <a:gd name="T14" fmla="*/ 155 w 2108"/>
                <a:gd name="T15" fmla="*/ 410 h 905"/>
                <a:gd name="T16" fmla="*/ 148 w 2108"/>
                <a:gd name="T17" fmla="*/ 445 h 905"/>
                <a:gd name="T18" fmla="*/ 155 w 2108"/>
                <a:gd name="T19" fmla="*/ 552 h 905"/>
                <a:gd name="T20" fmla="*/ 163 w 2108"/>
                <a:gd name="T21" fmla="*/ 594 h 905"/>
                <a:gd name="T22" fmla="*/ 120 w 2108"/>
                <a:gd name="T23" fmla="*/ 629 h 905"/>
                <a:gd name="T24" fmla="*/ 85 w 2108"/>
                <a:gd name="T25" fmla="*/ 672 h 905"/>
                <a:gd name="T26" fmla="*/ 49 w 2108"/>
                <a:gd name="T27" fmla="*/ 750 h 905"/>
                <a:gd name="T28" fmla="*/ 56 w 2108"/>
                <a:gd name="T29" fmla="*/ 835 h 905"/>
                <a:gd name="T30" fmla="*/ 71 w 2108"/>
                <a:gd name="T31" fmla="*/ 870 h 905"/>
                <a:gd name="T32" fmla="*/ 106 w 2108"/>
                <a:gd name="T33" fmla="*/ 884 h 905"/>
                <a:gd name="T34" fmla="*/ 262 w 2108"/>
                <a:gd name="T35" fmla="*/ 891 h 905"/>
                <a:gd name="T36" fmla="*/ 332 w 2108"/>
                <a:gd name="T37" fmla="*/ 877 h 905"/>
                <a:gd name="T38" fmla="*/ 467 w 2108"/>
                <a:gd name="T39" fmla="*/ 884 h 905"/>
                <a:gd name="T40" fmla="*/ 537 w 2108"/>
                <a:gd name="T41" fmla="*/ 863 h 905"/>
                <a:gd name="T42" fmla="*/ 629 w 2108"/>
                <a:gd name="T43" fmla="*/ 820 h 905"/>
                <a:gd name="T44" fmla="*/ 735 w 2108"/>
                <a:gd name="T45" fmla="*/ 856 h 905"/>
                <a:gd name="T46" fmla="*/ 827 w 2108"/>
                <a:gd name="T47" fmla="*/ 905 h 905"/>
                <a:gd name="T48" fmla="*/ 898 w 2108"/>
                <a:gd name="T49" fmla="*/ 891 h 905"/>
                <a:gd name="T50" fmla="*/ 976 w 2108"/>
                <a:gd name="T51" fmla="*/ 856 h 905"/>
                <a:gd name="T52" fmla="*/ 1160 w 2108"/>
                <a:gd name="T53" fmla="*/ 849 h 905"/>
                <a:gd name="T54" fmla="*/ 1280 w 2108"/>
                <a:gd name="T55" fmla="*/ 870 h 905"/>
                <a:gd name="T56" fmla="*/ 1521 w 2108"/>
                <a:gd name="T57" fmla="*/ 863 h 905"/>
                <a:gd name="T58" fmla="*/ 1627 w 2108"/>
                <a:gd name="T59" fmla="*/ 835 h 905"/>
                <a:gd name="T60" fmla="*/ 1712 w 2108"/>
                <a:gd name="T61" fmla="*/ 842 h 905"/>
                <a:gd name="T62" fmla="*/ 1789 w 2108"/>
                <a:gd name="T63" fmla="*/ 806 h 905"/>
                <a:gd name="T64" fmla="*/ 1860 w 2108"/>
                <a:gd name="T65" fmla="*/ 757 h 905"/>
                <a:gd name="T66" fmla="*/ 1938 w 2108"/>
                <a:gd name="T67" fmla="*/ 665 h 905"/>
                <a:gd name="T68" fmla="*/ 1966 w 2108"/>
                <a:gd name="T69" fmla="*/ 636 h 905"/>
                <a:gd name="T70" fmla="*/ 1995 w 2108"/>
                <a:gd name="T71" fmla="*/ 566 h 905"/>
                <a:gd name="T72" fmla="*/ 2009 w 2108"/>
                <a:gd name="T73" fmla="*/ 516 h 905"/>
                <a:gd name="T74" fmla="*/ 2023 w 2108"/>
                <a:gd name="T75" fmla="*/ 467 h 905"/>
                <a:gd name="T76" fmla="*/ 2030 w 2108"/>
                <a:gd name="T77" fmla="*/ 445 h 905"/>
                <a:gd name="T78" fmla="*/ 2037 w 2108"/>
                <a:gd name="T79" fmla="*/ 424 h 905"/>
                <a:gd name="T80" fmla="*/ 2044 w 2108"/>
                <a:gd name="T81" fmla="*/ 403 h 905"/>
                <a:gd name="T82" fmla="*/ 2087 w 2108"/>
                <a:gd name="T83" fmla="*/ 417 h 905"/>
                <a:gd name="T84" fmla="*/ 2108 w 2108"/>
                <a:gd name="T85" fmla="*/ 403 h 905"/>
                <a:gd name="T86" fmla="*/ 2051 w 2108"/>
                <a:gd name="T87" fmla="*/ 261 h 905"/>
                <a:gd name="T88" fmla="*/ 1995 w 2108"/>
                <a:gd name="T89" fmla="*/ 233 h 905"/>
                <a:gd name="T90" fmla="*/ 1931 w 2108"/>
                <a:gd name="T91" fmla="*/ 254 h 905"/>
                <a:gd name="T92" fmla="*/ 1888 w 2108"/>
                <a:gd name="T93" fmla="*/ 318 h 905"/>
                <a:gd name="T94" fmla="*/ 1846 w 2108"/>
                <a:gd name="T95" fmla="*/ 481 h 905"/>
                <a:gd name="T96" fmla="*/ 1811 w 2108"/>
                <a:gd name="T97" fmla="*/ 665 h 905"/>
                <a:gd name="T98" fmla="*/ 1782 w 2108"/>
                <a:gd name="T99" fmla="*/ 728 h 905"/>
                <a:gd name="T100" fmla="*/ 1754 w 2108"/>
                <a:gd name="T101" fmla="*/ 764 h 905"/>
                <a:gd name="T102" fmla="*/ 1726 w 2108"/>
                <a:gd name="T103" fmla="*/ 771 h 905"/>
                <a:gd name="T104" fmla="*/ 1591 w 2108"/>
                <a:gd name="T105" fmla="*/ 785 h 905"/>
                <a:gd name="T106" fmla="*/ 1464 w 2108"/>
                <a:gd name="T107" fmla="*/ 792 h 905"/>
                <a:gd name="T108" fmla="*/ 1351 w 2108"/>
                <a:gd name="T109" fmla="*/ 764 h 905"/>
                <a:gd name="T110" fmla="*/ 1252 w 2108"/>
                <a:gd name="T111" fmla="*/ 714 h 905"/>
                <a:gd name="T112" fmla="*/ 1004 w 2108"/>
                <a:gd name="T113" fmla="*/ 594 h 905"/>
                <a:gd name="T114" fmla="*/ 721 w 2108"/>
                <a:gd name="T115" fmla="*/ 431 h 905"/>
                <a:gd name="T116" fmla="*/ 424 w 2108"/>
                <a:gd name="T117" fmla="*/ 269 h 905"/>
                <a:gd name="T118" fmla="*/ 226 w 2108"/>
                <a:gd name="T119" fmla="*/ 141 h 905"/>
                <a:gd name="T120" fmla="*/ 170 w 2108"/>
                <a:gd name="T121" fmla="*/ 92 h 90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108"/>
                <a:gd name="T184" fmla="*/ 0 h 905"/>
                <a:gd name="T185" fmla="*/ 2108 w 2108"/>
                <a:gd name="T186" fmla="*/ 905 h 90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108" h="905">
                  <a:moveTo>
                    <a:pt x="78" y="0"/>
                  </a:moveTo>
                  <a:lnTo>
                    <a:pt x="0" y="0"/>
                  </a:lnTo>
                  <a:lnTo>
                    <a:pt x="0" y="63"/>
                  </a:lnTo>
                  <a:lnTo>
                    <a:pt x="14" y="92"/>
                  </a:lnTo>
                  <a:lnTo>
                    <a:pt x="21" y="113"/>
                  </a:lnTo>
                  <a:lnTo>
                    <a:pt x="28" y="141"/>
                  </a:lnTo>
                  <a:lnTo>
                    <a:pt x="35" y="162"/>
                  </a:lnTo>
                  <a:lnTo>
                    <a:pt x="42" y="191"/>
                  </a:lnTo>
                  <a:lnTo>
                    <a:pt x="49" y="212"/>
                  </a:lnTo>
                  <a:lnTo>
                    <a:pt x="63" y="247"/>
                  </a:lnTo>
                  <a:lnTo>
                    <a:pt x="78" y="276"/>
                  </a:lnTo>
                  <a:lnTo>
                    <a:pt x="92" y="297"/>
                  </a:lnTo>
                  <a:lnTo>
                    <a:pt x="134" y="339"/>
                  </a:lnTo>
                  <a:lnTo>
                    <a:pt x="155" y="368"/>
                  </a:lnTo>
                  <a:lnTo>
                    <a:pt x="163" y="389"/>
                  </a:lnTo>
                  <a:lnTo>
                    <a:pt x="155" y="410"/>
                  </a:lnTo>
                  <a:lnTo>
                    <a:pt x="155" y="431"/>
                  </a:lnTo>
                  <a:lnTo>
                    <a:pt x="148" y="445"/>
                  </a:lnTo>
                  <a:lnTo>
                    <a:pt x="134" y="488"/>
                  </a:lnTo>
                  <a:lnTo>
                    <a:pt x="155" y="552"/>
                  </a:lnTo>
                  <a:lnTo>
                    <a:pt x="163" y="566"/>
                  </a:lnTo>
                  <a:lnTo>
                    <a:pt x="163" y="594"/>
                  </a:lnTo>
                  <a:lnTo>
                    <a:pt x="134" y="622"/>
                  </a:lnTo>
                  <a:lnTo>
                    <a:pt x="120" y="629"/>
                  </a:lnTo>
                  <a:lnTo>
                    <a:pt x="92" y="658"/>
                  </a:lnTo>
                  <a:lnTo>
                    <a:pt x="85" y="672"/>
                  </a:lnTo>
                  <a:lnTo>
                    <a:pt x="78" y="693"/>
                  </a:lnTo>
                  <a:lnTo>
                    <a:pt x="49" y="750"/>
                  </a:lnTo>
                  <a:lnTo>
                    <a:pt x="49" y="799"/>
                  </a:lnTo>
                  <a:lnTo>
                    <a:pt x="56" y="835"/>
                  </a:lnTo>
                  <a:lnTo>
                    <a:pt x="63" y="856"/>
                  </a:lnTo>
                  <a:lnTo>
                    <a:pt x="71" y="870"/>
                  </a:lnTo>
                  <a:lnTo>
                    <a:pt x="85" y="877"/>
                  </a:lnTo>
                  <a:lnTo>
                    <a:pt x="106" y="884"/>
                  </a:lnTo>
                  <a:lnTo>
                    <a:pt x="148" y="891"/>
                  </a:lnTo>
                  <a:lnTo>
                    <a:pt x="262" y="891"/>
                  </a:lnTo>
                  <a:lnTo>
                    <a:pt x="276" y="877"/>
                  </a:lnTo>
                  <a:lnTo>
                    <a:pt x="332" y="877"/>
                  </a:lnTo>
                  <a:lnTo>
                    <a:pt x="368" y="884"/>
                  </a:lnTo>
                  <a:lnTo>
                    <a:pt x="467" y="884"/>
                  </a:lnTo>
                  <a:lnTo>
                    <a:pt x="488" y="877"/>
                  </a:lnTo>
                  <a:lnTo>
                    <a:pt x="537" y="863"/>
                  </a:lnTo>
                  <a:lnTo>
                    <a:pt x="587" y="842"/>
                  </a:lnTo>
                  <a:lnTo>
                    <a:pt x="629" y="820"/>
                  </a:lnTo>
                  <a:lnTo>
                    <a:pt x="686" y="835"/>
                  </a:lnTo>
                  <a:lnTo>
                    <a:pt x="735" y="856"/>
                  </a:lnTo>
                  <a:lnTo>
                    <a:pt x="806" y="898"/>
                  </a:lnTo>
                  <a:lnTo>
                    <a:pt x="827" y="905"/>
                  </a:lnTo>
                  <a:lnTo>
                    <a:pt x="849" y="905"/>
                  </a:lnTo>
                  <a:lnTo>
                    <a:pt x="898" y="891"/>
                  </a:lnTo>
                  <a:lnTo>
                    <a:pt x="941" y="877"/>
                  </a:lnTo>
                  <a:lnTo>
                    <a:pt x="976" y="856"/>
                  </a:lnTo>
                  <a:lnTo>
                    <a:pt x="1018" y="849"/>
                  </a:lnTo>
                  <a:lnTo>
                    <a:pt x="1160" y="849"/>
                  </a:lnTo>
                  <a:lnTo>
                    <a:pt x="1224" y="856"/>
                  </a:lnTo>
                  <a:lnTo>
                    <a:pt x="1280" y="870"/>
                  </a:lnTo>
                  <a:lnTo>
                    <a:pt x="1471" y="870"/>
                  </a:lnTo>
                  <a:lnTo>
                    <a:pt x="1521" y="863"/>
                  </a:lnTo>
                  <a:lnTo>
                    <a:pt x="1577" y="849"/>
                  </a:lnTo>
                  <a:lnTo>
                    <a:pt x="1627" y="835"/>
                  </a:lnTo>
                  <a:lnTo>
                    <a:pt x="1669" y="842"/>
                  </a:lnTo>
                  <a:lnTo>
                    <a:pt x="1712" y="842"/>
                  </a:lnTo>
                  <a:lnTo>
                    <a:pt x="1768" y="813"/>
                  </a:lnTo>
                  <a:lnTo>
                    <a:pt x="1789" y="806"/>
                  </a:lnTo>
                  <a:lnTo>
                    <a:pt x="1818" y="785"/>
                  </a:lnTo>
                  <a:lnTo>
                    <a:pt x="1860" y="757"/>
                  </a:lnTo>
                  <a:lnTo>
                    <a:pt x="1903" y="714"/>
                  </a:lnTo>
                  <a:lnTo>
                    <a:pt x="1938" y="665"/>
                  </a:lnTo>
                  <a:lnTo>
                    <a:pt x="1959" y="651"/>
                  </a:lnTo>
                  <a:lnTo>
                    <a:pt x="1966" y="636"/>
                  </a:lnTo>
                  <a:lnTo>
                    <a:pt x="1988" y="608"/>
                  </a:lnTo>
                  <a:lnTo>
                    <a:pt x="1995" y="566"/>
                  </a:lnTo>
                  <a:lnTo>
                    <a:pt x="2002" y="530"/>
                  </a:lnTo>
                  <a:lnTo>
                    <a:pt x="2009" y="516"/>
                  </a:lnTo>
                  <a:lnTo>
                    <a:pt x="2016" y="495"/>
                  </a:lnTo>
                  <a:lnTo>
                    <a:pt x="2023" y="467"/>
                  </a:lnTo>
                  <a:lnTo>
                    <a:pt x="2030" y="452"/>
                  </a:lnTo>
                  <a:lnTo>
                    <a:pt x="2030" y="445"/>
                  </a:lnTo>
                  <a:lnTo>
                    <a:pt x="2037" y="431"/>
                  </a:lnTo>
                  <a:lnTo>
                    <a:pt x="2037" y="424"/>
                  </a:lnTo>
                  <a:lnTo>
                    <a:pt x="2044" y="410"/>
                  </a:lnTo>
                  <a:lnTo>
                    <a:pt x="2044" y="403"/>
                  </a:lnTo>
                  <a:lnTo>
                    <a:pt x="2058" y="403"/>
                  </a:lnTo>
                  <a:lnTo>
                    <a:pt x="2087" y="417"/>
                  </a:lnTo>
                  <a:lnTo>
                    <a:pt x="2094" y="417"/>
                  </a:lnTo>
                  <a:lnTo>
                    <a:pt x="2108" y="403"/>
                  </a:lnTo>
                  <a:lnTo>
                    <a:pt x="2108" y="375"/>
                  </a:lnTo>
                  <a:lnTo>
                    <a:pt x="2051" y="261"/>
                  </a:lnTo>
                  <a:lnTo>
                    <a:pt x="2023" y="240"/>
                  </a:lnTo>
                  <a:lnTo>
                    <a:pt x="1995" y="233"/>
                  </a:lnTo>
                  <a:lnTo>
                    <a:pt x="1966" y="240"/>
                  </a:lnTo>
                  <a:lnTo>
                    <a:pt x="1931" y="254"/>
                  </a:lnTo>
                  <a:lnTo>
                    <a:pt x="1910" y="276"/>
                  </a:lnTo>
                  <a:lnTo>
                    <a:pt x="1888" y="318"/>
                  </a:lnTo>
                  <a:lnTo>
                    <a:pt x="1874" y="368"/>
                  </a:lnTo>
                  <a:lnTo>
                    <a:pt x="1846" y="481"/>
                  </a:lnTo>
                  <a:lnTo>
                    <a:pt x="1832" y="580"/>
                  </a:lnTo>
                  <a:lnTo>
                    <a:pt x="1811" y="665"/>
                  </a:lnTo>
                  <a:lnTo>
                    <a:pt x="1797" y="700"/>
                  </a:lnTo>
                  <a:lnTo>
                    <a:pt x="1782" y="728"/>
                  </a:lnTo>
                  <a:lnTo>
                    <a:pt x="1768" y="750"/>
                  </a:lnTo>
                  <a:lnTo>
                    <a:pt x="1754" y="764"/>
                  </a:lnTo>
                  <a:lnTo>
                    <a:pt x="1740" y="771"/>
                  </a:lnTo>
                  <a:lnTo>
                    <a:pt x="1726" y="771"/>
                  </a:lnTo>
                  <a:lnTo>
                    <a:pt x="1669" y="778"/>
                  </a:lnTo>
                  <a:lnTo>
                    <a:pt x="1591" y="785"/>
                  </a:lnTo>
                  <a:lnTo>
                    <a:pt x="1492" y="792"/>
                  </a:lnTo>
                  <a:lnTo>
                    <a:pt x="1464" y="792"/>
                  </a:lnTo>
                  <a:lnTo>
                    <a:pt x="1393" y="778"/>
                  </a:lnTo>
                  <a:lnTo>
                    <a:pt x="1351" y="764"/>
                  </a:lnTo>
                  <a:lnTo>
                    <a:pt x="1301" y="743"/>
                  </a:lnTo>
                  <a:lnTo>
                    <a:pt x="1252" y="714"/>
                  </a:lnTo>
                  <a:lnTo>
                    <a:pt x="1139" y="658"/>
                  </a:lnTo>
                  <a:lnTo>
                    <a:pt x="1004" y="594"/>
                  </a:lnTo>
                  <a:lnTo>
                    <a:pt x="870" y="516"/>
                  </a:lnTo>
                  <a:lnTo>
                    <a:pt x="721" y="431"/>
                  </a:lnTo>
                  <a:lnTo>
                    <a:pt x="488" y="304"/>
                  </a:lnTo>
                  <a:lnTo>
                    <a:pt x="424" y="269"/>
                  </a:lnTo>
                  <a:lnTo>
                    <a:pt x="311" y="198"/>
                  </a:lnTo>
                  <a:lnTo>
                    <a:pt x="226" y="141"/>
                  </a:lnTo>
                  <a:lnTo>
                    <a:pt x="198" y="113"/>
                  </a:lnTo>
                  <a:lnTo>
                    <a:pt x="170" y="92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94" name="Freeform 42"/>
            <p:cNvSpPr>
              <a:spLocks/>
            </p:cNvSpPr>
            <p:nvPr/>
          </p:nvSpPr>
          <p:spPr bwMode="auto">
            <a:xfrm>
              <a:off x="4458" y="1306"/>
              <a:ext cx="1067" cy="1423"/>
            </a:xfrm>
            <a:custGeom>
              <a:avLst/>
              <a:gdLst>
                <a:gd name="T0" fmla="*/ 446 w 1067"/>
                <a:gd name="T1" fmla="*/ 1415 h 1423"/>
                <a:gd name="T2" fmla="*/ 390 w 1067"/>
                <a:gd name="T3" fmla="*/ 1408 h 1423"/>
                <a:gd name="T4" fmla="*/ 361 w 1067"/>
                <a:gd name="T5" fmla="*/ 1359 h 1423"/>
                <a:gd name="T6" fmla="*/ 326 w 1067"/>
                <a:gd name="T7" fmla="*/ 1331 h 1423"/>
                <a:gd name="T8" fmla="*/ 276 w 1067"/>
                <a:gd name="T9" fmla="*/ 1373 h 1423"/>
                <a:gd name="T10" fmla="*/ 255 w 1067"/>
                <a:gd name="T11" fmla="*/ 1324 h 1423"/>
                <a:gd name="T12" fmla="*/ 255 w 1067"/>
                <a:gd name="T13" fmla="*/ 1281 h 1423"/>
                <a:gd name="T14" fmla="*/ 255 w 1067"/>
                <a:gd name="T15" fmla="*/ 1168 h 1423"/>
                <a:gd name="T16" fmla="*/ 326 w 1067"/>
                <a:gd name="T17" fmla="*/ 1118 h 1423"/>
                <a:gd name="T18" fmla="*/ 418 w 1067"/>
                <a:gd name="T19" fmla="*/ 1154 h 1423"/>
                <a:gd name="T20" fmla="*/ 510 w 1067"/>
                <a:gd name="T21" fmla="*/ 1182 h 1423"/>
                <a:gd name="T22" fmla="*/ 566 w 1067"/>
                <a:gd name="T23" fmla="*/ 1217 h 1423"/>
                <a:gd name="T24" fmla="*/ 580 w 1067"/>
                <a:gd name="T25" fmla="*/ 1175 h 1423"/>
                <a:gd name="T26" fmla="*/ 531 w 1067"/>
                <a:gd name="T27" fmla="*/ 1104 h 1423"/>
                <a:gd name="T28" fmla="*/ 510 w 1067"/>
                <a:gd name="T29" fmla="*/ 1012 h 1423"/>
                <a:gd name="T30" fmla="*/ 481 w 1067"/>
                <a:gd name="T31" fmla="*/ 963 h 1423"/>
                <a:gd name="T32" fmla="*/ 524 w 1067"/>
                <a:gd name="T33" fmla="*/ 857 h 1423"/>
                <a:gd name="T34" fmla="*/ 510 w 1067"/>
                <a:gd name="T35" fmla="*/ 757 h 1423"/>
                <a:gd name="T36" fmla="*/ 390 w 1067"/>
                <a:gd name="T37" fmla="*/ 708 h 1423"/>
                <a:gd name="T38" fmla="*/ 347 w 1067"/>
                <a:gd name="T39" fmla="*/ 609 h 1423"/>
                <a:gd name="T40" fmla="*/ 361 w 1067"/>
                <a:gd name="T41" fmla="*/ 510 h 1423"/>
                <a:gd name="T42" fmla="*/ 361 w 1067"/>
                <a:gd name="T43" fmla="*/ 446 h 1423"/>
                <a:gd name="T44" fmla="*/ 305 w 1067"/>
                <a:gd name="T45" fmla="*/ 368 h 1423"/>
                <a:gd name="T46" fmla="*/ 255 w 1067"/>
                <a:gd name="T47" fmla="*/ 283 h 1423"/>
                <a:gd name="T48" fmla="*/ 191 w 1067"/>
                <a:gd name="T49" fmla="*/ 269 h 1423"/>
                <a:gd name="T50" fmla="*/ 149 w 1067"/>
                <a:gd name="T51" fmla="*/ 248 h 1423"/>
                <a:gd name="T52" fmla="*/ 99 w 1067"/>
                <a:gd name="T53" fmla="*/ 241 h 1423"/>
                <a:gd name="T54" fmla="*/ 64 w 1067"/>
                <a:gd name="T55" fmla="*/ 213 h 1423"/>
                <a:gd name="T56" fmla="*/ 36 w 1067"/>
                <a:gd name="T57" fmla="*/ 177 h 1423"/>
                <a:gd name="T58" fmla="*/ 8 w 1067"/>
                <a:gd name="T59" fmla="*/ 121 h 1423"/>
                <a:gd name="T60" fmla="*/ 432 w 1067"/>
                <a:gd name="T61" fmla="*/ 92 h 1423"/>
                <a:gd name="T62" fmla="*/ 651 w 1067"/>
                <a:gd name="T63" fmla="*/ 29 h 1423"/>
                <a:gd name="T64" fmla="*/ 835 w 1067"/>
                <a:gd name="T65" fmla="*/ 15 h 1423"/>
                <a:gd name="T66" fmla="*/ 906 w 1067"/>
                <a:gd name="T67" fmla="*/ 0 h 1423"/>
                <a:gd name="T68" fmla="*/ 948 w 1067"/>
                <a:gd name="T69" fmla="*/ 36 h 1423"/>
                <a:gd name="T70" fmla="*/ 927 w 1067"/>
                <a:gd name="T71" fmla="*/ 99 h 1423"/>
                <a:gd name="T72" fmla="*/ 941 w 1067"/>
                <a:gd name="T73" fmla="*/ 149 h 1423"/>
                <a:gd name="T74" fmla="*/ 934 w 1067"/>
                <a:gd name="T75" fmla="*/ 206 h 1423"/>
                <a:gd name="T76" fmla="*/ 955 w 1067"/>
                <a:gd name="T77" fmla="*/ 305 h 1423"/>
                <a:gd name="T78" fmla="*/ 1026 w 1067"/>
                <a:gd name="T79" fmla="*/ 382 h 1423"/>
                <a:gd name="T80" fmla="*/ 1061 w 1067"/>
                <a:gd name="T81" fmla="*/ 430 h 1423"/>
                <a:gd name="T82" fmla="*/ 1061 w 1067"/>
                <a:gd name="T83" fmla="*/ 460 h 1423"/>
                <a:gd name="T84" fmla="*/ 1026 w 1067"/>
                <a:gd name="T85" fmla="*/ 666 h 1423"/>
                <a:gd name="T86" fmla="*/ 1019 w 1067"/>
                <a:gd name="T87" fmla="*/ 835 h 1423"/>
                <a:gd name="T88" fmla="*/ 1061 w 1067"/>
                <a:gd name="T89" fmla="*/ 899 h 1423"/>
                <a:gd name="T90" fmla="*/ 1019 w 1067"/>
                <a:gd name="T91" fmla="*/ 956 h 1423"/>
                <a:gd name="T92" fmla="*/ 977 w 1067"/>
                <a:gd name="T93" fmla="*/ 1012 h 1423"/>
                <a:gd name="T94" fmla="*/ 892 w 1067"/>
                <a:gd name="T95" fmla="*/ 1069 h 1423"/>
                <a:gd name="T96" fmla="*/ 793 w 1067"/>
                <a:gd name="T97" fmla="*/ 1090 h 1423"/>
                <a:gd name="T98" fmla="*/ 715 w 1067"/>
                <a:gd name="T99" fmla="*/ 1140 h 1423"/>
                <a:gd name="T100" fmla="*/ 630 w 1067"/>
                <a:gd name="T101" fmla="*/ 1224 h 1423"/>
                <a:gd name="T102" fmla="*/ 595 w 1067"/>
                <a:gd name="T103" fmla="*/ 1260 h 1423"/>
                <a:gd name="T104" fmla="*/ 549 w 1067"/>
                <a:gd name="T105" fmla="*/ 1283 h 1423"/>
                <a:gd name="T106" fmla="*/ 467 w 1067"/>
                <a:gd name="T107" fmla="*/ 1352 h 1423"/>
                <a:gd name="T108" fmla="*/ 453 w 1067"/>
                <a:gd name="T109" fmla="*/ 1380 h 142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067"/>
                <a:gd name="T166" fmla="*/ 0 h 1423"/>
                <a:gd name="T167" fmla="*/ 1067 w 1067"/>
                <a:gd name="T168" fmla="*/ 1423 h 142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067" h="1423">
                  <a:moveTo>
                    <a:pt x="453" y="1380"/>
                  </a:moveTo>
                  <a:lnTo>
                    <a:pt x="453" y="1387"/>
                  </a:lnTo>
                  <a:lnTo>
                    <a:pt x="446" y="1401"/>
                  </a:lnTo>
                  <a:lnTo>
                    <a:pt x="446" y="1415"/>
                  </a:lnTo>
                  <a:lnTo>
                    <a:pt x="439" y="1423"/>
                  </a:lnTo>
                  <a:lnTo>
                    <a:pt x="425" y="1423"/>
                  </a:lnTo>
                  <a:lnTo>
                    <a:pt x="411" y="1415"/>
                  </a:lnTo>
                  <a:lnTo>
                    <a:pt x="390" y="1408"/>
                  </a:lnTo>
                  <a:lnTo>
                    <a:pt x="375" y="1401"/>
                  </a:lnTo>
                  <a:lnTo>
                    <a:pt x="368" y="1394"/>
                  </a:lnTo>
                  <a:lnTo>
                    <a:pt x="368" y="1380"/>
                  </a:lnTo>
                  <a:lnTo>
                    <a:pt x="361" y="1359"/>
                  </a:lnTo>
                  <a:lnTo>
                    <a:pt x="354" y="1345"/>
                  </a:lnTo>
                  <a:lnTo>
                    <a:pt x="347" y="1338"/>
                  </a:lnTo>
                  <a:lnTo>
                    <a:pt x="333" y="1331"/>
                  </a:lnTo>
                  <a:lnTo>
                    <a:pt x="326" y="1331"/>
                  </a:lnTo>
                  <a:lnTo>
                    <a:pt x="312" y="1338"/>
                  </a:lnTo>
                  <a:lnTo>
                    <a:pt x="305" y="1352"/>
                  </a:lnTo>
                  <a:lnTo>
                    <a:pt x="290" y="1359"/>
                  </a:lnTo>
                  <a:lnTo>
                    <a:pt x="276" y="1373"/>
                  </a:lnTo>
                  <a:lnTo>
                    <a:pt x="262" y="1380"/>
                  </a:lnTo>
                  <a:lnTo>
                    <a:pt x="248" y="1366"/>
                  </a:lnTo>
                  <a:lnTo>
                    <a:pt x="241" y="1352"/>
                  </a:lnTo>
                  <a:lnTo>
                    <a:pt x="255" y="1324"/>
                  </a:lnTo>
                  <a:lnTo>
                    <a:pt x="269" y="1316"/>
                  </a:lnTo>
                  <a:lnTo>
                    <a:pt x="276" y="1309"/>
                  </a:lnTo>
                  <a:lnTo>
                    <a:pt x="269" y="1295"/>
                  </a:lnTo>
                  <a:lnTo>
                    <a:pt x="255" y="1281"/>
                  </a:lnTo>
                  <a:lnTo>
                    <a:pt x="241" y="1253"/>
                  </a:lnTo>
                  <a:lnTo>
                    <a:pt x="227" y="1210"/>
                  </a:lnTo>
                  <a:lnTo>
                    <a:pt x="241" y="1182"/>
                  </a:lnTo>
                  <a:lnTo>
                    <a:pt x="255" y="1168"/>
                  </a:lnTo>
                  <a:lnTo>
                    <a:pt x="262" y="1154"/>
                  </a:lnTo>
                  <a:lnTo>
                    <a:pt x="290" y="1125"/>
                  </a:lnTo>
                  <a:lnTo>
                    <a:pt x="305" y="1125"/>
                  </a:lnTo>
                  <a:lnTo>
                    <a:pt x="326" y="1118"/>
                  </a:lnTo>
                  <a:lnTo>
                    <a:pt x="368" y="1118"/>
                  </a:lnTo>
                  <a:lnTo>
                    <a:pt x="390" y="1125"/>
                  </a:lnTo>
                  <a:lnTo>
                    <a:pt x="404" y="1132"/>
                  </a:lnTo>
                  <a:lnTo>
                    <a:pt x="418" y="1154"/>
                  </a:lnTo>
                  <a:lnTo>
                    <a:pt x="425" y="1168"/>
                  </a:lnTo>
                  <a:lnTo>
                    <a:pt x="453" y="1182"/>
                  </a:lnTo>
                  <a:lnTo>
                    <a:pt x="496" y="1196"/>
                  </a:lnTo>
                  <a:lnTo>
                    <a:pt x="510" y="1182"/>
                  </a:lnTo>
                  <a:lnTo>
                    <a:pt x="531" y="1196"/>
                  </a:lnTo>
                  <a:lnTo>
                    <a:pt x="545" y="1203"/>
                  </a:lnTo>
                  <a:lnTo>
                    <a:pt x="552" y="1210"/>
                  </a:lnTo>
                  <a:lnTo>
                    <a:pt x="566" y="1217"/>
                  </a:lnTo>
                  <a:lnTo>
                    <a:pt x="580" y="1217"/>
                  </a:lnTo>
                  <a:lnTo>
                    <a:pt x="580" y="1210"/>
                  </a:lnTo>
                  <a:lnTo>
                    <a:pt x="588" y="1196"/>
                  </a:lnTo>
                  <a:lnTo>
                    <a:pt x="580" y="1175"/>
                  </a:lnTo>
                  <a:lnTo>
                    <a:pt x="559" y="1154"/>
                  </a:lnTo>
                  <a:lnTo>
                    <a:pt x="552" y="1132"/>
                  </a:lnTo>
                  <a:lnTo>
                    <a:pt x="545" y="1118"/>
                  </a:lnTo>
                  <a:lnTo>
                    <a:pt x="531" y="1104"/>
                  </a:lnTo>
                  <a:lnTo>
                    <a:pt x="531" y="1048"/>
                  </a:lnTo>
                  <a:lnTo>
                    <a:pt x="524" y="1033"/>
                  </a:lnTo>
                  <a:lnTo>
                    <a:pt x="517" y="1026"/>
                  </a:lnTo>
                  <a:lnTo>
                    <a:pt x="510" y="1012"/>
                  </a:lnTo>
                  <a:lnTo>
                    <a:pt x="510" y="1005"/>
                  </a:lnTo>
                  <a:lnTo>
                    <a:pt x="503" y="991"/>
                  </a:lnTo>
                  <a:lnTo>
                    <a:pt x="489" y="977"/>
                  </a:lnTo>
                  <a:lnTo>
                    <a:pt x="481" y="963"/>
                  </a:lnTo>
                  <a:lnTo>
                    <a:pt x="481" y="927"/>
                  </a:lnTo>
                  <a:lnTo>
                    <a:pt x="496" y="906"/>
                  </a:lnTo>
                  <a:lnTo>
                    <a:pt x="510" y="878"/>
                  </a:lnTo>
                  <a:lnTo>
                    <a:pt x="524" y="857"/>
                  </a:lnTo>
                  <a:lnTo>
                    <a:pt x="531" y="842"/>
                  </a:lnTo>
                  <a:lnTo>
                    <a:pt x="531" y="786"/>
                  </a:lnTo>
                  <a:lnTo>
                    <a:pt x="524" y="772"/>
                  </a:lnTo>
                  <a:lnTo>
                    <a:pt x="510" y="757"/>
                  </a:lnTo>
                  <a:lnTo>
                    <a:pt x="503" y="743"/>
                  </a:lnTo>
                  <a:lnTo>
                    <a:pt x="481" y="722"/>
                  </a:lnTo>
                  <a:lnTo>
                    <a:pt x="418" y="722"/>
                  </a:lnTo>
                  <a:lnTo>
                    <a:pt x="390" y="708"/>
                  </a:lnTo>
                  <a:lnTo>
                    <a:pt x="375" y="694"/>
                  </a:lnTo>
                  <a:lnTo>
                    <a:pt x="368" y="673"/>
                  </a:lnTo>
                  <a:lnTo>
                    <a:pt x="354" y="644"/>
                  </a:lnTo>
                  <a:lnTo>
                    <a:pt x="347" y="609"/>
                  </a:lnTo>
                  <a:lnTo>
                    <a:pt x="347" y="566"/>
                  </a:lnTo>
                  <a:lnTo>
                    <a:pt x="354" y="545"/>
                  </a:lnTo>
                  <a:lnTo>
                    <a:pt x="354" y="524"/>
                  </a:lnTo>
                  <a:lnTo>
                    <a:pt x="361" y="510"/>
                  </a:lnTo>
                  <a:lnTo>
                    <a:pt x="361" y="489"/>
                  </a:lnTo>
                  <a:lnTo>
                    <a:pt x="375" y="474"/>
                  </a:lnTo>
                  <a:lnTo>
                    <a:pt x="375" y="446"/>
                  </a:lnTo>
                  <a:lnTo>
                    <a:pt x="361" y="446"/>
                  </a:lnTo>
                  <a:lnTo>
                    <a:pt x="347" y="439"/>
                  </a:lnTo>
                  <a:lnTo>
                    <a:pt x="326" y="418"/>
                  </a:lnTo>
                  <a:lnTo>
                    <a:pt x="326" y="411"/>
                  </a:lnTo>
                  <a:lnTo>
                    <a:pt x="305" y="368"/>
                  </a:lnTo>
                  <a:lnTo>
                    <a:pt x="305" y="326"/>
                  </a:lnTo>
                  <a:lnTo>
                    <a:pt x="283" y="305"/>
                  </a:lnTo>
                  <a:lnTo>
                    <a:pt x="269" y="298"/>
                  </a:lnTo>
                  <a:lnTo>
                    <a:pt x="255" y="283"/>
                  </a:lnTo>
                  <a:lnTo>
                    <a:pt x="248" y="283"/>
                  </a:lnTo>
                  <a:lnTo>
                    <a:pt x="248" y="276"/>
                  </a:lnTo>
                  <a:lnTo>
                    <a:pt x="241" y="269"/>
                  </a:lnTo>
                  <a:lnTo>
                    <a:pt x="191" y="269"/>
                  </a:lnTo>
                  <a:lnTo>
                    <a:pt x="184" y="262"/>
                  </a:lnTo>
                  <a:lnTo>
                    <a:pt x="170" y="262"/>
                  </a:lnTo>
                  <a:lnTo>
                    <a:pt x="163" y="255"/>
                  </a:lnTo>
                  <a:lnTo>
                    <a:pt x="149" y="248"/>
                  </a:lnTo>
                  <a:lnTo>
                    <a:pt x="142" y="241"/>
                  </a:lnTo>
                  <a:lnTo>
                    <a:pt x="128" y="234"/>
                  </a:lnTo>
                  <a:lnTo>
                    <a:pt x="114" y="241"/>
                  </a:lnTo>
                  <a:lnTo>
                    <a:pt x="99" y="241"/>
                  </a:lnTo>
                  <a:lnTo>
                    <a:pt x="92" y="234"/>
                  </a:lnTo>
                  <a:lnTo>
                    <a:pt x="85" y="220"/>
                  </a:lnTo>
                  <a:lnTo>
                    <a:pt x="71" y="220"/>
                  </a:lnTo>
                  <a:lnTo>
                    <a:pt x="64" y="213"/>
                  </a:lnTo>
                  <a:lnTo>
                    <a:pt x="50" y="206"/>
                  </a:lnTo>
                  <a:lnTo>
                    <a:pt x="43" y="191"/>
                  </a:lnTo>
                  <a:lnTo>
                    <a:pt x="43" y="177"/>
                  </a:lnTo>
                  <a:lnTo>
                    <a:pt x="36" y="177"/>
                  </a:lnTo>
                  <a:lnTo>
                    <a:pt x="36" y="170"/>
                  </a:lnTo>
                  <a:lnTo>
                    <a:pt x="22" y="142"/>
                  </a:lnTo>
                  <a:lnTo>
                    <a:pt x="15" y="135"/>
                  </a:lnTo>
                  <a:lnTo>
                    <a:pt x="8" y="121"/>
                  </a:lnTo>
                  <a:lnTo>
                    <a:pt x="0" y="114"/>
                  </a:lnTo>
                  <a:lnTo>
                    <a:pt x="0" y="99"/>
                  </a:lnTo>
                  <a:lnTo>
                    <a:pt x="375" y="99"/>
                  </a:lnTo>
                  <a:lnTo>
                    <a:pt x="432" y="92"/>
                  </a:lnTo>
                  <a:lnTo>
                    <a:pt x="524" y="71"/>
                  </a:lnTo>
                  <a:lnTo>
                    <a:pt x="559" y="64"/>
                  </a:lnTo>
                  <a:lnTo>
                    <a:pt x="595" y="50"/>
                  </a:lnTo>
                  <a:lnTo>
                    <a:pt x="651" y="29"/>
                  </a:lnTo>
                  <a:lnTo>
                    <a:pt x="708" y="15"/>
                  </a:lnTo>
                  <a:lnTo>
                    <a:pt x="757" y="7"/>
                  </a:lnTo>
                  <a:lnTo>
                    <a:pt x="800" y="15"/>
                  </a:lnTo>
                  <a:lnTo>
                    <a:pt x="835" y="15"/>
                  </a:lnTo>
                  <a:lnTo>
                    <a:pt x="871" y="22"/>
                  </a:lnTo>
                  <a:lnTo>
                    <a:pt x="899" y="22"/>
                  </a:lnTo>
                  <a:lnTo>
                    <a:pt x="906" y="15"/>
                  </a:lnTo>
                  <a:lnTo>
                    <a:pt x="906" y="0"/>
                  </a:lnTo>
                  <a:lnTo>
                    <a:pt x="927" y="22"/>
                  </a:lnTo>
                  <a:lnTo>
                    <a:pt x="927" y="29"/>
                  </a:lnTo>
                  <a:lnTo>
                    <a:pt x="938" y="28"/>
                  </a:lnTo>
                  <a:lnTo>
                    <a:pt x="948" y="36"/>
                  </a:lnTo>
                  <a:lnTo>
                    <a:pt x="955" y="43"/>
                  </a:lnTo>
                  <a:lnTo>
                    <a:pt x="955" y="50"/>
                  </a:lnTo>
                  <a:lnTo>
                    <a:pt x="941" y="71"/>
                  </a:lnTo>
                  <a:lnTo>
                    <a:pt x="927" y="99"/>
                  </a:lnTo>
                  <a:lnTo>
                    <a:pt x="927" y="128"/>
                  </a:lnTo>
                  <a:lnTo>
                    <a:pt x="934" y="128"/>
                  </a:lnTo>
                  <a:lnTo>
                    <a:pt x="941" y="135"/>
                  </a:lnTo>
                  <a:lnTo>
                    <a:pt x="941" y="149"/>
                  </a:lnTo>
                  <a:lnTo>
                    <a:pt x="934" y="163"/>
                  </a:lnTo>
                  <a:lnTo>
                    <a:pt x="934" y="184"/>
                  </a:lnTo>
                  <a:lnTo>
                    <a:pt x="927" y="199"/>
                  </a:lnTo>
                  <a:lnTo>
                    <a:pt x="934" y="206"/>
                  </a:lnTo>
                  <a:lnTo>
                    <a:pt x="934" y="213"/>
                  </a:lnTo>
                  <a:lnTo>
                    <a:pt x="941" y="241"/>
                  </a:lnTo>
                  <a:lnTo>
                    <a:pt x="948" y="276"/>
                  </a:lnTo>
                  <a:lnTo>
                    <a:pt x="955" y="305"/>
                  </a:lnTo>
                  <a:lnTo>
                    <a:pt x="970" y="333"/>
                  </a:lnTo>
                  <a:lnTo>
                    <a:pt x="991" y="361"/>
                  </a:lnTo>
                  <a:lnTo>
                    <a:pt x="1012" y="375"/>
                  </a:lnTo>
                  <a:lnTo>
                    <a:pt x="1026" y="382"/>
                  </a:lnTo>
                  <a:lnTo>
                    <a:pt x="1040" y="382"/>
                  </a:lnTo>
                  <a:lnTo>
                    <a:pt x="1047" y="397"/>
                  </a:lnTo>
                  <a:lnTo>
                    <a:pt x="1061" y="411"/>
                  </a:lnTo>
                  <a:lnTo>
                    <a:pt x="1061" y="430"/>
                  </a:lnTo>
                  <a:lnTo>
                    <a:pt x="1067" y="440"/>
                  </a:lnTo>
                  <a:lnTo>
                    <a:pt x="1061" y="446"/>
                  </a:lnTo>
                  <a:lnTo>
                    <a:pt x="1054" y="453"/>
                  </a:lnTo>
                  <a:lnTo>
                    <a:pt x="1061" y="460"/>
                  </a:lnTo>
                  <a:lnTo>
                    <a:pt x="1054" y="467"/>
                  </a:lnTo>
                  <a:lnTo>
                    <a:pt x="1047" y="482"/>
                  </a:lnTo>
                  <a:lnTo>
                    <a:pt x="1047" y="581"/>
                  </a:lnTo>
                  <a:lnTo>
                    <a:pt x="1026" y="666"/>
                  </a:lnTo>
                  <a:lnTo>
                    <a:pt x="1019" y="701"/>
                  </a:lnTo>
                  <a:lnTo>
                    <a:pt x="1012" y="729"/>
                  </a:lnTo>
                  <a:lnTo>
                    <a:pt x="1012" y="800"/>
                  </a:lnTo>
                  <a:lnTo>
                    <a:pt x="1019" y="835"/>
                  </a:lnTo>
                  <a:lnTo>
                    <a:pt x="1040" y="849"/>
                  </a:lnTo>
                  <a:lnTo>
                    <a:pt x="1054" y="864"/>
                  </a:lnTo>
                  <a:lnTo>
                    <a:pt x="1061" y="885"/>
                  </a:lnTo>
                  <a:lnTo>
                    <a:pt x="1061" y="899"/>
                  </a:lnTo>
                  <a:lnTo>
                    <a:pt x="1054" y="913"/>
                  </a:lnTo>
                  <a:lnTo>
                    <a:pt x="1040" y="927"/>
                  </a:lnTo>
                  <a:lnTo>
                    <a:pt x="1033" y="941"/>
                  </a:lnTo>
                  <a:lnTo>
                    <a:pt x="1019" y="956"/>
                  </a:lnTo>
                  <a:lnTo>
                    <a:pt x="1019" y="963"/>
                  </a:lnTo>
                  <a:lnTo>
                    <a:pt x="1012" y="970"/>
                  </a:lnTo>
                  <a:lnTo>
                    <a:pt x="998" y="991"/>
                  </a:lnTo>
                  <a:lnTo>
                    <a:pt x="977" y="1012"/>
                  </a:lnTo>
                  <a:lnTo>
                    <a:pt x="955" y="1026"/>
                  </a:lnTo>
                  <a:lnTo>
                    <a:pt x="927" y="1040"/>
                  </a:lnTo>
                  <a:lnTo>
                    <a:pt x="913" y="1055"/>
                  </a:lnTo>
                  <a:lnTo>
                    <a:pt x="892" y="1069"/>
                  </a:lnTo>
                  <a:lnTo>
                    <a:pt x="863" y="1076"/>
                  </a:lnTo>
                  <a:lnTo>
                    <a:pt x="835" y="1076"/>
                  </a:lnTo>
                  <a:lnTo>
                    <a:pt x="807" y="1083"/>
                  </a:lnTo>
                  <a:lnTo>
                    <a:pt x="793" y="1090"/>
                  </a:lnTo>
                  <a:lnTo>
                    <a:pt x="750" y="1118"/>
                  </a:lnTo>
                  <a:lnTo>
                    <a:pt x="736" y="1125"/>
                  </a:lnTo>
                  <a:lnTo>
                    <a:pt x="722" y="1125"/>
                  </a:lnTo>
                  <a:lnTo>
                    <a:pt x="715" y="1140"/>
                  </a:lnTo>
                  <a:lnTo>
                    <a:pt x="680" y="1175"/>
                  </a:lnTo>
                  <a:lnTo>
                    <a:pt x="672" y="1189"/>
                  </a:lnTo>
                  <a:lnTo>
                    <a:pt x="644" y="1217"/>
                  </a:lnTo>
                  <a:lnTo>
                    <a:pt x="630" y="1224"/>
                  </a:lnTo>
                  <a:lnTo>
                    <a:pt x="623" y="1239"/>
                  </a:lnTo>
                  <a:lnTo>
                    <a:pt x="623" y="1246"/>
                  </a:lnTo>
                  <a:lnTo>
                    <a:pt x="609" y="1260"/>
                  </a:lnTo>
                  <a:lnTo>
                    <a:pt x="595" y="1260"/>
                  </a:lnTo>
                  <a:lnTo>
                    <a:pt x="580" y="1267"/>
                  </a:lnTo>
                  <a:lnTo>
                    <a:pt x="566" y="1267"/>
                  </a:lnTo>
                  <a:lnTo>
                    <a:pt x="559" y="1274"/>
                  </a:lnTo>
                  <a:lnTo>
                    <a:pt x="549" y="1283"/>
                  </a:lnTo>
                  <a:lnTo>
                    <a:pt x="538" y="1295"/>
                  </a:lnTo>
                  <a:lnTo>
                    <a:pt x="516" y="1322"/>
                  </a:lnTo>
                  <a:lnTo>
                    <a:pt x="496" y="1338"/>
                  </a:lnTo>
                  <a:lnTo>
                    <a:pt x="467" y="1352"/>
                  </a:lnTo>
                  <a:lnTo>
                    <a:pt x="460" y="1352"/>
                  </a:lnTo>
                  <a:lnTo>
                    <a:pt x="460" y="1345"/>
                  </a:lnTo>
                  <a:lnTo>
                    <a:pt x="453" y="1345"/>
                  </a:lnTo>
                  <a:lnTo>
                    <a:pt x="453" y="1380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95" name="Freeform 43"/>
            <p:cNvSpPr>
              <a:spLocks/>
            </p:cNvSpPr>
            <p:nvPr/>
          </p:nvSpPr>
          <p:spPr bwMode="auto">
            <a:xfrm>
              <a:off x="4402" y="571"/>
              <a:ext cx="973" cy="990"/>
            </a:xfrm>
            <a:custGeom>
              <a:avLst/>
              <a:gdLst>
                <a:gd name="T0" fmla="*/ 587 w 973"/>
                <a:gd name="T1" fmla="*/ 240 h 990"/>
                <a:gd name="T2" fmla="*/ 552 w 973"/>
                <a:gd name="T3" fmla="*/ 233 h 990"/>
                <a:gd name="T4" fmla="*/ 467 w 973"/>
                <a:gd name="T5" fmla="*/ 205 h 990"/>
                <a:gd name="T6" fmla="*/ 389 w 973"/>
                <a:gd name="T7" fmla="*/ 191 h 990"/>
                <a:gd name="T8" fmla="*/ 155 w 973"/>
                <a:gd name="T9" fmla="*/ 134 h 990"/>
                <a:gd name="T10" fmla="*/ 170 w 973"/>
                <a:gd name="T11" fmla="*/ 63 h 990"/>
                <a:gd name="T12" fmla="*/ 191 w 973"/>
                <a:gd name="T13" fmla="*/ 14 h 990"/>
                <a:gd name="T14" fmla="*/ 177 w 973"/>
                <a:gd name="T15" fmla="*/ 0 h 990"/>
                <a:gd name="T16" fmla="*/ 141 w 973"/>
                <a:gd name="T17" fmla="*/ 49 h 990"/>
                <a:gd name="T18" fmla="*/ 113 w 973"/>
                <a:gd name="T19" fmla="*/ 106 h 990"/>
                <a:gd name="T20" fmla="*/ 92 w 973"/>
                <a:gd name="T21" fmla="*/ 184 h 990"/>
                <a:gd name="T22" fmla="*/ 92 w 973"/>
                <a:gd name="T23" fmla="*/ 254 h 990"/>
                <a:gd name="T24" fmla="*/ 99 w 973"/>
                <a:gd name="T25" fmla="*/ 290 h 990"/>
                <a:gd name="T26" fmla="*/ 78 w 973"/>
                <a:gd name="T27" fmla="*/ 318 h 990"/>
                <a:gd name="T28" fmla="*/ 78 w 973"/>
                <a:gd name="T29" fmla="*/ 353 h 990"/>
                <a:gd name="T30" fmla="*/ 92 w 973"/>
                <a:gd name="T31" fmla="*/ 431 h 990"/>
                <a:gd name="T32" fmla="*/ 78 w 973"/>
                <a:gd name="T33" fmla="*/ 608 h 990"/>
                <a:gd name="T34" fmla="*/ 14 w 973"/>
                <a:gd name="T35" fmla="*/ 714 h 990"/>
                <a:gd name="T36" fmla="*/ 35 w 973"/>
                <a:gd name="T37" fmla="*/ 785 h 990"/>
                <a:gd name="T38" fmla="*/ 56 w 973"/>
                <a:gd name="T39" fmla="*/ 827 h 990"/>
                <a:gd name="T40" fmla="*/ 78 w 973"/>
                <a:gd name="T41" fmla="*/ 849 h 990"/>
                <a:gd name="T42" fmla="*/ 127 w 973"/>
                <a:gd name="T43" fmla="*/ 891 h 990"/>
                <a:gd name="T44" fmla="*/ 205 w 973"/>
                <a:gd name="T45" fmla="*/ 962 h 990"/>
                <a:gd name="T46" fmla="*/ 283 w 973"/>
                <a:gd name="T47" fmla="*/ 976 h 990"/>
                <a:gd name="T48" fmla="*/ 332 w 973"/>
                <a:gd name="T49" fmla="*/ 926 h 990"/>
                <a:gd name="T50" fmla="*/ 417 w 973"/>
                <a:gd name="T51" fmla="*/ 955 h 990"/>
                <a:gd name="T52" fmla="*/ 446 w 973"/>
                <a:gd name="T53" fmla="*/ 969 h 990"/>
                <a:gd name="T54" fmla="*/ 481 w 973"/>
                <a:gd name="T55" fmla="*/ 983 h 990"/>
                <a:gd name="T56" fmla="*/ 516 w 973"/>
                <a:gd name="T57" fmla="*/ 969 h 990"/>
                <a:gd name="T58" fmla="*/ 559 w 973"/>
                <a:gd name="T59" fmla="*/ 919 h 990"/>
                <a:gd name="T60" fmla="*/ 644 w 973"/>
                <a:gd name="T61" fmla="*/ 870 h 990"/>
                <a:gd name="T62" fmla="*/ 679 w 973"/>
                <a:gd name="T63" fmla="*/ 813 h 990"/>
                <a:gd name="T64" fmla="*/ 714 w 973"/>
                <a:gd name="T65" fmla="*/ 778 h 990"/>
                <a:gd name="T66" fmla="*/ 792 w 973"/>
                <a:gd name="T67" fmla="*/ 764 h 990"/>
                <a:gd name="T68" fmla="*/ 870 w 973"/>
                <a:gd name="T69" fmla="*/ 764 h 990"/>
                <a:gd name="T70" fmla="*/ 898 w 973"/>
                <a:gd name="T71" fmla="*/ 792 h 990"/>
                <a:gd name="T72" fmla="*/ 941 w 973"/>
                <a:gd name="T73" fmla="*/ 771 h 990"/>
                <a:gd name="T74" fmla="*/ 968 w 973"/>
                <a:gd name="T75" fmla="*/ 736 h 990"/>
                <a:gd name="T76" fmla="*/ 955 w 973"/>
                <a:gd name="T77" fmla="*/ 728 h 990"/>
                <a:gd name="T78" fmla="*/ 941 w 973"/>
                <a:gd name="T79" fmla="*/ 707 h 990"/>
                <a:gd name="T80" fmla="*/ 934 w 973"/>
                <a:gd name="T81" fmla="*/ 679 h 990"/>
                <a:gd name="T82" fmla="*/ 905 w 973"/>
                <a:gd name="T83" fmla="*/ 672 h 990"/>
                <a:gd name="T84" fmla="*/ 898 w 973"/>
                <a:gd name="T85" fmla="*/ 580 h 990"/>
                <a:gd name="T86" fmla="*/ 912 w 973"/>
                <a:gd name="T87" fmla="*/ 551 h 990"/>
                <a:gd name="T88" fmla="*/ 962 w 973"/>
                <a:gd name="T89" fmla="*/ 544 h 990"/>
                <a:gd name="T90" fmla="*/ 955 w 973"/>
                <a:gd name="T91" fmla="*/ 530 h 990"/>
                <a:gd name="T92" fmla="*/ 877 w 973"/>
                <a:gd name="T93" fmla="*/ 488 h 990"/>
                <a:gd name="T94" fmla="*/ 785 w 973"/>
                <a:gd name="T95" fmla="*/ 424 h 990"/>
                <a:gd name="T96" fmla="*/ 629 w 973"/>
                <a:gd name="T97" fmla="*/ 283 h 99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973"/>
                <a:gd name="T148" fmla="*/ 0 h 990"/>
                <a:gd name="T149" fmla="*/ 973 w 973"/>
                <a:gd name="T150" fmla="*/ 990 h 99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973" h="990">
                  <a:moveTo>
                    <a:pt x="594" y="254"/>
                  </a:moveTo>
                  <a:lnTo>
                    <a:pt x="594" y="247"/>
                  </a:lnTo>
                  <a:lnTo>
                    <a:pt x="587" y="240"/>
                  </a:lnTo>
                  <a:lnTo>
                    <a:pt x="573" y="240"/>
                  </a:lnTo>
                  <a:lnTo>
                    <a:pt x="559" y="233"/>
                  </a:lnTo>
                  <a:lnTo>
                    <a:pt x="552" y="233"/>
                  </a:lnTo>
                  <a:lnTo>
                    <a:pt x="545" y="226"/>
                  </a:lnTo>
                  <a:lnTo>
                    <a:pt x="509" y="219"/>
                  </a:lnTo>
                  <a:lnTo>
                    <a:pt x="467" y="205"/>
                  </a:lnTo>
                  <a:lnTo>
                    <a:pt x="446" y="191"/>
                  </a:lnTo>
                  <a:lnTo>
                    <a:pt x="424" y="184"/>
                  </a:lnTo>
                  <a:lnTo>
                    <a:pt x="389" y="191"/>
                  </a:lnTo>
                  <a:lnTo>
                    <a:pt x="141" y="191"/>
                  </a:lnTo>
                  <a:lnTo>
                    <a:pt x="141" y="162"/>
                  </a:lnTo>
                  <a:lnTo>
                    <a:pt x="155" y="134"/>
                  </a:lnTo>
                  <a:lnTo>
                    <a:pt x="155" y="113"/>
                  </a:lnTo>
                  <a:lnTo>
                    <a:pt x="163" y="84"/>
                  </a:lnTo>
                  <a:lnTo>
                    <a:pt x="170" y="63"/>
                  </a:lnTo>
                  <a:lnTo>
                    <a:pt x="177" y="49"/>
                  </a:lnTo>
                  <a:lnTo>
                    <a:pt x="177" y="42"/>
                  </a:lnTo>
                  <a:lnTo>
                    <a:pt x="191" y="14"/>
                  </a:lnTo>
                  <a:lnTo>
                    <a:pt x="191" y="7"/>
                  </a:lnTo>
                  <a:lnTo>
                    <a:pt x="184" y="7"/>
                  </a:lnTo>
                  <a:lnTo>
                    <a:pt x="177" y="0"/>
                  </a:lnTo>
                  <a:lnTo>
                    <a:pt x="170" y="7"/>
                  </a:lnTo>
                  <a:lnTo>
                    <a:pt x="163" y="28"/>
                  </a:lnTo>
                  <a:lnTo>
                    <a:pt x="141" y="49"/>
                  </a:lnTo>
                  <a:lnTo>
                    <a:pt x="127" y="70"/>
                  </a:lnTo>
                  <a:lnTo>
                    <a:pt x="113" y="84"/>
                  </a:lnTo>
                  <a:lnTo>
                    <a:pt x="113" y="106"/>
                  </a:lnTo>
                  <a:lnTo>
                    <a:pt x="106" y="127"/>
                  </a:lnTo>
                  <a:lnTo>
                    <a:pt x="92" y="148"/>
                  </a:lnTo>
                  <a:lnTo>
                    <a:pt x="92" y="184"/>
                  </a:lnTo>
                  <a:lnTo>
                    <a:pt x="85" y="198"/>
                  </a:lnTo>
                  <a:lnTo>
                    <a:pt x="85" y="240"/>
                  </a:lnTo>
                  <a:lnTo>
                    <a:pt x="92" y="254"/>
                  </a:lnTo>
                  <a:lnTo>
                    <a:pt x="92" y="261"/>
                  </a:lnTo>
                  <a:lnTo>
                    <a:pt x="99" y="268"/>
                  </a:lnTo>
                  <a:lnTo>
                    <a:pt x="99" y="290"/>
                  </a:lnTo>
                  <a:lnTo>
                    <a:pt x="92" y="297"/>
                  </a:lnTo>
                  <a:lnTo>
                    <a:pt x="85" y="311"/>
                  </a:lnTo>
                  <a:lnTo>
                    <a:pt x="78" y="318"/>
                  </a:lnTo>
                  <a:lnTo>
                    <a:pt x="71" y="332"/>
                  </a:lnTo>
                  <a:lnTo>
                    <a:pt x="78" y="339"/>
                  </a:lnTo>
                  <a:lnTo>
                    <a:pt x="78" y="353"/>
                  </a:lnTo>
                  <a:lnTo>
                    <a:pt x="99" y="375"/>
                  </a:lnTo>
                  <a:lnTo>
                    <a:pt x="99" y="417"/>
                  </a:lnTo>
                  <a:lnTo>
                    <a:pt x="92" y="431"/>
                  </a:lnTo>
                  <a:lnTo>
                    <a:pt x="92" y="488"/>
                  </a:lnTo>
                  <a:lnTo>
                    <a:pt x="85" y="559"/>
                  </a:lnTo>
                  <a:lnTo>
                    <a:pt x="78" y="608"/>
                  </a:lnTo>
                  <a:lnTo>
                    <a:pt x="64" y="651"/>
                  </a:lnTo>
                  <a:lnTo>
                    <a:pt x="35" y="693"/>
                  </a:lnTo>
                  <a:lnTo>
                    <a:pt x="14" y="714"/>
                  </a:lnTo>
                  <a:lnTo>
                    <a:pt x="0" y="742"/>
                  </a:lnTo>
                  <a:lnTo>
                    <a:pt x="35" y="778"/>
                  </a:lnTo>
                  <a:lnTo>
                    <a:pt x="35" y="785"/>
                  </a:lnTo>
                  <a:lnTo>
                    <a:pt x="42" y="799"/>
                  </a:lnTo>
                  <a:lnTo>
                    <a:pt x="49" y="806"/>
                  </a:lnTo>
                  <a:lnTo>
                    <a:pt x="56" y="827"/>
                  </a:lnTo>
                  <a:lnTo>
                    <a:pt x="64" y="842"/>
                  </a:lnTo>
                  <a:lnTo>
                    <a:pt x="71" y="842"/>
                  </a:lnTo>
                  <a:lnTo>
                    <a:pt x="78" y="849"/>
                  </a:lnTo>
                  <a:lnTo>
                    <a:pt x="85" y="849"/>
                  </a:lnTo>
                  <a:lnTo>
                    <a:pt x="113" y="863"/>
                  </a:lnTo>
                  <a:lnTo>
                    <a:pt x="127" y="891"/>
                  </a:lnTo>
                  <a:lnTo>
                    <a:pt x="177" y="941"/>
                  </a:lnTo>
                  <a:lnTo>
                    <a:pt x="191" y="948"/>
                  </a:lnTo>
                  <a:lnTo>
                    <a:pt x="205" y="962"/>
                  </a:lnTo>
                  <a:lnTo>
                    <a:pt x="262" y="990"/>
                  </a:lnTo>
                  <a:lnTo>
                    <a:pt x="269" y="983"/>
                  </a:lnTo>
                  <a:lnTo>
                    <a:pt x="283" y="976"/>
                  </a:lnTo>
                  <a:lnTo>
                    <a:pt x="304" y="934"/>
                  </a:lnTo>
                  <a:lnTo>
                    <a:pt x="318" y="926"/>
                  </a:lnTo>
                  <a:lnTo>
                    <a:pt x="332" y="926"/>
                  </a:lnTo>
                  <a:lnTo>
                    <a:pt x="354" y="934"/>
                  </a:lnTo>
                  <a:lnTo>
                    <a:pt x="375" y="934"/>
                  </a:lnTo>
                  <a:lnTo>
                    <a:pt x="417" y="955"/>
                  </a:lnTo>
                  <a:lnTo>
                    <a:pt x="424" y="955"/>
                  </a:lnTo>
                  <a:lnTo>
                    <a:pt x="438" y="962"/>
                  </a:lnTo>
                  <a:lnTo>
                    <a:pt x="446" y="969"/>
                  </a:lnTo>
                  <a:lnTo>
                    <a:pt x="460" y="976"/>
                  </a:lnTo>
                  <a:lnTo>
                    <a:pt x="467" y="976"/>
                  </a:lnTo>
                  <a:lnTo>
                    <a:pt x="481" y="983"/>
                  </a:lnTo>
                  <a:lnTo>
                    <a:pt x="495" y="983"/>
                  </a:lnTo>
                  <a:lnTo>
                    <a:pt x="502" y="976"/>
                  </a:lnTo>
                  <a:lnTo>
                    <a:pt x="516" y="969"/>
                  </a:lnTo>
                  <a:lnTo>
                    <a:pt x="545" y="941"/>
                  </a:lnTo>
                  <a:lnTo>
                    <a:pt x="552" y="926"/>
                  </a:lnTo>
                  <a:lnTo>
                    <a:pt x="559" y="919"/>
                  </a:lnTo>
                  <a:lnTo>
                    <a:pt x="601" y="905"/>
                  </a:lnTo>
                  <a:lnTo>
                    <a:pt x="629" y="877"/>
                  </a:lnTo>
                  <a:lnTo>
                    <a:pt x="644" y="870"/>
                  </a:lnTo>
                  <a:lnTo>
                    <a:pt x="651" y="856"/>
                  </a:lnTo>
                  <a:lnTo>
                    <a:pt x="665" y="842"/>
                  </a:lnTo>
                  <a:lnTo>
                    <a:pt x="679" y="813"/>
                  </a:lnTo>
                  <a:lnTo>
                    <a:pt x="693" y="799"/>
                  </a:lnTo>
                  <a:lnTo>
                    <a:pt x="707" y="792"/>
                  </a:lnTo>
                  <a:lnTo>
                    <a:pt x="714" y="778"/>
                  </a:lnTo>
                  <a:lnTo>
                    <a:pt x="757" y="778"/>
                  </a:lnTo>
                  <a:lnTo>
                    <a:pt x="778" y="771"/>
                  </a:lnTo>
                  <a:lnTo>
                    <a:pt x="792" y="764"/>
                  </a:lnTo>
                  <a:lnTo>
                    <a:pt x="813" y="757"/>
                  </a:lnTo>
                  <a:lnTo>
                    <a:pt x="856" y="757"/>
                  </a:lnTo>
                  <a:lnTo>
                    <a:pt x="870" y="764"/>
                  </a:lnTo>
                  <a:lnTo>
                    <a:pt x="877" y="764"/>
                  </a:lnTo>
                  <a:lnTo>
                    <a:pt x="891" y="778"/>
                  </a:lnTo>
                  <a:lnTo>
                    <a:pt x="898" y="792"/>
                  </a:lnTo>
                  <a:lnTo>
                    <a:pt x="919" y="792"/>
                  </a:lnTo>
                  <a:lnTo>
                    <a:pt x="934" y="785"/>
                  </a:lnTo>
                  <a:lnTo>
                    <a:pt x="941" y="771"/>
                  </a:lnTo>
                  <a:lnTo>
                    <a:pt x="955" y="764"/>
                  </a:lnTo>
                  <a:lnTo>
                    <a:pt x="973" y="748"/>
                  </a:lnTo>
                  <a:lnTo>
                    <a:pt x="968" y="736"/>
                  </a:lnTo>
                  <a:lnTo>
                    <a:pt x="962" y="735"/>
                  </a:lnTo>
                  <a:lnTo>
                    <a:pt x="962" y="728"/>
                  </a:lnTo>
                  <a:lnTo>
                    <a:pt x="955" y="728"/>
                  </a:lnTo>
                  <a:lnTo>
                    <a:pt x="941" y="714"/>
                  </a:lnTo>
                  <a:lnTo>
                    <a:pt x="934" y="714"/>
                  </a:lnTo>
                  <a:lnTo>
                    <a:pt x="941" y="707"/>
                  </a:lnTo>
                  <a:lnTo>
                    <a:pt x="941" y="693"/>
                  </a:lnTo>
                  <a:lnTo>
                    <a:pt x="934" y="693"/>
                  </a:lnTo>
                  <a:lnTo>
                    <a:pt x="934" y="679"/>
                  </a:lnTo>
                  <a:lnTo>
                    <a:pt x="927" y="679"/>
                  </a:lnTo>
                  <a:lnTo>
                    <a:pt x="919" y="672"/>
                  </a:lnTo>
                  <a:lnTo>
                    <a:pt x="905" y="672"/>
                  </a:lnTo>
                  <a:lnTo>
                    <a:pt x="891" y="643"/>
                  </a:lnTo>
                  <a:lnTo>
                    <a:pt x="891" y="587"/>
                  </a:lnTo>
                  <a:lnTo>
                    <a:pt x="898" y="580"/>
                  </a:lnTo>
                  <a:lnTo>
                    <a:pt x="898" y="573"/>
                  </a:lnTo>
                  <a:lnTo>
                    <a:pt x="905" y="566"/>
                  </a:lnTo>
                  <a:lnTo>
                    <a:pt x="912" y="551"/>
                  </a:lnTo>
                  <a:lnTo>
                    <a:pt x="927" y="551"/>
                  </a:lnTo>
                  <a:lnTo>
                    <a:pt x="941" y="544"/>
                  </a:lnTo>
                  <a:lnTo>
                    <a:pt x="962" y="544"/>
                  </a:lnTo>
                  <a:lnTo>
                    <a:pt x="969" y="537"/>
                  </a:lnTo>
                  <a:lnTo>
                    <a:pt x="962" y="537"/>
                  </a:lnTo>
                  <a:lnTo>
                    <a:pt x="955" y="530"/>
                  </a:lnTo>
                  <a:lnTo>
                    <a:pt x="941" y="523"/>
                  </a:lnTo>
                  <a:lnTo>
                    <a:pt x="905" y="502"/>
                  </a:lnTo>
                  <a:lnTo>
                    <a:pt x="877" y="488"/>
                  </a:lnTo>
                  <a:lnTo>
                    <a:pt x="849" y="467"/>
                  </a:lnTo>
                  <a:lnTo>
                    <a:pt x="820" y="452"/>
                  </a:lnTo>
                  <a:lnTo>
                    <a:pt x="785" y="424"/>
                  </a:lnTo>
                  <a:lnTo>
                    <a:pt x="700" y="353"/>
                  </a:lnTo>
                  <a:lnTo>
                    <a:pt x="665" y="311"/>
                  </a:lnTo>
                  <a:lnTo>
                    <a:pt x="629" y="283"/>
                  </a:lnTo>
                  <a:lnTo>
                    <a:pt x="601" y="261"/>
                  </a:lnTo>
                  <a:lnTo>
                    <a:pt x="594" y="254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96" name="Freeform 44"/>
            <p:cNvSpPr>
              <a:spLocks/>
            </p:cNvSpPr>
            <p:nvPr/>
          </p:nvSpPr>
          <p:spPr bwMode="auto">
            <a:xfrm>
              <a:off x="5307" y="896"/>
              <a:ext cx="177" cy="248"/>
            </a:xfrm>
            <a:custGeom>
              <a:avLst/>
              <a:gdLst>
                <a:gd name="T0" fmla="*/ 0 w 177"/>
                <a:gd name="T1" fmla="*/ 212 h 248"/>
                <a:gd name="T2" fmla="*/ 14 w 177"/>
                <a:gd name="T3" fmla="*/ 212 h 248"/>
                <a:gd name="T4" fmla="*/ 22 w 177"/>
                <a:gd name="T5" fmla="*/ 205 h 248"/>
                <a:gd name="T6" fmla="*/ 36 w 177"/>
                <a:gd name="T7" fmla="*/ 205 h 248"/>
                <a:gd name="T8" fmla="*/ 43 w 177"/>
                <a:gd name="T9" fmla="*/ 198 h 248"/>
                <a:gd name="T10" fmla="*/ 57 w 177"/>
                <a:gd name="T11" fmla="*/ 191 h 248"/>
                <a:gd name="T12" fmla="*/ 64 w 177"/>
                <a:gd name="T13" fmla="*/ 177 h 248"/>
                <a:gd name="T14" fmla="*/ 78 w 177"/>
                <a:gd name="T15" fmla="*/ 156 h 248"/>
                <a:gd name="T16" fmla="*/ 85 w 177"/>
                <a:gd name="T17" fmla="*/ 127 h 248"/>
                <a:gd name="T18" fmla="*/ 99 w 177"/>
                <a:gd name="T19" fmla="*/ 106 h 248"/>
                <a:gd name="T20" fmla="*/ 113 w 177"/>
                <a:gd name="T21" fmla="*/ 78 h 248"/>
                <a:gd name="T22" fmla="*/ 142 w 177"/>
                <a:gd name="T23" fmla="*/ 50 h 248"/>
                <a:gd name="T24" fmla="*/ 156 w 177"/>
                <a:gd name="T25" fmla="*/ 21 h 248"/>
                <a:gd name="T26" fmla="*/ 170 w 177"/>
                <a:gd name="T27" fmla="*/ 14 h 248"/>
                <a:gd name="T28" fmla="*/ 177 w 177"/>
                <a:gd name="T29" fmla="*/ 7 h 248"/>
                <a:gd name="T30" fmla="*/ 177 w 177"/>
                <a:gd name="T31" fmla="*/ 0 h 248"/>
                <a:gd name="T32" fmla="*/ 177 w 177"/>
                <a:gd name="T33" fmla="*/ 14 h 248"/>
                <a:gd name="T34" fmla="*/ 170 w 177"/>
                <a:gd name="T35" fmla="*/ 21 h 248"/>
                <a:gd name="T36" fmla="*/ 170 w 177"/>
                <a:gd name="T37" fmla="*/ 35 h 248"/>
                <a:gd name="T38" fmla="*/ 149 w 177"/>
                <a:gd name="T39" fmla="*/ 78 h 248"/>
                <a:gd name="T40" fmla="*/ 128 w 177"/>
                <a:gd name="T41" fmla="*/ 99 h 248"/>
                <a:gd name="T42" fmla="*/ 113 w 177"/>
                <a:gd name="T43" fmla="*/ 127 h 248"/>
                <a:gd name="T44" fmla="*/ 106 w 177"/>
                <a:gd name="T45" fmla="*/ 156 h 248"/>
                <a:gd name="T46" fmla="*/ 92 w 177"/>
                <a:gd name="T47" fmla="*/ 184 h 248"/>
                <a:gd name="T48" fmla="*/ 78 w 177"/>
                <a:gd name="T49" fmla="*/ 205 h 248"/>
                <a:gd name="T50" fmla="*/ 71 w 177"/>
                <a:gd name="T51" fmla="*/ 219 h 248"/>
                <a:gd name="T52" fmla="*/ 43 w 177"/>
                <a:gd name="T53" fmla="*/ 248 h 248"/>
                <a:gd name="T54" fmla="*/ 36 w 177"/>
                <a:gd name="T55" fmla="*/ 248 h 248"/>
                <a:gd name="T56" fmla="*/ 14 w 177"/>
                <a:gd name="T57" fmla="*/ 234 h 248"/>
                <a:gd name="T58" fmla="*/ 0 w 177"/>
                <a:gd name="T59" fmla="*/ 219 h 248"/>
                <a:gd name="T60" fmla="*/ 0 w 177"/>
                <a:gd name="T61" fmla="*/ 212 h 248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77"/>
                <a:gd name="T94" fmla="*/ 0 h 248"/>
                <a:gd name="T95" fmla="*/ 177 w 177"/>
                <a:gd name="T96" fmla="*/ 248 h 248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77" h="248">
                  <a:moveTo>
                    <a:pt x="0" y="212"/>
                  </a:moveTo>
                  <a:lnTo>
                    <a:pt x="14" y="212"/>
                  </a:lnTo>
                  <a:lnTo>
                    <a:pt x="22" y="205"/>
                  </a:lnTo>
                  <a:lnTo>
                    <a:pt x="36" y="205"/>
                  </a:lnTo>
                  <a:lnTo>
                    <a:pt x="43" y="198"/>
                  </a:lnTo>
                  <a:lnTo>
                    <a:pt x="57" y="191"/>
                  </a:lnTo>
                  <a:lnTo>
                    <a:pt x="64" y="177"/>
                  </a:lnTo>
                  <a:lnTo>
                    <a:pt x="78" y="156"/>
                  </a:lnTo>
                  <a:lnTo>
                    <a:pt x="85" y="127"/>
                  </a:lnTo>
                  <a:lnTo>
                    <a:pt x="99" y="106"/>
                  </a:lnTo>
                  <a:lnTo>
                    <a:pt x="113" y="78"/>
                  </a:lnTo>
                  <a:lnTo>
                    <a:pt x="142" y="50"/>
                  </a:lnTo>
                  <a:lnTo>
                    <a:pt x="156" y="21"/>
                  </a:lnTo>
                  <a:lnTo>
                    <a:pt x="170" y="14"/>
                  </a:lnTo>
                  <a:lnTo>
                    <a:pt x="177" y="7"/>
                  </a:lnTo>
                  <a:lnTo>
                    <a:pt x="177" y="0"/>
                  </a:lnTo>
                  <a:lnTo>
                    <a:pt x="177" y="14"/>
                  </a:lnTo>
                  <a:lnTo>
                    <a:pt x="170" y="21"/>
                  </a:lnTo>
                  <a:lnTo>
                    <a:pt x="170" y="35"/>
                  </a:lnTo>
                  <a:lnTo>
                    <a:pt x="149" y="78"/>
                  </a:lnTo>
                  <a:lnTo>
                    <a:pt x="128" y="99"/>
                  </a:lnTo>
                  <a:lnTo>
                    <a:pt x="113" y="127"/>
                  </a:lnTo>
                  <a:lnTo>
                    <a:pt x="106" y="156"/>
                  </a:lnTo>
                  <a:lnTo>
                    <a:pt x="92" y="184"/>
                  </a:lnTo>
                  <a:lnTo>
                    <a:pt x="78" y="205"/>
                  </a:lnTo>
                  <a:lnTo>
                    <a:pt x="71" y="219"/>
                  </a:lnTo>
                  <a:lnTo>
                    <a:pt x="43" y="248"/>
                  </a:lnTo>
                  <a:lnTo>
                    <a:pt x="36" y="248"/>
                  </a:lnTo>
                  <a:lnTo>
                    <a:pt x="14" y="234"/>
                  </a:lnTo>
                  <a:lnTo>
                    <a:pt x="0" y="219"/>
                  </a:lnTo>
                  <a:lnTo>
                    <a:pt x="0" y="212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97" name="Freeform 45"/>
            <p:cNvSpPr>
              <a:spLocks/>
            </p:cNvSpPr>
            <p:nvPr/>
          </p:nvSpPr>
          <p:spPr bwMode="auto">
            <a:xfrm>
              <a:off x="2563" y="1257"/>
              <a:ext cx="2391" cy="2045"/>
            </a:xfrm>
            <a:custGeom>
              <a:avLst/>
              <a:gdLst>
                <a:gd name="T0" fmla="*/ 2115 w 2391"/>
                <a:gd name="T1" fmla="*/ 2038 h 2045"/>
                <a:gd name="T2" fmla="*/ 2164 w 2391"/>
                <a:gd name="T3" fmla="*/ 1974 h 2045"/>
                <a:gd name="T4" fmla="*/ 2292 w 2391"/>
                <a:gd name="T5" fmla="*/ 1924 h 2045"/>
                <a:gd name="T6" fmla="*/ 2362 w 2391"/>
                <a:gd name="T7" fmla="*/ 1847 h 2045"/>
                <a:gd name="T8" fmla="*/ 2391 w 2391"/>
                <a:gd name="T9" fmla="*/ 1670 h 2045"/>
                <a:gd name="T10" fmla="*/ 2327 w 2391"/>
                <a:gd name="T11" fmla="*/ 1542 h 2045"/>
                <a:gd name="T12" fmla="*/ 2214 w 2391"/>
                <a:gd name="T13" fmla="*/ 1493 h 2045"/>
                <a:gd name="T14" fmla="*/ 2143 w 2391"/>
                <a:gd name="T15" fmla="*/ 1464 h 2045"/>
                <a:gd name="T16" fmla="*/ 2115 w 2391"/>
                <a:gd name="T17" fmla="*/ 1281 h 2045"/>
                <a:gd name="T18" fmla="*/ 2044 w 2391"/>
                <a:gd name="T19" fmla="*/ 1273 h 2045"/>
                <a:gd name="T20" fmla="*/ 1945 w 2391"/>
                <a:gd name="T21" fmla="*/ 1217 h 2045"/>
                <a:gd name="T22" fmla="*/ 1811 w 2391"/>
                <a:gd name="T23" fmla="*/ 1139 h 2045"/>
                <a:gd name="T24" fmla="*/ 1803 w 2391"/>
                <a:gd name="T25" fmla="*/ 1082 h 2045"/>
                <a:gd name="T26" fmla="*/ 1931 w 2391"/>
                <a:gd name="T27" fmla="*/ 1089 h 2045"/>
                <a:gd name="T28" fmla="*/ 2002 w 2391"/>
                <a:gd name="T29" fmla="*/ 1111 h 2045"/>
                <a:gd name="T30" fmla="*/ 2058 w 2391"/>
                <a:gd name="T31" fmla="*/ 1217 h 2045"/>
                <a:gd name="T32" fmla="*/ 2101 w 2391"/>
                <a:gd name="T33" fmla="*/ 1224 h 2045"/>
                <a:gd name="T34" fmla="*/ 2235 w 2391"/>
                <a:gd name="T35" fmla="*/ 1139 h 2045"/>
                <a:gd name="T36" fmla="*/ 2355 w 2391"/>
                <a:gd name="T37" fmla="*/ 1153 h 2045"/>
                <a:gd name="T38" fmla="*/ 2384 w 2391"/>
                <a:gd name="T39" fmla="*/ 1097 h 2045"/>
                <a:gd name="T40" fmla="*/ 2320 w 2391"/>
                <a:gd name="T41" fmla="*/ 1040 h 2045"/>
                <a:gd name="T42" fmla="*/ 2115 w 2391"/>
                <a:gd name="T43" fmla="*/ 955 h 2045"/>
                <a:gd name="T44" fmla="*/ 1987 w 2391"/>
                <a:gd name="T45" fmla="*/ 969 h 2045"/>
                <a:gd name="T46" fmla="*/ 1895 w 2391"/>
                <a:gd name="T47" fmla="*/ 913 h 2045"/>
                <a:gd name="T48" fmla="*/ 1811 w 2391"/>
                <a:gd name="T49" fmla="*/ 927 h 2045"/>
                <a:gd name="T50" fmla="*/ 1655 w 2391"/>
                <a:gd name="T51" fmla="*/ 962 h 2045"/>
                <a:gd name="T52" fmla="*/ 1457 w 2391"/>
                <a:gd name="T53" fmla="*/ 983 h 2045"/>
                <a:gd name="T54" fmla="*/ 813 w 2391"/>
                <a:gd name="T55" fmla="*/ 1019 h 2045"/>
                <a:gd name="T56" fmla="*/ 410 w 2391"/>
                <a:gd name="T57" fmla="*/ 976 h 2045"/>
                <a:gd name="T58" fmla="*/ 254 w 2391"/>
                <a:gd name="T59" fmla="*/ 948 h 2045"/>
                <a:gd name="T60" fmla="*/ 162 w 2391"/>
                <a:gd name="T61" fmla="*/ 927 h 2045"/>
                <a:gd name="T62" fmla="*/ 99 w 2391"/>
                <a:gd name="T63" fmla="*/ 757 h 2045"/>
                <a:gd name="T64" fmla="*/ 184 w 2391"/>
                <a:gd name="T65" fmla="*/ 623 h 2045"/>
                <a:gd name="T66" fmla="*/ 198 w 2391"/>
                <a:gd name="T67" fmla="*/ 410 h 2045"/>
                <a:gd name="T68" fmla="*/ 205 w 2391"/>
                <a:gd name="T69" fmla="*/ 325 h 2045"/>
                <a:gd name="T70" fmla="*/ 120 w 2391"/>
                <a:gd name="T71" fmla="*/ 177 h 2045"/>
                <a:gd name="T72" fmla="*/ 28 w 2391"/>
                <a:gd name="T73" fmla="*/ 21 h 2045"/>
                <a:gd name="T74" fmla="*/ 0 w 2391"/>
                <a:gd name="T75" fmla="*/ 7 h 2045"/>
                <a:gd name="T76" fmla="*/ 78 w 2391"/>
                <a:gd name="T77" fmla="*/ 148 h 2045"/>
                <a:gd name="T78" fmla="*/ 127 w 2391"/>
                <a:gd name="T79" fmla="*/ 332 h 2045"/>
                <a:gd name="T80" fmla="*/ 155 w 2391"/>
                <a:gd name="T81" fmla="*/ 453 h 2045"/>
                <a:gd name="T82" fmla="*/ 169 w 2391"/>
                <a:gd name="T83" fmla="*/ 608 h 2045"/>
                <a:gd name="T84" fmla="*/ 49 w 2391"/>
                <a:gd name="T85" fmla="*/ 743 h 2045"/>
                <a:gd name="T86" fmla="*/ 35 w 2391"/>
                <a:gd name="T87" fmla="*/ 927 h 2045"/>
                <a:gd name="T88" fmla="*/ 184 w 2391"/>
                <a:gd name="T89" fmla="*/ 1160 h 2045"/>
                <a:gd name="T90" fmla="*/ 516 w 2391"/>
                <a:gd name="T91" fmla="*/ 1358 h 2045"/>
                <a:gd name="T92" fmla="*/ 1032 w 2391"/>
                <a:gd name="T93" fmla="*/ 1620 h 2045"/>
                <a:gd name="T94" fmla="*/ 1648 w 2391"/>
                <a:gd name="T95" fmla="*/ 1889 h 2045"/>
                <a:gd name="T96" fmla="*/ 1980 w 2391"/>
                <a:gd name="T97" fmla="*/ 2016 h 2045"/>
                <a:gd name="T98" fmla="*/ 2065 w 2391"/>
                <a:gd name="T99" fmla="*/ 2045 h 204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391"/>
                <a:gd name="T151" fmla="*/ 0 h 2045"/>
                <a:gd name="T152" fmla="*/ 2391 w 2391"/>
                <a:gd name="T153" fmla="*/ 2045 h 204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391" h="2045">
                  <a:moveTo>
                    <a:pt x="2065" y="2045"/>
                  </a:moveTo>
                  <a:lnTo>
                    <a:pt x="2122" y="2045"/>
                  </a:lnTo>
                  <a:lnTo>
                    <a:pt x="2129" y="2038"/>
                  </a:lnTo>
                  <a:lnTo>
                    <a:pt x="2115" y="2038"/>
                  </a:lnTo>
                  <a:lnTo>
                    <a:pt x="2115" y="2031"/>
                  </a:lnTo>
                  <a:lnTo>
                    <a:pt x="2129" y="2023"/>
                  </a:lnTo>
                  <a:lnTo>
                    <a:pt x="2136" y="2016"/>
                  </a:lnTo>
                  <a:lnTo>
                    <a:pt x="2164" y="1974"/>
                  </a:lnTo>
                  <a:lnTo>
                    <a:pt x="2207" y="1946"/>
                  </a:lnTo>
                  <a:lnTo>
                    <a:pt x="2228" y="1939"/>
                  </a:lnTo>
                  <a:lnTo>
                    <a:pt x="2263" y="1931"/>
                  </a:lnTo>
                  <a:lnTo>
                    <a:pt x="2292" y="1924"/>
                  </a:lnTo>
                  <a:lnTo>
                    <a:pt x="2313" y="1910"/>
                  </a:lnTo>
                  <a:lnTo>
                    <a:pt x="2327" y="1889"/>
                  </a:lnTo>
                  <a:lnTo>
                    <a:pt x="2348" y="1868"/>
                  </a:lnTo>
                  <a:lnTo>
                    <a:pt x="2362" y="1847"/>
                  </a:lnTo>
                  <a:lnTo>
                    <a:pt x="2376" y="1804"/>
                  </a:lnTo>
                  <a:lnTo>
                    <a:pt x="2376" y="1726"/>
                  </a:lnTo>
                  <a:lnTo>
                    <a:pt x="2384" y="1691"/>
                  </a:lnTo>
                  <a:lnTo>
                    <a:pt x="2391" y="1670"/>
                  </a:lnTo>
                  <a:lnTo>
                    <a:pt x="2391" y="1656"/>
                  </a:lnTo>
                  <a:lnTo>
                    <a:pt x="2376" y="1613"/>
                  </a:lnTo>
                  <a:lnTo>
                    <a:pt x="2355" y="1571"/>
                  </a:lnTo>
                  <a:lnTo>
                    <a:pt x="2327" y="1542"/>
                  </a:lnTo>
                  <a:lnTo>
                    <a:pt x="2292" y="1528"/>
                  </a:lnTo>
                  <a:lnTo>
                    <a:pt x="2277" y="1521"/>
                  </a:lnTo>
                  <a:lnTo>
                    <a:pt x="2256" y="1514"/>
                  </a:lnTo>
                  <a:lnTo>
                    <a:pt x="2214" y="1493"/>
                  </a:lnTo>
                  <a:lnTo>
                    <a:pt x="2207" y="1479"/>
                  </a:lnTo>
                  <a:lnTo>
                    <a:pt x="2200" y="1472"/>
                  </a:lnTo>
                  <a:lnTo>
                    <a:pt x="2150" y="1472"/>
                  </a:lnTo>
                  <a:lnTo>
                    <a:pt x="2143" y="1464"/>
                  </a:lnTo>
                  <a:lnTo>
                    <a:pt x="2129" y="1457"/>
                  </a:lnTo>
                  <a:lnTo>
                    <a:pt x="2122" y="1436"/>
                  </a:lnTo>
                  <a:lnTo>
                    <a:pt x="2115" y="1408"/>
                  </a:lnTo>
                  <a:lnTo>
                    <a:pt x="2115" y="1281"/>
                  </a:lnTo>
                  <a:lnTo>
                    <a:pt x="2101" y="1273"/>
                  </a:lnTo>
                  <a:lnTo>
                    <a:pt x="2079" y="1259"/>
                  </a:lnTo>
                  <a:lnTo>
                    <a:pt x="2065" y="1266"/>
                  </a:lnTo>
                  <a:lnTo>
                    <a:pt x="2044" y="1273"/>
                  </a:lnTo>
                  <a:lnTo>
                    <a:pt x="2023" y="1266"/>
                  </a:lnTo>
                  <a:lnTo>
                    <a:pt x="2002" y="1252"/>
                  </a:lnTo>
                  <a:lnTo>
                    <a:pt x="1973" y="1238"/>
                  </a:lnTo>
                  <a:lnTo>
                    <a:pt x="1945" y="1217"/>
                  </a:lnTo>
                  <a:lnTo>
                    <a:pt x="1931" y="1210"/>
                  </a:lnTo>
                  <a:lnTo>
                    <a:pt x="1910" y="1196"/>
                  </a:lnTo>
                  <a:lnTo>
                    <a:pt x="1853" y="1167"/>
                  </a:lnTo>
                  <a:lnTo>
                    <a:pt x="1811" y="1139"/>
                  </a:lnTo>
                  <a:lnTo>
                    <a:pt x="1803" y="1139"/>
                  </a:lnTo>
                  <a:lnTo>
                    <a:pt x="1789" y="1132"/>
                  </a:lnTo>
                  <a:lnTo>
                    <a:pt x="1789" y="1089"/>
                  </a:lnTo>
                  <a:lnTo>
                    <a:pt x="1803" y="1082"/>
                  </a:lnTo>
                  <a:lnTo>
                    <a:pt x="1832" y="1089"/>
                  </a:lnTo>
                  <a:lnTo>
                    <a:pt x="1853" y="1097"/>
                  </a:lnTo>
                  <a:lnTo>
                    <a:pt x="1895" y="1097"/>
                  </a:lnTo>
                  <a:lnTo>
                    <a:pt x="1931" y="1089"/>
                  </a:lnTo>
                  <a:lnTo>
                    <a:pt x="1959" y="1082"/>
                  </a:lnTo>
                  <a:lnTo>
                    <a:pt x="1987" y="1082"/>
                  </a:lnTo>
                  <a:lnTo>
                    <a:pt x="1994" y="1089"/>
                  </a:lnTo>
                  <a:lnTo>
                    <a:pt x="2002" y="1111"/>
                  </a:lnTo>
                  <a:lnTo>
                    <a:pt x="2009" y="1139"/>
                  </a:lnTo>
                  <a:lnTo>
                    <a:pt x="2016" y="1160"/>
                  </a:lnTo>
                  <a:lnTo>
                    <a:pt x="2044" y="1189"/>
                  </a:lnTo>
                  <a:lnTo>
                    <a:pt x="2058" y="1217"/>
                  </a:lnTo>
                  <a:lnTo>
                    <a:pt x="2072" y="1238"/>
                  </a:lnTo>
                  <a:lnTo>
                    <a:pt x="2072" y="1245"/>
                  </a:lnTo>
                  <a:lnTo>
                    <a:pt x="2079" y="1245"/>
                  </a:lnTo>
                  <a:lnTo>
                    <a:pt x="2101" y="1224"/>
                  </a:lnTo>
                  <a:lnTo>
                    <a:pt x="2129" y="1203"/>
                  </a:lnTo>
                  <a:lnTo>
                    <a:pt x="2150" y="1174"/>
                  </a:lnTo>
                  <a:lnTo>
                    <a:pt x="2178" y="1153"/>
                  </a:lnTo>
                  <a:lnTo>
                    <a:pt x="2235" y="1139"/>
                  </a:lnTo>
                  <a:lnTo>
                    <a:pt x="2306" y="1139"/>
                  </a:lnTo>
                  <a:lnTo>
                    <a:pt x="2320" y="1146"/>
                  </a:lnTo>
                  <a:lnTo>
                    <a:pt x="2334" y="1146"/>
                  </a:lnTo>
                  <a:lnTo>
                    <a:pt x="2355" y="1153"/>
                  </a:lnTo>
                  <a:lnTo>
                    <a:pt x="2376" y="1146"/>
                  </a:lnTo>
                  <a:lnTo>
                    <a:pt x="2391" y="1139"/>
                  </a:lnTo>
                  <a:lnTo>
                    <a:pt x="2391" y="1132"/>
                  </a:lnTo>
                  <a:lnTo>
                    <a:pt x="2384" y="1097"/>
                  </a:lnTo>
                  <a:lnTo>
                    <a:pt x="2376" y="1075"/>
                  </a:lnTo>
                  <a:lnTo>
                    <a:pt x="2369" y="1068"/>
                  </a:lnTo>
                  <a:lnTo>
                    <a:pt x="2348" y="1054"/>
                  </a:lnTo>
                  <a:lnTo>
                    <a:pt x="2320" y="1040"/>
                  </a:lnTo>
                  <a:lnTo>
                    <a:pt x="2299" y="1026"/>
                  </a:lnTo>
                  <a:lnTo>
                    <a:pt x="2242" y="1012"/>
                  </a:lnTo>
                  <a:lnTo>
                    <a:pt x="2214" y="998"/>
                  </a:lnTo>
                  <a:lnTo>
                    <a:pt x="2115" y="955"/>
                  </a:lnTo>
                  <a:lnTo>
                    <a:pt x="2086" y="962"/>
                  </a:lnTo>
                  <a:lnTo>
                    <a:pt x="2051" y="962"/>
                  </a:lnTo>
                  <a:lnTo>
                    <a:pt x="2023" y="969"/>
                  </a:lnTo>
                  <a:lnTo>
                    <a:pt x="1987" y="969"/>
                  </a:lnTo>
                  <a:lnTo>
                    <a:pt x="1945" y="955"/>
                  </a:lnTo>
                  <a:lnTo>
                    <a:pt x="1931" y="948"/>
                  </a:lnTo>
                  <a:lnTo>
                    <a:pt x="1910" y="934"/>
                  </a:lnTo>
                  <a:lnTo>
                    <a:pt x="1895" y="913"/>
                  </a:lnTo>
                  <a:lnTo>
                    <a:pt x="1888" y="906"/>
                  </a:lnTo>
                  <a:lnTo>
                    <a:pt x="1874" y="898"/>
                  </a:lnTo>
                  <a:lnTo>
                    <a:pt x="1832" y="913"/>
                  </a:lnTo>
                  <a:lnTo>
                    <a:pt x="1811" y="927"/>
                  </a:lnTo>
                  <a:lnTo>
                    <a:pt x="1768" y="941"/>
                  </a:lnTo>
                  <a:lnTo>
                    <a:pt x="1740" y="948"/>
                  </a:lnTo>
                  <a:lnTo>
                    <a:pt x="1704" y="955"/>
                  </a:lnTo>
                  <a:lnTo>
                    <a:pt x="1655" y="962"/>
                  </a:lnTo>
                  <a:lnTo>
                    <a:pt x="1620" y="962"/>
                  </a:lnTo>
                  <a:lnTo>
                    <a:pt x="1584" y="969"/>
                  </a:lnTo>
                  <a:lnTo>
                    <a:pt x="1506" y="976"/>
                  </a:lnTo>
                  <a:lnTo>
                    <a:pt x="1457" y="983"/>
                  </a:lnTo>
                  <a:lnTo>
                    <a:pt x="1414" y="998"/>
                  </a:lnTo>
                  <a:lnTo>
                    <a:pt x="1379" y="1012"/>
                  </a:lnTo>
                  <a:lnTo>
                    <a:pt x="1358" y="1019"/>
                  </a:lnTo>
                  <a:lnTo>
                    <a:pt x="813" y="1019"/>
                  </a:lnTo>
                  <a:lnTo>
                    <a:pt x="728" y="990"/>
                  </a:lnTo>
                  <a:lnTo>
                    <a:pt x="679" y="983"/>
                  </a:lnTo>
                  <a:lnTo>
                    <a:pt x="460" y="983"/>
                  </a:lnTo>
                  <a:lnTo>
                    <a:pt x="410" y="976"/>
                  </a:lnTo>
                  <a:lnTo>
                    <a:pt x="375" y="976"/>
                  </a:lnTo>
                  <a:lnTo>
                    <a:pt x="346" y="969"/>
                  </a:lnTo>
                  <a:lnTo>
                    <a:pt x="297" y="955"/>
                  </a:lnTo>
                  <a:lnTo>
                    <a:pt x="254" y="948"/>
                  </a:lnTo>
                  <a:lnTo>
                    <a:pt x="219" y="948"/>
                  </a:lnTo>
                  <a:lnTo>
                    <a:pt x="205" y="941"/>
                  </a:lnTo>
                  <a:lnTo>
                    <a:pt x="184" y="927"/>
                  </a:lnTo>
                  <a:lnTo>
                    <a:pt x="162" y="927"/>
                  </a:lnTo>
                  <a:lnTo>
                    <a:pt x="141" y="920"/>
                  </a:lnTo>
                  <a:lnTo>
                    <a:pt x="120" y="898"/>
                  </a:lnTo>
                  <a:lnTo>
                    <a:pt x="99" y="870"/>
                  </a:lnTo>
                  <a:lnTo>
                    <a:pt x="99" y="757"/>
                  </a:lnTo>
                  <a:lnTo>
                    <a:pt x="127" y="729"/>
                  </a:lnTo>
                  <a:lnTo>
                    <a:pt x="155" y="672"/>
                  </a:lnTo>
                  <a:lnTo>
                    <a:pt x="169" y="651"/>
                  </a:lnTo>
                  <a:lnTo>
                    <a:pt x="184" y="623"/>
                  </a:lnTo>
                  <a:lnTo>
                    <a:pt x="198" y="601"/>
                  </a:lnTo>
                  <a:lnTo>
                    <a:pt x="205" y="580"/>
                  </a:lnTo>
                  <a:lnTo>
                    <a:pt x="205" y="417"/>
                  </a:lnTo>
                  <a:lnTo>
                    <a:pt x="198" y="410"/>
                  </a:lnTo>
                  <a:lnTo>
                    <a:pt x="191" y="382"/>
                  </a:lnTo>
                  <a:lnTo>
                    <a:pt x="198" y="354"/>
                  </a:lnTo>
                  <a:lnTo>
                    <a:pt x="205" y="340"/>
                  </a:lnTo>
                  <a:lnTo>
                    <a:pt x="205" y="325"/>
                  </a:lnTo>
                  <a:lnTo>
                    <a:pt x="198" y="311"/>
                  </a:lnTo>
                  <a:lnTo>
                    <a:pt x="155" y="248"/>
                  </a:lnTo>
                  <a:lnTo>
                    <a:pt x="141" y="212"/>
                  </a:lnTo>
                  <a:lnTo>
                    <a:pt x="120" y="177"/>
                  </a:lnTo>
                  <a:lnTo>
                    <a:pt x="106" y="134"/>
                  </a:lnTo>
                  <a:lnTo>
                    <a:pt x="63" y="78"/>
                  </a:lnTo>
                  <a:lnTo>
                    <a:pt x="42" y="35"/>
                  </a:lnTo>
                  <a:lnTo>
                    <a:pt x="28" y="21"/>
                  </a:lnTo>
                  <a:lnTo>
                    <a:pt x="28" y="7"/>
                  </a:lnTo>
                  <a:lnTo>
                    <a:pt x="21" y="0"/>
                  </a:lnTo>
                  <a:lnTo>
                    <a:pt x="21" y="7"/>
                  </a:lnTo>
                  <a:lnTo>
                    <a:pt x="0" y="7"/>
                  </a:lnTo>
                  <a:lnTo>
                    <a:pt x="42" y="71"/>
                  </a:lnTo>
                  <a:lnTo>
                    <a:pt x="49" y="92"/>
                  </a:lnTo>
                  <a:lnTo>
                    <a:pt x="63" y="113"/>
                  </a:lnTo>
                  <a:lnTo>
                    <a:pt x="78" y="148"/>
                  </a:lnTo>
                  <a:lnTo>
                    <a:pt x="99" y="184"/>
                  </a:lnTo>
                  <a:lnTo>
                    <a:pt x="113" y="226"/>
                  </a:lnTo>
                  <a:lnTo>
                    <a:pt x="120" y="283"/>
                  </a:lnTo>
                  <a:lnTo>
                    <a:pt x="127" y="332"/>
                  </a:lnTo>
                  <a:lnTo>
                    <a:pt x="134" y="368"/>
                  </a:lnTo>
                  <a:lnTo>
                    <a:pt x="134" y="396"/>
                  </a:lnTo>
                  <a:lnTo>
                    <a:pt x="141" y="417"/>
                  </a:lnTo>
                  <a:lnTo>
                    <a:pt x="155" y="453"/>
                  </a:lnTo>
                  <a:lnTo>
                    <a:pt x="169" y="509"/>
                  </a:lnTo>
                  <a:lnTo>
                    <a:pt x="177" y="559"/>
                  </a:lnTo>
                  <a:lnTo>
                    <a:pt x="177" y="580"/>
                  </a:lnTo>
                  <a:lnTo>
                    <a:pt x="169" y="608"/>
                  </a:lnTo>
                  <a:lnTo>
                    <a:pt x="148" y="637"/>
                  </a:lnTo>
                  <a:lnTo>
                    <a:pt x="113" y="665"/>
                  </a:lnTo>
                  <a:lnTo>
                    <a:pt x="78" y="700"/>
                  </a:lnTo>
                  <a:lnTo>
                    <a:pt x="49" y="743"/>
                  </a:lnTo>
                  <a:lnTo>
                    <a:pt x="35" y="778"/>
                  </a:lnTo>
                  <a:lnTo>
                    <a:pt x="21" y="828"/>
                  </a:lnTo>
                  <a:lnTo>
                    <a:pt x="21" y="870"/>
                  </a:lnTo>
                  <a:lnTo>
                    <a:pt x="35" y="927"/>
                  </a:lnTo>
                  <a:lnTo>
                    <a:pt x="56" y="983"/>
                  </a:lnTo>
                  <a:lnTo>
                    <a:pt x="85" y="1047"/>
                  </a:lnTo>
                  <a:lnTo>
                    <a:pt x="106" y="1082"/>
                  </a:lnTo>
                  <a:lnTo>
                    <a:pt x="184" y="1160"/>
                  </a:lnTo>
                  <a:lnTo>
                    <a:pt x="247" y="1203"/>
                  </a:lnTo>
                  <a:lnTo>
                    <a:pt x="325" y="1252"/>
                  </a:lnTo>
                  <a:lnTo>
                    <a:pt x="410" y="1302"/>
                  </a:lnTo>
                  <a:lnTo>
                    <a:pt x="516" y="1358"/>
                  </a:lnTo>
                  <a:lnTo>
                    <a:pt x="622" y="1422"/>
                  </a:lnTo>
                  <a:lnTo>
                    <a:pt x="750" y="1486"/>
                  </a:lnTo>
                  <a:lnTo>
                    <a:pt x="884" y="1549"/>
                  </a:lnTo>
                  <a:lnTo>
                    <a:pt x="1032" y="1620"/>
                  </a:lnTo>
                  <a:lnTo>
                    <a:pt x="1188" y="1691"/>
                  </a:lnTo>
                  <a:lnTo>
                    <a:pt x="1351" y="1762"/>
                  </a:lnTo>
                  <a:lnTo>
                    <a:pt x="1506" y="1825"/>
                  </a:lnTo>
                  <a:lnTo>
                    <a:pt x="1648" y="1889"/>
                  </a:lnTo>
                  <a:lnTo>
                    <a:pt x="1775" y="1939"/>
                  </a:lnTo>
                  <a:lnTo>
                    <a:pt x="1839" y="1960"/>
                  </a:lnTo>
                  <a:lnTo>
                    <a:pt x="1938" y="2002"/>
                  </a:lnTo>
                  <a:lnTo>
                    <a:pt x="1980" y="2016"/>
                  </a:lnTo>
                  <a:lnTo>
                    <a:pt x="2009" y="2023"/>
                  </a:lnTo>
                  <a:lnTo>
                    <a:pt x="2037" y="2038"/>
                  </a:lnTo>
                  <a:lnTo>
                    <a:pt x="2058" y="2045"/>
                  </a:lnTo>
                  <a:lnTo>
                    <a:pt x="2065" y="2045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98" name="Freeform 46"/>
            <p:cNvSpPr>
              <a:spLocks/>
            </p:cNvSpPr>
            <p:nvPr/>
          </p:nvSpPr>
          <p:spPr bwMode="auto">
            <a:xfrm>
              <a:off x="4076" y="3005"/>
              <a:ext cx="644" cy="983"/>
            </a:xfrm>
            <a:custGeom>
              <a:avLst/>
              <a:gdLst>
                <a:gd name="T0" fmla="*/ 128 w 644"/>
                <a:gd name="T1" fmla="*/ 983 h 983"/>
                <a:gd name="T2" fmla="*/ 184 w 644"/>
                <a:gd name="T3" fmla="*/ 955 h 983"/>
                <a:gd name="T4" fmla="*/ 191 w 644"/>
                <a:gd name="T5" fmla="*/ 941 h 983"/>
                <a:gd name="T6" fmla="*/ 206 w 644"/>
                <a:gd name="T7" fmla="*/ 919 h 983"/>
                <a:gd name="T8" fmla="*/ 227 w 644"/>
                <a:gd name="T9" fmla="*/ 891 h 983"/>
                <a:gd name="T10" fmla="*/ 248 w 644"/>
                <a:gd name="T11" fmla="*/ 856 h 983"/>
                <a:gd name="T12" fmla="*/ 298 w 644"/>
                <a:gd name="T13" fmla="*/ 771 h 983"/>
                <a:gd name="T14" fmla="*/ 361 w 644"/>
                <a:gd name="T15" fmla="*/ 686 h 983"/>
                <a:gd name="T16" fmla="*/ 382 w 644"/>
                <a:gd name="T17" fmla="*/ 643 h 983"/>
                <a:gd name="T18" fmla="*/ 453 w 644"/>
                <a:gd name="T19" fmla="*/ 573 h 983"/>
                <a:gd name="T20" fmla="*/ 538 w 644"/>
                <a:gd name="T21" fmla="*/ 530 h 983"/>
                <a:gd name="T22" fmla="*/ 566 w 644"/>
                <a:gd name="T23" fmla="*/ 509 h 983"/>
                <a:gd name="T24" fmla="*/ 616 w 644"/>
                <a:gd name="T25" fmla="*/ 459 h 983"/>
                <a:gd name="T26" fmla="*/ 616 w 644"/>
                <a:gd name="T27" fmla="*/ 452 h 983"/>
                <a:gd name="T28" fmla="*/ 623 w 644"/>
                <a:gd name="T29" fmla="*/ 438 h 983"/>
                <a:gd name="T30" fmla="*/ 623 w 644"/>
                <a:gd name="T31" fmla="*/ 417 h 983"/>
                <a:gd name="T32" fmla="*/ 630 w 644"/>
                <a:gd name="T33" fmla="*/ 410 h 983"/>
                <a:gd name="T34" fmla="*/ 644 w 644"/>
                <a:gd name="T35" fmla="*/ 382 h 983"/>
                <a:gd name="T36" fmla="*/ 644 w 644"/>
                <a:gd name="T37" fmla="*/ 290 h 983"/>
                <a:gd name="T38" fmla="*/ 637 w 644"/>
                <a:gd name="T39" fmla="*/ 311 h 983"/>
                <a:gd name="T40" fmla="*/ 630 w 644"/>
                <a:gd name="T41" fmla="*/ 311 h 983"/>
                <a:gd name="T42" fmla="*/ 616 w 644"/>
                <a:gd name="T43" fmla="*/ 304 h 983"/>
                <a:gd name="T44" fmla="*/ 609 w 644"/>
                <a:gd name="T45" fmla="*/ 290 h 983"/>
                <a:gd name="T46" fmla="*/ 609 w 644"/>
                <a:gd name="T47" fmla="*/ 283 h 983"/>
                <a:gd name="T48" fmla="*/ 595 w 644"/>
                <a:gd name="T49" fmla="*/ 283 h 983"/>
                <a:gd name="T50" fmla="*/ 588 w 644"/>
                <a:gd name="T51" fmla="*/ 290 h 983"/>
                <a:gd name="T52" fmla="*/ 581 w 644"/>
                <a:gd name="T53" fmla="*/ 283 h 983"/>
                <a:gd name="T54" fmla="*/ 573 w 644"/>
                <a:gd name="T55" fmla="*/ 261 h 983"/>
                <a:gd name="T56" fmla="*/ 559 w 644"/>
                <a:gd name="T57" fmla="*/ 233 h 983"/>
                <a:gd name="T58" fmla="*/ 538 w 644"/>
                <a:gd name="T59" fmla="*/ 198 h 983"/>
                <a:gd name="T60" fmla="*/ 524 w 644"/>
                <a:gd name="T61" fmla="*/ 176 h 983"/>
                <a:gd name="T62" fmla="*/ 496 w 644"/>
                <a:gd name="T63" fmla="*/ 148 h 983"/>
                <a:gd name="T64" fmla="*/ 489 w 644"/>
                <a:gd name="T65" fmla="*/ 134 h 983"/>
                <a:gd name="T66" fmla="*/ 467 w 644"/>
                <a:gd name="T67" fmla="*/ 120 h 983"/>
                <a:gd name="T68" fmla="*/ 446 w 644"/>
                <a:gd name="T69" fmla="*/ 91 h 983"/>
                <a:gd name="T70" fmla="*/ 418 w 644"/>
                <a:gd name="T71" fmla="*/ 63 h 983"/>
                <a:gd name="T72" fmla="*/ 390 w 644"/>
                <a:gd name="T73" fmla="*/ 28 h 983"/>
                <a:gd name="T74" fmla="*/ 361 w 644"/>
                <a:gd name="T75" fmla="*/ 7 h 983"/>
                <a:gd name="T76" fmla="*/ 340 w 644"/>
                <a:gd name="T77" fmla="*/ 0 h 983"/>
                <a:gd name="T78" fmla="*/ 312 w 644"/>
                <a:gd name="T79" fmla="*/ 0 h 983"/>
                <a:gd name="T80" fmla="*/ 290 w 644"/>
                <a:gd name="T81" fmla="*/ 14 h 983"/>
                <a:gd name="T82" fmla="*/ 255 w 644"/>
                <a:gd name="T83" fmla="*/ 28 h 983"/>
                <a:gd name="T84" fmla="*/ 213 w 644"/>
                <a:gd name="T85" fmla="*/ 49 h 983"/>
                <a:gd name="T86" fmla="*/ 163 w 644"/>
                <a:gd name="T87" fmla="*/ 77 h 983"/>
                <a:gd name="T88" fmla="*/ 114 w 644"/>
                <a:gd name="T89" fmla="*/ 113 h 983"/>
                <a:gd name="T90" fmla="*/ 71 w 644"/>
                <a:gd name="T91" fmla="*/ 155 h 983"/>
                <a:gd name="T92" fmla="*/ 43 w 644"/>
                <a:gd name="T93" fmla="*/ 212 h 983"/>
                <a:gd name="T94" fmla="*/ 22 w 644"/>
                <a:gd name="T95" fmla="*/ 275 h 983"/>
                <a:gd name="T96" fmla="*/ 8 w 644"/>
                <a:gd name="T97" fmla="*/ 353 h 983"/>
                <a:gd name="T98" fmla="*/ 0 w 644"/>
                <a:gd name="T99" fmla="*/ 431 h 983"/>
                <a:gd name="T100" fmla="*/ 0 w 644"/>
                <a:gd name="T101" fmla="*/ 488 h 983"/>
                <a:gd name="T102" fmla="*/ 15 w 644"/>
                <a:gd name="T103" fmla="*/ 566 h 983"/>
                <a:gd name="T104" fmla="*/ 36 w 644"/>
                <a:gd name="T105" fmla="*/ 658 h 983"/>
                <a:gd name="T106" fmla="*/ 64 w 644"/>
                <a:gd name="T107" fmla="*/ 749 h 983"/>
                <a:gd name="T108" fmla="*/ 85 w 644"/>
                <a:gd name="T109" fmla="*/ 841 h 983"/>
                <a:gd name="T110" fmla="*/ 107 w 644"/>
                <a:gd name="T111" fmla="*/ 912 h 983"/>
                <a:gd name="T112" fmla="*/ 114 w 644"/>
                <a:gd name="T113" fmla="*/ 941 h 983"/>
                <a:gd name="T114" fmla="*/ 121 w 644"/>
                <a:gd name="T115" fmla="*/ 962 h 983"/>
                <a:gd name="T116" fmla="*/ 128 w 644"/>
                <a:gd name="T117" fmla="*/ 976 h 983"/>
                <a:gd name="T118" fmla="*/ 128 w 644"/>
                <a:gd name="T119" fmla="*/ 983 h 98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644"/>
                <a:gd name="T181" fmla="*/ 0 h 983"/>
                <a:gd name="T182" fmla="*/ 644 w 644"/>
                <a:gd name="T183" fmla="*/ 983 h 98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644" h="983">
                  <a:moveTo>
                    <a:pt x="128" y="983"/>
                  </a:moveTo>
                  <a:lnTo>
                    <a:pt x="184" y="955"/>
                  </a:lnTo>
                  <a:lnTo>
                    <a:pt x="191" y="941"/>
                  </a:lnTo>
                  <a:lnTo>
                    <a:pt x="206" y="919"/>
                  </a:lnTo>
                  <a:lnTo>
                    <a:pt x="227" y="891"/>
                  </a:lnTo>
                  <a:lnTo>
                    <a:pt x="248" y="856"/>
                  </a:lnTo>
                  <a:lnTo>
                    <a:pt x="298" y="771"/>
                  </a:lnTo>
                  <a:lnTo>
                    <a:pt x="361" y="686"/>
                  </a:lnTo>
                  <a:lnTo>
                    <a:pt x="382" y="643"/>
                  </a:lnTo>
                  <a:lnTo>
                    <a:pt x="453" y="573"/>
                  </a:lnTo>
                  <a:lnTo>
                    <a:pt x="538" y="530"/>
                  </a:lnTo>
                  <a:lnTo>
                    <a:pt x="566" y="509"/>
                  </a:lnTo>
                  <a:lnTo>
                    <a:pt x="616" y="459"/>
                  </a:lnTo>
                  <a:lnTo>
                    <a:pt x="616" y="452"/>
                  </a:lnTo>
                  <a:lnTo>
                    <a:pt x="623" y="438"/>
                  </a:lnTo>
                  <a:lnTo>
                    <a:pt x="623" y="417"/>
                  </a:lnTo>
                  <a:lnTo>
                    <a:pt x="630" y="410"/>
                  </a:lnTo>
                  <a:lnTo>
                    <a:pt x="644" y="382"/>
                  </a:lnTo>
                  <a:lnTo>
                    <a:pt x="644" y="290"/>
                  </a:lnTo>
                  <a:lnTo>
                    <a:pt x="637" y="311"/>
                  </a:lnTo>
                  <a:lnTo>
                    <a:pt x="630" y="311"/>
                  </a:lnTo>
                  <a:lnTo>
                    <a:pt x="616" y="304"/>
                  </a:lnTo>
                  <a:lnTo>
                    <a:pt x="609" y="290"/>
                  </a:lnTo>
                  <a:lnTo>
                    <a:pt x="609" y="283"/>
                  </a:lnTo>
                  <a:lnTo>
                    <a:pt x="595" y="283"/>
                  </a:lnTo>
                  <a:lnTo>
                    <a:pt x="588" y="290"/>
                  </a:lnTo>
                  <a:lnTo>
                    <a:pt x="581" y="283"/>
                  </a:lnTo>
                  <a:lnTo>
                    <a:pt x="573" y="261"/>
                  </a:lnTo>
                  <a:lnTo>
                    <a:pt x="559" y="233"/>
                  </a:lnTo>
                  <a:lnTo>
                    <a:pt x="538" y="198"/>
                  </a:lnTo>
                  <a:lnTo>
                    <a:pt x="524" y="176"/>
                  </a:lnTo>
                  <a:lnTo>
                    <a:pt x="496" y="148"/>
                  </a:lnTo>
                  <a:lnTo>
                    <a:pt x="489" y="134"/>
                  </a:lnTo>
                  <a:lnTo>
                    <a:pt x="467" y="120"/>
                  </a:lnTo>
                  <a:lnTo>
                    <a:pt x="446" y="91"/>
                  </a:lnTo>
                  <a:lnTo>
                    <a:pt x="418" y="63"/>
                  </a:lnTo>
                  <a:lnTo>
                    <a:pt x="390" y="28"/>
                  </a:lnTo>
                  <a:lnTo>
                    <a:pt x="361" y="7"/>
                  </a:lnTo>
                  <a:lnTo>
                    <a:pt x="340" y="0"/>
                  </a:lnTo>
                  <a:lnTo>
                    <a:pt x="312" y="0"/>
                  </a:lnTo>
                  <a:lnTo>
                    <a:pt x="290" y="14"/>
                  </a:lnTo>
                  <a:lnTo>
                    <a:pt x="255" y="28"/>
                  </a:lnTo>
                  <a:lnTo>
                    <a:pt x="213" y="49"/>
                  </a:lnTo>
                  <a:lnTo>
                    <a:pt x="163" y="77"/>
                  </a:lnTo>
                  <a:lnTo>
                    <a:pt x="114" y="113"/>
                  </a:lnTo>
                  <a:lnTo>
                    <a:pt x="71" y="155"/>
                  </a:lnTo>
                  <a:lnTo>
                    <a:pt x="43" y="212"/>
                  </a:lnTo>
                  <a:lnTo>
                    <a:pt x="22" y="275"/>
                  </a:lnTo>
                  <a:lnTo>
                    <a:pt x="8" y="353"/>
                  </a:lnTo>
                  <a:lnTo>
                    <a:pt x="0" y="431"/>
                  </a:lnTo>
                  <a:lnTo>
                    <a:pt x="0" y="488"/>
                  </a:lnTo>
                  <a:lnTo>
                    <a:pt x="15" y="566"/>
                  </a:lnTo>
                  <a:lnTo>
                    <a:pt x="36" y="658"/>
                  </a:lnTo>
                  <a:lnTo>
                    <a:pt x="64" y="749"/>
                  </a:lnTo>
                  <a:lnTo>
                    <a:pt x="85" y="841"/>
                  </a:lnTo>
                  <a:lnTo>
                    <a:pt x="107" y="912"/>
                  </a:lnTo>
                  <a:lnTo>
                    <a:pt x="114" y="941"/>
                  </a:lnTo>
                  <a:lnTo>
                    <a:pt x="121" y="962"/>
                  </a:lnTo>
                  <a:lnTo>
                    <a:pt x="128" y="976"/>
                  </a:lnTo>
                  <a:lnTo>
                    <a:pt x="128" y="983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699" name="Freeform 47"/>
            <p:cNvSpPr>
              <a:spLocks/>
            </p:cNvSpPr>
            <p:nvPr/>
          </p:nvSpPr>
          <p:spPr bwMode="auto">
            <a:xfrm>
              <a:off x="5435" y="1795"/>
              <a:ext cx="99" cy="410"/>
            </a:xfrm>
            <a:custGeom>
              <a:avLst/>
              <a:gdLst>
                <a:gd name="T0" fmla="*/ 63 w 99"/>
                <a:gd name="T1" fmla="*/ 0 h 410"/>
                <a:gd name="T2" fmla="*/ 49 w 99"/>
                <a:gd name="T3" fmla="*/ 0 h 410"/>
                <a:gd name="T4" fmla="*/ 35 w 99"/>
                <a:gd name="T5" fmla="*/ 21 h 410"/>
                <a:gd name="T6" fmla="*/ 28 w 99"/>
                <a:gd name="T7" fmla="*/ 35 h 410"/>
                <a:gd name="T8" fmla="*/ 56 w 99"/>
                <a:gd name="T9" fmla="*/ 63 h 410"/>
                <a:gd name="T10" fmla="*/ 56 w 99"/>
                <a:gd name="T11" fmla="*/ 99 h 410"/>
                <a:gd name="T12" fmla="*/ 49 w 99"/>
                <a:gd name="T13" fmla="*/ 113 h 410"/>
                <a:gd name="T14" fmla="*/ 42 w 99"/>
                <a:gd name="T15" fmla="*/ 120 h 410"/>
                <a:gd name="T16" fmla="*/ 42 w 99"/>
                <a:gd name="T17" fmla="*/ 134 h 410"/>
                <a:gd name="T18" fmla="*/ 35 w 99"/>
                <a:gd name="T19" fmla="*/ 148 h 410"/>
                <a:gd name="T20" fmla="*/ 35 w 99"/>
                <a:gd name="T21" fmla="*/ 162 h 410"/>
                <a:gd name="T22" fmla="*/ 21 w 99"/>
                <a:gd name="T23" fmla="*/ 191 h 410"/>
                <a:gd name="T24" fmla="*/ 7 w 99"/>
                <a:gd name="T25" fmla="*/ 198 h 410"/>
                <a:gd name="T26" fmla="*/ 7 w 99"/>
                <a:gd name="T27" fmla="*/ 212 h 410"/>
                <a:gd name="T28" fmla="*/ 0 w 99"/>
                <a:gd name="T29" fmla="*/ 226 h 410"/>
                <a:gd name="T30" fmla="*/ 0 w 99"/>
                <a:gd name="T31" fmla="*/ 254 h 410"/>
                <a:gd name="T32" fmla="*/ 7 w 99"/>
                <a:gd name="T33" fmla="*/ 268 h 410"/>
                <a:gd name="T34" fmla="*/ 14 w 99"/>
                <a:gd name="T35" fmla="*/ 276 h 410"/>
                <a:gd name="T36" fmla="*/ 0 w 99"/>
                <a:gd name="T37" fmla="*/ 290 h 410"/>
                <a:gd name="T38" fmla="*/ 0 w 99"/>
                <a:gd name="T39" fmla="*/ 304 h 410"/>
                <a:gd name="T40" fmla="*/ 7 w 99"/>
                <a:gd name="T41" fmla="*/ 311 h 410"/>
                <a:gd name="T42" fmla="*/ 7 w 99"/>
                <a:gd name="T43" fmla="*/ 325 h 410"/>
                <a:gd name="T44" fmla="*/ 14 w 99"/>
                <a:gd name="T45" fmla="*/ 332 h 410"/>
                <a:gd name="T46" fmla="*/ 14 w 99"/>
                <a:gd name="T47" fmla="*/ 360 h 410"/>
                <a:gd name="T48" fmla="*/ 28 w 99"/>
                <a:gd name="T49" fmla="*/ 368 h 410"/>
                <a:gd name="T50" fmla="*/ 42 w 99"/>
                <a:gd name="T51" fmla="*/ 382 h 410"/>
                <a:gd name="T52" fmla="*/ 49 w 99"/>
                <a:gd name="T53" fmla="*/ 396 h 410"/>
                <a:gd name="T54" fmla="*/ 77 w 99"/>
                <a:gd name="T55" fmla="*/ 410 h 410"/>
                <a:gd name="T56" fmla="*/ 92 w 99"/>
                <a:gd name="T57" fmla="*/ 410 h 410"/>
                <a:gd name="T58" fmla="*/ 92 w 99"/>
                <a:gd name="T59" fmla="*/ 389 h 410"/>
                <a:gd name="T60" fmla="*/ 84 w 99"/>
                <a:gd name="T61" fmla="*/ 382 h 410"/>
                <a:gd name="T62" fmla="*/ 92 w 99"/>
                <a:gd name="T63" fmla="*/ 382 h 410"/>
                <a:gd name="T64" fmla="*/ 99 w 99"/>
                <a:gd name="T65" fmla="*/ 375 h 410"/>
                <a:gd name="T66" fmla="*/ 77 w 99"/>
                <a:gd name="T67" fmla="*/ 332 h 410"/>
                <a:gd name="T68" fmla="*/ 77 w 99"/>
                <a:gd name="T69" fmla="*/ 177 h 410"/>
                <a:gd name="T70" fmla="*/ 84 w 99"/>
                <a:gd name="T71" fmla="*/ 169 h 410"/>
                <a:gd name="T72" fmla="*/ 84 w 99"/>
                <a:gd name="T73" fmla="*/ 162 h 410"/>
                <a:gd name="T74" fmla="*/ 77 w 99"/>
                <a:gd name="T75" fmla="*/ 162 h 410"/>
                <a:gd name="T76" fmla="*/ 84 w 99"/>
                <a:gd name="T77" fmla="*/ 155 h 410"/>
                <a:gd name="T78" fmla="*/ 84 w 99"/>
                <a:gd name="T79" fmla="*/ 127 h 410"/>
                <a:gd name="T80" fmla="*/ 77 w 99"/>
                <a:gd name="T81" fmla="*/ 127 h 410"/>
                <a:gd name="T82" fmla="*/ 70 w 99"/>
                <a:gd name="T83" fmla="*/ 120 h 410"/>
                <a:gd name="T84" fmla="*/ 77 w 99"/>
                <a:gd name="T85" fmla="*/ 113 h 410"/>
                <a:gd name="T86" fmla="*/ 77 w 99"/>
                <a:gd name="T87" fmla="*/ 63 h 410"/>
                <a:gd name="T88" fmla="*/ 77 w 99"/>
                <a:gd name="T89" fmla="*/ 70 h 410"/>
                <a:gd name="T90" fmla="*/ 77 w 99"/>
                <a:gd name="T91" fmla="*/ 42 h 410"/>
                <a:gd name="T92" fmla="*/ 70 w 99"/>
                <a:gd name="T93" fmla="*/ 35 h 410"/>
                <a:gd name="T94" fmla="*/ 70 w 99"/>
                <a:gd name="T95" fmla="*/ 7 h 410"/>
                <a:gd name="T96" fmla="*/ 63 w 99"/>
                <a:gd name="T97" fmla="*/ 0 h 41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99"/>
                <a:gd name="T148" fmla="*/ 0 h 410"/>
                <a:gd name="T149" fmla="*/ 99 w 99"/>
                <a:gd name="T150" fmla="*/ 410 h 41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99" h="410">
                  <a:moveTo>
                    <a:pt x="63" y="0"/>
                  </a:moveTo>
                  <a:lnTo>
                    <a:pt x="49" y="0"/>
                  </a:lnTo>
                  <a:lnTo>
                    <a:pt x="35" y="21"/>
                  </a:lnTo>
                  <a:lnTo>
                    <a:pt x="28" y="35"/>
                  </a:lnTo>
                  <a:lnTo>
                    <a:pt x="56" y="63"/>
                  </a:lnTo>
                  <a:lnTo>
                    <a:pt x="56" y="99"/>
                  </a:lnTo>
                  <a:lnTo>
                    <a:pt x="49" y="113"/>
                  </a:lnTo>
                  <a:lnTo>
                    <a:pt x="42" y="120"/>
                  </a:lnTo>
                  <a:lnTo>
                    <a:pt x="42" y="134"/>
                  </a:lnTo>
                  <a:lnTo>
                    <a:pt x="35" y="148"/>
                  </a:lnTo>
                  <a:lnTo>
                    <a:pt x="35" y="162"/>
                  </a:lnTo>
                  <a:lnTo>
                    <a:pt x="21" y="191"/>
                  </a:lnTo>
                  <a:lnTo>
                    <a:pt x="7" y="198"/>
                  </a:lnTo>
                  <a:lnTo>
                    <a:pt x="7" y="212"/>
                  </a:lnTo>
                  <a:lnTo>
                    <a:pt x="0" y="226"/>
                  </a:lnTo>
                  <a:lnTo>
                    <a:pt x="0" y="254"/>
                  </a:lnTo>
                  <a:lnTo>
                    <a:pt x="7" y="268"/>
                  </a:lnTo>
                  <a:lnTo>
                    <a:pt x="14" y="276"/>
                  </a:lnTo>
                  <a:lnTo>
                    <a:pt x="0" y="290"/>
                  </a:lnTo>
                  <a:lnTo>
                    <a:pt x="0" y="304"/>
                  </a:lnTo>
                  <a:lnTo>
                    <a:pt x="7" y="311"/>
                  </a:lnTo>
                  <a:lnTo>
                    <a:pt x="7" y="325"/>
                  </a:lnTo>
                  <a:lnTo>
                    <a:pt x="14" y="332"/>
                  </a:lnTo>
                  <a:lnTo>
                    <a:pt x="14" y="360"/>
                  </a:lnTo>
                  <a:lnTo>
                    <a:pt x="28" y="368"/>
                  </a:lnTo>
                  <a:lnTo>
                    <a:pt x="42" y="382"/>
                  </a:lnTo>
                  <a:lnTo>
                    <a:pt x="49" y="396"/>
                  </a:lnTo>
                  <a:lnTo>
                    <a:pt x="77" y="410"/>
                  </a:lnTo>
                  <a:lnTo>
                    <a:pt x="92" y="410"/>
                  </a:lnTo>
                  <a:lnTo>
                    <a:pt x="92" y="389"/>
                  </a:lnTo>
                  <a:lnTo>
                    <a:pt x="84" y="382"/>
                  </a:lnTo>
                  <a:lnTo>
                    <a:pt x="92" y="382"/>
                  </a:lnTo>
                  <a:lnTo>
                    <a:pt x="99" y="375"/>
                  </a:lnTo>
                  <a:lnTo>
                    <a:pt x="77" y="332"/>
                  </a:lnTo>
                  <a:lnTo>
                    <a:pt x="77" y="177"/>
                  </a:lnTo>
                  <a:lnTo>
                    <a:pt x="84" y="169"/>
                  </a:lnTo>
                  <a:lnTo>
                    <a:pt x="84" y="162"/>
                  </a:lnTo>
                  <a:lnTo>
                    <a:pt x="77" y="162"/>
                  </a:lnTo>
                  <a:lnTo>
                    <a:pt x="84" y="155"/>
                  </a:lnTo>
                  <a:lnTo>
                    <a:pt x="84" y="127"/>
                  </a:lnTo>
                  <a:lnTo>
                    <a:pt x="77" y="127"/>
                  </a:lnTo>
                  <a:lnTo>
                    <a:pt x="70" y="120"/>
                  </a:lnTo>
                  <a:lnTo>
                    <a:pt x="77" y="113"/>
                  </a:lnTo>
                  <a:lnTo>
                    <a:pt x="77" y="63"/>
                  </a:lnTo>
                  <a:lnTo>
                    <a:pt x="77" y="70"/>
                  </a:lnTo>
                  <a:lnTo>
                    <a:pt x="77" y="42"/>
                  </a:lnTo>
                  <a:lnTo>
                    <a:pt x="70" y="35"/>
                  </a:lnTo>
                  <a:lnTo>
                    <a:pt x="70" y="7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00" name="Freeform 48"/>
            <p:cNvSpPr>
              <a:spLocks/>
            </p:cNvSpPr>
            <p:nvPr/>
          </p:nvSpPr>
          <p:spPr bwMode="auto">
            <a:xfrm>
              <a:off x="5187" y="1420"/>
              <a:ext cx="311" cy="516"/>
            </a:xfrm>
            <a:custGeom>
              <a:avLst/>
              <a:gdLst>
                <a:gd name="T0" fmla="*/ 191 w 311"/>
                <a:gd name="T1" fmla="*/ 106 h 516"/>
                <a:gd name="T2" fmla="*/ 156 w 311"/>
                <a:gd name="T3" fmla="*/ 99 h 516"/>
                <a:gd name="T4" fmla="*/ 134 w 311"/>
                <a:gd name="T5" fmla="*/ 85 h 516"/>
                <a:gd name="T6" fmla="*/ 149 w 311"/>
                <a:gd name="T7" fmla="*/ 49 h 516"/>
                <a:gd name="T8" fmla="*/ 142 w 311"/>
                <a:gd name="T9" fmla="*/ 7 h 516"/>
                <a:gd name="T10" fmla="*/ 113 w 311"/>
                <a:gd name="T11" fmla="*/ 7 h 516"/>
                <a:gd name="T12" fmla="*/ 92 w 311"/>
                <a:gd name="T13" fmla="*/ 42 h 516"/>
                <a:gd name="T14" fmla="*/ 113 w 311"/>
                <a:gd name="T15" fmla="*/ 106 h 516"/>
                <a:gd name="T16" fmla="*/ 85 w 311"/>
                <a:gd name="T17" fmla="*/ 141 h 516"/>
                <a:gd name="T18" fmla="*/ 35 w 311"/>
                <a:gd name="T19" fmla="*/ 205 h 516"/>
                <a:gd name="T20" fmla="*/ 28 w 311"/>
                <a:gd name="T21" fmla="*/ 261 h 516"/>
                <a:gd name="T22" fmla="*/ 14 w 311"/>
                <a:gd name="T23" fmla="*/ 297 h 516"/>
                <a:gd name="T24" fmla="*/ 0 w 311"/>
                <a:gd name="T25" fmla="*/ 332 h 516"/>
                <a:gd name="T26" fmla="*/ 7 w 311"/>
                <a:gd name="T27" fmla="*/ 389 h 516"/>
                <a:gd name="T28" fmla="*/ 64 w 311"/>
                <a:gd name="T29" fmla="*/ 424 h 516"/>
                <a:gd name="T30" fmla="*/ 71 w 311"/>
                <a:gd name="T31" fmla="*/ 452 h 516"/>
                <a:gd name="T32" fmla="*/ 92 w 311"/>
                <a:gd name="T33" fmla="*/ 481 h 516"/>
                <a:gd name="T34" fmla="*/ 149 w 311"/>
                <a:gd name="T35" fmla="*/ 516 h 516"/>
                <a:gd name="T36" fmla="*/ 170 w 311"/>
                <a:gd name="T37" fmla="*/ 509 h 516"/>
                <a:gd name="T38" fmla="*/ 205 w 311"/>
                <a:gd name="T39" fmla="*/ 488 h 516"/>
                <a:gd name="T40" fmla="*/ 226 w 311"/>
                <a:gd name="T41" fmla="*/ 467 h 516"/>
                <a:gd name="T42" fmla="*/ 233 w 311"/>
                <a:gd name="T43" fmla="*/ 438 h 516"/>
                <a:gd name="T44" fmla="*/ 205 w 311"/>
                <a:gd name="T45" fmla="*/ 403 h 516"/>
                <a:gd name="T46" fmla="*/ 212 w 311"/>
                <a:gd name="T47" fmla="*/ 375 h 516"/>
                <a:gd name="T48" fmla="*/ 219 w 311"/>
                <a:gd name="T49" fmla="*/ 346 h 516"/>
                <a:gd name="T50" fmla="*/ 198 w 311"/>
                <a:gd name="T51" fmla="*/ 311 h 516"/>
                <a:gd name="T52" fmla="*/ 205 w 311"/>
                <a:gd name="T53" fmla="*/ 283 h 516"/>
                <a:gd name="T54" fmla="*/ 248 w 311"/>
                <a:gd name="T55" fmla="*/ 268 h 516"/>
                <a:gd name="T56" fmla="*/ 304 w 311"/>
                <a:gd name="T57" fmla="*/ 276 h 516"/>
                <a:gd name="T58" fmla="*/ 311 w 311"/>
                <a:gd name="T59" fmla="*/ 268 h 516"/>
                <a:gd name="T60" fmla="*/ 297 w 311"/>
                <a:gd name="T61" fmla="*/ 261 h 516"/>
                <a:gd name="T62" fmla="*/ 283 w 311"/>
                <a:gd name="T63" fmla="*/ 254 h 516"/>
                <a:gd name="T64" fmla="*/ 269 w 311"/>
                <a:gd name="T65" fmla="*/ 247 h 516"/>
                <a:gd name="T66" fmla="*/ 248 w 311"/>
                <a:gd name="T67" fmla="*/ 233 h 516"/>
                <a:gd name="T68" fmla="*/ 255 w 311"/>
                <a:gd name="T69" fmla="*/ 219 h 516"/>
                <a:gd name="T70" fmla="*/ 248 w 311"/>
                <a:gd name="T71" fmla="*/ 205 h 516"/>
                <a:gd name="T72" fmla="*/ 241 w 311"/>
                <a:gd name="T73" fmla="*/ 184 h 516"/>
                <a:gd name="T74" fmla="*/ 233 w 311"/>
                <a:gd name="T75" fmla="*/ 177 h 516"/>
                <a:gd name="T76" fmla="*/ 233 w 311"/>
                <a:gd name="T77" fmla="*/ 163 h 516"/>
                <a:gd name="T78" fmla="*/ 226 w 311"/>
                <a:gd name="T79" fmla="*/ 141 h 516"/>
                <a:gd name="T80" fmla="*/ 219 w 311"/>
                <a:gd name="T81" fmla="*/ 127 h 516"/>
                <a:gd name="T82" fmla="*/ 212 w 311"/>
                <a:gd name="T83" fmla="*/ 106 h 51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11"/>
                <a:gd name="T127" fmla="*/ 0 h 516"/>
                <a:gd name="T128" fmla="*/ 311 w 311"/>
                <a:gd name="T129" fmla="*/ 516 h 51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11" h="516">
                  <a:moveTo>
                    <a:pt x="205" y="99"/>
                  </a:moveTo>
                  <a:lnTo>
                    <a:pt x="191" y="106"/>
                  </a:lnTo>
                  <a:lnTo>
                    <a:pt x="177" y="106"/>
                  </a:lnTo>
                  <a:lnTo>
                    <a:pt x="156" y="99"/>
                  </a:lnTo>
                  <a:lnTo>
                    <a:pt x="142" y="92"/>
                  </a:lnTo>
                  <a:lnTo>
                    <a:pt x="134" y="85"/>
                  </a:lnTo>
                  <a:lnTo>
                    <a:pt x="134" y="77"/>
                  </a:lnTo>
                  <a:lnTo>
                    <a:pt x="149" y="49"/>
                  </a:lnTo>
                  <a:lnTo>
                    <a:pt x="149" y="21"/>
                  </a:lnTo>
                  <a:lnTo>
                    <a:pt x="142" y="7"/>
                  </a:lnTo>
                  <a:lnTo>
                    <a:pt x="127" y="0"/>
                  </a:lnTo>
                  <a:lnTo>
                    <a:pt x="113" y="7"/>
                  </a:lnTo>
                  <a:lnTo>
                    <a:pt x="92" y="21"/>
                  </a:lnTo>
                  <a:lnTo>
                    <a:pt x="92" y="42"/>
                  </a:lnTo>
                  <a:lnTo>
                    <a:pt x="113" y="85"/>
                  </a:lnTo>
                  <a:lnTo>
                    <a:pt x="113" y="106"/>
                  </a:lnTo>
                  <a:lnTo>
                    <a:pt x="99" y="134"/>
                  </a:lnTo>
                  <a:lnTo>
                    <a:pt x="85" y="141"/>
                  </a:lnTo>
                  <a:lnTo>
                    <a:pt x="42" y="184"/>
                  </a:lnTo>
                  <a:lnTo>
                    <a:pt x="35" y="205"/>
                  </a:lnTo>
                  <a:lnTo>
                    <a:pt x="28" y="219"/>
                  </a:lnTo>
                  <a:lnTo>
                    <a:pt x="28" y="261"/>
                  </a:lnTo>
                  <a:lnTo>
                    <a:pt x="21" y="283"/>
                  </a:lnTo>
                  <a:lnTo>
                    <a:pt x="14" y="297"/>
                  </a:lnTo>
                  <a:lnTo>
                    <a:pt x="7" y="318"/>
                  </a:lnTo>
                  <a:lnTo>
                    <a:pt x="0" y="332"/>
                  </a:lnTo>
                  <a:lnTo>
                    <a:pt x="7" y="346"/>
                  </a:lnTo>
                  <a:lnTo>
                    <a:pt x="7" y="389"/>
                  </a:lnTo>
                  <a:lnTo>
                    <a:pt x="21" y="403"/>
                  </a:lnTo>
                  <a:lnTo>
                    <a:pt x="64" y="424"/>
                  </a:lnTo>
                  <a:lnTo>
                    <a:pt x="71" y="438"/>
                  </a:lnTo>
                  <a:lnTo>
                    <a:pt x="71" y="452"/>
                  </a:lnTo>
                  <a:lnTo>
                    <a:pt x="78" y="467"/>
                  </a:lnTo>
                  <a:lnTo>
                    <a:pt x="92" y="481"/>
                  </a:lnTo>
                  <a:lnTo>
                    <a:pt x="134" y="509"/>
                  </a:lnTo>
                  <a:lnTo>
                    <a:pt x="149" y="516"/>
                  </a:lnTo>
                  <a:lnTo>
                    <a:pt x="156" y="516"/>
                  </a:lnTo>
                  <a:lnTo>
                    <a:pt x="170" y="509"/>
                  </a:lnTo>
                  <a:lnTo>
                    <a:pt x="191" y="502"/>
                  </a:lnTo>
                  <a:lnTo>
                    <a:pt x="205" y="488"/>
                  </a:lnTo>
                  <a:lnTo>
                    <a:pt x="212" y="467"/>
                  </a:lnTo>
                  <a:lnTo>
                    <a:pt x="226" y="467"/>
                  </a:lnTo>
                  <a:lnTo>
                    <a:pt x="233" y="452"/>
                  </a:lnTo>
                  <a:lnTo>
                    <a:pt x="233" y="438"/>
                  </a:lnTo>
                  <a:lnTo>
                    <a:pt x="212" y="417"/>
                  </a:lnTo>
                  <a:lnTo>
                    <a:pt x="205" y="403"/>
                  </a:lnTo>
                  <a:lnTo>
                    <a:pt x="205" y="389"/>
                  </a:lnTo>
                  <a:lnTo>
                    <a:pt x="212" y="375"/>
                  </a:lnTo>
                  <a:lnTo>
                    <a:pt x="212" y="360"/>
                  </a:lnTo>
                  <a:lnTo>
                    <a:pt x="219" y="346"/>
                  </a:lnTo>
                  <a:lnTo>
                    <a:pt x="219" y="332"/>
                  </a:lnTo>
                  <a:lnTo>
                    <a:pt x="198" y="311"/>
                  </a:lnTo>
                  <a:lnTo>
                    <a:pt x="198" y="297"/>
                  </a:lnTo>
                  <a:lnTo>
                    <a:pt x="205" y="283"/>
                  </a:lnTo>
                  <a:lnTo>
                    <a:pt x="233" y="268"/>
                  </a:lnTo>
                  <a:lnTo>
                    <a:pt x="248" y="268"/>
                  </a:lnTo>
                  <a:lnTo>
                    <a:pt x="269" y="276"/>
                  </a:lnTo>
                  <a:lnTo>
                    <a:pt x="304" y="276"/>
                  </a:lnTo>
                  <a:lnTo>
                    <a:pt x="311" y="283"/>
                  </a:lnTo>
                  <a:lnTo>
                    <a:pt x="311" y="268"/>
                  </a:lnTo>
                  <a:lnTo>
                    <a:pt x="304" y="268"/>
                  </a:lnTo>
                  <a:lnTo>
                    <a:pt x="297" y="261"/>
                  </a:lnTo>
                  <a:lnTo>
                    <a:pt x="290" y="261"/>
                  </a:lnTo>
                  <a:lnTo>
                    <a:pt x="283" y="254"/>
                  </a:lnTo>
                  <a:lnTo>
                    <a:pt x="269" y="254"/>
                  </a:lnTo>
                  <a:lnTo>
                    <a:pt x="269" y="247"/>
                  </a:lnTo>
                  <a:lnTo>
                    <a:pt x="255" y="233"/>
                  </a:lnTo>
                  <a:lnTo>
                    <a:pt x="248" y="233"/>
                  </a:lnTo>
                  <a:lnTo>
                    <a:pt x="255" y="226"/>
                  </a:lnTo>
                  <a:lnTo>
                    <a:pt x="255" y="219"/>
                  </a:lnTo>
                  <a:lnTo>
                    <a:pt x="248" y="212"/>
                  </a:lnTo>
                  <a:lnTo>
                    <a:pt x="248" y="205"/>
                  </a:lnTo>
                  <a:lnTo>
                    <a:pt x="241" y="198"/>
                  </a:lnTo>
                  <a:lnTo>
                    <a:pt x="241" y="184"/>
                  </a:lnTo>
                  <a:lnTo>
                    <a:pt x="233" y="184"/>
                  </a:lnTo>
                  <a:lnTo>
                    <a:pt x="233" y="177"/>
                  </a:lnTo>
                  <a:lnTo>
                    <a:pt x="233" y="170"/>
                  </a:lnTo>
                  <a:lnTo>
                    <a:pt x="233" y="163"/>
                  </a:lnTo>
                  <a:lnTo>
                    <a:pt x="233" y="155"/>
                  </a:lnTo>
                  <a:lnTo>
                    <a:pt x="226" y="141"/>
                  </a:lnTo>
                  <a:lnTo>
                    <a:pt x="219" y="134"/>
                  </a:lnTo>
                  <a:lnTo>
                    <a:pt x="219" y="127"/>
                  </a:lnTo>
                  <a:lnTo>
                    <a:pt x="212" y="120"/>
                  </a:lnTo>
                  <a:lnTo>
                    <a:pt x="212" y="106"/>
                  </a:lnTo>
                  <a:lnTo>
                    <a:pt x="205" y="99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01" name="Freeform 49"/>
            <p:cNvSpPr>
              <a:spLocks/>
            </p:cNvSpPr>
            <p:nvPr/>
          </p:nvSpPr>
          <p:spPr bwMode="auto">
            <a:xfrm>
              <a:off x="4246" y="882"/>
              <a:ext cx="361" cy="637"/>
            </a:xfrm>
            <a:custGeom>
              <a:avLst/>
              <a:gdLst>
                <a:gd name="T0" fmla="*/ 290 w 361"/>
                <a:gd name="T1" fmla="*/ 141 h 637"/>
                <a:gd name="T2" fmla="*/ 283 w 361"/>
                <a:gd name="T3" fmla="*/ 113 h 637"/>
                <a:gd name="T4" fmla="*/ 262 w 361"/>
                <a:gd name="T5" fmla="*/ 78 h 637"/>
                <a:gd name="T6" fmla="*/ 255 w 361"/>
                <a:gd name="T7" fmla="*/ 56 h 637"/>
                <a:gd name="T8" fmla="*/ 227 w 361"/>
                <a:gd name="T9" fmla="*/ 35 h 637"/>
                <a:gd name="T10" fmla="*/ 184 w 361"/>
                <a:gd name="T11" fmla="*/ 0 h 637"/>
                <a:gd name="T12" fmla="*/ 177 w 361"/>
                <a:gd name="T13" fmla="*/ 92 h 637"/>
                <a:gd name="T14" fmla="*/ 149 w 361"/>
                <a:gd name="T15" fmla="*/ 148 h 637"/>
                <a:gd name="T16" fmla="*/ 92 w 361"/>
                <a:gd name="T17" fmla="*/ 184 h 637"/>
                <a:gd name="T18" fmla="*/ 64 w 361"/>
                <a:gd name="T19" fmla="*/ 233 h 637"/>
                <a:gd name="T20" fmla="*/ 57 w 361"/>
                <a:gd name="T21" fmla="*/ 262 h 637"/>
                <a:gd name="T22" fmla="*/ 43 w 361"/>
                <a:gd name="T23" fmla="*/ 389 h 637"/>
                <a:gd name="T24" fmla="*/ 50 w 361"/>
                <a:gd name="T25" fmla="*/ 424 h 637"/>
                <a:gd name="T26" fmla="*/ 29 w 361"/>
                <a:gd name="T27" fmla="*/ 453 h 637"/>
                <a:gd name="T28" fmla="*/ 0 w 361"/>
                <a:gd name="T29" fmla="*/ 488 h 637"/>
                <a:gd name="T30" fmla="*/ 21 w 361"/>
                <a:gd name="T31" fmla="*/ 516 h 637"/>
                <a:gd name="T32" fmla="*/ 29 w 361"/>
                <a:gd name="T33" fmla="*/ 608 h 637"/>
                <a:gd name="T34" fmla="*/ 64 w 361"/>
                <a:gd name="T35" fmla="*/ 630 h 637"/>
                <a:gd name="T36" fmla="*/ 92 w 361"/>
                <a:gd name="T37" fmla="*/ 637 h 637"/>
                <a:gd name="T38" fmla="*/ 163 w 361"/>
                <a:gd name="T39" fmla="*/ 630 h 637"/>
                <a:gd name="T40" fmla="*/ 227 w 361"/>
                <a:gd name="T41" fmla="*/ 523 h 637"/>
                <a:gd name="T42" fmla="*/ 191 w 361"/>
                <a:gd name="T43" fmla="*/ 460 h 637"/>
                <a:gd name="T44" fmla="*/ 184 w 361"/>
                <a:gd name="T45" fmla="*/ 446 h 637"/>
                <a:gd name="T46" fmla="*/ 177 w 361"/>
                <a:gd name="T47" fmla="*/ 424 h 637"/>
                <a:gd name="T48" fmla="*/ 205 w 361"/>
                <a:gd name="T49" fmla="*/ 410 h 637"/>
                <a:gd name="T50" fmla="*/ 269 w 361"/>
                <a:gd name="T51" fmla="*/ 439 h 637"/>
                <a:gd name="T52" fmla="*/ 311 w 361"/>
                <a:gd name="T53" fmla="*/ 431 h 637"/>
                <a:gd name="T54" fmla="*/ 340 w 361"/>
                <a:gd name="T55" fmla="*/ 424 h 637"/>
                <a:gd name="T56" fmla="*/ 347 w 361"/>
                <a:gd name="T57" fmla="*/ 354 h 637"/>
                <a:gd name="T58" fmla="*/ 361 w 361"/>
                <a:gd name="T59" fmla="*/ 283 h 637"/>
                <a:gd name="T60" fmla="*/ 340 w 361"/>
                <a:gd name="T61" fmla="*/ 276 h 637"/>
                <a:gd name="T62" fmla="*/ 290 w 361"/>
                <a:gd name="T63" fmla="*/ 311 h 637"/>
                <a:gd name="T64" fmla="*/ 269 w 361"/>
                <a:gd name="T65" fmla="*/ 304 h 637"/>
                <a:gd name="T66" fmla="*/ 276 w 361"/>
                <a:gd name="T67" fmla="*/ 276 h 637"/>
                <a:gd name="T68" fmla="*/ 290 w 361"/>
                <a:gd name="T69" fmla="*/ 233 h 637"/>
                <a:gd name="T70" fmla="*/ 290 w 361"/>
                <a:gd name="T71" fmla="*/ 198 h 63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61"/>
                <a:gd name="T109" fmla="*/ 0 h 637"/>
                <a:gd name="T110" fmla="*/ 361 w 361"/>
                <a:gd name="T111" fmla="*/ 637 h 63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61" h="637">
                  <a:moveTo>
                    <a:pt x="290" y="198"/>
                  </a:moveTo>
                  <a:lnTo>
                    <a:pt x="290" y="141"/>
                  </a:lnTo>
                  <a:lnTo>
                    <a:pt x="283" y="127"/>
                  </a:lnTo>
                  <a:lnTo>
                    <a:pt x="283" y="113"/>
                  </a:lnTo>
                  <a:lnTo>
                    <a:pt x="262" y="92"/>
                  </a:lnTo>
                  <a:lnTo>
                    <a:pt x="262" y="78"/>
                  </a:lnTo>
                  <a:lnTo>
                    <a:pt x="255" y="64"/>
                  </a:lnTo>
                  <a:lnTo>
                    <a:pt x="255" y="56"/>
                  </a:lnTo>
                  <a:lnTo>
                    <a:pt x="241" y="42"/>
                  </a:lnTo>
                  <a:lnTo>
                    <a:pt x="227" y="35"/>
                  </a:lnTo>
                  <a:lnTo>
                    <a:pt x="220" y="28"/>
                  </a:lnTo>
                  <a:lnTo>
                    <a:pt x="184" y="0"/>
                  </a:lnTo>
                  <a:lnTo>
                    <a:pt x="184" y="78"/>
                  </a:lnTo>
                  <a:lnTo>
                    <a:pt x="177" y="92"/>
                  </a:lnTo>
                  <a:lnTo>
                    <a:pt x="177" y="120"/>
                  </a:lnTo>
                  <a:lnTo>
                    <a:pt x="149" y="148"/>
                  </a:lnTo>
                  <a:lnTo>
                    <a:pt x="106" y="177"/>
                  </a:lnTo>
                  <a:lnTo>
                    <a:pt x="92" y="184"/>
                  </a:lnTo>
                  <a:lnTo>
                    <a:pt x="71" y="212"/>
                  </a:lnTo>
                  <a:lnTo>
                    <a:pt x="64" y="233"/>
                  </a:lnTo>
                  <a:lnTo>
                    <a:pt x="57" y="240"/>
                  </a:lnTo>
                  <a:lnTo>
                    <a:pt x="57" y="262"/>
                  </a:lnTo>
                  <a:lnTo>
                    <a:pt x="43" y="361"/>
                  </a:lnTo>
                  <a:lnTo>
                    <a:pt x="43" y="389"/>
                  </a:lnTo>
                  <a:lnTo>
                    <a:pt x="50" y="403"/>
                  </a:lnTo>
                  <a:lnTo>
                    <a:pt x="50" y="424"/>
                  </a:lnTo>
                  <a:lnTo>
                    <a:pt x="43" y="431"/>
                  </a:lnTo>
                  <a:lnTo>
                    <a:pt x="29" y="453"/>
                  </a:lnTo>
                  <a:lnTo>
                    <a:pt x="0" y="481"/>
                  </a:lnTo>
                  <a:lnTo>
                    <a:pt x="0" y="488"/>
                  </a:lnTo>
                  <a:lnTo>
                    <a:pt x="14" y="495"/>
                  </a:lnTo>
                  <a:lnTo>
                    <a:pt x="21" y="516"/>
                  </a:lnTo>
                  <a:lnTo>
                    <a:pt x="21" y="601"/>
                  </a:lnTo>
                  <a:lnTo>
                    <a:pt x="29" y="608"/>
                  </a:lnTo>
                  <a:lnTo>
                    <a:pt x="57" y="623"/>
                  </a:lnTo>
                  <a:lnTo>
                    <a:pt x="64" y="630"/>
                  </a:lnTo>
                  <a:lnTo>
                    <a:pt x="71" y="630"/>
                  </a:lnTo>
                  <a:lnTo>
                    <a:pt x="92" y="637"/>
                  </a:lnTo>
                  <a:lnTo>
                    <a:pt x="142" y="637"/>
                  </a:lnTo>
                  <a:lnTo>
                    <a:pt x="163" y="630"/>
                  </a:lnTo>
                  <a:lnTo>
                    <a:pt x="248" y="545"/>
                  </a:lnTo>
                  <a:lnTo>
                    <a:pt x="227" y="523"/>
                  </a:lnTo>
                  <a:lnTo>
                    <a:pt x="198" y="481"/>
                  </a:lnTo>
                  <a:lnTo>
                    <a:pt x="191" y="460"/>
                  </a:lnTo>
                  <a:lnTo>
                    <a:pt x="184" y="453"/>
                  </a:lnTo>
                  <a:lnTo>
                    <a:pt x="184" y="446"/>
                  </a:lnTo>
                  <a:lnTo>
                    <a:pt x="177" y="439"/>
                  </a:lnTo>
                  <a:lnTo>
                    <a:pt x="177" y="424"/>
                  </a:lnTo>
                  <a:lnTo>
                    <a:pt x="184" y="410"/>
                  </a:lnTo>
                  <a:lnTo>
                    <a:pt x="205" y="410"/>
                  </a:lnTo>
                  <a:lnTo>
                    <a:pt x="227" y="417"/>
                  </a:lnTo>
                  <a:lnTo>
                    <a:pt x="269" y="439"/>
                  </a:lnTo>
                  <a:lnTo>
                    <a:pt x="290" y="439"/>
                  </a:lnTo>
                  <a:lnTo>
                    <a:pt x="311" y="431"/>
                  </a:lnTo>
                  <a:lnTo>
                    <a:pt x="326" y="431"/>
                  </a:lnTo>
                  <a:lnTo>
                    <a:pt x="340" y="424"/>
                  </a:lnTo>
                  <a:lnTo>
                    <a:pt x="347" y="417"/>
                  </a:lnTo>
                  <a:lnTo>
                    <a:pt x="347" y="354"/>
                  </a:lnTo>
                  <a:lnTo>
                    <a:pt x="361" y="325"/>
                  </a:lnTo>
                  <a:lnTo>
                    <a:pt x="361" y="283"/>
                  </a:lnTo>
                  <a:lnTo>
                    <a:pt x="354" y="276"/>
                  </a:lnTo>
                  <a:lnTo>
                    <a:pt x="340" y="276"/>
                  </a:lnTo>
                  <a:lnTo>
                    <a:pt x="319" y="283"/>
                  </a:lnTo>
                  <a:lnTo>
                    <a:pt x="290" y="311"/>
                  </a:lnTo>
                  <a:lnTo>
                    <a:pt x="276" y="311"/>
                  </a:lnTo>
                  <a:lnTo>
                    <a:pt x="269" y="304"/>
                  </a:lnTo>
                  <a:lnTo>
                    <a:pt x="276" y="290"/>
                  </a:lnTo>
                  <a:lnTo>
                    <a:pt x="276" y="276"/>
                  </a:lnTo>
                  <a:lnTo>
                    <a:pt x="283" y="262"/>
                  </a:lnTo>
                  <a:lnTo>
                    <a:pt x="290" y="233"/>
                  </a:lnTo>
                  <a:lnTo>
                    <a:pt x="297" y="219"/>
                  </a:lnTo>
                  <a:lnTo>
                    <a:pt x="290" y="198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02" name="Freeform 50"/>
            <p:cNvSpPr>
              <a:spLocks/>
            </p:cNvSpPr>
            <p:nvPr/>
          </p:nvSpPr>
          <p:spPr bwMode="auto">
            <a:xfrm>
              <a:off x="4522" y="740"/>
              <a:ext cx="460" cy="184"/>
            </a:xfrm>
            <a:custGeom>
              <a:avLst/>
              <a:gdLst>
                <a:gd name="T0" fmla="*/ 43 w 460"/>
                <a:gd name="T1" fmla="*/ 0 h 184"/>
                <a:gd name="T2" fmla="*/ 21 w 460"/>
                <a:gd name="T3" fmla="*/ 0 h 184"/>
                <a:gd name="T4" fmla="*/ 21 w 460"/>
                <a:gd name="T5" fmla="*/ 15 h 184"/>
                <a:gd name="T6" fmla="*/ 14 w 460"/>
                <a:gd name="T7" fmla="*/ 22 h 184"/>
                <a:gd name="T8" fmla="*/ 0 w 460"/>
                <a:gd name="T9" fmla="*/ 43 h 184"/>
                <a:gd name="T10" fmla="*/ 7 w 460"/>
                <a:gd name="T11" fmla="*/ 64 h 184"/>
                <a:gd name="T12" fmla="*/ 7 w 460"/>
                <a:gd name="T13" fmla="*/ 99 h 184"/>
                <a:gd name="T14" fmla="*/ 14 w 460"/>
                <a:gd name="T15" fmla="*/ 114 h 184"/>
                <a:gd name="T16" fmla="*/ 14 w 460"/>
                <a:gd name="T17" fmla="*/ 128 h 184"/>
                <a:gd name="T18" fmla="*/ 28 w 460"/>
                <a:gd name="T19" fmla="*/ 142 h 184"/>
                <a:gd name="T20" fmla="*/ 43 w 460"/>
                <a:gd name="T21" fmla="*/ 149 h 184"/>
                <a:gd name="T22" fmla="*/ 50 w 460"/>
                <a:gd name="T23" fmla="*/ 156 h 184"/>
                <a:gd name="T24" fmla="*/ 64 w 460"/>
                <a:gd name="T25" fmla="*/ 163 h 184"/>
                <a:gd name="T26" fmla="*/ 92 w 460"/>
                <a:gd name="T27" fmla="*/ 163 h 184"/>
                <a:gd name="T28" fmla="*/ 99 w 460"/>
                <a:gd name="T29" fmla="*/ 177 h 184"/>
                <a:gd name="T30" fmla="*/ 113 w 460"/>
                <a:gd name="T31" fmla="*/ 184 h 184"/>
                <a:gd name="T32" fmla="*/ 135 w 460"/>
                <a:gd name="T33" fmla="*/ 184 h 184"/>
                <a:gd name="T34" fmla="*/ 149 w 460"/>
                <a:gd name="T35" fmla="*/ 177 h 184"/>
                <a:gd name="T36" fmla="*/ 191 w 460"/>
                <a:gd name="T37" fmla="*/ 163 h 184"/>
                <a:gd name="T38" fmla="*/ 219 w 460"/>
                <a:gd name="T39" fmla="*/ 149 h 184"/>
                <a:gd name="T40" fmla="*/ 241 w 460"/>
                <a:gd name="T41" fmla="*/ 142 h 184"/>
                <a:gd name="T42" fmla="*/ 255 w 460"/>
                <a:gd name="T43" fmla="*/ 135 h 184"/>
                <a:gd name="T44" fmla="*/ 262 w 460"/>
                <a:gd name="T45" fmla="*/ 128 h 184"/>
                <a:gd name="T46" fmla="*/ 262 w 460"/>
                <a:gd name="T47" fmla="*/ 121 h 184"/>
                <a:gd name="T48" fmla="*/ 269 w 460"/>
                <a:gd name="T49" fmla="*/ 114 h 184"/>
                <a:gd name="T50" fmla="*/ 276 w 460"/>
                <a:gd name="T51" fmla="*/ 99 h 184"/>
                <a:gd name="T52" fmla="*/ 276 w 460"/>
                <a:gd name="T53" fmla="*/ 92 h 184"/>
                <a:gd name="T54" fmla="*/ 269 w 460"/>
                <a:gd name="T55" fmla="*/ 78 h 184"/>
                <a:gd name="T56" fmla="*/ 269 w 460"/>
                <a:gd name="T57" fmla="*/ 71 h 184"/>
                <a:gd name="T58" fmla="*/ 262 w 460"/>
                <a:gd name="T59" fmla="*/ 57 h 184"/>
                <a:gd name="T60" fmla="*/ 262 w 460"/>
                <a:gd name="T61" fmla="*/ 50 h 184"/>
                <a:gd name="T62" fmla="*/ 269 w 460"/>
                <a:gd name="T63" fmla="*/ 36 h 184"/>
                <a:gd name="T64" fmla="*/ 276 w 460"/>
                <a:gd name="T65" fmla="*/ 29 h 184"/>
                <a:gd name="T66" fmla="*/ 283 w 460"/>
                <a:gd name="T67" fmla="*/ 29 h 184"/>
                <a:gd name="T68" fmla="*/ 297 w 460"/>
                <a:gd name="T69" fmla="*/ 22 h 184"/>
                <a:gd name="T70" fmla="*/ 311 w 460"/>
                <a:gd name="T71" fmla="*/ 22 h 184"/>
                <a:gd name="T72" fmla="*/ 311 w 460"/>
                <a:gd name="T73" fmla="*/ 43 h 184"/>
                <a:gd name="T74" fmla="*/ 318 w 460"/>
                <a:gd name="T75" fmla="*/ 50 h 184"/>
                <a:gd name="T76" fmla="*/ 318 w 460"/>
                <a:gd name="T77" fmla="*/ 71 h 184"/>
                <a:gd name="T78" fmla="*/ 311 w 460"/>
                <a:gd name="T79" fmla="*/ 78 h 184"/>
                <a:gd name="T80" fmla="*/ 311 w 460"/>
                <a:gd name="T81" fmla="*/ 85 h 184"/>
                <a:gd name="T82" fmla="*/ 396 w 460"/>
                <a:gd name="T83" fmla="*/ 85 h 184"/>
                <a:gd name="T84" fmla="*/ 410 w 460"/>
                <a:gd name="T85" fmla="*/ 78 h 184"/>
                <a:gd name="T86" fmla="*/ 425 w 460"/>
                <a:gd name="T87" fmla="*/ 78 h 184"/>
                <a:gd name="T88" fmla="*/ 439 w 460"/>
                <a:gd name="T89" fmla="*/ 71 h 184"/>
                <a:gd name="T90" fmla="*/ 453 w 460"/>
                <a:gd name="T91" fmla="*/ 57 h 184"/>
                <a:gd name="T92" fmla="*/ 460 w 460"/>
                <a:gd name="T93" fmla="*/ 57 h 184"/>
                <a:gd name="T94" fmla="*/ 417 w 460"/>
                <a:gd name="T95" fmla="*/ 57 h 184"/>
                <a:gd name="T96" fmla="*/ 403 w 460"/>
                <a:gd name="T97" fmla="*/ 43 h 184"/>
                <a:gd name="T98" fmla="*/ 382 w 460"/>
                <a:gd name="T99" fmla="*/ 43 h 184"/>
                <a:gd name="T100" fmla="*/ 368 w 460"/>
                <a:gd name="T101" fmla="*/ 29 h 184"/>
                <a:gd name="T102" fmla="*/ 347 w 460"/>
                <a:gd name="T103" fmla="*/ 15 h 184"/>
                <a:gd name="T104" fmla="*/ 340 w 460"/>
                <a:gd name="T105" fmla="*/ 15 h 184"/>
                <a:gd name="T106" fmla="*/ 340 w 460"/>
                <a:gd name="T107" fmla="*/ 7 h 184"/>
                <a:gd name="T108" fmla="*/ 333 w 460"/>
                <a:gd name="T109" fmla="*/ 0 h 184"/>
                <a:gd name="T110" fmla="*/ 43 w 460"/>
                <a:gd name="T111" fmla="*/ 0 h 18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460"/>
                <a:gd name="T169" fmla="*/ 0 h 184"/>
                <a:gd name="T170" fmla="*/ 460 w 460"/>
                <a:gd name="T171" fmla="*/ 184 h 184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460" h="184">
                  <a:moveTo>
                    <a:pt x="43" y="0"/>
                  </a:moveTo>
                  <a:lnTo>
                    <a:pt x="21" y="0"/>
                  </a:lnTo>
                  <a:lnTo>
                    <a:pt x="21" y="15"/>
                  </a:lnTo>
                  <a:lnTo>
                    <a:pt x="14" y="22"/>
                  </a:lnTo>
                  <a:lnTo>
                    <a:pt x="0" y="43"/>
                  </a:lnTo>
                  <a:lnTo>
                    <a:pt x="7" y="64"/>
                  </a:lnTo>
                  <a:lnTo>
                    <a:pt x="7" y="99"/>
                  </a:lnTo>
                  <a:lnTo>
                    <a:pt x="14" y="114"/>
                  </a:lnTo>
                  <a:lnTo>
                    <a:pt x="14" y="128"/>
                  </a:lnTo>
                  <a:lnTo>
                    <a:pt x="28" y="142"/>
                  </a:lnTo>
                  <a:lnTo>
                    <a:pt x="43" y="149"/>
                  </a:lnTo>
                  <a:lnTo>
                    <a:pt x="50" y="156"/>
                  </a:lnTo>
                  <a:lnTo>
                    <a:pt x="64" y="163"/>
                  </a:lnTo>
                  <a:lnTo>
                    <a:pt x="92" y="163"/>
                  </a:lnTo>
                  <a:lnTo>
                    <a:pt x="99" y="177"/>
                  </a:lnTo>
                  <a:lnTo>
                    <a:pt x="113" y="184"/>
                  </a:lnTo>
                  <a:lnTo>
                    <a:pt x="135" y="184"/>
                  </a:lnTo>
                  <a:lnTo>
                    <a:pt x="149" y="177"/>
                  </a:lnTo>
                  <a:lnTo>
                    <a:pt x="191" y="163"/>
                  </a:lnTo>
                  <a:lnTo>
                    <a:pt x="219" y="149"/>
                  </a:lnTo>
                  <a:lnTo>
                    <a:pt x="241" y="142"/>
                  </a:lnTo>
                  <a:lnTo>
                    <a:pt x="255" y="135"/>
                  </a:lnTo>
                  <a:lnTo>
                    <a:pt x="262" y="128"/>
                  </a:lnTo>
                  <a:lnTo>
                    <a:pt x="262" y="121"/>
                  </a:lnTo>
                  <a:lnTo>
                    <a:pt x="269" y="114"/>
                  </a:lnTo>
                  <a:lnTo>
                    <a:pt x="276" y="99"/>
                  </a:lnTo>
                  <a:lnTo>
                    <a:pt x="276" y="92"/>
                  </a:lnTo>
                  <a:lnTo>
                    <a:pt x="269" y="78"/>
                  </a:lnTo>
                  <a:lnTo>
                    <a:pt x="269" y="71"/>
                  </a:lnTo>
                  <a:lnTo>
                    <a:pt x="262" y="57"/>
                  </a:lnTo>
                  <a:lnTo>
                    <a:pt x="262" y="50"/>
                  </a:lnTo>
                  <a:lnTo>
                    <a:pt x="269" y="36"/>
                  </a:lnTo>
                  <a:lnTo>
                    <a:pt x="276" y="29"/>
                  </a:lnTo>
                  <a:lnTo>
                    <a:pt x="283" y="29"/>
                  </a:lnTo>
                  <a:lnTo>
                    <a:pt x="297" y="22"/>
                  </a:lnTo>
                  <a:lnTo>
                    <a:pt x="311" y="22"/>
                  </a:lnTo>
                  <a:lnTo>
                    <a:pt x="311" y="43"/>
                  </a:lnTo>
                  <a:lnTo>
                    <a:pt x="318" y="50"/>
                  </a:lnTo>
                  <a:lnTo>
                    <a:pt x="318" y="71"/>
                  </a:lnTo>
                  <a:lnTo>
                    <a:pt x="311" y="78"/>
                  </a:lnTo>
                  <a:lnTo>
                    <a:pt x="311" y="85"/>
                  </a:lnTo>
                  <a:lnTo>
                    <a:pt x="396" y="85"/>
                  </a:lnTo>
                  <a:lnTo>
                    <a:pt x="410" y="78"/>
                  </a:lnTo>
                  <a:lnTo>
                    <a:pt x="425" y="78"/>
                  </a:lnTo>
                  <a:lnTo>
                    <a:pt x="439" y="71"/>
                  </a:lnTo>
                  <a:lnTo>
                    <a:pt x="453" y="57"/>
                  </a:lnTo>
                  <a:lnTo>
                    <a:pt x="460" y="57"/>
                  </a:lnTo>
                  <a:lnTo>
                    <a:pt x="417" y="57"/>
                  </a:lnTo>
                  <a:lnTo>
                    <a:pt x="403" y="43"/>
                  </a:lnTo>
                  <a:lnTo>
                    <a:pt x="382" y="43"/>
                  </a:lnTo>
                  <a:lnTo>
                    <a:pt x="368" y="29"/>
                  </a:lnTo>
                  <a:lnTo>
                    <a:pt x="347" y="15"/>
                  </a:lnTo>
                  <a:lnTo>
                    <a:pt x="340" y="15"/>
                  </a:lnTo>
                  <a:lnTo>
                    <a:pt x="340" y="7"/>
                  </a:lnTo>
                  <a:lnTo>
                    <a:pt x="333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03" name="Freeform 51"/>
            <p:cNvSpPr>
              <a:spLocks/>
            </p:cNvSpPr>
            <p:nvPr/>
          </p:nvSpPr>
          <p:spPr bwMode="auto">
            <a:xfrm>
              <a:off x="4565" y="514"/>
              <a:ext cx="565" cy="318"/>
            </a:xfrm>
            <a:custGeom>
              <a:avLst/>
              <a:gdLst>
                <a:gd name="T0" fmla="*/ 113 w 565"/>
                <a:gd name="T1" fmla="*/ 297 h 318"/>
                <a:gd name="T2" fmla="*/ 99 w 565"/>
                <a:gd name="T3" fmla="*/ 311 h 318"/>
                <a:gd name="T4" fmla="*/ 70 w 565"/>
                <a:gd name="T5" fmla="*/ 318 h 318"/>
                <a:gd name="T6" fmla="*/ 21 w 565"/>
                <a:gd name="T7" fmla="*/ 318 h 318"/>
                <a:gd name="T8" fmla="*/ 7 w 565"/>
                <a:gd name="T9" fmla="*/ 311 h 318"/>
                <a:gd name="T10" fmla="*/ 0 w 565"/>
                <a:gd name="T11" fmla="*/ 297 h 318"/>
                <a:gd name="T12" fmla="*/ 0 w 565"/>
                <a:gd name="T13" fmla="*/ 233 h 318"/>
                <a:gd name="T14" fmla="*/ 28 w 565"/>
                <a:gd name="T15" fmla="*/ 177 h 318"/>
                <a:gd name="T16" fmla="*/ 70 w 565"/>
                <a:gd name="T17" fmla="*/ 134 h 318"/>
                <a:gd name="T18" fmla="*/ 92 w 565"/>
                <a:gd name="T19" fmla="*/ 120 h 318"/>
                <a:gd name="T20" fmla="*/ 106 w 565"/>
                <a:gd name="T21" fmla="*/ 99 h 318"/>
                <a:gd name="T22" fmla="*/ 127 w 565"/>
                <a:gd name="T23" fmla="*/ 85 h 318"/>
                <a:gd name="T24" fmla="*/ 155 w 565"/>
                <a:gd name="T25" fmla="*/ 64 h 318"/>
                <a:gd name="T26" fmla="*/ 240 w 565"/>
                <a:gd name="T27" fmla="*/ 21 h 318"/>
                <a:gd name="T28" fmla="*/ 275 w 565"/>
                <a:gd name="T29" fmla="*/ 14 h 318"/>
                <a:gd name="T30" fmla="*/ 304 w 565"/>
                <a:gd name="T31" fmla="*/ 7 h 318"/>
                <a:gd name="T32" fmla="*/ 325 w 565"/>
                <a:gd name="T33" fmla="*/ 7 h 318"/>
                <a:gd name="T34" fmla="*/ 346 w 565"/>
                <a:gd name="T35" fmla="*/ 0 h 318"/>
                <a:gd name="T36" fmla="*/ 452 w 565"/>
                <a:gd name="T37" fmla="*/ 0 h 318"/>
                <a:gd name="T38" fmla="*/ 495 w 565"/>
                <a:gd name="T39" fmla="*/ 14 h 318"/>
                <a:gd name="T40" fmla="*/ 530 w 565"/>
                <a:gd name="T41" fmla="*/ 28 h 318"/>
                <a:gd name="T42" fmla="*/ 551 w 565"/>
                <a:gd name="T43" fmla="*/ 50 h 318"/>
                <a:gd name="T44" fmla="*/ 565 w 565"/>
                <a:gd name="T45" fmla="*/ 57 h 318"/>
                <a:gd name="T46" fmla="*/ 565 w 565"/>
                <a:gd name="T47" fmla="*/ 85 h 318"/>
                <a:gd name="T48" fmla="*/ 558 w 565"/>
                <a:gd name="T49" fmla="*/ 99 h 318"/>
                <a:gd name="T50" fmla="*/ 551 w 565"/>
                <a:gd name="T51" fmla="*/ 120 h 318"/>
                <a:gd name="T52" fmla="*/ 544 w 565"/>
                <a:gd name="T53" fmla="*/ 134 h 318"/>
                <a:gd name="T54" fmla="*/ 530 w 565"/>
                <a:gd name="T55" fmla="*/ 156 h 318"/>
                <a:gd name="T56" fmla="*/ 509 w 565"/>
                <a:gd name="T57" fmla="*/ 170 h 318"/>
                <a:gd name="T58" fmla="*/ 488 w 565"/>
                <a:gd name="T59" fmla="*/ 191 h 318"/>
                <a:gd name="T60" fmla="*/ 466 w 565"/>
                <a:gd name="T61" fmla="*/ 205 h 318"/>
                <a:gd name="T62" fmla="*/ 445 w 565"/>
                <a:gd name="T63" fmla="*/ 226 h 318"/>
                <a:gd name="T64" fmla="*/ 382 w 565"/>
                <a:gd name="T65" fmla="*/ 248 h 318"/>
                <a:gd name="T66" fmla="*/ 353 w 565"/>
                <a:gd name="T67" fmla="*/ 262 h 318"/>
                <a:gd name="T68" fmla="*/ 346 w 565"/>
                <a:gd name="T69" fmla="*/ 262 h 318"/>
                <a:gd name="T70" fmla="*/ 332 w 565"/>
                <a:gd name="T71" fmla="*/ 248 h 318"/>
                <a:gd name="T72" fmla="*/ 346 w 565"/>
                <a:gd name="T73" fmla="*/ 219 h 318"/>
                <a:gd name="T74" fmla="*/ 367 w 565"/>
                <a:gd name="T75" fmla="*/ 198 h 318"/>
                <a:gd name="T76" fmla="*/ 382 w 565"/>
                <a:gd name="T77" fmla="*/ 177 h 318"/>
                <a:gd name="T78" fmla="*/ 403 w 565"/>
                <a:gd name="T79" fmla="*/ 156 h 318"/>
                <a:gd name="T80" fmla="*/ 417 w 565"/>
                <a:gd name="T81" fmla="*/ 134 h 318"/>
                <a:gd name="T82" fmla="*/ 403 w 565"/>
                <a:gd name="T83" fmla="*/ 113 h 318"/>
                <a:gd name="T84" fmla="*/ 382 w 565"/>
                <a:gd name="T85" fmla="*/ 92 h 318"/>
                <a:gd name="T86" fmla="*/ 325 w 565"/>
                <a:gd name="T87" fmla="*/ 78 h 318"/>
                <a:gd name="T88" fmla="*/ 297 w 565"/>
                <a:gd name="T89" fmla="*/ 78 h 318"/>
                <a:gd name="T90" fmla="*/ 261 w 565"/>
                <a:gd name="T91" fmla="*/ 85 h 318"/>
                <a:gd name="T92" fmla="*/ 247 w 565"/>
                <a:gd name="T93" fmla="*/ 99 h 318"/>
                <a:gd name="T94" fmla="*/ 226 w 565"/>
                <a:gd name="T95" fmla="*/ 113 h 318"/>
                <a:gd name="T96" fmla="*/ 198 w 565"/>
                <a:gd name="T97" fmla="*/ 156 h 318"/>
                <a:gd name="T98" fmla="*/ 191 w 565"/>
                <a:gd name="T99" fmla="*/ 177 h 318"/>
                <a:gd name="T100" fmla="*/ 176 w 565"/>
                <a:gd name="T101" fmla="*/ 198 h 318"/>
                <a:gd name="T102" fmla="*/ 176 w 565"/>
                <a:gd name="T103" fmla="*/ 212 h 318"/>
                <a:gd name="T104" fmla="*/ 162 w 565"/>
                <a:gd name="T105" fmla="*/ 241 h 318"/>
                <a:gd name="T106" fmla="*/ 141 w 565"/>
                <a:gd name="T107" fmla="*/ 262 h 318"/>
                <a:gd name="T108" fmla="*/ 127 w 565"/>
                <a:gd name="T109" fmla="*/ 283 h 318"/>
                <a:gd name="T110" fmla="*/ 113 w 565"/>
                <a:gd name="T111" fmla="*/ 297 h 31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565"/>
                <a:gd name="T169" fmla="*/ 0 h 318"/>
                <a:gd name="T170" fmla="*/ 565 w 565"/>
                <a:gd name="T171" fmla="*/ 318 h 31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565" h="318">
                  <a:moveTo>
                    <a:pt x="113" y="297"/>
                  </a:moveTo>
                  <a:lnTo>
                    <a:pt x="99" y="311"/>
                  </a:lnTo>
                  <a:lnTo>
                    <a:pt x="70" y="318"/>
                  </a:lnTo>
                  <a:lnTo>
                    <a:pt x="21" y="318"/>
                  </a:lnTo>
                  <a:lnTo>
                    <a:pt x="7" y="311"/>
                  </a:lnTo>
                  <a:lnTo>
                    <a:pt x="0" y="297"/>
                  </a:lnTo>
                  <a:lnTo>
                    <a:pt x="0" y="233"/>
                  </a:lnTo>
                  <a:lnTo>
                    <a:pt x="28" y="177"/>
                  </a:lnTo>
                  <a:lnTo>
                    <a:pt x="70" y="134"/>
                  </a:lnTo>
                  <a:lnTo>
                    <a:pt x="92" y="120"/>
                  </a:lnTo>
                  <a:lnTo>
                    <a:pt x="106" y="99"/>
                  </a:lnTo>
                  <a:lnTo>
                    <a:pt x="127" y="85"/>
                  </a:lnTo>
                  <a:lnTo>
                    <a:pt x="155" y="64"/>
                  </a:lnTo>
                  <a:lnTo>
                    <a:pt x="240" y="21"/>
                  </a:lnTo>
                  <a:lnTo>
                    <a:pt x="275" y="14"/>
                  </a:lnTo>
                  <a:lnTo>
                    <a:pt x="304" y="7"/>
                  </a:lnTo>
                  <a:lnTo>
                    <a:pt x="325" y="7"/>
                  </a:lnTo>
                  <a:lnTo>
                    <a:pt x="346" y="0"/>
                  </a:lnTo>
                  <a:lnTo>
                    <a:pt x="452" y="0"/>
                  </a:lnTo>
                  <a:lnTo>
                    <a:pt x="495" y="14"/>
                  </a:lnTo>
                  <a:lnTo>
                    <a:pt x="530" y="28"/>
                  </a:lnTo>
                  <a:lnTo>
                    <a:pt x="551" y="50"/>
                  </a:lnTo>
                  <a:lnTo>
                    <a:pt x="565" y="57"/>
                  </a:lnTo>
                  <a:lnTo>
                    <a:pt x="565" y="85"/>
                  </a:lnTo>
                  <a:lnTo>
                    <a:pt x="558" y="99"/>
                  </a:lnTo>
                  <a:lnTo>
                    <a:pt x="551" y="120"/>
                  </a:lnTo>
                  <a:lnTo>
                    <a:pt x="544" y="134"/>
                  </a:lnTo>
                  <a:lnTo>
                    <a:pt x="530" y="156"/>
                  </a:lnTo>
                  <a:lnTo>
                    <a:pt x="509" y="170"/>
                  </a:lnTo>
                  <a:lnTo>
                    <a:pt x="488" y="191"/>
                  </a:lnTo>
                  <a:lnTo>
                    <a:pt x="466" y="205"/>
                  </a:lnTo>
                  <a:lnTo>
                    <a:pt x="445" y="226"/>
                  </a:lnTo>
                  <a:lnTo>
                    <a:pt x="382" y="248"/>
                  </a:lnTo>
                  <a:lnTo>
                    <a:pt x="353" y="262"/>
                  </a:lnTo>
                  <a:lnTo>
                    <a:pt x="346" y="262"/>
                  </a:lnTo>
                  <a:lnTo>
                    <a:pt x="332" y="248"/>
                  </a:lnTo>
                  <a:lnTo>
                    <a:pt x="346" y="219"/>
                  </a:lnTo>
                  <a:lnTo>
                    <a:pt x="367" y="198"/>
                  </a:lnTo>
                  <a:lnTo>
                    <a:pt x="382" y="177"/>
                  </a:lnTo>
                  <a:lnTo>
                    <a:pt x="403" y="156"/>
                  </a:lnTo>
                  <a:lnTo>
                    <a:pt x="417" y="134"/>
                  </a:lnTo>
                  <a:lnTo>
                    <a:pt x="403" y="113"/>
                  </a:lnTo>
                  <a:lnTo>
                    <a:pt x="382" y="92"/>
                  </a:lnTo>
                  <a:lnTo>
                    <a:pt x="325" y="78"/>
                  </a:lnTo>
                  <a:lnTo>
                    <a:pt x="297" y="78"/>
                  </a:lnTo>
                  <a:lnTo>
                    <a:pt x="261" y="85"/>
                  </a:lnTo>
                  <a:lnTo>
                    <a:pt x="247" y="99"/>
                  </a:lnTo>
                  <a:lnTo>
                    <a:pt x="226" y="113"/>
                  </a:lnTo>
                  <a:lnTo>
                    <a:pt x="198" y="156"/>
                  </a:lnTo>
                  <a:lnTo>
                    <a:pt x="191" y="177"/>
                  </a:lnTo>
                  <a:lnTo>
                    <a:pt x="176" y="198"/>
                  </a:lnTo>
                  <a:lnTo>
                    <a:pt x="176" y="212"/>
                  </a:lnTo>
                  <a:lnTo>
                    <a:pt x="162" y="241"/>
                  </a:lnTo>
                  <a:lnTo>
                    <a:pt x="141" y="262"/>
                  </a:lnTo>
                  <a:lnTo>
                    <a:pt x="127" y="283"/>
                  </a:lnTo>
                  <a:lnTo>
                    <a:pt x="113" y="297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04" name="Freeform 52"/>
            <p:cNvSpPr>
              <a:spLocks/>
            </p:cNvSpPr>
            <p:nvPr/>
          </p:nvSpPr>
          <p:spPr bwMode="auto">
            <a:xfrm>
              <a:off x="4593" y="733"/>
              <a:ext cx="78" cy="57"/>
            </a:xfrm>
            <a:custGeom>
              <a:avLst/>
              <a:gdLst>
                <a:gd name="T0" fmla="*/ 14 w 78"/>
                <a:gd name="T1" fmla="*/ 7 h 57"/>
                <a:gd name="T2" fmla="*/ 7 w 78"/>
                <a:gd name="T3" fmla="*/ 14 h 57"/>
                <a:gd name="T4" fmla="*/ 0 w 78"/>
                <a:gd name="T5" fmla="*/ 29 h 57"/>
                <a:gd name="T6" fmla="*/ 0 w 78"/>
                <a:gd name="T7" fmla="*/ 36 h 57"/>
                <a:gd name="T8" fmla="*/ 7 w 78"/>
                <a:gd name="T9" fmla="*/ 43 h 57"/>
                <a:gd name="T10" fmla="*/ 7 w 78"/>
                <a:gd name="T11" fmla="*/ 50 h 57"/>
                <a:gd name="T12" fmla="*/ 14 w 78"/>
                <a:gd name="T13" fmla="*/ 57 h 57"/>
                <a:gd name="T14" fmla="*/ 35 w 78"/>
                <a:gd name="T15" fmla="*/ 57 h 57"/>
                <a:gd name="T16" fmla="*/ 64 w 78"/>
                <a:gd name="T17" fmla="*/ 29 h 57"/>
                <a:gd name="T18" fmla="*/ 71 w 78"/>
                <a:gd name="T19" fmla="*/ 14 h 57"/>
                <a:gd name="T20" fmla="*/ 78 w 78"/>
                <a:gd name="T21" fmla="*/ 7 h 57"/>
                <a:gd name="T22" fmla="*/ 71 w 78"/>
                <a:gd name="T23" fmla="*/ 0 h 57"/>
                <a:gd name="T24" fmla="*/ 28 w 78"/>
                <a:gd name="T25" fmla="*/ 0 h 57"/>
                <a:gd name="T26" fmla="*/ 14 w 78"/>
                <a:gd name="T27" fmla="*/ 7 h 5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8"/>
                <a:gd name="T43" fmla="*/ 0 h 57"/>
                <a:gd name="T44" fmla="*/ 78 w 78"/>
                <a:gd name="T45" fmla="*/ 57 h 57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8" h="57">
                  <a:moveTo>
                    <a:pt x="14" y="7"/>
                  </a:moveTo>
                  <a:lnTo>
                    <a:pt x="7" y="14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7" y="43"/>
                  </a:lnTo>
                  <a:lnTo>
                    <a:pt x="7" y="50"/>
                  </a:lnTo>
                  <a:lnTo>
                    <a:pt x="14" y="57"/>
                  </a:lnTo>
                  <a:lnTo>
                    <a:pt x="35" y="57"/>
                  </a:lnTo>
                  <a:lnTo>
                    <a:pt x="64" y="29"/>
                  </a:lnTo>
                  <a:lnTo>
                    <a:pt x="71" y="14"/>
                  </a:lnTo>
                  <a:lnTo>
                    <a:pt x="78" y="7"/>
                  </a:lnTo>
                  <a:lnTo>
                    <a:pt x="71" y="0"/>
                  </a:lnTo>
                  <a:lnTo>
                    <a:pt x="28" y="0"/>
                  </a:lnTo>
                  <a:lnTo>
                    <a:pt x="14" y="7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05" name="Freeform 53"/>
            <p:cNvSpPr>
              <a:spLocks/>
            </p:cNvSpPr>
            <p:nvPr/>
          </p:nvSpPr>
          <p:spPr bwMode="auto">
            <a:xfrm>
              <a:off x="4607" y="641"/>
              <a:ext cx="120" cy="106"/>
            </a:xfrm>
            <a:custGeom>
              <a:avLst/>
              <a:gdLst>
                <a:gd name="T0" fmla="*/ 7 w 120"/>
                <a:gd name="T1" fmla="*/ 106 h 106"/>
                <a:gd name="T2" fmla="*/ 0 w 120"/>
                <a:gd name="T3" fmla="*/ 99 h 106"/>
                <a:gd name="T4" fmla="*/ 7 w 120"/>
                <a:gd name="T5" fmla="*/ 92 h 106"/>
                <a:gd name="T6" fmla="*/ 14 w 120"/>
                <a:gd name="T7" fmla="*/ 78 h 106"/>
                <a:gd name="T8" fmla="*/ 28 w 120"/>
                <a:gd name="T9" fmla="*/ 64 h 106"/>
                <a:gd name="T10" fmla="*/ 57 w 120"/>
                <a:gd name="T11" fmla="*/ 22 h 106"/>
                <a:gd name="T12" fmla="*/ 85 w 120"/>
                <a:gd name="T13" fmla="*/ 7 h 106"/>
                <a:gd name="T14" fmla="*/ 106 w 120"/>
                <a:gd name="T15" fmla="*/ 0 h 106"/>
                <a:gd name="T16" fmla="*/ 120 w 120"/>
                <a:gd name="T17" fmla="*/ 0 h 106"/>
                <a:gd name="T18" fmla="*/ 120 w 120"/>
                <a:gd name="T19" fmla="*/ 14 h 106"/>
                <a:gd name="T20" fmla="*/ 113 w 120"/>
                <a:gd name="T21" fmla="*/ 36 h 106"/>
                <a:gd name="T22" fmla="*/ 99 w 120"/>
                <a:gd name="T23" fmla="*/ 50 h 106"/>
                <a:gd name="T24" fmla="*/ 92 w 120"/>
                <a:gd name="T25" fmla="*/ 71 h 106"/>
                <a:gd name="T26" fmla="*/ 71 w 120"/>
                <a:gd name="T27" fmla="*/ 92 h 106"/>
                <a:gd name="T28" fmla="*/ 42 w 120"/>
                <a:gd name="T29" fmla="*/ 106 h 106"/>
                <a:gd name="T30" fmla="*/ 7 w 120"/>
                <a:gd name="T31" fmla="*/ 106 h 10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0"/>
                <a:gd name="T49" fmla="*/ 0 h 106"/>
                <a:gd name="T50" fmla="*/ 120 w 120"/>
                <a:gd name="T51" fmla="*/ 106 h 10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0" h="106">
                  <a:moveTo>
                    <a:pt x="7" y="106"/>
                  </a:moveTo>
                  <a:lnTo>
                    <a:pt x="0" y="99"/>
                  </a:lnTo>
                  <a:lnTo>
                    <a:pt x="7" y="92"/>
                  </a:lnTo>
                  <a:lnTo>
                    <a:pt x="14" y="78"/>
                  </a:lnTo>
                  <a:lnTo>
                    <a:pt x="28" y="64"/>
                  </a:lnTo>
                  <a:lnTo>
                    <a:pt x="57" y="22"/>
                  </a:lnTo>
                  <a:lnTo>
                    <a:pt x="85" y="7"/>
                  </a:lnTo>
                  <a:lnTo>
                    <a:pt x="106" y="0"/>
                  </a:lnTo>
                  <a:lnTo>
                    <a:pt x="120" y="0"/>
                  </a:lnTo>
                  <a:lnTo>
                    <a:pt x="120" y="14"/>
                  </a:lnTo>
                  <a:lnTo>
                    <a:pt x="113" y="36"/>
                  </a:lnTo>
                  <a:lnTo>
                    <a:pt x="99" y="50"/>
                  </a:lnTo>
                  <a:lnTo>
                    <a:pt x="92" y="71"/>
                  </a:lnTo>
                  <a:lnTo>
                    <a:pt x="71" y="92"/>
                  </a:lnTo>
                  <a:lnTo>
                    <a:pt x="42" y="106"/>
                  </a:lnTo>
                  <a:lnTo>
                    <a:pt x="7" y="106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06" name="Freeform 54"/>
            <p:cNvSpPr>
              <a:spLocks/>
            </p:cNvSpPr>
            <p:nvPr/>
          </p:nvSpPr>
          <p:spPr bwMode="auto">
            <a:xfrm>
              <a:off x="4770" y="542"/>
              <a:ext cx="120" cy="57"/>
            </a:xfrm>
            <a:custGeom>
              <a:avLst/>
              <a:gdLst>
                <a:gd name="T0" fmla="*/ 113 w 120"/>
                <a:gd name="T1" fmla="*/ 14 h 57"/>
                <a:gd name="T2" fmla="*/ 56 w 120"/>
                <a:gd name="T3" fmla="*/ 0 h 57"/>
                <a:gd name="T4" fmla="*/ 42 w 120"/>
                <a:gd name="T5" fmla="*/ 14 h 57"/>
                <a:gd name="T6" fmla="*/ 21 w 120"/>
                <a:gd name="T7" fmla="*/ 22 h 57"/>
                <a:gd name="T8" fmla="*/ 7 w 120"/>
                <a:gd name="T9" fmla="*/ 43 h 57"/>
                <a:gd name="T10" fmla="*/ 0 w 120"/>
                <a:gd name="T11" fmla="*/ 50 h 57"/>
                <a:gd name="T12" fmla="*/ 7 w 120"/>
                <a:gd name="T13" fmla="*/ 57 h 57"/>
                <a:gd name="T14" fmla="*/ 28 w 120"/>
                <a:gd name="T15" fmla="*/ 57 h 57"/>
                <a:gd name="T16" fmla="*/ 63 w 120"/>
                <a:gd name="T17" fmla="*/ 43 h 57"/>
                <a:gd name="T18" fmla="*/ 92 w 120"/>
                <a:gd name="T19" fmla="*/ 29 h 57"/>
                <a:gd name="T20" fmla="*/ 106 w 120"/>
                <a:gd name="T21" fmla="*/ 14 h 57"/>
                <a:gd name="T22" fmla="*/ 120 w 120"/>
                <a:gd name="T23" fmla="*/ 14 h 57"/>
                <a:gd name="T24" fmla="*/ 113 w 120"/>
                <a:gd name="T25" fmla="*/ 14 h 5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0"/>
                <a:gd name="T40" fmla="*/ 0 h 57"/>
                <a:gd name="T41" fmla="*/ 120 w 120"/>
                <a:gd name="T42" fmla="*/ 57 h 5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0" h="57">
                  <a:moveTo>
                    <a:pt x="113" y="14"/>
                  </a:moveTo>
                  <a:lnTo>
                    <a:pt x="56" y="0"/>
                  </a:lnTo>
                  <a:lnTo>
                    <a:pt x="42" y="14"/>
                  </a:lnTo>
                  <a:lnTo>
                    <a:pt x="21" y="22"/>
                  </a:lnTo>
                  <a:lnTo>
                    <a:pt x="7" y="43"/>
                  </a:lnTo>
                  <a:lnTo>
                    <a:pt x="0" y="50"/>
                  </a:lnTo>
                  <a:lnTo>
                    <a:pt x="7" y="57"/>
                  </a:lnTo>
                  <a:lnTo>
                    <a:pt x="28" y="57"/>
                  </a:lnTo>
                  <a:lnTo>
                    <a:pt x="63" y="43"/>
                  </a:lnTo>
                  <a:lnTo>
                    <a:pt x="92" y="29"/>
                  </a:lnTo>
                  <a:lnTo>
                    <a:pt x="106" y="14"/>
                  </a:lnTo>
                  <a:lnTo>
                    <a:pt x="120" y="14"/>
                  </a:lnTo>
                  <a:lnTo>
                    <a:pt x="113" y="14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07" name="Freeform 55"/>
            <p:cNvSpPr>
              <a:spLocks/>
            </p:cNvSpPr>
            <p:nvPr/>
          </p:nvSpPr>
          <p:spPr bwMode="auto">
            <a:xfrm>
              <a:off x="4975" y="2170"/>
              <a:ext cx="332" cy="290"/>
            </a:xfrm>
            <a:custGeom>
              <a:avLst/>
              <a:gdLst>
                <a:gd name="T0" fmla="*/ 71 w 332"/>
                <a:gd name="T1" fmla="*/ 28 h 290"/>
                <a:gd name="T2" fmla="*/ 56 w 332"/>
                <a:gd name="T3" fmla="*/ 42 h 290"/>
                <a:gd name="T4" fmla="*/ 35 w 332"/>
                <a:gd name="T5" fmla="*/ 49 h 290"/>
                <a:gd name="T6" fmla="*/ 21 w 332"/>
                <a:gd name="T7" fmla="*/ 63 h 290"/>
                <a:gd name="T8" fmla="*/ 7 w 332"/>
                <a:gd name="T9" fmla="*/ 70 h 290"/>
                <a:gd name="T10" fmla="*/ 7 w 332"/>
                <a:gd name="T11" fmla="*/ 85 h 290"/>
                <a:gd name="T12" fmla="*/ 0 w 332"/>
                <a:gd name="T13" fmla="*/ 92 h 290"/>
                <a:gd name="T14" fmla="*/ 0 w 332"/>
                <a:gd name="T15" fmla="*/ 113 h 290"/>
                <a:gd name="T16" fmla="*/ 14 w 332"/>
                <a:gd name="T17" fmla="*/ 134 h 290"/>
                <a:gd name="T18" fmla="*/ 28 w 332"/>
                <a:gd name="T19" fmla="*/ 162 h 290"/>
                <a:gd name="T20" fmla="*/ 35 w 332"/>
                <a:gd name="T21" fmla="*/ 169 h 290"/>
                <a:gd name="T22" fmla="*/ 42 w 332"/>
                <a:gd name="T23" fmla="*/ 184 h 290"/>
                <a:gd name="T24" fmla="*/ 42 w 332"/>
                <a:gd name="T25" fmla="*/ 191 h 290"/>
                <a:gd name="T26" fmla="*/ 49 w 332"/>
                <a:gd name="T27" fmla="*/ 198 h 290"/>
                <a:gd name="T28" fmla="*/ 63 w 332"/>
                <a:gd name="T29" fmla="*/ 205 h 290"/>
                <a:gd name="T30" fmla="*/ 106 w 332"/>
                <a:gd name="T31" fmla="*/ 233 h 290"/>
                <a:gd name="T32" fmla="*/ 134 w 332"/>
                <a:gd name="T33" fmla="*/ 261 h 290"/>
                <a:gd name="T34" fmla="*/ 177 w 332"/>
                <a:gd name="T35" fmla="*/ 276 h 290"/>
                <a:gd name="T36" fmla="*/ 184 w 332"/>
                <a:gd name="T37" fmla="*/ 283 h 290"/>
                <a:gd name="T38" fmla="*/ 184 w 332"/>
                <a:gd name="T39" fmla="*/ 290 h 290"/>
                <a:gd name="T40" fmla="*/ 205 w 332"/>
                <a:gd name="T41" fmla="*/ 268 h 290"/>
                <a:gd name="T42" fmla="*/ 233 w 332"/>
                <a:gd name="T43" fmla="*/ 254 h 290"/>
                <a:gd name="T44" fmla="*/ 247 w 332"/>
                <a:gd name="T45" fmla="*/ 240 h 290"/>
                <a:gd name="T46" fmla="*/ 276 w 332"/>
                <a:gd name="T47" fmla="*/ 240 h 290"/>
                <a:gd name="T48" fmla="*/ 290 w 332"/>
                <a:gd name="T49" fmla="*/ 233 h 290"/>
                <a:gd name="T50" fmla="*/ 297 w 332"/>
                <a:gd name="T51" fmla="*/ 226 h 290"/>
                <a:gd name="T52" fmla="*/ 311 w 332"/>
                <a:gd name="T53" fmla="*/ 219 h 290"/>
                <a:gd name="T54" fmla="*/ 318 w 332"/>
                <a:gd name="T55" fmla="*/ 219 h 290"/>
                <a:gd name="T56" fmla="*/ 325 w 332"/>
                <a:gd name="T57" fmla="*/ 212 h 290"/>
                <a:gd name="T58" fmla="*/ 332 w 332"/>
                <a:gd name="T59" fmla="*/ 212 h 290"/>
                <a:gd name="T60" fmla="*/ 332 w 332"/>
                <a:gd name="T61" fmla="*/ 155 h 290"/>
                <a:gd name="T62" fmla="*/ 325 w 332"/>
                <a:gd name="T63" fmla="*/ 134 h 290"/>
                <a:gd name="T64" fmla="*/ 318 w 332"/>
                <a:gd name="T65" fmla="*/ 106 h 290"/>
                <a:gd name="T66" fmla="*/ 318 w 332"/>
                <a:gd name="T67" fmla="*/ 85 h 290"/>
                <a:gd name="T68" fmla="*/ 311 w 332"/>
                <a:gd name="T69" fmla="*/ 63 h 290"/>
                <a:gd name="T70" fmla="*/ 318 w 332"/>
                <a:gd name="T71" fmla="*/ 42 h 290"/>
                <a:gd name="T72" fmla="*/ 318 w 332"/>
                <a:gd name="T73" fmla="*/ 21 h 290"/>
                <a:gd name="T74" fmla="*/ 311 w 332"/>
                <a:gd name="T75" fmla="*/ 21 h 290"/>
                <a:gd name="T76" fmla="*/ 283 w 332"/>
                <a:gd name="T77" fmla="*/ 35 h 290"/>
                <a:gd name="T78" fmla="*/ 254 w 332"/>
                <a:gd name="T79" fmla="*/ 35 h 290"/>
                <a:gd name="T80" fmla="*/ 226 w 332"/>
                <a:gd name="T81" fmla="*/ 21 h 290"/>
                <a:gd name="T82" fmla="*/ 205 w 332"/>
                <a:gd name="T83" fmla="*/ 7 h 290"/>
                <a:gd name="T84" fmla="*/ 198 w 332"/>
                <a:gd name="T85" fmla="*/ 7 h 290"/>
                <a:gd name="T86" fmla="*/ 191 w 332"/>
                <a:gd name="T87" fmla="*/ 0 h 290"/>
                <a:gd name="T88" fmla="*/ 177 w 332"/>
                <a:gd name="T89" fmla="*/ 7 h 290"/>
                <a:gd name="T90" fmla="*/ 148 w 332"/>
                <a:gd name="T91" fmla="*/ 7 h 290"/>
                <a:gd name="T92" fmla="*/ 148 w 332"/>
                <a:gd name="T93" fmla="*/ 14 h 290"/>
                <a:gd name="T94" fmla="*/ 141 w 332"/>
                <a:gd name="T95" fmla="*/ 21 h 290"/>
                <a:gd name="T96" fmla="*/ 99 w 332"/>
                <a:gd name="T97" fmla="*/ 21 h 290"/>
                <a:gd name="T98" fmla="*/ 71 w 332"/>
                <a:gd name="T99" fmla="*/ 28 h 29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32"/>
                <a:gd name="T151" fmla="*/ 0 h 290"/>
                <a:gd name="T152" fmla="*/ 332 w 332"/>
                <a:gd name="T153" fmla="*/ 290 h 29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32" h="290">
                  <a:moveTo>
                    <a:pt x="71" y="28"/>
                  </a:moveTo>
                  <a:lnTo>
                    <a:pt x="56" y="42"/>
                  </a:lnTo>
                  <a:lnTo>
                    <a:pt x="35" y="49"/>
                  </a:lnTo>
                  <a:lnTo>
                    <a:pt x="21" y="63"/>
                  </a:lnTo>
                  <a:lnTo>
                    <a:pt x="7" y="70"/>
                  </a:lnTo>
                  <a:lnTo>
                    <a:pt x="7" y="85"/>
                  </a:lnTo>
                  <a:lnTo>
                    <a:pt x="0" y="92"/>
                  </a:lnTo>
                  <a:lnTo>
                    <a:pt x="0" y="113"/>
                  </a:lnTo>
                  <a:lnTo>
                    <a:pt x="14" y="134"/>
                  </a:lnTo>
                  <a:lnTo>
                    <a:pt x="28" y="162"/>
                  </a:lnTo>
                  <a:lnTo>
                    <a:pt x="35" y="169"/>
                  </a:lnTo>
                  <a:lnTo>
                    <a:pt x="42" y="184"/>
                  </a:lnTo>
                  <a:lnTo>
                    <a:pt x="42" y="191"/>
                  </a:lnTo>
                  <a:lnTo>
                    <a:pt x="49" y="198"/>
                  </a:lnTo>
                  <a:lnTo>
                    <a:pt x="63" y="205"/>
                  </a:lnTo>
                  <a:lnTo>
                    <a:pt x="106" y="233"/>
                  </a:lnTo>
                  <a:lnTo>
                    <a:pt x="134" y="261"/>
                  </a:lnTo>
                  <a:lnTo>
                    <a:pt x="177" y="276"/>
                  </a:lnTo>
                  <a:lnTo>
                    <a:pt x="184" y="283"/>
                  </a:lnTo>
                  <a:lnTo>
                    <a:pt x="184" y="290"/>
                  </a:lnTo>
                  <a:lnTo>
                    <a:pt x="205" y="268"/>
                  </a:lnTo>
                  <a:lnTo>
                    <a:pt x="233" y="254"/>
                  </a:lnTo>
                  <a:lnTo>
                    <a:pt x="247" y="240"/>
                  </a:lnTo>
                  <a:lnTo>
                    <a:pt x="276" y="240"/>
                  </a:lnTo>
                  <a:lnTo>
                    <a:pt x="290" y="233"/>
                  </a:lnTo>
                  <a:lnTo>
                    <a:pt x="297" y="226"/>
                  </a:lnTo>
                  <a:lnTo>
                    <a:pt x="311" y="219"/>
                  </a:lnTo>
                  <a:lnTo>
                    <a:pt x="318" y="219"/>
                  </a:lnTo>
                  <a:lnTo>
                    <a:pt x="325" y="212"/>
                  </a:lnTo>
                  <a:lnTo>
                    <a:pt x="332" y="212"/>
                  </a:lnTo>
                  <a:lnTo>
                    <a:pt x="332" y="155"/>
                  </a:lnTo>
                  <a:lnTo>
                    <a:pt x="325" y="134"/>
                  </a:lnTo>
                  <a:lnTo>
                    <a:pt x="318" y="106"/>
                  </a:lnTo>
                  <a:lnTo>
                    <a:pt x="318" y="85"/>
                  </a:lnTo>
                  <a:lnTo>
                    <a:pt x="311" y="63"/>
                  </a:lnTo>
                  <a:lnTo>
                    <a:pt x="318" y="42"/>
                  </a:lnTo>
                  <a:lnTo>
                    <a:pt x="318" y="21"/>
                  </a:lnTo>
                  <a:lnTo>
                    <a:pt x="311" y="21"/>
                  </a:lnTo>
                  <a:lnTo>
                    <a:pt x="283" y="35"/>
                  </a:lnTo>
                  <a:lnTo>
                    <a:pt x="254" y="35"/>
                  </a:lnTo>
                  <a:lnTo>
                    <a:pt x="226" y="21"/>
                  </a:lnTo>
                  <a:lnTo>
                    <a:pt x="205" y="7"/>
                  </a:lnTo>
                  <a:lnTo>
                    <a:pt x="198" y="7"/>
                  </a:lnTo>
                  <a:lnTo>
                    <a:pt x="191" y="0"/>
                  </a:lnTo>
                  <a:lnTo>
                    <a:pt x="177" y="7"/>
                  </a:lnTo>
                  <a:lnTo>
                    <a:pt x="148" y="7"/>
                  </a:lnTo>
                  <a:lnTo>
                    <a:pt x="148" y="14"/>
                  </a:lnTo>
                  <a:lnTo>
                    <a:pt x="141" y="21"/>
                  </a:lnTo>
                  <a:lnTo>
                    <a:pt x="99" y="21"/>
                  </a:lnTo>
                  <a:lnTo>
                    <a:pt x="71" y="28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08" name="Freeform 56"/>
            <p:cNvSpPr>
              <a:spLocks/>
            </p:cNvSpPr>
            <p:nvPr/>
          </p:nvSpPr>
          <p:spPr bwMode="auto">
            <a:xfrm>
              <a:off x="5010" y="2219"/>
              <a:ext cx="177" cy="135"/>
            </a:xfrm>
            <a:custGeom>
              <a:avLst/>
              <a:gdLst>
                <a:gd name="T0" fmla="*/ 92 w 177"/>
                <a:gd name="T1" fmla="*/ 7 h 135"/>
                <a:gd name="T2" fmla="*/ 78 w 177"/>
                <a:gd name="T3" fmla="*/ 14 h 135"/>
                <a:gd name="T4" fmla="*/ 57 w 177"/>
                <a:gd name="T5" fmla="*/ 21 h 135"/>
                <a:gd name="T6" fmla="*/ 43 w 177"/>
                <a:gd name="T7" fmla="*/ 21 h 135"/>
                <a:gd name="T8" fmla="*/ 21 w 177"/>
                <a:gd name="T9" fmla="*/ 28 h 135"/>
                <a:gd name="T10" fmla="*/ 14 w 177"/>
                <a:gd name="T11" fmla="*/ 43 h 135"/>
                <a:gd name="T12" fmla="*/ 7 w 177"/>
                <a:gd name="T13" fmla="*/ 50 h 135"/>
                <a:gd name="T14" fmla="*/ 0 w 177"/>
                <a:gd name="T15" fmla="*/ 64 h 135"/>
                <a:gd name="T16" fmla="*/ 7 w 177"/>
                <a:gd name="T17" fmla="*/ 71 h 135"/>
                <a:gd name="T18" fmla="*/ 21 w 177"/>
                <a:gd name="T19" fmla="*/ 99 h 135"/>
                <a:gd name="T20" fmla="*/ 43 w 177"/>
                <a:gd name="T21" fmla="*/ 120 h 135"/>
                <a:gd name="T22" fmla="*/ 57 w 177"/>
                <a:gd name="T23" fmla="*/ 127 h 135"/>
                <a:gd name="T24" fmla="*/ 64 w 177"/>
                <a:gd name="T25" fmla="*/ 127 h 135"/>
                <a:gd name="T26" fmla="*/ 71 w 177"/>
                <a:gd name="T27" fmla="*/ 135 h 135"/>
                <a:gd name="T28" fmla="*/ 85 w 177"/>
                <a:gd name="T29" fmla="*/ 135 h 135"/>
                <a:gd name="T30" fmla="*/ 99 w 177"/>
                <a:gd name="T31" fmla="*/ 127 h 135"/>
                <a:gd name="T32" fmla="*/ 113 w 177"/>
                <a:gd name="T33" fmla="*/ 113 h 135"/>
                <a:gd name="T34" fmla="*/ 135 w 177"/>
                <a:gd name="T35" fmla="*/ 106 h 135"/>
                <a:gd name="T36" fmla="*/ 163 w 177"/>
                <a:gd name="T37" fmla="*/ 78 h 135"/>
                <a:gd name="T38" fmla="*/ 177 w 177"/>
                <a:gd name="T39" fmla="*/ 50 h 135"/>
                <a:gd name="T40" fmla="*/ 177 w 177"/>
                <a:gd name="T41" fmla="*/ 36 h 135"/>
                <a:gd name="T42" fmla="*/ 163 w 177"/>
                <a:gd name="T43" fmla="*/ 7 h 135"/>
                <a:gd name="T44" fmla="*/ 142 w 177"/>
                <a:gd name="T45" fmla="*/ 7 h 135"/>
                <a:gd name="T46" fmla="*/ 120 w 177"/>
                <a:gd name="T47" fmla="*/ 0 h 135"/>
                <a:gd name="T48" fmla="*/ 106 w 177"/>
                <a:gd name="T49" fmla="*/ 7 h 135"/>
                <a:gd name="T50" fmla="*/ 92 w 177"/>
                <a:gd name="T51" fmla="*/ 7 h 13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77"/>
                <a:gd name="T79" fmla="*/ 0 h 135"/>
                <a:gd name="T80" fmla="*/ 177 w 177"/>
                <a:gd name="T81" fmla="*/ 135 h 13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77" h="135">
                  <a:moveTo>
                    <a:pt x="92" y="7"/>
                  </a:moveTo>
                  <a:lnTo>
                    <a:pt x="78" y="14"/>
                  </a:lnTo>
                  <a:lnTo>
                    <a:pt x="57" y="21"/>
                  </a:lnTo>
                  <a:lnTo>
                    <a:pt x="43" y="21"/>
                  </a:lnTo>
                  <a:lnTo>
                    <a:pt x="21" y="28"/>
                  </a:lnTo>
                  <a:lnTo>
                    <a:pt x="14" y="43"/>
                  </a:lnTo>
                  <a:lnTo>
                    <a:pt x="7" y="50"/>
                  </a:lnTo>
                  <a:lnTo>
                    <a:pt x="0" y="64"/>
                  </a:lnTo>
                  <a:lnTo>
                    <a:pt x="7" y="71"/>
                  </a:lnTo>
                  <a:lnTo>
                    <a:pt x="21" y="99"/>
                  </a:lnTo>
                  <a:lnTo>
                    <a:pt x="43" y="120"/>
                  </a:lnTo>
                  <a:lnTo>
                    <a:pt x="57" y="127"/>
                  </a:lnTo>
                  <a:lnTo>
                    <a:pt x="64" y="127"/>
                  </a:lnTo>
                  <a:lnTo>
                    <a:pt x="71" y="135"/>
                  </a:lnTo>
                  <a:lnTo>
                    <a:pt x="85" y="135"/>
                  </a:lnTo>
                  <a:lnTo>
                    <a:pt x="99" y="127"/>
                  </a:lnTo>
                  <a:lnTo>
                    <a:pt x="113" y="113"/>
                  </a:lnTo>
                  <a:lnTo>
                    <a:pt x="135" y="106"/>
                  </a:lnTo>
                  <a:lnTo>
                    <a:pt x="163" y="78"/>
                  </a:lnTo>
                  <a:lnTo>
                    <a:pt x="177" y="50"/>
                  </a:lnTo>
                  <a:lnTo>
                    <a:pt x="177" y="36"/>
                  </a:lnTo>
                  <a:lnTo>
                    <a:pt x="163" y="7"/>
                  </a:lnTo>
                  <a:lnTo>
                    <a:pt x="142" y="7"/>
                  </a:lnTo>
                  <a:lnTo>
                    <a:pt x="120" y="0"/>
                  </a:lnTo>
                  <a:lnTo>
                    <a:pt x="106" y="7"/>
                  </a:lnTo>
                  <a:lnTo>
                    <a:pt x="92" y="7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09" name="Freeform 57"/>
            <p:cNvSpPr>
              <a:spLocks/>
            </p:cNvSpPr>
            <p:nvPr/>
          </p:nvSpPr>
          <p:spPr bwMode="auto">
            <a:xfrm>
              <a:off x="4890" y="2594"/>
              <a:ext cx="64" cy="69"/>
            </a:xfrm>
            <a:custGeom>
              <a:avLst/>
              <a:gdLst>
                <a:gd name="T0" fmla="*/ 42 w 64"/>
                <a:gd name="T1" fmla="*/ 28 h 69"/>
                <a:gd name="T2" fmla="*/ 42 w 64"/>
                <a:gd name="T3" fmla="*/ 21 h 69"/>
                <a:gd name="T4" fmla="*/ 21 w 64"/>
                <a:gd name="T5" fmla="*/ 0 h 69"/>
                <a:gd name="T6" fmla="*/ 14 w 64"/>
                <a:gd name="T7" fmla="*/ 0 h 69"/>
                <a:gd name="T8" fmla="*/ 0 w 64"/>
                <a:gd name="T9" fmla="*/ 7 h 69"/>
                <a:gd name="T10" fmla="*/ 0 w 64"/>
                <a:gd name="T11" fmla="*/ 28 h 69"/>
                <a:gd name="T12" fmla="*/ 21 w 64"/>
                <a:gd name="T13" fmla="*/ 50 h 69"/>
                <a:gd name="T14" fmla="*/ 21 w 64"/>
                <a:gd name="T15" fmla="*/ 57 h 69"/>
                <a:gd name="T16" fmla="*/ 28 w 64"/>
                <a:gd name="T17" fmla="*/ 64 h 69"/>
                <a:gd name="T18" fmla="*/ 38 w 64"/>
                <a:gd name="T19" fmla="*/ 69 h 69"/>
                <a:gd name="T20" fmla="*/ 50 w 64"/>
                <a:gd name="T21" fmla="*/ 63 h 69"/>
                <a:gd name="T22" fmla="*/ 57 w 64"/>
                <a:gd name="T23" fmla="*/ 50 h 69"/>
                <a:gd name="T24" fmla="*/ 64 w 64"/>
                <a:gd name="T25" fmla="*/ 50 h 69"/>
                <a:gd name="T26" fmla="*/ 64 w 64"/>
                <a:gd name="T27" fmla="*/ 43 h 69"/>
                <a:gd name="T28" fmla="*/ 57 w 64"/>
                <a:gd name="T29" fmla="*/ 36 h 69"/>
                <a:gd name="T30" fmla="*/ 42 w 64"/>
                <a:gd name="T31" fmla="*/ 28 h 6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4"/>
                <a:gd name="T49" fmla="*/ 0 h 69"/>
                <a:gd name="T50" fmla="*/ 64 w 64"/>
                <a:gd name="T51" fmla="*/ 69 h 6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4" h="69">
                  <a:moveTo>
                    <a:pt x="42" y="28"/>
                  </a:moveTo>
                  <a:lnTo>
                    <a:pt x="42" y="21"/>
                  </a:lnTo>
                  <a:lnTo>
                    <a:pt x="21" y="0"/>
                  </a:lnTo>
                  <a:lnTo>
                    <a:pt x="14" y="0"/>
                  </a:lnTo>
                  <a:lnTo>
                    <a:pt x="0" y="7"/>
                  </a:lnTo>
                  <a:lnTo>
                    <a:pt x="0" y="28"/>
                  </a:lnTo>
                  <a:lnTo>
                    <a:pt x="21" y="50"/>
                  </a:lnTo>
                  <a:lnTo>
                    <a:pt x="21" y="57"/>
                  </a:lnTo>
                  <a:lnTo>
                    <a:pt x="28" y="64"/>
                  </a:lnTo>
                  <a:lnTo>
                    <a:pt x="38" y="69"/>
                  </a:lnTo>
                  <a:lnTo>
                    <a:pt x="50" y="63"/>
                  </a:lnTo>
                  <a:lnTo>
                    <a:pt x="57" y="50"/>
                  </a:lnTo>
                  <a:lnTo>
                    <a:pt x="64" y="50"/>
                  </a:lnTo>
                  <a:lnTo>
                    <a:pt x="64" y="43"/>
                  </a:lnTo>
                  <a:lnTo>
                    <a:pt x="57" y="36"/>
                  </a:lnTo>
                  <a:lnTo>
                    <a:pt x="42" y="28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10" name="Freeform 58"/>
            <p:cNvSpPr>
              <a:spLocks/>
            </p:cNvSpPr>
            <p:nvPr/>
          </p:nvSpPr>
          <p:spPr bwMode="auto">
            <a:xfrm>
              <a:off x="4734" y="2467"/>
              <a:ext cx="128" cy="99"/>
            </a:xfrm>
            <a:custGeom>
              <a:avLst/>
              <a:gdLst>
                <a:gd name="T0" fmla="*/ 43 w 128"/>
                <a:gd name="T1" fmla="*/ 0 h 99"/>
                <a:gd name="T2" fmla="*/ 14 w 128"/>
                <a:gd name="T3" fmla="*/ 14 h 99"/>
                <a:gd name="T4" fmla="*/ 0 w 128"/>
                <a:gd name="T5" fmla="*/ 42 h 99"/>
                <a:gd name="T6" fmla="*/ 22 w 128"/>
                <a:gd name="T7" fmla="*/ 63 h 99"/>
                <a:gd name="T8" fmla="*/ 43 w 128"/>
                <a:gd name="T9" fmla="*/ 71 h 99"/>
                <a:gd name="T10" fmla="*/ 57 w 128"/>
                <a:gd name="T11" fmla="*/ 71 h 99"/>
                <a:gd name="T12" fmla="*/ 78 w 128"/>
                <a:gd name="T13" fmla="*/ 85 h 99"/>
                <a:gd name="T14" fmla="*/ 92 w 128"/>
                <a:gd name="T15" fmla="*/ 99 h 99"/>
                <a:gd name="T16" fmla="*/ 106 w 128"/>
                <a:gd name="T17" fmla="*/ 99 h 99"/>
                <a:gd name="T18" fmla="*/ 114 w 128"/>
                <a:gd name="T19" fmla="*/ 92 h 99"/>
                <a:gd name="T20" fmla="*/ 128 w 128"/>
                <a:gd name="T21" fmla="*/ 63 h 99"/>
                <a:gd name="T22" fmla="*/ 121 w 128"/>
                <a:gd name="T23" fmla="*/ 49 h 99"/>
                <a:gd name="T24" fmla="*/ 99 w 128"/>
                <a:gd name="T25" fmla="*/ 28 h 99"/>
                <a:gd name="T26" fmla="*/ 85 w 128"/>
                <a:gd name="T27" fmla="*/ 28 h 99"/>
                <a:gd name="T28" fmla="*/ 64 w 128"/>
                <a:gd name="T29" fmla="*/ 14 h 99"/>
                <a:gd name="T30" fmla="*/ 57 w 128"/>
                <a:gd name="T31" fmla="*/ 0 h 99"/>
                <a:gd name="T32" fmla="*/ 43 w 128"/>
                <a:gd name="T33" fmla="*/ 0 h 9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8"/>
                <a:gd name="T52" fmla="*/ 0 h 99"/>
                <a:gd name="T53" fmla="*/ 128 w 128"/>
                <a:gd name="T54" fmla="*/ 99 h 9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8" h="99">
                  <a:moveTo>
                    <a:pt x="43" y="0"/>
                  </a:moveTo>
                  <a:lnTo>
                    <a:pt x="14" y="14"/>
                  </a:lnTo>
                  <a:lnTo>
                    <a:pt x="0" y="42"/>
                  </a:lnTo>
                  <a:lnTo>
                    <a:pt x="22" y="63"/>
                  </a:lnTo>
                  <a:lnTo>
                    <a:pt x="43" y="71"/>
                  </a:lnTo>
                  <a:lnTo>
                    <a:pt x="57" y="71"/>
                  </a:lnTo>
                  <a:lnTo>
                    <a:pt x="78" y="85"/>
                  </a:lnTo>
                  <a:lnTo>
                    <a:pt x="92" y="99"/>
                  </a:lnTo>
                  <a:lnTo>
                    <a:pt x="106" y="99"/>
                  </a:lnTo>
                  <a:lnTo>
                    <a:pt x="114" y="92"/>
                  </a:lnTo>
                  <a:lnTo>
                    <a:pt x="128" y="63"/>
                  </a:lnTo>
                  <a:lnTo>
                    <a:pt x="121" y="49"/>
                  </a:lnTo>
                  <a:lnTo>
                    <a:pt x="99" y="28"/>
                  </a:lnTo>
                  <a:lnTo>
                    <a:pt x="85" y="28"/>
                  </a:lnTo>
                  <a:lnTo>
                    <a:pt x="64" y="14"/>
                  </a:lnTo>
                  <a:lnTo>
                    <a:pt x="57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11" name="Freeform 59"/>
            <p:cNvSpPr>
              <a:spLocks/>
            </p:cNvSpPr>
            <p:nvPr/>
          </p:nvSpPr>
          <p:spPr bwMode="auto">
            <a:xfrm>
              <a:off x="4246" y="1476"/>
              <a:ext cx="248" cy="170"/>
            </a:xfrm>
            <a:custGeom>
              <a:avLst/>
              <a:gdLst>
                <a:gd name="T0" fmla="*/ 43 w 248"/>
                <a:gd name="T1" fmla="*/ 170 h 170"/>
                <a:gd name="T2" fmla="*/ 43 w 248"/>
                <a:gd name="T3" fmla="*/ 163 h 170"/>
                <a:gd name="T4" fmla="*/ 21 w 248"/>
                <a:gd name="T5" fmla="*/ 142 h 170"/>
                <a:gd name="T6" fmla="*/ 21 w 248"/>
                <a:gd name="T7" fmla="*/ 135 h 170"/>
                <a:gd name="T8" fmla="*/ 14 w 248"/>
                <a:gd name="T9" fmla="*/ 128 h 170"/>
                <a:gd name="T10" fmla="*/ 14 w 248"/>
                <a:gd name="T11" fmla="*/ 121 h 170"/>
                <a:gd name="T12" fmla="*/ 0 w 248"/>
                <a:gd name="T13" fmla="*/ 121 h 170"/>
                <a:gd name="T14" fmla="*/ 0 w 248"/>
                <a:gd name="T15" fmla="*/ 106 h 170"/>
                <a:gd name="T16" fmla="*/ 7 w 248"/>
                <a:gd name="T17" fmla="*/ 99 h 170"/>
                <a:gd name="T18" fmla="*/ 21 w 248"/>
                <a:gd name="T19" fmla="*/ 92 h 170"/>
                <a:gd name="T20" fmla="*/ 57 w 248"/>
                <a:gd name="T21" fmla="*/ 57 h 170"/>
                <a:gd name="T22" fmla="*/ 57 w 248"/>
                <a:gd name="T23" fmla="*/ 21 h 170"/>
                <a:gd name="T24" fmla="*/ 85 w 248"/>
                <a:gd name="T25" fmla="*/ 21 h 170"/>
                <a:gd name="T26" fmla="*/ 99 w 248"/>
                <a:gd name="T27" fmla="*/ 14 h 170"/>
                <a:gd name="T28" fmla="*/ 149 w 248"/>
                <a:gd name="T29" fmla="*/ 14 h 170"/>
                <a:gd name="T30" fmla="*/ 170 w 248"/>
                <a:gd name="T31" fmla="*/ 7 h 170"/>
                <a:gd name="T32" fmla="*/ 212 w 248"/>
                <a:gd name="T33" fmla="*/ 7 h 170"/>
                <a:gd name="T34" fmla="*/ 220 w 248"/>
                <a:gd name="T35" fmla="*/ 0 h 170"/>
                <a:gd name="T36" fmla="*/ 234 w 248"/>
                <a:gd name="T37" fmla="*/ 0 h 170"/>
                <a:gd name="T38" fmla="*/ 248 w 248"/>
                <a:gd name="T39" fmla="*/ 7 h 170"/>
                <a:gd name="T40" fmla="*/ 234 w 248"/>
                <a:gd name="T41" fmla="*/ 21 h 170"/>
                <a:gd name="T42" fmla="*/ 205 w 248"/>
                <a:gd name="T43" fmla="*/ 43 h 170"/>
                <a:gd name="T44" fmla="*/ 177 w 248"/>
                <a:gd name="T45" fmla="*/ 71 h 170"/>
                <a:gd name="T46" fmla="*/ 106 w 248"/>
                <a:gd name="T47" fmla="*/ 128 h 170"/>
                <a:gd name="T48" fmla="*/ 78 w 248"/>
                <a:gd name="T49" fmla="*/ 149 h 170"/>
                <a:gd name="T50" fmla="*/ 50 w 248"/>
                <a:gd name="T51" fmla="*/ 163 h 170"/>
                <a:gd name="T52" fmla="*/ 43 w 248"/>
                <a:gd name="T53" fmla="*/ 170 h 17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48"/>
                <a:gd name="T82" fmla="*/ 0 h 170"/>
                <a:gd name="T83" fmla="*/ 248 w 248"/>
                <a:gd name="T84" fmla="*/ 170 h 17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48" h="170">
                  <a:moveTo>
                    <a:pt x="43" y="170"/>
                  </a:moveTo>
                  <a:lnTo>
                    <a:pt x="43" y="163"/>
                  </a:lnTo>
                  <a:lnTo>
                    <a:pt x="21" y="142"/>
                  </a:lnTo>
                  <a:lnTo>
                    <a:pt x="21" y="135"/>
                  </a:lnTo>
                  <a:lnTo>
                    <a:pt x="14" y="128"/>
                  </a:lnTo>
                  <a:lnTo>
                    <a:pt x="14" y="121"/>
                  </a:lnTo>
                  <a:lnTo>
                    <a:pt x="0" y="121"/>
                  </a:lnTo>
                  <a:lnTo>
                    <a:pt x="0" y="106"/>
                  </a:lnTo>
                  <a:lnTo>
                    <a:pt x="7" y="99"/>
                  </a:lnTo>
                  <a:lnTo>
                    <a:pt x="21" y="92"/>
                  </a:lnTo>
                  <a:lnTo>
                    <a:pt x="57" y="57"/>
                  </a:lnTo>
                  <a:lnTo>
                    <a:pt x="57" y="21"/>
                  </a:lnTo>
                  <a:lnTo>
                    <a:pt x="85" y="21"/>
                  </a:lnTo>
                  <a:lnTo>
                    <a:pt x="99" y="14"/>
                  </a:lnTo>
                  <a:lnTo>
                    <a:pt x="149" y="14"/>
                  </a:lnTo>
                  <a:lnTo>
                    <a:pt x="170" y="7"/>
                  </a:lnTo>
                  <a:lnTo>
                    <a:pt x="212" y="7"/>
                  </a:lnTo>
                  <a:lnTo>
                    <a:pt x="220" y="0"/>
                  </a:lnTo>
                  <a:lnTo>
                    <a:pt x="234" y="0"/>
                  </a:lnTo>
                  <a:lnTo>
                    <a:pt x="248" y="7"/>
                  </a:lnTo>
                  <a:lnTo>
                    <a:pt x="234" y="21"/>
                  </a:lnTo>
                  <a:lnTo>
                    <a:pt x="205" y="43"/>
                  </a:lnTo>
                  <a:lnTo>
                    <a:pt x="177" y="71"/>
                  </a:lnTo>
                  <a:lnTo>
                    <a:pt x="106" y="128"/>
                  </a:lnTo>
                  <a:lnTo>
                    <a:pt x="78" y="149"/>
                  </a:lnTo>
                  <a:lnTo>
                    <a:pt x="50" y="163"/>
                  </a:lnTo>
                  <a:lnTo>
                    <a:pt x="43" y="170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12" name="Freeform 60"/>
            <p:cNvSpPr>
              <a:spLocks/>
            </p:cNvSpPr>
            <p:nvPr/>
          </p:nvSpPr>
          <p:spPr bwMode="auto">
            <a:xfrm>
              <a:off x="4557" y="2035"/>
              <a:ext cx="354" cy="184"/>
            </a:xfrm>
            <a:custGeom>
              <a:avLst/>
              <a:gdLst>
                <a:gd name="T0" fmla="*/ 114 w 354"/>
                <a:gd name="T1" fmla="*/ 0 h 184"/>
                <a:gd name="T2" fmla="*/ 85 w 354"/>
                <a:gd name="T3" fmla="*/ 7 h 184"/>
                <a:gd name="T4" fmla="*/ 64 w 354"/>
                <a:gd name="T5" fmla="*/ 14 h 184"/>
                <a:gd name="T6" fmla="*/ 50 w 354"/>
                <a:gd name="T7" fmla="*/ 28 h 184"/>
                <a:gd name="T8" fmla="*/ 36 w 354"/>
                <a:gd name="T9" fmla="*/ 36 h 184"/>
                <a:gd name="T10" fmla="*/ 8 w 354"/>
                <a:gd name="T11" fmla="*/ 64 h 184"/>
                <a:gd name="T12" fmla="*/ 0 w 354"/>
                <a:gd name="T13" fmla="*/ 85 h 184"/>
                <a:gd name="T14" fmla="*/ 0 w 354"/>
                <a:gd name="T15" fmla="*/ 106 h 184"/>
                <a:gd name="T16" fmla="*/ 8 w 354"/>
                <a:gd name="T17" fmla="*/ 120 h 184"/>
                <a:gd name="T18" fmla="*/ 29 w 354"/>
                <a:gd name="T19" fmla="*/ 142 h 184"/>
                <a:gd name="T20" fmla="*/ 43 w 354"/>
                <a:gd name="T21" fmla="*/ 149 h 184"/>
                <a:gd name="T22" fmla="*/ 78 w 354"/>
                <a:gd name="T23" fmla="*/ 149 h 184"/>
                <a:gd name="T24" fmla="*/ 114 w 354"/>
                <a:gd name="T25" fmla="*/ 142 h 184"/>
                <a:gd name="T26" fmla="*/ 121 w 354"/>
                <a:gd name="T27" fmla="*/ 128 h 184"/>
                <a:gd name="T28" fmla="*/ 128 w 354"/>
                <a:gd name="T29" fmla="*/ 120 h 184"/>
                <a:gd name="T30" fmla="*/ 156 w 354"/>
                <a:gd name="T31" fmla="*/ 106 h 184"/>
                <a:gd name="T32" fmla="*/ 170 w 354"/>
                <a:gd name="T33" fmla="*/ 106 h 184"/>
                <a:gd name="T34" fmla="*/ 199 w 354"/>
                <a:gd name="T35" fmla="*/ 135 h 184"/>
                <a:gd name="T36" fmla="*/ 206 w 354"/>
                <a:gd name="T37" fmla="*/ 149 h 184"/>
                <a:gd name="T38" fmla="*/ 206 w 354"/>
                <a:gd name="T39" fmla="*/ 163 h 184"/>
                <a:gd name="T40" fmla="*/ 213 w 354"/>
                <a:gd name="T41" fmla="*/ 170 h 184"/>
                <a:gd name="T42" fmla="*/ 234 w 354"/>
                <a:gd name="T43" fmla="*/ 177 h 184"/>
                <a:gd name="T44" fmla="*/ 298 w 354"/>
                <a:gd name="T45" fmla="*/ 177 h 184"/>
                <a:gd name="T46" fmla="*/ 305 w 354"/>
                <a:gd name="T47" fmla="*/ 184 h 184"/>
                <a:gd name="T48" fmla="*/ 326 w 354"/>
                <a:gd name="T49" fmla="*/ 184 h 184"/>
                <a:gd name="T50" fmla="*/ 333 w 354"/>
                <a:gd name="T51" fmla="*/ 177 h 184"/>
                <a:gd name="T52" fmla="*/ 347 w 354"/>
                <a:gd name="T53" fmla="*/ 170 h 184"/>
                <a:gd name="T54" fmla="*/ 354 w 354"/>
                <a:gd name="T55" fmla="*/ 163 h 184"/>
                <a:gd name="T56" fmla="*/ 354 w 354"/>
                <a:gd name="T57" fmla="*/ 120 h 184"/>
                <a:gd name="T58" fmla="*/ 312 w 354"/>
                <a:gd name="T59" fmla="*/ 120 h 184"/>
                <a:gd name="T60" fmla="*/ 305 w 354"/>
                <a:gd name="T61" fmla="*/ 128 h 184"/>
                <a:gd name="T62" fmla="*/ 291 w 354"/>
                <a:gd name="T63" fmla="*/ 135 h 184"/>
                <a:gd name="T64" fmla="*/ 283 w 354"/>
                <a:gd name="T65" fmla="*/ 135 h 184"/>
                <a:gd name="T66" fmla="*/ 269 w 354"/>
                <a:gd name="T67" fmla="*/ 128 h 184"/>
                <a:gd name="T68" fmla="*/ 262 w 354"/>
                <a:gd name="T69" fmla="*/ 120 h 184"/>
                <a:gd name="T70" fmla="*/ 255 w 354"/>
                <a:gd name="T71" fmla="*/ 106 h 184"/>
                <a:gd name="T72" fmla="*/ 248 w 354"/>
                <a:gd name="T73" fmla="*/ 99 h 184"/>
                <a:gd name="T74" fmla="*/ 241 w 354"/>
                <a:gd name="T75" fmla="*/ 99 h 184"/>
                <a:gd name="T76" fmla="*/ 241 w 354"/>
                <a:gd name="T77" fmla="*/ 92 h 184"/>
                <a:gd name="T78" fmla="*/ 234 w 354"/>
                <a:gd name="T79" fmla="*/ 85 h 184"/>
                <a:gd name="T80" fmla="*/ 227 w 354"/>
                <a:gd name="T81" fmla="*/ 85 h 184"/>
                <a:gd name="T82" fmla="*/ 220 w 354"/>
                <a:gd name="T83" fmla="*/ 78 h 184"/>
                <a:gd name="T84" fmla="*/ 213 w 354"/>
                <a:gd name="T85" fmla="*/ 78 h 184"/>
                <a:gd name="T86" fmla="*/ 206 w 354"/>
                <a:gd name="T87" fmla="*/ 71 h 184"/>
                <a:gd name="T88" fmla="*/ 177 w 354"/>
                <a:gd name="T89" fmla="*/ 57 h 184"/>
                <a:gd name="T90" fmla="*/ 170 w 354"/>
                <a:gd name="T91" fmla="*/ 50 h 184"/>
                <a:gd name="T92" fmla="*/ 170 w 354"/>
                <a:gd name="T93" fmla="*/ 21 h 184"/>
                <a:gd name="T94" fmla="*/ 163 w 354"/>
                <a:gd name="T95" fmla="*/ 14 h 184"/>
                <a:gd name="T96" fmla="*/ 156 w 354"/>
                <a:gd name="T97" fmla="*/ 14 h 184"/>
                <a:gd name="T98" fmla="*/ 128 w 354"/>
                <a:gd name="T99" fmla="*/ 0 h 184"/>
                <a:gd name="T100" fmla="*/ 114 w 354"/>
                <a:gd name="T101" fmla="*/ 0 h 18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354"/>
                <a:gd name="T154" fmla="*/ 0 h 184"/>
                <a:gd name="T155" fmla="*/ 354 w 354"/>
                <a:gd name="T156" fmla="*/ 184 h 18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354" h="184">
                  <a:moveTo>
                    <a:pt x="114" y="0"/>
                  </a:moveTo>
                  <a:lnTo>
                    <a:pt x="85" y="7"/>
                  </a:lnTo>
                  <a:lnTo>
                    <a:pt x="64" y="14"/>
                  </a:lnTo>
                  <a:lnTo>
                    <a:pt x="50" y="28"/>
                  </a:lnTo>
                  <a:lnTo>
                    <a:pt x="36" y="36"/>
                  </a:lnTo>
                  <a:lnTo>
                    <a:pt x="8" y="64"/>
                  </a:lnTo>
                  <a:lnTo>
                    <a:pt x="0" y="85"/>
                  </a:lnTo>
                  <a:lnTo>
                    <a:pt x="0" y="106"/>
                  </a:lnTo>
                  <a:lnTo>
                    <a:pt x="8" y="120"/>
                  </a:lnTo>
                  <a:lnTo>
                    <a:pt x="29" y="142"/>
                  </a:lnTo>
                  <a:lnTo>
                    <a:pt x="43" y="149"/>
                  </a:lnTo>
                  <a:lnTo>
                    <a:pt x="78" y="149"/>
                  </a:lnTo>
                  <a:lnTo>
                    <a:pt x="114" y="142"/>
                  </a:lnTo>
                  <a:lnTo>
                    <a:pt x="121" y="128"/>
                  </a:lnTo>
                  <a:lnTo>
                    <a:pt x="128" y="120"/>
                  </a:lnTo>
                  <a:lnTo>
                    <a:pt x="156" y="106"/>
                  </a:lnTo>
                  <a:lnTo>
                    <a:pt x="170" y="106"/>
                  </a:lnTo>
                  <a:lnTo>
                    <a:pt x="199" y="135"/>
                  </a:lnTo>
                  <a:lnTo>
                    <a:pt x="206" y="149"/>
                  </a:lnTo>
                  <a:lnTo>
                    <a:pt x="206" y="163"/>
                  </a:lnTo>
                  <a:lnTo>
                    <a:pt x="213" y="170"/>
                  </a:lnTo>
                  <a:lnTo>
                    <a:pt x="234" y="177"/>
                  </a:lnTo>
                  <a:lnTo>
                    <a:pt x="298" y="177"/>
                  </a:lnTo>
                  <a:lnTo>
                    <a:pt x="305" y="184"/>
                  </a:lnTo>
                  <a:lnTo>
                    <a:pt x="326" y="184"/>
                  </a:lnTo>
                  <a:lnTo>
                    <a:pt x="333" y="177"/>
                  </a:lnTo>
                  <a:lnTo>
                    <a:pt x="347" y="170"/>
                  </a:lnTo>
                  <a:lnTo>
                    <a:pt x="354" y="163"/>
                  </a:lnTo>
                  <a:lnTo>
                    <a:pt x="354" y="120"/>
                  </a:lnTo>
                  <a:lnTo>
                    <a:pt x="312" y="120"/>
                  </a:lnTo>
                  <a:lnTo>
                    <a:pt x="305" y="128"/>
                  </a:lnTo>
                  <a:lnTo>
                    <a:pt x="291" y="135"/>
                  </a:lnTo>
                  <a:lnTo>
                    <a:pt x="283" y="135"/>
                  </a:lnTo>
                  <a:lnTo>
                    <a:pt x="269" y="128"/>
                  </a:lnTo>
                  <a:lnTo>
                    <a:pt x="262" y="120"/>
                  </a:lnTo>
                  <a:lnTo>
                    <a:pt x="255" y="106"/>
                  </a:lnTo>
                  <a:lnTo>
                    <a:pt x="248" y="99"/>
                  </a:lnTo>
                  <a:lnTo>
                    <a:pt x="241" y="99"/>
                  </a:lnTo>
                  <a:lnTo>
                    <a:pt x="241" y="92"/>
                  </a:lnTo>
                  <a:lnTo>
                    <a:pt x="234" y="85"/>
                  </a:lnTo>
                  <a:lnTo>
                    <a:pt x="227" y="85"/>
                  </a:lnTo>
                  <a:lnTo>
                    <a:pt x="220" y="78"/>
                  </a:lnTo>
                  <a:lnTo>
                    <a:pt x="213" y="78"/>
                  </a:lnTo>
                  <a:lnTo>
                    <a:pt x="206" y="71"/>
                  </a:lnTo>
                  <a:lnTo>
                    <a:pt x="177" y="57"/>
                  </a:lnTo>
                  <a:lnTo>
                    <a:pt x="170" y="50"/>
                  </a:lnTo>
                  <a:lnTo>
                    <a:pt x="170" y="21"/>
                  </a:lnTo>
                  <a:lnTo>
                    <a:pt x="163" y="14"/>
                  </a:lnTo>
                  <a:lnTo>
                    <a:pt x="156" y="14"/>
                  </a:lnTo>
                  <a:lnTo>
                    <a:pt x="128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13" name="Freeform 61"/>
            <p:cNvSpPr>
              <a:spLocks/>
            </p:cNvSpPr>
            <p:nvPr/>
          </p:nvSpPr>
          <p:spPr bwMode="auto">
            <a:xfrm>
              <a:off x="4289" y="1568"/>
              <a:ext cx="297" cy="340"/>
            </a:xfrm>
            <a:custGeom>
              <a:avLst/>
              <a:gdLst>
                <a:gd name="T0" fmla="*/ 162 w 297"/>
                <a:gd name="T1" fmla="*/ 0 h 340"/>
                <a:gd name="T2" fmla="*/ 148 w 297"/>
                <a:gd name="T3" fmla="*/ 7 h 340"/>
                <a:gd name="T4" fmla="*/ 120 w 297"/>
                <a:gd name="T5" fmla="*/ 7 h 340"/>
                <a:gd name="T6" fmla="*/ 106 w 297"/>
                <a:gd name="T7" fmla="*/ 14 h 340"/>
                <a:gd name="T8" fmla="*/ 99 w 297"/>
                <a:gd name="T9" fmla="*/ 29 h 340"/>
                <a:gd name="T10" fmla="*/ 92 w 297"/>
                <a:gd name="T11" fmla="*/ 36 h 340"/>
                <a:gd name="T12" fmla="*/ 35 w 297"/>
                <a:gd name="T13" fmla="*/ 64 h 340"/>
                <a:gd name="T14" fmla="*/ 21 w 297"/>
                <a:gd name="T15" fmla="*/ 78 h 340"/>
                <a:gd name="T16" fmla="*/ 21 w 297"/>
                <a:gd name="T17" fmla="*/ 92 h 340"/>
                <a:gd name="T18" fmla="*/ 14 w 297"/>
                <a:gd name="T19" fmla="*/ 99 h 340"/>
                <a:gd name="T20" fmla="*/ 14 w 297"/>
                <a:gd name="T21" fmla="*/ 113 h 340"/>
                <a:gd name="T22" fmla="*/ 21 w 297"/>
                <a:gd name="T23" fmla="*/ 135 h 340"/>
                <a:gd name="T24" fmla="*/ 28 w 297"/>
                <a:gd name="T25" fmla="*/ 142 h 340"/>
                <a:gd name="T26" fmla="*/ 28 w 297"/>
                <a:gd name="T27" fmla="*/ 205 h 340"/>
                <a:gd name="T28" fmla="*/ 7 w 297"/>
                <a:gd name="T29" fmla="*/ 248 h 340"/>
                <a:gd name="T30" fmla="*/ 0 w 297"/>
                <a:gd name="T31" fmla="*/ 255 h 340"/>
                <a:gd name="T32" fmla="*/ 0 w 297"/>
                <a:gd name="T33" fmla="*/ 304 h 340"/>
                <a:gd name="T34" fmla="*/ 7 w 297"/>
                <a:gd name="T35" fmla="*/ 304 h 340"/>
                <a:gd name="T36" fmla="*/ 7 w 297"/>
                <a:gd name="T37" fmla="*/ 312 h 340"/>
                <a:gd name="T38" fmla="*/ 14 w 297"/>
                <a:gd name="T39" fmla="*/ 319 h 340"/>
                <a:gd name="T40" fmla="*/ 21 w 297"/>
                <a:gd name="T41" fmla="*/ 319 h 340"/>
                <a:gd name="T42" fmla="*/ 21 w 297"/>
                <a:gd name="T43" fmla="*/ 326 h 340"/>
                <a:gd name="T44" fmla="*/ 28 w 297"/>
                <a:gd name="T45" fmla="*/ 333 h 340"/>
                <a:gd name="T46" fmla="*/ 49 w 297"/>
                <a:gd name="T47" fmla="*/ 333 h 340"/>
                <a:gd name="T48" fmla="*/ 56 w 297"/>
                <a:gd name="T49" fmla="*/ 340 h 340"/>
                <a:gd name="T50" fmla="*/ 77 w 297"/>
                <a:gd name="T51" fmla="*/ 340 h 340"/>
                <a:gd name="T52" fmla="*/ 77 w 297"/>
                <a:gd name="T53" fmla="*/ 333 h 340"/>
                <a:gd name="T54" fmla="*/ 70 w 297"/>
                <a:gd name="T55" fmla="*/ 326 h 340"/>
                <a:gd name="T56" fmla="*/ 70 w 297"/>
                <a:gd name="T57" fmla="*/ 312 h 340"/>
                <a:gd name="T58" fmla="*/ 106 w 297"/>
                <a:gd name="T59" fmla="*/ 312 h 340"/>
                <a:gd name="T60" fmla="*/ 106 w 297"/>
                <a:gd name="T61" fmla="*/ 333 h 340"/>
                <a:gd name="T62" fmla="*/ 120 w 297"/>
                <a:gd name="T63" fmla="*/ 326 h 340"/>
                <a:gd name="T64" fmla="*/ 162 w 297"/>
                <a:gd name="T65" fmla="*/ 312 h 340"/>
                <a:gd name="T66" fmla="*/ 184 w 297"/>
                <a:gd name="T67" fmla="*/ 297 h 340"/>
                <a:gd name="T68" fmla="*/ 212 w 297"/>
                <a:gd name="T69" fmla="*/ 269 h 340"/>
                <a:gd name="T70" fmla="*/ 240 w 297"/>
                <a:gd name="T71" fmla="*/ 234 h 340"/>
                <a:gd name="T72" fmla="*/ 254 w 297"/>
                <a:gd name="T73" fmla="*/ 220 h 340"/>
                <a:gd name="T74" fmla="*/ 276 w 297"/>
                <a:gd name="T75" fmla="*/ 156 h 340"/>
                <a:gd name="T76" fmla="*/ 283 w 297"/>
                <a:gd name="T77" fmla="*/ 142 h 340"/>
                <a:gd name="T78" fmla="*/ 290 w 297"/>
                <a:gd name="T79" fmla="*/ 120 h 340"/>
                <a:gd name="T80" fmla="*/ 297 w 297"/>
                <a:gd name="T81" fmla="*/ 106 h 340"/>
                <a:gd name="T82" fmla="*/ 297 w 297"/>
                <a:gd name="T83" fmla="*/ 43 h 340"/>
                <a:gd name="T84" fmla="*/ 290 w 297"/>
                <a:gd name="T85" fmla="*/ 29 h 340"/>
                <a:gd name="T86" fmla="*/ 276 w 297"/>
                <a:gd name="T87" fmla="*/ 21 h 340"/>
                <a:gd name="T88" fmla="*/ 261 w 297"/>
                <a:gd name="T89" fmla="*/ 7 h 340"/>
                <a:gd name="T90" fmla="*/ 240 w 297"/>
                <a:gd name="T91" fmla="*/ 7 h 340"/>
                <a:gd name="T92" fmla="*/ 219 w 297"/>
                <a:gd name="T93" fmla="*/ 0 h 340"/>
                <a:gd name="T94" fmla="*/ 162 w 297"/>
                <a:gd name="T95" fmla="*/ 0 h 3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97"/>
                <a:gd name="T145" fmla="*/ 0 h 340"/>
                <a:gd name="T146" fmla="*/ 297 w 297"/>
                <a:gd name="T147" fmla="*/ 340 h 34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97" h="340">
                  <a:moveTo>
                    <a:pt x="162" y="0"/>
                  </a:moveTo>
                  <a:lnTo>
                    <a:pt x="148" y="7"/>
                  </a:lnTo>
                  <a:lnTo>
                    <a:pt x="120" y="7"/>
                  </a:lnTo>
                  <a:lnTo>
                    <a:pt x="106" y="14"/>
                  </a:lnTo>
                  <a:lnTo>
                    <a:pt x="99" y="29"/>
                  </a:lnTo>
                  <a:lnTo>
                    <a:pt x="92" y="36"/>
                  </a:lnTo>
                  <a:lnTo>
                    <a:pt x="35" y="64"/>
                  </a:lnTo>
                  <a:lnTo>
                    <a:pt x="21" y="78"/>
                  </a:lnTo>
                  <a:lnTo>
                    <a:pt x="21" y="92"/>
                  </a:lnTo>
                  <a:lnTo>
                    <a:pt x="14" y="99"/>
                  </a:lnTo>
                  <a:lnTo>
                    <a:pt x="14" y="113"/>
                  </a:lnTo>
                  <a:lnTo>
                    <a:pt x="21" y="135"/>
                  </a:lnTo>
                  <a:lnTo>
                    <a:pt x="28" y="142"/>
                  </a:lnTo>
                  <a:lnTo>
                    <a:pt x="28" y="205"/>
                  </a:lnTo>
                  <a:lnTo>
                    <a:pt x="7" y="248"/>
                  </a:lnTo>
                  <a:lnTo>
                    <a:pt x="0" y="255"/>
                  </a:lnTo>
                  <a:lnTo>
                    <a:pt x="0" y="304"/>
                  </a:lnTo>
                  <a:lnTo>
                    <a:pt x="7" y="304"/>
                  </a:lnTo>
                  <a:lnTo>
                    <a:pt x="7" y="312"/>
                  </a:lnTo>
                  <a:lnTo>
                    <a:pt x="14" y="319"/>
                  </a:lnTo>
                  <a:lnTo>
                    <a:pt x="21" y="319"/>
                  </a:lnTo>
                  <a:lnTo>
                    <a:pt x="21" y="326"/>
                  </a:lnTo>
                  <a:lnTo>
                    <a:pt x="28" y="333"/>
                  </a:lnTo>
                  <a:lnTo>
                    <a:pt x="49" y="333"/>
                  </a:lnTo>
                  <a:lnTo>
                    <a:pt x="56" y="340"/>
                  </a:lnTo>
                  <a:lnTo>
                    <a:pt x="77" y="340"/>
                  </a:lnTo>
                  <a:lnTo>
                    <a:pt x="77" y="333"/>
                  </a:lnTo>
                  <a:lnTo>
                    <a:pt x="70" y="326"/>
                  </a:lnTo>
                  <a:lnTo>
                    <a:pt x="70" y="312"/>
                  </a:lnTo>
                  <a:lnTo>
                    <a:pt x="106" y="312"/>
                  </a:lnTo>
                  <a:lnTo>
                    <a:pt x="106" y="333"/>
                  </a:lnTo>
                  <a:lnTo>
                    <a:pt x="120" y="326"/>
                  </a:lnTo>
                  <a:lnTo>
                    <a:pt x="162" y="312"/>
                  </a:lnTo>
                  <a:lnTo>
                    <a:pt x="184" y="297"/>
                  </a:lnTo>
                  <a:lnTo>
                    <a:pt x="212" y="269"/>
                  </a:lnTo>
                  <a:lnTo>
                    <a:pt x="240" y="234"/>
                  </a:lnTo>
                  <a:lnTo>
                    <a:pt x="254" y="220"/>
                  </a:lnTo>
                  <a:lnTo>
                    <a:pt x="276" y="156"/>
                  </a:lnTo>
                  <a:lnTo>
                    <a:pt x="283" y="142"/>
                  </a:lnTo>
                  <a:lnTo>
                    <a:pt x="290" y="120"/>
                  </a:lnTo>
                  <a:lnTo>
                    <a:pt x="297" y="106"/>
                  </a:lnTo>
                  <a:lnTo>
                    <a:pt x="297" y="43"/>
                  </a:lnTo>
                  <a:lnTo>
                    <a:pt x="290" y="29"/>
                  </a:lnTo>
                  <a:lnTo>
                    <a:pt x="276" y="21"/>
                  </a:lnTo>
                  <a:lnTo>
                    <a:pt x="261" y="7"/>
                  </a:lnTo>
                  <a:lnTo>
                    <a:pt x="240" y="7"/>
                  </a:lnTo>
                  <a:lnTo>
                    <a:pt x="219" y="0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14" name="Freeform 62"/>
            <p:cNvSpPr>
              <a:spLocks/>
            </p:cNvSpPr>
            <p:nvPr/>
          </p:nvSpPr>
          <p:spPr bwMode="auto">
            <a:xfrm>
              <a:off x="3801" y="1427"/>
              <a:ext cx="820" cy="636"/>
            </a:xfrm>
            <a:custGeom>
              <a:avLst/>
              <a:gdLst>
                <a:gd name="T0" fmla="*/ 558 w 820"/>
                <a:gd name="T1" fmla="*/ 70 h 636"/>
                <a:gd name="T2" fmla="*/ 502 w 820"/>
                <a:gd name="T3" fmla="*/ 56 h 636"/>
                <a:gd name="T4" fmla="*/ 459 w 820"/>
                <a:gd name="T5" fmla="*/ 63 h 636"/>
                <a:gd name="T6" fmla="*/ 424 w 820"/>
                <a:gd name="T7" fmla="*/ 92 h 636"/>
                <a:gd name="T8" fmla="*/ 410 w 820"/>
                <a:gd name="T9" fmla="*/ 113 h 636"/>
                <a:gd name="T10" fmla="*/ 396 w 820"/>
                <a:gd name="T11" fmla="*/ 141 h 636"/>
                <a:gd name="T12" fmla="*/ 389 w 820"/>
                <a:gd name="T13" fmla="*/ 184 h 636"/>
                <a:gd name="T14" fmla="*/ 396 w 820"/>
                <a:gd name="T15" fmla="*/ 240 h 636"/>
                <a:gd name="T16" fmla="*/ 396 w 820"/>
                <a:gd name="T17" fmla="*/ 297 h 636"/>
                <a:gd name="T18" fmla="*/ 389 w 820"/>
                <a:gd name="T19" fmla="*/ 318 h 636"/>
                <a:gd name="T20" fmla="*/ 375 w 820"/>
                <a:gd name="T21" fmla="*/ 346 h 636"/>
                <a:gd name="T22" fmla="*/ 360 w 820"/>
                <a:gd name="T23" fmla="*/ 353 h 636"/>
                <a:gd name="T24" fmla="*/ 325 w 820"/>
                <a:gd name="T25" fmla="*/ 368 h 636"/>
                <a:gd name="T26" fmla="*/ 247 w 820"/>
                <a:gd name="T27" fmla="*/ 382 h 636"/>
                <a:gd name="T28" fmla="*/ 198 w 820"/>
                <a:gd name="T29" fmla="*/ 389 h 636"/>
                <a:gd name="T30" fmla="*/ 141 w 820"/>
                <a:gd name="T31" fmla="*/ 403 h 636"/>
                <a:gd name="T32" fmla="*/ 92 w 820"/>
                <a:gd name="T33" fmla="*/ 410 h 636"/>
                <a:gd name="T34" fmla="*/ 56 w 820"/>
                <a:gd name="T35" fmla="*/ 417 h 636"/>
                <a:gd name="T36" fmla="*/ 28 w 820"/>
                <a:gd name="T37" fmla="*/ 431 h 636"/>
                <a:gd name="T38" fmla="*/ 7 w 820"/>
                <a:gd name="T39" fmla="*/ 453 h 636"/>
                <a:gd name="T40" fmla="*/ 0 w 820"/>
                <a:gd name="T41" fmla="*/ 474 h 636"/>
                <a:gd name="T42" fmla="*/ 7 w 820"/>
                <a:gd name="T43" fmla="*/ 495 h 636"/>
                <a:gd name="T44" fmla="*/ 21 w 820"/>
                <a:gd name="T45" fmla="*/ 509 h 636"/>
                <a:gd name="T46" fmla="*/ 35 w 820"/>
                <a:gd name="T47" fmla="*/ 530 h 636"/>
                <a:gd name="T48" fmla="*/ 148 w 820"/>
                <a:gd name="T49" fmla="*/ 601 h 636"/>
                <a:gd name="T50" fmla="*/ 212 w 820"/>
                <a:gd name="T51" fmla="*/ 629 h 636"/>
                <a:gd name="T52" fmla="*/ 275 w 820"/>
                <a:gd name="T53" fmla="*/ 636 h 636"/>
                <a:gd name="T54" fmla="*/ 346 w 820"/>
                <a:gd name="T55" fmla="*/ 629 h 636"/>
                <a:gd name="T56" fmla="*/ 417 w 820"/>
                <a:gd name="T57" fmla="*/ 615 h 636"/>
                <a:gd name="T58" fmla="*/ 466 w 820"/>
                <a:gd name="T59" fmla="*/ 608 h 636"/>
                <a:gd name="T60" fmla="*/ 565 w 820"/>
                <a:gd name="T61" fmla="*/ 608 h 636"/>
                <a:gd name="T62" fmla="*/ 608 w 820"/>
                <a:gd name="T63" fmla="*/ 601 h 636"/>
                <a:gd name="T64" fmla="*/ 629 w 820"/>
                <a:gd name="T65" fmla="*/ 587 h 636"/>
                <a:gd name="T66" fmla="*/ 686 w 820"/>
                <a:gd name="T67" fmla="*/ 545 h 636"/>
                <a:gd name="T68" fmla="*/ 714 w 820"/>
                <a:gd name="T69" fmla="*/ 516 h 636"/>
                <a:gd name="T70" fmla="*/ 735 w 820"/>
                <a:gd name="T71" fmla="*/ 488 h 636"/>
                <a:gd name="T72" fmla="*/ 778 w 820"/>
                <a:gd name="T73" fmla="*/ 403 h 636"/>
                <a:gd name="T74" fmla="*/ 792 w 820"/>
                <a:gd name="T75" fmla="*/ 353 h 636"/>
                <a:gd name="T76" fmla="*/ 806 w 820"/>
                <a:gd name="T77" fmla="*/ 297 h 636"/>
                <a:gd name="T78" fmla="*/ 813 w 820"/>
                <a:gd name="T79" fmla="*/ 254 h 636"/>
                <a:gd name="T80" fmla="*/ 820 w 820"/>
                <a:gd name="T81" fmla="*/ 191 h 636"/>
                <a:gd name="T82" fmla="*/ 820 w 820"/>
                <a:gd name="T83" fmla="*/ 162 h 636"/>
                <a:gd name="T84" fmla="*/ 813 w 820"/>
                <a:gd name="T85" fmla="*/ 141 h 636"/>
                <a:gd name="T86" fmla="*/ 799 w 820"/>
                <a:gd name="T87" fmla="*/ 120 h 636"/>
                <a:gd name="T88" fmla="*/ 778 w 820"/>
                <a:gd name="T89" fmla="*/ 106 h 636"/>
                <a:gd name="T90" fmla="*/ 742 w 820"/>
                <a:gd name="T91" fmla="*/ 70 h 636"/>
                <a:gd name="T92" fmla="*/ 714 w 820"/>
                <a:gd name="T93" fmla="*/ 56 h 636"/>
                <a:gd name="T94" fmla="*/ 700 w 820"/>
                <a:gd name="T95" fmla="*/ 42 h 636"/>
                <a:gd name="T96" fmla="*/ 686 w 820"/>
                <a:gd name="T97" fmla="*/ 14 h 636"/>
                <a:gd name="T98" fmla="*/ 679 w 820"/>
                <a:gd name="T99" fmla="*/ 7 h 636"/>
                <a:gd name="T100" fmla="*/ 665 w 820"/>
                <a:gd name="T101" fmla="*/ 0 h 636"/>
                <a:gd name="T102" fmla="*/ 665 w 820"/>
                <a:gd name="T103" fmla="*/ 7 h 636"/>
                <a:gd name="T104" fmla="*/ 650 w 820"/>
                <a:gd name="T105" fmla="*/ 14 h 636"/>
                <a:gd name="T106" fmla="*/ 622 w 820"/>
                <a:gd name="T107" fmla="*/ 42 h 636"/>
                <a:gd name="T108" fmla="*/ 587 w 820"/>
                <a:gd name="T109" fmla="*/ 70 h 636"/>
                <a:gd name="T110" fmla="*/ 558 w 820"/>
                <a:gd name="T111" fmla="*/ 70 h 6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20"/>
                <a:gd name="T169" fmla="*/ 0 h 636"/>
                <a:gd name="T170" fmla="*/ 820 w 820"/>
                <a:gd name="T171" fmla="*/ 636 h 6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20" h="636">
                  <a:moveTo>
                    <a:pt x="558" y="70"/>
                  </a:moveTo>
                  <a:lnTo>
                    <a:pt x="502" y="56"/>
                  </a:lnTo>
                  <a:lnTo>
                    <a:pt x="459" y="63"/>
                  </a:lnTo>
                  <a:lnTo>
                    <a:pt x="424" y="92"/>
                  </a:lnTo>
                  <a:lnTo>
                    <a:pt x="410" y="113"/>
                  </a:lnTo>
                  <a:lnTo>
                    <a:pt x="396" y="141"/>
                  </a:lnTo>
                  <a:lnTo>
                    <a:pt x="389" y="184"/>
                  </a:lnTo>
                  <a:lnTo>
                    <a:pt x="396" y="240"/>
                  </a:lnTo>
                  <a:lnTo>
                    <a:pt x="396" y="297"/>
                  </a:lnTo>
                  <a:lnTo>
                    <a:pt x="389" y="318"/>
                  </a:lnTo>
                  <a:lnTo>
                    <a:pt x="375" y="346"/>
                  </a:lnTo>
                  <a:lnTo>
                    <a:pt x="360" y="353"/>
                  </a:lnTo>
                  <a:lnTo>
                    <a:pt x="325" y="368"/>
                  </a:lnTo>
                  <a:lnTo>
                    <a:pt x="247" y="382"/>
                  </a:lnTo>
                  <a:lnTo>
                    <a:pt x="198" y="389"/>
                  </a:lnTo>
                  <a:lnTo>
                    <a:pt x="141" y="403"/>
                  </a:lnTo>
                  <a:lnTo>
                    <a:pt x="92" y="410"/>
                  </a:lnTo>
                  <a:lnTo>
                    <a:pt x="56" y="417"/>
                  </a:lnTo>
                  <a:lnTo>
                    <a:pt x="28" y="431"/>
                  </a:lnTo>
                  <a:lnTo>
                    <a:pt x="7" y="453"/>
                  </a:lnTo>
                  <a:lnTo>
                    <a:pt x="0" y="474"/>
                  </a:lnTo>
                  <a:lnTo>
                    <a:pt x="7" y="495"/>
                  </a:lnTo>
                  <a:lnTo>
                    <a:pt x="21" y="509"/>
                  </a:lnTo>
                  <a:lnTo>
                    <a:pt x="35" y="530"/>
                  </a:lnTo>
                  <a:lnTo>
                    <a:pt x="148" y="601"/>
                  </a:lnTo>
                  <a:lnTo>
                    <a:pt x="212" y="629"/>
                  </a:lnTo>
                  <a:lnTo>
                    <a:pt x="275" y="636"/>
                  </a:lnTo>
                  <a:lnTo>
                    <a:pt x="346" y="629"/>
                  </a:lnTo>
                  <a:lnTo>
                    <a:pt x="417" y="615"/>
                  </a:lnTo>
                  <a:lnTo>
                    <a:pt x="466" y="608"/>
                  </a:lnTo>
                  <a:lnTo>
                    <a:pt x="565" y="608"/>
                  </a:lnTo>
                  <a:lnTo>
                    <a:pt x="608" y="601"/>
                  </a:lnTo>
                  <a:lnTo>
                    <a:pt x="629" y="587"/>
                  </a:lnTo>
                  <a:lnTo>
                    <a:pt x="686" y="545"/>
                  </a:lnTo>
                  <a:lnTo>
                    <a:pt x="714" y="516"/>
                  </a:lnTo>
                  <a:lnTo>
                    <a:pt x="735" y="488"/>
                  </a:lnTo>
                  <a:lnTo>
                    <a:pt x="778" y="403"/>
                  </a:lnTo>
                  <a:lnTo>
                    <a:pt x="792" y="353"/>
                  </a:lnTo>
                  <a:lnTo>
                    <a:pt x="806" y="297"/>
                  </a:lnTo>
                  <a:lnTo>
                    <a:pt x="813" y="254"/>
                  </a:lnTo>
                  <a:lnTo>
                    <a:pt x="820" y="191"/>
                  </a:lnTo>
                  <a:lnTo>
                    <a:pt x="820" y="162"/>
                  </a:lnTo>
                  <a:lnTo>
                    <a:pt x="813" y="141"/>
                  </a:lnTo>
                  <a:lnTo>
                    <a:pt x="799" y="120"/>
                  </a:lnTo>
                  <a:lnTo>
                    <a:pt x="778" y="106"/>
                  </a:lnTo>
                  <a:lnTo>
                    <a:pt x="742" y="70"/>
                  </a:lnTo>
                  <a:lnTo>
                    <a:pt x="714" y="56"/>
                  </a:lnTo>
                  <a:lnTo>
                    <a:pt x="700" y="42"/>
                  </a:lnTo>
                  <a:lnTo>
                    <a:pt x="686" y="14"/>
                  </a:lnTo>
                  <a:lnTo>
                    <a:pt x="679" y="7"/>
                  </a:lnTo>
                  <a:lnTo>
                    <a:pt x="665" y="0"/>
                  </a:lnTo>
                  <a:lnTo>
                    <a:pt x="665" y="7"/>
                  </a:lnTo>
                  <a:lnTo>
                    <a:pt x="650" y="14"/>
                  </a:lnTo>
                  <a:lnTo>
                    <a:pt x="622" y="42"/>
                  </a:lnTo>
                  <a:lnTo>
                    <a:pt x="587" y="70"/>
                  </a:lnTo>
                  <a:lnTo>
                    <a:pt x="558" y="70"/>
                  </a:lnTo>
                  <a:close/>
                </a:path>
              </a:pathLst>
            </a:cu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15" name="Freeform 63"/>
            <p:cNvSpPr>
              <a:spLocks/>
            </p:cNvSpPr>
            <p:nvPr/>
          </p:nvSpPr>
          <p:spPr bwMode="auto">
            <a:xfrm>
              <a:off x="3999" y="54"/>
              <a:ext cx="580" cy="771"/>
            </a:xfrm>
            <a:custGeom>
              <a:avLst/>
              <a:gdLst>
                <a:gd name="T0" fmla="*/ 7 w 580"/>
                <a:gd name="T1" fmla="*/ 21 h 771"/>
                <a:gd name="T2" fmla="*/ 21 w 580"/>
                <a:gd name="T3" fmla="*/ 14 h 771"/>
                <a:gd name="T4" fmla="*/ 35 w 580"/>
                <a:gd name="T5" fmla="*/ 0 h 771"/>
                <a:gd name="T6" fmla="*/ 254 w 580"/>
                <a:gd name="T7" fmla="*/ 0 h 771"/>
                <a:gd name="T8" fmla="*/ 276 w 580"/>
                <a:gd name="T9" fmla="*/ 21 h 771"/>
                <a:gd name="T10" fmla="*/ 360 w 580"/>
                <a:gd name="T11" fmla="*/ 64 h 771"/>
                <a:gd name="T12" fmla="*/ 389 w 580"/>
                <a:gd name="T13" fmla="*/ 85 h 771"/>
                <a:gd name="T14" fmla="*/ 424 w 580"/>
                <a:gd name="T15" fmla="*/ 99 h 771"/>
                <a:gd name="T16" fmla="*/ 445 w 580"/>
                <a:gd name="T17" fmla="*/ 113 h 771"/>
                <a:gd name="T18" fmla="*/ 452 w 580"/>
                <a:gd name="T19" fmla="*/ 120 h 771"/>
                <a:gd name="T20" fmla="*/ 445 w 580"/>
                <a:gd name="T21" fmla="*/ 127 h 771"/>
                <a:gd name="T22" fmla="*/ 445 w 580"/>
                <a:gd name="T23" fmla="*/ 135 h 771"/>
                <a:gd name="T24" fmla="*/ 488 w 580"/>
                <a:gd name="T25" fmla="*/ 163 h 771"/>
                <a:gd name="T26" fmla="*/ 495 w 580"/>
                <a:gd name="T27" fmla="*/ 177 h 771"/>
                <a:gd name="T28" fmla="*/ 509 w 580"/>
                <a:gd name="T29" fmla="*/ 198 h 771"/>
                <a:gd name="T30" fmla="*/ 523 w 580"/>
                <a:gd name="T31" fmla="*/ 234 h 771"/>
                <a:gd name="T32" fmla="*/ 523 w 580"/>
                <a:gd name="T33" fmla="*/ 290 h 771"/>
                <a:gd name="T34" fmla="*/ 530 w 580"/>
                <a:gd name="T35" fmla="*/ 304 h 771"/>
                <a:gd name="T36" fmla="*/ 551 w 580"/>
                <a:gd name="T37" fmla="*/ 318 h 771"/>
                <a:gd name="T38" fmla="*/ 566 w 580"/>
                <a:gd name="T39" fmla="*/ 326 h 771"/>
                <a:gd name="T40" fmla="*/ 573 w 580"/>
                <a:gd name="T41" fmla="*/ 340 h 771"/>
                <a:gd name="T42" fmla="*/ 580 w 580"/>
                <a:gd name="T43" fmla="*/ 375 h 771"/>
                <a:gd name="T44" fmla="*/ 580 w 580"/>
                <a:gd name="T45" fmla="*/ 418 h 771"/>
                <a:gd name="T46" fmla="*/ 516 w 580"/>
                <a:gd name="T47" fmla="*/ 545 h 771"/>
                <a:gd name="T48" fmla="*/ 495 w 580"/>
                <a:gd name="T49" fmla="*/ 580 h 771"/>
                <a:gd name="T50" fmla="*/ 467 w 580"/>
                <a:gd name="T51" fmla="*/ 637 h 771"/>
                <a:gd name="T52" fmla="*/ 452 w 580"/>
                <a:gd name="T53" fmla="*/ 679 h 771"/>
                <a:gd name="T54" fmla="*/ 452 w 580"/>
                <a:gd name="T55" fmla="*/ 701 h 771"/>
                <a:gd name="T56" fmla="*/ 445 w 580"/>
                <a:gd name="T57" fmla="*/ 715 h 771"/>
                <a:gd name="T58" fmla="*/ 438 w 580"/>
                <a:gd name="T59" fmla="*/ 736 h 771"/>
                <a:gd name="T60" fmla="*/ 431 w 580"/>
                <a:gd name="T61" fmla="*/ 750 h 771"/>
                <a:gd name="T62" fmla="*/ 403 w 580"/>
                <a:gd name="T63" fmla="*/ 757 h 771"/>
                <a:gd name="T64" fmla="*/ 353 w 580"/>
                <a:gd name="T65" fmla="*/ 764 h 771"/>
                <a:gd name="T66" fmla="*/ 290 w 580"/>
                <a:gd name="T67" fmla="*/ 771 h 771"/>
                <a:gd name="T68" fmla="*/ 212 w 580"/>
                <a:gd name="T69" fmla="*/ 771 h 771"/>
                <a:gd name="T70" fmla="*/ 120 w 580"/>
                <a:gd name="T71" fmla="*/ 764 h 771"/>
                <a:gd name="T72" fmla="*/ 99 w 580"/>
                <a:gd name="T73" fmla="*/ 757 h 771"/>
                <a:gd name="T74" fmla="*/ 77 w 580"/>
                <a:gd name="T75" fmla="*/ 729 h 771"/>
                <a:gd name="T76" fmla="*/ 63 w 580"/>
                <a:gd name="T77" fmla="*/ 693 h 771"/>
                <a:gd name="T78" fmla="*/ 35 w 580"/>
                <a:gd name="T79" fmla="*/ 594 h 771"/>
                <a:gd name="T80" fmla="*/ 28 w 580"/>
                <a:gd name="T81" fmla="*/ 531 h 771"/>
                <a:gd name="T82" fmla="*/ 0 w 580"/>
                <a:gd name="T83" fmla="*/ 262 h 771"/>
                <a:gd name="T84" fmla="*/ 0 w 580"/>
                <a:gd name="T85" fmla="*/ 57 h 771"/>
                <a:gd name="T86" fmla="*/ 7 w 580"/>
                <a:gd name="T87" fmla="*/ 28 h 771"/>
                <a:gd name="T88" fmla="*/ 7 w 580"/>
                <a:gd name="T89" fmla="*/ 21 h 77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80"/>
                <a:gd name="T136" fmla="*/ 0 h 771"/>
                <a:gd name="T137" fmla="*/ 580 w 580"/>
                <a:gd name="T138" fmla="*/ 771 h 771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80" h="771">
                  <a:moveTo>
                    <a:pt x="7" y="21"/>
                  </a:moveTo>
                  <a:lnTo>
                    <a:pt x="21" y="14"/>
                  </a:lnTo>
                  <a:lnTo>
                    <a:pt x="35" y="0"/>
                  </a:lnTo>
                  <a:lnTo>
                    <a:pt x="254" y="0"/>
                  </a:lnTo>
                  <a:lnTo>
                    <a:pt x="276" y="21"/>
                  </a:lnTo>
                  <a:lnTo>
                    <a:pt x="360" y="64"/>
                  </a:lnTo>
                  <a:lnTo>
                    <a:pt x="389" y="85"/>
                  </a:lnTo>
                  <a:lnTo>
                    <a:pt x="424" y="99"/>
                  </a:lnTo>
                  <a:lnTo>
                    <a:pt x="445" y="113"/>
                  </a:lnTo>
                  <a:lnTo>
                    <a:pt x="452" y="120"/>
                  </a:lnTo>
                  <a:lnTo>
                    <a:pt x="445" y="127"/>
                  </a:lnTo>
                  <a:lnTo>
                    <a:pt x="445" y="135"/>
                  </a:lnTo>
                  <a:lnTo>
                    <a:pt x="488" y="163"/>
                  </a:lnTo>
                  <a:lnTo>
                    <a:pt x="495" y="177"/>
                  </a:lnTo>
                  <a:lnTo>
                    <a:pt x="509" y="198"/>
                  </a:lnTo>
                  <a:lnTo>
                    <a:pt x="523" y="234"/>
                  </a:lnTo>
                  <a:lnTo>
                    <a:pt x="523" y="290"/>
                  </a:lnTo>
                  <a:lnTo>
                    <a:pt x="530" y="304"/>
                  </a:lnTo>
                  <a:lnTo>
                    <a:pt x="551" y="318"/>
                  </a:lnTo>
                  <a:lnTo>
                    <a:pt x="566" y="326"/>
                  </a:lnTo>
                  <a:lnTo>
                    <a:pt x="573" y="340"/>
                  </a:lnTo>
                  <a:lnTo>
                    <a:pt x="580" y="375"/>
                  </a:lnTo>
                  <a:lnTo>
                    <a:pt x="580" y="418"/>
                  </a:lnTo>
                  <a:lnTo>
                    <a:pt x="516" y="545"/>
                  </a:lnTo>
                  <a:lnTo>
                    <a:pt x="495" y="580"/>
                  </a:lnTo>
                  <a:lnTo>
                    <a:pt x="467" y="637"/>
                  </a:lnTo>
                  <a:lnTo>
                    <a:pt x="452" y="679"/>
                  </a:lnTo>
                  <a:lnTo>
                    <a:pt x="452" y="701"/>
                  </a:lnTo>
                  <a:lnTo>
                    <a:pt x="445" y="715"/>
                  </a:lnTo>
                  <a:lnTo>
                    <a:pt x="438" y="736"/>
                  </a:lnTo>
                  <a:lnTo>
                    <a:pt x="431" y="750"/>
                  </a:lnTo>
                  <a:lnTo>
                    <a:pt x="403" y="757"/>
                  </a:lnTo>
                  <a:lnTo>
                    <a:pt x="353" y="764"/>
                  </a:lnTo>
                  <a:lnTo>
                    <a:pt x="290" y="771"/>
                  </a:lnTo>
                  <a:lnTo>
                    <a:pt x="212" y="771"/>
                  </a:lnTo>
                  <a:lnTo>
                    <a:pt x="120" y="764"/>
                  </a:lnTo>
                  <a:lnTo>
                    <a:pt x="99" y="757"/>
                  </a:lnTo>
                  <a:lnTo>
                    <a:pt x="77" y="729"/>
                  </a:lnTo>
                  <a:lnTo>
                    <a:pt x="63" y="693"/>
                  </a:lnTo>
                  <a:lnTo>
                    <a:pt x="35" y="594"/>
                  </a:lnTo>
                  <a:lnTo>
                    <a:pt x="28" y="531"/>
                  </a:lnTo>
                  <a:lnTo>
                    <a:pt x="0" y="262"/>
                  </a:lnTo>
                  <a:lnTo>
                    <a:pt x="0" y="57"/>
                  </a:lnTo>
                  <a:lnTo>
                    <a:pt x="7" y="28"/>
                  </a:lnTo>
                  <a:lnTo>
                    <a:pt x="7" y="21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16" name="Freeform 64"/>
            <p:cNvSpPr>
              <a:spLocks/>
            </p:cNvSpPr>
            <p:nvPr/>
          </p:nvSpPr>
          <p:spPr bwMode="auto">
            <a:xfrm>
              <a:off x="3327" y="712"/>
              <a:ext cx="1124" cy="743"/>
            </a:xfrm>
            <a:custGeom>
              <a:avLst/>
              <a:gdLst>
                <a:gd name="T0" fmla="*/ 926 w 1124"/>
                <a:gd name="T1" fmla="*/ 743 h 743"/>
                <a:gd name="T2" fmla="*/ 983 w 1124"/>
                <a:gd name="T3" fmla="*/ 729 h 743"/>
                <a:gd name="T4" fmla="*/ 1004 w 1124"/>
                <a:gd name="T5" fmla="*/ 722 h 743"/>
                <a:gd name="T6" fmla="*/ 1018 w 1124"/>
                <a:gd name="T7" fmla="*/ 715 h 743"/>
                <a:gd name="T8" fmla="*/ 1032 w 1124"/>
                <a:gd name="T9" fmla="*/ 672 h 743"/>
                <a:gd name="T10" fmla="*/ 1032 w 1124"/>
                <a:gd name="T11" fmla="*/ 644 h 743"/>
                <a:gd name="T12" fmla="*/ 1018 w 1124"/>
                <a:gd name="T13" fmla="*/ 587 h 743"/>
                <a:gd name="T14" fmla="*/ 1004 w 1124"/>
                <a:gd name="T15" fmla="*/ 566 h 743"/>
                <a:gd name="T16" fmla="*/ 1004 w 1124"/>
                <a:gd name="T17" fmla="*/ 552 h 743"/>
                <a:gd name="T18" fmla="*/ 997 w 1124"/>
                <a:gd name="T19" fmla="*/ 531 h 743"/>
                <a:gd name="T20" fmla="*/ 997 w 1124"/>
                <a:gd name="T21" fmla="*/ 418 h 743"/>
                <a:gd name="T22" fmla="*/ 1004 w 1124"/>
                <a:gd name="T23" fmla="*/ 403 h 743"/>
                <a:gd name="T24" fmla="*/ 1011 w 1124"/>
                <a:gd name="T25" fmla="*/ 382 h 743"/>
                <a:gd name="T26" fmla="*/ 1018 w 1124"/>
                <a:gd name="T27" fmla="*/ 375 h 743"/>
                <a:gd name="T28" fmla="*/ 1025 w 1124"/>
                <a:gd name="T29" fmla="*/ 361 h 743"/>
                <a:gd name="T30" fmla="*/ 1039 w 1124"/>
                <a:gd name="T31" fmla="*/ 354 h 743"/>
                <a:gd name="T32" fmla="*/ 1061 w 1124"/>
                <a:gd name="T33" fmla="*/ 354 h 743"/>
                <a:gd name="T34" fmla="*/ 1082 w 1124"/>
                <a:gd name="T35" fmla="*/ 340 h 743"/>
                <a:gd name="T36" fmla="*/ 1110 w 1124"/>
                <a:gd name="T37" fmla="*/ 311 h 743"/>
                <a:gd name="T38" fmla="*/ 1117 w 1124"/>
                <a:gd name="T39" fmla="*/ 297 h 743"/>
                <a:gd name="T40" fmla="*/ 1117 w 1124"/>
                <a:gd name="T41" fmla="*/ 219 h 743"/>
                <a:gd name="T42" fmla="*/ 1124 w 1124"/>
                <a:gd name="T43" fmla="*/ 198 h 743"/>
                <a:gd name="T44" fmla="*/ 1124 w 1124"/>
                <a:gd name="T45" fmla="*/ 43 h 743"/>
                <a:gd name="T46" fmla="*/ 1110 w 1124"/>
                <a:gd name="T47" fmla="*/ 14 h 743"/>
                <a:gd name="T48" fmla="*/ 1103 w 1124"/>
                <a:gd name="T49" fmla="*/ 14 h 743"/>
                <a:gd name="T50" fmla="*/ 1089 w 1124"/>
                <a:gd name="T51" fmla="*/ 7 h 743"/>
                <a:gd name="T52" fmla="*/ 1047 w 1124"/>
                <a:gd name="T53" fmla="*/ 7 h 743"/>
                <a:gd name="T54" fmla="*/ 1018 w 1124"/>
                <a:gd name="T55" fmla="*/ 0 h 743"/>
                <a:gd name="T56" fmla="*/ 728 w 1124"/>
                <a:gd name="T57" fmla="*/ 0 h 743"/>
                <a:gd name="T58" fmla="*/ 650 w 1124"/>
                <a:gd name="T59" fmla="*/ 7 h 743"/>
                <a:gd name="T60" fmla="*/ 566 w 1124"/>
                <a:gd name="T61" fmla="*/ 14 h 743"/>
                <a:gd name="T62" fmla="*/ 481 w 1124"/>
                <a:gd name="T63" fmla="*/ 28 h 743"/>
                <a:gd name="T64" fmla="*/ 403 w 1124"/>
                <a:gd name="T65" fmla="*/ 43 h 743"/>
                <a:gd name="T66" fmla="*/ 332 w 1124"/>
                <a:gd name="T67" fmla="*/ 64 h 743"/>
                <a:gd name="T68" fmla="*/ 261 w 1124"/>
                <a:gd name="T69" fmla="*/ 99 h 743"/>
                <a:gd name="T70" fmla="*/ 198 w 1124"/>
                <a:gd name="T71" fmla="*/ 135 h 743"/>
                <a:gd name="T72" fmla="*/ 148 w 1124"/>
                <a:gd name="T73" fmla="*/ 170 h 743"/>
                <a:gd name="T74" fmla="*/ 113 w 1124"/>
                <a:gd name="T75" fmla="*/ 212 h 743"/>
                <a:gd name="T76" fmla="*/ 92 w 1124"/>
                <a:gd name="T77" fmla="*/ 255 h 743"/>
                <a:gd name="T78" fmla="*/ 56 w 1124"/>
                <a:gd name="T79" fmla="*/ 347 h 743"/>
                <a:gd name="T80" fmla="*/ 21 w 1124"/>
                <a:gd name="T81" fmla="*/ 425 h 743"/>
                <a:gd name="T82" fmla="*/ 0 w 1124"/>
                <a:gd name="T83" fmla="*/ 495 h 743"/>
                <a:gd name="T84" fmla="*/ 7 w 1124"/>
                <a:gd name="T85" fmla="*/ 510 h 743"/>
                <a:gd name="T86" fmla="*/ 35 w 1124"/>
                <a:gd name="T87" fmla="*/ 524 h 743"/>
                <a:gd name="T88" fmla="*/ 77 w 1124"/>
                <a:gd name="T89" fmla="*/ 538 h 743"/>
                <a:gd name="T90" fmla="*/ 134 w 1124"/>
                <a:gd name="T91" fmla="*/ 559 h 743"/>
                <a:gd name="T92" fmla="*/ 205 w 1124"/>
                <a:gd name="T93" fmla="*/ 573 h 743"/>
                <a:gd name="T94" fmla="*/ 283 w 1124"/>
                <a:gd name="T95" fmla="*/ 594 h 743"/>
                <a:gd name="T96" fmla="*/ 445 w 1124"/>
                <a:gd name="T97" fmla="*/ 644 h 743"/>
                <a:gd name="T98" fmla="*/ 615 w 1124"/>
                <a:gd name="T99" fmla="*/ 679 h 743"/>
                <a:gd name="T100" fmla="*/ 693 w 1124"/>
                <a:gd name="T101" fmla="*/ 701 h 743"/>
                <a:gd name="T102" fmla="*/ 771 w 1124"/>
                <a:gd name="T103" fmla="*/ 715 h 743"/>
                <a:gd name="T104" fmla="*/ 827 w 1124"/>
                <a:gd name="T105" fmla="*/ 729 h 743"/>
                <a:gd name="T106" fmla="*/ 877 w 1124"/>
                <a:gd name="T107" fmla="*/ 736 h 743"/>
                <a:gd name="T108" fmla="*/ 912 w 1124"/>
                <a:gd name="T109" fmla="*/ 743 h 743"/>
                <a:gd name="T110" fmla="*/ 926 w 1124"/>
                <a:gd name="T111" fmla="*/ 743 h 74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124"/>
                <a:gd name="T169" fmla="*/ 0 h 743"/>
                <a:gd name="T170" fmla="*/ 1124 w 1124"/>
                <a:gd name="T171" fmla="*/ 743 h 743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124" h="743">
                  <a:moveTo>
                    <a:pt x="926" y="743"/>
                  </a:moveTo>
                  <a:lnTo>
                    <a:pt x="983" y="729"/>
                  </a:lnTo>
                  <a:lnTo>
                    <a:pt x="1004" y="722"/>
                  </a:lnTo>
                  <a:lnTo>
                    <a:pt x="1018" y="715"/>
                  </a:lnTo>
                  <a:lnTo>
                    <a:pt x="1032" y="672"/>
                  </a:lnTo>
                  <a:lnTo>
                    <a:pt x="1032" y="644"/>
                  </a:lnTo>
                  <a:lnTo>
                    <a:pt x="1018" y="587"/>
                  </a:lnTo>
                  <a:lnTo>
                    <a:pt x="1004" y="566"/>
                  </a:lnTo>
                  <a:lnTo>
                    <a:pt x="1004" y="552"/>
                  </a:lnTo>
                  <a:lnTo>
                    <a:pt x="997" y="531"/>
                  </a:lnTo>
                  <a:lnTo>
                    <a:pt x="997" y="418"/>
                  </a:lnTo>
                  <a:lnTo>
                    <a:pt x="1004" y="403"/>
                  </a:lnTo>
                  <a:lnTo>
                    <a:pt x="1011" y="382"/>
                  </a:lnTo>
                  <a:lnTo>
                    <a:pt x="1018" y="375"/>
                  </a:lnTo>
                  <a:lnTo>
                    <a:pt x="1025" y="361"/>
                  </a:lnTo>
                  <a:lnTo>
                    <a:pt x="1039" y="354"/>
                  </a:lnTo>
                  <a:lnTo>
                    <a:pt x="1061" y="354"/>
                  </a:lnTo>
                  <a:lnTo>
                    <a:pt x="1082" y="340"/>
                  </a:lnTo>
                  <a:lnTo>
                    <a:pt x="1110" y="311"/>
                  </a:lnTo>
                  <a:lnTo>
                    <a:pt x="1117" y="297"/>
                  </a:lnTo>
                  <a:lnTo>
                    <a:pt x="1117" y="219"/>
                  </a:lnTo>
                  <a:lnTo>
                    <a:pt x="1124" y="198"/>
                  </a:lnTo>
                  <a:lnTo>
                    <a:pt x="1124" y="43"/>
                  </a:lnTo>
                  <a:lnTo>
                    <a:pt x="1110" y="14"/>
                  </a:lnTo>
                  <a:lnTo>
                    <a:pt x="1103" y="14"/>
                  </a:lnTo>
                  <a:lnTo>
                    <a:pt x="1089" y="7"/>
                  </a:lnTo>
                  <a:lnTo>
                    <a:pt x="1047" y="7"/>
                  </a:lnTo>
                  <a:lnTo>
                    <a:pt x="1018" y="0"/>
                  </a:lnTo>
                  <a:lnTo>
                    <a:pt x="728" y="0"/>
                  </a:lnTo>
                  <a:lnTo>
                    <a:pt x="650" y="7"/>
                  </a:lnTo>
                  <a:lnTo>
                    <a:pt x="566" y="14"/>
                  </a:lnTo>
                  <a:lnTo>
                    <a:pt x="481" y="28"/>
                  </a:lnTo>
                  <a:lnTo>
                    <a:pt x="403" y="43"/>
                  </a:lnTo>
                  <a:lnTo>
                    <a:pt x="332" y="64"/>
                  </a:lnTo>
                  <a:lnTo>
                    <a:pt x="261" y="99"/>
                  </a:lnTo>
                  <a:lnTo>
                    <a:pt x="198" y="135"/>
                  </a:lnTo>
                  <a:lnTo>
                    <a:pt x="148" y="170"/>
                  </a:lnTo>
                  <a:lnTo>
                    <a:pt x="113" y="212"/>
                  </a:lnTo>
                  <a:lnTo>
                    <a:pt x="92" y="255"/>
                  </a:lnTo>
                  <a:lnTo>
                    <a:pt x="56" y="347"/>
                  </a:lnTo>
                  <a:lnTo>
                    <a:pt x="21" y="425"/>
                  </a:lnTo>
                  <a:lnTo>
                    <a:pt x="0" y="495"/>
                  </a:lnTo>
                  <a:lnTo>
                    <a:pt x="7" y="510"/>
                  </a:lnTo>
                  <a:lnTo>
                    <a:pt x="35" y="524"/>
                  </a:lnTo>
                  <a:lnTo>
                    <a:pt x="77" y="538"/>
                  </a:lnTo>
                  <a:lnTo>
                    <a:pt x="134" y="559"/>
                  </a:lnTo>
                  <a:lnTo>
                    <a:pt x="205" y="573"/>
                  </a:lnTo>
                  <a:lnTo>
                    <a:pt x="283" y="594"/>
                  </a:lnTo>
                  <a:lnTo>
                    <a:pt x="445" y="644"/>
                  </a:lnTo>
                  <a:lnTo>
                    <a:pt x="615" y="679"/>
                  </a:lnTo>
                  <a:lnTo>
                    <a:pt x="693" y="701"/>
                  </a:lnTo>
                  <a:lnTo>
                    <a:pt x="771" y="715"/>
                  </a:lnTo>
                  <a:lnTo>
                    <a:pt x="827" y="729"/>
                  </a:lnTo>
                  <a:lnTo>
                    <a:pt x="877" y="736"/>
                  </a:lnTo>
                  <a:lnTo>
                    <a:pt x="912" y="743"/>
                  </a:lnTo>
                  <a:lnTo>
                    <a:pt x="926" y="743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17" name="Freeform 65"/>
            <p:cNvSpPr>
              <a:spLocks/>
            </p:cNvSpPr>
            <p:nvPr/>
          </p:nvSpPr>
          <p:spPr bwMode="auto">
            <a:xfrm>
              <a:off x="3673" y="1299"/>
              <a:ext cx="870" cy="651"/>
            </a:xfrm>
            <a:custGeom>
              <a:avLst/>
              <a:gdLst>
                <a:gd name="T0" fmla="*/ 255 w 870"/>
                <a:gd name="T1" fmla="*/ 588 h 651"/>
                <a:gd name="T2" fmla="*/ 340 w 870"/>
                <a:gd name="T3" fmla="*/ 637 h 651"/>
                <a:gd name="T4" fmla="*/ 396 w 870"/>
                <a:gd name="T5" fmla="*/ 630 h 651"/>
                <a:gd name="T6" fmla="*/ 580 w 870"/>
                <a:gd name="T7" fmla="*/ 651 h 651"/>
                <a:gd name="T8" fmla="*/ 679 w 870"/>
                <a:gd name="T9" fmla="*/ 623 h 651"/>
                <a:gd name="T10" fmla="*/ 715 w 870"/>
                <a:gd name="T11" fmla="*/ 609 h 651"/>
                <a:gd name="T12" fmla="*/ 736 w 870"/>
                <a:gd name="T13" fmla="*/ 581 h 651"/>
                <a:gd name="T14" fmla="*/ 800 w 870"/>
                <a:gd name="T15" fmla="*/ 531 h 651"/>
                <a:gd name="T16" fmla="*/ 828 w 870"/>
                <a:gd name="T17" fmla="*/ 467 h 651"/>
                <a:gd name="T18" fmla="*/ 870 w 870"/>
                <a:gd name="T19" fmla="*/ 347 h 651"/>
                <a:gd name="T20" fmla="*/ 849 w 870"/>
                <a:gd name="T21" fmla="*/ 298 h 651"/>
                <a:gd name="T22" fmla="*/ 778 w 870"/>
                <a:gd name="T23" fmla="*/ 290 h 651"/>
                <a:gd name="T24" fmla="*/ 715 w 870"/>
                <a:gd name="T25" fmla="*/ 326 h 651"/>
                <a:gd name="T26" fmla="*/ 672 w 870"/>
                <a:gd name="T27" fmla="*/ 361 h 651"/>
                <a:gd name="T28" fmla="*/ 665 w 870"/>
                <a:gd name="T29" fmla="*/ 418 h 651"/>
                <a:gd name="T30" fmla="*/ 658 w 870"/>
                <a:gd name="T31" fmla="*/ 474 h 651"/>
                <a:gd name="T32" fmla="*/ 644 w 870"/>
                <a:gd name="T33" fmla="*/ 538 h 651"/>
                <a:gd name="T34" fmla="*/ 637 w 870"/>
                <a:gd name="T35" fmla="*/ 595 h 651"/>
                <a:gd name="T36" fmla="*/ 573 w 870"/>
                <a:gd name="T37" fmla="*/ 602 h 651"/>
                <a:gd name="T38" fmla="*/ 538 w 870"/>
                <a:gd name="T39" fmla="*/ 573 h 651"/>
                <a:gd name="T40" fmla="*/ 531 w 870"/>
                <a:gd name="T41" fmla="*/ 481 h 651"/>
                <a:gd name="T42" fmla="*/ 552 w 870"/>
                <a:gd name="T43" fmla="*/ 418 h 651"/>
                <a:gd name="T44" fmla="*/ 559 w 870"/>
                <a:gd name="T45" fmla="*/ 269 h 651"/>
                <a:gd name="T46" fmla="*/ 594 w 870"/>
                <a:gd name="T47" fmla="*/ 213 h 651"/>
                <a:gd name="T48" fmla="*/ 616 w 870"/>
                <a:gd name="T49" fmla="*/ 184 h 651"/>
                <a:gd name="T50" fmla="*/ 665 w 870"/>
                <a:gd name="T51" fmla="*/ 142 h 651"/>
                <a:gd name="T52" fmla="*/ 672 w 870"/>
                <a:gd name="T53" fmla="*/ 128 h 651"/>
                <a:gd name="T54" fmla="*/ 637 w 870"/>
                <a:gd name="T55" fmla="*/ 85 h 651"/>
                <a:gd name="T56" fmla="*/ 566 w 870"/>
                <a:gd name="T57" fmla="*/ 57 h 651"/>
                <a:gd name="T58" fmla="*/ 411 w 870"/>
                <a:gd name="T59" fmla="*/ 7 h 651"/>
                <a:gd name="T60" fmla="*/ 255 w 870"/>
                <a:gd name="T61" fmla="*/ 0 h 651"/>
                <a:gd name="T62" fmla="*/ 0 w 870"/>
                <a:gd name="T63" fmla="*/ 7 h 651"/>
                <a:gd name="T64" fmla="*/ 14 w 870"/>
                <a:gd name="T65" fmla="*/ 50 h 651"/>
                <a:gd name="T66" fmla="*/ 50 w 870"/>
                <a:gd name="T67" fmla="*/ 128 h 651"/>
                <a:gd name="T68" fmla="*/ 121 w 870"/>
                <a:gd name="T69" fmla="*/ 276 h 651"/>
                <a:gd name="T70" fmla="*/ 205 w 870"/>
                <a:gd name="T71" fmla="*/ 474 h 651"/>
                <a:gd name="T72" fmla="*/ 234 w 870"/>
                <a:gd name="T73" fmla="*/ 538 h 651"/>
                <a:gd name="T74" fmla="*/ 248 w 870"/>
                <a:gd name="T75" fmla="*/ 566 h 6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70"/>
                <a:gd name="T115" fmla="*/ 0 h 651"/>
                <a:gd name="T116" fmla="*/ 870 w 870"/>
                <a:gd name="T117" fmla="*/ 651 h 6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70" h="651">
                  <a:moveTo>
                    <a:pt x="248" y="566"/>
                  </a:moveTo>
                  <a:lnTo>
                    <a:pt x="255" y="588"/>
                  </a:lnTo>
                  <a:lnTo>
                    <a:pt x="269" y="602"/>
                  </a:lnTo>
                  <a:lnTo>
                    <a:pt x="340" y="637"/>
                  </a:lnTo>
                  <a:lnTo>
                    <a:pt x="368" y="637"/>
                  </a:lnTo>
                  <a:lnTo>
                    <a:pt x="396" y="630"/>
                  </a:lnTo>
                  <a:lnTo>
                    <a:pt x="481" y="651"/>
                  </a:lnTo>
                  <a:lnTo>
                    <a:pt x="580" y="651"/>
                  </a:lnTo>
                  <a:lnTo>
                    <a:pt x="594" y="644"/>
                  </a:lnTo>
                  <a:lnTo>
                    <a:pt x="679" y="623"/>
                  </a:lnTo>
                  <a:lnTo>
                    <a:pt x="701" y="616"/>
                  </a:lnTo>
                  <a:lnTo>
                    <a:pt x="715" y="609"/>
                  </a:lnTo>
                  <a:lnTo>
                    <a:pt x="722" y="595"/>
                  </a:lnTo>
                  <a:lnTo>
                    <a:pt x="736" y="581"/>
                  </a:lnTo>
                  <a:lnTo>
                    <a:pt x="778" y="552"/>
                  </a:lnTo>
                  <a:lnTo>
                    <a:pt x="800" y="531"/>
                  </a:lnTo>
                  <a:lnTo>
                    <a:pt x="814" y="503"/>
                  </a:lnTo>
                  <a:lnTo>
                    <a:pt x="828" y="467"/>
                  </a:lnTo>
                  <a:lnTo>
                    <a:pt x="870" y="382"/>
                  </a:lnTo>
                  <a:lnTo>
                    <a:pt x="870" y="347"/>
                  </a:lnTo>
                  <a:lnTo>
                    <a:pt x="863" y="326"/>
                  </a:lnTo>
                  <a:lnTo>
                    <a:pt x="849" y="298"/>
                  </a:lnTo>
                  <a:lnTo>
                    <a:pt x="814" y="290"/>
                  </a:lnTo>
                  <a:lnTo>
                    <a:pt x="778" y="290"/>
                  </a:lnTo>
                  <a:lnTo>
                    <a:pt x="750" y="305"/>
                  </a:lnTo>
                  <a:lnTo>
                    <a:pt x="715" y="326"/>
                  </a:lnTo>
                  <a:lnTo>
                    <a:pt x="693" y="347"/>
                  </a:lnTo>
                  <a:lnTo>
                    <a:pt x="672" y="361"/>
                  </a:lnTo>
                  <a:lnTo>
                    <a:pt x="672" y="389"/>
                  </a:lnTo>
                  <a:lnTo>
                    <a:pt x="665" y="418"/>
                  </a:lnTo>
                  <a:lnTo>
                    <a:pt x="665" y="446"/>
                  </a:lnTo>
                  <a:lnTo>
                    <a:pt x="658" y="474"/>
                  </a:lnTo>
                  <a:lnTo>
                    <a:pt x="658" y="496"/>
                  </a:lnTo>
                  <a:lnTo>
                    <a:pt x="644" y="538"/>
                  </a:lnTo>
                  <a:lnTo>
                    <a:pt x="644" y="573"/>
                  </a:lnTo>
                  <a:lnTo>
                    <a:pt x="637" y="595"/>
                  </a:lnTo>
                  <a:lnTo>
                    <a:pt x="637" y="602"/>
                  </a:lnTo>
                  <a:lnTo>
                    <a:pt x="573" y="602"/>
                  </a:lnTo>
                  <a:lnTo>
                    <a:pt x="552" y="588"/>
                  </a:lnTo>
                  <a:lnTo>
                    <a:pt x="538" y="573"/>
                  </a:lnTo>
                  <a:lnTo>
                    <a:pt x="531" y="559"/>
                  </a:lnTo>
                  <a:lnTo>
                    <a:pt x="531" y="481"/>
                  </a:lnTo>
                  <a:lnTo>
                    <a:pt x="538" y="453"/>
                  </a:lnTo>
                  <a:lnTo>
                    <a:pt x="552" y="418"/>
                  </a:lnTo>
                  <a:lnTo>
                    <a:pt x="559" y="389"/>
                  </a:lnTo>
                  <a:lnTo>
                    <a:pt x="559" y="269"/>
                  </a:lnTo>
                  <a:lnTo>
                    <a:pt x="573" y="241"/>
                  </a:lnTo>
                  <a:lnTo>
                    <a:pt x="594" y="213"/>
                  </a:lnTo>
                  <a:lnTo>
                    <a:pt x="609" y="198"/>
                  </a:lnTo>
                  <a:lnTo>
                    <a:pt x="616" y="184"/>
                  </a:lnTo>
                  <a:lnTo>
                    <a:pt x="651" y="149"/>
                  </a:lnTo>
                  <a:lnTo>
                    <a:pt x="665" y="142"/>
                  </a:lnTo>
                  <a:lnTo>
                    <a:pt x="672" y="135"/>
                  </a:lnTo>
                  <a:lnTo>
                    <a:pt x="672" y="128"/>
                  </a:lnTo>
                  <a:lnTo>
                    <a:pt x="665" y="114"/>
                  </a:lnTo>
                  <a:lnTo>
                    <a:pt x="637" y="85"/>
                  </a:lnTo>
                  <a:lnTo>
                    <a:pt x="609" y="71"/>
                  </a:lnTo>
                  <a:lnTo>
                    <a:pt x="566" y="57"/>
                  </a:lnTo>
                  <a:lnTo>
                    <a:pt x="517" y="36"/>
                  </a:lnTo>
                  <a:lnTo>
                    <a:pt x="411" y="7"/>
                  </a:lnTo>
                  <a:lnTo>
                    <a:pt x="304" y="7"/>
                  </a:lnTo>
                  <a:lnTo>
                    <a:pt x="25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7" y="22"/>
                  </a:lnTo>
                  <a:lnTo>
                    <a:pt x="14" y="50"/>
                  </a:lnTo>
                  <a:lnTo>
                    <a:pt x="36" y="85"/>
                  </a:lnTo>
                  <a:lnTo>
                    <a:pt x="50" y="128"/>
                  </a:lnTo>
                  <a:lnTo>
                    <a:pt x="71" y="177"/>
                  </a:lnTo>
                  <a:lnTo>
                    <a:pt x="121" y="276"/>
                  </a:lnTo>
                  <a:lnTo>
                    <a:pt x="163" y="382"/>
                  </a:lnTo>
                  <a:lnTo>
                    <a:pt x="205" y="474"/>
                  </a:lnTo>
                  <a:lnTo>
                    <a:pt x="227" y="510"/>
                  </a:lnTo>
                  <a:lnTo>
                    <a:pt x="234" y="538"/>
                  </a:lnTo>
                  <a:lnTo>
                    <a:pt x="248" y="559"/>
                  </a:lnTo>
                  <a:lnTo>
                    <a:pt x="248" y="566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18" name="Freeform 66"/>
            <p:cNvSpPr>
              <a:spLocks/>
            </p:cNvSpPr>
            <p:nvPr/>
          </p:nvSpPr>
          <p:spPr bwMode="auto">
            <a:xfrm>
              <a:off x="2775" y="1179"/>
              <a:ext cx="1188" cy="856"/>
            </a:xfrm>
            <a:custGeom>
              <a:avLst/>
              <a:gdLst>
                <a:gd name="T0" fmla="*/ 156 w 1188"/>
                <a:gd name="T1" fmla="*/ 57 h 856"/>
                <a:gd name="T2" fmla="*/ 57 w 1188"/>
                <a:gd name="T3" fmla="*/ 85 h 856"/>
                <a:gd name="T4" fmla="*/ 35 w 1188"/>
                <a:gd name="T5" fmla="*/ 149 h 856"/>
                <a:gd name="T6" fmla="*/ 0 w 1188"/>
                <a:gd name="T7" fmla="*/ 205 h 856"/>
                <a:gd name="T8" fmla="*/ 28 w 1188"/>
                <a:gd name="T9" fmla="*/ 318 h 856"/>
                <a:gd name="T10" fmla="*/ 99 w 1188"/>
                <a:gd name="T11" fmla="*/ 333 h 856"/>
                <a:gd name="T12" fmla="*/ 191 w 1188"/>
                <a:gd name="T13" fmla="*/ 304 h 856"/>
                <a:gd name="T14" fmla="*/ 269 w 1188"/>
                <a:gd name="T15" fmla="*/ 304 h 856"/>
                <a:gd name="T16" fmla="*/ 262 w 1188"/>
                <a:gd name="T17" fmla="*/ 368 h 856"/>
                <a:gd name="T18" fmla="*/ 262 w 1188"/>
                <a:gd name="T19" fmla="*/ 432 h 856"/>
                <a:gd name="T20" fmla="*/ 304 w 1188"/>
                <a:gd name="T21" fmla="*/ 524 h 856"/>
                <a:gd name="T22" fmla="*/ 255 w 1188"/>
                <a:gd name="T23" fmla="*/ 559 h 856"/>
                <a:gd name="T24" fmla="*/ 163 w 1188"/>
                <a:gd name="T25" fmla="*/ 545 h 856"/>
                <a:gd name="T26" fmla="*/ 127 w 1188"/>
                <a:gd name="T27" fmla="*/ 587 h 856"/>
                <a:gd name="T28" fmla="*/ 106 w 1188"/>
                <a:gd name="T29" fmla="*/ 708 h 856"/>
                <a:gd name="T30" fmla="*/ 49 w 1188"/>
                <a:gd name="T31" fmla="*/ 736 h 856"/>
                <a:gd name="T32" fmla="*/ 7 w 1188"/>
                <a:gd name="T33" fmla="*/ 778 h 856"/>
                <a:gd name="T34" fmla="*/ 28 w 1188"/>
                <a:gd name="T35" fmla="*/ 856 h 856"/>
                <a:gd name="T36" fmla="*/ 106 w 1188"/>
                <a:gd name="T37" fmla="*/ 828 h 856"/>
                <a:gd name="T38" fmla="*/ 148 w 1188"/>
                <a:gd name="T39" fmla="*/ 800 h 856"/>
                <a:gd name="T40" fmla="*/ 212 w 1188"/>
                <a:gd name="T41" fmla="*/ 778 h 856"/>
                <a:gd name="T42" fmla="*/ 269 w 1188"/>
                <a:gd name="T43" fmla="*/ 722 h 856"/>
                <a:gd name="T44" fmla="*/ 318 w 1188"/>
                <a:gd name="T45" fmla="*/ 630 h 856"/>
                <a:gd name="T46" fmla="*/ 354 w 1188"/>
                <a:gd name="T47" fmla="*/ 616 h 856"/>
                <a:gd name="T48" fmla="*/ 368 w 1188"/>
                <a:gd name="T49" fmla="*/ 750 h 856"/>
                <a:gd name="T50" fmla="*/ 453 w 1188"/>
                <a:gd name="T51" fmla="*/ 750 h 856"/>
                <a:gd name="T52" fmla="*/ 530 w 1188"/>
                <a:gd name="T53" fmla="*/ 658 h 856"/>
                <a:gd name="T54" fmla="*/ 594 w 1188"/>
                <a:gd name="T55" fmla="*/ 630 h 856"/>
                <a:gd name="T56" fmla="*/ 679 w 1188"/>
                <a:gd name="T57" fmla="*/ 679 h 856"/>
                <a:gd name="T58" fmla="*/ 820 w 1188"/>
                <a:gd name="T59" fmla="*/ 715 h 856"/>
                <a:gd name="T60" fmla="*/ 927 w 1188"/>
                <a:gd name="T61" fmla="*/ 715 h 856"/>
                <a:gd name="T62" fmla="*/ 1047 w 1188"/>
                <a:gd name="T63" fmla="*/ 736 h 856"/>
                <a:gd name="T64" fmla="*/ 1082 w 1188"/>
                <a:gd name="T65" fmla="*/ 722 h 856"/>
                <a:gd name="T66" fmla="*/ 1160 w 1188"/>
                <a:gd name="T67" fmla="*/ 722 h 856"/>
                <a:gd name="T68" fmla="*/ 1188 w 1188"/>
                <a:gd name="T69" fmla="*/ 672 h 856"/>
                <a:gd name="T70" fmla="*/ 1167 w 1188"/>
                <a:gd name="T71" fmla="*/ 594 h 856"/>
                <a:gd name="T72" fmla="*/ 1096 w 1188"/>
                <a:gd name="T73" fmla="*/ 474 h 856"/>
                <a:gd name="T74" fmla="*/ 976 w 1188"/>
                <a:gd name="T75" fmla="*/ 219 h 856"/>
                <a:gd name="T76" fmla="*/ 891 w 1188"/>
                <a:gd name="T77" fmla="*/ 92 h 856"/>
                <a:gd name="T78" fmla="*/ 707 w 1188"/>
                <a:gd name="T79" fmla="*/ 21 h 856"/>
                <a:gd name="T80" fmla="*/ 467 w 1188"/>
                <a:gd name="T81" fmla="*/ 0 h 856"/>
                <a:gd name="T82" fmla="*/ 255 w 1188"/>
                <a:gd name="T83" fmla="*/ 43 h 85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188"/>
                <a:gd name="T127" fmla="*/ 0 h 856"/>
                <a:gd name="T128" fmla="*/ 1188 w 1188"/>
                <a:gd name="T129" fmla="*/ 856 h 85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188" h="856">
                  <a:moveTo>
                    <a:pt x="177" y="64"/>
                  </a:moveTo>
                  <a:lnTo>
                    <a:pt x="163" y="64"/>
                  </a:lnTo>
                  <a:lnTo>
                    <a:pt x="156" y="57"/>
                  </a:lnTo>
                  <a:lnTo>
                    <a:pt x="49" y="57"/>
                  </a:lnTo>
                  <a:lnTo>
                    <a:pt x="49" y="71"/>
                  </a:lnTo>
                  <a:lnTo>
                    <a:pt x="57" y="85"/>
                  </a:lnTo>
                  <a:lnTo>
                    <a:pt x="57" y="92"/>
                  </a:lnTo>
                  <a:lnTo>
                    <a:pt x="42" y="134"/>
                  </a:lnTo>
                  <a:lnTo>
                    <a:pt x="35" y="149"/>
                  </a:lnTo>
                  <a:lnTo>
                    <a:pt x="21" y="163"/>
                  </a:lnTo>
                  <a:lnTo>
                    <a:pt x="14" y="184"/>
                  </a:lnTo>
                  <a:lnTo>
                    <a:pt x="0" y="205"/>
                  </a:lnTo>
                  <a:lnTo>
                    <a:pt x="0" y="262"/>
                  </a:lnTo>
                  <a:lnTo>
                    <a:pt x="14" y="304"/>
                  </a:lnTo>
                  <a:lnTo>
                    <a:pt x="28" y="318"/>
                  </a:lnTo>
                  <a:lnTo>
                    <a:pt x="42" y="326"/>
                  </a:lnTo>
                  <a:lnTo>
                    <a:pt x="71" y="333"/>
                  </a:lnTo>
                  <a:lnTo>
                    <a:pt x="99" y="333"/>
                  </a:lnTo>
                  <a:lnTo>
                    <a:pt x="134" y="326"/>
                  </a:lnTo>
                  <a:lnTo>
                    <a:pt x="163" y="311"/>
                  </a:lnTo>
                  <a:lnTo>
                    <a:pt x="191" y="304"/>
                  </a:lnTo>
                  <a:lnTo>
                    <a:pt x="212" y="297"/>
                  </a:lnTo>
                  <a:lnTo>
                    <a:pt x="255" y="297"/>
                  </a:lnTo>
                  <a:lnTo>
                    <a:pt x="269" y="304"/>
                  </a:lnTo>
                  <a:lnTo>
                    <a:pt x="276" y="318"/>
                  </a:lnTo>
                  <a:lnTo>
                    <a:pt x="269" y="340"/>
                  </a:lnTo>
                  <a:lnTo>
                    <a:pt x="262" y="368"/>
                  </a:lnTo>
                  <a:lnTo>
                    <a:pt x="255" y="389"/>
                  </a:lnTo>
                  <a:lnTo>
                    <a:pt x="255" y="410"/>
                  </a:lnTo>
                  <a:lnTo>
                    <a:pt x="262" y="432"/>
                  </a:lnTo>
                  <a:lnTo>
                    <a:pt x="262" y="467"/>
                  </a:lnTo>
                  <a:lnTo>
                    <a:pt x="276" y="481"/>
                  </a:lnTo>
                  <a:lnTo>
                    <a:pt x="304" y="524"/>
                  </a:lnTo>
                  <a:lnTo>
                    <a:pt x="304" y="545"/>
                  </a:lnTo>
                  <a:lnTo>
                    <a:pt x="283" y="552"/>
                  </a:lnTo>
                  <a:lnTo>
                    <a:pt x="255" y="559"/>
                  </a:lnTo>
                  <a:lnTo>
                    <a:pt x="233" y="566"/>
                  </a:lnTo>
                  <a:lnTo>
                    <a:pt x="191" y="552"/>
                  </a:lnTo>
                  <a:lnTo>
                    <a:pt x="163" y="545"/>
                  </a:lnTo>
                  <a:lnTo>
                    <a:pt x="141" y="552"/>
                  </a:lnTo>
                  <a:lnTo>
                    <a:pt x="134" y="559"/>
                  </a:lnTo>
                  <a:lnTo>
                    <a:pt x="127" y="587"/>
                  </a:lnTo>
                  <a:lnTo>
                    <a:pt x="127" y="665"/>
                  </a:lnTo>
                  <a:lnTo>
                    <a:pt x="120" y="686"/>
                  </a:lnTo>
                  <a:lnTo>
                    <a:pt x="106" y="708"/>
                  </a:lnTo>
                  <a:lnTo>
                    <a:pt x="85" y="722"/>
                  </a:lnTo>
                  <a:lnTo>
                    <a:pt x="64" y="729"/>
                  </a:lnTo>
                  <a:lnTo>
                    <a:pt x="49" y="736"/>
                  </a:lnTo>
                  <a:lnTo>
                    <a:pt x="28" y="750"/>
                  </a:lnTo>
                  <a:lnTo>
                    <a:pt x="21" y="764"/>
                  </a:lnTo>
                  <a:lnTo>
                    <a:pt x="7" y="778"/>
                  </a:lnTo>
                  <a:lnTo>
                    <a:pt x="7" y="828"/>
                  </a:lnTo>
                  <a:lnTo>
                    <a:pt x="14" y="849"/>
                  </a:lnTo>
                  <a:lnTo>
                    <a:pt x="28" y="856"/>
                  </a:lnTo>
                  <a:lnTo>
                    <a:pt x="49" y="856"/>
                  </a:lnTo>
                  <a:lnTo>
                    <a:pt x="92" y="842"/>
                  </a:lnTo>
                  <a:lnTo>
                    <a:pt x="106" y="828"/>
                  </a:lnTo>
                  <a:lnTo>
                    <a:pt x="106" y="793"/>
                  </a:lnTo>
                  <a:lnTo>
                    <a:pt x="127" y="793"/>
                  </a:lnTo>
                  <a:lnTo>
                    <a:pt x="148" y="800"/>
                  </a:lnTo>
                  <a:lnTo>
                    <a:pt x="177" y="793"/>
                  </a:lnTo>
                  <a:lnTo>
                    <a:pt x="198" y="785"/>
                  </a:lnTo>
                  <a:lnTo>
                    <a:pt x="212" y="778"/>
                  </a:lnTo>
                  <a:lnTo>
                    <a:pt x="226" y="757"/>
                  </a:lnTo>
                  <a:lnTo>
                    <a:pt x="240" y="750"/>
                  </a:lnTo>
                  <a:lnTo>
                    <a:pt x="269" y="722"/>
                  </a:lnTo>
                  <a:lnTo>
                    <a:pt x="297" y="679"/>
                  </a:lnTo>
                  <a:lnTo>
                    <a:pt x="304" y="658"/>
                  </a:lnTo>
                  <a:lnTo>
                    <a:pt x="318" y="630"/>
                  </a:lnTo>
                  <a:lnTo>
                    <a:pt x="325" y="609"/>
                  </a:lnTo>
                  <a:lnTo>
                    <a:pt x="339" y="609"/>
                  </a:lnTo>
                  <a:lnTo>
                    <a:pt x="354" y="616"/>
                  </a:lnTo>
                  <a:lnTo>
                    <a:pt x="354" y="729"/>
                  </a:lnTo>
                  <a:lnTo>
                    <a:pt x="361" y="743"/>
                  </a:lnTo>
                  <a:lnTo>
                    <a:pt x="368" y="750"/>
                  </a:lnTo>
                  <a:lnTo>
                    <a:pt x="396" y="764"/>
                  </a:lnTo>
                  <a:lnTo>
                    <a:pt x="431" y="764"/>
                  </a:lnTo>
                  <a:lnTo>
                    <a:pt x="453" y="750"/>
                  </a:lnTo>
                  <a:lnTo>
                    <a:pt x="488" y="715"/>
                  </a:lnTo>
                  <a:lnTo>
                    <a:pt x="516" y="672"/>
                  </a:lnTo>
                  <a:lnTo>
                    <a:pt x="530" y="658"/>
                  </a:lnTo>
                  <a:lnTo>
                    <a:pt x="545" y="637"/>
                  </a:lnTo>
                  <a:lnTo>
                    <a:pt x="559" y="630"/>
                  </a:lnTo>
                  <a:lnTo>
                    <a:pt x="594" y="630"/>
                  </a:lnTo>
                  <a:lnTo>
                    <a:pt x="629" y="637"/>
                  </a:lnTo>
                  <a:lnTo>
                    <a:pt x="658" y="658"/>
                  </a:lnTo>
                  <a:lnTo>
                    <a:pt x="679" y="679"/>
                  </a:lnTo>
                  <a:lnTo>
                    <a:pt x="707" y="693"/>
                  </a:lnTo>
                  <a:lnTo>
                    <a:pt x="736" y="701"/>
                  </a:lnTo>
                  <a:lnTo>
                    <a:pt x="820" y="715"/>
                  </a:lnTo>
                  <a:lnTo>
                    <a:pt x="863" y="715"/>
                  </a:lnTo>
                  <a:lnTo>
                    <a:pt x="898" y="708"/>
                  </a:lnTo>
                  <a:lnTo>
                    <a:pt x="927" y="715"/>
                  </a:lnTo>
                  <a:lnTo>
                    <a:pt x="948" y="722"/>
                  </a:lnTo>
                  <a:lnTo>
                    <a:pt x="1004" y="736"/>
                  </a:lnTo>
                  <a:lnTo>
                    <a:pt x="1047" y="736"/>
                  </a:lnTo>
                  <a:lnTo>
                    <a:pt x="1061" y="729"/>
                  </a:lnTo>
                  <a:lnTo>
                    <a:pt x="1068" y="722"/>
                  </a:lnTo>
                  <a:lnTo>
                    <a:pt x="1082" y="722"/>
                  </a:lnTo>
                  <a:lnTo>
                    <a:pt x="1103" y="715"/>
                  </a:lnTo>
                  <a:lnTo>
                    <a:pt x="1132" y="715"/>
                  </a:lnTo>
                  <a:lnTo>
                    <a:pt x="1160" y="722"/>
                  </a:lnTo>
                  <a:lnTo>
                    <a:pt x="1181" y="722"/>
                  </a:lnTo>
                  <a:lnTo>
                    <a:pt x="1181" y="701"/>
                  </a:lnTo>
                  <a:lnTo>
                    <a:pt x="1188" y="672"/>
                  </a:lnTo>
                  <a:lnTo>
                    <a:pt x="1188" y="651"/>
                  </a:lnTo>
                  <a:lnTo>
                    <a:pt x="1181" y="623"/>
                  </a:lnTo>
                  <a:lnTo>
                    <a:pt x="1167" y="594"/>
                  </a:lnTo>
                  <a:lnTo>
                    <a:pt x="1146" y="559"/>
                  </a:lnTo>
                  <a:lnTo>
                    <a:pt x="1118" y="524"/>
                  </a:lnTo>
                  <a:lnTo>
                    <a:pt x="1096" y="474"/>
                  </a:lnTo>
                  <a:lnTo>
                    <a:pt x="1068" y="418"/>
                  </a:lnTo>
                  <a:lnTo>
                    <a:pt x="1040" y="347"/>
                  </a:lnTo>
                  <a:lnTo>
                    <a:pt x="976" y="219"/>
                  </a:lnTo>
                  <a:lnTo>
                    <a:pt x="948" y="170"/>
                  </a:lnTo>
                  <a:lnTo>
                    <a:pt x="927" y="127"/>
                  </a:lnTo>
                  <a:lnTo>
                    <a:pt x="891" y="92"/>
                  </a:lnTo>
                  <a:lnTo>
                    <a:pt x="842" y="64"/>
                  </a:lnTo>
                  <a:lnTo>
                    <a:pt x="785" y="43"/>
                  </a:lnTo>
                  <a:lnTo>
                    <a:pt x="707" y="21"/>
                  </a:lnTo>
                  <a:lnTo>
                    <a:pt x="622" y="7"/>
                  </a:lnTo>
                  <a:lnTo>
                    <a:pt x="523" y="0"/>
                  </a:lnTo>
                  <a:lnTo>
                    <a:pt x="467" y="0"/>
                  </a:lnTo>
                  <a:lnTo>
                    <a:pt x="410" y="7"/>
                  </a:lnTo>
                  <a:lnTo>
                    <a:pt x="304" y="35"/>
                  </a:lnTo>
                  <a:lnTo>
                    <a:pt x="255" y="43"/>
                  </a:lnTo>
                  <a:lnTo>
                    <a:pt x="191" y="64"/>
                  </a:lnTo>
                  <a:lnTo>
                    <a:pt x="177" y="64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19" name="Freeform 67"/>
            <p:cNvSpPr>
              <a:spLocks/>
            </p:cNvSpPr>
            <p:nvPr/>
          </p:nvSpPr>
          <p:spPr bwMode="auto">
            <a:xfrm>
              <a:off x="2301" y="832"/>
              <a:ext cx="672" cy="453"/>
            </a:xfrm>
            <a:custGeom>
              <a:avLst/>
              <a:gdLst>
                <a:gd name="T0" fmla="*/ 531 w 672"/>
                <a:gd name="T1" fmla="*/ 439 h 453"/>
                <a:gd name="T2" fmla="*/ 531 w 672"/>
                <a:gd name="T3" fmla="*/ 425 h 453"/>
                <a:gd name="T4" fmla="*/ 509 w 672"/>
                <a:gd name="T5" fmla="*/ 382 h 453"/>
                <a:gd name="T6" fmla="*/ 481 w 672"/>
                <a:gd name="T7" fmla="*/ 354 h 453"/>
                <a:gd name="T8" fmla="*/ 453 w 672"/>
                <a:gd name="T9" fmla="*/ 319 h 453"/>
                <a:gd name="T10" fmla="*/ 431 w 672"/>
                <a:gd name="T11" fmla="*/ 276 h 453"/>
                <a:gd name="T12" fmla="*/ 403 w 672"/>
                <a:gd name="T13" fmla="*/ 241 h 453"/>
                <a:gd name="T14" fmla="*/ 375 w 672"/>
                <a:gd name="T15" fmla="*/ 198 h 453"/>
                <a:gd name="T16" fmla="*/ 354 w 672"/>
                <a:gd name="T17" fmla="*/ 184 h 453"/>
                <a:gd name="T18" fmla="*/ 325 w 672"/>
                <a:gd name="T19" fmla="*/ 170 h 453"/>
                <a:gd name="T20" fmla="*/ 297 w 672"/>
                <a:gd name="T21" fmla="*/ 163 h 453"/>
                <a:gd name="T22" fmla="*/ 262 w 672"/>
                <a:gd name="T23" fmla="*/ 149 h 453"/>
                <a:gd name="T24" fmla="*/ 170 w 672"/>
                <a:gd name="T25" fmla="*/ 149 h 453"/>
                <a:gd name="T26" fmla="*/ 149 w 672"/>
                <a:gd name="T27" fmla="*/ 142 h 453"/>
                <a:gd name="T28" fmla="*/ 120 w 672"/>
                <a:gd name="T29" fmla="*/ 128 h 453"/>
                <a:gd name="T30" fmla="*/ 28 w 672"/>
                <a:gd name="T31" fmla="*/ 128 h 453"/>
                <a:gd name="T32" fmla="*/ 21 w 672"/>
                <a:gd name="T33" fmla="*/ 121 h 453"/>
                <a:gd name="T34" fmla="*/ 12 w 672"/>
                <a:gd name="T35" fmla="*/ 112 h 453"/>
                <a:gd name="T36" fmla="*/ 7 w 672"/>
                <a:gd name="T37" fmla="*/ 99 h 453"/>
                <a:gd name="T38" fmla="*/ 0 w 672"/>
                <a:gd name="T39" fmla="*/ 85 h 453"/>
                <a:gd name="T40" fmla="*/ 42 w 672"/>
                <a:gd name="T41" fmla="*/ 64 h 453"/>
                <a:gd name="T42" fmla="*/ 78 w 672"/>
                <a:gd name="T43" fmla="*/ 43 h 453"/>
                <a:gd name="T44" fmla="*/ 113 w 672"/>
                <a:gd name="T45" fmla="*/ 29 h 453"/>
                <a:gd name="T46" fmla="*/ 156 w 672"/>
                <a:gd name="T47" fmla="*/ 15 h 453"/>
                <a:gd name="T48" fmla="*/ 198 w 672"/>
                <a:gd name="T49" fmla="*/ 7 h 453"/>
                <a:gd name="T50" fmla="*/ 255 w 672"/>
                <a:gd name="T51" fmla="*/ 0 h 453"/>
                <a:gd name="T52" fmla="*/ 439 w 672"/>
                <a:gd name="T53" fmla="*/ 0 h 453"/>
                <a:gd name="T54" fmla="*/ 474 w 672"/>
                <a:gd name="T55" fmla="*/ 7 h 453"/>
                <a:gd name="T56" fmla="*/ 516 w 672"/>
                <a:gd name="T57" fmla="*/ 29 h 453"/>
                <a:gd name="T58" fmla="*/ 545 w 672"/>
                <a:gd name="T59" fmla="*/ 71 h 453"/>
                <a:gd name="T60" fmla="*/ 601 w 672"/>
                <a:gd name="T61" fmla="*/ 184 h 453"/>
                <a:gd name="T62" fmla="*/ 622 w 672"/>
                <a:gd name="T63" fmla="*/ 241 h 453"/>
                <a:gd name="T64" fmla="*/ 651 w 672"/>
                <a:gd name="T65" fmla="*/ 340 h 453"/>
                <a:gd name="T66" fmla="*/ 672 w 672"/>
                <a:gd name="T67" fmla="*/ 425 h 453"/>
                <a:gd name="T68" fmla="*/ 665 w 672"/>
                <a:gd name="T69" fmla="*/ 439 h 453"/>
                <a:gd name="T70" fmla="*/ 651 w 672"/>
                <a:gd name="T71" fmla="*/ 453 h 453"/>
                <a:gd name="T72" fmla="*/ 552 w 672"/>
                <a:gd name="T73" fmla="*/ 453 h 453"/>
                <a:gd name="T74" fmla="*/ 538 w 672"/>
                <a:gd name="T75" fmla="*/ 446 h 453"/>
                <a:gd name="T76" fmla="*/ 531 w 672"/>
                <a:gd name="T77" fmla="*/ 439 h 4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72"/>
                <a:gd name="T118" fmla="*/ 0 h 453"/>
                <a:gd name="T119" fmla="*/ 672 w 672"/>
                <a:gd name="T120" fmla="*/ 453 h 453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72" h="453">
                  <a:moveTo>
                    <a:pt x="531" y="439"/>
                  </a:moveTo>
                  <a:lnTo>
                    <a:pt x="531" y="425"/>
                  </a:lnTo>
                  <a:lnTo>
                    <a:pt x="509" y="382"/>
                  </a:lnTo>
                  <a:lnTo>
                    <a:pt x="481" y="354"/>
                  </a:lnTo>
                  <a:lnTo>
                    <a:pt x="453" y="319"/>
                  </a:lnTo>
                  <a:lnTo>
                    <a:pt x="431" y="276"/>
                  </a:lnTo>
                  <a:lnTo>
                    <a:pt x="403" y="241"/>
                  </a:lnTo>
                  <a:lnTo>
                    <a:pt x="375" y="198"/>
                  </a:lnTo>
                  <a:lnTo>
                    <a:pt x="354" y="184"/>
                  </a:lnTo>
                  <a:lnTo>
                    <a:pt x="325" y="170"/>
                  </a:lnTo>
                  <a:lnTo>
                    <a:pt x="297" y="163"/>
                  </a:lnTo>
                  <a:lnTo>
                    <a:pt x="262" y="149"/>
                  </a:lnTo>
                  <a:lnTo>
                    <a:pt x="170" y="149"/>
                  </a:lnTo>
                  <a:lnTo>
                    <a:pt x="149" y="142"/>
                  </a:lnTo>
                  <a:lnTo>
                    <a:pt x="120" y="128"/>
                  </a:lnTo>
                  <a:lnTo>
                    <a:pt x="28" y="128"/>
                  </a:lnTo>
                  <a:lnTo>
                    <a:pt x="21" y="121"/>
                  </a:lnTo>
                  <a:lnTo>
                    <a:pt x="12" y="112"/>
                  </a:lnTo>
                  <a:lnTo>
                    <a:pt x="7" y="99"/>
                  </a:lnTo>
                  <a:lnTo>
                    <a:pt x="0" y="85"/>
                  </a:lnTo>
                  <a:lnTo>
                    <a:pt x="42" y="64"/>
                  </a:lnTo>
                  <a:lnTo>
                    <a:pt x="78" y="43"/>
                  </a:lnTo>
                  <a:lnTo>
                    <a:pt x="113" y="29"/>
                  </a:lnTo>
                  <a:lnTo>
                    <a:pt x="156" y="15"/>
                  </a:lnTo>
                  <a:lnTo>
                    <a:pt x="198" y="7"/>
                  </a:lnTo>
                  <a:lnTo>
                    <a:pt x="255" y="0"/>
                  </a:lnTo>
                  <a:lnTo>
                    <a:pt x="439" y="0"/>
                  </a:lnTo>
                  <a:lnTo>
                    <a:pt x="474" y="7"/>
                  </a:lnTo>
                  <a:lnTo>
                    <a:pt x="516" y="29"/>
                  </a:lnTo>
                  <a:lnTo>
                    <a:pt x="545" y="71"/>
                  </a:lnTo>
                  <a:lnTo>
                    <a:pt x="601" y="184"/>
                  </a:lnTo>
                  <a:lnTo>
                    <a:pt x="622" y="241"/>
                  </a:lnTo>
                  <a:lnTo>
                    <a:pt x="651" y="340"/>
                  </a:lnTo>
                  <a:lnTo>
                    <a:pt x="672" y="425"/>
                  </a:lnTo>
                  <a:lnTo>
                    <a:pt x="665" y="439"/>
                  </a:lnTo>
                  <a:lnTo>
                    <a:pt x="651" y="453"/>
                  </a:lnTo>
                  <a:lnTo>
                    <a:pt x="552" y="453"/>
                  </a:lnTo>
                  <a:lnTo>
                    <a:pt x="538" y="446"/>
                  </a:lnTo>
                  <a:lnTo>
                    <a:pt x="531" y="439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20" name="Freeform 68"/>
            <p:cNvSpPr>
              <a:spLocks/>
            </p:cNvSpPr>
            <p:nvPr/>
          </p:nvSpPr>
          <p:spPr bwMode="auto">
            <a:xfrm>
              <a:off x="4649" y="818"/>
              <a:ext cx="701" cy="722"/>
            </a:xfrm>
            <a:custGeom>
              <a:avLst/>
              <a:gdLst>
                <a:gd name="T0" fmla="*/ 340 w 701"/>
                <a:gd name="T1" fmla="*/ 0 h 722"/>
                <a:gd name="T2" fmla="*/ 305 w 701"/>
                <a:gd name="T3" fmla="*/ 14 h 722"/>
                <a:gd name="T4" fmla="*/ 184 w 701"/>
                <a:gd name="T5" fmla="*/ 43 h 722"/>
                <a:gd name="T6" fmla="*/ 142 w 701"/>
                <a:gd name="T7" fmla="*/ 78 h 722"/>
                <a:gd name="T8" fmla="*/ 78 w 701"/>
                <a:gd name="T9" fmla="*/ 120 h 722"/>
                <a:gd name="T10" fmla="*/ 50 w 701"/>
                <a:gd name="T11" fmla="*/ 156 h 722"/>
                <a:gd name="T12" fmla="*/ 8 w 701"/>
                <a:gd name="T13" fmla="*/ 212 h 722"/>
                <a:gd name="T14" fmla="*/ 0 w 701"/>
                <a:gd name="T15" fmla="*/ 248 h 722"/>
                <a:gd name="T16" fmla="*/ 57 w 701"/>
                <a:gd name="T17" fmla="*/ 312 h 722"/>
                <a:gd name="T18" fmla="*/ 71 w 701"/>
                <a:gd name="T19" fmla="*/ 361 h 722"/>
                <a:gd name="T20" fmla="*/ 71 w 701"/>
                <a:gd name="T21" fmla="*/ 404 h 722"/>
                <a:gd name="T22" fmla="*/ 57 w 701"/>
                <a:gd name="T23" fmla="*/ 453 h 722"/>
                <a:gd name="T24" fmla="*/ 43 w 701"/>
                <a:gd name="T25" fmla="*/ 488 h 722"/>
                <a:gd name="T26" fmla="*/ 64 w 701"/>
                <a:gd name="T27" fmla="*/ 552 h 722"/>
                <a:gd name="T28" fmla="*/ 128 w 701"/>
                <a:gd name="T29" fmla="*/ 630 h 722"/>
                <a:gd name="T30" fmla="*/ 184 w 701"/>
                <a:gd name="T31" fmla="*/ 701 h 722"/>
                <a:gd name="T32" fmla="*/ 241 w 701"/>
                <a:gd name="T33" fmla="*/ 715 h 722"/>
                <a:gd name="T34" fmla="*/ 262 w 701"/>
                <a:gd name="T35" fmla="*/ 701 h 722"/>
                <a:gd name="T36" fmla="*/ 290 w 701"/>
                <a:gd name="T37" fmla="*/ 665 h 722"/>
                <a:gd name="T38" fmla="*/ 354 w 701"/>
                <a:gd name="T39" fmla="*/ 637 h 722"/>
                <a:gd name="T40" fmla="*/ 375 w 701"/>
                <a:gd name="T41" fmla="*/ 609 h 722"/>
                <a:gd name="T42" fmla="*/ 425 w 701"/>
                <a:gd name="T43" fmla="*/ 552 h 722"/>
                <a:gd name="T44" fmla="*/ 446 w 701"/>
                <a:gd name="T45" fmla="*/ 517 h 722"/>
                <a:gd name="T46" fmla="*/ 481 w 701"/>
                <a:gd name="T47" fmla="*/ 503 h 722"/>
                <a:gd name="T48" fmla="*/ 503 w 701"/>
                <a:gd name="T49" fmla="*/ 495 h 722"/>
                <a:gd name="T50" fmla="*/ 531 w 701"/>
                <a:gd name="T51" fmla="*/ 488 h 722"/>
                <a:gd name="T52" fmla="*/ 545 w 701"/>
                <a:gd name="T53" fmla="*/ 432 h 722"/>
                <a:gd name="T54" fmla="*/ 573 w 701"/>
                <a:gd name="T55" fmla="*/ 411 h 722"/>
                <a:gd name="T56" fmla="*/ 602 w 701"/>
                <a:gd name="T57" fmla="*/ 389 h 722"/>
                <a:gd name="T58" fmla="*/ 623 w 701"/>
                <a:gd name="T59" fmla="*/ 354 h 722"/>
                <a:gd name="T60" fmla="*/ 630 w 701"/>
                <a:gd name="T61" fmla="*/ 326 h 722"/>
                <a:gd name="T62" fmla="*/ 644 w 701"/>
                <a:gd name="T63" fmla="*/ 304 h 722"/>
                <a:gd name="T64" fmla="*/ 665 w 701"/>
                <a:gd name="T65" fmla="*/ 290 h 722"/>
                <a:gd name="T66" fmla="*/ 694 w 701"/>
                <a:gd name="T67" fmla="*/ 283 h 722"/>
                <a:gd name="T68" fmla="*/ 687 w 701"/>
                <a:gd name="T69" fmla="*/ 269 h 722"/>
                <a:gd name="T70" fmla="*/ 644 w 701"/>
                <a:gd name="T71" fmla="*/ 248 h 722"/>
                <a:gd name="T72" fmla="*/ 623 w 701"/>
                <a:gd name="T73" fmla="*/ 234 h 722"/>
                <a:gd name="T74" fmla="*/ 545 w 701"/>
                <a:gd name="T75" fmla="*/ 170 h 722"/>
                <a:gd name="T76" fmla="*/ 453 w 701"/>
                <a:gd name="T77" fmla="*/ 92 h 722"/>
                <a:gd name="T78" fmla="*/ 368 w 701"/>
                <a:gd name="T79" fmla="*/ 21 h 72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701"/>
                <a:gd name="T121" fmla="*/ 0 h 722"/>
                <a:gd name="T122" fmla="*/ 701 w 701"/>
                <a:gd name="T123" fmla="*/ 722 h 72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701" h="722">
                  <a:moveTo>
                    <a:pt x="361" y="21"/>
                  </a:moveTo>
                  <a:lnTo>
                    <a:pt x="340" y="0"/>
                  </a:lnTo>
                  <a:lnTo>
                    <a:pt x="333" y="0"/>
                  </a:lnTo>
                  <a:lnTo>
                    <a:pt x="305" y="14"/>
                  </a:lnTo>
                  <a:lnTo>
                    <a:pt x="220" y="36"/>
                  </a:lnTo>
                  <a:lnTo>
                    <a:pt x="184" y="43"/>
                  </a:lnTo>
                  <a:lnTo>
                    <a:pt x="163" y="57"/>
                  </a:lnTo>
                  <a:lnTo>
                    <a:pt x="142" y="78"/>
                  </a:lnTo>
                  <a:lnTo>
                    <a:pt x="107" y="99"/>
                  </a:lnTo>
                  <a:lnTo>
                    <a:pt x="78" y="120"/>
                  </a:lnTo>
                  <a:lnTo>
                    <a:pt x="64" y="142"/>
                  </a:lnTo>
                  <a:lnTo>
                    <a:pt x="50" y="156"/>
                  </a:lnTo>
                  <a:lnTo>
                    <a:pt x="43" y="177"/>
                  </a:lnTo>
                  <a:lnTo>
                    <a:pt x="8" y="212"/>
                  </a:lnTo>
                  <a:lnTo>
                    <a:pt x="0" y="227"/>
                  </a:lnTo>
                  <a:lnTo>
                    <a:pt x="0" y="248"/>
                  </a:lnTo>
                  <a:lnTo>
                    <a:pt x="15" y="269"/>
                  </a:lnTo>
                  <a:lnTo>
                    <a:pt x="57" y="312"/>
                  </a:lnTo>
                  <a:lnTo>
                    <a:pt x="64" y="333"/>
                  </a:lnTo>
                  <a:lnTo>
                    <a:pt x="71" y="361"/>
                  </a:lnTo>
                  <a:lnTo>
                    <a:pt x="78" y="382"/>
                  </a:lnTo>
                  <a:lnTo>
                    <a:pt x="71" y="404"/>
                  </a:lnTo>
                  <a:lnTo>
                    <a:pt x="57" y="425"/>
                  </a:lnTo>
                  <a:lnTo>
                    <a:pt x="57" y="453"/>
                  </a:lnTo>
                  <a:lnTo>
                    <a:pt x="50" y="467"/>
                  </a:lnTo>
                  <a:lnTo>
                    <a:pt x="43" y="488"/>
                  </a:lnTo>
                  <a:lnTo>
                    <a:pt x="43" y="531"/>
                  </a:lnTo>
                  <a:lnTo>
                    <a:pt x="64" y="552"/>
                  </a:lnTo>
                  <a:lnTo>
                    <a:pt x="107" y="609"/>
                  </a:lnTo>
                  <a:lnTo>
                    <a:pt x="128" y="630"/>
                  </a:lnTo>
                  <a:lnTo>
                    <a:pt x="149" y="665"/>
                  </a:lnTo>
                  <a:lnTo>
                    <a:pt x="184" y="701"/>
                  </a:lnTo>
                  <a:lnTo>
                    <a:pt x="227" y="722"/>
                  </a:lnTo>
                  <a:lnTo>
                    <a:pt x="241" y="715"/>
                  </a:lnTo>
                  <a:lnTo>
                    <a:pt x="248" y="708"/>
                  </a:lnTo>
                  <a:lnTo>
                    <a:pt x="262" y="701"/>
                  </a:lnTo>
                  <a:lnTo>
                    <a:pt x="269" y="687"/>
                  </a:lnTo>
                  <a:lnTo>
                    <a:pt x="290" y="665"/>
                  </a:lnTo>
                  <a:lnTo>
                    <a:pt x="333" y="644"/>
                  </a:lnTo>
                  <a:lnTo>
                    <a:pt x="354" y="637"/>
                  </a:lnTo>
                  <a:lnTo>
                    <a:pt x="368" y="623"/>
                  </a:lnTo>
                  <a:lnTo>
                    <a:pt x="375" y="609"/>
                  </a:lnTo>
                  <a:lnTo>
                    <a:pt x="418" y="566"/>
                  </a:lnTo>
                  <a:lnTo>
                    <a:pt x="425" y="552"/>
                  </a:lnTo>
                  <a:lnTo>
                    <a:pt x="439" y="538"/>
                  </a:lnTo>
                  <a:lnTo>
                    <a:pt x="446" y="517"/>
                  </a:lnTo>
                  <a:lnTo>
                    <a:pt x="467" y="510"/>
                  </a:lnTo>
                  <a:lnTo>
                    <a:pt x="481" y="503"/>
                  </a:lnTo>
                  <a:lnTo>
                    <a:pt x="496" y="503"/>
                  </a:lnTo>
                  <a:lnTo>
                    <a:pt x="503" y="495"/>
                  </a:lnTo>
                  <a:lnTo>
                    <a:pt x="524" y="495"/>
                  </a:lnTo>
                  <a:lnTo>
                    <a:pt x="531" y="488"/>
                  </a:lnTo>
                  <a:lnTo>
                    <a:pt x="545" y="460"/>
                  </a:lnTo>
                  <a:lnTo>
                    <a:pt x="545" y="432"/>
                  </a:lnTo>
                  <a:lnTo>
                    <a:pt x="559" y="425"/>
                  </a:lnTo>
                  <a:lnTo>
                    <a:pt x="573" y="411"/>
                  </a:lnTo>
                  <a:lnTo>
                    <a:pt x="588" y="404"/>
                  </a:lnTo>
                  <a:lnTo>
                    <a:pt x="602" y="389"/>
                  </a:lnTo>
                  <a:lnTo>
                    <a:pt x="616" y="368"/>
                  </a:lnTo>
                  <a:lnTo>
                    <a:pt x="623" y="354"/>
                  </a:lnTo>
                  <a:lnTo>
                    <a:pt x="630" y="347"/>
                  </a:lnTo>
                  <a:lnTo>
                    <a:pt x="630" y="326"/>
                  </a:lnTo>
                  <a:lnTo>
                    <a:pt x="637" y="312"/>
                  </a:lnTo>
                  <a:lnTo>
                    <a:pt x="644" y="304"/>
                  </a:lnTo>
                  <a:lnTo>
                    <a:pt x="651" y="290"/>
                  </a:lnTo>
                  <a:lnTo>
                    <a:pt x="665" y="290"/>
                  </a:lnTo>
                  <a:lnTo>
                    <a:pt x="680" y="283"/>
                  </a:lnTo>
                  <a:lnTo>
                    <a:pt x="694" y="283"/>
                  </a:lnTo>
                  <a:lnTo>
                    <a:pt x="701" y="276"/>
                  </a:lnTo>
                  <a:lnTo>
                    <a:pt x="687" y="269"/>
                  </a:lnTo>
                  <a:lnTo>
                    <a:pt x="665" y="255"/>
                  </a:lnTo>
                  <a:lnTo>
                    <a:pt x="644" y="248"/>
                  </a:lnTo>
                  <a:lnTo>
                    <a:pt x="637" y="248"/>
                  </a:lnTo>
                  <a:lnTo>
                    <a:pt x="623" y="234"/>
                  </a:lnTo>
                  <a:lnTo>
                    <a:pt x="595" y="212"/>
                  </a:lnTo>
                  <a:lnTo>
                    <a:pt x="545" y="170"/>
                  </a:lnTo>
                  <a:lnTo>
                    <a:pt x="503" y="135"/>
                  </a:lnTo>
                  <a:lnTo>
                    <a:pt x="453" y="92"/>
                  </a:lnTo>
                  <a:lnTo>
                    <a:pt x="404" y="57"/>
                  </a:lnTo>
                  <a:lnTo>
                    <a:pt x="368" y="21"/>
                  </a:lnTo>
                  <a:lnTo>
                    <a:pt x="361" y="21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21" name="Freeform 69"/>
            <p:cNvSpPr>
              <a:spLocks/>
            </p:cNvSpPr>
            <p:nvPr/>
          </p:nvSpPr>
          <p:spPr bwMode="auto">
            <a:xfrm>
              <a:off x="2174" y="585"/>
              <a:ext cx="962" cy="552"/>
            </a:xfrm>
            <a:custGeom>
              <a:avLst/>
              <a:gdLst>
                <a:gd name="T0" fmla="*/ 700 w 962"/>
                <a:gd name="T1" fmla="*/ 495 h 552"/>
                <a:gd name="T2" fmla="*/ 693 w 962"/>
                <a:gd name="T3" fmla="*/ 453 h 552"/>
                <a:gd name="T4" fmla="*/ 650 w 962"/>
                <a:gd name="T5" fmla="*/ 460 h 552"/>
                <a:gd name="T6" fmla="*/ 615 w 962"/>
                <a:gd name="T7" fmla="*/ 460 h 552"/>
                <a:gd name="T8" fmla="*/ 580 w 962"/>
                <a:gd name="T9" fmla="*/ 396 h 552"/>
                <a:gd name="T10" fmla="*/ 573 w 962"/>
                <a:gd name="T11" fmla="*/ 389 h 552"/>
                <a:gd name="T12" fmla="*/ 551 w 962"/>
                <a:gd name="T13" fmla="*/ 375 h 552"/>
                <a:gd name="T14" fmla="*/ 481 w 962"/>
                <a:gd name="T15" fmla="*/ 353 h 552"/>
                <a:gd name="T16" fmla="*/ 382 w 962"/>
                <a:gd name="T17" fmla="*/ 318 h 552"/>
                <a:gd name="T18" fmla="*/ 339 w 962"/>
                <a:gd name="T19" fmla="*/ 304 h 552"/>
                <a:gd name="T20" fmla="*/ 311 w 962"/>
                <a:gd name="T21" fmla="*/ 283 h 552"/>
                <a:gd name="T22" fmla="*/ 261 w 962"/>
                <a:gd name="T23" fmla="*/ 297 h 552"/>
                <a:gd name="T24" fmla="*/ 212 w 962"/>
                <a:gd name="T25" fmla="*/ 318 h 552"/>
                <a:gd name="T26" fmla="*/ 177 w 962"/>
                <a:gd name="T27" fmla="*/ 339 h 552"/>
                <a:gd name="T28" fmla="*/ 129 w 962"/>
                <a:gd name="T29" fmla="*/ 350 h 552"/>
                <a:gd name="T30" fmla="*/ 100 w 962"/>
                <a:gd name="T31" fmla="*/ 320 h 552"/>
                <a:gd name="T32" fmla="*/ 72 w 962"/>
                <a:gd name="T33" fmla="*/ 285 h 552"/>
                <a:gd name="T34" fmla="*/ 42 w 962"/>
                <a:gd name="T35" fmla="*/ 242 h 552"/>
                <a:gd name="T36" fmla="*/ 31 w 962"/>
                <a:gd name="T37" fmla="*/ 210 h 552"/>
                <a:gd name="T38" fmla="*/ 0 w 962"/>
                <a:gd name="T39" fmla="*/ 170 h 552"/>
                <a:gd name="T40" fmla="*/ 7 w 962"/>
                <a:gd name="T41" fmla="*/ 141 h 552"/>
                <a:gd name="T42" fmla="*/ 28 w 962"/>
                <a:gd name="T43" fmla="*/ 92 h 552"/>
                <a:gd name="T44" fmla="*/ 56 w 962"/>
                <a:gd name="T45" fmla="*/ 21 h 552"/>
                <a:gd name="T46" fmla="*/ 99 w 962"/>
                <a:gd name="T47" fmla="*/ 14 h 552"/>
                <a:gd name="T48" fmla="*/ 184 w 962"/>
                <a:gd name="T49" fmla="*/ 0 h 552"/>
                <a:gd name="T50" fmla="*/ 311 w 962"/>
                <a:gd name="T51" fmla="*/ 7 h 552"/>
                <a:gd name="T52" fmla="*/ 467 w 962"/>
                <a:gd name="T53" fmla="*/ 49 h 552"/>
                <a:gd name="T54" fmla="*/ 629 w 962"/>
                <a:gd name="T55" fmla="*/ 92 h 552"/>
                <a:gd name="T56" fmla="*/ 749 w 962"/>
                <a:gd name="T57" fmla="*/ 113 h 552"/>
                <a:gd name="T58" fmla="*/ 834 w 962"/>
                <a:gd name="T59" fmla="*/ 134 h 552"/>
                <a:gd name="T60" fmla="*/ 912 w 962"/>
                <a:gd name="T61" fmla="*/ 184 h 552"/>
                <a:gd name="T62" fmla="*/ 962 w 962"/>
                <a:gd name="T63" fmla="*/ 247 h 552"/>
                <a:gd name="T64" fmla="*/ 933 w 962"/>
                <a:gd name="T65" fmla="*/ 318 h 552"/>
                <a:gd name="T66" fmla="*/ 792 w 962"/>
                <a:gd name="T67" fmla="*/ 481 h 552"/>
                <a:gd name="T68" fmla="*/ 728 w 962"/>
                <a:gd name="T69" fmla="*/ 537 h 552"/>
                <a:gd name="T70" fmla="*/ 707 w 962"/>
                <a:gd name="T71" fmla="*/ 552 h 55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62"/>
                <a:gd name="T109" fmla="*/ 0 h 552"/>
                <a:gd name="T110" fmla="*/ 962 w 962"/>
                <a:gd name="T111" fmla="*/ 552 h 55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62" h="552">
                  <a:moveTo>
                    <a:pt x="700" y="552"/>
                  </a:moveTo>
                  <a:lnTo>
                    <a:pt x="700" y="495"/>
                  </a:lnTo>
                  <a:lnTo>
                    <a:pt x="714" y="467"/>
                  </a:lnTo>
                  <a:lnTo>
                    <a:pt x="693" y="453"/>
                  </a:lnTo>
                  <a:lnTo>
                    <a:pt x="672" y="445"/>
                  </a:lnTo>
                  <a:lnTo>
                    <a:pt x="650" y="460"/>
                  </a:lnTo>
                  <a:lnTo>
                    <a:pt x="622" y="474"/>
                  </a:lnTo>
                  <a:lnTo>
                    <a:pt x="615" y="460"/>
                  </a:lnTo>
                  <a:lnTo>
                    <a:pt x="608" y="438"/>
                  </a:lnTo>
                  <a:lnTo>
                    <a:pt x="580" y="396"/>
                  </a:lnTo>
                  <a:lnTo>
                    <a:pt x="580" y="389"/>
                  </a:lnTo>
                  <a:lnTo>
                    <a:pt x="573" y="389"/>
                  </a:lnTo>
                  <a:lnTo>
                    <a:pt x="566" y="382"/>
                  </a:lnTo>
                  <a:lnTo>
                    <a:pt x="551" y="375"/>
                  </a:lnTo>
                  <a:lnTo>
                    <a:pt x="530" y="368"/>
                  </a:lnTo>
                  <a:lnTo>
                    <a:pt x="481" y="353"/>
                  </a:lnTo>
                  <a:lnTo>
                    <a:pt x="417" y="332"/>
                  </a:lnTo>
                  <a:lnTo>
                    <a:pt x="382" y="318"/>
                  </a:lnTo>
                  <a:lnTo>
                    <a:pt x="353" y="311"/>
                  </a:lnTo>
                  <a:lnTo>
                    <a:pt x="339" y="304"/>
                  </a:lnTo>
                  <a:lnTo>
                    <a:pt x="332" y="297"/>
                  </a:lnTo>
                  <a:lnTo>
                    <a:pt x="311" y="283"/>
                  </a:lnTo>
                  <a:lnTo>
                    <a:pt x="290" y="290"/>
                  </a:lnTo>
                  <a:lnTo>
                    <a:pt x="261" y="297"/>
                  </a:lnTo>
                  <a:lnTo>
                    <a:pt x="233" y="311"/>
                  </a:lnTo>
                  <a:lnTo>
                    <a:pt x="212" y="318"/>
                  </a:lnTo>
                  <a:lnTo>
                    <a:pt x="198" y="332"/>
                  </a:lnTo>
                  <a:lnTo>
                    <a:pt x="177" y="339"/>
                  </a:lnTo>
                  <a:lnTo>
                    <a:pt x="142" y="359"/>
                  </a:lnTo>
                  <a:lnTo>
                    <a:pt x="129" y="350"/>
                  </a:lnTo>
                  <a:lnTo>
                    <a:pt x="112" y="333"/>
                  </a:lnTo>
                  <a:lnTo>
                    <a:pt x="100" y="320"/>
                  </a:lnTo>
                  <a:lnTo>
                    <a:pt x="87" y="302"/>
                  </a:lnTo>
                  <a:lnTo>
                    <a:pt x="72" y="285"/>
                  </a:lnTo>
                  <a:lnTo>
                    <a:pt x="55" y="267"/>
                  </a:lnTo>
                  <a:lnTo>
                    <a:pt x="42" y="242"/>
                  </a:lnTo>
                  <a:lnTo>
                    <a:pt x="39" y="227"/>
                  </a:lnTo>
                  <a:lnTo>
                    <a:pt x="31" y="210"/>
                  </a:lnTo>
                  <a:lnTo>
                    <a:pt x="7" y="177"/>
                  </a:lnTo>
                  <a:lnTo>
                    <a:pt x="0" y="170"/>
                  </a:lnTo>
                  <a:lnTo>
                    <a:pt x="0" y="162"/>
                  </a:lnTo>
                  <a:lnTo>
                    <a:pt x="7" y="141"/>
                  </a:lnTo>
                  <a:lnTo>
                    <a:pt x="14" y="113"/>
                  </a:lnTo>
                  <a:lnTo>
                    <a:pt x="28" y="92"/>
                  </a:lnTo>
                  <a:lnTo>
                    <a:pt x="35" y="63"/>
                  </a:lnTo>
                  <a:lnTo>
                    <a:pt x="56" y="21"/>
                  </a:lnTo>
                  <a:lnTo>
                    <a:pt x="77" y="14"/>
                  </a:lnTo>
                  <a:lnTo>
                    <a:pt x="99" y="14"/>
                  </a:lnTo>
                  <a:lnTo>
                    <a:pt x="127" y="7"/>
                  </a:lnTo>
                  <a:lnTo>
                    <a:pt x="184" y="0"/>
                  </a:lnTo>
                  <a:lnTo>
                    <a:pt x="268" y="0"/>
                  </a:lnTo>
                  <a:lnTo>
                    <a:pt x="311" y="7"/>
                  </a:lnTo>
                  <a:lnTo>
                    <a:pt x="382" y="21"/>
                  </a:lnTo>
                  <a:lnTo>
                    <a:pt x="467" y="49"/>
                  </a:lnTo>
                  <a:lnTo>
                    <a:pt x="551" y="70"/>
                  </a:lnTo>
                  <a:lnTo>
                    <a:pt x="629" y="92"/>
                  </a:lnTo>
                  <a:lnTo>
                    <a:pt x="693" y="106"/>
                  </a:lnTo>
                  <a:lnTo>
                    <a:pt x="749" y="113"/>
                  </a:lnTo>
                  <a:lnTo>
                    <a:pt x="792" y="120"/>
                  </a:lnTo>
                  <a:lnTo>
                    <a:pt x="834" y="134"/>
                  </a:lnTo>
                  <a:lnTo>
                    <a:pt x="877" y="155"/>
                  </a:lnTo>
                  <a:lnTo>
                    <a:pt x="912" y="184"/>
                  </a:lnTo>
                  <a:lnTo>
                    <a:pt x="940" y="212"/>
                  </a:lnTo>
                  <a:lnTo>
                    <a:pt x="962" y="247"/>
                  </a:lnTo>
                  <a:lnTo>
                    <a:pt x="962" y="276"/>
                  </a:lnTo>
                  <a:lnTo>
                    <a:pt x="933" y="318"/>
                  </a:lnTo>
                  <a:lnTo>
                    <a:pt x="891" y="368"/>
                  </a:lnTo>
                  <a:lnTo>
                    <a:pt x="792" y="481"/>
                  </a:lnTo>
                  <a:lnTo>
                    <a:pt x="749" y="523"/>
                  </a:lnTo>
                  <a:lnTo>
                    <a:pt x="728" y="537"/>
                  </a:lnTo>
                  <a:lnTo>
                    <a:pt x="714" y="545"/>
                  </a:lnTo>
                  <a:lnTo>
                    <a:pt x="707" y="552"/>
                  </a:lnTo>
                  <a:lnTo>
                    <a:pt x="700" y="552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22" name="Freeform 70"/>
            <p:cNvSpPr>
              <a:spLocks/>
            </p:cNvSpPr>
            <p:nvPr/>
          </p:nvSpPr>
          <p:spPr bwMode="auto">
            <a:xfrm>
              <a:off x="2117" y="54"/>
              <a:ext cx="389" cy="679"/>
            </a:xfrm>
            <a:custGeom>
              <a:avLst/>
              <a:gdLst>
                <a:gd name="T0" fmla="*/ 0 w 389"/>
                <a:gd name="T1" fmla="*/ 0 h 679"/>
                <a:gd name="T2" fmla="*/ 7 w 389"/>
                <a:gd name="T3" fmla="*/ 142 h 679"/>
                <a:gd name="T4" fmla="*/ 35 w 389"/>
                <a:gd name="T5" fmla="*/ 135 h 679"/>
                <a:gd name="T6" fmla="*/ 64 w 389"/>
                <a:gd name="T7" fmla="*/ 149 h 679"/>
                <a:gd name="T8" fmla="*/ 99 w 389"/>
                <a:gd name="T9" fmla="*/ 177 h 679"/>
                <a:gd name="T10" fmla="*/ 127 w 389"/>
                <a:gd name="T11" fmla="*/ 170 h 679"/>
                <a:gd name="T12" fmla="*/ 156 w 389"/>
                <a:gd name="T13" fmla="*/ 177 h 679"/>
                <a:gd name="T14" fmla="*/ 142 w 389"/>
                <a:gd name="T15" fmla="*/ 205 h 679"/>
                <a:gd name="T16" fmla="*/ 156 w 389"/>
                <a:gd name="T17" fmla="*/ 226 h 679"/>
                <a:gd name="T18" fmla="*/ 177 w 389"/>
                <a:gd name="T19" fmla="*/ 262 h 679"/>
                <a:gd name="T20" fmla="*/ 170 w 389"/>
                <a:gd name="T21" fmla="*/ 311 h 679"/>
                <a:gd name="T22" fmla="*/ 156 w 389"/>
                <a:gd name="T23" fmla="*/ 389 h 679"/>
                <a:gd name="T24" fmla="*/ 142 w 389"/>
                <a:gd name="T25" fmla="*/ 410 h 679"/>
                <a:gd name="T26" fmla="*/ 127 w 389"/>
                <a:gd name="T27" fmla="*/ 432 h 679"/>
                <a:gd name="T28" fmla="*/ 120 w 389"/>
                <a:gd name="T29" fmla="*/ 531 h 679"/>
                <a:gd name="T30" fmla="*/ 111 w 389"/>
                <a:gd name="T31" fmla="*/ 554 h 679"/>
                <a:gd name="T32" fmla="*/ 96 w 389"/>
                <a:gd name="T33" fmla="*/ 602 h 679"/>
                <a:gd name="T34" fmla="*/ 73 w 389"/>
                <a:gd name="T35" fmla="*/ 656 h 679"/>
                <a:gd name="T36" fmla="*/ 71 w 389"/>
                <a:gd name="T37" fmla="*/ 679 h 679"/>
                <a:gd name="T38" fmla="*/ 106 w 389"/>
                <a:gd name="T39" fmla="*/ 672 h 679"/>
                <a:gd name="T40" fmla="*/ 142 w 389"/>
                <a:gd name="T41" fmla="*/ 658 h 679"/>
                <a:gd name="T42" fmla="*/ 226 w 389"/>
                <a:gd name="T43" fmla="*/ 580 h 679"/>
                <a:gd name="T44" fmla="*/ 283 w 389"/>
                <a:gd name="T45" fmla="*/ 488 h 679"/>
                <a:gd name="T46" fmla="*/ 290 w 389"/>
                <a:gd name="T47" fmla="*/ 425 h 679"/>
                <a:gd name="T48" fmla="*/ 311 w 389"/>
                <a:gd name="T49" fmla="*/ 361 h 679"/>
                <a:gd name="T50" fmla="*/ 340 w 389"/>
                <a:gd name="T51" fmla="*/ 297 h 679"/>
                <a:gd name="T52" fmla="*/ 389 w 389"/>
                <a:gd name="T53" fmla="*/ 219 h 679"/>
                <a:gd name="T54" fmla="*/ 382 w 389"/>
                <a:gd name="T55" fmla="*/ 127 h 679"/>
                <a:gd name="T56" fmla="*/ 354 w 389"/>
                <a:gd name="T57" fmla="*/ 71 h 679"/>
                <a:gd name="T58" fmla="*/ 304 w 389"/>
                <a:gd name="T59" fmla="*/ 35 h 679"/>
                <a:gd name="T60" fmla="*/ 269 w 389"/>
                <a:gd name="T61" fmla="*/ 7 h 679"/>
                <a:gd name="T62" fmla="*/ 28 w 389"/>
                <a:gd name="T63" fmla="*/ 0 h 67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89"/>
                <a:gd name="T97" fmla="*/ 0 h 679"/>
                <a:gd name="T98" fmla="*/ 389 w 389"/>
                <a:gd name="T99" fmla="*/ 679 h 67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89" h="679">
                  <a:moveTo>
                    <a:pt x="28" y="0"/>
                  </a:moveTo>
                  <a:lnTo>
                    <a:pt x="0" y="0"/>
                  </a:lnTo>
                  <a:lnTo>
                    <a:pt x="0" y="135"/>
                  </a:lnTo>
                  <a:lnTo>
                    <a:pt x="7" y="142"/>
                  </a:lnTo>
                  <a:lnTo>
                    <a:pt x="21" y="142"/>
                  </a:lnTo>
                  <a:lnTo>
                    <a:pt x="35" y="135"/>
                  </a:lnTo>
                  <a:lnTo>
                    <a:pt x="50" y="149"/>
                  </a:lnTo>
                  <a:lnTo>
                    <a:pt x="64" y="149"/>
                  </a:lnTo>
                  <a:lnTo>
                    <a:pt x="78" y="156"/>
                  </a:lnTo>
                  <a:lnTo>
                    <a:pt x="99" y="177"/>
                  </a:lnTo>
                  <a:lnTo>
                    <a:pt x="113" y="177"/>
                  </a:lnTo>
                  <a:lnTo>
                    <a:pt x="127" y="170"/>
                  </a:lnTo>
                  <a:lnTo>
                    <a:pt x="149" y="177"/>
                  </a:lnTo>
                  <a:lnTo>
                    <a:pt x="156" y="177"/>
                  </a:lnTo>
                  <a:lnTo>
                    <a:pt x="156" y="191"/>
                  </a:lnTo>
                  <a:lnTo>
                    <a:pt x="142" y="205"/>
                  </a:lnTo>
                  <a:lnTo>
                    <a:pt x="149" y="212"/>
                  </a:lnTo>
                  <a:lnTo>
                    <a:pt x="156" y="226"/>
                  </a:lnTo>
                  <a:lnTo>
                    <a:pt x="170" y="241"/>
                  </a:lnTo>
                  <a:lnTo>
                    <a:pt x="177" y="262"/>
                  </a:lnTo>
                  <a:lnTo>
                    <a:pt x="177" y="297"/>
                  </a:lnTo>
                  <a:lnTo>
                    <a:pt x="170" y="311"/>
                  </a:lnTo>
                  <a:lnTo>
                    <a:pt x="168" y="347"/>
                  </a:lnTo>
                  <a:lnTo>
                    <a:pt x="156" y="389"/>
                  </a:lnTo>
                  <a:lnTo>
                    <a:pt x="149" y="403"/>
                  </a:lnTo>
                  <a:lnTo>
                    <a:pt x="142" y="410"/>
                  </a:lnTo>
                  <a:lnTo>
                    <a:pt x="134" y="425"/>
                  </a:lnTo>
                  <a:lnTo>
                    <a:pt x="127" y="432"/>
                  </a:lnTo>
                  <a:lnTo>
                    <a:pt x="127" y="517"/>
                  </a:lnTo>
                  <a:lnTo>
                    <a:pt x="120" y="531"/>
                  </a:lnTo>
                  <a:lnTo>
                    <a:pt x="113" y="538"/>
                  </a:lnTo>
                  <a:lnTo>
                    <a:pt x="111" y="554"/>
                  </a:lnTo>
                  <a:lnTo>
                    <a:pt x="105" y="569"/>
                  </a:lnTo>
                  <a:lnTo>
                    <a:pt x="96" y="602"/>
                  </a:lnTo>
                  <a:lnTo>
                    <a:pt x="79" y="629"/>
                  </a:lnTo>
                  <a:lnTo>
                    <a:pt x="73" y="656"/>
                  </a:lnTo>
                  <a:lnTo>
                    <a:pt x="64" y="679"/>
                  </a:lnTo>
                  <a:lnTo>
                    <a:pt x="71" y="679"/>
                  </a:lnTo>
                  <a:lnTo>
                    <a:pt x="85" y="672"/>
                  </a:lnTo>
                  <a:lnTo>
                    <a:pt x="106" y="672"/>
                  </a:lnTo>
                  <a:lnTo>
                    <a:pt x="127" y="665"/>
                  </a:lnTo>
                  <a:lnTo>
                    <a:pt x="142" y="658"/>
                  </a:lnTo>
                  <a:lnTo>
                    <a:pt x="163" y="644"/>
                  </a:lnTo>
                  <a:lnTo>
                    <a:pt x="226" y="580"/>
                  </a:lnTo>
                  <a:lnTo>
                    <a:pt x="269" y="524"/>
                  </a:lnTo>
                  <a:lnTo>
                    <a:pt x="283" y="488"/>
                  </a:lnTo>
                  <a:lnTo>
                    <a:pt x="290" y="460"/>
                  </a:lnTo>
                  <a:lnTo>
                    <a:pt x="290" y="425"/>
                  </a:lnTo>
                  <a:lnTo>
                    <a:pt x="304" y="389"/>
                  </a:lnTo>
                  <a:lnTo>
                    <a:pt x="311" y="361"/>
                  </a:lnTo>
                  <a:lnTo>
                    <a:pt x="318" y="340"/>
                  </a:lnTo>
                  <a:lnTo>
                    <a:pt x="340" y="297"/>
                  </a:lnTo>
                  <a:lnTo>
                    <a:pt x="361" y="262"/>
                  </a:lnTo>
                  <a:lnTo>
                    <a:pt x="389" y="219"/>
                  </a:lnTo>
                  <a:lnTo>
                    <a:pt x="389" y="163"/>
                  </a:lnTo>
                  <a:lnTo>
                    <a:pt x="382" y="127"/>
                  </a:lnTo>
                  <a:lnTo>
                    <a:pt x="368" y="92"/>
                  </a:lnTo>
                  <a:lnTo>
                    <a:pt x="354" y="71"/>
                  </a:lnTo>
                  <a:lnTo>
                    <a:pt x="333" y="50"/>
                  </a:lnTo>
                  <a:lnTo>
                    <a:pt x="304" y="35"/>
                  </a:lnTo>
                  <a:lnTo>
                    <a:pt x="283" y="21"/>
                  </a:lnTo>
                  <a:lnTo>
                    <a:pt x="269" y="7"/>
                  </a:lnTo>
                  <a:lnTo>
                    <a:pt x="269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000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23" name="Freeform 71"/>
            <p:cNvSpPr>
              <a:spLocks/>
            </p:cNvSpPr>
            <p:nvPr/>
          </p:nvSpPr>
          <p:spPr bwMode="auto">
            <a:xfrm>
              <a:off x="2117" y="54"/>
              <a:ext cx="234" cy="573"/>
            </a:xfrm>
            <a:custGeom>
              <a:avLst/>
              <a:gdLst>
                <a:gd name="T0" fmla="*/ 120 w 234"/>
                <a:gd name="T1" fmla="*/ 517 h 573"/>
                <a:gd name="T2" fmla="*/ 113 w 234"/>
                <a:gd name="T3" fmla="*/ 531 h 573"/>
                <a:gd name="T4" fmla="*/ 113 w 234"/>
                <a:gd name="T5" fmla="*/ 538 h 573"/>
                <a:gd name="T6" fmla="*/ 111 w 234"/>
                <a:gd name="T7" fmla="*/ 557 h 573"/>
                <a:gd name="T8" fmla="*/ 106 w 234"/>
                <a:gd name="T9" fmla="*/ 573 h 573"/>
                <a:gd name="T10" fmla="*/ 113 w 234"/>
                <a:gd name="T11" fmla="*/ 573 h 573"/>
                <a:gd name="T12" fmla="*/ 134 w 234"/>
                <a:gd name="T13" fmla="*/ 552 h 573"/>
                <a:gd name="T14" fmla="*/ 163 w 234"/>
                <a:gd name="T15" fmla="*/ 538 h 573"/>
                <a:gd name="T16" fmla="*/ 184 w 234"/>
                <a:gd name="T17" fmla="*/ 524 h 573"/>
                <a:gd name="T18" fmla="*/ 198 w 234"/>
                <a:gd name="T19" fmla="*/ 502 h 573"/>
                <a:gd name="T20" fmla="*/ 205 w 234"/>
                <a:gd name="T21" fmla="*/ 467 h 573"/>
                <a:gd name="T22" fmla="*/ 219 w 234"/>
                <a:gd name="T23" fmla="*/ 425 h 573"/>
                <a:gd name="T24" fmla="*/ 226 w 234"/>
                <a:gd name="T25" fmla="*/ 375 h 573"/>
                <a:gd name="T26" fmla="*/ 234 w 234"/>
                <a:gd name="T27" fmla="*/ 333 h 573"/>
                <a:gd name="T28" fmla="*/ 234 w 234"/>
                <a:gd name="T29" fmla="*/ 255 h 573"/>
                <a:gd name="T30" fmla="*/ 226 w 234"/>
                <a:gd name="T31" fmla="*/ 241 h 573"/>
                <a:gd name="T32" fmla="*/ 212 w 234"/>
                <a:gd name="T33" fmla="*/ 219 h 573"/>
                <a:gd name="T34" fmla="*/ 163 w 234"/>
                <a:gd name="T35" fmla="*/ 120 h 573"/>
                <a:gd name="T36" fmla="*/ 134 w 234"/>
                <a:gd name="T37" fmla="*/ 50 h 573"/>
                <a:gd name="T38" fmla="*/ 142 w 234"/>
                <a:gd name="T39" fmla="*/ 35 h 573"/>
                <a:gd name="T40" fmla="*/ 142 w 234"/>
                <a:gd name="T41" fmla="*/ 7 h 573"/>
                <a:gd name="T42" fmla="*/ 134 w 234"/>
                <a:gd name="T43" fmla="*/ 0 h 573"/>
                <a:gd name="T44" fmla="*/ 0 w 234"/>
                <a:gd name="T45" fmla="*/ 0 h 573"/>
                <a:gd name="T46" fmla="*/ 0 w 234"/>
                <a:gd name="T47" fmla="*/ 142 h 573"/>
                <a:gd name="T48" fmla="*/ 35 w 234"/>
                <a:gd name="T49" fmla="*/ 142 h 573"/>
                <a:gd name="T50" fmla="*/ 43 w 234"/>
                <a:gd name="T51" fmla="*/ 149 h 573"/>
                <a:gd name="T52" fmla="*/ 71 w 234"/>
                <a:gd name="T53" fmla="*/ 149 h 573"/>
                <a:gd name="T54" fmla="*/ 78 w 234"/>
                <a:gd name="T55" fmla="*/ 164 h 573"/>
                <a:gd name="T56" fmla="*/ 99 w 234"/>
                <a:gd name="T57" fmla="*/ 177 h 573"/>
                <a:gd name="T58" fmla="*/ 127 w 234"/>
                <a:gd name="T59" fmla="*/ 177 h 573"/>
                <a:gd name="T60" fmla="*/ 134 w 234"/>
                <a:gd name="T61" fmla="*/ 170 h 573"/>
                <a:gd name="T62" fmla="*/ 142 w 234"/>
                <a:gd name="T63" fmla="*/ 177 h 573"/>
                <a:gd name="T64" fmla="*/ 156 w 234"/>
                <a:gd name="T65" fmla="*/ 177 h 573"/>
                <a:gd name="T66" fmla="*/ 156 w 234"/>
                <a:gd name="T67" fmla="*/ 191 h 573"/>
                <a:gd name="T68" fmla="*/ 149 w 234"/>
                <a:gd name="T69" fmla="*/ 205 h 573"/>
                <a:gd name="T70" fmla="*/ 142 w 234"/>
                <a:gd name="T71" fmla="*/ 205 h 573"/>
                <a:gd name="T72" fmla="*/ 142 w 234"/>
                <a:gd name="T73" fmla="*/ 212 h 573"/>
                <a:gd name="T74" fmla="*/ 149 w 234"/>
                <a:gd name="T75" fmla="*/ 219 h 573"/>
                <a:gd name="T76" fmla="*/ 156 w 234"/>
                <a:gd name="T77" fmla="*/ 219 h 573"/>
                <a:gd name="T78" fmla="*/ 154 w 234"/>
                <a:gd name="T79" fmla="*/ 231 h 573"/>
                <a:gd name="T80" fmla="*/ 168 w 234"/>
                <a:gd name="T81" fmla="*/ 246 h 573"/>
                <a:gd name="T82" fmla="*/ 175 w 234"/>
                <a:gd name="T83" fmla="*/ 255 h 573"/>
                <a:gd name="T84" fmla="*/ 177 w 234"/>
                <a:gd name="T85" fmla="*/ 276 h 573"/>
                <a:gd name="T86" fmla="*/ 177 w 234"/>
                <a:gd name="T87" fmla="*/ 297 h 573"/>
                <a:gd name="T88" fmla="*/ 163 w 234"/>
                <a:gd name="T89" fmla="*/ 354 h 573"/>
                <a:gd name="T90" fmla="*/ 160 w 234"/>
                <a:gd name="T91" fmla="*/ 368 h 573"/>
                <a:gd name="T92" fmla="*/ 156 w 234"/>
                <a:gd name="T93" fmla="*/ 382 h 573"/>
                <a:gd name="T94" fmla="*/ 149 w 234"/>
                <a:gd name="T95" fmla="*/ 396 h 573"/>
                <a:gd name="T96" fmla="*/ 149 w 234"/>
                <a:gd name="T97" fmla="*/ 410 h 573"/>
                <a:gd name="T98" fmla="*/ 127 w 234"/>
                <a:gd name="T99" fmla="*/ 432 h 573"/>
                <a:gd name="T100" fmla="*/ 127 w 234"/>
                <a:gd name="T101" fmla="*/ 502 h 573"/>
                <a:gd name="T102" fmla="*/ 120 w 234"/>
                <a:gd name="T103" fmla="*/ 517 h 57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34"/>
                <a:gd name="T157" fmla="*/ 0 h 573"/>
                <a:gd name="T158" fmla="*/ 234 w 234"/>
                <a:gd name="T159" fmla="*/ 573 h 573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34" h="573">
                  <a:moveTo>
                    <a:pt x="120" y="517"/>
                  </a:moveTo>
                  <a:lnTo>
                    <a:pt x="113" y="531"/>
                  </a:lnTo>
                  <a:lnTo>
                    <a:pt x="113" y="538"/>
                  </a:lnTo>
                  <a:lnTo>
                    <a:pt x="111" y="557"/>
                  </a:lnTo>
                  <a:lnTo>
                    <a:pt x="106" y="573"/>
                  </a:lnTo>
                  <a:lnTo>
                    <a:pt x="113" y="573"/>
                  </a:lnTo>
                  <a:lnTo>
                    <a:pt x="134" y="552"/>
                  </a:lnTo>
                  <a:lnTo>
                    <a:pt x="163" y="538"/>
                  </a:lnTo>
                  <a:lnTo>
                    <a:pt x="184" y="524"/>
                  </a:lnTo>
                  <a:lnTo>
                    <a:pt x="198" y="502"/>
                  </a:lnTo>
                  <a:lnTo>
                    <a:pt x="205" y="467"/>
                  </a:lnTo>
                  <a:lnTo>
                    <a:pt x="219" y="425"/>
                  </a:lnTo>
                  <a:lnTo>
                    <a:pt x="226" y="375"/>
                  </a:lnTo>
                  <a:lnTo>
                    <a:pt x="234" y="333"/>
                  </a:lnTo>
                  <a:lnTo>
                    <a:pt x="234" y="255"/>
                  </a:lnTo>
                  <a:lnTo>
                    <a:pt x="226" y="241"/>
                  </a:lnTo>
                  <a:lnTo>
                    <a:pt x="212" y="219"/>
                  </a:lnTo>
                  <a:lnTo>
                    <a:pt x="163" y="120"/>
                  </a:lnTo>
                  <a:lnTo>
                    <a:pt x="134" y="50"/>
                  </a:lnTo>
                  <a:lnTo>
                    <a:pt x="142" y="35"/>
                  </a:lnTo>
                  <a:lnTo>
                    <a:pt x="142" y="7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142"/>
                  </a:lnTo>
                  <a:lnTo>
                    <a:pt x="35" y="142"/>
                  </a:lnTo>
                  <a:lnTo>
                    <a:pt x="43" y="149"/>
                  </a:lnTo>
                  <a:lnTo>
                    <a:pt x="71" y="149"/>
                  </a:lnTo>
                  <a:lnTo>
                    <a:pt x="78" y="164"/>
                  </a:lnTo>
                  <a:lnTo>
                    <a:pt x="99" y="177"/>
                  </a:lnTo>
                  <a:lnTo>
                    <a:pt x="127" y="177"/>
                  </a:lnTo>
                  <a:lnTo>
                    <a:pt x="134" y="170"/>
                  </a:lnTo>
                  <a:lnTo>
                    <a:pt x="142" y="177"/>
                  </a:lnTo>
                  <a:lnTo>
                    <a:pt x="156" y="177"/>
                  </a:lnTo>
                  <a:lnTo>
                    <a:pt x="156" y="191"/>
                  </a:lnTo>
                  <a:lnTo>
                    <a:pt x="149" y="205"/>
                  </a:lnTo>
                  <a:lnTo>
                    <a:pt x="142" y="205"/>
                  </a:lnTo>
                  <a:lnTo>
                    <a:pt x="142" y="212"/>
                  </a:lnTo>
                  <a:lnTo>
                    <a:pt x="149" y="219"/>
                  </a:lnTo>
                  <a:lnTo>
                    <a:pt x="156" y="219"/>
                  </a:lnTo>
                  <a:lnTo>
                    <a:pt x="154" y="231"/>
                  </a:lnTo>
                  <a:lnTo>
                    <a:pt x="168" y="246"/>
                  </a:lnTo>
                  <a:lnTo>
                    <a:pt x="175" y="255"/>
                  </a:lnTo>
                  <a:lnTo>
                    <a:pt x="177" y="276"/>
                  </a:lnTo>
                  <a:lnTo>
                    <a:pt x="177" y="297"/>
                  </a:lnTo>
                  <a:lnTo>
                    <a:pt x="163" y="354"/>
                  </a:lnTo>
                  <a:lnTo>
                    <a:pt x="160" y="368"/>
                  </a:lnTo>
                  <a:lnTo>
                    <a:pt x="156" y="382"/>
                  </a:lnTo>
                  <a:lnTo>
                    <a:pt x="149" y="396"/>
                  </a:lnTo>
                  <a:lnTo>
                    <a:pt x="149" y="410"/>
                  </a:lnTo>
                  <a:lnTo>
                    <a:pt x="127" y="432"/>
                  </a:lnTo>
                  <a:lnTo>
                    <a:pt x="127" y="502"/>
                  </a:lnTo>
                  <a:lnTo>
                    <a:pt x="120" y="517"/>
                  </a:lnTo>
                  <a:close/>
                </a:path>
              </a:pathLst>
            </a:custGeom>
            <a:solidFill>
              <a:srgbClr val="9966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24" name="Freeform 72"/>
            <p:cNvSpPr>
              <a:spLocks/>
            </p:cNvSpPr>
            <p:nvPr/>
          </p:nvSpPr>
          <p:spPr bwMode="auto">
            <a:xfrm>
              <a:off x="2379" y="54"/>
              <a:ext cx="219" cy="184"/>
            </a:xfrm>
            <a:custGeom>
              <a:avLst/>
              <a:gdLst>
                <a:gd name="T0" fmla="*/ 219 w 219"/>
                <a:gd name="T1" fmla="*/ 0 h 184"/>
                <a:gd name="T2" fmla="*/ 0 w 219"/>
                <a:gd name="T3" fmla="*/ 0 h 184"/>
                <a:gd name="T4" fmla="*/ 7 w 219"/>
                <a:gd name="T5" fmla="*/ 14 h 184"/>
                <a:gd name="T6" fmla="*/ 21 w 219"/>
                <a:gd name="T7" fmla="*/ 28 h 184"/>
                <a:gd name="T8" fmla="*/ 42 w 219"/>
                <a:gd name="T9" fmla="*/ 71 h 184"/>
                <a:gd name="T10" fmla="*/ 49 w 219"/>
                <a:gd name="T11" fmla="*/ 99 h 184"/>
                <a:gd name="T12" fmla="*/ 56 w 219"/>
                <a:gd name="T13" fmla="*/ 120 h 184"/>
                <a:gd name="T14" fmla="*/ 56 w 219"/>
                <a:gd name="T15" fmla="*/ 170 h 184"/>
                <a:gd name="T16" fmla="*/ 63 w 219"/>
                <a:gd name="T17" fmla="*/ 184 h 184"/>
                <a:gd name="T18" fmla="*/ 78 w 219"/>
                <a:gd name="T19" fmla="*/ 184 h 184"/>
                <a:gd name="T20" fmla="*/ 92 w 219"/>
                <a:gd name="T21" fmla="*/ 177 h 184"/>
                <a:gd name="T22" fmla="*/ 106 w 219"/>
                <a:gd name="T23" fmla="*/ 163 h 184"/>
                <a:gd name="T24" fmla="*/ 134 w 219"/>
                <a:gd name="T25" fmla="*/ 149 h 184"/>
                <a:gd name="T26" fmla="*/ 148 w 219"/>
                <a:gd name="T27" fmla="*/ 127 h 184"/>
                <a:gd name="T28" fmla="*/ 184 w 219"/>
                <a:gd name="T29" fmla="*/ 78 h 184"/>
                <a:gd name="T30" fmla="*/ 212 w 219"/>
                <a:gd name="T31" fmla="*/ 28 h 184"/>
                <a:gd name="T32" fmla="*/ 219 w 219"/>
                <a:gd name="T33" fmla="*/ 7 h 184"/>
                <a:gd name="T34" fmla="*/ 219 w 219"/>
                <a:gd name="T35" fmla="*/ 0 h 18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19"/>
                <a:gd name="T55" fmla="*/ 0 h 184"/>
                <a:gd name="T56" fmla="*/ 219 w 219"/>
                <a:gd name="T57" fmla="*/ 184 h 18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19" h="184">
                  <a:moveTo>
                    <a:pt x="219" y="0"/>
                  </a:moveTo>
                  <a:lnTo>
                    <a:pt x="0" y="0"/>
                  </a:lnTo>
                  <a:lnTo>
                    <a:pt x="7" y="14"/>
                  </a:lnTo>
                  <a:lnTo>
                    <a:pt x="21" y="28"/>
                  </a:lnTo>
                  <a:lnTo>
                    <a:pt x="42" y="71"/>
                  </a:lnTo>
                  <a:lnTo>
                    <a:pt x="49" y="99"/>
                  </a:lnTo>
                  <a:lnTo>
                    <a:pt x="56" y="120"/>
                  </a:lnTo>
                  <a:lnTo>
                    <a:pt x="56" y="170"/>
                  </a:lnTo>
                  <a:lnTo>
                    <a:pt x="63" y="184"/>
                  </a:lnTo>
                  <a:lnTo>
                    <a:pt x="78" y="184"/>
                  </a:lnTo>
                  <a:lnTo>
                    <a:pt x="92" y="177"/>
                  </a:lnTo>
                  <a:lnTo>
                    <a:pt x="106" y="163"/>
                  </a:lnTo>
                  <a:lnTo>
                    <a:pt x="134" y="149"/>
                  </a:lnTo>
                  <a:lnTo>
                    <a:pt x="148" y="127"/>
                  </a:lnTo>
                  <a:lnTo>
                    <a:pt x="184" y="78"/>
                  </a:lnTo>
                  <a:lnTo>
                    <a:pt x="212" y="28"/>
                  </a:lnTo>
                  <a:lnTo>
                    <a:pt x="219" y="7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25" name="Freeform 73"/>
            <p:cNvSpPr>
              <a:spLocks/>
            </p:cNvSpPr>
            <p:nvPr/>
          </p:nvSpPr>
          <p:spPr bwMode="auto">
            <a:xfrm>
              <a:off x="4833" y="1745"/>
              <a:ext cx="241" cy="241"/>
            </a:xfrm>
            <a:custGeom>
              <a:avLst/>
              <a:gdLst>
                <a:gd name="T0" fmla="*/ 50 w 241"/>
                <a:gd name="T1" fmla="*/ 7 h 241"/>
                <a:gd name="T2" fmla="*/ 29 w 241"/>
                <a:gd name="T3" fmla="*/ 35 h 241"/>
                <a:gd name="T4" fmla="*/ 22 w 241"/>
                <a:gd name="T5" fmla="*/ 57 h 241"/>
                <a:gd name="T6" fmla="*/ 15 w 241"/>
                <a:gd name="T7" fmla="*/ 71 h 241"/>
                <a:gd name="T8" fmla="*/ 7 w 241"/>
                <a:gd name="T9" fmla="*/ 92 h 241"/>
                <a:gd name="T10" fmla="*/ 0 w 241"/>
                <a:gd name="T11" fmla="*/ 120 h 241"/>
                <a:gd name="T12" fmla="*/ 0 w 241"/>
                <a:gd name="T13" fmla="*/ 170 h 241"/>
                <a:gd name="T14" fmla="*/ 7 w 241"/>
                <a:gd name="T15" fmla="*/ 184 h 241"/>
                <a:gd name="T16" fmla="*/ 22 w 241"/>
                <a:gd name="T17" fmla="*/ 198 h 241"/>
                <a:gd name="T18" fmla="*/ 36 w 241"/>
                <a:gd name="T19" fmla="*/ 227 h 241"/>
                <a:gd name="T20" fmla="*/ 50 w 241"/>
                <a:gd name="T21" fmla="*/ 234 h 241"/>
                <a:gd name="T22" fmla="*/ 85 w 241"/>
                <a:gd name="T23" fmla="*/ 234 h 241"/>
                <a:gd name="T24" fmla="*/ 99 w 241"/>
                <a:gd name="T25" fmla="*/ 227 h 241"/>
                <a:gd name="T26" fmla="*/ 121 w 241"/>
                <a:gd name="T27" fmla="*/ 227 h 241"/>
                <a:gd name="T28" fmla="*/ 163 w 241"/>
                <a:gd name="T29" fmla="*/ 241 h 241"/>
                <a:gd name="T30" fmla="*/ 184 w 241"/>
                <a:gd name="T31" fmla="*/ 241 h 241"/>
                <a:gd name="T32" fmla="*/ 198 w 241"/>
                <a:gd name="T33" fmla="*/ 234 h 241"/>
                <a:gd name="T34" fmla="*/ 213 w 241"/>
                <a:gd name="T35" fmla="*/ 219 h 241"/>
                <a:gd name="T36" fmla="*/ 220 w 241"/>
                <a:gd name="T37" fmla="*/ 205 h 241"/>
                <a:gd name="T38" fmla="*/ 227 w 241"/>
                <a:gd name="T39" fmla="*/ 184 h 241"/>
                <a:gd name="T40" fmla="*/ 234 w 241"/>
                <a:gd name="T41" fmla="*/ 170 h 241"/>
                <a:gd name="T42" fmla="*/ 241 w 241"/>
                <a:gd name="T43" fmla="*/ 149 h 241"/>
                <a:gd name="T44" fmla="*/ 241 w 241"/>
                <a:gd name="T45" fmla="*/ 142 h 241"/>
                <a:gd name="T46" fmla="*/ 213 w 241"/>
                <a:gd name="T47" fmla="*/ 142 h 241"/>
                <a:gd name="T48" fmla="*/ 170 w 241"/>
                <a:gd name="T49" fmla="*/ 127 h 241"/>
                <a:gd name="T50" fmla="*/ 170 w 241"/>
                <a:gd name="T51" fmla="*/ 99 h 241"/>
                <a:gd name="T52" fmla="*/ 177 w 241"/>
                <a:gd name="T53" fmla="*/ 92 h 241"/>
                <a:gd name="T54" fmla="*/ 184 w 241"/>
                <a:gd name="T55" fmla="*/ 78 h 241"/>
                <a:gd name="T56" fmla="*/ 170 w 241"/>
                <a:gd name="T57" fmla="*/ 21 h 241"/>
                <a:gd name="T58" fmla="*/ 163 w 241"/>
                <a:gd name="T59" fmla="*/ 14 h 241"/>
                <a:gd name="T60" fmla="*/ 128 w 241"/>
                <a:gd name="T61" fmla="*/ 14 h 241"/>
                <a:gd name="T62" fmla="*/ 121 w 241"/>
                <a:gd name="T63" fmla="*/ 7 h 241"/>
                <a:gd name="T64" fmla="*/ 106 w 241"/>
                <a:gd name="T65" fmla="*/ 0 h 241"/>
                <a:gd name="T66" fmla="*/ 64 w 241"/>
                <a:gd name="T67" fmla="*/ 0 h 241"/>
                <a:gd name="T68" fmla="*/ 50 w 241"/>
                <a:gd name="T69" fmla="*/ 7 h 24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41"/>
                <a:gd name="T106" fmla="*/ 0 h 241"/>
                <a:gd name="T107" fmla="*/ 241 w 241"/>
                <a:gd name="T108" fmla="*/ 241 h 24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41" h="241">
                  <a:moveTo>
                    <a:pt x="50" y="7"/>
                  </a:moveTo>
                  <a:lnTo>
                    <a:pt x="29" y="35"/>
                  </a:lnTo>
                  <a:lnTo>
                    <a:pt x="22" y="57"/>
                  </a:lnTo>
                  <a:lnTo>
                    <a:pt x="15" y="71"/>
                  </a:lnTo>
                  <a:lnTo>
                    <a:pt x="7" y="92"/>
                  </a:lnTo>
                  <a:lnTo>
                    <a:pt x="0" y="120"/>
                  </a:lnTo>
                  <a:lnTo>
                    <a:pt x="0" y="170"/>
                  </a:lnTo>
                  <a:lnTo>
                    <a:pt x="7" y="184"/>
                  </a:lnTo>
                  <a:lnTo>
                    <a:pt x="22" y="198"/>
                  </a:lnTo>
                  <a:lnTo>
                    <a:pt x="36" y="227"/>
                  </a:lnTo>
                  <a:lnTo>
                    <a:pt x="50" y="234"/>
                  </a:lnTo>
                  <a:lnTo>
                    <a:pt x="85" y="234"/>
                  </a:lnTo>
                  <a:lnTo>
                    <a:pt x="99" y="227"/>
                  </a:lnTo>
                  <a:lnTo>
                    <a:pt x="121" y="227"/>
                  </a:lnTo>
                  <a:lnTo>
                    <a:pt x="163" y="241"/>
                  </a:lnTo>
                  <a:lnTo>
                    <a:pt x="184" y="241"/>
                  </a:lnTo>
                  <a:lnTo>
                    <a:pt x="198" y="234"/>
                  </a:lnTo>
                  <a:lnTo>
                    <a:pt x="213" y="219"/>
                  </a:lnTo>
                  <a:lnTo>
                    <a:pt x="220" y="205"/>
                  </a:lnTo>
                  <a:lnTo>
                    <a:pt x="227" y="184"/>
                  </a:lnTo>
                  <a:lnTo>
                    <a:pt x="234" y="170"/>
                  </a:lnTo>
                  <a:lnTo>
                    <a:pt x="241" y="149"/>
                  </a:lnTo>
                  <a:lnTo>
                    <a:pt x="241" y="142"/>
                  </a:lnTo>
                  <a:lnTo>
                    <a:pt x="213" y="142"/>
                  </a:lnTo>
                  <a:lnTo>
                    <a:pt x="170" y="127"/>
                  </a:lnTo>
                  <a:lnTo>
                    <a:pt x="170" y="99"/>
                  </a:lnTo>
                  <a:lnTo>
                    <a:pt x="177" y="92"/>
                  </a:lnTo>
                  <a:lnTo>
                    <a:pt x="184" y="78"/>
                  </a:lnTo>
                  <a:lnTo>
                    <a:pt x="170" y="21"/>
                  </a:lnTo>
                  <a:lnTo>
                    <a:pt x="163" y="14"/>
                  </a:lnTo>
                  <a:lnTo>
                    <a:pt x="128" y="14"/>
                  </a:lnTo>
                  <a:lnTo>
                    <a:pt x="121" y="7"/>
                  </a:lnTo>
                  <a:lnTo>
                    <a:pt x="106" y="0"/>
                  </a:lnTo>
                  <a:lnTo>
                    <a:pt x="64" y="0"/>
                  </a:lnTo>
                  <a:lnTo>
                    <a:pt x="50" y="7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26" name="Freeform 74"/>
            <p:cNvSpPr>
              <a:spLocks/>
            </p:cNvSpPr>
            <p:nvPr/>
          </p:nvSpPr>
          <p:spPr bwMode="auto">
            <a:xfrm>
              <a:off x="4770" y="1370"/>
              <a:ext cx="452" cy="340"/>
            </a:xfrm>
            <a:custGeom>
              <a:avLst/>
              <a:gdLst>
                <a:gd name="T0" fmla="*/ 375 w 452"/>
                <a:gd name="T1" fmla="*/ 28 h 340"/>
                <a:gd name="T2" fmla="*/ 339 w 452"/>
                <a:gd name="T3" fmla="*/ 35 h 340"/>
                <a:gd name="T4" fmla="*/ 325 w 452"/>
                <a:gd name="T5" fmla="*/ 57 h 340"/>
                <a:gd name="T6" fmla="*/ 304 w 452"/>
                <a:gd name="T7" fmla="*/ 99 h 340"/>
                <a:gd name="T8" fmla="*/ 290 w 452"/>
                <a:gd name="T9" fmla="*/ 135 h 340"/>
                <a:gd name="T10" fmla="*/ 233 w 452"/>
                <a:gd name="T11" fmla="*/ 156 h 340"/>
                <a:gd name="T12" fmla="*/ 212 w 452"/>
                <a:gd name="T13" fmla="*/ 170 h 340"/>
                <a:gd name="T14" fmla="*/ 191 w 452"/>
                <a:gd name="T15" fmla="*/ 184 h 340"/>
                <a:gd name="T16" fmla="*/ 169 w 452"/>
                <a:gd name="T17" fmla="*/ 205 h 340"/>
                <a:gd name="T18" fmla="*/ 127 w 452"/>
                <a:gd name="T19" fmla="*/ 248 h 340"/>
                <a:gd name="T20" fmla="*/ 99 w 452"/>
                <a:gd name="T21" fmla="*/ 241 h 340"/>
                <a:gd name="T22" fmla="*/ 78 w 452"/>
                <a:gd name="T23" fmla="*/ 212 h 340"/>
                <a:gd name="T24" fmla="*/ 63 w 452"/>
                <a:gd name="T25" fmla="*/ 191 h 340"/>
                <a:gd name="T26" fmla="*/ 7 w 452"/>
                <a:gd name="T27" fmla="*/ 198 h 340"/>
                <a:gd name="T28" fmla="*/ 0 w 452"/>
                <a:gd name="T29" fmla="*/ 227 h 340"/>
                <a:gd name="T30" fmla="*/ 21 w 452"/>
                <a:gd name="T31" fmla="*/ 255 h 340"/>
                <a:gd name="T32" fmla="*/ 92 w 452"/>
                <a:gd name="T33" fmla="*/ 262 h 340"/>
                <a:gd name="T34" fmla="*/ 127 w 452"/>
                <a:gd name="T35" fmla="*/ 269 h 340"/>
                <a:gd name="T36" fmla="*/ 148 w 452"/>
                <a:gd name="T37" fmla="*/ 283 h 340"/>
                <a:gd name="T38" fmla="*/ 205 w 452"/>
                <a:gd name="T39" fmla="*/ 297 h 340"/>
                <a:gd name="T40" fmla="*/ 240 w 452"/>
                <a:gd name="T41" fmla="*/ 326 h 340"/>
                <a:gd name="T42" fmla="*/ 325 w 452"/>
                <a:gd name="T43" fmla="*/ 340 h 340"/>
                <a:gd name="T44" fmla="*/ 339 w 452"/>
                <a:gd name="T45" fmla="*/ 318 h 340"/>
                <a:gd name="T46" fmla="*/ 332 w 452"/>
                <a:gd name="T47" fmla="*/ 262 h 340"/>
                <a:gd name="T48" fmla="*/ 346 w 452"/>
                <a:gd name="T49" fmla="*/ 227 h 340"/>
                <a:gd name="T50" fmla="*/ 417 w 452"/>
                <a:gd name="T51" fmla="*/ 149 h 340"/>
                <a:gd name="T52" fmla="*/ 424 w 452"/>
                <a:gd name="T53" fmla="*/ 64 h 340"/>
                <a:gd name="T54" fmla="*/ 431 w 452"/>
                <a:gd name="T55" fmla="*/ 35 h 340"/>
                <a:gd name="T56" fmla="*/ 452 w 452"/>
                <a:gd name="T57" fmla="*/ 14 h 340"/>
                <a:gd name="T58" fmla="*/ 445 w 452"/>
                <a:gd name="T59" fmla="*/ 0 h 340"/>
                <a:gd name="T60" fmla="*/ 410 w 452"/>
                <a:gd name="T61" fmla="*/ 28 h 340"/>
                <a:gd name="T62" fmla="*/ 382 w 452"/>
                <a:gd name="T63" fmla="*/ 35 h 34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452"/>
                <a:gd name="T97" fmla="*/ 0 h 340"/>
                <a:gd name="T98" fmla="*/ 452 w 452"/>
                <a:gd name="T99" fmla="*/ 340 h 34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452" h="340">
                  <a:moveTo>
                    <a:pt x="382" y="35"/>
                  </a:moveTo>
                  <a:lnTo>
                    <a:pt x="375" y="28"/>
                  </a:lnTo>
                  <a:lnTo>
                    <a:pt x="360" y="35"/>
                  </a:lnTo>
                  <a:lnTo>
                    <a:pt x="339" y="35"/>
                  </a:lnTo>
                  <a:lnTo>
                    <a:pt x="332" y="50"/>
                  </a:lnTo>
                  <a:lnTo>
                    <a:pt x="325" y="57"/>
                  </a:lnTo>
                  <a:lnTo>
                    <a:pt x="318" y="78"/>
                  </a:lnTo>
                  <a:lnTo>
                    <a:pt x="304" y="99"/>
                  </a:lnTo>
                  <a:lnTo>
                    <a:pt x="297" y="120"/>
                  </a:lnTo>
                  <a:lnTo>
                    <a:pt x="290" y="135"/>
                  </a:lnTo>
                  <a:lnTo>
                    <a:pt x="247" y="156"/>
                  </a:lnTo>
                  <a:lnTo>
                    <a:pt x="233" y="156"/>
                  </a:lnTo>
                  <a:lnTo>
                    <a:pt x="226" y="163"/>
                  </a:lnTo>
                  <a:lnTo>
                    <a:pt x="212" y="170"/>
                  </a:lnTo>
                  <a:lnTo>
                    <a:pt x="205" y="177"/>
                  </a:lnTo>
                  <a:lnTo>
                    <a:pt x="191" y="184"/>
                  </a:lnTo>
                  <a:lnTo>
                    <a:pt x="184" y="198"/>
                  </a:lnTo>
                  <a:lnTo>
                    <a:pt x="169" y="205"/>
                  </a:lnTo>
                  <a:lnTo>
                    <a:pt x="155" y="234"/>
                  </a:lnTo>
                  <a:lnTo>
                    <a:pt x="127" y="248"/>
                  </a:lnTo>
                  <a:lnTo>
                    <a:pt x="113" y="248"/>
                  </a:lnTo>
                  <a:lnTo>
                    <a:pt x="99" y="241"/>
                  </a:lnTo>
                  <a:lnTo>
                    <a:pt x="85" y="227"/>
                  </a:lnTo>
                  <a:lnTo>
                    <a:pt x="78" y="212"/>
                  </a:lnTo>
                  <a:lnTo>
                    <a:pt x="78" y="205"/>
                  </a:lnTo>
                  <a:lnTo>
                    <a:pt x="63" y="191"/>
                  </a:lnTo>
                  <a:lnTo>
                    <a:pt x="28" y="191"/>
                  </a:lnTo>
                  <a:lnTo>
                    <a:pt x="7" y="198"/>
                  </a:lnTo>
                  <a:lnTo>
                    <a:pt x="0" y="205"/>
                  </a:lnTo>
                  <a:lnTo>
                    <a:pt x="0" y="227"/>
                  </a:lnTo>
                  <a:lnTo>
                    <a:pt x="7" y="241"/>
                  </a:lnTo>
                  <a:lnTo>
                    <a:pt x="21" y="255"/>
                  </a:lnTo>
                  <a:lnTo>
                    <a:pt x="78" y="255"/>
                  </a:lnTo>
                  <a:lnTo>
                    <a:pt x="92" y="262"/>
                  </a:lnTo>
                  <a:lnTo>
                    <a:pt x="113" y="262"/>
                  </a:lnTo>
                  <a:lnTo>
                    <a:pt x="127" y="269"/>
                  </a:lnTo>
                  <a:lnTo>
                    <a:pt x="134" y="276"/>
                  </a:lnTo>
                  <a:lnTo>
                    <a:pt x="148" y="283"/>
                  </a:lnTo>
                  <a:lnTo>
                    <a:pt x="162" y="283"/>
                  </a:lnTo>
                  <a:lnTo>
                    <a:pt x="205" y="297"/>
                  </a:lnTo>
                  <a:lnTo>
                    <a:pt x="226" y="318"/>
                  </a:lnTo>
                  <a:lnTo>
                    <a:pt x="240" y="326"/>
                  </a:lnTo>
                  <a:lnTo>
                    <a:pt x="254" y="340"/>
                  </a:lnTo>
                  <a:lnTo>
                    <a:pt x="325" y="340"/>
                  </a:lnTo>
                  <a:lnTo>
                    <a:pt x="332" y="333"/>
                  </a:lnTo>
                  <a:lnTo>
                    <a:pt x="339" y="318"/>
                  </a:lnTo>
                  <a:lnTo>
                    <a:pt x="339" y="283"/>
                  </a:lnTo>
                  <a:lnTo>
                    <a:pt x="332" y="262"/>
                  </a:lnTo>
                  <a:lnTo>
                    <a:pt x="339" y="248"/>
                  </a:lnTo>
                  <a:lnTo>
                    <a:pt x="346" y="227"/>
                  </a:lnTo>
                  <a:lnTo>
                    <a:pt x="403" y="170"/>
                  </a:lnTo>
                  <a:lnTo>
                    <a:pt x="417" y="149"/>
                  </a:lnTo>
                  <a:lnTo>
                    <a:pt x="424" y="127"/>
                  </a:lnTo>
                  <a:lnTo>
                    <a:pt x="424" y="64"/>
                  </a:lnTo>
                  <a:lnTo>
                    <a:pt x="431" y="50"/>
                  </a:lnTo>
                  <a:lnTo>
                    <a:pt x="431" y="35"/>
                  </a:lnTo>
                  <a:lnTo>
                    <a:pt x="445" y="28"/>
                  </a:lnTo>
                  <a:lnTo>
                    <a:pt x="452" y="14"/>
                  </a:lnTo>
                  <a:lnTo>
                    <a:pt x="452" y="7"/>
                  </a:lnTo>
                  <a:lnTo>
                    <a:pt x="445" y="0"/>
                  </a:lnTo>
                  <a:lnTo>
                    <a:pt x="417" y="28"/>
                  </a:lnTo>
                  <a:lnTo>
                    <a:pt x="410" y="28"/>
                  </a:lnTo>
                  <a:lnTo>
                    <a:pt x="396" y="35"/>
                  </a:lnTo>
                  <a:lnTo>
                    <a:pt x="382" y="35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27" name="Freeform 75"/>
            <p:cNvSpPr>
              <a:spLocks/>
            </p:cNvSpPr>
            <p:nvPr/>
          </p:nvSpPr>
          <p:spPr bwMode="auto">
            <a:xfrm>
              <a:off x="3178" y="1342"/>
              <a:ext cx="311" cy="219"/>
            </a:xfrm>
            <a:custGeom>
              <a:avLst/>
              <a:gdLst>
                <a:gd name="T0" fmla="*/ 120 w 311"/>
                <a:gd name="T1" fmla="*/ 205 h 219"/>
                <a:gd name="T2" fmla="*/ 156 w 311"/>
                <a:gd name="T3" fmla="*/ 170 h 219"/>
                <a:gd name="T4" fmla="*/ 177 w 311"/>
                <a:gd name="T5" fmla="*/ 163 h 219"/>
                <a:gd name="T6" fmla="*/ 198 w 311"/>
                <a:gd name="T7" fmla="*/ 148 h 219"/>
                <a:gd name="T8" fmla="*/ 234 w 311"/>
                <a:gd name="T9" fmla="*/ 120 h 219"/>
                <a:gd name="T10" fmla="*/ 262 w 311"/>
                <a:gd name="T11" fmla="*/ 113 h 219"/>
                <a:gd name="T12" fmla="*/ 276 w 311"/>
                <a:gd name="T13" fmla="*/ 106 h 219"/>
                <a:gd name="T14" fmla="*/ 290 w 311"/>
                <a:gd name="T15" fmla="*/ 92 h 219"/>
                <a:gd name="T16" fmla="*/ 304 w 311"/>
                <a:gd name="T17" fmla="*/ 71 h 219"/>
                <a:gd name="T18" fmla="*/ 304 w 311"/>
                <a:gd name="T19" fmla="*/ 49 h 219"/>
                <a:gd name="T20" fmla="*/ 311 w 311"/>
                <a:gd name="T21" fmla="*/ 42 h 219"/>
                <a:gd name="T22" fmla="*/ 311 w 311"/>
                <a:gd name="T23" fmla="*/ 35 h 219"/>
                <a:gd name="T24" fmla="*/ 248 w 311"/>
                <a:gd name="T25" fmla="*/ 35 h 219"/>
                <a:gd name="T26" fmla="*/ 248 w 311"/>
                <a:gd name="T27" fmla="*/ 21 h 219"/>
                <a:gd name="T28" fmla="*/ 255 w 311"/>
                <a:gd name="T29" fmla="*/ 14 h 219"/>
                <a:gd name="T30" fmla="*/ 255 w 311"/>
                <a:gd name="T31" fmla="*/ 0 h 219"/>
                <a:gd name="T32" fmla="*/ 234 w 311"/>
                <a:gd name="T33" fmla="*/ 0 h 219"/>
                <a:gd name="T34" fmla="*/ 226 w 311"/>
                <a:gd name="T35" fmla="*/ 7 h 219"/>
                <a:gd name="T36" fmla="*/ 149 w 311"/>
                <a:gd name="T37" fmla="*/ 7 h 219"/>
                <a:gd name="T38" fmla="*/ 135 w 311"/>
                <a:gd name="T39" fmla="*/ 21 h 219"/>
                <a:gd name="T40" fmla="*/ 142 w 311"/>
                <a:gd name="T41" fmla="*/ 42 h 219"/>
                <a:gd name="T42" fmla="*/ 142 w 311"/>
                <a:gd name="T43" fmla="*/ 56 h 219"/>
                <a:gd name="T44" fmla="*/ 135 w 311"/>
                <a:gd name="T45" fmla="*/ 63 h 219"/>
                <a:gd name="T46" fmla="*/ 120 w 311"/>
                <a:gd name="T47" fmla="*/ 71 h 219"/>
                <a:gd name="T48" fmla="*/ 127 w 311"/>
                <a:gd name="T49" fmla="*/ 85 h 219"/>
                <a:gd name="T50" fmla="*/ 127 w 311"/>
                <a:gd name="T51" fmla="*/ 106 h 219"/>
                <a:gd name="T52" fmla="*/ 120 w 311"/>
                <a:gd name="T53" fmla="*/ 113 h 219"/>
                <a:gd name="T54" fmla="*/ 64 w 311"/>
                <a:gd name="T55" fmla="*/ 113 h 219"/>
                <a:gd name="T56" fmla="*/ 64 w 311"/>
                <a:gd name="T57" fmla="*/ 106 h 219"/>
                <a:gd name="T58" fmla="*/ 43 w 311"/>
                <a:gd name="T59" fmla="*/ 106 h 219"/>
                <a:gd name="T60" fmla="*/ 35 w 311"/>
                <a:gd name="T61" fmla="*/ 113 h 219"/>
                <a:gd name="T62" fmla="*/ 7 w 311"/>
                <a:gd name="T63" fmla="*/ 113 h 219"/>
                <a:gd name="T64" fmla="*/ 0 w 311"/>
                <a:gd name="T65" fmla="*/ 120 h 219"/>
                <a:gd name="T66" fmla="*/ 0 w 311"/>
                <a:gd name="T67" fmla="*/ 141 h 219"/>
                <a:gd name="T68" fmla="*/ 7 w 311"/>
                <a:gd name="T69" fmla="*/ 163 h 219"/>
                <a:gd name="T70" fmla="*/ 35 w 311"/>
                <a:gd name="T71" fmla="*/ 205 h 219"/>
                <a:gd name="T72" fmla="*/ 50 w 311"/>
                <a:gd name="T73" fmla="*/ 219 h 219"/>
                <a:gd name="T74" fmla="*/ 92 w 311"/>
                <a:gd name="T75" fmla="*/ 219 h 219"/>
                <a:gd name="T76" fmla="*/ 113 w 311"/>
                <a:gd name="T77" fmla="*/ 212 h 219"/>
                <a:gd name="T78" fmla="*/ 120 w 311"/>
                <a:gd name="T79" fmla="*/ 205 h 21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311"/>
                <a:gd name="T121" fmla="*/ 0 h 219"/>
                <a:gd name="T122" fmla="*/ 311 w 311"/>
                <a:gd name="T123" fmla="*/ 219 h 21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311" h="219">
                  <a:moveTo>
                    <a:pt x="120" y="205"/>
                  </a:moveTo>
                  <a:lnTo>
                    <a:pt x="156" y="170"/>
                  </a:lnTo>
                  <a:lnTo>
                    <a:pt x="177" y="163"/>
                  </a:lnTo>
                  <a:lnTo>
                    <a:pt x="198" y="148"/>
                  </a:lnTo>
                  <a:lnTo>
                    <a:pt x="234" y="120"/>
                  </a:lnTo>
                  <a:lnTo>
                    <a:pt x="262" y="113"/>
                  </a:lnTo>
                  <a:lnTo>
                    <a:pt x="276" y="106"/>
                  </a:lnTo>
                  <a:lnTo>
                    <a:pt x="290" y="92"/>
                  </a:lnTo>
                  <a:lnTo>
                    <a:pt x="304" y="71"/>
                  </a:lnTo>
                  <a:lnTo>
                    <a:pt x="304" y="49"/>
                  </a:lnTo>
                  <a:lnTo>
                    <a:pt x="311" y="42"/>
                  </a:lnTo>
                  <a:lnTo>
                    <a:pt x="311" y="35"/>
                  </a:lnTo>
                  <a:lnTo>
                    <a:pt x="248" y="35"/>
                  </a:lnTo>
                  <a:lnTo>
                    <a:pt x="248" y="21"/>
                  </a:lnTo>
                  <a:lnTo>
                    <a:pt x="255" y="14"/>
                  </a:lnTo>
                  <a:lnTo>
                    <a:pt x="255" y="0"/>
                  </a:lnTo>
                  <a:lnTo>
                    <a:pt x="234" y="0"/>
                  </a:lnTo>
                  <a:lnTo>
                    <a:pt x="226" y="7"/>
                  </a:lnTo>
                  <a:lnTo>
                    <a:pt x="149" y="7"/>
                  </a:lnTo>
                  <a:lnTo>
                    <a:pt x="135" y="21"/>
                  </a:lnTo>
                  <a:lnTo>
                    <a:pt x="142" y="42"/>
                  </a:lnTo>
                  <a:lnTo>
                    <a:pt x="142" y="56"/>
                  </a:lnTo>
                  <a:lnTo>
                    <a:pt x="135" y="63"/>
                  </a:lnTo>
                  <a:lnTo>
                    <a:pt x="120" y="71"/>
                  </a:lnTo>
                  <a:lnTo>
                    <a:pt x="127" y="85"/>
                  </a:lnTo>
                  <a:lnTo>
                    <a:pt x="127" y="106"/>
                  </a:lnTo>
                  <a:lnTo>
                    <a:pt x="120" y="113"/>
                  </a:lnTo>
                  <a:lnTo>
                    <a:pt x="64" y="113"/>
                  </a:lnTo>
                  <a:lnTo>
                    <a:pt x="64" y="106"/>
                  </a:lnTo>
                  <a:lnTo>
                    <a:pt x="43" y="106"/>
                  </a:lnTo>
                  <a:lnTo>
                    <a:pt x="35" y="113"/>
                  </a:lnTo>
                  <a:lnTo>
                    <a:pt x="7" y="113"/>
                  </a:lnTo>
                  <a:lnTo>
                    <a:pt x="0" y="120"/>
                  </a:lnTo>
                  <a:lnTo>
                    <a:pt x="0" y="141"/>
                  </a:lnTo>
                  <a:lnTo>
                    <a:pt x="7" y="163"/>
                  </a:lnTo>
                  <a:lnTo>
                    <a:pt x="35" y="205"/>
                  </a:lnTo>
                  <a:lnTo>
                    <a:pt x="50" y="219"/>
                  </a:lnTo>
                  <a:lnTo>
                    <a:pt x="92" y="219"/>
                  </a:lnTo>
                  <a:lnTo>
                    <a:pt x="113" y="212"/>
                  </a:lnTo>
                  <a:lnTo>
                    <a:pt x="120" y="205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28" name="Freeform 76"/>
            <p:cNvSpPr>
              <a:spLocks/>
            </p:cNvSpPr>
            <p:nvPr/>
          </p:nvSpPr>
          <p:spPr bwMode="auto">
            <a:xfrm>
              <a:off x="2902" y="1236"/>
              <a:ext cx="149" cy="120"/>
            </a:xfrm>
            <a:custGeom>
              <a:avLst/>
              <a:gdLst>
                <a:gd name="T0" fmla="*/ 43 w 149"/>
                <a:gd name="T1" fmla="*/ 0 h 120"/>
                <a:gd name="T2" fmla="*/ 0 w 149"/>
                <a:gd name="T3" fmla="*/ 0 h 120"/>
                <a:gd name="T4" fmla="*/ 14 w 149"/>
                <a:gd name="T5" fmla="*/ 28 h 120"/>
                <a:gd name="T6" fmla="*/ 29 w 149"/>
                <a:gd name="T7" fmla="*/ 42 h 120"/>
                <a:gd name="T8" fmla="*/ 43 w 149"/>
                <a:gd name="T9" fmla="*/ 49 h 120"/>
                <a:gd name="T10" fmla="*/ 43 w 149"/>
                <a:gd name="T11" fmla="*/ 85 h 120"/>
                <a:gd name="T12" fmla="*/ 57 w 149"/>
                <a:gd name="T13" fmla="*/ 106 h 120"/>
                <a:gd name="T14" fmla="*/ 64 w 149"/>
                <a:gd name="T15" fmla="*/ 120 h 120"/>
                <a:gd name="T16" fmla="*/ 85 w 149"/>
                <a:gd name="T17" fmla="*/ 113 h 120"/>
                <a:gd name="T18" fmla="*/ 99 w 149"/>
                <a:gd name="T19" fmla="*/ 106 h 120"/>
                <a:gd name="T20" fmla="*/ 113 w 149"/>
                <a:gd name="T21" fmla="*/ 106 h 120"/>
                <a:gd name="T22" fmla="*/ 128 w 149"/>
                <a:gd name="T23" fmla="*/ 113 h 120"/>
                <a:gd name="T24" fmla="*/ 149 w 149"/>
                <a:gd name="T25" fmla="*/ 113 h 120"/>
                <a:gd name="T26" fmla="*/ 142 w 149"/>
                <a:gd name="T27" fmla="*/ 106 h 120"/>
                <a:gd name="T28" fmla="*/ 142 w 149"/>
                <a:gd name="T29" fmla="*/ 99 h 120"/>
                <a:gd name="T30" fmla="*/ 135 w 149"/>
                <a:gd name="T31" fmla="*/ 85 h 120"/>
                <a:gd name="T32" fmla="*/ 128 w 149"/>
                <a:gd name="T33" fmla="*/ 77 h 120"/>
                <a:gd name="T34" fmla="*/ 128 w 149"/>
                <a:gd name="T35" fmla="*/ 49 h 120"/>
                <a:gd name="T36" fmla="*/ 121 w 149"/>
                <a:gd name="T37" fmla="*/ 35 h 120"/>
                <a:gd name="T38" fmla="*/ 121 w 149"/>
                <a:gd name="T39" fmla="*/ 28 h 120"/>
                <a:gd name="T40" fmla="*/ 113 w 149"/>
                <a:gd name="T41" fmla="*/ 21 h 120"/>
                <a:gd name="T42" fmla="*/ 113 w 149"/>
                <a:gd name="T43" fmla="*/ 14 h 120"/>
                <a:gd name="T44" fmla="*/ 106 w 149"/>
                <a:gd name="T45" fmla="*/ 0 h 120"/>
                <a:gd name="T46" fmla="*/ 43 w 149"/>
                <a:gd name="T47" fmla="*/ 0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49"/>
                <a:gd name="T73" fmla="*/ 0 h 120"/>
                <a:gd name="T74" fmla="*/ 149 w 149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49" h="120">
                  <a:moveTo>
                    <a:pt x="43" y="0"/>
                  </a:moveTo>
                  <a:lnTo>
                    <a:pt x="0" y="0"/>
                  </a:lnTo>
                  <a:lnTo>
                    <a:pt x="14" y="28"/>
                  </a:lnTo>
                  <a:lnTo>
                    <a:pt x="29" y="42"/>
                  </a:lnTo>
                  <a:lnTo>
                    <a:pt x="43" y="49"/>
                  </a:lnTo>
                  <a:lnTo>
                    <a:pt x="43" y="85"/>
                  </a:lnTo>
                  <a:lnTo>
                    <a:pt x="57" y="106"/>
                  </a:lnTo>
                  <a:lnTo>
                    <a:pt x="64" y="120"/>
                  </a:lnTo>
                  <a:lnTo>
                    <a:pt x="85" y="113"/>
                  </a:lnTo>
                  <a:lnTo>
                    <a:pt x="99" y="106"/>
                  </a:lnTo>
                  <a:lnTo>
                    <a:pt x="113" y="106"/>
                  </a:lnTo>
                  <a:lnTo>
                    <a:pt x="128" y="113"/>
                  </a:lnTo>
                  <a:lnTo>
                    <a:pt x="149" y="113"/>
                  </a:lnTo>
                  <a:lnTo>
                    <a:pt x="142" y="106"/>
                  </a:lnTo>
                  <a:lnTo>
                    <a:pt x="142" y="99"/>
                  </a:lnTo>
                  <a:lnTo>
                    <a:pt x="135" y="85"/>
                  </a:lnTo>
                  <a:lnTo>
                    <a:pt x="128" y="77"/>
                  </a:lnTo>
                  <a:lnTo>
                    <a:pt x="128" y="49"/>
                  </a:lnTo>
                  <a:lnTo>
                    <a:pt x="121" y="35"/>
                  </a:lnTo>
                  <a:lnTo>
                    <a:pt x="121" y="28"/>
                  </a:lnTo>
                  <a:lnTo>
                    <a:pt x="113" y="21"/>
                  </a:lnTo>
                  <a:lnTo>
                    <a:pt x="113" y="14"/>
                  </a:lnTo>
                  <a:lnTo>
                    <a:pt x="106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29" name="Freeform 77"/>
            <p:cNvSpPr>
              <a:spLocks/>
            </p:cNvSpPr>
            <p:nvPr/>
          </p:nvSpPr>
          <p:spPr bwMode="auto">
            <a:xfrm>
              <a:off x="2874" y="472"/>
              <a:ext cx="1507" cy="1280"/>
            </a:xfrm>
            <a:custGeom>
              <a:avLst/>
              <a:gdLst>
                <a:gd name="T0" fmla="*/ 191 w 1507"/>
                <a:gd name="T1" fmla="*/ 863 h 1280"/>
                <a:gd name="T2" fmla="*/ 233 w 1507"/>
                <a:gd name="T3" fmla="*/ 884 h 1280"/>
                <a:gd name="T4" fmla="*/ 276 w 1507"/>
                <a:gd name="T5" fmla="*/ 933 h 1280"/>
                <a:gd name="T6" fmla="*/ 304 w 1507"/>
                <a:gd name="T7" fmla="*/ 955 h 1280"/>
                <a:gd name="T8" fmla="*/ 297 w 1507"/>
                <a:gd name="T9" fmla="*/ 1004 h 1280"/>
                <a:gd name="T10" fmla="*/ 276 w 1507"/>
                <a:gd name="T11" fmla="*/ 1047 h 1280"/>
                <a:gd name="T12" fmla="*/ 283 w 1507"/>
                <a:gd name="T13" fmla="*/ 1167 h 1280"/>
                <a:gd name="T14" fmla="*/ 297 w 1507"/>
                <a:gd name="T15" fmla="*/ 1224 h 1280"/>
                <a:gd name="T16" fmla="*/ 311 w 1507"/>
                <a:gd name="T17" fmla="*/ 1266 h 1280"/>
                <a:gd name="T18" fmla="*/ 368 w 1507"/>
                <a:gd name="T19" fmla="*/ 1280 h 1280"/>
                <a:gd name="T20" fmla="*/ 467 w 1507"/>
                <a:gd name="T21" fmla="*/ 1188 h 1280"/>
                <a:gd name="T22" fmla="*/ 516 w 1507"/>
                <a:gd name="T23" fmla="*/ 1160 h 1280"/>
                <a:gd name="T24" fmla="*/ 594 w 1507"/>
                <a:gd name="T25" fmla="*/ 1174 h 1280"/>
                <a:gd name="T26" fmla="*/ 637 w 1507"/>
                <a:gd name="T27" fmla="*/ 1181 h 1280"/>
                <a:gd name="T28" fmla="*/ 721 w 1507"/>
                <a:gd name="T29" fmla="*/ 1216 h 1280"/>
                <a:gd name="T30" fmla="*/ 828 w 1507"/>
                <a:gd name="T31" fmla="*/ 1224 h 1280"/>
                <a:gd name="T32" fmla="*/ 905 w 1507"/>
                <a:gd name="T33" fmla="*/ 1202 h 1280"/>
                <a:gd name="T34" fmla="*/ 976 w 1507"/>
                <a:gd name="T35" fmla="*/ 1160 h 1280"/>
                <a:gd name="T36" fmla="*/ 1026 w 1507"/>
                <a:gd name="T37" fmla="*/ 1082 h 1280"/>
                <a:gd name="T38" fmla="*/ 1033 w 1507"/>
                <a:gd name="T39" fmla="*/ 884 h 1280"/>
                <a:gd name="T40" fmla="*/ 1047 w 1507"/>
                <a:gd name="T41" fmla="*/ 820 h 1280"/>
                <a:gd name="T42" fmla="*/ 1089 w 1507"/>
                <a:gd name="T43" fmla="*/ 778 h 1280"/>
                <a:gd name="T44" fmla="*/ 1132 w 1507"/>
                <a:gd name="T45" fmla="*/ 714 h 1280"/>
                <a:gd name="T46" fmla="*/ 1195 w 1507"/>
                <a:gd name="T47" fmla="*/ 665 h 1280"/>
                <a:gd name="T48" fmla="*/ 1273 w 1507"/>
                <a:gd name="T49" fmla="*/ 650 h 1280"/>
                <a:gd name="T50" fmla="*/ 1337 w 1507"/>
                <a:gd name="T51" fmla="*/ 629 h 1280"/>
                <a:gd name="T52" fmla="*/ 1379 w 1507"/>
                <a:gd name="T53" fmla="*/ 587 h 1280"/>
                <a:gd name="T54" fmla="*/ 1408 w 1507"/>
                <a:gd name="T55" fmla="*/ 466 h 1280"/>
                <a:gd name="T56" fmla="*/ 1401 w 1507"/>
                <a:gd name="T57" fmla="*/ 410 h 1280"/>
                <a:gd name="T58" fmla="*/ 1408 w 1507"/>
                <a:gd name="T59" fmla="*/ 367 h 1280"/>
                <a:gd name="T60" fmla="*/ 1429 w 1507"/>
                <a:gd name="T61" fmla="*/ 304 h 1280"/>
                <a:gd name="T62" fmla="*/ 1436 w 1507"/>
                <a:gd name="T63" fmla="*/ 205 h 1280"/>
                <a:gd name="T64" fmla="*/ 1457 w 1507"/>
                <a:gd name="T65" fmla="*/ 169 h 1280"/>
                <a:gd name="T66" fmla="*/ 1492 w 1507"/>
                <a:gd name="T67" fmla="*/ 77 h 1280"/>
                <a:gd name="T68" fmla="*/ 1507 w 1507"/>
                <a:gd name="T69" fmla="*/ 56 h 1280"/>
                <a:gd name="T70" fmla="*/ 1492 w 1507"/>
                <a:gd name="T71" fmla="*/ 42 h 1280"/>
                <a:gd name="T72" fmla="*/ 1401 w 1507"/>
                <a:gd name="T73" fmla="*/ 14 h 1280"/>
                <a:gd name="T74" fmla="*/ 1217 w 1507"/>
                <a:gd name="T75" fmla="*/ 0 h 1280"/>
                <a:gd name="T76" fmla="*/ 1075 w 1507"/>
                <a:gd name="T77" fmla="*/ 21 h 1280"/>
                <a:gd name="T78" fmla="*/ 891 w 1507"/>
                <a:gd name="T79" fmla="*/ 42 h 1280"/>
                <a:gd name="T80" fmla="*/ 615 w 1507"/>
                <a:gd name="T81" fmla="*/ 77 h 1280"/>
                <a:gd name="T82" fmla="*/ 488 w 1507"/>
                <a:gd name="T83" fmla="*/ 127 h 1280"/>
                <a:gd name="T84" fmla="*/ 332 w 1507"/>
                <a:gd name="T85" fmla="*/ 226 h 1280"/>
                <a:gd name="T86" fmla="*/ 226 w 1507"/>
                <a:gd name="T87" fmla="*/ 290 h 1280"/>
                <a:gd name="T88" fmla="*/ 134 w 1507"/>
                <a:gd name="T89" fmla="*/ 346 h 1280"/>
                <a:gd name="T90" fmla="*/ 57 w 1507"/>
                <a:gd name="T91" fmla="*/ 445 h 1280"/>
                <a:gd name="T92" fmla="*/ 21 w 1507"/>
                <a:gd name="T93" fmla="*/ 544 h 1280"/>
                <a:gd name="T94" fmla="*/ 0 w 1507"/>
                <a:gd name="T95" fmla="*/ 636 h 1280"/>
                <a:gd name="T96" fmla="*/ 14 w 1507"/>
                <a:gd name="T97" fmla="*/ 735 h 1280"/>
                <a:gd name="T98" fmla="*/ 35 w 1507"/>
                <a:gd name="T99" fmla="*/ 778 h 1280"/>
                <a:gd name="T100" fmla="*/ 92 w 1507"/>
                <a:gd name="T101" fmla="*/ 827 h 1280"/>
                <a:gd name="T102" fmla="*/ 163 w 1507"/>
                <a:gd name="T103" fmla="*/ 870 h 12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507"/>
                <a:gd name="T157" fmla="*/ 0 h 1280"/>
                <a:gd name="T158" fmla="*/ 1507 w 1507"/>
                <a:gd name="T159" fmla="*/ 1280 h 128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507" h="1280">
                  <a:moveTo>
                    <a:pt x="163" y="870"/>
                  </a:moveTo>
                  <a:lnTo>
                    <a:pt x="191" y="863"/>
                  </a:lnTo>
                  <a:lnTo>
                    <a:pt x="212" y="863"/>
                  </a:lnTo>
                  <a:lnTo>
                    <a:pt x="233" y="884"/>
                  </a:lnTo>
                  <a:lnTo>
                    <a:pt x="248" y="905"/>
                  </a:lnTo>
                  <a:lnTo>
                    <a:pt x="276" y="933"/>
                  </a:lnTo>
                  <a:lnTo>
                    <a:pt x="297" y="941"/>
                  </a:lnTo>
                  <a:lnTo>
                    <a:pt x="304" y="955"/>
                  </a:lnTo>
                  <a:lnTo>
                    <a:pt x="304" y="990"/>
                  </a:lnTo>
                  <a:lnTo>
                    <a:pt x="297" y="1004"/>
                  </a:lnTo>
                  <a:lnTo>
                    <a:pt x="283" y="1025"/>
                  </a:lnTo>
                  <a:lnTo>
                    <a:pt x="276" y="1047"/>
                  </a:lnTo>
                  <a:lnTo>
                    <a:pt x="276" y="1132"/>
                  </a:lnTo>
                  <a:lnTo>
                    <a:pt x="283" y="1167"/>
                  </a:lnTo>
                  <a:lnTo>
                    <a:pt x="283" y="1195"/>
                  </a:lnTo>
                  <a:lnTo>
                    <a:pt x="297" y="1224"/>
                  </a:lnTo>
                  <a:lnTo>
                    <a:pt x="304" y="1252"/>
                  </a:lnTo>
                  <a:lnTo>
                    <a:pt x="311" y="1266"/>
                  </a:lnTo>
                  <a:lnTo>
                    <a:pt x="332" y="1280"/>
                  </a:lnTo>
                  <a:lnTo>
                    <a:pt x="368" y="1280"/>
                  </a:lnTo>
                  <a:lnTo>
                    <a:pt x="453" y="1195"/>
                  </a:lnTo>
                  <a:lnTo>
                    <a:pt x="467" y="1188"/>
                  </a:lnTo>
                  <a:lnTo>
                    <a:pt x="488" y="1174"/>
                  </a:lnTo>
                  <a:lnTo>
                    <a:pt x="516" y="1160"/>
                  </a:lnTo>
                  <a:lnTo>
                    <a:pt x="545" y="1160"/>
                  </a:lnTo>
                  <a:lnTo>
                    <a:pt x="594" y="1174"/>
                  </a:lnTo>
                  <a:lnTo>
                    <a:pt x="608" y="1181"/>
                  </a:lnTo>
                  <a:lnTo>
                    <a:pt x="637" y="1181"/>
                  </a:lnTo>
                  <a:lnTo>
                    <a:pt x="679" y="1202"/>
                  </a:lnTo>
                  <a:lnTo>
                    <a:pt x="721" y="1216"/>
                  </a:lnTo>
                  <a:lnTo>
                    <a:pt x="778" y="1224"/>
                  </a:lnTo>
                  <a:lnTo>
                    <a:pt x="828" y="1224"/>
                  </a:lnTo>
                  <a:lnTo>
                    <a:pt x="877" y="1209"/>
                  </a:lnTo>
                  <a:lnTo>
                    <a:pt x="905" y="1202"/>
                  </a:lnTo>
                  <a:lnTo>
                    <a:pt x="934" y="1188"/>
                  </a:lnTo>
                  <a:lnTo>
                    <a:pt x="976" y="1160"/>
                  </a:lnTo>
                  <a:lnTo>
                    <a:pt x="1004" y="1125"/>
                  </a:lnTo>
                  <a:lnTo>
                    <a:pt x="1026" y="1082"/>
                  </a:lnTo>
                  <a:lnTo>
                    <a:pt x="1033" y="983"/>
                  </a:lnTo>
                  <a:lnTo>
                    <a:pt x="1033" y="884"/>
                  </a:lnTo>
                  <a:lnTo>
                    <a:pt x="1040" y="841"/>
                  </a:lnTo>
                  <a:lnTo>
                    <a:pt x="1047" y="820"/>
                  </a:lnTo>
                  <a:lnTo>
                    <a:pt x="1061" y="799"/>
                  </a:lnTo>
                  <a:lnTo>
                    <a:pt x="1089" y="778"/>
                  </a:lnTo>
                  <a:lnTo>
                    <a:pt x="1111" y="750"/>
                  </a:lnTo>
                  <a:lnTo>
                    <a:pt x="1132" y="714"/>
                  </a:lnTo>
                  <a:lnTo>
                    <a:pt x="1160" y="679"/>
                  </a:lnTo>
                  <a:lnTo>
                    <a:pt x="1195" y="665"/>
                  </a:lnTo>
                  <a:lnTo>
                    <a:pt x="1231" y="658"/>
                  </a:lnTo>
                  <a:lnTo>
                    <a:pt x="1273" y="650"/>
                  </a:lnTo>
                  <a:lnTo>
                    <a:pt x="1309" y="636"/>
                  </a:lnTo>
                  <a:lnTo>
                    <a:pt x="1337" y="629"/>
                  </a:lnTo>
                  <a:lnTo>
                    <a:pt x="1365" y="615"/>
                  </a:lnTo>
                  <a:lnTo>
                    <a:pt x="1379" y="587"/>
                  </a:lnTo>
                  <a:lnTo>
                    <a:pt x="1393" y="551"/>
                  </a:lnTo>
                  <a:lnTo>
                    <a:pt x="1408" y="466"/>
                  </a:lnTo>
                  <a:lnTo>
                    <a:pt x="1408" y="438"/>
                  </a:lnTo>
                  <a:lnTo>
                    <a:pt x="1401" y="410"/>
                  </a:lnTo>
                  <a:lnTo>
                    <a:pt x="1401" y="389"/>
                  </a:lnTo>
                  <a:lnTo>
                    <a:pt x="1408" y="367"/>
                  </a:lnTo>
                  <a:lnTo>
                    <a:pt x="1415" y="339"/>
                  </a:lnTo>
                  <a:lnTo>
                    <a:pt x="1429" y="304"/>
                  </a:lnTo>
                  <a:lnTo>
                    <a:pt x="1429" y="233"/>
                  </a:lnTo>
                  <a:lnTo>
                    <a:pt x="1436" y="205"/>
                  </a:lnTo>
                  <a:lnTo>
                    <a:pt x="1443" y="183"/>
                  </a:lnTo>
                  <a:lnTo>
                    <a:pt x="1457" y="169"/>
                  </a:lnTo>
                  <a:lnTo>
                    <a:pt x="1464" y="148"/>
                  </a:lnTo>
                  <a:lnTo>
                    <a:pt x="1492" y="77"/>
                  </a:lnTo>
                  <a:lnTo>
                    <a:pt x="1500" y="63"/>
                  </a:lnTo>
                  <a:lnTo>
                    <a:pt x="1507" y="56"/>
                  </a:lnTo>
                  <a:lnTo>
                    <a:pt x="1507" y="49"/>
                  </a:lnTo>
                  <a:lnTo>
                    <a:pt x="1492" y="42"/>
                  </a:lnTo>
                  <a:lnTo>
                    <a:pt x="1457" y="28"/>
                  </a:lnTo>
                  <a:lnTo>
                    <a:pt x="1401" y="14"/>
                  </a:lnTo>
                  <a:lnTo>
                    <a:pt x="1280" y="0"/>
                  </a:lnTo>
                  <a:lnTo>
                    <a:pt x="1217" y="0"/>
                  </a:lnTo>
                  <a:lnTo>
                    <a:pt x="1146" y="7"/>
                  </a:lnTo>
                  <a:lnTo>
                    <a:pt x="1075" y="21"/>
                  </a:lnTo>
                  <a:lnTo>
                    <a:pt x="990" y="28"/>
                  </a:lnTo>
                  <a:lnTo>
                    <a:pt x="891" y="42"/>
                  </a:lnTo>
                  <a:lnTo>
                    <a:pt x="785" y="56"/>
                  </a:lnTo>
                  <a:lnTo>
                    <a:pt x="615" y="77"/>
                  </a:lnTo>
                  <a:lnTo>
                    <a:pt x="573" y="92"/>
                  </a:lnTo>
                  <a:lnTo>
                    <a:pt x="488" y="127"/>
                  </a:lnTo>
                  <a:lnTo>
                    <a:pt x="403" y="176"/>
                  </a:lnTo>
                  <a:lnTo>
                    <a:pt x="332" y="226"/>
                  </a:lnTo>
                  <a:lnTo>
                    <a:pt x="276" y="261"/>
                  </a:lnTo>
                  <a:lnTo>
                    <a:pt x="226" y="290"/>
                  </a:lnTo>
                  <a:lnTo>
                    <a:pt x="191" y="311"/>
                  </a:lnTo>
                  <a:lnTo>
                    <a:pt x="134" y="346"/>
                  </a:lnTo>
                  <a:lnTo>
                    <a:pt x="71" y="410"/>
                  </a:lnTo>
                  <a:lnTo>
                    <a:pt x="57" y="445"/>
                  </a:lnTo>
                  <a:lnTo>
                    <a:pt x="42" y="488"/>
                  </a:lnTo>
                  <a:lnTo>
                    <a:pt x="21" y="544"/>
                  </a:lnTo>
                  <a:lnTo>
                    <a:pt x="7" y="601"/>
                  </a:lnTo>
                  <a:lnTo>
                    <a:pt x="0" y="636"/>
                  </a:lnTo>
                  <a:lnTo>
                    <a:pt x="0" y="693"/>
                  </a:lnTo>
                  <a:lnTo>
                    <a:pt x="14" y="735"/>
                  </a:lnTo>
                  <a:lnTo>
                    <a:pt x="35" y="757"/>
                  </a:lnTo>
                  <a:lnTo>
                    <a:pt x="35" y="778"/>
                  </a:lnTo>
                  <a:lnTo>
                    <a:pt x="49" y="792"/>
                  </a:lnTo>
                  <a:lnTo>
                    <a:pt x="92" y="827"/>
                  </a:lnTo>
                  <a:lnTo>
                    <a:pt x="156" y="870"/>
                  </a:lnTo>
                  <a:lnTo>
                    <a:pt x="163" y="87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30" name="Freeform 78"/>
            <p:cNvSpPr>
              <a:spLocks/>
            </p:cNvSpPr>
            <p:nvPr/>
          </p:nvSpPr>
          <p:spPr bwMode="auto">
            <a:xfrm>
              <a:off x="2372" y="54"/>
              <a:ext cx="2030" cy="1083"/>
            </a:xfrm>
            <a:custGeom>
              <a:avLst/>
              <a:gdLst>
                <a:gd name="T0" fmla="*/ 1994 w 2030"/>
                <a:gd name="T1" fmla="*/ 495 h 1083"/>
                <a:gd name="T2" fmla="*/ 2030 w 2030"/>
                <a:gd name="T3" fmla="*/ 410 h 1083"/>
                <a:gd name="T4" fmla="*/ 2023 w 2030"/>
                <a:gd name="T5" fmla="*/ 311 h 1083"/>
                <a:gd name="T6" fmla="*/ 1980 w 2030"/>
                <a:gd name="T7" fmla="*/ 255 h 1083"/>
                <a:gd name="T8" fmla="*/ 1917 w 2030"/>
                <a:gd name="T9" fmla="*/ 177 h 1083"/>
                <a:gd name="T10" fmla="*/ 1846 w 2030"/>
                <a:gd name="T11" fmla="*/ 113 h 1083"/>
                <a:gd name="T12" fmla="*/ 1768 w 2030"/>
                <a:gd name="T13" fmla="*/ 78 h 1083"/>
                <a:gd name="T14" fmla="*/ 1719 w 2030"/>
                <a:gd name="T15" fmla="*/ 28 h 1083"/>
                <a:gd name="T16" fmla="*/ 1683 w 2030"/>
                <a:gd name="T17" fmla="*/ 0 h 1083"/>
                <a:gd name="T18" fmla="*/ 169 w 2030"/>
                <a:gd name="T19" fmla="*/ 7 h 1083"/>
                <a:gd name="T20" fmla="*/ 120 w 2030"/>
                <a:gd name="T21" fmla="*/ 21 h 1083"/>
                <a:gd name="T22" fmla="*/ 92 w 2030"/>
                <a:gd name="T23" fmla="*/ 35 h 1083"/>
                <a:gd name="T24" fmla="*/ 78 w 2030"/>
                <a:gd name="T25" fmla="*/ 85 h 1083"/>
                <a:gd name="T26" fmla="*/ 42 w 2030"/>
                <a:gd name="T27" fmla="*/ 318 h 1083"/>
                <a:gd name="T28" fmla="*/ 28 w 2030"/>
                <a:gd name="T29" fmla="*/ 396 h 1083"/>
                <a:gd name="T30" fmla="*/ 0 w 2030"/>
                <a:gd name="T31" fmla="*/ 495 h 1083"/>
                <a:gd name="T32" fmla="*/ 14 w 2030"/>
                <a:gd name="T33" fmla="*/ 573 h 1083"/>
                <a:gd name="T34" fmla="*/ 141 w 2030"/>
                <a:gd name="T35" fmla="*/ 665 h 1083"/>
                <a:gd name="T36" fmla="*/ 297 w 2030"/>
                <a:gd name="T37" fmla="*/ 771 h 1083"/>
                <a:gd name="T38" fmla="*/ 375 w 2030"/>
                <a:gd name="T39" fmla="*/ 807 h 1083"/>
                <a:gd name="T40" fmla="*/ 566 w 2030"/>
                <a:gd name="T41" fmla="*/ 814 h 1083"/>
                <a:gd name="T42" fmla="*/ 629 w 2030"/>
                <a:gd name="T43" fmla="*/ 835 h 1083"/>
                <a:gd name="T44" fmla="*/ 636 w 2030"/>
                <a:gd name="T45" fmla="*/ 899 h 1083"/>
                <a:gd name="T46" fmla="*/ 573 w 2030"/>
                <a:gd name="T47" fmla="*/ 1061 h 1083"/>
                <a:gd name="T48" fmla="*/ 559 w 2030"/>
                <a:gd name="T49" fmla="*/ 1083 h 1083"/>
                <a:gd name="T50" fmla="*/ 573 w 2030"/>
                <a:gd name="T51" fmla="*/ 1076 h 1083"/>
                <a:gd name="T52" fmla="*/ 651 w 2030"/>
                <a:gd name="T53" fmla="*/ 1040 h 1083"/>
                <a:gd name="T54" fmla="*/ 778 w 2030"/>
                <a:gd name="T55" fmla="*/ 991 h 1083"/>
                <a:gd name="T56" fmla="*/ 1004 w 2030"/>
                <a:gd name="T57" fmla="*/ 892 h 1083"/>
                <a:gd name="T58" fmla="*/ 1634 w 2030"/>
                <a:gd name="T59" fmla="*/ 630 h 1083"/>
                <a:gd name="T60" fmla="*/ 1832 w 2030"/>
                <a:gd name="T61" fmla="*/ 552 h 1083"/>
                <a:gd name="T62" fmla="*/ 1903 w 2030"/>
                <a:gd name="T63" fmla="*/ 524 h 1083"/>
                <a:gd name="T64" fmla="*/ 1945 w 2030"/>
                <a:gd name="T65" fmla="*/ 502 h 1083"/>
                <a:gd name="T66" fmla="*/ 1966 w 2030"/>
                <a:gd name="T67" fmla="*/ 495 h 108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030"/>
                <a:gd name="T103" fmla="*/ 0 h 1083"/>
                <a:gd name="T104" fmla="*/ 2030 w 2030"/>
                <a:gd name="T105" fmla="*/ 1083 h 108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030" h="1083">
                  <a:moveTo>
                    <a:pt x="1966" y="495"/>
                  </a:moveTo>
                  <a:lnTo>
                    <a:pt x="1994" y="495"/>
                  </a:lnTo>
                  <a:lnTo>
                    <a:pt x="2016" y="467"/>
                  </a:lnTo>
                  <a:lnTo>
                    <a:pt x="2030" y="410"/>
                  </a:lnTo>
                  <a:lnTo>
                    <a:pt x="2030" y="326"/>
                  </a:lnTo>
                  <a:lnTo>
                    <a:pt x="2023" y="311"/>
                  </a:lnTo>
                  <a:lnTo>
                    <a:pt x="1994" y="276"/>
                  </a:lnTo>
                  <a:lnTo>
                    <a:pt x="1980" y="255"/>
                  </a:lnTo>
                  <a:lnTo>
                    <a:pt x="1959" y="226"/>
                  </a:lnTo>
                  <a:lnTo>
                    <a:pt x="1917" y="177"/>
                  </a:lnTo>
                  <a:lnTo>
                    <a:pt x="1881" y="142"/>
                  </a:lnTo>
                  <a:lnTo>
                    <a:pt x="1846" y="113"/>
                  </a:lnTo>
                  <a:lnTo>
                    <a:pt x="1811" y="99"/>
                  </a:lnTo>
                  <a:lnTo>
                    <a:pt x="1768" y="78"/>
                  </a:lnTo>
                  <a:lnTo>
                    <a:pt x="1733" y="50"/>
                  </a:lnTo>
                  <a:lnTo>
                    <a:pt x="1719" y="28"/>
                  </a:lnTo>
                  <a:lnTo>
                    <a:pt x="1704" y="21"/>
                  </a:lnTo>
                  <a:lnTo>
                    <a:pt x="1683" y="0"/>
                  </a:lnTo>
                  <a:lnTo>
                    <a:pt x="177" y="0"/>
                  </a:lnTo>
                  <a:lnTo>
                    <a:pt x="169" y="7"/>
                  </a:lnTo>
                  <a:lnTo>
                    <a:pt x="148" y="21"/>
                  </a:lnTo>
                  <a:lnTo>
                    <a:pt x="120" y="21"/>
                  </a:lnTo>
                  <a:lnTo>
                    <a:pt x="99" y="28"/>
                  </a:lnTo>
                  <a:lnTo>
                    <a:pt x="92" y="35"/>
                  </a:lnTo>
                  <a:lnTo>
                    <a:pt x="85" y="57"/>
                  </a:lnTo>
                  <a:lnTo>
                    <a:pt x="78" y="85"/>
                  </a:lnTo>
                  <a:lnTo>
                    <a:pt x="70" y="120"/>
                  </a:lnTo>
                  <a:lnTo>
                    <a:pt x="42" y="318"/>
                  </a:lnTo>
                  <a:lnTo>
                    <a:pt x="35" y="361"/>
                  </a:lnTo>
                  <a:lnTo>
                    <a:pt x="28" y="396"/>
                  </a:lnTo>
                  <a:lnTo>
                    <a:pt x="14" y="453"/>
                  </a:lnTo>
                  <a:lnTo>
                    <a:pt x="0" y="495"/>
                  </a:lnTo>
                  <a:lnTo>
                    <a:pt x="0" y="552"/>
                  </a:lnTo>
                  <a:lnTo>
                    <a:pt x="14" y="573"/>
                  </a:lnTo>
                  <a:lnTo>
                    <a:pt x="63" y="623"/>
                  </a:lnTo>
                  <a:lnTo>
                    <a:pt x="141" y="665"/>
                  </a:lnTo>
                  <a:lnTo>
                    <a:pt x="226" y="715"/>
                  </a:lnTo>
                  <a:lnTo>
                    <a:pt x="297" y="771"/>
                  </a:lnTo>
                  <a:lnTo>
                    <a:pt x="332" y="793"/>
                  </a:lnTo>
                  <a:lnTo>
                    <a:pt x="375" y="807"/>
                  </a:lnTo>
                  <a:lnTo>
                    <a:pt x="474" y="814"/>
                  </a:lnTo>
                  <a:lnTo>
                    <a:pt x="566" y="814"/>
                  </a:lnTo>
                  <a:lnTo>
                    <a:pt x="601" y="821"/>
                  </a:lnTo>
                  <a:lnTo>
                    <a:pt x="629" y="835"/>
                  </a:lnTo>
                  <a:lnTo>
                    <a:pt x="636" y="863"/>
                  </a:lnTo>
                  <a:lnTo>
                    <a:pt x="636" y="899"/>
                  </a:lnTo>
                  <a:lnTo>
                    <a:pt x="594" y="1026"/>
                  </a:lnTo>
                  <a:lnTo>
                    <a:pt x="573" y="1061"/>
                  </a:lnTo>
                  <a:lnTo>
                    <a:pt x="566" y="1076"/>
                  </a:lnTo>
                  <a:lnTo>
                    <a:pt x="559" y="1083"/>
                  </a:lnTo>
                  <a:lnTo>
                    <a:pt x="566" y="1083"/>
                  </a:lnTo>
                  <a:lnTo>
                    <a:pt x="573" y="1076"/>
                  </a:lnTo>
                  <a:lnTo>
                    <a:pt x="594" y="1068"/>
                  </a:lnTo>
                  <a:lnTo>
                    <a:pt x="651" y="1040"/>
                  </a:lnTo>
                  <a:lnTo>
                    <a:pt x="686" y="1026"/>
                  </a:lnTo>
                  <a:lnTo>
                    <a:pt x="778" y="991"/>
                  </a:lnTo>
                  <a:lnTo>
                    <a:pt x="884" y="941"/>
                  </a:lnTo>
                  <a:lnTo>
                    <a:pt x="1004" y="892"/>
                  </a:lnTo>
                  <a:lnTo>
                    <a:pt x="1513" y="679"/>
                  </a:lnTo>
                  <a:lnTo>
                    <a:pt x="1634" y="630"/>
                  </a:lnTo>
                  <a:lnTo>
                    <a:pt x="1740" y="587"/>
                  </a:lnTo>
                  <a:lnTo>
                    <a:pt x="1832" y="552"/>
                  </a:lnTo>
                  <a:lnTo>
                    <a:pt x="1867" y="531"/>
                  </a:lnTo>
                  <a:lnTo>
                    <a:pt x="1903" y="524"/>
                  </a:lnTo>
                  <a:lnTo>
                    <a:pt x="1924" y="510"/>
                  </a:lnTo>
                  <a:lnTo>
                    <a:pt x="1945" y="502"/>
                  </a:lnTo>
                  <a:lnTo>
                    <a:pt x="1959" y="495"/>
                  </a:lnTo>
                  <a:lnTo>
                    <a:pt x="1966" y="495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31" name="Freeform 79"/>
            <p:cNvSpPr>
              <a:spLocks/>
            </p:cNvSpPr>
            <p:nvPr/>
          </p:nvSpPr>
          <p:spPr bwMode="auto">
            <a:xfrm>
              <a:off x="2527" y="578"/>
              <a:ext cx="326" cy="332"/>
            </a:xfrm>
            <a:custGeom>
              <a:avLst/>
              <a:gdLst>
                <a:gd name="T0" fmla="*/ 241 w 326"/>
                <a:gd name="T1" fmla="*/ 49 h 332"/>
                <a:gd name="T2" fmla="*/ 220 w 326"/>
                <a:gd name="T3" fmla="*/ 63 h 332"/>
                <a:gd name="T4" fmla="*/ 198 w 326"/>
                <a:gd name="T5" fmla="*/ 70 h 332"/>
                <a:gd name="T6" fmla="*/ 184 w 326"/>
                <a:gd name="T7" fmla="*/ 70 h 332"/>
                <a:gd name="T8" fmla="*/ 163 w 326"/>
                <a:gd name="T9" fmla="*/ 63 h 332"/>
                <a:gd name="T10" fmla="*/ 149 w 326"/>
                <a:gd name="T11" fmla="*/ 42 h 332"/>
                <a:gd name="T12" fmla="*/ 128 w 326"/>
                <a:gd name="T13" fmla="*/ 21 h 332"/>
                <a:gd name="T14" fmla="*/ 99 w 326"/>
                <a:gd name="T15" fmla="*/ 7 h 332"/>
                <a:gd name="T16" fmla="*/ 71 w 326"/>
                <a:gd name="T17" fmla="*/ 0 h 332"/>
                <a:gd name="T18" fmla="*/ 29 w 326"/>
                <a:gd name="T19" fmla="*/ 0 h 332"/>
                <a:gd name="T20" fmla="*/ 22 w 326"/>
                <a:gd name="T21" fmla="*/ 14 h 332"/>
                <a:gd name="T22" fmla="*/ 7 w 326"/>
                <a:gd name="T23" fmla="*/ 28 h 332"/>
                <a:gd name="T24" fmla="*/ 0 w 326"/>
                <a:gd name="T25" fmla="*/ 42 h 332"/>
                <a:gd name="T26" fmla="*/ 0 w 326"/>
                <a:gd name="T27" fmla="*/ 63 h 332"/>
                <a:gd name="T28" fmla="*/ 7 w 326"/>
                <a:gd name="T29" fmla="*/ 70 h 332"/>
                <a:gd name="T30" fmla="*/ 22 w 326"/>
                <a:gd name="T31" fmla="*/ 113 h 332"/>
                <a:gd name="T32" fmla="*/ 78 w 326"/>
                <a:gd name="T33" fmla="*/ 169 h 332"/>
                <a:gd name="T34" fmla="*/ 92 w 326"/>
                <a:gd name="T35" fmla="*/ 198 h 332"/>
                <a:gd name="T36" fmla="*/ 99 w 326"/>
                <a:gd name="T37" fmla="*/ 219 h 332"/>
                <a:gd name="T38" fmla="*/ 114 w 326"/>
                <a:gd name="T39" fmla="*/ 247 h 332"/>
                <a:gd name="T40" fmla="*/ 135 w 326"/>
                <a:gd name="T41" fmla="*/ 276 h 332"/>
                <a:gd name="T42" fmla="*/ 149 w 326"/>
                <a:gd name="T43" fmla="*/ 290 h 332"/>
                <a:gd name="T44" fmla="*/ 156 w 326"/>
                <a:gd name="T45" fmla="*/ 304 h 332"/>
                <a:gd name="T46" fmla="*/ 177 w 326"/>
                <a:gd name="T47" fmla="*/ 318 h 332"/>
                <a:gd name="T48" fmla="*/ 191 w 326"/>
                <a:gd name="T49" fmla="*/ 325 h 332"/>
                <a:gd name="T50" fmla="*/ 220 w 326"/>
                <a:gd name="T51" fmla="*/ 332 h 332"/>
                <a:gd name="T52" fmla="*/ 276 w 326"/>
                <a:gd name="T53" fmla="*/ 332 h 332"/>
                <a:gd name="T54" fmla="*/ 319 w 326"/>
                <a:gd name="T55" fmla="*/ 318 h 332"/>
                <a:gd name="T56" fmla="*/ 326 w 326"/>
                <a:gd name="T57" fmla="*/ 304 h 332"/>
                <a:gd name="T58" fmla="*/ 326 w 326"/>
                <a:gd name="T59" fmla="*/ 269 h 332"/>
                <a:gd name="T60" fmla="*/ 319 w 326"/>
                <a:gd name="T61" fmla="*/ 226 h 332"/>
                <a:gd name="T62" fmla="*/ 312 w 326"/>
                <a:gd name="T63" fmla="*/ 205 h 332"/>
                <a:gd name="T64" fmla="*/ 283 w 326"/>
                <a:gd name="T65" fmla="*/ 148 h 332"/>
                <a:gd name="T66" fmla="*/ 276 w 326"/>
                <a:gd name="T67" fmla="*/ 127 h 332"/>
                <a:gd name="T68" fmla="*/ 276 w 326"/>
                <a:gd name="T69" fmla="*/ 92 h 332"/>
                <a:gd name="T70" fmla="*/ 283 w 326"/>
                <a:gd name="T71" fmla="*/ 77 h 332"/>
                <a:gd name="T72" fmla="*/ 283 w 326"/>
                <a:gd name="T73" fmla="*/ 70 h 332"/>
                <a:gd name="T74" fmla="*/ 276 w 326"/>
                <a:gd name="T75" fmla="*/ 56 h 332"/>
                <a:gd name="T76" fmla="*/ 255 w 326"/>
                <a:gd name="T77" fmla="*/ 42 h 332"/>
                <a:gd name="T78" fmla="*/ 241 w 326"/>
                <a:gd name="T79" fmla="*/ 49 h 33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326"/>
                <a:gd name="T121" fmla="*/ 0 h 332"/>
                <a:gd name="T122" fmla="*/ 326 w 326"/>
                <a:gd name="T123" fmla="*/ 332 h 33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326" h="332">
                  <a:moveTo>
                    <a:pt x="241" y="49"/>
                  </a:moveTo>
                  <a:lnTo>
                    <a:pt x="220" y="63"/>
                  </a:lnTo>
                  <a:lnTo>
                    <a:pt x="198" y="70"/>
                  </a:lnTo>
                  <a:lnTo>
                    <a:pt x="184" y="70"/>
                  </a:lnTo>
                  <a:lnTo>
                    <a:pt x="163" y="63"/>
                  </a:lnTo>
                  <a:lnTo>
                    <a:pt x="149" y="42"/>
                  </a:lnTo>
                  <a:lnTo>
                    <a:pt x="128" y="21"/>
                  </a:lnTo>
                  <a:lnTo>
                    <a:pt x="99" y="7"/>
                  </a:lnTo>
                  <a:lnTo>
                    <a:pt x="71" y="0"/>
                  </a:lnTo>
                  <a:lnTo>
                    <a:pt x="29" y="0"/>
                  </a:lnTo>
                  <a:lnTo>
                    <a:pt x="22" y="14"/>
                  </a:lnTo>
                  <a:lnTo>
                    <a:pt x="7" y="28"/>
                  </a:lnTo>
                  <a:lnTo>
                    <a:pt x="0" y="42"/>
                  </a:lnTo>
                  <a:lnTo>
                    <a:pt x="0" y="63"/>
                  </a:lnTo>
                  <a:lnTo>
                    <a:pt x="7" y="70"/>
                  </a:lnTo>
                  <a:lnTo>
                    <a:pt x="22" y="113"/>
                  </a:lnTo>
                  <a:lnTo>
                    <a:pt x="78" y="169"/>
                  </a:lnTo>
                  <a:lnTo>
                    <a:pt x="92" y="198"/>
                  </a:lnTo>
                  <a:lnTo>
                    <a:pt x="99" y="219"/>
                  </a:lnTo>
                  <a:lnTo>
                    <a:pt x="114" y="247"/>
                  </a:lnTo>
                  <a:lnTo>
                    <a:pt x="135" y="276"/>
                  </a:lnTo>
                  <a:lnTo>
                    <a:pt x="149" y="290"/>
                  </a:lnTo>
                  <a:lnTo>
                    <a:pt x="156" y="304"/>
                  </a:lnTo>
                  <a:lnTo>
                    <a:pt x="177" y="318"/>
                  </a:lnTo>
                  <a:lnTo>
                    <a:pt x="191" y="325"/>
                  </a:lnTo>
                  <a:lnTo>
                    <a:pt x="220" y="332"/>
                  </a:lnTo>
                  <a:lnTo>
                    <a:pt x="276" y="332"/>
                  </a:lnTo>
                  <a:lnTo>
                    <a:pt x="319" y="318"/>
                  </a:lnTo>
                  <a:lnTo>
                    <a:pt x="326" y="304"/>
                  </a:lnTo>
                  <a:lnTo>
                    <a:pt x="326" y="269"/>
                  </a:lnTo>
                  <a:lnTo>
                    <a:pt x="319" y="226"/>
                  </a:lnTo>
                  <a:lnTo>
                    <a:pt x="312" y="205"/>
                  </a:lnTo>
                  <a:lnTo>
                    <a:pt x="283" y="148"/>
                  </a:lnTo>
                  <a:lnTo>
                    <a:pt x="276" y="127"/>
                  </a:lnTo>
                  <a:lnTo>
                    <a:pt x="276" y="92"/>
                  </a:lnTo>
                  <a:lnTo>
                    <a:pt x="283" y="77"/>
                  </a:lnTo>
                  <a:lnTo>
                    <a:pt x="283" y="70"/>
                  </a:lnTo>
                  <a:lnTo>
                    <a:pt x="276" y="56"/>
                  </a:lnTo>
                  <a:lnTo>
                    <a:pt x="255" y="42"/>
                  </a:lnTo>
                  <a:lnTo>
                    <a:pt x="241" y="49"/>
                  </a:lnTo>
                  <a:close/>
                </a:path>
              </a:pathLst>
            </a:custGeom>
            <a:solidFill>
              <a:srgbClr val="000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32" name="Freeform 80"/>
            <p:cNvSpPr>
              <a:spLocks/>
            </p:cNvSpPr>
            <p:nvPr/>
          </p:nvSpPr>
          <p:spPr bwMode="auto">
            <a:xfrm>
              <a:off x="2556" y="1257"/>
              <a:ext cx="2355" cy="2788"/>
            </a:xfrm>
            <a:custGeom>
              <a:avLst/>
              <a:gdLst>
                <a:gd name="T0" fmla="*/ 1627 w 2355"/>
                <a:gd name="T1" fmla="*/ 2752 h 2788"/>
                <a:gd name="T2" fmla="*/ 1669 w 2355"/>
                <a:gd name="T3" fmla="*/ 2597 h 2788"/>
                <a:gd name="T4" fmla="*/ 1591 w 2355"/>
                <a:gd name="T5" fmla="*/ 2441 h 2788"/>
                <a:gd name="T6" fmla="*/ 1627 w 2355"/>
                <a:gd name="T7" fmla="*/ 2257 h 2788"/>
                <a:gd name="T8" fmla="*/ 1747 w 2355"/>
                <a:gd name="T9" fmla="*/ 2151 h 2788"/>
                <a:gd name="T10" fmla="*/ 1711 w 2355"/>
                <a:gd name="T11" fmla="*/ 2066 h 2788"/>
                <a:gd name="T12" fmla="*/ 1627 w 2355"/>
                <a:gd name="T13" fmla="*/ 2045 h 2788"/>
                <a:gd name="T14" fmla="*/ 1676 w 2355"/>
                <a:gd name="T15" fmla="*/ 2016 h 2788"/>
                <a:gd name="T16" fmla="*/ 1754 w 2355"/>
                <a:gd name="T17" fmla="*/ 2038 h 2788"/>
                <a:gd name="T18" fmla="*/ 1832 w 2355"/>
                <a:gd name="T19" fmla="*/ 1946 h 2788"/>
                <a:gd name="T20" fmla="*/ 1860 w 2355"/>
                <a:gd name="T21" fmla="*/ 1790 h 2788"/>
                <a:gd name="T22" fmla="*/ 1910 w 2355"/>
                <a:gd name="T23" fmla="*/ 1839 h 2788"/>
                <a:gd name="T24" fmla="*/ 1994 w 2355"/>
                <a:gd name="T25" fmla="*/ 1889 h 2788"/>
                <a:gd name="T26" fmla="*/ 2023 w 2355"/>
                <a:gd name="T27" fmla="*/ 1981 h 2788"/>
                <a:gd name="T28" fmla="*/ 2037 w 2355"/>
                <a:gd name="T29" fmla="*/ 2123 h 2788"/>
                <a:gd name="T30" fmla="*/ 2115 w 2355"/>
                <a:gd name="T31" fmla="*/ 2130 h 2788"/>
                <a:gd name="T32" fmla="*/ 2115 w 2355"/>
                <a:gd name="T33" fmla="*/ 2023 h 2788"/>
                <a:gd name="T34" fmla="*/ 2150 w 2355"/>
                <a:gd name="T35" fmla="*/ 1931 h 2788"/>
                <a:gd name="T36" fmla="*/ 2249 w 2355"/>
                <a:gd name="T37" fmla="*/ 1889 h 2788"/>
                <a:gd name="T38" fmla="*/ 2334 w 2355"/>
                <a:gd name="T39" fmla="*/ 1839 h 2788"/>
                <a:gd name="T40" fmla="*/ 2348 w 2355"/>
                <a:gd name="T41" fmla="*/ 1684 h 2788"/>
                <a:gd name="T42" fmla="*/ 2242 w 2355"/>
                <a:gd name="T43" fmla="*/ 1556 h 2788"/>
                <a:gd name="T44" fmla="*/ 2164 w 2355"/>
                <a:gd name="T45" fmla="*/ 1514 h 2788"/>
                <a:gd name="T46" fmla="*/ 2108 w 2355"/>
                <a:gd name="T47" fmla="*/ 1401 h 2788"/>
                <a:gd name="T48" fmla="*/ 2044 w 2355"/>
                <a:gd name="T49" fmla="*/ 1323 h 2788"/>
                <a:gd name="T50" fmla="*/ 1959 w 2355"/>
                <a:gd name="T51" fmla="*/ 1316 h 2788"/>
                <a:gd name="T52" fmla="*/ 1867 w 2355"/>
                <a:gd name="T53" fmla="*/ 1281 h 2788"/>
                <a:gd name="T54" fmla="*/ 1803 w 2355"/>
                <a:gd name="T55" fmla="*/ 1245 h 2788"/>
                <a:gd name="T56" fmla="*/ 1690 w 2355"/>
                <a:gd name="T57" fmla="*/ 1252 h 2788"/>
                <a:gd name="T58" fmla="*/ 1612 w 2355"/>
                <a:gd name="T59" fmla="*/ 1210 h 2788"/>
                <a:gd name="T60" fmla="*/ 1535 w 2355"/>
                <a:gd name="T61" fmla="*/ 1174 h 2788"/>
                <a:gd name="T62" fmla="*/ 1386 w 2355"/>
                <a:gd name="T63" fmla="*/ 1160 h 2788"/>
                <a:gd name="T64" fmla="*/ 1068 w 2355"/>
                <a:gd name="T65" fmla="*/ 1118 h 2788"/>
                <a:gd name="T66" fmla="*/ 650 w 2355"/>
                <a:gd name="T67" fmla="*/ 1061 h 2788"/>
                <a:gd name="T68" fmla="*/ 452 w 2355"/>
                <a:gd name="T69" fmla="*/ 1047 h 2788"/>
                <a:gd name="T70" fmla="*/ 268 w 2355"/>
                <a:gd name="T71" fmla="*/ 1012 h 2788"/>
                <a:gd name="T72" fmla="*/ 169 w 2355"/>
                <a:gd name="T73" fmla="*/ 955 h 2788"/>
                <a:gd name="T74" fmla="*/ 92 w 2355"/>
                <a:gd name="T75" fmla="*/ 863 h 2788"/>
                <a:gd name="T76" fmla="*/ 77 w 2355"/>
                <a:gd name="T77" fmla="*/ 785 h 2788"/>
                <a:gd name="T78" fmla="*/ 120 w 2355"/>
                <a:gd name="T79" fmla="*/ 707 h 2788"/>
                <a:gd name="T80" fmla="*/ 191 w 2355"/>
                <a:gd name="T81" fmla="*/ 615 h 2788"/>
                <a:gd name="T82" fmla="*/ 191 w 2355"/>
                <a:gd name="T83" fmla="*/ 439 h 2788"/>
                <a:gd name="T84" fmla="*/ 184 w 2355"/>
                <a:gd name="T85" fmla="*/ 340 h 2788"/>
                <a:gd name="T86" fmla="*/ 155 w 2355"/>
                <a:gd name="T87" fmla="*/ 269 h 2788"/>
                <a:gd name="T88" fmla="*/ 113 w 2355"/>
                <a:gd name="T89" fmla="*/ 170 h 2788"/>
                <a:gd name="T90" fmla="*/ 56 w 2355"/>
                <a:gd name="T91" fmla="*/ 64 h 2788"/>
                <a:gd name="T92" fmla="*/ 21 w 2355"/>
                <a:gd name="T93" fmla="*/ 0 h 2788"/>
                <a:gd name="T94" fmla="*/ 14 w 2355"/>
                <a:gd name="T95" fmla="*/ 28 h 2788"/>
                <a:gd name="T96" fmla="*/ 106 w 2355"/>
                <a:gd name="T97" fmla="*/ 205 h 2788"/>
                <a:gd name="T98" fmla="*/ 113 w 2355"/>
                <a:gd name="T99" fmla="*/ 347 h 2788"/>
                <a:gd name="T100" fmla="*/ 169 w 2355"/>
                <a:gd name="T101" fmla="*/ 495 h 2788"/>
                <a:gd name="T102" fmla="*/ 162 w 2355"/>
                <a:gd name="T103" fmla="*/ 601 h 2788"/>
                <a:gd name="T104" fmla="*/ 49 w 2355"/>
                <a:gd name="T105" fmla="*/ 821 h 2788"/>
                <a:gd name="T106" fmla="*/ 0 w 2355"/>
                <a:gd name="T107" fmla="*/ 934 h 2788"/>
                <a:gd name="T108" fmla="*/ 106 w 2355"/>
                <a:gd name="T109" fmla="*/ 1181 h 2788"/>
                <a:gd name="T110" fmla="*/ 657 w 2355"/>
                <a:gd name="T111" fmla="*/ 1988 h 2788"/>
                <a:gd name="T112" fmla="*/ 1273 w 2355"/>
                <a:gd name="T113" fmla="*/ 2632 h 2788"/>
                <a:gd name="T114" fmla="*/ 1429 w 2355"/>
                <a:gd name="T115" fmla="*/ 2766 h 2788"/>
                <a:gd name="T116" fmla="*/ 1499 w 2355"/>
                <a:gd name="T117" fmla="*/ 2788 h 27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55"/>
                <a:gd name="T178" fmla="*/ 0 h 2788"/>
                <a:gd name="T179" fmla="*/ 2355 w 2355"/>
                <a:gd name="T180" fmla="*/ 2788 h 27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55" h="2788">
                  <a:moveTo>
                    <a:pt x="1499" y="2788"/>
                  </a:moveTo>
                  <a:lnTo>
                    <a:pt x="1563" y="2788"/>
                  </a:lnTo>
                  <a:lnTo>
                    <a:pt x="1605" y="2766"/>
                  </a:lnTo>
                  <a:lnTo>
                    <a:pt x="1627" y="2752"/>
                  </a:lnTo>
                  <a:lnTo>
                    <a:pt x="1655" y="2738"/>
                  </a:lnTo>
                  <a:lnTo>
                    <a:pt x="1655" y="2667"/>
                  </a:lnTo>
                  <a:lnTo>
                    <a:pt x="1669" y="2632"/>
                  </a:lnTo>
                  <a:lnTo>
                    <a:pt x="1669" y="2597"/>
                  </a:lnTo>
                  <a:lnTo>
                    <a:pt x="1634" y="2561"/>
                  </a:lnTo>
                  <a:lnTo>
                    <a:pt x="1605" y="2505"/>
                  </a:lnTo>
                  <a:lnTo>
                    <a:pt x="1598" y="2476"/>
                  </a:lnTo>
                  <a:lnTo>
                    <a:pt x="1591" y="2441"/>
                  </a:lnTo>
                  <a:lnTo>
                    <a:pt x="1591" y="2377"/>
                  </a:lnTo>
                  <a:lnTo>
                    <a:pt x="1620" y="2306"/>
                  </a:lnTo>
                  <a:lnTo>
                    <a:pt x="1620" y="2271"/>
                  </a:lnTo>
                  <a:lnTo>
                    <a:pt x="1627" y="2257"/>
                  </a:lnTo>
                  <a:lnTo>
                    <a:pt x="1655" y="2236"/>
                  </a:lnTo>
                  <a:lnTo>
                    <a:pt x="1690" y="2214"/>
                  </a:lnTo>
                  <a:lnTo>
                    <a:pt x="1726" y="2186"/>
                  </a:lnTo>
                  <a:lnTo>
                    <a:pt x="1747" y="2151"/>
                  </a:lnTo>
                  <a:lnTo>
                    <a:pt x="1747" y="2130"/>
                  </a:lnTo>
                  <a:lnTo>
                    <a:pt x="1740" y="2115"/>
                  </a:lnTo>
                  <a:lnTo>
                    <a:pt x="1726" y="2094"/>
                  </a:lnTo>
                  <a:lnTo>
                    <a:pt x="1711" y="2066"/>
                  </a:lnTo>
                  <a:lnTo>
                    <a:pt x="1704" y="2059"/>
                  </a:lnTo>
                  <a:lnTo>
                    <a:pt x="1669" y="2066"/>
                  </a:lnTo>
                  <a:lnTo>
                    <a:pt x="1641" y="2066"/>
                  </a:lnTo>
                  <a:lnTo>
                    <a:pt x="1627" y="2045"/>
                  </a:lnTo>
                  <a:lnTo>
                    <a:pt x="1620" y="2031"/>
                  </a:lnTo>
                  <a:lnTo>
                    <a:pt x="1627" y="2023"/>
                  </a:lnTo>
                  <a:lnTo>
                    <a:pt x="1641" y="2016"/>
                  </a:lnTo>
                  <a:lnTo>
                    <a:pt x="1676" y="2016"/>
                  </a:lnTo>
                  <a:lnTo>
                    <a:pt x="1690" y="2023"/>
                  </a:lnTo>
                  <a:lnTo>
                    <a:pt x="1711" y="2031"/>
                  </a:lnTo>
                  <a:lnTo>
                    <a:pt x="1726" y="2038"/>
                  </a:lnTo>
                  <a:lnTo>
                    <a:pt x="1754" y="2038"/>
                  </a:lnTo>
                  <a:lnTo>
                    <a:pt x="1775" y="2031"/>
                  </a:lnTo>
                  <a:lnTo>
                    <a:pt x="1796" y="2009"/>
                  </a:lnTo>
                  <a:lnTo>
                    <a:pt x="1818" y="1981"/>
                  </a:lnTo>
                  <a:lnTo>
                    <a:pt x="1832" y="1946"/>
                  </a:lnTo>
                  <a:lnTo>
                    <a:pt x="1839" y="1917"/>
                  </a:lnTo>
                  <a:lnTo>
                    <a:pt x="1839" y="1797"/>
                  </a:lnTo>
                  <a:lnTo>
                    <a:pt x="1846" y="1790"/>
                  </a:lnTo>
                  <a:lnTo>
                    <a:pt x="1860" y="1790"/>
                  </a:lnTo>
                  <a:lnTo>
                    <a:pt x="1881" y="1783"/>
                  </a:lnTo>
                  <a:lnTo>
                    <a:pt x="1888" y="1790"/>
                  </a:lnTo>
                  <a:lnTo>
                    <a:pt x="1902" y="1818"/>
                  </a:lnTo>
                  <a:lnTo>
                    <a:pt x="1910" y="1839"/>
                  </a:lnTo>
                  <a:lnTo>
                    <a:pt x="1924" y="1854"/>
                  </a:lnTo>
                  <a:lnTo>
                    <a:pt x="1952" y="1861"/>
                  </a:lnTo>
                  <a:lnTo>
                    <a:pt x="1980" y="1875"/>
                  </a:lnTo>
                  <a:lnTo>
                    <a:pt x="1994" y="1889"/>
                  </a:lnTo>
                  <a:lnTo>
                    <a:pt x="2001" y="1903"/>
                  </a:lnTo>
                  <a:lnTo>
                    <a:pt x="2016" y="1917"/>
                  </a:lnTo>
                  <a:lnTo>
                    <a:pt x="2023" y="1931"/>
                  </a:lnTo>
                  <a:lnTo>
                    <a:pt x="2023" y="1981"/>
                  </a:lnTo>
                  <a:lnTo>
                    <a:pt x="2030" y="2002"/>
                  </a:lnTo>
                  <a:lnTo>
                    <a:pt x="2030" y="2066"/>
                  </a:lnTo>
                  <a:lnTo>
                    <a:pt x="2037" y="2094"/>
                  </a:lnTo>
                  <a:lnTo>
                    <a:pt x="2037" y="2123"/>
                  </a:lnTo>
                  <a:lnTo>
                    <a:pt x="2044" y="2144"/>
                  </a:lnTo>
                  <a:lnTo>
                    <a:pt x="2044" y="2158"/>
                  </a:lnTo>
                  <a:lnTo>
                    <a:pt x="2072" y="2158"/>
                  </a:lnTo>
                  <a:lnTo>
                    <a:pt x="2115" y="2130"/>
                  </a:lnTo>
                  <a:lnTo>
                    <a:pt x="2129" y="2108"/>
                  </a:lnTo>
                  <a:lnTo>
                    <a:pt x="2122" y="2080"/>
                  </a:lnTo>
                  <a:lnTo>
                    <a:pt x="2115" y="2045"/>
                  </a:lnTo>
                  <a:lnTo>
                    <a:pt x="2115" y="2023"/>
                  </a:lnTo>
                  <a:lnTo>
                    <a:pt x="2108" y="2002"/>
                  </a:lnTo>
                  <a:lnTo>
                    <a:pt x="2115" y="1974"/>
                  </a:lnTo>
                  <a:lnTo>
                    <a:pt x="2136" y="1946"/>
                  </a:lnTo>
                  <a:lnTo>
                    <a:pt x="2150" y="1931"/>
                  </a:lnTo>
                  <a:lnTo>
                    <a:pt x="2171" y="1917"/>
                  </a:lnTo>
                  <a:lnTo>
                    <a:pt x="2200" y="1903"/>
                  </a:lnTo>
                  <a:lnTo>
                    <a:pt x="2221" y="1896"/>
                  </a:lnTo>
                  <a:lnTo>
                    <a:pt x="2249" y="1889"/>
                  </a:lnTo>
                  <a:lnTo>
                    <a:pt x="2270" y="1882"/>
                  </a:lnTo>
                  <a:lnTo>
                    <a:pt x="2299" y="1868"/>
                  </a:lnTo>
                  <a:lnTo>
                    <a:pt x="2320" y="1854"/>
                  </a:lnTo>
                  <a:lnTo>
                    <a:pt x="2334" y="1839"/>
                  </a:lnTo>
                  <a:lnTo>
                    <a:pt x="2341" y="1825"/>
                  </a:lnTo>
                  <a:lnTo>
                    <a:pt x="2355" y="1783"/>
                  </a:lnTo>
                  <a:lnTo>
                    <a:pt x="2355" y="1705"/>
                  </a:lnTo>
                  <a:lnTo>
                    <a:pt x="2348" y="1684"/>
                  </a:lnTo>
                  <a:lnTo>
                    <a:pt x="2306" y="1599"/>
                  </a:lnTo>
                  <a:lnTo>
                    <a:pt x="2284" y="1578"/>
                  </a:lnTo>
                  <a:lnTo>
                    <a:pt x="2263" y="1564"/>
                  </a:lnTo>
                  <a:lnTo>
                    <a:pt x="2242" y="1556"/>
                  </a:lnTo>
                  <a:lnTo>
                    <a:pt x="2221" y="1542"/>
                  </a:lnTo>
                  <a:lnTo>
                    <a:pt x="2207" y="1542"/>
                  </a:lnTo>
                  <a:lnTo>
                    <a:pt x="2178" y="1528"/>
                  </a:lnTo>
                  <a:lnTo>
                    <a:pt x="2164" y="1514"/>
                  </a:lnTo>
                  <a:lnTo>
                    <a:pt x="2122" y="1493"/>
                  </a:lnTo>
                  <a:lnTo>
                    <a:pt x="2115" y="1479"/>
                  </a:lnTo>
                  <a:lnTo>
                    <a:pt x="2115" y="1422"/>
                  </a:lnTo>
                  <a:lnTo>
                    <a:pt x="2108" y="1401"/>
                  </a:lnTo>
                  <a:lnTo>
                    <a:pt x="2115" y="1380"/>
                  </a:lnTo>
                  <a:lnTo>
                    <a:pt x="2101" y="1337"/>
                  </a:lnTo>
                  <a:lnTo>
                    <a:pt x="2079" y="1323"/>
                  </a:lnTo>
                  <a:lnTo>
                    <a:pt x="2044" y="1323"/>
                  </a:lnTo>
                  <a:lnTo>
                    <a:pt x="2001" y="1344"/>
                  </a:lnTo>
                  <a:lnTo>
                    <a:pt x="1987" y="1344"/>
                  </a:lnTo>
                  <a:lnTo>
                    <a:pt x="1959" y="1330"/>
                  </a:lnTo>
                  <a:lnTo>
                    <a:pt x="1959" y="1316"/>
                  </a:lnTo>
                  <a:lnTo>
                    <a:pt x="1945" y="1288"/>
                  </a:lnTo>
                  <a:lnTo>
                    <a:pt x="1917" y="1273"/>
                  </a:lnTo>
                  <a:lnTo>
                    <a:pt x="1888" y="1281"/>
                  </a:lnTo>
                  <a:lnTo>
                    <a:pt x="1867" y="1281"/>
                  </a:lnTo>
                  <a:lnTo>
                    <a:pt x="1846" y="1273"/>
                  </a:lnTo>
                  <a:lnTo>
                    <a:pt x="1832" y="1273"/>
                  </a:lnTo>
                  <a:lnTo>
                    <a:pt x="1825" y="1259"/>
                  </a:lnTo>
                  <a:lnTo>
                    <a:pt x="1803" y="1245"/>
                  </a:lnTo>
                  <a:lnTo>
                    <a:pt x="1768" y="1252"/>
                  </a:lnTo>
                  <a:lnTo>
                    <a:pt x="1747" y="1259"/>
                  </a:lnTo>
                  <a:lnTo>
                    <a:pt x="1711" y="1259"/>
                  </a:lnTo>
                  <a:lnTo>
                    <a:pt x="1690" y="1252"/>
                  </a:lnTo>
                  <a:lnTo>
                    <a:pt x="1662" y="1245"/>
                  </a:lnTo>
                  <a:lnTo>
                    <a:pt x="1627" y="1238"/>
                  </a:lnTo>
                  <a:lnTo>
                    <a:pt x="1620" y="1231"/>
                  </a:lnTo>
                  <a:lnTo>
                    <a:pt x="1612" y="1210"/>
                  </a:lnTo>
                  <a:lnTo>
                    <a:pt x="1605" y="1196"/>
                  </a:lnTo>
                  <a:lnTo>
                    <a:pt x="1591" y="1181"/>
                  </a:lnTo>
                  <a:lnTo>
                    <a:pt x="1570" y="1181"/>
                  </a:lnTo>
                  <a:lnTo>
                    <a:pt x="1535" y="1174"/>
                  </a:lnTo>
                  <a:lnTo>
                    <a:pt x="1506" y="1181"/>
                  </a:lnTo>
                  <a:lnTo>
                    <a:pt x="1443" y="1181"/>
                  </a:lnTo>
                  <a:lnTo>
                    <a:pt x="1414" y="1174"/>
                  </a:lnTo>
                  <a:lnTo>
                    <a:pt x="1386" y="1160"/>
                  </a:lnTo>
                  <a:lnTo>
                    <a:pt x="1358" y="1160"/>
                  </a:lnTo>
                  <a:lnTo>
                    <a:pt x="1273" y="1146"/>
                  </a:lnTo>
                  <a:lnTo>
                    <a:pt x="1216" y="1139"/>
                  </a:lnTo>
                  <a:lnTo>
                    <a:pt x="1068" y="1118"/>
                  </a:lnTo>
                  <a:lnTo>
                    <a:pt x="955" y="1104"/>
                  </a:lnTo>
                  <a:lnTo>
                    <a:pt x="834" y="1104"/>
                  </a:lnTo>
                  <a:lnTo>
                    <a:pt x="749" y="1075"/>
                  </a:lnTo>
                  <a:lnTo>
                    <a:pt x="650" y="1061"/>
                  </a:lnTo>
                  <a:lnTo>
                    <a:pt x="608" y="1061"/>
                  </a:lnTo>
                  <a:lnTo>
                    <a:pt x="566" y="1054"/>
                  </a:lnTo>
                  <a:lnTo>
                    <a:pt x="495" y="1054"/>
                  </a:lnTo>
                  <a:lnTo>
                    <a:pt x="452" y="1047"/>
                  </a:lnTo>
                  <a:lnTo>
                    <a:pt x="424" y="1047"/>
                  </a:lnTo>
                  <a:lnTo>
                    <a:pt x="339" y="1019"/>
                  </a:lnTo>
                  <a:lnTo>
                    <a:pt x="304" y="1019"/>
                  </a:lnTo>
                  <a:lnTo>
                    <a:pt x="268" y="1012"/>
                  </a:lnTo>
                  <a:lnTo>
                    <a:pt x="240" y="1005"/>
                  </a:lnTo>
                  <a:lnTo>
                    <a:pt x="219" y="990"/>
                  </a:lnTo>
                  <a:lnTo>
                    <a:pt x="191" y="976"/>
                  </a:lnTo>
                  <a:lnTo>
                    <a:pt x="169" y="955"/>
                  </a:lnTo>
                  <a:lnTo>
                    <a:pt x="148" y="948"/>
                  </a:lnTo>
                  <a:lnTo>
                    <a:pt x="134" y="941"/>
                  </a:lnTo>
                  <a:lnTo>
                    <a:pt x="120" y="920"/>
                  </a:lnTo>
                  <a:lnTo>
                    <a:pt x="92" y="863"/>
                  </a:lnTo>
                  <a:lnTo>
                    <a:pt x="85" y="842"/>
                  </a:lnTo>
                  <a:lnTo>
                    <a:pt x="85" y="828"/>
                  </a:lnTo>
                  <a:lnTo>
                    <a:pt x="77" y="806"/>
                  </a:lnTo>
                  <a:lnTo>
                    <a:pt x="77" y="785"/>
                  </a:lnTo>
                  <a:lnTo>
                    <a:pt x="92" y="764"/>
                  </a:lnTo>
                  <a:lnTo>
                    <a:pt x="99" y="743"/>
                  </a:lnTo>
                  <a:lnTo>
                    <a:pt x="113" y="729"/>
                  </a:lnTo>
                  <a:lnTo>
                    <a:pt x="120" y="707"/>
                  </a:lnTo>
                  <a:lnTo>
                    <a:pt x="134" y="686"/>
                  </a:lnTo>
                  <a:lnTo>
                    <a:pt x="169" y="651"/>
                  </a:lnTo>
                  <a:lnTo>
                    <a:pt x="184" y="630"/>
                  </a:lnTo>
                  <a:lnTo>
                    <a:pt x="191" y="615"/>
                  </a:lnTo>
                  <a:lnTo>
                    <a:pt x="191" y="552"/>
                  </a:lnTo>
                  <a:lnTo>
                    <a:pt x="198" y="509"/>
                  </a:lnTo>
                  <a:lnTo>
                    <a:pt x="198" y="467"/>
                  </a:lnTo>
                  <a:lnTo>
                    <a:pt x="191" y="439"/>
                  </a:lnTo>
                  <a:lnTo>
                    <a:pt x="176" y="410"/>
                  </a:lnTo>
                  <a:lnTo>
                    <a:pt x="162" y="354"/>
                  </a:lnTo>
                  <a:lnTo>
                    <a:pt x="176" y="340"/>
                  </a:lnTo>
                  <a:lnTo>
                    <a:pt x="184" y="340"/>
                  </a:lnTo>
                  <a:lnTo>
                    <a:pt x="191" y="325"/>
                  </a:lnTo>
                  <a:lnTo>
                    <a:pt x="184" y="304"/>
                  </a:lnTo>
                  <a:lnTo>
                    <a:pt x="169" y="290"/>
                  </a:lnTo>
                  <a:lnTo>
                    <a:pt x="155" y="269"/>
                  </a:lnTo>
                  <a:lnTo>
                    <a:pt x="148" y="248"/>
                  </a:lnTo>
                  <a:lnTo>
                    <a:pt x="134" y="219"/>
                  </a:lnTo>
                  <a:lnTo>
                    <a:pt x="120" y="198"/>
                  </a:lnTo>
                  <a:lnTo>
                    <a:pt x="113" y="170"/>
                  </a:lnTo>
                  <a:lnTo>
                    <a:pt x="99" y="141"/>
                  </a:lnTo>
                  <a:lnTo>
                    <a:pt x="85" y="127"/>
                  </a:lnTo>
                  <a:lnTo>
                    <a:pt x="70" y="106"/>
                  </a:lnTo>
                  <a:lnTo>
                    <a:pt x="56" y="64"/>
                  </a:lnTo>
                  <a:lnTo>
                    <a:pt x="42" y="49"/>
                  </a:lnTo>
                  <a:lnTo>
                    <a:pt x="28" y="21"/>
                  </a:lnTo>
                  <a:lnTo>
                    <a:pt x="21" y="14"/>
                  </a:lnTo>
                  <a:lnTo>
                    <a:pt x="21" y="0"/>
                  </a:lnTo>
                  <a:lnTo>
                    <a:pt x="14" y="0"/>
                  </a:lnTo>
                  <a:lnTo>
                    <a:pt x="7" y="7"/>
                  </a:lnTo>
                  <a:lnTo>
                    <a:pt x="7" y="14"/>
                  </a:lnTo>
                  <a:lnTo>
                    <a:pt x="14" y="28"/>
                  </a:lnTo>
                  <a:lnTo>
                    <a:pt x="28" y="49"/>
                  </a:lnTo>
                  <a:lnTo>
                    <a:pt x="42" y="64"/>
                  </a:lnTo>
                  <a:lnTo>
                    <a:pt x="92" y="163"/>
                  </a:lnTo>
                  <a:lnTo>
                    <a:pt x="106" y="205"/>
                  </a:lnTo>
                  <a:lnTo>
                    <a:pt x="113" y="233"/>
                  </a:lnTo>
                  <a:lnTo>
                    <a:pt x="127" y="269"/>
                  </a:lnTo>
                  <a:lnTo>
                    <a:pt x="120" y="318"/>
                  </a:lnTo>
                  <a:lnTo>
                    <a:pt x="113" y="347"/>
                  </a:lnTo>
                  <a:lnTo>
                    <a:pt x="113" y="368"/>
                  </a:lnTo>
                  <a:lnTo>
                    <a:pt x="127" y="403"/>
                  </a:lnTo>
                  <a:lnTo>
                    <a:pt x="148" y="439"/>
                  </a:lnTo>
                  <a:lnTo>
                    <a:pt x="169" y="495"/>
                  </a:lnTo>
                  <a:lnTo>
                    <a:pt x="176" y="523"/>
                  </a:lnTo>
                  <a:lnTo>
                    <a:pt x="176" y="552"/>
                  </a:lnTo>
                  <a:lnTo>
                    <a:pt x="169" y="580"/>
                  </a:lnTo>
                  <a:lnTo>
                    <a:pt x="162" y="601"/>
                  </a:lnTo>
                  <a:lnTo>
                    <a:pt x="134" y="651"/>
                  </a:lnTo>
                  <a:lnTo>
                    <a:pt x="99" y="715"/>
                  </a:lnTo>
                  <a:lnTo>
                    <a:pt x="56" y="799"/>
                  </a:lnTo>
                  <a:lnTo>
                    <a:pt x="49" y="821"/>
                  </a:lnTo>
                  <a:lnTo>
                    <a:pt x="35" y="842"/>
                  </a:lnTo>
                  <a:lnTo>
                    <a:pt x="14" y="877"/>
                  </a:lnTo>
                  <a:lnTo>
                    <a:pt x="0" y="898"/>
                  </a:lnTo>
                  <a:lnTo>
                    <a:pt x="0" y="934"/>
                  </a:lnTo>
                  <a:lnTo>
                    <a:pt x="7" y="976"/>
                  </a:lnTo>
                  <a:lnTo>
                    <a:pt x="28" y="1033"/>
                  </a:lnTo>
                  <a:lnTo>
                    <a:pt x="63" y="1104"/>
                  </a:lnTo>
                  <a:lnTo>
                    <a:pt x="106" y="1181"/>
                  </a:lnTo>
                  <a:lnTo>
                    <a:pt x="219" y="1380"/>
                  </a:lnTo>
                  <a:lnTo>
                    <a:pt x="353" y="1592"/>
                  </a:lnTo>
                  <a:lnTo>
                    <a:pt x="502" y="1797"/>
                  </a:lnTo>
                  <a:lnTo>
                    <a:pt x="657" y="1988"/>
                  </a:lnTo>
                  <a:lnTo>
                    <a:pt x="834" y="2186"/>
                  </a:lnTo>
                  <a:lnTo>
                    <a:pt x="1018" y="2384"/>
                  </a:lnTo>
                  <a:lnTo>
                    <a:pt x="1223" y="2582"/>
                  </a:lnTo>
                  <a:lnTo>
                    <a:pt x="1273" y="2632"/>
                  </a:lnTo>
                  <a:lnTo>
                    <a:pt x="1315" y="2667"/>
                  </a:lnTo>
                  <a:lnTo>
                    <a:pt x="1351" y="2703"/>
                  </a:lnTo>
                  <a:lnTo>
                    <a:pt x="1386" y="2724"/>
                  </a:lnTo>
                  <a:lnTo>
                    <a:pt x="1429" y="2766"/>
                  </a:lnTo>
                  <a:lnTo>
                    <a:pt x="1450" y="2773"/>
                  </a:lnTo>
                  <a:lnTo>
                    <a:pt x="1457" y="2781"/>
                  </a:lnTo>
                  <a:lnTo>
                    <a:pt x="1478" y="2788"/>
                  </a:lnTo>
                  <a:lnTo>
                    <a:pt x="1499" y="2788"/>
                  </a:lnTo>
                  <a:close/>
                </a:path>
              </a:pathLst>
            </a:custGeom>
            <a:solidFill>
              <a:srgbClr val="CC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33" name="Freeform 81"/>
            <p:cNvSpPr>
              <a:spLocks/>
            </p:cNvSpPr>
            <p:nvPr/>
          </p:nvSpPr>
          <p:spPr bwMode="auto">
            <a:xfrm>
              <a:off x="4770" y="832"/>
              <a:ext cx="566" cy="687"/>
            </a:xfrm>
            <a:custGeom>
              <a:avLst/>
              <a:gdLst>
                <a:gd name="T0" fmla="*/ 254 w 566"/>
                <a:gd name="T1" fmla="*/ 15 h 687"/>
                <a:gd name="T2" fmla="*/ 233 w 566"/>
                <a:gd name="T3" fmla="*/ 0 h 687"/>
                <a:gd name="T4" fmla="*/ 205 w 566"/>
                <a:gd name="T5" fmla="*/ 22 h 687"/>
                <a:gd name="T6" fmla="*/ 120 w 566"/>
                <a:gd name="T7" fmla="*/ 71 h 687"/>
                <a:gd name="T8" fmla="*/ 70 w 566"/>
                <a:gd name="T9" fmla="*/ 92 h 687"/>
                <a:gd name="T10" fmla="*/ 35 w 566"/>
                <a:gd name="T11" fmla="*/ 106 h 687"/>
                <a:gd name="T12" fmla="*/ 0 w 566"/>
                <a:gd name="T13" fmla="*/ 135 h 687"/>
                <a:gd name="T14" fmla="*/ 7 w 566"/>
                <a:gd name="T15" fmla="*/ 206 h 687"/>
                <a:gd name="T16" fmla="*/ 28 w 566"/>
                <a:gd name="T17" fmla="*/ 319 h 687"/>
                <a:gd name="T18" fmla="*/ 42 w 566"/>
                <a:gd name="T19" fmla="*/ 411 h 687"/>
                <a:gd name="T20" fmla="*/ 14 w 566"/>
                <a:gd name="T21" fmla="*/ 489 h 687"/>
                <a:gd name="T22" fmla="*/ 14 w 566"/>
                <a:gd name="T23" fmla="*/ 531 h 687"/>
                <a:gd name="T24" fmla="*/ 63 w 566"/>
                <a:gd name="T25" fmla="*/ 658 h 687"/>
                <a:gd name="T26" fmla="*/ 99 w 566"/>
                <a:gd name="T27" fmla="*/ 687 h 687"/>
                <a:gd name="T28" fmla="*/ 127 w 566"/>
                <a:gd name="T29" fmla="*/ 680 h 687"/>
                <a:gd name="T30" fmla="*/ 148 w 566"/>
                <a:gd name="T31" fmla="*/ 665 h 687"/>
                <a:gd name="T32" fmla="*/ 169 w 566"/>
                <a:gd name="T33" fmla="*/ 644 h 687"/>
                <a:gd name="T34" fmla="*/ 205 w 566"/>
                <a:gd name="T35" fmla="*/ 630 h 687"/>
                <a:gd name="T36" fmla="*/ 233 w 566"/>
                <a:gd name="T37" fmla="*/ 609 h 687"/>
                <a:gd name="T38" fmla="*/ 261 w 566"/>
                <a:gd name="T39" fmla="*/ 581 h 687"/>
                <a:gd name="T40" fmla="*/ 290 w 566"/>
                <a:gd name="T41" fmla="*/ 545 h 687"/>
                <a:gd name="T42" fmla="*/ 332 w 566"/>
                <a:gd name="T43" fmla="*/ 474 h 687"/>
                <a:gd name="T44" fmla="*/ 403 w 566"/>
                <a:gd name="T45" fmla="*/ 411 h 687"/>
                <a:gd name="T46" fmla="*/ 467 w 566"/>
                <a:gd name="T47" fmla="*/ 354 h 687"/>
                <a:gd name="T48" fmla="*/ 502 w 566"/>
                <a:gd name="T49" fmla="*/ 312 h 687"/>
                <a:gd name="T50" fmla="*/ 509 w 566"/>
                <a:gd name="T51" fmla="*/ 276 h 687"/>
                <a:gd name="T52" fmla="*/ 530 w 566"/>
                <a:gd name="T53" fmla="*/ 262 h 687"/>
                <a:gd name="T54" fmla="*/ 551 w 566"/>
                <a:gd name="T55" fmla="*/ 255 h 687"/>
                <a:gd name="T56" fmla="*/ 566 w 566"/>
                <a:gd name="T57" fmla="*/ 248 h 687"/>
                <a:gd name="T58" fmla="*/ 530 w 566"/>
                <a:gd name="T59" fmla="*/ 234 h 687"/>
                <a:gd name="T60" fmla="*/ 474 w 566"/>
                <a:gd name="T61" fmla="*/ 184 h 687"/>
                <a:gd name="T62" fmla="*/ 332 w 566"/>
                <a:gd name="T63" fmla="*/ 71 h 687"/>
                <a:gd name="T64" fmla="*/ 261 w 566"/>
                <a:gd name="T65" fmla="*/ 15 h 68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66"/>
                <a:gd name="T100" fmla="*/ 0 h 687"/>
                <a:gd name="T101" fmla="*/ 566 w 566"/>
                <a:gd name="T102" fmla="*/ 687 h 68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66" h="687">
                  <a:moveTo>
                    <a:pt x="261" y="15"/>
                  </a:moveTo>
                  <a:lnTo>
                    <a:pt x="254" y="15"/>
                  </a:lnTo>
                  <a:lnTo>
                    <a:pt x="240" y="0"/>
                  </a:lnTo>
                  <a:lnTo>
                    <a:pt x="233" y="0"/>
                  </a:lnTo>
                  <a:lnTo>
                    <a:pt x="219" y="15"/>
                  </a:lnTo>
                  <a:lnTo>
                    <a:pt x="205" y="22"/>
                  </a:lnTo>
                  <a:lnTo>
                    <a:pt x="177" y="29"/>
                  </a:lnTo>
                  <a:lnTo>
                    <a:pt x="120" y="71"/>
                  </a:lnTo>
                  <a:lnTo>
                    <a:pt x="99" y="85"/>
                  </a:lnTo>
                  <a:lnTo>
                    <a:pt x="70" y="92"/>
                  </a:lnTo>
                  <a:lnTo>
                    <a:pt x="56" y="99"/>
                  </a:lnTo>
                  <a:lnTo>
                    <a:pt x="35" y="106"/>
                  </a:lnTo>
                  <a:lnTo>
                    <a:pt x="21" y="121"/>
                  </a:lnTo>
                  <a:lnTo>
                    <a:pt x="0" y="135"/>
                  </a:lnTo>
                  <a:lnTo>
                    <a:pt x="0" y="177"/>
                  </a:lnTo>
                  <a:lnTo>
                    <a:pt x="7" y="206"/>
                  </a:lnTo>
                  <a:lnTo>
                    <a:pt x="7" y="298"/>
                  </a:lnTo>
                  <a:lnTo>
                    <a:pt x="28" y="319"/>
                  </a:lnTo>
                  <a:lnTo>
                    <a:pt x="42" y="340"/>
                  </a:lnTo>
                  <a:lnTo>
                    <a:pt x="42" y="411"/>
                  </a:lnTo>
                  <a:lnTo>
                    <a:pt x="28" y="467"/>
                  </a:lnTo>
                  <a:lnTo>
                    <a:pt x="14" y="489"/>
                  </a:lnTo>
                  <a:lnTo>
                    <a:pt x="7" y="510"/>
                  </a:lnTo>
                  <a:lnTo>
                    <a:pt x="14" y="531"/>
                  </a:lnTo>
                  <a:lnTo>
                    <a:pt x="28" y="552"/>
                  </a:lnTo>
                  <a:lnTo>
                    <a:pt x="63" y="658"/>
                  </a:lnTo>
                  <a:lnTo>
                    <a:pt x="85" y="680"/>
                  </a:lnTo>
                  <a:lnTo>
                    <a:pt x="99" y="687"/>
                  </a:lnTo>
                  <a:lnTo>
                    <a:pt x="113" y="687"/>
                  </a:lnTo>
                  <a:lnTo>
                    <a:pt x="127" y="680"/>
                  </a:lnTo>
                  <a:lnTo>
                    <a:pt x="134" y="673"/>
                  </a:lnTo>
                  <a:lnTo>
                    <a:pt x="148" y="665"/>
                  </a:lnTo>
                  <a:lnTo>
                    <a:pt x="155" y="651"/>
                  </a:lnTo>
                  <a:lnTo>
                    <a:pt x="169" y="644"/>
                  </a:lnTo>
                  <a:lnTo>
                    <a:pt x="184" y="630"/>
                  </a:lnTo>
                  <a:lnTo>
                    <a:pt x="205" y="630"/>
                  </a:lnTo>
                  <a:lnTo>
                    <a:pt x="219" y="623"/>
                  </a:lnTo>
                  <a:lnTo>
                    <a:pt x="233" y="609"/>
                  </a:lnTo>
                  <a:lnTo>
                    <a:pt x="240" y="595"/>
                  </a:lnTo>
                  <a:lnTo>
                    <a:pt x="261" y="581"/>
                  </a:lnTo>
                  <a:lnTo>
                    <a:pt x="283" y="559"/>
                  </a:lnTo>
                  <a:lnTo>
                    <a:pt x="290" y="545"/>
                  </a:lnTo>
                  <a:lnTo>
                    <a:pt x="318" y="503"/>
                  </a:lnTo>
                  <a:lnTo>
                    <a:pt x="332" y="474"/>
                  </a:lnTo>
                  <a:lnTo>
                    <a:pt x="382" y="425"/>
                  </a:lnTo>
                  <a:lnTo>
                    <a:pt x="403" y="411"/>
                  </a:lnTo>
                  <a:lnTo>
                    <a:pt x="445" y="368"/>
                  </a:lnTo>
                  <a:lnTo>
                    <a:pt x="467" y="354"/>
                  </a:lnTo>
                  <a:lnTo>
                    <a:pt x="495" y="326"/>
                  </a:lnTo>
                  <a:lnTo>
                    <a:pt x="502" y="312"/>
                  </a:lnTo>
                  <a:lnTo>
                    <a:pt x="509" y="290"/>
                  </a:lnTo>
                  <a:lnTo>
                    <a:pt x="509" y="276"/>
                  </a:lnTo>
                  <a:lnTo>
                    <a:pt x="523" y="269"/>
                  </a:lnTo>
                  <a:lnTo>
                    <a:pt x="530" y="262"/>
                  </a:lnTo>
                  <a:lnTo>
                    <a:pt x="544" y="262"/>
                  </a:lnTo>
                  <a:lnTo>
                    <a:pt x="551" y="255"/>
                  </a:lnTo>
                  <a:lnTo>
                    <a:pt x="566" y="255"/>
                  </a:lnTo>
                  <a:lnTo>
                    <a:pt x="566" y="248"/>
                  </a:lnTo>
                  <a:lnTo>
                    <a:pt x="544" y="248"/>
                  </a:lnTo>
                  <a:lnTo>
                    <a:pt x="530" y="234"/>
                  </a:lnTo>
                  <a:lnTo>
                    <a:pt x="502" y="213"/>
                  </a:lnTo>
                  <a:lnTo>
                    <a:pt x="474" y="184"/>
                  </a:lnTo>
                  <a:lnTo>
                    <a:pt x="431" y="156"/>
                  </a:lnTo>
                  <a:lnTo>
                    <a:pt x="332" y="71"/>
                  </a:lnTo>
                  <a:lnTo>
                    <a:pt x="290" y="43"/>
                  </a:lnTo>
                  <a:lnTo>
                    <a:pt x="261" y="15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34" name="Freeform 82"/>
            <p:cNvSpPr>
              <a:spLocks/>
            </p:cNvSpPr>
            <p:nvPr/>
          </p:nvSpPr>
          <p:spPr bwMode="auto">
            <a:xfrm>
              <a:off x="4826" y="839"/>
              <a:ext cx="495" cy="644"/>
            </a:xfrm>
            <a:custGeom>
              <a:avLst/>
              <a:gdLst>
                <a:gd name="T0" fmla="*/ 212 w 495"/>
                <a:gd name="T1" fmla="*/ 8 h 644"/>
                <a:gd name="T2" fmla="*/ 205 w 495"/>
                <a:gd name="T3" fmla="*/ 0 h 644"/>
                <a:gd name="T4" fmla="*/ 184 w 495"/>
                <a:gd name="T5" fmla="*/ 15 h 644"/>
                <a:gd name="T6" fmla="*/ 128 w 495"/>
                <a:gd name="T7" fmla="*/ 64 h 644"/>
                <a:gd name="T8" fmla="*/ 50 w 495"/>
                <a:gd name="T9" fmla="*/ 128 h 644"/>
                <a:gd name="T10" fmla="*/ 7 w 495"/>
                <a:gd name="T11" fmla="*/ 156 h 644"/>
                <a:gd name="T12" fmla="*/ 0 w 495"/>
                <a:gd name="T13" fmla="*/ 220 h 644"/>
                <a:gd name="T14" fmla="*/ 7 w 495"/>
                <a:gd name="T15" fmla="*/ 248 h 644"/>
                <a:gd name="T16" fmla="*/ 29 w 495"/>
                <a:gd name="T17" fmla="*/ 283 h 644"/>
                <a:gd name="T18" fmla="*/ 36 w 495"/>
                <a:gd name="T19" fmla="*/ 368 h 644"/>
                <a:gd name="T20" fmla="*/ 29 w 495"/>
                <a:gd name="T21" fmla="*/ 474 h 644"/>
                <a:gd name="T22" fmla="*/ 22 w 495"/>
                <a:gd name="T23" fmla="*/ 559 h 644"/>
                <a:gd name="T24" fmla="*/ 36 w 495"/>
                <a:gd name="T25" fmla="*/ 644 h 644"/>
                <a:gd name="T26" fmla="*/ 78 w 495"/>
                <a:gd name="T27" fmla="*/ 637 h 644"/>
                <a:gd name="T28" fmla="*/ 99 w 495"/>
                <a:gd name="T29" fmla="*/ 630 h 644"/>
                <a:gd name="T30" fmla="*/ 106 w 495"/>
                <a:gd name="T31" fmla="*/ 616 h 644"/>
                <a:gd name="T32" fmla="*/ 142 w 495"/>
                <a:gd name="T33" fmla="*/ 602 h 644"/>
                <a:gd name="T34" fmla="*/ 241 w 495"/>
                <a:gd name="T35" fmla="*/ 524 h 644"/>
                <a:gd name="T36" fmla="*/ 262 w 495"/>
                <a:gd name="T37" fmla="*/ 474 h 644"/>
                <a:gd name="T38" fmla="*/ 283 w 495"/>
                <a:gd name="T39" fmla="*/ 418 h 644"/>
                <a:gd name="T40" fmla="*/ 297 w 495"/>
                <a:gd name="T41" fmla="*/ 390 h 644"/>
                <a:gd name="T42" fmla="*/ 347 w 495"/>
                <a:gd name="T43" fmla="*/ 368 h 644"/>
                <a:gd name="T44" fmla="*/ 396 w 495"/>
                <a:gd name="T45" fmla="*/ 333 h 644"/>
                <a:gd name="T46" fmla="*/ 418 w 495"/>
                <a:gd name="T47" fmla="*/ 319 h 644"/>
                <a:gd name="T48" fmla="*/ 439 w 495"/>
                <a:gd name="T49" fmla="*/ 276 h 644"/>
                <a:gd name="T50" fmla="*/ 446 w 495"/>
                <a:gd name="T51" fmla="*/ 262 h 644"/>
                <a:gd name="T52" fmla="*/ 481 w 495"/>
                <a:gd name="T53" fmla="*/ 248 h 644"/>
                <a:gd name="T54" fmla="*/ 488 w 495"/>
                <a:gd name="T55" fmla="*/ 241 h 644"/>
                <a:gd name="T56" fmla="*/ 495 w 495"/>
                <a:gd name="T57" fmla="*/ 234 h 644"/>
                <a:gd name="T58" fmla="*/ 460 w 495"/>
                <a:gd name="T59" fmla="*/ 206 h 644"/>
                <a:gd name="T60" fmla="*/ 439 w 495"/>
                <a:gd name="T61" fmla="*/ 191 h 644"/>
                <a:gd name="T62" fmla="*/ 418 w 495"/>
                <a:gd name="T63" fmla="*/ 177 h 644"/>
                <a:gd name="T64" fmla="*/ 403 w 495"/>
                <a:gd name="T65" fmla="*/ 170 h 644"/>
                <a:gd name="T66" fmla="*/ 396 w 495"/>
                <a:gd name="T67" fmla="*/ 156 h 644"/>
                <a:gd name="T68" fmla="*/ 375 w 495"/>
                <a:gd name="T69" fmla="*/ 128 h 644"/>
                <a:gd name="T70" fmla="*/ 361 w 495"/>
                <a:gd name="T71" fmla="*/ 92 h 644"/>
                <a:gd name="T72" fmla="*/ 354 w 495"/>
                <a:gd name="T73" fmla="*/ 78 h 644"/>
                <a:gd name="T74" fmla="*/ 312 w 495"/>
                <a:gd name="T75" fmla="*/ 71 h 644"/>
                <a:gd name="T76" fmla="*/ 262 w 495"/>
                <a:gd name="T77" fmla="*/ 43 h 644"/>
                <a:gd name="T78" fmla="*/ 220 w 495"/>
                <a:gd name="T79" fmla="*/ 15 h 64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95"/>
                <a:gd name="T121" fmla="*/ 0 h 644"/>
                <a:gd name="T122" fmla="*/ 495 w 495"/>
                <a:gd name="T123" fmla="*/ 644 h 64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95" h="644">
                  <a:moveTo>
                    <a:pt x="212" y="15"/>
                  </a:moveTo>
                  <a:lnTo>
                    <a:pt x="212" y="8"/>
                  </a:lnTo>
                  <a:lnTo>
                    <a:pt x="205" y="8"/>
                  </a:lnTo>
                  <a:lnTo>
                    <a:pt x="205" y="0"/>
                  </a:lnTo>
                  <a:lnTo>
                    <a:pt x="191" y="0"/>
                  </a:lnTo>
                  <a:lnTo>
                    <a:pt x="184" y="15"/>
                  </a:lnTo>
                  <a:lnTo>
                    <a:pt x="149" y="50"/>
                  </a:lnTo>
                  <a:lnTo>
                    <a:pt x="128" y="64"/>
                  </a:lnTo>
                  <a:lnTo>
                    <a:pt x="71" y="107"/>
                  </a:lnTo>
                  <a:lnTo>
                    <a:pt x="50" y="128"/>
                  </a:lnTo>
                  <a:lnTo>
                    <a:pt x="22" y="142"/>
                  </a:lnTo>
                  <a:lnTo>
                    <a:pt x="7" y="156"/>
                  </a:lnTo>
                  <a:lnTo>
                    <a:pt x="0" y="191"/>
                  </a:lnTo>
                  <a:lnTo>
                    <a:pt x="0" y="220"/>
                  </a:lnTo>
                  <a:lnTo>
                    <a:pt x="7" y="234"/>
                  </a:lnTo>
                  <a:lnTo>
                    <a:pt x="7" y="248"/>
                  </a:lnTo>
                  <a:lnTo>
                    <a:pt x="22" y="262"/>
                  </a:lnTo>
                  <a:lnTo>
                    <a:pt x="29" y="283"/>
                  </a:lnTo>
                  <a:lnTo>
                    <a:pt x="36" y="312"/>
                  </a:lnTo>
                  <a:lnTo>
                    <a:pt x="36" y="368"/>
                  </a:lnTo>
                  <a:lnTo>
                    <a:pt x="29" y="397"/>
                  </a:lnTo>
                  <a:lnTo>
                    <a:pt x="29" y="474"/>
                  </a:lnTo>
                  <a:lnTo>
                    <a:pt x="22" y="489"/>
                  </a:lnTo>
                  <a:lnTo>
                    <a:pt x="22" y="559"/>
                  </a:lnTo>
                  <a:lnTo>
                    <a:pt x="36" y="588"/>
                  </a:lnTo>
                  <a:lnTo>
                    <a:pt x="36" y="644"/>
                  </a:lnTo>
                  <a:lnTo>
                    <a:pt x="64" y="644"/>
                  </a:lnTo>
                  <a:lnTo>
                    <a:pt x="78" y="637"/>
                  </a:lnTo>
                  <a:lnTo>
                    <a:pt x="85" y="644"/>
                  </a:lnTo>
                  <a:lnTo>
                    <a:pt x="99" y="630"/>
                  </a:lnTo>
                  <a:lnTo>
                    <a:pt x="99" y="623"/>
                  </a:lnTo>
                  <a:lnTo>
                    <a:pt x="106" y="616"/>
                  </a:lnTo>
                  <a:lnTo>
                    <a:pt x="128" y="609"/>
                  </a:lnTo>
                  <a:lnTo>
                    <a:pt x="142" y="602"/>
                  </a:lnTo>
                  <a:lnTo>
                    <a:pt x="163" y="602"/>
                  </a:lnTo>
                  <a:lnTo>
                    <a:pt x="241" y="524"/>
                  </a:lnTo>
                  <a:lnTo>
                    <a:pt x="248" y="503"/>
                  </a:lnTo>
                  <a:lnTo>
                    <a:pt x="262" y="474"/>
                  </a:lnTo>
                  <a:lnTo>
                    <a:pt x="290" y="432"/>
                  </a:lnTo>
                  <a:lnTo>
                    <a:pt x="283" y="418"/>
                  </a:lnTo>
                  <a:lnTo>
                    <a:pt x="283" y="397"/>
                  </a:lnTo>
                  <a:lnTo>
                    <a:pt x="297" y="390"/>
                  </a:lnTo>
                  <a:lnTo>
                    <a:pt x="319" y="375"/>
                  </a:lnTo>
                  <a:lnTo>
                    <a:pt x="347" y="368"/>
                  </a:lnTo>
                  <a:lnTo>
                    <a:pt x="368" y="361"/>
                  </a:lnTo>
                  <a:lnTo>
                    <a:pt x="396" y="333"/>
                  </a:lnTo>
                  <a:lnTo>
                    <a:pt x="411" y="326"/>
                  </a:lnTo>
                  <a:lnTo>
                    <a:pt x="418" y="319"/>
                  </a:lnTo>
                  <a:lnTo>
                    <a:pt x="432" y="298"/>
                  </a:lnTo>
                  <a:lnTo>
                    <a:pt x="439" y="276"/>
                  </a:lnTo>
                  <a:lnTo>
                    <a:pt x="446" y="269"/>
                  </a:lnTo>
                  <a:lnTo>
                    <a:pt x="446" y="262"/>
                  </a:lnTo>
                  <a:lnTo>
                    <a:pt x="467" y="255"/>
                  </a:lnTo>
                  <a:lnTo>
                    <a:pt x="481" y="248"/>
                  </a:lnTo>
                  <a:lnTo>
                    <a:pt x="488" y="248"/>
                  </a:lnTo>
                  <a:lnTo>
                    <a:pt x="488" y="241"/>
                  </a:lnTo>
                  <a:lnTo>
                    <a:pt x="495" y="241"/>
                  </a:lnTo>
                  <a:lnTo>
                    <a:pt x="495" y="234"/>
                  </a:lnTo>
                  <a:lnTo>
                    <a:pt x="488" y="234"/>
                  </a:lnTo>
                  <a:lnTo>
                    <a:pt x="460" y="206"/>
                  </a:lnTo>
                  <a:lnTo>
                    <a:pt x="446" y="199"/>
                  </a:lnTo>
                  <a:lnTo>
                    <a:pt x="439" y="191"/>
                  </a:lnTo>
                  <a:lnTo>
                    <a:pt x="425" y="184"/>
                  </a:lnTo>
                  <a:lnTo>
                    <a:pt x="418" y="177"/>
                  </a:lnTo>
                  <a:lnTo>
                    <a:pt x="411" y="177"/>
                  </a:lnTo>
                  <a:lnTo>
                    <a:pt x="403" y="170"/>
                  </a:lnTo>
                  <a:lnTo>
                    <a:pt x="403" y="163"/>
                  </a:lnTo>
                  <a:lnTo>
                    <a:pt x="396" y="156"/>
                  </a:lnTo>
                  <a:lnTo>
                    <a:pt x="389" y="156"/>
                  </a:lnTo>
                  <a:lnTo>
                    <a:pt x="375" y="128"/>
                  </a:lnTo>
                  <a:lnTo>
                    <a:pt x="368" y="99"/>
                  </a:lnTo>
                  <a:lnTo>
                    <a:pt x="361" y="92"/>
                  </a:lnTo>
                  <a:lnTo>
                    <a:pt x="361" y="85"/>
                  </a:lnTo>
                  <a:lnTo>
                    <a:pt x="354" y="78"/>
                  </a:lnTo>
                  <a:lnTo>
                    <a:pt x="326" y="78"/>
                  </a:lnTo>
                  <a:lnTo>
                    <a:pt x="312" y="71"/>
                  </a:lnTo>
                  <a:lnTo>
                    <a:pt x="304" y="64"/>
                  </a:lnTo>
                  <a:lnTo>
                    <a:pt x="262" y="43"/>
                  </a:lnTo>
                  <a:lnTo>
                    <a:pt x="227" y="22"/>
                  </a:lnTo>
                  <a:lnTo>
                    <a:pt x="220" y="15"/>
                  </a:lnTo>
                  <a:lnTo>
                    <a:pt x="212" y="15"/>
                  </a:lnTo>
                  <a:close/>
                </a:path>
              </a:pathLst>
            </a:custGeom>
            <a:solidFill>
              <a:srgbClr val="CC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35" name="Freeform 83"/>
            <p:cNvSpPr>
              <a:spLocks/>
            </p:cNvSpPr>
            <p:nvPr/>
          </p:nvSpPr>
          <p:spPr bwMode="auto">
            <a:xfrm>
              <a:off x="4444" y="2233"/>
              <a:ext cx="432" cy="198"/>
            </a:xfrm>
            <a:custGeom>
              <a:avLst/>
              <a:gdLst>
                <a:gd name="T0" fmla="*/ 50 w 432"/>
                <a:gd name="T1" fmla="*/ 14 h 198"/>
                <a:gd name="T2" fmla="*/ 43 w 432"/>
                <a:gd name="T3" fmla="*/ 7 h 198"/>
                <a:gd name="T4" fmla="*/ 29 w 432"/>
                <a:gd name="T5" fmla="*/ 7 h 198"/>
                <a:gd name="T6" fmla="*/ 14 w 432"/>
                <a:gd name="T7" fmla="*/ 14 h 198"/>
                <a:gd name="T8" fmla="*/ 0 w 432"/>
                <a:gd name="T9" fmla="*/ 14 h 198"/>
                <a:gd name="T10" fmla="*/ 14 w 432"/>
                <a:gd name="T11" fmla="*/ 43 h 198"/>
                <a:gd name="T12" fmla="*/ 43 w 432"/>
                <a:gd name="T13" fmla="*/ 57 h 198"/>
                <a:gd name="T14" fmla="*/ 64 w 432"/>
                <a:gd name="T15" fmla="*/ 57 h 198"/>
                <a:gd name="T16" fmla="*/ 78 w 432"/>
                <a:gd name="T17" fmla="*/ 64 h 198"/>
                <a:gd name="T18" fmla="*/ 113 w 432"/>
                <a:gd name="T19" fmla="*/ 64 h 198"/>
                <a:gd name="T20" fmla="*/ 142 w 432"/>
                <a:gd name="T21" fmla="*/ 78 h 198"/>
                <a:gd name="T22" fmla="*/ 149 w 432"/>
                <a:gd name="T23" fmla="*/ 92 h 198"/>
                <a:gd name="T24" fmla="*/ 163 w 432"/>
                <a:gd name="T25" fmla="*/ 113 h 198"/>
                <a:gd name="T26" fmla="*/ 170 w 432"/>
                <a:gd name="T27" fmla="*/ 128 h 198"/>
                <a:gd name="T28" fmla="*/ 170 w 432"/>
                <a:gd name="T29" fmla="*/ 135 h 198"/>
                <a:gd name="T30" fmla="*/ 163 w 432"/>
                <a:gd name="T31" fmla="*/ 142 h 198"/>
                <a:gd name="T32" fmla="*/ 170 w 432"/>
                <a:gd name="T33" fmla="*/ 156 h 198"/>
                <a:gd name="T34" fmla="*/ 184 w 432"/>
                <a:gd name="T35" fmla="*/ 163 h 198"/>
                <a:gd name="T36" fmla="*/ 191 w 432"/>
                <a:gd name="T37" fmla="*/ 177 h 198"/>
                <a:gd name="T38" fmla="*/ 213 w 432"/>
                <a:gd name="T39" fmla="*/ 198 h 198"/>
                <a:gd name="T40" fmla="*/ 234 w 432"/>
                <a:gd name="T41" fmla="*/ 198 h 198"/>
                <a:gd name="T42" fmla="*/ 248 w 432"/>
                <a:gd name="T43" fmla="*/ 191 h 198"/>
                <a:gd name="T44" fmla="*/ 255 w 432"/>
                <a:gd name="T45" fmla="*/ 177 h 198"/>
                <a:gd name="T46" fmla="*/ 269 w 432"/>
                <a:gd name="T47" fmla="*/ 170 h 198"/>
                <a:gd name="T48" fmla="*/ 276 w 432"/>
                <a:gd name="T49" fmla="*/ 163 h 198"/>
                <a:gd name="T50" fmla="*/ 297 w 432"/>
                <a:gd name="T51" fmla="*/ 163 h 198"/>
                <a:gd name="T52" fmla="*/ 326 w 432"/>
                <a:gd name="T53" fmla="*/ 149 h 198"/>
                <a:gd name="T54" fmla="*/ 340 w 432"/>
                <a:gd name="T55" fmla="*/ 149 h 198"/>
                <a:gd name="T56" fmla="*/ 368 w 432"/>
                <a:gd name="T57" fmla="*/ 142 h 198"/>
                <a:gd name="T58" fmla="*/ 389 w 432"/>
                <a:gd name="T59" fmla="*/ 135 h 198"/>
                <a:gd name="T60" fmla="*/ 418 w 432"/>
                <a:gd name="T61" fmla="*/ 128 h 198"/>
                <a:gd name="T62" fmla="*/ 432 w 432"/>
                <a:gd name="T63" fmla="*/ 128 h 198"/>
                <a:gd name="T64" fmla="*/ 432 w 432"/>
                <a:gd name="T65" fmla="*/ 113 h 198"/>
                <a:gd name="T66" fmla="*/ 418 w 432"/>
                <a:gd name="T67" fmla="*/ 85 h 198"/>
                <a:gd name="T68" fmla="*/ 375 w 432"/>
                <a:gd name="T69" fmla="*/ 64 h 198"/>
                <a:gd name="T70" fmla="*/ 361 w 432"/>
                <a:gd name="T71" fmla="*/ 50 h 198"/>
                <a:gd name="T72" fmla="*/ 354 w 432"/>
                <a:gd name="T73" fmla="*/ 50 h 198"/>
                <a:gd name="T74" fmla="*/ 347 w 432"/>
                <a:gd name="T75" fmla="*/ 43 h 198"/>
                <a:gd name="T76" fmla="*/ 290 w 432"/>
                <a:gd name="T77" fmla="*/ 43 h 198"/>
                <a:gd name="T78" fmla="*/ 276 w 432"/>
                <a:gd name="T79" fmla="*/ 36 h 198"/>
                <a:gd name="T80" fmla="*/ 248 w 432"/>
                <a:gd name="T81" fmla="*/ 36 h 198"/>
                <a:gd name="T82" fmla="*/ 234 w 432"/>
                <a:gd name="T83" fmla="*/ 22 h 198"/>
                <a:gd name="T84" fmla="*/ 227 w 432"/>
                <a:gd name="T85" fmla="*/ 7 h 198"/>
                <a:gd name="T86" fmla="*/ 220 w 432"/>
                <a:gd name="T87" fmla="*/ 0 h 198"/>
                <a:gd name="T88" fmla="*/ 205 w 432"/>
                <a:gd name="T89" fmla="*/ 7 h 198"/>
                <a:gd name="T90" fmla="*/ 149 w 432"/>
                <a:gd name="T91" fmla="*/ 22 h 198"/>
                <a:gd name="T92" fmla="*/ 92 w 432"/>
                <a:gd name="T93" fmla="*/ 22 h 198"/>
                <a:gd name="T94" fmla="*/ 71 w 432"/>
                <a:gd name="T95" fmla="*/ 14 h 198"/>
                <a:gd name="T96" fmla="*/ 50 w 432"/>
                <a:gd name="T97" fmla="*/ 14 h 19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432"/>
                <a:gd name="T148" fmla="*/ 0 h 198"/>
                <a:gd name="T149" fmla="*/ 432 w 432"/>
                <a:gd name="T150" fmla="*/ 198 h 198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432" h="198">
                  <a:moveTo>
                    <a:pt x="50" y="14"/>
                  </a:moveTo>
                  <a:lnTo>
                    <a:pt x="43" y="7"/>
                  </a:lnTo>
                  <a:lnTo>
                    <a:pt x="29" y="7"/>
                  </a:lnTo>
                  <a:lnTo>
                    <a:pt x="14" y="14"/>
                  </a:lnTo>
                  <a:lnTo>
                    <a:pt x="0" y="14"/>
                  </a:lnTo>
                  <a:lnTo>
                    <a:pt x="14" y="43"/>
                  </a:lnTo>
                  <a:lnTo>
                    <a:pt x="43" y="57"/>
                  </a:lnTo>
                  <a:lnTo>
                    <a:pt x="64" y="57"/>
                  </a:lnTo>
                  <a:lnTo>
                    <a:pt x="78" y="64"/>
                  </a:lnTo>
                  <a:lnTo>
                    <a:pt x="113" y="64"/>
                  </a:lnTo>
                  <a:lnTo>
                    <a:pt x="142" y="78"/>
                  </a:lnTo>
                  <a:lnTo>
                    <a:pt x="149" y="92"/>
                  </a:lnTo>
                  <a:lnTo>
                    <a:pt x="163" y="113"/>
                  </a:lnTo>
                  <a:lnTo>
                    <a:pt x="170" y="128"/>
                  </a:lnTo>
                  <a:lnTo>
                    <a:pt x="170" y="135"/>
                  </a:lnTo>
                  <a:lnTo>
                    <a:pt x="163" y="142"/>
                  </a:lnTo>
                  <a:lnTo>
                    <a:pt x="170" y="156"/>
                  </a:lnTo>
                  <a:lnTo>
                    <a:pt x="184" y="163"/>
                  </a:lnTo>
                  <a:lnTo>
                    <a:pt x="191" y="177"/>
                  </a:lnTo>
                  <a:lnTo>
                    <a:pt x="213" y="198"/>
                  </a:lnTo>
                  <a:lnTo>
                    <a:pt x="234" y="198"/>
                  </a:lnTo>
                  <a:lnTo>
                    <a:pt x="248" y="191"/>
                  </a:lnTo>
                  <a:lnTo>
                    <a:pt x="255" y="177"/>
                  </a:lnTo>
                  <a:lnTo>
                    <a:pt x="269" y="170"/>
                  </a:lnTo>
                  <a:lnTo>
                    <a:pt x="276" y="163"/>
                  </a:lnTo>
                  <a:lnTo>
                    <a:pt x="297" y="163"/>
                  </a:lnTo>
                  <a:lnTo>
                    <a:pt x="326" y="149"/>
                  </a:lnTo>
                  <a:lnTo>
                    <a:pt x="340" y="149"/>
                  </a:lnTo>
                  <a:lnTo>
                    <a:pt x="368" y="142"/>
                  </a:lnTo>
                  <a:lnTo>
                    <a:pt x="389" y="135"/>
                  </a:lnTo>
                  <a:lnTo>
                    <a:pt x="418" y="128"/>
                  </a:lnTo>
                  <a:lnTo>
                    <a:pt x="432" y="128"/>
                  </a:lnTo>
                  <a:lnTo>
                    <a:pt x="432" y="113"/>
                  </a:lnTo>
                  <a:lnTo>
                    <a:pt x="418" y="85"/>
                  </a:lnTo>
                  <a:lnTo>
                    <a:pt x="375" y="64"/>
                  </a:lnTo>
                  <a:lnTo>
                    <a:pt x="361" y="50"/>
                  </a:lnTo>
                  <a:lnTo>
                    <a:pt x="354" y="50"/>
                  </a:lnTo>
                  <a:lnTo>
                    <a:pt x="347" y="43"/>
                  </a:lnTo>
                  <a:lnTo>
                    <a:pt x="290" y="43"/>
                  </a:lnTo>
                  <a:lnTo>
                    <a:pt x="276" y="36"/>
                  </a:lnTo>
                  <a:lnTo>
                    <a:pt x="248" y="36"/>
                  </a:lnTo>
                  <a:lnTo>
                    <a:pt x="234" y="22"/>
                  </a:lnTo>
                  <a:lnTo>
                    <a:pt x="227" y="7"/>
                  </a:lnTo>
                  <a:lnTo>
                    <a:pt x="220" y="0"/>
                  </a:lnTo>
                  <a:lnTo>
                    <a:pt x="205" y="7"/>
                  </a:lnTo>
                  <a:lnTo>
                    <a:pt x="149" y="22"/>
                  </a:lnTo>
                  <a:lnTo>
                    <a:pt x="92" y="22"/>
                  </a:lnTo>
                  <a:lnTo>
                    <a:pt x="71" y="14"/>
                  </a:lnTo>
                  <a:lnTo>
                    <a:pt x="50" y="14"/>
                  </a:lnTo>
                  <a:close/>
                </a:path>
              </a:pathLst>
            </a:custGeom>
            <a:solidFill>
              <a:srgbClr val="CC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36" name="Freeform 84"/>
            <p:cNvSpPr>
              <a:spLocks/>
            </p:cNvSpPr>
            <p:nvPr/>
          </p:nvSpPr>
          <p:spPr bwMode="auto">
            <a:xfrm>
              <a:off x="5152" y="882"/>
              <a:ext cx="169" cy="120"/>
            </a:xfrm>
            <a:custGeom>
              <a:avLst/>
              <a:gdLst>
                <a:gd name="T0" fmla="*/ 0 w 169"/>
                <a:gd name="T1" fmla="*/ 64 h 120"/>
                <a:gd name="T2" fmla="*/ 14 w 169"/>
                <a:gd name="T3" fmla="*/ 35 h 120"/>
                <a:gd name="T4" fmla="*/ 35 w 169"/>
                <a:gd name="T5" fmla="*/ 21 h 120"/>
                <a:gd name="T6" fmla="*/ 63 w 169"/>
                <a:gd name="T7" fmla="*/ 7 h 120"/>
                <a:gd name="T8" fmla="*/ 92 w 169"/>
                <a:gd name="T9" fmla="*/ 0 h 120"/>
                <a:gd name="T10" fmla="*/ 120 w 169"/>
                <a:gd name="T11" fmla="*/ 0 h 120"/>
                <a:gd name="T12" fmla="*/ 148 w 169"/>
                <a:gd name="T13" fmla="*/ 42 h 120"/>
                <a:gd name="T14" fmla="*/ 169 w 169"/>
                <a:gd name="T15" fmla="*/ 64 h 120"/>
                <a:gd name="T16" fmla="*/ 169 w 169"/>
                <a:gd name="T17" fmla="*/ 106 h 120"/>
                <a:gd name="T18" fmla="*/ 162 w 169"/>
                <a:gd name="T19" fmla="*/ 113 h 120"/>
                <a:gd name="T20" fmla="*/ 141 w 169"/>
                <a:gd name="T21" fmla="*/ 113 h 120"/>
                <a:gd name="T22" fmla="*/ 113 w 169"/>
                <a:gd name="T23" fmla="*/ 106 h 120"/>
                <a:gd name="T24" fmla="*/ 99 w 169"/>
                <a:gd name="T25" fmla="*/ 106 h 120"/>
                <a:gd name="T26" fmla="*/ 85 w 169"/>
                <a:gd name="T27" fmla="*/ 99 h 120"/>
                <a:gd name="T28" fmla="*/ 77 w 169"/>
                <a:gd name="T29" fmla="*/ 106 h 120"/>
                <a:gd name="T30" fmla="*/ 70 w 169"/>
                <a:gd name="T31" fmla="*/ 106 h 120"/>
                <a:gd name="T32" fmla="*/ 63 w 169"/>
                <a:gd name="T33" fmla="*/ 113 h 120"/>
                <a:gd name="T34" fmla="*/ 49 w 169"/>
                <a:gd name="T35" fmla="*/ 113 h 120"/>
                <a:gd name="T36" fmla="*/ 42 w 169"/>
                <a:gd name="T37" fmla="*/ 120 h 120"/>
                <a:gd name="T38" fmla="*/ 28 w 169"/>
                <a:gd name="T39" fmla="*/ 120 h 120"/>
                <a:gd name="T40" fmla="*/ 21 w 169"/>
                <a:gd name="T41" fmla="*/ 113 h 120"/>
                <a:gd name="T42" fmla="*/ 14 w 169"/>
                <a:gd name="T43" fmla="*/ 99 h 120"/>
                <a:gd name="T44" fmla="*/ 0 w 169"/>
                <a:gd name="T45" fmla="*/ 78 h 120"/>
                <a:gd name="T46" fmla="*/ 0 w 169"/>
                <a:gd name="T47" fmla="*/ 64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69"/>
                <a:gd name="T73" fmla="*/ 0 h 120"/>
                <a:gd name="T74" fmla="*/ 169 w 169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69" h="120">
                  <a:moveTo>
                    <a:pt x="0" y="64"/>
                  </a:moveTo>
                  <a:lnTo>
                    <a:pt x="14" y="35"/>
                  </a:lnTo>
                  <a:lnTo>
                    <a:pt x="35" y="21"/>
                  </a:lnTo>
                  <a:lnTo>
                    <a:pt x="63" y="7"/>
                  </a:lnTo>
                  <a:lnTo>
                    <a:pt x="92" y="0"/>
                  </a:lnTo>
                  <a:lnTo>
                    <a:pt x="120" y="0"/>
                  </a:lnTo>
                  <a:lnTo>
                    <a:pt x="148" y="42"/>
                  </a:lnTo>
                  <a:lnTo>
                    <a:pt x="169" y="64"/>
                  </a:lnTo>
                  <a:lnTo>
                    <a:pt x="169" y="106"/>
                  </a:lnTo>
                  <a:lnTo>
                    <a:pt x="162" y="113"/>
                  </a:lnTo>
                  <a:lnTo>
                    <a:pt x="141" y="113"/>
                  </a:lnTo>
                  <a:lnTo>
                    <a:pt x="113" y="106"/>
                  </a:lnTo>
                  <a:lnTo>
                    <a:pt x="99" y="106"/>
                  </a:lnTo>
                  <a:lnTo>
                    <a:pt x="85" y="99"/>
                  </a:lnTo>
                  <a:lnTo>
                    <a:pt x="77" y="106"/>
                  </a:lnTo>
                  <a:lnTo>
                    <a:pt x="70" y="106"/>
                  </a:lnTo>
                  <a:lnTo>
                    <a:pt x="63" y="113"/>
                  </a:lnTo>
                  <a:lnTo>
                    <a:pt x="49" y="113"/>
                  </a:lnTo>
                  <a:lnTo>
                    <a:pt x="42" y="120"/>
                  </a:lnTo>
                  <a:lnTo>
                    <a:pt x="28" y="120"/>
                  </a:lnTo>
                  <a:lnTo>
                    <a:pt x="21" y="113"/>
                  </a:lnTo>
                  <a:lnTo>
                    <a:pt x="14" y="99"/>
                  </a:lnTo>
                  <a:lnTo>
                    <a:pt x="0" y="78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37" name="Freeform 85"/>
            <p:cNvSpPr>
              <a:spLocks/>
            </p:cNvSpPr>
            <p:nvPr/>
          </p:nvSpPr>
          <p:spPr bwMode="auto">
            <a:xfrm>
              <a:off x="4939" y="924"/>
              <a:ext cx="269" cy="191"/>
            </a:xfrm>
            <a:custGeom>
              <a:avLst/>
              <a:gdLst>
                <a:gd name="T0" fmla="*/ 99 w 269"/>
                <a:gd name="T1" fmla="*/ 43 h 191"/>
                <a:gd name="T2" fmla="*/ 107 w 269"/>
                <a:gd name="T3" fmla="*/ 29 h 191"/>
                <a:gd name="T4" fmla="*/ 99 w 269"/>
                <a:gd name="T5" fmla="*/ 14 h 191"/>
                <a:gd name="T6" fmla="*/ 78 w 269"/>
                <a:gd name="T7" fmla="*/ 7 h 191"/>
                <a:gd name="T8" fmla="*/ 57 w 269"/>
                <a:gd name="T9" fmla="*/ 7 h 191"/>
                <a:gd name="T10" fmla="*/ 36 w 269"/>
                <a:gd name="T11" fmla="*/ 22 h 191"/>
                <a:gd name="T12" fmla="*/ 15 w 269"/>
                <a:gd name="T13" fmla="*/ 43 h 191"/>
                <a:gd name="T14" fmla="*/ 15 w 269"/>
                <a:gd name="T15" fmla="*/ 78 h 191"/>
                <a:gd name="T16" fmla="*/ 29 w 269"/>
                <a:gd name="T17" fmla="*/ 85 h 191"/>
                <a:gd name="T18" fmla="*/ 36 w 269"/>
                <a:gd name="T19" fmla="*/ 99 h 191"/>
                <a:gd name="T20" fmla="*/ 22 w 269"/>
                <a:gd name="T21" fmla="*/ 121 h 191"/>
                <a:gd name="T22" fmla="*/ 0 w 269"/>
                <a:gd name="T23" fmla="*/ 142 h 191"/>
                <a:gd name="T24" fmla="*/ 0 w 269"/>
                <a:gd name="T25" fmla="*/ 163 h 191"/>
                <a:gd name="T26" fmla="*/ 8 w 269"/>
                <a:gd name="T27" fmla="*/ 177 h 191"/>
                <a:gd name="T28" fmla="*/ 64 w 269"/>
                <a:gd name="T29" fmla="*/ 191 h 191"/>
                <a:gd name="T30" fmla="*/ 85 w 269"/>
                <a:gd name="T31" fmla="*/ 191 h 191"/>
                <a:gd name="T32" fmla="*/ 107 w 269"/>
                <a:gd name="T33" fmla="*/ 184 h 191"/>
                <a:gd name="T34" fmla="*/ 121 w 269"/>
                <a:gd name="T35" fmla="*/ 142 h 191"/>
                <a:gd name="T36" fmla="*/ 128 w 269"/>
                <a:gd name="T37" fmla="*/ 128 h 191"/>
                <a:gd name="T38" fmla="*/ 135 w 269"/>
                <a:gd name="T39" fmla="*/ 121 h 191"/>
                <a:gd name="T40" fmla="*/ 149 w 269"/>
                <a:gd name="T41" fmla="*/ 114 h 191"/>
                <a:gd name="T42" fmla="*/ 170 w 269"/>
                <a:gd name="T43" fmla="*/ 114 h 191"/>
                <a:gd name="T44" fmla="*/ 191 w 269"/>
                <a:gd name="T45" fmla="*/ 121 h 191"/>
                <a:gd name="T46" fmla="*/ 220 w 269"/>
                <a:gd name="T47" fmla="*/ 121 h 191"/>
                <a:gd name="T48" fmla="*/ 234 w 269"/>
                <a:gd name="T49" fmla="*/ 106 h 191"/>
                <a:gd name="T50" fmla="*/ 234 w 269"/>
                <a:gd name="T51" fmla="*/ 92 h 191"/>
                <a:gd name="T52" fmla="*/ 241 w 269"/>
                <a:gd name="T53" fmla="*/ 85 h 191"/>
                <a:gd name="T54" fmla="*/ 241 w 269"/>
                <a:gd name="T55" fmla="*/ 78 h 191"/>
                <a:gd name="T56" fmla="*/ 255 w 269"/>
                <a:gd name="T57" fmla="*/ 71 h 191"/>
                <a:gd name="T58" fmla="*/ 269 w 269"/>
                <a:gd name="T59" fmla="*/ 71 h 191"/>
                <a:gd name="T60" fmla="*/ 269 w 269"/>
                <a:gd name="T61" fmla="*/ 36 h 191"/>
                <a:gd name="T62" fmla="*/ 262 w 269"/>
                <a:gd name="T63" fmla="*/ 22 h 191"/>
                <a:gd name="T64" fmla="*/ 248 w 269"/>
                <a:gd name="T65" fmla="*/ 7 h 191"/>
                <a:gd name="T66" fmla="*/ 248 w 269"/>
                <a:gd name="T67" fmla="*/ 0 h 191"/>
                <a:gd name="T68" fmla="*/ 227 w 269"/>
                <a:gd name="T69" fmla="*/ 0 h 191"/>
                <a:gd name="T70" fmla="*/ 199 w 269"/>
                <a:gd name="T71" fmla="*/ 29 h 191"/>
                <a:gd name="T72" fmla="*/ 177 w 269"/>
                <a:gd name="T73" fmla="*/ 36 h 191"/>
                <a:gd name="T74" fmla="*/ 142 w 269"/>
                <a:gd name="T75" fmla="*/ 36 h 191"/>
                <a:gd name="T76" fmla="*/ 135 w 269"/>
                <a:gd name="T77" fmla="*/ 43 h 191"/>
                <a:gd name="T78" fmla="*/ 128 w 269"/>
                <a:gd name="T79" fmla="*/ 57 h 191"/>
                <a:gd name="T80" fmla="*/ 114 w 269"/>
                <a:gd name="T81" fmla="*/ 71 h 191"/>
                <a:gd name="T82" fmla="*/ 114 w 269"/>
                <a:gd name="T83" fmla="*/ 85 h 191"/>
                <a:gd name="T84" fmla="*/ 107 w 269"/>
                <a:gd name="T85" fmla="*/ 92 h 191"/>
                <a:gd name="T86" fmla="*/ 99 w 269"/>
                <a:gd name="T87" fmla="*/ 92 h 191"/>
                <a:gd name="T88" fmla="*/ 92 w 269"/>
                <a:gd name="T89" fmla="*/ 85 h 191"/>
                <a:gd name="T90" fmla="*/ 92 w 269"/>
                <a:gd name="T91" fmla="*/ 57 h 191"/>
                <a:gd name="T92" fmla="*/ 99 w 269"/>
                <a:gd name="T93" fmla="*/ 43 h 19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69"/>
                <a:gd name="T142" fmla="*/ 0 h 191"/>
                <a:gd name="T143" fmla="*/ 269 w 269"/>
                <a:gd name="T144" fmla="*/ 191 h 19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69" h="191">
                  <a:moveTo>
                    <a:pt x="99" y="43"/>
                  </a:moveTo>
                  <a:lnTo>
                    <a:pt x="107" y="29"/>
                  </a:lnTo>
                  <a:lnTo>
                    <a:pt x="99" y="14"/>
                  </a:lnTo>
                  <a:lnTo>
                    <a:pt x="78" y="7"/>
                  </a:lnTo>
                  <a:lnTo>
                    <a:pt x="57" y="7"/>
                  </a:lnTo>
                  <a:lnTo>
                    <a:pt x="36" y="22"/>
                  </a:lnTo>
                  <a:lnTo>
                    <a:pt x="15" y="43"/>
                  </a:lnTo>
                  <a:lnTo>
                    <a:pt x="15" y="78"/>
                  </a:lnTo>
                  <a:lnTo>
                    <a:pt x="29" y="85"/>
                  </a:lnTo>
                  <a:lnTo>
                    <a:pt x="36" y="99"/>
                  </a:lnTo>
                  <a:lnTo>
                    <a:pt x="22" y="121"/>
                  </a:lnTo>
                  <a:lnTo>
                    <a:pt x="0" y="142"/>
                  </a:lnTo>
                  <a:lnTo>
                    <a:pt x="0" y="163"/>
                  </a:lnTo>
                  <a:lnTo>
                    <a:pt x="8" y="177"/>
                  </a:lnTo>
                  <a:lnTo>
                    <a:pt x="64" y="191"/>
                  </a:lnTo>
                  <a:lnTo>
                    <a:pt x="85" y="191"/>
                  </a:lnTo>
                  <a:lnTo>
                    <a:pt x="107" y="184"/>
                  </a:lnTo>
                  <a:lnTo>
                    <a:pt x="121" y="142"/>
                  </a:lnTo>
                  <a:lnTo>
                    <a:pt x="128" y="128"/>
                  </a:lnTo>
                  <a:lnTo>
                    <a:pt x="135" y="121"/>
                  </a:lnTo>
                  <a:lnTo>
                    <a:pt x="149" y="114"/>
                  </a:lnTo>
                  <a:lnTo>
                    <a:pt x="170" y="114"/>
                  </a:lnTo>
                  <a:lnTo>
                    <a:pt x="191" y="121"/>
                  </a:lnTo>
                  <a:lnTo>
                    <a:pt x="220" y="121"/>
                  </a:lnTo>
                  <a:lnTo>
                    <a:pt x="234" y="106"/>
                  </a:lnTo>
                  <a:lnTo>
                    <a:pt x="234" y="92"/>
                  </a:lnTo>
                  <a:lnTo>
                    <a:pt x="241" y="85"/>
                  </a:lnTo>
                  <a:lnTo>
                    <a:pt x="241" y="78"/>
                  </a:lnTo>
                  <a:lnTo>
                    <a:pt x="255" y="71"/>
                  </a:lnTo>
                  <a:lnTo>
                    <a:pt x="269" y="71"/>
                  </a:lnTo>
                  <a:lnTo>
                    <a:pt x="269" y="36"/>
                  </a:lnTo>
                  <a:lnTo>
                    <a:pt x="262" y="22"/>
                  </a:lnTo>
                  <a:lnTo>
                    <a:pt x="248" y="7"/>
                  </a:lnTo>
                  <a:lnTo>
                    <a:pt x="248" y="0"/>
                  </a:lnTo>
                  <a:lnTo>
                    <a:pt x="227" y="0"/>
                  </a:lnTo>
                  <a:lnTo>
                    <a:pt x="199" y="29"/>
                  </a:lnTo>
                  <a:lnTo>
                    <a:pt x="177" y="36"/>
                  </a:lnTo>
                  <a:lnTo>
                    <a:pt x="142" y="36"/>
                  </a:lnTo>
                  <a:lnTo>
                    <a:pt x="135" y="43"/>
                  </a:lnTo>
                  <a:lnTo>
                    <a:pt x="128" y="57"/>
                  </a:lnTo>
                  <a:lnTo>
                    <a:pt x="114" y="71"/>
                  </a:lnTo>
                  <a:lnTo>
                    <a:pt x="114" y="85"/>
                  </a:lnTo>
                  <a:lnTo>
                    <a:pt x="107" y="92"/>
                  </a:lnTo>
                  <a:lnTo>
                    <a:pt x="99" y="92"/>
                  </a:lnTo>
                  <a:lnTo>
                    <a:pt x="92" y="85"/>
                  </a:lnTo>
                  <a:lnTo>
                    <a:pt x="92" y="57"/>
                  </a:lnTo>
                  <a:lnTo>
                    <a:pt x="99" y="43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38" name="Freeform 86"/>
            <p:cNvSpPr>
              <a:spLocks/>
            </p:cNvSpPr>
            <p:nvPr/>
          </p:nvSpPr>
          <p:spPr bwMode="auto">
            <a:xfrm>
              <a:off x="5166" y="903"/>
              <a:ext cx="92" cy="85"/>
            </a:xfrm>
            <a:custGeom>
              <a:avLst/>
              <a:gdLst>
                <a:gd name="T0" fmla="*/ 0 w 92"/>
                <a:gd name="T1" fmla="*/ 28 h 85"/>
                <a:gd name="T2" fmla="*/ 7 w 92"/>
                <a:gd name="T3" fmla="*/ 28 h 85"/>
                <a:gd name="T4" fmla="*/ 14 w 92"/>
                <a:gd name="T5" fmla="*/ 21 h 85"/>
                <a:gd name="T6" fmla="*/ 28 w 92"/>
                <a:gd name="T7" fmla="*/ 14 h 85"/>
                <a:gd name="T8" fmla="*/ 35 w 92"/>
                <a:gd name="T9" fmla="*/ 7 h 85"/>
                <a:gd name="T10" fmla="*/ 56 w 92"/>
                <a:gd name="T11" fmla="*/ 7 h 85"/>
                <a:gd name="T12" fmla="*/ 71 w 92"/>
                <a:gd name="T13" fmla="*/ 0 h 85"/>
                <a:gd name="T14" fmla="*/ 85 w 92"/>
                <a:gd name="T15" fmla="*/ 7 h 85"/>
                <a:gd name="T16" fmla="*/ 92 w 92"/>
                <a:gd name="T17" fmla="*/ 21 h 85"/>
                <a:gd name="T18" fmla="*/ 92 w 92"/>
                <a:gd name="T19" fmla="*/ 35 h 85"/>
                <a:gd name="T20" fmla="*/ 85 w 92"/>
                <a:gd name="T21" fmla="*/ 50 h 85"/>
                <a:gd name="T22" fmla="*/ 71 w 92"/>
                <a:gd name="T23" fmla="*/ 64 h 85"/>
                <a:gd name="T24" fmla="*/ 56 w 92"/>
                <a:gd name="T25" fmla="*/ 71 h 85"/>
                <a:gd name="T26" fmla="*/ 49 w 92"/>
                <a:gd name="T27" fmla="*/ 78 h 85"/>
                <a:gd name="T28" fmla="*/ 49 w 92"/>
                <a:gd name="T29" fmla="*/ 85 h 85"/>
                <a:gd name="T30" fmla="*/ 35 w 92"/>
                <a:gd name="T31" fmla="*/ 78 h 85"/>
                <a:gd name="T32" fmla="*/ 21 w 92"/>
                <a:gd name="T33" fmla="*/ 57 h 85"/>
                <a:gd name="T34" fmla="*/ 7 w 92"/>
                <a:gd name="T35" fmla="*/ 43 h 85"/>
                <a:gd name="T36" fmla="*/ 0 w 92"/>
                <a:gd name="T37" fmla="*/ 28 h 8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2"/>
                <a:gd name="T58" fmla="*/ 0 h 85"/>
                <a:gd name="T59" fmla="*/ 92 w 92"/>
                <a:gd name="T60" fmla="*/ 85 h 8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2" h="85">
                  <a:moveTo>
                    <a:pt x="0" y="28"/>
                  </a:moveTo>
                  <a:lnTo>
                    <a:pt x="7" y="28"/>
                  </a:lnTo>
                  <a:lnTo>
                    <a:pt x="14" y="21"/>
                  </a:lnTo>
                  <a:lnTo>
                    <a:pt x="28" y="14"/>
                  </a:lnTo>
                  <a:lnTo>
                    <a:pt x="35" y="7"/>
                  </a:lnTo>
                  <a:lnTo>
                    <a:pt x="56" y="7"/>
                  </a:lnTo>
                  <a:lnTo>
                    <a:pt x="71" y="0"/>
                  </a:lnTo>
                  <a:lnTo>
                    <a:pt x="85" y="7"/>
                  </a:lnTo>
                  <a:lnTo>
                    <a:pt x="92" y="21"/>
                  </a:lnTo>
                  <a:lnTo>
                    <a:pt x="92" y="35"/>
                  </a:lnTo>
                  <a:lnTo>
                    <a:pt x="85" y="50"/>
                  </a:lnTo>
                  <a:lnTo>
                    <a:pt x="71" y="64"/>
                  </a:lnTo>
                  <a:lnTo>
                    <a:pt x="56" y="71"/>
                  </a:lnTo>
                  <a:lnTo>
                    <a:pt x="49" y="78"/>
                  </a:lnTo>
                  <a:lnTo>
                    <a:pt x="49" y="85"/>
                  </a:lnTo>
                  <a:lnTo>
                    <a:pt x="35" y="78"/>
                  </a:lnTo>
                  <a:lnTo>
                    <a:pt x="21" y="57"/>
                  </a:lnTo>
                  <a:lnTo>
                    <a:pt x="7" y="43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39" name="Freeform 87"/>
            <p:cNvSpPr>
              <a:spLocks/>
            </p:cNvSpPr>
            <p:nvPr/>
          </p:nvSpPr>
          <p:spPr bwMode="auto">
            <a:xfrm>
              <a:off x="5088" y="924"/>
              <a:ext cx="134" cy="78"/>
            </a:xfrm>
            <a:custGeom>
              <a:avLst/>
              <a:gdLst>
                <a:gd name="T0" fmla="*/ 113 w 134"/>
                <a:gd name="T1" fmla="*/ 14 h 78"/>
                <a:gd name="T2" fmla="*/ 106 w 134"/>
                <a:gd name="T3" fmla="*/ 7 h 78"/>
                <a:gd name="T4" fmla="*/ 99 w 134"/>
                <a:gd name="T5" fmla="*/ 7 h 78"/>
                <a:gd name="T6" fmla="*/ 92 w 134"/>
                <a:gd name="T7" fmla="*/ 0 h 78"/>
                <a:gd name="T8" fmla="*/ 85 w 134"/>
                <a:gd name="T9" fmla="*/ 0 h 78"/>
                <a:gd name="T10" fmla="*/ 78 w 134"/>
                <a:gd name="T11" fmla="*/ 7 h 78"/>
                <a:gd name="T12" fmla="*/ 71 w 134"/>
                <a:gd name="T13" fmla="*/ 22 h 78"/>
                <a:gd name="T14" fmla="*/ 57 w 134"/>
                <a:gd name="T15" fmla="*/ 36 h 78"/>
                <a:gd name="T16" fmla="*/ 50 w 134"/>
                <a:gd name="T17" fmla="*/ 36 h 78"/>
                <a:gd name="T18" fmla="*/ 42 w 134"/>
                <a:gd name="T19" fmla="*/ 43 h 78"/>
                <a:gd name="T20" fmla="*/ 28 w 134"/>
                <a:gd name="T21" fmla="*/ 43 h 78"/>
                <a:gd name="T22" fmla="*/ 14 w 134"/>
                <a:gd name="T23" fmla="*/ 50 h 78"/>
                <a:gd name="T24" fmla="*/ 7 w 134"/>
                <a:gd name="T25" fmla="*/ 50 h 78"/>
                <a:gd name="T26" fmla="*/ 0 w 134"/>
                <a:gd name="T27" fmla="*/ 57 h 78"/>
                <a:gd name="T28" fmla="*/ 7 w 134"/>
                <a:gd name="T29" fmla="*/ 64 h 78"/>
                <a:gd name="T30" fmla="*/ 7 w 134"/>
                <a:gd name="T31" fmla="*/ 71 h 78"/>
                <a:gd name="T32" fmla="*/ 14 w 134"/>
                <a:gd name="T33" fmla="*/ 78 h 78"/>
                <a:gd name="T34" fmla="*/ 28 w 134"/>
                <a:gd name="T35" fmla="*/ 71 h 78"/>
                <a:gd name="T36" fmla="*/ 35 w 134"/>
                <a:gd name="T37" fmla="*/ 64 h 78"/>
                <a:gd name="T38" fmla="*/ 127 w 134"/>
                <a:gd name="T39" fmla="*/ 64 h 78"/>
                <a:gd name="T40" fmla="*/ 134 w 134"/>
                <a:gd name="T41" fmla="*/ 57 h 78"/>
                <a:gd name="T42" fmla="*/ 134 w 134"/>
                <a:gd name="T43" fmla="*/ 43 h 78"/>
                <a:gd name="T44" fmla="*/ 127 w 134"/>
                <a:gd name="T45" fmla="*/ 36 h 78"/>
                <a:gd name="T46" fmla="*/ 127 w 134"/>
                <a:gd name="T47" fmla="*/ 22 h 78"/>
                <a:gd name="T48" fmla="*/ 120 w 134"/>
                <a:gd name="T49" fmla="*/ 22 h 78"/>
                <a:gd name="T50" fmla="*/ 113 w 134"/>
                <a:gd name="T51" fmla="*/ 14 h 7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34"/>
                <a:gd name="T79" fmla="*/ 0 h 78"/>
                <a:gd name="T80" fmla="*/ 134 w 134"/>
                <a:gd name="T81" fmla="*/ 78 h 7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34" h="78">
                  <a:moveTo>
                    <a:pt x="113" y="14"/>
                  </a:moveTo>
                  <a:lnTo>
                    <a:pt x="106" y="7"/>
                  </a:lnTo>
                  <a:lnTo>
                    <a:pt x="99" y="7"/>
                  </a:lnTo>
                  <a:lnTo>
                    <a:pt x="92" y="0"/>
                  </a:lnTo>
                  <a:lnTo>
                    <a:pt x="85" y="0"/>
                  </a:lnTo>
                  <a:lnTo>
                    <a:pt x="78" y="7"/>
                  </a:lnTo>
                  <a:lnTo>
                    <a:pt x="71" y="22"/>
                  </a:lnTo>
                  <a:lnTo>
                    <a:pt x="57" y="36"/>
                  </a:lnTo>
                  <a:lnTo>
                    <a:pt x="50" y="36"/>
                  </a:lnTo>
                  <a:lnTo>
                    <a:pt x="42" y="43"/>
                  </a:lnTo>
                  <a:lnTo>
                    <a:pt x="28" y="43"/>
                  </a:lnTo>
                  <a:lnTo>
                    <a:pt x="14" y="50"/>
                  </a:lnTo>
                  <a:lnTo>
                    <a:pt x="7" y="50"/>
                  </a:lnTo>
                  <a:lnTo>
                    <a:pt x="0" y="57"/>
                  </a:lnTo>
                  <a:lnTo>
                    <a:pt x="7" y="64"/>
                  </a:lnTo>
                  <a:lnTo>
                    <a:pt x="7" y="71"/>
                  </a:lnTo>
                  <a:lnTo>
                    <a:pt x="14" y="78"/>
                  </a:lnTo>
                  <a:lnTo>
                    <a:pt x="28" y="71"/>
                  </a:lnTo>
                  <a:lnTo>
                    <a:pt x="35" y="64"/>
                  </a:lnTo>
                  <a:lnTo>
                    <a:pt x="127" y="64"/>
                  </a:lnTo>
                  <a:lnTo>
                    <a:pt x="134" y="57"/>
                  </a:lnTo>
                  <a:lnTo>
                    <a:pt x="134" y="43"/>
                  </a:lnTo>
                  <a:lnTo>
                    <a:pt x="127" y="36"/>
                  </a:lnTo>
                  <a:lnTo>
                    <a:pt x="127" y="22"/>
                  </a:lnTo>
                  <a:lnTo>
                    <a:pt x="120" y="22"/>
                  </a:lnTo>
                  <a:lnTo>
                    <a:pt x="113" y="14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40" name="Freeform 88"/>
            <p:cNvSpPr>
              <a:spLocks/>
            </p:cNvSpPr>
            <p:nvPr/>
          </p:nvSpPr>
          <p:spPr bwMode="auto">
            <a:xfrm>
              <a:off x="4218" y="3132"/>
              <a:ext cx="474" cy="837"/>
            </a:xfrm>
            <a:custGeom>
              <a:avLst/>
              <a:gdLst>
                <a:gd name="T0" fmla="*/ 453 w 474"/>
                <a:gd name="T1" fmla="*/ 389 h 837"/>
                <a:gd name="T2" fmla="*/ 467 w 474"/>
                <a:gd name="T3" fmla="*/ 361 h 837"/>
                <a:gd name="T4" fmla="*/ 474 w 474"/>
                <a:gd name="T5" fmla="*/ 332 h 837"/>
                <a:gd name="T6" fmla="*/ 354 w 474"/>
                <a:gd name="T7" fmla="*/ 325 h 837"/>
                <a:gd name="T8" fmla="*/ 332 w 474"/>
                <a:gd name="T9" fmla="*/ 311 h 837"/>
                <a:gd name="T10" fmla="*/ 318 w 474"/>
                <a:gd name="T11" fmla="*/ 276 h 837"/>
                <a:gd name="T12" fmla="*/ 354 w 474"/>
                <a:gd name="T13" fmla="*/ 198 h 837"/>
                <a:gd name="T14" fmla="*/ 347 w 474"/>
                <a:gd name="T15" fmla="*/ 113 h 837"/>
                <a:gd name="T16" fmla="*/ 325 w 474"/>
                <a:gd name="T17" fmla="*/ 85 h 837"/>
                <a:gd name="T18" fmla="*/ 318 w 474"/>
                <a:gd name="T19" fmla="*/ 56 h 837"/>
                <a:gd name="T20" fmla="*/ 304 w 474"/>
                <a:gd name="T21" fmla="*/ 21 h 837"/>
                <a:gd name="T22" fmla="*/ 283 w 474"/>
                <a:gd name="T23" fmla="*/ 7 h 837"/>
                <a:gd name="T24" fmla="*/ 262 w 474"/>
                <a:gd name="T25" fmla="*/ 7 h 837"/>
                <a:gd name="T26" fmla="*/ 240 w 474"/>
                <a:gd name="T27" fmla="*/ 21 h 837"/>
                <a:gd name="T28" fmla="*/ 248 w 474"/>
                <a:gd name="T29" fmla="*/ 49 h 837"/>
                <a:gd name="T30" fmla="*/ 233 w 474"/>
                <a:gd name="T31" fmla="*/ 120 h 837"/>
                <a:gd name="T32" fmla="*/ 219 w 474"/>
                <a:gd name="T33" fmla="*/ 163 h 837"/>
                <a:gd name="T34" fmla="*/ 212 w 474"/>
                <a:gd name="T35" fmla="*/ 212 h 837"/>
                <a:gd name="T36" fmla="*/ 198 w 474"/>
                <a:gd name="T37" fmla="*/ 262 h 837"/>
                <a:gd name="T38" fmla="*/ 177 w 474"/>
                <a:gd name="T39" fmla="*/ 311 h 837"/>
                <a:gd name="T40" fmla="*/ 233 w 474"/>
                <a:gd name="T41" fmla="*/ 375 h 837"/>
                <a:gd name="T42" fmla="*/ 248 w 474"/>
                <a:gd name="T43" fmla="*/ 439 h 837"/>
                <a:gd name="T44" fmla="*/ 191 w 474"/>
                <a:gd name="T45" fmla="*/ 474 h 837"/>
                <a:gd name="T46" fmla="*/ 156 w 474"/>
                <a:gd name="T47" fmla="*/ 481 h 837"/>
                <a:gd name="T48" fmla="*/ 127 w 474"/>
                <a:gd name="T49" fmla="*/ 460 h 837"/>
                <a:gd name="T50" fmla="*/ 78 w 474"/>
                <a:gd name="T51" fmla="*/ 424 h 837"/>
                <a:gd name="T52" fmla="*/ 42 w 474"/>
                <a:gd name="T53" fmla="*/ 431 h 837"/>
                <a:gd name="T54" fmla="*/ 14 w 474"/>
                <a:gd name="T55" fmla="*/ 439 h 837"/>
                <a:gd name="T56" fmla="*/ 0 w 474"/>
                <a:gd name="T57" fmla="*/ 453 h 837"/>
                <a:gd name="T58" fmla="*/ 7 w 474"/>
                <a:gd name="T59" fmla="*/ 495 h 837"/>
                <a:gd name="T60" fmla="*/ 28 w 474"/>
                <a:gd name="T61" fmla="*/ 488 h 837"/>
                <a:gd name="T62" fmla="*/ 71 w 474"/>
                <a:gd name="T63" fmla="*/ 474 h 837"/>
                <a:gd name="T64" fmla="*/ 99 w 474"/>
                <a:gd name="T65" fmla="*/ 481 h 837"/>
                <a:gd name="T66" fmla="*/ 106 w 474"/>
                <a:gd name="T67" fmla="*/ 538 h 837"/>
                <a:gd name="T68" fmla="*/ 141 w 474"/>
                <a:gd name="T69" fmla="*/ 545 h 837"/>
                <a:gd name="T70" fmla="*/ 163 w 474"/>
                <a:gd name="T71" fmla="*/ 594 h 837"/>
                <a:gd name="T72" fmla="*/ 134 w 474"/>
                <a:gd name="T73" fmla="*/ 630 h 837"/>
                <a:gd name="T74" fmla="*/ 120 w 474"/>
                <a:gd name="T75" fmla="*/ 651 h 837"/>
                <a:gd name="T76" fmla="*/ 106 w 474"/>
                <a:gd name="T77" fmla="*/ 693 h 837"/>
                <a:gd name="T78" fmla="*/ 64 w 474"/>
                <a:gd name="T79" fmla="*/ 757 h 837"/>
                <a:gd name="T80" fmla="*/ 49 w 474"/>
                <a:gd name="T81" fmla="*/ 778 h 837"/>
                <a:gd name="T82" fmla="*/ 28 w 474"/>
                <a:gd name="T83" fmla="*/ 806 h 837"/>
                <a:gd name="T84" fmla="*/ 21 w 474"/>
                <a:gd name="T85" fmla="*/ 821 h 837"/>
                <a:gd name="T86" fmla="*/ 44 w 474"/>
                <a:gd name="T87" fmla="*/ 824 h 837"/>
                <a:gd name="T88" fmla="*/ 92 w 474"/>
                <a:gd name="T89" fmla="*/ 785 h 837"/>
                <a:gd name="T90" fmla="*/ 127 w 474"/>
                <a:gd name="T91" fmla="*/ 750 h 837"/>
                <a:gd name="T92" fmla="*/ 148 w 474"/>
                <a:gd name="T93" fmla="*/ 729 h 837"/>
                <a:gd name="T94" fmla="*/ 184 w 474"/>
                <a:gd name="T95" fmla="*/ 686 h 837"/>
                <a:gd name="T96" fmla="*/ 269 w 474"/>
                <a:gd name="T97" fmla="*/ 566 h 837"/>
                <a:gd name="T98" fmla="*/ 339 w 474"/>
                <a:gd name="T99" fmla="*/ 474 h 837"/>
                <a:gd name="T100" fmla="*/ 396 w 474"/>
                <a:gd name="T101" fmla="*/ 424 h 837"/>
                <a:gd name="T102" fmla="*/ 439 w 474"/>
                <a:gd name="T103" fmla="*/ 396 h 83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74"/>
                <a:gd name="T157" fmla="*/ 0 h 837"/>
                <a:gd name="T158" fmla="*/ 474 w 474"/>
                <a:gd name="T159" fmla="*/ 837 h 83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74" h="837">
                  <a:moveTo>
                    <a:pt x="439" y="396"/>
                  </a:moveTo>
                  <a:lnTo>
                    <a:pt x="453" y="389"/>
                  </a:lnTo>
                  <a:lnTo>
                    <a:pt x="467" y="375"/>
                  </a:lnTo>
                  <a:lnTo>
                    <a:pt x="467" y="361"/>
                  </a:lnTo>
                  <a:lnTo>
                    <a:pt x="474" y="347"/>
                  </a:lnTo>
                  <a:lnTo>
                    <a:pt x="474" y="332"/>
                  </a:lnTo>
                  <a:lnTo>
                    <a:pt x="382" y="332"/>
                  </a:lnTo>
                  <a:lnTo>
                    <a:pt x="354" y="325"/>
                  </a:lnTo>
                  <a:lnTo>
                    <a:pt x="347" y="318"/>
                  </a:lnTo>
                  <a:lnTo>
                    <a:pt x="332" y="311"/>
                  </a:lnTo>
                  <a:lnTo>
                    <a:pt x="325" y="290"/>
                  </a:lnTo>
                  <a:lnTo>
                    <a:pt x="318" y="276"/>
                  </a:lnTo>
                  <a:lnTo>
                    <a:pt x="339" y="255"/>
                  </a:lnTo>
                  <a:lnTo>
                    <a:pt x="354" y="198"/>
                  </a:lnTo>
                  <a:lnTo>
                    <a:pt x="354" y="127"/>
                  </a:lnTo>
                  <a:lnTo>
                    <a:pt x="347" y="113"/>
                  </a:lnTo>
                  <a:lnTo>
                    <a:pt x="332" y="92"/>
                  </a:lnTo>
                  <a:lnTo>
                    <a:pt x="325" y="85"/>
                  </a:lnTo>
                  <a:lnTo>
                    <a:pt x="318" y="71"/>
                  </a:lnTo>
                  <a:lnTo>
                    <a:pt x="318" y="56"/>
                  </a:lnTo>
                  <a:lnTo>
                    <a:pt x="311" y="35"/>
                  </a:lnTo>
                  <a:lnTo>
                    <a:pt x="304" y="21"/>
                  </a:lnTo>
                  <a:lnTo>
                    <a:pt x="290" y="14"/>
                  </a:lnTo>
                  <a:lnTo>
                    <a:pt x="283" y="7"/>
                  </a:lnTo>
                  <a:lnTo>
                    <a:pt x="269" y="0"/>
                  </a:lnTo>
                  <a:lnTo>
                    <a:pt x="262" y="7"/>
                  </a:lnTo>
                  <a:lnTo>
                    <a:pt x="248" y="7"/>
                  </a:lnTo>
                  <a:lnTo>
                    <a:pt x="240" y="21"/>
                  </a:lnTo>
                  <a:lnTo>
                    <a:pt x="240" y="35"/>
                  </a:lnTo>
                  <a:lnTo>
                    <a:pt x="248" y="49"/>
                  </a:lnTo>
                  <a:lnTo>
                    <a:pt x="248" y="99"/>
                  </a:lnTo>
                  <a:lnTo>
                    <a:pt x="233" y="120"/>
                  </a:lnTo>
                  <a:lnTo>
                    <a:pt x="219" y="134"/>
                  </a:lnTo>
                  <a:lnTo>
                    <a:pt x="219" y="163"/>
                  </a:lnTo>
                  <a:lnTo>
                    <a:pt x="212" y="184"/>
                  </a:lnTo>
                  <a:lnTo>
                    <a:pt x="212" y="212"/>
                  </a:lnTo>
                  <a:lnTo>
                    <a:pt x="205" y="240"/>
                  </a:lnTo>
                  <a:lnTo>
                    <a:pt x="198" y="262"/>
                  </a:lnTo>
                  <a:lnTo>
                    <a:pt x="184" y="290"/>
                  </a:lnTo>
                  <a:lnTo>
                    <a:pt x="177" y="311"/>
                  </a:lnTo>
                  <a:lnTo>
                    <a:pt x="219" y="354"/>
                  </a:lnTo>
                  <a:lnTo>
                    <a:pt x="233" y="375"/>
                  </a:lnTo>
                  <a:lnTo>
                    <a:pt x="248" y="417"/>
                  </a:lnTo>
                  <a:lnTo>
                    <a:pt x="248" y="439"/>
                  </a:lnTo>
                  <a:lnTo>
                    <a:pt x="233" y="446"/>
                  </a:lnTo>
                  <a:lnTo>
                    <a:pt x="191" y="474"/>
                  </a:lnTo>
                  <a:lnTo>
                    <a:pt x="163" y="481"/>
                  </a:lnTo>
                  <a:lnTo>
                    <a:pt x="156" y="481"/>
                  </a:lnTo>
                  <a:lnTo>
                    <a:pt x="141" y="474"/>
                  </a:lnTo>
                  <a:lnTo>
                    <a:pt x="127" y="460"/>
                  </a:lnTo>
                  <a:lnTo>
                    <a:pt x="106" y="453"/>
                  </a:lnTo>
                  <a:lnTo>
                    <a:pt x="78" y="424"/>
                  </a:lnTo>
                  <a:lnTo>
                    <a:pt x="57" y="424"/>
                  </a:lnTo>
                  <a:lnTo>
                    <a:pt x="42" y="431"/>
                  </a:lnTo>
                  <a:lnTo>
                    <a:pt x="21" y="431"/>
                  </a:lnTo>
                  <a:lnTo>
                    <a:pt x="14" y="439"/>
                  </a:lnTo>
                  <a:lnTo>
                    <a:pt x="7" y="439"/>
                  </a:lnTo>
                  <a:lnTo>
                    <a:pt x="0" y="453"/>
                  </a:lnTo>
                  <a:lnTo>
                    <a:pt x="0" y="488"/>
                  </a:lnTo>
                  <a:lnTo>
                    <a:pt x="7" y="495"/>
                  </a:lnTo>
                  <a:lnTo>
                    <a:pt x="14" y="495"/>
                  </a:lnTo>
                  <a:lnTo>
                    <a:pt x="28" y="488"/>
                  </a:lnTo>
                  <a:lnTo>
                    <a:pt x="42" y="474"/>
                  </a:lnTo>
                  <a:lnTo>
                    <a:pt x="71" y="474"/>
                  </a:lnTo>
                  <a:lnTo>
                    <a:pt x="92" y="481"/>
                  </a:lnTo>
                  <a:lnTo>
                    <a:pt x="99" y="481"/>
                  </a:lnTo>
                  <a:lnTo>
                    <a:pt x="99" y="531"/>
                  </a:lnTo>
                  <a:lnTo>
                    <a:pt x="106" y="538"/>
                  </a:lnTo>
                  <a:lnTo>
                    <a:pt x="127" y="545"/>
                  </a:lnTo>
                  <a:lnTo>
                    <a:pt x="141" y="545"/>
                  </a:lnTo>
                  <a:lnTo>
                    <a:pt x="170" y="573"/>
                  </a:lnTo>
                  <a:lnTo>
                    <a:pt x="163" y="594"/>
                  </a:lnTo>
                  <a:lnTo>
                    <a:pt x="148" y="622"/>
                  </a:lnTo>
                  <a:lnTo>
                    <a:pt x="134" y="630"/>
                  </a:lnTo>
                  <a:lnTo>
                    <a:pt x="127" y="644"/>
                  </a:lnTo>
                  <a:lnTo>
                    <a:pt x="120" y="651"/>
                  </a:lnTo>
                  <a:lnTo>
                    <a:pt x="106" y="679"/>
                  </a:lnTo>
                  <a:lnTo>
                    <a:pt x="106" y="693"/>
                  </a:lnTo>
                  <a:lnTo>
                    <a:pt x="78" y="750"/>
                  </a:lnTo>
                  <a:lnTo>
                    <a:pt x="64" y="757"/>
                  </a:lnTo>
                  <a:lnTo>
                    <a:pt x="57" y="771"/>
                  </a:lnTo>
                  <a:lnTo>
                    <a:pt x="49" y="778"/>
                  </a:lnTo>
                  <a:lnTo>
                    <a:pt x="42" y="792"/>
                  </a:lnTo>
                  <a:lnTo>
                    <a:pt x="28" y="806"/>
                  </a:lnTo>
                  <a:lnTo>
                    <a:pt x="28" y="814"/>
                  </a:lnTo>
                  <a:lnTo>
                    <a:pt x="21" y="821"/>
                  </a:lnTo>
                  <a:lnTo>
                    <a:pt x="20" y="837"/>
                  </a:lnTo>
                  <a:lnTo>
                    <a:pt x="44" y="824"/>
                  </a:lnTo>
                  <a:lnTo>
                    <a:pt x="71" y="799"/>
                  </a:lnTo>
                  <a:lnTo>
                    <a:pt x="92" y="785"/>
                  </a:lnTo>
                  <a:lnTo>
                    <a:pt x="106" y="764"/>
                  </a:lnTo>
                  <a:lnTo>
                    <a:pt x="127" y="750"/>
                  </a:lnTo>
                  <a:lnTo>
                    <a:pt x="134" y="736"/>
                  </a:lnTo>
                  <a:lnTo>
                    <a:pt x="148" y="729"/>
                  </a:lnTo>
                  <a:lnTo>
                    <a:pt x="163" y="714"/>
                  </a:lnTo>
                  <a:lnTo>
                    <a:pt x="184" y="686"/>
                  </a:lnTo>
                  <a:lnTo>
                    <a:pt x="240" y="601"/>
                  </a:lnTo>
                  <a:lnTo>
                    <a:pt x="269" y="566"/>
                  </a:lnTo>
                  <a:lnTo>
                    <a:pt x="311" y="516"/>
                  </a:lnTo>
                  <a:lnTo>
                    <a:pt x="339" y="474"/>
                  </a:lnTo>
                  <a:lnTo>
                    <a:pt x="361" y="453"/>
                  </a:lnTo>
                  <a:lnTo>
                    <a:pt x="396" y="424"/>
                  </a:lnTo>
                  <a:lnTo>
                    <a:pt x="424" y="410"/>
                  </a:lnTo>
                  <a:lnTo>
                    <a:pt x="439" y="396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41" name="Freeform 89"/>
            <p:cNvSpPr>
              <a:spLocks/>
            </p:cNvSpPr>
            <p:nvPr/>
          </p:nvSpPr>
          <p:spPr bwMode="auto">
            <a:xfrm>
              <a:off x="2570" y="1398"/>
              <a:ext cx="2299" cy="2675"/>
            </a:xfrm>
            <a:custGeom>
              <a:avLst/>
              <a:gdLst>
                <a:gd name="T0" fmla="*/ 1506 w 2299"/>
                <a:gd name="T1" fmla="*/ 2675 h 2675"/>
                <a:gd name="T2" fmla="*/ 1577 w 2299"/>
                <a:gd name="T3" fmla="*/ 2625 h 2675"/>
                <a:gd name="T4" fmla="*/ 1514 w 2299"/>
                <a:gd name="T5" fmla="*/ 2555 h 2675"/>
                <a:gd name="T6" fmla="*/ 1570 w 2299"/>
                <a:gd name="T7" fmla="*/ 2491 h 2675"/>
                <a:gd name="T8" fmla="*/ 1528 w 2299"/>
                <a:gd name="T9" fmla="*/ 2321 h 2675"/>
                <a:gd name="T10" fmla="*/ 1514 w 2299"/>
                <a:gd name="T11" fmla="*/ 2286 h 2675"/>
                <a:gd name="T12" fmla="*/ 1563 w 2299"/>
                <a:gd name="T13" fmla="*/ 2045 h 2675"/>
                <a:gd name="T14" fmla="*/ 1492 w 2299"/>
                <a:gd name="T15" fmla="*/ 1960 h 2675"/>
                <a:gd name="T16" fmla="*/ 1450 w 2299"/>
                <a:gd name="T17" fmla="*/ 1861 h 2675"/>
                <a:gd name="T18" fmla="*/ 1598 w 2299"/>
                <a:gd name="T19" fmla="*/ 1720 h 2675"/>
                <a:gd name="T20" fmla="*/ 1740 w 2299"/>
                <a:gd name="T21" fmla="*/ 1698 h 2675"/>
                <a:gd name="T22" fmla="*/ 1796 w 2299"/>
                <a:gd name="T23" fmla="*/ 1628 h 2675"/>
                <a:gd name="T24" fmla="*/ 1888 w 2299"/>
                <a:gd name="T25" fmla="*/ 1585 h 2675"/>
                <a:gd name="T26" fmla="*/ 1910 w 2299"/>
                <a:gd name="T27" fmla="*/ 1684 h 2675"/>
                <a:gd name="T28" fmla="*/ 1987 w 2299"/>
                <a:gd name="T29" fmla="*/ 1720 h 2675"/>
                <a:gd name="T30" fmla="*/ 2129 w 2299"/>
                <a:gd name="T31" fmla="*/ 1734 h 2675"/>
                <a:gd name="T32" fmla="*/ 2299 w 2299"/>
                <a:gd name="T33" fmla="*/ 1599 h 2675"/>
                <a:gd name="T34" fmla="*/ 2186 w 2299"/>
                <a:gd name="T35" fmla="*/ 1444 h 2675"/>
                <a:gd name="T36" fmla="*/ 2094 w 2299"/>
                <a:gd name="T37" fmla="*/ 1352 h 2675"/>
                <a:gd name="T38" fmla="*/ 2044 w 2299"/>
                <a:gd name="T39" fmla="*/ 1217 h 2675"/>
                <a:gd name="T40" fmla="*/ 2051 w 2299"/>
                <a:gd name="T41" fmla="*/ 1316 h 2675"/>
                <a:gd name="T42" fmla="*/ 1952 w 2299"/>
                <a:gd name="T43" fmla="*/ 1373 h 2675"/>
                <a:gd name="T44" fmla="*/ 1896 w 2299"/>
                <a:gd name="T45" fmla="*/ 1295 h 2675"/>
                <a:gd name="T46" fmla="*/ 1825 w 2299"/>
                <a:gd name="T47" fmla="*/ 1281 h 2675"/>
                <a:gd name="T48" fmla="*/ 1754 w 2299"/>
                <a:gd name="T49" fmla="*/ 1309 h 2675"/>
                <a:gd name="T50" fmla="*/ 1712 w 2299"/>
                <a:gd name="T51" fmla="*/ 1224 h 2675"/>
                <a:gd name="T52" fmla="*/ 1655 w 2299"/>
                <a:gd name="T53" fmla="*/ 1168 h 2675"/>
                <a:gd name="T54" fmla="*/ 1528 w 2299"/>
                <a:gd name="T55" fmla="*/ 1161 h 2675"/>
                <a:gd name="T56" fmla="*/ 1499 w 2299"/>
                <a:gd name="T57" fmla="*/ 1118 h 2675"/>
                <a:gd name="T58" fmla="*/ 1443 w 2299"/>
                <a:gd name="T59" fmla="*/ 1140 h 2675"/>
                <a:gd name="T60" fmla="*/ 1351 w 2299"/>
                <a:gd name="T61" fmla="*/ 1147 h 2675"/>
                <a:gd name="T62" fmla="*/ 1245 w 2299"/>
                <a:gd name="T63" fmla="*/ 1125 h 2675"/>
                <a:gd name="T64" fmla="*/ 1096 w 2299"/>
                <a:gd name="T65" fmla="*/ 1076 h 2675"/>
                <a:gd name="T66" fmla="*/ 884 w 2299"/>
                <a:gd name="T67" fmla="*/ 1048 h 2675"/>
                <a:gd name="T68" fmla="*/ 721 w 2299"/>
                <a:gd name="T69" fmla="*/ 1005 h 2675"/>
                <a:gd name="T70" fmla="*/ 495 w 2299"/>
                <a:gd name="T71" fmla="*/ 991 h 2675"/>
                <a:gd name="T72" fmla="*/ 382 w 2299"/>
                <a:gd name="T73" fmla="*/ 970 h 2675"/>
                <a:gd name="T74" fmla="*/ 233 w 2299"/>
                <a:gd name="T75" fmla="*/ 927 h 2675"/>
                <a:gd name="T76" fmla="*/ 170 w 2299"/>
                <a:gd name="T77" fmla="*/ 857 h 2675"/>
                <a:gd name="T78" fmla="*/ 99 w 2299"/>
                <a:gd name="T79" fmla="*/ 779 h 2675"/>
                <a:gd name="T80" fmla="*/ 71 w 2299"/>
                <a:gd name="T81" fmla="*/ 616 h 2675"/>
                <a:gd name="T82" fmla="*/ 141 w 2299"/>
                <a:gd name="T83" fmla="*/ 517 h 2675"/>
                <a:gd name="T84" fmla="*/ 170 w 2299"/>
                <a:gd name="T85" fmla="*/ 368 h 2675"/>
                <a:gd name="T86" fmla="*/ 127 w 2299"/>
                <a:gd name="T87" fmla="*/ 227 h 2675"/>
                <a:gd name="T88" fmla="*/ 127 w 2299"/>
                <a:gd name="T89" fmla="*/ 135 h 2675"/>
                <a:gd name="T90" fmla="*/ 78 w 2299"/>
                <a:gd name="T91" fmla="*/ 15 h 2675"/>
                <a:gd name="T92" fmla="*/ 78 w 2299"/>
                <a:gd name="T93" fmla="*/ 36 h 2675"/>
                <a:gd name="T94" fmla="*/ 92 w 2299"/>
                <a:gd name="T95" fmla="*/ 191 h 2675"/>
                <a:gd name="T96" fmla="*/ 99 w 2299"/>
                <a:gd name="T97" fmla="*/ 248 h 2675"/>
                <a:gd name="T98" fmla="*/ 148 w 2299"/>
                <a:gd name="T99" fmla="*/ 390 h 2675"/>
                <a:gd name="T100" fmla="*/ 113 w 2299"/>
                <a:gd name="T101" fmla="*/ 517 h 2675"/>
                <a:gd name="T102" fmla="*/ 28 w 2299"/>
                <a:gd name="T103" fmla="*/ 644 h 2675"/>
                <a:gd name="T104" fmla="*/ 21 w 2299"/>
                <a:gd name="T105" fmla="*/ 927 h 2675"/>
                <a:gd name="T106" fmla="*/ 113 w 2299"/>
                <a:gd name="T107" fmla="*/ 1253 h 2675"/>
                <a:gd name="T108" fmla="*/ 318 w 2299"/>
                <a:gd name="T109" fmla="*/ 1585 h 2675"/>
                <a:gd name="T110" fmla="*/ 651 w 2299"/>
                <a:gd name="T111" fmla="*/ 1974 h 2675"/>
                <a:gd name="T112" fmla="*/ 919 w 2299"/>
                <a:gd name="T113" fmla="*/ 2293 h 2675"/>
                <a:gd name="T114" fmla="*/ 1011 w 2299"/>
                <a:gd name="T115" fmla="*/ 2413 h 2675"/>
                <a:gd name="T116" fmla="*/ 1124 w 2299"/>
                <a:gd name="T117" fmla="*/ 2512 h 2675"/>
                <a:gd name="T118" fmla="*/ 1330 w 2299"/>
                <a:gd name="T119" fmla="*/ 2647 h 267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299"/>
                <a:gd name="T181" fmla="*/ 0 h 2675"/>
                <a:gd name="T182" fmla="*/ 2299 w 2299"/>
                <a:gd name="T183" fmla="*/ 2675 h 2675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299" h="2675">
                  <a:moveTo>
                    <a:pt x="1351" y="2661"/>
                  </a:moveTo>
                  <a:lnTo>
                    <a:pt x="1393" y="2668"/>
                  </a:lnTo>
                  <a:lnTo>
                    <a:pt x="1429" y="2675"/>
                  </a:lnTo>
                  <a:lnTo>
                    <a:pt x="1506" y="2675"/>
                  </a:lnTo>
                  <a:lnTo>
                    <a:pt x="1528" y="2668"/>
                  </a:lnTo>
                  <a:lnTo>
                    <a:pt x="1542" y="2661"/>
                  </a:lnTo>
                  <a:lnTo>
                    <a:pt x="1563" y="2647"/>
                  </a:lnTo>
                  <a:lnTo>
                    <a:pt x="1577" y="2625"/>
                  </a:lnTo>
                  <a:lnTo>
                    <a:pt x="1584" y="2618"/>
                  </a:lnTo>
                  <a:lnTo>
                    <a:pt x="1577" y="2604"/>
                  </a:lnTo>
                  <a:lnTo>
                    <a:pt x="1542" y="2569"/>
                  </a:lnTo>
                  <a:lnTo>
                    <a:pt x="1514" y="2555"/>
                  </a:lnTo>
                  <a:lnTo>
                    <a:pt x="1535" y="2540"/>
                  </a:lnTo>
                  <a:lnTo>
                    <a:pt x="1549" y="2519"/>
                  </a:lnTo>
                  <a:lnTo>
                    <a:pt x="1563" y="2505"/>
                  </a:lnTo>
                  <a:lnTo>
                    <a:pt x="1570" y="2491"/>
                  </a:lnTo>
                  <a:lnTo>
                    <a:pt x="1556" y="2456"/>
                  </a:lnTo>
                  <a:lnTo>
                    <a:pt x="1542" y="2413"/>
                  </a:lnTo>
                  <a:lnTo>
                    <a:pt x="1535" y="2371"/>
                  </a:lnTo>
                  <a:lnTo>
                    <a:pt x="1528" y="2321"/>
                  </a:lnTo>
                  <a:lnTo>
                    <a:pt x="1528" y="2307"/>
                  </a:lnTo>
                  <a:lnTo>
                    <a:pt x="1521" y="2307"/>
                  </a:lnTo>
                  <a:lnTo>
                    <a:pt x="1514" y="2300"/>
                  </a:lnTo>
                  <a:lnTo>
                    <a:pt x="1514" y="2286"/>
                  </a:lnTo>
                  <a:lnTo>
                    <a:pt x="1528" y="2229"/>
                  </a:lnTo>
                  <a:lnTo>
                    <a:pt x="1535" y="2165"/>
                  </a:lnTo>
                  <a:lnTo>
                    <a:pt x="1549" y="2102"/>
                  </a:lnTo>
                  <a:lnTo>
                    <a:pt x="1563" y="2045"/>
                  </a:lnTo>
                  <a:lnTo>
                    <a:pt x="1556" y="2010"/>
                  </a:lnTo>
                  <a:lnTo>
                    <a:pt x="1535" y="1982"/>
                  </a:lnTo>
                  <a:lnTo>
                    <a:pt x="1514" y="1967"/>
                  </a:lnTo>
                  <a:lnTo>
                    <a:pt x="1492" y="1960"/>
                  </a:lnTo>
                  <a:lnTo>
                    <a:pt x="1457" y="1925"/>
                  </a:lnTo>
                  <a:lnTo>
                    <a:pt x="1443" y="1897"/>
                  </a:lnTo>
                  <a:lnTo>
                    <a:pt x="1443" y="1882"/>
                  </a:lnTo>
                  <a:lnTo>
                    <a:pt x="1450" y="1861"/>
                  </a:lnTo>
                  <a:lnTo>
                    <a:pt x="1499" y="1812"/>
                  </a:lnTo>
                  <a:lnTo>
                    <a:pt x="1528" y="1776"/>
                  </a:lnTo>
                  <a:lnTo>
                    <a:pt x="1556" y="1748"/>
                  </a:lnTo>
                  <a:lnTo>
                    <a:pt x="1598" y="1720"/>
                  </a:lnTo>
                  <a:lnTo>
                    <a:pt x="1655" y="1720"/>
                  </a:lnTo>
                  <a:lnTo>
                    <a:pt x="1676" y="1706"/>
                  </a:lnTo>
                  <a:lnTo>
                    <a:pt x="1690" y="1698"/>
                  </a:lnTo>
                  <a:lnTo>
                    <a:pt x="1740" y="1698"/>
                  </a:lnTo>
                  <a:lnTo>
                    <a:pt x="1782" y="1684"/>
                  </a:lnTo>
                  <a:lnTo>
                    <a:pt x="1789" y="1663"/>
                  </a:lnTo>
                  <a:lnTo>
                    <a:pt x="1789" y="1642"/>
                  </a:lnTo>
                  <a:lnTo>
                    <a:pt x="1796" y="1628"/>
                  </a:lnTo>
                  <a:lnTo>
                    <a:pt x="1811" y="1607"/>
                  </a:lnTo>
                  <a:lnTo>
                    <a:pt x="1832" y="1592"/>
                  </a:lnTo>
                  <a:lnTo>
                    <a:pt x="1853" y="1585"/>
                  </a:lnTo>
                  <a:lnTo>
                    <a:pt x="1888" y="1585"/>
                  </a:lnTo>
                  <a:lnTo>
                    <a:pt x="1896" y="1607"/>
                  </a:lnTo>
                  <a:lnTo>
                    <a:pt x="1903" y="1642"/>
                  </a:lnTo>
                  <a:lnTo>
                    <a:pt x="1910" y="1670"/>
                  </a:lnTo>
                  <a:lnTo>
                    <a:pt x="1910" y="1684"/>
                  </a:lnTo>
                  <a:lnTo>
                    <a:pt x="1917" y="1698"/>
                  </a:lnTo>
                  <a:lnTo>
                    <a:pt x="1931" y="1706"/>
                  </a:lnTo>
                  <a:lnTo>
                    <a:pt x="1952" y="1713"/>
                  </a:lnTo>
                  <a:lnTo>
                    <a:pt x="1987" y="1720"/>
                  </a:lnTo>
                  <a:lnTo>
                    <a:pt x="2016" y="1741"/>
                  </a:lnTo>
                  <a:lnTo>
                    <a:pt x="2044" y="1748"/>
                  </a:lnTo>
                  <a:lnTo>
                    <a:pt x="2079" y="1748"/>
                  </a:lnTo>
                  <a:lnTo>
                    <a:pt x="2129" y="1734"/>
                  </a:lnTo>
                  <a:lnTo>
                    <a:pt x="2193" y="1706"/>
                  </a:lnTo>
                  <a:lnTo>
                    <a:pt x="2249" y="1677"/>
                  </a:lnTo>
                  <a:lnTo>
                    <a:pt x="2285" y="1642"/>
                  </a:lnTo>
                  <a:lnTo>
                    <a:pt x="2299" y="1599"/>
                  </a:lnTo>
                  <a:lnTo>
                    <a:pt x="2292" y="1564"/>
                  </a:lnTo>
                  <a:lnTo>
                    <a:pt x="2278" y="1522"/>
                  </a:lnTo>
                  <a:lnTo>
                    <a:pt x="2242" y="1500"/>
                  </a:lnTo>
                  <a:lnTo>
                    <a:pt x="2186" y="1444"/>
                  </a:lnTo>
                  <a:lnTo>
                    <a:pt x="2164" y="1415"/>
                  </a:lnTo>
                  <a:lnTo>
                    <a:pt x="2122" y="1373"/>
                  </a:lnTo>
                  <a:lnTo>
                    <a:pt x="2101" y="1359"/>
                  </a:lnTo>
                  <a:lnTo>
                    <a:pt x="2094" y="1352"/>
                  </a:lnTo>
                  <a:lnTo>
                    <a:pt x="2094" y="1246"/>
                  </a:lnTo>
                  <a:lnTo>
                    <a:pt x="2087" y="1224"/>
                  </a:lnTo>
                  <a:lnTo>
                    <a:pt x="2072" y="1217"/>
                  </a:lnTo>
                  <a:lnTo>
                    <a:pt x="2044" y="1217"/>
                  </a:lnTo>
                  <a:lnTo>
                    <a:pt x="2030" y="1224"/>
                  </a:lnTo>
                  <a:lnTo>
                    <a:pt x="2030" y="1239"/>
                  </a:lnTo>
                  <a:lnTo>
                    <a:pt x="2044" y="1267"/>
                  </a:lnTo>
                  <a:lnTo>
                    <a:pt x="2051" y="1316"/>
                  </a:lnTo>
                  <a:lnTo>
                    <a:pt x="2051" y="1338"/>
                  </a:lnTo>
                  <a:lnTo>
                    <a:pt x="2037" y="1359"/>
                  </a:lnTo>
                  <a:lnTo>
                    <a:pt x="1980" y="1373"/>
                  </a:lnTo>
                  <a:lnTo>
                    <a:pt x="1952" y="1373"/>
                  </a:lnTo>
                  <a:lnTo>
                    <a:pt x="1924" y="1366"/>
                  </a:lnTo>
                  <a:lnTo>
                    <a:pt x="1910" y="1352"/>
                  </a:lnTo>
                  <a:lnTo>
                    <a:pt x="1903" y="1331"/>
                  </a:lnTo>
                  <a:lnTo>
                    <a:pt x="1896" y="1295"/>
                  </a:lnTo>
                  <a:lnTo>
                    <a:pt x="1896" y="1274"/>
                  </a:lnTo>
                  <a:lnTo>
                    <a:pt x="1888" y="1267"/>
                  </a:lnTo>
                  <a:lnTo>
                    <a:pt x="1860" y="1267"/>
                  </a:lnTo>
                  <a:lnTo>
                    <a:pt x="1825" y="1281"/>
                  </a:lnTo>
                  <a:lnTo>
                    <a:pt x="1818" y="1288"/>
                  </a:lnTo>
                  <a:lnTo>
                    <a:pt x="1804" y="1295"/>
                  </a:lnTo>
                  <a:lnTo>
                    <a:pt x="1782" y="1302"/>
                  </a:lnTo>
                  <a:lnTo>
                    <a:pt x="1754" y="1309"/>
                  </a:lnTo>
                  <a:lnTo>
                    <a:pt x="1726" y="1309"/>
                  </a:lnTo>
                  <a:lnTo>
                    <a:pt x="1726" y="1274"/>
                  </a:lnTo>
                  <a:lnTo>
                    <a:pt x="1719" y="1239"/>
                  </a:lnTo>
                  <a:lnTo>
                    <a:pt x="1712" y="1224"/>
                  </a:lnTo>
                  <a:lnTo>
                    <a:pt x="1705" y="1217"/>
                  </a:lnTo>
                  <a:lnTo>
                    <a:pt x="1683" y="1203"/>
                  </a:lnTo>
                  <a:lnTo>
                    <a:pt x="1669" y="1182"/>
                  </a:lnTo>
                  <a:lnTo>
                    <a:pt x="1655" y="1168"/>
                  </a:lnTo>
                  <a:lnTo>
                    <a:pt x="1620" y="1161"/>
                  </a:lnTo>
                  <a:lnTo>
                    <a:pt x="1584" y="1147"/>
                  </a:lnTo>
                  <a:lnTo>
                    <a:pt x="1549" y="1154"/>
                  </a:lnTo>
                  <a:lnTo>
                    <a:pt x="1528" y="1161"/>
                  </a:lnTo>
                  <a:lnTo>
                    <a:pt x="1506" y="1161"/>
                  </a:lnTo>
                  <a:lnTo>
                    <a:pt x="1492" y="1147"/>
                  </a:lnTo>
                  <a:lnTo>
                    <a:pt x="1492" y="1132"/>
                  </a:lnTo>
                  <a:lnTo>
                    <a:pt x="1499" y="1118"/>
                  </a:lnTo>
                  <a:lnTo>
                    <a:pt x="1499" y="1104"/>
                  </a:lnTo>
                  <a:lnTo>
                    <a:pt x="1492" y="1097"/>
                  </a:lnTo>
                  <a:lnTo>
                    <a:pt x="1485" y="1097"/>
                  </a:lnTo>
                  <a:lnTo>
                    <a:pt x="1443" y="1140"/>
                  </a:lnTo>
                  <a:lnTo>
                    <a:pt x="1429" y="1147"/>
                  </a:lnTo>
                  <a:lnTo>
                    <a:pt x="1386" y="1154"/>
                  </a:lnTo>
                  <a:lnTo>
                    <a:pt x="1365" y="1154"/>
                  </a:lnTo>
                  <a:lnTo>
                    <a:pt x="1351" y="1147"/>
                  </a:lnTo>
                  <a:lnTo>
                    <a:pt x="1323" y="1140"/>
                  </a:lnTo>
                  <a:lnTo>
                    <a:pt x="1308" y="1132"/>
                  </a:lnTo>
                  <a:lnTo>
                    <a:pt x="1287" y="1125"/>
                  </a:lnTo>
                  <a:lnTo>
                    <a:pt x="1245" y="1125"/>
                  </a:lnTo>
                  <a:lnTo>
                    <a:pt x="1216" y="1111"/>
                  </a:lnTo>
                  <a:lnTo>
                    <a:pt x="1160" y="1097"/>
                  </a:lnTo>
                  <a:lnTo>
                    <a:pt x="1124" y="1090"/>
                  </a:lnTo>
                  <a:lnTo>
                    <a:pt x="1096" y="1076"/>
                  </a:lnTo>
                  <a:lnTo>
                    <a:pt x="1047" y="1076"/>
                  </a:lnTo>
                  <a:lnTo>
                    <a:pt x="1033" y="1069"/>
                  </a:lnTo>
                  <a:lnTo>
                    <a:pt x="1011" y="1048"/>
                  </a:lnTo>
                  <a:lnTo>
                    <a:pt x="884" y="1048"/>
                  </a:lnTo>
                  <a:lnTo>
                    <a:pt x="834" y="1040"/>
                  </a:lnTo>
                  <a:lnTo>
                    <a:pt x="785" y="1026"/>
                  </a:lnTo>
                  <a:lnTo>
                    <a:pt x="757" y="1019"/>
                  </a:lnTo>
                  <a:lnTo>
                    <a:pt x="721" y="1005"/>
                  </a:lnTo>
                  <a:lnTo>
                    <a:pt x="594" y="1005"/>
                  </a:lnTo>
                  <a:lnTo>
                    <a:pt x="566" y="998"/>
                  </a:lnTo>
                  <a:lnTo>
                    <a:pt x="530" y="998"/>
                  </a:lnTo>
                  <a:lnTo>
                    <a:pt x="495" y="991"/>
                  </a:lnTo>
                  <a:lnTo>
                    <a:pt x="453" y="977"/>
                  </a:lnTo>
                  <a:lnTo>
                    <a:pt x="424" y="963"/>
                  </a:lnTo>
                  <a:lnTo>
                    <a:pt x="389" y="963"/>
                  </a:lnTo>
                  <a:lnTo>
                    <a:pt x="382" y="970"/>
                  </a:lnTo>
                  <a:lnTo>
                    <a:pt x="353" y="970"/>
                  </a:lnTo>
                  <a:lnTo>
                    <a:pt x="318" y="963"/>
                  </a:lnTo>
                  <a:lnTo>
                    <a:pt x="283" y="941"/>
                  </a:lnTo>
                  <a:lnTo>
                    <a:pt x="233" y="927"/>
                  </a:lnTo>
                  <a:lnTo>
                    <a:pt x="212" y="913"/>
                  </a:lnTo>
                  <a:lnTo>
                    <a:pt x="198" y="906"/>
                  </a:lnTo>
                  <a:lnTo>
                    <a:pt x="184" y="885"/>
                  </a:lnTo>
                  <a:lnTo>
                    <a:pt x="170" y="857"/>
                  </a:lnTo>
                  <a:lnTo>
                    <a:pt x="148" y="842"/>
                  </a:lnTo>
                  <a:lnTo>
                    <a:pt x="120" y="821"/>
                  </a:lnTo>
                  <a:lnTo>
                    <a:pt x="106" y="800"/>
                  </a:lnTo>
                  <a:lnTo>
                    <a:pt x="99" y="779"/>
                  </a:lnTo>
                  <a:lnTo>
                    <a:pt x="71" y="736"/>
                  </a:lnTo>
                  <a:lnTo>
                    <a:pt x="56" y="680"/>
                  </a:lnTo>
                  <a:lnTo>
                    <a:pt x="56" y="637"/>
                  </a:lnTo>
                  <a:lnTo>
                    <a:pt x="71" y="616"/>
                  </a:lnTo>
                  <a:lnTo>
                    <a:pt x="78" y="588"/>
                  </a:lnTo>
                  <a:lnTo>
                    <a:pt x="99" y="566"/>
                  </a:lnTo>
                  <a:lnTo>
                    <a:pt x="120" y="538"/>
                  </a:lnTo>
                  <a:lnTo>
                    <a:pt x="141" y="517"/>
                  </a:lnTo>
                  <a:lnTo>
                    <a:pt x="155" y="489"/>
                  </a:lnTo>
                  <a:lnTo>
                    <a:pt x="162" y="460"/>
                  </a:lnTo>
                  <a:lnTo>
                    <a:pt x="170" y="425"/>
                  </a:lnTo>
                  <a:lnTo>
                    <a:pt x="170" y="368"/>
                  </a:lnTo>
                  <a:lnTo>
                    <a:pt x="155" y="326"/>
                  </a:lnTo>
                  <a:lnTo>
                    <a:pt x="141" y="290"/>
                  </a:lnTo>
                  <a:lnTo>
                    <a:pt x="127" y="262"/>
                  </a:lnTo>
                  <a:lnTo>
                    <a:pt x="127" y="227"/>
                  </a:lnTo>
                  <a:lnTo>
                    <a:pt x="134" y="206"/>
                  </a:lnTo>
                  <a:lnTo>
                    <a:pt x="141" y="177"/>
                  </a:lnTo>
                  <a:lnTo>
                    <a:pt x="141" y="156"/>
                  </a:lnTo>
                  <a:lnTo>
                    <a:pt x="127" y="135"/>
                  </a:lnTo>
                  <a:lnTo>
                    <a:pt x="113" y="92"/>
                  </a:lnTo>
                  <a:lnTo>
                    <a:pt x="106" y="78"/>
                  </a:lnTo>
                  <a:lnTo>
                    <a:pt x="99" y="57"/>
                  </a:lnTo>
                  <a:lnTo>
                    <a:pt x="78" y="15"/>
                  </a:lnTo>
                  <a:lnTo>
                    <a:pt x="63" y="0"/>
                  </a:lnTo>
                  <a:lnTo>
                    <a:pt x="63" y="7"/>
                  </a:lnTo>
                  <a:lnTo>
                    <a:pt x="71" y="15"/>
                  </a:lnTo>
                  <a:lnTo>
                    <a:pt x="78" y="36"/>
                  </a:lnTo>
                  <a:lnTo>
                    <a:pt x="92" y="57"/>
                  </a:lnTo>
                  <a:lnTo>
                    <a:pt x="99" y="78"/>
                  </a:lnTo>
                  <a:lnTo>
                    <a:pt x="99" y="170"/>
                  </a:lnTo>
                  <a:lnTo>
                    <a:pt x="92" y="191"/>
                  </a:lnTo>
                  <a:lnTo>
                    <a:pt x="92" y="213"/>
                  </a:lnTo>
                  <a:lnTo>
                    <a:pt x="85" y="227"/>
                  </a:lnTo>
                  <a:lnTo>
                    <a:pt x="92" y="234"/>
                  </a:lnTo>
                  <a:lnTo>
                    <a:pt x="99" y="248"/>
                  </a:lnTo>
                  <a:lnTo>
                    <a:pt x="106" y="269"/>
                  </a:lnTo>
                  <a:lnTo>
                    <a:pt x="120" y="290"/>
                  </a:lnTo>
                  <a:lnTo>
                    <a:pt x="134" y="319"/>
                  </a:lnTo>
                  <a:lnTo>
                    <a:pt x="148" y="390"/>
                  </a:lnTo>
                  <a:lnTo>
                    <a:pt x="148" y="446"/>
                  </a:lnTo>
                  <a:lnTo>
                    <a:pt x="134" y="489"/>
                  </a:lnTo>
                  <a:lnTo>
                    <a:pt x="127" y="503"/>
                  </a:lnTo>
                  <a:lnTo>
                    <a:pt x="113" y="517"/>
                  </a:lnTo>
                  <a:lnTo>
                    <a:pt x="92" y="552"/>
                  </a:lnTo>
                  <a:lnTo>
                    <a:pt x="71" y="566"/>
                  </a:lnTo>
                  <a:lnTo>
                    <a:pt x="42" y="595"/>
                  </a:lnTo>
                  <a:lnTo>
                    <a:pt x="28" y="644"/>
                  </a:lnTo>
                  <a:lnTo>
                    <a:pt x="0" y="772"/>
                  </a:lnTo>
                  <a:lnTo>
                    <a:pt x="0" y="807"/>
                  </a:lnTo>
                  <a:lnTo>
                    <a:pt x="14" y="878"/>
                  </a:lnTo>
                  <a:lnTo>
                    <a:pt x="21" y="927"/>
                  </a:lnTo>
                  <a:lnTo>
                    <a:pt x="49" y="1040"/>
                  </a:lnTo>
                  <a:lnTo>
                    <a:pt x="63" y="1111"/>
                  </a:lnTo>
                  <a:lnTo>
                    <a:pt x="85" y="1182"/>
                  </a:lnTo>
                  <a:lnTo>
                    <a:pt x="113" y="1253"/>
                  </a:lnTo>
                  <a:lnTo>
                    <a:pt x="148" y="1331"/>
                  </a:lnTo>
                  <a:lnTo>
                    <a:pt x="191" y="1408"/>
                  </a:lnTo>
                  <a:lnTo>
                    <a:pt x="247" y="1493"/>
                  </a:lnTo>
                  <a:lnTo>
                    <a:pt x="318" y="1585"/>
                  </a:lnTo>
                  <a:lnTo>
                    <a:pt x="396" y="1684"/>
                  </a:lnTo>
                  <a:lnTo>
                    <a:pt x="488" y="1783"/>
                  </a:lnTo>
                  <a:lnTo>
                    <a:pt x="573" y="1882"/>
                  </a:lnTo>
                  <a:lnTo>
                    <a:pt x="651" y="1974"/>
                  </a:lnTo>
                  <a:lnTo>
                    <a:pt x="728" y="2059"/>
                  </a:lnTo>
                  <a:lnTo>
                    <a:pt x="785" y="2130"/>
                  </a:lnTo>
                  <a:lnTo>
                    <a:pt x="834" y="2194"/>
                  </a:lnTo>
                  <a:lnTo>
                    <a:pt x="919" y="2293"/>
                  </a:lnTo>
                  <a:lnTo>
                    <a:pt x="948" y="2335"/>
                  </a:lnTo>
                  <a:lnTo>
                    <a:pt x="976" y="2364"/>
                  </a:lnTo>
                  <a:lnTo>
                    <a:pt x="997" y="2392"/>
                  </a:lnTo>
                  <a:lnTo>
                    <a:pt x="1011" y="2413"/>
                  </a:lnTo>
                  <a:lnTo>
                    <a:pt x="1033" y="2434"/>
                  </a:lnTo>
                  <a:lnTo>
                    <a:pt x="1040" y="2448"/>
                  </a:lnTo>
                  <a:lnTo>
                    <a:pt x="1075" y="2477"/>
                  </a:lnTo>
                  <a:lnTo>
                    <a:pt x="1124" y="2512"/>
                  </a:lnTo>
                  <a:lnTo>
                    <a:pt x="1181" y="2555"/>
                  </a:lnTo>
                  <a:lnTo>
                    <a:pt x="1238" y="2590"/>
                  </a:lnTo>
                  <a:lnTo>
                    <a:pt x="1287" y="2625"/>
                  </a:lnTo>
                  <a:lnTo>
                    <a:pt x="1330" y="2647"/>
                  </a:lnTo>
                  <a:lnTo>
                    <a:pt x="1344" y="2661"/>
                  </a:lnTo>
                  <a:lnTo>
                    <a:pt x="1351" y="2661"/>
                  </a:lnTo>
                  <a:close/>
                </a:path>
              </a:pathLst>
            </a:custGeom>
            <a:solidFill>
              <a:srgbClr val="FFFFB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42" name="Freeform 90"/>
            <p:cNvSpPr>
              <a:spLocks/>
            </p:cNvSpPr>
            <p:nvPr/>
          </p:nvSpPr>
          <p:spPr bwMode="auto">
            <a:xfrm>
              <a:off x="5003" y="847"/>
              <a:ext cx="149" cy="84"/>
            </a:xfrm>
            <a:custGeom>
              <a:avLst/>
              <a:gdLst>
                <a:gd name="T0" fmla="*/ 50 w 149"/>
                <a:gd name="T1" fmla="*/ 7 h 84"/>
                <a:gd name="T2" fmla="*/ 35 w 149"/>
                <a:gd name="T3" fmla="*/ 7 h 84"/>
                <a:gd name="T4" fmla="*/ 28 w 149"/>
                <a:gd name="T5" fmla="*/ 0 h 84"/>
                <a:gd name="T6" fmla="*/ 28 w 149"/>
                <a:gd name="T7" fmla="*/ 7 h 84"/>
                <a:gd name="T8" fmla="*/ 7 w 149"/>
                <a:gd name="T9" fmla="*/ 28 h 84"/>
                <a:gd name="T10" fmla="*/ 7 w 149"/>
                <a:gd name="T11" fmla="*/ 42 h 84"/>
                <a:gd name="T12" fmla="*/ 0 w 149"/>
                <a:gd name="T13" fmla="*/ 49 h 84"/>
                <a:gd name="T14" fmla="*/ 7 w 149"/>
                <a:gd name="T15" fmla="*/ 56 h 84"/>
                <a:gd name="T16" fmla="*/ 7 w 149"/>
                <a:gd name="T17" fmla="*/ 63 h 84"/>
                <a:gd name="T18" fmla="*/ 21 w 149"/>
                <a:gd name="T19" fmla="*/ 70 h 84"/>
                <a:gd name="T20" fmla="*/ 28 w 149"/>
                <a:gd name="T21" fmla="*/ 70 h 84"/>
                <a:gd name="T22" fmla="*/ 43 w 149"/>
                <a:gd name="T23" fmla="*/ 77 h 84"/>
                <a:gd name="T24" fmla="*/ 57 w 149"/>
                <a:gd name="T25" fmla="*/ 77 h 84"/>
                <a:gd name="T26" fmla="*/ 57 w 149"/>
                <a:gd name="T27" fmla="*/ 84 h 84"/>
                <a:gd name="T28" fmla="*/ 113 w 149"/>
                <a:gd name="T29" fmla="*/ 84 h 84"/>
                <a:gd name="T30" fmla="*/ 127 w 149"/>
                <a:gd name="T31" fmla="*/ 77 h 84"/>
                <a:gd name="T32" fmla="*/ 135 w 149"/>
                <a:gd name="T33" fmla="*/ 77 h 84"/>
                <a:gd name="T34" fmla="*/ 142 w 149"/>
                <a:gd name="T35" fmla="*/ 70 h 84"/>
                <a:gd name="T36" fmla="*/ 149 w 149"/>
                <a:gd name="T37" fmla="*/ 70 h 84"/>
                <a:gd name="T38" fmla="*/ 149 w 149"/>
                <a:gd name="T39" fmla="*/ 63 h 84"/>
                <a:gd name="T40" fmla="*/ 142 w 149"/>
                <a:gd name="T41" fmla="*/ 63 h 84"/>
                <a:gd name="T42" fmla="*/ 99 w 149"/>
                <a:gd name="T43" fmla="*/ 35 h 84"/>
                <a:gd name="T44" fmla="*/ 85 w 149"/>
                <a:gd name="T45" fmla="*/ 28 h 84"/>
                <a:gd name="T46" fmla="*/ 64 w 149"/>
                <a:gd name="T47" fmla="*/ 21 h 84"/>
                <a:gd name="T48" fmla="*/ 50 w 149"/>
                <a:gd name="T49" fmla="*/ 7 h 8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49"/>
                <a:gd name="T76" fmla="*/ 0 h 84"/>
                <a:gd name="T77" fmla="*/ 149 w 149"/>
                <a:gd name="T78" fmla="*/ 84 h 8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49" h="84">
                  <a:moveTo>
                    <a:pt x="50" y="7"/>
                  </a:moveTo>
                  <a:lnTo>
                    <a:pt x="35" y="7"/>
                  </a:lnTo>
                  <a:lnTo>
                    <a:pt x="28" y="0"/>
                  </a:lnTo>
                  <a:lnTo>
                    <a:pt x="28" y="7"/>
                  </a:lnTo>
                  <a:lnTo>
                    <a:pt x="7" y="28"/>
                  </a:lnTo>
                  <a:lnTo>
                    <a:pt x="7" y="42"/>
                  </a:lnTo>
                  <a:lnTo>
                    <a:pt x="0" y="49"/>
                  </a:lnTo>
                  <a:lnTo>
                    <a:pt x="7" y="56"/>
                  </a:lnTo>
                  <a:lnTo>
                    <a:pt x="7" y="63"/>
                  </a:lnTo>
                  <a:lnTo>
                    <a:pt x="21" y="70"/>
                  </a:lnTo>
                  <a:lnTo>
                    <a:pt x="28" y="70"/>
                  </a:lnTo>
                  <a:lnTo>
                    <a:pt x="43" y="77"/>
                  </a:lnTo>
                  <a:lnTo>
                    <a:pt x="57" y="77"/>
                  </a:lnTo>
                  <a:lnTo>
                    <a:pt x="57" y="84"/>
                  </a:lnTo>
                  <a:lnTo>
                    <a:pt x="113" y="84"/>
                  </a:lnTo>
                  <a:lnTo>
                    <a:pt x="127" y="77"/>
                  </a:lnTo>
                  <a:lnTo>
                    <a:pt x="135" y="77"/>
                  </a:lnTo>
                  <a:lnTo>
                    <a:pt x="142" y="70"/>
                  </a:lnTo>
                  <a:lnTo>
                    <a:pt x="149" y="70"/>
                  </a:lnTo>
                  <a:lnTo>
                    <a:pt x="149" y="63"/>
                  </a:lnTo>
                  <a:lnTo>
                    <a:pt x="142" y="63"/>
                  </a:lnTo>
                  <a:lnTo>
                    <a:pt x="99" y="35"/>
                  </a:lnTo>
                  <a:lnTo>
                    <a:pt x="85" y="28"/>
                  </a:lnTo>
                  <a:lnTo>
                    <a:pt x="64" y="21"/>
                  </a:lnTo>
                  <a:lnTo>
                    <a:pt x="50" y="7"/>
                  </a:lnTo>
                  <a:close/>
                </a:path>
              </a:pathLst>
            </a:custGeom>
            <a:solidFill>
              <a:srgbClr val="FFFFB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43" name="Freeform 91"/>
            <p:cNvSpPr>
              <a:spLocks/>
            </p:cNvSpPr>
            <p:nvPr/>
          </p:nvSpPr>
          <p:spPr bwMode="auto">
            <a:xfrm>
              <a:off x="5031" y="847"/>
              <a:ext cx="99" cy="56"/>
            </a:xfrm>
            <a:custGeom>
              <a:avLst/>
              <a:gdLst>
                <a:gd name="T0" fmla="*/ 7 w 99"/>
                <a:gd name="T1" fmla="*/ 35 h 56"/>
                <a:gd name="T2" fmla="*/ 29 w 99"/>
                <a:gd name="T3" fmla="*/ 14 h 56"/>
                <a:gd name="T4" fmla="*/ 64 w 99"/>
                <a:gd name="T5" fmla="*/ 7 h 56"/>
                <a:gd name="T6" fmla="*/ 85 w 99"/>
                <a:gd name="T7" fmla="*/ 0 h 56"/>
                <a:gd name="T8" fmla="*/ 99 w 99"/>
                <a:gd name="T9" fmla="*/ 0 h 56"/>
                <a:gd name="T10" fmla="*/ 99 w 99"/>
                <a:gd name="T11" fmla="*/ 14 h 56"/>
                <a:gd name="T12" fmla="*/ 85 w 99"/>
                <a:gd name="T13" fmla="*/ 28 h 56"/>
                <a:gd name="T14" fmla="*/ 64 w 99"/>
                <a:gd name="T15" fmla="*/ 42 h 56"/>
                <a:gd name="T16" fmla="*/ 36 w 99"/>
                <a:gd name="T17" fmla="*/ 49 h 56"/>
                <a:gd name="T18" fmla="*/ 22 w 99"/>
                <a:gd name="T19" fmla="*/ 49 h 56"/>
                <a:gd name="T20" fmla="*/ 15 w 99"/>
                <a:gd name="T21" fmla="*/ 56 h 56"/>
                <a:gd name="T22" fmla="*/ 0 w 99"/>
                <a:gd name="T23" fmla="*/ 49 h 56"/>
                <a:gd name="T24" fmla="*/ 0 w 99"/>
                <a:gd name="T25" fmla="*/ 42 h 56"/>
                <a:gd name="T26" fmla="*/ 7 w 99"/>
                <a:gd name="T27" fmla="*/ 35 h 5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9"/>
                <a:gd name="T43" fmla="*/ 0 h 56"/>
                <a:gd name="T44" fmla="*/ 99 w 99"/>
                <a:gd name="T45" fmla="*/ 56 h 5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9" h="56">
                  <a:moveTo>
                    <a:pt x="7" y="35"/>
                  </a:moveTo>
                  <a:lnTo>
                    <a:pt x="29" y="14"/>
                  </a:lnTo>
                  <a:lnTo>
                    <a:pt x="64" y="7"/>
                  </a:lnTo>
                  <a:lnTo>
                    <a:pt x="85" y="0"/>
                  </a:lnTo>
                  <a:lnTo>
                    <a:pt x="99" y="0"/>
                  </a:lnTo>
                  <a:lnTo>
                    <a:pt x="99" y="14"/>
                  </a:lnTo>
                  <a:lnTo>
                    <a:pt x="85" y="28"/>
                  </a:lnTo>
                  <a:lnTo>
                    <a:pt x="64" y="42"/>
                  </a:lnTo>
                  <a:lnTo>
                    <a:pt x="36" y="49"/>
                  </a:lnTo>
                  <a:lnTo>
                    <a:pt x="22" y="49"/>
                  </a:lnTo>
                  <a:lnTo>
                    <a:pt x="15" y="56"/>
                  </a:lnTo>
                  <a:lnTo>
                    <a:pt x="0" y="49"/>
                  </a:lnTo>
                  <a:lnTo>
                    <a:pt x="0" y="42"/>
                  </a:lnTo>
                  <a:lnTo>
                    <a:pt x="7" y="35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44" name="Freeform 92"/>
            <p:cNvSpPr>
              <a:spLocks/>
            </p:cNvSpPr>
            <p:nvPr/>
          </p:nvSpPr>
          <p:spPr bwMode="auto">
            <a:xfrm>
              <a:off x="5074" y="1023"/>
              <a:ext cx="184" cy="170"/>
            </a:xfrm>
            <a:custGeom>
              <a:avLst/>
              <a:gdLst>
                <a:gd name="T0" fmla="*/ 113 w 184"/>
                <a:gd name="T1" fmla="*/ 22 h 170"/>
                <a:gd name="T2" fmla="*/ 99 w 184"/>
                <a:gd name="T3" fmla="*/ 36 h 170"/>
                <a:gd name="T4" fmla="*/ 99 w 184"/>
                <a:gd name="T5" fmla="*/ 43 h 170"/>
                <a:gd name="T6" fmla="*/ 92 w 184"/>
                <a:gd name="T7" fmla="*/ 50 h 170"/>
                <a:gd name="T8" fmla="*/ 78 w 184"/>
                <a:gd name="T9" fmla="*/ 50 h 170"/>
                <a:gd name="T10" fmla="*/ 78 w 184"/>
                <a:gd name="T11" fmla="*/ 57 h 170"/>
                <a:gd name="T12" fmla="*/ 42 w 184"/>
                <a:gd name="T13" fmla="*/ 57 h 170"/>
                <a:gd name="T14" fmla="*/ 21 w 184"/>
                <a:gd name="T15" fmla="*/ 78 h 170"/>
                <a:gd name="T16" fmla="*/ 14 w 184"/>
                <a:gd name="T17" fmla="*/ 78 h 170"/>
                <a:gd name="T18" fmla="*/ 14 w 184"/>
                <a:gd name="T19" fmla="*/ 92 h 170"/>
                <a:gd name="T20" fmla="*/ 0 w 184"/>
                <a:gd name="T21" fmla="*/ 107 h 170"/>
                <a:gd name="T22" fmla="*/ 0 w 184"/>
                <a:gd name="T23" fmla="*/ 149 h 170"/>
                <a:gd name="T24" fmla="*/ 14 w 184"/>
                <a:gd name="T25" fmla="*/ 163 h 170"/>
                <a:gd name="T26" fmla="*/ 28 w 184"/>
                <a:gd name="T27" fmla="*/ 163 h 170"/>
                <a:gd name="T28" fmla="*/ 28 w 184"/>
                <a:gd name="T29" fmla="*/ 170 h 170"/>
                <a:gd name="T30" fmla="*/ 71 w 184"/>
                <a:gd name="T31" fmla="*/ 170 h 170"/>
                <a:gd name="T32" fmla="*/ 85 w 184"/>
                <a:gd name="T33" fmla="*/ 163 h 170"/>
                <a:gd name="T34" fmla="*/ 106 w 184"/>
                <a:gd name="T35" fmla="*/ 142 h 170"/>
                <a:gd name="T36" fmla="*/ 120 w 184"/>
                <a:gd name="T37" fmla="*/ 142 h 170"/>
                <a:gd name="T38" fmla="*/ 120 w 184"/>
                <a:gd name="T39" fmla="*/ 135 h 170"/>
                <a:gd name="T40" fmla="*/ 134 w 184"/>
                <a:gd name="T41" fmla="*/ 121 h 170"/>
                <a:gd name="T42" fmla="*/ 155 w 184"/>
                <a:gd name="T43" fmla="*/ 121 h 170"/>
                <a:gd name="T44" fmla="*/ 177 w 184"/>
                <a:gd name="T45" fmla="*/ 99 h 170"/>
                <a:gd name="T46" fmla="*/ 184 w 184"/>
                <a:gd name="T47" fmla="*/ 85 h 170"/>
                <a:gd name="T48" fmla="*/ 184 w 184"/>
                <a:gd name="T49" fmla="*/ 36 h 170"/>
                <a:gd name="T50" fmla="*/ 177 w 184"/>
                <a:gd name="T51" fmla="*/ 29 h 170"/>
                <a:gd name="T52" fmla="*/ 177 w 184"/>
                <a:gd name="T53" fmla="*/ 22 h 170"/>
                <a:gd name="T54" fmla="*/ 163 w 184"/>
                <a:gd name="T55" fmla="*/ 7 h 170"/>
                <a:gd name="T56" fmla="*/ 148 w 184"/>
                <a:gd name="T57" fmla="*/ 7 h 170"/>
                <a:gd name="T58" fmla="*/ 148 w 184"/>
                <a:gd name="T59" fmla="*/ 0 h 170"/>
                <a:gd name="T60" fmla="*/ 134 w 184"/>
                <a:gd name="T61" fmla="*/ 0 h 170"/>
                <a:gd name="T62" fmla="*/ 120 w 184"/>
                <a:gd name="T63" fmla="*/ 7 h 170"/>
                <a:gd name="T64" fmla="*/ 113 w 184"/>
                <a:gd name="T65" fmla="*/ 22 h 17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84"/>
                <a:gd name="T100" fmla="*/ 0 h 170"/>
                <a:gd name="T101" fmla="*/ 184 w 184"/>
                <a:gd name="T102" fmla="*/ 170 h 17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84" h="170">
                  <a:moveTo>
                    <a:pt x="113" y="22"/>
                  </a:moveTo>
                  <a:lnTo>
                    <a:pt x="99" y="36"/>
                  </a:lnTo>
                  <a:lnTo>
                    <a:pt x="99" y="43"/>
                  </a:lnTo>
                  <a:lnTo>
                    <a:pt x="92" y="50"/>
                  </a:lnTo>
                  <a:lnTo>
                    <a:pt x="78" y="50"/>
                  </a:lnTo>
                  <a:lnTo>
                    <a:pt x="78" y="57"/>
                  </a:lnTo>
                  <a:lnTo>
                    <a:pt x="42" y="57"/>
                  </a:lnTo>
                  <a:lnTo>
                    <a:pt x="21" y="78"/>
                  </a:lnTo>
                  <a:lnTo>
                    <a:pt x="14" y="78"/>
                  </a:lnTo>
                  <a:lnTo>
                    <a:pt x="14" y="92"/>
                  </a:lnTo>
                  <a:lnTo>
                    <a:pt x="0" y="107"/>
                  </a:lnTo>
                  <a:lnTo>
                    <a:pt x="0" y="149"/>
                  </a:lnTo>
                  <a:lnTo>
                    <a:pt x="14" y="163"/>
                  </a:lnTo>
                  <a:lnTo>
                    <a:pt x="28" y="163"/>
                  </a:lnTo>
                  <a:lnTo>
                    <a:pt x="28" y="170"/>
                  </a:lnTo>
                  <a:lnTo>
                    <a:pt x="71" y="170"/>
                  </a:lnTo>
                  <a:lnTo>
                    <a:pt x="85" y="163"/>
                  </a:lnTo>
                  <a:lnTo>
                    <a:pt x="106" y="142"/>
                  </a:lnTo>
                  <a:lnTo>
                    <a:pt x="120" y="142"/>
                  </a:lnTo>
                  <a:lnTo>
                    <a:pt x="120" y="135"/>
                  </a:lnTo>
                  <a:lnTo>
                    <a:pt x="134" y="121"/>
                  </a:lnTo>
                  <a:lnTo>
                    <a:pt x="155" y="121"/>
                  </a:lnTo>
                  <a:lnTo>
                    <a:pt x="177" y="99"/>
                  </a:lnTo>
                  <a:lnTo>
                    <a:pt x="184" y="85"/>
                  </a:lnTo>
                  <a:lnTo>
                    <a:pt x="184" y="36"/>
                  </a:lnTo>
                  <a:lnTo>
                    <a:pt x="177" y="29"/>
                  </a:lnTo>
                  <a:lnTo>
                    <a:pt x="177" y="22"/>
                  </a:lnTo>
                  <a:lnTo>
                    <a:pt x="163" y="7"/>
                  </a:lnTo>
                  <a:lnTo>
                    <a:pt x="148" y="7"/>
                  </a:lnTo>
                  <a:lnTo>
                    <a:pt x="148" y="0"/>
                  </a:lnTo>
                  <a:lnTo>
                    <a:pt x="134" y="0"/>
                  </a:lnTo>
                  <a:lnTo>
                    <a:pt x="120" y="7"/>
                  </a:lnTo>
                  <a:lnTo>
                    <a:pt x="113" y="22"/>
                  </a:lnTo>
                  <a:close/>
                </a:path>
              </a:pathLst>
            </a:custGeom>
            <a:solidFill>
              <a:srgbClr val="FFFFB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45" name="Freeform 93"/>
            <p:cNvSpPr>
              <a:spLocks/>
            </p:cNvSpPr>
            <p:nvPr/>
          </p:nvSpPr>
          <p:spPr bwMode="auto">
            <a:xfrm>
              <a:off x="4904" y="1179"/>
              <a:ext cx="177" cy="255"/>
            </a:xfrm>
            <a:custGeom>
              <a:avLst/>
              <a:gdLst>
                <a:gd name="T0" fmla="*/ 85 w 177"/>
                <a:gd name="T1" fmla="*/ 7 h 255"/>
                <a:gd name="T2" fmla="*/ 78 w 177"/>
                <a:gd name="T3" fmla="*/ 0 h 255"/>
                <a:gd name="T4" fmla="*/ 35 w 177"/>
                <a:gd name="T5" fmla="*/ 0 h 255"/>
                <a:gd name="T6" fmla="*/ 28 w 177"/>
                <a:gd name="T7" fmla="*/ 14 h 255"/>
                <a:gd name="T8" fmla="*/ 21 w 177"/>
                <a:gd name="T9" fmla="*/ 21 h 255"/>
                <a:gd name="T10" fmla="*/ 21 w 177"/>
                <a:gd name="T11" fmla="*/ 35 h 255"/>
                <a:gd name="T12" fmla="*/ 14 w 177"/>
                <a:gd name="T13" fmla="*/ 43 h 255"/>
                <a:gd name="T14" fmla="*/ 14 w 177"/>
                <a:gd name="T15" fmla="*/ 57 h 255"/>
                <a:gd name="T16" fmla="*/ 7 w 177"/>
                <a:gd name="T17" fmla="*/ 64 h 255"/>
                <a:gd name="T18" fmla="*/ 7 w 177"/>
                <a:gd name="T19" fmla="*/ 113 h 255"/>
                <a:gd name="T20" fmla="*/ 0 w 177"/>
                <a:gd name="T21" fmla="*/ 120 h 255"/>
                <a:gd name="T22" fmla="*/ 14 w 177"/>
                <a:gd name="T23" fmla="*/ 134 h 255"/>
                <a:gd name="T24" fmla="*/ 14 w 177"/>
                <a:gd name="T25" fmla="*/ 142 h 255"/>
                <a:gd name="T26" fmla="*/ 7 w 177"/>
                <a:gd name="T27" fmla="*/ 156 h 255"/>
                <a:gd name="T28" fmla="*/ 7 w 177"/>
                <a:gd name="T29" fmla="*/ 205 h 255"/>
                <a:gd name="T30" fmla="*/ 14 w 177"/>
                <a:gd name="T31" fmla="*/ 219 h 255"/>
                <a:gd name="T32" fmla="*/ 14 w 177"/>
                <a:gd name="T33" fmla="*/ 226 h 255"/>
                <a:gd name="T34" fmla="*/ 21 w 177"/>
                <a:gd name="T35" fmla="*/ 241 h 255"/>
                <a:gd name="T36" fmla="*/ 21 w 177"/>
                <a:gd name="T37" fmla="*/ 248 h 255"/>
                <a:gd name="T38" fmla="*/ 35 w 177"/>
                <a:gd name="T39" fmla="*/ 255 h 255"/>
                <a:gd name="T40" fmla="*/ 57 w 177"/>
                <a:gd name="T41" fmla="*/ 255 h 255"/>
                <a:gd name="T42" fmla="*/ 71 w 177"/>
                <a:gd name="T43" fmla="*/ 248 h 255"/>
                <a:gd name="T44" fmla="*/ 78 w 177"/>
                <a:gd name="T45" fmla="*/ 241 h 255"/>
                <a:gd name="T46" fmla="*/ 99 w 177"/>
                <a:gd name="T47" fmla="*/ 226 h 255"/>
                <a:gd name="T48" fmla="*/ 149 w 177"/>
                <a:gd name="T49" fmla="*/ 177 h 255"/>
                <a:gd name="T50" fmla="*/ 149 w 177"/>
                <a:gd name="T51" fmla="*/ 163 h 255"/>
                <a:gd name="T52" fmla="*/ 156 w 177"/>
                <a:gd name="T53" fmla="*/ 149 h 255"/>
                <a:gd name="T54" fmla="*/ 156 w 177"/>
                <a:gd name="T55" fmla="*/ 134 h 255"/>
                <a:gd name="T56" fmla="*/ 177 w 177"/>
                <a:gd name="T57" fmla="*/ 113 h 255"/>
                <a:gd name="T58" fmla="*/ 177 w 177"/>
                <a:gd name="T59" fmla="*/ 92 h 255"/>
                <a:gd name="T60" fmla="*/ 170 w 177"/>
                <a:gd name="T61" fmla="*/ 78 h 255"/>
                <a:gd name="T62" fmla="*/ 170 w 177"/>
                <a:gd name="T63" fmla="*/ 71 h 255"/>
                <a:gd name="T64" fmla="*/ 163 w 177"/>
                <a:gd name="T65" fmla="*/ 64 h 255"/>
                <a:gd name="T66" fmla="*/ 120 w 177"/>
                <a:gd name="T67" fmla="*/ 43 h 255"/>
                <a:gd name="T68" fmla="*/ 85 w 177"/>
                <a:gd name="T69" fmla="*/ 7 h 25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77"/>
                <a:gd name="T106" fmla="*/ 0 h 255"/>
                <a:gd name="T107" fmla="*/ 177 w 177"/>
                <a:gd name="T108" fmla="*/ 255 h 25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77" h="255">
                  <a:moveTo>
                    <a:pt x="85" y="7"/>
                  </a:moveTo>
                  <a:lnTo>
                    <a:pt x="78" y="0"/>
                  </a:lnTo>
                  <a:lnTo>
                    <a:pt x="35" y="0"/>
                  </a:lnTo>
                  <a:lnTo>
                    <a:pt x="28" y="14"/>
                  </a:lnTo>
                  <a:lnTo>
                    <a:pt x="21" y="21"/>
                  </a:lnTo>
                  <a:lnTo>
                    <a:pt x="21" y="35"/>
                  </a:lnTo>
                  <a:lnTo>
                    <a:pt x="14" y="43"/>
                  </a:lnTo>
                  <a:lnTo>
                    <a:pt x="14" y="57"/>
                  </a:lnTo>
                  <a:lnTo>
                    <a:pt x="7" y="64"/>
                  </a:lnTo>
                  <a:lnTo>
                    <a:pt x="7" y="113"/>
                  </a:lnTo>
                  <a:lnTo>
                    <a:pt x="0" y="120"/>
                  </a:lnTo>
                  <a:lnTo>
                    <a:pt x="14" y="134"/>
                  </a:lnTo>
                  <a:lnTo>
                    <a:pt x="14" y="142"/>
                  </a:lnTo>
                  <a:lnTo>
                    <a:pt x="7" y="156"/>
                  </a:lnTo>
                  <a:lnTo>
                    <a:pt x="7" y="205"/>
                  </a:lnTo>
                  <a:lnTo>
                    <a:pt x="14" y="219"/>
                  </a:lnTo>
                  <a:lnTo>
                    <a:pt x="14" y="226"/>
                  </a:lnTo>
                  <a:lnTo>
                    <a:pt x="21" y="241"/>
                  </a:lnTo>
                  <a:lnTo>
                    <a:pt x="21" y="248"/>
                  </a:lnTo>
                  <a:lnTo>
                    <a:pt x="35" y="255"/>
                  </a:lnTo>
                  <a:lnTo>
                    <a:pt x="57" y="255"/>
                  </a:lnTo>
                  <a:lnTo>
                    <a:pt x="71" y="248"/>
                  </a:lnTo>
                  <a:lnTo>
                    <a:pt x="78" y="241"/>
                  </a:lnTo>
                  <a:lnTo>
                    <a:pt x="99" y="226"/>
                  </a:lnTo>
                  <a:lnTo>
                    <a:pt x="149" y="177"/>
                  </a:lnTo>
                  <a:lnTo>
                    <a:pt x="149" y="163"/>
                  </a:lnTo>
                  <a:lnTo>
                    <a:pt x="156" y="149"/>
                  </a:lnTo>
                  <a:lnTo>
                    <a:pt x="156" y="134"/>
                  </a:lnTo>
                  <a:lnTo>
                    <a:pt x="177" y="113"/>
                  </a:lnTo>
                  <a:lnTo>
                    <a:pt x="177" y="92"/>
                  </a:lnTo>
                  <a:lnTo>
                    <a:pt x="170" y="78"/>
                  </a:lnTo>
                  <a:lnTo>
                    <a:pt x="170" y="71"/>
                  </a:lnTo>
                  <a:lnTo>
                    <a:pt x="163" y="64"/>
                  </a:lnTo>
                  <a:lnTo>
                    <a:pt x="120" y="43"/>
                  </a:lnTo>
                  <a:lnTo>
                    <a:pt x="85" y="7"/>
                  </a:lnTo>
                  <a:close/>
                </a:path>
              </a:pathLst>
            </a:custGeom>
            <a:solidFill>
              <a:srgbClr val="FFFFB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46" name="Freeform 94"/>
            <p:cNvSpPr>
              <a:spLocks/>
            </p:cNvSpPr>
            <p:nvPr/>
          </p:nvSpPr>
          <p:spPr bwMode="auto">
            <a:xfrm>
              <a:off x="2541" y="1880"/>
              <a:ext cx="2193" cy="2306"/>
            </a:xfrm>
            <a:custGeom>
              <a:avLst/>
              <a:gdLst>
                <a:gd name="T0" fmla="*/ 665 w 2193"/>
                <a:gd name="T1" fmla="*/ 2257 h 2306"/>
                <a:gd name="T2" fmla="*/ 722 w 2193"/>
                <a:gd name="T3" fmla="*/ 2249 h 2306"/>
                <a:gd name="T4" fmla="*/ 793 w 2193"/>
                <a:gd name="T5" fmla="*/ 2292 h 2306"/>
                <a:gd name="T6" fmla="*/ 878 w 2193"/>
                <a:gd name="T7" fmla="*/ 2278 h 2306"/>
                <a:gd name="T8" fmla="*/ 955 w 2193"/>
                <a:gd name="T9" fmla="*/ 2264 h 2306"/>
                <a:gd name="T10" fmla="*/ 1139 w 2193"/>
                <a:gd name="T11" fmla="*/ 2228 h 2306"/>
                <a:gd name="T12" fmla="*/ 1189 w 2193"/>
                <a:gd name="T13" fmla="*/ 2221 h 2306"/>
                <a:gd name="T14" fmla="*/ 1309 w 2193"/>
                <a:gd name="T15" fmla="*/ 2242 h 2306"/>
                <a:gd name="T16" fmla="*/ 1380 w 2193"/>
                <a:gd name="T17" fmla="*/ 2228 h 2306"/>
                <a:gd name="T18" fmla="*/ 1422 w 2193"/>
                <a:gd name="T19" fmla="*/ 2200 h 2306"/>
                <a:gd name="T20" fmla="*/ 1486 w 2193"/>
                <a:gd name="T21" fmla="*/ 2150 h 2306"/>
                <a:gd name="T22" fmla="*/ 1479 w 2193"/>
                <a:gd name="T23" fmla="*/ 2101 h 2306"/>
                <a:gd name="T24" fmla="*/ 1493 w 2193"/>
                <a:gd name="T25" fmla="*/ 1974 h 2306"/>
                <a:gd name="T26" fmla="*/ 1514 w 2193"/>
                <a:gd name="T27" fmla="*/ 1910 h 2306"/>
                <a:gd name="T28" fmla="*/ 1479 w 2193"/>
                <a:gd name="T29" fmla="*/ 1811 h 2306"/>
                <a:gd name="T30" fmla="*/ 1458 w 2193"/>
                <a:gd name="T31" fmla="*/ 1669 h 2306"/>
                <a:gd name="T32" fmla="*/ 1408 w 2193"/>
                <a:gd name="T33" fmla="*/ 1535 h 2306"/>
                <a:gd name="T34" fmla="*/ 1401 w 2193"/>
                <a:gd name="T35" fmla="*/ 1379 h 2306"/>
                <a:gd name="T36" fmla="*/ 1472 w 2193"/>
                <a:gd name="T37" fmla="*/ 1266 h 2306"/>
                <a:gd name="T38" fmla="*/ 1592 w 2193"/>
                <a:gd name="T39" fmla="*/ 1216 h 2306"/>
                <a:gd name="T40" fmla="*/ 1769 w 2193"/>
                <a:gd name="T41" fmla="*/ 1132 h 2306"/>
                <a:gd name="T42" fmla="*/ 1925 w 2193"/>
                <a:gd name="T43" fmla="*/ 1075 h 2306"/>
                <a:gd name="T44" fmla="*/ 1981 w 2193"/>
                <a:gd name="T45" fmla="*/ 1125 h 2306"/>
                <a:gd name="T46" fmla="*/ 2038 w 2193"/>
                <a:gd name="T47" fmla="*/ 1181 h 2306"/>
                <a:gd name="T48" fmla="*/ 2172 w 2193"/>
                <a:gd name="T49" fmla="*/ 1160 h 2306"/>
                <a:gd name="T50" fmla="*/ 2186 w 2193"/>
                <a:gd name="T51" fmla="*/ 1040 h 2306"/>
                <a:gd name="T52" fmla="*/ 2123 w 2193"/>
                <a:gd name="T53" fmla="*/ 948 h 2306"/>
                <a:gd name="T54" fmla="*/ 2073 w 2193"/>
                <a:gd name="T55" fmla="*/ 919 h 2306"/>
                <a:gd name="T56" fmla="*/ 2016 w 2193"/>
                <a:gd name="T57" fmla="*/ 955 h 2306"/>
                <a:gd name="T58" fmla="*/ 1861 w 2193"/>
                <a:gd name="T59" fmla="*/ 912 h 2306"/>
                <a:gd name="T60" fmla="*/ 1670 w 2193"/>
                <a:gd name="T61" fmla="*/ 912 h 2306"/>
                <a:gd name="T62" fmla="*/ 1592 w 2193"/>
                <a:gd name="T63" fmla="*/ 827 h 2306"/>
                <a:gd name="T64" fmla="*/ 1528 w 2193"/>
                <a:gd name="T65" fmla="*/ 757 h 2306"/>
                <a:gd name="T66" fmla="*/ 1281 w 2193"/>
                <a:gd name="T67" fmla="*/ 742 h 2306"/>
                <a:gd name="T68" fmla="*/ 1076 w 2193"/>
                <a:gd name="T69" fmla="*/ 700 h 2306"/>
                <a:gd name="T70" fmla="*/ 871 w 2193"/>
                <a:gd name="T71" fmla="*/ 665 h 2306"/>
                <a:gd name="T72" fmla="*/ 637 w 2193"/>
                <a:gd name="T73" fmla="*/ 636 h 2306"/>
                <a:gd name="T74" fmla="*/ 531 w 2193"/>
                <a:gd name="T75" fmla="*/ 608 h 2306"/>
                <a:gd name="T76" fmla="*/ 375 w 2193"/>
                <a:gd name="T77" fmla="*/ 530 h 2306"/>
                <a:gd name="T78" fmla="*/ 227 w 2193"/>
                <a:gd name="T79" fmla="*/ 495 h 2306"/>
                <a:gd name="T80" fmla="*/ 142 w 2193"/>
                <a:gd name="T81" fmla="*/ 367 h 2306"/>
                <a:gd name="T82" fmla="*/ 92 w 2193"/>
                <a:gd name="T83" fmla="*/ 283 h 2306"/>
                <a:gd name="T84" fmla="*/ 71 w 2193"/>
                <a:gd name="T85" fmla="*/ 148 h 2306"/>
                <a:gd name="T86" fmla="*/ 149 w 2193"/>
                <a:gd name="T87" fmla="*/ 56 h 2306"/>
                <a:gd name="T88" fmla="*/ 149 w 2193"/>
                <a:gd name="T89" fmla="*/ 14 h 2306"/>
                <a:gd name="T90" fmla="*/ 50 w 2193"/>
                <a:gd name="T91" fmla="*/ 120 h 2306"/>
                <a:gd name="T92" fmla="*/ 29 w 2193"/>
                <a:gd name="T93" fmla="*/ 233 h 2306"/>
                <a:gd name="T94" fmla="*/ 8 w 2193"/>
                <a:gd name="T95" fmla="*/ 502 h 2306"/>
                <a:gd name="T96" fmla="*/ 177 w 2193"/>
                <a:gd name="T97" fmla="*/ 849 h 2306"/>
                <a:gd name="T98" fmla="*/ 404 w 2193"/>
                <a:gd name="T99" fmla="*/ 1224 h 2306"/>
                <a:gd name="T100" fmla="*/ 602 w 2193"/>
                <a:gd name="T101" fmla="*/ 1761 h 2306"/>
                <a:gd name="T102" fmla="*/ 694 w 2193"/>
                <a:gd name="T103" fmla="*/ 2073 h 2306"/>
                <a:gd name="T104" fmla="*/ 672 w 2193"/>
                <a:gd name="T105" fmla="*/ 2207 h 230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2193"/>
                <a:gd name="T160" fmla="*/ 0 h 2306"/>
                <a:gd name="T161" fmla="*/ 2193 w 2193"/>
                <a:gd name="T162" fmla="*/ 2306 h 230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2193" h="2306">
                  <a:moveTo>
                    <a:pt x="651" y="2221"/>
                  </a:moveTo>
                  <a:lnTo>
                    <a:pt x="651" y="2235"/>
                  </a:lnTo>
                  <a:lnTo>
                    <a:pt x="658" y="2249"/>
                  </a:lnTo>
                  <a:lnTo>
                    <a:pt x="665" y="2257"/>
                  </a:lnTo>
                  <a:lnTo>
                    <a:pt x="665" y="2235"/>
                  </a:lnTo>
                  <a:lnTo>
                    <a:pt x="672" y="2228"/>
                  </a:lnTo>
                  <a:lnTo>
                    <a:pt x="701" y="2228"/>
                  </a:lnTo>
                  <a:lnTo>
                    <a:pt x="722" y="2249"/>
                  </a:lnTo>
                  <a:lnTo>
                    <a:pt x="743" y="2264"/>
                  </a:lnTo>
                  <a:lnTo>
                    <a:pt x="764" y="2271"/>
                  </a:lnTo>
                  <a:lnTo>
                    <a:pt x="786" y="2271"/>
                  </a:lnTo>
                  <a:lnTo>
                    <a:pt x="793" y="2292"/>
                  </a:lnTo>
                  <a:lnTo>
                    <a:pt x="807" y="2306"/>
                  </a:lnTo>
                  <a:lnTo>
                    <a:pt x="828" y="2306"/>
                  </a:lnTo>
                  <a:lnTo>
                    <a:pt x="849" y="2292"/>
                  </a:lnTo>
                  <a:lnTo>
                    <a:pt x="878" y="2278"/>
                  </a:lnTo>
                  <a:lnTo>
                    <a:pt x="885" y="2271"/>
                  </a:lnTo>
                  <a:lnTo>
                    <a:pt x="906" y="2271"/>
                  </a:lnTo>
                  <a:lnTo>
                    <a:pt x="934" y="2264"/>
                  </a:lnTo>
                  <a:lnTo>
                    <a:pt x="955" y="2264"/>
                  </a:lnTo>
                  <a:lnTo>
                    <a:pt x="991" y="2257"/>
                  </a:lnTo>
                  <a:lnTo>
                    <a:pt x="1026" y="2242"/>
                  </a:lnTo>
                  <a:lnTo>
                    <a:pt x="1040" y="2228"/>
                  </a:lnTo>
                  <a:lnTo>
                    <a:pt x="1139" y="2228"/>
                  </a:lnTo>
                  <a:lnTo>
                    <a:pt x="1161" y="2235"/>
                  </a:lnTo>
                  <a:lnTo>
                    <a:pt x="1182" y="2235"/>
                  </a:lnTo>
                  <a:lnTo>
                    <a:pt x="1189" y="2228"/>
                  </a:lnTo>
                  <a:lnTo>
                    <a:pt x="1189" y="2221"/>
                  </a:lnTo>
                  <a:lnTo>
                    <a:pt x="1217" y="2221"/>
                  </a:lnTo>
                  <a:lnTo>
                    <a:pt x="1245" y="2228"/>
                  </a:lnTo>
                  <a:lnTo>
                    <a:pt x="1281" y="2235"/>
                  </a:lnTo>
                  <a:lnTo>
                    <a:pt x="1309" y="2242"/>
                  </a:lnTo>
                  <a:lnTo>
                    <a:pt x="1337" y="2242"/>
                  </a:lnTo>
                  <a:lnTo>
                    <a:pt x="1344" y="2228"/>
                  </a:lnTo>
                  <a:lnTo>
                    <a:pt x="1352" y="2221"/>
                  </a:lnTo>
                  <a:lnTo>
                    <a:pt x="1380" y="2228"/>
                  </a:lnTo>
                  <a:lnTo>
                    <a:pt x="1408" y="2228"/>
                  </a:lnTo>
                  <a:lnTo>
                    <a:pt x="1415" y="2221"/>
                  </a:lnTo>
                  <a:lnTo>
                    <a:pt x="1415" y="2207"/>
                  </a:lnTo>
                  <a:lnTo>
                    <a:pt x="1422" y="2200"/>
                  </a:lnTo>
                  <a:lnTo>
                    <a:pt x="1507" y="2200"/>
                  </a:lnTo>
                  <a:lnTo>
                    <a:pt x="1507" y="2193"/>
                  </a:lnTo>
                  <a:lnTo>
                    <a:pt x="1486" y="2172"/>
                  </a:lnTo>
                  <a:lnTo>
                    <a:pt x="1486" y="2150"/>
                  </a:lnTo>
                  <a:lnTo>
                    <a:pt x="1479" y="2136"/>
                  </a:lnTo>
                  <a:lnTo>
                    <a:pt x="1486" y="2122"/>
                  </a:lnTo>
                  <a:lnTo>
                    <a:pt x="1493" y="2115"/>
                  </a:lnTo>
                  <a:lnTo>
                    <a:pt x="1479" y="2101"/>
                  </a:lnTo>
                  <a:lnTo>
                    <a:pt x="1465" y="2080"/>
                  </a:lnTo>
                  <a:lnTo>
                    <a:pt x="1479" y="2058"/>
                  </a:lnTo>
                  <a:lnTo>
                    <a:pt x="1493" y="2030"/>
                  </a:lnTo>
                  <a:lnTo>
                    <a:pt x="1493" y="1974"/>
                  </a:lnTo>
                  <a:lnTo>
                    <a:pt x="1486" y="1952"/>
                  </a:lnTo>
                  <a:lnTo>
                    <a:pt x="1479" y="1938"/>
                  </a:lnTo>
                  <a:lnTo>
                    <a:pt x="1500" y="1917"/>
                  </a:lnTo>
                  <a:lnTo>
                    <a:pt x="1514" y="1910"/>
                  </a:lnTo>
                  <a:lnTo>
                    <a:pt x="1521" y="1896"/>
                  </a:lnTo>
                  <a:lnTo>
                    <a:pt x="1514" y="1882"/>
                  </a:lnTo>
                  <a:lnTo>
                    <a:pt x="1500" y="1860"/>
                  </a:lnTo>
                  <a:lnTo>
                    <a:pt x="1479" y="1811"/>
                  </a:lnTo>
                  <a:lnTo>
                    <a:pt x="1479" y="1768"/>
                  </a:lnTo>
                  <a:lnTo>
                    <a:pt x="1472" y="1733"/>
                  </a:lnTo>
                  <a:lnTo>
                    <a:pt x="1472" y="1676"/>
                  </a:lnTo>
                  <a:lnTo>
                    <a:pt x="1458" y="1669"/>
                  </a:lnTo>
                  <a:lnTo>
                    <a:pt x="1444" y="1641"/>
                  </a:lnTo>
                  <a:lnTo>
                    <a:pt x="1444" y="1577"/>
                  </a:lnTo>
                  <a:lnTo>
                    <a:pt x="1422" y="1549"/>
                  </a:lnTo>
                  <a:lnTo>
                    <a:pt x="1408" y="1535"/>
                  </a:lnTo>
                  <a:lnTo>
                    <a:pt x="1401" y="1507"/>
                  </a:lnTo>
                  <a:lnTo>
                    <a:pt x="1394" y="1471"/>
                  </a:lnTo>
                  <a:lnTo>
                    <a:pt x="1394" y="1429"/>
                  </a:lnTo>
                  <a:lnTo>
                    <a:pt x="1401" y="1379"/>
                  </a:lnTo>
                  <a:lnTo>
                    <a:pt x="1408" y="1344"/>
                  </a:lnTo>
                  <a:lnTo>
                    <a:pt x="1422" y="1301"/>
                  </a:lnTo>
                  <a:lnTo>
                    <a:pt x="1451" y="1273"/>
                  </a:lnTo>
                  <a:lnTo>
                    <a:pt x="1472" y="1266"/>
                  </a:lnTo>
                  <a:lnTo>
                    <a:pt x="1500" y="1252"/>
                  </a:lnTo>
                  <a:lnTo>
                    <a:pt x="1521" y="1245"/>
                  </a:lnTo>
                  <a:lnTo>
                    <a:pt x="1550" y="1231"/>
                  </a:lnTo>
                  <a:lnTo>
                    <a:pt x="1592" y="1216"/>
                  </a:lnTo>
                  <a:lnTo>
                    <a:pt x="1627" y="1195"/>
                  </a:lnTo>
                  <a:lnTo>
                    <a:pt x="1656" y="1181"/>
                  </a:lnTo>
                  <a:lnTo>
                    <a:pt x="1741" y="1153"/>
                  </a:lnTo>
                  <a:lnTo>
                    <a:pt x="1769" y="1132"/>
                  </a:lnTo>
                  <a:lnTo>
                    <a:pt x="1825" y="1103"/>
                  </a:lnTo>
                  <a:lnTo>
                    <a:pt x="1861" y="1089"/>
                  </a:lnTo>
                  <a:lnTo>
                    <a:pt x="1903" y="1082"/>
                  </a:lnTo>
                  <a:lnTo>
                    <a:pt x="1925" y="1075"/>
                  </a:lnTo>
                  <a:lnTo>
                    <a:pt x="1960" y="1075"/>
                  </a:lnTo>
                  <a:lnTo>
                    <a:pt x="1974" y="1089"/>
                  </a:lnTo>
                  <a:lnTo>
                    <a:pt x="1974" y="1103"/>
                  </a:lnTo>
                  <a:lnTo>
                    <a:pt x="1981" y="1125"/>
                  </a:lnTo>
                  <a:lnTo>
                    <a:pt x="1981" y="1160"/>
                  </a:lnTo>
                  <a:lnTo>
                    <a:pt x="1995" y="1174"/>
                  </a:lnTo>
                  <a:lnTo>
                    <a:pt x="2009" y="1181"/>
                  </a:lnTo>
                  <a:lnTo>
                    <a:pt x="2038" y="1181"/>
                  </a:lnTo>
                  <a:lnTo>
                    <a:pt x="2059" y="1188"/>
                  </a:lnTo>
                  <a:lnTo>
                    <a:pt x="2116" y="1188"/>
                  </a:lnTo>
                  <a:lnTo>
                    <a:pt x="2158" y="1174"/>
                  </a:lnTo>
                  <a:lnTo>
                    <a:pt x="2172" y="1160"/>
                  </a:lnTo>
                  <a:lnTo>
                    <a:pt x="2193" y="1117"/>
                  </a:lnTo>
                  <a:lnTo>
                    <a:pt x="2193" y="1096"/>
                  </a:lnTo>
                  <a:lnTo>
                    <a:pt x="2186" y="1061"/>
                  </a:lnTo>
                  <a:lnTo>
                    <a:pt x="2186" y="1040"/>
                  </a:lnTo>
                  <a:lnTo>
                    <a:pt x="2172" y="1018"/>
                  </a:lnTo>
                  <a:lnTo>
                    <a:pt x="2123" y="969"/>
                  </a:lnTo>
                  <a:lnTo>
                    <a:pt x="2116" y="955"/>
                  </a:lnTo>
                  <a:lnTo>
                    <a:pt x="2123" y="948"/>
                  </a:lnTo>
                  <a:lnTo>
                    <a:pt x="2123" y="933"/>
                  </a:lnTo>
                  <a:lnTo>
                    <a:pt x="2116" y="926"/>
                  </a:lnTo>
                  <a:lnTo>
                    <a:pt x="2094" y="919"/>
                  </a:lnTo>
                  <a:lnTo>
                    <a:pt x="2073" y="919"/>
                  </a:lnTo>
                  <a:lnTo>
                    <a:pt x="2052" y="941"/>
                  </a:lnTo>
                  <a:lnTo>
                    <a:pt x="2045" y="955"/>
                  </a:lnTo>
                  <a:lnTo>
                    <a:pt x="2031" y="962"/>
                  </a:lnTo>
                  <a:lnTo>
                    <a:pt x="2016" y="955"/>
                  </a:lnTo>
                  <a:lnTo>
                    <a:pt x="1995" y="948"/>
                  </a:lnTo>
                  <a:lnTo>
                    <a:pt x="1974" y="933"/>
                  </a:lnTo>
                  <a:lnTo>
                    <a:pt x="1910" y="933"/>
                  </a:lnTo>
                  <a:lnTo>
                    <a:pt x="1861" y="912"/>
                  </a:lnTo>
                  <a:lnTo>
                    <a:pt x="1833" y="905"/>
                  </a:lnTo>
                  <a:lnTo>
                    <a:pt x="1811" y="898"/>
                  </a:lnTo>
                  <a:lnTo>
                    <a:pt x="1755" y="898"/>
                  </a:lnTo>
                  <a:lnTo>
                    <a:pt x="1670" y="912"/>
                  </a:lnTo>
                  <a:lnTo>
                    <a:pt x="1627" y="891"/>
                  </a:lnTo>
                  <a:lnTo>
                    <a:pt x="1599" y="870"/>
                  </a:lnTo>
                  <a:lnTo>
                    <a:pt x="1599" y="849"/>
                  </a:lnTo>
                  <a:lnTo>
                    <a:pt x="1592" y="827"/>
                  </a:lnTo>
                  <a:lnTo>
                    <a:pt x="1578" y="806"/>
                  </a:lnTo>
                  <a:lnTo>
                    <a:pt x="1557" y="778"/>
                  </a:lnTo>
                  <a:lnTo>
                    <a:pt x="1543" y="764"/>
                  </a:lnTo>
                  <a:lnTo>
                    <a:pt x="1528" y="757"/>
                  </a:lnTo>
                  <a:lnTo>
                    <a:pt x="1507" y="750"/>
                  </a:lnTo>
                  <a:lnTo>
                    <a:pt x="1444" y="750"/>
                  </a:lnTo>
                  <a:lnTo>
                    <a:pt x="1380" y="742"/>
                  </a:lnTo>
                  <a:lnTo>
                    <a:pt x="1281" y="742"/>
                  </a:lnTo>
                  <a:lnTo>
                    <a:pt x="1224" y="735"/>
                  </a:lnTo>
                  <a:lnTo>
                    <a:pt x="1161" y="721"/>
                  </a:lnTo>
                  <a:lnTo>
                    <a:pt x="1118" y="714"/>
                  </a:lnTo>
                  <a:lnTo>
                    <a:pt x="1076" y="700"/>
                  </a:lnTo>
                  <a:lnTo>
                    <a:pt x="1026" y="700"/>
                  </a:lnTo>
                  <a:lnTo>
                    <a:pt x="984" y="686"/>
                  </a:lnTo>
                  <a:lnTo>
                    <a:pt x="934" y="672"/>
                  </a:lnTo>
                  <a:lnTo>
                    <a:pt x="871" y="665"/>
                  </a:lnTo>
                  <a:lnTo>
                    <a:pt x="807" y="650"/>
                  </a:lnTo>
                  <a:lnTo>
                    <a:pt x="757" y="643"/>
                  </a:lnTo>
                  <a:lnTo>
                    <a:pt x="701" y="636"/>
                  </a:lnTo>
                  <a:lnTo>
                    <a:pt x="637" y="636"/>
                  </a:lnTo>
                  <a:lnTo>
                    <a:pt x="609" y="629"/>
                  </a:lnTo>
                  <a:lnTo>
                    <a:pt x="581" y="629"/>
                  </a:lnTo>
                  <a:lnTo>
                    <a:pt x="552" y="622"/>
                  </a:lnTo>
                  <a:lnTo>
                    <a:pt x="531" y="608"/>
                  </a:lnTo>
                  <a:lnTo>
                    <a:pt x="496" y="580"/>
                  </a:lnTo>
                  <a:lnTo>
                    <a:pt x="453" y="544"/>
                  </a:lnTo>
                  <a:lnTo>
                    <a:pt x="418" y="537"/>
                  </a:lnTo>
                  <a:lnTo>
                    <a:pt x="375" y="530"/>
                  </a:lnTo>
                  <a:lnTo>
                    <a:pt x="326" y="523"/>
                  </a:lnTo>
                  <a:lnTo>
                    <a:pt x="283" y="509"/>
                  </a:lnTo>
                  <a:lnTo>
                    <a:pt x="255" y="509"/>
                  </a:lnTo>
                  <a:lnTo>
                    <a:pt x="227" y="495"/>
                  </a:lnTo>
                  <a:lnTo>
                    <a:pt x="191" y="466"/>
                  </a:lnTo>
                  <a:lnTo>
                    <a:pt x="163" y="438"/>
                  </a:lnTo>
                  <a:lnTo>
                    <a:pt x="149" y="403"/>
                  </a:lnTo>
                  <a:lnTo>
                    <a:pt x="142" y="367"/>
                  </a:lnTo>
                  <a:lnTo>
                    <a:pt x="128" y="339"/>
                  </a:lnTo>
                  <a:lnTo>
                    <a:pt x="114" y="318"/>
                  </a:lnTo>
                  <a:lnTo>
                    <a:pt x="107" y="297"/>
                  </a:lnTo>
                  <a:lnTo>
                    <a:pt x="92" y="283"/>
                  </a:lnTo>
                  <a:lnTo>
                    <a:pt x="78" y="261"/>
                  </a:lnTo>
                  <a:lnTo>
                    <a:pt x="64" y="233"/>
                  </a:lnTo>
                  <a:lnTo>
                    <a:pt x="64" y="176"/>
                  </a:lnTo>
                  <a:lnTo>
                    <a:pt x="71" y="148"/>
                  </a:lnTo>
                  <a:lnTo>
                    <a:pt x="85" y="127"/>
                  </a:lnTo>
                  <a:lnTo>
                    <a:pt x="100" y="99"/>
                  </a:lnTo>
                  <a:lnTo>
                    <a:pt x="135" y="63"/>
                  </a:lnTo>
                  <a:lnTo>
                    <a:pt x="149" y="56"/>
                  </a:lnTo>
                  <a:lnTo>
                    <a:pt x="156" y="42"/>
                  </a:lnTo>
                  <a:lnTo>
                    <a:pt x="163" y="14"/>
                  </a:lnTo>
                  <a:lnTo>
                    <a:pt x="163" y="0"/>
                  </a:lnTo>
                  <a:lnTo>
                    <a:pt x="149" y="14"/>
                  </a:lnTo>
                  <a:lnTo>
                    <a:pt x="135" y="42"/>
                  </a:lnTo>
                  <a:lnTo>
                    <a:pt x="92" y="84"/>
                  </a:lnTo>
                  <a:lnTo>
                    <a:pt x="64" y="106"/>
                  </a:lnTo>
                  <a:lnTo>
                    <a:pt x="50" y="120"/>
                  </a:lnTo>
                  <a:lnTo>
                    <a:pt x="43" y="155"/>
                  </a:lnTo>
                  <a:lnTo>
                    <a:pt x="36" y="176"/>
                  </a:lnTo>
                  <a:lnTo>
                    <a:pt x="36" y="212"/>
                  </a:lnTo>
                  <a:lnTo>
                    <a:pt x="29" y="233"/>
                  </a:lnTo>
                  <a:lnTo>
                    <a:pt x="29" y="268"/>
                  </a:lnTo>
                  <a:lnTo>
                    <a:pt x="15" y="339"/>
                  </a:lnTo>
                  <a:lnTo>
                    <a:pt x="0" y="417"/>
                  </a:lnTo>
                  <a:lnTo>
                    <a:pt x="8" y="502"/>
                  </a:lnTo>
                  <a:lnTo>
                    <a:pt x="29" y="580"/>
                  </a:lnTo>
                  <a:lnTo>
                    <a:pt x="71" y="658"/>
                  </a:lnTo>
                  <a:lnTo>
                    <a:pt x="121" y="750"/>
                  </a:lnTo>
                  <a:lnTo>
                    <a:pt x="177" y="849"/>
                  </a:lnTo>
                  <a:lnTo>
                    <a:pt x="206" y="905"/>
                  </a:lnTo>
                  <a:lnTo>
                    <a:pt x="248" y="962"/>
                  </a:lnTo>
                  <a:lnTo>
                    <a:pt x="326" y="1089"/>
                  </a:lnTo>
                  <a:lnTo>
                    <a:pt x="404" y="1224"/>
                  </a:lnTo>
                  <a:lnTo>
                    <a:pt x="467" y="1351"/>
                  </a:lnTo>
                  <a:lnTo>
                    <a:pt x="517" y="1485"/>
                  </a:lnTo>
                  <a:lnTo>
                    <a:pt x="559" y="1634"/>
                  </a:lnTo>
                  <a:lnTo>
                    <a:pt x="602" y="1761"/>
                  </a:lnTo>
                  <a:lnTo>
                    <a:pt x="616" y="1818"/>
                  </a:lnTo>
                  <a:lnTo>
                    <a:pt x="630" y="1867"/>
                  </a:lnTo>
                  <a:lnTo>
                    <a:pt x="665" y="1966"/>
                  </a:lnTo>
                  <a:lnTo>
                    <a:pt x="694" y="2073"/>
                  </a:lnTo>
                  <a:lnTo>
                    <a:pt x="729" y="2179"/>
                  </a:lnTo>
                  <a:lnTo>
                    <a:pt x="736" y="2186"/>
                  </a:lnTo>
                  <a:lnTo>
                    <a:pt x="729" y="2193"/>
                  </a:lnTo>
                  <a:lnTo>
                    <a:pt x="672" y="2207"/>
                  </a:lnTo>
                  <a:lnTo>
                    <a:pt x="651" y="2221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47" name="Freeform 95"/>
            <p:cNvSpPr>
              <a:spLocks/>
            </p:cNvSpPr>
            <p:nvPr/>
          </p:nvSpPr>
          <p:spPr bwMode="auto">
            <a:xfrm>
              <a:off x="2655" y="1533"/>
              <a:ext cx="35" cy="92"/>
            </a:xfrm>
            <a:custGeom>
              <a:avLst/>
              <a:gdLst>
                <a:gd name="T0" fmla="*/ 28 w 35"/>
                <a:gd name="T1" fmla="*/ 21 h 92"/>
                <a:gd name="T2" fmla="*/ 28 w 35"/>
                <a:gd name="T3" fmla="*/ 14 h 92"/>
                <a:gd name="T4" fmla="*/ 21 w 35"/>
                <a:gd name="T5" fmla="*/ 7 h 92"/>
                <a:gd name="T6" fmla="*/ 21 w 35"/>
                <a:gd name="T7" fmla="*/ 0 h 92"/>
                <a:gd name="T8" fmla="*/ 14 w 35"/>
                <a:gd name="T9" fmla="*/ 7 h 92"/>
                <a:gd name="T10" fmla="*/ 7 w 35"/>
                <a:gd name="T11" fmla="*/ 28 h 92"/>
                <a:gd name="T12" fmla="*/ 0 w 35"/>
                <a:gd name="T13" fmla="*/ 56 h 92"/>
                <a:gd name="T14" fmla="*/ 0 w 35"/>
                <a:gd name="T15" fmla="*/ 78 h 92"/>
                <a:gd name="T16" fmla="*/ 14 w 35"/>
                <a:gd name="T17" fmla="*/ 92 h 92"/>
                <a:gd name="T18" fmla="*/ 21 w 35"/>
                <a:gd name="T19" fmla="*/ 85 h 92"/>
                <a:gd name="T20" fmla="*/ 28 w 35"/>
                <a:gd name="T21" fmla="*/ 71 h 92"/>
                <a:gd name="T22" fmla="*/ 28 w 35"/>
                <a:gd name="T23" fmla="*/ 42 h 92"/>
                <a:gd name="T24" fmla="*/ 35 w 35"/>
                <a:gd name="T25" fmla="*/ 35 h 92"/>
                <a:gd name="T26" fmla="*/ 35 w 35"/>
                <a:gd name="T27" fmla="*/ 28 h 92"/>
                <a:gd name="T28" fmla="*/ 28 w 35"/>
                <a:gd name="T29" fmla="*/ 21 h 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5"/>
                <a:gd name="T46" fmla="*/ 0 h 92"/>
                <a:gd name="T47" fmla="*/ 35 w 35"/>
                <a:gd name="T48" fmla="*/ 92 h 9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5" h="92">
                  <a:moveTo>
                    <a:pt x="28" y="21"/>
                  </a:moveTo>
                  <a:lnTo>
                    <a:pt x="28" y="14"/>
                  </a:lnTo>
                  <a:lnTo>
                    <a:pt x="21" y="7"/>
                  </a:lnTo>
                  <a:lnTo>
                    <a:pt x="21" y="0"/>
                  </a:lnTo>
                  <a:lnTo>
                    <a:pt x="14" y="7"/>
                  </a:lnTo>
                  <a:lnTo>
                    <a:pt x="7" y="28"/>
                  </a:lnTo>
                  <a:lnTo>
                    <a:pt x="0" y="56"/>
                  </a:lnTo>
                  <a:lnTo>
                    <a:pt x="0" y="78"/>
                  </a:lnTo>
                  <a:lnTo>
                    <a:pt x="14" y="92"/>
                  </a:lnTo>
                  <a:lnTo>
                    <a:pt x="21" y="85"/>
                  </a:lnTo>
                  <a:lnTo>
                    <a:pt x="28" y="71"/>
                  </a:lnTo>
                  <a:lnTo>
                    <a:pt x="28" y="42"/>
                  </a:lnTo>
                  <a:lnTo>
                    <a:pt x="35" y="35"/>
                  </a:lnTo>
                  <a:lnTo>
                    <a:pt x="35" y="28"/>
                  </a:lnTo>
                  <a:lnTo>
                    <a:pt x="28" y="21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48" name="Freeform 96"/>
            <p:cNvSpPr>
              <a:spLocks/>
            </p:cNvSpPr>
            <p:nvPr/>
          </p:nvSpPr>
          <p:spPr bwMode="auto">
            <a:xfrm>
              <a:off x="2633" y="1533"/>
              <a:ext cx="36" cy="85"/>
            </a:xfrm>
            <a:custGeom>
              <a:avLst/>
              <a:gdLst>
                <a:gd name="T0" fmla="*/ 36 w 36"/>
                <a:gd name="T1" fmla="*/ 0 h 85"/>
                <a:gd name="T2" fmla="*/ 29 w 36"/>
                <a:gd name="T3" fmla="*/ 7 h 85"/>
                <a:gd name="T4" fmla="*/ 22 w 36"/>
                <a:gd name="T5" fmla="*/ 7 h 85"/>
                <a:gd name="T6" fmla="*/ 0 w 36"/>
                <a:gd name="T7" fmla="*/ 28 h 85"/>
                <a:gd name="T8" fmla="*/ 15 w 36"/>
                <a:gd name="T9" fmla="*/ 56 h 85"/>
                <a:gd name="T10" fmla="*/ 15 w 36"/>
                <a:gd name="T11" fmla="*/ 71 h 85"/>
                <a:gd name="T12" fmla="*/ 29 w 36"/>
                <a:gd name="T13" fmla="*/ 85 h 85"/>
                <a:gd name="T14" fmla="*/ 29 w 36"/>
                <a:gd name="T15" fmla="*/ 64 h 85"/>
                <a:gd name="T16" fmla="*/ 36 w 36"/>
                <a:gd name="T17" fmla="*/ 42 h 85"/>
                <a:gd name="T18" fmla="*/ 36 w 36"/>
                <a:gd name="T19" fmla="*/ 0 h 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6"/>
                <a:gd name="T31" fmla="*/ 0 h 85"/>
                <a:gd name="T32" fmla="*/ 36 w 36"/>
                <a:gd name="T33" fmla="*/ 85 h 8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6" h="85">
                  <a:moveTo>
                    <a:pt x="36" y="0"/>
                  </a:moveTo>
                  <a:lnTo>
                    <a:pt x="29" y="7"/>
                  </a:lnTo>
                  <a:lnTo>
                    <a:pt x="22" y="7"/>
                  </a:lnTo>
                  <a:lnTo>
                    <a:pt x="0" y="28"/>
                  </a:lnTo>
                  <a:lnTo>
                    <a:pt x="15" y="56"/>
                  </a:lnTo>
                  <a:lnTo>
                    <a:pt x="15" y="71"/>
                  </a:lnTo>
                  <a:lnTo>
                    <a:pt x="29" y="85"/>
                  </a:lnTo>
                  <a:lnTo>
                    <a:pt x="29" y="64"/>
                  </a:lnTo>
                  <a:lnTo>
                    <a:pt x="36" y="42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FB3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49" name="Freeform 97"/>
            <p:cNvSpPr>
              <a:spLocks/>
            </p:cNvSpPr>
            <p:nvPr/>
          </p:nvSpPr>
          <p:spPr bwMode="auto">
            <a:xfrm>
              <a:off x="2556" y="2049"/>
              <a:ext cx="1499" cy="2099"/>
            </a:xfrm>
            <a:custGeom>
              <a:avLst/>
              <a:gdLst>
                <a:gd name="T0" fmla="*/ 622 w 1499"/>
                <a:gd name="T1" fmla="*/ 1989 h 2099"/>
                <a:gd name="T2" fmla="*/ 650 w 1499"/>
                <a:gd name="T3" fmla="*/ 2024 h 2099"/>
                <a:gd name="T4" fmla="*/ 728 w 1499"/>
                <a:gd name="T5" fmla="*/ 2038 h 2099"/>
                <a:gd name="T6" fmla="*/ 771 w 1499"/>
                <a:gd name="T7" fmla="*/ 2080 h 2099"/>
                <a:gd name="T8" fmla="*/ 834 w 1499"/>
                <a:gd name="T9" fmla="*/ 2080 h 2099"/>
                <a:gd name="T10" fmla="*/ 912 w 1499"/>
                <a:gd name="T11" fmla="*/ 2095 h 2099"/>
                <a:gd name="T12" fmla="*/ 1018 w 1499"/>
                <a:gd name="T13" fmla="*/ 2080 h 2099"/>
                <a:gd name="T14" fmla="*/ 1039 w 1499"/>
                <a:gd name="T15" fmla="*/ 2059 h 2099"/>
                <a:gd name="T16" fmla="*/ 1181 w 1499"/>
                <a:gd name="T17" fmla="*/ 2024 h 2099"/>
                <a:gd name="T18" fmla="*/ 1329 w 1499"/>
                <a:gd name="T19" fmla="*/ 2024 h 2099"/>
                <a:gd name="T20" fmla="*/ 1372 w 1499"/>
                <a:gd name="T21" fmla="*/ 1981 h 2099"/>
                <a:gd name="T22" fmla="*/ 1351 w 1499"/>
                <a:gd name="T23" fmla="*/ 1882 h 2099"/>
                <a:gd name="T24" fmla="*/ 1414 w 1499"/>
                <a:gd name="T25" fmla="*/ 1812 h 2099"/>
                <a:gd name="T26" fmla="*/ 1379 w 1499"/>
                <a:gd name="T27" fmla="*/ 1748 h 2099"/>
                <a:gd name="T28" fmla="*/ 1379 w 1499"/>
                <a:gd name="T29" fmla="*/ 1670 h 2099"/>
                <a:gd name="T30" fmla="*/ 1315 w 1499"/>
                <a:gd name="T31" fmla="*/ 1529 h 2099"/>
                <a:gd name="T32" fmla="*/ 1294 w 1499"/>
                <a:gd name="T33" fmla="*/ 1472 h 2099"/>
                <a:gd name="T34" fmla="*/ 1202 w 1499"/>
                <a:gd name="T35" fmla="*/ 1437 h 2099"/>
                <a:gd name="T36" fmla="*/ 1181 w 1499"/>
                <a:gd name="T37" fmla="*/ 1373 h 2099"/>
                <a:gd name="T38" fmla="*/ 1252 w 1499"/>
                <a:gd name="T39" fmla="*/ 1302 h 2099"/>
                <a:gd name="T40" fmla="*/ 1294 w 1499"/>
                <a:gd name="T41" fmla="*/ 1203 h 2099"/>
                <a:gd name="T42" fmla="*/ 1301 w 1499"/>
                <a:gd name="T43" fmla="*/ 1055 h 2099"/>
                <a:gd name="T44" fmla="*/ 1351 w 1499"/>
                <a:gd name="T45" fmla="*/ 998 h 2099"/>
                <a:gd name="T46" fmla="*/ 1379 w 1499"/>
                <a:gd name="T47" fmla="*/ 885 h 2099"/>
                <a:gd name="T48" fmla="*/ 1436 w 1499"/>
                <a:gd name="T49" fmla="*/ 800 h 2099"/>
                <a:gd name="T50" fmla="*/ 1499 w 1499"/>
                <a:gd name="T51" fmla="*/ 715 h 2099"/>
                <a:gd name="T52" fmla="*/ 1443 w 1499"/>
                <a:gd name="T53" fmla="*/ 672 h 2099"/>
                <a:gd name="T54" fmla="*/ 1252 w 1499"/>
                <a:gd name="T55" fmla="*/ 672 h 2099"/>
                <a:gd name="T56" fmla="*/ 1167 w 1499"/>
                <a:gd name="T57" fmla="*/ 708 h 2099"/>
                <a:gd name="T58" fmla="*/ 1082 w 1499"/>
                <a:gd name="T59" fmla="*/ 757 h 2099"/>
                <a:gd name="T60" fmla="*/ 1039 w 1499"/>
                <a:gd name="T61" fmla="*/ 814 h 2099"/>
                <a:gd name="T62" fmla="*/ 940 w 1499"/>
                <a:gd name="T63" fmla="*/ 814 h 2099"/>
                <a:gd name="T64" fmla="*/ 933 w 1499"/>
                <a:gd name="T65" fmla="*/ 757 h 2099"/>
                <a:gd name="T66" fmla="*/ 926 w 1499"/>
                <a:gd name="T67" fmla="*/ 701 h 2099"/>
                <a:gd name="T68" fmla="*/ 785 w 1499"/>
                <a:gd name="T69" fmla="*/ 651 h 2099"/>
                <a:gd name="T70" fmla="*/ 636 w 1499"/>
                <a:gd name="T71" fmla="*/ 637 h 2099"/>
                <a:gd name="T72" fmla="*/ 481 w 1499"/>
                <a:gd name="T73" fmla="*/ 729 h 2099"/>
                <a:gd name="T74" fmla="*/ 424 w 1499"/>
                <a:gd name="T75" fmla="*/ 708 h 2099"/>
                <a:gd name="T76" fmla="*/ 431 w 1499"/>
                <a:gd name="T77" fmla="*/ 637 h 2099"/>
                <a:gd name="T78" fmla="*/ 403 w 1499"/>
                <a:gd name="T79" fmla="*/ 496 h 2099"/>
                <a:gd name="T80" fmla="*/ 360 w 1499"/>
                <a:gd name="T81" fmla="*/ 425 h 2099"/>
                <a:gd name="T82" fmla="*/ 205 w 1499"/>
                <a:gd name="T83" fmla="*/ 404 h 2099"/>
                <a:gd name="T84" fmla="*/ 169 w 1499"/>
                <a:gd name="T85" fmla="*/ 404 h 2099"/>
                <a:gd name="T86" fmla="*/ 176 w 1499"/>
                <a:gd name="T87" fmla="*/ 347 h 2099"/>
                <a:gd name="T88" fmla="*/ 141 w 1499"/>
                <a:gd name="T89" fmla="*/ 297 h 2099"/>
                <a:gd name="T90" fmla="*/ 106 w 1499"/>
                <a:gd name="T91" fmla="*/ 234 h 2099"/>
                <a:gd name="T92" fmla="*/ 77 w 1499"/>
                <a:gd name="T93" fmla="*/ 149 h 2099"/>
                <a:gd name="T94" fmla="*/ 35 w 1499"/>
                <a:gd name="T95" fmla="*/ 22 h 2099"/>
                <a:gd name="T96" fmla="*/ 21 w 1499"/>
                <a:gd name="T97" fmla="*/ 0 h 2099"/>
                <a:gd name="T98" fmla="*/ 0 w 1499"/>
                <a:gd name="T99" fmla="*/ 92 h 2099"/>
                <a:gd name="T100" fmla="*/ 14 w 1499"/>
                <a:gd name="T101" fmla="*/ 255 h 2099"/>
                <a:gd name="T102" fmla="*/ 77 w 1499"/>
                <a:gd name="T103" fmla="*/ 531 h 2099"/>
                <a:gd name="T104" fmla="*/ 141 w 1499"/>
                <a:gd name="T105" fmla="*/ 637 h 2099"/>
                <a:gd name="T106" fmla="*/ 240 w 1499"/>
                <a:gd name="T107" fmla="*/ 828 h 2099"/>
                <a:gd name="T108" fmla="*/ 339 w 1499"/>
                <a:gd name="T109" fmla="*/ 1154 h 2099"/>
                <a:gd name="T110" fmla="*/ 474 w 1499"/>
                <a:gd name="T111" fmla="*/ 1437 h 2099"/>
                <a:gd name="T112" fmla="*/ 558 w 1499"/>
                <a:gd name="T113" fmla="*/ 1628 h 2099"/>
                <a:gd name="T114" fmla="*/ 629 w 1499"/>
                <a:gd name="T115" fmla="*/ 1812 h 2099"/>
                <a:gd name="T116" fmla="*/ 650 w 1499"/>
                <a:gd name="T117" fmla="*/ 1868 h 2099"/>
                <a:gd name="T118" fmla="*/ 622 w 1499"/>
                <a:gd name="T119" fmla="*/ 1939 h 209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499"/>
                <a:gd name="T181" fmla="*/ 0 h 2099"/>
                <a:gd name="T182" fmla="*/ 1499 w 1499"/>
                <a:gd name="T183" fmla="*/ 2099 h 2099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499" h="2099">
                  <a:moveTo>
                    <a:pt x="608" y="1953"/>
                  </a:moveTo>
                  <a:lnTo>
                    <a:pt x="608" y="1967"/>
                  </a:lnTo>
                  <a:lnTo>
                    <a:pt x="622" y="1989"/>
                  </a:lnTo>
                  <a:lnTo>
                    <a:pt x="629" y="2003"/>
                  </a:lnTo>
                  <a:lnTo>
                    <a:pt x="643" y="2010"/>
                  </a:lnTo>
                  <a:lnTo>
                    <a:pt x="650" y="2024"/>
                  </a:lnTo>
                  <a:lnTo>
                    <a:pt x="650" y="2031"/>
                  </a:lnTo>
                  <a:lnTo>
                    <a:pt x="657" y="2038"/>
                  </a:lnTo>
                  <a:lnTo>
                    <a:pt x="728" y="2038"/>
                  </a:lnTo>
                  <a:lnTo>
                    <a:pt x="749" y="2052"/>
                  </a:lnTo>
                  <a:lnTo>
                    <a:pt x="764" y="2066"/>
                  </a:lnTo>
                  <a:lnTo>
                    <a:pt x="771" y="2080"/>
                  </a:lnTo>
                  <a:lnTo>
                    <a:pt x="785" y="2088"/>
                  </a:lnTo>
                  <a:lnTo>
                    <a:pt x="806" y="2088"/>
                  </a:lnTo>
                  <a:lnTo>
                    <a:pt x="834" y="2080"/>
                  </a:lnTo>
                  <a:lnTo>
                    <a:pt x="891" y="2080"/>
                  </a:lnTo>
                  <a:lnTo>
                    <a:pt x="905" y="2088"/>
                  </a:lnTo>
                  <a:lnTo>
                    <a:pt x="912" y="2095"/>
                  </a:lnTo>
                  <a:lnTo>
                    <a:pt x="950" y="2099"/>
                  </a:lnTo>
                  <a:lnTo>
                    <a:pt x="1004" y="2095"/>
                  </a:lnTo>
                  <a:lnTo>
                    <a:pt x="1018" y="2080"/>
                  </a:lnTo>
                  <a:lnTo>
                    <a:pt x="1032" y="2073"/>
                  </a:lnTo>
                  <a:lnTo>
                    <a:pt x="1039" y="2066"/>
                  </a:lnTo>
                  <a:lnTo>
                    <a:pt x="1039" y="2059"/>
                  </a:lnTo>
                  <a:lnTo>
                    <a:pt x="1068" y="2045"/>
                  </a:lnTo>
                  <a:lnTo>
                    <a:pt x="1096" y="2024"/>
                  </a:lnTo>
                  <a:lnTo>
                    <a:pt x="1181" y="2024"/>
                  </a:lnTo>
                  <a:lnTo>
                    <a:pt x="1245" y="2031"/>
                  </a:lnTo>
                  <a:lnTo>
                    <a:pt x="1315" y="2031"/>
                  </a:lnTo>
                  <a:lnTo>
                    <a:pt x="1329" y="2024"/>
                  </a:lnTo>
                  <a:lnTo>
                    <a:pt x="1344" y="2010"/>
                  </a:lnTo>
                  <a:lnTo>
                    <a:pt x="1365" y="1996"/>
                  </a:lnTo>
                  <a:lnTo>
                    <a:pt x="1372" y="1981"/>
                  </a:lnTo>
                  <a:lnTo>
                    <a:pt x="1358" y="1925"/>
                  </a:lnTo>
                  <a:lnTo>
                    <a:pt x="1351" y="1904"/>
                  </a:lnTo>
                  <a:lnTo>
                    <a:pt x="1351" y="1882"/>
                  </a:lnTo>
                  <a:lnTo>
                    <a:pt x="1372" y="1875"/>
                  </a:lnTo>
                  <a:lnTo>
                    <a:pt x="1400" y="1868"/>
                  </a:lnTo>
                  <a:lnTo>
                    <a:pt x="1414" y="1812"/>
                  </a:lnTo>
                  <a:lnTo>
                    <a:pt x="1400" y="1769"/>
                  </a:lnTo>
                  <a:lnTo>
                    <a:pt x="1386" y="1762"/>
                  </a:lnTo>
                  <a:lnTo>
                    <a:pt x="1379" y="1748"/>
                  </a:lnTo>
                  <a:lnTo>
                    <a:pt x="1386" y="1734"/>
                  </a:lnTo>
                  <a:lnTo>
                    <a:pt x="1386" y="1713"/>
                  </a:lnTo>
                  <a:lnTo>
                    <a:pt x="1379" y="1670"/>
                  </a:lnTo>
                  <a:lnTo>
                    <a:pt x="1365" y="1628"/>
                  </a:lnTo>
                  <a:lnTo>
                    <a:pt x="1358" y="1592"/>
                  </a:lnTo>
                  <a:lnTo>
                    <a:pt x="1315" y="1529"/>
                  </a:lnTo>
                  <a:lnTo>
                    <a:pt x="1308" y="1507"/>
                  </a:lnTo>
                  <a:lnTo>
                    <a:pt x="1308" y="1486"/>
                  </a:lnTo>
                  <a:lnTo>
                    <a:pt x="1294" y="1472"/>
                  </a:lnTo>
                  <a:lnTo>
                    <a:pt x="1280" y="1465"/>
                  </a:lnTo>
                  <a:lnTo>
                    <a:pt x="1223" y="1451"/>
                  </a:lnTo>
                  <a:lnTo>
                    <a:pt x="1202" y="1437"/>
                  </a:lnTo>
                  <a:lnTo>
                    <a:pt x="1174" y="1408"/>
                  </a:lnTo>
                  <a:lnTo>
                    <a:pt x="1174" y="1387"/>
                  </a:lnTo>
                  <a:lnTo>
                    <a:pt x="1181" y="1373"/>
                  </a:lnTo>
                  <a:lnTo>
                    <a:pt x="1202" y="1359"/>
                  </a:lnTo>
                  <a:lnTo>
                    <a:pt x="1230" y="1331"/>
                  </a:lnTo>
                  <a:lnTo>
                    <a:pt x="1252" y="1302"/>
                  </a:lnTo>
                  <a:lnTo>
                    <a:pt x="1273" y="1267"/>
                  </a:lnTo>
                  <a:lnTo>
                    <a:pt x="1287" y="1239"/>
                  </a:lnTo>
                  <a:lnTo>
                    <a:pt x="1294" y="1203"/>
                  </a:lnTo>
                  <a:lnTo>
                    <a:pt x="1280" y="1118"/>
                  </a:lnTo>
                  <a:lnTo>
                    <a:pt x="1280" y="1076"/>
                  </a:lnTo>
                  <a:lnTo>
                    <a:pt x="1301" y="1055"/>
                  </a:lnTo>
                  <a:lnTo>
                    <a:pt x="1322" y="1026"/>
                  </a:lnTo>
                  <a:lnTo>
                    <a:pt x="1337" y="1019"/>
                  </a:lnTo>
                  <a:lnTo>
                    <a:pt x="1351" y="998"/>
                  </a:lnTo>
                  <a:lnTo>
                    <a:pt x="1365" y="963"/>
                  </a:lnTo>
                  <a:lnTo>
                    <a:pt x="1372" y="920"/>
                  </a:lnTo>
                  <a:lnTo>
                    <a:pt x="1379" y="885"/>
                  </a:lnTo>
                  <a:lnTo>
                    <a:pt x="1393" y="842"/>
                  </a:lnTo>
                  <a:lnTo>
                    <a:pt x="1407" y="821"/>
                  </a:lnTo>
                  <a:lnTo>
                    <a:pt x="1436" y="800"/>
                  </a:lnTo>
                  <a:lnTo>
                    <a:pt x="1478" y="757"/>
                  </a:lnTo>
                  <a:lnTo>
                    <a:pt x="1492" y="736"/>
                  </a:lnTo>
                  <a:lnTo>
                    <a:pt x="1499" y="715"/>
                  </a:lnTo>
                  <a:lnTo>
                    <a:pt x="1499" y="694"/>
                  </a:lnTo>
                  <a:lnTo>
                    <a:pt x="1478" y="672"/>
                  </a:lnTo>
                  <a:lnTo>
                    <a:pt x="1443" y="672"/>
                  </a:lnTo>
                  <a:lnTo>
                    <a:pt x="1407" y="680"/>
                  </a:lnTo>
                  <a:lnTo>
                    <a:pt x="1294" y="680"/>
                  </a:lnTo>
                  <a:lnTo>
                    <a:pt x="1252" y="672"/>
                  </a:lnTo>
                  <a:lnTo>
                    <a:pt x="1238" y="680"/>
                  </a:lnTo>
                  <a:lnTo>
                    <a:pt x="1216" y="687"/>
                  </a:lnTo>
                  <a:lnTo>
                    <a:pt x="1167" y="708"/>
                  </a:lnTo>
                  <a:lnTo>
                    <a:pt x="1131" y="729"/>
                  </a:lnTo>
                  <a:lnTo>
                    <a:pt x="1103" y="743"/>
                  </a:lnTo>
                  <a:lnTo>
                    <a:pt x="1082" y="757"/>
                  </a:lnTo>
                  <a:lnTo>
                    <a:pt x="1068" y="779"/>
                  </a:lnTo>
                  <a:lnTo>
                    <a:pt x="1047" y="800"/>
                  </a:lnTo>
                  <a:lnTo>
                    <a:pt x="1039" y="814"/>
                  </a:lnTo>
                  <a:lnTo>
                    <a:pt x="1025" y="821"/>
                  </a:lnTo>
                  <a:lnTo>
                    <a:pt x="983" y="821"/>
                  </a:lnTo>
                  <a:lnTo>
                    <a:pt x="940" y="814"/>
                  </a:lnTo>
                  <a:lnTo>
                    <a:pt x="926" y="800"/>
                  </a:lnTo>
                  <a:lnTo>
                    <a:pt x="926" y="779"/>
                  </a:lnTo>
                  <a:lnTo>
                    <a:pt x="933" y="757"/>
                  </a:lnTo>
                  <a:lnTo>
                    <a:pt x="940" y="743"/>
                  </a:lnTo>
                  <a:lnTo>
                    <a:pt x="940" y="715"/>
                  </a:lnTo>
                  <a:lnTo>
                    <a:pt x="926" y="701"/>
                  </a:lnTo>
                  <a:lnTo>
                    <a:pt x="905" y="665"/>
                  </a:lnTo>
                  <a:lnTo>
                    <a:pt x="834" y="651"/>
                  </a:lnTo>
                  <a:lnTo>
                    <a:pt x="785" y="651"/>
                  </a:lnTo>
                  <a:lnTo>
                    <a:pt x="728" y="644"/>
                  </a:lnTo>
                  <a:lnTo>
                    <a:pt x="679" y="637"/>
                  </a:lnTo>
                  <a:lnTo>
                    <a:pt x="636" y="637"/>
                  </a:lnTo>
                  <a:lnTo>
                    <a:pt x="566" y="651"/>
                  </a:lnTo>
                  <a:lnTo>
                    <a:pt x="502" y="715"/>
                  </a:lnTo>
                  <a:lnTo>
                    <a:pt x="481" y="729"/>
                  </a:lnTo>
                  <a:lnTo>
                    <a:pt x="445" y="729"/>
                  </a:lnTo>
                  <a:lnTo>
                    <a:pt x="431" y="722"/>
                  </a:lnTo>
                  <a:lnTo>
                    <a:pt x="424" y="708"/>
                  </a:lnTo>
                  <a:lnTo>
                    <a:pt x="424" y="687"/>
                  </a:lnTo>
                  <a:lnTo>
                    <a:pt x="431" y="658"/>
                  </a:lnTo>
                  <a:lnTo>
                    <a:pt x="431" y="637"/>
                  </a:lnTo>
                  <a:lnTo>
                    <a:pt x="424" y="623"/>
                  </a:lnTo>
                  <a:lnTo>
                    <a:pt x="403" y="623"/>
                  </a:lnTo>
                  <a:lnTo>
                    <a:pt x="403" y="496"/>
                  </a:lnTo>
                  <a:lnTo>
                    <a:pt x="396" y="467"/>
                  </a:lnTo>
                  <a:lnTo>
                    <a:pt x="382" y="446"/>
                  </a:lnTo>
                  <a:lnTo>
                    <a:pt x="360" y="425"/>
                  </a:lnTo>
                  <a:lnTo>
                    <a:pt x="339" y="418"/>
                  </a:lnTo>
                  <a:lnTo>
                    <a:pt x="311" y="404"/>
                  </a:lnTo>
                  <a:lnTo>
                    <a:pt x="205" y="404"/>
                  </a:lnTo>
                  <a:lnTo>
                    <a:pt x="191" y="411"/>
                  </a:lnTo>
                  <a:lnTo>
                    <a:pt x="176" y="411"/>
                  </a:lnTo>
                  <a:lnTo>
                    <a:pt x="169" y="404"/>
                  </a:lnTo>
                  <a:lnTo>
                    <a:pt x="169" y="397"/>
                  </a:lnTo>
                  <a:lnTo>
                    <a:pt x="176" y="382"/>
                  </a:lnTo>
                  <a:lnTo>
                    <a:pt x="176" y="347"/>
                  </a:lnTo>
                  <a:lnTo>
                    <a:pt x="169" y="333"/>
                  </a:lnTo>
                  <a:lnTo>
                    <a:pt x="155" y="319"/>
                  </a:lnTo>
                  <a:lnTo>
                    <a:pt x="141" y="297"/>
                  </a:lnTo>
                  <a:lnTo>
                    <a:pt x="127" y="283"/>
                  </a:lnTo>
                  <a:lnTo>
                    <a:pt x="106" y="269"/>
                  </a:lnTo>
                  <a:lnTo>
                    <a:pt x="106" y="234"/>
                  </a:lnTo>
                  <a:lnTo>
                    <a:pt x="99" y="191"/>
                  </a:lnTo>
                  <a:lnTo>
                    <a:pt x="92" y="170"/>
                  </a:lnTo>
                  <a:lnTo>
                    <a:pt x="77" y="149"/>
                  </a:lnTo>
                  <a:lnTo>
                    <a:pt x="63" y="121"/>
                  </a:lnTo>
                  <a:lnTo>
                    <a:pt x="35" y="78"/>
                  </a:lnTo>
                  <a:lnTo>
                    <a:pt x="35" y="22"/>
                  </a:lnTo>
                  <a:lnTo>
                    <a:pt x="28" y="7"/>
                  </a:lnTo>
                  <a:lnTo>
                    <a:pt x="35" y="0"/>
                  </a:lnTo>
                  <a:lnTo>
                    <a:pt x="21" y="0"/>
                  </a:lnTo>
                  <a:lnTo>
                    <a:pt x="14" y="7"/>
                  </a:lnTo>
                  <a:lnTo>
                    <a:pt x="14" y="50"/>
                  </a:lnTo>
                  <a:lnTo>
                    <a:pt x="0" y="92"/>
                  </a:lnTo>
                  <a:lnTo>
                    <a:pt x="0" y="177"/>
                  </a:lnTo>
                  <a:lnTo>
                    <a:pt x="7" y="213"/>
                  </a:lnTo>
                  <a:lnTo>
                    <a:pt x="14" y="255"/>
                  </a:lnTo>
                  <a:lnTo>
                    <a:pt x="28" y="354"/>
                  </a:lnTo>
                  <a:lnTo>
                    <a:pt x="49" y="446"/>
                  </a:lnTo>
                  <a:lnTo>
                    <a:pt x="77" y="531"/>
                  </a:lnTo>
                  <a:lnTo>
                    <a:pt x="92" y="566"/>
                  </a:lnTo>
                  <a:lnTo>
                    <a:pt x="106" y="588"/>
                  </a:lnTo>
                  <a:lnTo>
                    <a:pt x="141" y="637"/>
                  </a:lnTo>
                  <a:lnTo>
                    <a:pt x="169" y="680"/>
                  </a:lnTo>
                  <a:lnTo>
                    <a:pt x="205" y="736"/>
                  </a:lnTo>
                  <a:lnTo>
                    <a:pt x="240" y="828"/>
                  </a:lnTo>
                  <a:lnTo>
                    <a:pt x="276" y="941"/>
                  </a:lnTo>
                  <a:lnTo>
                    <a:pt x="304" y="1055"/>
                  </a:lnTo>
                  <a:lnTo>
                    <a:pt x="339" y="1154"/>
                  </a:lnTo>
                  <a:lnTo>
                    <a:pt x="375" y="1231"/>
                  </a:lnTo>
                  <a:lnTo>
                    <a:pt x="403" y="1302"/>
                  </a:lnTo>
                  <a:lnTo>
                    <a:pt x="474" y="1437"/>
                  </a:lnTo>
                  <a:lnTo>
                    <a:pt x="495" y="1472"/>
                  </a:lnTo>
                  <a:lnTo>
                    <a:pt x="509" y="1522"/>
                  </a:lnTo>
                  <a:lnTo>
                    <a:pt x="558" y="1628"/>
                  </a:lnTo>
                  <a:lnTo>
                    <a:pt x="601" y="1727"/>
                  </a:lnTo>
                  <a:lnTo>
                    <a:pt x="615" y="1776"/>
                  </a:lnTo>
                  <a:lnTo>
                    <a:pt x="629" y="1812"/>
                  </a:lnTo>
                  <a:lnTo>
                    <a:pt x="643" y="1840"/>
                  </a:lnTo>
                  <a:lnTo>
                    <a:pt x="650" y="1861"/>
                  </a:lnTo>
                  <a:lnTo>
                    <a:pt x="650" y="1868"/>
                  </a:lnTo>
                  <a:lnTo>
                    <a:pt x="657" y="1875"/>
                  </a:lnTo>
                  <a:lnTo>
                    <a:pt x="650" y="1882"/>
                  </a:lnTo>
                  <a:lnTo>
                    <a:pt x="622" y="1939"/>
                  </a:lnTo>
                  <a:lnTo>
                    <a:pt x="608" y="1953"/>
                  </a:lnTo>
                  <a:close/>
                </a:path>
              </a:pathLst>
            </a:custGeom>
            <a:solidFill>
              <a:srgbClr val="FFB3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50" name="Freeform 98"/>
            <p:cNvSpPr>
              <a:spLocks/>
            </p:cNvSpPr>
            <p:nvPr/>
          </p:nvSpPr>
          <p:spPr bwMode="auto">
            <a:xfrm>
              <a:off x="2520" y="2071"/>
              <a:ext cx="1323" cy="2009"/>
            </a:xfrm>
            <a:custGeom>
              <a:avLst/>
              <a:gdLst>
                <a:gd name="T0" fmla="*/ 671 w 1323"/>
                <a:gd name="T1" fmla="*/ 1838 h 2009"/>
                <a:gd name="T2" fmla="*/ 672 w 1323"/>
                <a:gd name="T3" fmla="*/ 1889 h 2009"/>
                <a:gd name="T4" fmla="*/ 637 w 1323"/>
                <a:gd name="T5" fmla="*/ 1910 h 2009"/>
                <a:gd name="T6" fmla="*/ 658 w 1323"/>
                <a:gd name="T7" fmla="*/ 1952 h 2009"/>
                <a:gd name="T8" fmla="*/ 672 w 1323"/>
                <a:gd name="T9" fmla="*/ 1959 h 2009"/>
                <a:gd name="T10" fmla="*/ 750 w 1323"/>
                <a:gd name="T11" fmla="*/ 1959 h 2009"/>
                <a:gd name="T12" fmla="*/ 835 w 1323"/>
                <a:gd name="T13" fmla="*/ 2002 h 2009"/>
                <a:gd name="T14" fmla="*/ 1047 w 1323"/>
                <a:gd name="T15" fmla="*/ 2002 h 2009"/>
                <a:gd name="T16" fmla="*/ 1111 w 1323"/>
                <a:gd name="T17" fmla="*/ 1981 h 2009"/>
                <a:gd name="T18" fmla="*/ 1245 w 1323"/>
                <a:gd name="T19" fmla="*/ 1967 h 2009"/>
                <a:gd name="T20" fmla="*/ 1309 w 1323"/>
                <a:gd name="T21" fmla="*/ 1924 h 2009"/>
                <a:gd name="T22" fmla="*/ 1316 w 1323"/>
                <a:gd name="T23" fmla="*/ 1896 h 2009"/>
                <a:gd name="T24" fmla="*/ 1274 w 1323"/>
                <a:gd name="T25" fmla="*/ 1839 h 2009"/>
                <a:gd name="T26" fmla="*/ 1295 w 1323"/>
                <a:gd name="T27" fmla="*/ 1726 h 2009"/>
                <a:gd name="T28" fmla="*/ 1295 w 1323"/>
                <a:gd name="T29" fmla="*/ 1606 h 2009"/>
                <a:gd name="T30" fmla="*/ 1210 w 1323"/>
                <a:gd name="T31" fmla="*/ 1521 h 2009"/>
                <a:gd name="T32" fmla="*/ 1118 w 1323"/>
                <a:gd name="T33" fmla="*/ 1393 h 2009"/>
                <a:gd name="T34" fmla="*/ 1146 w 1323"/>
                <a:gd name="T35" fmla="*/ 1252 h 2009"/>
                <a:gd name="T36" fmla="*/ 1196 w 1323"/>
                <a:gd name="T37" fmla="*/ 1153 h 2009"/>
                <a:gd name="T38" fmla="*/ 1026 w 1323"/>
                <a:gd name="T39" fmla="*/ 1082 h 2009"/>
                <a:gd name="T40" fmla="*/ 941 w 1323"/>
                <a:gd name="T41" fmla="*/ 990 h 2009"/>
                <a:gd name="T42" fmla="*/ 863 w 1323"/>
                <a:gd name="T43" fmla="*/ 955 h 2009"/>
                <a:gd name="T44" fmla="*/ 785 w 1323"/>
                <a:gd name="T45" fmla="*/ 926 h 2009"/>
                <a:gd name="T46" fmla="*/ 658 w 1323"/>
                <a:gd name="T47" fmla="*/ 891 h 2009"/>
                <a:gd name="T48" fmla="*/ 602 w 1323"/>
                <a:gd name="T49" fmla="*/ 926 h 2009"/>
                <a:gd name="T50" fmla="*/ 510 w 1323"/>
                <a:gd name="T51" fmla="*/ 891 h 2009"/>
                <a:gd name="T52" fmla="*/ 531 w 1323"/>
                <a:gd name="T53" fmla="*/ 849 h 2009"/>
                <a:gd name="T54" fmla="*/ 524 w 1323"/>
                <a:gd name="T55" fmla="*/ 806 h 2009"/>
                <a:gd name="T56" fmla="*/ 432 w 1323"/>
                <a:gd name="T57" fmla="*/ 742 h 2009"/>
                <a:gd name="T58" fmla="*/ 354 w 1323"/>
                <a:gd name="T59" fmla="*/ 700 h 2009"/>
                <a:gd name="T60" fmla="*/ 297 w 1323"/>
                <a:gd name="T61" fmla="*/ 658 h 2009"/>
                <a:gd name="T62" fmla="*/ 319 w 1323"/>
                <a:gd name="T63" fmla="*/ 622 h 2009"/>
                <a:gd name="T64" fmla="*/ 375 w 1323"/>
                <a:gd name="T65" fmla="*/ 650 h 2009"/>
                <a:gd name="T66" fmla="*/ 411 w 1323"/>
                <a:gd name="T67" fmla="*/ 629 h 2009"/>
                <a:gd name="T68" fmla="*/ 304 w 1323"/>
                <a:gd name="T69" fmla="*/ 502 h 2009"/>
                <a:gd name="T70" fmla="*/ 283 w 1323"/>
                <a:gd name="T71" fmla="*/ 474 h 2009"/>
                <a:gd name="T72" fmla="*/ 170 w 1323"/>
                <a:gd name="T73" fmla="*/ 452 h 2009"/>
                <a:gd name="T74" fmla="*/ 106 w 1323"/>
                <a:gd name="T75" fmla="*/ 424 h 2009"/>
                <a:gd name="T76" fmla="*/ 71 w 1323"/>
                <a:gd name="T77" fmla="*/ 346 h 2009"/>
                <a:gd name="T78" fmla="*/ 113 w 1323"/>
                <a:gd name="T79" fmla="*/ 254 h 2009"/>
                <a:gd name="T80" fmla="*/ 85 w 1323"/>
                <a:gd name="T81" fmla="*/ 113 h 2009"/>
                <a:gd name="T82" fmla="*/ 64 w 1323"/>
                <a:gd name="T83" fmla="*/ 70 h 2009"/>
                <a:gd name="T84" fmla="*/ 57 w 1323"/>
                <a:gd name="T85" fmla="*/ 0 h 2009"/>
                <a:gd name="T86" fmla="*/ 43 w 1323"/>
                <a:gd name="T87" fmla="*/ 28 h 2009"/>
                <a:gd name="T88" fmla="*/ 14 w 1323"/>
                <a:gd name="T89" fmla="*/ 162 h 2009"/>
                <a:gd name="T90" fmla="*/ 0 w 1323"/>
                <a:gd name="T91" fmla="*/ 424 h 2009"/>
                <a:gd name="T92" fmla="*/ 36 w 1323"/>
                <a:gd name="T93" fmla="*/ 474 h 2009"/>
                <a:gd name="T94" fmla="*/ 102 w 1323"/>
                <a:gd name="T95" fmla="*/ 577 h 2009"/>
                <a:gd name="T96" fmla="*/ 135 w 1323"/>
                <a:gd name="T97" fmla="*/ 636 h 2009"/>
                <a:gd name="T98" fmla="*/ 156 w 1323"/>
                <a:gd name="T99" fmla="*/ 679 h 2009"/>
                <a:gd name="T100" fmla="*/ 312 w 1323"/>
                <a:gd name="T101" fmla="*/ 834 h 2009"/>
                <a:gd name="T102" fmla="*/ 368 w 1323"/>
                <a:gd name="T103" fmla="*/ 941 h 2009"/>
                <a:gd name="T104" fmla="*/ 446 w 1323"/>
                <a:gd name="T105" fmla="*/ 1146 h 2009"/>
                <a:gd name="T106" fmla="*/ 609 w 1323"/>
                <a:gd name="T107" fmla="*/ 1613 h 2009"/>
                <a:gd name="T108" fmla="*/ 651 w 1323"/>
                <a:gd name="T109" fmla="*/ 1747 h 200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323"/>
                <a:gd name="T166" fmla="*/ 0 h 2009"/>
                <a:gd name="T167" fmla="*/ 1323 w 1323"/>
                <a:gd name="T168" fmla="*/ 2009 h 200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323" h="2009">
                  <a:moveTo>
                    <a:pt x="658" y="1761"/>
                  </a:moveTo>
                  <a:lnTo>
                    <a:pt x="665" y="1797"/>
                  </a:lnTo>
                  <a:lnTo>
                    <a:pt x="671" y="1838"/>
                  </a:lnTo>
                  <a:lnTo>
                    <a:pt x="677" y="1855"/>
                  </a:lnTo>
                  <a:lnTo>
                    <a:pt x="674" y="1870"/>
                  </a:lnTo>
                  <a:lnTo>
                    <a:pt x="672" y="1889"/>
                  </a:lnTo>
                  <a:lnTo>
                    <a:pt x="660" y="1915"/>
                  </a:lnTo>
                  <a:lnTo>
                    <a:pt x="630" y="1903"/>
                  </a:lnTo>
                  <a:lnTo>
                    <a:pt x="637" y="1910"/>
                  </a:lnTo>
                  <a:lnTo>
                    <a:pt x="653" y="1928"/>
                  </a:lnTo>
                  <a:lnTo>
                    <a:pt x="672" y="1938"/>
                  </a:lnTo>
                  <a:lnTo>
                    <a:pt x="658" y="1952"/>
                  </a:lnTo>
                  <a:lnTo>
                    <a:pt x="651" y="1952"/>
                  </a:lnTo>
                  <a:lnTo>
                    <a:pt x="651" y="1959"/>
                  </a:lnTo>
                  <a:lnTo>
                    <a:pt x="672" y="1959"/>
                  </a:lnTo>
                  <a:lnTo>
                    <a:pt x="693" y="1952"/>
                  </a:lnTo>
                  <a:lnTo>
                    <a:pt x="722" y="1952"/>
                  </a:lnTo>
                  <a:lnTo>
                    <a:pt x="750" y="1959"/>
                  </a:lnTo>
                  <a:lnTo>
                    <a:pt x="778" y="1974"/>
                  </a:lnTo>
                  <a:lnTo>
                    <a:pt x="814" y="1988"/>
                  </a:lnTo>
                  <a:lnTo>
                    <a:pt x="835" y="2002"/>
                  </a:lnTo>
                  <a:lnTo>
                    <a:pt x="856" y="2009"/>
                  </a:lnTo>
                  <a:lnTo>
                    <a:pt x="1019" y="2009"/>
                  </a:lnTo>
                  <a:lnTo>
                    <a:pt x="1047" y="2002"/>
                  </a:lnTo>
                  <a:lnTo>
                    <a:pt x="1054" y="2002"/>
                  </a:lnTo>
                  <a:lnTo>
                    <a:pt x="1075" y="1995"/>
                  </a:lnTo>
                  <a:lnTo>
                    <a:pt x="1111" y="1981"/>
                  </a:lnTo>
                  <a:lnTo>
                    <a:pt x="1153" y="1959"/>
                  </a:lnTo>
                  <a:lnTo>
                    <a:pt x="1196" y="1967"/>
                  </a:lnTo>
                  <a:lnTo>
                    <a:pt x="1245" y="1967"/>
                  </a:lnTo>
                  <a:lnTo>
                    <a:pt x="1259" y="1952"/>
                  </a:lnTo>
                  <a:lnTo>
                    <a:pt x="1295" y="1938"/>
                  </a:lnTo>
                  <a:lnTo>
                    <a:pt x="1309" y="1924"/>
                  </a:lnTo>
                  <a:lnTo>
                    <a:pt x="1323" y="1917"/>
                  </a:lnTo>
                  <a:lnTo>
                    <a:pt x="1323" y="1903"/>
                  </a:lnTo>
                  <a:lnTo>
                    <a:pt x="1316" y="1896"/>
                  </a:lnTo>
                  <a:lnTo>
                    <a:pt x="1302" y="1867"/>
                  </a:lnTo>
                  <a:lnTo>
                    <a:pt x="1288" y="1846"/>
                  </a:lnTo>
                  <a:lnTo>
                    <a:pt x="1274" y="1839"/>
                  </a:lnTo>
                  <a:lnTo>
                    <a:pt x="1274" y="1790"/>
                  </a:lnTo>
                  <a:lnTo>
                    <a:pt x="1288" y="1761"/>
                  </a:lnTo>
                  <a:lnTo>
                    <a:pt x="1295" y="1726"/>
                  </a:lnTo>
                  <a:lnTo>
                    <a:pt x="1295" y="1698"/>
                  </a:lnTo>
                  <a:lnTo>
                    <a:pt x="1302" y="1648"/>
                  </a:lnTo>
                  <a:lnTo>
                    <a:pt x="1295" y="1606"/>
                  </a:lnTo>
                  <a:lnTo>
                    <a:pt x="1281" y="1584"/>
                  </a:lnTo>
                  <a:lnTo>
                    <a:pt x="1252" y="1563"/>
                  </a:lnTo>
                  <a:lnTo>
                    <a:pt x="1210" y="1521"/>
                  </a:lnTo>
                  <a:lnTo>
                    <a:pt x="1153" y="1450"/>
                  </a:lnTo>
                  <a:lnTo>
                    <a:pt x="1132" y="1429"/>
                  </a:lnTo>
                  <a:lnTo>
                    <a:pt x="1118" y="1393"/>
                  </a:lnTo>
                  <a:lnTo>
                    <a:pt x="1118" y="1351"/>
                  </a:lnTo>
                  <a:lnTo>
                    <a:pt x="1125" y="1294"/>
                  </a:lnTo>
                  <a:lnTo>
                    <a:pt x="1146" y="1252"/>
                  </a:lnTo>
                  <a:lnTo>
                    <a:pt x="1167" y="1202"/>
                  </a:lnTo>
                  <a:lnTo>
                    <a:pt x="1182" y="1174"/>
                  </a:lnTo>
                  <a:lnTo>
                    <a:pt x="1196" y="1153"/>
                  </a:lnTo>
                  <a:lnTo>
                    <a:pt x="1196" y="1125"/>
                  </a:lnTo>
                  <a:lnTo>
                    <a:pt x="1174" y="1103"/>
                  </a:lnTo>
                  <a:lnTo>
                    <a:pt x="1026" y="1082"/>
                  </a:lnTo>
                  <a:lnTo>
                    <a:pt x="1005" y="1082"/>
                  </a:lnTo>
                  <a:lnTo>
                    <a:pt x="969" y="1047"/>
                  </a:lnTo>
                  <a:lnTo>
                    <a:pt x="941" y="990"/>
                  </a:lnTo>
                  <a:lnTo>
                    <a:pt x="927" y="969"/>
                  </a:lnTo>
                  <a:lnTo>
                    <a:pt x="899" y="955"/>
                  </a:lnTo>
                  <a:lnTo>
                    <a:pt x="863" y="955"/>
                  </a:lnTo>
                  <a:lnTo>
                    <a:pt x="842" y="941"/>
                  </a:lnTo>
                  <a:lnTo>
                    <a:pt x="821" y="934"/>
                  </a:lnTo>
                  <a:lnTo>
                    <a:pt x="785" y="926"/>
                  </a:lnTo>
                  <a:lnTo>
                    <a:pt x="750" y="926"/>
                  </a:lnTo>
                  <a:lnTo>
                    <a:pt x="701" y="905"/>
                  </a:lnTo>
                  <a:lnTo>
                    <a:pt x="658" y="891"/>
                  </a:lnTo>
                  <a:lnTo>
                    <a:pt x="644" y="898"/>
                  </a:lnTo>
                  <a:lnTo>
                    <a:pt x="630" y="912"/>
                  </a:lnTo>
                  <a:lnTo>
                    <a:pt x="602" y="926"/>
                  </a:lnTo>
                  <a:lnTo>
                    <a:pt x="545" y="912"/>
                  </a:lnTo>
                  <a:lnTo>
                    <a:pt x="524" y="898"/>
                  </a:lnTo>
                  <a:lnTo>
                    <a:pt x="510" y="891"/>
                  </a:lnTo>
                  <a:lnTo>
                    <a:pt x="510" y="877"/>
                  </a:lnTo>
                  <a:lnTo>
                    <a:pt x="517" y="863"/>
                  </a:lnTo>
                  <a:lnTo>
                    <a:pt x="531" y="849"/>
                  </a:lnTo>
                  <a:lnTo>
                    <a:pt x="538" y="834"/>
                  </a:lnTo>
                  <a:lnTo>
                    <a:pt x="538" y="820"/>
                  </a:lnTo>
                  <a:lnTo>
                    <a:pt x="524" y="806"/>
                  </a:lnTo>
                  <a:lnTo>
                    <a:pt x="503" y="792"/>
                  </a:lnTo>
                  <a:lnTo>
                    <a:pt x="446" y="750"/>
                  </a:lnTo>
                  <a:lnTo>
                    <a:pt x="432" y="742"/>
                  </a:lnTo>
                  <a:lnTo>
                    <a:pt x="396" y="707"/>
                  </a:lnTo>
                  <a:lnTo>
                    <a:pt x="368" y="693"/>
                  </a:lnTo>
                  <a:lnTo>
                    <a:pt x="354" y="700"/>
                  </a:lnTo>
                  <a:lnTo>
                    <a:pt x="333" y="707"/>
                  </a:lnTo>
                  <a:lnTo>
                    <a:pt x="312" y="686"/>
                  </a:lnTo>
                  <a:lnTo>
                    <a:pt x="297" y="658"/>
                  </a:lnTo>
                  <a:lnTo>
                    <a:pt x="297" y="622"/>
                  </a:lnTo>
                  <a:lnTo>
                    <a:pt x="304" y="615"/>
                  </a:lnTo>
                  <a:lnTo>
                    <a:pt x="319" y="622"/>
                  </a:lnTo>
                  <a:lnTo>
                    <a:pt x="340" y="636"/>
                  </a:lnTo>
                  <a:lnTo>
                    <a:pt x="361" y="643"/>
                  </a:lnTo>
                  <a:lnTo>
                    <a:pt x="375" y="650"/>
                  </a:lnTo>
                  <a:lnTo>
                    <a:pt x="389" y="650"/>
                  </a:lnTo>
                  <a:lnTo>
                    <a:pt x="403" y="643"/>
                  </a:lnTo>
                  <a:lnTo>
                    <a:pt x="411" y="629"/>
                  </a:lnTo>
                  <a:lnTo>
                    <a:pt x="411" y="615"/>
                  </a:lnTo>
                  <a:lnTo>
                    <a:pt x="396" y="594"/>
                  </a:lnTo>
                  <a:lnTo>
                    <a:pt x="304" y="502"/>
                  </a:lnTo>
                  <a:lnTo>
                    <a:pt x="304" y="488"/>
                  </a:lnTo>
                  <a:lnTo>
                    <a:pt x="297" y="481"/>
                  </a:lnTo>
                  <a:lnTo>
                    <a:pt x="283" y="474"/>
                  </a:lnTo>
                  <a:lnTo>
                    <a:pt x="241" y="481"/>
                  </a:lnTo>
                  <a:lnTo>
                    <a:pt x="198" y="481"/>
                  </a:lnTo>
                  <a:lnTo>
                    <a:pt x="170" y="452"/>
                  </a:lnTo>
                  <a:lnTo>
                    <a:pt x="163" y="438"/>
                  </a:lnTo>
                  <a:lnTo>
                    <a:pt x="149" y="424"/>
                  </a:lnTo>
                  <a:lnTo>
                    <a:pt x="106" y="424"/>
                  </a:lnTo>
                  <a:lnTo>
                    <a:pt x="99" y="417"/>
                  </a:lnTo>
                  <a:lnTo>
                    <a:pt x="78" y="382"/>
                  </a:lnTo>
                  <a:lnTo>
                    <a:pt x="71" y="346"/>
                  </a:lnTo>
                  <a:lnTo>
                    <a:pt x="92" y="325"/>
                  </a:lnTo>
                  <a:lnTo>
                    <a:pt x="106" y="304"/>
                  </a:lnTo>
                  <a:lnTo>
                    <a:pt x="113" y="254"/>
                  </a:lnTo>
                  <a:lnTo>
                    <a:pt x="106" y="198"/>
                  </a:lnTo>
                  <a:lnTo>
                    <a:pt x="99" y="155"/>
                  </a:lnTo>
                  <a:lnTo>
                    <a:pt x="85" y="113"/>
                  </a:lnTo>
                  <a:lnTo>
                    <a:pt x="78" y="106"/>
                  </a:lnTo>
                  <a:lnTo>
                    <a:pt x="71" y="92"/>
                  </a:lnTo>
                  <a:lnTo>
                    <a:pt x="64" y="70"/>
                  </a:lnTo>
                  <a:lnTo>
                    <a:pt x="64" y="28"/>
                  </a:lnTo>
                  <a:lnTo>
                    <a:pt x="57" y="7"/>
                  </a:lnTo>
                  <a:lnTo>
                    <a:pt x="57" y="0"/>
                  </a:lnTo>
                  <a:lnTo>
                    <a:pt x="50" y="0"/>
                  </a:lnTo>
                  <a:lnTo>
                    <a:pt x="50" y="14"/>
                  </a:lnTo>
                  <a:lnTo>
                    <a:pt x="43" y="28"/>
                  </a:lnTo>
                  <a:lnTo>
                    <a:pt x="43" y="56"/>
                  </a:lnTo>
                  <a:lnTo>
                    <a:pt x="29" y="84"/>
                  </a:lnTo>
                  <a:lnTo>
                    <a:pt x="14" y="162"/>
                  </a:lnTo>
                  <a:lnTo>
                    <a:pt x="7" y="261"/>
                  </a:lnTo>
                  <a:lnTo>
                    <a:pt x="0" y="311"/>
                  </a:lnTo>
                  <a:lnTo>
                    <a:pt x="0" y="424"/>
                  </a:lnTo>
                  <a:lnTo>
                    <a:pt x="7" y="445"/>
                  </a:lnTo>
                  <a:lnTo>
                    <a:pt x="14" y="459"/>
                  </a:lnTo>
                  <a:lnTo>
                    <a:pt x="36" y="474"/>
                  </a:lnTo>
                  <a:lnTo>
                    <a:pt x="57" y="495"/>
                  </a:lnTo>
                  <a:lnTo>
                    <a:pt x="85" y="544"/>
                  </a:lnTo>
                  <a:lnTo>
                    <a:pt x="102" y="577"/>
                  </a:lnTo>
                  <a:lnTo>
                    <a:pt x="110" y="598"/>
                  </a:lnTo>
                  <a:lnTo>
                    <a:pt x="119" y="607"/>
                  </a:lnTo>
                  <a:lnTo>
                    <a:pt x="135" y="636"/>
                  </a:lnTo>
                  <a:lnTo>
                    <a:pt x="138" y="652"/>
                  </a:lnTo>
                  <a:lnTo>
                    <a:pt x="144" y="667"/>
                  </a:lnTo>
                  <a:lnTo>
                    <a:pt x="156" y="679"/>
                  </a:lnTo>
                  <a:lnTo>
                    <a:pt x="205" y="728"/>
                  </a:lnTo>
                  <a:lnTo>
                    <a:pt x="255" y="785"/>
                  </a:lnTo>
                  <a:lnTo>
                    <a:pt x="312" y="834"/>
                  </a:lnTo>
                  <a:lnTo>
                    <a:pt x="326" y="856"/>
                  </a:lnTo>
                  <a:lnTo>
                    <a:pt x="347" y="891"/>
                  </a:lnTo>
                  <a:lnTo>
                    <a:pt x="368" y="941"/>
                  </a:lnTo>
                  <a:lnTo>
                    <a:pt x="389" y="997"/>
                  </a:lnTo>
                  <a:lnTo>
                    <a:pt x="418" y="1068"/>
                  </a:lnTo>
                  <a:lnTo>
                    <a:pt x="446" y="1146"/>
                  </a:lnTo>
                  <a:lnTo>
                    <a:pt x="559" y="1471"/>
                  </a:lnTo>
                  <a:lnTo>
                    <a:pt x="587" y="1549"/>
                  </a:lnTo>
                  <a:lnTo>
                    <a:pt x="609" y="1613"/>
                  </a:lnTo>
                  <a:lnTo>
                    <a:pt x="630" y="1669"/>
                  </a:lnTo>
                  <a:lnTo>
                    <a:pt x="644" y="1719"/>
                  </a:lnTo>
                  <a:lnTo>
                    <a:pt x="651" y="1747"/>
                  </a:lnTo>
                  <a:lnTo>
                    <a:pt x="658" y="1761"/>
                  </a:lnTo>
                  <a:close/>
                </a:path>
              </a:pathLst>
            </a:custGeom>
            <a:solidFill>
              <a:srgbClr val="FF99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51" name="Freeform 99"/>
            <p:cNvSpPr>
              <a:spLocks/>
            </p:cNvSpPr>
            <p:nvPr/>
          </p:nvSpPr>
          <p:spPr bwMode="auto">
            <a:xfrm>
              <a:off x="2662" y="2729"/>
              <a:ext cx="983" cy="1294"/>
            </a:xfrm>
            <a:custGeom>
              <a:avLst/>
              <a:gdLst>
                <a:gd name="T0" fmla="*/ 417 w 983"/>
                <a:gd name="T1" fmla="*/ 997 h 1294"/>
                <a:gd name="T2" fmla="*/ 460 w 983"/>
                <a:gd name="T3" fmla="*/ 1061 h 1294"/>
                <a:gd name="T4" fmla="*/ 496 w 983"/>
                <a:gd name="T5" fmla="*/ 1111 h 1294"/>
                <a:gd name="T6" fmla="*/ 523 w 983"/>
                <a:gd name="T7" fmla="*/ 1153 h 1294"/>
                <a:gd name="T8" fmla="*/ 530 w 983"/>
                <a:gd name="T9" fmla="*/ 1174 h 1294"/>
                <a:gd name="T10" fmla="*/ 629 w 983"/>
                <a:gd name="T11" fmla="*/ 1188 h 1294"/>
                <a:gd name="T12" fmla="*/ 658 w 983"/>
                <a:gd name="T13" fmla="*/ 1238 h 1294"/>
                <a:gd name="T14" fmla="*/ 693 w 983"/>
                <a:gd name="T15" fmla="*/ 1266 h 1294"/>
                <a:gd name="T16" fmla="*/ 742 w 983"/>
                <a:gd name="T17" fmla="*/ 1294 h 1294"/>
                <a:gd name="T18" fmla="*/ 933 w 983"/>
                <a:gd name="T19" fmla="*/ 1287 h 1294"/>
                <a:gd name="T20" fmla="*/ 969 w 983"/>
                <a:gd name="T21" fmla="*/ 1238 h 1294"/>
                <a:gd name="T22" fmla="*/ 926 w 983"/>
                <a:gd name="T23" fmla="*/ 1174 h 1294"/>
                <a:gd name="T24" fmla="*/ 933 w 983"/>
                <a:gd name="T25" fmla="*/ 1117 h 1294"/>
                <a:gd name="T26" fmla="*/ 941 w 983"/>
                <a:gd name="T27" fmla="*/ 1075 h 1294"/>
                <a:gd name="T28" fmla="*/ 969 w 983"/>
                <a:gd name="T29" fmla="*/ 1040 h 1294"/>
                <a:gd name="T30" fmla="*/ 983 w 983"/>
                <a:gd name="T31" fmla="*/ 997 h 1294"/>
                <a:gd name="T32" fmla="*/ 948 w 983"/>
                <a:gd name="T33" fmla="*/ 955 h 1294"/>
                <a:gd name="T34" fmla="*/ 891 w 983"/>
                <a:gd name="T35" fmla="*/ 877 h 1294"/>
                <a:gd name="T36" fmla="*/ 884 w 983"/>
                <a:gd name="T37" fmla="*/ 842 h 1294"/>
                <a:gd name="T38" fmla="*/ 856 w 983"/>
                <a:gd name="T39" fmla="*/ 778 h 1294"/>
                <a:gd name="T40" fmla="*/ 842 w 983"/>
                <a:gd name="T41" fmla="*/ 686 h 1294"/>
                <a:gd name="T42" fmla="*/ 834 w 983"/>
                <a:gd name="T43" fmla="*/ 643 h 1294"/>
                <a:gd name="T44" fmla="*/ 813 w 983"/>
                <a:gd name="T45" fmla="*/ 615 h 1294"/>
                <a:gd name="T46" fmla="*/ 785 w 983"/>
                <a:gd name="T47" fmla="*/ 580 h 1294"/>
                <a:gd name="T48" fmla="*/ 742 w 983"/>
                <a:gd name="T49" fmla="*/ 544 h 1294"/>
                <a:gd name="T50" fmla="*/ 686 w 983"/>
                <a:gd name="T51" fmla="*/ 509 h 1294"/>
                <a:gd name="T52" fmla="*/ 636 w 983"/>
                <a:gd name="T53" fmla="*/ 481 h 1294"/>
                <a:gd name="T54" fmla="*/ 594 w 983"/>
                <a:gd name="T55" fmla="*/ 389 h 1294"/>
                <a:gd name="T56" fmla="*/ 573 w 983"/>
                <a:gd name="T57" fmla="*/ 367 h 1294"/>
                <a:gd name="T58" fmla="*/ 502 w 983"/>
                <a:gd name="T59" fmla="*/ 360 h 1294"/>
                <a:gd name="T60" fmla="*/ 445 w 983"/>
                <a:gd name="T61" fmla="*/ 325 h 1294"/>
                <a:gd name="T62" fmla="*/ 318 w 983"/>
                <a:gd name="T63" fmla="*/ 268 h 1294"/>
                <a:gd name="T64" fmla="*/ 290 w 983"/>
                <a:gd name="T65" fmla="*/ 233 h 1294"/>
                <a:gd name="T66" fmla="*/ 297 w 983"/>
                <a:gd name="T67" fmla="*/ 198 h 1294"/>
                <a:gd name="T68" fmla="*/ 297 w 983"/>
                <a:gd name="T69" fmla="*/ 169 h 1294"/>
                <a:gd name="T70" fmla="*/ 269 w 983"/>
                <a:gd name="T71" fmla="*/ 148 h 1294"/>
                <a:gd name="T72" fmla="*/ 226 w 983"/>
                <a:gd name="T73" fmla="*/ 113 h 1294"/>
                <a:gd name="T74" fmla="*/ 184 w 983"/>
                <a:gd name="T75" fmla="*/ 106 h 1294"/>
                <a:gd name="T76" fmla="*/ 127 w 983"/>
                <a:gd name="T77" fmla="*/ 84 h 1294"/>
                <a:gd name="T78" fmla="*/ 99 w 983"/>
                <a:gd name="T79" fmla="*/ 63 h 1294"/>
                <a:gd name="T80" fmla="*/ 70 w 983"/>
                <a:gd name="T81" fmla="*/ 28 h 1294"/>
                <a:gd name="T82" fmla="*/ 49 w 983"/>
                <a:gd name="T83" fmla="*/ 0 h 1294"/>
                <a:gd name="T84" fmla="*/ 7 w 983"/>
                <a:gd name="T85" fmla="*/ 7 h 1294"/>
                <a:gd name="T86" fmla="*/ 21 w 983"/>
                <a:gd name="T87" fmla="*/ 49 h 1294"/>
                <a:gd name="T88" fmla="*/ 35 w 983"/>
                <a:gd name="T89" fmla="*/ 70 h 1294"/>
                <a:gd name="T90" fmla="*/ 56 w 983"/>
                <a:gd name="T91" fmla="*/ 106 h 1294"/>
                <a:gd name="T92" fmla="*/ 92 w 983"/>
                <a:gd name="T93" fmla="*/ 127 h 1294"/>
                <a:gd name="T94" fmla="*/ 127 w 983"/>
                <a:gd name="T95" fmla="*/ 134 h 1294"/>
                <a:gd name="T96" fmla="*/ 148 w 983"/>
                <a:gd name="T97" fmla="*/ 162 h 1294"/>
                <a:gd name="T98" fmla="*/ 191 w 983"/>
                <a:gd name="T99" fmla="*/ 389 h 1294"/>
                <a:gd name="T100" fmla="*/ 233 w 983"/>
                <a:gd name="T101" fmla="*/ 523 h 1294"/>
                <a:gd name="T102" fmla="*/ 283 w 983"/>
                <a:gd name="T103" fmla="*/ 629 h 1294"/>
                <a:gd name="T104" fmla="*/ 325 w 983"/>
                <a:gd name="T105" fmla="*/ 707 h 1294"/>
                <a:gd name="T106" fmla="*/ 346 w 983"/>
                <a:gd name="T107" fmla="*/ 764 h 1294"/>
                <a:gd name="T108" fmla="*/ 368 w 983"/>
                <a:gd name="T109" fmla="*/ 799 h 1294"/>
                <a:gd name="T110" fmla="*/ 382 w 983"/>
                <a:gd name="T111" fmla="*/ 870 h 1294"/>
                <a:gd name="T112" fmla="*/ 403 w 983"/>
                <a:gd name="T113" fmla="*/ 948 h 129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983"/>
                <a:gd name="T172" fmla="*/ 0 h 1294"/>
                <a:gd name="T173" fmla="*/ 983 w 983"/>
                <a:gd name="T174" fmla="*/ 1294 h 129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983" h="1294">
                  <a:moveTo>
                    <a:pt x="403" y="955"/>
                  </a:moveTo>
                  <a:lnTo>
                    <a:pt x="417" y="997"/>
                  </a:lnTo>
                  <a:lnTo>
                    <a:pt x="442" y="1023"/>
                  </a:lnTo>
                  <a:lnTo>
                    <a:pt x="460" y="1061"/>
                  </a:lnTo>
                  <a:lnTo>
                    <a:pt x="476" y="1092"/>
                  </a:lnTo>
                  <a:lnTo>
                    <a:pt x="496" y="1111"/>
                  </a:lnTo>
                  <a:lnTo>
                    <a:pt x="512" y="1137"/>
                  </a:lnTo>
                  <a:lnTo>
                    <a:pt x="523" y="1153"/>
                  </a:lnTo>
                  <a:lnTo>
                    <a:pt x="523" y="1167"/>
                  </a:lnTo>
                  <a:lnTo>
                    <a:pt x="530" y="1174"/>
                  </a:lnTo>
                  <a:lnTo>
                    <a:pt x="573" y="1174"/>
                  </a:lnTo>
                  <a:lnTo>
                    <a:pt x="629" y="1188"/>
                  </a:lnTo>
                  <a:lnTo>
                    <a:pt x="643" y="1209"/>
                  </a:lnTo>
                  <a:lnTo>
                    <a:pt x="658" y="1238"/>
                  </a:lnTo>
                  <a:lnTo>
                    <a:pt x="679" y="1252"/>
                  </a:lnTo>
                  <a:lnTo>
                    <a:pt x="693" y="1266"/>
                  </a:lnTo>
                  <a:lnTo>
                    <a:pt x="721" y="1280"/>
                  </a:lnTo>
                  <a:lnTo>
                    <a:pt x="742" y="1294"/>
                  </a:lnTo>
                  <a:lnTo>
                    <a:pt x="905" y="1294"/>
                  </a:lnTo>
                  <a:lnTo>
                    <a:pt x="933" y="1287"/>
                  </a:lnTo>
                  <a:lnTo>
                    <a:pt x="962" y="1266"/>
                  </a:lnTo>
                  <a:lnTo>
                    <a:pt x="969" y="1238"/>
                  </a:lnTo>
                  <a:lnTo>
                    <a:pt x="969" y="1217"/>
                  </a:lnTo>
                  <a:lnTo>
                    <a:pt x="926" y="1174"/>
                  </a:lnTo>
                  <a:lnTo>
                    <a:pt x="919" y="1160"/>
                  </a:lnTo>
                  <a:lnTo>
                    <a:pt x="933" y="1117"/>
                  </a:lnTo>
                  <a:lnTo>
                    <a:pt x="933" y="1089"/>
                  </a:lnTo>
                  <a:lnTo>
                    <a:pt x="941" y="1075"/>
                  </a:lnTo>
                  <a:lnTo>
                    <a:pt x="955" y="1054"/>
                  </a:lnTo>
                  <a:lnTo>
                    <a:pt x="969" y="1040"/>
                  </a:lnTo>
                  <a:lnTo>
                    <a:pt x="983" y="1018"/>
                  </a:lnTo>
                  <a:lnTo>
                    <a:pt x="983" y="997"/>
                  </a:lnTo>
                  <a:lnTo>
                    <a:pt x="969" y="976"/>
                  </a:lnTo>
                  <a:lnTo>
                    <a:pt x="948" y="955"/>
                  </a:lnTo>
                  <a:lnTo>
                    <a:pt x="905" y="898"/>
                  </a:lnTo>
                  <a:lnTo>
                    <a:pt x="891" y="877"/>
                  </a:lnTo>
                  <a:lnTo>
                    <a:pt x="884" y="863"/>
                  </a:lnTo>
                  <a:lnTo>
                    <a:pt x="884" y="842"/>
                  </a:lnTo>
                  <a:lnTo>
                    <a:pt x="870" y="806"/>
                  </a:lnTo>
                  <a:lnTo>
                    <a:pt x="856" y="778"/>
                  </a:lnTo>
                  <a:lnTo>
                    <a:pt x="842" y="707"/>
                  </a:lnTo>
                  <a:lnTo>
                    <a:pt x="842" y="686"/>
                  </a:lnTo>
                  <a:lnTo>
                    <a:pt x="834" y="658"/>
                  </a:lnTo>
                  <a:lnTo>
                    <a:pt x="834" y="643"/>
                  </a:lnTo>
                  <a:lnTo>
                    <a:pt x="827" y="629"/>
                  </a:lnTo>
                  <a:lnTo>
                    <a:pt x="813" y="615"/>
                  </a:lnTo>
                  <a:lnTo>
                    <a:pt x="799" y="594"/>
                  </a:lnTo>
                  <a:lnTo>
                    <a:pt x="785" y="580"/>
                  </a:lnTo>
                  <a:lnTo>
                    <a:pt x="764" y="566"/>
                  </a:lnTo>
                  <a:lnTo>
                    <a:pt x="742" y="544"/>
                  </a:lnTo>
                  <a:lnTo>
                    <a:pt x="728" y="537"/>
                  </a:lnTo>
                  <a:lnTo>
                    <a:pt x="686" y="509"/>
                  </a:lnTo>
                  <a:lnTo>
                    <a:pt x="658" y="495"/>
                  </a:lnTo>
                  <a:lnTo>
                    <a:pt x="636" y="481"/>
                  </a:lnTo>
                  <a:lnTo>
                    <a:pt x="615" y="452"/>
                  </a:lnTo>
                  <a:lnTo>
                    <a:pt x="594" y="389"/>
                  </a:lnTo>
                  <a:lnTo>
                    <a:pt x="587" y="375"/>
                  </a:lnTo>
                  <a:lnTo>
                    <a:pt x="573" y="367"/>
                  </a:lnTo>
                  <a:lnTo>
                    <a:pt x="509" y="367"/>
                  </a:lnTo>
                  <a:lnTo>
                    <a:pt x="502" y="360"/>
                  </a:lnTo>
                  <a:lnTo>
                    <a:pt x="474" y="346"/>
                  </a:lnTo>
                  <a:lnTo>
                    <a:pt x="445" y="325"/>
                  </a:lnTo>
                  <a:lnTo>
                    <a:pt x="332" y="325"/>
                  </a:lnTo>
                  <a:lnTo>
                    <a:pt x="318" y="268"/>
                  </a:lnTo>
                  <a:lnTo>
                    <a:pt x="304" y="254"/>
                  </a:lnTo>
                  <a:lnTo>
                    <a:pt x="290" y="233"/>
                  </a:lnTo>
                  <a:lnTo>
                    <a:pt x="297" y="212"/>
                  </a:lnTo>
                  <a:lnTo>
                    <a:pt x="297" y="198"/>
                  </a:lnTo>
                  <a:lnTo>
                    <a:pt x="304" y="184"/>
                  </a:lnTo>
                  <a:lnTo>
                    <a:pt x="297" y="169"/>
                  </a:lnTo>
                  <a:lnTo>
                    <a:pt x="283" y="155"/>
                  </a:lnTo>
                  <a:lnTo>
                    <a:pt x="269" y="148"/>
                  </a:lnTo>
                  <a:lnTo>
                    <a:pt x="233" y="120"/>
                  </a:lnTo>
                  <a:lnTo>
                    <a:pt x="226" y="113"/>
                  </a:lnTo>
                  <a:lnTo>
                    <a:pt x="226" y="106"/>
                  </a:lnTo>
                  <a:lnTo>
                    <a:pt x="184" y="106"/>
                  </a:lnTo>
                  <a:lnTo>
                    <a:pt x="148" y="99"/>
                  </a:lnTo>
                  <a:lnTo>
                    <a:pt x="127" y="84"/>
                  </a:lnTo>
                  <a:lnTo>
                    <a:pt x="113" y="70"/>
                  </a:lnTo>
                  <a:lnTo>
                    <a:pt x="99" y="63"/>
                  </a:lnTo>
                  <a:lnTo>
                    <a:pt x="92" y="49"/>
                  </a:lnTo>
                  <a:lnTo>
                    <a:pt x="70" y="28"/>
                  </a:lnTo>
                  <a:lnTo>
                    <a:pt x="56" y="7"/>
                  </a:lnTo>
                  <a:lnTo>
                    <a:pt x="49" y="0"/>
                  </a:lnTo>
                  <a:lnTo>
                    <a:pt x="0" y="0"/>
                  </a:lnTo>
                  <a:lnTo>
                    <a:pt x="7" y="7"/>
                  </a:lnTo>
                  <a:lnTo>
                    <a:pt x="7" y="21"/>
                  </a:lnTo>
                  <a:lnTo>
                    <a:pt x="21" y="49"/>
                  </a:lnTo>
                  <a:lnTo>
                    <a:pt x="28" y="56"/>
                  </a:lnTo>
                  <a:lnTo>
                    <a:pt x="35" y="70"/>
                  </a:lnTo>
                  <a:lnTo>
                    <a:pt x="56" y="92"/>
                  </a:lnTo>
                  <a:lnTo>
                    <a:pt x="56" y="106"/>
                  </a:lnTo>
                  <a:lnTo>
                    <a:pt x="63" y="113"/>
                  </a:lnTo>
                  <a:lnTo>
                    <a:pt x="92" y="127"/>
                  </a:lnTo>
                  <a:lnTo>
                    <a:pt x="113" y="127"/>
                  </a:lnTo>
                  <a:lnTo>
                    <a:pt x="127" y="134"/>
                  </a:lnTo>
                  <a:lnTo>
                    <a:pt x="141" y="148"/>
                  </a:lnTo>
                  <a:lnTo>
                    <a:pt x="148" y="162"/>
                  </a:lnTo>
                  <a:lnTo>
                    <a:pt x="162" y="219"/>
                  </a:lnTo>
                  <a:lnTo>
                    <a:pt x="191" y="389"/>
                  </a:lnTo>
                  <a:lnTo>
                    <a:pt x="212" y="459"/>
                  </a:lnTo>
                  <a:lnTo>
                    <a:pt x="233" y="523"/>
                  </a:lnTo>
                  <a:lnTo>
                    <a:pt x="261" y="580"/>
                  </a:lnTo>
                  <a:lnTo>
                    <a:pt x="283" y="629"/>
                  </a:lnTo>
                  <a:lnTo>
                    <a:pt x="304" y="672"/>
                  </a:lnTo>
                  <a:lnTo>
                    <a:pt x="325" y="707"/>
                  </a:lnTo>
                  <a:lnTo>
                    <a:pt x="339" y="742"/>
                  </a:lnTo>
                  <a:lnTo>
                    <a:pt x="346" y="764"/>
                  </a:lnTo>
                  <a:lnTo>
                    <a:pt x="361" y="785"/>
                  </a:lnTo>
                  <a:lnTo>
                    <a:pt x="368" y="799"/>
                  </a:lnTo>
                  <a:lnTo>
                    <a:pt x="375" y="820"/>
                  </a:lnTo>
                  <a:lnTo>
                    <a:pt x="382" y="870"/>
                  </a:lnTo>
                  <a:lnTo>
                    <a:pt x="396" y="926"/>
                  </a:lnTo>
                  <a:lnTo>
                    <a:pt x="403" y="948"/>
                  </a:lnTo>
                  <a:lnTo>
                    <a:pt x="403" y="955"/>
                  </a:lnTo>
                  <a:close/>
                </a:path>
              </a:pathLst>
            </a:custGeom>
            <a:solidFill>
              <a:srgbClr val="FF8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52" name="Freeform 100"/>
            <p:cNvSpPr>
              <a:spLocks/>
            </p:cNvSpPr>
            <p:nvPr/>
          </p:nvSpPr>
          <p:spPr bwMode="auto">
            <a:xfrm>
              <a:off x="2697" y="2792"/>
              <a:ext cx="672" cy="913"/>
            </a:xfrm>
            <a:custGeom>
              <a:avLst/>
              <a:gdLst>
                <a:gd name="T0" fmla="*/ 205 w 672"/>
                <a:gd name="T1" fmla="*/ 184 h 913"/>
                <a:gd name="T2" fmla="*/ 191 w 672"/>
                <a:gd name="T3" fmla="*/ 135 h 913"/>
                <a:gd name="T4" fmla="*/ 149 w 672"/>
                <a:gd name="T5" fmla="*/ 92 h 913"/>
                <a:gd name="T6" fmla="*/ 78 w 672"/>
                <a:gd name="T7" fmla="*/ 57 h 913"/>
                <a:gd name="T8" fmla="*/ 35 w 672"/>
                <a:gd name="T9" fmla="*/ 36 h 913"/>
                <a:gd name="T10" fmla="*/ 0 w 672"/>
                <a:gd name="T11" fmla="*/ 0 h 913"/>
                <a:gd name="T12" fmla="*/ 28 w 672"/>
                <a:gd name="T13" fmla="*/ 57 h 913"/>
                <a:gd name="T14" fmla="*/ 50 w 672"/>
                <a:gd name="T15" fmla="*/ 78 h 913"/>
                <a:gd name="T16" fmla="*/ 74 w 672"/>
                <a:gd name="T17" fmla="*/ 103 h 913"/>
                <a:gd name="T18" fmla="*/ 98 w 672"/>
                <a:gd name="T19" fmla="*/ 153 h 913"/>
                <a:gd name="T20" fmla="*/ 99 w 672"/>
                <a:gd name="T21" fmla="*/ 184 h 913"/>
                <a:gd name="T22" fmla="*/ 92 w 672"/>
                <a:gd name="T23" fmla="*/ 184 h 913"/>
                <a:gd name="T24" fmla="*/ 92 w 672"/>
                <a:gd name="T25" fmla="*/ 227 h 913"/>
                <a:gd name="T26" fmla="*/ 92 w 672"/>
                <a:gd name="T27" fmla="*/ 283 h 913"/>
                <a:gd name="T28" fmla="*/ 105 w 672"/>
                <a:gd name="T29" fmla="*/ 334 h 913"/>
                <a:gd name="T30" fmla="*/ 120 w 672"/>
                <a:gd name="T31" fmla="*/ 368 h 913"/>
                <a:gd name="T32" fmla="*/ 135 w 672"/>
                <a:gd name="T33" fmla="*/ 446 h 913"/>
                <a:gd name="T34" fmla="*/ 127 w 672"/>
                <a:gd name="T35" fmla="*/ 474 h 913"/>
                <a:gd name="T36" fmla="*/ 142 w 672"/>
                <a:gd name="T37" fmla="*/ 496 h 913"/>
                <a:gd name="T38" fmla="*/ 149 w 672"/>
                <a:gd name="T39" fmla="*/ 531 h 913"/>
                <a:gd name="T40" fmla="*/ 163 w 672"/>
                <a:gd name="T41" fmla="*/ 559 h 913"/>
                <a:gd name="T42" fmla="*/ 163 w 672"/>
                <a:gd name="T43" fmla="*/ 588 h 913"/>
                <a:gd name="T44" fmla="*/ 189 w 672"/>
                <a:gd name="T45" fmla="*/ 649 h 913"/>
                <a:gd name="T46" fmla="*/ 234 w 672"/>
                <a:gd name="T47" fmla="*/ 715 h 913"/>
                <a:gd name="T48" fmla="*/ 300 w 672"/>
                <a:gd name="T49" fmla="*/ 768 h 913"/>
                <a:gd name="T50" fmla="*/ 333 w 672"/>
                <a:gd name="T51" fmla="*/ 807 h 913"/>
                <a:gd name="T52" fmla="*/ 368 w 672"/>
                <a:gd name="T53" fmla="*/ 885 h 913"/>
                <a:gd name="T54" fmla="*/ 375 w 672"/>
                <a:gd name="T55" fmla="*/ 913 h 913"/>
                <a:gd name="T56" fmla="*/ 410 w 672"/>
                <a:gd name="T57" fmla="*/ 885 h 913"/>
                <a:gd name="T58" fmla="*/ 432 w 672"/>
                <a:gd name="T59" fmla="*/ 842 h 913"/>
                <a:gd name="T60" fmla="*/ 474 w 672"/>
                <a:gd name="T61" fmla="*/ 835 h 913"/>
                <a:gd name="T62" fmla="*/ 566 w 672"/>
                <a:gd name="T63" fmla="*/ 849 h 913"/>
                <a:gd name="T64" fmla="*/ 637 w 672"/>
                <a:gd name="T65" fmla="*/ 828 h 913"/>
                <a:gd name="T66" fmla="*/ 672 w 672"/>
                <a:gd name="T67" fmla="*/ 757 h 913"/>
                <a:gd name="T68" fmla="*/ 637 w 672"/>
                <a:gd name="T69" fmla="*/ 729 h 913"/>
                <a:gd name="T70" fmla="*/ 573 w 672"/>
                <a:gd name="T71" fmla="*/ 736 h 913"/>
                <a:gd name="T72" fmla="*/ 545 w 672"/>
                <a:gd name="T73" fmla="*/ 722 h 913"/>
                <a:gd name="T74" fmla="*/ 474 w 672"/>
                <a:gd name="T75" fmla="*/ 715 h 913"/>
                <a:gd name="T76" fmla="*/ 417 w 672"/>
                <a:gd name="T77" fmla="*/ 694 h 913"/>
                <a:gd name="T78" fmla="*/ 382 w 672"/>
                <a:gd name="T79" fmla="*/ 672 h 913"/>
                <a:gd name="T80" fmla="*/ 354 w 672"/>
                <a:gd name="T81" fmla="*/ 637 h 913"/>
                <a:gd name="T82" fmla="*/ 340 w 672"/>
                <a:gd name="T83" fmla="*/ 609 h 913"/>
                <a:gd name="T84" fmla="*/ 311 w 672"/>
                <a:gd name="T85" fmla="*/ 545 h 913"/>
                <a:gd name="T86" fmla="*/ 276 w 672"/>
                <a:gd name="T87" fmla="*/ 496 h 913"/>
                <a:gd name="T88" fmla="*/ 255 w 672"/>
                <a:gd name="T89" fmla="*/ 432 h 913"/>
                <a:gd name="T90" fmla="*/ 241 w 672"/>
                <a:gd name="T91" fmla="*/ 347 h 913"/>
                <a:gd name="T92" fmla="*/ 226 w 672"/>
                <a:gd name="T93" fmla="*/ 220 h 91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672"/>
                <a:gd name="T142" fmla="*/ 0 h 913"/>
                <a:gd name="T143" fmla="*/ 672 w 672"/>
                <a:gd name="T144" fmla="*/ 913 h 91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672" h="913">
                  <a:moveTo>
                    <a:pt x="219" y="205"/>
                  </a:moveTo>
                  <a:lnTo>
                    <a:pt x="219" y="198"/>
                  </a:lnTo>
                  <a:lnTo>
                    <a:pt x="205" y="184"/>
                  </a:lnTo>
                  <a:lnTo>
                    <a:pt x="205" y="170"/>
                  </a:lnTo>
                  <a:lnTo>
                    <a:pt x="198" y="156"/>
                  </a:lnTo>
                  <a:lnTo>
                    <a:pt x="191" y="135"/>
                  </a:lnTo>
                  <a:lnTo>
                    <a:pt x="184" y="121"/>
                  </a:lnTo>
                  <a:lnTo>
                    <a:pt x="170" y="99"/>
                  </a:lnTo>
                  <a:lnTo>
                    <a:pt x="149" y="92"/>
                  </a:lnTo>
                  <a:lnTo>
                    <a:pt x="120" y="78"/>
                  </a:lnTo>
                  <a:lnTo>
                    <a:pt x="92" y="71"/>
                  </a:lnTo>
                  <a:lnTo>
                    <a:pt x="78" y="57"/>
                  </a:lnTo>
                  <a:lnTo>
                    <a:pt x="64" y="50"/>
                  </a:lnTo>
                  <a:lnTo>
                    <a:pt x="43" y="36"/>
                  </a:lnTo>
                  <a:lnTo>
                    <a:pt x="35" y="36"/>
                  </a:lnTo>
                  <a:lnTo>
                    <a:pt x="14" y="14"/>
                  </a:lnTo>
                  <a:lnTo>
                    <a:pt x="7" y="0"/>
                  </a:lnTo>
                  <a:lnTo>
                    <a:pt x="0" y="0"/>
                  </a:lnTo>
                  <a:lnTo>
                    <a:pt x="14" y="21"/>
                  </a:lnTo>
                  <a:lnTo>
                    <a:pt x="28" y="50"/>
                  </a:lnTo>
                  <a:lnTo>
                    <a:pt x="28" y="57"/>
                  </a:lnTo>
                  <a:lnTo>
                    <a:pt x="35" y="64"/>
                  </a:lnTo>
                  <a:lnTo>
                    <a:pt x="35" y="71"/>
                  </a:lnTo>
                  <a:lnTo>
                    <a:pt x="50" y="78"/>
                  </a:lnTo>
                  <a:lnTo>
                    <a:pt x="57" y="85"/>
                  </a:lnTo>
                  <a:lnTo>
                    <a:pt x="64" y="99"/>
                  </a:lnTo>
                  <a:lnTo>
                    <a:pt x="74" y="103"/>
                  </a:lnTo>
                  <a:lnTo>
                    <a:pt x="81" y="117"/>
                  </a:lnTo>
                  <a:lnTo>
                    <a:pt x="92" y="142"/>
                  </a:lnTo>
                  <a:lnTo>
                    <a:pt x="98" y="153"/>
                  </a:lnTo>
                  <a:lnTo>
                    <a:pt x="92" y="163"/>
                  </a:lnTo>
                  <a:lnTo>
                    <a:pt x="99" y="177"/>
                  </a:lnTo>
                  <a:lnTo>
                    <a:pt x="99" y="184"/>
                  </a:lnTo>
                  <a:lnTo>
                    <a:pt x="92" y="184"/>
                  </a:lnTo>
                  <a:lnTo>
                    <a:pt x="92" y="177"/>
                  </a:lnTo>
                  <a:lnTo>
                    <a:pt x="92" y="184"/>
                  </a:lnTo>
                  <a:lnTo>
                    <a:pt x="85" y="191"/>
                  </a:lnTo>
                  <a:lnTo>
                    <a:pt x="92" y="213"/>
                  </a:lnTo>
                  <a:lnTo>
                    <a:pt x="92" y="227"/>
                  </a:lnTo>
                  <a:lnTo>
                    <a:pt x="85" y="234"/>
                  </a:lnTo>
                  <a:lnTo>
                    <a:pt x="92" y="241"/>
                  </a:lnTo>
                  <a:lnTo>
                    <a:pt x="92" y="283"/>
                  </a:lnTo>
                  <a:lnTo>
                    <a:pt x="85" y="290"/>
                  </a:lnTo>
                  <a:lnTo>
                    <a:pt x="99" y="319"/>
                  </a:lnTo>
                  <a:lnTo>
                    <a:pt x="105" y="334"/>
                  </a:lnTo>
                  <a:lnTo>
                    <a:pt x="106" y="354"/>
                  </a:lnTo>
                  <a:lnTo>
                    <a:pt x="113" y="354"/>
                  </a:lnTo>
                  <a:lnTo>
                    <a:pt x="120" y="368"/>
                  </a:lnTo>
                  <a:lnTo>
                    <a:pt x="127" y="375"/>
                  </a:lnTo>
                  <a:lnTo>
                    <a:pt x="128" y="421"/>
                  </a:lnTo>
                  <a:lnTo>
                    <a:pt x="135" y="446"/>
                  </a:lnTo>
                  <a:lnTo>
                    <a:pt x="135" y="460"/>
                  </a:lnTo>
                  <a:lnTo>
                    <a:pt x="127" y="467"/>
                  </a:lnTo>
                  <a:lnTo>
                    <a:pt x="127" y="474"/>
                  </a:lnTo>
                  <a:lnTo>
                    <a:pt x="135" y="481"/>
                  </a:lnTo>
                  <a:lnTo>
                    <a:pt x="135" y="488"/>
                  </a:lnTo>
                  <a:lnTo>
                    <a:pt x="142" y="496"/>
                  </a:lnTo>
                  <a:lnTo>
                    <a:pt x="147" y="511"/>
                  </a:lnTo>
                  <a:lnTo>
                    <a:pt x="142" y="531"/>
                  </a:lnTo>
                  <a:lnTo>
                    <a:pt x="149" y="531"/>
                  </a:lnTo>
                  <a:lnTo>
                    <a:pt x="156" y="538"/>
                  </a:lnTo>
                  <a:lnTo>
                    <a:pt x="163" y="552"/>
                  </a:lnTo>
                  <a:lnTo>
                    <a:pt x="163" y="559"/>
                  </a:lnTo>
                  <a:lnTo>
                    <a:pt x="156" y="566"/>
                  </a:lnTo>
                  <a:lnTo>
                    <a:pt x="163" y="580"/>
                  </a:lnTo>
                  <a:lnTo>
                    <a:pt x="163" y="588"/>
                  </a:lnTo>
                  <a:lnTo>
                    <a:pt x="170" y="595"/>
                  </a:lnTo>
                  <a:lnTo>
                    <a:pt x="177" y="627"/>
                  </a:lnTo>
                  <a:lnTo>
                    <a:pt x="189" y="649"/>
                  </a:lnTo>
                  <a:lnTo>
                    <a:pt x="205" y="665"/>
                  </a:lnTo>
                  <a:lnTo>
                    <a:pt x="205" y="672"/>
                  </a:lnTo>
                  <a:lnTo>
                    <a:pt x="234" y="715"/>
                  </a:lnTo>
                  <a:lnTo>
                    <a:pt x="248" y="722"/>
                  </a:lnTo>
                  <a:lnTo>
                    <a:pt x="283" y="757"/>
                  </a:lnTo>
                  <a:lnTo>
                    <a:pt x="300" y="768"/>
                  </a:lnTo>
                  <a:lnTo>
                    <a:pt x="311" y="786"/>
                  </a:lnTo>
                  <a:lnTo>
                    <a:pt x="315" y="799"/>
                  </a:lnTo>
                  <a:lnTo>
                    <a:pt x="333" y="807"/>
                  </a:lnTo>
                  <a:lnTo>
                    <a:pt x="347" y="828"/>
                  </a:lnTo>
                  <a:lnTo>
                    <a:pt x="361" y="871"/>
                  </a:lnTo>
                  <a:lnTo>
                    <a:pt x="368" y="885"/>
                  </a:lnTo>
                  <a:lnTo>
                    <a:pt x="368" y="899"/>
                  </a:lnTo>
                  <a:lnTo>
                    <a:pt x="375" y="906"/>
                  </a:lnTo>
                  <a:lnTo>
                    <a:pt x="375" y="913"/>
                  </a:lnTo>
                  <a:lnTo>
                    <a:pt x="382" y="913"/>
                  </a:lnTo>
                  <a:lnTo>
                    <a:pt x="389" y="899"/>
                  </a:lnTo>
                  <a:lnTo>
                    <a:pt x="410" y="885"/>
                  </a:lnTo>
                  <a:lnTo>
                    <a:pt x="425" y="863"/>
                  </a:lnTo>
                  <a:lnTo>
                    <a:pt x="432" y="856"/>
                  </a:lnTo>
                  <a:lnTo>
                    <a:pt x="432" y="842"/>
                  </a:lnTo>
                  <a:lnTo>
                    <a:pt x="446" y="842"/>
                  </a:lnTo>
                  <a:lnTo>
                    <a:pt x="453" y="835"/>
                  </a:lnTo>
                  <a:lnTo>
                    <a:pt x="474" y="835"/>
                  </a:lnTo>
                  <a:lnTo>
                    <a:pt x="502" y="842"/>
                  </a:lnTo>
                  <a:lnTo>
                    <a:pt x="552" y="842"/>
                  </a:lnTo>
                  <a:lnTo>
                    <a:pt x="566" y="849"/>
                  </a:lnTo>
                  <a:lnTo>
                    <a:pt x="594" y="849"/>
                  </a:lnTo>
                  <a:lnTo>
                    <a:pt x="616" y="842"/>
                  </a:lnTo>
                  <a:lnTo>
                    <a:pt x="637" y="828"/>
                  </a:lnTo>
                  <a:lnTo>
                    <a:pt x="651" y="807"/>
                  </a:lnTo>
                  <a:lnTo>
                    <a:pt x="658" y="786"/>
                  </a:lnTo>
                  <a:lnTo>
                    <a:pt x="672" y="757"/>
                  </a:lnTo>
                  <a:lnTo>
                    <a:pt x="672" y="743"/>
                  </a:lnTo>
                  <a:lnTo>
                    <a:pt x="658" y="736"/>
                  </a:lnTo>
                  <a:lnTo>
                    <a:pt x="637" y="729"/>
                  </a:lnTo>
                  <a:lnTo>
                    <a:pt x="594" y="729"/>
                  </a:lnTo>
                  <a:lnTo>
                    <a:pt x="587" y="736"/>
                  </a:lnTo>
                  <a:lnTo>
                    <a:pt x="573" y="736"/>
                  </a:lnTo>
                  <a:lnTo>
                    <a:pt x="559" y="729"/>
                  </a:lnTo>
                  <a:lnTo>
                    <a:pt x="552" y="729"/>
                  </a:lnTo>
                  <a:lnTo>
                    <a:pt x="545" y="722"/>
                  </a:lnTo>
                  <a:lnTo>
                    <a:pt x="538" y="722"/>
                  </a:lnTo>
                  <a:lnTo>
                    <a:pt x="524" y="715"/>
                  </a:lnTo>
                  <a:lnTo>
                    <a:pt x="474" y="715"/>
                  </a:lnTo>
                  <a:lnTo>
                    <a:pt x="453" y="708"/>
                  </a:lnTo>
                  <a:lnTo>
                    <a:pt x="439" y="701"/>
                  </a:lnTo>
                  <a:lnTo>
                    <a:pt x="417" y="694"/>
                  </a:lnTo>
                  <a:lnTo>
                    <a:pt x="403" y="679"/>
                  </a:lnTo>
                  <a:lnTo>
                    <a:pt x="389" y="672"/>
                  </a:lnTo>
                  <a:lnTo>
                    <a:pt x="382" y="672"/>
                  </a:lnTo>
                  <a:lnTo>
                    <a:pt x="375" y="665"/>
                  </a:lnTo>
                  <a:lnTo>
                    <a:pt x="368" y="651"/>
                  </a:lnTo>
                  <a:lnTo>
                    <a:pt x="354" y="637"/>
                  </a:lnTo>
                  <a:lnTo>
                    <a:pt x="354" y="630"/>
                  </a:lnTo>
                  <a:lnTo>
                    <a:pt x="347" y="616"/>
                  </a:lnTo>
                  <a:lnTo>
                    <a:pt x="340" y="609"/>
                  </a:lnTo>
                  <a:lnTo>
                    <a:pt x="333" y="595"/>
                  </a:lnTo>
                  <a:lnTo>
                    <a:pt x="326" y="566"/>
                  </a:lnTo>
                  <a:lnTo>
                    <a:pt x="311" y="545"/>
                  </a:lnTo>
                  <a:lnTo>
                    <a:pt x="304" y="531"/>
                  </a:lnTo>
                  <a:lnTo>
                    <a:pt x="283" y="510"/>
                  </a:lnTo>
                  <a:lnTo>
                    <a:pt x="276" y="496"/>
                  </a:lnTo>
                  <a:lnTo>
                    <a:pt x="269" y="467"/>
                  </a:lnTo>
                  <a:lnTo>
                    <a:pt x="262" y="432"/>
                  </a:lnTo>
                  <a:lnTo>
                    <a:pt x="255" y="432"/>
                  </a:lnTo>
                  <a:lnTo>
                    <a:pt x="248" y="425"/>
                  </a:lnTo>
                  <a:lnTo>
                    <a:pt x="248" y="382"/>
                  </a:lnTo>
                  <a:lnTo>
                    <a:pt x="241" y="347"/>
                  </a:lnTo>
                  <a:lnTo>
                    <a:pt x="234" y="304"/>
                  </a:lnTo>
                  <a:lnTo>
                    <a:pt x="226" y="248"/>
                  </a:lnTo>
                  <a:lnTo>
                    <a:pt x="226" y="220"/>
                  </a:lnTo>
                  <a:lnTo>
                    <a:pt x="219" y="205"/>
                  </a:lnTo>
                  <a:close/>
                </a:path>
              </a:pathLst>
            </a:custGeom>
            <a:solidFill>
              <a:srgbClr val="E673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53" name="Freeform 101"/>
            <p:cNvSpPr>
              <a:spLocks/>
            </p:cNvSpPr>
            <p:nvPr/>
          </p:nvSpPr>
          <p:spPr bwMode="auto">
            <a:xfrm>
              <a:off x="2499" y="2148"/>
              <a:ext cx="99" cy="340"/>
            </a:xfrm>
            <a:custGeom>
              <a:avLst/>
              <a:gdLst>
                <a:gd name="T0" fmla="*/ 92 w 99"/>
                <a:gd name="T1" fmla="*/ 107 h 340"/>
                <a:gd name="T2" fmla="*/ 92 w 99"/>
                <a:gd name="T3" fmla="*/ 92 h 340"/>
                <a:gd name="T4" fmla="*/ 85 w 99"/>
                <a:gd name="T5" fmla="*/ 78 h 340"/>
                <a:gd name="T6" fmla="*/ 85 w 99"/>
                <a:gd name="T7" fmla="*/ 43 h 340"/>
                <a:gd name="T8" fmla="*/ 71 w 99"/>
                <a:gd name="T9" fmla="*/ 15 h 340"/>
                <a:gd name="T10" fmla="*/ 57 w 99"/>
                <a:gd name="T11" fmla="*/ 0 h 340"/>
                <a:gd name="T12" fmla="*/ 57 w 99"/>
                <a:gd name="T13" fmla="*/ 7 h 340"/>
                <a:gd name="T14" fmla="*/ 42 w 99"/>
                <a:gd name="T15" fmla="*/ 22 h 340"/>
                <a:gd name="T16" fmla="*/ 42 w 99"/>
                <a:gd name="T17" fmla="*/ 64 h 340"/>
                <a:gd name="T18" fmla="*/ 35 w 99"/>
                <a:gd name="T19" fmla="*/ 92 h 340"/>
                <a:gd name="T20" fmla="*/ 35 w 99"/>
                <a:gd name="T21" fmla="*/ 128 h 340"/>
                <a:gd name="T22" fmla="*/ 28 w 99"/>
                <a:gd name="T23" fmla="*/ 163 h 340"/>
                <a:gd name="T24" fmla="*/ 14 w 99"/>
                <a:gd name="T25" fmla="*/ 206 h 340"/>
                <a:gd name="T26" fmla="*/ 14 w 99"/>
                <a:gd name="T27" fmla="*/ 213 h 340"/>
                <a:gd name="T28" fmla="*/ 0 w 99"/>
                <a:gd name="T29" fmla="*/ 241 h 340"/>
                <a:gd name="T30" fmla="*/ 0 w 99"/>
                <a:gd name="T31" fmla="*/ 276 h 340"/>
                <a:gd name="T32" fmla="*/ 0 w 99"/>
                <a:gd name="T33" fmla="*/ 305 h 340"/>
                <a:gd name="T34" fmla="*/ 7 w 99"/>
                <a:gd name="T35" fmla="*/ 333 h 340"/>
                <a:gd name="T36" fmla="*/ 14 w 99"/>
                <a:gd name="T37" fmla="*/ 340 h 340"/>
                <a:gd name="T38" fmla="*/ 21 w 99"/>
                <a:gd name="T39" fmla="*/ 340 h 340"/>
                <a:gd name="T40" fmla="*/ 35 w 99"/>
                <a:gd name="T41" fmla="*/ 326 h 340"/>
                <a:gd name="T42" fmla="*/ 42 w 99"/>
                <a:gd name="T43" fmla="*/ 312 h 340"/>
                <a:gd name="T44" fmla="*/ 42 w 99"/>
                <a:gd name="T45" fmla="*/ 298 h 340"/>
                <a:gd name="T46" fmla="*/ 50 w 99"/>
                <a:gd name="T47" fmla="*/ 276 h 340"/>
                <a:gd name="T48" fmla="*/ 64 w 99"/>
                <a:gd name="T49" fmla="*/ 248 h 340"/>
                <a:gd name="T50" fmla="*/ 64 w 99"/>
                <a:gd name="T51" fmla="*/ 227 h 340"/>
                <a:gd name="T52" fmla="*/ 71 w 99"/>
                <a:gd name="T53" fmla="*/ 220 h 340"/>
                <a:gd name="T54" fmla="*/ 92 w 99"/>
                <a:gd name="T55" fmla="*/ 177 h 340"/>
                <a:gd name="T56" fmla="*/ 99 w 99"/>
                <a:gd name="T57" fmla="*/ 170 h 340"/>
                <a:gd name="T58" fmla="*/ 99 w 99"/>
                <a:gd name="T59" fmla="*/ 149 h 340"/>
                <a:gd name="T60" fmla="*/ 92 w 99"/>
                <a:gd name="T61" fmla="*/ 135 h 340"/>
                <a:gd name="T62" fmla="*/ 92 w 99"/>
                <a:gd name="T63" fmla="*/ 107 h 34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99"/>
                <a:gd name="T97" fmla="*/ 0 h 340"/>
                <a:gd name="T98" fmla="*/ 99 w 99"/>
                <a:gd name="T99" fmla="*/ 340 h 34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99" h="340">
                  <a:moveTo>
                    <a:pt x="92" y="107"/>
                  </a:moveTo>
                  <a:lnTo>
                    <a:pt x="92" y="92"/>
                  </a:lnTo>
                  <a:lnTo>
                    <a:pt x="85" y="78"/>
                  </a:lnTo>
                  <a:lnTo>
                    <a:pt x="85" y="43"/>
                  </a:lnTo>
                  <a:lnTo>
                    <a:pt x="71" y="15"/>
                  </a:lnTo>
                  <a:lnTo>
                    <a:pt x="57" y="0"/>
                  </a:lnTo>
                  <a:lnTo>
                    <a:pt x="57" y="7"/>
                  </a:lnTo>
                  <a:lnTo>
                    <a:pt x="42" y="22"/>
                  </a:lnTo>
                  <a:lnTo>
                    <a:pt x="42" y="64"/>
                  </a:lnTo>
                  <a:lnTo>
                    <a:pt x="35" y="92"/>
                  </a:lnTo>
                  <a:lnTo>
                    <a:pt x="35" y="128"/>
                  </a:lnTo>
                  <a:lnTo>
                    <a:pt x="28" y="163"/>
                  </a:lnTo>
                  <a:lnTo>
                    <a:pt x="14" y="206"/>
                  </a:lnTo>
                  <a:lnTo>
                    <a:pt x="14" y="213"/>
                  </a:lnTo>
                  <a:lnTo>
                    <a:pt x="0" y="241"/>
                  </a:lnTo>
                  <a:lnTo>
                    <a:pt x="0" y="276"/>
                  </a:lnTo>
                  <a:lnTo>
                    <a:pt x="0" y="305"/>
                  </a:lnTo>
                  <a:lnTo>
                    <a:pt x="7" y="333"/>
                  </a:lnTo>
                  <a:lnTo>
                    <a:pt x="14" y="340"/>
                  </a:lnTo>
                  <a:lnTo>
                    <a:pt x="21" y="340"/>
                  </a:lnTo>
                  <a:lnTo>
                    <a:pt x="35" y="326"/>
                  </a:lnTo>
                  <a:lnTo>
                    <a:pt x="42" y="312"/>
                  </a:lnTo>
                  <a:lnTo>
                    <a:pt x="42" y="298"/>
                  </a:lnTo>
                  <a:lnTo>
                    <a:pt x="50" y="276"/>
                  </a:lnTo>
                  <a:lnTo>
                    <a:pt x="64" y="248"/>
                  </a:lnTo>
                  <a:lnTo>
                    <a:pt x="64" y="227"/>
                  </a:lnTo>
                  <a:lnTo>
                    <a:pt x="71" y="220"/>
                  </a:lnTo>
                  <a:lnTo>
                    <a:pt x="92" y="177"/>
                  </a:lnTo>
                  <a:lnTo>
                    <a:pt x="99" y="170"/>
                  </a:lnTo>
                  <a:lnTo>
                    <a:pt x="99" y="149"/>
                  </a:lnTo>
                  <a:lnTo>
                    <a:pt x="92" y="135"/>
                  </a:lnTo>
                  <a:lnTo>
                    <a:pt x="92" y="107"/>
                  </a:lnTo>
                  <a:close/>
                </a:path>
              </a:pathLst>
            </a:custGeom>
            <a:solidFill>
              <a:srgbClr val="FF8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54" name="Freeform 102"/>
            <p:cNvSpPr>
              <a:spLocks/>
            </p:cNvSpPr>
            <p:nvPr/>
          </p:nvSpPr>
          <p:spPr bwMode="auto">
            <a:xfrm>
              <a:off x="2499" y="2170"/>
              <a:ext cx="64" cy="212"/>
            </a:xfrm>
            <a:custGeom>
              <a:avLst/>
              <a:gdLst>
                <a:gd name="T0" fmla="*/ 64 w 64"/>
                <a:gd name="T1" fmla="*/ 70 h 212"/>
                <a:gd name="T2" fmla="*/ 57 w 64"/>
                <a:gd name="T3" fmla="*/ 70 h 212"/>
                <a:gd name="T4" fmla="*/ 57 w 64"/>
                <a:gd name="T5" fmla="*/ 28 h 212"/>
                <a:gd name="T6" fmla="*/ 50 w 64"/>
                <a:gd name="T7" fmla="*/ 21 h 212"/>
                <a:gd name="T8" fmla="*/ 50 w 64"/>
                <a:gd name="T9" fmla="*/ 0 h 212"/>
                <a:gd name="T10" fmla="*/ 35 w 64"/>
                <a:gd name="T11" fmla="*/ 28 h 212"/>
                <a:gd name="T12" fmla="*/ 35 w 64"/>
                <a:gd name="T13" fmla="*/ 42 h 212"/>
                <a:gd name="T14" fmla="*/ 28 w 64"/>
                <a:gd name="T15" fmla="*/ 49 h 212"/>
                <a:gd name="T16" fmla="*/ 28 w 64"/>
                <a:gd name="T17" fmla="*/ 63 h 212"/>
                <a:gd name="T18" fmla="*/ 14 w 64"/>
                <a:gd name="T19" fmla="*/ 77 h 212"/>
                <a:gd name="T20" fmla="*/ 7 w 64"/>
                <a:gd name="T21" fmla="*/ 77 h 212"/>
                <a:gd name="T22" fmla="*/ 0 w 64"/>
                <a:gd name="T23" fmla="*/ 85 h 212"/>
                <a:gd name="T24" fmla="*/ 7 w 64"/>
                <a:gd name="T25" fmla="*/ 99 h 212"/>
                <a:gd name="T26" fmla="*/ 17 w 64"/>
                <a:gd name="T27" fmla="*/ 154 h 212"/>
                <a:gd name="T28" fmla="*/ 7 w 64"/>
                <a:gd name="T29" fmla="*/ 191 h 212"/>
                <a:gd name="T30" fmla="*/ 0 w 64"/>
                <a:gd name="T31" fmla="*/ 212 h 212"/>
                <a:gd name="T32" fmla="*/ 7 w 64"/>
                <a:gd name="T33" fmla="*/ 205 h 212"/>
                <a:gd name="T34" fmla="*/ 21 w 64"/>
                <a:gd name="T35" fmla="*/ 198 h 212"/>
                <a:gd name="T36" fmla="*/ 35 w 64"/>
                <a:gd name="T37" fmla="*/ 176 h 212"/>
                <a:gd name="T38" fmla="*/ 42 w 64"/>
                <a:gd name="T39" fmla="*/ 155 h 212"/>
                <a:gd name="T40" fmla="*/ 50 w 64"/>
                <a:gd name="T41" fmla="*/ 141 h 212"/>
                <a:gd name="T42" fmla="*/ 57 w 64"/>
                <a:gd name="T43" fmla="*/ 134 h 212"/>
                <a:gd name="T44" fmla="*/ 57 w 64"/>
                <a:gd name="T45" fmla="*/ 92 h 212"/>
                <a:gd name="T46" fmla="*/ 64 w 64"/>
                <a:gd name="T47" fmla="*/ 77 h 212"/>
                <a:gd name="T48" fmla="*/ 64 w 64"/>
                <a:gd name="T49" fmla="*/ 70 h 21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4"/>
                <a:gd name="T76" fmla="*/ 0 h 212"/>
                <a:gd name="T77" fmla="*/ 64 w 64"/>
                <a:gd name="T78" fmla="*/ 212 h 21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4" h="212">
                  <a:moveTo>
                    <a:pt x="64" y="70"/>
                  </a:moveTo>
                  <a:lnTo>
                    <a:pt x="57" y="70"/>
                  </a:lnTo>
                  <a:lnTo>
                    <a:pt x="57" y="28"/>
                  </a:lnTo>
                  <a:lnTo>
                    <a:pt x="50" y="21"/>
                  </a:lnTo>
                  <a:lnTo>
                    <a:pt x="50" y="0"/>
                  </a:lnTo>
                  <a:lnTo>
                    <a:pt x="35" y="28"/>
                  </a:lnTo>
                  <a:lnTo>
                    <a:pt x="35" y="42"/>
                  </a:lnTo>
                  <a:lnTo>
                    <a:pt x="28" y="49"/>
                  </a:lnTo>
                  <a:lnTo>
                    <a:pt x="28" y="63"/>
                  </a:lnTo>
                  <a:lnTo>
                    <a:pt x="14" y="77"/>
                  </a:lnTo>
                  <a:lnTo>
                    <a:pt x="7" y="77"/>
                  </a:lnTo>
                  <a:lnTo>
                    <a:pt x="0" y="85"/>
                  </a:lnTo>
                  <a:lnTo>
                    <a:pt x="7" y="99"/>
                  </a:lnTo>
                  <a:lnTo>
                    <a:pt x="17" y="154"/>
                  </a:lnTo>
                  <a:lnTo>
                    <a:pt x="7" y="191"/>
                  </a:lnTo>
                  <a:lnTo>
                    <a:pt x="0" y="212"/>
                  </a:lnTo>
                  <a:lnTo>
                    <a:pt x="7" y="205"/>
                  </a:lnTo>
                  <a:lnTo>
                    <a:pt x="21" y="198"/>
                  </a:lnTo>
                  <a:lnTo>
                    <a:pt x="35" y="176"/>
                  </a:lnTo>
                  <a:lnTo>
                    <a:pt x="42" y="155"/>
                  </a:lnTo>
                  <a:lnTo>
                    <a:pt x="50" y="141"/>
                  </a:lnTo>
                  <a:lnTo>
                    <a:pt x="57" y="134"/>
                  </a:lnTo>
                  <a:lnTo>
                    <a:pt x="57" y="92"/>
                  </a:lnTo>
                  <a:lnTo>
                    <a:pt x="64" y="77"/>
                  </a:lnTo>
                  <a:lnTo>
                    <a:pt x="64" y="70"/>
                  </a:lnTo>
                  <a:close/>
                </a:path>
              </a:pathLst>
            </a:custGeom>
            <a:solidFill>
              <a:srgbClr val="E673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55" name="Freeform 103"/>
            <p:cNvSpPr>
              <a:spLocks/>
            </p:cNvSpPr>
            <p:nvPr/>
          </p:nvSpPr>
          <p:spPr bwMode="auto">
            <a:xfrm>
              <a:off x="3136" y="2849"/>
              <a:ext cx="35" cy="35"/>
            </a:xfrm>
            <a:custGeom>
              <a:avLst/>
              <a:gdLst>
                <a:gd name="T0" fmla="*/ 7 w 35"/>
                <a:gd name="T1" fmla="*/ 7 h 35"/>
                <a:gd name="T2" fmla="*/ 0 w 35"/>
                <a:gd name="T3" fmla="*/ 21 h 35"/>
                <a:gd name="T4" fmla="*/ 0 w 35"/>
                <a:gd name="T5" fmla="*/ 35 h 35"/>
                <a:gd name="T6" fmla="*/ 14 w 35"/>
                <a:gd name="T7" fmla="*/ 35 h 35"/>
                <a:gd name="T8" fmla="*/ 28 w 35"/>
                <a:gd name="T9" fmla="*/ 28 h 35"/>
                <a:gd name="T10" fmla="*/ 35 w 35"/>
                <a:gd name="T11" fmla="*/ 21 h 35"/>
                <a:gd name="T12" fmla="*/ 28 w 35"/>
                <a:gd name="T13" fmla="*/ 7 h 35"/>
                <a:gd name="T14" fmla="*/ 14 w 35"/>
                <a:gd name="T15" fmla="*/ 0 h 35"/>
                <a:gd name="T16" fmla="*/ 7 w 35"/>
                <a:gd name="T17" fmla="*/ 7 h 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"/>
                <a:gd name="T28" fmla="*/ 0 h 35"/>
                <a:gd name="T29" fmla="*/ 35 w 35"/>
                <a:gd name="T30" fmla="*/ 35 h 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" h="35">
                  <a:moveTo>
                    <a:pt x="7" y="7"/>
                  </a:moveTo>
                  <a:lnTo>
                    <a:pt x="0" y="21"/>
                  </a:lnTo>
                  <a:lnTo>
                    <a:pt x="0" y="35"/>
                  </a:lnTo>
                  <a:lnTo>
                    <a:pt x="14" y="35"/>
                  </a:lnTo>
                  <a:lnTo>
                    <a:pt x="28" y="28"/>
                  </a:lnTo>
                  <a:lnTo>
                    <a:pt x="35" y="21"/>
                  </a:lnTo>
                  <a:lnTo>
                    <a:pt x="28" y="7"/>
                  </a:lnTo>
                  <a:lnTo>
                    <a:pt x="14" y="0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56" name="Freeform 104"/>
            <p:cNvSpPr>
              <a:spLocks/>
            </p:cNvSpPr>
            <p:nvPr/>
          </p:nvSpPr>
          <p:spPr bwMode="auto">
            <a:xfrm>
              <a:off x="4133" y="2828"/>
              <a:ext cx="368" cy="212"/>
            </a:xfrm>
            <a:custGeom>
              <a:avLst/>
              <a:gdLst>
                <a:gd name="T0" fmla="*/ 212 w 368"/>
                <a:gd name="T1" fmla="*/ 0 h 212"/>
                <a:gd name="T2" fmla="*/ 156 w 368"/>
                <a:gd name="T3" fmla="*/ 0 h 212"/>
                <a:gd name="T4" fmla="*/ 92 w 368"/>
                <a:gd name="T5" fmla="*/ 21 h 212"/>
                <a:gd name="T6" fmla="*/ 64 w 368"/>
                <a:gd name="T7" fmla="*/ 35 h 212"/>
                <a:gd name="T8" fmla="*/ 35 w 368"/>
                <a:gd name="T9" fmla="*/ 56 h 212"/>
                <a:gd name="T10" fmla="*/ 21 w 368"/>
                <a:gd name="T11" fmla="*/ 70 h 212"/>
                <a:gd name="T12" fmla="*/ 14 w 368"/>
                <a:gd name="T13" fmla="*/ 106 h 212"/>
                <a:gd name="T14" fmla="*/ 14 w 368"/>
                <a:gd name="T15" fmla="*/ 134 h 212"/>
                <a:gd name="T16" fmla="*/ 0 w 368"/>
                <a:gd name="T17" fmla="*/ 184 h 212"/>
                <a:gd name="T18" fmla="*/ 0 w 368"/>
                <a:gd name="T19" fmla="*/ 212 h 212"/>
                <a:gd name="T20" fmla="*/ 28 w 368"/>
                <a:gd name="T21" fmla="*/ 212 h 212"/>
                <a:gd name="T22" fmla="*/ 64 w 368"/>
                <a:gd name="T23" fmla="*/ 191 h 212"/>
                <a:gd name="T24" fmla="*/ 85 w 368"/>
                <a:gd name="T25" fmla="*/ 184 h 212"/>
                <a:gd name="T26" fmla="*/ 106 w 368"/>
                <a:gd name="T27" fmla="*/ 169 h 212"/>
                <a:gd name="T28" fmla="*/ 120 w 368"/>
                <a:gd name="T29" fmla="*/ 148 h 212"/>
                <a:gd name="T30" fmla="*/ 142 w 368"/>
                <a:gd name="T31" fmla="*/ 141 h 212"/>
                <a:gd name="T32" fmla="*/ 170 w 368"/>
                <a:gd name="T33" fmla="*/ 127 h 212"/>
                <a:gd name="T34" fmla="*/ 198 w 368"/>
                <a:gd name="T35" fmla="*/ 127 h 212"/>
                <a:gd name="T36" fmla="*/ 226 w 368"/>
                <a:gd name="T37" fmla="*/ 120 h 212"/>
                <a:gd name="T38" fmla="*/ 248 w 368"/>
                <a:gd name="T39" fmla="*/ 113 h 212"/>
                <a:gd name="T40" fmla="*/ 318 w 368"/>
                <a:gd name="T41" fmla="*/ 99 h 212"/>
                <a:gd name="T42" fmla="*/ 347 w 368"/>
                <a:gd name="T43" fmla="*/ 92 h 212"/>
                <a:gd name="T44" fmla="*/ 361 w 368"/>
                <a:gd name="T45" fmla="*/ 85 h 212"/>
                <a:gd name="T46" fmla="*/ 368 w 368"/>
                <a:gd name="T47" fmla="*/ 77 h 212"/>
                <a:gd name="T48" fmla="*/ 347 w 368"/>
                <a:gd name="T49" fmla="*/ 56 h 212"/>
                <a:gd name="T50" fmla="*/ 325 w 368"/>
                <a:gd name="T51" fmla="*/ 42 h 212"/>
                <a:gd name="T52" fmla="*/ 297 w 368"/>
                <a:gd name="T53" fmla="*/ 28 h 212"/>
                <a:gd name="T54" fmla="*/ 262 w 368"/>
                <a:gd name="T55" fmla="*/ 14 h 212"/>
                <a:gd name="T56" fmla="*/ 241 w 368"/>
                <a:gd name="T57" fmla="*/ 0 h 212"/>
                <a:gd name="T58" fmla="*/ 212 w 368"/>
                <a:gd name="T59" fmla="*/ 0 h 21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368"/>
                <a:gd name="T91" fmla="*/ 0 h 212"/>
                <a:gd name="T92" fmla="*/ 368 w 368"/>
                <a:gd name="T93" fmla="*/ 212 h 21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368" h="212">
                  <a:moveTo>
                    <a:pt x="212" y="0"/>
                  </a:moveTo>
                  <a:lnTo>
                    <a:pt x="156" y="0"/>
                  </a:lnTo>
                  <a:lnTo>
                    <a:pt x="92" y="21"/>
                  </a:lnTo>
                  <a:lnTo>
                    <a:pt x="64" y="35"/>
                  </a:lnTo>
                  <a:lnTo>
                    <a:pt x="35" y="56"/>
                  </a:lnTo>
                  <a:lnTo>
                    <a:pt x="21" y="70"/>
                  </a:lnTo>
                  <a:lnTo>
                    <a:pt x="14" y="106"/>
                  </a:lnTo>
                  <a:lnTo>
                    <a:pt x="14" y="134"/>
                  </a:lnTo>
                  <a:lnTo>
                    <a:pt x="0" y="184"/>
                  </a:lnTo>
                  <a:lnTo>
                    <a:pt x="0" y="212"/>
                  </a:lnTo>
                  <a:lnTo>
                    <a:pt x="28" y="212"/>
                  </a:lnTo>
                  <a:lnTo>
                    <a:pt x="64" y="191"/>
                  </a:lnTo>
                  <a:lnTo>
                    <a:pt x="85" y="184"/>
                  </a:lnTo>
                  <a:lnTo>
                    <a:pt x="106" y="169"/>
                  </a:lnTo>
                  <a:lnTo>
                    <a:pt x="120" y="148"/>
                  </a:lnTo>
                  <a:lnTo>
                    <a:pt x="142" y="141"/>
                  </a:lnTo>
                  <a:lnTo>
                    <a:pt x="170" y="127"/>
                  </a:lnTo>
                  <a:lnTo>
                    <a:pt x="198" y="127"/>
                  </a:lnTo>
                  <a:lnTo>
                    <a:pt x="226" y="120"/>
                  </a:lnTo>
                  <a:lnTo>
                    <a:pt x="248" y="113"/>
                  </a:lnTo>
                  <a:lnTo>
                    <a:pt x="318" y="99"/>
                  </a:lnTo>
                  <a:lnTo>
                    <a:pt x="347" y="92"/>
                  </a:lnTo>
                  <a:lnTo>
                    <a:pt x="361" y="85"/>
                  </a:lnTo>
                  <a:lnTo>
                    <a:pt x="368" y="77"/>
                  </a:lnTo>
                  <a:lnTo>
                    <a:pt x="347" y="56"/>
                  </a:lnTo>
                  <a:lnTo>
                    <a:pt x="325" y="42"/>
                  </a:lnTo>
                  <a:lnTo>
                    <a:pt x="297" y="28"/>
                  </a:lnTo>
                  <a:lnTo>
                    <a:pt x="262" y="14"/>
                  </a:lnTo>
                  <a:lnTo>
                    <a:pt x="241" y="0"/>
                  </a:lnTo>
                  <a:lnTo>
                    <a:pt x="212" y="0"/>
                  </a:lnTo>
                  <a:close/>
                </a:path>
              </a:pathLst>
            </a:custGeom>
            <a:solidFill>
              <a:srgbClr val="FFB3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57" name="Freeform 105"/>
            <p:cNvSpPr>
              <a:spLocks/>
            </p:cNvSpPr>
            <p:nvPr/>
          </p:nvSpPr>
          <p:spPr bwMode="auto">
            <a:xfrm>
              <a:off x="4593" y="2927"/>
              <a:ext cx="56" cy="56"/>
            </a:xfrm>
            <a:custGeom>
              <a:avLst/>
              <a:gdLst>
                <a:gd name="T0" fmla="*/ 35 w 56"/>
                <a:gd name="T1" fmla="*/ 0 h 56"/>
                <a:gd name="T2" fmla="*/ 14 w 56"/>
                <a:gd name="T3" fmla="*/ 14 h 56"/>
                <a:gd name="T4" fmla="*/ 0 w 56"/>
                <a:gd name="T5" fmla="*/ 21 h 56"/>
                <a:gd name="T6" fmla="*/ 7 w 56"/>
                <a:gd name="T7" fmla="*/ 35 h 56"/>
                <a:gd name="T8" fmla="*/ 21 w 56"/>
                <a:gd name="T9" fmla="*/ 49 h 56"/>
                <a:gd name="T10" fmla="*/ 42 w 56"/>
                <a:gd name="T11" fmla="*/ 56 h 56"/>
                <a:gd name="T12" fmla="*/ 56 w 56"/>
                <a:gd name="T13" fmla="*/ 56 h 56"/>
                <a:gd name="T14" fmla="*/ 56 w 56"/>
                <a:gd name="T15" fmla="*/ 21 h 56"/>
                <a:gd name="T16" fmla="*/ 49 w 56"/>
                <a:gd name="T17" fmla="*/ 7 h 56"/>
                <a:gd name="T18" fmla="*/ 35 w 56"/>
                <a:gd name="T19" fmla="*/ 0 h 5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6"/>
                <a:gd name="T31" fmla="*/ 0 h 56"/>
                <a:gd name="T32" fmla="*/ 56 w 56"/>
                <a:gd name="T33" fmla="*/ 56 h 5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6" h="56">
                  <a:moveTo>
                    <a:pt x="35" y="0"/>
                  </a:moveTo>
                  <a:lnTo>
                    <a:pt x="14" y="14"/>
                  </a:lnTo>
                  <a:lnTo>
                    <a:pt x="0" y="21"/>
                  </a:lnTo>
                  <a:lnTo>
                    <a:pt x="7" y="35"/>
                  </a:lnTo>
                  <a:lnTo>
                    <a:pt x="21" y="49"/>
                  </a:lnTo>
                  <a:lnTo>
                    <a:pt x="42" y="56"/>
                  </a:lnTo>
                  <a:lnTo>
                    <a:pt x="56" y="56"/>
                  </a:lnTo>
                  <a:lnTo>
                    <a:pt x="56" y="21"/>
                  </a:lnTo>
                  <a:lnTo>
                    <a:pt x="49" y="7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FFB3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58" name="Freeform 106"/>
            <p:cNvSpPr>
              <a:spLocks/>
            </p:cNvSpPr>
            <p:nvPr/>
          </p:nvSpPr>
          <p:spPr bwMode="auto">
            <a:xfrm>
              <a:off x="3065" y="2566"/>
              <a:ext cx="127" cy="92"/>
            </a:xfrm>
            <a:custGeom>
              <a:avLst/>
              <a:gdLst>
                <a:gd name="T0" fmla="*/ 78 w 127"/>
                <a:gd name="T1" fmla="*/ 0 h 92"/>
                <a:gd name="T2" fmla="*/ 35 w 127"/>
                <a:gd name="T3" fmla="*/ 14 h 92"/>
                <a:gd name="T4" fmla="*/ 7 w 127"/>
                <a:gd name="T5" fmla="*/ 21 h 92"/>
                <a:gd name="T6" fmla="*/ 0 w 127"/>
                <a:gd name="T7" fmla="*/ 35 h 92"/>
                <a:gd name="T8" fmla="*/ 7 w 127"/>
                <a:gd name="T9" fmla="*/ 49 h 92"/>
                <a:gd name="T10" fmla="*/ 21 w 127"/>
                <a:gd name="T11" fmla="*/ 71 h 92"/>
                <a:gd name="T12" fmla="*/ 49 w 127"/>
                <a:gd name="T13" fmla="*/ 92 h 92"/>
                <a:gd name="T14" fmla="*/ 64 w 127"/>
                <a:gd name="T15" fmla="*/ 92 h 92"/>
                <a:gd name="T16" fmla="*/ 85 w 127"/>
                <a:gd name="T17" fmla="*/ 85 h 92"/>
                <a:gd name="T18" fmla="*/ 120 w 127"/>
                <a:gd name="T19" fmla="*/ 71 h 92"/>
                <a:gd name="T20" fmla="*/ 127 w 127"/>
                <a:gd name="T21" fmla="*/ 64 h 92"/>
                <a:gd name="T22" fmla="*/ 127 w 127"/>
                <a:gd name="T23" fmla="*/ 49 h 92"/>
                <a:gd name="T24" fmla="*/ 120 w 127"/>
                <a:gd name="T25" fmla="*/ 42 h 92"/>
                <a:gd name="T26" fmla="*/ 113 w 127"/>
                <a:gd name="T27" fmla="*/ 21 h 92"/>
                <a:gd name="T28" fmla="*/ 99 w 127"/>
                <a:gd name="T29" fmla="*/ 7 h 92"/>
                <a:gd name="T30" fmla="*/ 78 w 127"/>
                <a:gd name="T31" fmla="*/ 0 h 9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7"/>
                <a:gd name="T49" fmla="*/ 0 h 92"/>
                <a:gd name="T50" fmla="*/ 127 w 127"/>
                <a:gd name="T51" fmla="*/ 92 h 9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7" h="92">
                  <a:moveTo>
                    <a:pt x="78" y="0"/>
                  </a:moveTo>
                  <a:lnTo>
                    <a:pt x="35" y="14"/>
                  </a:lnTo>
                  <a:lnTo>
                    <a:pt x="7" y="21"/>
                  </a:lnTo>
                  <a:lnTo>
                    <a:pt x="0" y="35"/>
                  </a:lnTo>
                  <a:lnTo>
                    <a:pt x="7" y="49"/>
                  </a:lnTo>
                  <a:lnTo>
                    <a:pt x="21" y="71"/>
                  </a:lnTo>
                  <a:lnTo>
                    <a:pt x="49" y="92"/>
                  </a:lnTo>
                  <a:lnTo>
                    <a:pt x="64" y="92"/>
                  </a:lnTo>
                  <a:lnTo>
                    <a:pt x="85" y="85"/>
                  </a:lnTo>
                  <a:lnTo>
                    <a:pt x="120" y="71"/>
                  </a:lnTo>
                  <a:lnTo>
                    <a:pt x="127" y="64"/>
                  </a:lnTo>
                  <a:lnTo>
                    <a:pt x="127" y="49"/>
                  </a:lnTo>
                  <a:lnTo>
                    <a:pt x="120" y="42"/>
                  </a:lnTo>
                  <a:lnTo>
                    <a:pt x="113" y="21"/>
                  </a:lnTo>
                  <a:lnTo>
                    <a:pt x="99" y="7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FF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59" name="Freeform 107"/>
            <p:cNvSpPr>
              <a:spLocks/>
            </p:cNvSpPr>
            <p:nvPr/>
          </p:nvSpPr>
          <p:spPr bwMode="auto">
            <a:xfrm>
              <a:off x="2633" y="1915"/>
              <a:ext cx="43" cy="49"/>
            </a:xfrm>
            <a:custGeom>
              <a:avLst/>
              <a:gdLst>
                <a:gd name="T0" fmla="*/ 43 w 43"/>
                <a:gd name="T1" fmla="*/ 0 h 49"/>
                <a:gd name="T2" fmla="*/ 29 w 43"/>
                <a:gd name="T3" fmla="*/ 7 h 49"/>
                <a:gd name="T4" fmla="*/ 15 w 43"/>
                <a:gd name="T5" fmla="*/ 7 h 49"/>
                <a:gd name="T6" fmla="*/ 0 w 43"/>
                <a:gd name="T7" fmla="*/ 21 h 49"/>
                <a:gd name="T8" fmla="*/ 0 w 43"/>
                <a:gd name="T9" fmla="*/ 49 h 49"/>
                <a:gd name="T10" fmla="*/ 15 w 43"/>
                <a:gd name="T11" fmla="*/ 42 h 49"/>
                <a:gd name="T12" fmla="*/ 36 w 43"/>
                <a:gd name="T13" fmla="*/ 21 h 49"/>
                <a:gd name="T14" fmla="*/ 43 w 43"/>
                <a:gd name="T15" fmla="*/ 7 h 49"/>
                <a:gd name="T16" fmla="*/ 43 w 43"/>
                <a:gd name="T17" fmla="*/ 0 h 4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3"/>
                <a:gd name="T28" fmla="*/ 0 h 49"/>
                <a:gd name="T29" fmla="*/ 43 w 43"/>
                <a:gd name="T30" fmla="*/ 49 h 4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3" h="49">
                  <a:moveTo>
                    <a:pt x="43" y="0"/>
                  </a:moveTo>
                  <a:lnTo>
                    <a:pt x="29" y="7"/>
                  </a:lnTo>
                  <a:lnTo>
                    <a:pt x="15" y="7"/>
                  </a:lnTo>
                  <a:lnTo>
                    <a:pt x="0" y="21"/>
                  </a:lnTo>
                  <a:lnTo>
                    <a:pt x="0" y="49"/>
                  </a:lnTo>
                  <a:lnTo>
                    <a:pt x="15" y="42"/>
                  </a:lnTo>
                  <a:lnTo>
                    <a:pt x="36" y="21"/>
                  </a:lnTo>
                  <a:lnTo>
                    <a:pt x="43" y="7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B3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60" name="Freeform 108"/>
            <p:cNvSpPr>
              <a:spLocks/>
            </p:cNvSpPr>
            <p:nvPr/>
          </p:nvSpPr>
          <p:spPr bwMode="auto">
            <a:xfrm>
              <a:off x="2633" y="1540"/>
              <a:ext cx="29" cy="49"/>
            </a:xfrm>
            <a:custGeom>
              <a:avLst/>
              <a:gdLst>
                <a:gd name="T0" fmla="*/ 22 w 29"/>
                <a:gd name="T1" fmla="*/ 0 h 49"/>
                <a:gd name="T2" fmla="*/ 0 w 29"/>
                <a:gd name="T3" fmla="*/ 21 h 49"/>
                <a:gd name="T4" fmla="*/ 15 w 29"/>
                <a:gd name="T5" fmla="*/ 35 h 49"/>
                <a:gd name="T6" fmla="*/ 15 w 29"/>
                <a:gd name="T7" fmla="*/ 49 h 49"/>
                <a:gd name="T8" fmla="*/ 22 w 29"/>
                <a:gd name="T9" fmla="*/ 42 h 49"/>
                <a:gd name="T10" fmla="*/ 29 w 29"/>
                <a:gd name="T11" fmla="*/ 21 h 49"/>
                <a:gd name="T12" fmla="*/ 29 w 29"/>
                <a:gd name="T13" fmla="*/ 0 h 49"/>
                <a:gd name="T14" fmla="*/ 22 w 29"/>
                <a:gd name="T15" fmla="*/ 0 h 4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"/>
                <a:gd name="T25" fmla="*/ 0 h 49"/>
                <a:gd name="T26" fmla="*/ 29 w 29"/>
                <a:gd name="T27" fmla="*/ 49 h 4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" h="49">
                  <a:moveTo>
                    <a:pt x="22" y="0"/>
                  </a:moveTo>
                  <a:lnTo>
                    <a:pt x="0" y="21"/>
                  </a:lnTo>
                  <a:lnTo>
                    <a:pt x="15" y="35"/>
                  </a:lnTo>
                  <a:lnTo>
                    <a:pt x="15" y="49"/>
                  </a:lnTo>
                  <a:lnTo>
                    <a:pt x="22" y="42"/>
                  </a:lnTo>
                  <a:lnTo>
                    <a:pt x="29" y="21"/>
                  </a:lnTo>
                  <a:lnTo>
                    <a:pt x="29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F99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61" name="Freeform 109"/>
            <p:cNvSpPr>
              <a:spLocks/>
            </p:cNvSpPr>
            <p:nvPr/>
          </p:nvSpPr>
          <p:spPr bwMode="auto">
            <a:xfrm>
              <a:off x="4720" y="2318"/>
              <a:ext cx="50" cy="36"/>
            </a:xfrm>
            <a:custGeom>
              <a:avLst/>
              <a:gdLst>
                <a:gd name="T0" fmla="*/ 14 w 50"/>
                <a:gd name="T1" fmla="*/ 0 h 36"/>
                <a:gd name="T2" fmla="*/ 0 w 50"/>
                <a:gd name="T3" fmla="*/ 14 h 36"/>
                <a:gd name="T4" fmla="*/ 0 w 50"/>
                <a:gd name="T5" fmla="*/ 28 h 36"/>
                <a:gd name="T6" fmla="*/ 14 w 50"/>
                <a:gd name="T7" fmla="*/ 36 h 36"/>
                <a:gd name="T8" fmla="*/ 36 w 50"/>
                <a:gd name="T9" fmla="*/ 36 h 36"/>
                <a:gd name="T10" fmla="*/ 50 w 50"/>
                <a:gd name="T11" fmla="*/ 28 h 36"/>
                <a:gd name="T12" fmla="*/ 43 w 50"/>
                <a:gd name="T13" fmla="*/ 14 h 36"/>
                <a:gd name="T14" fmla="*/ 36 w 50"/>
                <a:gd name="T15" fmla="*/ 7 h 36"/>
                <a:gd name="T16" fmla="*/ 14 w 50"/>
                <a:gd name="T17" fmla="*/ 0 h 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36"/>
                <a:gd name="T29" fmla="*/ 50 w 50"/>
                <a:gd name="T30" fmla="*/ 36 h 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36">
                  <a:moveTo>
                    <a:pt x="14" y="0"/>
                  </a:moveTo>
                  <a:lnTo>
                    <a:pt x="0" y="14"/>
                  </a:lnTo>
                  <a:lnTo>
                    <a:pt x="0" y="28"/>
                  </a:lnTo>
                  <a:lnTo>
                    <a:pt x="14" y="36"/>
                  </a:lnTo>
                  <a:lnTo>
                    <a:pt x="36" y="36"/>
                  </a:lnTo>
                  <a:lnTo>
                    <a:pt x="50" y="28"/>
                  </a:lnTo>
                  <a:lnTo>
                    <a:pt x="43" y="14"/>
                  </a:lnTo>
                  <a:lnTo>
                    <a:pt x="36" y="7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B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62" name="Freeform 110"/>
            <p:cNvSpPr>
              <a:spLocks/>
            </p:cNvSpPr>
            <p:nvPr/>
          </p:nvSpPr>
          <p:spPr bwMode="auto">
            <a:xfrm>
              <a:off x="4225" y="3132"/>
              <a:ext cx="141" cy="85"/>
            </a:xfrm>
            <a:custGeom>
              <a:avLst/>
              <a:gdLst>
                <a:gd name="T0" fmla="*/ 106 w 141"/>
                <a:gd name="T1" fmla="*/ 0 h 85"/>
                <a:gd name="T2" fmla="*/ 64 w 141"/>
                <a:gd name="T3" fmla="*/ 0 h 85"/>
                <a:gd name="T4" fmla="*/ 50 w 141"/>
                <a:gd name="T5" fmla="*/ 21 h 85"/>
                <a:gd name="T6" fmla="*/ 42 w 141"/>
                <a:gd name="T7" fmla="*/ 42 h 85"/>
                <a:gd name="T8" fmla="*/ 14 w 141"/>
                <a:gd name="T9" fmla="*/ 49 h 85"/>
                <a:gd name="T10" fmla="*/ 7 w 141"/>
                <a:gd name="T11" fmla="*/ 56 h 85"/>
                <a:gd name="T12" fmla="*/ 0 w 141"/>
                <a:gd name="T13" fmla="*/ 56 h 85"/>
                <a:gd name="T14" fmla="*/ 14 w 141"/>
                <a:gd name="T15" fmla="*/ 85 h 85"/>
                <a:gd name="T16" fmla="*/ 57 w 141"/>
                <a:gd name="T17" fmla="*/ 85 h 85"/>
                <a:gd name="T18" fmla="*/ 92 w 141"/>
                <a:gd name="T19" fmla="*/ 78 h 85"/>
                <a:gd name="T20" fmla="*/ 113 w 141"/>
                <a:gd name="T21" fmla="*/ 71 h 85"/>
                <a:gd name="T22" fmla="*/ 127 w 141"/>
                <a:gd name="T23" fmla="*/ 56 h 85"/>
                <a:gd name="T24" fmla="*/ 134 w 141"/>
                <a:gd name="T25" fmla="*/ 42 h 85"/>
                <a:gd name="T26" fmla="*/ 141 w 141"/>
                <a:gd name="T27" fmla="*/ 14 h 85"/>
                <a:gd name="T28" fmla="*/ 141 w 141"/>
                <a:gd name="T29" fmla="*/ 7 h 85"/>
                <a:gd name="T30" fmla="*/ 127 w 141"/>
                <a:gd name="T31" fmla="*/ 7 h 85"/>
                <a:gd name="T32" fmla="*/ 106 w 141"/>
                <a:gd name="T33" fmla="*/ 0 h 8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41"/>
                <a:gd name="T52" fmla="*/ 0 h 85"/>
                <a:gd name="T53" fmla="*/ 141 w 141"/>
                <a:gd name="T54" fmla="*/ 85 h 8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41" h="85">
                  <a:moveTo>
                    <a:pt x="106" y="0"/>
                  </a:moveTo>
                  <a:lnTo>
                    <a:pt x="64" y="0"/>
                  </a:lnTo>
                  <a:lnTo>
                    <a:pt x="50" y="21"/>
                  </a:lnTo>
                  <a:lnTo>
                    <a:pt x="42" y="42"/>
                  </a:lnTo>
                  <a:lnTo>
                    <a:pt x="14" y="49"/>
                  </a:lnTo>
                  <a:lnTo>
                    <a:pt x="7" y="56"/>
                  </a:lnTo>
                  <a:lnTo>
                    <a:pt x="0" y="56"/>
                  </a:lnTo>
                  <a:lnTo>
                    <a:pt x="14" y="85"/>
                  </a:lnTo>
                  <a:lnTo>
                    <a:pt x="57" y="85"/>
                  </a:lnTo>
                  <a:lnTo>
                    <a:pt x="92" y="78"/>
                  </a:lnTo>
                  <a:lnTo>
                    <a:pt x="113" y="71"/>
                  </a:lnTo>
                  <a:lnTo>
                    <a:pt x="127" y="56"/>
                  </a:lnTo>
                  <a:lnTo>
                    <a:pt x="134" y="42"/>
                  </a:lnTo>
                  <a:lnTo>
                    <a:pt x="141" y="14"/>
                  </a:lnTo>
                  <a:lnTo>
                    <a:pt x="141" y="7"/>
                  </a:lnTo>
                  <a:lnTo>
                    <a:pt x="127" y="7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63" name="Freeform 111"/>
            <p:cNvSpPr>
              <a:spLocks/>
            </p:cNvSpPr>
            <p:nvPr/>
          </p:nvSpPr>
          <p:spPr bwMode="auto">
            <a:xfrm>
              <a:off x="4961" y="1328"/>
              <a:ext cx="49" cy="49"/>
            </a:xfrm>
            <a:custGeom>
              <a:avLst/>
              <a:gdLst>
                <a:gd name="T0" fmla="*/ 35 w 49"/>
                <a:gd name="T1" fmla="*/ 0 h 49"/>
                <a:gd name="T2" fmla="*/ 21 w 49"/>
                <a:gd name="T3" fmla="*/ 7 h 49"/>
                <a:gd name="T4" fmla="*/ 7 w 49"/>
                <a:gd name="T5" fmla="*/ 21 h 49"/>
                <a:gd name="T6" fmla="*/ 0 w 49"/>
                <a:gd name="T7" fmla="*/ 35 h 49"/>
                <a:gd name="T8" fmla="*/ 0 w 49"/>
                <a:gd name="T9" fmla="*/ 49 h 49"/>
                <a:gd name="T10" fmla="*/ 21 w 49"/>
                <a:gd name="T11" fmla="*/ 49 h 49"/>
                <a:gd name="T12" fmla="*/ 42 w 49"/>
                <a:gd name="T13" fmla="*/ 35 h 49"/>
                <a:gd name="T14" fmla="*/ 49 w 49"/>
                <a:gd name="T15" fmla="*/ 7 h 49"/>
                <a:gd name="T16" fmla="*/ 49 w 49"/>
                <a:gd name="T17" fmla="*/ 0 h 49"/>
                <a:gd name="T18" fmla="*/ 35 w 49"/>
                <a:gd name="T19" fmla="*/ 0 h 4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9"/>
                <a:gd name="T31" fmla="*/ 0 h 49"/>
                <a:gd name="T32" fmla="*/ 49 w 49"/>
                <a:gd name="T33" fmla="*/ 49 h 4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9" h="49">
                  <a:moveTo>
                    <a:pt x="35" y="0"/>
                  </a:moveTo>
                  <a:lnTo>
                    <a:pt x="21" y="7"/>
                  </a:lnTo>
                  <a:lnTo>
                    <a:pt x="7" y="21"/>
                  </a:lnTo>
                  <a:lnTo>
                    <a:pt x="0" y="35"/>
                  </a:lnTo>
                  <a:lnTo>
                    <a:pt x="0" y="49"/>
                  </a:lnTo>
                  <a:lnTo>
                    <a:pt x="21" y="49"/>
                  </a:lnTo>
                  <a:lnTo>
                    <a:pt x="42" y="35"/>
                  </a:lnTo>
                  <a:lnTo>
                    <a:pt x="49" y="7"/>
                  </a:lnTo>
                  <a:lnTo>
                    <a:pt x="49" y="0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64" name="Freeform 112"/>
            <p:cNvSpPr>
              <a:spLocks/>
            </p:cNvSpPr>
            <p:nvPr/>
          </p:nvSpPr>
          <p:spPr bwMode="auto">
            <a:xfrm>
              <a:off x="5138" y="1066"/>
              <a:ext cx="84" cy="71"/>
            </a:xfrm>
            <a:custGeom>
              <a:avLst/>
              <a:gdLst>
                <a:gd name="T0" fmla="*/ 56 w 84"/>
                <a:gd name="T1" fmla="*/ 7 h 71"/>
                <a:gd name="T2" fmla="*/ 28 w 84"/>
                <a:gd name="T3" fmla="*/ 35 h 71"/>
                <a:gd name="T4" fmla="*/ 0 w 84"/>
                <a:gd name="T5" fmla="*/ 49 h 71"/>
                <a:gd name="T6" fmla="*/ 0 w 84"/>
                <a:gd name="T7" fmla="*/ 71 h 71"/>
                <a:gd name="T8" fmla="*/ 28 w 84"/>
                <a:gd name="T9" fmla="*/ 71 h 71"/>
                <a:gd name="T10" fmla="*/ 49 w 84"/>
                <a:gd name="T11" fmla="*/ 64 h 71"/>
                <a:gd name="T12" fmla="*/ 70 w 84"/>
                <a:gd name="T13" fmla="*/ 49 h 71"/>
                <a:gd name="T14" fmla="*/ 84 w 84"/>
                <a:gd name="T15" fmla="*/ 28 h 71"/>
                <a:gd name="T16" fmla="*/ 84 w 84"/>
                <a:gd name="T17" fmla="*/ 14 h 71"/>
                <a:gd name="T18" fmla="*/ 70 w 84"/>
                <a:gd name="T19" fmla="*/ 0 h 71"/>
                <a:gd name="T20" fmla="*/ 56 w 84"/>
                <a:gd name="T21" fmla="*/ 7 h 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4"/>
                <a:gd name="T34" fmla="*/ 0 h 71"/>
                <a:gd name="T35" fmla="*/ 84 w 84"/>
                <a:gd name="T36" fmla="*/ 71 h 7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4" h="71">
                  <a:moveTo>
                    <a:pt x="56" y="7"/>
                  </a:moveTo>
                  <a:lnTo>
                    <a:pt x="28" y="35"/>
                  </a:lnTo>
                  <a:lnTo>
                    <a:pt x="0" y="49"/>
                  </a:lnTo>
                  <a:lnTo>
                    <a:pt x="0" y="71"/>
                  </a:lnTo>
                  <a:lnTo>
                    <a:pt x="28" y="71"/>
                  </a:lnTo>
                  <a:lnTo>
                    <a:pt x="49" y="64"/>
                  </a:lnTo>
                  <a:lnTo>
                    <a:pt x="70" y="49"/>
                  </a:lnTo>
                  <a:lnTo>
                    <a:pt x="84" y="28"/>
                  </a:lnTo>
                  <a:lnTo>
                    <a:pt x="84" y="14"/>
                  </a:lnTo>
                  <a:lnTo>
                    <a:pt x="70" y="0"/>
                  </a:lnTo>
                  <a:lnTo>
                    <a:pt x="56" y="7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65" name="Freeform 113"/>
            <p:cNvSpPr>
              <a:spLocks/>
            </p:cNvSpPr>
            <p:nvPr/>
          </p:nvSpPr>
          <p:spPr bwMode="auto">
            <a:xfrm>
              <a:off x="4352" y="3500"/>
              <a:ext cx="333" cy="368"/>
            </a:xfrm>
            <a:custGeom>
              <a:avLst/>
              <a:gdLst>
                <a:gd name="T0" fmla="*/ 227 w 333"/>
                <a:gd name="T1" fmla="*/ 28 h 368"/>
                <a:gd name="T2" fmla="*/ 191 w 333"/>
                <a:gd name="T3" fmla="*/ 63 h 368"/>
                <a:gd name="T4" fmla="*/ 149 w 333"/>
                <a:gd name="T5" fmla="*/ 120 h 368"/>
                <a:gd name="T6" fmla="*/ 135 w 333"/>
                <a:gd name="T7" fmla="*/ 163 h 368"/>
                <a:gd name="T8" fmla="*/ 121 w 333"/>
                <a:gd name="T9" fmla="*/ 198 h 368"/>
                <a:gd name="T10" fmla="*/ 114 w 333"/>
                <a:gd name="T11" fmla="*/ 219 h 368"/>
                <a:gd name="T12" fmla="*/ 106 w 333"/>
                <a:gd name="T13" fmla="*/ 233 h 368"/>
                <a:gd name="T14" fmla="*/ 92 w 333"/>
                <a:gd name="T15" fmla="*/ 254 h 368"/>
                <a:gd name="T16" fmla="*/ 71 w 333"/>
                <a:gd name="T17" fmla="*/ 276 h 368"/>
                <a:gd name="T18" fmla="*/ 50 w 333"/>
                <a:gd name="T19" fmla="*/ 290 h 368"/>
                <a:gd name="T20" fmla="*/ 36 w 333"/>
                <a:gd name="T21" fmla="*/ 304 h 368"/>
                <a:gd name="T22" fmla="*/ 22 w 333"/>
                <a:gd name="T23" fmla="*/ 332 h 368"/>
                <a:gd name="T24" fmla="*/ 0 w 333"/>
                <a:gd name="T25" fmla="*/ 354 h 368"/>
                <a:gd name="T26" fmla="*/ 0 w 333"/>
                <a:gd name="T27" fmla="*/ 368 h 368"/>
                <a:gd name="T28" fmla="*/ 14 w 333"/>
                <a:gd name="T29" fmla="*/ 368 h 368"/>
                <a:gd name="T30" fmla="*/ 29 w 333"/>
                <a:gd name="T31" fmla="*/ 354 h 368"/>
                <a:gd name="T32" fmla="*/ 36 w 333"/>
                <a:gd name="T33" fmla="*/ 339 h 368"/>
                <a:gd name="T34" fmla="*/ 51 w 333"/>
                <a:gd name="T35" fmla="*/ 337 h 368"/>
                <a:gd name="T36" fmla="*/ 78 w 333"/>
                <a:gd name="T37" fmla="*/ 311 h 368"/>
                <a:gd name="T38" fmla="*/ 99 w 333"/>
                <a:gd name="T39" fmla="*/ 290 h 368"/>
                <a:gd name="T40" fmla="*/ 121 w 333"/>
                <a:gd name="T41" fmla="*/ 262 h 368"/>
                <a:gd name="T42" fmla="*/ 135 w 333"/>
                <a:gd name="T43" fmla="*/ 240 h 368"/>
                <a:gd name="T44" fmla="*/ 142 w 333"/>
                <a:gd name="T45" fmla="*/ 219 h 368"/>
                <a:gd name="T46" fmla="*/ 156 w 333"/>
                <a:gd name="T47" fmla="*/ 205 h 368"/>
                <a:gd name="T48" fmla="*/ 163 w 333"/>
                <a:gd name="T49" fmla="*/ 191 h 368"/>
                <a:gd name="T50" fmla="*/ 170 w 333"/>
                <a:gd name="T51" fmla="*/ 191 h 368"/>
                <a:gd name="T52" fmla="*/ 170 w 333"/>
                <a:gd name="T53" fmla="*/ 177 h 368"/>
                <a:gd name="T54" fmla="*/ 184 w 333"/>
                <a:gd name="T55" fmla="*/ 163 h 368"/>
                <a:gd name="T56" fmla="*/ 213 w 333"/>
                <a:gd name="T57" fmla="*/ 120 h 368"/>
                <a:gd name="T58" fmla="*/ 227 w 333"/>
                <a:gd name="T59" fmla="*/ 113 h 368"/>
                <a:gd name="T60" fmla="*/ 248 w 333"/>
                <a:gd name="T61" fmla="*/ 92 h 368"/>
                <a:gd name="T62" fmla="*/ 256 w 333"/>
                <a:gd name="T63" fmla="*/ 85 h 368"/>
                <a:gd name="T64" fmla="*/ 269 w 333"/>
                <a:gd name="T65" fmla="*/ 85 h 368"/>
                <a:gd name="T66" fmla="*/ 283 w 333"/>
                <a:gd name="T67" fmla="*/ 71 h 368"/>
                <a:gd name="T68" fmla="*/ 297 w 333"/>
                <a:gd name="T69" fmla="*/ 63 h 368"/>
                <a:gd name="T70" fmla="*/ 312 w 333"/>
                <a:gd name="T71" fmla="*/ 49 h 368"/>
                <a:gd name="T72" fmla="*/ 318 w 333"/>
                <a:gd name="T73" fmla="*/ 36 h 368"/>
                <a:gd name="T74" fmla="*/ 319 w 333"/>
                <a:gd name="T75" fmla="*/ 28 h 368"/>
                <a:gd name="T76" fmla="*/ 319 w 333"/>
                <a:gd name="T77" fmla="*/ 21 h 368"/>
                <a:gd name="T78" fmla="*/ 326 w 333"/>
                <a:gd name="T79" fmla="*/ 14 h 368"/>
                <a:gd name="T80" fmla="*/ 326 w 333"/>
                <a:gd name="T81" fmla="*/ 7 h 368"/>
                <a:gd name="T82" fmla="*/ 333 w 333"/>
                <a:gd name="T83" fmla="*/ 0 h 368"/>
                <a:gd name="T84" fmla="*/ 305 w 333"/>
                <a:gd name="T85" fmla="*/ 0 h 368"/>
                <a:gd name="T86" fmla="*/ 276 w 333"/>
                <a:gd name="T87" fmla="*/ 7 h 368"/>
                <a:gd name="T88" fmla="*/ 241 w 333"/>
                <a:gd name="T89" fmla="*/ 21 h 368"/>
                <a:gd name="T90" fmla="*/ 227 w 333"/>
                <a:gd name="T91" fmla="*/ 28 h 36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33"/>
                <a:gd name="T139" fmla="*/ 0 h 368"/>
                <a:gd name="T140" fmla="*/ 333 w 333"/>
                <a:gd name="T141" fmla="*/ 368 h 36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33" h="368">
                  <a:moveTo>
                    <a:pt x="227" y="28"/>
                  </a:moveTo>
                  <a:lnTo>
                    <a:pt x="191" y="63"/>
                  </a:lnTo>
                  <a:lnTo>
                    <a:pt x="149" y="120"/>
                  </a:lnTo>
                  <a:lnTo>
                    <a:pt x="135" y="163"/>
                  </a:lnTo>
                  <a:lnTo>
                    <a:pt x="121" y="198"/>
                  </a:lnTo>
                  <a:lnTo>
                    <a:pt x="114" y="219"/>
                  </a:lnTo>
                  <a:lnTo>
                    <a:pt x="106" y="233"/>
                  </a:lnTo>
                  <a:lnTo>
                    <a:pt x="92" y="254"/>
                  </a:lnTo>
                  <a:lnTo>
                    <a:pt x="71" y="276"/>
                  </a:lnTo>
                  <a:lnTo>
                    <a:pt x="50" y="290"/>
                  </a:lnTo>
                  <a:lnTo>
                    <a:pt x="36" y="304"/>
                  </a:lnTo>
                  <a:lnTo>
                    <a:pt x="22" y="332"/>
                  </a:lnTo>
                  <a:lnTo>
                    <a:pt x="0" y="354"/>
                  </a:lnTo>
                  <a:lnTo>
                    <a:pt x="0" y="368"/>
                  </a:lnTo>
                  <a:lnTo>
                    <a:pt x="14" y="368"/>
                  </a:lnTo>
                  <a:lnTo>
                    <a:pt x="29" y="354"/>
                  </a:lnTo>
                  <a:lnTo>
                    <a:pt x="36" y="339"/>
                  </a:lnTo>
                  <a:lnTo>
                    <a:pt x="51" y="337"/>
                  </a:lnTo>
                  <a:lnTo>
                    <a:pt x="78" y="311"/>
                  </a:lnTo>
                  <a:lnTo>
                    <a:pt x="99" y="290"/>
                  </a:lnTo>
                  <a:lnTo>
                    <a:pt x="121" y="262"/>
                  </a:lnTo>
                  <a:lnTo>
                    <a:pt x="135" y="240"/>
                  </a:lnTo>
                  <a:lnTo>
                    <a:pt x="142" y="219"/>
                  </a:lnTo>
                  <a:lnTo>
                    <a:pt x="156" y="205"/>
                  </a:lnTo>
                  <a:lnTo>
                    <a:pt x="163" y="191"/>
                  </a:lnTo>
                  <a:lnTo>
                    <a:pt x="170" y="191"/>
                  </a:lnTo>
                  <a:lnTo>
                    <a:pt x="170" y="177"/>
                  </a:lnTo>
                  <a:lnTo>
                    <a:pt x="184" y="163"/>
                  </a:lnTo>
                  <a:lnTo>
                    <a:pt x="213" y="120"/>
                  </a:lnTo>
                  <a:lnTo>
                    <a:pt x="227" y="113"/>
                  </a:lnTo>
                  <a:lnTo>
                    <a:pt x="248" y="92"/>
                  </a:lnTo>
                  <a:lnTo>
                    <a:pt x="256" y="85"/>
                  </a:lnTo>
                  <a:lnTo>
                    <a:pt x="269" y="85"/>
                  </a:lnTo>
                  <a:lnTo>
                    <a:pt x="283" y="71"/>
                  </a:lnTo>
                  <a:lnTo>
                    <a:pt x="297" y="63"/>
                  </a:lnTo>
                  <a:lnTo>
                    <a:pt x="312" y="49"/>
                  </a:lnTo>
                  <a:lnTo>
                    <a:pt x="318" y="36"/>
                  </a:lnTo>
                  <a:lnTo>
                    <a:pt x="319" y="28"/>
                  </a:lnTo>
                  <a:lnTo>
                    <a:pt x="319" y="21"/>
                  </a:lnTo>
                  <a:lnTo>
                    <a:pt x="326" y="14"/>
                  </a:lnTo>
                  <a:lnTo>
                    <a:pt x="326" y="7"/>
                  </a:lnTo>
                  <a:lnTo>
                    <a:pt x="333" y="0"/>
                  </a:lnTo>
                  <a:lnTo>
                    <a:pt x="305" y="0"/>
                  </a:lnTo>
                  <a:lnTo>
                    <a:pt x="276" y="7"/>
                  </a:lnTo>
                  <a:lnTo>
                    <a:pt x="241" y="21"/>
                  </a:lnTo>
                  <a:lnTo>
                    <a:pt x="227" y="28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66" name="Freeform 114"/>
            <p:cNvSpPr>
              <a:spLocks/>
            </p:cNvSpPr>
            <p:nvPr/>
          </p:nvSpPr>
          <p:spPr bwMode="auto">
            <a:xfrm>
              <a:off x="4487" y="3273"/>
              <a:ext cx="56" cy="85"/>
            </a:xfrm>
            <a:custGeom>
              <a:avLst/>
              <a:gdLst>
                <a:gd name="T0" fmla="*/ 28 w 56"/>
                <a:gd name="T1" fmla="*/ 0 h 85"/>
                <a:gd name="T2" fmla="*/ 21 w 56"/>
                <a:gd name="T3" fmla="*/ 15 h 85"/>
                <a:gd name="T4" fmla="*/ 7 w 56"/>
                <a:gd name="T5" fmla="*/ 22 h 85"/>
                <a:gd name="T6" fmla="*/ 0 w 56"/>
                <a:gd name="T7" fmla="*/ 36 h 85"/>
                <a:gd name="T8" fmla="*/ 0 w 56"/>
                <a:gd name="T9" fmla="*/ 71 h 85"/>
                <a:gd name="T10" fmla="*/ 7 w 56"/>
                <a:gd name="T11" fmla="*/ 78 h 85"/>
                <a:gd name="T12" fmla="*/ 21 w 56"/>
                <a:gd name="T13" fmla="*/ 85 h 85"/>
                <a:gd name="T14" fmla="*/ 28 w 56"/>
                <a:gd name="T15" fmla="*/ 78 h 85"/>
                <a:gd name="T16" fmla="*/ 42 w 56"/>
                <a:gd name="T17" fmla="*/ 71 h 85"/>
                <a:gd name="T18" fmla="*/ 49 w 56"/>
                <a:gd name="T19" fmla="*/ 64 h 85"/>
                <a:gd name="T20" fmla="*/ 56 w 56"/>
                <a:gd name="T21" fmla="*/ 50 h 85"/>
                <a:gd name="T22" fmla="*/ 56 w 56"/>
                <a:gd name="T23" fmla="*/ 15 h 85"/>
                <a:gd name="T24" fmla="*/ 42 w 56"/>
                <a:gd name="T25" fmla="*/ 0 h 85"/>
                <a:gd name="T26" fmla="*/ 28 w 56"/>
                <a:gd name="T27" fmla="*/ 0 h 8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6"/>
                <a:gd name="T43" fmla="*/ 0 h 85"/>
                <a:gd name="T44" fmla="*/ 56 w 56"/>
                <a:gd name="T45" fmla="*/ 85 h 8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6" h="85">
                  <a:moveTo>
                    <a:pt x="28" y="0"/>
                  </a:moveTo>
                  <a:lnTo>
                    <a:pt x="21" y="15"/>
                  </a:lnTo>
                  <a:lnTo>
                    <a:pt x="7" y="22"/>
                  </a:lnTo>
                  <a:lnTo>
                    <a:pt x="0" y="36"/>
                  </a:lnTo>
                  <a:lnTo>
                    <a:pt x="0" y="71"/>
                  </a:lnTo>
                  <a:lnTo>
                    <a:pt x="7" y="78"/>
                  </a:lnTo>
                  <a:lnTo>
                    <a:pt x="21" y="85"/>
                  </a:lnTo>
                  <a:lnTo>
                    <a:pt x="28" y="78"/>
                  </a:lnTo>
                  <a:lnTo>
                    <a:pt x="42" y="71"/>
                  </a:lnTo>
                  <a:lnTo>
                    <a:pt x="49" y="64"/>
                  </a:lnTo>
                  <a:lnTo>
                    <a:pt x="56" y="50"/>
                  </a:lnTo>
                  <a:lnTo>
                    <a:pt x="56" y="15"/>
                  </a:lnTo>
                  <a:lnTo>
                    <a:pt x="42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67" name="Freeform 115"/>
            <p:cNvSpPr>
              <a:spLocks/>
            </p:cNvSpPr>
            <p:nvPr/>
          </p:nvSpPr>
          <p:spPr bwMode="auto">
            <a:xfrm>
              <a:off x="4734" y="3181"/>
              <a:ext cx="114" cy="50"/>
            </a:xfrm>
            <a:custGeom>
              <a:avLst/>
              <a:gdLst>
                <a:gd name="T0" fmla="*/ 53 w 114"/>
                <a:gd name="T1" fmla="*/ 32 h 50"/>
                <a:gd name="T2" fmla="*/ 71 w 114"/>
                <a:gd name="T3" fmla="*/ 15 h 50"/>
                <a:gd name="T4" fmla="*/ 85 w 114"/>
                <a:gd name="T5" fmla="*/ 15 h 50"/>
                <a:gd name="T6" fmla="*/ 99 w 114"/>
                <a:gd name="T7" fmla="*/ 7 h 50"/>
                <a:gd name="T8" fmla="*/ 114 w 114"/>
                <a:gd name="T9" fmla="*/ 7 h 50"/>
                <a:gd name="T10" fmla="*/ 114 w 114"/>
                <a:gd name="T11" fmla="*/ 0 h 50"/>
                <a:gd name="T12" fmla="*/ 57 w 114"/>
                <a:gd name="T13" fmla="*/ 0 h 50"/>
                <a:gd name="T14" fmla="*/ 36 w 114"/>
                <a:gd name="T15" fmla="*/ 7 h 50"/>
                <a:gd name="T16" fmla="*/ 14 w 114"/>
                <a:gd name="T17" fmla="*/ 29 h 50"/>
                <a:gd name="T18" fmla="*/ 0 w 114"/>
                <a:gd name="T19" fmla="*/ 36 h 50"/>
                <a:gd name="T20" fmla="*/ 0 w 114"/>
                <a:gd name="T21" fmla="*/ 50 h 50"/>
                <a:gd name="T22" fmla="*/ 7 w 114"/>
                <a:gd name="T23" fmla="*/ 43 h 50"/>
                <a:gd name="T24" fmla="*/ 22 w 114"/>
                <a:gd name="T25" fmla="*/ 36 h 50"/>
                <a:gd name="T26" fmla="*/ 53 w 114"/>
                <a:gd name="T27" fmla="*/ 32 h 5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4"/>
                <a:gd name="T43" fmla="*/ 0 h 50"/>
                <a:gd name="T44" fmla="*/ 114 w 114"/>
                <a:gd name="T45" fmla="*/ 50 h 5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4" h="50">
                  <a:moveTo>
                    <a:pt x="53" y="32"/>
                  </a:moveTo>
                  <a:lnTo>
                    <a:pt x="71" y="15"/>
                  </a:lnTo>
                  <a:lnTo>
                    <a:pt x="85" y="15"/>
                  </a:lnTo>
                  <a:lnTo>
                    <a:pt x="99" y="7"/>
                  </a:lnTo>
                  <a:lnTo>
                    <a:pt x="114" y="7"/>
                  </a:lnTo>
                  <a:lnTo>
                    <a:pt x="114" y="0"/>
                  </a:lnTo>
                  <a:lnTo>
                    <a:pt x="57" y="0"/>
                  </a:lnTo>
                  <a:lnTo>
                    <a:pt x="36" y="7"/>
                  </a:lnTo>
                  <a:lnTo>
                    <a:pt x="14" y="29"/>
                  </a:lnTo>
                  <a:lnTo>
                    <a:pt x="0" y="36"/>
                  </a:lnTo>
                  <a:lnTo>
                    <a:pt x="0" y="50"/>
                  </a:lnTo>
                  <a:lnTo>
                    <a:pt x="7" y="43"/>
                  </a:lnTo>
                  <a:lnTo>
                    <a:pt x="22" y="36"/>
                  </a:lnTo>
                  <a:lnTo>
                    <a:pt x="53" y="32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68" name="Freeform 116"/>
            <p:cNvSpPr>
              <a:spLocks/>
            </p:cNvSpPr>
            <p:nvPr/>
          </p:nvSpPr>
          <p:spPr bwMode="auto">
            <a:xfrm>
              <a:off x="4954" y="2941"/>
              <a:ext cx="42" cy="170"/>
            </a:xfrm>
            <a:custGeom>
              <a:avLst/>
              <a:gdLst>
                <a:gd name="T0" fmla="*/ 35 w 42"/>
                <a:gd name="T1" fmla="*/ 14 h 170"/>
                <a:gd name="T2" fmla="*/ 35 w 42"/>
                <a:gd name="T3" fmla="*/ 0 h 170"/>
                <a:gd name="T4" fmla="*/ 28 w 42"/>
                <a:gd name="T5" fmla="*/ 14 h 170"/>
                <a:gd name="T6" fmla="*/ 14 w 42"/>
                <a:gd name="T7" fmla="*/ 28 h 170"/>
                <a:gd name="T8" fmla="*/ 0 w 42"/>
                <a:gd name="T9" fmla="*/ 56 h 170"/>
                <a:gd name="T10" fmla="*/ 0 w 42"/>
                <a:gd name="T11" fmla="*/ 71 h 170"/>
                <a:gd name="T12" fmla="*/ 7 w 42"/>
                <a:gd name="T13" fmla="*/ 92 h 170"/>
                <a:gd name="T14" fmla="*/ 7 w 42"/>
                <a:gd name="T15" fmla="*/ 106 h 170"/>
                <a:gd name="T16" fmla="*/ 0 w 42"/>
                <a:gd name="T17" fmla="*/ 113 h 170"/>
                <a:gd name="T18" fmla="*/ 7 w 42"/>
                <a:gd name="T19" fmla="*/ 120 h 170"/>
                <a:gd name="T20" fmla="*/ 14 w 42"/>
                <a:gd name="T21" fmla="*/ 120 h 170"/>
                <a:gd name="T22" fmla="*/ 14 w 42"/>
                <a:gd name="T23" fmla="*/ 134 h 170"/>
                <a:gd name="T24" fmla="*/ 21 w 42"/>
                <a:gd name="T25" fmla="*/ 148 h 170"/>
                <a:gd name="T26" fmla="*/ 21 w 42"/>
                <a:gd name="T27" fmla="*/ 170 h 170"/>
                <a:gd name="T28" fmla="*/ 28 w 42"/>
                <a:gd name="T29" fmla="*/ 170 h 170"/>
                <a:gd name="T30" fmla="*/ 35 w 42"/>
                <a:gd name="T31" fmla="*/ 163 h 170"/>
                <a:gd name="T32" fmla="*/ 40 w 42"/>
                <a:gd name="T33" fmla="*/ 148 h 170"/>
                <a:gd name="T34" fmla="*/ 42 w 42"/>
                <a:gd name="T35" fmla="*/ 134 h 170"/>
                <a:gd name="T36" fmla="*/ 42 w 42"/>
                <a:gd name="T37" fmla="*/ 127 h 170"/>
                <a:gd name="T38" fmla="*/ 35 w 42"/>
                <a:gd name="T39" fmla="*/ 120 h 170"/>
                <a:gd name="T40" fmla="*/ 28 w 42"/>
                <a:gd name="T41" fmla="*/ 127 h 170"/>
                <a:gd name="T42" fmla="*/ 28 w 42"/>
                <a:gd name="T43" fmla="*/ 106 h 170"/>
                <a:gd name="T44" fmla="*/ 35 w 42"/>
                <a:gd name="T45" fmla="*/ 92 h 170"/>
                <a:gd name="T46" fmla="*/ 35 w 42"/>
                <a:gd name="T47" fmla="*/ 58 h 170"/>
                <a:gd name="T48" fmla="*/ 42 w 42"/>
                <a:gd name="T49" fmla="*/ 42 h 170"/>
                <a:gd name="T50" fmla="*/ 42 w 42"/>
                <a:gd name="T51" fmla="*/ 35 h 170"/>
                <a:gd name="T52" fmla="*/ 35 w 42"/>
                <a:gd name="T53" fmla="*/ 28 h 170"/>
                <a:gd name="T54" fmla="*/ 35 w 42"/>
                <a:gd name="T55" fmla="*/ 14 h 17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2"/>
                <a:gd name="T85" fmla="*/ 0 h 170"/>
                <a:gd name="T86" fmla="*/ 42 w 42"/>
                <a:gd name="T87" fmla="*/ 170 h 170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2" h="170">
                  <a:moveTo>
                    <a:pt x="35" y="14"/>
                  </a:moveTo>
                  <a:lnTo>
                    <a:pt x="35" y="0"/>
                  </a:lnTo>
                  <a:lnTo>
                    <a:pt x="28" y="14"/>
                  </a:lnTo>
                  <a:lnTo>
                    <a:pt x="14" y="28"/>
                  </a:lnTo>
                  <a:lnTo>
                    <a:pt x="0" y="56"/>
                  </a:lnTo>
                  <a:lnTo>
                    <a:pt x="0" y="71"/>
                  </a:lnTo>
                  <a:lnTo>
                    <a:pt x="7" y="92"/>
                  </a:lnTo>
                  <a:lnTo>
                    <a:pt x="7" y="106"/>
                  </a:lnTo>
                  <a:lnTo>
                    <a:pt x="0" y="113"/>
                  </a:lnTo>
                  <a:lnTo>
                    <a:pt x="7" y="120"/>
                  </a:lnTo>
                  <a:lnTo>
                    <a:pt x="14" y="120"/>
                  </a:lnTo>
                  <a:lnTo>
                    <a:pt x="14" y="134"/>
                  </a:lnTo>
                  <a:lnTo>
                    <a:pt x="21" y="148"/>
                  </a:lnTo>
                  <a:lnTo>
                    <a:pt x="21" y="170"/>
                  </a:lnTo>
                  <a:lnTo>
                    <a:pt x="28" y="170"/>
                  </a:lnTo>
                  <a:lnTo>
                    <a:pt x="35" y="163"/>
                  </a:lnTo>
                  <a:lnTo>
                    <a:pt x="40" y="148"/>
                  </a:lnTo>
                  <a:lnTo>
                    <a:pt x="42" y="134"/>
                  </a:lnTo>
                  <a:lnTo>
                    <a:pt x="42" y="127"/>
                  </a:lnTo>
                  <a:lnTo>
                    <a:pt x="35" y="120"/>
                  </a:lnTo>
                  <a:lnTo>
                    <a:pt x="28" y="127"/>
                  </a:lnTo>
                  <a:lnTo>
                    <a:pt x="28" y="106"/>
                  </a:lnTo>
                  <a:lnTo>
                    <a:pt x="35" y="92"/>
                  </a:lnTo>
                  <a:lnTo>
                    <a:pt x="35" y="58"/>
                  </a:lnTo>
                  <a:lnTo>
                    <a:pt x="42" y="42"/>
                  </a:lnTo>
                  <a:lnTo>
                    <a:pt x="42" y="35"/>
                  </a:lnTo>
                  <a:lnTo>
                    <a:pt x="35" y="28"/>
                  </a:lnTo>
                  <a:lnTo>
                    <a:pt x="35" y="14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69" name="Freeform 117"/>
            <p:cNvSpPr>
              <a:spLocks/>
            </p:cNvSpPr>
            <p:nvPr/>
          </p:nvSpPr>
          <p:spPr bwMode="auto">
            <a:xfrm>
              <a:off x="4112" y="2332"/>
              <a:ext cx="42" cy="29"/>
            </a:xfrm>
            <a:custGeom>
              <a:avLst/>
              <a:gdLst>
                <a:gd name="T0" fmla="*/ 21 w 42"/>
                <a:gd name="T1" fmla="*/ 0 h 29"/>
                <a:gd name="T2" fmla="*/ 0 w 42"/>
                <a:gd name="T3" fmla="*/ 22 h 29"/>
                <a:gd name="T4" fmla="*/ 7 w 42"/>
                <a:gd name="T5" fmla="*/ 29 h 29"/>
                <a:gd name="T6" fmla="*/ 35 w 42"/>
                <a:gd name="T7" fmla="*/ 29 h 29"/>
                <a:gd name="T8" fmla="*/ 42 w 42"/>
                <a:gd name="T9" fmla="*/ 22 h 29"/>
                <a:gd name="T10" fmla="*/ 42 w 42"/>
                <a:gd name="T11" fmla="*/ 14 h 29"/>
                <a:gd name="T12" fmla="*/ 35 w 42"/>
                <a:gd name="T13" fmla="*/ 7 h 29"/>
                <a:gd name="T14" fmla="*/ 21 w 42"/>
                <a:gd name="T15" fmla="*/ 0 h 2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"/>
                <a:gd name="T25" fmla="*/ 0 h 29"/>
                <a:gd name="T26" fmla="*/ 42 w 42"/>
                <a:gd name="T27" fmla="*/ 29 h 2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" h="29">
                  <a:moveTo>
                    <a:pt x="21" y="0"/>
                  </a:moveTo>
                  <a:lnTo>
                    <a:pt x="0" y="22"/>
                  </a:lnTo>
                  <a:lnTo>
                    <a:pt x="7" y="29"/>
                  </a:lnTo>
                  <a:lnTo>
                    <a:pt x="35" y="29"/>
                  </a:lnTo>
                  <a:lnTo>
                    <a:pt x="42" y="22"/>
                  </a:lnTo>
                  <a:lnTo>
                    <a:pt x="42" y="14"/>
                  </a:lnTo>
                  <a:lnTo>
                    <a:pt x="35" y="7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CC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70" name="Freeform 118"/>
            <p:cNvSpPr>
              <a:spLocks/>
            </p:cNvSpPr>
            <p:nvPr/>
          </p:nvSpPr>
          <p:spPr bwMode="auto">
            <a:xfrm>
              <a:off x="5166" y="917"/>
              <a:ext cx="63" cy="57"/>
            </a:xfrm>
            <a:custGeom>
              <a:avLst/>
              <a:gdLst>
                <a:gd name="T0" fmla="*/ 42 w 63"/>
                <a:gd name="T1" fmla="*/ 7 h 57"/>
                <a:gd name="T2" fmla="*/ 35 w 63"/>
                <a:gd name="T3" fmla="*/ 14 h 57"/>
                <a:gd name="T4" fmla="*/ 21 w 63"/>
                <a:gd name="T5" fmla="*/ 14 h 57"/>
                <a:gd name="T6" fmla="*/ 14 w 63"/>
                <a:gd name="T7" fmla="*/ 29 h 57"/>
                <a:gd name="T8" fmla="*/ 0 w 63"/>
                <a:gd name="T9" fmla="*/ 36 h 57"/>
                <a:gd name="T10" fmla="*/ 7 w 63"/>
                <a:gd name="T11" fmla="*/ 50 h 57"/>
                <a:gd name="T12" fmla="*/ 7 w 63"/>
                <a:gd name="T13" fmla="*/ 57 h 57"/>
                <a:gd name="T14" fmla="*/ 21 w 63"/>
                <a:gd name="T15" fmla="*/ 57 h 57"/>
                <a:gd name="T16" fmla="*/ 28 w 63"/>
                <a:gd name="T17" fmla="*/ 50 h 57"/>
                <a:gd name="T18" fmla="*/ 35 w 63"/>
                <a:gd name="T19" fmla="*/ 50 h 57"/>
                <a:gd name="T20" fmla="*/ 49 w 63"/>
                <a:gd name="T21" fmla="*/ 43 h 57"/>
                <a:gd name="T22" fmla="*/ 56 w 63"/>
                <a:gd name="T23" fmla="*/ 29 h 57"/>
                <a:gd name="T24" fmla="*/ 63 w 63"/>
                <a:gd name="T25" fmla="*/ 29 h 57"/>
                <a:gd name="T26" fmla="*/ 63 w 63"/>
                <a:gd name="T27" fmla="*/ 0 h 57"/>
                <a:gd name="T28" fmla="*/ 42 w 63"/>
                <a:gd name="T29" fmla="*/ 7 h 5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3"/>
                <a:gd name="T46" fmla="*/ 0 h 57"/>
                <a:gd name="T47" fmla="*/ 63 w 63"/>
                <a:gd name="T48" fmla="*/ 57 h 5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3" h="57">
                  <a:moveTo>
                    <a:pt x="42" y="7"/>
                  </a:moveTo>
                  <a:lnTo>
                    <a:pt x="35" y="14"/>
                  </a:lnTo>
                  <a:lnTo>
                    <a:pt x="21" y="14"/>
                  </a:lnTo>
                  <a:lnTo>
                    <a:pt x="14" y="29"/>
                  </a:lnTo>
                  <a:lnTo>
                    <a:pt x="0" y="36"/>
                  </a:lnTo>
                  <a:lnTo>
                    <a:pt x="7" y="50"/>
                  </a:lnTo>
                  <a:lnTo>
                    <a:pt x="7" y="57"/>
                  </a:lnTo>
                  <a:lnTo>
                    <a:pt x="21" y="57"/>
                  </a:lnTo>
                  <a:lnTo>
                    <a:pt x="28" y="50"/>
                  </a:lnTo>
                  <a:lnTo>
                    <a:pt x="35" y="50"/>
                  </a:lnTo>
                  <a:lnTo>
                    <a:pt x="49" y="43"/>
                  </a:lnTo>
                  <a:lnTo>
                    <a:pt x="56" y="29"/>
                  </a:lnTo>
                  <a:lnTo>
                    <a:pt x="63" y="29"/>
                  </a:lnTo>
                  <a:lnTo>
                    <a:pt x="63" y="0"/>
                  </a:lnTo>
                  <a:lnTo>
                    <a:pt x="42" y="7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71" name="Freeform 119"/>
            <p:cNvSpPr>
              <a:spLocks/>
            </p:cNvSpPr>
            <p:nvPr/>
          </p:nvSpPr>
          <p:spPr bwMode="auto">
            <a:xfrm>
              <a:off x="4989" y="946"/>
              <a:ext cx="42" cy="35"/>
            </a:xfrm>
            <a:custGeom>
              <a:avLst/>
              <a:gdLst>
                <a:gd name="T0" fmla="*/ 28 w 42"/>
                <a:gd name="T1" fmla="*/ 0 h 35"/>
                <a:gd name="T2" fmla="*/ 7 w 42"/>
                <a:gd name="T3" fmla="*/ 14 h 35"/>
                <a:gd name="T4" fmla="*/ 0 w 42"/>
                <a:gd name="T5" fmla="*/ 21 h 35"/>
                <a:gd name="T6" fmla="*/ 0 w 42"/>
                <a:gd name="T7" fmla="*/ 28 h 35"/>
                <a:gd name="T8" fmla="*/ 7 w 42"/>
                <a:gd name="T9" fmla="*/ 35 h 35"/>
                <a:gd name="T10" fmla="*/ 14 w 42"/>
                <a:gd name="T11" fmla="*/ 35 h 35"/>
                <a:gd name="T12" fmla="*/ 28 w 42"/>
                <a:gd name="T13" fmla="*/ 28 h 35"/>
                <a:gd name="T14" fmla="*/ 35 w 42"/>
                <a:gd name="T15" fmla="*/ 21 h 35"/>
                <a:gd name="T16" fmla="*/ 35 w 42"/>
                <a:gd name="T17" fmla="*/ 14 h 35"/>
                <a:gd name="T18" fmla="*/ 42 w 42"/>
                <a:gd name="T19" fmla="*/ 0 h 35"/>
                <a:gd name="T20" fmla="*/ 28 w 42"/>
                <a:gd name="T21" fmla="*/ 0 h 3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2"/>
                <a:gd name="T34" fmla="*/ 0 h 35"/>
                <a:gd name="T35" fmla="*/ 42 w 42"/>
                <a:gd name="T36" fmla="*/ 35 h 3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2" h="35">
                  <a:moveTo>
                    <a:pt x="28" y="0"/>
                  </a:moveTo>
                  <a:lnTo>
                    <a:pt x="7" y="14"/>
                  </a:lnTo>
                  <a:lnTo>
                    <a:pt x="0" y="21"/>
                  </a:lnTo>
                  <a:lnTo>
                    <a:pt x="0" y="28"/>
                  </a:lnTo>
                  <a:lnTo>
                    <a:pt x="7" y="35"/>
                  </a:lnTo>
                  <a:lnTo>
                    <a:pt x="14" y="35"/>
                  </a:lnTo>
                  <a:lnTo>
                    <a:pt x="28" y="28"/>
                  </a:lnTo>
                  <a:lnTo>
                    <a:pt x="35" y="21"/>
                  </a:lnTo>
                  <a:lnTo>
                    <a:pt x="35" y="14"/>
                  </a:lnTo>
                  <a:lnTo>
                    <a:pt x="42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72" name="Freeform 120"/>
            <p:cNvSpPr>
              <a:spLocks/>
            </p:cNvSpPr>
            <p:nvPr/>
          </p:nvSpPr>
          <p:spPr bwMode="auto">
            <a:xfrm>
              <a:off x="4982" y="1016"/>
              <a:ext cx="42" cy="57"/>
            </a:xfrm>
            <a:custGeom>
              <a:avLst/>
              <a:gdLst>
                <a:gd name="T0" fmla="*/ 35 w 42"/>
                <a:gd name="T1" fmla="*/ 22 h 57"/>
                <a:gd name="T2" fmla="*/ 35 w 42"/>
                <a:gd name="T3" fmla="*/ 14 h 57"/>
                <a:gd name="T4" fmla="*/ 28 w 42"/>
                <a:gd name="T5" fmla="*/ 7 h 57"/>
                <a:gd name="T6" fmla="*/ 21 w 42"/>
                <a:gd name="T7" fmla="*/ 7 h 57"/>
                <a:gd name="T8" fmla="*/ 14 w 42"/>
                <a:gd name="T9" fmla="*/ 0 h 57"/>
                <a:gd name="T10" fmla="*/ 7 w 42"/>
                <a:gd name="T11" fmla="*/ 14 h 57"/>
                <a:gd name="T12" fmla="*/ 0 w 42"/>
                <a:gd name="T13" fmla="*/ 22 h 57"/>
                <a:gd name="T14" fmla="*/ 0 w 42"/>
                <a:gd name="T15" fmla="*/ 43 h 57"/>
                <a:gd name="T16" fmla="*/ 7 w 42"/>
                <a:gd name="T17" fmla="*/ 50 h 57"/>
                <a:gd name="T18" fmla="*/ 7 w 42"/>
                <a:gd name="T19" fmla="*/ 57 h 57"/>
                <a:gd name="T20" fmla="*/ 35 w 42"/>
                <a:gd name="T21" fmla="*/ 57 h 57"/>
                <a:gd name="T22" fmla="*/ 42 w 42"/>
                <a:gd name="T23" fmla="*/ 50 h 57"/>
                <a:gd name="T24" fmla="*/ 42 w 42"/>
                <a:gd name="T25" fmla="*/ 43 h 57"/>
                <a:gd name="T26" fmla="*/ 35 w 42"/>
                <a:gd name="T27" fmla="*/ 36 h 57"/>
                <a:gd name="T28" fmla="*/ 35 w 42"/>
                <a:gd name="T29" fmla="*/ 22 h 5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2"/>
                <a:gd name="T46" fmla="*/ 0 h 57"/>
                <a:gd name="T47" fmla="*/ 42 w 42"/>
                <a:gd name="T48" fmla="*/ 57 h 5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2" h="57">
                  <a:moveTo>
                    <a:pt x="35" y="22"/>
                  </a:moveTo>
                  <a:lnTo>
                    <a:pt x="35" y="14"/>
                  </a:lnTo>
                  <a:lnTo>
                    <a:pt x="28" y="7"/>
                  </a:lnTo>
                  <a:lnTo>
                    <a:pt x="21" y="7"/>
                  </a:lnTo>
                  <a:lnTo>
                    <a:pt x="14" y="0"/>
                  </a:lnTo>
                  <a:lnTo>
                    <a:pt x="7" y="14"/>
                  </a:lnTo>
                  <a:lnTo>
                    <a:pt x="0" y="22"/>
                  </a:lnTo>
                  <a:lnTo>
                    <a:pt x="0" y="43"/>
                  </a:lnTo>
                  <a:lnTo>
                    <a:pt x="7" y="50"/>
                  </a:lnTo>
                  <a:lnTo>
                    <a:pt x="7" y="57"/>
                  </a:lnTo>
                  <a:lnTo>
                    <a:pt x="35" y="57"/>
                  </a:lnTo>
                  <a:lnTo>
                    <a:pt x="42" y="50"/>
                  </a:lnTo>
                  <a:lnTo>
                    <a:pt x="42" y="43"/>
                  </a:lnTo>
                  <a:lnTo>
                    <a:pt x="35" y="36"/>
                  </a:lnTo>
                  <a:lnTo>
                    <a:pt x="35" y="22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73" name="Freeform 121"/>
            <p:cNvSpPr>
              <a:spLocks/>
            </p:cNvSpPr>
            <p:nvPr/>
          </p:nvSpPr>
          <p:spPr bwMode="auto">
            <a:xfrm>
              <a:off x="4232" y="3691"/>
              <a:ext cx="71" cy="42"/>
            </a:xfrm>
            <a:custGeom>
              <a:avLst/>
              <a:gdLst>
                <a:gd name="T0" fmla="*/ 35 w 71"/>
                <a:gd name="T1" fmla="*/ 0 h 42"/>
                <a:gd name="T2" fmla="*/ 7 w 71"/>
                <a:gd name="T3" fmla="*/ 14 h 42"/>
                <a:gd name="T4" fmla="*/ 0 w 71"/>
                <a:gd name="T5" fmla="*/ 21 h 42"/>
                <a:gd name="T6" fmla="*/ 14 w 71"/>
                <a:gd name="T7" fmla="*/ 35 h 42"/>
                <a:gd name="T8" fmla="*/ 28 w 71"/>
                <a:gd name="T9" fmla="*/ 42 h 42"/>
                <a:gd name="T10" fmla="*/ 50 w 71"/>
                <a:gd name="T11" fmla="*/ 42 h 42"/>
                <a:gd name="T12" fmla="*/ 64 w 71"/>
                <a:gd name="T13" fmla="*/ 35 h 42"/>
                <a:gd name="T14" fmla="*/ 71 w 71"/>
                <a:gd name="T15" fmla="*/ 28 h 42"/>
                <a:gd name="T16" fmla="*/ 71 w 71"/>
                <a:gd name="T17" fmla="*/ 14 h 42"/>
                <a:gd name="T18" fmla="*/ 64 w 71"/>
                <a:gd name="T19" fmla="*/ 7 h 42"/>
                <a:gd name="T20" fmla="*/ 50 w 71"/>
                <a:gd name="T21" fmla="*/ 0 h 42"/>
                <a:gd name="T22" fmla="*/ 35 w 71"/>
                <a:gd name="T23" fmla="*/ 0 h 4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71"/>
                <a:gd name="T37" fmla="*/ 0 h 42"/>
                <a:gd name="T38" fmla="*/ 71 w 71"/>
                <a:gd name="T39" fmla="*/ 42 h 4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71" h="42">
                  <a:moveTo>
                    <a:pt x="35" y="0"/>
                  </a:moveTo>
                  <a:lnTo>
                    <a:pt x="7" y="14"/>
                  </a:lnTo>
                  <a:lnTo>
                    <a:pt x="0" y="21"/>
                  </a:lnTo>
                  <a:lnTo>
                    <a:pt x="14" y="35"/>
                  </a:lnTo>
                  <a:lnTo>
                    <a:pt x="28" y="42"/>
                  </a:lnTo>
                  <a:lnTo>
                    <a:pt x="50" y="42"/>
                  </a:lnTo>
                  <a:lnTo>
                    <a:pt x="64" y="35"/>
                  </a:lnTo>
                  <a:lnTo>
                    <a:pt x="71" y="28"/>
                  </a:lnTo>
                  <a:lnTo>
                    <a:pt x="71" y="14"/>
                  </a:lnTo>
                  <a:lnTo>
                    <a:pt x="64" y="7"/>
                  </a:lnTo>
                  <a:lnTo>
                    <a:pt x="50" y="0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74" name="Freeform 122"/>
            <p:cNvSpPr>
              <a:spLocks/>
            </p:cNvSpPr>
            <p:nvPr/>
          </p:nvSpPr>
          <p:spPr bwMode="auto">
            <a:xfrm>
              <a:off x="4246" y="2226"/>
              <a:ext cx="163" cy="120"/>
            </a:xfrm>
            <a:custGeom>
              <a:avLst/>
              <a:gdLst>
                <a:gd name="T0" fmla="*/ 163 w 163"/>
                <a:gd name="T1" fmla="*/ 14 h 120"/>
                <a:gd name="T2" fmla="*/ 149 w 163"/>
                <a:gd name="T3" fmla="*/ 0 h 120"/>
                <a:gd name="T4" fmla="*/ 106 w 163"/>
                <a:gd name="T5" fmla="*/ 0 h 120"/>
                <a:gd name="T6" fmla="*/ 64 w 163"/>
                <a:gd name="T7" fmla="*/ 14 h 120"/>
                <a:gd name="T8" fmla="*/ 43 w 163"/>
                <a:gd name="T9" fmla="*/ 29 h 120"/>
                <a:gd name="T10" fmla="*/ 21 w 163"/>
                <a:gd name="T11" fmla="*/ 50 h 120"/>
                <a:gd name="T12" fmla="*/ 7 w 163"/>
                <a:gd name="T13" fmla="*/ 78 h 120"/>
                <a:gd name="T14" fmla="*/ 7 w 163"/>
                <a:gd name="T15" fmla="*/ 92 h 120"/>
                <a:gd name="T16" fmla="*/ 0 w 163"/>
                <a:gd name="T17" fmla="*/ 99 h 120"/>
                <a:gd name="T18" fmla="*/ 0 w 163"/>
                <a:gd name="T19" fmla="*/ 113 h 120"/>
                <a:gd name="T20" fmla="*/ 7 w 163"/>
                <a:gd name="T21" fmla="*/ 120 h 120"/>
                <a:gd name="T22" fmla="*/ 29 w 163"/>
                <a:gd name="T23" fmla="*/ 120 h 120"/>
                <a:gd name="T24" fmla="*/ 50 w 163"/>
                <a:gd name="T25" fmla="*/ 113 h 120"/>
                <a:gd name="T26" fmla="*/ 57 w 163"/>
                <a:gd name="T27" fmla="*/ 99 h 120"/>
                <a:gd name="T28" fmla="*/ 64 w 163"/>
                <a:gd name="T29" fmla="*/ 92 h 120"/>
                <a:gd name="T30" fmla="*/ 71 w 163"/>
                <a:gd name="T31" fmla="*/ 78 h 120"/>
                <a:gd name="T32" fmla="*/ 92 w 163"/>
                <a:gd name="T33" fmla="*/ 57 h 120"/>
                <a:gd name="T34" fmla="*/ 113 w 163"/>
                <a:gd name="T35" fmla="*/ 57 h 120"/>
                <a:gd name="T36" fmla="*/ 142 w 163"/>
                <a:gd name="T37" fmla="*/ 50 h 120"/>
                <a:gd name="T38" fmla="*/ 156 w 163"/>
                <a:gd name="T39" fmla="*/ 43 h 120"/>
                <a:gd name="T40" fmla="*/ 163 w 163"/>
                <a:gd name="T41" fmla="*/ 29 h 120"/>
                <a:gd name="T42" fmla="*/ 163 w 163"/>
                <a:gd name="T43" fmla="*/ 14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63"/>
                <a:gd name="T67" fmla="*/ 0 h 120"/>
                <a:gd name="T68" fmla="*/ 163 w 163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63" h="120">
                  <a:moveTo>
                    <a:pt x="163" y="14"/>
                  </a:moveTo>
                  <a:lnTo>
                    <a:pt x="149" y="0"/>
                  </a:lnTo>
                  <a:lnTo>
                    <a:pt x="106" y="0"/>
                  </a:lnTo>
                  <a:lnTo>
                    <a:pt x="64" y="14"/>
                  </a:lnTo>
                  <a:lnTo>
                    <a:pt x="43" y="29"/>
                  </a:lnTo>
                  <a:lnTo>
                    <a:pt x="21" y="50"/>
                  </a:lnTo>
                  <a:lnTo>
                    <a:pt x="7" y="78"/>
                  </a:lnTo>
                  <a:lnTo>
                    <a:pt x="7" y="92"/>
                  </a:lnTo>
                  <a:lnTo>
                    <a:pt x="0" y="99"/>
                  </a:lnTo>
                  <a:lnTo>
                    <a:pt x="0" y="113"/>
                  </a:lnTo>
                  <a:lnTo>
                    <a:pt x="7" y="120"/>
                  </a:lnTo>
                  <a:lnTo>
                    <a:pt x="29" y="120"/>
                  </a:lnTo>
                  <a:lnTo>
                    <a:pt x="50" y="113"/>
                  </a:lnTo>
                  <a:lnTo>
                    <a:pt x="57" y="99"/>
                  </a:lnTo>
                  <a:lnTo>
                    <a:pt x="64" y="92"/>
                  </a:lnTo>
                  <a:lnTo>
                    <a:pt x="71" y="78"/>
                  </a:lnTo>
                  <a:lnTo>
                    <a:pt x="92" y="57"/>
                  </a:lnTo>
                  <a:lnTo>
                    <a:pt x="113" y="57"/>
                  </a:lnTo>
                  <a:lnTo>
                    <a:pt x="142" y="50"/>
                  </a:lnTo>
                  <a:lnTo>
                    <a:pt x="156" y="43"/>
                  </a:lnTo>
                  <a:lnTo>
                    <a:pt x="163" y="29"/>
                  </a:lnTo>
                  <a:lnTo>
                    <a:pt x="163" y="14"/>
                  </a:lnTo>
                  <a:close/>
                </a:path>
              </a:pathLst>
            </a:custGeom>
            <a:solidFill>
              <a:srgbClr val="CC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75" name="Freeform 123"/>
            <p:cNvSpPr>
              <a:spLocks/>
            </p:cNvSpPr>
            <p:nvPr/>
          </p:nvSpPr>
          <p:spPr bwMode="auto">
            <a:xfrm>
              <a:off x="4409" y="3068"/>
              <a:ext cx="28" cy="2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0 h 28"/>
                <a:gd name="T4" fmla="*/ 0 w 28"/>
                <a:gd name="T5" fmla="*/ 7 h 28"/>
                <a:gd name="T6" fmla="*/ 7 w 28"/>
                <a:gd name="T7" fmla="*/ 21 h 28"/>
                <a:gd name="T8" fmla="*/ 14 w 28"/>
                <a:gd name="T9" fmla="*/ 28 h 28"/>
                <a:gd name="T10" fmla="*/ 21 w 28"/>
                <a:gd name="T11" fmla="*/ 28 h 28"/>
                <a:gd name="T12" fmla="*/ 28 w 28"/>
                <a:gd name="T13" fmla="*/ 21 h 28"/>
                <a:gd name="T14" fmla="*/ 21 w 28"/>
                <a:gd name="T15" fmla="*/ 7 h 28"/>
                <a:gd name="T16" fmla="*/ 14 w 28"/>
                <a:gd name="T17" fmla="*/ 0 h 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8"/>
                <a:gd name="T28" fmla="*/ 0 h 28"/>
                <a:gd name="T29" fmla="*/ 28 w 28"/>
                <a:gd name="T30" fmla="*/ 28 h 2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8" h="28">
                  <a:moveTo>
                    <a:pt x="14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7" y="21"/>
                  </a:lnTo>
                  <a:lnTo>
                    <a:pt x="14" y="28"/>
                  </a:lnTo>
                  <a:lnTo>
                    <a:pt x="21" y="28"/>
                  </a:lnTo>
                  <a:lnTo>
                    <a:pt x="28" y="21"/>
                  </a:lnTo>
                  <a:lnTo>
                    <a:pt x="21" y="7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76" name="Freeform 124"/>
            <p:cNvSpPr>
              <a:spLocks/>
            </p:cNvSpPr>
            <p:nvPr/>
          </p:nvSpPr>
          <p:spPr bwMode="auto">
            <a:xfrm>
              <a:off x="4529" y="2665"/>
              <a:ext cx="71" cy="78"/>
            </a:xfrm>
            <a:custGeom>
              <a:avLst/>
              <a:gdLst>
                <a:gd name="T0" fmla="*/ 28 w 71"/>
                <a:gd name="T1" fmla="*/ 0 h 78"/>
                <a:gd name="T2" fmla="*/ 21 w 71"/>
                <a:gd name="T3" fmla="*/ 14 h 78"/>
                <a:gd name="T4" fmla="*/ 7 w 71"/>
                <a:gd name="T5" fmla="*/ 21 h 78"/>
                <a:gd name="T6" fmla="*/ 0 w 71"/>
                <a:gd name="T7" fmla="*/ 35 h 78"/>
                <a:gd name="T8" fmla="*/ 0 w 71"/>
                <a:gd name="T9" fmla="*/ 49 h 78"/>
                <a:gd name="T10" fmla="*/ 14 w 71"/>
                <a:gd name="T11" fmla="*/ 71 h 78"/>
                <a:gd name="T12" fmla="*/ 28 w 71"/>
                <a:gd name="T13" fmla="*/ 78 h 78"/>
                <a:gd name="T14" fmla="*/ 50 w 71"/>
                <a:gd name="T15" fmla="*/ 78 h 78"/>
                <a:gd name="T16" fmla="*/ 64 w 71"/>
                <a:gd name="T17" fmla="*/ 71 h 78"/>
                <a:gd name="T18" fmla="*/ 71 w 71"/>
                <a:gd name="T19" fmla="*/ 56 h 78"/>
                <a:gd name="T20" fmla="*/ 71 w 71"/>
                <a:gd name="T21" fmla="*/ 35 h 78"/>
                <a:gd name="T22" fmla="*/ 57 w 71"/>
                <a:gd name="T23" fmla="*/ 7 h 78"/>
                <a:gd name="T24" fmla="*/ 50 w 71"/>
                <a:gd name="T25" fmla="*/ 0 h 78"/>
                <a:gd name="T26" fmla="*/ 28 w 71"/>
                <a:gd name="T27" fmla="*/ 0 h 7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1"/>
                <a:gd name="T43" fmla="*/ 0 h 78"/>
                <a:gd name="T44" fmla="*/ 71 w 71"/>
                <a:gd name="T45" fmla="*/ 78 h 7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1" h="78">
                  <a:moveTo>
                    <a:pt x="28" y="0"/>
                  </a:moveTo>
                  <a:lnTo>
                    <a:pt x="21" y="14"/>
                  </a:lnTo>
                  <a:lnTo>
                    <a:pt x="7" y="21"/>
                  </a:lnTo>
                  <a:lnTo>
                    <a:pt x="0" y="35"/>
                  </a:lnTo>
                  <a:lnTo>
                    <a:pt x="0" y="49"/>
                  </a:lnTo>
                  <a:lnTo>
                    <a:pt x="14" y="71"/>
                  </a:lnTo>
                  <a:lnTo>
                    <a:pt x="28" y="78"/>
                  </a:lnTo>
                  <a:lnTo>
                    <a:pt x="50" y="78"/>
                  </a:lnTo>
                  <a:lnTo>
                    <a:pt x="64" y="71"/>
                  </a:lnTo>
                  <a:lnTo>
                    <a:pt x="71" y="56"/>
                  </a:lnTo>
                  <a:lnTo>
                    <a:pt x="71" y="35"/>
                  </a:lnTo>
                  <a:lnTo>
                    <a:pt x="57" y="7"/>
                  </a:lnTo>
                  <a:lnTo>
                    <a:pt x="50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77" name="Freeform 125"/>
            <p:cNvSpPr>
              <a:spLocks/>
            </p:cNvSpPr>
            <p:nvPr/>
          </p:nvSpPr>
          <p:spPr bwMode="auto">
            <a:xfrm>
              <a:off x="4784" y="1575"/>
              <a:ext cx="64" cy="43"/>
            </a:xfrm>
            <a:custGeom>
              <a:avLst/>
              <a:gdLst>
                <a:gd name="T0" fmla="*/ 14 w 64"/>
                <a:gd name="T1" fmla="*/ 0 h 43"/>
                <a:gd name="T2" fmla="*/ 0 w 64"/>
                <a:gd name="T3" fmla="*/ 7 h 43"/>
                <a:gd name="T4" fmla="*/ 0 w 64"/>
                <a:gd name="T5" fmla="*/ 22 h 43"/>
                <a:gd name="T6" fmla="*/ 7 w 64"/>
                <a:gd name="T7" fmla="*/ 29 h 43"/>
                <a:gd name="T8" fmla="*/ 14 w 64"/>
                <a:gd name="T9" fmla="*/ 43 h 43"/>
                <a:gd name="T10" fmla="*/ 64 w 64"/>
                <a:gd name="T11" fmla="*/ 36 h 43"/>
                <a:gd name="T12" fmla="*/ 64 w 64"/>
                <a:gd name="T13" fmla="*/ 29 h 43"/>
                <a:gd name="T14" fmla="*/ 56 w 64"/>
                <a:gd name="T15" fmla="*/ 22 h 43"/>
                <a:gd name="T16" fmla="*/ 49 w 64"/>
                <a:gd name="T17" fmla="*/ 7 h 43"/>
                <a:gd name="T18" fmla="*/ 42 w 64"/>
                <a:gd name="T19" fmla="*/ 0 h 43"/>
                <a:gd name="T20" fmla="*/ 14 w 64"/>
                <a:gd name="T21" fmla="*/ 0 h 4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4"/>
                <a:gd name="T34" fmla="*/ 0 h 43"/>
                <a:gd name="T35" fmla="*/ 64 w 64"/>
                <a:gd name="T36" fmla="*/ 43 h 4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4" h="43">
                  <a:moveTo>
                    <a:pt x="14" y="0"/>
                  </a:moveTo>
                  <a:lnTo>
                    <a:pt x="0" y="7"/>
                  </a:lnTo>
                  <a:lnTo>
                    <a:pt x="0" y="22"/>
                  </a:lnTo>
                  <a:lnTo>
                    <a:pt x="7" y="29"/>
                  </a:lnTo>
                  <a:lnTo>
                    <a:pt x="14" y="43"/>
                  </a:lnTo>
                  <a:lnTo>
                    <a:pt x="64" y="36"/>
                  </a:lnTo>
                  <a:lnTo>
                    <a:pt x="64" y="29"/>
                  </a:lnTo>
                  <a:lnTo>
                    <a:pt x="56" y="22"/>
                  </a:lnTo>
                  <a:lnTo>
                    <a:pt x="49" y="7"/>
                  </a:lnTo>
                  <a:lnTo>
                    <a:pt x="42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78" name="Freeform 126"/>
            <p:cNvSpPr>
              <a:spLocks/>
            </p:cNvSpPr>
            <p:nvPr/>
          </p:nvSpPr>
          <p:spPr bwMode="auto">
            <a:xfrm>
              <a:off x="4975" y="1568"/>
              <a:ext cx="49" cy="57"/>
            </a:xfrm>
            <a:custGeom>
              <a:avLst/>
              <a:gdLst>
                <a:gd name="T0" fmla="*/ 35 w 49"/>
                <a:gd name="T1" fmla="*/ 7 h 57"/>
                <a:gd name="T2" fmla="*/ 28 w 49"/>
                <a:gd name="T3" fmla="*/ 0 h 57"/>
                <a:gd name="T4" fmla="*/ 14 w 49"/>
                <a:gd name="T5" fmla="*/ 7 h 57"/>
                <a:gd name="T6" fmla="*/ 7 w 49"/>
                <a:gd name="T7" fmla="*/ 14 h 57"/>
                <a:gd name="T8" fmla="*/ 0 w 49"/>
                <a:gd name="T9" fmla="*/ 29 h 57"/>
                <a:gd name="T10" fmla="*/ 7 w 49"/>
                <a:gd name="T11" fmla="*/ 43 h 57"/>
                <a:gd name="T12" fmla="*/ 21 w 49"/>
                <a:gd name="T13" fmla="*/ 57 h 57"/>
                <a:gd name="T14" fmla="*/ 28 w 49"/>
                <a:gd name="T15" fmla="*/ 57 h 57"/>
                <a:gd name="T16" fmla="*/ 42 w 49"/>
                <a:gd name="T17" fmla="*/ 50 h 57"/>
                <a:gd name="T18" fmla="*/ 49 w 49"/>
                <a:gd name="T19" fmla="*/ 36 h 57"/>
                <a:gd name="T20" fmla="*/ 49 w 49"/>
                <a:gd name="T21" fmla="*/ 21 h 57"/>
                <a:gd name="T22" fmla="*/ 35 w 49"/>
                <a:gd name="T23" fmla="*/ 7 h 5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9"/>
                <a:gd name="T37" fmla="*/ 0 h 57"/>
                <a:gd name="T38" fmla="*/ 49 w 49"/>
                <a:gd name="T39" fmla="*/ 57 h 5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9" h="57">
                  <a:moveTo>
                    <a:pt x="35" y="7"/>
                  </a:moveTo>
                  <a:lnTo>
                    <a:pt x="28" y="0"/>
                  </a:lnTo>
                  <a:lnTo>
                    <a:pt x="14" y="7"/>
                  </a:lnTo>
                  <a:lnTo>
                    <a:pt x="7" y="14"/>
                  </a:lnTo>
                  <a:lnTo>
                    <a:pt x="0" y="29"/>
                  </a:lnTo>
                  <a:lnTo>
                    <a:pt x="7" y="43"/>
                  </a:lnTo>
                  <a:lnTo>
                    <a:pt x="21" y="57"/>
                  </a:lnTo>
                  <a:lnTo>
                    <a:pt x="28" y="57"/>
                  </a:lnTo>
                  <a:lnTo>
                    <a:pt x="42" y="50"/>
                  </a:lnTo>
                  <a:lnTo>
                    <a:pt x="49" y="36"/>
                  </a:lnTo>
                  <a:lnTo>
                    <a:pt x="49" y="21"/>
                  </a:lnTo>
                  <a:lnTo>
                    <a:pt x="35" y="7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79" name="Freeform 127"/>
            <p:cNvSpPr>
              <a:spLocks/>
            </p:cNvSpPr>
            <p:nvPr/>
          </p:nvSpPr>
          <p:spPr bwMode="auto">
            <a:xfrm>
              <a:off x="5081" y="1490"/>
              <a:ext cx="64" cy="85"/>
            </a:xfrm>
            <a:custGeom>
              <a:avLst/>
              <a:gdLst>
                <a:gd name="T0" fmla="*/ 28 w 64"/>
                <a:gd name="T1" fmla="*/ 0 h 85"/>
                <a:gd name="T2" fmla="*/ 14 w 64"/>
                <a:gd name="T3" fmla="*/ 15 h 85"/>
                <a:gd name="T4" fmla="*/ 7 w 64"/>
                <a:gd name="T5" fmla="*/ 29 h 85"/>
                <a:gd name="T6" fmla="*/ 0 w 64"/>
                <a:gd name="T7" fmla="*/ 50 h 85"/>
                <a:gd name="T8" fmla="*/ 7 w 64"/>
                <a:gd name="T9" fmla="*/ 71 h 85"/>
                <a:gd name="T10" fmla="*/ 7 w 64"/>
                <a:gd name="T11" fmla="*/ 85 h 85"/>
                <a:gd name="T12" fmla="*/ 21 w 64"/>
                <a:gd name="T13" fmla="*/ 78 h 85"/>
                <a:gd name="T14" fmla="*/ 35 w 64"/>
                <a:gd name="T15" fmla="*/ 64 h 85"/>
                <a:gd name="T16" fmla="*/ 49 w 64"/>
                <a:gd name="T17" fmla="*/ 57 h 85"/>
                <a:gd name="T18" fmla="*/ 64 w 64"/>
                <a:gd name="T19" fmla="*/ 29 h 85"/>
                <a:gd name="T20" fmla="*/ 64 w 64"/>
                <a:gd name="T21" fmla="*/ 7 h 85"/>
                <a:gd name="T22" fmla="*/ 57 w 64"/>
                <a:gd name="T23" fmla="*/ 0 h 85"/>
                <a:gd name="T24" fmla="*/ 28 w 64"/>
                <a:gd name="T25" fmla="*/ 0 h 8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85"/>
                <a:gd name="T41" fmla="*/ 64 w 64"/>
                <a:gd name="T42" fmla="*/ 85 h 8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85">
                  <a:moveTo>
                    <a:pt x="28" y="0"/>
                  </a:moveTo>
                  <a:lnTo>
                    <a:pt x="14" y="15"/>
                  </a:lnTo>
                  <a:lnTo>
                    <a:pt x="7" y="29"/>
                  </a:lnTo>
                  <a:lnTo>
                    <a:pt x="0" y="50"/>
                  </a:lnTo>
                  <a:lnTo>
                    <a:pt x="7" y="71"/>
                  </a:lnTo>
                  <a:lnTo>
                    <a:pt x="7" y="85"/>
                  </a:lnTo>
                  <a:lnTo>
                    <a:pt x="21" y="78"/>
                  </a:lnTo>
                  <a:lnTo>
                    <a:pt x="35" y="64"/>
                  </a:lnTo>
                  <a:lnTo>
                    <a:pt x="49" y="57"/>
                  </a:lnTo>
                  <a:lnTo>
                    <a:pt x="64" y="29"/>
                  </a:lnTo>
                  <a:lnTo>
                    <a:pt x="64" y="7"/>
                  </a:lnTo>
                  <a:lnTo>
                    <a:pt x="57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80" name="Freeform 128"/>
            <p:cNvSpPr>
              <a:spLocks/>
            </p:cNvSpPr>
            <p:nvPr/>
          </p:nvSpPr>
          <p:spPr bwMode="auto">
            <a:xfrm>
              <a:off x="4855" y="1766"/>
              <a:ext cx="120" cy="92"/>
            </a:xfrm>
            <a:custGeom>
              <a:avLst/>
              <a:gdLst>
                <a:gd name="T0" fmla="*/ 106 w 120"/>
                <a:gd name="T1" fmla="*/ 7 h 92"/>
                <a:gd name="T2" fmla="*/ 49 w 120"/>
                <a:gd name="T3" fmla="*/ 7 h 92"/>
                <a:gd name="T4" fmla="*/ 35 w 120"/>
                <a:gd name="T5" fmla="*/ 0 h 92"/>
                <a:gd name="T6" fmla="*/ 28 w 120"/>
                <a:gd name="T7" fmla="*/ 0 h 92"/>
                <a:gd name="T8" fmla="*/ 21 w 120"/>
                <a:gd name="T9" fmla="*/ 7 h 92"/>
                <a:gd name="T10" fmla="*/ 14 w 120"/>
                <a:gd name="T11" fmla="*/ 22 h 92"/>
                <a:gd name="T12" fmla="*/ 7 w 120"/>
                <a:gd name="T13" fmla="*/ 43 h 92"/>
                <a:gd name="T14" fmla="*/ 0 w 120"/>
                <a:gd name="T15" fmla="*/ 71 h 92"/>
                <a:gd name="T16" fmla="*/ 0 w 120"/>
                <a:gd name="T17" fmla="*/ 92 h 92"/>
                <a:gd name="T18" fmla="*/ 77 w 120"/>
                <a:gd name="T19" fmla="*/ 92 h 92"/>
                <a:gd name="T20" fmla="*/ 106 w 120"/>
                <a:gd name="T21" fmla="*/ 78 h 92"/>
                <a:gd name="T22" fmla="*/ 113 w 120"/>
                <a:gd name="T23" fmla="*/ 64 h 92"/>
                <a:gd name="T24" fmla="*/ 120 w 120"/>
                <a:gd name="T25" fmla="*/ 57 h 92"/>
                <a:gd name="T26" fmla="*/ 120 w 120"/>
                <a:gd name="T27" fmla="*/ 29 h 92"/>
                <a:gd name="T28" fmla="*/ 113 w 120"/>
                <a:gd name="T29" fmla="*/ 14 h 92"/>
                <a:gd name="T30" fmla="*/ 106 w 120"/>
                <a:gd name="T31" fmla="*/ 7 h 9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0"/>
                <a:gd name="T49" fmla="*/ 0 h 92"/>
                <a:gd name="T50" fmla="*/ 120 w 120"/>
                <a:gd name="T51" fmla="*/ 92 h 9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0" h="92">
                  <a:moveTo>
                    <a:pt x="106" y="7"/>
                  </a:moveTo>
                  <a:lnTo>
                    <a:pt x="49" y="7"/>
                  </a:lnTo>
                  <a:lnTo>
                    <a:pt x="35" y="0"/>
                  </a:lnTo>
                  <a:lnTo>
                    <a:pt x="28" y="0"/>
                  </a:lnTo>
                  <a:lnTo>
                    <a:pt x="21" y="7"/>
                  </a:lnTo>
                  <a:lnTo>
                    <a:pt x="14" y="22"/>
                  </a:lnTo>
                  <a:lnTo>
                    <a:pt x="7" y="43"/>
                  </a:lnTo>
                  <a:lnTo>
                    <a:pt x="0" y="71"/>
                  </a:lnTo>
                  <a:lnTo>
                    <a:pt x="0" y="92"/>
                  </a:lnTo>
                  <a:lnTo>
                    <a:pt x="77" y="92"/>
                  </a:lnTo>
                  <a:lnTo>
                    <a:pt x="106" y="78"/>
                  </a:lnTo>
                  <a:lnTo>
                    <a:pt x="113" y="64"/>
                  </a:lnTo>
                  <a:lnTo>
                    <a:pt x="120" y="57"/>
                  </a:lnTo>
                  <a:lnTo>
                    <a:pt x="120" y="29"/>
                  </a:lnTo>
                  <a:lnTo>
                    <a:pt x="113" y="14"/>
                  </a:lnTo>
                  <a:lnTo>
                    <a:pt x="106" y="7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81" name="Freeform 129"/>
            <p:cNvSpPr>
              <a:spLocks/>
            </p:cNvSpPr>
            <p:nvPr/>
          </p:nvSpPr>
          <p:spPr bwMode="auto">
            <a:xfrm>
              <a:off x="4855" y="1880"/>
              <a:ext cx="183" cy="92"/>
            </a:xfrm>
            <a:custGeom>
              <a:avLst/>
              <a:gdLst>
                <a:gd name="T0" fmla="*/ 63 w 183"/>
                <a:gd name="T1" fmla="*/ 35 h 92"/>
                <a:gd name="T2" fmla="*/ 56 w 183"/>
                <a:gd name="T3" fmla="*/ 28 h 92"/>
                <a:gd name="T4" fmla="*/ 42 w 183"/>
                <a:gd name="T5" fmla="*/ 21 h 92"/>
                <a:gd name="T6" fmla="*/ 28 w 183"/>
                <a:gd name="T7" fmla="*/ 7 h 92"/>
                <a:gd name="T8" fmla="*/ 14 w 183"/>
                <a:gd name="T9" fmla="*/ 0 h 92"/>
                <a:gd name="T10" fmla="*/ 7 w 183"/>
                <a:gd name="T11" fmla="*/ 0 h 92"/>
                <a:gd name="T12" fmla="*/ 0 w 183"/>
                <a:gd name="T13" fmla="*/ 14 h 92"/>
                <a:gd name="T14" fmla="*/ 0 w 183"/>
                <a:gd name="T15" fmla="*/ 56 h 92"/>
                <a:gd name="T16" fmla="*/ 14 w 183"/>
                <a:gd name="T17" fmla="*/ 77 h 92"/>
                <a:gd name="T18" fmla="*/ 70 w 183"/>
                <a:gd name="T19" fmla="*/ 77 h 92"/>
                <a:gd name="T20" fmla="*/ 84 w 183"/>
                <a:gd name="T21" fmla="*/ 70 h 92"/>
                <a:gd name="T22" fmla="*/ 99 w 183"/>
                <a:gd name="T23" fmla="*/ 77 h 92"/>
                <a:gd name="T24" fmla="*/ 120 w 183"/>
                <a:gd name="T25" fmla="*/ 77 h 92"/>
                <a:gd name="T26" fmla="*/ 127 w 183"/>
                <a:gd name="T27" fmla="*/ 84 h 92"/>
                <a:gd name="T28" fmla="*/ 141 w 183"/>
                <a:gd name="T29" fmla="*/ 92 h 92"/>
                <a:gd name="T30" fmla="*/ 148 w 183"/>
                <a:gd name="T31" fmla="*/ 92 h 92"/>
                <a:gd name="T32" fmla="*/ 169 w 183"/>
                <a:gd name="T33" fmla="*/ 84 h 92"/>
                <a:gd name="T34" fmla="*/ 183 w 183"/>
                <a:gd name="T35" fmla="*/ 56 h 92"/>
                <a:gd name="T36" fmla="*/ 176 w 183"/>
                <a:gd name="T37" fmla="*/ 35 h 92"/>
                <a:gd name="T38" fmla="*/ 162 w 183"/>
                <a:gd name="T39" fmla="*/ 21 h 92"/>
                <a:gd name="T40" fmla="*/ 148 w 183"/>
                <a:gd name="T41" fmla="*/ 14 h 92"/>
                <a:gd name="T42" fmla="*/ 134 w 183"/>
                <a:gd name="T43" fmla="*/ 14 h 92"/>
                <a:gd name="T44" fmla="*/ 106 w 183"/>
                <a:gd name="T45" fmla="*/ 28 h 92"/>
                <a:gd name="T46" fmla="*/ 84 w 183"/>
                <a:gd name="T47" fmla="*/ 35 h 92"/>
                <a:gd name="T48" fmla="*/ 63 w 183"/>
                <a:gd name="T49" fmla="*/ 35 h 9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83"/>
                <a:gd name="T76" fmla="*/ 0 h 92"/>
                <a:gd name="T77" fmla="*/ 183 w 183"/>
                <a:gd name="T78" fmla="*/ 92 h 9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83" h="92">
                  <a:moveTo>
                    <a:pt x="63" y="35"/>
                  </a:moveTo>
                  <a:lnTo>
                    <a:pt x="56" y="28"/>
                  </a:lnTo>
                  <a:lnTo>
                    <a:pt x="42" y="21"/>
                  </a:lnTo>
                  <a:lnTo>
                    <a:pt x="28" y="7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14"/>
                  </a:lnTo>
                  <a:lnTo>
                    <a:pt x="0" y="56"/>
                  </a:lnTo>
                  <a:lnTo>
                    <a:pt x="14" y="77"/>
                  </a:lnTo>
                  <a:lnTo>
                    <a:pt x="70" y="77"/>
                  </a:lnTo>
                  <a:lnTo>
                    <a:pt x="84" y="70"/>
                  </a:lnTo>
                  <a:lnTo>
                    <a:pt x="99" y="77"/>
                  </a:lnTo>
                  <a:lnTo>
                    <a:pt x="120" y="77"/>
                  </a:lnTo>
                  <a:lnTo>
                    <a:pt x="127" y="84"/>
                  </a:lnTo>
                  <a:lnTo>
                    <a:pt x="141" y="92"/>
                  </a:lnTo>
                  <a:lnTo>
                    <a:pt x="148" y="92"/>
                  </a:lnTo>
                  <a:lnTo>
                    <a:pt x="169" y="84"/>
                  </a:lnTo>
                  <a:lnTo>
                    <a:pt x="183" y="56"/>
                  </a:lnTo>
                  <a:lnTo>
                    <a:pt x="176" y="35"/>
                  </a:lnTo>
                  <a:lnTo>
                    <a:pt x="162" y="21"/>
                  </a:lnTo>
                  <a:lnTo>
                    <a:pt x="148" y="14"/>
                  </a:lnTo>
                  <a:lnTo>
                    <a:pt x="134" y="14"/>
                  </a:lnTo>
                  <a:lnTo>
                    <a:pt x="106" y="28"/>
                  </a:lnTo>
                  <a:lnTo>
                    <a:pt x="84" y="35"/>
                  </a:lnTo>
                  <a:lnTo>
                    <a:pt x="63" y="35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82" name="Freeform 130"/>
            <p:cNvSpPr>
              <a:spLocks/>
            </p:cNvSpPr>
            <p:nvPr/>
          </p:nvSpPr>
          <p:spPr bwMode="auto">
            <a:xfrm>
              <a:off x="4706" y="1738"/>
              <a:ext cx="142" cy="354"/>
            </a:xfrm>
            <a:custGeom>
              <a:avLst/>
              <a:gdLst>
                <a:gd name="T0" fmla="*/ 99 w 142"/>
                <a:gd name="T1" fmla="*/ 28 h 354"/>
                <a:gd name="T2" fmla="*/ 92 w 142"/>
                <a:gd name="T3" fmla="*/ 28 h 354"/>
                <a:gd name="T4" fmla="*/ 64 w 142"/>
                <a:gd name="T5" fmla="*/ 0 h 354"/>
                <a:gd name="T6" fmla="*/ 42 w 142"/>
                <a:gd name="T7" fmla="*/ 0 h 354"/>
                <a:gd name="T8" fmla="*/ 21 w 142"/>
                <a:gd name="T9" fmla="*/ 21 h 354"/>
                <a:gd name="T10" fmla="*/ 28 w 142"/>
                <a:gd name="T11" fmla="*/ 50 h 354"/>
                <a:gd name="T12" fmla="*/ 28 w 142"/>
                <a:gd name="T13" fmla="*/ 99 h 354"/>
                <a:gd name="T14" fmla="*/ 21 w 142"/>
                <a:gd name="T15" fmla="*/ 120 h 354"/>
                <a:gd name="T16" fmla="*/ 21 w 142"/>
                <a:gd name="T17" fmla="*/ 142 h 354"/>
                <a:gd name="T18" fmla="*/ 14 w 142"/>
                <a:gd name="T19" fmla="*/ 156 h 354"/>
                <a:gd name="T20" fmla="*/ 7 w 142"/>
                <a:gd name="T21" fmla="*/ 184 h 354"/>
                <a:gd name="T22" fmla="*/ 0 w 142"/>
                <a:gd name="T23" fmla="*/ 205 h 354"/>
                <a:gd name="T24" fmla="*/ 7 w 142"/>
                <a:gd name="T25" fmla="*/ 219 h 354"/>
                <a:gd name="T26" fmla="*/ 7 w 142"/>
                <a:gd name="T27" fmla="*/ 234 h 354"/>
                <a:gd name="T28" fmla="*/ 21 w 142"/>
                <a:gd name="T29" fmla="*/ 248 h 354"/>
                <a:gd name="T30" fmla="*/ 28 w 142"/>
                <a:gd name="T31" fmla="*/ 262 h 354"/>
                <a:gd name="T32" fmla="*/ 57 w 142"/>
                <a:gd name="T33" fmla="*/ 290 h 354"/>
                <a:gd name="T34" fmla="*/ 64 w 142"/>
                <a:gd name="T35" fmla="*/ 311 h 354"/>
                <a:gd name="T36" fmla="*/ 64 w 142"/>
                <a:gd name="T37" fmla="*/ 318 h 354"/>
                <a:gd name="T38" fmla="*/ 71 w 142"/>
                <a:gd name="T39" fmla="*/ 325 h 354"/>
                <a:gd name="T40" fmla="*/ 92 w 142"/>
                <a:gd name="T41" fmla="*/ 340 h 354"/>
                <a:gd name="T42" fmla="*/ 120 w 142"/>
                <a:gd name="T43" fmla="*/ 354 h 354"/>
                <a:gd name="T44" fmla="*/ 134 w 142"/>
                <a:gd name="T45" fmla="*/ 340 h 354"/>
                <a:gd name="T46" fmla="*/ 142 w 142"/>
                <a:gd name="T47" fmla="*/ 325 h 354"/>
                <a:gd name="T48" fmla="*/ 134 w 142"/>
                <a:gd name="T49" fmla="*/ 318 h 354"/>
                <a:gd name="T50" fmla="*/ 127 w 142"/>
                <a:gd name="T51" fmla="*/ 304 h 354"/>
                <a:gd name="T52" fmla="*/ 113 w 142"/>
                <a:gd name="T53" fmla="*/ 290 h 354"/>
                <a:gd name="T54" fmla="*/ 99 w 142"/>
                <a:gd name="T55" fmla="*/ 269 h 354"/>
                <a:gd name="T56" fmla="*/ 85 w 142"/>
                <a:gd name="T57" fmla="*/ 241 h 354"/>
                <a:gd name="T58" fmla="*/ 85 w 142"/>
                <a:gd name="T59" fmla="*/ 212 h 354"/>
                <a:gd name="T60" fmla="*/ 78 w 142"/>
                <a:gd name="T61" fmla="*/ 205 h 354"/>
                <a:gd name="T62" fmla="*/ 78 w 142"/>
                <a:gd name="T63" fmla="*/ 163 h 354"/>
                <a:gd name="T64" fmla="*/ 85 w 142"/>
                <a:gd name="T65" fmla="*/ 149 h 354"/>
                <a:gd name="T66" fmla="*/ 85 w 142"/>
                <a:gd name="T67" fmla="*/ 99 h 354"/>
                <a:gd name="T68" fmla="*/ 92 w 142"/>
                <a:gd name="T69" fmla="*/ 85 h 354"/>
                <a:gd name="T70" fmla="*/ 92 w 142"/>
                <a:gd name="T71" fmla="*/ 64 h 354"/>
                <a:gd name="T72" fmla="*/ 99 w 142"/>
                <a:gd name="T73" fmla="*/ 42 h 354"/>
                <a:gd name="T74" fmla="*/ 99 w 142"/>
                <a:gd name="T75" fmla="*/ 28 h 3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2"/>
                <a:gd name="T115" fmla="*/ 0 h 354"/>
                <a:gd name="T116" fmla="*/ 142 w 142"/>
                <a:gd name="T117" fmla="*/ 354 h 3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2" h="354">
                  <a:moveTo>
                    <a:pt x="99" y="28"/>
                  </a:moveTo>
                  <a:lnTo>
                    <a:pt x="92" y="28"/>
                  </a:lnTo>
                  <a:lnTo>
                    <a:pt x="64" y="0"/>
                  </a:lnTo>
                  <a:lnTo>
                    <a:pt x="42" y="0"/>
                  </a:lnTo>
                  <a:lnTo>
                    <a:pt x="21" y="21"/>
                  </a:lnTo>
                  <a:lnTo>
                    <a:pt x="28" y="50"/>
                  </a:lnTo>
                  <a:lnTo>
                    <a:pt x="28" y="99"/>
                  </a:lnTo>
                  <a:lnTo>
                    <a:pt x="21" y="120"/>
                  </a:lnTo>
                  <a:lnTo>
                    <a:pt x="21" y="142"/>
                  </a:lnTo>
                  <a:lnTo>
                    <a:pt x="14" y="156"/>
                  </a:lnTo>
                  <a:lnTo>
                    <a:pt x="7" y="184"/>
                  </a:lnTo>
                  <a:lnTo>
                    <a:pt x="0" y="205"/>
                  </a:lnTo>
                  <a:lnTo>
                    <a:pt x="7" y="219"/>
                  </a:lnTo>
                  <a:lnTo>
                    <a:pt x="7" y="234"/>
                  </a:lnTo>
                  <a:lnTo>
                    <a:pt x="21" y="248"/>
                  </a:lnTo>
                  <a:lnTo>
                    <a:pt x="28" y="262"/>
                  </a:lnTo>
                  <a:lnTo>
                    <a:pt x="57" y="290"/>
                  </a:lnTo>
                  <a:lnTo>
                    <a:pt x="64" y="311"/>
                  </a:lnTo>
                  <a:lnTo>
                    <a:pt x="64" y="318"/>
                  </a:lnTo>
                  <a:lnTo>
                    <a:pt x="71" y="325"/>
                  </a:lnTo>
                  <a:lnTo>
                    <a:pt x="92" y="340"/>
                  </a:lnTo>
                  <a:lnTo>
                    <a:pt x="120" y="354"/>
                  </a:lnTo>
                  <a:lnTo>
                    <a:pt x="134" y="340"/>
                  </a:lnTo>
                  <a:lnTo>
                    <a:pt x="142" y="325"/>
                  </a:lnTo>
                  <a:lnTo>
                    <a:pt x="134" y="318"/>
                  </a:lnTo>
                  <a:lnTo>
                    <a:pt x="127" y="304"/>
                  </a:lnTo>
                  <a:lnTo>
                    <a:pt x="113" y="290"/>
                  </a:lnTo>
                  <a:lnTo>
                    <a:pt x="99" y="269"/>
                  </a:lnTo>
                  <a:lnTo>
                    <a:pt x="85" y="241"/>
                  </a:lnTo>
                  <a:lnTo>
                    <a:pt x="85" y="212"/>
                  </a:lnTo>
                  <a:lnTo>
                    <a:pt x="78" y="205"/>
                  </a:lnTo>
                  <a:lnTo>
                    <a:pt x="78" y="163"/>
                  </a:lnTo>
                  <a:lnTo>
                    <a:pt x="85" y="149"/>
                  </a:lnTo>
                  <a:lnTo>
                    <a:pt x="85" y="99"/>
                  </a:lnTo>
                  <a:lnTo>
                    <a:pt x="92" y="85"/>
                  </a:lnTo>
                  <a:lnTo>
                    <a:pt x="92" y="64"/>
                  </a:lnTo>
                  <a:lnTo>
                    <a:pt x="99" y="42"/>
                  </a:lnTo>
                  <a:lnTo>
                    <a:pt x="99" y="28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83" name="Freeform 131"/>
            <p:cNvSpPr>
              <a:spLocks/>
            </p:cNvSpPr>
            <p:nvPr/>
          </p:nvSpPr>
          <p:spPr bwMode="auto">
            <a:xfrm>
              <a:off x="4897" y="2063"/>
              <a:ext cx="64" cy="121"/>
            </a:xfrm>
            <a:custGeom>
              <a:avLst/>
              <a:gdLst>
                <a:gd name="T0" fmla="*/ 21 w 64"/>
                <a:gd name="T1" fmla="*/ 0 h 121"/>
                <a:gd name="T2" fmla="*/ 0 w 64"/>
                <a:gd name="T3" fmla="*/ 22 h 121"/>
                <a:gd name="T4" fmla="*/ 0 w 64"/>
                <a:gd name="T5" fmla="*/ 50 h 121"/>
                <a:gd name="T6" fmla="*/ 21 w 64"/>
                <a:gd name="T7" fmla="*/ 71 h 121"/>
                <a:gd name="T8" fmla="*/ 21 w 64"/>
                <a:gd name="T9" fmla="*/ 78 h 121"/>
                <a:gd name="T10" fmla="*/ 28 w 64"/>
                <a:gd name="T11" fmla="*/ 92 h 121"/>
                <a:gd name="T12" fmla="*/ 35 w 64"/>
                <a:gd name="T13" fmla="*/ 100 h 121"/>
                <a:gd name="T14" fmla="*/ 35 w 64"/>
                <a:gd name="T15" fmla="*/ 114 h 121"/>
                <a:gd name="T16" fmla="*/ 42 w 64"/>
                <a:gd name="T17" fmla="*/ 121 h 121"/>
                <a:gd name="T18" fmla="*/ 42 w 64"/>
                <a:gd name="T19" fmla="*/ 114 h 121"/>
                <a:gd name="T20" fmla="*/ 50 w 64"/>
                <a:gd name="T21" fmla="*/ 107 h 121"/>
                <a:gd name="T22" fmla="*/ 64 w 64"/>
                <a:gd name="T23" fmla="*/ 78 h 121"/>
                <a:gd name="T24" fmla="*/ 64 w 64"/>
                <a:gd name="T25" fmla="*/ 50 h 121"/>
                <a:gd name="T26" fmla="*/ 57 w 64"/>
                <a:gd name="T27" fmla="*/ 36 h 121"/>
                <a:gd name="T28" fmla="*/ 57 w 64"/>
                <a:gd name="T29" fmla="*/ 29 h 121"/>
                <a:gd name="T30" fmla="*/ 50 w 64"/>
                <a:gd name="T31" fmla="*/ 15 h 121"/>
                <a:gd name="T32" fmla="*/ 50 w 64"/>
                <a:gd name="T33" fmla="*/ 8 h 121"/>
                <a:gd name="T34" fmla="*/ 42 w 64"/>
                <a:gd name="T35" fmla="*/ 0 h 121"/>
                <a:gd name="T36" fmla="*/ 21 w 64"/>
                <a:gd name="T37" fmla="*/ 0 h 12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4"/>
                <a:gd name="T58" fmla="*/ 0 h 121"/>
                <a:gd name="T59" fmla="*/ 64 w 64"/>
                <a:gd name="T60" fmla="*/ 121 h 12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4" h="121">
                  <a:moveTo>
                    <a:pt x="21" y="0"/>
                  </a:moveTo>
                  <a:lnTo>
                    <a:pt x="0" y="22"/>
                  </a:lnTo>
                  <a:lnTo>
                    <a:pt x="0" y="50"/>
                  </a:lnTo>
                  <a:lnTo>
                    <a:pt x="21" y="71"/>
                  </a:lnTo>
                  <a:lnTo>
                    <a:pt x="21" y="78"/>
                  </a:lnTo>
                  <a:lnTo>
                    <a:pt x="28" y="92"/>
                  </a:lnTo>
                  <a:lnTo>
                    <a:pt x="35" y="100"/>
                  </a:lnTo>
                  <a:lnTo>
                    <a:pt x="35" y="114"/>
                  </a:lnTo>
                  <a:lnTo>
                    <a:pt x="42" y="121"/>
                  </a:lnTo>
                  <a:lnTo>
                    <a:pt x="42" y="114"/>
                  </a:lnTo>
                  <a:lnTo>
                    <a:pt x="50" y="107"/>
                  </a:lnTo>
                  <a:lnTo>
                    <a:pt x="64" y="78"/>
                  </a:lnTo>
                  <a:lnTo>
                    <a:pt x="64" y="50"/>
                  </a:lnTo>
                  <a:lnTo>
                    <a:pt x="57" y="36"/>
                  </a:lnTo>
                  <a:lnTo>
                    <a:pt x="57" y="29"/>
                  </a:lnTo>
                  <a:lnTo>
                    <a:pt x="50" y="15"/>
                  </a:lnTo>
                  <a:lnTo>
                    <a:pt x="50" y="8"/>
                  </a:lnTo>
                  <a:lnTo>
                    <a:pt x="42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84" name="Freeform 132"/>
            <p:cNvSpPr>
              <a:spLocks/>
            </p:cNvSpPr>
            <p:nvPr/>
          </p:nvSpPr>
          <p:spPr bwMode="auto">
            <a:xfrm>
              <a:off x="5244" y="1597"/>
              <a:ext cx="141" cy="219"/>
            </a:xfrm>
            <a:custGeom>
              <a:avLst/>
              <a:gdLst>
                <a:gd name="T0" fmla="*/ 63 w 141"/>
                <a:gd name="T1" fmla="*/ 7 h 219"/>
                <a:gd name="T2" fmla="*/ 35 w 141"/>
                <a:gd name="T3" fmla="*/ 21 h 219"/>
                <a:gd name="T4" fmla="*/ 14 w 141"/>
                <a:gd name="T5" fmla="*/ 35 h 219"/>
                <a:gd name="T6" fmla="*/ 7 w 141"/>
                <a:gd name="T7" fmla="*/ 42 h 219"/>
                <a:gd name="T8" fmla="*/ 0 w 141"/>
                <a:gd name="T9" fmla="*/ 56 h 219"/>
                <a:gd name="T10" fmla="*/ 0 w 141"/>
                <a:gd name="T11" fmla="*/ 120 h 219"/>
                <a:gd name="T12" fmla="*/ 7 w 141"/>
                <a:gd name="T13" fmla="*/ 162 h 219"/>
                <a:gd name="T14" fmla="*/ 14 w 141"/>
                <a:gd name="T15" fmla="*/ 183 h 219"/>
                <a:gd name="T16" fmla="*/ 21 w 141"/>
                <a:gd name="T17" fmla="*/ 198 h 219"/>
                <a:gd name="T18" fmla="*/ 42 w 141"/>
                <a:gd name="T19" fmla="*/ 219 h 219"/>
                <a:gd name="T20" fmla="*/ 77 w 141"/>
                <a:gd name="T21" fmla="*/ 219 h 219"/>
                <a:gd name="T22" fmla="*/ 92 w 141"/>
                <a:gd name="T23" fmla="*/ 212 h 219"/>
                <a:gd name="T24" fmla="*/ 113 w 141"/>
                <a:gd name="T25" fmla="*/ 198 h 219"/>
                <a:gd name="T26" fmla="*/ 120 w 141"/>
                <a:gd name="T27" fmla="*/ 191 h 219"/>
                <a:gd name="T28" fmla="*/ 120 w 141"/>
                <a:gd name="T29" fmla="*/ 169 h 219"/>
                <a:gd name="T30" fmla="*/ 113 w 141"/>
                <a:gd name="T31" fmla="*/ 148 h 219"/>
                <a:gd name="T32" fmla="*/ 92 w 141"/>
                <a:gd name="T33" fmla="*/ 127 h 219"/>
                <a:gd name="T34" fmla="*/ 85 w 141"/>
                <a:gd name="T35" fmla="*/ 99 h 219"/>
                <a:gd name="T36" fmla="*/ 92 w 141"/>
                <a:gd name="T37" fmla="*/ 70 h 219"/>
                <a:gd name="T38" fmla="*/ 99 w 141"/>
                <a:gd name="T39" fmla="*/ 56 h 219"/>
                <a:gd name="T40" fmla="*/ 113 w 141"/>
                <a:gd name="T41" fmla="*/ 49 h 219"/>
                <a:gd name="T42" fmla="*/ 141 w 141"/>
                <a:gd name="T43" fmla="*/ 21 h 219"/>
                <a:gd name="T44" fmla="*/ 127 w 141"/>
                <a:gd name="T45" fmla="*/ 14 h 219"/>
                <a:gd name="T46" fmla="*/ 106 w 141"/>
                <a:gd name="T47" fmla="*/ 0 h 219"/>
                <a:gd name="T48" fmla="*/ 85 w 141"/>
                <a:gd name="T49" fmla="*/ 0 h 219"/>
                <a:gd name="T50" fmla="*/ 63 w 141"/>
                <a:gd name="T51" fmla="*/ 7 h 21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41"/>
                <a:gd name="T79" fmla="*/ 0 h 219"/>
                <a:gd name="T80" fmla="*/ 141 w 141"/>
                <a:gd name="T81" fmla="*/ 219 h 219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41" h="219">
                  <a:moveTo>
                    <a:pt x="63" y="7"/>
                  </a:moveTo>
                  <a:lnTo>
                    <a:pt x="35" y="21"/>
                  </a:lnTo>
                  <a:lnTo>
                    <a:pt x="14" y="35"/>
                  </a:lnTo>
                  <a:lnTo>
                    <a:pt x="7" y="42"/>
                  </a:lnTo>
                  <a:lnTo>
                    <a:pt x="0" y="56"/>
                  </a:lnTo>
                  <a:lnTo>
                    <a:pt x="0" y="120"/>
                  </a:lnTo>
                  <a:lnTo>
                    <a:pt x="7" y="162"/>
                  </a:lnTo>
                  <a:lnTo>
                    <a:pt x="14" y="183"/>
                  </a:lnTo>
                  <a:lnTo>
                    <a:pt x="21" y="198"/>
                  </a:lnTo>
                  <a:lnTo>
                    <a:pt x="42" y="219"/>
                  </a:lnTo>
                  <a:lnTo>
                    <a:pt x="77" y="219"/>
                  </a:lnTo>
                  <a:lnTo>
                    <a:pt x="92" y="212"/>
                  </a:lnTo>
                  <a:lnTo>
                    <a:pt x="113" y="198"/>
                  </a:lnTo>
                  <a:lnTo>
                    <a:pt x="120" y="191"/>
                  </a:lnTo>
                  <a:lnTo>
                    <a:pt x="120" y="169"/>
                  </a:lnTo>
                  <a:lnTo>
                    <a:pt x="113" y="148"/>
                  </a:lnTo>
                  <a:lnTo>
                    <a:pt x="92" y="127"/>
                  </a:lnTo>
                  <a:lnTo>
                    <a:pt x="85" y="99"/>
                  </a:lnTo>
                  <a:lnTo>
                    <a:pt x="92" y="70"/>
                  </a:lnTo>
                  <a:lnTo>
                    <a:pt x="99" y="56"/>
                  </a:lnTo>
                  <a:lnTo>
                    <a:pt x="113" y="49"/>
                  </a:lnTo>
                  <a:lnTo>
                    <a:pt x="141" y="21"/>
                  </a:lnTo>
                  <a:lnTo>
                    <a:pt x="127" y="14"/>
                  </a:lnTo>
                  <a:lnTo>
                    <a:pt x="106" y="0"/>
                  </a:lnTo>
                  <a:lnTo>
                    <a:pt x="85" y="0"/>
                  </a:lnTo>
                  <a:lnTo>
                    <a:pt x="63" y="7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85" name="Freeform 133"/>
            <p:cNvSpPr>
              <a:spLocks/>
            </p:cNvSpPr>
            <p:nvPr/>
          </p:nvSpPr>
          <p:spPr bwMode="auto">
            <a:xfrm>
              <a:off x="5074" y="2092"/>
              <a:ext cx="127" cy="56"/>
            </a:xfrm>
            <a:custGeom>
              <a:avLst/>
              <a:gdLst>
                <a:gd name="T0" fmla="*/ 71 w 127"/>
                <a:gd name="T1" fmla="*/ 0 h 56"/>
                <a:gd name="T2" fmla="*/ 21 w 127"/>
                <a:gd name="T3" fmla="*/ 0 h 56"/>
                <a:gd name="T4" fmla="*/ 14 w 127"/>
                <a:gd name="T5" fmla="*/ 7 h 56"/>
                <a:gd name="T6" fmla="*/ 7 w 127"/>
                <a:gd name="T7" fmla="*/ 28 h 56"/>
                <a:gd name="T8" fmla="*/ 0 w 127"/>
                <a:gd name="T9" fmla="*/ 42 h 56"/>
                <a:gd name="T10" fmla="*/ 14 w 127"/>
                <a:gd name="T11" fmla="*/ 49 h 56"/>
                <a:gd name="T12" fmla="*/ 35 w 127"/>
                <a:gd name="T13" fmla="*/ 56 h 56"/>
                <a:gd name="T14" fmla="*/ 56 w 127"/>
                <a:gd name="T15" fmla="*/ 56 h 56"/>
                <a:gd name="T16" fmla="*/ 71 w 127"/>
                <a:gd name="T17" fmla="*/ 49 h 56"/>
                <a:gd name="T18" fmla="*/ 92 w 127"/>
                <a:gd name="T19" fmla="*/ 49 h 56"/>
                <a:gd name="T20" fmla="*/ 106 w 127"/>
                <a:gd name="T21" fmla="*/ 42 h 56"/>
                <a:gd name="T22" fmla="*/ 113 w 127"/>
                <a:gd name="T23" fmla="*/ 28 h 56"/>
                <a:gd name="T24" fmla="*/ 127 w 127"/>
                <a:gd name="T25" fmla="*/ 14 h 56"/>
                <a:gd name="T26" fmla="*/ 127 w 127"/>
                <a:gd name="T27" fmla="*/ 0 h 56"/>
                <a:gd name="T28" fmla="*/ 92 w 127"/>
                <a:gd name="T29" fmla="*/ 0 h 56"/>
                <a:gd name="T30" fmla="*/ 85 w 127"/>
                <a:gd name="T31" fmla="*/ 7 h 56"/>
                <a:gd name="T32" fmla="*/ 78 w 127"/>
                <a:gd name="T33" fmla="*/ 7 h 56"/>
                <a:gd name="T34" fmla="*/ 71 w 127"/>
                <a:gd name="T35" fmla="*/ 0 h 5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27"/>
                <a:gd name="T55" fmla="*/ 0 h 56"/>
                <a:gd name="T56" fmla="*/ 127 w 127"/>
                <a:gd name="T57" fmla="*/ 56 h 5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27" h="56">
                  <a:moveTo>
                    <a:pt x="71" y="0"/>
                  </a:moveTo>
                  <a:lnTo>
                    <a:pt x="21" y="0"/>
                  </a:lnTo>
                  <a:lnTo>
                    <a:pt x="14" y="7"/>
                  </a:lnTo>
                  <a:lnTo>
                    <a:pt x="7" y="28"/>
                  </a:lnTo>
                  <a:lnTo>
                    <a:pt x="0" y="42"/>
                  </a:lnTo>
                  <a:lnTo>
                    <a:pt x="14" y="49"/>
                  </a:lnTo>
                  <a:lnTo>
                    <a:pt x="35" y="56"/>
                  </a:lnTo>
                  <a:lnTo>
                    <a:pt x="56" y="56"/>
                  </a:lnTo>
                  <a:lnTo>
                    <a:pt x="71" y="49"/>
                  </a:lnTo>
                  <a:lnTo>
                    <a:pt x="92" y="49"/>
                  </a:lnTo>
                  <a:lnTo>
                    <a:pt x="106" y="42"/>
                  </a:lnTo>
                  <a:lnTo>
                    <a:pt x="113" y="28"/>
                  </a:lnTo>
                  <a:lnTo>
                    <a:pt x="127" y="14"/>
                  </a:lnTo>
                  <a:lnTo>
                    <a:pt x="127" y="0"/>
                  </a:lnTo>
                  <a:lnTo>
                    <a:pt x="92" y="0"/>
                  </a:lnTo>
                  <a:lnTo>
                    <a:pt x="85" y="7"/>
                  </a:lnTo>
                  <a:lnTo>
                    <a:pt x="78" y="7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86" name="Freeform 134"/>
            <p:cNvSpPr>
              <a:spLocks/>
            </p:cNvSpPr>
            <p:nvPr/>
          </p:nvSpPr>
          <p:spPr bwMode="auto">
            <a:xfrm>
              <a:off x="5484" y="1964"/>
              <a:ext cx="64" cy="199"/>
            </a:xfrm>
            <a:custGeom>
              <a:avLst/>
              <a:gdLst>
                <a:gd name="T0" fmla="*/ 21 w 64"/>
                <a:gd name="T1" fmla="*/ 0 h 199"/>
                <a:gd name="T2" fmla="*/ 14 w 64"/>
                <a:gd name="T3" fmla="*/ 15 h 199"/>
                <a:gd name="T4" fmla="*/ 7 w 64"/>
                <a:gd name="T5" fmla="*/ 22 h 199"/>
                <a:gd name="T6" fmla="*/ 7 w 64"/>
                <a:gd name="T7" fmla="*/ 50 h 199"/>
                <a:gd name="T8" fmla="*/ 0 w 64"/>
                <a:gd name="T9" fmla="*/ 71 h 199"/>
                <a:gd name="T10" fmla="*/ 0 w 64"/>
                <a:gd name="T11" fmla="*/ 85 h 199"/>
                <a:gd name="T12" fmla="*/ 7 w 64"/>
                <a:gd name="T13" fmla="*/ 92 h 199"/>
                <a:gd name="T14" fmla="*/ 0 w 64"/>
                <a:gd name="T15" fmla="*/ 107 h 199"/>
                <a:gd name="T16" fmla="*/ 0 w 64"/>
                <a:gd name="T17" fmla="*/ 114 h 199"/>
                <a:gd name="T18" fmla="*/ 7 w 64"/>
                <a:gd name="T19" fmla="*/ 135 h 199"/>
                <a:gd name="T20" fmla="*/ 7 w 64"/>
                <a:gd name="T21" fmla="*/ 149 h 199"/>
                <a:gd name="T22" fmla="*/ 14 w 64"/>
                <a:gd name="T23" fmla="*/ 163 h 199"/>
                <a:gd name="T24" fmla="*/ 14 w 64"/>
                <a:gd name="T25" fmla="*/ 170 h 199"/>
                <a:gd name="T26" fmla="*/ 21 w 64"/>
                <a:gd name="T27" fmla="*/ 184 h 199"/>
                <a:gd name="T28" fmla="*/ 35 w 64"/>
                <a:gd name="T29" fmla="*/ 199 h 199"/>
                <a:gd name="T30" fmla="*/ 43 w 64"/>
                <a:gd name="T31" fmla="*/ 199 h 199"/>
                <a:gd name="T32" fmla="*/ 64 w 64"/>
                <a:gd name="T33" fmla="*/ 177 h 199"/>
                <a:gd name="T34" fmla="*/ 43 w 64"/>
                <a:gd name="T35" fmla="*/ 156 h 199"/>
                <a:gd name="T36" fmla="*/ 43 w 64"/>
                <a:gd name="T37" fmla="*/ 142 h 199"/>
                <a:gd name="T38" fmla="*/ 35 w 64"/>
                <a:gd name="T39" fmla="*/ 128 h 199"/>
                <a:gd name="T40" fmla="*/ 35 w 64"/>
                <a:gd name="T41" fmla="*/ 71 h 199"/>
                <a:gd name="T42" fmla="*/ 28 w 64"/>
                <a:gd name="T43" fmla="*/ 43 h 199"/>
                <a:gd name="T44" fmla="*/ 35 w 64"/>
                <a:gd name="T45" fmla="*/ 29 h 199"/>
                <a:gd name="T46" fmla="*/ 35 w 64"/>
                <a:gd name="T47" fmla="*/ 0 h 199"/>
                <a:gd name="T48" fmla="*/ 21 w 64"/>
                <a:gd name="T49" fmla="*/ 0 h 199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4"/>
                <a:gd name="T76" fmla="*/ 0 h 199"/>
                <a:gd name="T77" fmla="*/ 64 w 64"/>
                <a:gd name="T78" fmla="*/ 199 h 199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4" h="199">
                  <a:moveTo>
                    <a:pt x="21" y="0"/>
                  </a:moveTo>
                  <a:lnTo>
                    <a:pt x="14" y="15"/>
                  </a:lnTo>
                  <a:lnTo>
                    <a:pt x="7" y="22"/>
                  </a:lnTo>
                  <a:lnTo>
                    <a:pt x="7" y="50"/>
                  </a:lnTo>
                  <a:lnTo>
                    <a:pt x="0" y="71"/>
                  </a:lnTo>
                  <a:lnTo>
                    <a:pt x="0" y="85"/>
                  </a:lnTo>
                  <a:lnTo>
                    <a:pt x="7" y="92"/>
                  </a:lnTo>
                  <a:lnTo>
                    <a:pt x="0" y="107"/>
                  </a:lnTo>
                  <a:lnTo>
                    <a:pt x="0" y="114"/>
                  </a:lnTo>
                  <a:lnTo>
                    <a:pt x="7" y="135"/>
                  </a:lnTo>
                  <a:lnTo>
                    <a:pt x="7" y="149"/>
                  </a:lnTo>
                  <a:lnTo>
                    <a:pt x="14" y="163"/>
                  </a:lnTo>
                  <a:lnTo>
                    <a:pt x="14" y="170"/>
                  </a:lnTo>
                  <a:lnTo>
                    <a:pt x="21" y="184"/>
                  </a:lnTo>
                  <a:lnTo>
                    <a:pt x="35" y="199"/>
                  </a:lnTo>
                  <a:lnTo>
                    <a:pt x="43" y="199"/>
                  </a:lnTo>
                  <a:lnTo>
                    <a:pt x="64" y="177"/>
                  </a:lnTo>
                  <a:lnTo>
                    <a:pt x="43" y="156"/>
                  </a:lnTo>
                  <a:lnTo>
                    <a:pt x="43" y="142"/>
                  </a:lnTo>
                  <a:lnTo>
                    <a:pt x="35" y="128"/>
                  </a:lnTo>
                  <a:lnTo>
                    <a:pt x="35" y="71"/>
                  </a:lnTo>
                  <a:lnTo>
                    <a:pt x="28" y="43"/>
                  </a:lnTo>
                  <a:lnTo>
                    <a:pt x="35" y="29"/>
                  </a:lnTo>
                  <a:lnTo>
                    <a:pt x="35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87" name="Freeform 135"/>
            <p:cNvSpPr>
              <a:spLocks/>
            </p:cNvSpPr>
            <p:nvPr/>
          </p:nvSpPr>
          <p:spPr bwMode="auto">
            <a:xfrm>
              <a:off x="5060" y="2269"/>
              <a:ext cx="49" cy="42"/>
            </a:xfrm>
            <a:custGeom>
              <a:avLst/>
              <a:gdLst>
                <a:gd name="T0" fmla="*/ 14 w 49"/>
                <a:gd name="T1" fmla="*/ 7 h 42"/>
                <a:gd name="T2" fmla="*/ 7 w 49"/>
                <a:gd name="T3" fmla="*/ 14 h 42"/>
                <a:gd name="T4" fmla="*/ 0 w 49"/>
                <a:gd name="T5" fmla="*/ 14 h 42"/>
                <a:gd name="T6" fmla="*/ 0 w 49"/>
                <a:gd name="T7" fmla="*/ 35 h 42"/>
                <a:gd name="T8" fmla="*/ 14 w 49"/>
                <a:gd name="T9" fmla="*/ 42 h 42"/>
                <a:gd name="T10" fmla="*/ 28 w 49"/>
                <a:gd name="T11" fmla="*/ 42 h 42"/>
                <a:gd name="T12" fmla="*/ 49 w 49"/>
                <a:gd name="T13" fmla="*/ 21 h 42"/>
                <a:gd name="T14" fmla="*/ 49 w 49"/>
                <a:gd name="T15" fmla="*/ 7 h 42"/>
                <a:gd name="T16" fmla="*/ 35 w 49"/>
                <a:gd name="T17" fmla="*/ 0 h 42"/>
                <a:gd name="T18" fmla="*/ 14 w 49"/>
                <a:gd name="T19" fmla="*/ 7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9"/>
                <a:gd name="T31" fmla="*/ 0 h 42"/>
                <a:gd name="T32" fmla="*/ 49 w 49"/>
                <a:gd name="T33" fmla="*/ 42 h 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9" h="42">
                  <a:moveTo>
                    <a:pt x="14" y="7"/>
                  </a:moveTo>
                  <a:lnTo>
                    <a:pt x="7" y="14"/>
                  </a:lnTo>
                  <a:lnTo>
                    <a:pt x="0" y="14"/>
                  </a:lnTo>
                  <a:lnTo>
                    <a:pt x="0" y="35"/>
                  </a:lnTo>
                  <a:lnTo>
                    <a:pt x="14" y="42"/>
                  </a:lnTo>
                  <a:lnTo>
                    <a:pt x="28" y="42"/>
                  </a:lnTo>
                  <a:lnTo>
                    <a:pt x="49" y="21"/>
                  </a:lnTo>
                  <a:lnTo>
                    <a:pt x="49" y="7"/>
                  </a:lnTo>
                  <a:lnTo>
                    <a:pt x="35" y="0"/>
                  </a:lnTo>
                  <a:lnTo>
                    <a:pt x="14" y="7"/>
                  </a:lnTo>
                  <a:close/>
                </a:path>
              </a:pathLst>
            </a:custGeom>
            <a:solidFill>
              <a:srgbClr val="000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88" name="Line 136"/>
            <p:cNvSpPr>
              <a:spLocks noChangeShapeType="1"/>
            </p:cNvSpPr>
            <p:nvPr/>
          </p:nvSpPr>
          <p:spPr bwMode="auto">
            <a:xfrm>
              <a:off x="5286" y="1632"/>
              <a:ext cx="1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789" name="Freeform 137"/>
            <p:cNvSpPr>
              <a:spLocks/>
            </p:cNvSpPr>
            <p:nvPr/>
          </p:nvSpPr>
          <p:spPr bwMode="auto">
            <a:xfrm>
              <a:off x="2902" y="1568"/>
              <a:ext cx="57" cy="57"/>
            </a:xfrm>
            <a:custGeom>
              <a:avLst/>
              <a:gdLst>
                <a:gd name="T0" fmla="*/ 29 w 57"/>
                <a:gd name="T1" fmla="*/ 0 h 57"/>
                <a:gd name="T2" fmla="*/ 14 w 57"/>
                <a:gd name="T3" fmla="*/ 7 h 57"/>
                <a:gd name="T4" fmla="*/ 7 w 57"/>
                <a:gd name="T5" fmla="*/ 7 h 57"/>
                <a:gd name="T6" fmla="*/ 0 w 57"/>
                <a:gd name="T7" fmla="*/ 21 h 57"/>
                <a:gd name="T8" fmla="*/ 0 w 57"/>
                <a:gd name="T9" fmla="*/ 36 h 57"/>
                <a:gd name="T10" fmla="*/ 7 w 57"/>
                <a:gd name="T11" fmla="*/ 43 h 57"/>
                <a:gd name="T12" fmla="*/ 7 w 57"/>
                <a:gd name="T13" fmla="*/ 50 h 57"/>
                <a:gd name="T14" fmla="*/ 21 w 57"/>
                <a:gd name="T15" fmla="*/ 57 h 57"/>
                <a:gd name="T16" fmla="*/ 36 w 57"/>
                <a:gd name="T17" fmla="*/ 57 h 57"/>
                <a:gd name="T18" fmla="*/ 50 w 57"/>
                <a:gd name="T19" fmla="*/ 50 h 57"/>
                <a:gd name="T20" fmla="*/ 57 w 57"/>
                <a:gd name="T21" fmla="*/ 43 h 57"/>
                <a:gd name="T22" fmla="*/ 57 w 57"/>
                <a:gd name="T23" fmla="*/ 14 h 57"/>
                <a:gd name="T24" fmla="*/ 50 w 57"/>
                <a:gd name="T25" fmla="*/ 0 h 57"/>
                <a:gd name="T26" fmla="*/ 29 w 57"/>
                <a:gd name="T27" fmla="*/ 0 h 5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7"/>
                <a:gd name="T43" fmla="*/ 0 h 57"/>
                <a:gd name="T44" fmla="*/ 57 w 57"/>
                <a:gd name="T45" fmla="*/ 57 h 57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7" h="57">
                  <a:moveTo>
                    <a:pt x="29" y="0"/>
                  </a:moveTo>
                  <a:lnTo>
                    <a:pt x="14" y="7"/>
                  </a:lnTo>
                  <a:lnTo>
                    <a:pt x="7" y="7"/>
                  </a:lnTo>
                  <a:lnTo>
                    <a:pt x="0" y="21"/>
                  </a:lnTo>
                  <a:lnTo>
                    <a:pt x="0" y="36"/>
                  </a:lnTo>
                  <a:lnTo>
                    <a:pt x="7" y="43"/>
                  </a:lnTo>
                  <a:lnTo>
                    <a:pt x="7" y="50"/>
                  </a:lnTo>
                  <a:lnTo>
                    <a:pt x="21" y="57"/>
                  </a:lnTo>
                  <a:lnTo>
                    <a:pt x="36" y="57"/>
                  </a:lnTo>
                  <a:lnTo>
                    <a:pt x="50" y="50"/>
                  </a:lnTo>
                  <a:lnTo>
                    <a:pt x="57" y="43"/>
                  </a:lnTo>
                  <a:lnTo>
                    <a:pt x="57" y="14"/>
                  </a:lnTo>
                  <a:lnTo>
                    <a:pt x="50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66B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90" name="Freeform 138"/>
            <p:cNvSpPr>
              <a:spLocks/>
            </p:cNvSpPr>
            <p:nvPr/>
          </p:nvSpPr>
          <p:spPr bwMode="auto">
            <a:xfrm>
              <a:off x="3150" y="3974"/>
              <a:ext cx="63" cy="49"/>
            </a:xfrm>
            <a:custGeom>
              <a:avLst/>
              <a:gdLst>
                <a:gd name="T0" fmla="*/ 35 w 63"/>
                <a:gd name="T1" fmla="*/ 7 h 49"/>
                <a:gd name="T2" fmla="*/ 21 w 63"/>
                <a:gd name="T3" fmla="*/ 7 h 49"/>
                <a:gd name="T4" fmla="*/ 14 w 63"/>
                <a:gd name="T5" fmla="*/ 0 h 49"/>
                <a:gd name="T6" fmla="*/ 0 w 63"/>
                <a:gd name="T7" fmla="*/ 0 h 49"/>
                <a:gd name="T8" fmla="*/ 0 w 63"/>
                <a:gd name="T9" fmla="*/ 35 h 49"/>
                <a:gd name="T10" fmla="*/ 7 w 63"/>
                <a:gd name="T11" fmla="*/ 28 h 49"/>
                <a:gd name="T12" fmla="*/ 7 w 63"/>
                <a:gd name="T13" fmla="*/ 35 h 49"/>
                <a:gd name="T14" fmla="*/ 21 w 63"/>
                <a:gd name="T15" fmla="*/ 49 h 49"/>
                <a:gd name="T16" fmla="*/ 49 w 63"/>
                <a:gd name="T17" fmla="*/ 49 h 49"/>
                <a:gd name="T18" fmla="*/ 63 w 63"/>
                <a:gd name="T19" fmla="*/ 42 h 49"/>
                <a:gd name="T20" fmla="*/ 63 w 63"/>
                <a:gd name="T21" fmla="*/ 35 h 49"/>
                <a:gd name="T22" fmla="*/ 35 w 63"/>
                <a:gd name="T23" fmla="*/ 7 h 4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3"/>
                <a:gd name="T37" fmla="*/ 0 h 49"/>
                <a:gd name="T38" fmla="*/ 63 w 63"/>
                <a:gd name="T39" fmla="*/ 49 h 4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3" h="49">
                  <a:moveTo>
                    <a:pt x="35" y="7"/>
                  </a:moveTo>
                  <a:lnTo>
                    <a:pt x="21" y="7"/>
                  </a:lnTo>
                  <a:lnTo>
                    <a:pt x="14" y="0"/>
                  </a:lnTo>
                  <a:lnTo>
                    <a:pt x="0" y="0"/>
                  </a:lnTo>
                  <a:lnTo>
                    <a:pt x="0" y="35"/>
                  </a:lnTo>
                  <a:lnTo>
                    <a:pt x="7" y="28"/>
                  </a:lnTo>
                  <a:lnTo>
                    <a:pt x="7" y="35"/>
                  </a:lnTo>
                  <a:lnTo>
                    <a:pt x="21" y="49"/>
                  </a:lnTo>
                  <a:lnTo>
                    <a:pt x="49" y="49"/>
                  </a:lnTo>
                  <a:lnTo>
                    <a:pt x="63" y="42"/>
                  </a:lnTo>
                  <a:lnTo>
                    <a:pt x="63" y="35"/>
                  </a:lnTo>
                  <a:lnTo>
                    <a:pt x="35" y="7"/>
                  </a:lnTo>
                  <a:close/>
                </a:path>
              </a:pathLst>
            </a:custGeom>
            <a:solidFill>
              <a:srgbClr val="FF99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91" name="Rectangle 139"/>
            <p:cNvSpPr>
              <a:spLocks noChangeArrowheads="1"/>
            </p:cNvSpPr>
            <p:nvPr/>
          </p:nvSpPr>
          <p:spPr bwMode="auto">
            <a:xfrm>
              <a:off x="3588" y="1964"/>
              <a:ext cx="7" cy="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92" name="Rectangle 140"/>
            <p:cNvSpPr>
              <a:spLocks noChangeArrowheads="1"/>
            </p:cNvSpPr>
            <p:nvPr/>
          </p:nvSpPr>
          <p:spPr bwMode="auto">
            <a:xfrm>
              <a:off x="3907" y="2453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93" name="Rectangle 141"/>
            <p:cNvSpPr>
              <a:spLocks noChangeArrowheads="1"/>
            </p:cNvSpPr>
            <p:nvPr/>
          </p:nvSpPr>
          <p:spPr bwMode="auto">
            <a:xfrm>
              <a:off x="3907" y="2453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94" name="Rectangle 142"/>
            <p:cNvSpPr>
              <a:spLocks noChangeArrowheads="1"/>
            </p:cNvSpPr>
            <p:nvPr/>
          </p:nvSpPr>
          <p:spPr bwMode="auto">
            <a:xfrm>
              <a:off x="4473" y="2148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95" name="Rectangle 143"/>
            <p:cNvSpPr>
              <a:spLocks noChangeArrowheads="1"/>
            </p:cNvSpPr>
            <p:nvPr/>
          </p:nvSpPr>
          <p:spPr bwMode="auto">
            <a:xfrm>
              <a:off x="2994" y="3556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96" name="Rectangle 144"/>
            <p:cNvSpPr>
              <a:spLocks noChangeArrowheads="1"/>
            </p:cNvSpPr>
            <p:nvPr/>
          </p:nvSpPr>
          <p:spPr bwMode="auto">
            <a:xfrm>
              <a:off x="2994" y="3556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97" name="Rectangle 145"/>
            <p:cNvSpPr>
              <a:spLocks noChangeArrowheads="1"/>
            </p:cNvSpPr>
            <p:nvPr/>
          </p:nvSpPr>
          <p:spPr bwMode="auto">
            <a:xfrm>
              <a:off x="5378" y="1115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98" name="Freeform 146"/>
            <p:cNvSpPr>
              <a:spLocks/>
            </p:cNvSpPr>
            <p:nvPr/>
          </p:nvSpPr>
          <p:spPr bwMode="auto">
            <a:xfrm>
              <a:off x="2556" y="1264"/>
              <a:ext cx="169" cy="616"/>
            </a:xfrm>
            <a:custGeom>
              <a:avLst/>
              <a:gdLst>
                <a:gd name="T0" fmla="*/ 0 w 169"/>
                <a:gd name="T1" fmla="*/ 0 h 616"/>
                <a:gd name="T2" fmla="*/ 14 w 169"/>
                <a:gd name="T3" fmla="*/ 14 h 616"/>
                <a:gd name="T4" fmla="*/ 21 w 169"/>
                <a:gd name="T5" fmla="*/ 28 h 616"/>
                <a:gd name="T6" fmla="*/ 21 w 169"/>
                <a:gd name="T7" fmla="*/ 35 h 616"/>
                <a:gd name="T8" fmla="*/ 28 w 169"/>
                <a:gd name="T9" fmla="*/ 42 h 616"/>
                <a:gd name="T10" fmla="*/ 28 w 169"/>
                <a:gd name="T11" fmla="*/ 49 h 616"/>
                <a:gd name="T12" fmla="*/ 56 w 169"/>
                <a:gd name="T13" fmla="*/ 78 h 616"/>
                <a:gd name="T14" fmla="*/ 56 w 169"/>
                <a:gd name="T15" fmla="*/ 85 h 616"/>
                <a:gd name="T16" fmla="*/ 63 w 169"/>
                <a:gd name="T17" fmla="*/ 99 h 616"/>
                <a:gd name="T18" fmla="*/ 63 w 169"/>
                <a:gd name="T19" fmla="*/ 106 h 616"/>
                <a:gd name="T20" fmla="*/ 70 w 169"/>
                <a:gd name="T21" fmla="*/ 120 h 616"/>
                <a:gd name="T22" fmla="*/ 70 w 169"/>
                <a:gd name="T23" fmla="*/ 127 h 616"/>
                <a:gd name="T24" fmla="*/ 77 w 169"/>
                <a:gd name="T25" fmla="*/ 149 h 616"/>
                <a:gd name="T26" fmla="*/ 106 w 169"/>
                <a:gd name="T27" fmla="*/ 205 h 616"/>
                <a:gd name="T28" fmla="*/ 120 w 169"/>
                <a:gd name="T29" fmla="*/ 219 h 616"/>
                <a:gd name="T30" fmla="*/ 120 w 169"/>
                <a:gd name="T31" fmla="*/ 233 h 616"/>
                <a:gd name="T32" fmla="*/ 113 w 169"/>
                <a:gd name="T33" fmla="*/ 241 h 616"/>
                <a:gd name="T34" fmla="*/ 120 w 169"/>
                <a:gd name="T35" fmla="*/ 248 h 616"/>
                <a:gd name="T36" fmla="*/ 120 w 169"/>
                <a:gd name="T37" fmla="*/ 269 h 616"/>
                <a:gd name="T38" fmla="*/ 106 w 169"/>
                <a:gd name="T39" fmla="*/ 269 h 616"/>
                <a:gd name="T40" fmla="*/ 77 w 169"/>
                <a:gd name="T41" fmla="*/ 297 h 616"/>
                <a:gd name="T42" fmla="*/ 92 w 169"/>
                <a:gd name="T43" fmla="*/ 325 h 616"/>
                <a:gd name="T44" fmla="*/ 92 w 169"/>
                <a:gd name="T45" fmla="*/ 333 h 616"/>
                <a:gd name="T46" fmla="*/ 106 w 169"/>
                <a:gd name="T47" fmla="*/ 347 h 616"/>
                <a:gd name="T48" fmla="*/ 106 w 169"/>
                <a:gd name="T49" fmla="*/ 361 h 616"/>
                <a:gd name="T50" fmla="*/ 99 w 169"/>
                <a:gd name="T51" fmla="*/ 361 h 616"/>
                <a:gd name="T52" fmla="*/ 106 w 169"/>
                <a:gd name="T53" fmla="*/ 375 h 616"/>
                <a:gd name="T54" fmla="*/ 113 w 169"/>
                <a:gd name="T55" fmla="*/ 382 h 616"/>
                <a:gd name="T56" fmla="*/ 113 w 169"/>
                <a:gd name="T57" fmla="*/ 396 h 616"/>
                <a:gd name="T58" fmla="*/ 120 w 169"/>
                <a:gd name="T59" fmla="*/ 410 h 616"/>
                <a:gd name="T60" fmla="*/ 134 w 169"/>
                <a:gd name="T61" fmla="*/ 424 h 616"/>
                <a:gd name="T62" fmla="*/ 134 w 169"/>
                <a:gd name="T63" fmla="*/ 432 h 616"/>
                <a:gd name="T64" fmla="*/ 141 w 169"/>
                <a:gd name="T65" fmla="*/ 439 h 616"/>
                <a:gd name="T66" fmla="*/ 141 w 169"/>
                <a:gd name="T67" fmla="*/ 446 h 616"/>
                <a:gd name="T68" fmla="*/ 155 w 169"/>
                <a:gd name="T69" fmla="*/ 460 h 616"/>
                <a:gd name="T70" fmla="*/ 162 w 169"/>
                <a:gd name="T71" fmla="*/ 460 h 616"/>
                <a:gd name="T72" fmla="*/ 162 w 169"/>
                <a:gd name="T73" fmla="*/ 467 h 616"/>
                <a:gd name="T74" fmla="*/ 155 w 169"/>
                <a:gd name="T75" fmla="*/ 474 h 616"/>
                <a:gd name="T76" fmla="*/ 169 w 169"/>
                <a:gd name="T77" fmla="*/ 488 h 616"/>
                <a:gd name="T78" fmla="*/ 169 w 169"/>
                <a:gd name="T79" fmla="*/ 502 h 616"/>
                <a:gd name="T80" fmla="*/ 162 w 169"/>
                <a:gd name="T81" fmla="*/ 516 h 616"/>
                <a:gd name="T82" fmla="*/ 162 w 169"/>
                <a:gd name="T83" fmla="*/ 587 h 616"/>
                <a:gd name="T84" fmla="*/ 155 w 169"/>
                <a:gd name="T85" fmla="*/ 594 h 616"/>
                <a:gd name="T86" fmla="*/ 155 w 169"/>
                <a:gd name="T87" fmla="*/ 608 h 616"/>
                <a:gd name="T88" fmla="*/ 148 w 169"/>
                <a:gd name="T89" fmla="*/ 616 h 61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69"/>
                <a:gd name="T136" fmla="*/ 0 h 616"/>
                <a:gd name="T137" fmla="*/ 169 w 169"/>
                <a:gd name="T138" fmla="*/ 616 h 61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69" h="616">
                  <a:moveTo>
                    <a:pt x="0" y="0"/>
                  </a:moveTo>
                  <a:lnTo>
                    <a:pt x="14" y="14"/>
                  </a:lnTo>
                  <a:lnTo>
                    <a:pt x="21" y="28"/>
                  </a:lnTo>
                  <a:lnTo>
                    <a:pt x="21" y="35"/>
                  </a:lnTo>
                  <a:lnTo>
                    <a:pt x="28" y="42"/>
                  </a:lnTo>
                  <a:lnTo>
                    <a:pt x="28" y="49"/>
                  </a:lnTo>
                  <a:lnTo>
                    <a:pt x="56" y="78"/>
                  </a:lnTo>
                  <a:lnTo>
                    <a:pt x="56" y="85"/>
                  </a:lnTo>
                  <a:lnTo>
                    <a:pt x="63" y="99"/>
                  </a:lnTo>
                  <a:lnTo>
                    <a:pt x="63" y="106"/>
                  </a:lnTo>
                  <a:lnTo>
                    <a:pt x="70" y="120"/>
                  </a:lnTo>
                  <a:lnTo>
                    <a:pt x="70" y="127"/>
                  </a:lnTo>
                  <a:lnTo>
                    <a:pt x="77" y="149"/>
                  </a:lnTo>
                  <a:lnTo>
                    <a:pt x="106" y="205"/>
                  </a:lnTo>
                  <a:lnTo>
                    <a:pt x="120" y="219"/>
                  </a:lnTo>
                  <a:lnTo>
                    <a:pt x="120" y="233"/>
                  </a:lnTo>
                  <a:lnTo>
                    <a:pt x="113" y="241"/>
                  </a:lnTo>
                  <a:lnTo>
                    <a:pt x="120" y="248"/>
                  </a:lnTo>
                  <a:lnTo>
                    <a:pt x="120" y="269"/>
                  </a:lnTo>
                  <a:lnTo>
                    <a:pt x="106" y="269"/>
                  </a:lnTo>
                  <a:lnTo>
                    <a:pt x="77" y="297"/>
                  </a:lnTo>
                  <a:lnTo>
                    <a:pt x="92" y="325"/>
                  </a:lnTo>
                  <a:lnTo>
                    <a:pt x="92" y="333"/>
                  </a:lnTo>
                  <a:lnTo>
                    <a:pt x="106" y="347"/>
                  </a:lnTo>
                  <a:lnTo>
                    <a:pt x="106" y="361"/>
                  </a:lnTo>
                  <a:lnTo>
                    <a:pt x="99" y="361"/>
                  </a:lnTo>
                  <a:lnTo>
                    <a:pt x="106" y="375"/>
                  </a:lnTo>
                  <a:lnTo>
                    <a:pt x="113" y="382"/>
                  </a:lnTo>
                  <a:lnTo>
                    <a:pt x="113" y="396"/>
                  </a:lnTo>
                  <a:lnTo>
                    <a:pt x="120" y="410"/>
                  </a:lnTo>
                  <a:lnTo>
                    <a:pt x="134" y="424"/>
                  </a:lnTo>
                  <a:lnTo>
                    <a:pt x="134" y="432"/>
                  </a:lnTo>
                  <a:lnTo>
                    <a:pt x="141" y="439"/>
                  </a:lnTo>
                  <a:lnTo>
                    <a:pt x="141" y="446"/>
                  </a:lnTo>
                  <a:lnTo>
                    <a:pt x="155" y="460"/>
                  </a:lnTo>
                  <a:lnTo>
                    <a:pt x="162" y="460"/>
                  </a:lnTo>
                  <a:lnTo>
                    <a:pt x="162" y="467"/>
                  </a:lnTo>
                  <a:lnTo>
                    <a:pt x="155" y="474"/>
                  </a:lnTo>
                  <a:lnTo>
                    <a:pt x="169" y="488"/>
                  </a:lnTo>
                  <a:lnTo>
                    <a:pt x="169" y="502"/>
                  </a:lnTo>
                  <a:lnTo>
                    <a:pt x="162" y="516"/>
                  </a:lnTo>
                  <a:lnTo>
                    <a:pt x="162" y="587"/>
                  </a:lnTo>
                  <a:lnTo>
                    <a:pt x="155" y="594"/>
                  </a:lnTo>
                  <a:lnTo>
                    <a:pt x="155" y="608"/>
                  </a:lnTo>
                  <a:lnTo>
                    <a:pt x="148" y="61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799" name="Freeform 147"/>
            <p:cNvSpPr>
              <a:spLocks/>
            </p:cNvSpPr>
            <p:nvPr/>
          </p:nvSpPr>
          <p:spPr bwMode="auto">
            <a:xfrm>
              <a:off x="2499" y="1872"/>
              <a:ext cx="205" cy="588"/>
            </a:xfrm>
            <a:custGeom>
              <a:avLst/>
              <a:gdLst>
                <a:gd name="T0" fmla="*/ 205 w 205"/>
                <a:gd name="T1" fmla="*/ 0 h 588"/>
                <a:gd name="T2" fmla="*/ 205 w 205"/>
                <a:gd name="T3" fmla="*/ 8 h 588"/>
                <a:gd name="T4" fmla="*/ 198 w 205"/>
                <a:gd name="T5" fmla="*/ 15 h 588"/>
                <a:gd name="T6" fmla="*/ 198 w 205"/>
                <a:gd name="T7" fmla="*/ 22 h 588"/>
                <a:gd name="T8" fmla="*/ 191 w 205"/>
                <a:gd name="T9" fmla="*/ 29 h 588"/>
                <a:gd name="T10" fmla="*/ 191 w 205"/>
                <a:gd name="T11" fmla="*/ 36 h 588"/>
                <a:gd name="T12" fmla="*/ 177 w 205"/>
                <a:gd name="T13" fmla="*/ 50 h 588"/>
                <a:gd name="T14" fmla="*/ 156 w 205"/>
                <a:gd name="T15" fmla="*/ 50 h 588"/>
                <a:gd name="T16" fmla="*/ 134 w 205"/>
                <a:gd name="T17" fmla="*/ 71 h 588"/>
                <a:gd name="T18" fmla="*/ 134 w 205"/>
                <a:gd name="T19" fmla="*/ 92 h 588"/>
                <a:gd name="T20" fmla="*/ 127 w 205"/>
                <a:gd name="T21" fmla="*/ 100 h 588"/>
                <a:gd name="T22" fmla="*/ 113 w 205"/>
                <a:gd name="T23" fmla="*/ 107 h 588"/>
                <a:gd name="T24" fmla="*/ 85 w 205"/>
                <a:gd name="T25" fmla="*/ 135 h 588"/>
                <a:gd name="T26" fmla="*/ 85 w 205"/>
                <a:gd name="T27" fmla="*/ 177 h 588"/>
                <a:gd name="T28" fmla="*/ 78 w 205"/>
                <a:gd name="T29" fmla="*/ 177 h 588"/>
                <a:gd name="T30" fmla="*/ 71 w 205"/>
                <a:gd name="T31" fmla="*/ 184 h 588"/>
                <a:gd name="T32" fmla="*/ 71 w 205"/>
                <a:gd name="T33" fmla="*/ 241 h 588"/>
                <a:gd name="T34" fmla="*/ 64 w 205"/>
                <a:gd name="T35" fmla="*/ 248 h 588"/>
                <a:gd name="T36" fmla="*/ 57 w 205"/>
                <a:gd name="T37" fmla="*/ 269 h 588"/>
                <a:gd name="T38" fmla="*/ 50 w 205"/>
                <a:gd name="T39" fmla="*/ 283 h 588"/>
                <a:gd name="T40" fmla="*/ 50 w 205"/>
                <a:gd name="T41" fmla="*/ 298 h 588"/>
                <a:gd name="T42" fmla="*/ 42 w 205"/>
                <a:gd name="T43" fmla="*/ 312 h 588"/>
                <a:gd name="T44" fmla="*/ 35 w 205"/>
                <a:gd name="T45" fmla="*/ 319 h 588"/>
                <a:gd name="T46" fmla="*/ 35 w 205"/>
                <a:gd name="T47" fmla="*/ 340 h 588"/>
                <a:gd name="T48" fmla="*/ 28 w 205"/>
                <a:gd name="T49" fmla="*/ 354 h 588"/>
                <a:gd name="T50" fmla="*/ 28 w 205"/>
                <a:gd name="T51" fmla="*/ 361 h 588"/>
                <a:gd name="T52" fmla="*/ 21 w 205"/>
                <a:gd name="T53" fmla="*/ 368 h 588"/>
                <a:gd name="T54" fmla="*/ 21 w 205"/>
                <a:gd name="T55" fmla="*/ 375 h 588"/>
                <a:gd name="T56" fmla="*/ 7 w 205"/>
                <a:gd name="T57" fmla="*/ 375 h 588"/>
                <a:gd name="T58" fmla="*/ 0 w 205"/>
                <a:gd name="T59" fmla="*/ 383 h 588"/>
                <a:gd name="T60" fmla="*/ 7 w 205"/>
                <a:gd name="T61" fmla="*/ 390 h 588"/>
                <a:gd name="T62" fmla="*/ 7 w 205"/>
                <a:gd name="T63" fmla="*/ 418 h 588"/>
                <a:gd name="T64" fmla="*/ 14 w 205"/>
                <a:gd name="T65" fmla="*/ 432 h 588"/>
                <a:gd name="T66" fmla="*/ 14 w 205"/>
                <a:gd name="T67" fmla="*/ 474 h 588"/>
                <a:gd name="T68" fmla="*/ 7 w 205"/>
                <a:gd name="T69" fmla="*/ 482 h 588"/>
                <a:gd name="T70" fmla="*/ 7 w 205"/>
                <a:gd name="T71" fmla="*/ 496 h 588"/>
                <a:gd name="T72" fmla="*/ 0 w 205"/>
                <a:gd name="T73" fmla="*/ 510 h 588"/>
                <a:gd name="T74" fmla="*/ 0 w 205"/>
                <a:gd name="T75" fmla="*/ 588 h 58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05"/>
                <a:gd name="T115" fmla="*/ 0 h 588"/>
                <a:gd name="T116" fmla="*/ 205 w 205"/>
                <a:gd name="T117" fmla="*/ 588 h 58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05" h="588">
                  <a:moveTo>
                    <a:pt x="205" y="0"/>
                  </a:moveTo>
                  <a:lnTo>
                    <a:pt x="205" y="8"/>
                  </a:lnTo>
                  <a:lnTo>
                    <a:pt x="198" y="15"/>
                  </a:lnTo>
                  <a:lnTo>
                    <a:pt x="198" y="22"/>
                  </a:lnTo>
                  <a:lnTo>
                    <a:pt x="191" y="29"/>
                  </a:lnTo>
                  <a:lnTo>
                    <a:pt x="191" y="36"/>
                  </a:lnTo>
                  <a:lnTo>
                    <a:pt x="177" y="50"/>
                  </a:lnTo>
                  <a:lnTo>
                    <a:pt x="156" y="50"/>
                  </a:lnTo>
                  <a:lnTo>
                    <a:pt x="134" y="71"/>
                  </a:lnTo>
                  <a:lnTo>
                    <a:pt x="134" y="92"/>
                  </a:lnTo>
                  <a:lnTo>
                    <a:pt x="127" y="100"/>
                  </a:lnTo>
                  <a:lnTo>
                    <a:pt x="113" y="107"/>
                  </a:lnTo>
                  <a:lnTo>
                    <a:pt x="85" y="135"/>
                  </a:lnTo>
                  <a:lnTo>
                    <a:pt x="85" y="177"/>
                  </a:lnTo>
                  <a:lnTo>
                    <a:pt x="78" y="177"/>
                  </a:lnTo>
                  <a:lnTo>
                    <a:pt x="71" y="184"/>
                  </a:lnTo>
                  <a:lnTo>
                    <a:pt x="71" y="241"/>
                  </a:lnTo>
                  <a:lnTo>
                    <a:pt x="64" y="248"/>
                  </a:lnTo>
                  <a:lnTo>
                    <a:pt x="57" y="269"/>
                  </a:lnTo>
                  <a:lnTo>
                    <a:pt x="50" y="283"/>
                  </a:lnTo>
                  <a:lnTo>
                    <a:pt x="50" y="298"/>
                  </a:lnTo>
                  <a:lnTo>
                    <a:pt x="42" y="312"/>
                  </a:lnTo>
                  <a:lnTo>
                    <a:pt x="35" y="319"/>
                  </a:lnTo>
                  <a:lnTo>
                    <a:pt x="35" y="340"/>
                  </a:lnTo>
                  <a:lnTo>
                    <a:pt x="28" y="354"/>
                  </a:lnTo>
                  <a:lnTo>
                    <a:pt x="28" y="361"/>
                  </a:lnTo>
                  <a:lnTo>
                    <a:pt x="21" y="368"/>
                  </a:lnTo>
                  <a:lnTo>
                    <a:pt x="21" y="375"/>
                  </a:lnTo>
                  <a:lnTo>
                    <a:pt x="7" y="375"/>
                  </a:lnTo>
                  <a:lnTo>
                    <a:pt x="0" y="383"/>
                  </a:lnTo>
                  <a:lnTo>
                    <a:pt x="7" y="390"/>
                  </a:lnTo>
                  <a:lnTo>
                    <a:pt x="7" y="418"/>
                  </a:lnTo>
                  <a:lnTo>
                    <a:pt x="14" y="432"/>
                  </a:lnTo>
                  <a:lnTo>
                    <a:pt x="14" y="474"/>
                  </a:lnTo>
                  <a:lnTo>
                    <a:pt x="7" y="482"/>
                  </a:lnTo>
                  <a:lnTo>
                    <a:pt x="7" y="496"/>
                  </a:lnTo>
                  <a:lnTo>
                    <a:pt x="0" y="510"/>
                  </a:lnTo>
                  <a:lnTo>
                    <a:pt x="0" y="58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00" name="Freeform 148"/>
            <p:cNvSpPr>
              <a:spLocks/>
            </p:cNvSpPr>
            <p:nvPr/>
          </p:nvSpPr>
          <p:spPr bwMode="auto">
            <a:xfrm>
              <a:off x="2499" y="2453"/>
              <a:ext cx="297" cy="608"/>
            </a:xfrm>
            <a:custGeom>
              <a:avLst/>
              <a:gdLst>
                <a:gd name="T0" fmla="*/ 0 w 297"/>
                <a:gd name="T1" fmla="*/ 0 h 608"/>
                <a:gd name="T2" fmla="*/ 7 w 297"/>
                <a:gd name="T3" fmla="*/ 14 h 608"/>
                <a:gd name="T4" fmla="*/ 7 w 297"/>
                <a:gd name="T5" fmla="*/ 28 h 608"/>
                <a:gd name="T6" fmla="*/ 14 w 297"/>
                <a:gd name="T7" fmla="*/ 35 h 608"/>
                <a:gd name="T8" fmla="*/ 14 w 297"/>
                <a:gd name="T9" fmla="*/ 42 h 608"/>
                <a:gd name="T10" fmla="*/ 21 w 297"/>
                <a:gd name="T11" fmla="*/ 42 h 608"/>
                <a:gd name="T12" fmla="*/ 28 w 297"/>
                <a:gd name="T13" fmla="*/ 56 h 608"/>
                <a:gd name="T14" fmla="*/ 28 w 297"/>
                <a:gd name="T15" fmla="*/ 70 h 608"/>
                <a:gd name="T16" fmla="*/ 50 w 297"/>
                <a:gd name="T17" fmla="*/ 92 h 608"/>
                <a:gd name="T18" fmla="*/ 64 w 297"/>
                <a:gd name="T19" fmla="*/ 99 h 608"/>
                <a:gd name="T20" fmla="*/ 78 w 297"/>
                <a:gd name="T21" fmla="*/ 113 h 608"/>
                <a:gd name="T22" fmla="*/ 78 w 297"/>
                <a:gd name="T23" fmla="*/ 120 h 608"/>
                <a:gd name="T24" fmla="*/ 92 w 297"/>
                <a:gd name="T25" fmla="*/ 134 h 608"/>
                <a:gd name="T26" fmla="*/ 106 w 297"/>
                <a:gd name="T27" fmla="*/ 162 h 608"/>
                <a:gd name="T28" fmla="*/ 120 w 297"/>
                <a:gd name="T29" fmla="*/ 184 h 608"/>
                <a:gd name="T30" fmla="*/ 127 w 297"/>
                <a:gd name="T31" fmla="*/ 205 h 608"/>
                <a:gd name="T32" fmla="*/ 134 w 297"/>
                <a:gd name="T33" fmla="*/ 219 h 608"/>
                <a:gd name="T34" fmla="*/ 142 w 297"/>
                <a:gd name="T35" fmla="*/ 226 h 608"/>
                <a:gd name="T36" fmla="*/ 142 w 297"/>
                <a:gd name="T37" fmla="*/ 240 h 608"/>
                <a:gd name="T38" fmla="*/ 149 w 297"/>
                <a:gd name="T39" fmla="*/ 240 h 608"/>
                <a:gd name="T40" fmla="*/ 149 w 297"/>
                <a:gd name="T41" fmla="*/ 247 h 608"/>
                <a:gd name="T42" fmla="*/ 156 w 297"/>
                <a:gd name="T43" fmla="*/ 254 h 608"/>
                <a:gd name="T44" fmla="*/ 156 w 297"/>
                <a:gd name="T45" fmla="*/ 268 h 608"/>
                <a:gd name="T46" fmla="*/ 177 w 297"/>
                <a:gd name="T47" fmla="*/ 311 h 608"/>
                <a:gd name="T48" fmla="*/ 177 w 297"/>
                <a:gd name="T49" fmla="*/ 318 h 608"/>
                <a:gd name="T50" fmla="*/ 198 w 297"/>
                <a:gd name="T51" fmla="*/ 339 h 608"/>
                <a:gd name="T52" fmla="*/ 198 w 297"/>
                <a:gd name="T53" fmla="*/ 346 h 608"/>
                <a:gd name="T54" fmla="*/ 212 w 297"/>
                <a:gd name="T55" fmla="*/ 360 h 608"/>
                <a:gd name="T56" fmla="*/ 226 w 297"/>
                <a:gd name="T57" fmla="*/ 389 h 608"/>
                <a:gd name="T58" fmla="*/ 226 w 297"/>
                <a:gd name="T59" fmla="*/ 396 h 608"/>
                <a:gd name="T60" fmla="*/ 241 w 297"/>
                <a:gd name="T61" fmla="*/ 410 h 608"/>
                <a:gd name="T62" fmla="*/ 241 w 297"/>
                <a:gd name="T63" fmla="*/ 417 h 608"/>
                <a:gd name="T64" fmla="*/ 255 w 297"/>
                <a:gd name="T65" fmla="*/ 431 h 608"/>
                <a:gd name="T66" fmla="*/ 269 w 297"/>
                <a:gd name="T67" fmla="*/ 438 h 608"/>
                <a:gd name="T68" fmla="*/ 290 w 297"/>
                <a:gd name="T69" fmla="*/ 481 h 608"/>
                <a:gd name="T70" fmla="*/ 297 w 297"/>
                <a:gd name="T71" fmla="*/ 488 h 608"/>
                <a:gd name="T72" fmla="*/ 297 w 297"/>
                <a:gd name="T73" fmla="*/ 495 h 608"/>
                <a:gd name="T74" fmla="*/ 290 w 297"/>
                <a:gd name="T75" fmla="*/ 502 h 608"/>
                <a:gd name="T76" fmla="*/ 297 w 297"/>
                <a:gd name="T77" fmla="*/ 509 h 608"/>
                <a:gd name="T78" fmla="*/ 297 w 297"/>
                <a:gd name="T79" fmla="*/ 523 h 608"/>
                <a:gd name="T80" fmla="*/ 290 w 297"/>
                <a:gd name="T81" fmla="*/ 523 h 608"/>
                <a:gd name="T82" fmla="*/ 283 w 297"/>
                <a:gd name="T83" fmla="*/ 530 h 608"/>
                <a:gd name="T84" fmla="*/ 290 w 297"/>
                <a:gd name="T85" fmla="*/ 544 h 608"/>
                <a:gd name="T86" fmla="*/ 290 w 297"/>
                <a:gd name="T87" fmla="*/ 573 h 608"/>
                <a:gd name="T88" fmla="*/ 283 w 297"/>
                <a:gd name="T89" fmla="*/ 573 h 608"/>
                <a:gd name="T90" fmla="*/ 290 w 297"/>
                <a:gd name="T91" fmla="*/ 587 h 608"/>
                <a:gd name="T92" fmla="*/ 290 w 297"/>
                <a:gd name="T93" fmla="*/ 608 h 60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97"/>
                <a:gd name="T142" fmla="*/ 0 h 608"/>
                <a:gd name="T143" fmla="*/ 297 w 297"/>
                <a:gd name="T144" fmla="*/ 608 h 60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97" h="608">
                  <a:moveTo>
                    <a:pt x="0" y="0"/>
                  </a:moveTo>
                  <a:lnTo>
                    <a:pt x="7" y="14"/>
                  </a:lnTo>
                  <a:lnTo>
                    <a:pt x="7" y="28"/>
                  </a:lnTo>
                  <a:lnTo>
                    <a:pt x="14" y="35"/>
                  </a:lnTo>
                  <a:lnTo>
                    <a:pt x="14" y="42"/>
                  </a:lnTo>
                  <a:lnTo>
                    <a:pt x="21" y="42"/>
                  </a:lnTo>
                  <a:lnTo>
                    <a:pt x="28" y="56"/>
                  </a:lnTo>
                  <a:lnTo>
                    <a:pt x="28" y="70"/>
                  </a:lnTo>
                  <a:lnTo>
                    <a:pt x="50" y="92"/>
                  </a:lnTo>
                  <a:lnTo>
                    <a:pt x="64" y="99"/>
                  </a:lnTo>
                  <a:lnTo>
                    <a:pt x="78" y="113"/>
                  </a:lnTo>
                  <a:lnTo>
                    <a:pt x="78" y="120"/>
                  </a:lnTo>
                  <a:lnTo>
                    <a:pt x="92" y="134"/>
                  </a:lnTo>
                  <a:lnTo>
                    <a:pt x="106" y="162"/>
                  </a:lnTo>
                  <a:lnTo>
                    <a:pt x="120" y="184"/>
                  </a:lnTo>
                  <a:lnTo>
                    <a:pt x="127" y="205"/>
                  </a:lnTo>
                  <a:lnTo>
                    <a:pt x="134" y="219"/>
                  </a:lnTo>
                  <a:lnTo>
                    <a:pt x="142" y="226"/>
                  </a:lnTo>
                  <a:lnTo>
                    <a:pt x="142" y="240"/>
                  </a:lnTo>
                  <a:lnTo>
                    <a:pt x="149" y="240"/>
                  </a:lnTo>
                  <a:lnTo>
                    <a:pt x="149" y="247"/>
                  </a:lnTo>
                  <a:lnTo>
                    <a:pt x="156" y="254"/>
                  </a:lnTo>
                  <a:lnTo>
                    <a:pt x="156" y="268"/>
                  </a:lnTo>
                  <a:lnTo>
                    <a:pt x="177" y="311"/>
                  </a:lnTo>
                  <a:lnTo>
                    <a:pt x="177" y="318"/>
                  </a:lnTo>
                  <a:lnTo>
                    <a:pt x="198" y="339"/>
                  </a:lnTo>
                  <a:lnTo>
                    <a:pt x="198" y="346"/>
                  </a:lnTo>
                  <a:lnTo>
                    <a:pt x="212" y="360"/>
                  </a:lnTo>
                  <a:lnTo>
                    <a:pt x="226" y="389"/>
                  </a:lnTo>
                  <a:lnTo>
                    <a:pt x="226" y="396"/>
                  </a:lnTo>
                  <a:lnTo>
                    <a:pt x="241" y="410"/>
                  </a:lnTo>
                  <a:lnTo>
                    <a:pt x="241" y="417"/>
                  </a:lnTo>
                  <a:lnTo>
                    <a:pt x="255" y="431"/>
                  </a:lnTo>
                  <a:lnTo>
                    <a:pt x="269" y="438"/>
                  </a:lnTo>
                  <a:lnTo>
                    <a:pt x="290" y="481"/>
                  </a:lnTo>
                  <a:lnTo>
                    <a:pt x="297" y="488"/>
                  </a:lnTo>
                  <a:lnTo>
                    <a:pt x="297" y="495"/>
                  </a:lnTo>
                  <a:lnTo>
                    <a:pt x="290" y="502"/>
                  </a:lnTo>
                  <a:lnTo>
                    <a:pt x="297" y="509"/>
                  </a:lnTo>
                  <a:lnTo>
                    <a:pt x="297" y="523"/>
                  </a:lnTo>
                  <a:lnTo>
                    <a:pt x="290" y="523"/>
                  </a:lnTo>
                  <a:lnTo>
                    <a:pt x="283" y="530"/>
                  </a:lnTo>
                  <a:lnTo>
                    <a:pt x="290" y="544"/>
                  </a:lnTo>
                  <a:lnTo>
                    <a:pt x="290" y="573"/>
                  </a:lnTo>
                  <a:lnTo>
                    <a:pt x="283" y="573"/>
                  </a:lnTo>
                  <a:lnTo>
                    <a:pt x="290" y="587"/>
                  </a:lnTo>
                  <a:lnTo>
                    <a:pt x="290" y="60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01" name="Freeform 149"/>
            <p:cNvSpPr>
              <a:spLocks/>
            </p:cNvSpPr>
            <p:nvPr/>
          </p:nvSpPr>
          <p:spPr bwMode="auto">
            <a:xfrm>
              <a:off x="2782" y="3061"/>
              <a:ext cx="269" cy="580"/>
            </a:xfrm>
            <a:custGeom>
              <a:avLst/>
              <a:gdLst>
                <a:gd name="T0" fmla="*/ 7 w 269"/>
                <a:gd name="T1" fmla="*/ 0 h 580"/>
                <a:gd name="T2" fmla="*/ 7 w 269"/>
                <a:gd name="T3" fmla="*/ 14 h 580"/>
                <a:gd name="T4" fmla="*/ 0 w 269"/>
                <a:gd name="T5" fmla="*/ 21 h 580"/>
                <a:gd name="T6" fmla="*/ 21 w 269"/>
                <a:gd name="T7" fmla="*/ 64 h 580"/>
                <a:gd name="T8" fmla="*/ 21 w 269"/>
                <a:gd name="T9" fmla="*/ 78 h 580"/>
                <a:gd name="T10" fmla="*/ 28 w 269"/>
                <a:gd name="T11" fmla="*/ 92 h 580"/>
                <a:gd name="T12" fmla="*/ 42 w 269"/>
                <a:gd name="T13" fmla="*/ 106 h 580"/>
                <a:gd name="T14" fmla="*/ 42 w 269"/>
                <a:gd name="T15" fmla="*/ 156 h 580"/>
                <a:gd name="T16" fmla="*/ 50 w 269"/>
                <a:gd name="T17" fmla="*/ 170 h 580"/>
                <a:gd name="T18" fmla="*/ 50 w 269"/>
                <a:gd name="T19" fmla="*/ 191 h 580"/>
                <a:gd name="T20" fmla="*/ 42 w 269"/>
                <a:gd name="T21" fmla="*/ 198 h 580"/>
                <a:gd name="T22" fmla="*/ 42 w 269"/>
                <a:gd name="T23" fmla="*/ 205 h 580"/>
                <a:gd name="T24" fmla="*/ 57 w 269"/>
                <a:gd name="T25" fmla="*/ 219 h 580"/>
                <a:gd name="T26" fmla="*/ 57 w 269"/>
                <a:gd name="T27" fmla="*/ 227 h 580"/>
                <a:gd name="T28" fmla="*/ 64 w 269"/>
                <a:gd name="T29" fmla="*/ 234 h 580"/>
                <a:gd name="T30" fmla="*/ 64 w 269"/>
                <a:gd name="T31" fmla="*/ 248 h 580"/>
                <a:gd name="T32" fmla="*/ 57 w 269"/>
                <a:gd name="T33" fmla="*/ 262 h 580"/>
                <a:gd name="T34" fmla="*/ 64 w 269"/>
                <a:gd name="T35" fmla="*/ 269 h 580"/>
                <a:gd name="T36" fmla="*/ 78 w 269"/>
                <a:gd name="T37" fmla="*/ 269 h 580"/>
                <a:gd name="T38" fmla="*/ 78 w 269"/>
                <a:gd name="T39" fmla="*/ 290 h 580"/>
                <a:gd name="T40" fmla="*/ 71 w 269"/>
                <a:gd name="T41" fmla="*/ 297 h 580"/>
                <a:gd name="T42" fmla="*/ 78 w 269"/>
                <a:gd name="T43" fmla="*/ 304 h 580"/>
                <a:gd name="T44" fmla="*/ 78 w 269"/>
                <a:gd name="T45" fmla="*/ 311 h 580"/>
                <a:gd name="T46" fmla="*/ 85 w 269"/>
                <a:gd name="T47" fmla="*/ 319 h 580"/>
                <a:gd name="T48" fmla="*/ 85 w 269"/>
                <a:gd name="T49" fmla="*/ 326 h 580"/>
                <a:gd name="T50" fmla="*/ 92 w 269"/>
                <a:gd name="T51" fmla="*/ 340 h 580"/>
                <a:gd name="T52" fmla="*/ 92 w 269"/>
                <a:gd name="T53" fmla="*/ 354 h 580"/>
                <a:gd name="T54" fmla="*/ 106 w 269"/>
                <a:gd name="T55" fmla="*/ 382 h 580"/>
                <a:gd name="T56" fmla="*/ 113 w 269"/>
                <a:gd name="T57" fmla="*/ 389 h 580"/>
                <a:gd name="T58" fmla="*/ 127 w 269"/>
                <a:gd name="T59" fmla="*/ 418 h 580"/>
                <a:gd name="T60" fmla="*/ 134 w 269"/>
                <a:gd name="T61" fmla="*/ 425 h 580"/>
                <a:gd name="T62" fmla="*/ 141 w 269"/>
                <a:gd name="T63" fmla="*/ 439 h 580"/>
                <a:gd name="T64" fmla="*/ 156 w 269"/>
                <a:gd name="T65" fmla="*/ 446 h 580"/>
                <a:gd name="T66" fmla="*/ 170 w 269"/>
                <a:gd name="T67" fmla="*/ 460 h 580"/>
                <a:gd name="T68" fmla="*/ 184 w 269"/>
                <a:gd name="T69" fmla="*/ 467 h 580"/>
                <a:gd name="T70" fmla="*/ 191 w 269"/>
                <a:gd name="T71" fmla="*/ 481 h 580"/>
                <a:gd name="T72" fmla="*/ 205 w 269"/>
                <a:gd name="T73" fmla="*/ 495 h 580"/>
                <a:gd name="T74" fmla="*/ 212 w 269"/>
                <a:gd name="T75" fmla="*/ 495 h 580"/>
                <a:gd name="T76" fmla="*/ 226 w 269"/>
                <a:gd name="T77" fmla="*/ 510 h 580"/>
                <a:gd name="T78" fmla="*/ 226 w 269"/>
                <a:gd name="T79" fmla="*/ 524 h 580"/>
                <a:gd name="T80" fmla="*/ 233 w 269"/>
                <a:gd name="T81" fmla="*/ 531 h 580"/>
                <a:gd name="T82" fmla="*/ 241 w 269"/>
                <a:gd name="T83" fmla="*/ 531 h 580"/>
                <a:gd name="T84" fmla="*/ 248 w 269"/>
                <a:gd name="T85" fmla="*/ 545 h 580"/>
                <a:gd name="T86" fmla="*/ 255 w 269"/>
                <a:gd name="T87" fmla="*/ 552 h 580"/>
                <a:gd name="T88" fmla="*/ 269 w 269"/>
                <a:gd name="T89" fmla="*/ 580 h 58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69"/>
                <a:gd name="T136" fmla="*/ 0 h 580"/>
                <a:gd name="T137" fmla="*/ 269 w 269"/>
                <a:gd name="T138" fmla="*/ 580 h 580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69" h="580">
                  <a:moveTo>
                    <a:pt x="7" y="0"/>
                  </a:moveTo>
                  <a:lnTo>
                    <a:pt x="7" y="14"/>
                  </a:lnTo>
                  <a:lnTo>
                    <a:pt x="0" y="21"/>
                  </a:lnTo>
                  <a:lnTo>
                    <a:pt x="21" y="64"/>
                  </a:lnTo>
                  <a:lnTo>
                    <a:pt x="21" y="78"/>
                  </a:lnTo>
                  <a:lnTo>
                    <a:pt x="28" y="92"/>
                  </a:lnTo>
                  <a:lnTo>
                    <a:pt x="42" y="106"/>
                  </a:lnTo>
                  <a:lnTo>
                    <a:pt x="42" y="156"/>
                  </a:lnTo>
                  <a:lnTo>
                    <a:pt x="50" y="170"/>
                  </a:lnTo>
                  <a:lnTo>
                    <a:pt x="50" y="191"/>
                  </a:lnTo>
                  <a:lnTo>
                    <a:pt x="42" y="198"/>
                  </a:lnTo>
                  <a:lnTo>
                    <a:pt x="42" y="205"/>
                  </a:lnTo>
                  <a:lnTo>
                    <a:pt x="57" y="219"/>
                  </a:lnTo>
                  <a:lnTo>
                    <a:pt x="57" y="227"/>
                  </a:lnTo>
                  <a:lnTo>
                    <a:pt x="64" y="234"/>
                  </a:lnTo>
                  <a:lnTo>
                    <a:pt x="64" y="248"/>
                  </a:lnTo>
                  <a:lnTo>
                    <a:pt x="57" y="262"/>
                  </a:lnTo>
                  <a:lnTo>
                    <a:pt x="64" y="269"/>
                  </a:lnTo>
                  <a:lnTo>
                    <a:pt x="78" y="269"/>
                  </a:lnTo>
                  <a:lnTo>
                    <a:pt x="78" y="290"/>
                  </a:lnTo>
                  <a:lnTo>
                    <a:pt x="71" y="297"/>
                  </a:lnTo>
                  <a:lnTo>
                    <a:pt x="78" y="304"/>
                  </a:lnTo>
                  <a:lnTo>
                    <a:pt x="78" y="311"/>
                  </a:lnTo>
                  <a:lnTo>
                    <a:pt x="85" y="319"/>
                  </a:lnTo>
                  <a:lnTo>
                    <a:pt x="85" y="326"/>
                  </a:lnTo>
                  <a:lnTo>
                    <a:pt x="92" y="340"/>
                  </a:lnTo>
                  <a:lnTo>
                    <a:pt x="92" y="354"/>
                  </a:lnTo>
                  <a:lnTo>
                    <a:pt x="106" y="382"/>
                  </a:lnTo>
                  <a:lnTo>
                    <a:pt x="113" y="389"/>
                  </a:lnTo>
                  <a:lnTo>
                    <a:pt x="127" y="418"/>
                  </a:lnTo>
                  <a:lnTo>
                    <a:pt x="134" y="425"/>
                  </a:lnTo>
                  <a:lnTo>
                    <a:pt x="141" y="439"/>
                  </a:lnTo>
                  <a:lnTo>
                    <a:pt x="156" y="446"/>
                  </a:lnTo>
                  <a:lnTo>
                    <a:pt x="170" y="460"/>
                  </a:lnTo>
                  <a:lnTo>
                    <a:pt x="184" y="467"/>
                  </a:lnTo>
                  <a:lnTo>
                    <a:pt x="191" y="481"/>
                  </a:lnTo>
                  <a:lnTo>
                    <a:pt x="205" y="495"/>
                  </a:lnTo>
                  <a:lnTo>
                    <a:pt x="212" y="495"/>
                  </a:lnTo>
                  <a:lnTo>
                    <a:pt x="226" y="510"/>
                  </a:lnTo>
                  <a:lnTo>
                    <a:pt x="226" y="524"/>
                  </a:lnTo>
                  <a:lnTo>
                    <a:pt x="233" y="531"/>
                  </a:lnTo>
                  <a:lnTo>
                    <a:pt x="241" y="531"/>
                  </a:lnTo>
                  <a:lnTo>
                    <a:pt x="248" y="545"/>
                  </a:lnTo>
                  <a:lnTo>
                    <a:pt x="255" y="552"/>
                  </a:lnTo>
                  <a:lnTo>
                    <a:pt x="269" y="58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02" name="Freeform 150"/>
            <p:cNvSpPr>
              <a:spLocks/>
            </p:cNvSpPr>
            <p:nvPr/>
          </p:nvSpPr>
          <p:spPr bwMode="auto">
            <a:xfrm>
              <a:off x="3051" y="3634"/>
              <a:ext cx="148" cy="418"/>
            </a:xfrm>
            <a:custGeom>
              <a:avLst/>
              <a:gdLst>
                <a:gd name="T0" fmla="*/ 0 w 148"/>
                <a:gd name="T1" fmla="*/ 0 h 418"/>
                <a:gd name="T2" fmla="*/ 7 w 148"/>
                <a:gd name="T3" fmla="*/ 14 h 418"/>
                <a:gd name="T4" fmla="*/ 7 w 148"/>
                <a:gd name="T5" fmla="*/ 36 h 418"/>
                <a:gd name="T6" fmla="*/ 14 w 148"/>
                <a:gd name="T7" fmla="*/ 43 h 418"/>
                <a:gd name="T8" fmla="*/ 21 w 148"/>
                <a:gd name="T9" fmla="*/ 57 h 418"/>
                <a:gd name="T10" fmla="*/ 21 w 148"/>
                <a:gd name="T11" fmla="*/ 71 h 418"/>
                <a:gd name="T12" fmla="*/ 35 w 148"/>
                <a:gd name="T13" fmla="*/ 99 h 418"/>
                <a:gd name="T14" fmla="*/ 49 w 148"/>
                <a:gd name="T15" fmla="*/ 113 h 418"/>
                <a:gd name="T16" fmla="*/ 78 w 148"/>
                <a:gd name="T17" fmla="*/ 170 h 418"/>
                <a:gd name="T18" fmla="*/ 92 w 148"/>
                <a:gd name="T19" fmla="*/ 191 h 418"/>
                <a:gd name="T20" fmla="*/ 106 w 148"/>
                <a:gd name="T21" fmla="*/ 205 h 418"/>
                <a:gd name="T22" fmla="*/ 120 w 148"/>
                <a:gd name="T23" fmla="*/ 227 h 418"/>
                <a:gd name="T24" fmla="*/ 127 w 148"/>
                <a:gd name="T25" fmla="*/ 241 h 418"/>
                <a:gd name="T26" fmla="*/ 134 w 148"/>
                <a:gd name="T27" fmla="*/ 248 h 418"/>
                <a:gd name="T28" fmla="*/ 141 w 148"/>
                <a:gd name="T29" fmla="*/ 269 h 418"/>
                <a:gd name="T30" fmla="*/ 141 w 148"/>
                <a:gd name="T31" fmla="*/ 283 h 418"/>
                <a:gd name="T32" fmla="*/ 148 w 148"/>
                <a:gd name="T33" fmla="*/ 290 h 418"/>
                <a:gd name="T34" fmla="*/ 148 w 148"/>
                <a:gd name="T35" fmla="*/ 297 h 418"/>
                <a:gd name="T36" fmla="*/ 141 w 148"/>
                <a:gd name="T37" fmla="*/ 304 h 418"/>
                <a:gd name="T38" fmla="*/ 141 w 148"/>
                <a:gd name="T39" fmla="*/ 333 h 418"/>
                <a:gd name="T40" fmla="*/ 127 w 148"/>
                <a:gd name="T41" fmla="*/ 347 h 418"/>
                <a:gd name="T42" fmla="*/ 113 w 148"/>
                <a:gd name="T43" fmla="*/ 347 h 418"/>
                <a:gd name="T44" fmla="*/ 106 w 148"/>
                <a:gd name="T45" fmla="*/ 340 h 418"/>
                <a:gd name="T46" fmla="*/ 99 w 148"/>
                <a:gd name="T47" fmla="*/ 340 h 418"/>
                <a:gd name="T48" fmla="*/ 99 w 148"/>
                <a:gd name="T49" fmla="*/ 375 h 418"/>
                <a:gd name="T50" fmla="*/ 106 w 148"/>
                <a:gd name="T51" fmla="*/ 368 h 418"/>
                <a:gd name="T52" fmla="*/ 106 w 148"/>
                <a:gd name="T53" fmla="*/ 382 h 418"/>
                <a:gd name="T54" fmla="*/ 113 w 148"/>
                <a:gd name="T55" fmla="*/ 389 h 418"/>
                <a:gd name="T56" fmla="*/ 120 w 148"/>
                <a:gd name="T57" fmla="*/ 389 h 418"/>
                <a:gd name="T58" fmla="*/ 127 w 148"/>
                <a:gd name="T59" fmla="*/ 396 h 418"/>
                <a:gd name="T60" fmla="*/ 127 w 148"/>
                <a:gd name="T61" fmla="*/ 404 h 418"/>
                <a:gd name="T62" fmla="*/ 141 w 148"/>
                <a:gd name="T63" fmla="*/ 418 h 4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48"/>
                <a:gd name="T97" fmla="*/ 0 h 418"/>
                <a:gd name="T98" fmla="*/ 148 w 148"/>
                <a:gd name="T99" fmla="*/ 418 h 4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48" h="418">
                  <a:moveTo>
                    <a:pt x="0" y="0"/>
                  </a:moveTo>
                  <a:lnTo>
                    <a:pt x="7" y="14"/>
                  </a:lnTo>
                  <a:lnTo>
                    <a:pt x="7" y="36"/>
                  </a:lnTo>
                  <a:lnTo>
                    <a:pt x="14" y="43"/>
                  </a:lnTo>
                  <a:lnTo>
                    <a:pt x="21" y="57"/>
                  </a:lnTo>
                  <a:lnTo>
                    <a:pt x="21" y="71"/>
                  </a:lnTo>
                  <a:lnTo>
                    <a:pt x="35" y="99"/>
                  </a:lnTo>
                  <a:lnTo>
                    <a:pt x="49" y="113"/>
                  </a:lnTo>
                  <a:lnTo>
                    <a:pt x="78" y="170"/>
                  </a:lnTo>
                  <a:lnTo>
                    <a:pt x="92" y="191"/>
                  </a:lnTo>
                  <a:lnTo>
                    <a:pt x="106" y="205"/>
                  </a:lnTo>
                  <a:lnTo>
                    <a:pt x="120" y="227"/>
                  </a:lnTo>
                  <a:lnTo>
                    <a:pt x="127" y="241"/>
                  </a:lnTo>
                  <a:lnTo>
                    <a:pt x="134" y="248"/>
                  </a:lnTo>
                  <a:lnTo>
                    <a:pt x="141" y="269"/>
                  </a:lnTo>
                  <a:lnTo>
                    <a:pt x="141" y="283"/>
                  </a:lnTo>
                  <a:lnTo>
                    <a:pt x="148" y="290"/>
                  </a:lnTo>
                  <a:lnTo>
                    <a:pt x="148" y="297"/>
                  </a:lnTo>
                  <a:lnTo>
                    <a:pt x="141" y="304"/>
                  </a:lnTo>
                  <a:lnTo>
                    <a:pt x="141" y="333"/>
                  </a:lnTo>
                  <a:lnTo>
                    <a:pt x="127" y="347"/>
                  </a:lnTo>
                  <a:lnTo>
                    <a:pt x="113" y="347"/>
                  </a:lnTo>
                  <a:lnTo>
                    <a:pt x="106" y="340"/>
                  </a:lnTo>
                  <a:lnTo>
                    <a:pt x="99" y="340"/>
                  </a:lnTo>
                  <a:lnTo>
                    <a:pt x="99" y="375"/>
                  </a:lnTo>
                  <a:lnTo>
                    <a:pt x="106" y="368"/>
                  </a:lnTo>
                  <a:lnTo>
                    <a:pt x="106" y="382"/>
                  </a:lnTo>
                  <a:lnTo>
                    <a:pt x="113" y="389"/>
                  </a:lnTo>
                  <a:lnTo>
                    <a:pt x="120" y="389"/>
                  </a:lnTo>
                  <a:lnTo>
                    <a:pt x="127" y="396"/>
                  </a:lnTo>
                  <a:lnTo>
                    <a:pt x="127" y="404"/>
                  </a:lnTo>
                  <a:lnTo>
                    <a:pt x="141" y="41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03" name="Freeform 151"/>
            <p:cNvSpPr>
              <a:spLocks/>
            </p:cNvSpPr>
            <p:nvPr/>
          </p:nvSpPr>
          <p:spPr bwMode="auto">
            <a:xfrm>
              <a:off x="3192" y="4052"/>
              <a:ext cx="651" cy="134"/>
            </a:xfrm>
            <a:custGeom>
              <a:avLst/>
              <a:gdLst>
                <a:gd name="T0" fmla="*/ 0 w 651"/>
                <a:gd name="T1" fmla="*/ 7 h 134"/>
                <a:gd name="T2" fmla="*/ 7 w 651"/>
                <a:gd name="T3" fmla="*/ 14 h 134"/>
                <a:gd name="T4" fmla="*/ 14 w 651"/>
                <a:gd name="T5" fmla="*/ 35 h 134"/>
                <a:gd name="T6" fmla="*/ 14 w 651"/>
                <a:gd name="T7" fmla="*/ 42 h 134"/>
                <a:gd name="T8" fmla="*/ 7 w 651"/>
                <a:gd name="T9" fmla="*/ 49 h 134"/>
                <a:gd name="T10" fmla="*/ 0 w 651"/>
                <a:gd name="T11" fmla="*/ 70 h 134"/>
                <a:gd name="T12" fmla="*/ 14 w 651"/>
                <a:gd name="T13" fmla="*/ 92 h 134"/>
                <a:gd name="T14" fmla="*/ 21 w 651"/>
                <a:gd name="T15" fmla="*/ 77 h 134"/>
                <a:gd name="T16" fmla="*/ 14 w 651"/>
                <a:gd name="T17" fmla="*/ 63 h 134"/>
                <a:gd name="T18" fmla="*/ 50 w 651"/>
                <a:gd name="T19" fmla="*/ 56 h 134"/>
                <a:gd name="T20" fmla="*/ 57 w 651"/>
                <a:gd name="T21" fmla="*/ 77 h 134"/>
                <a:gd name="T22" fmla="*/ 50 w 651"/>
                <a:gd name="T23" fmla="*/ 92 h 134"/>
                <a:gd name="T24" fmla="*/ 57 w 651"/>
                <a:gd name="T25" fmla="*/ 85 h 134"/>
                <a:gd name="T26" fmla="*/ 85 w 651"/>
                <a:gd name="T27" fmla="*/ 92 h 134"/>
                <a:gd name="T28" fmla="*/ 106 w 651"/>
                <a:gd name="T29" fmla="*/ 99 h 134"/>
                <a:gd name="T30" fmla="*/ 106 w 651"/>
                <a:gd name="T31" fmla="*/ 113 h 134"/>
                <a:gd name="T32" fmla="*/ 121 w 651"/>
                <a:gd name="T33" fmla="*/ 120 h 134"/>
                <a:gd name="T34" fmla="*/ 135 w 651"/>
                <a:gd name="T35" fmla="*/ 127 h 134"/>
                <a:gd name="T36" fmla="*/ 184 w 651"/>
                <a:gd name="T37" fmla="*/ 134 h 134"/>
                <a:gd name="T38" fmla="*/ 191 w 651"/>
                <a:gd name="T39" fmla="*/ 127 h 134"/>
                <a:gd name="T40" fmla="*/ 205 w 651"/>
                <a:gd name="T41" fmla="*/ 120 h 134"/>
                <a:gd name="T42" fmla="*/ 212 w 651"/>
                <a:gd name="T43" fmla="*/ 113 h 134"/>
                <a:gd name="T44" fmla="*/ 227 w 651"/>
                <a:gd name="T45" fmla="*/ 106 h 134"/>
                <a:gd name="T46" fmla="*/ 269 w 651"/>
                <a:gd name="T47" fmla="*/ 99 h 134"/>
                <a:gd name="T48" fmla="*/ 276 w 651"/>
                <a:gd name="T49" fmla="*/ 92 h 134"/>
                <a:gd name="T50" fmla="*/ 290 w 651"/>
                <a:gd name="T51" fmla="*/ 92 h 134"/>
                <a:gd name="T52" fmla="*/ 304 w 651"/>
                <a:gd name="T53" fmla="*/ 99 h 134"/>
                <a:gd name="T54" fmla="*/ 326 w 651"/>
                <a:gd name="T55" fmla="*/ 92 h 134"/>
                <a:gd name="T56" fmla="*/ 389 w 651"/>
                <a:gd name="T57" fmla="*/ 70 h 134"/>
                <a:gd name="T58" fmla="*/ 403 w 651"/>
                <a:gd name="T59" fmla="*/ 63 h 134"/>
                <a:gd name="T60" fmla="*/ 446 w 651"/>
                <a:gd name="T61" fmla="*/ 56 h 134"/>
                <a:gd name="T62" fmla="*/ 460 w 651"/>
                <a:gd name="T63" fmla="*/ 56 h 134"/>
                <a:gd name="T64" fmla="*/ 502 w 651"/>
                <a:gd name="T65" fmla="*/ 63 h 134"/>
                <a:gd name="T66" fmla="*/ 531 w 651"/>
                <a:gd name="T67" fmla="*/ 56 h 134"/>
                <a:gd name="T68" fmla="*/ 552 w 651"/>
                <a:gd name="T69" fmla="*/ 49 h 134"/>
                <a:gd name="T70" fmla="*/ 594 w 651"/>
                <a:gd name="T71" fmla="*/ 56 h 134"/>
                <a:gd name="T72" fmla="*/ 630 w 651"/>
                <a:gd name="T73" fmla="*/ 63 h 134"/>
                <a:gd name="T74" fmla="*/ 651 w 651"/>
                <a:gd name="T75" fmla="*/ 70 h 13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51"/>
                <a:gd name="T115" fmla="*/ 0 h 134"/>
                <a:gd name="T116" fmla="*/ 651 w 651"/>
                <a:gd name="T117" fmla="*/ 134 h 13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51" h="134">
                  <a:moveTo>
                    <a:pt x="0" y="0"/>
                  </a:moveTo>
                  <a:lnTo>
                    <a:pt x="0" y="7"/>
                  </a:lnTo>
                  <a:lnTo>
                    <a:pt x="7" y="7"/>
                  </a:lnTo>
                  <a:lnTo>
                    <a:pt x="7" y="14"/>
                  </a:lnTo>
                  <a:lnTo>
                    <a:pt x="14" y="21"/>
                  </a:lnTo>
                  <a:lnTo>
                    <a:pt x="14" y="35"/>
                  </a:lnTo>
                  <a:lnTo>
                    <a:pt x="21" y="35"/>
                  </a:lnTo>
                  <a:lnTo>
                    <a:pt x="14" y="42"/>
                  </a:lnTo>
                  <a:lnTo>
                    <a:pt x="7" y="42"/>
                  </a:lnTo>
                  <a:lnTo>
                    <a:pt x="7" y="49"/>
                  </a:lnTo>
                  <a:lnTo>
                    <a:pt x="0" y="56"/>
                  </a:lnTo>
                  <a:lnTo>
                    <a:pt x="0" y="70"/>
                  </a:lnTo>
                  <a:lnTo>
                    <a:pt x="14" y="85"/>
                  </a:lnTo>
                  <a:lnTo>
                    <a:pt x="14" y="92"/>
                  </a:lnTo>
                  <a:lnTo>
                    <a:pt x="21" y="85"/>
                  </a:lnTo>
                  <a:lnTo>
                    <a:pt x="21" y="77"/>
                  </a:lnTo>
                  <a:lnTo>
                    <a:pt x="14" y="77"/>
                  </a:lnTo>
                  <a:lnTo>
                    <a:pt x="14" y="63"/>
                  </a:lnTo>
                  <a:lnTo>
                    <a:pt x="21" y="56"/>
                  </a:lnTo>
                  <a:lnTo>
                    <a:pt x="50" y="56"/>
                  </a:lnTo>
                  <a:lnTo>
                    <a:pt x="57" y="63"/>
                  </a:lnTo>
                  <a:lnTo>
                    <a:pt x="57" y="77"/>
                  </a:lnTo>
                  <a:lnTo>
                    <a:pt x="50" y="85"/>
                  </a:lnTo>
                  <a:lnTo>
                    <a:pt x="50" y="92"/>
                  </a:lnTo>
                  <a:lnTo>
                    <a:pt x="57" y="92"/>
                  </a:lnTo>
                  <a:lnTo>
                    <a:pt x="57" y="85"/>
                  </a:lnTo>
                  <a:lnTo>
                    <a:pt x="85" y="85"/>
                  </a:lnTo>
                  <a:lnTo>
                    <a:pt x="85" y="92"/>
                  </a:lnTo>
                  <a:lnTo>
                    <a:pt x="92" y="99"/>
                  </a:lnTo>
                  <a:lnTo>
                    <a:pt x="106" y="99"/>
                  </a:lnTo>
                  <a:lnTo>
                    <a:pt x="113" y="106"/>
                  </a:lnTo>
                  <a:lnTo>
                    <a:pt x="106" y="113"/>
                  </a:lnTo>
                  <a:lnTo>
                    <a:pt x="113" y="120"/>
                  </a:lnTo>
                  <a:lnTo>
                    <a:pt x="121" y="120"/>
                  </a:lnTo>
                  <a:lnTo>
                    <a:pt x="128" y="127"/>
                  </a:lnTo>
                  <a:lnTo>
                    <a:pt x="135" y="127"/>
                  </a:lnTo>
                  <a:lnTo>
                    <a:pt x="149" y="134"/>
                  </a:lnTo>
                  <a:lnTo>
                    <a:pt x="184" y="134"/>
                  </a:lnTo>
                  <a:lnTo>
                    <a:pt x="184" y="127"/>
                  </a:lnTo>
                  <a:lnTo>
                    <a:pt x="191" y="127"/>
                  </a:lnTo>
                  <a:lnTo>
                    <a:pt x="198" y="120"/>
                  </a:lnTo>
                  <a:lnTo>
                    <a:pt x="205" y="120"/>
                  </a:lnTo>
                  <a:lnTo>
                    <a:pt x="205" y="113"/>
                  </a:lnTo>
                  <a:lnTo>
                    <a:pt x="212" y="113"/>
                  </a:lnTo>
                  <a:lnTo>
                    <a:pt x="220" y="106"/>
                  </a:lnTo>
                  <a:lnTo>
                    <a:pt x="227" y="106"/>
                  </a:lnTo>
                  <a:lnTo>
                    <a:pt x="227" y="99"/>
                  </a:lnTo>
                  <a:lnTo>
                    <a:pt x="269" y="99"/>
                  </a:lnTo>
                  <a:lnTo>
                    <a:pt x="269" y="92"/>
                  </a:lnTo>
                  <a:lnTo>
                    <a:pt x="276" y="92"/>
                  </a:lnTo>
                  <a:lnTo>
                    <a:pt x="283" y="85"/>
                  </a:lnTo>
                  <a:lnTo>
                    <a:pt x="290" y="92"/>
                  </a:lnTo>
                  <a:lnTo>
                    <a:pt x="304" y="92"/>
                  </a:lnTo>
                  <a:lnTo>
                    <a:pt x="304" y="99"/>
                  </a:lnTo>
                  <a:lnTo>
                    <a:pt x="319" y="99"/>
                  </a:lnTo>
                  <a:lnTo>
                    <a:pt x="326" y="92"/>
                  </a:lnTo>
                  <a:lnTo>
                    <a:pt x="368" y="92"/>
                  </a:lnTo>
                  <a:lnTo>
                    <a:pt x="389" y="70"/>
                  </a:lnTo>
                  <a:lnTo>
                    <a:pt x="403" y="70"/>
                  </a:lnTo>
                  <a:lnTo>
                    <a:pt x="403" y="63"/>
                  </a:lnTo>
                  <a:lnTo>
                    <a:pt x="411" y="56"/>
                  </a:lnTo>
                  <a:lnTo>
                    <a:pt x="446" y="56"/>
                  </a:lnTo>
                  <a:lnTo>
                    <a:pt x="446" y="49"/>
                  </a:lnTo>
                  <a:lnTo>
                    <a:pt x="460" y="56"/>
                  </a:lnTo>
                  <a:lnTo>
                    <a:pt x="495" y="56"/>
                  </a:lnTo>
                  <a:lnTo>
                    <a:pt x="502" y="63"/>
                  </a:lnTo>
                  <a:lnTo>
                    <a:pt x="538" y="63"/>
                  </a:lnTo>
                  <a:lnTo>
                    <a:pt x="531" y="56"/>
                  </a:lnTo>
                  <a:lnTo>
                    <a:pt x="545" y="56"/>
                  </a:lnTo>
                  <a:lnTo>
                    <a:pt x="552" y="49"/>
                  </a:lnTo>
                  <a:lnTo>
                    <a:pt x="573" y="49"/>
                  </a:lnTo>
                  <a:lnTo>
                    <a:pt x="594" y="56"/>
                  </a:lnTo>
                  <a:lnTo>
                    <a:pt x="616" y="56"/>
                  </a:lnTo>
                  <a:lnTo>
                    <a:pt x="630" y="63"/>
                  </a:lnTo>
                  <a:lnTo>
                    <a:pt x="644" y="63"/>
                  </a:lnTo>
                  <a:lnTo>
                    <a:pt x="651" y="7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04" name="Freeform 152"/>
            <p:cNvSpPr>
              <a:spLocks/>
            </p:cNvSpPr>
            <p:nvPr/>
          </p:nvSpPr>
          <p:spPr bwMode="auto">
            <a:xfrm>
              <a:off x="3843" y="3740"/>
              <a:ext cx="637" cy="382"/>
            </a:xfrm>
            <a:custGeom>
              <a:avLst/>
              <a:gdLst>
                <a:gd name="T0" fmla="*/ 0 w 637"/>
                <a:gd name="T1" fmla="*/ 382 h 382"/>
                <a:gd name="T2" fmla="*/ 35 w 637"/>
                <a:gd name="T3" fmla="*/ 382 h 382"/>
                <a:gd name="T4" fmla="*/ 35 w 637"/>
                <a:gd name="T5" fmla="*/ 368 h 382"/>
                <a:gd name="T6" fmla="*/ 42 w 637"/>
                <a:gd name="T7" fmla="*/ 368 h 382"/>
                <a:gd name="T8" fmla="*/ 50 w 637"/>
                <a:gd name="T9" fmla="*/ 361 h 382"/>
                <a:gd name="T10" fmla="*/ 71 w 637"/>
                <a:gd name="T11" fmla="*/ 361 h 382"/>
                <a:gd name="T12" fmla="*/ 85 w 637"/>
                <a:gd name="T13" fmla="*/ 368 h 382"/>
                <a:gd name="T14" fmla="*/ 113 w 637"/>
                <a:gd name="T15" fmla="*/ 368 h 382"/>
                <a:gd name="T16" fmla="*/ 120 w 637"/>
                <a:gd name="T17" fmla="*/ 361 h 382"/>
                <a:gd name="T18" fmla="*/ 113 w 637"/>
                <a:gd name="T19" fmla="*/ 361 h 382"/>
                <a:gd name="T20" fmla="*/ 113 w 637"/>
                <a:gd name="T21" fmla="*/ 347 h 382"/>
                <a:gd name="T22" fmla="*/ 127 w 637"/>
                <a:gd name="T23" fmla="*/ 340 h 382"/>
                <a:gd name="T24" fmla="*/ 134 w 637"/>
                <a:gd name="T25" fmla="*/ 340 h 382"/>
                <a:gd name="T26" fmla="*/ 142 w 637"/>
                <a:gd name="T27" fmla="*/ 333 h 382"/>
                <a:gd name="T28" fmla="*/ 149 w 637"/>
                <a:gd name="T29" fmla="*/ 333 h 382"/>
                <a:gd name="T30" fmla="*/ 163 w 637"/>
                <a:gd name="T31" fmla="*/ 340 h 382"/>
                <a:gd name="T32" fmla="*/ 219 w 637"/>
                <a:gd name="T33" fmla="*/ 340 h 382"/>
                <a:gd name="T34" fmla="*/ 226 w 637"/>
                <a:gd name="T35" fmla="*/ 333 h 382"/>
                <a:gd name="T36" fmla="*/ 241 w 637"/>
                <a:gd name="T37" fmla="*/ 326 h 382"/>
                <a:gd name="T38" fmla="*/ 262 w 637"/>
                <a:gd name="T39" fmla="*/ 319 h 382"/>
                <a:gd name="T40" fmla="*/ 276 w 637"/>
                <a:gd name="T41" fmla="*/ 312 h 382"/>
                <a:gd name="T42" fmla="*/ 290 w 637"/>
                <a:gd name="T43" fmla="*/ 298 h 382"/>
                <a:gd name="T44" fmla="*/ 311 w 637"/>
                <a:gd name="T45" fmla="*/ 290 h 382"/>
                <a:gd name="T46" fmla="*/ 325 w 637"/>
                <a:gd name="T47" fmla="*/ 276 h 382"/>
                <a:gd name="T48" fmla="*/ 347 w 637"/>
                <a:gd name="T49" fmla="*/ 269 h 382"/>
                <a:gd name="T50" fmla="*/ 361 w 637"/>
                <a:gd name="T51" fmla="*/ 255 h 382"/>
                <a:gd name="T52" fmla="*/ 368 w 637"/>
                <a:gd name="T53" fmla="*/ 255 h 382"/>
                <a:gd name="T54" fmla="*/ 368 w 637"/>
                <a:gd name="T55" fmla="*/ 248 h 382"/>
                <a:gd name="T56" fmla="*/ 375 w 637"/>
                <a:gd name="T57" fmla="*/ 248 h 382"/>
                <a:gd name="T58" fmla="*/ 375 w 637"/>
                <a:gd name="T59" fmla="*/ 241 h 382"/>
                <a:gd name="T60" fmla="*/ 382 w 637"/>
                <a:gd name="T61" fmla="*/ 241 h 382"/>
                <a:gd name="T62" fmla="*/ 389 w 637"/>
                <a:gd name="T63" fmla="*/ 234 h 382"/>
                <a:gd name="T64" fmla="*/ 432 w 637"/>
                <a:gd name="T65" fmla="*/ 206 h 382"/>
                <a:gd name="T66" fmla="*/ 460 w 637"/>
                <a:gd name="T67" fmla="*/ 177 h 382"/>
                <a:gd name="T68" fmla="*/ 481 w 637"/>
                <a:gd name="T69" fmla="*/ 163 h 382"/>
                <a:gd name="T70" fmla="*/ 495 w 637"/>
                <a:gd name="T71" fmla="*/ 149 h 382"/>
                <a:gd name="T72" fmla="*/ 502 w 637"/>
                <a:gd name="T73" fmla="*/ 135 h 382"/>
                <a:gd name="T74" fmla="*/ 509 w 637"/>
                <a:gd name="T75" fmla="*/ 128 h 382"/>
                <a:gd name="T76" fmla="*/ 516 w 637"/>
                <a:gd name="T77" fmla="*/ 128 h 382"/>
                <a:gd name="T78" fmla="*/ 523 w 637"/>
                <a:gd name="T79" fmla="*/ 121 h 382"/>
                <a:gd name="T80" fmla="*/ 538 w 637"/>
                <a:gd name="T81" fmla="*/ 114 h 382"/>
                <a:gd name="T82" fmla="*/ 545 w 637"/>
                <a:gd name="T83" fmla="*/ 99 h 382"/>
                <a:gd name="T84" fmla="*/ 559 w 637"/>
                <a:gd name="T85" fmla="*/ 99 h 382"/>
                <a:gd name="T86" fmla="*/ 601 w 637"/>
                <a:gd name="T87" fmla="*/ 57 h 382"/>
                <a:gd name="T88" fmla="*/ 615 w 637"/>
                <a:gd name="T89" fmla="*/ 36 h 382"/>
                <a:gd name="T90" fmla="*/ 630 w 637"/>
                <a:gd name="T91" fmla="*/ 22 h 382"/>
                <a:gd name="T92" fmla="*/ 637 w 637"/>
                <a:gd name="T93" fmla="*/ 0 h 38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637"/>
                <a:gd name="T142" fmla="*/ 0 h 382"/>
                <a:gd name="T143" fmla="*/ 637 w 637"/>
                <a:gd name="T144" fmla="*/ 382 h 382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637" h="382">
                  <a:moveTo>
                    <a:pt x="0" y="382"/>
                  </a:moveTo>
                  <a:lnTo>
                    <a:pt x="35" y="382"/>
                  </a:lnTo>
                  <a:lnTo>
                    <a:pt x="35" y="368"/>
                  </a:lnTo>
                  <a:lnTo>
                    <a:pt x="42" y="368"/>
                  </a:lnTo>
                  <a:lnTo>
                    <a:pt x="50" y="361"/>
                  </a:lnTo>
                  <a:lnTo>
                    <a:pt x="71" y="361"/>
                  </a:lnTo>
                  <a:lnTo>
                    <a:pt x="85" y="368"/>
                  </a:lnTo>
                  <a:lnTo>
                    <a:pt x="113" y="368"/>
                  </a:lnTo>
                  <a:lnTo>
                    <a:pt x="120" y="361"/>
                  </a:lnTo>
                  <a:lnTo>
                    <a:pt x="113" y="361"/>
                  </a:lnTo>
                  <a:lnTo>
                    <a:pt x="113" y="347"/>
                  </a:lnTo>
                  <a:lnTo>
                    <a:pt x="127" y="340"/>
                  </a:lnTo>
                  <a:lnTo>
                    <a:pt x="134" y="340"/>
                  </a:lnTo>
                  <a:lnTo>
                    <a:pt x="142" y="333"/>
                  </a:lnTo>
                  <a:lnTo>
                    <a:pt x="149" y="333"/>
                  </a:lnTo>
                  <a:lnTo>
                    <a:pt x="163" y="340"/>
                  </a:lnTo>
                  <a:lnTo>
                    <a:pt x="219" y="340"/>
                  </a:lnTo>
                  <a:lnTo>
                    <a:pt x="226" y="333"/>
                  </a:lnTo>
                  <a:lnTo>
                    <a:pt x="241" y="326"/>
                  </a:lnTo>
                  <a:lnTo>
                    <a:pt x="262" y="319"/>
                  </a:lnTo>
                  <a:lnTo>
                    <a:pt x="276" y="312"/>
                  </a:lnTo>
                  <a:lnTo>
                    <a:pt x="290" y="298"/>
                  </a:lnTo>
                  <a:lnTo>
                    <a:pt x="311" y="290"/>
                  </a:lnTo>
                  <a:lnTo>
                    <a:pt x="325" y="276"/>
                  </a:lnTo>
                  <a:lnTo>
                    <a:pt x="347" y="269"/>
                  </a:lnTo>
                  <a:lnTo>
                    <a:pt x="361" y="255"/>
                  </a:lnTo>
                  <a:lnTo>
                    <a:pt x="368" y="255"/>
                  </a:lnTo>
                  <a:lnTo>
                    <a:pt x="368" y="248"/>
                  </a:lnTo>
                  <a:lnTo>
                    <a:pt x="375" y="248"/>
                  </a:lnTo>
                  <a:lnTo>
                    <a:pt x="375" y="241"/>
                  </a:lnTo>
                  <a:lnTo>
                    <a:pt x="382" y="241"/>
                  </a:lnTo>
                  <a:lnTo>
                    <a:pt x="389" y="234"/>
                  </a:lnTo>
                  <a:lnTo>
                    <a:pt x="432" y="206"/>
                  </a:lnTo>
                  <a:lnTo>
                    <a:pt x="460" y="177"/>
                  </a:lnTo>
                  <a:lnTo>
                    <a:pt x="481" y="163"/>
                  </a:lnTo>
                  <a:lnTo>
                    <a:pt x="495" y="149"/>
                  </a:lnTo>
                  <a:lnTo>
                    <a:pt x="502" y="135"/>
                  </a:lnTo>
                  <a:lnTo>
                    <a:pt x="509" y="128"/>
                  </a:lnTo>
                  <a:lnTo>
                    <a:pt x="516" y="128"/>
                  </a:lnTo>
                  <a:lnTo>
                    <a:pt x="523" y="121"/>
                  </a:lnTo>
                  <a:lnTo>
                    <a:pt x="538" y="114"/>
                  </a:lnTo>
                  <a:lnTo>
                    <a:pt x="545" y="99"/>
                  </a:lnTo>
                  <a:lnTo>
                    <a:pt x="559" y="99"/>
                  </a:lnTo>
                  <a:lnTo>
                    <a:pt x="601" y="57"/>
                  </a:lnTo>
                  <a:lnTo>
                    <a:pt x="615" y="36"/>
                  </a:lnTo>
                  <a:lnTo>
                    <a:pt x="630" y="22"/>
                  </a:lnTo>
                  <a:lnTo>
                    <a:pt x="637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05" name="Freeform 153"/>
            <p:cNvSpPr>
              <a:spLocks/>
            </p:cNvSpPr>
            <p:nvPr/>
          </p:nvSpPr>
          <p:spPr bwMode="auto">
            <a:xfrm>
              <a:off x="4480" y="3380"/>
              <a:ext cx="240" cy="360"/>
            </a:xfrm>
            <a:custGeom>
              <a:avLst/>
              <a:gdLst>
                <a:gd name="T0" fmla="*/ 0 w 240"/>
                <a:gd name="T1" fmla="*/ 360 h 360"/>
                <a:gd name="T2" fmla="*/ 14 w 240"/>
                <a:gd name="T3" fmla="*/ 346 h 360"/>
                <a:gd name="T4" fmla="*/ 28 w 240"/>
                <a:gd name="T5" fmla="*/ 318 h 360"/>
                <a:gd name="T6" fmla="*/ 42 w 240"/>
                <a:gd name="T7" fmla="*/ 304 h 360"/>
                <a:gd name="T8" fmla="*/ 42 w 240"/>
                <a:gd name="T9" fmla="*/ 297 h 360"/>
                <a:gd name="T10" fmla="*/ 49 w 240"/>
                <a:gd name="T11" fmla="*/ 290 h 360"/>
                <a:gd name="T12" fmla="*/ 56 w 240"/>
                <a:gd name="T13" fmla="*/ 275 h 360"/>
                <a:gd name="T14" fmla="*/ 70 w 240"/>
                <a:gd name="T15" fmla="*/ 254 h 360"/>
                <a:gd name="T16" fmla="*/ 85 w 240"/>
                <a:gd name="T17" fmla="*/ 240 h 360"/>
                <a:gd name="T18" fmla="*/ 99 w 240"/>
                <a:gd name="T19" fmla="*/ 233 h 360"/>
                <a:gd name="T20" fmla="*/ 113 w 240"/>
                <a:gd name="T21" fmla="*/ 219 h 360"/>
                <a:gd name="T22" fmla="*/ 120 w 240"/>
                <a:gd name="T23" fmla="*/ 205 h 360"/>
                <a:gd name="T24" fmla="*/ 141 w 240"/>
                <a:gd name="T25" fmla="*/ 205 h 360"/>
                <a:gd name="T26" fmla="*/ 155 w 240"/>
                <a:gd name="T27" fmla="*/ 191 h 360"/>
                <a:gd name="T28" fmla="*/ 169 w 240"/>
                <a:gd name="T29" fmla="*/ 183 h 360"/>
                <a:gd name="T30" fmla="*/ 184 w 240"/>
                <a:gd name="T31" fmla="*/ 169 h 360"/>
                <a:gd name="T32" fmla="*/ 184 w 240"/>
                <a:gd name="T33" fmla="*/ 162 h 360"/>
                <a:gd name="T34" fmla="*/ 191 w 240"/>
                <a:gd name="T35" fmla="*/ 155 h 360"/>
                <a:gd name="T36" fmla="*/ 191 w 240"/>
                <a:gd name="T37" fmla="*/ 148 h 360"/>
                <a:gd name="T38" fmla="*/ 198 w 240"/>
                <a:gd name="T39" fmla="*/ 141 h 360"/>
                <a:gd name="T40" fmla="*/ 198 w 240"/>
                <a:gd name="T41" fmla="*/ 127 h 360"/>
                <a:gd name="T42" fmla="*/ 205 w 240"/>
                <a:gd name="T43" fmla="*/ 113 h 360"/>
                <a:gd name="T44" fmla="*/ 205 w 240"/>
                <a:gd name="T45" fmla="*/ 99 h 360"/>
                <a:gd name="T46" fmla="*/ 212 w 240"/>
                <a:gd name="T47" fmla="*/ 84 h 360"/>
                <a:gd name="T48" fmla="*/ 212 w 240"/>
                <a:gd name="T49" fmla="*/ 70 h 360"/>
                <a:gd name="T50" fmla="*/ 226 w 240"/>
                <a:gd name="T51" fmla="*/ 42 h 360"/>
                <a:gd name="T52" fmla="*/ 226 w 240"/>
                <a:gd name="T53" fmla="*/ 35 h 360"/>
                <a:gd name="T54" fmla="*/ 233 w 240"/>
                <a:gd name="T55" fmla="*/ 21 h 360"/>
                <a:gd name="T56" fmla="*/ 233 w 240"/>
                <a:gd name="T57" fmla="*/ 0 h 360"/>
                <a:gd name="T58" fmla="*/ 240 w 240"/>
                <a:gd name="T59" fmla="*/ 0 h 360"/>
                <a:gd name="T60" fmla="*/ 233 w 240"/>
                <a:gd name="T61" fmla="*/ 0 h 36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40"/>
                <a:gd name="T94" fmla="*/ 0 h 360"/>
                <a:gd name="T95" fmla="*/ 240 w 240"/>
                <a:gd name="T96" fmla="*/ 360 h 360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40" h="360">
                  <a:moveTo>
                    <a:pt x="0" y="360"/>
                  </a:moveTo>
                  <a:lnTo>
                    <a:pt x="14" y="346"/>
                  </a:lnTo>
                  <a:lnTo>
                    <a:pt x="28" y="318"/>
                  </a:lnTo>
                  <a:lnTo>
                    <a:pt x="42" y="304"/>
                  </a:lnTo>
                  <a:lnTo>
                    <a:pt x="42" y="297"/>
                  </a:lnTo>
                  <a:lnTo>
                    <a:pt x="49" y="290"/>
                  </a:lnTo>
                  <a:lnTo>
                    <a:pt x="56" y="275"/>
                  </a:lnTo>
                  <a:lnTo>
                    <a:pt x="70" y="254"/>
                  </a:lnTo>
                  <a:lnTo>
                    <a:pt x="85" y="240"/>
                  </a:lnTo>
                  <a:lnTo>
                    <a:pt x="99" y="233"/>
                  </a:lnTo>
                  <a:lnTo>
                    <a:pt x="113" y="219"/>
                  </a:lnTo>
                  <a:lnTo>
                    <a:pt x="120" y="205"/>
                  </a:lnTo>
                  <a:lnTo>
                    <a:pt x="141" y="205"/>
                  </a:lnTo>
                  <a:lnTo>
                    <a:pt x="155" y="191"/>
                  </a:lnTo>
                  <a:lnTo>
                    <a:pt x="169" y="183"/>
                  </a:lnTo>
                  <a:lnTo>
                    <a:pt x="184" y="169"/>
                  </a:lnTo>
                  <a:lnTo>
                    <a:pt x="184" y="162"/>
                  </a:lnTo>
                  <a:lnTo>
                    <a:pt x="191" y="155"/>
                  </a:lnTo>
                  <a:lnTo>
                    <a:pt x="191" y="148"/>
                  </a:lnTo>
                  <a:lnTo>
                    <a:pt x="198" y="141"/>
                  </a:lnTo>
                  <a:lnTo>
                    <a:pt x="198" y="127"/>
                  </a:lnTo>
                  <a:lnTo>
                    <a:pt x="205" y="113"/>
                  </a:lnTo>
                  <a:lnTo>
                    <a:pt x="205" y="99"/>
                  </a:lnTo>
                  <a:lnTo>
                    <a:pt x="212" y="84"/>
                  </a:lnTo>
                  <a:lnTo>
                    <a:pt x="212" y="70"/>
                  </a:lnTo>
                  <a:lnTo>
                    <a:pt x="226" y="42"/>
                  </a:lnTo>
                  <a:lnTo>
                    <a:pt x="226" y="35"/>
                  </a:lnTo>
                  <a:lnTo>
                    <a:pt x="233" y="21"/>
                  </a:lnTo>
                  <a:lnTo>
                    <a:pt x="233" y="0"/>
                  </a:lnTo>
                  <a:lnTo>
                    <a:pt x="240" y="0"/>
                  </a:lnTo>
                  <a:lnTo>
                    <a:pt x="233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06" name="Freeform 154"/>
            <p:cNvSpPr>
              <a:spLocks/>
            </p:cNvSpPr>
            <p:nvPr/>
          </p:nvSpPr>
          <p:spPr bwMode="auto">
            <a:xfrm>
              <a:off x="4678" y="2997"/>
              <a:ext cx="318" cy="383"/>
            </a:xfrm>
            <a:custGeom>
              <a:avLst/>
              <a:gdLst>
                <a:gd name="T0" fmla="*/ 35 w 318"/>
                <a:gd name="T1" fmla="*/ 383 h 383"/>
                <a:gd name="T2" fmla="*/ 42 w 318"/>
                <a:gd name="T3" fmla="*/ 368 h 383"/>
                <a:gd name="T4" fmla="*/ 42 w 318"/>
                <a:gd name="T5" fmla="*/ 326 h 383"/>
                <a:gd name="T6" fmla="*/ 49 w 318"/>
                <a:gd name="T7" fmla="*/ 319 h 383"/>
                <a:gd name="T8" fmla="*/ 49 w 318"/>
                <a:gd name="T9" fmla="*/ 305 h 383"/>
                <a:gd name="T10" fmla="*/ 42 w 318"/>
                <a:gd name="T11" fmla="*/ 298 h 383"/>
                <a:gd name="T12" fmla="*/ 42 w 318"/>
                <a:gd name="T13" fmla="*/ 312 h 383"/>
                <a:gd name="T14" fmla="*/ 35 w 318"/>
                <a:gd name="T15" fmla="*/ 319 h 383"/>
                <a:gd name="T16" fmla="*/ 35 w 318"/>
                <a:gd name="T17" fmla="*/ 326 h 383"/>
                <a:gd name="T18" fmla="*/ 14 w 318"/>
                <a:gd name="T19" fmla="*/ 305 h 383"/>
                <a:gd name="T20" fmla="*/ 14 w 318"/>
                <a:gd name="T21" fmla="*/ 298 h 383"/>
                <a:gd name="T22" fmla="*/ 7 w 318"/>
                <a:gd name="T23" fmla="*/ 291 h 383"/>
                <a:gd name="T24" fmla="*/ 0 w 318"/>
                <a:gd name="T25" fmla="*/ 291 h 383"/>
                <a:gd name="T26" fmla="*/ 7 w 318"/>
                <a:gd name="T27" fmla="*/ 291 h 383"/>
                <a:gd name="T28" fmla="*/ 14 w 318"/>
                <a:gd name="T29" fmla="*/ 283 h 383"/>
                <a:gd name="T30" fmla="*/ 21 w 318"/>
                <a:gd name="T31" fmla="*/ 283 h 383"/>
                <a:gd name="T32" fmla="*/ 21 w 318"/>
                <a:gd name="T33" fmla="*/ 276 h 383"/>
                <a:gd name="T34" fmla="*/ 28 w 318"/>
                <a:gd name="T35" fmla="*/ 269 h 383"/>
                <a:gd name="T36" fmla="*/ 28 w 318"/>
                <a:gd name="T37" fmla="*/ 255 h 383"/>
                <a:gd name="T38" fmla="*/ 49 w 318"/>
                <a:gd name="T39" fmla="*/ 234 h 383"/>
                <a:gd name="T40" fmla="*/ 113 w 318"/>
                <a:gd name="T41" fmla="*/ 213 h 383"/>
                <a:gd name="T42" fmla="*/ 127 w 318"/>
                <a:gd name="T43" fmla="*/ 199 h 383"/>
                <a:gd name="T44" fmla="*/ 155 w 318"/>
                <a:gd name="T45" fmla="*/ 191 h 383"/>
                <a:gd name="T46" fmla="*/ 240 w 318"/>
                <a:gd name="T47" fmla="*/ 163 h 383"/>
                <a:gd name="T48" fmla="*/ 269 w 318"/>
                <a:gd name="T49" fmla="*/ 149 h 383"/>
                <a:gd name="T50" fmla="*/ 297 w 318"/>
                <a:gd name="T51" fmla="*/ 121 h 383"/>
                <a:gd name="T52" fmla="*/ 304 w 318"/>
                <a:gd name="T53" fmla="*/ 107 h 383"/>
                <a:gd name="T54" fmla="*/ 311 w 318"/>
                <a:gd name="T55" fmla="*/ 107 h 383"/>
                <a:gd name="T56" fmla="*/ 311 w 318"/>
                <a:gd name="T57" fmla="*/ 99 h 383"/>
                <a:gd name="T58" fmla="*/ 318 w 318"/>
                <a:gd name="T59" fmla="*/ 92 h 383"/>
                <a:gd name="T60" fmla="*/ 318 w 318"/>
                <a:gd name="T61" fmla="*/ 71 h 383"/>
                <a:gd name="T62" fmla="*/ 311 w 318"/>
                <a:gd name="T63" fmla="*/ 64 h 383"/>
                <a:gd name="T64" fmla="*/ 304 w 318"/>
                <a:gd name="T65" fmla="*/ 71 h 383"/>
                <a:gd name="T66" fmla="*/ 297 w 318"/>
                <a:gd name="T67" fmla="*/ 71 h 383"/>
                <a:gd name="T68" fmla="*/ 297 w 318"/>
                <a:gd name="T69" fmla="*/ 57 h 383"/>
                <a:gd name="T70" fmla="*/ 304 w 318"/>
                <a:gd name="T71" fmla="*/ 50 h 383"/>
                <a:gd name="T72" fmla="*/ 304 w 318"/>
                <a:gd name="T73" fmla="*/ 36 h 383"/>
                <a:gd name="T74" fmla="*/ 311 w 318"/>
                <a:gd name="T75" fmla="*/ 29 h 383"/>
                <a:gd name="T76" fmla="*/ 311 w 318"/>
                <a:gd name="T77" fmla="*/ 0 h 38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318"/>
                <a:gd name="T118" fmla="*/ 0 h 383"/>
                <a:gd name="T119" fmla="*/ 318 w 318"/>
                <a:gd name="T120" fmla="*/ 383 h 383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318" h="383">
                  <a:moveTo>
                    <a:pt x="35" y="383"/>
                  </a:moveTo>
                  <a:lnTo>
                    <a:pt x="42" y="368"/>
                  </a:lnTo>
                  <a:lnTo>
                    <a:pt x="42" y="326"/>
                  </a:lnTo>
                  <a:lnTo>
                    <a:pt x="49" y="319"/>
                  </a:lnTo>
                  <a:lnTo>
                    <a:pt x="49" y="305"/>
                  </a:lnTo>
                  <a:lnTo>
                    <a:pt x="42" y="298"/>
                  </a:lnTo>
                  <a:lnTo>
                    <a:pt x="42" y="312"/>
                  </a:lnTo>
                  <a:lnTo>
                    <a:pt x="35" y="319"/>
                  </a:lnTo>
                  <a:lnTo>
                    <a:pt x="35" y="326"/>
                  </a:lnTo>
                  <a:lnTo>
                    <a:pt x="14" y="305"/>
                  </a:lnTo>
                  <a:lnTo>
                    <a:pt x="14" y="298"/>
                  </a:lnTo>
                  <a:lnTo>
                    <a:pt x="7" y="291"/>
                  </a:lnTo>
                  <a:lnTo>
                    <a:pt x="0" y="291"/>
                  </a:lnTo>
                  <a:lnTo>
                    <a:pt x="7" y="291"/>
                  </a:lnTo>
                  <a:lnTo>
                    <a:pt x="14" y="283"/>
                  </a:lnTo>
                  <a:lnTo>
                    <a:pt x="21" y="283"/>
                  </a:lnTo>
                  <a:lnTo>
                    <a:pt x="21" y="276"/>
                  </a:lnTo>
                  <a:lnTo>
                    <a:pt x="28" y="269"/>
                  </a:lnTo>
                  <a:lnTo>
                    <a:pt x="28" y="255"/>
                  </a:lnTo>
                  <a:lnTo>
                    <a:pt x="49" y="234"/>
                  </a:lnTo>
                  <a:lnTo>
                    <a:pt x="113" y="213"/>
                  </a:lnTo>
                  <a:lnTo>
                    <a:pt x="127" y="199"/>
                  </a:lnTo>
                  <a:lnTo>
                    <a:pt x="155" y="191"/>
                  </a:lnTo>
                  <a:lnTo>
                    <a:pt x="240" y="163"/>
                  </a:lnTo>
                  <a:lnTo>
                    <a:pt x="269" y="149"/>
                  </a:lnTo>
                  <a:lnTo>
                    <a:pt x="297" y="121"/>
                  </a:lnTo>
                  <a:lnTo>
                    <a:pt x="304" y="107"/>
                  </a:lnTo>
                  <a:lnTo>
                    <a:pt x="311" y="107"/>
                  </a:lnTo>
                  <a:lnTo>
                    <a:pt x="311" y="99"/>
                  </a:lnTo>
                  <a:lnTo>
                    <a:pt x="318" y="92"/>
                  </a:lnTo>
                  <a:lnTo>
                    <a:pt x="318" y="71"/>
                  </a:lnTo>
                  <a:lnTo>
                    <a:pt x="311" y="64"/>
                  </a:lnTo>
                  <a:lnTo>
                    <a:pt x="304" y="71"/>
                  </a:lnTo>
                  <a:lnTo>
                    <a:pt x="297" y="71"/>
                  </a:lnTo>
                  <a:lnTo>
                    <a:pt x="297" y="57"/>
                  </a:lnTo>
                  <a:lnTo>
                    <a:pt x="304" y="50"/>
                  </a:lnTo>
                  <a:lnTo>
                    <a:pt x="304" y="36"/>
                  </a:lnTo>
                  <a:lnTo>
                    <a:pt x="311" y="29"/>
                  </a:lnTo>
                  <a:lnTo>
                    <a:pt x="311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07" name="Freeform 155"/>
            <p:cNvSpPr>
              <a:spLocks/>
            </p:cNvSpPr>
            <p:nvPr/>
          </p:nvSpPr>
          <p:spPr bwMode="auto">
            <a:xfrm>
              <a:off x="4904" y="2573"/>
              <a:ext cx="127" cy="424"/>
            </a:xfrm>
            <a:custGeom>
              <a:avLst/>
              <a:gdLst>
                <a:gd name="T0" fmla="*/ 85 w 127"/>
                <a:gd name="T1" fmla="*/ 424 h 424"/>
                <a:gd name="T2" fmla="*/ 92 w 127"/>
                <a:gd name="T3" fmla="*/ 417 h 424"/>
                <a:gd name="T4" fmla="*/ 92 w 127"/>
                <a:gd name="T5" fmla="*/ 403 h 424"/>
                <a:gd name="T6" fmla="*/ 85 w 127"/>
                <a:gd name="T7" fmla="*/ 396 h 424"/>
                <a:gd name="T8" fmla="*/ 85 w 127"/>
                <a:gd name="T9" fmla="*/ 361 h 424"/>
                <a:gd name="T10" fmla="*/ 92 w 127"/>
                <a:gd name="T11" fmla="*/ 354 h 424"/>
                <a:gd name="T12" fmla="*/ 92 w 127"/>
                <a:gd name="T13" fmla="*/ 332 h 424"/>
                <a:gd name="T14" fmla="*/ 85 w 127"/>
                <a:gd name="T15" fmla="*/ 325 h 424"/>
                <a:gd name="T16" fmla="*/ 85 w 127"/>
                <a:gd name="T17" fmla="*/ 318 h 424"/>
                <a:gd name="T18" fmla="*/ 78 w 127"/>
                <a:gd name="T19" fmla="*/ 325 h 424"/>
                <a:gd name="T20" fmla="*/ 78 w 127"/>
                <a:gd name="T21" fmla="*/ 332 h 424"/>
                <a:gd name="T22" fmla="*/ 71 w 127"/>
                <a:gd name="T23" fmla="*/ 332 h 424"/>
                <a:gd name="T24" fmla="*/ 71 w 127"/>
                <a:gd name="T25" fmla="*/ 311 h 424"/>
                <a:gd name="T26" fmla="*/ 64 w 127"/>
                <a:gd name="T27" fmla="*/ 297 h 424"/>
                <a:gd name="T28" fmla="*/ 64 w 127"/>
                <a:gd name="T29" fmla="*/ 290 h 424"/>
                <a:gd name="T30" fmla="*/ 57 w 127"/>
                <a:gd name="T31" fmla="*/ 283 h 424"/>
                <a:gd name="T32" fmla="*/ 57 w 127"/>
                <a:gd name="T33" fmla="*/ 262 h 424"/>
                <a:gd name="T34" fmla="*/ 50 w 127"/>
                <a:gd name="T35" fmla="*/ 248 h 424"/>
                <a:gd name="T36" fmla="*/ 43 w 127"/>
                <a:gd name="T37" fmla="*/ 240 h 424"/>
                <a:gd name="T38" fmla="*/ 43 w 127"/>
                <a:gd name="T39" fmla="*/ 226 h 424"/>
                <a:gd name="T40" fmla="*/ 35 w 127"/>
                <a:gd name="T41" fmla="*/ 219 h 424"/>
                <a:gd name="T42" fmla="*/ 43 w 127"/>
                <a:gd name="T43" fmla="*/ 212 h 424"/>
                <a:gd name="T44" fmla="*/ 43 w 127"/>
                <a:gd name="T45" fmla="*/ 191 h 424"/>
                <a:gd name="T46" fmla="*/ 35 w 127"/>
                <a:gd name="T47" fmla="*/ 184 h 424"/>
                <a:gd name="T48" fmla="*/ 28 w 127"/>
                <a:gd name="T49" fmla="*/ 184 h 424"/>
                <a:gd name="T50" fmla="*/ 28 w 127"/>
                <a:gd name="T51" fmla="*/ 177 h 424"/>
                <a:gd name="T52" fmla="*/ 14 w 127"/>
                <a:gd name="T53" fmla="*/ 177 h 424"/>
                <a:gd name="T54" fmla="*/ 14 w 127"/>
                <a:gd name="T55" fmla="*/ 170 h 424"/>
                <a:gd name="T56" fmla="*/ 7 w 127"/>
                <a:gd name="T57" fmla="*/ 163 h 424"/>
                <a:gd name="T58" fmla="*/ 7 w 127"/>
                <a:gd name="T59" fmla="*/ 156 h 424"/>
                <a:gd name="T60" fmla="*/ 0 w 127"/>
                <a:gd name="T61" fmla="*/ 156 h 424"/>
                <a:gd name="T62" fmla="*/ 0 w 127"/>
                <a:gd name="T63" fmla="*/ 127 h 424"/>
                <a:gd name="T64" fmla="*/ 7 w 127"/>
                <a:gd name="T65" fmla="*/ 120 h 424"/>
                <a:gd name="T66" fmla="*/ 7 w 127"/>
                <a:gd name="T67" fmla="*/ 78 h 424"/>
                <a:gd name="T68" fmla="*/ 21 w 127"/>
                <a:gd name="T69" fmla="*/ 92 h 424"/>
                <a:gd name="T70" fmla="*/ 35 w 127"/>
                <a:gd name="T71" fmla="*/ 85 h 424"/>
                <a:gd name="T72" fmla="*/ 57 w 127"/>
                <a:gd name="T73" fmla="*/ 64 h 424"/>
                <a:gd name="T74" fmla="*/ 71 w 127"/>
                <a:gd name="T75" fmla="*/ 57 h 424"/>
                <a:gd name="T76" fmla="*/ 78 w 127"/>
                <a:gd name="T77" fmla="*/ 42 h 424"/>
                <a:gd name="T78" fmla="*/ 85 w 127"/>
                <a:gd name="T79" fmla="*/ 35 h 424"/>
                <a:gd name="T80" fmla="*/ 92 w 127"/>
                <a:gd name="T81" fmla="*/ 21 h 424"/>
                <a:gd name="T82" fmla="*/ 106 w 127"/>
                <a:gd name="T83" fmla="*/ 14 h 424"/>
                <a:gd name="T84" fmla="*/ 120 w 127"/>
                <a:gd name="T85" fmla="*/ 0 h 424"/>
                <a:gd name="T86" fmla="*/ 127 w 127"/>
                <a:gd name="T87" fmla="*/ 0 h 42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7"/>
                <a:gd name="T133" fmla="*/ 0 h 424"/>
                <a:gd name="T134" fmla="*/ 127 w 127"/>
                <a:gd name="T135" fmla="*/ 424 h 424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7" h="424">
                  <a:moveTo>
                    <a:pt x="85" y="424"/>
                  </a:moveTo>
                  <a:lnTo>
                    <a:pt x="92" y="417"/>
                  </a:lnTo>
                  <a:lnTo>
                    <a:pt x="92" y="403"/>
                  </a:lnTo>
                  <a:lnTo>
                    <a:pt x="85" y="396"/>
                  </a:lnTo>
                  <a:lnTo>
                    <a:pt x="85" y="361"/>
                  </a:lnTo>
                  <a:lnTo>
                    <a:pt x="92" y="354"/>
                  </a:lnTo>
                  <a:lnTo>
                    <a:pt x="92" y="332"/>
                  </a:lnTo>
                  <a:lnTo>
                    <a:pt x="85" y="325"/>
                  </a:lnTo>
                  <a:lnTo>
                    <a:pt x="85" y="318"/>
                  </a:lnTo>
                  <a:lnTo>
                    <a:pt x="78" y="325"/>
                  </a:lnTo>
                  <a:lnTo>
                    <a:pt x="78" y="332"/>
                  </a:lnTo>
                  <a:lnTo>
                    <a:pt x="71" y="332"/>
                  </a:lnTo>
                  <a:lnTo>
                    <a:pt x="71" y="311"/>
                  </a:lnTo>
                  <a:lnTo>
                    <a:pt x="64" y="297"/>
                  </a:lnTo>
                  <a:lnTo>
                    <a:pt x="64" y="290"/>
                  </a:lnTo>
                  <a:lnTo>
                    <a:pt x="57" y="283"/>
                  </a:lnTo>
                  <a:lnTo>
                    <a:pt x="57" y="262"/>
                  </a:lnTo>
                  <a:lnTo>
                    <a:pt x="50" y="248"/>
                  </a:lnTo>
                  <a:lnTo>
                    <a:pt x="43" y="240"/>
                  </a:lnTo>
                  <a:lnTo>
                    <a:pt x="43" y="226"/>
                  </a:lnTo>
                  <a:lnTo>
                    <a:pt x="35" y="219"/>
                  </a:lnTo>
                  <a:lnTo>
                    <a:pt x="43" y="212"/>
                  </a:lnTo>
                  <a:lnTo>
                    <a:pt x="43" y="191"/>
                  </a:lnTo>
                  <a:lnTo>
                    <a:pt x="35" y="184"/>
                  </a:lnTo>
                  <a:lnTo>
                    <a:pt x="28" y="184"/>
                  </a:lnTo>
                  <a:lnTo>
                    <a:pt x="28" y="177"/>
                  </a:lnTo>
                  <a:lnTo>
                    <a:pt x="14" y="177"/>
                  </a:lnTo>
                  <a:lnTo>
                    <a:pt x="14" y="170"/>
                  </a:lnTo>
                  <a:lnTo>
                    <a:pt x="7" y="163"/>
                  </a:lnTo>
                  <a:lnTo>
                    <a:pt x="7" y="156"/>
                  </a:lnTo>
                  <a:lnTo>
                    <a:pt x="0" y="156"/>
                  </a:lnTo>
                  <a:lnTo>
                    <a:pt x="0" y="127"/>
                  </a:lnTo>
                  <a:lnTo>
                    <a:pt x="7" y="120"/>
                  </a:lnTo>
                  <a:lnTo>
                    <a:pt x="7" y="78"/>
                  </a:lnTo>
                  <a:lnTo>
                    <a:pt x="21" y="92"/>
                  </a:lnTo>
                  <a:lnTo>
                    <a:pt x="35" y="85"/>
                  </a:lnTo>
                  <a:lnTo>
                    <a:pt x="57" y="64"/>
                  </a:lnTo>
                  <a:lnTo>
                    <a:pt x="71" y="57"/>
                  </a:lnTo>
                  <a:lnTo>
                    <a:pt x="78" y="42"/>
                  </a:lnTo>
                  <a:lnTo>
                    <a:pt x="85" y="35"/>
                  </a:lnTo>
                  <a:lnTo>
                    <a:pt x="92" y="21"/>
                  </a:lnTo>
                  <a:lnTo>
                    <a:pt x="106" y="14"/>
                  </a:lnTo>
                  <a:lnTo>
                    <a:pt x="120" y="0"/>
                  </a:lnTo>
                  <a:lnTo>
                    <a:pt x="127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08" name="Freeform 156"/>
            <p:cNvSpPr>
              <a:spLocks/>
            </p:cNvSpPr>
            <p:nvPr/>
          </p:nvSpPr>
          <p:spPr bwMode="auto">
            <a:xfrm>
              <a:off x="5031" y="2134"/>
              <a:ext cx="517" cy="439"/>
            </a:xfrm>
            <a:custGeom>
              <a:avLst/>
              <a:gdLst>
                <a:gd name="T0" fmla="*/ 0 w 517"/>
                <a:gd name="T1" fmla="*/ 439 h 439"/>
                <a:gd name="T2" fmla="*/ 7 w 517"/>
                <a:gd name="T3" fmla="*/ 432 h 439"/>
                <a:gd name="T4" fmla="*/ 36 w 517"/>
                <a:gd name="T5" fmla="*/ 432 h 439"/>
                <a:gd name="T6" fmla="*/ 50 w 517"/>
                <a:gd name="T7" fmla="*/ 418 h 439"/>
                <a:gd name="T8" fmla="*/ 50 w 517"/>
                <a:gd name="T9" fmla="*/ 404 h 439"/>
                <a:gd name="T10" fmla="*/ 57 w 517"/>
                <a:gd name="T11" fmla="*/ 404 h 439"/>
                <a:gd name="T12" fmla="*/ 57 w 517"/>
                <a:gd name="T13" fmla="*/ 396 h 439"/>
                <a:gd name="T14" fmla="*/ 71 w 517"/>
                <a:gd name="T15" fmla="*/ 389 h 439"/>
                <a:gd name="T16" fmla="*/ 85 w 517"/>
                <a:gd name="T17" fmla="*/ 375 h 439"/>
                <a:gd name="T18" fmla="*/ 92 w 517"/>
                <a:gd name="T19" fmla="*/ 361 h 439"/>
                <a:gd name="T20" fmla="*/ 99 w 517"/>
                <a:gd name="T21" fmla="*/ 361 h 439"/>
                <a:gd name="T22" fmla="*/ 107 w 517"/>
                <a:gd name="T23" fmla="*/ 354 h 439"/>
                <a:gd name="T24" fmla="*/ 107 w 517"/>
                <a:gd name="T25" fmla="*/ 347 h 439"/>
                <a:gd name="T26" fmla="*/ 128 w 517"/>
                <a:gd name="T27" fmla="*/ 326 h 439"/>
                <a:gd name="T28" fmla="*/ 128 w 517"/>
                <a:gd name="T29" fmla="*/ 319 h 439"/>
                <a:gd name="T30" fmla="*/ 142 w 517"/>
                <a:gd name="T31" fmla="*/ 312 h 439"/>
                <a:gd name="T32" fmla="*/ 149 w 517"/>
                <a:gd name="T33" fmla="*/ 304 h 439"/>
                <a:gd name="T34" fmla="*/ 170 w 517"/>
                <a:gd name="T35" fmla="*/ 297 h 439"/>
                <a:gd name="T36" fmla="*/ 184 w 517"/>
                <a:gd name="T37" fmla="*/ 283 h 439"/>
                <a:gd name="T38" fmla="*/ 248 w 517"/>
                <a:gd name="T39" fmla="*/ 262 h 439"/>
                <a:gd name="T40" fmla="*/ 262 w 517"/>
                <a:gd name="T41" fmla="*/ 255 h 439"/>
                <a:gd name="T42" fmla="*/ 283 w 517"/>
                <a:gd name="T43" fmla="*/ 248 h 439"/>
                <a:gd name="T44" fmla="*/ 298 w 517"/>
                <a:gd name="T45" fmla="*/ 248 h 439"/>
                <a:gd name="T46" fmla="*/ 326 w 517"/>
                <a:gd name="T47" fmla="*/ 234 h 439"/>
                <a:gd name="T48" fmla="*/ 333 w 517"/>
                <a:gd name="T49" fmla="*/ 234 h 439"/>
                <a:gd name="T50" fmla="*/ 333 w 517"/>
                <a:gd name="T51" fmla="*/ 227 h 439"/>
                <a:gd name="T52" fmla="*/ 340 w 517"/>
                <a:gd name="T53" fmla="*/ 220 h 439"/>
                <a:gd name="T54" fmla="*/ 347 w 517"/>
                <a:gd name="T55" fmla="*/ 220 h 439"/>
                <a:gd name="T56" fmla="*/ 354 w 517"/>
                <a:gd name="T57" fmla="*/ 212 h 439"/>
                <a:gd name="T58" fmla="*/ 397 w 517"/>
                <a:gd name="T59" fmla="*/ 191 h 439"/>
                <a:gd name="T60" fmla="*/ 404 w 517"/>
                <a:gd name="T61" fmla="*/ 184 h 439"/>
                <a:gd name="T62" fmla="*/ 411 w 517"/>
                <a:gd name="T63" fmla="*/ 184 h 439"/>
                <a:gd name="T64" fmla="*/ 411 w 517"/>
                <a:gd name="T65" fmla="*/ 177 h 439"/>
                <a:gd name="T66" fmla="*/ 418 w 517"/>
                <a:gd name="T67" fmla="*/ 170 h 439"/>
                <a:gd name="T68" fmla="*/ 418 w 517"/>
                <a:gd name="T69" fmla="*/ 163 h 439"/>
                <a:gd name="T70" fmla="*/ 425 w 517"/>
                <a:gd name="T71" fmla="*/ 163 h 439"/>
                <a:gd name="T72" fmla="*/ 432 w 517"/>
                <a:gd name="T73" fmla="*/ 156 h 439"/>
                <a:gd name="T74" fmla="*/ 432 w 517"/>
                <a:gd name="T75" fmla="*/ 149 h 439"/>
                <a:gd name="T76" fmla="*/ 439 w 517"/>
                <a:gd name="T77" fmla="*/ 135 h 439"/>
                <a:gd name="T78" fmla="*/ 446 w 517"/>
                <a:gd name="T79" fmla="*/ 128 h 439"/>
                <a:gd name="T80" fmla="*/ 453 w 517"/>
                <a:gd name="T81" fmla="*/ 113 h 439"/>
                <a:gd name="T82" fmla="*/ 467 w 517"/>
                <a:gd name="T83" fmla="*/ 99 h 439"/>
                <a:gd name="T84" fmla="*/ 481 w 517"/>
                <a:gd name="T85" fmla="*/ 92 h 439"/>
                <a:gd name="T86" fmla="*/ 488 w 517"/>
                <a:gd name="T87" fmla="*/ 78 h 439"/>
                <a:gd name="T88" fmla="*/ 496 w 517"/>
                <a:gd name="T89" fmla="*/ 71 h 439"/>
                <a:gd name="T90" fmla="*/ 496 w 517"/>
                <a:gd name="T91" fmla="*/ 50 h 439"/>
                <a:gd name="T92" fmla="*/ 488 w 517"/>
                <a:gd name="T93" fmla="*/ 50 h 439"/>
                <a:gd name="T94" fmla="*/ 488 w 517"/>
                <a:gd name="T95" fmla="*/ 43 h 439"/>
                <a:gd name="T96" fmla="*/ 496 w 517"/>
                <a:gd name="T97" fmla="*/ 43 h 439"/>
                <a:gd name="T98" fmla="*/ 496 w 517"/>
                <a:gd name="T99" fmla="*/ 36 h 439"/>
                <a:gd name="T100" fmla="*/ 503 w 517"/>
                <a:gd name="T101" fmla="*/ 36 h 439"/>
                <a:gd name="T102" fmla="*/ 503 w 517"/>
                <a:gd name="T103" fmla="*/ 21 h 439"/>
                <a:gd name="T104" fmla="*/ 510 w 517"/>
                <a:gd name="T105" fmla="*/ 14 h 439"/>
                <a:gd name="T106" fmla="*/ 517 w 517"/>
                <a:gd name="T107" fmla="*/ 14 h 439"/>
                <a:gd name="T108" fmla="*/ 517 w 517"/>
                <a:gd name="T109" fmla="*/ 0 h 4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17"/>
                <a:gd name="T166" fmla="*/ 0 h 439"/>
                <a:gd name="T167" fmla="*/ 517 w 517"/>
                <a:gd name="T168" fmla="*/ 439 h 43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17" h="439">
                  <a:moveTo>
                    <a:pt x="0" y="439"/>
                  </a:moveTo>
                  <a:lnTo>
                    <a:pt x="7" y="432"/>
                  </a:lnTo>
                  <a:lnTo>
                    <a:pt x="36" y="432"/>
                  </a:lnTo>
                  <a:lnTo>
                    <a:pt x="50" y="418"/>
                  </a:lnTo>
                  <a:lnTo>
                    <a:pt x="50" y="404"/>
                  </a:lnTo>
                  <a:lnTo>
                    <a:pt x="57" y="404"/>
                  </a:lnTo>
                  <a:lnTo>
                    <a:pt x="57" y="396"/>
                  </a:lnTo>
                  <a:lnTo>
                    <a:pt x="71" y="389"/>
                  </a:lnTo>
                  <a:lnTo>
                    <a:pt x="85" y="375"/>
                  </a:lnTo>
                  <a:lnTo>
                    <a:pt x="92" y="361"/>
                  </a:lnTo>
                  <a:lnTo>
                    <a:pt x="99" y="361"/>
                  </a:lnTo>
                  <a:lnTo>
                    <a:pt x="107" y="354"/>
                  </a:lnTo>
                  <a:lnTo>
                    <a:pt x="107" y="347"/>
                  </a:lnTo>
                  <a:lnTo>
                    <a:pt x="128" y="326"/>
                  </a:lnTo>
                  <a:lnTo>
                    <a:pt x="128" y="319"/>
                  </a:lnTo>
                  <a:lnTo>
                    <a:pt x="142" y="312"/>
                  </a:lnTo>
                  <a:lnTo>
                    <a:pt x="149" y="304"/>
                  </a:lnTo>
                  <a:lnTo>
                    <a:pt x="170" y="297"/>
                  </a:lnTo>
                  <a:lnTo>
                    <a:pt x="184" y="283"/>
                  </a:lnTo>
                  <a:lnTo>
                    <a:pt x="248" y="262"/>
                  </a:lnTo>
                  <a:lnTo>
                    <a:pt x="262" y="255"/>
                  </a:lnTo>
                  <a:lnTo>
                    <a:pt x="283" y="248"/>
                  </a:lnTo>
                  <a:lnTo>
                    <a:pt x="298" y="248"/>
                  </a:lnTo>
                  <a:lnTo>
                    <a:pt x="326" y="234"/>
                  </a:lnTo>
                  <a:lnTo>
                    <a:pt x="333" y="234"/>
                  </a:lnTo>
                  <a:lnTo>
                    <a:pt x="333" y="227"/>
                  </a:lnTo>
                  <a:lnTo>
                    <a:pt x="340" y="220"/>
                  </a:lnTo>
                  <a:lnTo>
                    <a:pt x="347" y="220"/>
                  </a:lnTo>
                  <a:lnTo>
                    <a:pt x="354" y="212"/>
                  </a:lnTo>
                  <a:lnTo>
                    <a:pt x="397" y="191"/>
                  </a:lnTo>
                  <a:lnTo>
                    <a:pt x="404" y="184"/>
                  </a:lnTo>
                  <a:lnTo>
                    <a:pt x="411" y="184"/>
                  </a:lnTo>
                  <a:lnTo>
                    <a:pt x="411" y="177"/>
                  </a:lnTo>
                  <a:lnTo>
                    <a:pt x="418" y="170"/>
                  </a:lnTo>
                  <a:lnTo>
                    <a:pt x="418" y="163"/>
                  </a:lnTo>
                  <a:lnTo>
                    <a:pt x="425" y="163"/>
                  </a:lnTo>
                  <a:lnTo>
                    <a:pt x="432" y="156"/>
                  </a:lnTo>
                  <a:lnTo>
                    <a:pt x="432" y="149"/>
                  </a:lnTo>
                  <a:lnTo>
                    <a:pt x="439" y="135"/>
                  </a:lnTo>
                  <a:lnTo>
                    <a:pt x="446" y="128"/>
                  </a:lnTo>
                  <a:lnTo>
                    <a:pt x="453" y="113"/>
                  </a:lnTo>
                  <a:lnTo>
                    <a:pt x="467" y="99"/>
                  </a:lnTo>
                  <a:lnTo>
                    <a:pt x="481" y="92"/>
                  </a:lnTo>
                  <a:lnTo>
                    <a:pt x="488" y="78"/>
                  </a:lnTo>
                  <a:lnTo>
                    <a:pt x="496" y="71"/>
                  </a:lnTo>
                  <a:lnTo>
                    <a:pt x="496" y="50"/>
                  </a:lnTo>
                  <a:lnTo>
                    <a:pt x="488" y="50"/>
                  </a:lnTo>
                  <a:lnTo>
                    <a:pt x="488" y="43"/>
                  </a:lnTo>
                  <a:lnTo>
                    <a:pt x="496" y="43"/>
                  </a:lnTo>
                  <a:lnTo>
                    <a:pt x="496" y="36"/>
                  </a:lnTo>
                  <a:lnTo>
                    <a:pt x="503" y="36"/>
                  </a:lnTo>
                  <a:lnTo>
                    <a:pt x="503" y="21"/>
                  </a:lnTo>
                  <a:lnTo>
                    <a:pt x="510" y="14"/>
                  </a:lnTo>
                  <a:lnTo>
                    <a:pt x="517" y="14"/>
                  </a:lnTo>
                  <a:lnTo>
                    <a:pt x="517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09" name="Freeform 157"/>
            <p:cNvSpPr>
              <a:spLocks/>
            </p:cNvSpPr>
            <p:nvPr/>
          </p:nvSpPr>
          <p:spPr bwMode="auto">
            <a:xfrm>
              <a:off x="5498" y="1710"/>
              <a:ext cx="50" cy="431"/>
            </a:xfrm>
            <a:custGeom>
              <a:avLst/>
              <a:gdLst>
                <a:gd name="T0" fmla="*/ 50 w 50"/>
                <a:gd name="T1" fmla="*/ 431 h 431"/>
                <a:gd name="T2" fmla="*/ 50 w 50"/>
                <a:gd name="T3" fmla="*/ 403 h 431"/>
                <a:gd name="T4" fmla="*/ 43 w 50"/>
                <a:gd name="T5" fmla="*/ 403 h 431"/>
                <a:gd name="T6" fmla="*/ 36 w 50"/>
                <a:gd name="T7" fmla="*/ 410 h 431"/>
                <a:gd name="T8" fmla="*/ 29 w 50"/>
                <a:gd name="T9" fmla="*/ 410 h 431"/>
                <a:gd name="T10" fmla="*/ 29 w 50"/>
                <a:gd name="T11" fmla="*/ 396 h 431"/>
                <a:gd name="T12" fmla="*/ 36 w 50"/>
                <a:gd name="T13" fmla="*/ 389 h 431"/>
                <a:gd name="T14" fmla="*/ 36 w 50"/>
                <a:gd name="T15" fmla="*/ 375 h 431"/>
                <a:gd name="T16" fmla="*/ 29 w 50"/>
                <a:gd name="T17" fmla="*/ 382 h 431"/>
                <a:gd name="T18" fmla="*/ 21 w 50"/>
                <a:gd name="T19" fmla="*/ 382 h 431"/>
                <a:gd name="T20" fmla="*/ 21 w 50"/>
                <a:gd name="T21" fmla="*/ 318 h 431"/>
                <a:gd name="T22" fmla="*/ 14 w 50"/>
                <a:gd name="T23" fmla="*/ 311 h 431"/>
                <a:gd name="T24" fmla="*/ 14 w 50"/>
                <a:gd name="T25" fmla="*/ 304 h 431"/>
                <a:gd name="T26" fmla="*/ 21 w 50"/>
                <a:gd name="T27" fmla="*/ 297 h 431"/>
                <a:gd name="T28" fmla="*/ 21 w 50"/>
                <a:gd name="T29" fmla="*/ 254 h 431"/>
                <a:gd name="T30" fmla="*/ 14 w 50"/>
                <a:gd name="T31" fmla="*/ 254 h 431"/>
                <a:gd name="T32" fmla="*/ 7 w 50"/>
                <a:gd name="T33" fmla="*/ 247 h 431"/>
                <a:gd name="T34" fmla="*/ 14 w 50"/>
                <a:gd name="T35" fmla="*/ 247 h 431"/>
                <a:gd name="T36" fmla="*/ 21 w 50"/>
                <a:gd name="T37" fmla="*/ 240 h 431"/>
                <a:gd name="T38" fmla="*/ 21 w 50"/>
                <a:gd name="T39" fmla="*/ 212 h 431"/>
                <a:gd name="T40" fmla="*/ 7 w 50"/>
                <a:gd name="T41" fmla="*/ 212 h 431"/>
                <a:gd name="T42" fmla="*/ 7 w 50"/>
                <a:gd name="T43" fmla="*/ 198 h 431"/>
                <a:gd name="T44" fmla="*/ 14 w 50"/>
                <a:gd name="T45" fmla="*/ 184 h 431"/>
                <a:gd name="T46" fmla="*/ 14 w 50"/>
                <a:gd name="T47" fmla="*/ 170 h 431"/>
                <a:gd name="T48" fmla="*/ 7 w 50"/>
                <a:gd name="T49" fmla="*/ 155 h 431"/>
                <a:gd name="T50" fmla="*/ 14 w 50"/>
                <a:gd name="T51" fmla="*/ 148 h 431"/>
                <a:gd name="T52" fmla="*/ 14 w 50"/>
                <a:gd name="T53" fmla="*/ 127 h 431"/>
                <a:gd name="T54" fmla="*/ 7 w 50"/>
                <a:gd name="T55" fmla="*/ 120 h 431"/>
                <a:gd name="T56" fmla="*/ 7 w 50"/>
                <a:gd name="T57" fmla="*/ 92 h 431"/>
                <a:gd name="T58" fmla="*/ 0 w 50"/>
                <a:gd name="T59" fmla="*/ 85 h 431"/>
                <a:gd name="T60" fmla="*/ 14 w 50"/>
                <a:gd name="T61" fmla="*/ 70 h 431"/>
                <a:gd name="T62" fmla="*/ 14 w 50"/>
                <a:gd name="T63" fmla="*/ 63 h 431"/>
                <a:gd name="T64" fmla="*/ 21 w 50"/>
                <a:gd name="T65" fmla="*/ 56 h 431"/>
                <a:gd name="T66" fmla="*/ 7 w 50"/>
                <a:gd name="T67" fmla="*/ 49 h 431"/>
                <a:gd name="T68" fmla="*/ 21 w 50"/>
                <a:gd name="T69" fmla="*/ 42 h 431"/>
                <a:gd name="T70" fmla="*/ 29 w 50"/>
                <a:gd name="T71" fmla="*/ 35 h 431"/>
                <a:gd name="T72" fmla="*/ 21 w 50"/>
                <a:gd name="T73" fmla="*/ 28 h 431"/>
                <a:gd name="T74" fmla="*/ 21 w 50"/>
                <a:gd name="T75" fmla="*/ 14 h 431"/>
                <a:gd name="T76" fmla="*/ 14 w 50"/>
                <a:gd name="T77" fmla="*/ 7 h 431"/>
                <a:gd name="T78" fmla="*/ 14 w 50"/>
                <a:gd name="T79" fmla="*/ 0 h 431"/>
                <a:gd name="T80" fmla="*/ 7 w 50"/>
                <a:gd name="T81" fmla="*/ 0 h 43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0"/>
                <a:gd name="T124" fmla="*/ 0 h 431"/>
                <a:gd name="T125" fmla="*/ 50 w 50"/>
                <a:gd name="T126" fmla="*/ 431 h 431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0" h="431">
                  <a:moveTo>
                    <a:pt x="50" y="431"/>
                  </a:moveTo>
                  <a:lnTo>
                    <a:pt x="50" y="403"/>
                  </a:lnTo>
                  <a:lnTo>
                    <a:pt x="43" y="403"/>
                  </a:lnTo>
                  <a:lnTo>
                    <a:pt x="36" y="410"/>
                  </a:lnTo>
                  <a:lnTo>
                    <a:pt x="29" y="410"/>
                  </a:lnTo>
                  <a:lnTo>
                    <a:pt x="29" y="396"/>
                  </a:lnTo>
                  <a:lnTo>
                    <a:pt x="36" y="389"/>
                  </a:lnTo>
                  <a:lnTo>
                    <a:pt x="36" y="375"/>
                  </a:lnTo>
                  <a:lnTo>
                    <a:pt x="29" y="382"/>
                  </a:lnTo>
                  <a:lnTo>
                    <a:pt x="21" y="382"/>
                  </a:lnTo>
                  <a:lnTo>
                    <a:pt x="21" y="318"/>
                  </a:lnTo>
                  <a:lnTo>
                    <a:pt x="14" y="311"/>
                  </a:lnTo>
                  <a:lnTo>
                    <a:pt x="14" y="304"/>
                  </a:lnTo>
                  <a:lnTo>
                    <a:pt x="21" y="297"/>
                  </a:lnTo>
                  <a:lnTo>
                    <a:pt x="21" y="254"/>
                  </a:lnTo>
                  <a:lnTo>
                    <a:pt x="14" y="254"/>
                  </a:lnTo>
                  <a:lnTo>
                    <a:pt x="7" y="247"/>
                  </a:lnTo>
                  <a:lnTo>
                    <a:pt x="14" y="247"/>
                  </a:lnTo>
                  <a:lnTo>
                    <a:pt x="21" y="240"/>
                  </a:lnTo>
                  <a:lnTo>
                    <a:pt x="21" y="212"/>
                  </a:lnTo>
                  <a:lnTo>
                    <a:pt x="7" y="212"/>
                  </a:lnTo>
                  <a:lnTo>
                    <a:pt x="7" y="198"/>
                  </a:lnTo>
                  <a:lnTo>
                    <a:pt x="14" y="184"/>
                  </a:lnTo>
                  <a:lnTo>
                    <a:pt x="14" y="170"/>
                  </a:lnTo>
                  <a:lnTo>
                    <a:pt x="7" y="155"/>
                  </a:lnTo>
                  <a:lnTo>
                    <a:pt x="14" y="148"/>
                  </a:lnTo>
                  <a:lnTo>
                    <a:pt x="14" y="127"/>
                  </a:lnTo>
                  <a:lnTo>
                    <a:pt x="7" y="120"/>
                  </a:lnTo>
                  <a:lnTo>
                    <a:pt x="7" y="92"/>
                  </a:lnTo>
                  <a:lnTo>
                    <a:pt x="0" y="85"/>
                  </a:lnTo>
                  <a:lnTo>
                    <a:pt x="14" y="70"/>
                  </a:lnTo>
                  <a:lnTo>
                    <a:pt x="14" y="63"/>
                  </a:lnTo>
                  <a:lnTo>
                    <a:pt x="21" y="56"/>
                  </a:lnTo>
                  <a:lnTo>
                    <a:pt x="7" y="49"/>
                  </a:lnTo>
                  <a:lnTo>
                    <a:pt x="21" y="42"/>
                  </a:lnTo>
                  <a:lnTo>
                    <a:pt x="29" y="35"/>
                  </a:lnTo>
                  <a:lnTo>
                    <a:pt x="21" y="28"/>
                  </a:lnTo>
                  <a:lnTo>
                    <a:pt x="21" y="14"/>
                  </a:lnTo>
                  <a:lnTo>
                    <a:pt x="14" y="7"/>
                  </a:lnTo>
                  <a:lnTo>
                    <a:pt x="14" y="0"/>
                  </a:lnTo>
                  <a:lnTo>
                    <a:pt x="7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10" name="Freeform 158"/>
            <p:cNvSpPr>
              <a:spLocks/>
            </p:cNvSpPr>
            <p:nvPr/>
          </p:nvSpPr>
          <p:spPr bwMode="auto">
            <a:xfrm>
              <a:off x="5336" y="1292"/>
              <a:ext cx="169" cy="418"/>
            </a:xfrm>
            <a:custGeom>
              <a:avLst/>
              <a:gdLst>
                <a:gd name="T0" fmla="*/ 169 w 169"/>
                <a:gd name="T1" fmla="*/ 418 h 418"/>
                <a:gd name="T2" fmla="*/ 169 w 169"/>
                <a:gd name="T3" fmla="*/ 411 h 418"/>
                <a:gd name="T4" fmla="*/ 155 w 169"/>
                <a:gd name="T5" fmla="*/ 396 h 418"/>
                <a:gd name="T6" fmla="*/ 134 w 169"/>
                <a:gd name="T7" fmla="*/ 396 h 418"/>
                <a:gd name="T8" fmla="*/ 134 w 169"/>
                <a:gd name="T9" fmla="*/ 382 h 418"/>
                <a:gd name="T10" fmla="*/ 120 w 169"/>
                <a:gd name="T11" fmla="*/ 382 h 418"/>
                <a:gd name="T12" fmla="*/ 120 w 169"/>
                <a:gd name="T13" fmla="*/ 375 h 418"/>
                <a:gd name="T14" fmla="*/ 113 w 169"/>
                <a:gd name="T15" fmla="*/ 368 h 418"/>
                <a:gd name="T16" fmla="*/ 92 w 169"/>
                <a:gd name="T17" fmla="*/ 368 h 418"/>
                <a:gd name="T18" fmla="*/ 92 w 169"/>
                <a:gd name="T19" fmla="*/ 361 h 418"/>
                <a:gd name="T20" fmla="*/ 106 w 169"/>
                <a:gd name="T21" fmla="*/ 354 h 418"/>
                <a:gd name="T22" fmla="*/ 92 w 169"/>
                <a:gd name="T23" fmla="*/ 340 h 418"/>
                <a:gd name="T24" fmla="*/ 92 w 169"/>
                <a:gd name="T25" fmla="*/ 319 h 418"/>
                <a:gd name="T26" fmla="*/ 84 w 169"/>
                <a:gd name="T27" fmla="*/ 312 h 418"/>
                <a:gd name="T28" fmla="*/ 84 w 169"/>
                <a:gd name="T29" fmla="*/ 276 h 418"/>
                <a:gd name="T30" fmla="*/ 77 w 169"/>
                <a:gd name="T31" fmla="*/ 269 h 418"/>
                <a:gd name="T32" fmla="*/ 77 w 169"/>
                <a:gd name="T33" fmla="*/ 262 h 418"/>
                <a:gd name="T34" fmla="*/ 63 w 169"/>
                <a:gd name="T35" fmla="*/ 248 h 418"/>
                <a:gd name="T36" fmla="*/ 56 w 169"/>
                <a:gd name="T37" fmla="*/ 234 h 418"/>
                <a:gd name="T38" fmla="*/ 56 w 169"/>
                <a:gd name="T39" fmla="*/ 227 h 418"/>
                <a:gd name="T40" fmla="*/ 49 w 169"/>
                <a:gd name="T41" fmla="*/ 220 h 418"/>
                <a:gd name="T42" fmla="*/ 49 w 169"/>
                <a:gd name="T43" fmla="*/ 191 h 418"/>
                <a:gd name="T44" fmla="*/ 63 w 169"/>
                <a:gd name="T45" fmla="*/ 177 h 418"/>
                <a:gd name="T46" fmla="*/ 63 w 169"/>
                <a:gd name="T47" fmla="*/ 142 h 418"/>
                <a:gd name="T48" fmla="*/ 49 w 169"/>
                <a:gd name="T49" fmla="*/ 142 h 418"/>
                <a:gd name="T50" fmla="*/ 49 w 169"/>
                <a:gd name="T51" fmla="*/ 106 h 418"/>
                <a:gd name="T52" fmla="*/ 63 w 169"/>
                <a:gd name="T53" fmla="*/ 92 h 418"/>
                <a:gd name="T54" fmla="*/ 63 w 169"/>
                <a:gd name="T55" fmla="*/ 78 h 418"/>
                <a:gd name="T56" fmla="*/ 70 w 169"/>
                <a:gd name="T57" fmla="*/ 78 h 418"/>
                <a:gd name="T58" fmla="*/ 70 w 169"/>
                <a:gd name="T59" fmla="*/ 71 h 418"/>
                <a:gd name="T60" fmla="*/ 77 w 169"/>
                <a:gd name="T61" fmla="*/ 64 h 418"/>
                <a:gd name="T62" fmla="*/ 77 w 169"/>
                <a:gd name="T63" fmla="*/ 57 h 418"/>
                <a:gd name="T64" fmla="*/ 63 w 169"/>
                <a:gd name="T65" fmla="*/ 43 h 418"/>
                <a:gd name="T66" fmla="*/ 49 w 169"/>
                <a:gd name="T67" fmla="*/ 43 h 418"/>
                <a:gd name="T68" fmla="*/ 49 w 169"/>
                <a:gd name="T69" fmla="*/ 36 h 418"/>
                <a:gd name="T70" fmla="*/ 35 w 169"/>
                <a:gd name="T71" fmla="*/ 21 h 418"/>
                <a:gd name="T72" fmla="*/ 28 w 169"/>
                <a:gd name="T73" fmla="*/ 7 h 418"/>
                <a:gd name="T74" fmla="*/ 14 w 169"/>
                <a:gd name="T75" fmla="*/ 7 h 418"/>
                <a:gd name="T76" fmla="*/ 7 w 169"/>
                <a:gd name="T77" fmla="*/ 0 h 418"/>
                <a:gd name="T78" fmla="*/ 0 w 169"/>
                <a:gd name="T79" fmla="*/ 0 h 41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9"/>
                <a:gd name="T121" fmla="*/ 0 h 418"/>
                <a:gd name="T122" fmla="*/ 169 w 169"/>
                <a:gd name="T123" fmla="*/ 418 h 41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9" h="418">
                  <a:moveTo>
                    <a:pt x="169" y="418"/>
                  </a:moveTo>
                  <a:lnTo>
                    <a:pt x="169" y="411"/>
                  </a:lnTo>
                  <a:lnTo>
                    <a:pt x="155" y="396"/>
                  </a:lnTo>
                  <a:lnTo>
                    <a:pt x="134" y="396"/>
                  </a:lnTo>
                  <a:lnTo>
                    <a:pt x="134" y="382"/>
                  </a:lnTo>
                  <a:lnTo>
                    <a:pt x="120" y="382"/>
                  </a:lnTo>
                  <a:lnTo>
                    <a:pt x="120" y="375"/>
                  </a:lnTo>
                  <a:lnTo>
                    <a:pt x="113" y="368"/>
                  </a:lnTo>
                  <a:lnTo>
                    <a:pt x="92" y="368"/>
                  </a:lnTo>
                  <a:lnTo>
                    <a:pt x="92" y="361"/>
                  </a:lnTo>
                  <a:lnTo>
                    <a:pt x="106" y="354"/>
                  </a:lnTo>
                  <a:lnTo>
                    <a:pt x="92" y="340"/>
                  </a:lnTo>
                  <a:lnTo>
                    <a:pt x="92" y="319"/>
                  </a:lnTo>
                  <a:lnTo>
                    <a:pt x="84" y="312"/>
                  </a:lnTo>
                  <a:lnTo>
                    <a:pt x="84" y="276"/>
                  </a:lnTo>
                  <a:lnTo>
                    <a:pt x="77" y="269"/>
                  </a:lnTo>
                  <a:lnTo>
                    <a:pt x="77" y="262"/>
                  </a:lnTo>
                  <a:lnTo>
                    <a:pt x="63" y="248"/>
                  </a:lnTo>
                  <a:lnTo>
                    <a:pt x="56" y="234"/>
                  </a:lnTo>
                  <a:lnTo>
                    <a:pt x="56" y="227"/>
                  </a:lnTo>
                  <a:lnTo>
                    <a:pt x="49" y="220"/>
                  </a:lnTo>
                  <a:lnTo>
                    <a:pt x="49" y="191"/>
                  </a:lnTo>
                  <a:lnTo>
                    <a:pt x="63" y="177"/>
                  </a:lnTo>
                  <a:lnTo>
                    <a:pt x="63" y="142"/>
                  </a:lnTo>
                  <a:lnTo>
                    <a:pt x="49" y="142"/>
                  </a:lnTo>
                  <a:lnTo>
                    <a:pt x="49" y="106"/>
                  </a:lnTo>
                  <a:lnTo>
                    <a:pt x="63" y="92"/>
                  </a:lnTo>
                  <a:lnTo>
                    <a:pt x="63" y="78"/>
                  </a:lnTo>
                  <a:lnTo>
                    <a:pt x="70" y="78"/>
                  </a:lnTo>
                  <a:lnTo>
                    <a:pt x="70" y="71"/>
                  </a:lnTo>
                  <a:lnTo>
                    <a:pt x="77" y="64"/>
                  </a:lnTo>
                  <a:lnTo>
                    <a:pt x="77" y="57"/>
                  </a:lnTo>
                  <a:lnTo>
                    <a:pt x="63" y="43"/>
                  </a:lnTo>
                  <a:lnTo>
                    <a:pt x="49" y="43"/>
                  </a:lnTo>
                  <a:lnTo>
                    <a:pt x="49" y="36"/>
                  </a:lnTo>
                  <a:lnTo>
                    <a:pt x="35" y="21"/>
                  </a:lnTo>
                  <a:lnTo>
                    <a:pt x="28" y="7"/>
                  </a:lnTo>
                  <a:lnTo>
                    <a:pt x="14" y="7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11" name="Freeform 159"/>
            <p:cNvSpPr>
              <a:spLocks/>
            </p:cNvSpPr>
            <p:nvPr/>
          </p:nvSpPr>
          <p:spPr bwMode="auto">
            <a:xfrm>
              <a:off x="5336" y="1115"/>
              <a:ext cx="42" cy="177"/>
            </a:xfrm>
            <a:custGeom>
              <a:avLst/>
              <a:gdLst>
                <a:gd name="T0" fmla="*/ 0 w 42"/>
                <a:gd name="T1" fmla="*/ 177 h 177"/>
                <a:gd name="T2" fmla="*/ 0 w 42"/>
                <a:gd name="T3" fmla="*/ 170 h 177"/>
                <a:gd name="T4" fmla="*/ 7 w 42"/>
                <a:gd name="T5" fmla="*/ 163 h 177"/>
                <a:gd name="T6" fmla="*/ 7 w 42"/>
                <a:gd name="T7" fmla="*/ 149 h 177"/>
                <a:gd name="T8" fmla="*/ 0 w 42"/>
                <a:gd name="T9" fmla="*/ 142 h 177"/>
                <a:gd name="T10" fmla="*/ 0 w 42"/>
                <a:gd name="T11" fmla="*/ 121 h 177"/>
                <a:gd name="T12" fmla="*/ 7 w 42"/>
                <a:gd name="T13" fmla="*/ 107 h 177"/>
                <a:gd name="T14" fmla="*/ 14 w 42"/>
                <a:gd name="T15" fmla="*/ 99 h 177"/>
                <a:gd name="T16" fmla="*/ 14 w 42"/>
                <a:gd name="T17" fmla="*/ 78 h 177"/>
                <a:gd name="T18" fmla="*/ 21 w 42"/>
                <a:gd name="T19" fmla="*/ 71 h 177"/>
                <a:gd name="T20" fmla="*/ 28 w 42"/>
                <a:gd name="T21" fmla="*/ 57 h 177"/>
                <a:gd name="T22" fmla="*/ 28 w 42"/>
                <a:gd name="T23" fmla="*/ 50 h 177"/>
                <a:gd name="T24" fmla="*/ 35 w 42"/>
                <a:gd name="T25" fmla="*/ 43 h 177"/>
                <a:gd name="T26" fmla="*/ 35 w 42"/>
                <a:gd name="T27" fmla="*/ 22 h 177"/>
                <a:gd name="T28" fmla="*/ 42 w 42"/>
                <a:gd name="T29" fmla="*/ 15 h 177"/>
                <a:gd name="T30" fmla="*/ 42 w 42"/>
                <a:gd name="T31" fmla="*/ 0 h 17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42"/>
                <a:gd name="T49" fmla="*/ 0 h 177"/>
                <a:gd name="T50" fmla="*/ 42 w 42"/>
                <a:gd name="T51" fmla="*/ 177 h 17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42" h="177">
                  <a:moveTo>
                    <a:pt x="0" y="177"/>
                  </a:moveTo>
                  <a:lnTo>
                    <a:pt x="0" y="170"/>
                  </a:lnTo>
                  <a:lnTo>
                    <a:pt x="7" y="163"/>
                  </a:lnTo>
                  <a:lnTo>
                    <a:pt x="7" y="149"/>
                  </a:lnTo>
                  <a:lnTo>
                    <a:pt x="0" y="142"/>
                  </a:lnTo>
                  <a:lnTo>
                    <a:pt x="0" y="121"/>
                  </a:lnTo>
                  <a:lnTo>
                    <a:pt x="7" y="107"/>
                  </a:lnTo>
                  <a:lnTo>
                    <a:pt x="14" y="99"/>
                  </a:lnTo>
                  <a:lnTo>
                    <a:pt x="14" y="78"/>
                  </a:lnTo>
                  <a:lnTo>
                    <a:pt x="21" y="71"/>
                  </a:lnTo>
                  <a:lnTo>
                    <a:pt x="28" y="57"/>
                  </a:lnTo>
                  <a:lnTo>
                    <a:pt x="28" y="50"/>
                  </a:lnTo>
                  <a:lnTo>
                    <a:pt x="35" y="43"/>
                  </a:lnTo>
                  <a:lnTo>
                    <a:pt x="35" y="22"/>
                  </a:lnTo>
                  <a:lnTo>
                    <a:pt x="42" y="15"/>
                  </a:lnTo>
                  <a:lnTo>
                    <a:pt x="42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12" name="Freeform 160"/>
            <p:cNvSpPr>
              <a:spLocks/>
            </p:cNvSpPr>
            <p:nvPr/>
          </p:nvSpPr>
          <p:spPr bwMode="auto">
            <a:xfrm>
              <a:off x="2174" y="408"/>
              <a:ext cx="382" cy="863"/>
            </a:xfrm>
            <a:custGeom>
              <a:avLst/>
              <a:gdLst>
                <a:gd name="T0" fmla="*/ 382 w 382"/>
                <a:gd name="T1" fmla="*/ 863 h 863"/>
                <a:gd name="T2" fmla="*/ 382 w 382"/>
                <a:gd name="T3" fmla="*/ 849 h 863"/>
                <a:gd name="T4" fmla="*/ 375 w 382"/>
                <a:gd name="T5" fmla="*/ 828 h 863"/>
                <a:gd name="T6" fmla="*/ 346 w 382"/>
                <a:gd name="T7" fmla="*/ 757 h 863"/>
                <a:gd name="T8" fmla="*/ 332 w 382"/>
                <a:gd name="T9" fmla="*/ 743 h 863"/>
                <a:gd name="T10" fmla="*/ 318 w 382"/>
                <a:gd name="T11" fmla="*/ 722 h 863"/>
                <a:gd name="T12" fmla="*/ 304 w 382"/>
                <a:gd name="T13" fmla="*/ 693 h 863"/>
                <a:gd name="T14" fmla="*/ 261 w 382"/>
                <a:gd name="T15" fmla="*/ 637 h 863"/>
                <a:gd name="T16" fmla="*/ 226 w 382"/>
                <a:gd name="T17" fmla="*/ 601 h 863"/>
                <a:gd name="T18" fmla="*/ 184 w 382"/>
                <a:gd name="T19" fmla="*/ 573 h 863"/>
                <a:gd name="T20" fmla="*/ 155 w 382"/>
                <a:gd name="T21" fmla="*/ 552 h 863"/>
                <a:gd name="T22" fmla="*/ 92 w 382"/>
                <a:gd name="T23" fmla="*/ 488 h 863"/>
                <a:gd name="T24" fmla="*/ 77 w 382"/>
                <a:gd name="T25" fmla="*/ 467 h 863"/>
                <a:gd name="T26" fmla="*/ 56 w 382"/>
                <a:gd name="T27" fmla="*/ 446 h 863"/>
                <a:gd name="T28" fmla="*/ 42 w 382"/>
                <a:gd name="T29" fmla="*/ 417 h 863"/>
                <a:gd name="T30" fmla="*/ 42 w 382"/>
                <a:gd name="T31" fmla="*/ 410 h 863"/>
                <a:gd name="T32" fmla="*/ 35 w 382"/>
                <a:gd name="T33" fmla="*/ 396 h 863"/>
                <a:gd name="T34" fmla="*/ 7 w 382"/>
                <a:gd name="T35" fmla="*/ 354 h 863"/>
                <a:gd name="T36" fmla="*/ 0 w 382"/>
                <a:gd name="T37" fmla="*/ 339 h 863"/>
                <a:gd name="T38" fmla="*/ 7 w 382"/>
                <a:gd name="T39" fmla="*/ 325 h 863"/>
                <a:gd name="T40" fmla="*/ 14 w 382"/>
                <a:gd name="T41" fmla="*/ 304 h 863"/>
                <a:gd name="T42" fmla="*/ 21 w 382"/>
                <a:gd name="T43" fmla="*/ 276 h 863"/>
                <a:gd name="T44" fmla="*/ 35 w 382"/>
                <a:gd name="T45" fmla="*/ 255 h 863"/>
                <a:gd name="T46" fmla="*/ 42 w 382"/>
                <a:gd name="T47" fmla="*/ 226 h 863"/>
                <a:gd name="T48" fmla="*/ 56 w 382"/>
                <a:gd name="T49" fmla="*/ 198 h 863"/>
                <a:gd name="T50" fmla="*/ 63 w 382"/>
                <a:gd name="T51" fmla="*/ 170 h 863"/>
                <a:gd name="T52" fmla="*/ 70 w 382"/>
                <a:gd name="T53" fmla="*/ 156 h 863"/>
                <a:gd name="T54" fmla="*/ 70 w 382"/>
                <a:gd name="T55" fmla="*/ 85 h 863"/>
                <a:gd name="T56" fmla="*/ 77 w 382"/>
                <a:gd name="T57" fmla="*/ 71 h 863"/>
                <a:gd name="T58" fmla="*/ 92 w 382"/>
                <a:gd name="T59" fmla="*/ 56 h 863"/>
                <a:gd name="T60" fmla="*/ 99 w 382"/>
                <a:gd name="T61" fmla="*/ 42 h 863"/>
                <a:gd name="T62" fmla="*/ 99 w 382"/>
                <a:gd name="T63" fmla="*/ 28 h 863"/>
                <a:gd name="T64" fmla="*/ 106 w 382"/>
                <a:gd name="T65" fmla="*/ 14 h 863"/>
                <a:gd name="T66" fmla="*/ 106 w 382"/>
                <a:gd name="T67" fmla="*/ 0 h 86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382"/>
                <a:gd name="T103" fmla="*/ 0 h 863"/>
                <a:gd name="T104" fmla="*/ 382 w 382"/>
                <a:gd name="T105" fmla="*/ 863 h 86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382" h="863">
                  <a:moveTo>
                    <a:pt x="382" y="863"/>
                  </a:moveTo>
                  <a:lnTo>
                    <a:pt x="382" y="849"/>
                  </a:lnTo>
                  <a:lnTo>
                    <a:pt x="375" y="828"/>
                  </a:lnTo>
                  <a:lnTo>
                    <a:pt x="346" y="757"/>
                  </a:lnTo>
                  <a:lnTo>
                    <a:pt x="332" y="743"/>
                  </a:lnTo>
                  <a:lnTo>
                    <a:pt x="318" y="722"/>
                  </a:lnTo>
                  <a:lnTo>
                    <a:pt x="304" y="693"/>
                  </a:lnTo>
                  <a:lnTo>
                    <a:pt x="261" y="637"/>
                  </a:lnTo>
                  <a:lnTo>
                    <a:pt x="226" y="601"/>
                  </a:lnTo>
                  <a:lnTo>
                    <a:pt x="184" y="573"/>
                  </a:lnTo>
                  <a:lnTo>
                    <a:pt x="155" y="552"/>
                  </a:lnTo>
                  <a:lnTo>
                    <a:pt x="92" y="488"/>
                  </a:lnTo>
                  <a:lnTo>
                    <a:pt x="77" y="467"/>
                  </a:lnTo>
                  <a:lnTo>
                    <a:pt x="56" y="446"/>
                  </a:lnTo>
                  <a:lnTo>
                    <a:pt x="42" y="417"/>
                  </a:lnTo>
                  <a:lnTo>
                    <a:pt x="42" y="410"/>
                  </a:lnTo>
                  <a:lnTo>
                    <a:pt x="35" y="396"/>
                  </a:lnTo>
                  <a:lnTo>
                    <a:pt x="7" y="354"/>
                  </a:lnTo>
                  <a:lnTo>
                    <a:pt x="0" y="339"/>
                  </a:lnTo>
                  <a:lnTo>
                    <a:pt x="7" y="325"/>
                  </a:lnTo>
                  <a:lnTo>
                    <a:pt x="14" y="304"/>
                  </a:lnTo>
                  <a:lnTo>
                    <a:pt x="21" y="276"/>
                  </a:lnTo>
                  <a:lnTo>
                    <a:pt x="35" y="255"/>
                  </a:lnTo>
                  <a:lnTo>
                    <a:pt x="42" y="226"/>
                  </a:lnTo>
                  <a:lnTo>
                    <a:pt x="56" y="198"/>
                  </a:lnTo>
                  <a:lnTo>
                    <a:pt x="63" y="170"/>
                  </a:lnTo>
                  <a:lnTo>
                    <a:pt x="70" y="156"/>
                  </a:lnTo>
                  <a:lnTo>
                    <a:pt x="70" y="85"/>
                  </a:lnTo>
                  <a:lnTo>
                    <a:pt x="77" y="71"/>
                  </a:lnTo>
                  <a:lnTo>
                    <a:pt x="92" y="56"/>
                  </a:lnTo>
                  <a:lnTo>
                    <a:pt x="99" y="42"/>
                  </a:lnTo>
                  <a:lnTo>
                    <a:pt x="99" y="28"/>
                  </a:lnTo>
                  <a:lnTo>
                    <a:pt x="106" y="14"/>
                  </a:lnTo>
                  <a:lnTo>
                    <a:pt x="106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13" name="Freeform 161"/>
            <p:cNvSpPr>
              <a:spLocks/>
            </p:cNvSpPr>
            <p:nvPr/>
          </p:nvSpPr>
          <p:spPr bwMode="auto">
            <a:xfrm>
              <a:off x="2266" y="280"/>
              <a:ext cx="28" cy="128"/>
            </a:xfrm>
            <a:custGeom>
              <a:avLst/>
              <a:gdLst>
                <a:gd name="T0" fmla="*/ 14 w 28"/>
                <a:gd name="T1" fmla="*/ 128 h 128"/>
                <a:gd name="T2" fmla="*/ 21 w 28"/>
                <a:gd name="T3" fmla="*/ 114 h 128"/>
                <a:gd name="T4" fmla="*/ 21 w 28"/>
                <a:gd name="T5" fmla="*/ 92 h 128"/>
                <a:gd name="T6" fmla="*/ 28 w 28"/>
                <a:gd name="T7" fmla="*/ 64 h 128"/>
                <a:gd name="T8" fmla="*/ 28 w 28"/>
                <a:gd name="T9" fmla="*/ 36 h 128"/>
                <a:gd name="T10" fmla="*/ 21 w 28"/>
                <a:gd name="T11" fmla="*/ 22 h 128"/>
                <a:gd name="T12" fmla="*/ 0 w 28"/>
                <a:gd name="T13" fmla="*/ 0 h 12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128"/>
                <a:gd name="T23" fmla="*/ 28 w 28"/>
                <a:gd name="T24" fmla="*/ 128 h 12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128">
                  <a:moveTo>
                    <a:pt x="14" y="128"/>
                  </a:moveTo>
                  <a:lnTo>
                    <a:pt x="21" y="114"/>
                  </a:lnTo>
                  <a:lnTo>
                    <a:pt x="21" y="92"/>
                  </a:lnTo>
                  <a:lnTo>
                    <a:pt x="28" y="64"/>
                  </a:lnTo>
                  <a:lnTo>
                    <a:pt x="28" y="36"/>
                  </a:lnTo>
                  <a:lnTo>
                    <a:pt x="21" y="22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14" name="Rectangle 162"/>
            <p:cNvSpPr>
              <a:spLocks noChangeArrowheads="1"/>
            </p:cNvSpPr>
            <p:nvPr/>
          </p:nvSpPr>
          <p:spPr bwMode="auto">
            <a:xfrm>
              <a:off x="5746" y="160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15" name="Rectangle 163"/>
            <p:cNvSpPr>
              <a:spLocks noChangeArrowheads="1"/>
            </p:cNvSpPr>
            <p:nvPr/>
          </p:nvSpPr>
          <p:spPr bwMode="auto">
            <a:xfrm>
              <a:off x="5626" y="790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16" name="Rectangle 164"/>
            <p:cNvSpPr>
              <a:spLocks noChangeArrowheads="1"/>
            </p:cNvSpPr>
            <p:nvPr/>
          </p:nvSpPr>
          <p:spPr bwMode="auto">
            <a:xfrm>
              <a:off x="5626" y="790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17" name="Freeform 165"/>
            <p:cNvSpPr>
              <a:spLocks/>
            </p:cNvSpPr>
            <p:nvPr/>
          </p:nvSpPr>
          <p:spPr bwMode="auto">
            <a:xfrm>
              <a:off x="5378" y="789"/>
              <a:ext cx="252" cy="326"/>
            </a:xfrm>
            <a:custGeom>
              <a:avLst/>
              <a:gdLst>
                <a:gd name="T0" fmla="*/ 252 w 252"/>
                <a:gd name="T1" fmla="*/ 0 h 326"/>
                <a:gd name="T2" fmla="*/ 241 w 252"/>
                <a:gd name="T3" fmla="*/ 15 h 326"/>
                <a:gd name="T4" fmla="*/ 233 w 252"/>
                <a:gd name="T5" fmla="*/ 22 h 326"/>
                <a:gd name="T6" fmla="*/ 205 w 252"/>
                <a:gd name="T7" fmla="*/ 36 h 326"/>
                <a:gd name="T8" fmla="*/ 184 w 252"/>
                <a:gd name="T9" fmla="*/ 43 h 326"/>
                <a:gd name="T10" fmla="*/ 177 w 252"/>
                <a:gd name="T11" fmla="*/ 58 h 326"/>
                <a:gd name="T12" fmla="*/ 149 w 252"/>
                <a:gd name="T13" fmla="*/ 86 h 326"/>
                <a:gd name="T14" fmla="*/ 134 w 252"/>
                <a:gd name="T15" fmla="*/ 93 h 326"/>
                <a:gd name="T16" fmla="*/ 113 w 252"/>
                <a:gd name="T17" fmla="*/ 114 h 326"/>
                <a:gd name="T18" fmla="*/ 106 w 252"/>
                <a:gd name="T19" fmla="*/ 128 h 326"/>
                <a:gd name="T20" fmla="*/ 92 w 252"/>
                <a:gd name="T21" fmla="*/ 149 h 326"/>
                <a:gd name="T22" fmla="*/ 92 w 252"/>
                <a:gd name="T23" fmla="*/ 164 h 326"/>
                <a:gd name="T24" fmla="*/ 85 w 252"/>
                <a:gd name="T25" fmla="*/ 178 h 326"/>
                <a:gd name="T26" fmla="*/ 78 w 252"/>
                <a:gd name="T27" fmla="*/ 185 h 326"/>
                <a:gd name="T28" fmla="*/ 71 w 252"/>
                <a:gd name="T29" fmla="*/ 199 h 326"/>
                <a:gd name="T30" fmla="*/ 64 w 252"/>
                <a:gd name="T31" fmla="*/ 220 h 326"/>
                <a:gd name="T32" fmla="*/ 50 w 252"/>
                <a:gd name="T33" fmla="*/ 241 h 326"/>
                <a:gd name="T34" fmla="*/ 42 w 252"/>
                <a:gd name="T35" fmla="*/ 256 h 326"/>
                <a:gd name="T36" fmla="*/ 35 w 252"/>
                <a:gd name="T37" fmla="*/ 277 h 326"/>
                <a:gd name="T38" fmla="*/ 21 w 252"/>
                <a:gd name="T39" fmla="*/ 291 h 326"/>
                <a:gd name="T40" fmla="*/ 14 w 252"/>
                <a:gd name="T41" fmla="*/ 305 h 326"/>
                <a:gd name="T42" fmla="*/ 7 w 252"/>
                <a:gd name="T43" fmla="*/ 312 h 326"/>
                <a:gd name="T44" fmla="*/ 7 w 252"/>
                <a:gd name="T45" fmla="*/ 319 h 326"/>
                <a:gd name="T46" fmla="*/ 0 w 252"/>
                <a:gd name="T47" fmla="*/ 326 h 32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52"/>
                <a:gd name="T73" fmla="*/ 0 h 326"/>
                <a:gd name="T74" fmla="*/ 252 w 252"/>
                <a:gd name="T75" fmla="*/ 326 h 32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52" h="326">
                  <a:moveTo>
                    <a:pt x="252" y="0"/>
                  </a:moveTo>
                  <a:lnTo>
                    <a:pt x="241" y="15"/>
                  </a:lnTo>
                  <a:lnTo>
                    <a:pt x="233" y="22"/>
                  </a:lnTo>
                  <a:lnTo>
                    <a:pt x="205" y="36"/>
                  </a:lnTo>
                  <a:lnTo>
                    <a:pt x="184" y="43"/>
                  </a:lnTo>
                  <a:lnTo>
                    <a:pt x="177" y="58"/>
                  </a:lnTo>
                  <a:lnTo>
                    <a:pt x="149" y="86"/>
                  </a:lnTo>
                  <a:lnTo>
                    <a:pt x="134" y="93"/>
                  </a:lnTo>
                  <a:lnTo>
                    <a:pt x="113" y="114"/>
                  </a:lnTo>
                  <a:lnTo>
                    <a:pt x="106" y="128"/>
                  </a:lnTo>
                  <a:lnTo>
                    <a:pt x="92" y="149"/>
                  </a:lnTo>
                  <a:lnTo>
                    <a:pt x="92" y="164"/>
                  </a:lnTo>
                  <a:lnTo>
                    <a:pt x="85" y="178"/>
                  </a:lnTo>
                  <a:lnTo>
                    <a:pt x="78" y="185"/>
                  </a:lnTo>
                  <a:lnTo>
                    <a:pt x="71" y="199"/>
                  </a:lnTo>
                  <a:lnTo>
                    <a:pt x="64" y="220"/>
                  </a:lnTo>
                  <a:lnTo>
                    <a:pt x="50" y="241"/>
                  </a:lnTo>
                  <a:lnTo>
                    <a:pt x="42" y="256"/>
                  </a:lnTo>
                  <a:lnTo>
                    <a:pt x="35" y="277"/>
                  </a:lnTo>
                  <a:lnTo>
                    <a:pt x="21" y="291"/>
                  </a:lnTo>
                  <a:lnTo>
                    <a:pt x="14" y="305"/>
                  </a:lnTo>
                  <a:lnTo>
                    <a:pt x="7" y="312"/>
                  </a:lnTo>
                  <a:lnTo>
                    <a:pt x="7" y="319"/>
                  </a:lnTo>
                  <a:lnTo>
                    <a:pt x="0" y="32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18" name="Freeform 166"/>
            <p:cNvSpPr>
              <a:spLocks/>
            </p:cNvSpPr>
            <p:nvPr/>
          </p:nvSpPr>
          <p:spPr bwMode="auto">
            <a:xfrm>
              <a:off x="5626" y="627"/>
              <a:ext cx="120" cy="163"/>
            </a:xfrm>
            <a:custGeom>
              <a:avLst/>
              <a:gdLst>
                <a:gd name="T0" fmla="*/ 0 w 120"/>
                <a:gd name="T1" fmla="*/ 163 h 163"/>
                <a:gd name="T2" fmla="*/ 14 w 120"/>
                <a:gd name="T3" fmla="*/ 149 h 163"/>
                <a:gd name="T4" fmla="*/ 21 w 120"/>
                <a:gd name="T5" fmla="*/ 135 h 163"/>
                <a:gd name="T6" fmla="*/ 49 w 120"/>
                <a:gd name="T7" fmla="*/ 106 h 163"/>
                <a:gd name="T8" fmla="*/ 56 w 120"/>
                <a:gd name="T9" fmla="*/ 92 h 163"/>
                <a:gd name="T10" fmla="*/ 70 w 120"/>
                <a:gd name="T11" fmla="*/ 71 h 163"/>
                <a:gd name="T12" fmla="*/ 92 w 120"/>
                <a:gd name="T13" fmla="*/ 28 h 163"/>
                <a:gd name="T14" fmla="*/ 113 w 120"/>
                <a:gd name="T15" fmla="*/ 7 h 163"/>
                <a:gd name="T16" fmla="*/ 113 w 120"/>
                <a:gd name="T17" fmla="*/ 0 h 163"/>
                <a:gd name="T18" fmla="*/ 120 w 120"/>
                <a:gd name="T19" fmla="*/ 0 h 16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0"/>
                <a:gd name="T31" fmla="*/ 0 h 163"/>
                <a:gd name="T32" fmla="*/ 120 w 120"/>
                <a:gd name="T33" fmla="*/ 163 h 16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0" h="163">
                  <a:moveTo>
                    <a:pt x="0" y="163"/>
                  </a:moveTo>
                  <a:lnTo>
                    <a:pt x="14" y="149"/>
                  </a:lnTo>
                  <a:lnTo>
                    <a:pt x="21" y="135"/>
                  </a:lnTo>
                  <a:lnTo>
                    <a:pt x="49" y="106"/>
                  </a:lnTo>
                  <a:lnTo>
                    <a:pt x="56" y="92"/>
                  </a:lnTo>
                  <a:lnTo>
                    <a:pt x="70" y="71"/>
                  </a:lnTo>
                  <a:lnTo>
                    <a:pt x="92" y="28"/>
                  </a:lnTo>
                  <a:lnTo>
                    <a:pt x="113" y="7"/>
                  </a:lnTo>
                  <a:lnTo>
                    <a:pt x="113" y="0"/>
                  </a:lnTo>
                  <a:lnTo>
                    <a:pt x="12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19" name="Freeform 167"/>
            <p:cNvSpPr>
              <a:spLocks/>
            </p:cNvSpPr>
            <p:nvPr/>
          </p:nvSpPr>
          <p:spPr bwMode="auto">
            <a:xfrm>
              <a:off x="2117" y="196"/>
              <a:ext cx="156" cy="84"/>
            </a:xfrm>
            <a:custGeom>
              <a:avLst/>
              <a:gdLst>
                <a:gd name="T0" fmla="*/ 156 w 156"/>
                <a:gd name="T1" fmla="*/ 84 h 84"/>
                <a:gd name="T2" fmla="*/ 142 w 156"/>
                <a:gd name="T3" fmla="*/ 70 h 84"/>
                <a:gd name="T4" fmla="*/ 149 w 156"/>
                <a:gd name="T5" fmla="*/ 63 h 84"/>
                <a:gd name="T6" fmla="*/ 149 w 156"/>
                <a:gd name="T7" fmla="*/ 56 h 84"/>
                <a:gd name="T8" fmla="*/ 156 w 156"/>
                <a:gd name="T9" fmla="*/ 49 h 84"/>
                <a:gd name="T10" fmla="*/ 156 w 156"/>
                <a:gd name="T11" fmla="*/ 35 h 84"/>
                <a:gd name="T12" fmla="*/ 149 w 156"/>
                <a:gd name="T13" fmla="*/ 35 h 84"/>
                <a:gd name="T14" fmla="*/ 134 w 156"/>
                <a:gd name="T15" fmla="*/ 28 h 84"/>
                <a:gd name="T16" fmla="*/ 113 w 156"/>
                <a:gd name="T17" fmla="*/ 35 h 84"/>
                <a:gd name="T18" fmla="*/ 99 w 156"/>
                <a:gd name="T19" fmla="*/ 35 h 84"/>
                <a:gd name="T20" fmla="*/ 92 w 156"/>
                <a:gd name="T21" fmla="*/ 28 h 84"/>
                <a:gd name="T22" fmla="*/ 78 w 156"/>
                <a:gd name="T23" fmla="*/ 21 h 84"/>
                <a:gd name="T24" fmla="*/ 71 w 156"/>
                <a:gd name="T25" fmla="*/ 14 h 84"/>
                <a:gd name="T26" fmla="*/ 71 w 156"/>
                <a:gd name="T27" fmla="*/ 7 h 84"/>
                <a:gd name="T28" fmla="*/ 50 w 156"/>
                <a:gd name="T29" fmla="*/ 7 h 84"/>
                <a:gd name="T30" fmla="*/ 35 w 156"/>
                <a:gd name="T31" fmla="*/ 0 h 84"/>
                <a:gd name="T32" fmla="*/ 0 w 156"/>
                <a:gd name="T33" fmla="*/ 0 h 8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6"/>
                <a:gd name="T52" fmla="*/ 0 h 84"/>
                <a:gd name="T53" fmla="*/ 156 w 156"/>
                <a:gd name="T54" fmla="*/ 84 h 8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6" h="84">
                  <a:moveTo>
                    <a:pt x="156" y="84"/>
                  </a:moveTo>
                  <a:lnTo>
                    <a:pt x="142" y="70"/>
                  </a:lnTo>
                  <a:lnTo>
                    <a:pt x="149" y="63"/>
                  </a:lnTo>
                  <a:lnTo>
                    <a:pt x="149" y="56"/>
                  </a:lnTo>
                  <a:lnTo>
                    <a:pt x="156" y="49"/>
                  </a:lnTo>
                  <a:lnTo>
                    <a:pt x="156" y="35"/>
                  </a:lnTo>
                  <a:lnTo>
                    <a:pt x="149" y="35"/>
                  </a:lnTo>
                  <a:lnTo>
                    <a:pt x="134" y="28"/>
                  </a:lnTo>
                  <a:lnTo>
                    <a:pt x="113" y="35"/>
                  </a:lnTo>
                  <a:lnTo>
                    <a:pt x="99" y="35"/>
                  </a:lnTo>
                  <a:lnTo>
                    <a:pt x="92" y="28"/>
                  </a:lnTo>
                  <a:lnTo>
                    <a:pt x="78" y="21"/>
                  </a:lnTo>
                  <a:lnTo>
                    <a:pt x="71" y="14"/>
                  </a:lnTo>
                  <a:lnTo>
                    <a:pt x="71" y="7"/>
                  </a:lnTo>
                  <a:lnTo>
                    <a:pt x="50" y="7"/>
                  </a:lnTo>
                  <a:lnTo>
                    <a:pt x="35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20" name="Rectangle 168"/>
            <p:cNvSpPr>
              <a:spLocks noChangeArrowheads="1"/>
            </p:cNvSpPr>
            <p:nvPr/>
          </p:nvSpPr>
          <p:spPr bwMode="auto">
            <a:xfrm>
              <a:off x="5010" y="139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21" name="Rectangle 169"/>
            <p:cNvSpPr>
              <a:spLocks noChangeArrowheads="1"/>
            </p:cNvSpPr>
            <p:nvPr/>
          </p:nvSpPr>
          <p:spPr bwMode="auto">
            <a:xfrm>
              <a:off x="4932" y="54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22" name="Rectangle 170"/>
            <p:cNvSpPr>
              <a:spLocks noChangeArrowheads="1"/>
            </p:cNvSpPr>
            <p:nvPr/>
          </p:nvSpPr>
          <p:spPr bwMode="auto">
            <a:xfrm>
              <a:off x="2761" y="54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23" name="Freeform 171"/>
            <p:cNvSpPr>
              <a:spLocks/>
            </p:cNvSpPr>
            <p:nvPr/>
          </p:nvSpPr>
          <p:spPr bwMode="auto">
            <a:xfrm>
              <a:off x="4947" y="535"/>
              <a:ext cx="155" cy="142"/>
            </a:xfrm>
            <a:custGeom>
              <a:avLst/>
              <a:gdLst>
                <a:gd name="T0" fmla="*/ 7 w 155"/>
                <a:gd name="T1" fmla="*/ 7 h 142"/>
                <a:gd name="T2" fmla="*/ 28 w 155"/>
                <a:gd name="T3" fmla="*/ 0 h 142"/>
                <a:gd name="T4" fmla="*/ 70 w 155"/>
                <a:gd name="T5" fmla="*/ 14 h 142"/>
                <a:gd name="T6" fmla="*/ 99 w 155"/>
                <a:gd name="T7" fmla="*/ 21 h 142"/>
                <a:gd name="T8" fmla="*/ 127 w 155"/>
                <a:gd name="T9" fmla="*/ 36 h 142"/>
                <a:gd name="T10" fmla="*/ 148 w 155"/>
                <a:gd name="T11" fmla="*/ 43 h 142"/>
                <a:gd name="T12" fmla="*/ 155 w 155"/>
                <a:gd name="T13" fmla="*/ 64 h 142"/>
                <a:gd name="T14" fmla="*/ 148 w 155"/>
                <a:gd name="T15" fmla="*/ 78 h 142"/>
                <a:gd name="T16" fmla="*/ 120 w 155"/>
                <a:gd name="T17" fmla="*/ 106 h 142"/>
                <a:gd name="T18" fmla="*/ 113 w 155"/>
                <a:gd name="T19" fmla="*/ 128 h 142"/>
                <a:gd name="T20" fmla="*/ 99 w 155"/>
                <a:gd name="T21" fmla="*/ 142 h 142"/>
                <a:gd name="T22" fmla="*/ 91 w 155"/>
                <a:gd name="T23" fmla="*/ 135 h 142"/>
                <a:gd name="T24" fmla="*/ 91 w 155"/>
                <a:gd name="T25" fmla="*/ 78 h 142"/>
                <a:gd name="T26" fmla="*/ 84 w 155"/>
                <a:gd name="T27" fmla="*/ 57 h 142"/>
                <a:gd name="T28" fmla="*/ 84 w 155"/>
                <a:gd name="T29" fmla="*/ 50 h 142"/>
                <a:gd name="T30" fmla="*/ 77 w 155"/>
                <a:gd name="T31" fmla="*/ 43 h 142"/>
                <a:gd name="T32" fmla="*/ 21 w 155"/>
                <a:gd name="T33" fmla="*/ 43 h 142"/>
                <a:gd name="T34" fmla="*/ 7 w 155"/>
                <a:gd name="T35" fmla="*/ 21 h 142"/>
                <a:gd name="T36" fmla="*/ 0 w 155"/>
                <a:gd name="T37" fmla="*/ 14 h 142"/>
                <a:gd name="T38" fmla="*/ 7 w 155"/>
                <a:gd name="T39" fmla="*/ 7 h 14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55"/>
                <a:gd name="T61" fmla="*/ 0 h 142"/>
                <a:gd name="T62" fmla="*/ 155 w 155"/>
                <a:gd name="T63" fmla="*/ 142 h 14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55" h="142">
                  <a:moveTo>
                    <a:pt x="7" y="7"/>
                  </a:moveTo>
                  <a:lnTo>
                    <a:pt x="28" y="0"/>
                  </a:lnTo>
                  <a:lnTo>
                    <a:pt x="70" y="14"/>
                  </a:lnTo>
                  <a:lnTo>
                    <a:pt x="99" y="21"/>
                  </a:lnTo>
                  <a:lnTo>
                    <a:pt x="127" y="36"/>
                  </a:lnTo>
                  <a:lnTo>
                    <a:pt x="148" y="43"/>
                  </a:lnTo>
                  <a:lnTo>
                    <a:pt x="155" y="64"/>
                  </a:lnTo>
                  <a:lnTo>
                    <a:pt x="148" y="78"/>
                  </a:lnTo>
                  <a:lnTo>
                    <a:pt x="120" y="106"/>
                  </a:lnTo>
                  <a:lnTo>
                    <a:pt x="113" y="128"/>
                  </a:lnTo>
                  <a:lnTo>
                    <a:pt x="99" y="142"/>
                  </a:lnTo>
                  <a:lnTo>
                    <a:pt x="91" y="135"/>
                  </a:lnTo>
                  <a:lnTo>
                    <a:pt x="91" y="78"/>
                  </a:lnTo>
                  <a:lnTo>
                    <a:pt x="84" y="57"/>
                  </a:lnTo>
                  <a:lnTo>
                    <a:pt x="84" y="50"/>
                  </a:lnTo>
                  <a:lnTo>
                    <a:pt x="77" y="43"/>
                  </a:lnTo>
                  <a:lnTo>
                    <a:pt x="21" y="43"/>
                  </a:lnTo>
                  <a:lnTo>
                    <a:pt x="7" y="21"/>
                  </a:lnTo>
                  <a:lnTo>
                    <a:pt x="0" y="14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24" name="Freeform 172"/>
            <p:cNvSpPr>
              <a:spLocks/>
            </p:cNvSpPr>
            <p:nvPr/>
          </p:nvSpPr>
          <p:spPr bwMode="auto">
            <a:xfrm>
              <a:off x="4345" y="783"/>
              <a:ext cx="78" cy="269"/>
            </a:xfrm>
            <a:custGeom>
              <a:avLst/>
              <a:gdLst>
                <a:gd name="T0" fmla="*/ 64 w 78"/>
                <a:gd name="T1" fmla="*/ 0 h 269"/>
                <a:gd name="T2" fmla="*/ 57 w 78"/>
                <a:gd name="T3" fmla="*/ 7 h 269"/>
                <a:gd name="T4" fmla="*/ 43 w 78"/>
                <a:gd name="T5" fmla="*/ 14 h 269"/>
                <a:gd name="T6" fmla="*/ 43 w 78"/>
                <a:gd name="T7" fmla="*/ 28 h 269"/>
                <a:gd name="T8" fmla="*/ 36 w 78"/>
                <a:gd name="T9" fmla="*/ 42 h 269"/>
                <a:gd name="T10" fmla="*/ 21 w 78"/>
                <a:gd name="T11" fmla="*/ 99 h 269"/>
                <a:gd name="T12" fmla="*/ 14 w 78"/>
                <a:gd name="T13" fmla="*/ 134 h 269"/>
                <a:gd name="T14" fmla="*/ 14 w 78"/>
                <a:gd name="T15" fmla="*/ 170 h 269"/>
                <a:gd name="T16" fmla="*/ 7 w 78"/>
                <a:gd name="T17" fmla="*/ 198 h 269"/>
                <a:gd name="T18" fmla="*/ 0 w 78"/>
                <a:gd name="T19" fmla="*/ 219 h 269"/>
                <a:gd name="T20" fmla="*/ 0 w 78"/>
                <a:gd name="T21" fmla="*/ 240 h 269"/>
                <a:gd name="T22" fmla="*/ 7 w 78"/>
                <a:gd name="T23" fmla="*/ 255 h 269"/>
                <a:gd name="T24" fmla="*/ 21 w 78"/>
                <a:gd name="T25" fmla="*/ 262 h 269"/>
                <a:gd name="T26" fmla="*/ 43 w 78"/>
                <a:gd name="T27" fmla="*/ 269 h 269"/>
                <a:gd name="T28" fmla="*/ 57 w 78"/>
                <a:gd name="T29" fmla="*/ 255 h 269"/>
                <a:gd name="T30" fmla="*/ 71 w 78"/>
                <a:gd name="T31" fmla="*/ 212 h 269"/>
                <a:gd name="T32" fmla="*/ 78 w 78"/>
                <a:gd name="T33" fmla="*/ 184 h 269"/>
                <a:gd name="T34" fmla="*/ 78 w 78"/>
                <a:gd name="T35" fmla="*/ 163 h 269"/>
                <a:gd name="T36" fmla="*/ 71 w 78"/>
                <a:gd name="T37" fmla="*/ 134 h 269"/>
                <a:gd name="T38" fmla="*/ 71 w 78"/>
                <a:gd name="T39" fmla="*/ 99 h 269"/>
                <a:gd name="T40" fmla="*/ 78 w 78"/>
                <a:gd name="T41" fmla="*/ 71 h 269"/>
                <a:gd name="T42" fmla="*/ 78 w 78"/>
                <a:gd name="T43" fmla="*/ 21 h 269"/>
                <a:gd name="T44" fmla="*/ 71 w 78"/>
                <a:gd name="T45" fmla="*/ 7 h 269"/>
                <a:gd name="T46" fmla="*/ 64 w 78"/>
                <a:gd name="T47" fmla="*/ 0 h 2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78"/>
                <a:gd name="T73" fmla="*/ 0 h 269"/>
                <a:gd name="T74" fmla="*/ 78 w 78"/>
                <a:gd name="T75" fmla="*/ 269 h 2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78" h="269">
                  <a:moveTo>
                    <a:pt x="64" y="0"/>
                  </a:moveTo>
                  <a:lnTo>
                    <a:pt x="57" y="7"/>
                  </a:lnTo>
                  <a:lnTo>
                    <a:pt x="43" y="14"/>
                  </a:lnTo>
                  <a:lnTo>
                    <a:pt x="43" y="28"/>
                  </a:lnTo>
                  <a:lnTo>
                    <a:pt x="36" y="42"/>
                  </a:lnTo>
                  <a:lnTo>
                    <a:pt x="21" y="99"/>
                  </a:lnTo>
                  <a:lnTo>
                    <a:pt x="14" y="134"/>
                  </a:lnTo>
                  <a:lnTo>
                    <a:pt x="14" y="170"/>
                  </a:lnTo>
                  <a:lnTo>
                    <a:pt x="7" y="198"/>
                  </a:lnTo>
                  <a:lnTo>
                    <a:pt x="0" y="219"/>
                  </a:lnTo>
                  <a:lnTo>
                    <a:pt x="0" y="240"/>
                  </a:lnTo>
                  <a:lnTo>
                    <a:pt x="7" y="255"/>
                  </a:lnTo>
                  <a:lnTo>
                    <a:pt x="21" y="262"/>
                  </a:lnTo>
                  <a:lnTo>
                    <a:pt x="43" y="269"/>
                  </a:lnTo>
                  <a:lnTo>
                    <a:pt x="57" y="255"/>
                  </a:lnTo>
                  <a:lnTo>
                    <a:pt x="71" y="212"/>
                  </a:lnTo>
                  <a:lnTo>
                    <a:pt x="78" y="184"/>
                  </a:lnTo>
                  <a:lnTo>
                    <a:pt x="78" y="163"/>
                  </a:lnTo>
                  <a:lnTo>
                    <a:pt x="71" y="134"/>
                  </a:lnTo>
                  <a:lnTo>
                    <a:pt x="71" y="99"/>
                  </a:lnTo>
                  <a:lnTo>
                    <a:pt x="78" y="71"/>
                  </a:lnTo>
                  <a:lnTo>
                    <a:pt x="78" y="21"/>
                  </a:lnTo>
                  <a:lnTo>
                    <a:pt x="71" y="7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25" name="Freeform 173"/>
            <p:cNvSpPr>
              <a:spLocks/>
            </p:cNvSpPr>
            <p:nvPr/>
          </p:nvSpPr>
          <p:spPr bwMode="auto">
            <a:xfrm>
              <a:off x="4374" y="613"/>
              <a:ext cx="63" cy="120"/>
            </a:xfrm>
            <a:custGeom>
              <a:avLst/>
              <a:gdLst>
                <a:gd name="T0" fmla="*/ 56 w 63"/>
                <a:gd name="T1" fmla="*/ 0 h 120"/>
                <a:gd name="T2" fmla="*/ 28 w 63"/>
                <a:gd name="T3" fmla="*/ 14 h 120"/>
                <a:gd name="T4" fmla="*/ 14 w 63"/>
                <a:gd name="T5" fmla="*/ 35 h 120"/>
                <a:gd name="T6" fmla="*/ 7 w 63"/>
                <a:gd name="T7" fmla="*/ 64 h 120"/>
                <a:gd name="T8" fmla="*/ 0 w 63"/>
                <a:gd name="T9" fmla="*/ 85 h 120"/>
                <a:gd name="T10" fmla="*/ 0 w 63"/>
                <a:gd name="T11" fmla="*/ 106 h 120"/>
                <a:gd name="T12" fmla="*/ 7 w 63"/>
                <a:gd name="T13" fmla="*/ 120 h 120"/>
                <a:gd name="T14" fmla="*/ 21 w 63"/>
                <a:gd name="T15" fmla="*/ 113 h 120"/>
                <a:gd name="T16" fmla="*/ 35 w 63"/>
                <a:gd name="T17" fmla="*/ 99 h 120"/>
                <a:gd name="T18" fmla="*/ 35 w 63"/>
                <a:gd name="T19" fmla="*/ 64 h 120"/>
                <a:gd name="T20" fmla="*/ 49 w 63"/>
                <a:gd name="T21" fmla="*/ 35 h 120"/>
                <a:gd name="T22" fmla="*/ 63 w 63"/>
                <a:gd name="T23" fmla="*/ 21 h 120"/>
                <a:gd name="T24" fmla="*/ 63 w 63"/>
                <a:gd name="T25" fmla="*/ 0 h 120"/>
                <a:gd name="T26" fmla="*/ 56 w 63"/>
                <a:gd name="T27" fmla="*/ 0 h 12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3"/>
                <a:gd name="T43" fmla="*/ 0 h 120"/>
                <a:gd name="T44" fmla="*/ 63 w 63"/>
                <a:gd name="T45" fmla="*/ 120 h 12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3" h="120">
                  <a:moveTo>
                    <a:pt x="56" y="0"/>
                  </a:moveTo>
                  <a:lnTo>
                    <a:pt x="28" y="14"/>
                  </a:lnTo>
                  <a:lnTo>
                    <a:pt x="14" y="35"/>
                  </a:lnTo>
                  <a:lnTo>
                    <a:pt x="7" y="64"/>
                  </a:lnTo>
                  <a:lnTo>
                    <a:pt x="0" y="85"/>
                  </a:lnTo>
                  <a:lnTo>
                    <a:pt x="0" y="106"/>
                  </a:lnTo>
                  <a:lnTo>
                    <a:pt x="7" y="120"/>
                  </a:lnTo>
                  <a:lnTo>
                    <a:pt x="21" y="113"/>
                  </a:lnTo>
                  <a:lnTo>
                    <a:pt x="35" y="99"/>
                  </a:lnTo>
                  <a:lnTo>
                    <a:pt x="35" y="64"/>
                  </a:lnTo>
                  <a:lnTo>
                    <a:pt x="49" y="35"/>
                  </a:lnTo>
                  <a:lnTo>
                    <a:pt x="63" y="21"/>
                  </a:lnTo>
                  <a:lnTo>
                    <a:pt x="63" y="0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26" name="Freeform 174"/>
            <p:cNvSpPr>
              <a:spLocks/>
            </p:cNvSpPr>
            <p:nvPr/>
          </p:nvSpPr>
          <p:spPr bwMode="auto">
            <a:xfrm>
              <a:off x="4466" y="436"/>
              <a:ext cx="70" cy="92"/>
            </a:xfrm>
            <a:custGeom>
              <a:avLst/>
              <a:gdLst>
                <a:gd name="T0" fmla="*/ 63 w 70"/>
                <a:gd name="T1" fmla="*/ 0 h 92"/>
                <a:gd name="T2" fmla="*/ 35 w 70"/>
                <a:gd name="T3" fmla="*/ 14 h 92"/>
                <a:gd name="T4" fmla="*/ 7 w 70"/>
                <a:gd name="T5" fmla="*/ 57 h 92"/>
                <a:gd name="T6" fmla="*/ 7 w 70"/>
                <a:gd name="T7" fmla="*/ 71 h 92"/>
                <a:gd name="T8" fmla="*/ 0 w 70"/>
                <a:gd name="T9" fmla="*/ 85 h 92"/>
                <a:gd name="T10" fmla="*/ 14 w 70"/>
                <a:gd name="T11" fmla="*/ 92 h 92"/>
                <a:gd name="T12" fmla="*/ 35 w 70"/>
                <a:gd name="T13" fmla="*/ 85 h 92"/>
                <a:gd name="T14" fmla="*/ 49 w 70"/>
                <a:gd name="T15" fmla="*/ 71 h 92"/>
                <a:gd name="T16" fmla="*/ 63 w 70"/>
                <a:gd name="T17" fmla="*/ 36 h 92"/>
                <a:gd name="T18" fmla="*/ 70 w 70"/>
                <a:gd name="T19" fmla="*/ 7 h 92"/>
                <a:gd name="T20" fmla="*/ 70 w 70"/>
                <a:gd name="T21" fmla="*/ 0 h 92"/>
                <a:gd name="T22" fmla="*/ 63 w 70"/>
                <a:gd name="T23" fmla="*/ 0 h 9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70"/>
                <a:gd name="T37" fmla="*/ 0 h 92"/>
                <a:gd name="T38" fmla="*/ 70 w 70"/>
                <a:gd name="T39" fmla="*/ 92 h 9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70" h="92">
                  <a:moveTo>
                    <a:pt x="63" y="0"/>
                  </a:moveTo>
                  <a:lnTo>
                    <a:pt x="35" y="14"/>
                  </a:lnTo>
                  <a:lnTo>
                    <a:pt x="7" y="57"/>
                  </a:lnTo>
                  <a:lnTo>
                    <a:pt x="7" y="71"/>
                  </a:lnTo>
                  <a:lnTo>
                    <a:pt x="0" y="85"/>
                  </a:lnTo>
                  <a:lnTo>
                    <a:pt x="14" y="92"/>
                  </a:lnTo>
                  <a:lnTo>
                    <a:pt x="35" y="85"/>
                  </a:lnTo>
                  <a:lnTo>
                    <a:pt x="49" y="71"/>
                  </a:lnTo>
                  <a:lnTo>
                    <a:pt x="63" y="36"/>
                  </a:lnTo>
                  <a:lnTo>
                    <a:pt x="70" y="7"/>
                  </a:lnTo>
                  <a:lnTo>
                    <a:pt x="70" y="0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27" name="Freeform 175"/>
            <p:cNvSpPr>
              <a:spLocks/>
            </p:cNvSpPr>
            <p:nvPr/>
          </p:nvSpPr>
          <p:spPr bwMode="auto">
            <a:xfrm>
              <a:off x="4048" y="1568"/>
              <a:ext cx="92" cy="99"/>
            </a:xfrm>
            <a:custGeom>
              <a:avLst/>
              <a:gdLst>
                <a:gd name="T0" fmla="*/ 50 w 92"/>
                <a:gd name="T1" fmla="*/ 0 h 99"/>
                <a:gd name="T2" fmla="*/ 21 w 92"/>
                <a:gd name="T3" fmla="*/ 14 h 99"/>
                <a:gd name="T4" fmla="*/ 0 w 92"/>
                <a:gd name="T5" fmla="*/ 36 h 99"/>
                <a:gd name="T6" fmla="*/ 0 w 92"/>
                <a:gd name="T7" fmla="*/ 92 h 99"/>
                <a:gd name="T8" fmla="*/ 7 w 92"/>
                <a:gd name="T9" fmla="*/ 99 h 99"/>
                <a:gd name="T10" fmla="*/ 14 w 92"/>
                <a:gd name="T11" fmla="*/ 99 h 99"/>
                <a:gd name="T12" fmla="*/ 36 w 92"/>
                <a:gd name="T13" fmla="*/ 92 h 99"/>
                <a:gd name="T14" fmla="*/ 64 w 92"/>
                <a:gd name="T15" fmla="*/ 71 h 99"/>
                <a:gd name="T16" fmla="*/ 85 w 92"/>
                <a:gd name="T17" fmla="*/ 64 h 99"/>
                <a:gd name="T18" fmla="*/ 92 w 92"/>
                <a:gd name="T19" fmla="*/ 64 h 99"/>
                <a:gd name="T20" fmla="*/ 92 w 92"/>
                <a:gd name="T21" fmla="*/ 50 h 99"/>
                <a:gd name="T22" fmla="*/ 85 w 92"/>
                <a:gd name="T23" fmla="*/ 29 h 99"/>
                <a:gd name="T24" fmla="*/ 71 w 92"/>
                <a:gd name="T25" fmla="*/ 7 h 99"/>
                <a:gd name="T26" fmla="*/ 50 w 92"/>
                <a:gd name="T27" fmla="*/ 0 h 9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2"/>
                <a:gd name="T43" fmla="*/ 0 h 99"/>
                <a:gd name="T44" fmla="*/ 92 w 92"/>
                <a:gd name="T45" fmla="*/ 99 h 9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2" h="99">
                  <a:moveTo>
                    <a:pt x="50" y="0"/>
                  </a:moveTo>
                  <a:lnTo>
                    <a:pt x="21" y="14"/>
                  </a:lnTo>
                  <a:lnTo>
                    <a:pt x="0" y="36"/>
                  </a:lnTo>
                  <a:lnTo>
                    <a:pt x="0" y="92"/>
                  </a:lnTo>
                  <a:lnTo>
                    <a:pt x="7" y="99"/>
                  </a:lnTo>
                  <a:lnTo>
                    <a:pt x="14" y="99"/>
                  </a:lnTo>
                  <a:lnTo>
                    <a:pt x="36" y="92"/>
                  </a:lnTo>
                  <a:lnTo>
                    <a:pt x="64" y="71"/>
                  </a:lnTo>
                  <a:lnTo>
                    <a:pt x="85" y="64"/>
                  </a:lnTo>
                  <a:lnTo>
                    <a:pt x="92" y="64"/>
                  </a:lnTo>
                  <a:lnTo>
                    <a:pt x="92" y="50"/>
                  </a:lnTo>
                  <a:lnTo>
                    <a:pt x="85" y="29"/>
                  </a:lnTo>
                  <a:lnTo>
                    <a:pt x="71" y="7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28" name="Freeform 176"/>
            <p:cNvSpPr>
              <a:spLocks/>
            </p:cNvSpPr>
            <p:nvPr/>
          </p:nvSpPr>
          <p:spPr bwMode="auto">
            <a:xfrm>
              <a:off x="3985" y="1434"/>
              <a:ext cx="141" cy="141"/>
            </a:xfrm>
            <a:custGeom>
              <a:avLst/>
              <a:gdLst>
                <a:gd name="T0" fmla="*/ 113 w 141"/>
                <a:gd name="T1" fmla="*/ 0 h 141"/>
                <a:gd name="T2" fmla="*/ 56 w 141"/>
                <a:gd name="T3" fmla="*/ 14 h 141"/>
                <a:gd name="T4" fmla="*/ 21 w 141"/>
                <a:gd name="T5" fmla="*/ 42 h 141"/>
                <a:gd name="T6" fmla="*/ 7 w 141"/>
                <a:gd name="T7" fmla="*/ 78 h 141"/>
                <a:gd name="T8" fmla="*/ 0 w 141"/>
                <a:gd name="T9" fmla="*/ 106 h 141"/>
                <a:gd name="T10" fmla="*/ 7 w 141"/>
                <a:gd name="T11" fmla="*/ 127 h 141"/>
                <a:gd name="T12" fmla="*/ 21 w 141"/>
                <a:gd name="T13" fmla="*/ 141 h 141"/>
                <a:gd name="T14" fmla="*/ 49 w 141"/>
                <a:gd name="T15" fmla="*/ 134 h 141"/>
                <a:gd name="T16" fmla="*/ 63 w 141"/>
                <a:gd name="T17" fmla="*/ 127 h 141"/>
                <a:gd name="T18" fmla="*/ 70 w 141"/>
                <a:gd name="T19" fmla="*/ 120 h 141"/>
                <a:gd name="T20" fmla="*/ 84 w 141"/>
                <a:gd name="T21" fmla="*/ 92 h 141"/>
                <a:gd name="T22" fmla="*/ 84 w 141"/>
                <a:gd name="T23" fmla="*/ 71 h 141"/>
                <a:gd name="T24" fmla="*/ 91 w 141"/>
                <a:gd name="T25" fmla="*/ 56 h 141"/>
                <a:gd name="T26" fmla="*/ 106 w 141"/>
                <a:gd name="T27" fmla="*/ 42 h 141"/>
                <a:gd name="T28" fmla="*/ 127 w 141"/>
                <a:gd name="T29" fmla="*/ 35 h 141"/>
                <a:gd name="T30" fmla="*/ 141 w 141"/>
                <a:gd name="T31" fmla="*/ 28 h 141"/>
                <a:gd name="T32" fmla="*/ 141 w 141"/>
                <a:gd name="T33" fmla="*/ 14 h 141"/>
                <a:gd name="T34" fmla="*/ 134 w 141"/>
                <a:gd name="T35" fmla="*/ 0 h 141"/>
                <a:gd name="T36" fmla="*/ 113 w 141"/>
                <a:gd name="T37" fmla="*/ 0 h 14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41"/>
                <a:gd name="T58" fmla="*/ 0 h 141"/>
                <a:gd name="T59" fmla="*/ 141 w 141"/>
                <a:gd name="T60" fmla="*/ 141 h 14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41" h="141">
                  <a:moveTo>
                    <a:pt x="113" y="0"/>
                  </a:moveTo>
                  <a:lnTo>
                    <a:pt x="56" y="14"/>
                  </a:lnTo>
                  <a:lnTo>
                    <a:pt x="21" y="42"/>
                  </a:lnTo>
                  <a:lnTo>
                    <a:pt x="7" y="78"/>
                  </a:lnTo>
                  <a:lnTo>
                    <a:pt x="0" y="106"/>
                  </a:lnTo>
                  <a:lnTo>
                    <a:pt x="7" y="127"/>
                  </a:lnTo>
                  <a:lnTo>
                    <a:pt x="21" y="141"/>
                  </a:lnTo>
                  <a:lnTo>
                    <a:pt x="49" y="134"/>
                  </a:lnTo>
                  <a:lnTo>
                    <a:pt x="63" y="127"/>
                  </a:lnTo>
                  <a:lnTo>
                    <a:pt x="70" y="120"/>
                  </a:lnTo>
                  <a:lnTo>
                    <a:pt x="84" y="92"/>
                  </a:lnTo>
                  <a:lnTo>
                    <a:pt x="84" y="71"/>
                  </a:lnTo>
                  <a:lnTo>
                    <a:pt x="91" y="56"/>
                  </a:lnTo>
                  <a:lnTo>
                    <a:pt x="106" y="42"/>
                  </a:lnTo>
                  <a:lnTo>
                    <a:pt x="127" y="35"/>
                  </a:lnTo>
                  <a:lnTo>
                    <a:pt x="141" y="28"/>
                  </a:lnTo>
                  <a:lnTo>
                    <a:pt x="141" y="14"/>
                  </a:lnTo>
                  <a:lnTo>
                    <a:pt x="134" y="0"/>
                  </a:lnTo>
                  <a:lnTo>
                    <a:pt x="113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29" name="Freeform 177"/>
            <p:cNvSpPr>
              <a:spLocks/>
            </p:cNvSpPr>
            <p:nvPr/>
          </p:nvSpPr>
          <p:spPr bwMode="auto">
            <a:xfrm>
              <a:off x="2832" y="1370"/>
              <a:ext cx="127" cy="85"/>
            </a:xfrm>
            <a:custGeom>
              <a:avLst/>
              <a:gdLst>
                <a:gd name="T0" fmla="*/ 84 w 127"/>
                <a:gd name="T1" fmla="*/ 0 h 85"/>
                <a:gd name="T2" fmla="*/ 21 w 127"/>
                <a:gd name="T3" fmla="*/ 0 h 85"/>
                <a:gd name="T4" fmla="*/ 7 w 127"/>
                <a:gd name="T5" fmla="*/ 14 h 85"/>
                <a:gd name="T6" fmla="*/ 0 w 127"/>
                <a:gd name="T7" fmla="*/ 35 h 85"/>
                <a:gd name="T8" fmla="*/ 0 w 127"/>
                <a:gd name="T9" fmla="*/ 78 h 85"/>
                <a:gd name="T10" fmla="*/ 7 w 127"/>
                <a:gd name="T11" fmla="*/ 85 h 85"/>
                <a:gd name="T12" fmla="*/ 42 w 127"/>
                <a:gd name="T13" fmla="*/ 85 h 85"/>
                <a:gd name="T14" fmla="*/ 77 w 127"/>
                <a:gd name="T15" fmla="*/ 78 h 85"/>
                <a:gd name="T16" fmla="*/ 91 w 127"/>
                <a:gd name="T17" fmla="*/ 64 h 85"/>
                <a:gd name="T18" fmla="*/ 99 w 127"/>
                <a:gd name="T19" fmla="*/ 50 h 85"/>
                <a:gd name="T20" fmla="*/ 113 w 127"/>
                <a:gd name="T21" fmla="*/ 43 h 85"/>
                <a:gd name="T22" fmla="*/ 127 w 127"/>
                <a:gd name="T23" fmla="*/ 28 h 85"/>
                <a:gd name="T24" fmla="*/ 120 w 127"/>
                <a:gd name="T25" fmla="*/ 14 h 85"/>
                <a:gd name="T26" fmla="*/ 84 w 127"/>
                <a:gd name="T27" fmla="*/ 0 h 8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7"/>
                <a:gd name="T43" fmla="*/ 0 h 85"/>
                <a:gd name="T44" fmla="*/ 127 w 127"/>
                <a:gd name="T45" fmla="*/ 85 h 8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7" h="85">
                  <a:moveTo>
                    <a:pt x="84" y="0"/>
                  </a:moveTo>
                  <a:lnTo>
                    <a:pt x="21" y="0"/>
                  </a:lnTo>
                  <a:lnTo>
                    <a:pt x="7" y="14"/>
                  </a:lnTo>
                  <a:lnTo>
                    <a:pt x="0" y="35"/>
                  </a:lnTo>
                  <a:lnTo>
                    <a:pt x="0" y="78"/>
                  </a:lnTo>
                  <a:lnTo>
                    <a:pt x="7" y="85"/>
                  </a:lnTo>
                  <a:lnTo>
                    <a:pt x="42" y="85"/>
                  </a:lnTo>
                  <a:lnTo>
                    <a:pt x="77" y="78"/>
                  </a:lnTo>
                  <a:lnTo>
                    <a:pt x="91" y="64"/>
                  </a:lnTo>
                  <a:lnTo>
                    <a:pt x="99" y="50"/>
                  </a:lnTo>
                  <a:lnTo>
                    <a:pt x="113" y="43"/>
                  </a:lnTo>
                  <a:lnTo>
                    <a:pt x="127" y="28"/>
                  </a:lnTo>
                  <a:lnTo>
                    <a:pt x="120" y="14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30" name="Freeform 178"/>
            <p:cNvSpPr>
              <a:spLocks/>
            </p:cNvSpPr>
            <p:nvPr/>
          </p:nvSpPr>
          <p:spPr bwMode="auto">
            <a:xfrm>
              <a:off x="2952" y="1802"/>
              <a:ext cx="71" cy="56"/>
            </a:xfrm>
            <a:custGeom>
              <a:avLst/>
              <a:gdLst>
                <a:gd name="T0" fmla="*/ 14 w 71"/>
                <a:gd name="T1" fmla="*/ 0 h 56"/>
                <a:gd name="T2" fmla="*/ 7 w 71"/>
                <a:gd name="T3" fmla="*/ 7 h 56"/>
                <a:gd name="T4" fmla="*/ 0 w 71"/>
                <a:gd name="T5" fmla="*/ 21 h 56"/>
                <a:gd name="T6" fmla="*/ 14 w 71"/>
                <a:gd name="T7" fmla="*/ 49 h 56"/>
                <a:gd name="T8" fmla="*/ 35 w 71"/>
                <a:gd name="T9" fmla="*/ 56 h 56"/>
                <a:gd name="T10" fmla="*/ 49 w 71"/>
                <a:gd name="T11" fmla="*/ 56 h 56"/>
                <a:gd name="T12" fmla="*/ 63 w 71"/>
                <a:gd name="T13" fmla="*/ 42 h 56"/>
                <a:gd name="T14" fmla="*/ 71 w 71"/>
                <a:gd name="T15" fmla="*/ 28 h 56"/>
                <a:gd name="T16" fmla="*/ 63 w 71"/>
                <a:gd name="T17" fmla="*/ 14 h 56"/>
                <a:gd name="T18" fmla="*/ 49 w 71"/>
                <a:gd name="T19" fmla="*/ 7 h 56"/>
                <a:gd name="T20" fmla="*/ 28 w 71"/>
                <a:gd name="T21" fmla="*/ 0 h 56"/>
                <a:gd name="T22" fmla="*/ 14 w 71"/>
                <a:gd name="T23" fmla="*/ 0 h 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71"/>
                <a:gd name="T37" fmla="*/ 0 h 56"/>
                <a:gd name="T38" fmla="*/ 71 w 71"/>
                <a:gd name="T39" fmla="*/ 56 h 5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71" h="56">
                  <a:moveTo>
                    <a:pt x="14" y="0"/>
                  </a:moveTo>
                  <a:lnTo>
                    <a:pt x="7" y="7"/>
                  </a:lnTo>
                  <a:lnTo>
                    <a:pt x="0" y="21"/>
                  </a:lnTo>
                  <a:lnTo>
                    <a:pt x="14" y="49"/>
                  </a:lnTo>
                  <a:lnTo>
                    <a:pt x="35" y="56"/>
                  </a:lnTo>
                  <a:lnTo>
                    <a:pt x="49" y="56"/>
                  </a:lnTo>
                  <a:lnTo>
                    <a:pt x="63" y="42"/>
                  </a:lnTo>
                  <a:lnTo>
                    <a:pt x="71" y="28"/>
                  </a:lnTo>
                  <a:lnTo>
                    <a:pt x="63" y="14"/>
                  </a:lnTo>
                  <a:lnTo>
                    <a:pt x="49" y="7"/>
                  </a:lnTo>
                  <a:lnTo>
                    <a:pt x="28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31" name="Freeform 179"/>
            <p:cNvSpPr>
              <a:spLocks/>
            </p:cNvSpPr>
            <p:nvPr/>
          </p:nvSpPr>
          <p:spPr bwMode="auto">
            <a:xfrm>
              <a:off x="2810" y="1957"/>
              <a:ext cx="29" cy="36"/>
            </a:xfrm>
            <a:custGeom>
              <a:avLst/>
              <a:gdLst>
                <a:gd name="T0" fmla="*/ 22 w 29"/>
                <a:gd name="T1" fmla="*/ 0 h 36"/>
                <a:gd name="T2" fmla="*/ 0 w 29"/>
                <a:gd name="T3" fmla="*/ 22 h 36"/>
                <a:gd name="T4" fmla="*/ 14 w 29"/>
                <a:gd name="T5" fmla="*/ 36 h 36"/>
                <a:gd name="T6" fmla="*/ 29 w 29"/>
                <a:gd name="T7" fmla="*/ 36 h 36"/>
                <a:gd name="T8" fmla="*/ 29 w 29"/>
                <a:gd name="T9" fmla="*/ 7 h 36"/>
                <a:gd name="T10" fmla="*/ 22 w 29"/>
                <a:gd name="T11" fmla="*/ 0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"/>
                <a:gd name="T19" fmla="*/ 0 h 36"/>
                <a:gd name="T20" fmla="*/ 29 w 29"/>
                <a:gd name="T21" fmla="*/ 36 h 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" h="36">
                  <a:moveTo>
                    <a:pt x="22" y="0"/>
                  </a:moveTo>
                  <a:lnTo>
                    <a:pt x="0" y="22"/>
                  </a:lnTo>
                  <a:lnTo>
                    <a:pt x="14" y="36"/>
                  </a:lnTo>
                  <a:lnTo>
                    <a:pt x="29" y="36"/>
                  </a:lnTo>
                  <a:lnTo>
                    <a:pt x="29" y="7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32" name="Freeform 180"/>
            <p:cNvSpPr>
              <a:spLocks/>
            </p:cNvSpPr>
            <p:nvPr/>
          </p:nvSpPr>
          <p:spPr bwMode="auto">
            <a:xfrm>
              <a:off x="2916" y="1901"/>
              <a:ext cx="36" cy="28"/>
            </a:xfrm>
            <a:custGeom>
              <a:avLst/>
              <a:gdLst>
                <a:gd name="T0" fmla="*/ 29 w 36"/>
                <a:gd name="T1" fmla="*/ 0 h 28"/>
                <a:gd name="T2" fmla="*/ 7 w 36"/>
                <a:gd name="T3" fmla="*/ 7 h 28"/>
                <a:gd name="T4" fmla="*/ 0 w 36"/>
                <a:gd name="T5" fmla="*/ 14 h 28"/>
                <a:gd name="T6" fmla="*/ 0 w 36"/>
                <a:gd name="T7" fmla="*/ 21 h 28"/>
                <a:gd name="T8" fmla="*/ 22 w 36"/>
                <a:gd name="T9" fmla="*/ 28 h 28"/>
                <a:gd name="T10" fmla="*/ 29 w 36"/>
                <a:gd name="T11" fmla="*/ 21 h 28"/>
                <a:gd name="T12" fmla="*/ 36 w 36"/>
                <a:gd name="T13" fmla="*/ 7 h 28"/>
                <a:gd name="T14" fmla="*/ 36 w 36"/>
                <a:gd name="T15" fmla="*/ 0 h 28"/>
                <a:gd name="T16" fmla="*/ 29 w 36"/>
                <a:gd name="T17" fmla="*/ 0 h 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6"/>
                <a:gd name="T28" fmla="*/ 0 h 28"/>
                <a:gd name="T29" fmla="*/ 36 w 36"/>
                <a:gd name="T30" fmla="*/ 28 h 2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6" h="28">
                  <a:moveTo>
                    <a:pt x="29" y="0"/>
                  </a:moveTo>
                  <a:lnTo>
                    <a:pt x="7" y="7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2" y="28"/>
                  </a:lnTo>
                  <a:lnTo>
                    <a:pt x="29" y="21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33" name="Freeform 181"/>
            <p:cNvSpPr>
              <a:spLocks/>
            </p:cNvSpPr>
            <p:nvPr/>
          </p:nvSpPr>
          <p:spPr bwMode="auto">
            <a:xfrm>
              <a:off x="4388" y="1667"/>
              <a:ext cx="85" cy="121"/>
            </a:xfrm>
            <a:custGeom>
              <a:avLst/>
              <a:gdLst>
                <a:gd name="T0" fmla="*/ 35 w 85"/>
                <a:gd name="T1" fmla="*/ 7 h 121"/>
                <a:gd name="T2" fmla="*/ 21 w 85"/>
                <a:gd name="T3" fmla="*/ 21 h 121"/>
                <a:gd name="T4" fmla="*/ 7 w 85"/>
                <a:gd name="T5" fmla="*/ 78 h 121"/>
                <a:gd name="T6" fmla="*/ 0 w 85"/>
                <a:gd name="T7" fmla="*/ 99 h 121"/>
                <a:gd name="T8" fmla="*/ 14 w 85"/>
                <a:gd name="T9" fmla="*/ 121 h 121"/>
                <a:gd name="T10" fmla="*/ 21 w 85"/>
                <a:gd name="T11" fmla="*/ 121 h 121"/>
                <a:gd name="T12" fmla="*/ 35 w 85"/>
                <a:gd name="T13" fmla="*/ 113 h 121"/>
                <a:gd name="T14" fmla="*/ 49 w 85"/>
                <a:gd name="T15" fmla="*/ 92 h 121"/>
                <a:gd name="T16" fmla="*/ 70 w 85"/>
                <a:gd name="T17" fmla="*/ 64 h 121"/>
                <a:gd name="T18" fmla="*/ 85 w 85"/>
                <a:gd name="T19" fmla="*/ 36 h 121"/>
                <a:gd name="T20" fmla="*/ 85 w 85"/>
                <a:gd name="T21" fmla="*/ 14 h 121"/>
                <a:gd name="T22" fmla="*/ 70 w 85"/>
                <a:gd name="T23" fmla="*/ 0 h 121"/>
                <a:gd name="T24" fmla="*/ 49 w 85"/>
                <a:gd name="T25" fmla="*/ 0 h 121"/>
                <a:gd name="T26" fmla="*/ 35 w 85"/>
                <a:gd name="T27" fmla="*/ 7 h 12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5"/>
                <a:gd name="T43" fmla="*/ 0 h 121"/>
                <a:gd name="T44" fmla="*/ 85 w 85"/>
                <a:gd name="T45" fmla="*/ 121 h 12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5" h="121">
                  <a:moveTo>
                    <a:pt x="35" y="7"/>
                  </a:moveTo>
                  <a:lnTo>
                    <a:pt x="21" y="21"/>
                  </a:lnTo>
                  <a:lnTo>
                    <a:pt x="7" y="78"/>
                  </a:lnTo>
                  <a:lnTo>
                    <a:pt x="0" y="99"/>
                  </a:lnTo>
                  <a:lnTo>
                    <a:pt x="14" y="121"/>
                  </a:lnTo>
                  <a:lnTo>
                    <a:pt x="21" y="121"/>
                  </a:lnTo>
                  <a:lnTo>
                    <a:pt x="35" y="113"/>
                  </a:lnTo>
                  <a:lnTo>
                    <a:pt x="49" y="92"/>
                  </a:lnTo>
                  <a:lnTo>
                    <a:pt x="70" y="64"/>
                  </a:lnTo>
                  <a:lnTo>
                    <a:pt x="85" y="36"/>
                  </a:lnTo>
                  <a:lnTo>
                    <a:pt x="85" y="14"/>
                  </a:lnTo>
                  <a:lnTo>
                    <a:pt x="70" y="0"/>
                  </a:lnTo>
                  <a:lnTo>
                    <a:pt x="49" y="0"/>
                  </a:lnTo>
                  <a:lnTo>
                    <a:pt x="35" y="7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34" name="Freeform 182"/>
            <p:cNvSpPr>
              <a:spLocks/>
            </p:cNvSpPr>
            <p:nvPr/>
          </p:nvSpPr>
          <p:spPr bwMode="auto">
            <a:xfrm>
              <a:off x="3171" y="535"/>
              <a:ext cx="559" cy="418"/>
            </a:xfrm>
            <a:custGeom>
              <a:avLst/>
              <a:gdLst>
                <a:gd name="T0" fmla="*/ 134 w 559"/>
                <a:gd name="T1" fmla="*/ 43 h 418"/>
                <a:gd name="T2" fmla="*/ 99 w 559"/>
                <a:gd name="T3" fmla="*/ 64 h 418"/>
                <a:gd name="T4" fmla="*/ 78 w 559"/>
                <a:gd name="T5" fmla="*/ 71 h 418"/>
                <a:gd name="T6" fmla="*/ 64 w 559"/>
                <a:gd name="T7" fmla="*/ 85 h 418"/>
                <a:gd name="T8" fmla="*/ 57 w 559"/>
                <a:gd name="T9" fmla="*/ 99 h 418"/>
                <a:gd name="T10" fmla="*/ 42 w 559"/>
                <a:gd name="T11" fmla="*/ 106 h 418"/>
                <a:gd name="T12" fmla="*/ 21 w 559"/>
                <a:gd name="T13" fmla="*/ 128 h 418"/>
                <a:gd name="T14" fmla="*/ 7 w 559"/>
                <a:gd name="T15" fmla="*/ 163 h 418"/>
                <a:gd name="T16" fmla="*/ 0 w 559"/>
                <a:gd name="T17" fmla="*/ 198 h 418"/>
                <a:gd name="T18" fmla="*/ 7 w 559"/>
                <a:gd name="T19" fmla="*/ 248 h 418"/>
                <a:gd name="T20" fmla="*/ 21 w 559"/>
                <a:gd name="T21" fmla="*/ 276 h 418"/>
                <a:gd name="T22" fmla="*/ 35 w 559"/>
                <a:gd name="T23" fmla="*/ 297 h 418"/>
                <a:gd name="T24" fmla="*/ 64 w 559"/>
                <a:gd name="T25" fmla="*/ 319 h 418"/>
                <a:gd name="T26" fmla="*/ 99 w 559"/>
                <a:gd name="T27" fmla="*/ 333 h 418"/>
                <a:gd name="T28" fmla="*/ 163 w 559"/>
                <a:gd name="T29" fmla="*/ 368 h 418"/>
                <a:gd name="T30" fmla="*/ 219 w 559"/>
                <a:gd name="T31" fmla="*/ 396 h 418"/>
                <a:gd name="T32" fmla="*/ 269 w 559"/>
                <a:gd name="T33" fmla="*/ 418 h 418"/>
                <a:gd name="T34" fmla="*/ 382 w 559"/>
                <a:gd name="T35" fmla="*/ 418 h 418"/>
                <a:gd name="T36" fmla="*/ 403 w 559"/>
                <a:gd name="T37" fmla="*/ 411 h 418"/>
                <a:gd name="T38" fmla="*/ 453 w 559"/>
                <a:gd name="T39" fmla="*/ 411 h 418"/>
                <a:gd name="T40" fmla="*/ 495 w 559"/>
                <a:gd name="T41" fmla="*/ 396 h 418"/>
                <a:gd name="T42" fmla="*/ 502 w 559"/>
                <a:gd name="T43" fmla="*/ 375 h 418"/>
                <a:gd name="T44" fmla="*/ 509 w 559"/>
                <a:gd name="T45" fmla="*/ 347 h 418"/>
                <a:gd name="T46" fmla="*/ 509 w 559"/>
                <a:gd name="T47" fmla="*/ 283 h 418"/>
                <a:gd name="T48" fmla="*/ 502 w 559"/>
                <a:gd name="T49" fmla="*/ 248 h 418"/>
                <a:gd name="T50" fmla="*/ 502 w 559"/>
                <a:gd name="T51" fmla="*/ 205 h 418"/>
                <a:gd name="T52" fmla="*/ 509 w 559"/>
                <a:gd name="T53" fmla="*/ 184 h 418"/>
                <a:gd name="T54" fmla="*/ 531 w 559"/>
                <a:gd name="T55" fmla="*/ 156 h 418"/>
                <a:gd name="T56" fmla="*/ 559 w 559"/>
                <a:gd name="T57" fmla="*/ 106 h 418"/>
                <a:gd name="T58" fmla="*/ 559 w 559"/>
                <a:gd name="T59" fmla="*/ 78 h 418"/>
                <a:gd name="T60" fmla="*/ 545 w 559"/>
                <a:gd name="T61" fmla="*/ 64 h 418"/>
                <a:gd name="T62" fmla="*/ 531 w 559"/>
                <a:gd name="T63" fmla="*/ 57 h 418"/>
                <a:gd name="T64" fmla="*/ 467 w 559"/>
                <a:gd name="T65" fmla="*/ 57 h 418"/>
                <a:gd name="T66" fmla="*/ 432 w 559"/>
                <a:gd name="T67" fmla="*/ 64 h 418"/>
                <a:gd name="T68" fmla="*/ 368 w 559"/>
                <a:gd name="T69" fmla="*/ 64 h 418"/>
                <a:gd name="T70" fmla="*/ 354 w 559"/>
                <a:gd name="T71" fmla="*/ 57 h 418"/>
                <a:gd name="T72" fmla="*/ 333 w 559"/>
                <a:gd name="T73" fmla="*/ 50 h 418"/>
                <a:gd name="T74" fmla="*/ 290 w 559"/>
                <a:gd name="T75" fmla="*/ 21 h 418"/>
                <a:gd name="T76" fmla="*/ 276 w 559"/>
                <a:gd name="T77" fmla="*/ 7 h 418"/>
                <a:gd name="T78" fmla="*/ 255 w 559"/>
                <a:gd name="T79" fmla="*/ 0 h 418"/>
                <a:gd name="T80" fmla="*/ 205 w 559"/>
                <a:gd name="T81" fmla="*/ 0 h 418"/>
                <a:gd name="T82" fmla="*/ 177 w 559"/>
                <a:gd name="T83" fmla="*/ 14 h 418"/>
                <a:gd name="T84" fmla="*/ 134 w 559"/>
                <a:gd name="T85" fmla="*/ 43 h 418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559"/>
                <a:gd name="T130" fmla="*/ 0 h 418"/>
                <a:gd name="T131" fmla="*/ 559 w 559"/>
                <a:gd name="T132" fmla="*/ 418 h 418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559" h="418">
                  <a:moveTo>
                    <a:pt x="134" y="43"/>
                  </a:moveTo>
                  <a:lnTo>
                    <a:pt x="99" y="64"/>
                  </a:lnTo>
                  <a:lnTo>
                    <a:pt x="78" y="71"/>
                  </a:lnTo>
                  <a:lnTo>
                    <a:pt x="64" y="85"/>
                  </a:lnTo>
                  <a:lnTo>
                    <a:pt x="57" y="99"/>
                  </a:lnTo>
                  <a:lnTo>
                    <a:pt x="42" y="106"/>
                  </a:lnTo>
                  <a:lnTo>
                    <a:pt x="21" y="128"/>
                  </a:lnTo>
                  <a:lnTo>
                    <a:pt x="7" y="163"/>
                  </a:lnTo>
                  <a:lnTo>
                    <a:pt x="0" y="198"/>
                  </a:lnTo>
                  <a:lnTo>
                    <a:pt x="7" y="248"/>
                  </a:lnTo>
                  <a:lnTo>
                    <a:pt x="21" y="276"/>
                  </a:lnTo>
                  <a:lnTo>
                    <a:pt x="35" y="297"/>
                  </a:lnTo>
                  <a:lnTo>
                    <a:pt x="64" y="319"/>
                  </a:lnTo>
                  <a:lnTo>
                    <a:pt x="99" y="333"/>
                  </a:lnTo>
                  <a:lnTo>
                    <a:pt x="163" y="368"/>
                  </a:lnTo>
                  <a:lnTo>
                    <a:pt x="219" y="396"/>
                  </a:lnTo>
                  <a:lnTo>
                    <a:pt x="269" y="418"/>
                  </a:lnTo>
                  <a:lnTo>
                    <a:pt x="382" y="418"/>
                  </a:lnTo>
                  <a:lnTo>
                    <a:pt x="403" y="411"/>
                  </a:lnTo>
                  <a:lnTo>
                    <a:pt x="453" y="411"/>
                  </a:lnTo>
                  <a:lnTo>
                    <a:pt x="495" y="396"/>
                  </a:lnTo>
                  <a:lnTo>
                    <a:pt x="502" y="375"/>
                  </a:lnTo>
                  <a:lnTo>
                    <a:pt x="509" y="347"/>
                  </a:lnTo>
                  <a:lnTo>
                    <a:pt x="509" y="283"/>
                  </a:lnTo>
                  <a:lnTo>
                    <a:pt x="502" y="248"/>
                  </a:lnTo>
                  <a:lnTo>
                    <a:pt x="502" y="205"/>
                  </a:lnTo>
                  <a:lnTo>
                    <a:pt x="509" y="184"/>
                  </a:lnTo>
                  <a:lnTo>
                    <a:pt x="531" y="156"/>
                  </a:lnTo>
                  <a:lnTo>
                    <a:pt x="559" y="106"/>
                  </a:lnTo>
                  <a:lnTo>
                    <a:pt x="559" y="78"/>
                  </a:lnTo>
                  <a:lnTo>
                    <a:pt x="545" y="64"/>
                  </a:lnTo>
                  <a:lnTo>
                    <a:pt x="531" y="57"/>
                  </a:lnTo>
                  <a:lnTo>
                    <a:pt x="467" y="57"/>
                  </a:lnTo>
                  <a:lnTo>
                    <a:pt x="432" y="64"/>
                  </a:lnTo>
                  <a:lnTo>
                    <a:pt x="368" y="64"/>
                  </a:lnTo>
                  <a:lnTo>
                    <a:pt x="354" y="57"/>
                  </a:lnTo>
                  <a:lnTo>
                    <a:pt x="333" y="50"/>
                  </a:lnTo>
                  <a:lnTo>
                    <a:pt x="290" y="21"/>
                  </a:lnTo>
                  <a:lnTo>
                    <a:pt x="276" y="7"/>
                  </a:lnTo>
                  <a:lnTo>
                    <a:pt x="255" y="0"/>
                  </a:lnTo>
                  <a:lnTo>
                    <a:pt x="205" y="0"/>
                  </a:lnTo>
                  <a:lnTo>
                    <a:pt x="177" y="14"/>
                  </a:lnTo>
                  <a:lnTo>
                    <a:pt x="134" y="43"/>
                  </a:lnTo>
                  <a:close/>
                </a:path>
              </a:pathLst>
            </a:custGeom>
            <a:solidFill>
              <a:srgbClr val="000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35" name="Freeform 183"/>
            <p:cNvSpPr>
              <a:spLocks/>
            </p:cNvSpPr>
            <p:nvPr/>
          </p:nvSpPr>
          <p:spPr bwMode="auto">
            <a:xfrm>
              <a:off x="4006" y="578"/>
              <a:ext cx="261" cy="410"/>
            </a:xfrm>
            <a:custGeom>
              <a:avLst/>
              <a:gdLst>
                <a:gd name="T0" fmla="*/ 120 w 261"/>
                <a:gd name="T1" fmla="*/ 7 h 410"/>
                <a:gd name="T2" fmla="*/ 85 w 261"/>
                <a:gd name="T3" fmla="*/ 21 h 410"/>
                <a:gd name="T4" fmla="*/ 56 w 261"/>
                <a:gd name="T5" fmla="*/ 49 h 410"/>
                <a:gd name="T6" fmla="*/ 35 w 261"/>
                <a:gd name="T7" fmla="*/ 77 h 410"/>
                <a:gd name="T8" fmla="*/ 21 w 261"/>
                <a:gd name="T9" fmla="*/ 113 h 410"/>
                <a:gd name="T10" fmla="*/ 7 w 261"/>
                <a:gd name="T11" fmla="*/ 198 h 410"/>
                <a:gd name="T12" fmla="*/ 0 w 261"/>
                <a:gd name="T13" fmla="*/ 254 h 410"/>
                <a:gd name="T14" fmla="*/ 0 w 261"/>
                <a:gd name="T15" fmla="*/ 325 h 410"/>
                <a:gd name="T16" fmla="*/ 21 w 261"/>
                <a:gd name="T17" fmla="*/ 346 h 410"/>
                <a:gd name="T18" fmla="*/ 49 w 261"/>
                <a:gd name="T19" fmla="*/ 346 h 410"/>
                <a:gd name="T20" fmla="*/ 78 w 261"/>
                <a:gd name="T21" fmla="*/ 339 h 410"/>
                <a:gd name="T22" fmla="*/ 99 w 261"/>
                <a:gd name="T23" fmla="*/ 325 h 410"/>
                <a:gd name="T24" fmla="*/ 120 w 261"/>
                <a:gd name="T25" fmla="*/ 318 h 410"/>
                <a:gd name="T26" fmla="*/ 127 w 261"/>
                <a:gd name="T27" fmla="*/ 325 h 410"/>
                <a:gd name="T28" fmla="*/ 134 w 261"/>
                <a:gd name="T29" fmla="*/ 346 h 410"/>
                <a:gd name="T30" fmla="*/ 141 w 261"/>
                <a:gd name="T31" fmla="*/ 375 h 410"/>
                <a:gd name="T32" fmla="*/ 177 w 261"/>
                <a:gd name="T33" fmla="*/ 410 h 410"/>
                <a:gd name="T34" fmla="*/ 198 w 261"/>
                <a:gd name="T35" fmla="*/ 410 h 410"/>
                <a:gd name="T36" fmla="*/ 212 w 261"/>
                <a:gd name="T37" fmla="*/ 403 h 410"/>
                <a:gd name="T38" fmla="*/ 219 w 261"/>
                <a:gd name="T39" fmla="*/ 396 h 410"/>
                <a:gd name="T40" fmla="*/ 226 w 261"/>
                <a:gd name="T41" fmla="*/ 353 h 410"/>
                <a:gd name="T42" fmla="*/ 233 w 261"/>
                <a:gd name="T43" fmla="*/ 304 h 410"/>
                <a:gd name="T44" fmla="*/ 247 w 261"/>
                <a:gd name="T45" fmla="*/ 254 h 410"/>
                <a:gd name="T46" fmla="*/ 261 w 261"/>
                <a:gd name="T47" fmla="*/ 212 h 410"/>
                <a:gd name="T48" fmla="*/ 261 w 261"/>
                <a:gd name="T49" fmla="*/ 106 h 410"/>
                <a:gd name="T50" fmla="*/ 254 w 261"/>
                <a:gd name="T51" fmla="*/ 85 h 410"/>
                <a:gd name="T52" fmla="*/ 233 w 261"/>
                <a:gd name="T53" fmla="*/ 56 h 410"/>
                <a:gd name="T54" fmla="*/ 219 w 261"/>
                <a:gd name="T55" fmla="*/ 35 h 410"/>
                <a:gd name="T56" fmla="*/ 205 w 261"/>
                <a:gd name="T57" fmla="*/ 28 h 410"/>
                <a:gd name="T58" fmla="*/ 184 w 261"/>
                <a:gd name="T59" fmla="*/ 14 h 410"/>
                <a:gd name="T60" fmla="*/ 162 w 261"/>
                <a:gd name="T61" fmla="*/ 7 h 410"/>
                <a:gd name="T62" fmla="*/ 148 w 261"/>
                <a:gd name="T63" fmla="*/ 0 h 410"/>
                <a:gd name="T64" fmla="*/ 120 w 261"/>
                <a:gd name="T65" fmla="*/ 7 h 41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61"/>
                <a:gd name="T100" fmla="*/ 0 h 410"/>
                <a:gd name="T101" fmla="*/ 261 w 261"/>
                <a:gd name="T102" fmla="*/ 410 h 41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61" h="410">
                  <a:moveTo>
                    <a:pt x="120" y="7"/>
                  </a:moveTo>
                  <a:lnTo>
                    <a:pt x="85" y="21"/>
                  </a:lnTo>
                  <a:lnTo>
                    <a:pt x="56" y="49"/>
                  </a:lnTo>
                  <a:lnTo>
                    <a:pt x="35" y="77"/>
                  </a:lnTo>
                  <a:lnTo>
                    <a:pt x="21" y="113"/>
                  </a:lnTo>
                  <a:lnTo>
                    <a:pt x="7" y="198"/>
                  </a:lnTo>
                  <a:lnTo>
                    <a:pt x="0" y="254"/>
                  </a:lnTo>
                  <a:lnTo>
                    <a:pt x="0" y="325"/>
                  </a:lnTo>
                  <a:lnTo>
                    <a:pt x="21" y="346"/>
                  </a:lnTo>
                  <a:lnTo>
                    <a:pt x="49" y="346"/>
                  </a:lnTo>
                  <a:lnTo>
                    <a:pt x="78" y="339"/>
                  </a:lnTo>
                  <a:lnTo>
                    <a:pt x="99" y="325"/>
                  </a:lnTo>
                  <a:lnTo>
                    <a:pt x="120" y="318"/>
                  </a:lnTo>
                  <a:lnTo>
                    <a:pt x="127" y="325"/>
                  </a:lnTo>
                  <a:lnTo>
                    <a:pt x="134" y="346"/>
                  </a:lnTo>
                  <a:lnTo>
                    <a:pt x="141" y="375"/>
                  </a:lnTo>
                  <a:lnTo>
                    <a:pt x="177" y="410"/>
                  </a:lnTo>
                  <a:lnTo>
                    <a:pt x="198" y="410"/>
                  </a:lnTo>
                  <a:lnTo>
                    <a:pt x="212" y="403"/>
                  </a:lnTo>
                  <a:lnTo>
                    <a:pt x="219" y="396"/>
                  </a:lnTo>
                  <a:lnTo>
                    <a:pt x="226" y="353"/>
                  </a:lnTo>
                  <a:lnTo>
                    <a:pt x="233" y="304"/>
                  </a:lnTo>
                  <a:lnTo>
                    <a:pt x="247" y="254"/>
                  </a:lnTo>
                  <a:lnTo>
                    <a:pt x="261" y="212"/>
                  </a:lnTo>
                  <a:lnTo>
                    <a:pt x="261" y="106"/>
                  </a:lnTo>
                  <a:lnTo>
                    <a:pt x="254" y="85"/>
                  </a:lnTo>
                  <a:lnTo>
                    <a:pt x="233" y="56"/>
                  </a:lnTo>
                  <a:lnTo>
                    <a:pt x="219" y="35"/>
                  </a:lnTo>
                  <a:lnTo>
                    <a:pt x="205" y="28"/>
                  </a:lnTo>
                  <a:lnTo>
                    <a:pt x="184" y="14"/>
                  </a:lnTo>
                  <a:lnTo>
                    <a:pt x="162" y="7"/>
                  </a:lnTo>
                  <a:lnTo>
                    <a:pt x="148" y="0"/>
                  </a:lnTo>
                  <a:lnTo>
                    <a:pt x="120" y="7"/>
                  </a:lnTo>
                  <a:close/>
                </a:path>
              </a:pathLst>
            </a:custGeom>
            <a:solidFill>
              <a:srgbClr val="000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36" name="Freeform 184"/>
            <p:cNvSpPr>
              <a:spLocks/>
            </p:cNvSpPr>
            <p:nvPr/>
          </p:nvSpPr>
          <p:spPr bwMode="auto">
            <a:xfrm>
              <a:off x="5272" y="946"/>
              <a:ext cx="28" cy="35"/>
            </a:xfrm>
            <a:custGeom>
              <a:avLst/>
              <a:gdLst>
                <a:gd name="T0" fmla="*/ 21 w 28"/>
                <a:gd name="T1" fmla="*/ 7 h 35"/>
                <a:gd name="T2" fmla="*/ 14 w 28"/>
                <a:gd name="T3" fmla="*/ 0 h 35"/>
                <a:gd name="T4" fmla="*/ 7 w 28"/>
                <a:gd name="T5" fmla="*/ 0 h 35"/>
                <a:gd name="T6" fmla="*/ 0 w 28"/>
                <a:gd name="T7" fmla="*/ 14 h 35"/>
                <a:gd name="T8" fmla="*/ 0 w 28"/>
                <a:gd name="T9" fmla="*/ 28 h 35"/>
                <a:gd name="T10" fmla="*/ 21 w 28"/>
                <a:gd name="T11" fmla="*/ 35 h 35"/>
                <a:gd name="T12" fmla="*/ 28 w 28"/>
                <a:gd name="T13" fmla="*/ 28 h 35"/>
                <a:gd name="T14" fmla="*/ 28 w 28"/>
                <a:gd name="T15" fmla="*/ 14 h 35"/>
                <a:gd name="T16" fmla="*/ 21 w 28"/>
                <a:gd name="T17" fmla="*/ 7 h 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8"/>
                <a:gd name="T28" fmla="*/ 0 h 35"/>
                <a:gd name="T29" fmla="*/ 28 w 28"/>
                <a:gd name="T30" fmla="*/ 35 h 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8" h="35">
                  <a:moveTo>
                    <a:pt x="21" y="7"/>
                  </a:moveTo>
                  <a:lnTo>
                    <a:pt x="14" y="0"/>
                  </a:lnTo>
                  <a:lnTo>
                    <a:pt x="7" y="0"/>
                  </a:lnTo>
                  <a:lnTo>
                    <a:pt x="0" y="14"/>
                  </a:lnTo>
                  <a:lnTo>
                    <a:pt x="0" y="28"/>
                  </a:lnTo>
                  <a:lnTo>
                    <a:pt x="21" y="35"/>
                  </a:lnTo>
                  <a:lnTo>
                    <a:pt x="28" y="28"/>
                  </a:lnTo>
                  <a:lnTo>
                    <a:pt x="28" y="14"/>
                  </a:lnTo>
                  <a:lnTo>
                    <a:pt x="21" y="7"/>
                  </a:lnTo>
                  <a:close/>
                </a:path>
              </a:pathLst>
            </a:cu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37" name="Freeform 185"/>
            <p:cNvSpPr>
              <a:spLocks/>
            </p:cNvSpPr>
            <p:nvPr/>
          </p:nvSpPr>
          <p:spPr bwMode="auto">
            <a:xfrm>
              <a:off x="5166" y="500"/>
              <a:ext cx="170" cy="120"/>
            </a:xfrm>
            <a:custGeom>
              <a:avLst/>
              <a:gdLst>
                <a:gd name="T0" fmla="*/ 56 w 170"/>
                <a:gd name="T1" fmla="*/ 28 h 120"/>
                <a:gd name="T2" fmla="*/ 42 w 170"/>
                <a:gd name="T3" fmla="*/ 21 h 120"/>
                <a:gd name="T4" fmla="*/ 21 w 170"/>
                <a:gd name="T5" fmla="*/ 21 h 120"/>
                <a:gd name="T6" fmla="*/ 7 w 170"/>
                <a:gd name="T7" fmla="*/ 42 h 120"/>
                <a:gd name="T8" fmla="*/ 0 w 170"/>
                <a:gd name="T9" fmla="*/ 56 h 120"/>
                <a:gd name="T10" fmla="*/ 14 w 170"/>
                <a:gd name="T11" fmla="*/ 78 h 120"/>
                <a:gd name="T12" fmla="*/ 35 w 170"/>
                <a:gd name="T13" fmla="*/ 92 h 120"/>
                <a:gd name="T14" fmla="*/ 56 w 170"/>
                <a:gd name="T15" fmla="*/ 113 h 120"/>
                <a:gd name="T16" fmla="*/ 71 w 170"/>
                <a:gd name="T17" fmla="*/ 120 h 120"/>
                <a:gd name="T18" fmla="*/ 78 w 170"/>
                <a:gd name="T19" fmla="*/ 120 h 120"/>
                <a:gd name="T20" fmla="*/ 92 w 170"/>
                <a:gd name="T21" fmla="*/ 113 h 120"/>
                <a:gd name="T22" fmla="*/ 99 w 170"/>
                <a:gd name="T23" fmla="*/ 99 h 120"/>
                <a:gd name="T24" fmla="*/ 141 w 170"/>
                <a:gd name="T25" fmla="*/ 113 h 120"/>
                <a:gd name="T26" fmla="*/ 155 w 170"/>
                <a:gd name="T27" fmla="*/ 106 h 120"/>
                <a:gd name="T28" fmla="*/ 163 w 170"/>
                <a:gd name="T29" fmla="*/ 99 h 120"/>
                <a:gd name="T30" fmla="*/ 170 w 170"/>
                <a:gd name="T31" fmla="*/ 85 h 120"/>
                <a:gd name="T32" fmla="*/ 170 w 170"/>
                <a:gd name="T33" fmla="*/ 64 h 120"/>
                <a:gd name="T34" fmla="*/ 163 w 170"/>
                <a:gd name="T35" fmla="*/ 49 h 120"/>
                <a:gd name="T36" fmla="*/ 148 w 170"/>
                <a:gd name="T37" fmla="*/ 28 h 120"/>
                <a:gd name="T38" fmla="*/ 120 w 170"/>
                <a:gd name="T39" fmla="*/ 0 h 120"/>
                <a:gd name="T40" fmla="*/ 106 w 170"/>
                <a:gd name="T41" fmla="*/ 0 h 120"/>
                <a:gd name="T42" fmla="*/ 92 w 170"/>
                <a:gd name="T43" fmla="*/ 7 h 120"/>
                <a:gd name="T44" fmla="*/ 71 w 170"/>
                <a:gd name="T45" fmla="*/ 21 h 120"/>
                <a:gd name="T46" fmla="*/ 56 w 170"/>
                <a:gd name="T47" fmla="*/ 28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70"/>
                <a:gd name="T73" fmla="*/ 0 h 120"/>
                <a:gd name="T74" fmla="*/ 170 w 170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70" h="120">
                  <a:moveTo>
                    <a:pt x="56" y="28"/>
                  </a:moveTo>
                  <a:lnTo>
                    <a:pt x="42" y="21"/>
                  </a:lnTo>
                  <a:lnTo>
                    <a:pt x="21" y="21"/>
                  </a:lnTo>
                  <a:lnTo>
                    <a:pt x="7" y="42"/>
                  </a:lnTo>
                  <a:lnTo>
                    <a:pt x="0" y="56"/>
                  </a:lnTo>
                  <a:lnTo>
                    <a:pt x="14" y="78"/>
                  </a:lnTo>
                  <a:lnTo>
                    <a:pt x="35" y="92"/>
                  </a:lnTo>
                  <a:lnTo>
                    <a:pt x="56" y="113"/>
                  </a:lnTo>
                  <a:lnTo>
                    <a:pt x="71" y="120"/>
                  </a:lnTo>
                  <a:lnTo>
                    <a:pt x="78" y="120"/>
                  </a:lnTo>
                  <a:lnTo>
                    <a:pt x="92" y="113"/>
                  </a:lnTo>
                  <a:lnTo>
                    <a:pt x="99" y="99"/>
                  </a:lnTo>
                  <a:lnTo>
                    <a:pt x="141" y="113"/>
                  </a:lnTo>
                  <a:lnTo>
                    <a:pt x="155" y="106"/>
                  </a:lnTo>
                  <a:lnTo>
                    <a:pt x="163" y="99"/>
                  </a:lnTo>
                  <a:lnTo>
                    <a:pt x="170" y="85"/>
                  </a:lnTo>
                  <a:lnTo>
                    <a:pt x="170" y="64"/>
                  </a:lnTo>
                  <a:lnTo>
                    <a:pt x="163" y="49"/>
                  </a:lnTo>
                  <a:lnTo>
                    <a:pt x="148" y="28"/>
                  </a:lnTo>
                  <a:lnTo>
                    <a:pt x="120" y="0"/>
                  </a:lnTo>
                  <a:lnTo>
                    <a:pt x="106" y="0"/>
                  </a:lnTo>
                  <a:lnTo>
                    <a:pt x="92" y="7"/>
                  </a:lnTo>
                  <a:lnTo>
                    <a:pt x="71" y="21"/>
                  </a:lnTo>
                  <a:lnTo>
                    <a:pt x="56" y="28"/>
                  </a:lnTo>
                  <a:close/>
                </a:path>
              </a:pathLst>
            </a:custGeom>
            <a:solidFill>
              <a:srgbClr val="0080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38" name="Freeform 186"/>
            <p:cNvSpPr>
              <a:spLocks/>
            </p:cNvSpPr>
            <p:nvPr/>
          </p:nvSpPr>
          <p:spPr bwMode="auto">
            <a:xfrm>
              <a:off x="5194" y="535"/>
              <a:ext cx="106" cy="50"/>
            </a:xfrm>
            <a:custGeom>
              <a:avLst/>
              <a:gdLst>
                <a:gd name="T0" fmla="*/ 85 w 106"/>
                <a:gd name="T1" fmla="*/ 0 h 50"/>
                <a:gd name="T2" fmla="*/ 64 w 106"/>
                <a:gd name="T3" fmla="*/ 0 h 50"/>
                <a:gd name="T4" fmla="*/ 43 w 106"/>
                <a:gd name="T5" fmla="*/ 7 h 50"/>
                <a:gd name="T6" fmla="*/ 21 w 106"/>
                <a:gd name="T7" fmla="*/ 7 h 50"/>
                <a:gd name="T8" fmla="*/ 0 w 106"/>
                <a:gd name="T9" fmla="*/ 14 h 50"/>
                <a:gd name="T10" fmla="*/ 0 w 106"/>
                <a:gd name="T11" fmla="*/ 29 h 50"/>
                <a:gd name="T12" fmla="*/ 7 w 106"/>
                <a:gd name="T13" fmla="*/ 43 h 50"/>
                <a:gd name="T14" fmla="*/ 28 w 106"/>
                <a:gd name="T15" fmla="*/ 50 h 50"/>
                <a:gd name="T16" fmla="*/ 71 w 106"/>
                <a:gd name="T17" fmla="*/ 50 h 50"/>
                <a:gd name="T18" fmla="*/ 92 w 106"/>
                <a:gd name="T19" fmla="*/ 43 h 50"/>
                <a:gd name="T20" fmla="*/ 106 w 106"/>
                <a:gd name="T21" fmla="*/ 36 h 50"/>
                <a:gd name="T22" fmla="*/ 106 w 106"/>
                <a:gd name="T23" fmla="*/ 21 h 50"/>
                <a:gd name="T24" fmla="*/ 99 w 106"/>
                <a:gd name="T25" fmla="*/ 7 h 50"/>
                <a:gd name="T26" fmla="*/ 85 w 106"/>
                <a:gd name="T27" fmla="*/ 0 h 5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06"/>
                <a:gd name="T43" fmla="*/ 0 h 50"/>
                <a:gd name="T44" fmla="*/ 106 w 106"/>
                <a:gd name="T45" fmla="*/ 50 h 5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06" h="50">
                  <a:moveTo>
                    <a:pt x="85" y="0"/>
                  </a:moveTo>
                  <a:lnTo>
                    <a:pt x="64" y="0"/>
                  </a:lnTo>
                  <a:lnTo>
                    <a:pt x="43" y="7"/>
                  </a:lnTo>
                  <a:lnTo>
                    <a:pt x="21" y="7"/>
                  </a:lnTo>
                  <a:lnTo>
                    <a:pt x="0" y="14"/>
                  </a:lnTo>
                  <a:lnTo>
                    <a:pt x="0" y="29"/>
                  </a:lnTo>
                  <a:lnTo>
                    <a:pt x="7" y="43"/>
                  </a:lnTo>
                  <a:lnTo>
                    <a:pt x="28" y="50"/>
                  </a:lnTo>
                  <a:lnTo>
                    <a:pt x="71" y="50"/>
                  </a:lnTo>
                  <a:lnTo>
                    <a:pt x="92" y="43"/>
                  </a:lnTo>
                  <a:lnTo>
                    <a:pt x="106" y="36"/>
                  </a:lnTo>
                  <a:lnTo>
                    <a:pt x="106" y="21"/>
                  </a:lnTo>
                  <a:lnTo>
                    <a:pt x="99" y="7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39" name="Freeform 187"/>
            <p:cNvSpPr>
              <a:spLocks/>
            </p:cNvSpPr>
            <p:nvPr/>
          </p:nvSpPr>
          <p:spPr bwMode="auto">
            <a:xfrm>
              <a:off x="5251" y="549"/>
              <a:ext cx="35" cy="15"/>
            </a:xfrm>
            <a:custGeom>
              <a:avLst/>
              <a:gdLst>
                <a:gd name="T0" fmla="*/ 28 w 35"/>
                <a:gd name="T1" fmla="*/ 0 h 15"/>
                <a:gd name="T2" fmla="*/ 7 w 35"/>
                <a:gd name="T3" fmla="*/ 0 h 15"/>
                <a:gd name="T4" fmla="*/ 0 w 35"/>
                <a:gd name="T5" fmla="*/ 7 h 15"/>
                <a:gd name="T6" fmla="*/ 7 w 35"/>
                <a:gd name="T7" fmla="*/ 15 h 15"/>
                <a:gd name="T8" fmla="*/ 21 w 35"/>
                <a:gd name="T9" fmla="*/ 15 h 15"/>
                <a:gd name="T10" fmla="*/ 35 w 35"/>
                <a:gd name="T11" fmla="*/ 0 h 15"/>
                <a:gd name="T12" fmla="*/ 28 w 35"/>
                <a:gd name="T13" fmla="*/ 0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5"/>
                <a:gd name="T22" fmla="*/ 0 h 15"/>
                <a:gd name="T23" fmla="*/ 35 w 35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5" h="15">
                  <a:moveTo>
                    <a:pt x="28" y="0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7" y="15"/>
                  </a:lnTo>
                  <a:lnTo>
                    <a:pt x="21" y="15"/>
                  </a:lnTo>
                  <a:lnTo>
                    <a:pt x="35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000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40" name="Freeform 188"/>
            <p:cNvSpPr>
              <a:spLocks/>
            </p:cNvSpPr>
            <p:nvPr/>
          </p:nvSpPr>
          <p:spPr bwMode="auto">
            <a:xfrm>
              <a:off x="5314" y="790"/>
              <a:ext cx="170" cy="219"/>
            </a:xfrm>
            <a:custGeom>
              <a:avLst/>
              <a:gdLst>
                <a:gd name="T0" fmla="*/ 43 w 170"/>
                <a:gd name="T1" fmla="*/ 78 h 219"/>
                <a:gd name="T2" fmla="*/ 36 w 170"/>
                <a:gd name="T3" fmla="*/ 78 h 219"/>
                <a:gd name="T4" fmla="*/ 22 w 170"/>
                <a:gd name="T5" fmla="*/ 85 h 219"/>
                <a:gd name="T6" fmla="*/ 0 w 170"/>
                <a:gd name="T7" fmla="*/ 106 h 219"/>
                <a:gd name="T8" fmla="*/ 0 w 170"/>
                <a:gd name="T9" fmla="*/ 127 h 219"/>
                <a:gd name="T10" fmla="*/ 7 w 170"/>
                <a:gd name="T11" fmla="*/ 134 h 219"/>
                <a:gd name="T12" fmla="*/ 15 w 170"/>
                <a:gd name="T13" fmla="*/ 148 h 219"/>
                <a:gd name="T14" fmla="*/ 36 w 170"/>
                <a:gd name="T15" fmla="*/ 163 h 219"/>
                <a:gd name="T16" fmla="*/ 36 w 170"/>
                <a:gd name="T17" fmla="*/ 191 h 219"/>
                <a:gd name="T18" fmla="*/ 29 w 170"/>
                <a:gd name="T19" fmla="*/ 212 h 219"/>
                <a:gd name="T20" fmla="*/ 43 w 170"/>
                <a:gd name="T21" fmla="*/ 219 h 219"/>
                <a:gd name="T22" fmla="*/ 50 w 170"/>
                <a:gd name="T23" fmla="*/ 198 h 219"/>
                <a:gd name="T24" fmla="*/ 64 w 170"/>
                <a:gd name="T25" fmla="*/ 184 h 219"/>
                <a:gd name="T26" fmla="*/ 78 w 170"/>
                <a:gd name="T27" fmla="*/ 163 h 219"/>
                <a:gd name="T28" fmla="*/ 99 w 170"/>
                <a:gd name="T29" fmla="*/ 120 h 219"/>
                <a:gd name="T30" fmla="*/ 135 w 170"/>
                <a:gd name="T31" fmla="*/ 92 h 219"/>
                <a:gd name="T32" fmla="*/ 156 w 170"/>
                <a:gd name="T33" fmla="*/ 85 h 219"/>
                <a:gd name="T34" fmla="*/ 170 w 170"/>
                <a:gd name="T35" fmla="*/ 57 h 219"/>
                <a:gd name="T36" fmla="*/ 170 w 170"/>
                <a:gd name="T37" fmla="*/ 49 h 219"/>
                <a:gd name="T38" fmla="*/ 163 w 170"/>
                <a:gd name="T39" fmla="*/ 21 h 219"/>
                <a:gd name="T40" fmla="*/ 135 w 170"/>
                <a:gd name="T41" fmla="*/ 7 h 219"/>
                <a:gd name="T42" fmla="*/ 99 w 170"/>
                <a:gd name="T43" fmla="*/ 0 h 219"/>
                <a:gd name="T44" fmla="*/ 85 w 170"/>
                <a:gd name="T45" fmla="*/ 14 h 219"/>
                <a:gd name="T46" fmla="*/ 78 w 170"/>
                <a:gd name="T47" fmla="*/ 28 h 219"/>
                <a:gd name="T48" fmla="*/ 78 w 170"/>
                <a:gd name="T49" fmla="*/ 64 h 219"/>
                <a:gd name="T50" fmla="*/ 64 w 170"/>
                <a:gd name="T51" fmla="*/ 71 h 219"/>
                <a:gd name="T52" fmla="*/ 43 w 170"/>
                <a:gd name="T53" fmla="*/ 78 h 21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70"/>
                <a:gd name="T82" fmla="*/ 0 h 219"/>
                <a:gd name="T83" fmla="*/ 170 w 170"/>
                <a:gd name="T84" fmla="*/ 219 h 219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70" h="219">
                  <a:moveTo>
                    <a:pt x="43" y="78"/>
                  </a:moveTo>
                  <a:lnTo>
                    <a:pt x="36" y="78"/>
                  </a:lnTo>
                  <a:lnTo>
                    <a:pt x="22" y="85"/>
                  </a:lnTo>
                  <a:lnTo>
                    <a:pt x="0" y="106"/>
                  </a:lnTo>
                  <a:lnTo>
                    <a:pt x="0" y="127"/>
                  </a:lnTo>
                  <a:lnTo>
                    <a:pt x="7" y="134"/>
                  </a:lnTo>
                  <a:lnTo>
                    <a:pt x="15" y="148"/>
                  </a:lnTo>
                  <a:lnTo>
                    <a:pt x="36" y="163"/>
                  </a:lnTo>
                  <a:lnTo>
                    <a:pt x="36" y="191"/>
                  </a:lnTo>
                  <a:lnTo>
                    <a:pt x="29" y="212"/>
                  </a:lnTo>
                  <a:lnTo>
                    <a:pt x="43" y="219"/>
                  </a:lnTo>
                  <a:lnTo>
                    <a:pt x="50" y="198"/>
                  </a:lnTo>
                  <a:lnTo>
                    <a:pt x="64" y="184"/>
                  </a:lnTo>
                  <a:lnTo>
                    <a:pt x="78" y="163"/>
                  </a:lnTo>
                  <a:lnTo>
                    <a:pt x="99" y="120"/>
                  </a:lnTo>
                  <a:lnTo>
                    <a:pt x="135" y="92"/>
                  </a:lnTo>
                  <a:lnTo>
                    <a:pt x="156" y="85"/>
                  </a:lnTo>
                  <a:lnTo>
                    <a:pt x="170" y="57"/>
                  </a:lnTo>
                  <a:lnTo>
                    <a:pt x="170" y="49"/>
                  </a:lnTo>
                  <a:lnTo>
                    <a:pt x="163" y="21"/>
                  </a:lnTo>
                  <a:lnTo>
                    <a:pt x="135" y="7"/>
                  </a:lnTo>
                  <a:lnTo>
                    <a:pt x="99" y="0"/>
                  </a:lnTo>
                  <a:lnTo>
                    <a:pt x="85" y="14"/>
                  </a:lnTo>
                  <a:lnTo>
                    <a:pt x="78" y="28"/>
                  </a:lnTo>
                  <a:lnTo>
                    <a:pt x="78" y="64"/>
                  </a:lnTo>
                  <a:lnTo>
                    <a:pt x="64" y="71"/>
                  </a:lnTo>
                  <a:lnTo>
                    <a:pt x="43" y="78"/>
                  </a:lnTo>
                  <a:close/>
                </a:path>
              </a:pathLst>
            </a:custGeom>
            <a:solidFill>
              <a:srgbClr val="FFFFB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41" name="Freeform 189"/>
            <p:cNvSpPr>
              <a:spLocks/>
            </p:cNvSpPr>
            <p:nvPr/>
          </p:nvSpPr>
          <p:spPr bwMode="auto">
            <a:xfrm>
              <a:off x="5357" y="825"/>
              <a:ext cx="99" cy="106"/>
            </a:xfrm>
            <a:custGeom>
              <a:avLst/>
              <a:gdLst>
                <a:gd name="T0" fmla="*/ 14 w 99"/>
                <a:gd name="T1" fmla="*/ 64 h 106"/>
                <a:gd name="T2" fmla="*/ 0 w 99"/>
                <a:gd name="T3" fmla="*/ 78 h 106"/>
                <a:gd name="T4" fmla="*/ 0 w 99"/>
                <a:gd name="T5" fmla="*/ 85 h 106"/>
                <a:gd name="T6" fmla="*/ 7 w 99"/>
                <a:gd name="T7" fmla="*/ 99 h 106"/>
                <a:gd name="T8" fmla="*/ 14 w 99"/>
                <a:gd name="T9" fmla="*/ 106 h 106"/>
                <a:gd name="T10" fmla="*/ 21 w 99"/>
                <a:gd name="T11" fmla="*/ 106 h 106"/>
                <a:gd name="T12" fmla="*/ 28 w 99"/>
                <a:gd name="T13" fmla="*/ 92 h 106"/>
                <a:gd name="T14" fmla="*/ 42 w 99"/>
                <a:gd name="T15" fmla="*/ 71 h 106"/>
                <a:gd name="T16" fmla="*/ 63 w 99"/>
                <a:gd name="T17" fmla="*/ 57 h 106"/>
                <a:gd name="T18" fmla="*/ 92 w 99"/>
                <a:gd name="T19" fmla="*/ 29 h 106"/>
                <a:gd name="T20" fmla="*/ 99 w 99"/>
                <a:gd name="T21" fmla="*/ 14 h 106"/>
                <a:gd name="T22" fmla="*/ 71 w 99"/>
                <a:gd name="T23" fmla="*/ 0 h 106"/>
                <a:gd name="T24" fmla="*/ 63 w 99"/>
                <a:gd name="T25" fmla="*/ 7 h 106"/>
                <a:gd name="T26" fmla="*/ 56 w 99"/>
                <a:gd name="T27" fmla="*/ 29 h 106"/>
                <a:gd name="T28" fmla="*/ 42 w 99"/>
                <a:gd name="T29" fmla="*/ 50 h 106"/>
                <a:gd name="T30" fmla="*/ 14 w 99"/>
                <a:gd name="T31" fmla="*/ 64 h 10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9"/>
                <a:gd name="T49" fmla="*/ 0 h 106"/>
                <a:gd name="T50" fmla="*/ 99 w 99"/>
                <a:gd name="T51" fmla="*/ 106 h 10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9" h="106">
                  <a:moveTo>
                    <a:pt x="14" y="64"/>
                  </a:moveTo>
                  <a:lnTo>
                    <a:pt x="0" y="78"/>
                  </a:lnTo>
                  <a:lnTo>
                    <a:pt x="0" y="85"/>
                  </a:lnTo>
                  <a:lnTo>
                    <a:pt x="7" y="99"/>
                  </a:lnTo>
                  <a:lnTo>
                    <a:pt x="14" y="106"/>
                  </a:lnTo>
                  <a:lnTo>
                    <a:pt x="21" y="106"/>
                  </a:lnTo>
                  <a:lnTo>
                    <a:pt x="28" y="92"/>
                  </a:lnTo>
                  <a:lnTo>
                    <a:pt x="42" y="71"/>
                  </a:lnTo>
                  <a:lnTo>
                    <a:pt x="63" y="57"/>
                  </a:lnTo>
                  <a:lnTo>
                    <a:pt x="92" y="29"/>
                  </a:lnTo>
                  <a:lnTo>
                    <a:pt x="99" y="14"/>
                  </a:lnTo>
                  <a:lnTo>
                    <a:pt x="71" y="0"/>
                  </a:lnTo>
                  <a:lnTo>
                    <a:pt x="63" y="7"/>
                  </a:lnTo>
                  <a:lnTo>
                    <a:pt x="56" y="29"/>
                  </a:lnTo>
                  <a:lnTo>
                    <a:pt x="42" y="50"/>
                  </a:lnTo>
                  <a:lnTo>
                    <a:pt x="14" y="64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42" name="Freeform 190"/>
            <p:cNvSpPr>
              <a:spLocks/>
            </p:cNvSpPr>
            <p:nvPr/>
          </p:nvSpPr>
          <p:spPr bwMode="auto">
            <a:xfrm>
              <a:off x="4932" y="181"/>
              <a:ext cx="453" cy="255"/>
            </a:xfrm>
            <a:custGeom>
              <a:avLst/>
              <a:gdLst>
                <a:gd name="T0" fmla="*/ 121 w 453"/>
                <a:gd name="T1" fmla="*/ 15 h 255"/>
                <a:gd name="T2" fmla="*/ 85 w 453"/>
                <a:gd name="T3" fmla="*/ 8 h 255"/>
                <a:gd name="T4" fmla="*/ 57 w 453"/>
                <a:gd name="T5" fmla="*/ 0 h 255"/>
                <a:gd name="T6" fmla="*/ 22 w 453"/>
                <a:gd name="T7" fmla="*/ 8 h 255"/>
                <a:gd name="T8" fmla="*/ 7 w 453"/>
                <a:gd name="T9" fmla="*/ 15 h 255"/>
                <a:gd name="T10" fmla="*/ 0 w 453"/>
                <a:gd name="T11" fmla="*/ 22 h 255"/>
                <a:gd name="T12" fmla="*/ 0 w 453"/>
                <a:gd name="T13" fmla="*/ 43 h 255"/>
                <a:gd name="T14" fmla="*/ 7 w 453"/>
                <a:gd name="T15" fmla="*/ 64 h 255"/>
                <a:gd name="T16" fmla="*/ 7 w 453"/>
                <a:gd name="T17" fmla="*/ 85 h 255"/>
                <a:gd name="T18" fmla="*/ 15 w 453"/>
                <a:gd name="T19" fmla="*/ 99 h 255"/>
                <a:gd name="T20" fmla="*/ 29 w 453"/>
                <a:gd name="T21" fmla="*/ 107 h 255"/>
                <a:gd name="T22" fmla="*/ 99 w 453"/>
                <a:gd name="T23" fmla="*/ 121 h 255"/>
                <a:gd name="T24" fmla="*/ 149 w 453"/>
                <a:gd name="T25" fmla="*/ 135 h 255"/>
                <a:gd name="T26" fmla="*/ 170 w 453"/>
                <a:gd name="T27" fmla="*/ 149 h 255"/>
                <a:gd name="T28" fmla="*/ 184 w 453"/>
                <a:gd name="T29" fmla="*/ 156 h 255"/>
                <a:gd name="T30" fmla="*/ 191 w 453"/>
                <a:gd name="T31" fmla="*/ 191 h 255"/>
                <a:gd name="T32" fmla="*/ 198 w 453"/>
                <a:gd name="T33" fmla="*/ 220 h 255"/>
                <a:gd name="T34" fmla="*/ 227 w 453"/>
                <a:gd name="T35" fmla="*/ 241 h 255"/>
                <a:gd name="T36" fmla="*/ 248 w 453"/>
                <a:gd name="T37" fmla="*/ 255 h 255"/>
                <a:gd name="T38" fmla="*/ 326 w 453"/>
                <a:gd name="T39" fmla="*/ 255 h 255"/>
                <a:gd name="T40" fmla="*/ 354 w 453"/>
                <a:gd name="T41" fmla="*/ 248 h 255"/>
                <a:gd name="T42" fmla="*/ 425 w 453"/>
                <a:gd name="T43" fmla="*/ 213 h 255"/>
                <a:gd name="T44" fmla="*/ 446 w 453"/>
                <a:gd name="T45" fmla="*/ 206 h 255"/>
                <a:gd name="T46" fmla="*/ 453 w 453"/>
                <a:gd name="T47" fmla="*/ 191 h 255"/>
                <a:gd name="T48" fmla="*/ 453 w 453"/>
                <a:gd name="T49" fmla="*/ 184 h 255"/>
                <a:gd name="T50" fmla="*/ 446 w 453"/>
                <a:gd name="T51" fmla="*/ 170 h 255"/>
                <a:gd name="T52" fmla="*/ 411 w 453"/>
                <a:gd name="T53" fmla="*/ 156 h 255"/>
                <a:gd name="T54" fmla="*/ 361 w 453"/>
                <a:gd name="T55" fmla="*/ 156 h 255"/>
                <a:gd name="T56" fmla="*/ 305 w 453"/>
                <a:gd name="T57" fmla="*/ 149 h 255"/>
                <a:gd name="T58" fmla="*/ 255 w 453"/>
                <a:gd name="T59" fmla="*/ 128 h 255"/>
                <a:gd name="T60" fmla="*/ 198 w 453"/>
                <a:gd name="T61" fmla="*/ 78 h 255"/>
                <a:gd name="T62" fmla="*/ 142 w 453"/>
                <a:gd name="T63" fmla="*/ 22 h 255"/>
                <a:gd name="T64" fmla="*/ 121 w 453"/>
                <a:gd name="T65" fmla="*/ 15 h 25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53"/>
                <a:gd name="T100" fmla="*/ 0 h 255"/>
                <a:gd name="T101" fmla="*/ 453 w 453"/>
                <a:gd name="T102" fmla="*/ 255 h 255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53" h="255">
                  <a:moveTo>
                    <a:pt x="121" y="15"/>
                  </a:moveTo>
                  <a:lnTo>
                    <a:pt x="85" y="8"/>
                  </a:lnTo>
                  <a:lnTo>
                    <a:pt x="57" y="0"/>
                  </a:lnTo>
                  <a:lnTo>
                    <a:pt x="22" y="8"/>
                  </a:lnTo>
                  <a:lnTo>
                    <a:pt x="7" y="15"/>
                  </a:lnTo>
                  <a:lnTo>
                    <a:pt x="0" y="22"/>
                  </a:lnTo>
                  <a:lnTo>
                    <a:pt x="0" y="43"/>
                  </a:lnTo>
                  <a:lnTo>
                    <a:pt x="7" y="64"/>
                  </a:lnTo>
                  <a:lnTo>
                    <a:pt x="7" y="85"/>
                  </a:lnTo>
                  <a:lnTo>
                    <a:pt x="15" y="99"/>
                  </a:lnTo>
                  <a:lnTo>
                    <a:pt x="29" y="107"/>
                  </a:lnTo>
                  <a:lnTo>
                    <a:pt x="99" y="121"/>
                  </a:lnTo>
                  <a:lnTo>
                    <a:pt x="149" y="135"/>
                  </a:lnTo>
                  <a:lnTo>
                    <a:pt x="170" y="149"/>
                  </a:lnTo>
                  <a:lnTo>
                    <a:pt x="184" y="156"/>
                  </a:lnTo>
                  <a:lnTo>
                    <a:pt x="191" y="191"/>
                  </a:lnTo>
                  <a:lnTo>
                    <a:pt x="198" y="220"/>
                  </a:lnTo>
                  <a:lnTo>
                    <a:pt x="227" y="241"/>
                  </a:lnTo>
                  <a:lnTo>
                    <a:pt x="248" y="255"/>
                  </a:lnTo>
                  <a:lnTo>
                    <a:pt x="326" y="255"/>
                  </a:lnTo>
                  <a:lnTo>
                    <a:pt x="354" y="248"/>
                  </a:lnTo>
                  <a:lnTo>
                    <a:pt x="425" y="213"/>
                  </a:lnTo>
                  <a:lnTo>
                    <a:pt x="446" y="206"/>
                  </a:lnTo>
                  <a:lnTo>
                    <a:pt x="453" y="191"/>
                  </a:lnTo>
                  <a:lnTo>
                    <a:pt x="453" y="184"/>
                  </a:lnTo>
                  <a:lnTo>
                    <a:pt x="446" y="170"/>
                  </a:lnTo>
                  <a:lnTo>
                    <a:pt x="411" y="156"/>
                  </a:lnTo>
                  <a:lnTo>
                    <a:pt x="361" y="156"/>
                  </a:lnTo>
                  <a:lnTo>
                    <a:pt x="305" y="149"/>
                  </a:lnTo>
                  <a:lnTo>
                    <a:pt x="255" y="128"/>
                  </a:lnTo>
                  <a:lnTo>
                    <a:pt x="198" y="78"/>
                  </a:lnTo>
                  <a:lnTo>
                    <a:pt x="142" y="22"/>
                  </a:lnTo>
                  <a:lnTo>
                    <a:pt x="121" y="15"/>
                  </a:lnTo>
                  <a:close/>
                </a:path>
              </a:pathLst>
            </a:custGeom>
            <a:solidFill>
              <a:srgbClr val="FFFFB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43" name="Freeform 191"/>
            <p:cNvSpPr>
              <a:spLocks/>
            </p:cNvSpPr>
            <p:nvPr/>
          </p:nvSpPr>
          <p:spPr bwMode="auto">
            <a:xfrm>
              <a:off x="4954" y="189"/>
              <a:ext cx="318" cy="212"/>
            </a:xfrm>
            <a:custGeom>
              <a:avLst/>
              <a:gdLst>
                <a:gd name="T0" fmla="*/ 92 w 318"/>
                <a:gd name="T1" fmla="*/ 14 h 212"/>
                <a:gd name="T2" fmla="*/ 63 w 318"/>
                <a:gd name="T3" fmla="*/ 7 h 212"/>
                <a:gd name="T4" fmla="*/ 42 w 318"/>
                <a:gd name="T5" fmla="*/ 0 h 212"/>
                <a:gd name="T6" fmla="*/ 28 w 318"/>
                <a:gd name="T7" fmla="*/ 0 h 212"/>
                <a:gd name="T8" fmla="*/ 14 w 318"/>
                <a:gd name="T9" fmla="*/ 7 h 212"/>
                <a:gd name="T10" fmla="*/ 0 w 318"/>
                <a:gd name="T11" fmla="*/ 35 h 212"/>
                <a:gd name="T12" fmla="*/ 0 w 318"/>
                <a:gd name="T13" fmla="*/ 56 h 212"/>
                <a:gd name="T14" fmla="*/ 7 w 318"/>
                <a:gd name="T15" fmla="*/ 70 h 212"/>
                <a:gd name="T16" fmla="*/ 28 w 318"/>
                <a:gd name="T17" fmla="*/ 77 h 212"/>
                <a:gd name="T18" fmla="*/ 56 w 318"/>
                <a:gd name="T19" fmla="*/ 84 h 212"/>
                <a:gd name="T20" fmla="*/ 99 w 318"/>
                <a:gd name="T21" fmla="*/ 99 h 212"/>
                <a:gd name="T22" fmla="*/ 134 w 318"/>
                <a:gd name="T23" fmla="*/ 106 h 212"/>
                <a:gd name="T24" fmla="*/ 155 w 318"/>
                <a:gd name="T25" fmla="*/ 120 h 212"/>
                <a:gd name="T26" fmla="*/ 176 w 318"/>
                <a:gd name="T27" fmla="*/ 141 h 212"/>
                <a:gd name="T28" fmla="*/ 191 w 318"/>
                <a:gd name="T29" fmla="*/ 162 h 212"/>
                <a:gd name="T30" fmla="*/ 205 w 318"/>
                <a:gd name="T31" fmla="*/ 176 h 212"/>
                <a:gd name="T32" fmla="*/ 219 w 318"/>
                <a:gd name="T33" fmla="*/ 198 h 212"/>
                <a:gd name="T34" fmla="*/ 233 w 318"/>
                <a:gd name="T35" fmla="*/ 212 h 212"/>
                <a:gd name="T36" fmla="*/ 318 w 318"/>
                <a:gd name="T37" fmla="*/ 212 h 212"/>
                <a:gd name="T38" fmla="*/ 311 w 318"/>
                <a:gd name="T39" fmla="*/ 198 h 212"/>
                <a:gd name="T40" fmla="*/ 283 w 318"/>
                <a:gd name="T41" fmla="*/ 176 h 212"/>
                <a:gd name="T42" fmla="*/ 254 w 318"/>
                <a:gd name="T43" fmla="*/ 162 h 212"/>
                <a:gd name="T44" fmla="*/ 219 w 318"/>
                <a:gd name="T45" fmla="*/ 148 h 212"/>
                <a:gd name="T46" fmla="*/ 191 w 318"/>
                <a:gd name="T47" fmla="*/ 127 h 212"/>
                <a:gd name="T48" fmla="*/ 162 w 318"/>
                <a:gd name="T49" fmla="*/ 99 h 212"/>
                <a:gd name="T50" fmla="*/ 148 w 318"/>
                <a:gd name="T51" fmla="*/ 77 h 212"/>
                <a:gd name="T52" fmla="*/ 141 w 318"/>
                <a:gd name="T53" fmla="*/ 56 h 212"/>
                <a:gd name="T54" fmla="*/ 120 w 318"/>
                <a:gd name="T55" fmla="*/ 28 h 212"/>
                <a:gd name="T56" fmla="*/ 92 w 318"/>
                <a:gd name="T57" fmla="*/ 14 h 21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318"/>
                <a:gd name="T88" fmla="*/ 0 h 212"/>
                <a:gd name="T89" fmla="*/ 318 w 318"/>
                <a:gd name="T90" fmla="*/ 212 h 21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318" h="212">
                  <a:moveTo>
                    <a:pt x="92" y="14"/>
                  </a:moveTo>
                  <a:lnTo>
                    <a:pt x="63" y="7"/>
                  </a:lnTo>
                  <a:lnTo>
                    <a:pt x="42" y="0"/>
                  </a:lnTo>
                  <a:lnTo>
                    <a:pt x="28" y="0"/>
                  </a:lnTo>
                  <a:lnTo>
                    <a:pt x="14" y="7"/>
                  </a:lnTo>
                  <a:lnTo>
                    <a:pt x="0" y="35"/>
                  </a:lnTo>
                  <a:lnTo>
                    <a:pt x="0" y="56"/>
                  </a:lnTo>
                  <a:lnTo>
                    <a:pt x="7" y="70"/>
                  </a:lnTo>
                  <a:lnTo>
                    <a:pt x="28" y="77"/>
                  </a:lnTo>
                  <a:lnTo>
                    <a:pt x="56" y="84"/>
                  </a:lnTo>
                  <a:lnTo>
                    <a:pt x="99" y="99"/>
                  </a:lnTo>
                  <a:lnTo>
                    <a:pt x="134" y="106"/>
                  </a:lnTo>
                  <a:lnTo>
                    <a:pt x="155" y="120"/>
                  </a:lnTo>
                  <a:lnTo>
                    <a:pt x="176" y="141"/>
                  </a:lnTo>
                  <a:lnTo>
                    <a:pt x="191" y="162"/>
                  </a:lnTo>
                  <a:lnTo>
                    <a:pt x="205" y="176"/>
                  </a:lnTo>
                  <a:lnTo>
                    <a:pt x="219" y="198"/>
                  </a:lnTo>
                  <a:lnTo>
                    <a:pt x="233" y="212"/>
                  </a:lnTo>
                  <a:lnTo>
                    <a:pt x="318" y="212"/>
                  </a:lnTo>
                  <a:lnTo>
                    <a:pt x="311" y="198"/>
                  </a:lnTo>
                  <a:lnTo>
                    <a:pt x="283" y="176"/>
                  </a:lnTo>
                  <a:lnTo>
                    <a:pt x="254" y="162"/>
                  </a:lnTo>
                  <a:lnTo>
                    <a:pt x="219" y="148"/>
                  </a:lnTo>
                  <a:lnTo>
                    <a:pt x="191" y="127"/>
                  </a:lnTo>
                  <a:lnTo>
                    <a:pt x="162" y="99"/>
                  </a:lnTo>
                  <a:lnTo>
                    <a:pt x="148" y="77"/>
                  </a:lnTo>
                  <a:lnTo>
                    <a:pt x="141" y="56"/>
                  </a:lnTo>
                  <a:lnTo>
                    <a:pt x="120" y="28"/>
                  </a:lnTo>
                  <a:lnTo>
                    <a:pt x="92" y="14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44" name="Freeform 192"/>
            <p:cNvSpPr>
              <a:spLocks/>
            </p:cNvSpPr>
            <p:nvPr/>
          </p:nvSpPr>
          <p:spPr bwMode="auto">
            <a:xfrm>
              <a:off x="5286" y="351"/>
              <a:ext cx="78" cy="43"/>
            </a:xfrm>
            <a:custGeom>
              <a:avLst/>
              <a:gdLst>
                <a:gd name="T0" fmla="*/ 21 w 78"/>
                <a:gd name="T1" fmla="*/ 0 h 43"/>
                <a:gd name="T2" fmla="*/ 0 w 78"/>
                <a:gd name="T3" fmla="*/ 21 h 43"/>
                <a:gd name="T4" fmla="*/ 7 w 78"/>
                <a:gd name="T5" fmla="*/ 36 h 43"/>
                <a:gd name="T6" fmla="*/ 14 w 78"/>
                <a:gd name="T7" fmla="*/ 43 h 43"/>
                <a:gd name="T8" fmla="*/ 21 w 78"/>
                <a:gd name="T9" fmla="*/ 43 h 43"/>
                <a:gd name="T10" fmla="*/ 35 w 78"/>
                <a:gd name="T11" fmla="*/ 36 h 43"/>
                <a:gd name="T12" fmla="*/ 57 w 78"/>
                <a:gd name="T13" fmla="*/ 21 h 43"/>
                <a:gd name="T14" fmla="*/ 71 w 78"/>
                <a:gd name="T15" fmla="*/ 21 h 43"/>
                <a:gd name="T16" fmla="*/ 78 w 78"/>
                <a:gd name="T17" fmla="*/ 14 h 43"/>
                <a:gd name="T18" fmla="*/ 71 w 78"/>
                <a:gd name="T19" fmla="*/ 7 h 43"/>
                <a:gd name="T20" fmla="*/ 57 w 78"/>
                <a:gd name="T21" fmla="*/ 0 h 43"/>
                <a:gd name="T22" fmla="*/ 21 w 78"/>
                <a:gd name="T23" fmla="*/ 0 h 4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78"/>
                <a:gd name="T37" fmla="*/ 0 h 43"/>
                <a:gd name="T38" fmla="*/ 78 w 78"/>
                <a:gd name="T39" fmla="*/ 43 h 4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78" h="43">
                  <a:moveTo>
                    <a:pt x="21" y="0"/>
                  </a:moveTo>
                  <a:lnTo>
                    <a:pt x="0" y="21"/>
                  </a:lnTo>
                  <a:lnTo>
                    <a:pt x="7" y="36"/>
                  </a:lnTo>
                  <a:lnTo>
                    <a:pt x="14" y="43"/>
                  </a:lnTo>
                  <a:lnTo>
                    <a:pt x="21" y="43"/>
                  </a:lnTo>
                  <a:lnTo>
                    <a:pt x="35" y="36"/>
                  </a:lnTo>
                  <a:lnTo>
                    <a:pt x="57" y="21"/>
                  </a:lnTo>
                  <a:lnTo>
                    <a:pt x="71" y="21"/>
                  </a:lnTo>
                  <a:lnTo>
                    <a:pt x="78" y="14"/>
                  </a:lnTo>
                  <a:lnTo>
                    <a:pt x="71" y="7"/>
                  </a:lnTo>
                  <a:lnTo>
                    <a:pt x="57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45" name="Freeform 193"/>
            <p:cNvSpPr>
              <a:spLocks/>
            </p:cNvSpPr>
            <p:nvPr/>
          </p:nvSpPr>
          <p:spPr bwMode="auto">
            <a:xfrm>
              <a:off x="5392" y="401"/>
              <a:ext cx="106" cy="141"/>
            </a:xfrm>
            <a:custGeom>
              <a:avLst/>
              <a:gdLst>
                <a:gd name="T0" fmla="*/ 64 w 106"/>
                <a:gd name="T1" fmla="*/ 0 h 141"/>
                <a:gd name="T2" fmla="*/ 43 w 106"/>
                <a:gd name="T3" fmla="*/ 0 h 141"/>
                <a:gd name="T4" fmla="*/ 21 w 106"/>
                <a:gd name="T5" fmla="*/ 7 h 141"/>
                <a:gd name="T6" fmla="*/ 7 w 106"/>
                <a:gd name="T7" fmla="*/ 14 h 141"/>
                <a:gd name="T8" fmla="*/ 0 w 106"/>
                <a:gd name="T9" fmla="*/ 21 h 141"/>
                <a:gd name="T10" fmla="*/ 0 w 106"/>
                <a:gd name="T11" fmla="*/ 35 h 141"/>
                <a:gd name="T12" fmla="*/ 7 w 106"/>
                <a:gd name="T13" fmla="*/ 49 h 141"/>
                <a:gd name="T14" fmla="*/ 36 w 106"/>
                <a:gd name="T15" fmla="*/ 120 h 141"/>
                <a:gd name="T16" fmla="*/ 57 w 106"/>
                <a:gd name="T17" fmla="*/ 141 h 141"/>
                <a:gd name="T18" fmla="*/ 71 w 106"/>
                <a:gd name="T19" fmla="*/ 134 h 141"/>
                <a:gd name="T20" fmla="*/ 78 w 106"/>
                <a:gd name="T21" fmla="*/ 120 h 141"/>
                <a:gd name="T22" fmla="*/ 92 w 106"/>
                <a:gd name="T23" fmla="*/ 99 h 141"/>
                <a:gd name="T24" fmla="*/ 106 w 106"/>
                <a:gd name="T25" fmla="*/ 71 h 141"/>
                <a:gd name="T26" fmla="*/ 106 w 106"/>
                <a:gd name="T27" fmla="*/ 42 h 141"/>
                <a:gd name="T28" fmla="*/ 99 w 106"/>
                <a:gd name="T29" fmla="*/ 21 h 141"/>
                <a:gd name="T30" fmla="*/ 85 w 106"/>
                <a:gd name="T31" fmla="*/ 7 h 141"/>
                <a:gd name="T32" fmla="*/ 64 w 106"/>
                <a:gd name="T33" fmla="*/ 0 h 14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06"/>
                <a:gd name="T52" fmla="*/ 0 h 141"/>
                <a:gd name="T53" fmla="*/ 106 w 106"/>
                <a:gd name="T54" fmla="*/ 141 h 14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06" h="141">
                  <a:moveTo>
                    <a:pt x="64" y="0"/>
                  </a:moveTo>
                  <a:lnTo>
                    <a:pt x="43" y="0"/>
                  </a:lnTo>
                  <a:lnTo>
                    <a:pt x="21" y="7"/>
                  </a:lnTo>
                  <a:lnTo>
                    <a:pt x="7" y="14"/>
                  </a:lnTo>
                  <a:lnTo>
                    <a:pt x="0" y="21"/>
                  </a:lnTo>
                  <a:lnTo>
                    <a:pt x="0" y="35"/>
                  </a:lnTo>
                  <a:lnTo>
                    <a:pt x="7" y="49"/>
                  </a:lnTo>
                  <a:lnTo>
                    <a:pt x="36" y="120"/>
                  </a:lnTo>
                  <a:lnTo>
                    <a:pt x="57" y="141"/>
                  </a:lnTo>
                  <a:lnTo>
                    <a:pt x="71" y="134"/>
                  </a:lnTo>
                  <a:lnTo>
                    <a:pt x="78" y="120"/>
                  </a:lnTo>
                  <a:lnTo>
                    <a:pt x="92" y="99"/>
                  </a:lnTo>
                  <a:lnTo>
                    <a:pt x="106" y="71"/>
                  </a:lnTo>
                  <a:lnTo>
                    <a:pt x="106" y="42"/>
                  </a:lnTo>
                  <a:lnTo>
                    <a:pt x="99" y="21"/>
                  </a:lnTo>
                  <a:lnTo>
                    <a:pt x="85" y="7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B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46" name="Freeform 194"/>
            <p:cNvSpPr>
              <a:spLocks/>
            </p:cNvSpPr>
            <p:nvPr/>
          </p:nvSpPr>
          <p:spPr bwMode="auto">
            <a:xfrm>
              <a:off x="5435" y="429"/>
              <a:ext cx="42" cy="50"/>
            </a:xfrm>
            <a:custGeom>
              <a:avLst/>
              <a:gdLst>
                <a:gd name="T0" fmla="*/ 21 w 42"/>
                <a:gd name="T1" fmla="*/ 0 h 50"/>
                <a:gd name="T2" fmla="*/ 7 w 42"/>
                <a:gd name="T3" fmla="*/ 7 h 50"/>
                <a:gd name="T4" fmla="*/ 0 w 42"/>
                <a:gd name="T5" fmla="*/ 14 h 50"/>
                <a:gd name="T6" fmla="*/ 7 w 42"/>
                <a:gd name="T7" fmla="*/ 35 h 50"/>
                <a:gd name="T8" fmla="*/ 14 w 42"/>
                <a:gd name="T9" fmla="*/ 50 h 50"/>
                <a:gd name="T10" fmla="*/ 21 w 42"/>
                <a:gd name="T11" fmla="*/ 50 h 50"/>
                <a:gd name="T12" fmla="*/ 35 w 42"/>
                <a:gd name="T13" fmla="*/ 43 h 50"/>
                <a:gd name="T14" fmla="*/ 42 w 42"/>
                <a:gd name="T15" fmla="*/ 28 h 50"/>
                <a:gd name="T16" fmla="*/ 42 w 42"/>
                <a:gd name="T17" fmla="*/ 14 h 50"/>
                <a:gd name="T18" fmla="*/ 28 w 42"/>
                <a:gd name="T19" fmla="*/ 7 h 50"/>
                <a:gd name="T20" fmla="*/ 21 w 42"/>
                <a:gd name="T21" fmla="*/ 0 h 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2"/>
                <a:gd name="T34" fmla="*/ 0 h 50"/>
                <a:gd name="T35" fmla="*/ 42 w 42"/>
                <a:gd name="T36" fmla="*/ 50 h 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2" h="50">
                  <a:moveTo>
                    <a:pt x="21" y="0"/>
                  </a:moveTo>
                  <a:lnTo>
                    <a:pt x="7" y="7"/>
                  </a:lnTo>
                  <a:lnTo>
                    <a:pt x="0" y="14"/>
                  </a:lnTo>
                  <a:lnTo>
                    <a:pt x="7" y="35"/>
                  </a:lnTo>
                  <a:lnTo>
                    <a:pt x="14" y="50"/>
                  </a:lnTo>
                  <a:lnTo>
                    <a:pt x="21" y="50"/>
                  </a:lnTo>
                  <a:lnTo>
                    <a:pt x="35" y="43"/>
                  </a:lnTo>
                  <a:lnTo>
                    <a:pt x="42" y="28"/>
                  </a:lnTo>
                  <a:lnTo>
                    <a:pt x="42" y="14"/>
                  </a:lnTo>
                  <a:lnTo>
                    <a:pt x="28" y="7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47" name="Rectangle 195"/>
            <p:cNvSpPr>
              <a:spLocks noChangeArrowheads="1"/>
            </p:cNvSpPr>
            <p:nvPr/>
          </p:nvSpPr>
          <p:spPr bwMode="auto">
            <a:xfrm>
              <a:off x="4466" y="755"/>
              <a:ext cx="7" cy="1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48" name="Rectangle 196"/>
            <p:cNvSpPr>
              <a:spLocks noChangeArrowheads="1"/>
            </p:cNvSpPr>
            <p:nvPr/>
          </p:nvSpPr>
          <p:spPr bwMode="auto">
            <a:xfrm>
              <a:off x="4466" y="762"/>
              <a:ext cx="7" cy="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49" name="Rectangle 197"/>
            <p:cNvSpPr>
              <a:spLocks noChangeArrowheads="1"/>
            </p:cNvSpPr>
            <p:nvPr/>
          </p:nvSpPr>
          <p:spPr bwMode="auto">
            <a:xfrm>
              <a:off x="4466" y="747"/>
              <a:ext cx="7" cy="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grpSp>
          <p:nvGrpSpPr>
            <p:cNvPr id="3" name="Group 198"/>
            <p:cNvGrpSpPr>
              <a:grpSpLocks/>
            </p:cNvGrpSpPr>
            <p:nvPr/>
          </p:nvGrpSpPr>
          <p:grpSpPr bwMode="auto">
            <a:xfrm>
              <a:off x="5180" y="2573"/>
              <a:ext cx="488" cy="1621"/>
              <a:chOff x="5180" y="2573"/>
              <a:chExt cx="488" cy="1621"/>
            </a:xfrm>
          </p:grpSpPr>
          <p:sp>
            <p:nvSpPr>
              <p:cNvPr id="26929" name="Rectangle 199"/>
              <p:cNvSpPr>
                <a:spLocks noChangeArrowheads="1"/>
              </p:cNvSpPr>
              <p:nvPr/>
            </p:nvSpPr>
            <p:spPr bwMode="auto">
              <a:xfrm>
                <a:off x="5201" y="4108"/>
                <a:ext cx="142" cy="71"/>
              </a:xfrm>
              <a:prstGeom prst="rect">
                <a:avLst/>
              </a:prstGeom>
              <a:solidFill>
                <a:srgbClr val="E673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30" name="Rectangle 200"/>
              <p:cNvSpPr>
                <a:spLocks noChangeArrowheads="1"/>
              </p:cNvSpPr>
              <p:nvPr/>
            </p:nvSpPr>
            <p:spPr bwMode="auto">
              <a:xfrm>
                <a:off x="5201" y="4002"/>
                <a:ext cx="142" cy="78"/>
              </a:xfrm>
              <a:prstGeom prst="rect">
                <a:avLst/>
              </a:prstGeom>
              <a:solidFill>
                <a:srgbClr val="FF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31" name="Rectangle 201"/>
              <p:cNvSpPr>
                <a:spLocks noChangeArrowheads="1"/>
              </p:cNvSpPr>
              <p:nvPr/>
            </p:nvSpPr>
            <p:spPr bwMode="auto">
              <a:xfrm>
                <a:off x="5201" y="3910"/>
                <a:ext cx="142" cy="71"/>
              </a:xfrm>
              <a:prstGeom prst="rect">
                <a:avLst/>
              </a:prstGeom>
              <a:solidFill>
                <a:srgbClr val="FF9933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32" name="Rectangle 202"/>
              <p:cNvSpPr>
                <a:spLocks noChangeArrowheads="1"/>
              </p:cNvSpPr>
              <p:nvPr/>
            </p:nvSpPr>
            <p:spPr bwMode="auto">
              <a:xfrm>
                <a:off x="5201" y="3811"/>
                <a:ext cx="142" cy="78"/>
              </a:xfrm>
              <a:prstGeom prst="rect">
                <a:avLst/>
              </a:prstGeom>
              <a:solidFill>
                <a:srgbClr val="FFB366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33" name="Rectangle 203"/>
              <p:cNvSpPr>
                <a:spLocks noChangeArrowheads="1"/>
              </p:cNvSpPr>
              <p:nvPr/>
            </p:nvSpPr>
            <p:spPr bwMode="auto">
              <a:xfrm>
                <a:off x="5201" y="3719"/>
                <a:ext cx="142" cy="71"/>
              </a:xfrm>
              <a:prstGeom prst="rect">
                <a:avLst/>
              </a:prstGeom>
              <a:solidFill>
                <a:srgbClr val="FFCC99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34" name="Rectangle 204"/>
              <p:cNvSpPr>
                <a:spLocks noChangeArrowheads="1"/>
              </p:cNvSpPr>
              <p:nvPr/>
            </p:nvSpPr>
            <p:spPr bwMode="auto">
              <a:xfrm>
                <a:off x="5201" y="3627"/>
                <a:ext cx="142" cy="71"/>
              </a:xfrm>
              <a:prstGeom prst="rect">
                <a:avLst/>
              </a:prstGeom>
              <a:solidFill>
                <a:srgbClr val="FFFFB3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35" name="Rectangle 205"/>
              <p:cNvSpPr>
                <a:spLocks noChangeArrowheads="1"/>
              </p:cNvSpPr>
              <p:nvPr/>
            </p:nvSpPr>
            <p:spPr bwMode="auto">
              <a:xfrm>
                <a:off x="5201" y="3528"/>
                <a:ext cx="142" cy="71"/>
              </a:xfrm>
              <a:prstGeom prst="rect">
                <a:avLst/>
              </a:prstGeom>
              <a:solidFill>
                <a:srgbClr val="CCFF99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36" name="Rectangle 206"/>
              <p:cNvSpPr>
                <a:spLocks noChangeArrowheads="1"/>
              </p:cNvSpPr>
              <p:nvPr/>
            </p:nvSpPr>
            <p:spPr bwMode="auto">
              <a:xfrm>
                <a:off x="5201" y="3436"/>
                <a:ext cx="142" cy="71"/>
              </a:xfrm>
              <a:prstGeom prst="rect">
                <a:avLst/>
              </a:prstGeom>
              <a:solidFill>
                <a:srgbClr val="CCFFFF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37" name="Rectangle 207"/>
              <p:cNvSpPr>
                <a:spLocks noChangeArrowheads="1"/>
              </p:cNvSpPr>
              <p:nvPr/>
            </p:nvSpPr>
            <p:spPr bwMode="auto">
              <a:xfrm>
                <a:off x="5201" y="3337"/>
                <a:ext cx="142" cy="78"/>
              </a:xfrm>
              <a:prstGeom prst="rect">
                <a:avLst/>
              </a:prstGeom>
              <a:solidFill>
                <a:srgbClr val="99CCFF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38" name="Rectangle 208"/>
              <p:cNvSpPr>
                <a:spLocks noChangeArrowheads="1"/>
              </p:cNvSpPr>
              <p:nvPr/>
            </p:nvSpPr>
            <p:spPr bwMode="auto">
              <a:xfrm>
                <a:off x="5201" y="3245"/>
                <a:ext cx="142" cy="71"/>
              </a:xfrm>
              <a:prstGeom prst="rect">
                <a:avLst/>
              </a:prstGeom>
              <a:solidFill>
                <a:srgbClr val="66B3FF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39" name="Rectangle 209"/>
              <p:cNvSpPr>
                <a:spLocks noChangeArrowheads="1"/>
              </p:cNvSpPr>
              <p:nvPr/>
            </p:nvSpPr>
            <p:spPr bwMode="auto">
              <a:xfrm>
                <a:off x="5201" y="3153"/>
                <a:ext cx="142" cy="71"/>
              </a:xfrm>
              <a:prstGeom prst="rect">
                <a:avLst/>
              </a:prstGeom>
              <a:solidFill>
                <a:srgbClr val="3399FF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40" name="Rectangle 210"/>
              <p:cNvSpPr>
                <a:spLocks noChangeArrowheads="1"/>
              </p:cNvSpPr>
              <p:nvPr/>
            </p:nvSpPr>
            <p:spPr bwMode="auto">
              <a:xfrm>
                <a:off x="5201" y="3054"/>
                <a:ext cx="142" cy="71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41" name="Rectangle 211"/>
              <p:cNvSpPr>
                <a:spLocks noChangeArrowheads="1"/>
              </p:cNvSpPr>
              <p:nvPr/>
            </p:nvSpPr>
            <p:spPr bwMode="auto">
              <a:xfrm>
                <a:off x="5201" y="2962"/>
                <a:ext cx="142" cy="71"/>
              </a:xfrm>
              <a:prstGeom prst="rect">
                <a:avLst/>
              </a:prstGeom>
              <a:solidFill>
                <a:srgbClr val="3333FF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42" name="Rectangle 212"/>
              <p:cNvSpPr>
                <a:spLocks noChangeArrowheads="1"/>
              </p:cNvSpPr>
              <p:nvPr/>
            </p:nvSpPr>
            <p:spPr bwMode="auto">
              <a:xfrm>
                <a:off x="5201" y="2863"/>
                <a:ext cx="142" cy="78"/>
              </a:xfrm>
              <a:prstGeom prst="rect">
                <a:avLst/>
              </a:prstGeom>
              <a:solidFill>
                <a:srgbClr val="000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43" name="Line 213"/>
              <p:cNvSpPr>
                <a:spLocks noChangeShapeType="1"/>
              </p:cNvSpPr>
              <p:nvPr/>
            </p:nvSpPr>
            <p:spPr bwMode="auto">
              <a:xfrm>
                <a:off x="5180" y="4087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44" name="Line 214"/>
              <p:cNvSpPr>
                <a:spLocks noChangeShapeType="1"/>
              </p:cNvSpPr>
              <p:nvPr/>
            </p:nvSpPr>
            <p:spPr bwMode="auto">
              <a:xfrm flipV="1">
                <a:off x="5180" y="2757"/>
                <a:ext cx="1" cy="143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45" name="Line 215"/>
              <p:cNvSpPr>
                <a:spLocks noChangeShapeType="1"/>
              </p:cNvSpPr>
              <p:nvPr/>
            </p:nvSpPr>
            <p:spPr bwMode="auto">
              <a:xfrm>
                <a:off x="5180" y="3988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46" name="Line 216"/>
              <p:cNvSpPr>
                <a:spLocks noChangeShapeType="1"/>
              </p:cNvSpPr>
              <p:nvPr/>
            </p:nvSpPr>
            <p:spPr bwMode="auto">
              <a:xfrm>
                <a:off x="5180" y="3896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47" name="Line 217"/>
              <p:cNvSpPr>
                <a:spLocks noChangeShapeType="1"/>
              </p:cNvSpPr>
              <p:nvPr/>
            </p:nvSpPr>
            <p:spPr bwMode="auto">
              <a:xfrm>
                <a:off x="5180" y="3804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48" name="Line 218"/>
              <p:cNvSpPr>
                <a:spLocks noChangeShapeType="1"/>
              </p:cNvSpPr>
              <p:nvPr/>
            </p:nvSpPr>
            <p:spPr bwMode="auto">
              <a:xfrm>
                <a:off x="5180" y="3705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49" name="Line 219"/>
              <p:cNvSpPr>
                <a:spLocks noChangeShapeType="1"/>
              </p:cNvSpPr>
              <p:nvPr/>
            </p:nvSpPr>
            <p:spPr bwMode="auto">
              <a:xfrm>
                <a:off x="5180" y="3606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50" name="Line 220"/>
              <p:cNvSpPr>
                <a:spLocks noChangeShapeType="1"/>
              </p:cNvSpPr>
              <p:nvPr/>
            </p:nvSpPr>
            <p:spPr bwMode="auto">
              <a:xfrm>
                <a:off x="5180" y="3514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51" name="Line 221"/>
              <p:cNvSpPr>
                <a:spLocks noChangeShapeType="1"/>
              </p:cNvSpPr>
              <p:nvPr/>
            </p:nvSpPr>
            <p:spPr bwMode="auto">
              <a:xfrm>
                <a:off x="5180" y="3422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52" name="Line 222"/>
              <p:cNvSpPr>
                <a:spLocks noChangeShapeType="1"/>
              </p:cNvSpPr>
              <p:nvPr/>
            </p:nvSpPr>
            <p:spPr bwMode="auto">
              <a:xfrm>
                <a:off x="5180" y="3323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53" name="Line 223"/>
              <p:cNvSpPr>
                <a:spLocks noChangeShapeType="1"/>
              </p:cNvSpPr>
              <p:nvPr/>
            </p:nvSpPr>
            <p:spPr bwMode="auto">
              <a:xfrm>
                <a:off x="5180" y="3231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54" name="Line 224"/>
              <p:cNvSpPr>
                <a:spLocks noChangeShapeType="1"/>
              </p:cNvSpPr>
              <p:nvPr/>
            </p:nvSpPr>
            <p:spPr bwMode="auto">
              <a:xfrm>
                <a:off x="5180" y="3139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55" name="Line 225"/>
              <p:cNvSpPr>
                <a:spLocks noChangeShapeType="1"/>
              </p:cNvSpPr>
              <p:nvPr/>
            </p:nvSpPr>
            <p:spPr bwMode="auto">
              <a:xfrm>
                <a:off x="5180" y="3040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56" name="Line 226"/>
              <p:cNvSpPr>
                <a:spLocks noChangeShapeType="1"/>
              </p:cNvSpPr>
              <p:nvPr/>
            </p:nvSpPr>
            <p:spPr bwMode="auto">
              <a:xfrm>
                <a:off x="5180" y="2948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57" name="Line 227"/>
              <p:cNvSpPr>
                <a:spLocks noChangeShapeType="1"/>
              </p:cNvSpPr>
              <p:nvPr/>
            </p:nvSpPr>
            <p:spPr bwMode="auto">
              <a:xfrm>
                <a:off x="5180" y="2849"/>
                <a:ext cx="233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58" name="Rectangle 228"/>
              <p:cNvSpPr>
                <a:spLocks noChangeArrowheads="1"/>
              </p:cNvSpPr>
              <p:nvPr/>
            </p:nvSpPr>
            <p:spPr bwMode="auto">
              <a:xfrm>
                <a:off x="5201" y="2771"/>
                <a:ext cx="142" cy="71"/>
              </a:xfrm>
              <a:prstGeom prst="rect">
                <a:avLst/>
              </a:prstGeom>
              <a:solidFill>
                <a:srgbClr val="9966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59" name="Line 229"/>
              <p:cNvSpPr>
                <a:spLocks noChangeShapeType="1"/>
              </p:cNvSpPr>
              <p:nvPr/>
            </p:nvSpPr>
            <p:spPr bwMode="auto">
              <a:xfrm>
                <a:off x="5180" y="4193"/>
                <a:ext cx="488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60" name="Line 230"/>
              <p:cNvSpPr>
                <a:spLocks noChangeShapeType="1"/>
              </p:cNvSpPr>
              <p:nvPr/>
            </p:nvSpPr>
            <p:spPr bwMode="auto">
              <a:xfrm>
                <a:off x="5180" y="2757"/>
                <a:ext cx="481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61" name="Rectangle 231"/>
              <p:cNvSpPr>
                <a:spLocks noChangeArrowheads="1"/>
              </p:cNvSpPr>
              <p:nvPr/>
            </p:nvSpPr>
            <p:spPr bwMode="auto">
              <a:xfrm>
                <a:off x="5491" y="4037"/>
                <a:ext cx="12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100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62" name="Rectangle 232"/>
              <p:cNvSpPr>
                <a:spLocks noChangeArrowheads="1"/>
              </p:cNvSpPr>
              <p:nvPr/>
            </p:nvSpPr>
            <p:spPr bwMode="auto">
              <a:xfrm>
                <a:off x="5491" y="3938"/>
                <a:ext cx="12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200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63" name="Rectangle 233"/>
              <p:cNvSpPr>
                <a:spLocks noChangeArrowheads="1"/>
              </p:cNvSpPr>
              <p:nvPr/>
            </p:nvSpPr>
            <p:spPr bwMode="auto">
              <a:xfrm>
                <a:off x="5491" y="3846"/>
                <a:ext cx="12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300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64" name="Rectangle 234"/>
              <p:cNvSpPr>
                <a:spLocks noChangeArrowheads="1"/>
              </p:cNvSpPr>
              <p:nvPr/>
            </p:nvSpPr>
            <p:spPr bwMode="auto">
              <a:xfrm>
                <a:off x="5491" y="3747"/>
                <a:ext cx="12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400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65" name="Rectangle 235"/>
              <p:cNvSpPr>
                <a:spLocks noChangeArrowheads="1"/>
              </p:cNvSpPr>
              <p:nvPr/>
            </p:nvSpPr>
            <p:spPr bwMode="auto">
              <a:xfrm>
                <a:off x="5491" y="3655"/>
                <a:ext cx="12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500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66" name="Rectangle 236"/>
              <p:cNvSpPr>
                <a:spLocks noChangeArrowheads="1"/>
              </p:cNvSpPr>
              <p:nvPr/>
            </p:nvSpPr>
            <p:spPr bwMode="auto">
              <a:xfrm>
                <a:off x="5491" y="3556"/>
                <a:ext cx="12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600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67" name="Rectangle 237"/>
              <p:cNvSpPr>
                <a:spLocks noChangeArrowheads="1"/>
              </p:cNvSpPr>
              <p:nvPr/>
            </p:nvSpPr>
            <p:spPr bwMode="auto">
              <a:xfrm>
                <a:off x="5491" y="3464"/>
                <a:ext cx="12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700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68" name="Rectangle 238"/>
              <p:cNvSpPr>
                <a:spLocks noChangeArrowheads="1"/>
              </p:cNvSpPr>
              <p:nvPr/>
            </p:nvSpPr>
            <p:spPr bwMode="auto">
              <a:xfrm>
                <a:off x="5491" y="3372"/>
                <a:ext cx="12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800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69" name="Rectangle 239"/>
              <p:cNvSpPr>
                <a:spLocks noChangeArrowheads="1"/>
              </p:cNvSpPr>
              <p:nvPr/>
            </p:nvSpPr>
            <p:spPr bwMode="auto">
              <a:xfrm>
                <a:off x="5491" y="3273"/>
                <a:ext cx="12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900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70" name="Rectangle 240"/>
              <p:cNvSpPr>
                <a:spLocks noChangeArrowheads="1"/>
              </p:cNvSpPr>
              <p:nvPr/>
            </p:nvSpPr>
            <p:spPr bwMode="auto">
              <a:xfrm>
                <a:off x="5449" y="3181"/>
                <a:ext cx="16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1000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71" name="Rectangle 241"/>
              <p:cNvSpPr>
                <a:spLocks noChangeArrowheads="1"/>
              </p:cNvSpPr>
              <p:nvPr/>
            </p:nvSpPr>
            <p:spPr bwMode="auto">
              <a:xfrm>
                <a:off x="5456" y="3082"/>
                <a:ext cx="16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1250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72" name="Rectangle 242"/>
              <p:cNvSpPr>
                <a:spLocks noChangeArrowheads="1"/>
              </p:cNvSpPr>
              <p:nvPr/>
            </p:nvSpPr>
            <p:spPr bwMode="auto">
              <a:xfrm>
                <a:off x="5449" y="2990"/>
                <a:ext cx="16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1500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73" name="Rectangle 243"/>
              <p:cNvSpPr>
                <a:spLocks noChangeArrowheads="1"/>
              </p:cNvSpPr>
              <p:nvPr/>
            </p:nvSpPr>
            <p:spPr bwMode="auto">
              <a:xfrm>
                <a:off x="5456" y="2898"/>
                <a:ext cx="16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2000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74" name="Rectangle 244"/>
              <p:cNvSpPr>
                <a:spLocks noChangeArrowheads="1"/>
              </p:cNvSpPr>
              <p:nvPr/>
            </p:nvSpPr>
            <p:spPr bwMode="auto">
              <a:xfrm>
                <a:off x="5456" y="2799"/>
                <a:ext cx="160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2500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75" name="Line 245"/>
              <p:cNvSpPr>
                <a:spLocks noChangeShapeType="1"/>
              </p:cNvSpPr>
              <p:nvPr/>
            </p:nvSpPr>
            <p:spPr bwMode="auto">
              <a:xfrm>
                <a:off x="5661" y="2757"/>
                <a:ext cx="1" cy="143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76" name="Rectangle 246"/>
              <p:cNvSpPr>
                <a:spLocks noChangeArrowheads="1"/>
              </p:cNvSpPr>
              <p:nvPr/>
            </p:nvSpPr>
            <p:spPr bwMode="auto">
              <a:xfrm>
                <a:off x="5180" y="2573"/>
                <a:ext cx="424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Mean Annual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6977" name="Rectangle 247"/>
              <p:cNvSpPr>
                <a:spLocks noChangeArrowheads="1"/>
              </p:cNvSpPr>
              <p:nvPr/>
            </p:nvSpPr>
            <p:spPr bwMode="auto">
              <a:xfrm>
                <a:off x="5180" y="2643"/>
                <a:ext cx="428" cy="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900">
                    <a:solidFill>
                      <a:srgbClr val="000000"/>
                    </a:solidFill>
                  </a:rPr>
                  <a:t>Rainfall (mm)</a:t>
                </a:r>
                <a:endParaRPr lang="en-US" sz="2400">
                  <a:latin typeface="Times New Roman" pitchFamily="18" charset="0"/>
                </a:endParaRPr>
              </a:p>
            </p:txBody>
          </p:sp>
        </p:grpSp>
        <p:sp>
          <p:nvSpPr>
            <p:cNvPr id="26851" name="Freeform 248"/>
            <p:cNvSpPr>
              <a:spLocks/>
            </p:cNvSpPr>
            <p:nvPr/>
          </p:nvSpPr>
          <p:spPr bwMode="auto">
            <a:xfrm>
              <a:off x="2501" y="2360"/>
              <a:ext cx="1410" cy="105"/>
            </a:xfrm>
            <a:custGeom>
              <a:avLst/>
              <a:gdLst>
                <a:gd name="T0" fmla="*/ 0 w 1410"/>
                <a:gd name="T1" fmla="*/ 36 h 105"/>
                <a:gd name="T2" fmla="*/ 10 w 1410"/>
                <a:gd name="T3" fmla="*/ 36 h 105"/>
                <a:gd name="T4" fmla="*/ 27 w 1410"/>
                <a:gd name="T5" fmla="*/ 20 h 105"/>
                <a:gd name="T6" fmla="*/ 48 w 1410"/>
                <a:gd name="T7" fmla="*/ 23 h 105"/>
                <a:gd name="T8" fmla="*/ 58 w 1410"/>
                <a:gd name="T9" fmla="*/ 32 h 105"/>
                <a:gd name="T10" fmla="*/ 87 w 1410"/>
                <a:gd name="T11" fmla="*/ 33 h 105"/>
                <a:gd name="T12" fmla="*/ 109 w 1410"/>
                <a:gd name="T13" fmla="*/ 16 h 105"/>
                <a:gd name="T14" fmla="*/ 133 w 1410"/>
                <a:gd name="T15" fmla="*/ 2 h 105"/>
                <a:gd name="T16" fmla="*/ 151 w 1410"/>
                <a:gd name="T17" fmla="*/ 2 h 105"/>
                <a:gd name="T18" fmla="*/ 171 w 1410"/>
                <a:gd name="T19" fmla="*/ 3 h 105"/>
                <a:gd name="T20" fmla="*/ 187 w 1410"/>
                <a:gd name="T21" fmla="*/ 12 h 105"/>
                <a:gd name="T22" fmla="*/ 201 w 1410"/>
                <a:gd name="T23" fmla="*/ 26 h 105"/>
                <a:gd name="T24" fmla="*/ 229 w 1410"/>
                <a:gd name="T25" fmla="*/ 48 h 105"/>
                <a:gd name="T26" fmla="*/ 250 w 1410"/>
                <a:gd name="T27" fmla="*/ 50 h 105"/>
                <a:gd name="T28" fmla="*/ 264 w 1410"/>
                <a:gd name="T29" fmla="*/ 42 h 105"/>
                <a:gd name="T30" fmla="*/ 306 w 1410"/>
                <a:gd name="T31" fmla="*/ 42 h 105"/>
                <a:gd name="T32" fmla="*/ 661 w 1410"/>
                <a:gd name="T33" fmla="*/ 44 h 105"/>
                <a:gd name="T34" fmla="*/ 703 w 1410"/>
                <a:gd name="T35" fmla="*/ 44 h 105"/>
                <a:gd name="T36" fmla="*/ 733 w 1410"/>
                <a:gd name="T37" fmla="*/ 77 h 105"/>
                <a:gd name="T38" fmla="*/ 756 w 1410"/>
                <a:gd name="T39" fmla="*/ 92 h 105"/>
                <a:gd name="T40" fmla="*/ 789 w 1410"/>
                <a:gd name="T41" fmla="*/ 86 h 105"/>
                <a:gd name="T42" fmla="*/ 810 w 1410"/>
                <a:gd name="T43" fmla="*/ 93 h 105"/>
                <a:gd name="T44" fmla="*/ 858 w 1410"/>
                <a:gd name="T45" fmla="*/ 95 h 105"/>
                <a:gd name="T46" fmla="*/ 900 w 1410"/>
                <a:gd name="T47" fmla="*/ 92 h 105"/>
                <a:gd name="T48" fmla="*/ 933 w 1410"/>
                <a:gd name="T49" fmla="*/ 103 h 105"/>
                <a:gd name="T50" fmla="*/ 951 w 1410"/>
                <a:gd name="T51" fmla="*/ 105 h 105"/>
                <a:gd name="T52" fmla="*/ 973 w 1410"/>
                <a:gd name="T53" fmla="*/ 104 h 105"/>
                <a:gd name="T54" fmla="*/ 994 w 1410"/>
                <a:gd name="T55" fmla="*/ 102 h 105"/>
                <a:gd name="T56" fmla="*/ 1014 w 1410"/>
                <a:gd name="T57" fmla="*/ 105 h 105"/>
                <a:gd name="T58" fmla="*/ 1047 w 1410"/>
                <a:gd name="T59" fmla="*/ 100 h 105"/>
                <a:gd name="T60" fmla="*/ 1090 w 1410"/>
                <a:gd name="T61" fmla="*/ 93 h 105"/>
                <a:gd name="T62" fmla="*/ 1138 w 1410"/>
                <a:gd name="T63" fmla="*/ 88 h 105"/>
                <a:gd name="T64" fmla="*/ 1192 w 1410"/>
                <a:gd name="T65" fmla="*/ 78 h 105"/>
                <a:gd name="T66" fmla="*/ 1216 w 1410"/>
                <a:gd name="T67" fmla="*/ 65 h 105"/>
                <a:gd name="T68" fmla="*/ 1255 w 1410"/>
                <a:gd name="T69" fmla="*/ 63 h 105"/>
                <a:gd name="T70" fmla="*/ 1339 w 1410"/>
                <a:gd name="T71" fmla="*/ 59 h 105"/>
                <a:gd name="T72" fmla="*/ 1389 w 1410"/>
                <a:gd name="T73" fmla="*/ 60 h 105"/>
                <a:gd name="T74" fmla="*/ 1410 w 1410"/>
                <a:gd name="T75" fmla="*/ 96 h 10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10"/>
                <a:gd name="T115" fmla="*/ 0 h 105"/>
                <a:gd name="T116" fmla="*/ 1410 w 1410"/>
                <a:gd name="T117" fmla="*/ 105 h 10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10" h="105">
                  <a:moveTo>
                    <a:pt x="0" y="36"/>
                  </a:moveTo>
                  <a:cubicBezTo>
                    <a:pt x="2" y="36"/>
                    <a:pt x="5" y="39"/>
                    <a:pt x="10" y="36"/>
                  </a:cubicBezTo>
                  <a:cubicBezTo>
                    <a:pt x="15" y="33"/>
                    <a:pt x="21" y="22"/>
                    <a:pt x="27" y="20"/>
                  </a:cubicBezTo>
                  <a:cubicBezTo>
                    <a:pt x="33" y="18"/>
                    <a:pt x="43" y="21"/>
                    <a:pt x="48" y="23"/>
                  </a:cubicBezTo>
                  <a:cubicBezTo>
                    <a:pt x="53" y="25"/>
                    <a:pt x="52" y="30"/>
                    <a:pt x="58" y="32"/>
                  </a:cubicBezTo>
                  <a:cubicBezTo>
                    <a:pt x="64" y="34"/>
                    <a:pt x="79" y="36"/>
                    <a:pt x="87" y="33"/>
                  </a:cubicBezTo>
                  <a:cubicBezTo>
                    <a:pt x="95" y="30"/>
                    <a:pt x="101" y="21"/>
                    <a:pt x="109" y="16"/>
                  </a:cubicBezTo>
                  <a:cubicBezTo>
                    <a:pt x="117" y="11"/>
                    <a:pt x="126" y="4"/>
                    <a:pt x="133" y="2"/>
                  </a:cubicBezTo>
                  <a:cubicBezTo>
                    <a:pt x="140" y="0"/>
                    <a:pt x="145" y="2"/>
                    <a:pt x="151" y="2"/>
                  </a:cubicBezTo>
                  <a:cubicBezTo>
                    <a:pt x="157" y="2"/>
                    <a:pt x="165" y="1"/>
                    <a:pt x="171" y="3"/>
                  </a:cubicBezTo>
                  <a:cubicBezTo>
                    <a:pt x="177" y="5"/>
                    <a:pt x="182" y="8"/>
                    <a:pt x="187" y="12"/>
                  </a:cubicBezTo>
                  <a:cubicBezTo>
                    <a:pt x="192" y="16"/>
                    <a:pt x="194" y="20"/>
                    <a:pt x="201" y="26"/>
                  </a:cubicBezTo>
                  <a:cubicBezTo>
                    <a:pt x="208" y="32"/>
                    <a:pt x="221" y="44"/>
                    <a:pt x="229" y="48"/>
                  </a:cubicBezTo>
                  <a:cubicBezTo>
                    <a:pt x="237" y="52"/>
                    <a:pt x="244" y="51"/>
                    <a:pt x="250" y="50"/>
                  </a:cubicBezTo>
                  <a:cubicBezTo>
                    <a:pt x="256" y="49"/>
                    <a:pt x="255" y="43"/>
                    <a:pt x="264" y="42"/>
                  </a:cubicBezTo>
                  <a:cubicBezTo>
                    <a:pt x="273" y="41"/>
                    <a:pt x="240" y="42"/>
                    <a:pt x="306" y="42"/>
                  </a:cubicBezTo>
                  <a:cubicBezTo>
                    <a:pt x="372" y="42"/>
                    <a:pt x="595" y="44"/>
                    <a:pt x="661" y="44"/>
                  </a:cubicBezTo>
                  <a:cubicBezTo>
                    <a:pt x="727" y="44"/>
                    <a:pt x="691" y="38"/>
                    <a:pt x="703" y="44"/>
                  </a:cubicBezTo>
                  <a:cubicBezTo>
                    <a:pt x="715" y="50"/>
                    <a:pt x="724" y="69"/>
                    <a:pt x="733" y="77"/>
                  </a:cubicBezTo>
                  <a:cubicBezTo>
                    <a:pt x="742" y="85"/>
                    <a:pt x="747" y="90"/>
                    <a:pt x="756" y="92"/>
                  </a:cubicBezTo>
                  <a:cubicBezTo>
                    <a:pt x="765" y="94"/>
                    <a:pt x="780" y="86"/>
                    <a:pt x="789" y="86"/>
                  </a:cubicBezTo>
                  <a:cubicBezTo>
                    <a:pt x="798" y="86"/>
                    <a:pt x="799" y="92"/>
                    <a:pt x="810" y="93"/>
                  </a:cubicBezTo>
                  <a:cubicBezTo>
                    <a:pt x="821" y="94"/>
                    <a:pt x="843" y="95"/>
                    <a:pt x="858" y="95"/>
                  </a:cubicBezTo>
                  <a:cubicBezTo>
                    <a:pt x="873" y="95"/>
                    <a:pt x="888" y="91"/>
                    <a:pt x="900" y="92"/>
                  </a:cubicBezTo>
                  <a:cubicBezTo>
                    <a:pt x="912" y="93"/>
                    <a:pt x="925" y="101"/>
                    <a:pt x="933" y="103"/>
                  </a:cubicBezTo>
                  <a:cubicBezTo>
                    <a:pt x="941" y="105"/>
                    <a:pt x="944" y="105"/>
                    <a:pt x="951" y="105"/>
                  </a:cubicBezTo>
                  <a:cubicBezTo>
                    <a:pt x="958" y="105"/>
                    <a:pt x="966" y="104"/>
                    <a:pt x="973" y="104"/>
                  </a:cubicBezTo>
                  <a:cubicBezTo>
                    <a:pt x="980" y="104"/>
                    <a:pt x="987" y="102"/>
                    <a:pt x="994" y="102"/>
                  </a:cubicBezTo>
                  <a:cubicBezTo>
                    <a:pt x="1001" y="102"/>
                    <a:pt x="1005" y="105"/>
                    <a:pt x="1014" y="105"/>
                  </a:cubicBezTo>
                  <a:cubicBezTo>
                    <a:pt x="1023" y="105"/>
                    <a:pt x="1034" y="102"/>
                    <a:pt x="1047" y="100"/>
                  </a:cubicBezTo>
                  <a:cubicBezTo>
                    <a:pt x="1060" y="98"/>
                    <a:pt x="1075" y="95"/>
                    <a:pt x="1090" y="93"/>
                  </a:cubicBezTo>
                  <a:cubicBezTo>
                    <a:pt x="1105" y="91"/>
                    <a:pt x="1121" y="90"/>
                    <a:pt x="1138" y="88"/>
                  </a:cubicBezTo>
                  <a:cubicBezTo>
                    <a:pt x="1155" y="86"/>
                    <a:pt x="1179" y="82"/>
                    <a:pt x="1192" y="78"/>
                  </a:cubicBezTo>
                  <a:cubicBezTo>
                    <a:pt x="1205" y="74"/>
                    <a:pt x="1206" y="67"/>
                    <a:pt x="1216" y="65"/>
                  </a:cubicBezTo>
                  <a:cubicBezTo>
                    <a:pt x="1226" y="63"/>
                    <a:pt x="1235" y="64"/>
                    <a:pt x="1255" y="63"/>
                  </a:cubicBezTo>
                  <a:cubicBezTo>
                    <a:pt x="1275" y="62"/>
                    <a:pt x="1317" y="60"/>
                    <a:pt x="1339" y="59"/>
                  </a:cubicBezTo>
                  <a:cubicBezTo>
                    <a:pt x="1361" y="58"/>
                    <a:pt x="1377" y="54"/>
                    <a:pt x="1389" y="60"/>
                  </a:cubicBezTo>
                  <a:cubicBezTo>
                    <a:pt x="1401" y="66"/>
                    <a:pt x="1406" y="89"/>
                    <a:pt x="1410" y="96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52" name="Freeform 249"/>
            <p:cNvSpPr>
              <a:spLocks/>
            </p:cNvSpPr>
            <p:nvPr/>
          </p:nvSpPr>
          <p:spPr bwMode="auto">
            <a:xfrm>
              <a:off x="3477" y="2501"/>
              <a:ext cx="1" cy="384"/>
            </a:xfrm>
            <a:custGeom>
              <a:avLst/>
              <a:gdLst>
                <a:gd name="T0" fmla="*/ 0 w 1"/>
                <a:gd name="T1" fmla="*/ 0 h 384"/>
                <a:gd name="T2" fmla="*/ 0 w 1"/>
                <a:gd name="T3" fmla="*/ 384 h 384"/>
                <a:gd name="T4" fmla="*/ 0 60000 65536"/>
                <a:gd name="T5" fmla="*/ 0 60000 65536"/>
                <a:gd name="T6" fmla="*/ 0 w 1"/>
                <a:gd name="T7" fmla="*/ 0 h 384"/>
                <a:gd name="T8" fmla="*/ 1 w 1"/>
                <a:gd name="T9" fmla="*/ 384 h 38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84">
                  <a:moveTo>
                    <a:pt x="0" y="0"/>
                  </a:moveTo>
                  <a:lnTo>
                    <a:pt x="0" y="38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53" name="Freeform 250"/>
            <p:cNvSpPr>
              <a:spLocks/>
            </p:cNvSpPr>
            <p:nvPr/>
          </p:nvSpPr>
          <p:spPr bwMode="auto">
            <a:xfrm>
              <a:off x="3372" y="2888"/>
              <a:ext cx="104" cy="1"/>
            </a:xfrm>
            <a:custGeom>
              <a:avLst/>
              <a:gdLst>
                <a:gd name="T0" fmla="*/ 0 w 104"/>
                <a:gd name="T1" fmla="*/ 0 h 1"/>
                <a:gd name="T2" fmla="*/ 104 w 104"/>
                <a:gd name="T3" fmla="*/ 0 h 1"/>
                <a:gd name="T4" fmla="*/ 0 60000 65536"/>
                <a:gd name="T5" fmla="*/ 0 60000 65536"/>
                <a:gd name="T6" fmla="*/ 0 w 104"/>
                <a:gd name="T7" fmla="*/ 0 h 1"/>
                <a:gd name="T8" fmla="*/ 104 w 104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4" h="1">
                  <a:moveTo>
                    <a:pt x="0" y="0"/>
                  </a:moveTo>
                  <a:lnTo>
                    <a:pt x="104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54" name="Freeform 251"/>
            <p:cNvSpPr>
              <a:spLocks/>
            </p:cNvSpPr>
            <p:nvPr/>
          </p:nvSpPr>
          <p:spPr bwMode="auto">
            <a:xfrm>
              <a:off x="3372" y="2889"/>
              <a:ext cx="1" cy="650"/>
            </a:xfrm>
            <a:custGeom>
              <a:avLst/>
              <a:gdLst>
                <a:gd name="T0" fmla="*/ 0 w 1"/>
                <a:gd name="T1" fmla="*/ 0 h 650"/>
                <a:gd name="T2" fmla="*/ 0 w 1"/>
                <a:gd name="T3" fmla="*/ 650 h 650"/>
                <a:gd name="T4" fmla="*/ 0 60000 65536"/>
                <a:gd name="T5" fmla="*/ 0 60000 65536"/>
                <a:gd name="T6" fmla="*/ 0 w 1"/>
                <a:gd name="T7" fmla="*/ 0 h 650"/>
                <a:gd name="T8" fmla="*/ 1 w 1"/>
                <a:gd name="T9" fmla="*/ 650 h 65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650">
                  <a:moveTo>
                    <a:pt x="0" y="0"/>
                  </a:moveTo>
                  <a:lnTo>
                    <a:pt x="0" y="65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55" name="Freeform 252"/>
            <p:cNvSpPr>
              <a:spLocks/>
            </p:cNvSpPr>
            <p:nvPr/>
          </p:nvSpPr>
          <p:spPr bwMode="auto">
            <a:xfrm>
              <a:off x="2997" y="3502"/>
              <a:ext cx="376" cy="93"/>
            </a:xfrm>
            <a:custGeom>
              <a:avLst/>
              <a:gdLst>
                <a:gd name="T0" fmla="*/ 0 w 376"/>
                <a:gd name="T1" fmla="*/ 56 h 93"/>
                <a:gd name="T2" fmla="*/ 19 w 376"/>
                <a:gd name="T3" fmla="*/ 45 h 93"/>
                <a:gd name="T4" fmla="*/ 38 w 376"/>
                <a:gd name="T5" fmla="*/ 44 h 93"/>
                <a:gd name="T6" fmla="*/ 43 w 376"/>
                <a:gd name="T7" fmla="*/ 14 h 93"/>
                <a:gd name="T8" fmla="*/ 55 w 376"/>
                <a:gd name="T9" fmla="*/ 2 h 93"/>
                <a:gd name="T10" fmla="*/ 77 w 376"/>
                <a:gd name="T11" fmla="*/ 3 h 93"/>
                <a:gd name="T12" fmla="*/ 85 w 376"/>
                <a:gd name="T13" fmla="*/ 15 h 93"/>
                <a:gd name="T14" fmla="*/ 101 w 376"/>
                <a:gd name="T15" fmla="*/ 23 h 93"/>
                <a:gd name="T16" fmla="*/ 107 w 376"/>
                <a:gd name="T17" fmla="*/ 48 h 93"/>
                <a:gd name="T18" fmla="*/ 107 w 376"/>
                <a:gd name="T19" fmla="*/ 65 h 93"/>
                <a:gd name="T20" fmla="*/ 131 w 376"/>
                <a:gd name="T21" fmla="*/ 50 h 93"/>
                <a:gd name="T22" fmla="*/ 157 w 376"/>
                <a:gd name="T23" fmla="*/ 51 h 93"/>
                <a:gd name="T24" fmla="*/ 166 w 376"/>
                <a:gd name="T25" fmla="*/ 69 h 93"/>
                <a:gd name="T26" fmla="*/ 172 w 376"/>
                <a:gd name="T27" fmla="*/ 87 h 93"/>
                <a:gd name="T28" fmla="*/ 212 w 376"/>
                <a:gd name="T29" fmla="*/ 89 h 93"/>
                <a:gd name="T30" fmla="*/ 221 w 376"/>
                <a:gd name="T31" fmla="*/ 81 h 93"/>
                <a:gd name="T32" fmla="*/ 242 w 376"/>
                <a:gd name="T33" fmla="*/ 78 h 93"/>
                <a:gd name="T34" fmla="*/ 250 w 376"/>
                <a:gd name="T35" fmla="*/ 89 h 93"/>
                <a:gd name="T36" fmla="*/ 274 w 376"/>
                <a:gd name="T37" fmla="*/ 93 h 93"/>
                <a:gd name="T38" fmla="*/ 292 w 376"/>
                <a:gd name="T39" fmla="*/ 86 h 93"/>
                <a:gd name="T40" fmla="*/ 317 w 376"/>
                <a:gd name="T41" fmla="*/ 77 h 93"/>
                <a:gd name="T42" fmla="*/ 325 w 376"/>
                <a:gd name="T43" fmla="*/ 48 h 93"/>
                <a:gd name="T44" fmla="*/ 353 w 376"/>
                <a:gd name="T45" fmla="*/ 44 h 93"/>
                <a:gd name="T46" fmla="*/ 376 w 376"/>
                <a:gd name="T47" fmla="*/ 38 h 9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76"/>
                <a:gd name="T73" fmla="*/ 0 h 93"/>
                <a:gd name="T74" fmla="*/ 376 w 376"/>
                <a:gd name="T75" fmla="*/ 93 h 9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76" h="93">
                  <a:moveTo>
                    <a:pt x="0" y="56"/>
                  </a:moveTo>
                  <a:cubicBezTo>
                    <a:pt x="3" y="54"/>
                    <a:pt x="13" y="47"/>
                    <a:pt x="19" y="45"/>
                  </a:cubicBezTo>
                  <a:cubicBezTo>
                    <a:pt x="25" y="43"/>
                    <a:pt x="34" y="49"/>
                    <a:pt x="38" y="44"/>
                  </a:cubicBezTo>
                  <a:cubicBezTo>
                    <a:pt x="42" y="39"/>
                    <a:pt x="40" y="21"/>
                    <a:pt x="43" y="14"/>
                  </a:cubicBezTo>
                  <a:cubicBezTo>
                    <a:pt x="46" y="7"/>
                    <a:pt x="49" y="4"/>
                    <a:pt x="55" y="2"/>
                  </a:cubicBezTo>
                  <a:cubicBezTo>
                    <a:pt x="61" y="0"/>
                    <a:pt x="72" y="1"/>
                    <a:pt x="77" y="3"/>
                  </a:cubicBezTo>
                  <a:cubicBezTo>
                    <a:pt x="82" y="5"/>
                    <a:pt x="81" y="12"/>
                    <a:pt x="85" y="15"/>
                  </a:cubicBezTo>
                  <a:cubicBezTo>
                    <a:pt x="89" y="18"/>
                    <a:pt x="97" y="18"/>
                    <a:pt x="101" y="23"/>
                  </a:cubicBezTo>
                  <a:cubicBezTo>
                    <a:pt x="105" y="28"/>
                    <a:pt x="106" y="41"/>
                    <a:pt x="107" y="48"/>
                  </a:cubicBezTo>
                  <a:cubicBezTo>
                    <a:pt x="108" y="55"/>
                    <a:pt x="103" y="65"/>
                    <a:pt x="107" y="65"/>
                  </a:cubicBezTo>
                  <a:cubicBezTo>
                    <a:pt x="111" y="65"/>
                    <a:pt x="123" y="52"/>
                    <a:pt x="131" y="50"/>
                  </a:cubicBezTo>
                  <a:cubicBezTo>
                    <a:pt x="139" y="48"/>
                    <a:pt x="151" y="48"/>
                    <a:pt x="157" y="51"/>
                  </a:cubicBezTo>
                  <a:cubicBezTo>
                    <a:pt x="163" y="54"/>
                    <a:pt x="164" y="63"/>
                    <a:pt x="166" y="69"/>
                  </a:cubicBezTo>
                  <a:cubicBezTo>
                    <a:pt x="168" y="75"/>
                    <a:pt x="164" y="84"/>
                    <a:pt x="172" y="87"/>
                  </a:cubicBezTo>
                  <a:cubicBezTo>
                    <a:pt x="180" y="90"/>
                    <a:pt x="204" y="90"/>
                    <a:pt x="212" y="89"/>
                  </a:cubicBezTo>
                  <a:cubicBezTo>
                    <a:pt x="220" y="88"/>
                    <a:pt x="216" y="83"/>
                    <a:pt x="221" y="81"/>
                  </a:cubicBezTo>
                  <a:cubicBezTo>
                    <a:pt x="226" y="79"/>
                    <a:pt x="237" y="77"/>
                    <a:pt x="242" y="78"/>
                  </a:cubicBezTo>
                  <a:cubicBezTo>
                    <a:pt x="247" y="79"/>
                    <a:pt x="245" y="87"/>
                    <a:pt x="250" y="89"/>
                  </a:cubicBezTo>
                  <a:cubicBezTo>
                    <a:pt x="255" y="91"/>
                    <a:pt x="267" y="93"/>
                    <a:pt x="274" y="93"/>
                  </a:cubicBezTo>
                  <a:cubicBezTo>
                    <a:pt x="281" y="93"/>
                    <a:pt x="285" y="89"/>
                    <a:pt x="292" y="86"/>
                  </a:cubicBezTo>
                  <a:cubicBezTo>
                    <a:pt x="299" y="83"/>
                    <a:pt x="312" y="83"/>
                    <a:pt x="317" y="77"/>
                  </a:cubicBezTo>
                  <a:cubicBezTo>
                    <a:pt x="322" y="71"/>
                    <a:pt x="319" y="53"/>
                    <a:pt x="325" y="48"/>
                  </a:cubicBezTo>
                  <a:cubicBezTo>
                    <a:pt x="331" y="43"/>
                    <a:pt x="345" y="46"/>
                    <a:pt x="353" y="44"/>
                  </a:cubicBezTo>
                  <a:cubicBezTo>
                    <a:pt x="361" y="42"/>
                    <a:pt x="371" y="39"/>
                    <a:pt x="376" y="3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56" name="Freeform 253"/>
            <p:cNvSpPr>
              <a:spLocks/>
            </p:cNvSpPr>
            <p:nvPr/>
          </p:nvSpPr>
          <p:spPr bwMode="auto">
            <a:xfrm>
              <a:off x="3475" y="2450"/>
              <a:ext cx="434" cy="74"/>
            </a:xfrm>
            <a:custGeom>
              <a:avLst/>
              <a:gdLst>
                <a:gd name="T0" fmla="*/ 0 w 434"/>
                <a:gd name="T1" fmla="*/ 49 h 74"/>
                <a:gd name="T2" fmla="*/ 75 w 434"/>
                <a:gd name="T3" fmla="*/ 44 h 74"/>
                <a:gd name="T4" fmla="*/ 183 w 434"/>
                <a:gd name="T5" fmla="*/ 34 h 74"/>
                <a:gd name="T6" fmla="*/ 239 w 434"/>
                <a:gd name="T7" fmla="*/ 26 h 74"/>
                <a:gd name="T8" fmla="*/ 249 w 434"/>
                <a:gd name="T9" fmla="*/ 47 h 74"/>
                <a:gd name="T10" fmla="*/ 267 w 434"/>
                <a:gd name="T11" fmla="*/ 49 h 74"/>
                <a:gd name="T12" fmla="*/ 275 w 434"/>
                <a:gd name="T13" fmla="*/ 73 h 74"/>
                <a:gd name="T14" fmla="*/ 308 w 434"/>
                <a:gd name="T15" fmla="*/ 40 h 74"/>
                <a:gd name="T16" fmla="*/ 347 w 434"/>
                <a:gd name="T17" fmla="*/ 19 h 74"/>
                <a:gd name="T18" fmla="*/ 372 w 434"/>
                <a:gd name="T19" fmla="*/ 31 h 74"/>
                <a:gd name="T20" fmla="*/ 408 w 434"/>
                <a:gd name="T21" fmla="*/ 5 h 74"/>
                <a:gd name="T22" fmla="*/ 434 w 434"/>
                <a:gd name="T23" fmla="*/ 1 h 7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34"/>
                <a:gd name="T37" fmla="*/ 0 h 74"/>
                <a:gd name="T38" fmla="*/ 434 w 434"/>
                <a:gd name="T39" fmla="*/ 74 h 7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34" h="74">
                  <a:moveTo>
                    <a:pt x="0" y="49"/>
                  </a:moveTo>
                  <a:cubicBezTo>
                    <a:pt x="12" y="49"/>
                    <a:pt x="45" y="46"/>
                    <a:pt x="75" y="44"/>
                  </a:cubicBezTo>
                  <a:cubicBezTo>
                    <a:pt x="105" y="42"/>
                    <a:pt x="156" y="37"/>
                    <a:pt x="183" y="34"/>
                  </a:cubicBezTo>
                  <a:cubicBezTo>
                    <a:pt x="210" y="31"/>
                    <a:pt x="228" y="24"/>
                    <a:pt x="239" y="26"/>
                  </a:cubicBezTo>
                  <a:cubicBezTo>
                    <a:pt x="250" y="28"/>
                    <a:pt x="244" y="43"/>
                    <a:pt x="249" y="47"/>
                  </a:cubicBezTo>
                  <a:cubicBezTo>
                    <a:pt x="254" y="51"/>
                    <a:pt x="263" y="45"/>
                    <a:pt x="267" y="49"/>
                  </a:cubicBezTo>
                  <a:cubicBezTo>
                    <a:pt x="271" y="53"/>
                    <a:pt x="268" y="74"/>
                    <a:pt x="275" y="73"/>
                  </a:cubicBezTo>
                  <a:cubicBezTo>
                    <a:pt x="282" y="72"/>
                    <a:pt x="296" y="49"/>
                    <a:pt x="308" y="40"/>
                  </a:cubicBezTo>
                  <a:cubicBezTo>
                    <a:pt x="320" y="31"/>
                    <a:pt x="336" y="20"/>
                    <a:pt x="347" y="19"/>
                  </a:cubicBezTo>
                  <a:cubicBezTo>
                    <a:pt x="358" y="18"/>
                    <a:pt x="362" y="33"/>
                    <a:pt x="372" y="31"/>
                  </a:cubicBezTo>
                  <a:cubicBezTo>
                    <a:pt x="382" y="29"/>
                    <a:pt x="398" y="10"/>
                    <a:pt x="408" y="5"/>
                  </a:cubicBezTo>
                  <a:cubicBezTo>
                    <a:pt x="418" y="0"/>
                    <a:pt x="429" y="2"/>
                    <a:pt x="434" y="1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57" name="Freeform 254"/>
            <p:cNvSpPr>
              <a:spLocks/>
            </p:cNvSpPr>
            <p:nvPr/>
          </p:nvSpPr>
          <p:spPr bwMode="auto">
            <a:xfrm>
              <a:off x="3908" y="2452"/>
              <a:ext cx="429" cy="446"/>
            </a:xfrm>
            <a:custGeom>
              <a:avLst/>
              <a:gdLst>
                <a:gd name="T0" fmla="*/ 0 w 429"/>
                <a:gd name="T1" fmla="*/ 0 h 446"/>
                <a:gd name="T2" fmla="*/ 16 w 429"/>
                <a:gd name="T3" fmla="*/ 25 h 446"/>
                <a:gd name="T4" fmla="*/ 28 w 429"/>
                <a:gd name="T5" fmla="*/ 43 h 446"/>
                <a:gd name="T6" fmla="*/ 48 w 429"/>
                <a:gd name="T7" fmla="*/ 63 h 446"/>
                <a:gd name="T8" fmla="*/ 72 w 429"/>
                <a:gd name="T9" fmla="*/ 108 h 446"/>
                <a:gd name="T10" fmla="*/ 94 w 429"/>
                <a:gd name="T11" fmla="*/ 153 h 446"/>
                <a:gd name="T12" fmla="*/ 115 w 429"/>
                <a:gd name="T13" fmla="*/ 186 h 446"/>
                <a:gd name="T14" fmla="*/ 151 w 429"/>
                <a:gd name="T15" fmla="*/ 213 h 446"/>
                <a:gd name="T16" fmla="*/ 189 w 429"/>
                <a:gd name="T17" fmla="*/ 231 h 446"/>
                <a:gd name="T18" fmla="*/ 216 w 429"/>
                <a:gd name="T19" fmla="*/ 238 h 446"/>
                <a:gd name="T20" fmla="*/ 226 w 429"/>
                <a:gd name="T21" fmla="*/ 258 h 446"/>
                <a:gd name="T22" fmla="*/ 228 w 429"/>
                <a:gd name="T23" fmla="*/ 273 h 446"/>
                <a:gd name="T24" fmla="*/ 270 w 429"/>
                <a:gd name="T25" fmla="*/ 279 h 446"/>
                <a:gd name="T26" fmla="*/ 273 w 429"/>
                <a:gd name="T27" fmla="*/ 307 h 446"/>
                <a:gd name="T28" fmla="*/ 267 w 429"/>
                <a:gd name="T29" fmla="*/ 342 h 446"/>
                <a:gd name="T30" fmla="*/ 288 w 429"/>
                <a:gd name="T31" fmla="*/ 360 h 446"/>
                <a:gd name="T32" fmla="*/ 301 w 429"/>
                <a:gd name="T33" fmla="*/ 387 h 446"/>
                <a:gd name="T34" fmla="*/ 345 w 429"/>
                <a:gd name="T35" fmla="*/ 393 h 446"/>
                <a:gd name="T36" fmla="*/ 375 w 429"/>
                <a:gd name="T37" fmla="*/ 403 h 446"/>
                <a:gd name="T38" fmla="*/ 402 w 429"/>
                <a:gd name="T39" fmla="*/ 408 h 446"/>
                <a:gd name="T40" fmla="*/ 414 w 429"/>
                <a:gd name="T41" fmla="*/ 438 h 446"/>
                <a:gd name="T42" fmla="*/ 429 w 429"/>
                <a:gd name="T43" fmla="*/ 446 h 44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29"/>
                <a:gd name="T67" fmla="*/ 0 h 446"/>
                <a:gd name="T68" fmla="*/ 429 w 429"/>
                <a:gd name="T69" fmla="*/ 446 h 44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29" h="446">
                  <a:moveTo>
                    <a:pt x="0" y="0"/>
                  </a:moveTo>
                  <a:cubicBezTo>
                    <a:pt x="3" y="4"/>
                    <a:pt x="11" y="18"/>
                    <a:pt x="16" y="25"/>
                  </a:cubicBezTo>
                  <a:cubicBezTo>
                    <a:pt x="21" y="32"/>
                    <a:pt x="23" y="37"/>
                    <a:pt x="28" y="43"/>
                  </a:cubicBezTo>
                  <a:cubicBezTo>
                    <a:pt x="33" y="49"/>
                    <a:pt x="41" y="52"/>
                    <a:pt x="48" y="63"/>
                  </a:cubicBezTo>
                  <a:cubicBezTo>
                    <a:pt x="55" y="74"/>
                    <a:pt x="64" y="93"/>
                    <a:pt x="72" y="108"/>
                  </a:cubicBezTo>
                  <a:cubicBezTo>
                    <a:pt x="80" y="123"/>
                    <a:pt x="87" y="140"/>
                    <a:pt x="94" y="153"/>
                  </a:cubicBezTo>
                  <a:cubicBezTo>
                    <a:pt x="101" y="166"/>
                    <a:pt x="106" y="176"/>
                    <a:pt x="115" y="186"/>
                  </a:cubicBezTo>
                  <a:cubicBezTo>
                    <a:pt x="124" y="196"/>
                    <a:pt x="139" y="206"/>
                    <a:pt x="151" y="213"/>
                  </a:cubicBezTo>
                  <a:cubicBezTo>
                    <a:pt x="163" y="220"/>
                    <a:pt x="178" y="227"/>
                    <a:pt x="189" y="231"/>
                  </a:cubicBezTo>
                  <a:cubicBezTo>
                    <a:pt x="200" y="235"/>
                    <a:pt x="210" y="233"/>
                    <a:pt x="216" y="238"/>
                  </a:cubicBezTo>
                  <a:cubicBezTo>
                    <a:pt x="222" y="243"/>
                    <a:pt x="224" y="252"/>
                    <a:pt x="226" y="258"/>
                  </a:cubicBezTo>
                  <a:cubicBezTo>
                    <a:pt x="228" y="264"/>
                    <a:pt x="221" y="270"/>
                    <a:pt x="228" y="273"/>
                  </a:cubicBezTo>
                  <a:cubicBezTo>
                    <a:pt x="235" y="276"/>
                    <a:pt x="262" y="273"/>
                    <a:pt x="270" y="279"/>
                  </a:cubicBezTo>
                  <a:cubicBezTo>
                    <a:pt x="278" y="285"/>
                    <a:pt x="273" y="297"/>
                    <a:pt x="273" y="307"/>
                  </a:cubicBezTo>
                  <a:cubicBezTo>
                    <a:pt x="273" y="317"/>
                    <a:pt x="265" y="333"/>
                    <a:pt x="267" y="342"/>
                  </a:cubicBezTo>
                  <a:cubicBezTo>
                    <a:pt x="269" y="351"/>
                    <a:pt x="282" y="353"/>
                    <a:pt x="288" y="360"/>
                  </a:cubicBezTo>
                  <a:cubicBezTo>
                    <a:pt x="294" y="367"/>
                    <a:pt x="292" y="382"/>
                    <a:pt x="301" y="387"/>
                  </a:cubicBezTo>
                  <a:cubicBezTo>
                    <a:pt x="310" y="392"/>
                    <a:pt x="333" y="390"/>
                    <a:pt x="345" y="393"/>
                  </a:cubicBezTo>
                  <a:cubicBezTo>
                    <a:pt x="357" y="396"/>
                    <a:pt x="366" y="401"/>
                    <a:pt x="375" y="403"/>
                  </a:cubicBezTo>
                  <a:cubicBezTo>
                    <a:pt x="384" y="405"/>
                    <a:pt x="396" y="402"/>
                    <a:pt x="402" y="408"/>
                  </a:cubicBezTo>
                  <a:cubicBezTo>
                    <a:pt x="408" y="414"/>
                    <a:pt x="410" y="432"/>
                    <a:pt x="414" y="438"/>
                  </a:cubicBezTo>
                  <a:cubicBezTo>
                    <a:pt x="418" y="444"/>
                    <a:pt x="426" y="444"/>
                    <a:pt x="429" y="446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58" name="Freeform 255"/>
            <p:cNvSpPr>
              <a:spLocks/>
            </p:cNvSpPr>
            <p:nvPr/>
          </p:nvSpPr>
          <p:spPr bwMode="auto">
            <a:xfrm>
              <a:off x="3373" y="2899"/>
              <a:ext cx="963" cy="478"/>
            </a:xfrm>
            <a:custGeom>
              <a:avLst/>
              <a:gdLst>
                <a:gd name="T0" fmla="*/ 0 w 963"/>
                <a:gd name="T1" fmla="*/ 259 h 478"/>
                <a:gd name="T2" fmla="*/ 12 w 963"/>
                <a:gd name="T3" fmla="*/ 277 h 478"/>
                <a:gd name="T4" fmla="*/ 39 w 963"/>
                <a:gd name="T5" fmla="*/ 292 h 478"/>
                <a:gd name="T6" fmla="*/ 49 w 963"/>
                <a:gd name="T7" fmla="*/ 322 h 478"/>
                <a:gd name="T8" fmla="*/ 70 w 963"/>
                <a:gd name="T9" fmla="*/ 346 h 478"/>
                <a:gd name="T10" fmla="*/ 85 w 963"/>
                <a:gd name="T11" fmla="*/ 413 h 478"/>
                <a:gd name="T12" fmla="*/ 66 w 963"/>
                <a:gd name="T13" fmla="*/ 433 h 478"/>
                <a:gd name="T14" fmla="*/ 64 w 963"/>
                <a:gd name="T15" fmla="*/ 455 h 478"/>
                <a:gd name="T16" fmla="*/ 72 w 963"/>
                <a:gd name="T17" fmla="*/ 475 h 478"/>
                <a:gd name="T18" fmla="*/ 129 w 963"/>
                <a:gd name="T19" fmla="*/ 476 h 478"/>
                <a:gd name="T20" fmla="*/ 189 w 963"/>
                <a:gd name="T21" fmla="*/ 467 h 478"/>
                <a:gd name="T22" fmla="*/ 219 w 963"/>
                <a:gd name="T23" fmla="*/ 454 h 478"/>
                <a:gd name="T24" fmla="*/ 223 w 963"/>
                <a:gd name="T25" fmla="*/ 428 h 478"/>
                <a:gd name="T26" fmla="*/ 262 w 963"/>
                <a:gd name="T27" fmla="*/ 415 h 478"/>
                <a:gd name="T28" fmla="*/ 288 w 963"/>
                <a:gd name="T29" fmla="*/ 374 h 478"/>
                <a:gd name="T30" fmla="*/ 325 w 963"/>
                <a:gd name="T31" fmla="*/ 317 h 478"/>
                <a:gd name="T32" fmla="*/ 379 w 963"/>
                <a:gd name="T33" fmla="*/ 326 h 478"/>
                <a:gd name="T34" fmla="*/ 418 w 963"/>
                <a:gd name="T35" fmla="*/ 367 h 478"/>
                <a:gd name="T36" fmla="*/ 421 w 963"/>
                <a:gd name="T37" fmla="*/ 365 h 478"/>
                <a:gd name="T38" fmla="*/ 456 w 963"/>
                <a:gd name="T39" fmla="*/ 371 h 478"/>
                <a:gd name="T40" fmla="*/ 472 w 963"/>
                <a:gd name="T41" fmla="*/ 362 h 478"/>
                <a:gd name="T42" fmla="*/ 495 w 963"/>
                <a:gd name="T43" fmla="*/ 373 h 478"/>
                <a:gd name="T44" fmla="*/ 526 w 963"/>
                <a:gd name="T45" fmla="*/ 365 h 478"/>
                <a:gd name="T46" fmla="*/ 565 w 963"/>
                <a:gd name="T47" fmla="*/ 365 h 478"/>
                <a:gd name="T48" fmla="*/ 597 w 963"/>
                <a:gd name="T49" fmla="*/ 328 h 478"/>
                <a:gd name="T50" fmla="*/ 601 w 963"/>
                <a:gd name="T51" fmla="*/ 299 h 478"/>
                <a:gd name="T52" fmla="*/ 618 w 963"/>
                <a:gd name="T53" fmla="*/ 287 h 478"/>
                <a:gd name="T54" fmla="*/ 619 w 963"/>
                <a:gd name="T55" fmla="*/ 260 h 478"/>
                <a:gd name="T56" fmla="*/ 664 w 963"/>
                <a:gd name="T57" fmla="*/ 257 h 478"/>
                <a:gd name="T58" fmla="*/ 681 w 963"/>
                <a:gd name="T59" fmla="*/ 233 h 478"/>
                <a:gd name="T60" fmla="*/ 718 w 963"/>
                <a:gd name="T61" fmla="*/ 218 h 478"/>
                <a:gd name="T62" fmla="*/ 732 w 963"/>
                <a:gd name="T63" fmla="*/ 158 h 478"/>
                <a:gd name="T64" fmla="*/ 748 w 963"/>
                <a:gd name="T65" fmla="*/ 137 h 478"/>
                <a:gd name="T66" fmla="*/ 775 w 963"/>
                <a:gd name="T67" fmla="*/ 130 h 478"/>
                <a:gd name="T68" fmla="*/ 795 w 963"/>
                <a:gd name="T69" fmla="*/ 107 h 478"/>
                <a:gd name="T70" fmla="*/ 825 w 963"/>
                <a:gd name="T71" fmla="*/ 94 h 478"/>
                <a:gd name="T72" fmla="*/ 840 w 963"/>
                <a:gd name="T73" fmla="*/ 67 h 478"/>
                <a:gd name="T74" fmla="*/ 864 w 963"/>
                <a:gd name="T75" fmla="*/ 50 h 478"/>
                <a:gd name="T76" fmla="*/ 901 w 963"/>
                <a:gd name="T77" fmla="*/ 44 h 478"/>
                <a:gd name="T78" fmla="*/ 918 w 963"/>
                <a:gd name="T79" fmla="*/ 32 h 478"/>
                <a:gd name="T80" fmla="*/ 934 w 963"/>
                <a:gd name="T81" fmla="*/ 31 h 478"/>
                <a:gd name="T82" fmla="*/ 933 w 963"/>
                <a:gd name="T83" fmla="*/ 5 h 478"/>
                <a:gd name="T84" fmla="*/ 963 w 963"/>
                <a:gd name="T85" fmla="*/ 2 h 478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963"/>
                <a:gd name="T130" fmla="*/ 0 h 478"/>
                <a:gd name="T131" fmla="*/ 963 w 963"/>
                <a:gd name="T132" fmla="*/ 478 h 478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963" h="478">
                  <a:moveTo>
                    <a:pt x="0" y="259"/>
                  </a:moveTo>
                  <a:cubicBezTo>
                    <a:pt x="2" y="262"/>
                    <a:pt x="6" y="272"/>
                    <a:pt x="12" y="277"/>
                  </a:cubicBezTo>
                  <a:cubicBezTo>
                    <a:pt x="18" y="282"/>
                    <a:pt x="33" y="285"/>
                    <a:pt x="39" y="292"/>
                  </a:cubicBezTo>
                  <a:cubicBezTo>
                    <a:pt x="45" y="299"/>
                    <a:pt x="44" y="313"/>
                    <a:pt x="49" y="322"/>
                  </a:cubicBezTo>
                  <a:cubicBezTo>
                    <a:pt x="54" y="331"/>
                    <a:pt x="64" y="331"/>
                    <a:pt x="70" y="346"/>
                  </a:cubicBezTo>
                  <a:cubicBezTo>
                    <a:pt x="76" y="361"/>
                    <a:pt x="86" y="399"/>
                    <a:pt x="85" y="413"/>
                  </a:cubicBezTo>
                  <a:cubicBezTo>
                    <a:pt x="84" y="427"/>
                    <a:pt x="69" y="426"/>
                    <a:pt x="66" y="433"/>
                  </a:cubicBezTo>
                  <a:cubicBezTo>
                    <a:pt x="63" y="440"/>
                    <a:pt x="63" y="448"/>
                    <a:pt x="64" y="455"/>
                  </a:cubicBezTo>
                  <a:cubicBezTo>
                    <a:pt x="65" y="462"/>
                    <a:pt x="61" y="472"/>
                    <a:pt x="72" y="475"/>
                  </a:cubicBezTo>
                  <a:cubicBezTo>
                    <a:pt x="83" y="478"/>
                    <a:pt x="110" y="477"/>
                    <a:pt x="129" y="476"/>
                  </a:cubicBezTo>
                  <a:cubicBezTo>
                    <a:pt x="148" y="475"/>
                    <a:pt x="174" y="471"/>
                    <a:pt x="189" y="467"/>
                  </a:cubicBezTo>
                  <a:cubicBezTo>
                    <a:pt x="204" y="463"/>
                    <a:pt x="213" y="461"/>
                    <a:pt x="219" y="454"/>
                  </a:cubicBezTo>
                  <a:cubicBezTo>
                    <a:pt x="225" y="447"/>
                    <a:pt x="216" y="434"/>
                    <a:pt x="223" y="428"/>
                  </a:cubicBezTo>
                  <a:cubicBezTo>
                    <a:pt x="230" y="422"/>
                    <a:pt x="251" y="424"/>
                    <a:pt x="262" y="415"/>
                  </a:cubicBezTo>
                  <a:cubicBezTo>
                    <a:pt x="273" y="406"/>
                    <a:pt x="277" y="390"/>
                    <a:pt x="288" y="374"/>
                  </a:cubicBezTo>
                  <a:cubicBezTo>
                    <a:pt x="299" y="358"/>
                    <a:pt x="310" y="325"/>
                    <a:pt x="325" y="317"/>
                  </a:cubicBezTo>
                  <a:cubicBezTo>
                    <a:pt x="340" y="309"/>
                    <a:pt x="363" y="318"/>
                    <a:pt x="379" y="326"/>
                  </a:cubicBezTo>
                  <a:cubicBezTo>
                    <a:pt x="395" y="334"/>
                    <a:pt x="411" y="361"/>
                    <a:pt x="418" y="367"/>
                  </a:cubicBezTo>
                  <a:cubicBezTo>
                    <a:pt x="425" y="373"/>
                    <a:pt x="415" y="364"/>
                    <a:pt x="421" y="365"/>
                  </a:cubicBezTo>
                  <a:cubicBezTo>
                    <a:pt x="427" y="366"/>
                    <a:pt x="448" y="371"/>
                    <a:pt x="456" y="371"/>
                  </a:cubicBezTo>
                  <a:cubicBezTo>
                    <a:pt x="464" y="371"/>
                    <a:pt x="466" y="362"/>
                    <a:pt x="472" y="362"/>
                  </a:cubicBezTo>
                  <a:cubicBezTo>
                    <a:pt x="478" y="362"/>
                    <a:pt x="486" y="373"/>
                    <a:pt x="495" y="373"/>
                  </a:cubicBezTo>
                  <a:cubicBezTo>
                    <a:pt x="504" y="373"/>
                    <a:pt x="514" y="366"/>
                    <a:pt x="526" y="365"/>
                  </a:cubicBezTo>
                  <a:cubicBezTo>
                    <a:pt x="538" y="364"/>
                    <a:pt x="553" y="371"/>
                    <a:pt x="565" y="365"/>
                  </a:cubicBezTo>
                  <a:cubicBezTo>
                    <a:pt x="577" y="359"/>
                    <a:pt x="591" y="339"/>
                    <a:pt x="597" y="328"/>
                  </a:cubicBezTo>
                  <a:cubicBezTo>
                    <a:pt x="603" y="317"/>
                    <a:pt x="598" y="306"/>
                    <a:pt x="601" y="299"/>
                  </a:cubicBezTo>
                  <a:cubicBezTo>
                    <a:pt x="604" y="292"/>
                    <a:pt x="615" y="293"/>
                    <a:pt x="618" y="287"/>
                  </a:cubicBezTo>
                  <a:cubicBezTo>
                    <a:pt x="621" y="281"/>
                    <a:pt x="611" y="265"/>
                    <a:pt x="619" y="260"/>
                  </a:cubicBezTo>
                  <a:cubicBezTo>
                    <a:pt x="627" y="255"/>
                    <a:pt x="654" y="261"/>
                    <a:pt x="664" y="257"/>
                  </a:cubicBezTo>
                  <a:cubicBezTo>
                    <a:pt x="674" y="253"/>
                    <a:pt x="672" y="239"/>
                    <a:pt x="681" y="233"/>
                  </a:cubicBezTo>
                  <a:cubicBezTo>
                    <a:pt x="690" y="227"/>
                    <a:pt x="710" y="230"/>
                    <a:pt x="718" y="218"/>
                  </a:cubicBezTo>
                  <a:cubicBezTo>
                    <a:pt x="726" y="206"/>
                    <a:pt x="727" y="171"/>
                    <a:pt x="732" y="158"/>
                  </a:cubicBezTo>
                  <a:cubicBezTo>
                    <a:pt x="737" y="145"/>
                    <a:pt x="741" y="142"/>
                    <a:pt x="748" y="137"/>
                  </a:cubicBezTo>
                  <a:cubicBezTo>
                    <a:pt x="755" y="132"/>
                    <a:pt x="767" y="135"/>
                    <a:pt x="775" y="130"/>
                  </a:cubicBezTo>
                  <a:cubicBezTo>
                    <a:pt x="783" y="125"/>
                    <a:pt x="787" y="113"/>
                    <a:pt x="795" y="107"/>
                  </a:cubicBezTo>
                  <a:cubicBezTo>
                    <a:pt x="803" y="101"/>
                    <a:pt x="817" y="101"/>
                    <a:pt x="825" y="94"/>
                  </a:cubicBezTo>
                  <a:cubicBezTo>
                    <a:pt x="833" y="87"/>
                    <a:pt x="834" y="74"/>
                    <a:pt x="840" y="67"/>
                  </a:cubicBezTo>
                  <a:cubicBezTo>
                    <a:pt x="846" y="60"/>
                    <a:pt x="854" y="54"/>
                    <a:pt x="864" y="50"/>
                  </a:cubicBezTo>
                  <a:cubicBezTo>
                    <a:pt x="874" y="46"/>
                    <a:pt x="892" y="47"/>
                    <a:pt x="901" y="44"/>
                  </a:cubicBezTo>
                  <a:cubicBezTo>
                    <a:pt x="910" y="41"/>
                    <a:pt x="913" y="34"/>
                    <a:pt x="918" y="32"/>
                  </a:cubicBezTo>
                  <a:cubicBezTo>
                    <a:pt x="923" y="30"/>
                    <a:pt x="932" y="35"/>
                    <a:pt x="934" y="31"/>
                  </a:cubicBezTo>
                  <a:cubicBezTo>
                    <a:pt x="936" y="27"/>
                    <a:pt x="928" y="10"/>
                    <a:pt x="933" y="5"/>
                  </a:cubicBezTo>
                  <a:cubicBezTo>
                    <a:pt x="938" y="0"/>
                    <a:pt x="957" y="3"/>
                    <a:pt x="963" y="2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59" name="Freeform 256"/>
            <p:cNvSpPr>
              <a:spLocks/>
            </p:cNvSpPr>
            <p:nvPr/>
          </p:nvSpPr>
          <p:spPr bwMode="auto">
            <a:xfrm>
              <a:off x="4334" y="2899"/>
              <a:ext cx="378" cy="481"/>
            </a:xfrm>
            <a:custGeom>
              <a:avLst/>
              <a:gdLst>
                <a:gd name="T0" fmla="*/ 0 w 378"/>
                <a:gd name="T1" fmla="*/ 2 h 481"/>
                <a:gd name="T2" fmla="*/ 44 w 378"/>
                <a:gd name="T3" fmla="*/ 1 h 481"/>
                <a:gd name="T4" fmla="*/ 83 w 378"/>
                <a:gd name="T5" fmla="*/ 7 h 481"/>
                <a:gd name="T6" fmla="*/ 200 w 378"/>
                <a:gd name="T7" fmla="*/ 23 h 481"/>
                <a:gd name="T8" fmla="*/ 221 w 378"/>
                <a:gd name="T9" fmla="*/ 25 h 481"/>
                <a:gd name="T10" fmla="*/ 231 w 378"/>
                <a:gd name="T11" fmla="*/ 71 h 481"/>
                <a:gd name="T12" fmla="*/ 248 w 378"/>
                <a:gd name="T13" fmla="*/ 109 h 481"/>
                <a:gd name="T14" fmla="*/ 251 w 378"/>
                <a:gd name="T15" fmla="*/ 142 h 481"/>
                <a:gd name="T16" fmla="*/ 269 w 378"/>
                <a:gd name="T17" fmla="*/ 176 h 481"/>
                <a:gd name="T18" fmla="*/ 281 w 378"/>
                <a:gd name="T19" fmla="*/ 196 h 481"/>
                <a:gd name="T20" fmla="*/ 291 w 378"/>
                <a:gd name="T21" fmla="*/ 250 h 481"/>
                <a:gd name="T22" fmla="*/ 299 w 378"/>
                <a:gd name="T23" fmla="*/ 308 h 481"/>
                <a:gd name="T24" fmla="*/ 288 w 378"/>
                <a:gd name="T25" fmla="*/ 358 h 481"/>
                <a:gd name="T26" fmla="*/ 288 w 378"/>
                <a:gd name="T27" fmla="*/ 389 h 481"/>
                <a:gd name="T28" fmla="*/ 303 w 378"/>
                <a:gd name="T29" fmla="*/ 395 h 481"/>
                <a:gd name="T30" fmla="*/ 297 w 378"/>
                <a:gd name="T31" fmla="*/ 430 h 481"/>
                <a:gd name="T32" fmla="*/ 305 w 378"/>
                <a:gd name="T33" fmla="*/ 473 h 481"/>
                <a:gd name="T34" fmla="*/ 378 w 378"/>
                <a:gd name="T35" fmla="*/ 479 h 48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78"/>
                <a:gd name="T55" fmla="*/ 0 h 481"/>
                <a:gd name="T56" fmla="*/ 378 w 378"/>
                <a:gd name="T57" fmla="*/ 481 h 48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78" h="481">
                  <a:moveTo>
                    <a:pt x="0" y="2"/>
                  </a:moveTo>
                  <a:cubicBezTo>
                    <a:pt x="7" y="2"/>
                    <a:pt x="30" y="0"/>
                    <a:pt x="44" y="1"/>
                  </a:cubicBezTo>
                  <a:cubicBezTo>
                    <a:pt x="58" y="2"/>
                    <a:pt x="57" y="3"/>
                    <a:pt x="83" y="7"/>
                  </a:cubicBezTo>
                  <a:cubicBezTo>
                    <a:pt x="109" y="11"/>
                    <a:pt x="177" y="20"/>
                    <a:pt x="200" y="23"/>
                  </a:cubicBezTo>
                  <a:cubicBezTo>
                    <a:pt x="223" y="26"/>
                    <a:pt x="216" y="17"/>
                    <a:pt x="221" y="25"/>
                  </a:cubicBezTo>
                  <a:cubicBezTo>
                    <a:pt x="226" y="33"/>
                    <a:pt x="227" y="57"/>
                    <a:pt x="231" y="71"/>
                  </a:cubicBezTo>
                  <a:cubicBezTo>
                    <a:pt x="235" y="85"/>
                    <a:pt x="245" y="97"/>
                    <a:pt x="248" y="109"/>
                  </a:cubicBezTo>
                  <a:cubicBezTo>
                    <a:pt x="251" y="121"/>
                    <a:pt x="248" y="131"/>
                    <a:pt x="251" y="142"/>
                  </a:cubicBezTo>
                  <a:cubicBezTo>
                    <a:pt x="254" y="153"/>
                    <a:pt x="264" y="167"/>
                    <a:pt x="269" y="176"/>
                  </a:cubicBezTo>
                  <a:cubicBezTo>
                    <a:pt x="274" y="185"/>
                    <a:pt x="277" y="184"/>
                    <a:pt x="281" y="196"/>
                  </a:cubicBezTo>
                  <a:cubicBezTo>
                    <a:pt x="285" y="208"/>
                    <a:pt x="288" y="231"/>
                    <a:pt x="291" y="250"/>
                  </a:cubicBezTo>
                  <a:cubicBezTo>
                    <a:pt x="294" y="269"/>
                    <a:pt x="299" y="290"/>
                    <a:pt x="299" y="308"/>
                  </a:cubicBezTo>
                  <a:cubicBezTo>
                    <a:pt x="299" y="326"/>
                    <a:pt x="290" y="345"/>
                    <a:pt x="288" y="358"/>
                  </a:cubicBezTo>
                  <a:cubicBezTo>
                    <a:pt x="286" y="371"/>
                    <a:pt x="286" y="383"/>
                    <a:pt x="288" y="389"/>
                  </a:cubicBezTo>
                  <a:cubicBezTo>
                    <a:pt x="290" y="395"/>
                    <a:pt x="302" y="388"/>
                    <a:pt x="303" y="395"/>
                  </a:cubicBezTo>
                  <a:cubicBezTo>
                    <a:pt x="304" y="402"/>
                    <a:pt x="297" y="417"/>
                    <a:pt x="297" y="430"/>
                  </a:cubicBezTo>
                  <a:cubicBezTo>
                    <a:pt x="297" y="443"/>
                    <a:pt x="292" y="465"/>
                    <a:pt x="305" y="473"/>
                  </a:cubicBezTo>
                  <a:cubicBezTo>
                    <a:pt x="318" y="481"/>
                    <a:pt x="363" y="478"/>
                    <a:pt x="378" y="479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60" name="Freeform 257"/>
            <p:cNvSpPr>
              <a:spLocks/>
            </p:cNvSpPr>
            <p:nvPr/>
          </p:nvSpPr>
          <p:spPr bwMode="auto">
            <a:xfrm>
              <a:off x="4512" y="3264"/>
              <a:ext cx="132" cy="170"/>
            </a:xfrm>
            <a:custGeom>
              <a:avLst/>
              <a:gdLst>
                <a:gd name="T0" fmla="*/ 115 w 132"/>
                <a:gd name="T1" fmla="*/ 29 h 170"/>
                <a:gd name="T2" fmla="*/ 97 w 132"/>
                <a:gd name="T3" fmla="*/ 24 h 170"/>
                <a:gd name="T4" fmla="*/ 79 w 132"/>
                <a:gd name="T5" fmla="*/ 8 h 170"/>
                <a:gd name="T6" fmla="*/ 55 w 132"/>
                <a:gd name="T7" fmla="*/ 0 h 170"/>
                <a:gd name="T8" fmla="*/ 37 w 132"/>
                <a:gd name="T9" fmla="*/ 9 h 170"/>
                <a:gd name="T10" fmla="*/ 21 w 132"/>
                <a:gd name="T11" fmla="*/ 39 h 170"/>
                <a:gd name="T12" fmla="*/ 9 w 132"/>
                <a:gd name="T13" fmla="*/ 62 h 170"/>
                <a:gd name="T14" fmla="*/ 3 w 132"/>
                <a:gd name="T15" fmla="*/ 113 h 170"/>
                <a:gd name="T16" fmla="*/ 25 w 132"/>
                <a:gd name="T17" fmla="*/ 153 h 170"/>
                <a:gd name="T18" fmla="*/ 49 w 132"/>
                <a:gd name="T19" fmla="*/ 164 h 170"/>
                <a:gd name="T20" fmla="*/ 96 w 132"/>
                <a:gd name="T21" fmla="*/ 165 h 170"/>
                <a:gd name="T22" fmla="*/ 118 w 132"/>
                <a:gd name="T23" fmla="*/ 162 h 170"/>
                <a:gd name="T24" fmla="*/ 123 w 132"/>
                <a:gd name="T25" fmla="*/ 119 h 170"/>
                <a:gd name="T26" fmla="*/ 132 w 132"/>
                <a:gd name="T27" fmla="*/ 111 h 17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32"/>
                <a:gd name="T43" fmla="*/ 0 h 170"/>
                <a:gd name="T44" fmla="*/ 132 w 132"/>
                <a:gd name="T45" fmla="*/ 170 h 17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32" h="170">
                  <a:moveTo>
                    <a:pt x="115" y="29"/>
                  </a:moveTo>
                  <a:cubicBezTo>
                    <a:pt x="112" y="28"/>
                    <a:pt x="103" y="27"/>
                    <a:pt x="97" y="24"/>
                  </a:cubicBezTo>
                  <a:cubicBezTo>
                    <a:pt x="91" y="21"/>
                    <a:pt x="86" y="12"/>
                    <a:pt x="79" y="8"/>
                  </a:cubicBezTo>
                  <a:cubicBezTo>
                    <a:pt x="72" y="4"/>
                    <a:pt x="62" y="0"/>
                    <a:pt x="55" y="0"/>
                  </a:cubicBezTo>
                  <a:cubicBezTo>
                    <a:pt x="48" y="0"/>
                    <a:pt x="43" y="3"/>
                    <a:pt x="37" y="9"/>
                  </a:cubicBezTo>
                  <a:cubicBezTo>
                    <a:pt x="31" y="15"/>
                    <a:pt x="26" y="30"/>
                    <a:pt x="21" y="39"/>
                  </a:cubicBezTo>
                  <a:cubicBezTo>
                    <a:pt x="16" y="48"/>
                    <a:pt x="12" y="50"/>
                    <a:pt x="9" y="62"/>
                  </a:cubicBezTo>
                  <a:cubicBezTo>
                    <a:pt x="6" y="74"/>
                    <a:pt x="0" y="98"/>
                    <a:pt x="3" y="113"/>
                  </a:cubicBezTo>
                  <a:cubicBezTo>
                    <a:pt x="6" y="128"/>
                    <a:pt x="17" y="145"/>
                    <a:pt x="25" y="153"/>
                  </a:cubicBezTo>
                  <a:cubicBezTo>
                    <a:pt x="33" y="161"/>
                    <a:pt x="37" y="162"/>
                    <a:pt x="49" y="164"/>
                  </a:cubicBezTo>
                  <a:cubicBezTo>
                    <a:pt x="61" y="166"/>
                    <a:pt x="85" y="165"/>
                    <a:pt x="96" y="165"/>
                  </a:cubicBezTo>
                  <a:cubicBezTo>
                    <a:pt x="107" y="165"/>
                    <a:pt x="113" y="170"/>
                    <a:pt x="118" y="162"/>
                  </a:cubicBezTo>
                  <a:cubicBezTo>
                    <a:pt x="123" y="154"/>
                    <a:pt x="121" y="127"/>
                    <a:pt x="123" y="119"/>
                  </a:cubicBezTo>
                  <a:cubicBezTo>
                    <a:pt x="125" y="111"/>
                    <a:pt x="130" y="113"/>
                    <a:pt x="132" y="111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61" name="Freeform 258"/>
            <p:cNvSpPr>
              <a:spLocks/>
            </p:cNvSpPr>
            <p:nvPr/>
          </p:nvSpPr>
          <p:spPr bwMode="auto">
            <a:xfrm>
              <a:off x="4121" y="3572"/>
              <a:ext cx="246" cy="208"/>
            </a:xfrm>
            <a:custGeom>
              <a:avLst/>
              <a:gdLst>
                <a:gd name="T0" fmla="*/ 66 w 246"/>
                <a:gd name="T1" fmla="*/ 43 h 208"/>
                <a:gd name="T2" fmla="*/ 39 w 246"/>
                <a:gd name="T3" fmla="*/ 82 h 208"/>
                <a:gd name="T4" fmla="*/ 0 w 246"/>
                <a:gd name="T5" fmla="*/ 103 h 208"/>
                <a:gd name="T6" fmla="*/ 30 w 246"/>
                <a:gd name="T7" fmla="*/ 162 h 208"/>
                <a:gd name="T8" fmla="*/ 69 w 246"/>
                <a:gd name="T9" fmla="*/ 195 h 208"/>
                <a:gd name="T10" fmla="*/ 83 w 246"/>
                <a:gd name="T11" fmla="*/ 208 h 208"/>
                <a:gd name="T12" fmla="*/ 114 w 246"/>
                <a:gd name="T13" fmla="*/ 208 h 208"/>
                <a:gd name="T14" fmla="*/ 123 w 246"/>
                <a:gd name="T15" fmla="*/ 186 h 208"/>
                <a:gd name="T16" fmla="*/ 149 w 246"/>
                <a:gd name="T17" fmla="*/ 160 h 208"/>
                <a:gd name="T18" fmla="*/ 182 w 246"/>
                <a:gd name="T19" fmla="*/ 154 h 208"/>
                <a:gd name="T20" fmla="*/ 213 w 246"/>
                <a:gd name="T21" fmla="*/ 148 h 208"/>
                <a:gd name="T22" fmla="*/ 240 w 246"/>
                <a:gd name="T23" fmla="*/ 100 h 208"/>
                <a:gd name="T24" fmla="*/ 246 w 246"/>
                <a:gd name="T25" fmla="*/ 66 h 208"/>
                <a:gd name="T26" fmla="*/ 216 w 246"/>
                <a:gd name="T27" fmla="*/ 30 h 208"/>
                <a:gd name="T28" fmla="*/ 192 w 246"/>
                <a:gd name="T29" fmla="*/ 24 h 208"/>
                <a:gd name="T30" fmla="*/ 186 w 246"/>
                <a:gd name="T31" fmla="*/ 7 h 208"/>
                <a:gd name="T32" fmla="*/ 164 w 246"/>
                <a:gd name="T33" fmla="*/ 0 h 208"/>
                <a:gd name="T34" fmla="*/ 134 w 246"/>
                <a:gd name="T35" fmla="*/ 1 h 208"/>
                <a:gd name="T36" fmla="*/ 107 w 246"/>
                <a:gd name="T37" fmla="*/ 9 h 208"/>
                <a:gd name="T38" fmla="*/ 66 w 246"/>
                <a:gd name="T39" fmla="*/ 43 h 20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6"/>
                <a:gd name="T61" fmla="*/ 0 h 208"/>
                <a:gd name="T62" fmla="*/ 246 w 246"/>
                <a:gd name="T63" fmla="*/ 208 h 20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6" h="208">
                  <a:moveTo>
                    <a:pt x="66" y="43"/>
                  </a:moveTo>
                  <a:lnTo>
                    <a:pt x="39" y="82"/>
                  </a:lnTo>
                  <a:lnTo>
                    <a:pt x="0" y="103"/>
                  </a:lnTo>
                  <a:lnTo>
                    <a:pt x="30" y="162"/>
                  </a:lnTo>
                  <a:lnTo>
                    <a:pt x="69" y="195"/>
                  </a:lnTo>
                  <a:lnTo>
                    <a:pt x="83" y="208"/>
                  </a:lnTo>
                  <a:lnTo>
                    <a:pt x="114" y="208"/>
                  </a:lnTo>
                  <a:lnTo>
                    <a:pt x="123" y="186"/>
                  </a:lnTo>
                  <a:lnTo>
                    <a:pt x="149" y="160"/>
                  </a:lnTo>
                  <a:lnTo>
                    <a:pt x="182" y="154"/>
                  </a:lnTo>
                  <a:lnTo>
                    <a:pt x="213" y="148"/>
                  </a:lnTo>
                  <a:lnTo>
                    <a:pt x="240" y="100"/>
                  </a:lnTo>
                  <a:lnTo>
                    <a:pt x="246" y="66"/>
                  </a:lnTo>
                  <a:lnTo>
                    <a:pt x="216" y="30"/>
                  </a:lnTo>
                  <a:lnTo>
                    <a:pt x="192" y="24"/>
                  </a:lnTo>
                  <a:lnTo>
                    <a:pt x="186" y="7"/>
                  </a:lnTo>
                  <a:lnTo>
                    <a:pt x="164" y="0"/>
                  </a:lnTo>
                  <a:lnTo>
                    <a:pt x="134" y="1"/>
                  </a:lnTo>
                  <a:lnTo>
                    <a:pt x="107" y="9"/>
                  </a:lnTo>
                  <a:lnTo>
                    <a:pt x="66" y="43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62" name="Freeform 259"/>
            <p:cNvSpPr>
              <a:spLocks/>
            </p:cNvSpPr>
            <p:nvPr/>
          </p:nvSpPr>
          <p:spPr bwMode="auto">
            <a:xfrm>
              <a:off x="3591" y="1967"/>
              <a:ext cx="1" cy="324"/>
            </a:xfrm>
            <a:custGeom>
              <a:avLst/>
              <a:gdLst>
                <a:gd name="T0" fmla="*/ 0 w 1"/>
                <a:gd name="T1" fmla="*/ 0 h 324"/>
                <a:gd name="T2" fmla="*/ 0 w 1"/>
                <a:gd name="T3" fmla="*/ 324 h 324"/>
                <a:gd name="T4" fmla="*/ 0 60000 65536"/>
                <a:gd name="T5" fmla="*/ 0 60000 65536"/>
                <a:gd name="T6" fmla="*/ 0 w 1"/>
                <a:gd name="T7" fmla="*/ 0 h 324"/>
                <a:gd name="T8" fmla="*/ 1 w 1"/>
                <a:gd name="T9" fmla="*/ 324 h 32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24">
                  <a:moveTo>
                    <a:pt x="0" y="0"/>
                  </a:moveTo>
                  <a:lnTo>
                    <a:pt x="0" y="32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63" name="Freeform 260"/>
            <p:cNvSpPr>
              <a:spLocks/>
            </p:cNvSpPr>
            <p:nvPr/>
          </p:nvSpPr>
          <p:spPr bwMode="auto">
            <a:xfrm>
              <a:off x="3591" y="1967"/>
              <a:ext cx="200" cy="1"/>
            </a:xfrm>
            <a:custGeom>
              <a:avLst/>
              <a:gdLst>
                <a:gd name="T0" fmla="*/ 0 w 200"/>
                <a:gd name="T1" fmla="*/ 0 h 1"/>
                <a:gd name="T2" fmla="*/ 200 w 200"/>
                <a:gd name="T3" fmla="*/ 0 h 1"/>
                <a:gd name="T4" fmla="*/ 0 60000 65536"/>
                <a:gd name="T5" fmla="*/ 0 60000 65536"/>
                <a:gd name="T6" fmla="*/ 0 w 200"/>
                <a:gd name="T7" fmla="*/ 0 h 1"/>
                <a:gd name="T8" fmla="*/ 200 w 20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00" h="1">
                  <a:moveTo>
                    <a:pt x="0" y="0"/>
                  </a:moveTo>
                  <a:lnTo>
                    <a:pt x="20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64" name="Freeform 261"/>
            <p:cNvSpPr>
              <a:spLocks/>
            </p:cNvSpPr>
            <p:nvPr/>
          </p:nvSpPr>
          <p:spPr bwMode="auto">
            <a:xfrm>
              <a:off x="3792" y="1757"/>
              <a:ext cx="1" cy="211"/>
            </a:xfrm>
            <a:custGeom>
              <a:avLst/>
              <a:gdLst>
                <a:gd name="T0" fmla="*/ 0 w 1"/>
                <a:gd name="T1" fmla="*/ 211 h 211"/>
                <a:gd name="T2" fmla="*/ 0 w 1"/>
                <a:gd name="T3" fmla="*/ 0 h 211"/>
                <a:gd name="T4" fmla="*/ 0 60000 65536"/>
                <a:gd name="T5" fmla="*/ 0 60000 65536"/>
                <a:gd name="T6" fmla="*/ 0 w 1"/>
                <a:gd name="T7" fmla="*/ 0 h 211"/>
                <a:gd name="T8" fmla="*/ 1 w 1"/>
                <a:gd name="T9" fmla="*/ 211 h 21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11">
                  <a:moveTo>
                    <a:pt x="0" y="211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65" name="Freeform 262"/>
            <p:cNvSpPr>
              <a:spLocks/>
            </p:cNvSpPr>
            <p:nvPr/>
          </p:nvSpPr>
          <p:spPr bwMode="auto">
            <a:xfrm>
              <a:off x="3590" y="2289"/>
              <a:ext cx="129" cy="132"/>
            </a:xfrm>
            <a:custGeom>
              <a:avLst/>
              <a:gdLst>
                <a:gd name="T0" fmla="*/ 0 w 129"/>
                <a:gd name="T1" fmla="*/ 0 h 132"/>
                <a:gd name="T2" fmla="*/ 12 w 129"/>
                <a:gd name="T3" fmla="*/ 27 h 132"/>
                <a:gd name="T4" fmla="*/ 46 w 129"/>
                <a:gd name="T5" fmla="*/ 66 h 132"/>
                <a:gd name="T6" fmla="*/ 87 w 129"/>
                <a:gd name="T7" fmla="*/ 106 h 132"/>
                <a:gd name="T8" fmla="*/ 129 w 129"/>
                <a:gd name="T9" fmla="*/ 132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9"/>
                <a:gd name="T16" fmla="*/ 0 h 132"/>
                <a:gd name="T17" fmla="*/ 129 w 129"/>
                <a:gd name="T18" fmla="*/ 132 h 1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9" h="132">
                  <a:moveTo>
                    <a:pt x="0" y="0"/>
                  </a:moveTo>
                  <a:cubicBezTo>
                    <a:pt x="2" y="4"/>
                    <a:pt x="4" y="16"/>
                    <a:pt x="12" y="27"/>
                  </a:cubicBezTo>
                  <a:cubicBezTo>
                    <a:pt x="20" y="38"/>
                    <a:pt x="34" y="53"/>
                    <a:pt x="46" y="66"/>
                  </a:cubicBezTo>
                  <a:cubicBezTo>
                    <a:pt x="58" y="79"/>
                    <a:pt x="73" y="95"/>
                    <a:pt x="87" y="106"/>
                  </a:cubicBezTo>
                  <a:cubicBezTo>
                    <a:pt x="101" y="117"/>
                    <a:pt x="120" y="127"/>
                    <a:pt x="129" y="132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66" name="Freeform 263"/>
            <p:cNvSpPr>
              <a:spLocks/>
            </p:cNvSpPr>
            <p:nvPr/>
          </p:nvSpPr>
          <p:spPr bwMode="auto">
            <a:xfrm>
              <a:off x="3909" y="2221"/>
              <a:ext cx="828" cy="707"/>
            </a:xfrm>
            <a:custGeom>
              <a:avLst/>
              <a:gdLst>
                <a:gd name="T0" fmla="*/ 0 w 828"/>
                <a:gd name="T1" fmla="*/ 230 h 707"/>
                <a:gd name="T2" fmla="*/ 50 w 828"/>
                <a:gd name="T3" fmla="*/ 236 h 707"/>
                <a:gd name="T4" fmla="*/ 68 w 828"/>
                <a:gd name="T5" fmla="*/ 247 h 707"/>
                <a:gd name="T6" fmla="*/ 123 w 828"/>
                <a:gd name="T7" fmla="*/ 248 h 707"/>
                <a:gd name="T8" fmla="*/ 159 w 828"/>
                <a:gd name="T9" fmla="*/ 259 h 707"/>
                <a:gd name="T10" fmla="*/ 197 w 828"/>
                <a:gd name="T11" fmla="*/ 253 h 707"/>
                <a:gd name="T12" fmla="*/ 239 w 828"/>
                <a:gd name="T13" fmla="*/ 214 h 707"/>
                <a:gd name="T14" fmla="*/ 269 w 828"/>
                <a:gd name="T15" fmla="*/ 173 h 707"/>
                <a:gd name="T16" fmla="*/ 299 w 828"/>
                <a:gd name="T17" fmla="*/ 143 h 707"/>
                <a:gd name="T18" fmla="*/ 339 w 828"/>
                <a:gd name="T19" fmla="*/ 115 h 707"/>
                <a:gd name="T20" fmla="*/ 363 w 828"/>
                <a:gd name="T21" fmla="*/ 104 h 707"/>
                <a:gd name="T22" fmla="*/ 390 w 828"/>
                <a:gd name="T23" fmla="*/ 98 h 707"/>
                <a:gd name="T24" fmla="*/ 398 w 828"/>
                <a:gd name="T25" fmla="*/ 59 h 707"/>
                <a:gd name="T26" fmla="*/ 417 w 828"/>
                <a:gd name="T27" fmla="*/ 32 h 707"/>
                <a:gd name="T28" fmla="*/ 446 w 828"/>
                <a:gd name="T29" fmla="*/ 22 h 707"/>
                <a:gd name="T30" fmla="*/ 470 w 828"/>
                <a:gd name="T31" fmla="*/ 7 h 707"/>
                <a:gd name="T32" fmla="*/ 545 w 828"/>
                <a:gd name="T33" fmla="*/ 4 h 707"/>
                <a:gd name="T34" fmla="*/ 552 w 828"/>
                <a:gd name="T35" fmla="*/ 29 h 707"/>
                <a:gd name="T36" fmla="*/ 554 w 828"/>
                <a:gd name="T37" fmla="*/ 50 h 707"/>
                <a:gd name="T38" fmla="*/ 566 w 828"/>
                <a:gd name="T39" fmla="*/ 52 h 707"/>
                <a:gd name="T40" fmla="*/ 638 w 828"/>
                <a:gd name="T41" fmla="*/ 50 h 707"/>
                <a:gd name="T42" fmla="*/ 696 w 828"/>
                <a:gd name="T43" fmla="*/ 53 h 707"/>
                <a:gd name="T44" fmla="*/ 755 w 828"/>
                <a:gd name="T45" fmla="*/ 74 h 707"/>
                <a:gd name="T46" fmla="*/ 794 w 828"/>
                <a:gd name="T47" fmla="*/ 95 h 707"/>
                <a:gd name="T48" fmla="*/ 810 w 828"/>
                <a:gd name="T49" fmla="*/ 127 h 707"/>
                <a:gd name="T50" fmla="*/ 822 w 828"/>
                <a:gd name="T51" fmla="*/ 151 h 707"/>
                <a:gd name="T52" fmla="*/ 828 w 828"/>
                <a:gd name="T53" fmla="*/ 188 h 707"/>
                <a:gd name="T54" fmla="*/ 819 w 828"/>
                <a:gd name="T55" fmla="*/ 238 h 707"/>
                <a:gd name="T56" fmla="*/ 824 w 828"/>
                <a:gd name="T57" fmla="*/ 274 h 707"/>
                <a:gd name="T58" fmla="*/ 822 w 828"/>
                <a:gd name="T59" fmla="*/ 302 h 707"/>
                <a:gd name="T60" fmla="*/ 810 w 828"/>
                <a:gd name="T61" fmla="*/ 320 h 707"/>
                <a:gd name="T62" fmla="*/ 797 w 828"/>
                <a:gd name="T63" fmla="*/ 335 h 707"/>
                <a:gd name="T64" fmla="*/ 797 w 828"/>
                <a:gd name="T65" fmla="*/ 356 h 707"/>
                <a:gd name="T66" fmla="*/ 815 w 828"/>
                <a:gd name="T67" fmla="*/ 365 h 707"/>
                <a:gd name="T68" fmla="*/ 812 w 828"/>
                <a:gd name="T69" fmla="*/ 394 h 707"/>
                <a:gd name="T70" fmla="*/ 813 w 828"/>
                <a:gd name="T71" fmla="*/ 424 h 707"/>
                <a:gd name="T72" fmla="*/ 825 w 828"/>
                <a:gd name="T73" fmla="*/ 431 h 707"/>
                <a:gd name="T74" fmla="*/ 825 w 828"/>
                <a:gd name="T75" fmla="*/ 455 h 707"/>
                <a:gd name="T76" fmla="*/ 809 w 828"/>
                <a:gd name="T77" fmla="*/ 473 h 707"/>
                <a:gd name="T78" fmla="*/ 794 w 828"/>
                <a:gd name="T79" fmla="*/ 514 h 707"/>
                <a:gd name="T80" fmla="*/ 768 w 828"/>
                <a:gd name="T81" fmla="*/ 518 h 707"/>
                <a:gd name="T82" fmla="*/ 765 w 828"/>
                <a:gd name="T83" fmla="*/ 583 h 707"/>
                <a:gd name="T84" fmla="*/ 726 w 828"/>
                <a:gd name="T85" fmla="*/ 625 h 707"/>
                <a:gd name="T86" fmla="*/ 702 w 828"/>
                <a:gd name="T87" fmla="*/ 656 h 707"/>
                <a:gd name="T88" fmla="*/ 684 w 828"/>
                <a:gd name="T89" fmla="*/ 670 h 707"/>
                <a:gd name="T90" fmla="*/ 650 w 828"/>
                <a:gd name="T91" fmla="*/ 707 h 70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28"/>
                <a:gd name="T139" fmla="*/ 0 h 707"/>
                <a:gd name="T140" fmla="*/ 828 w 828"/>
                <a:gd name="T141" fmla="*/ 707 h 70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28" h="707">
                  <a:moveTo>
                    <a:pt x="0" y="230"/>
                  </a:moveTo>
                  <a:cubicBezTo>
                    <a:pt x="8" y="231"/>
                    <a:pt x="39" y="233"/>
                    <a:pt x="50" y="236"/>
                  </a:cubicBezTo>
                  <a:cubicBezTo>
                    <a:pt x="61" y="239"/>
                    <a:pt x="56" y="245"/>
                    <a:pt x="68" y="247"/>
                  </a:cubicBezTo>
                  <a:cubicBezTo>
                    <a:pt x="80" y="249"/>
                    <a:pt x="108" y="246"/>
                    <a:pt x="123" y="248"/>
                  </a:cubicBezTo>
                  <a:cubicBezTo>
                    <a:pt x="138" y="250"/>
                    <a:pt x="147" y="258"/>
                    <a:pt x="159" y="259"/>
                  </a:cubicBezTo>
                  <a:cubicBezTo>
                    <a:pt x="171" y="260"/>
                    <a:pt x="184" y="261"/>
                    <a:pt x="197" y="253"/>
                  </a:cubicBezTo>
                  <a:cubicBezTo>
                    <a:pt x="210" y="245"/>
                    <a:pt x="227" y="227"/>
                    <a:pt x="239" y="214"/>
                  </a:cubicBezTo>
                  <a:cubicBezTo>
                    <a:pt x="251" y="201"/>
                    <a:pt x="259" y="185"/>
                    <a:pt x="269" y="173"/>
                  </a:cubicBezTo>
                  <a:cubicBezTo>
                    <a:pt x="279" y="161"/>
                    <a:pt x="287" y="153"/>
                    <a:pt x="299" y="143"/>
                  </a:cubicBezTo>
                  <a:cubicBezTo>
                    <a:pt x="311" y="133"/>
                    <a:pt x="328" y="122"/>
                    <a:pt x="339" y="115"/>
                  </a:cubicBezTo>
                  <a:cubicBezTo>
                    <a:pt x="350" y="108"/>
                    <a:pt x="355" y="107"/>
                    <a:pt x="363" y="104"/>
                  </a:cubicBezTo>
                  <a:cubicBezTo>
                    <a:pt x="371" y="101"/>
                    <a:pt x="384" y="105"/>
                    <a:pt x="390" y="98"/>
                  </a:cubicBezTo>
                  <a:cubicBezTo>
                    <a:pt x="396" y="91"/>
                    <a:pt x="394" y="70"/>
                    <a:pt x="398" y="59"/>
                  </a:cubicBezTo>
                  <a:cubicBezTo>
                    <a:pt x="402" y="48"/>
                    <a:pt x="409" y="38"/>
                    <a:pt x="417" y="32"/>
                  </a:cubicBezTo>
                  <a:cubicBezTo>
                    <a:pt x="425" y="26"/>
                    <a:pt x="437" y="26"/>
                    <a:pt x="446" y="22"/>
                  </a:cubicBezTo>
                  <a:cubicBezTo>
                    <a:pt x="455" y="18"/>
                    <a:pt x="454" y="10"/>
                    <a:pt x="470" y="7"/>
                  </a:cubicBezTo>
                  <a:cubicBezTo>
                    <a:pt x="486" y="4"/>
                    <a:pt x="531" y="0"/>
                    <a:pt x="545" y="4"/>
                  </a:cubicBezTo>
                  <a:cubicBezTo>
                    <a:pt x="559" y="8"/>
                    <a:pt x="551" y="21"/>
                    <a:pt x="552" y="29"/>
                  </a:cubicBezTo>
                  <a:cubicBezTo>
                    <a:pt x="553" y="37"/>
                    <a:pt x="552" y="46"/>
                    <a:pt x="554" y="50"/>
                  </a:cubicBezTo>
                  <a:cubicBezTo>
                    <a:pt x="556" y="54"/>
                    <a:pt x="552" y="52"/>
                    <a:pt x="566" y="52"/>
                  </a:cubicBezTo>
                  <a:cubicBezTo>
                    <a:pt x="580" y="52"/>
                    <a:pt x="616" y="50"/>
                    <a:pt x="638" y="50"/>
                  </a:cubicBezTo>
                  <a:cubicBezTo>
                    <a:pt x="660" y="50"/>
                    <a:pt x="677" y="49"/>
                    <a:pt x="696" y="53"/>
                  </a:cubicBezTo>
                  <a:cubicBezTo>
                    <a:pt x="715" y="57"/>
                    <a:pt x="739" y="67"/>
                    <a:pt x="755" y="74"/>
                  </a:cubicBezTo>
                  <a:cubicBezTo>
                    <a:pt x="771" y="81"/>
                    <a:pt x="785" y="86"/>
                    <a:pt x="794" y="95"/>
                  </a:cubicBezTo>
                  <a:cubicBezTo>
                    <a:pt x="803" y="104"/>
                    <a:pt x="805" y="118"/>
                    <a:pt x="810" y="127"/>
                  </a:cubicBezTo>
                  <a:cubicBezTo>
                    <a:pt x="815" y="136"/>
                    <a:pt x="819" y="141"/>
                    <a:pt x="822" y="151"/>
                  </a:cubicBezTo>
                  <a:cubicBezTo>
                    <a:pt x="825" y="161"/>
                    <a:pt x="828" y="174"/>
                    <a:pt x="828" y="188"/>
                  </a:cubicBezTo>
                  <a:cubicBezTo>
                    <a:pt x="828" y="202"/>
                    <a:pt x="820" y="224"/>
                    <a:pt x="819" y="238"/>
                  </a:cubicBezTo>
                  <a:cubicBezTo>
                    <a:pt x="818" y="252"/>
                    <a:pt x="824" y="263"/>
                    <a:pt x="824" y="274"/>
                  </a:cubicBezTo>
                  <a:cubicBezTo>
                    <a:pt x="824" y="285"/>
                    <a:pt x="824" y="294"/>
                    <a:pt x="822" y="302"/>
                  </a:cubicBezTo>
                  <a:cubicBezTo>
                    <a:pt x="820" y="310"/>
                    <a:pt x="814" y="315"/>
                    <a:pt x="810" y="320"/>
                  </a:cubicBezTo>
                  <a:cubicBezTo>
                    <a:pt x="806" y="325"/>
                    <a:pt x="799" y="329"/>
                    <a:pt x="797" y="335"/>
                  </a:cubicBezTo>
                  <a:cubicBezTo>
                    <a:pt x="795" y="341"/>
                    <a:pt x="794" y="351"/>
                    <a:pt x="797" y="356"/>
                  </a:cubicBezTo>
                  <a:cubicBezTo>
                    <a:pt x="800" y="361"/>
                    <a:pt x="813" y="359"/>
                    <a:pt x="815" y="365"/>
                  </a:cubicBezTo>
                  <a:cubicBezTo>
                    <a:pt x="817" y="371"/>
                    <a:pt x="812" y="384"/>
                    <a:pt x="812" y="394"/>
                  </a:cubicBezTo>
                  <a:cubicBezTo>
                    <a:pt x="812" y="404"/>
                    <a:pt x="811" y="418"/>
                    <a:pt x="813" y="424"/>
                  </a:cubicBezTo>
                  <a:cubicBezTo>
                    <a:pt x="815" y="430"/>
                    <a:pt x="823" y="426"/>
                    <a:pt x="825" y="431"/>
                  </a:cubicBezTo>
                  <a:cubicBezTo>
                    <a:pt x="827" y="436"/>
                    <a:pt x="828" y="448"/>
                    <a:pt x="825" y="455"/>
                  </a:cubicBezTo>
                  <a:cubicBezTo>
                    <a:pt x="822" y="462"/>
                    <a:pt x="814" y="463"/>
                    <a:pt x="809" y="473"/>
                  </a:cubicBezTo>
                  <a:cubicBezTo>
                    <a:pt x="804" y="483"/>
                    <a:pt x="801" y="507"/>
                    <a:pt x="794" y="514"/>
                  </a:cubicBezTo>
                  <a:cubicBezTo>
                    <a:pt x="787" y="521"/>
                    <a:pt x="773" y="507"/>
                    <a:pt x="768" y="518"/>
                  </a:cubicBezTo>
                  <a:cubicBezTo>
                    <a:pt x="763" y="529"/>
                    <a:pt x="772" y="565"/>
                    <a:pt x="765" y="583"/>
                  </a:cubicBezTo>
                  <a:cubicBezTo>
                    <a:pt x="758" y="601"/>
                    <a:pt x="736" y="613"/>
                    <a:pt x="726" y="625"/>
                  </a:cubicBezTo>
                  <a:cubicBezTo>
                    <a:pt x="716" y="637"/>
                    <a:pt x="709" y="648"/>
                    <a:pt x="702" y="656"/>
                  </a:cubicBezTo>
                  <a:cubicBezTo>
                    <a:pt x="695" y="664"/>
                    <a:pt x="693" y="662"/>
                    <a:pt x="684" y="670"/>
                  </a:cubicBezTo>
                  <a:cubicBezTo>
                    <a:pt x="675" y="678"/>
                    <a:pt x="657" y="699"/>
                    <a:pt x="650" y="707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67" name="Freeform 264"/>
            <p:cNvSpPr>
              <a:spLocks/>
            </p:cNvSpPr>
            <p:nvPr/>
          </p:nvSpPr>
          <p:spPr bwMode="auto">
            <a:xfrm>
              <a:off x="4463" y="2067"/>
              <a:ext cx="277" cy="96"/>
            </a:xfrm>
            <a:custGeom>
              <a:avLst/>
              <a:gdLst>
                <a:gd name="T0" fmla="*/ 0 w 277"/>
                <a:gd name="T1" fmla="*/ 96 h 96"/>
                <a:gd name="T2" fmla="*/ 277 w 277"/>
                <a:gd name="T3" fmla="*/ 0 h 96"/>
                <a:gd name="T4" fmla="*/ 0 60000 65536"/>
                <a:gd name="T5" fmla="*/ 0 60000 65536"/>
                <a:gd name="T6" fmla="*/ 0 w 277"/>
                <a:gd name="T7" fmla="*/ 0 h 96"/>
                <a:gd name="T8" fmla="*/ 277 w 277"/>
                <a:gd name="T9" fmla="*/ 96 h 9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77" h="96">
                  <a:moveTo>
                    <a:pt x="0" y="96"/>
                  </a:moveTo>
                  <a:lnTo>
                    <a:pt x="277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68" name="Freeform 265"/>
            <p:cNvSpPr>
              <a:spLocks/>
            </p:cNvSpPr>
            <p:nvPr/>
          </p:nvSpPr>
          <p:spPr bwMode="auto">
            <a:xfrm>
              <a:off x="4464" y="2160"/>
              <a:ext cx="1" cy="69"/>
            </a:xfrm>
            <a:custGeom>
              <a:avLst/>
              <a:gdLst>
                <a:gd name="T0" fmla="*/ 0 w 1"/>
                <a:gd name="T1" fmla="*/ 0 h 69"/>
                <a:gd name="T2" fmla="*/ 0 w 1"/>
                <a:gd name="T3" fmla="*/ 69 h 69"/>
                <a:gd name="T4" fmla="*/ 0 60000 65536"/>
                <a:gd name="T5" fmla="*/ 0 60000 65536"/>
                <a:gd name="T6" fmla="*/ 0 w 1"/>
                <a:gd name="T7" fmla="*/ 0 h 69"/>
                <a:gd name="T8" fmla="*/ 1 w 1"/>
                <a:gd name="T9" fmla="*/ 69 h 6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69">
                  <a:moveTo>
                    <a:pt x="0" y="0"/>
                  </a:moveTo>
                  <a:lnTo>
                    <a:pt x="0" y="6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69" name="Freeform 266"/>
            <p:cNvSpPr>
              <a:spLocks/>
            </p:cNvSpPr>
            <p:nvPr/>
          </p:nvSpPr>
          <p:spPr bwMode="auto">
            <a:xfrm>
              <a:off x="4397" y="1884"/>
              <a:ext cx="1" cy="132"/>
            </a:xfrm>
            <a:custGeom>
              <a:avLst/>
              <a:gdLst>
                <a:gd name="T0" fmla="*/ 0 w 1"/>
                <a:gd name="T1" fmla="*/ 0 h 132"/>
                <a:gd name="T2" fmla="*/ 0 w 1"/>
                <a:gd name="T3" fmla="*/ 132 h 132"/>
                <a:gd name="T4" fmla="*/ 0 60000 65536"/>
                <a:gd name="T5" fmla="*/ 0 60000 65536"/>
                <a:gd name="T6" fmla="*/ 0 w 1"/>
                <a:gd name="T7" fmla="*/ 0 h 132"/>
                <a:gd name="T8" fmla="*/ 1 w 1"/>
                <a:gd name="T9" fmla="*/ 132 h 13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32">
                  <a:moveTo>
                    <a:pt x="0" y="0"/>
                  </a:moveTo>
                  <a:lnTo>
                    <a:pt x="0" y="13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70" name="Freeform 267"/>
            <p:cNvSpPr>
              <a:spLocks/>
            </p:cNvSpPr>
            <p:nvPr/>
          </p:nvSpPr>
          <p:spPr bwMode="auto">
            <a:xfrm>
              <a:off x="4731" y="1829"/>
              <a:ext cx="307" cy="576"/>
            </a:xfrm>
            <a:custGeom>
              <a:avLst/>
              <a:gdLst>
                <a:gd name="T0" fmla="*/ 0 w 307"/>
                <a:gd name="T1" fmla="*/ 243 h 576"/>
                <a:gd name="T2" fmla="*/ 29 w 307"/>
                <a:gd name="T3" fmla="*/ 245 h 576"/>
                <a:gd name="T4" fmla="*/ 30 w 307"/>
                <a:gd name="T5" fmla="*/ 264 h 576"/>
                <a:gd name="T6" fmla="*/ 47 w 307"/>
                <a:gd name="T7" fmla="*/ 272 h 576"/>
                <a:gd name="T8" fmla="*/ 54 w 307"/>
                <a:gd name="T9" fmla="*/ 291 h 576"/>
                <a:gd name="T10" fmla="*/ 74 w 307"/>
                <a:gd name="T11" fmla="*/ 302 h 576"/>
                <a:gd name="T12" fmla="*/ 92 w 307"/>
                <a:gd name="T13" fmla="*/ 293 h 576"/>
                <a:gd name="T14" fmla="*/ 114 w 307"/>
                <a:gd name="T15" fmla="*/ 293 h 576"/>
                <a:gd name="T16" fmla="*/ 153 w 307"/>
                <a:gd name="T17" fmla="*/ 290 h 576"/>
                <a:gd name="T18" fmla="*/ 162 w 307"/>
                <a:gd name="T19" fmla="*/ 315 h 576"/>
                <a:gd name="T20" fmla="*/ 168 w 307"/>
                <a:gd name="T21" fmla="*/ 336 h 576"/>
                <a:gd name="T22" fmla="*/ 165 w 307"/>
                <a:gd name="T23" fmla="*/ 360 h 576"/>
                <a:gd name="T24" fmla="*/ 168 w 307"/>
                <a:gd name="T25" fmla="*/ 384 h 576"/>
                <a:gd name="T26" fmla="*/ 150 w 307"/>
                <a:gd name="T27" fmla="*/ 411 h 576"/>
                <a:gd name="T28" fmla="*/ 140 w 307"/>
                <a:gd name="T29" fmla="*/ 440 h 576"/>
                <a:gd name="T30" fmla="*/ 156 w 307"/>
                <a:gd name="T31" fmla="*/ 482 h 576"/>
                <a:gd name="T32" fmla="*/ 179 w 307"/>
                <a:gd name="T33" fmla="*/ 495 h 576"/>
                <a:gd name="T34" fmla="*/ 191 w 307"/>
                <a:gd name="T35" fmla="*/ 512 h 576"/>
                <a:gd name="T36" fmla="*/ 216 w 307"/>
                <a:gd name="T37" fmla="*/ 528 h 576"/>
                <a:gd name="T38" fmla="*/ 224 w 307"/>
                <a:gd name="T39" fmla="*/ 569 h 576"/>
                <a:gd name="T40" fmla="*/ 243 w 307"/>
                <a:gd name="T41" fmla="*/ 570 h 576"/>
                <a:gd name="T42" fmla="*/ 248 w 307"/>
                <a:gd name="T43" fmla="*/ 545 h 576"/>
                <a:gd name="T44" fmla="*/ 245 w 307"/>
                <a:gd name="T45" fmla="*/ 524 h 576"/>
                <a:gd name="T46" fmla="*/ 231 w 307"/>
                <a:gd name="T47" fmla="*/ 509 h 576"/>
                <a:gd name="T48" fmla="*/ 243 w 307"/>
                <a:gd name="T49" fmla="*/ 497 h 576"/>
                <a:gd name="T50" fmla="*/ 245 w 307"/>
                <a:gd name="T51" fmla="*/ 473 h 576"/>
                <a:gd name="T52" fmla="*/ 290 w 307"/>
                <a:gd name="T53" fmla="*/ 464 h 576"/>
                <a:gd name="T54" fmla="*/ 300 w 307"/>
                <a:gd name="T55" fmla="*/ 416 h 576"/>
                <a:gd name="T56" fmla="*/ 296 w 307"/>
                <a:gd name="T57" fmla="*/ 369 h 576"/>
                <a:gd name="T58" fmla="*/ 305 w 307"/>
                <a:gd name="T59" fmla="*/ 347 h 576"/>
                <a:gd name="T60" fmla="*/ 300 w 307"/>
                <a:gd name="T61" fmla="*/ 306 h 576"/>
                <a:gd name="T62" fmla="*/ 264 w 307"/>
                <a:gd name="T63" fmla="*/ 279 h 576"/>
                <a:gd name="T64" fmla="*/ 261 w 307"/>
                <a:gd name="T65" fmla="*/ 258 h 576"/>
                <a:gd name="T66" fmla="*/ 233 w 307"/>
                <a:gd name="T67" fmla="*/ 230 h 576"/>
                <a:gd name="T68" fmla="*/ 195 w 307"/>
                <a:gd name="T69" fmla="*/ 195 h 576"/>
                <a:gd name="T70" fmla="*/ 168 w 307"/>
                <a:gd name="T71" fmla="*/ 192 h 576"/>
                <a:gd name="T72" fmla="*/ 167 w 307"/>
                <a:gd name="T73" fmla="*/ 138 h 576"/>
                <a:gd name="T74" fmla="*/ 159 w 307"/>
                <a:gd name="T75" fmla="*/ 104 h 576"/>
                <a:gd name="T76" fmla="*/ 152 w 307"/>
                <a:gd name="T77" fmla="*/ 74 h 576"/>
                <a:gd name="T78" fmla="*/ 159 w 307"/>
                <a:gd name="T79" fmla="*/ 42 h 576"/>
                <a:gd name="T80" fmla="*/ 168 w 307"/>
                <a:gd name="T81" fmla="*/ 0 h 57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07"/>
                <a:gd name="T124" fmla="*/ 0 h 576"/>
                <a:gd name="T125" fmla="*/ 307 w 307"/>
                <a:gd name="T126" fmla="*/ 576 h 57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07" h="576">
                  <a:moveTo>
                    <a:pt x="0" y="243"/>
                  </a:moveTo>
                  <a:cubicBezTo>
                    <a:pt x="5" y="243"/>
                    <a:pt x="24" y="242"/>
                    <a:pt x="29" y="245"/>
                  </a:cubicBezTo>
                  <a:cubicBezTo>
                    <a:pt x="34" y="248"/>
                    <a:pt x="27" y="260"/>
                    <a:pt x="30" y="264"/>
                  </a:cubicBezTo>
                  <a:cubicBezTo>
                    <a:pt x="33" y="268"/>
                    <a:pt x="43" y="267"/>
                    <a:pt x="47" y="272"/>
                  </a:cubicBezTo>
                  <a:cubicBezTo>
                    <a:pt x="51" y="277"/>
                    <a:pt x="50" y="286"/>
                    <a:pt x="54" y="291"/>
                  </a:cubicBezTo>
                  <a:cubicBezTo>
                    <a:pt x="58" y="296"/>
                    <a:pt x="68" y="302"/>
                    <a:pt x="74" y="302"/>
                  </a:cubicBezTo>
                  <a:cubicBezTo>
                    <a:pt x="80" y="302"/>
                    <a:pt x="85" y="294"/>
                    <a:pt x="92" y="293"/>
                  </a:cubicBezTo>
                  <a:cubicBezTo>
                    <a:pt x="99" y="292"/>
                    <a:pt x="104" y="293"/>
                    <a:pt x="114" y="293"/>
                  </a:cubicBezTo>
                  <a:cubicBezTo>
                    <a:pt x="124" y="293"/>
                    <a:pt x="145" y="286"/>
                    <a:pt x="153" y="290"/>
                  </a:cubicBezTo>
                  <a:cubicBezTo>
                    <a:pt x="161" y="294"/>
                    <a:pt x="159" y="307"/>
                    <a:pt x="162" y="315"/>
                  </a:cubicBezTo>
                  <a:cubicBezTo>
                    <a:pt x="165" y="323"/>
                    <a:pt x="168" y="329"/>
                    <a:pt x="168" y="336"/>
                  </a:cubicBezTo>
                  <a:cubicBezTo>
                    <a:pt x="168" y="343"/>
                    <a:pt x="165" y="352"/>
                    <a:pt x="165" y="360"/>
                  </a:cubicBezTo>
                  <a:cubicBezTo>
                    <a:pt x="165" y="368"/>
                    <a:pt x="170" y="376"/>
                    <a:pt x="168" y="384"/>
                  </a:cubicBezTo>
                  <a:cubicBezTo>
                    <a:pt x="166" y="392"/>
                    <a:pt x="155" y="402"/>
                    <a:pt x="150" y="411"/>
                  </a:cubicBezTo>
                  <a:cubicBezTo>
                    <a:pt x="145" y="420"/>
                    <a:pt x="139" y="428"/>
                    <a:pt x="140" y="440"/>
                  </a:cubicBezTo>
                  <a:cubicBezTo>
                    <a:pt x="141" y="452"/>
                    <a:pt x="150" y="473"/>
                    <a:pt x="156" y="482"/>
                  </a:cubicBezTo>
                  <a:cubicBezTo>
                    <a:pt x="162" y="491"/>
                    <a:pt x="173" y="490"/>
                    <a:pt x="179" y="495"/>
                  </a:cubicBezTo>
                  <a:cubicBezTo>
                    <a:pt x="185" y="500"/>
                    <a:pt x="185" y="506"/>
                    <a:pt x="191" y="512"/>
                  </a:cubicBezTo>
                  <a:cubicBezTo>
                    <a:pt x="197" y="518"/>
                    <a:pt x="211" y="519"/>
                    <a:pt x="216" y="528"/>
                  </a:cubicBezTo>
                  <a:cubicBezTo>
                    <a:pt x="221" y="537"/>
                    <a:pt x="220" y="562"/>
                    <a:pt x="224" y="569"/>
                  </a:cubicBezTo>
                  <a:cubicBezTo>
                    <a:pt x="228" y="576"/>
                    <a:pt x="239" y="574"/>
                    <a:pt x="243" y="570"/>
                  </a:cubicBezTo>
                  <a:cubicBezTo>
                    <a:pt x="247" y="566"/>
                    <a:pt x="248" y="553"/>
                    <a:pt x="248" y="545"/>
                  </a:cubicBezTo>
                  <a:cubicBezTo>
                    <a:pt x="248" y="537"/>
                    <a:pt x="248" y="530"/>
                    <a:pt x="245" y="524"/>
                  </a:cubicBezTo>
                  <a:cubicBezTo>
                    <a:pt x="242" y="518"/>
                    <a:pt x="231" y="513"/>
                    <a:pt x="231" y="509"/>
                  </a:cubicBezTo>
                  <a:cubicBezTo>
                    <a:pt x="231" y="505"/>
                    <a:pt x="241" y="503"/>
                    <a:pt x="243" y="497"/>
                  </a:cubicBezTo>
                  <a:cubicBezTo>
                    <a:pt x="245" y="491"/>
                    <a:pt x="237" y="478"/>
                    <a:pt x="245" y="473"/>
                  </a:cubicBezTo>
                  <a:cubicBezTo>
                    <a:pt x="253" y="468"/>
                    <a:pt x="281" y="474"/>
                    <a:pt x="290" y="464"/>
                  </a:cubicBezTo>
                  <a:cubicBezTo>
                    <a:pt x="299" y="454"/>
                    <a:pt x="299" y="432"/>
                    <a:pt x="300" y="416"/>
                  </a:cubicBezTo>
                  <a:cubicBezTo>
                    <a:pt x="301" y="400"/>
                    <a:pt x="295" y="380"/>
                    <a:pt x="296" y="369"/>
                  </a:cubicBezTo>
                  <a:cubicBezTo>
                    <a:pt x="297" y="358"/>
                    <a:pt x="304" y="357"/>
                    <a:pt x="305" y="347"/>
                  </a:cubicBezTo>
                  <a:cubicBezTo>
                    <a:pt x="306" y="337"/>
                    <a:pt x="307" y="317"/>
                    <a:pt x="300" y="306"/>
                  </a:cubicBezTo>
                  <a:cubicBezTo>
                    <a:pt x="293" y="295"/>
                    <a:pt x="271" y="287"/>
                    <a:pt x="264" y="279"/>
                  </a:cubicBezTo>
                  <a:cubicBezTo>
                    <a:pt x="257" y="271"/>
                    <a:pt x="266" y="266"/>
                    <a:pt x="261" y="258"/>
                  </a:cubicBezTo>
                  <a:cubicBezTo>
                    <a:pt x="256" y="250"/>
                    <a:pt x="244" y="240"/>
                    <a:pt x="233" y="230"/>
                  </a:cubicBezTo>
                  <a:cubicBezTo>
                    <a:pt x="222" y="220"/>
                    <a:pt x="206" y="201"/>
                    <a:pt x="195" y="195"/>
                  </a:cubicBezTo>
                  <a:cubicBezTo>
                    <a:pt x="184" y="189"/>
                    <a:pt x="173" y="201"/>
                    <a:pt x="168" y="192"/>
                  </a:cubicBezTo>
                  <a:cubicBezTo>
                    <a:pt x="163" y="183"/>
                    <a:pt x="168" y="153"/>
                    <a:pt x="167" y="138"/>
                  </a:cubicBezTo>
                  <a:cubicBezTo>
                    <a:pt x="166" y="123"/>
                    <a:pt x="162" y="115"/>
                    <a:pt x="159" y="104"/>
                  </a:cubicBezTo>
                  <a:cubicBezTo>
                    <a:pt x="156" y="93"/>
                    <a:pt x="152" y="84"/>
                    <a:pt x="152" y="74"/>
                  </a:cubicBezTo>
                  <a:cubicBezTo>
                    <a:pt x="152" y="64"/>
                    <a:pt x="156" y="54"/>
                    <a:pt x="159" y="42"/>
                  </a:cubicBezTo>
                  <a:cubicBezTo>
                    <a:pt x="162" y="30"/>
                    <a:pt x="166" y="9"/>
                    <a:pt x="168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71" name="Freeform 268"/>
            <p:cNvSpPr>
              <a:spLocks/>
            </p:cNvSpPr>
            <p:nvPr/>
          </p:nvSpPr>
          <p:spPr bwMode="auto">
            <a:xfrm>
              <a:off x="4901" y="1713"/>
              <a:ext cx="612" cy="126"/>
            </a:xfrm>
            <a:custGeom>
              <a:avLst/>
              <a:gdLst>
                <a:gd name="T0" fmla="*/ 0 w 612"/>
                <a:gd name="T1" fmla="*/ 108 h 126"/>
                <a:gd name="T2" fmla="*/ 104 w 612"/>
                <a:gd name="T3" fmla="*/ 108 h 126"/>
                <a:gd name="T4" fmla="*/ 116 w 612"/>
                <a:gd name="T5" fmla="*/ 94 h 126"/>
                <a:gd name="T6" fmla="*/ 138 w 612"/>
                <a:gd name="T7" fmla="*/ 88 h 126"/>
                <a:gd name="T8" fmla="*/ 161 w 612"/>
                <a:gd name="T9" fmla="*/ 105 h 126"/>
                <a:gd name="T10" fmla="*/ 162 w 612"/>
                <a:gd name="T11" fmla="*/ 123 h 126"/>
                <a:gd name="T12" fmla="*/ 176 w 612"/>
                <a:gd name="T13" fmla="*/ 121 h 126"/>
                <a:gd name="T14" fmla="*/ 188 w 612"/>
                <a:gd name="T15" fmla="*/ 112 h 126"/>
                <a:gd name="T16" fmla="*/ 198 w 612"/>
                <a:gd name="T17" fmla="*/ 120 h 126"/>
                <a:gd name="T18" fmla="*/ 219 w 612"/>
                <a:gd name="T19" fmla="*/ 123 h 126"/>
                <a:gd name="T20" fmla="*/ 228 w 612"/>
                <a:gd name="T21" fmla="*/ 109 h 126"/>
                <a:gd name="T22" fmla="*/ 255 w 612"/>
                <a:gd name="T23" fmla="*/ 111 h 126"/>
                <a:gd name="T24" fmla="*/ 269 w 612"/>
                <a:gd name="T25" fmla="*/ 121 h 126"/>
                <a:gd name="T26" fmla="*/ 290 w 612"/>
                <a:gd name="T27" fmla="*/ 120 h 126"/>
                <a:gd name="T28" fmla="*/ 330 w 612"/>
                <a:gd name="T29" fmla="*/ 108 h 126"/>
                <a:gd name="T30" fmla="*/ 341 w 612"/>
                <a:gd name="T31" fmla="*/ 82 h 126"/>
                <a:gd name="T32" fmla="*/ 359 w 612"/>
                <a:gd name="T33" fmla="*/ 73 h 126"/>
                <a:gd name="T34" fmla="*/ 402 w 612"/>
                <a:gd name="T35" fmla="*/ 91 h 126"/>
                <a:gd name="T36" fmla="*/ 429 w 612"/>
                <a:gd name="T37" fmla="*/ 84 h 126"/>
                <a:gd name="T38" fmla="*/ 449 w 612"/>
                <a:gd name="T39" fmla="*/ 67 h 126"/>
                <a:gd name="T40" fmla="*/ 479 w 612"/>
                <a:gd name="T41" fmla="*/ 66 h 126"/>
                <a:gd name="T42" fmla="*/ 497 w 612"/>
                <a:gd name="T43" fmla="*/ 52 h 126"/>
                <a:gd name="T44" fmla="*/ 563 w 612"/>
                <a:gd name="T45" fmla="*/ 34 h 126"/>
                <a:gd name="T46" fmla="*/ 584 w 612"/>
                <a:gd name="T47" fmla="*/ 10 h 126"/>
                <a:gd name="T48" fmla="*/ 612 w 612"/>
                <a:gd name="T49" fmla="*/ 0 h 1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12"/>
                <a:gd name="T76" fmla="*/ 0 h 126"/>
                <a:gd name="T77" fmla="*/ 612 w 612"/>
                <a:gd name="T78" fmla="*/ 126 h 12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12" h="126">
                  <a:moveTo>
                    <a:pt x="0" y="108"/>
                  </a:moveTo>
                  <a:cubicBezTo>
                    <a:pt x="17" y="108"/>
                    <a:pt x="85" y="110"/>
                    <a:pt x="104" y="108"/>
                  </a:cubicBezTo>
                  <a:cubicBezTo>
                    <a:pt x="123" y="106"/>
                    <a:pt x="110" y="97"/>
                    <a:pt x="116" y="94"/>
                  </a:cubicBezTo>
                  <a:cubicBezTo>
                    <a:pt x="122" y="91"/>
                    <a:pt x="131" y="86"/>
                    <a:pt x="138" y="88"/>
                  </a:cubicBezTo>
                  <a:cubicBezTo>
                    <a:pt x="145" y="90"/>
                    <a:pt x="157" y="99"/>
                    <a:pt x="161" y="105"/>
                  </a:cubicBezTo>
                  <a:cubicBezTo>
                    <a:pt x="165" y="111"/>
                    <a:pt x="160" y="120"/>
                    <a:pt x="162" y="123"/>
                  </a:cubicBezTo>
                  <a:cubicBezTo>
                    <a:pt x="164" y="126"/>
                    <a:pt x="172" y="123"/>
                    <a:pt x="176" y="121"/>
                  </a:cubicBezTo>
                  <a:cubicBezTo>
                    <a:pt x="180" y="119"/>
                    <a:pt x="184" y="112"/>
                    <a:pt x="188" y="112"/>
                  </a:cubicBezTo>
                  <a:cubicBezTo>
                    <a:pt x="192" y="112"/>
                    <a:pt x="193" y="118"/>
                    <a:pt x="198" y="120"/>
                  </a:cubicBezTo>
                  <a:cubicBezTo>
                    <a:pt x="203" y="122"/>
                    <a:pt x="214" y="125"/>
                    <a:pt x="219" y="123"/>
                  </a:cubicBezTo>
                  <a:cubicBezTo>
                    <a:pt x="224" y="121"/>
                    <a:pt x="222" y="111"/>
                    <a:pt x="228" y="109"/>
                  </a:cubicBezTo>
                  <a:cubicBezTo>
                    <a:pt x="234" y="107"/>
                    <a:pt x="248" y="109"/>
                    <a:pt x="255" y="111"/>
                  </a:cubicBezTo>
                  <a:cubicBezTo>
                    <a:pt x="262" y="113"/>
                    <a:pt x="263" y="120"/>
                    <a:pt x="269" y="121"/>
                  </a:cubicBezTo>
                  <a:cubicBezTo>
                    <a:pt x="275" y="122"/>
                    <a:pt x="280" y="122"/>
                    <a:pt x="290" y="120"/>
                  </a:cubicBezTo>
                  <a:cubicBezTo>
                    <a:pt x="300" y="118"/>
                    <a:pt x="322" y="114"/>
                    <a:pt x="330" y="108"/>
                  </a:cubicBezTo>
                  <a:cubicBezTo>
                    <a:pt x="338" y="102"/>
                    <a:pt x="336" y="88"/>
                    <a:pt x="341" y="82"/>
                  </a:cubicBezTo>
                  <a:cubicBezTo>
                    <a:pt x="346" y="76"/>
                    <a:pt x="349" y="72"/>
                    <a:pt x="359" y="73"/>
                  </a:cubicBezTo>
                  <a:cubicBezTo>
                    <a:pt x="369" y="74"/>
                    <a:pt x="390" y="89"/>
                    <a:pt x="402" y="91"/>
                  </a:cubicBezTo>
                  <a:cubicBezTo>
                    <a:pt x="414" y="93"/>
                    <a:pt x="421" y="88"/>
                    <a:pt x="429" y="84"/>
                  </a:cubicBezTo>
                  <a:cubicBezTo>
                    <a:pt x="437" y="80"/>
                    <a:pt x="441" y="70"/>
                    <a:pt x="449" y="67"/>
                  </a:cubicBezTo>
                  <a:cubicBezTo>
                    <a:pt x="457" y="64"/>
                    <a:pt x="471" y="68"/>
                    <a:pt x="479" y="66"/>
                  </a:cubicBezTo>
                  <a:cubicBezTo>
                    <a:pt x="487" y="64"/>
                    <a:pt x="483" y="57"/>
                    <a:pt x="497" y="52"/>
                  </a:cubicBezTo>
                  <a:cubicBezTo>
                    <a:pt x="511" y="47"/>
                    <a:pt x="549" y="41"/>
                    <a:pt x="563" y="34"/>
                  </a:cubicBezTo>
                  <a:cubicBezTo>
                    <a:pt x="577" y="27"/>
                    <a:pt x="576" y="16"/>
                    <a:pt x="584" y="10"/>
                  </a:cubicBezTo>
                  <a:cubicBezTo>
                    <a:pt x="592" y="4"/>
                    <a:pt x="606" y="2"/>
                    <a:pt x="612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72" name="Freeform 269"/>
            <p:cNvSpPr>
              <a:spLocks/>
            </p:cNvSpPr>
            <p:nvPr/>
          </p:nvSpPr>
          <p:spPr bwMode="auto">
            <a:xfrm>
              <a:off x="4694" y="1601"/>
              <a:ext cx="241" cy="466"/>
            </a:xfrm>
            <a:custGeom>
              <a:avLst/>
              <a:gdLst>
                <a:gd name="T0" fmla="*/ 35 w 241"/>
                <a:gd name="T1" fmla="*/ 466 h 466"/>
                <a:gd name="T2" fmla="*/ 34 w 241"/>
                <a:gd name="T3" fmla="*/ 454 h 466"/>
                <a:gd name="T4" fmla="*/ 22 w 241"/>
                <a:gd name="T5" fmla="*/ 445 h 466"/>
                <a:gd name="T6" fmla="*/ 7 w 241"/>
                <a:gd name="T7" fmla="*/ 439 h 466"/>
                <a:gd name="T8" fmla="*/ 1 w 241"/>
                <a:gd name="T9" fmla="*/ 428 h 466"/>
                <a:gd name="T10" fmla="*/ 11 w 241"/>
                <a:gd name="T11" fmla="*/ 418 h 466"/>
                <a:gd name="T12" fmla="*/ 26 w 241"/>
                <a:gd name="T13" fmla="*/ 413 h 466"/>
                <a:gd name="T14" fmla="*/ 29 w 241"/>
                <a:gd name="T15" fmla="*/ 392 h 466"/>
                <a:gd name="T16" fmla="*/ 37 w 241"/>
                <a:gd name="T17" fmla="*/ 353 h 466"/>
                <a:gd name="T18" fmla="*/ 58 w 241"/>
                <a:gd name="T19" fmla="*/ 325 h 466"/>
                <a:gd name="T20" fmla="*/ 83 w 241"/>
                <a:gd name="T21" fmla="*/ 317 h 466"/>
                <a:gd name="T22" fmla="*/ 88 w 241"/>
                <a:gd name="T23" fmla="*/ 298 h 466"/>
                <a:gd name="T24" fmla="*/ 83 w 241"/>
                <a:gd name="T25" fmla="*/ 283 h 466"/>
                <a:gd name="T26" fmla="*/ 70 w 241"/>
                <a:gd name="T27" fmla="*/ 269 h 466"/>
                <a:gd name="T28" fmla="*/ 67 w 241"/>
                <a:gd name="T29" fmla="*/ 221 h 466"/>
                <a:gd name="T30" fmla="*/ 74 w 241"/>
                <a:gd name="T31" fmla="*/ 175 h 466"/>
                <a:gd name="T32" fmla="*/ 71 w 241"/>
                <a:gd name="T33" fmla="*/ 146 h 466"/>
                <a:gd name="T34" fmla="*/ 85 w 241"/>
                <a:gd name="T35" fmla="*/ 140 h 466"/>
                <a:gd name="T36" fmla="*/ 104 w 241"/>
                <a:gd name="T37" fmla="*/ 125 h 466"/>
                <a:gd name="T38" fmla="*/ 98 w 241"/>
                <a:gd name="T39" fmla="*/ 109 h 466"/>
                <a:gd name="T40" fmla="*/ 92 w 241"/>
                <a:gd name="T41" fmla="*/ 83 h 466"/>
                <a:gd name="T42" fmla="*/ 79 w 241"/>
                <a:gd name="T43" fmla="*/ 76 h 466"/>
                <a:gd name="T44" fmla="*/ 68 w 241"/>
                <a:gd name="T45" fmla="*/ 53 h 466"/>
                <a:gd name="T46" fmla="*/ 61 w 241"/>
                <a:gd name="T47" fmla="*/ 25 h 466"/>
                <a:gd name="T48" fmla="*/ 35 w 241"/>
                <a:gd name="T49" fmla="*/ 26 h 466"/>
                <a:gd name="T50" fmla="*/ 34 w 241"/>
                <a:gd name="T51" fmla="*/ 7 h 466"/>
                <a:gd name="T52" fmla="*/ 65 w 241"/>
                <a:gd name="T53" fmla="*/ 2 h 466"/>
                <a:gd name="T54" fmla="*/ 77 w 241"/>
                <a:gd name="T55" fmla="*/ 17 h 466"/>
                <a:gd name="T56" fmla="*/ 89 w 241"/>
                <a:gd name="T57" fmla="*/ 22 h 466"/>
                <a:gd name="T58" fmla="*/ 98 w 241"/>
                <a:gd name="T59" fmla="*/ 14 h 466"/>
                <a:gd name="T60" fmla="*/ 107 w 241"/>
                <a:gd name="T61" fmla="*/ 23 h 466"/>
                <a:gd name="T62" fmla="*/ 124 w 241"/>
                <a:gd name="T63" fmla="*/ 23 h 466"/>
                <a:gd name="T64" fmla="*/ 139 w 241"/>
                <a:gd name="T65" fmla="*/ 4 h 466"/>
                <a:gd name="T66" fmla="*/ 151 w 241"/>
                <a:gd name="T67" fmla="*/ 11 h 466"/>
                <a:gd name="T68" fmla="*/ 167 w 241"/>
                <a:gd name="T69" fmla="*/ 25 h 466"/>
                <a:gd name="T70" fmla="*/ 169 w 241"/>
                <a:gd name="T71" fmla="*/ 43 h 466"/>
                <a:gd name="T72" fmla="*/ 196 w 241"/>
                <a:gd name="T73" fmla="*/ 59 h 466"/>
                <a:gd name="T74" fmla="*/ 200 w 241"/>
                <a:gd name="T75" fmla="*/ 77 h 466"/>
                <a:gd name="T76" fmla="*/ 196 w 241"/>
                <a:gd name="T77" fmla="*/ 97 h 466"/>
                <a:gd name="T78" fmla="*/ 200 w 241"/>
                <a:gd name="T79" fmla="*/ 125 h 466"/>
                <a:gd name="T80" fmla="*/ 211 w 241"/>
                <a:gd name="T81" fmla="*/ 137 h 466"/>
                <a:gd name="T82" fmla="*/ 211 w 241"/>
                <a:gd name="T83" fmla="*/ 151 h 466"/>
                <a:gd name="T84" fmla="*/ 202 w 241"/>
                <a:gd name="T85" fmla="*/ 158 h 466"/>
                <a:gd name="T86" fmla="*/ 200 w 241"/>
                <a:gd name="T87" fmla="*/ 173 h 466"/>
                <a:gd name="T88" fmla="*/ 218 w 241"/>
                <a:gd name="T89" fmla="*/ 184 h 466"/>
                <a:gd name="T90" fmla="*/ 221 w 241"/>
                <a:gd name="T91" fmla="*/ 197 h 466"/>
                <a:gd name="T92" fmla="*/ 232 w 241"/>
                <a:gd name="T93" fmla="*/ 197 h 466"/>
                <a:gd name="T94" fmla="*/ 241 w 241"/>
                <a:gd name="T95" fmla="*/ 218 h 46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41"/>
                <a:gd name="T145" fmla="*/ 0 h 466"/>
                <a:gd name="T146" fmla="*/ 241 w 241"/>
                <a:gd name="T147" fmla="*/ 466 h 46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41" h="466">
                  <a:moveTo>
                    <a:pt x="35" y="466"/>
                  </a:moveTo>
                  <a:cubicBezTo>
                    <a:pt x="35" y="464"/>
                    <a:pt x="36" y="457"/>
                    <a:pt x="34" y="454"/>
                  </a:cubicBezTo>
                  <a:cubicBezTo>
                    <a:pt x="32" y="451"/>
                    <a:pt x="26" y="447"/>
                    <a:pt x="22" y="445"/>
                  </a:cubicBezTo>
                  <a:cubicBezTo>
                    <a:pt x="18" y="443"/>
                    <a:pt x="10" y="442"/>
                    <a:pt x="7" y="439"/>
                  </a:cubicBezTo>
                  <a:cubicBezTo>
                    <a:pt x="4" y="436"/>
                    <a:pt x="0" y="431"/>
                    <a:pt x="1" y="428"/>
                  </a:cubicBezTo>
                  <a:cubicBezTo>
                    <a:pt x="2" y="425"/>
                    <a:pt x="7" y="421"/>
                    <a:pt x="11" y="418"/>
                  </a:cubicBezTo>
                  <a:cubicBezTo>
                    <a:pt x="15" y="415"/>
                    <a:pt x="23" y="417"/>
                    <a:pt x="26" y="413"/>
                  </a:cubicBezTo>
                  <a:cubicBezTo>
                    <a:pt x="29" y="409"/>
                    <a:pt x="27" y="402"/>
                    <a:pt x="29" y="392"/>
                  </a:cubicBezTo>
                  <a:cubicBezTo>
                    <a:pt x="31" y="382"/>
                    <a:pt x="32" y="364"/>
                    <a:pt x="37" y="353"/>
                  </a:cubicBezTo>
                  <a:cubicBezTo>
                    <a:pt x="42" y="342"/>
                    <a:pt x="50" y="331"/>
                    <a:pt x="58" y="325"/>
                  </a:cubicBezTo>
                  <a:cubicBezTo>
                    <a:pt x="66" y="319"/>
                    <a:pt x="78" y="321"/>
                    <a:pt x="83" y="317"/>
                  </a:cubicBezTo>
                  <a:cubicBezTo>
                    <a:pt x="88" y="313"/>
                    <a:pt x="88" y="304"/>
                    <a:pt x="88" y="298"/>
                  </a:cubicBezTo>
                  <a:cubicBezTo>
                    <a:pt x="88" y="292"/>
                    <a:pt x="86" y="288"/>
                    <a:pt x="83" y="283"/>
                  </a:cubicBezTo>
                  <a:cubicBezTo>
                    <a:pt x="80" y="278"/>
                    <a:pt x="73" y="279"/>
                    <a:pt x="70" y="269"/>
                  </a:cubicBezTo>
                  <a:cubicBezTo>
                    <a:pt x="67" y="259"/>
                    <a:pt x="66" y="237"/>
                    <a:pt x="67" y="221"/>
                  </a:cubicBezTo>
                  <a:cubicBezTo>
                    <a:pt x="68" y="205"/>
                    <a:pt x="73" y="187"/>
                    <a:pt x="74" y="175"/>
                  </a:cubicBezTo>
                  <a:cubicBezTo>
                    <a:pt x="75" y="163"/>
                    <a:pt x="69" y="152"/>
                    <a:pt x="71" y="146"/>
                  </a:cubicBezTo>
                  <a:cubicBezTo>
                    <a:pt x="73" y="140"/>
                    <a:pt x="80" y="143"/>
                    <a:pt x="85" y="140"/>
                  </a:cubicBezTo>
                  <a:cubicBezTo>
                    <a:pt x="90" y="137"/>
                    <a:pt x="102" y="130"/>
                    <a:pt x="104" y="125"/>
                  </a:cubicBezTo>
                  <a:cubicBezTo>
                    <a:pt x="106" y="120"/>
                    <a:pt x="100" y="116"/>
                    <a:pt x="98" y="109"/>
                  </a:cubicBezTo>
                  <a:cubicBezTo>
                    <a:pt x="96" y="102"/>
                    <a:pt x="95" y="88"/>
                    <a:pt x="92" y="83"/>
                  </a:cubicBezTo>
                  <a:cubicBezTo>
                    <a:pt x="89" y="78"/>
                    <a:pt x="83" y="81"/>
                    <a:pt x="79" y="76"/>
                  </a:cubicBezTo>
                  <a:cubicBezTo>
                    <a:pt x="75" y="71"/>
                    <a:pt x="71" y="61"/>
                    <a:pt x="68" y="53"/>
                  </a:cubicBezTo>
                  <a:cubicBezTo>
                    <a:pt x="65" y="45"/>
                    <a:pt x="66" y="29"/>
                    <a:pt x="61" y="25"/>
                  </a:cubicBezTo>
                  <a:cubicBezTo>
                    <a:pt x="56" y="21"/>
                    <a:pt x="39" y="29"/>
                    <a:pt x="35" y="26"/>
                  </a:cubicBezTo>
                  <a:cubicBezTo>
                    <a:pt x="31" y="23"/>
                    <a:pt x="29" y="11"/>
                    <a:pt x="34" y="7"/>
                  </a:cubicBezTo>
                  <a:cubicBezTo>
                    <a:pt x="39" y="3"/>
                    <a:pt x="58" y="0"/>
                    <a:pt x="65" y="2"/>
                  </a:cubicBezTo>
                  <a:cubicBezTo>
                    <a:pt x="72" y="4"/>
                    <a:pt x="73" y="14"/>
                    <a:pt x="77" y="17"/>
                  </a:cubicBezTo>
                  <a:cubicBezTo>
                    <a:pt x="81" y="20"/>
                    <a:pt x="86" y="22"/>
                    <a:pt x="89" y="22"/>
                  </a:cubicBezTo>
                  <a:cubicBezTo>
                    <a:pt x="92" y="22"/>
                    <a:pt x="95" y="14"/>
                    <a:pt x="98" y="14"/>
                  </a:cubicBezTo>
                  <a:cubicBezTo>
                    <a:pt x="101" y="14"/>
                    <a:pt x="103" y="22"/>
                    <a:pt x="107" y="23"/>
                  </a:cubicBezTo>
                  <a:cubicBezTo>
                    <a:pt x="111" y="24"/>
                    <a:pt x="119" y="26"/>
                    <a:pt x="124" y="23"/>
                  </a:cubicBezTo>
                  <a:cubicBezTo>
                    <a:pt x="129" y="20"/>
                    <a:pt x="135" y="6"/>
                    <a:pt x="139" y="4"/>
                  </a:cubicBezTo>
                  <a:cubicBezTo>
                    <a:pt x="143" y="2"/>
                    <a:pt x="146" y="7"/>
                    <a:pt x="151" y="11"/>
                  </a:cubicBezTo>
                  <a:cubicBezTo>
                    <a:pt x="156" y="15"/>
                    <a:pt x="164" y="20"/>
                    <a:pt x="167" y="25"/>
                  </a:cubicBezTo>
                  <a:cubicBezTo>
                    <a:pt x="170" y="30"/>
                    <a:pt x="164" y="37"/>
                    <a:pt x="169" y="43"/>
                  </a:cubicBezTo>
                  <a:cubicBezTo>
                    <a:pt x="174" y="49"/>
                    <a:pt x="191" y="53"/>
                    <a:pt x="196" y="59"/>
                  </a:cubicBezTo>
                  <a:cubicBezTo>
                    <a:pt x="201" y="65"/>
                    <a:pt x="200" y="71"/>
                    <a:pt x="200" y="77"/>
                  </a:cubicBezTo>
                  <a:cubicBezTo>
                    <a:pt x="200" y="83"/>
                    <a:pt x="196" y="89"/>
                    <a:pt x="196" y="97"/>
                  </a:cubicBezTo>
                  <a:cubicBezTo>
                    <a:pt x="196" y="105"/>
                    <a:pt x="198" y="118"/>
                    <a:pt x="200" y="125"/>
                  </a:cubicBezTo>
                  <a:cubicBezTo>
                    <a:pt x="202" y="132"/>
                    <a:pt x="209" y="133"/>
                    <a:pt x="211" y="137"/>
                  </a:cubicBezTo>
                  <a:cubicBezTo>
                    <a:pt x="213" y="141"/>
                    <a:pt x="212" y="148"/>
                    <a:pt x="211" y="151"/>
                  </a:cubicBezTo>
                  <a:cubicBezTo>
                    <a:pt x="210" y="154"/>
                    <a:pt x="204" y="155"/>
                    <a:pt x="202" y="158"/>
                  </a:cubicBezTo>
                  <a:cubicBezTo>
                    <a:pt x="200" y="161"/>
                    <a:pt x="197" y="169"/>
                    <a:pt x="200" y="173"/>
                  </a:cubicBezTo>
                  <a:cubicBezTo>
                    <a:pt x="203" y="177"/>
                    <a:pt x="215" y="180"/>
                    <a:pt x="218" y="184"/>
                  </a:cubicBezTo>
                  <a:cubicBezTo>
                    <a:pt x="221" y="188"/>
                    <a:pt x="219" y="195"/>
                    <a:pt x="221" y="197"/>
                  </a:cubicBezTo>
                  <a:cubicBezTo>
                    <a:pt x="223" y="199"/>
                    <a:pt x="229" y="194"/>
                    <a:pt x="232" y="197"/>
                  </a:cubicBezTo>
                  <a:cubicBezTo>
                    <a:pt x="235" y="200"/>
                    <a:pt x="239" y="214"/>
                    <a:pt x="241" y="21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73" name="Freeform 270"/>
            <p:cNvSpPr>
              <a:spLocks/>
            </p:cNvSpPr>
            <p:nvPr/>
          </p:nvSpPr>
          <p:spPr bwMode="auto">
            <a:xfrm>
              <a:off x="4246" y="1480"/>
              <a:ext cx="477" cy="425"/>
            </a:xfrm>
            <a:custGeom>
              <a:avLst/>
              <a:gdLst>
                <a:gd name="T0" fmla="*/ 477 w 477"/>
                <a:gd name="T1" fmla="*/ 130 h 425"/>
                <a:gd name="T2" fmla="*/ 459 w 477"/>
                <a:gd name="T3" fmla="*/ 113 h 425"/>
                <a:gd name="T4" fmla="*/ 429 w 477"/>
                <a:gd name="T5" fmla="*/ 98 h 425"/>
                <a:gd name="T6" fmla="*/ 404 w 477"/>
                <a:gd name="T7" fmla="*/ 95 h 425"/>
                <a:gd name="T8" fmla="*/ 381 w 477"/>
                <a:gd name="T9" fmla="*/ 85 h 425"/>
                <a:gd name="T10" fmla="*/ 341 w 477"/>
                <a:gd name="T11" fmla="*/ 62 h 425"/>
                <a:gd name="T12" fmla="*/ 330 w 477"/>
                <a:gd name="T13" fmla="*/ 49 h 425"/>
                <a:gd name="T14" fmla="*/ 317 w 477"/>
                <a:gd name="T15" fmla="*/ 43 h 425"/>
                <a:gd name="T16" fmla="*/ 275 w 477"/>
                <a:gd name="T17" fmla="*/ 38 h 425"/>
                <a:gd name="T18" fmla="*/ 261 w 477"/>
                <a:gd name="T19" fmla="*/ 14 h 425"/>
                <a:gd name="T20" fmla="*/ 246 w 477"/>
                <a:gd name="T21" fmla="*/ 2 h 425"/>
                <a:gd name="T22" fmla="*/ 213 w 477"/>
                <a:gd name="T23" fmla="*/ 2 h 425"/>
                <a:gd name="T24" fmla="*/ 168 w 477"/>
                <a:gd name="T25" fmla="*/ 8 h 425"/>
                <a:gd name="T26" fmla="*/ 147 w 477"/>
                <a:gd name="T27" fmla="*/ 8 h 425"/>
                <a:gd name="T28" fmla="*/ 114 w 477"/>
                <a:gd name="T29" fmla="*/ 13 h 425"/>
                <a:gd name="T30" fmla="*/ 65 w 477"/>
                <a:gd name="T31" fmla="*/ 19 h 425"/>
                <a:gd name="T32" fmla="*/ 65 w 477"/>
                <a:gd name="T33" fmla="*/ 38 h 425"/>
                <a:gd name="T34" fmla="*/ 47 w 477"/>
                <a:gd name="T35" fmla="*/ 65 h 425"/>
                <a:gd name="T36" fmla="*/ 20 w 477"/>
                <a:gd name="T37" fmla="*/ 94 h 425"/>
                <a:gd name="T38" fmla="*/ 3 w 477"/>
                <a:gd name="T39" fmla="*/ 106 h 425"/>
                <a:gd name="T40" fmla="*/ 18 w 477"/>
                <a:gd name="T41" fmla="*/ 128 h 425"/>
                <a:gd name="T42" fmla="*/ 21 w 477"/>
                <a:gd name="T43" fmla="*/ 148 h 425"/>
                <a:gd name="T44" fmla="*/ 21 w 477"/>
                <a:gd name="T45" fmla="*/ 170 h 425"/>
                <a:gd name="T46" fmla="*/ 24 w 477"/>
                <a:gd name="T47" fmla="*/ 200 h 425"/>
                <a:gd name="T48" fmla="*/ 17 w 477"/>
                <a:gd name="T49" fmla="*/ 295 h 425"/>
                <a:gd name="T50" fmla="*/ 3 w 477"/>
                <a:gd name="T51" fmla="*/ 322 h 425"/>
                <a:gd name="T52" fmla="*/ 2 w 477"/>
                <a:gd name="T53" fmla="*/ 349 h 425"/>
                <a:gd name="T54" fmla="*/ 8 w 477"/>
                <a:gd name="T55" fmla="*/ 371 h 425"/>
                <a:gd name="T56" fmla="*/ 33 w 477"/>
                <a:gd name="T57" fmla="*/ 383 h 425"/>
                <a:gd name="T58" fmla="*/ 51 w 477"/>
                <a:gd name="T59" fmla="*/ 403 h 425"/>
                <a:gd name="T60" fmla="*/ 62 w 477"/>
                <a:gd name="T61" fmla="*/ 416 h 425"/>
                <a:gd name="T62" fmla="*/ 98 w 477"/>
                <a:gd name="T63" fmla="*/ 422 h 425"/>
                <a:gd name="T64" fmla="*/ 128 w 477"/>
                <a:gd name="T65" fmla="*/ 422 h 425"/>
                <a:gd name="T66" fmla="*/ 131 w 477"/>
                <a:gd name="T67" fmla="*/ 403 h 425"/>
                <a:gd name="T68" fmla="*/ 149 w 477"/>
                <a:gd name="T69" fmla="*/ 403 h 42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477"/>
                <a:gd name="T106" fmla="*/ 0 h 425"/>
                <a:gd name="T107" fmla="*/ 477 w 477"/>
                <a:gd name="T108" fmla="*/ 425 h 42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477" h="425">
                  <a:moveTo>
                    <a:pt x="477" y="130"/>
                  </a:moveTo>
                  <a:cubicBezTo>
                    <a:pt x="474" y="127"/>
                    <a:pt x="467" y="118"/>
                    <a:pt x="459" y="113"/>
                  </a:cubicBezTo>
                  <a:cubicBezTo>
                    <a:pt x="451" y="108"/>
                    <a:pt x="438" y="101"/>
                    <a:pt x="429" y="98"/>
                  </a:cubicBezTo>
                  <a:cubicBezTo>
                    <a:pt x="420" y="95"/>
                    <a:pt x="412" y="97"/>
                    <a:pt x="404" y="95"/>
                  </a:cubicBezTo>
                  <a:cubicBezTo>
                    <a:pt x="396" y="93"/>
                    <a:pt x="391" y="90"/>
                    <a:pt x="381" y="85"/>
                  </a:cubicBezTo>
                  <a:cubicBezTo>
                    <a:pt x="371" y="80"/>
                    <a:pt x="350" y="68"/>
                    <a:pt x="341" y="62"/>
                  </a:cubicBezTo>
                  <a:cubicBezTo>
                    <a:pt x="332" y="56"/>
                    <a:pt x="334" y="52"/>
                    <a:pt x="330" y="49"/>
                  </a:cubicBezTo>
                  <a:cubicBezTo>
                    <a:pt x="326" y="46"/>
                    <a:pt x="326" y="45"/>
                    <a:pt x="317" y="43"/>
                  </a:cubicBezTo>
                  <a:cubicBezTo>
                    <a:pt x="308" y="41"/>
                    <a:pt x="284" y="43"/>
                    <a:pt x="275" y="38"/>
                  </a:cubicBezTo>
                  <a:cubicBezTo>
                    <a:pt x="266" y="33"/>
                    <a:pt x="266" y="20"/>
                    <a:pt x="261" y="14"/>
                  </a:cubicBezTo>
                  <a:cubicBezTo>
                    <a:pt x="256" y="8"/>
                    <a:pt x="254" y="4"/>
                    <a:pt x="246" y="2"/>
                  </a:cubicBezTo>
                  <a:cubicBezTo>
                    <a:pt x="238" y="0"/>
                    <a:pt x="226" y="1"/>
                    <a:pt x="213" y="2"/>
                  </a:cubicBezTo>
                  <a:cubicBezTo>
                    <a:pt x="200" y="3"/>
                    <a:pt x="179" y="7"/>
                    <a:pt x="168" y="8"/>
                  </a:cubicBezTo>
                  <a:cubicBezTo>
                    <a:pt x="157" y="9"/>
                    <a:pt x="156" y="7"/>
                    <a:pt x="147" y="8"/>
                  </a:cubicBezTo>
                  <a:cubicBezTo>
                    <a:pt x="138" y="9"/>
                    <a:pt x="128" y="11"/>
                    <a:pt x="114" y="13"/>
                  </a:cubicBezTo>
                  <a:cubicBezTo>
                    <a:pt x="100" y="15"/>
                    <a:pt x="73" y="15"/>
                    <a:pt x="65" y="19"/>
                  </a:cubicBezTo>
                  <a:cubicBezTo>
                    <a:pt x="57" y="23"/>
                    <a:pt x="68" y="30"/>
                    <a:pt x="65" y="38"/>
                  </a:cubicBezTo>
                  <a:cubicBezTo>
                    <a:pt x="62" y="46"/>
                    <a:pt x="54" y="56"/>
                    <a:pt x="47" y="65"/>
                  </a:cubicBezTo>
                  <a:cubicBezTo>
                    <a:pt x="40" y="74"/>
                    <a:pt x="27" y="87"/>
                    <a:pt x="20" y="94"/>
                  </a:cubicBezTo>
                  <a:cubicBezTo>
                    <a:pt x="13" y="101"/>
                    <a:pt x="3" y="100"/>
                    <a:pt x="3" y="106"/>
                  </a:cubicBezTo>
                  <a:cubicBezTo>
                    <a:pt x="3" y="112"/>
                    <a:pt x="15" y="121"/>
                    <a:pt x="18" y="128"/>
                  </a:cubicBezTo>
                  <a:cubicBezTo>
                    <a:pt x="21" y="135"/>
                    <a:pt x="20" y="141"/>
                    <a:pt x="21" y="148"/>
                  </a:cubicBezTo>
                  <a:cubicBezTo>
                    <a:pt x="22" y="155"/>
                    <a:pt x="20" y="161"/>
                    <a:pt x="21" y="170"/>
                  </a:cubicBezTo>
                  <a:cubicBezTo>
                    <a:pt x="22" y="179"/>
                    <a:pt x="25" y="179"/>
                    <a:pt x="24" y="200"/>
                  </a:cubicBezTo>
                  <a:cubicBezTo>
                    <a:pt x="23" y="221"/>
                    <a:pt x="21" y="275"/>
                    <a:pt x="17" y="295"/>
                  </a:cubicBezTo>
                  <a:cubicBezTo>
                    <a:pt x="13" y="315"/>
                    <a:pt x="6" y="313"/>
                    <a:pt x="3" y="322"/>
                  </a:cubicBezTo>
                  <a:cubicBezTo>
                    <a:pt x="0" y="331"/>
                    <a:pt x="1" y="341"/>
                    <a:pt x="2" y="349"/>
                  </a:cubicBezTo>
                  <a:cubicBezTo>
                    <a:pt x="3" y="357"/>
                    <a:pt x="3" y="365"/>
                    <a:pt x="8" y="371"/>
                  </a:cubicBezTo>
                  <a:cubicBezTo>
                    <a:pt x="13" y="377"/>
                    <a:pt x="26" y="378"/>
                    <a:pt x="33" y="383"/>
                  </a:cubicBezTo>
                  <a:cubicBezTo>
                    <a:pt x="40" y="388"/>
                    <a:pt x="46" y="398"/>
                    <a:pt x="51" y="403"/>
                  </a:cubicBezTo>
                  <a:cubicBezTo>
                    <a:pt x="56" y="408"/>
                    <a:pt x="54" y="413"/>
                    <a:pt x="62" y="416"/>
                  </a:cubicBezTo>
                  <a:cubicBezTo>
                    <a:pt x="70" y="419"/>
                    <a:pt x="87" y="421"/>
                    <a:pt x="98" y="422"/>
                  </a:cubicBezTo>
                  <a:cubicBezTo>
                    <a:pt x="109" y="423"/>
                    <a:pt x="123" y="425"/>
                    <a:pt x="128" y="422"/>
                  </a:cubicBezTo>
                  <a:cubicBezTo>
                    <a:pt x="133" y="419"/>
                    <a:pt x="128" y="406"/>
                    <a:pt x="131" y="403"/>
                  </a:cubicBezTo>
                  <a:cubicBezTo>
                    <a:pt x="134" y="400"/>
                    <a:pt x="145" y="403"/>
                    <a:pt x="149" y="403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74" name="Freeform 271"/>
            <p:cNvSpPr>
              <a:spLocks/>
            </p:cNvSpPr>
            <p:nvPr/>
          </p:nvSpPr>
          <p:spPr bwMode="auto">
            <a:xfrm>
              <a:off x="3791" y="1757"/>
              <a:ext cx="607" cy="261"/>
            </a:xfrm>
            <a:custGeom>
              <a:avLst/>
              <a:gdLst>
                <a:gd name="T0" fmla="*/ 0 w 607"/>
                <a:gd name="T1" fmla="*/ 0 h 261"/>
                <a:gd name="T2" fmla="*/ 16 w 607"/>
                <a:gd name="T3" fmla="*/ 3 h 261"/>
                <a:gd name="T4" fmla="*/ 22 w 607"/>
                <a:gd name="T5" fmla="*/ 18 h 261"/>
                <a:gd name="T6" fmla="*/ 36 w 607"/>
                <a:gd name="T7" fmla="*/ 22 h 261"/>
                <a:gd name="T8" fmla="*/ 39 w 607"/>
                <a:gd name="T9" fmla="*/ 38 h 261"/>
                <a:gd name="T10" fmla="*/ 42 w 607"/>
                <a:gd name="T11" fmla="*/ 50 h 261"/>
                <a:gd name="T12" fmla="*/ 63 w 607"/>
                <a:gd name="T13" fmla="*/ 48 h 261"/>
                <a:gd name="T14" fmla="*/ 88 w 607"/>
                <a:gd name="T15" fmla="*/ 36 h 261"/>
                <a:gd name="T16" fmla="*/ 102 w 607"/>
                <a:gd name="T17" fmla="*/ 18 h 261"/>
                <a:gd name="T18" fmla="*/ 145 w 607"/>
                <a:gd name="T19" fmla="*/ 18 h 261"/>
                <a:gd name="T20" fmla="*/ 136 w 607"/>
                <a:gd name="T21" fmla="*/ 29 h 261"/>
                <a:gd name="T22" fmla="*/ 133 w 607"/>
                <a:gd name="T23" fmla="*/ 60 h 261"/>
                <a:gd name="T24" fmla="*/ 145 w 607"/>
                <a:gd name="T25" fmla="*/ 66 h 261"/>
                <a:gd name="T26" fmla="*/ 174 w 607"/>
                <a:gd name="T27" fmla="*/ 89 h 261"/>
                <a:gd name="T28" fmla="*/ 196 w 607"/>
                <a:gd name="T29" fmla="*/ 84 h 261"/>
                <a:gd name="T30" fmla="*/ 211 w 607"/>
                <a:gd name="T31" fmla="*/ 102 h 261"/>
                <a:gd name="T32" fmla="*/ 247 w 607"/>
                <a:gd name="T33" fmla="*/ 101 h 261"/>
                <a:gd name="T34" fmla="*/ 301 w 607"/>
                <a:gd name="T35" fmla="*/ 101 h 261"/>
                <a:gd name="T36" fmla="*/ 310 w 607"/>
                <a:gd name="T37" fmla="*/ 83 h 261"/>
                <a:gd name="T38" fmla="*/ 319 w 607"/>
                <a:gd name="T39" fmla="*/ 69 h 261"/>
                <a:gd name="T40" fmla="*/ 337 w 607"/>
                <a:gd name="T41" fmla="*/ 66 h 261"/>
                <a:gd name="T42" fmla="*/ 342 w 607"/>
                <a:gd name="T43" fmla="*/ 92 h 261"/>
                <a:gd name="T44" fmla="*/ 361 w 607"/>
                <a:gd name="T45" fmla="*/ 96 h 261"/>
                <a:gd name="T46" fmla="*/ 369 w 607"/>
                <a:gd name="T47" fmla="*/ 120 h 261"/>
                <a:gd name="T48" fmla="*/ 375 w 607"/>
                <a:gd name="T49" fmla="*/ 141 h 261"/>
                <a:gd name="T50" fmla="*/ 393 w 607"/>
                <a:gd name="T51" fmla="*/ 138 h 261"/>
                <a:gd name="T52" fmla="*/ 402 w 607"/>
                <a:gd name="T53" fmla="*/ 132 h 261"/>
                <a:gd name="T54" fmla="*/ 417 w 607"/>
                <a:gd name="T55" fmla="*/ 146 h 261"/>
                <a:gd name="T56" fmla="*/ 447 w 607"/>
                <a:gd name="T57" fmla="*/ 147 h 261"/>
                <a:gd name="T58" fmla="*/ 466 w 607"/>
                <a:gd name="T59" fmla="*/ 171 h 261"/>
                <a:gd name="T60" fmla="*/ 481 w 607"/>
                <a:gd name="T61" fmla="*/ 197 h 261"/>
                <a:gd name="T62" fmla="*/ 496 w 607"/>
                <a:gd name="T63" fmla="*/ 197 h 261"/>
                <a:gd name="T64" fmla="*/ 511 w 607"/>
                <a:gd name="T65" fmla="*/ 213 h 261"/>
                <a:gd name="T66" fmla="*/ 519 w 607"/>
                <a:gd name="T67" fmla="*/ 242 h 261"/>
                <a:gd name="T68" fmla="*/ 540 w 607"/>
                <a:gd name="T69" fmla="*/ 251 h 261"/>
                <a:gd name="T70" fmla="*/ 579 w 607"/>
                <a:gd name="T71" fmla="*/ 239 h 261"/>
                <a:gd name="T72" fmla="*/ 591 w 607"/>
                <a:gd name="T73" fmla="*/ 239 h 261"/>
                <a:gd name="T74" fmla="*/ 591 w 607"/>
                <a:gd name="T75" fmla="*/ 258 h 261"/>
                <a:gd name="T76" fmla="*/ 607 w 607"/>
                <a:gd name="T77" fmla="*/ 259 h 26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07"/>
                <a:gd name="T118" fmla="*/ 0 h 261"/>
                <a:gd name="T119" fmla="*/ 607 w 607"/>
                <a:gd name="T120" fmla="*/ 261 h 261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07" h="261">
                  <a:moveTo>
                    <a:pt x="0" y="0"/>
                  </a:moveTo>
                  <a:cubicBezTo>
                    <a:pt x="3" y="0"/>
                    <a:pt x="12" y="0"/>
                    <a:pt x="16" y="3"/>
                  </a:cubicBezTo>
                  <a:cubicBezTo>
                    <a:pt x="20" y="6"/>
                    <a:pt x="19" y="15"/>
                    <a:pt x="22" y="18"/>
                  </a:cubicBezTo>
                  <a:cubicBezTo>
                    <a:pt x="25" y="21"/>
                    <a:pt x="33" y="19"/>
                    <a:pt x="36" y="22"/>
                  </a:cubicBezTo>
                  <a:cubicBezTo>
                    <a:pt x="39" y="25"/>
                    <a:pt x="38" y="33"/>
                    <a:pt x="39" y="38"/>
                  </a:cubicBezTo>
                  <a:cubicBezTo>
                    <a:pt x="40" y="43"/>
                    <a:pt x="38" y="48"/>
                    <a:pt x="42" y="50"/>
                  </a:cubicBezTo>
                  <a:cubicBezTo>
                    <a:pt x="46" y="52"/>
                    <a:pt x="55" y="50"/>
                    <a:pt x="63" y="48"/>
                  </a:cubicBezTo>
                  <a:cubicBezTo>
                    <a:pt x="71" y="46"/>
                    <a:pt x="82" y="41"/>
                    <a:pt x="88" y="36"/>
                  </a:cubicBezTo>
                  <a:cubicBezTo>
                    <a:pt x="94" y="31"/>
                    <a:pt x="93" y="21"/>
                    <a:pt x="102" y="18"/>
                  </a:cubicBezTo>
                  <a:cubicBezTo>
                    <a:pt x="111" y="15"/>
                    <a:pt x="139" y="16"/>
                    <a:pt x="145" y="18"/>
                  </a:cubicBezTo>
                  <a:cubicBezTo>
                    <a:pt x="151" y="20"/>
                    <a:pt x="138" y="22"/>
                    <a:pt x="136" y="29"/>
                  </a:cubicBezTo>
                  <a:cubicBezTo>
                    <a:pt x="134" y="36"/>
                    <a:pt x="132" y="54"/>
                    <a:pt x="133" y="60"/>
                  </a:cubicBezTo>
                  <a:cubicBezTo>
                    <a:pt x="134" y="66"/>
                    <a:pt x="138" y="61"/>
                    <a:pt x="145" y="66"/>
                  </a:cubicBezTo>
                  <a:cubicBezTo>
                    <a:pt x="152" y="71"/>
                    <a:pt x="166" y="86"/>
                    <a:pt x="174" y="89"/>
                  </a:cubicBezTo>
                  <a:cubicBezTo>
                    <a:pt x="182" y="92"/>
                    <a:pt x="190" y="82"/>
                    <a:pt x="196" y="84"/>
                  </a:cubicBezTo>
                  <a:cubicBezTo>
                    <a:pt x="202" y="86"/>
                    <a:pt x="203" y="99"/>
                    <a:pt x="211" y="102"/>
                  </a:cubicBezTo>
                  <a:cubicBezTo>
                    <a:pt x="219" y="105"/>
                    <a:pt x="232" y="101"/>
                    <a:pt x="247" y="101"/>
                  </a:cubicBezTo>
                  <a:cubicBezTo>
                    <a:pt x="262" y="101"/>
                    <a:pt x="291" y="104"/>
                    <a:pt x="301" y="101"/>
                  </a:cubicBezTo>
                  <a:cubicBezTo>
                    <a:pt x="311" y="98"/>
                    <a:pt x="307" y="88"/>
                    <a:pt x="310" y="83"/>
                  </a:cubicBezTo>
                  <a:cubicBezTo>
                    <a:pt x="313" y="78"/>
                    <a:pt x="315" y="72"/>
                    <a:pt x="319" y="69"/>
                  </a:cubicBezTo>
                  <a:cubicBezTo>
                    <a:pt x="323" y="66"/>
                    <a:pt x="333" y="62"/>
                    <a:pt x="337" y="66"/>
                  </a:cubicBezTo>
                  <a:cubicBezTo>
                    <a:pt x="341" y="70"/>
                    <a:pt x="338" y="87"/>
                    <a:pt x="342" y="92"/>
                  </a:cubicBezTo>
                  <a:cubicBezTo>
                    <a:pt x="346" y="97"/>
                    <a:pt x="357" y="91"/>
                    <a:pt x="361" y="96"/>
                  </a:cubicBezTo>
                  <a:cubicBezTo>
                    <a:pt x="365" y="101"/>
                    <a:pt x="367" y="113"/>
                    <a:pt x="369" y="120"/>
                  </a:cubicBezTo>
                  <a:cubicBezTo>
                    <a:pt x="371" y="127"/>
                    <a:pt x="371" y="138"/>
                    <a:pt x="375" y="141"/>
                  </a:cubicBezTo>
                  <a:cubicBezTo>
                    <a:pt x="379" y="144"/>
                    <a:pt x="389" y="139"/>
                    <a:pt x="393" y="138"/>
                  </a:cubicBezTo>
                  <a:cubicBezTo>
                    <a:pt x="397" y="137"/>
                    <a:pt x="398" y="131"/>
                    <a:pt x="402" y="132"/>
                  </a:cubicBezTo>
                  <a:cubicBezTo>
                    <a:pt x="406" y="133"/>
                    <a:pt x="410" y="144"/>
                    <a:pt x="417" y="146"/>
                  </a:cubicBezTo>
                  <a:cubicBezTo>
                    <a:pt x="424" y="148"/>
                    <a:pt x="439" y="143"/>
                    <a:pt x="447" y="147"/>
                  </a:cubicBezTo>
                  <a:cubicBezTo>
                    <a:pt x="455" y="151"/>
                    <a:pt x="460" y="163"/>
                    <a:pt x="466" y="171"/>
                  </a:cubicBezTo>
                  <a:cubicBezTo>
                    <a:pt x="472" y="179"/>
                    <a:pt x="476" y="193"/>
                    <a:pt x="481" y="197"/>
                  </a:cubicBezTo>
                  <a:cubicBezTo>
                    <a:pt x="486" y="201"/>
                    <a:pt x="491" y="194"/>
                    <a:pt x="496" y="197"/>
                  </a:cubicBezTo>
                  <a:cubicBezTo>
                    <a:pt x="501" y="200"/>
                    <a:pt x="507" y="206"/>
                    <a:pt x="511" y="213"/>
                  </a:cubicBezTo>
                  <a:cubicBezTo>
                    <a:pt x="515" y="220"/>
                    <a:pt x="514" y="236"/>
                    <a:pt x="519" y="242"/>
                  </a:cubicBezTo>
                  <a:cubicBezTo>
                    <a:pt x="524" y="248"/>
                    <a:pt x="530" y="252"/>
                    <a:pt x="540" y="251"/>
                  </a:cubicBezTo>
                  <a:cubicBezTo>
                    <a:pt x="550" y="250"/>
                    <a:pt x="571" y="241"/>
                    <a:pt x="579" y="239"/>
                  </a:cubicBezTo>
                  <a:cubicBezTo>
                    <a:pt x="587" y="237"/>
                    <a:pt x="589" y="236"/>
                    <a:pt x="591" y="239"/>
                  </a:cubicBezTo>
                  <a:cubicBezTo>
                    <a:pt x="593" y="242"/>
                    <a:pt x="588" y="255"/>
                    <a:pt x="591" y="258"/>
                  </a:cubicBezTo>
                  <a:cubicBezTo>
                    <a:pt x="594" y="261"/>
                    <a:pt x="604" y="259"/>
                    <a:pt x="607" y="259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grpSp>
          <p:nvGrpSpPr>
            <p:cNvPr id="4" name="Group 272"/>
            <p:cNvGrpSpPr>
              <a:grpSpLocks/>
            </p:cNvGrpSpPr>
            <p:nvPr/>
          </p:nvGrpSpPr>
          <p:grpSpPr bwMode="auto">
            <a:xfrm>
              <a:off x="2246" y="417"/>
              <a:ext cx="402" cy="137"/>
              <a:chOff x="2246" y="417"/>
              <a:chExt cx="402" cy="137"/>
            </a:xfrm>
          </p:grpSpPr>
          <p:sp>
            <p:nvSpPr>
              <p:cNvPr id="26926" name="Freeform 273"/>
              <p:cNvSpPr>
                <a:spLocks/>
              </p:cNvSpPr>
              <p:nvPr/>
            </p:nvSpPr>
            <p:spPr bwMode="auto">
              <a:xfrm>
                <a:off x="2282" y="417"/>
                <a:ext cx="366" cy="1"/>
              </a:xfrm>
              <a:custGeom>
                <a:avLst/>
                <a:gdLst>
                  <a:gd name="T0" fmla="*/ 0 w 366"/>
                  <a:gd name="T1" fmla="*/ 0 h 1"/>
                  <a:gd name="T2" fmla="*/ 366 w 366"/>
                  <a:gd name="T3" fmla="*/ 0 h 1"/>
                  <a:gd name="T4" fmla="*/ 0 60000 65536"/>
                  <a:gd name="T5" fmla="*/ 0 60000 65536"/>
                  <a:gd name="T6" fmla="*/ 0 w 366"/>
                  <a:gd name="T7" fmla="*/ 0 h 1"/>
                  <a:gd name="T8" fmla="*/ 366 w 366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66" h="1">
                    <a:moveTo>
                      <a:pt x="0" y="0"/>
                    </a:moveTo>
                    <a:lnTo>
                      <a:pt x="366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27" name="Freeform 274"/>
              <p:cNvSpPr>
                <a:spLocks/>
              </p:cNvSpPr>
              <p:nvPr/>
            </p:nvSpPr>
            <p:spPr bwMode="auto">
              <a:xfrm>
                <a:off x="2246" y="553"/>
                <a:ext cx="201" cy="1"/>
              </a:xfrm>
              <a:custGeom>
                <a:avLst/>
                <a:gdLst>
                  <a:gd name="T0" fmla="*/ 0 w 201"/>
                  <a:gd name="T1" fmla="*/ 0 h 1"/>
                  <a:gd name="T2" fmla="*/ 201 w 201"/>
                  <a:gd name="T3" fmla="*/ 0 h 1"/>
                  <a:gd name="T4" fmla="*/ 0 60000 65536"/>
                  <a:gd name="T5" fmla="*/ 0 60000 65536"/>
                  <a:gd name="T6" fmla="*/ 0 w 201"/>
                  <a:gd name="T7" fmla="*/ 0 h 1"/>
                  <a:gd name="T8" fmla="*/ 201 w 201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01" h="1">
                    <a:moveTo>
                      <a:pt x="0" y="0"/>
                    </a:moveTo>
                    <a:lnTo>
                      <a:pt x="201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28" name="Freeform 275"/>
              <p:cNvSpPr>
                <a:spLocks/>
              </p:cNvSpPr>
              <p:nvPr/>
            </p:nvSpPr>
            <p:spPr bwMode="auto">
              <a:xfrm>
                <a:off x="2448" y="417"/>
                <a:ext cx="1" cy="135"/>
              </a:xfrm>
              <a:custGeom>
                <a:avLst/>
                <a:gdLst>
                  <a:gd name="T0" fmla="*/ 0 w 1"/>
                  <a:gd name="T1" fmla="*/ 135 h 135"/>
                  <a:gd name="T2" fmla="*/ 0 w 1"/>
                  <a:gd name="T3" fmla="*/ 0 h 135"/>
                  <a:gd name="T4" fmla="*/ 0 60000 65536"/>
                  <a:gd name="T5" fmla="*/ 0 60000 65536"/>
                  <a:gd name="T6" fmla="*/ 0 w 1"/>
                  <a:gd name="T7" fmla="*/ 0 h 135"/>
                  <a:gd name="T8" fmla="*/ 1 w 1"/>
                  <a:gd name="T9" fmla="*/ 135 h 13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135">
                    <a:moveTo>
                      <a:pt x="0" y="135"/>
                    </a:move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</p:grpSp>
        <p:sp>
          <p:nvSpPr>
            <p:cNvPr id="26876" name="Freeform 276"/>
            <p:cNvSpPr>
              <a:spLocks/>
            </p:cNvSpPr>
            <p:nvPr/>
          </p:nvSpPr>
          <p:spPr bwMode="auto">
            <a:xfrm>
              <a:off x="4488" y="743"/>
              <a:ext cx="329" cy="1"/>
            </a:xfrm>
            <a:custGeom>
              <a:avLst/>
              <a:gdLst>
                <a:gd name="T0" fmla="*/ 0 w 329"/>
                <a:gd name="T1" fmla="*/ 1 h 1"/>
                <a:gd name="T2" fmla="*/ 329 w 329"/>
                <a:gd name="T3" fmla="*/ 0 h 1"/>
                <a:gd name="T4" fmla="*/ 0 60000 65536"/>
                <a:gd name="T5" fmla="*/ 0 60000 65536"/>
                <a:gd name="T6" fmla="*/ 0 w 329"/>
                <a:gd name="T7" fmla="*/ 0 h 1"/>
                <a:gd name="T8" fmla="*/ 329 w 329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329" h="1">
                  <a:moveTo>
                    <a:pt x="0" y="1"/>
                  </a:moveTo>
                  <a:lnTo>
                    <a:pt x="329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77" name="Freeform 277"/>
            <p:cNvSpPr>
              <a:spLocks/>
            </p:cNvSpPr>
            <p:nvPr/>
          </p:nvSpPr>
          <p:spPr bwMode="auto">
            <a:xfrm>
              <a:off x="4817" y="611"/>
              <a:ext cx="1" cy="133"/>
            </a:xfrm>
            <a:custGeom>
              <a:avLst/>
              <a:gdLst>
                <a:gd name="T0" fmla="*/ 0 w 1"/>
                <a:gd name="T1" fmla="*/ 0 h 133"/>
                <a:gd name="T2" fmla="*/ 0 w 1"/>
                <a:gd name="T3" fmla="*/ 133 h 133"/>
                <a:gd name="T4" fmla="*/ 0 60000 65536"/>
                <a:gd name="T5" fmla="*/ 0 60000 65536"/>
                <a:gd name="T6" fmla="*/ 0 w 1"/>
                <a:gd name="T7" fmla="*/ 0 h 133"/>
                <a:gd name="T8" fmla="*/ 1 w 1"/>
                <a:gd name="T9" fmla="*/ 133 h 13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33">
                  <a:moveTo>
                    <a:pt x="0" y="0"/>
                  </a:moveTo>
                  <a:lnTo>
                    <a:pt x="0" y="133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78" name="Freeform 278"/>
            <p:cNvSpPr>
              <a:spLocks/>
            </p:cNvSpPr>
            <p:nvPr/>
          </p:nvSpPr>
          <p:spPr bwMode="auto">
            <a:xfrm>
              <a:off x="4815" y="741"/>
              <a:ext cx="362" cy="198"/>
            </a:xfrm>
            <a:custGeom>
              <a:avLst/>
              <a:gdLst>
                <a:gd name="T0" fmla="*/ 0 w 362"/>
                <a:gd name="T1" fmla="*/ 0 h 198"/>
                <a:gd name="T2" fmla="*/ 83 w 362"/>
                <a:gd name="T3" fmla="*/ 36 h 198"/>
                <a:gd name="T4" fmla="*/ 143 w 362"/>
                <a:gd name="T5" fmla="*/ 65 h 198"/>
                <a:gd name="T6" fmla="*/ 362 w 362"/>
                <a:gd name="T7" fmla="*/ 198 h 1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62"/>
                <a:gd name="T13" fmla="*/ 0 h 198"/>
                <a:gd name="T14" fmla="*/ 362 w 362"/>
                <a:gd name="T15" fmla="*/ 198 h 1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62" h="198">
                  <a:moveTo>
                    <a:pt x="0" y="0"/>
                  </a:moveTo>
                  <a:lnTo>
                    <a:pt x="83" y="36"/>
                  </a:lnTo>
                  <a:lnTo>
                    <a:pt x="143" y="65"/>
                  </a:lnTo>
                  <a:lnTo>
                    <a:pt x="362" y="19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79" name="Freeform 279"/>
            <p:cNvSpPr>
              <a:spLocks/>
            </p:cNvSpPr>
            <p:nvPr/>
          </p:nvSpPr>
          <p:spPr bwMode="auto">
            <a:xfrm>
              <a:off x="5171" y="934"/>
              <a:ext cx="213" cy="176"/>
            </a:xfrm>
            <a:custGeom>
              <a:avLst/>
              <a:gdLst>
                <a:gd name="T0" fmla="*/ 0 w 213"/>
                <a:gd name="T1" fmla="*/ 0 h 176"/>
                <a:gd name="T2" fmla="*/ 51 w 213"/>
                <a:gd name="T3" fmla="*/ 31 h 176"/>
                <a:gd name="T4" fmla="*/ 48 w 213"/>
                <a:gd name="T5" fmla="*/ 63 h 176"/>
                <a:gd name="T6" fmla="*/ 71 w 213"/>
                <a:gd name="T7" fmla="*/ 81 h 176"/>
                <a:gd name="T8" fmla="*/ 99 w 213"/>
                <a:gd name="T9" fmla="*/ 105 h 176"/>
                <a:gd name="T10" fmla="*/ 119 w 213"/>
                <a:gd name="T11" fmla="*/ 120 h 176"/>
                <a:gd name="T12" fmla="*/ 159 w 213"/>
                <a:gd name="T13" fmla="*/ 148 h 176"/>
                <a:gd name="T14" fmla="*/ 213 w 213"/>
                <a:gd name="T15" fmla="*/ 176 h 17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3"/>
                <a:gd name="T25" fmla="*/ 0 h 176"/>
                <a:gd name="T26" fmla="*/ 213 w 213"/>
                <a:gd name="T27" fmla="*/ 176 h 17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3" h="176">
                  <a:moveTo>
                    <a:pt x="0" y="0"/>
                  </a:moveTo>
                  <a:cubicBezTo>
                    <a:pt x="8" y="5"/>
                    <a:pt x="43" y="21"/>
                    <a:pt x="51" y="31"/>
                  </a:cubicBezTo>
                  <a:cubicBezTo>
                    <a:pt x="59" y="41"/>
                    <a:pt x="45" y="55"/>
                    <a:pt x="48" y="63"/>
                  </a:cubicBezTo>
                  <a:cubicBezTo>
                    <a:pt x="51" y="71"/>
                    <a:pt x="63" y="74"/>
                    <a:pt x="71" y="81"/>
                  </a:cubicBezTo>
                  <a:cubicBezTo>
                    <a:pt x="79" y="88"/>
                    <a:pt x="91" y="98"/>
                    <a:pt x="99" y="105"/>
                  </a:cubicBezTo>
                  <a:cubicBezTo>
                    <a:pt x="107" y="112"/>
                    <a:pt x="109" y="113"/>
                    <a:pt x="119" y="120"/>
                  </a:cubicBezTo>
                  <a:cubicBezTo>
                    <a:pt x="129" y="127"/>
                    <a:pt x="143" y="139"/>
                    <a:pt x="159" y="148"/>
                  </a:cubicBezTo>
                  <a:cubicBezTo>
                    <a:pt x="175" y="157"/>
                    <a:pt x="202" y="170"/>
                    <a:pt x="213" y="176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80" name="Freeform 280"/>
            <p:cNvSpPr>
              <a:spLocks/>
            </p:cNvSpPr>
            <p:nvPr/>
          </p:nvSpPr>
          <p:spPr bwMode="auto">
            <a:xfrm>
              <a:off x="5571" y="326"/>
              <a:ext cx="1" cy="391"/>
            </a:xfrm>
            <a:custGeom>
              <a:avLst/>
              <a:gdLst>
                <a:gd name="T0" fmla="*/ 0 w 1"/>
                <a:gd name="T1" fmla="*/ 0 h 391"/>
                <a:gd name="T2" fmla="*/ 0 w 1"/>
                <a:gd name="T3" fmla="*/ 391 h 391"/>
                <a:gd name="T4" fmla="*/ 0 60000 65536"/>
                <a:gd name="T5" fmla="*/ 0 60000 65536"/>
                <a:gd name="T6" fmla="*/ 0 w 1"/>
                <a:gd name="T7" fmla="*/ 0 h 391"/>
                <a:gd name="T8" fmla="*/ 1 w 1"/>
                <a:gd name="T9" fmla="*/ 391 h 39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91">
                  <a:moveTo>
                    <a:pt x="0" y="0"/>
                  </a:moveTo>
                  <a:lnTo>
                    <a:pt x="0" y="39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81" name="Freeform 281"/>
            <p:cNvSpPr>
              <a:spLocks/>
            </p:cNvSpPr>
            <p:nvPr/>
          </p:nvSpPr>
          <p:spPr bwMode="auto">
            <a:xfrm>
              <a:off x="5570" y="720"/>
              <a:ext cx="57" cy="72"/>
            </a:xfrm>
            <a:custGeom>
              <a:avLst/>
              <a:gdLst>
                <a:gd name="T0" fmla="*/ 0 w 57"/>
                <a:gd name="T1" fmla="*/ 0 h 72"/>
                <a:gd name="T2" fmla="*/ 57 w 57"/>
                <a:gd name="T3" fmla="*/ 72 h 72"/>
                <a:gd name="T4" fmla="*/ 0 60000 65536"/>
                <a:gd name="T5" fmla="*/ 0 60000 65536"/>
                <a:gd name="T6" fmla="*/ 0 w 57"/>
                <a:gd name="T7" fmla="*/ 0 h 72"/>
                <a:gd name="T8" fmla="*/ 57 w 57"/>
                <a:gd name="T9" fmla="*/ 72 h 7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7" h="72">
                  <a:moveTo>
                    <a:pt x="0" y="0"/>
                  </a:moveTo>
                  <a:lnTo>
                    <a:pt x="57" y="7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82" name="Freeform 282"/>
            <p:cNvSpPr>
              <a:spLocks/>
            </p:cNvSpPr>
            <p:nvPr/>
          </p:nvSpPr>
          <p:spPr bwMode="auto">
            <a:xfrm>
              <a:off x="5570" y="165"/>
              <a:ext cx="171" cy="157"/>
            </a:xfrm>
            <a:custGeom>
              <a:avLst/>
              <a:gdLst>
                <a:gd name="T0" fmla="*/ 0 w 171"/>
                <a:gd name="T1" fmla="*/ 157 h 157"/>
                <a:gd name="T2" fmla="*/ 12 w 171"/>
                <a:gd name="T3" fmla="*/ 133 h 157"/>
                <a:gd name="T4" fmla="*/ 45 w 171"/>
                <a:gd name="T5" fmla="*/ 108 h 157"/>
                <a:gd name="T6" fmla="*/ 65 w 171"/>
                <a:gd name="T7" fmla="*/ 69 h 157"/>
                <a:gd name="T8" fmla="*/ 72 w 171"/>
                <a:gd name="T9" fmla="*/ 43 h 157"/>
                <a:gd name="T10" fmla="*/ 93 w 171"/>
                <a:gd name="T11" fmla="*/ 22 h 157"/>
                <a:gd name="T12" fmla="*/ 132 w 171"/>
                <a:gd name="T13" fmla="*/ 7 h 157"/>
                <a:gd name="T14" fmla="*/ 171 w 171"/>
                <a:gd name="T15" fmla="*/ 0 h 15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71"/>
                <a:gd name="T25" fmla="*/ 0 h 157"/>
                <a:gd name="T26" fmla="*/ 171 w 171"/>
                <a:gd name="T27" fmla="*/ 157 h 15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71" h="157">
                  <a:moveTo>
                    <a:pt x="0" y="157"/>
                  </a:moveTo>
                  <a:cubicBezTo>
                    <a:pt x="2" y="153"/>
                    <a:pt x="5" y="141"/>
                    <a:pt x="12" y="133"/>
                  </a:cubicBezTo>
                  <a:cubicBezTo>
                    <a:pt x="19" y="125"/>
                    <a:pt x="36" y="119"/>
                    <a:pt x="45" y="108"/>
                  </a:cubicBezTo>
                  <a:cubicBezTo>
                    <a:pt x="54" y="97"/>
                    <a:pt x="61" y="80"/>
                    <a:pt x="65" y="69"/>
                  </a:cubicBezTo>
                  <a:cubicBezTo>
                    <a:pt x="69" y="58"/>
                    <a:pt x="67" y="51"/>
                    <a:pt x="72" y="43"/>
                  </a:cubicBezTo>
                  <a:cubicBezTo>
                    <a:pt x="77" y="35"/>
                    <a:pt x="83" y="28"/>
                    <a:pt x="93" y="22"/>
                  </a:cubicBezTo>
                  <a:cubicBezTo>
                    <a:pt x="103" y="16"/>
                    <a:pt x="119" y="11"/>
                    <a:pt x="132" y="7"/>
                  </a:cubicBezTo>
                  <a:cubicBezTo>
                    <a:pt x="145" y="3"/>
                    <a:pt x="163" y="2"/>
                    <a:pt x="171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83" name="Freeform 283"/>
            <p:cNvSpPr>
              <a:spLocks/>
            </p:cNvSpPr>
            <p:nvPr/>
          </p:nvSpPr>
          <p:spPr bwMode="auto">
            <a:xfrm>
              <a:off x="5003" y="156"/>
              <a:ext cx="633" cy="106"/>
            </a:xfrm>
            <a:custGeom>
              <a:avLst/>
              <a:gdLst>
                <a:gd name="T0" fmla="*/ 0 w 633"/>
                <a:gd name="T1" fmla="*/ 1 h 106"/>
                <a:gd name="T2" fmla="*/ 54 w 633"/>
                <a:gd name="T3" fmla="*/ 2 h 106"/>
                <a:gd name="T4" fmla="*/ 90 w 633"/>
                <a:gd name="T5" fmla="*/ 2 h 106"/>
                <a:gd name="T6" fmla="*/ 119 w 633"/>
                <a:gd name="T7" fmla="*/ 13 h 106"/>
                <a:gd name="T8" fmla="*/ 143 w 633"/>
                <a:gd name="T9" fmla="*/ 29 h 106"/>
                <a:gd name="T10" fmla="*/ 164 w 633"/>
                <a:gd name="T11" fmla="*/ 28 h 106"/>
                <a:gd name="T12" fmla="*/ 176 w 633"/>
                <a:gd name="T13" fmla="*/ 38 h 106"/>
                <a:gd name="T14" fmla="*/ 198 w 633"/>
                <a:gd name="T15" fmla="*/ 64 h 106"/>
                <a:gd name="T16" fmla="*/ 222 w 633"/>
                <a:gd name="T17" fmla="*/ 82 h 106"/>
                <a:gd name="T18" fmla="*/ 263 w 633"/>
                <a:gd name="T19" fmla="*/ 95 h 106"/>
                <a:gd name="T20" fmla="*/ 279 w 633"/>
                <a:gd name="T21" fmla="*/ 103 h 106"/>
                <a:gd name="T22" fmla="*/ 290 w 633"/>
                <a:gd name="T23" fmla="*/ 98 h 106"/>
                <a:gd name="T24" fmla="*/ 303 w 633"/>
                <a:gd name="T25" fmla="*/ 89 h 106"/>
                <a:gd name="T26" fmla="*/ 321 w 633"/>
                <a:gd name="T27" fmla="*/ 83 h 106"/>
                <a:gd name="T28" fmla="*/ 360 w 633"/>
                <a:gd name="T29" fmla="*/ 103 h 106"/>
                <a:gd name="T30" fmla="*/ 401 w 633"/>
                <a:gd name="T31" fmla="*/ 104 h 106"/>
                <a:gd name="T32" fmla="*/ 410 w 633"/>
                <a:gd name="T33" fmla="*/ 97 h 106"/>
                <a:gd name="T34" fmla="*/ 428 w 633"/>
                <a:gd name="T35" fmla="*/ 74 h 106"/>
                <a:gd name="T36" fmla="*/ 458 w 633"/>
                <a:gd name="T37" fmla="*/ 52 h 106"/>
                <a:gd name="T38" fmla="*/ 494 w 633"/>
                <a:gd name="T39" fmla="*/ 49 h 106"/>
                <a:gd name="T40" fmla="*/ 516 w 633"/>
                <a:gd name="T41" fmla="*/ 38 h 106"/>
                <a:gd name="T42" fmla="*/ 536 w 633"/>
                <a:gd name="T43" fmla="*/ 28 h 106"/>
                <a:gd name="T44" fmla="*/ 557 w 633"/>
                <a:gd name="T45" fmla="*/ 37 h 106"/>
                <a:gd name="T46" fmla="*/ 573 w 633"/>
                <a:gd name="T47" fmla="*/ 49 h 106"/>
                <a:gd name="T48" fmla="*/ 594 w 633"/>
                <a:gd name="T49" fmla="*/ 50 h 106"/>
                <a:gd name="T50" fmla="*/ 620 w 633"/>
                <a:gd name="T51" fmla="*/ 49 h 106"/>
                <a:gd name="T52" fmla="*/ 633 w 633"/>
                <a:gd name="T53" fmla="*/ 56 h 10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633"/>
                <a:gd name="T82" fmla="*/ 0 h 106"/>
                <a:gd name="T83" fmla="*/ 633 w 633"/>
                <a:gd name="T84" fmla="*/ 106 h 10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633" h="106">
                  <a:moveTo>
                    <a:pt x="0" y="1"/>
                  </a:moveTo>
                  <a:cubicBezTo>
                    <a:pt x="9" y="1"/>
                    <a:pt x="39" y="2"/>
                    <a:pt x="54" y="2"/>
                  </a:cubicBezTo>
                  <a:cubicBezTo>
                    <a:pt x="69" y="2"/>
                    <a:pt x="79" y="0"/>
                    <a:pt x="90" y="2"/>
                  </a:cubicBezTo>
                  <a:cubicBezTo>
                    <a:pt x="101" y="4"/>
                    <a:pt x="110" y="9"/>
                    <a:pt x="119" y="13"/>
                  </a:cubicBezTo>
                  <a:cubicBezTo>
                    <a:pt x="128" y="17"/>
                    <a:pt x="136" y="27"/>
                    <a:pt x="143" y="29"/>
                  </a:cubicBezTo>
                  <a:cubicBezTo>
                    <a:pt x="150" y="31"/>
                    <a:pt x="159" y="27"/>
                    <a:pt x="164" y="28"/>
                  </a:cubicBezTo>
                  <a:cubicBezTo>
                    <a:pt x="169" y="29"/>
                    <a:pt x="170" y="32"/>
                    <a:pt x="176" y="38"/>
                  </a:cubicBezTo>
                  <a:cubicBezTo>
                    <a:pt x="182" y="44"/>
                    <a:pt x="190" y="57"/>
                    <a:pt x="198" y="64"/>
                  </a:cubicBezTo>
                  <a:cubicBezTo>
                    <a:pt x="206" y="71"/>
                    <a:pt x="211" y="77"/>
                    <a:pt x="222" y="82"/>
                  </a:cubicBezTo>
                  <a:cubicBezTo>
                    <a:pt x="233" y="87"/>
                    <a:pt x="253" y="91"/>
                    <a:pt x="263" y="95"/>
                  </a:cubicBezTo>
                  <a:cubicBezTo>
                    <a:pt x="273" y="99"/>
                    <a:pt x="275" y="103"/>
                    <a:pt x="279" y="103"/>
                  </a:cubicBezTo>
                  <a:cubicBezTo>
                    <a:pt x="283" y="103"/>
                    <a:pt x="286" y="100"/>
                    <a:pt x="290" y="98"/>
                  </a:cubicBezTo>
                  <a:cubicBezTo>
                    <a:pt x="294" y="96"/>
                    <a:pt x="298" y="91"/>
                    <a:pt x="303" y="89"/>
                  </a:cubicBezTo>
                  <a:cubicBezTo>
                    <a:pt x="308" y="87"/>
                    <a:pt x="312" y="81"/>
                    <a:pt x="321" y="83"/>
                  </a:cubicBezTo>
                  <a:cubicBezTo>
                    <a:pt x="330" y="85"/>
                    <a:pt x="347" y="100"/>
                    <a:pt x="360" y="103"/>
                  </a:cubicBezTo>
                  <a:cubicBezTo>
                    <a:pt x="373" y="106"/>
                    <a:pt x="393" y="105"/>
                    <a:pt x="401" y="104"/>
                  </a:cubicBezTo>
                  <a:cubicBezTo>
                    <a:pt x="409" y="103"/>
                    <a:pt x="406" y="102"/>
                    <a:pt x="410" y="97"/>
                  </a:cubicBezTo>
                  <a:cubicBezTo>
                    <a:pt x="414" y="92"/>
                    <a:pt x="420" y="81"/>
                    <a:pt x="428" y="74"/>
                  </a:cubicBezTo>
                  <a:cubicBezTo>
                    <a:pt x="436" y="67"/>
                    <a:pt x="447" y="56"/>
                    <a:pt x="458" y="52"/>
                  </a:cubicBezTo>
                  <a:cubicBezTo>
                    <a:pt x="469" y="48"/>
                    <a:pt x="484" y="51"/>
                    <a:pt x="494" y="49"/>
                  </a:cubicBezTo>
                  <a:cubicBezTo>
                    <a:pt x="504" y="47"/>
                    <a:pt x="509" y="41"/>
                    <a:pt x="516" y="38"/>
                  </a:cubicBezTo>
                  <a:cubicBezTo>
                    <a:pt x="523" y="35"/>
                    <a:pt x="529" y="28"/>
                    <a:pt x="536" y="28"/>
                  </a:cubicBezTo>
                  <a:cubicBezTo>
                    <a:pt x="543" y="28"/>
                    <a:pt x="551" y="34"/>
                    <a:pt x="557" y="37"/>
                  </a:cubicBezTo>
                  <a:cubicBezTo>
                    <a:pt x="563" y="40"/>
                    <a:pt x="567" y="47"/>
                    <a:pt x="573" y="49"/>
                  </a:cubicBezTo>
                  <a:cubicBezTo>
                    <a:pt x="579" y="51"/>
                    <a:pt x="586" y="50"/>
                    <a:pt x="594" y="50"/>
                  </a:cubicBezTo>
                  <a:cubicBezTo>
                    <a:pt x="602" y="50"/>
                    <a:pt x="614" y="48"/>
                    <a:pt x="620" y="49"/>
                  </a:cubicBezTo>
                  <a:cubicBezTo>
                    <a:pt x="626" y="50"/>
                    <a:pt x="630" y="55"/>
                    <a:pt x="633" y="56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84" name="Freeform 284"/>
            <p:cNvSpPr>
              <a:spLocks/>
            </p:cNvSpPr>
            <p:nvPr/>
          </p:nvSpPr>
          <p:spPr bwMode="auto">
            <a:xfrm>
              <a:off x="4896" y="54"/>
              <a:ext cx="114" cy="101"/>
            </a:xfrm>
            <a:custGeom>
              <a:avLst/>
              <a:gdLst>
                <a:gd name="T0" fmla="*/ 0 w 114"/>
                <a:gd name="T1" fmla="*/ 0 h 101"/>
                <a:gd name="T2" fmla="*/ 27 w 114"/>
                <a:gd name="T3" fmla="*/ 23 h 101"/>
                <a:gd name="T4" fmla="*/ 50 w 114"/>
                <a:gd name="T5" fmla="*/ 15 h 101"/>
                <a:gd name="T6" fmla="*/ 86 w 114"/>
                <a:gd name="T7" fmla="*/ 9 h 101"/>
                <a:gd name="T8" fmla="*/ 110 w 114"/>
                <a:gd name="T9" fmla="*/ 36 h 101"/>
                <a:gd name="T10" fmla="*/ 111 w 114"/>
                <a:gd name="T11" fmla="*/ 101 h 1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4"/>
                <a:gd name="T19" fmla="*/ 0 h 101"/>
                <a:gd name="T20" fmla="*/ 114 w 114"/>
                <a:gd name="T21" fmla="*/ 101 h 10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4" h="101">
                  <a:moveTo>
                    <a:pt x="0" y="0"/>
                  </a:moveTo>
                  <a:cubicBezTo>
                    <a:pt x="4" y="3"/>
                    <a:pt x="19" y="21"/>
                    <a:pt x="27" y="23"/>
                  </a:cubicBezTo>
                  <a:cubicBezTo>
                    <a:pt x="35" y="25"/>
                    <a:pt x="40" y="17"/>
                    <a:pt x="50" y="15"/>
                  </a:cubicBezTo>
                  <a:cubicBezTo>
                    <a:pt x="60" y="13"/>
                    <a:pt x="76" y="6"/>
                    <a:pt x="86" y="9"/>
                  </a:cubicBezTo>
                  <a:cubicBezTo>
                    <a:pt x="96" y="12"/>
                    <a:pt x="106" y="21"/>
                    <a:pt x="110" y="36"/>
                  </a:cubicBezTo>
                  <a:cubicBezTo>
                    <a:pt x="114" y="51"/>
                    <a:pt x="111" y="88"/>
                    <a:pt x="111" y="101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85" name="Freeform 285"/>
            <p:cNvSpPr>
              <a:spLocks/>
            </p:cNvSpPr>
            <p:nvPr/>
          </p:nvSpPr>
          <p:spPr bwMode="auto">
            <a:xfrm>
              <a:off x="4481" y="154"/>
              <a:ext cx="526" cy="113"/>
            </a:xfrm>
            <a:custGeom>
              <a:avLst/>
              <a:gdLst>
                <a:gd name="T0" fmla="*/ 526 w 526"/>
                <a:gd name="T1" fmla="*/ 3 h 113"/>
                <a:gd name="T2" fmla="*/ 394 w 526"/>
                <a:gd name="T3" fmla="*/ 3 h 113"/>
                <a:gd name="T4" fmla="*/ 352 w 526"/>
                <a:gd name="T5" fmla="*/ 21 h 113"/>
                <a:gd name="T6" fmla="*/ 313 w 526"/>
                <a:gd name="T7" fmla="*/ 54 h 113"/>
                <a:gd name="T8" fmla="*/ 282 w 526"/>
                <a:gd name="T9" fmla="*/ 78 h 113"/>
                <a:gd name="T10" fmla="*/ 241 w 526"/>
                <a:gd name="T11" fmla="*/ 89 h 113"/>
                <a:gd name="T12" fmla="*/ 175 w 526"/>
                <a:gd name="T13" fmla="*/ 89 h 113"/>
                <a:gd name="T14" fmla="*/ 79 w 526"/>
                <a:gd name="T15" fmla="*/ 87 h 113"/>
                <a:gd name="T16" fmla="*/ 31 w 526"/>
                <a:gd name="T17" fmla="*/ 87 h 113"/>
                <a:gd name="T18" fmla="*/ 9 w 526"/>
                <a:gd name="T19" fmla="*/ 95 h 113"/>
                <a:gd name="T20" fmla="*/ 0 w 526"/>
                <a:gd name="T21" fmla="*/ 113 h 1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26"/>
                <a:gd name="T34" fmla="*/ 0 h 113"/>
                <a:gd name="T35" fmla="*/ 526 w 526"/>
                <a:gd name="T36" fmla="*/ 113 h 11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26" h="113">
                  <a:moveTo>
                    <a:pt x="526" y="3"/>
                  </a:moveTo>
                  <a:cubicBezTo>
                    <a:pt x="504" y="3"/>
                    <a:pt x="423" y="0"/>
                    <a:pt x="394" y="3"/>
                  </a:cubicBezTo>
                  <a:cubicBezTo>
                    <a:pt x="365" y="6"/>
                    <a:pt x="365" y="13"/>
                    <a:pt x="352" y="21"/>
                  </a:cubicBezTo>
                  <a:cubicBezTo>
                    <a:pt x="339" y="29"/>
                    <a:pt x="325" y="45"/>
                    <a:pt x="313" y="54"/>
                  </a:cubicBezTo>
                  <a:cubicBezTo>
                    <a:pt x="301" y="63"/>
                    <a:pt x="294" y="72"/>
                    <a:pt x="282" y="78"/>
                  </a:cubicBezTo>
                  <a:cubicBezTo>
                    <a:pt x="270" y="84"/>
                    <a:pt x="259" y="87"/>
                    <a:pt x="241" y="89"/>
                  </a:cubicBezTo>
                  <a:cubicBezTo>
                    <a:pt x="223" y="91"/>
                    <a:pt x="202" y="89"/>
                    <a:pt x="175" y="89"/>
                  </a:cubicBezTo>
                  <a:cubicBezTo>
                    <a:pt x="148" y="89"/>
                    <a:pt x="103" y="87"/>
                    <a:pt x="79" y="87"/>
                  </a:cubicBezTo>
                  <a:cubicBezTo>
                    <a:pt x="55" y="87"/>
                    <a:pt x="43" y="86"/>
                    <a:pt x="31" y="87"/>
                  </a:cubicBezTo>
                  <a:cubicBezTo>
                    <a:pt x="19" y="88"/>
                    <a:pt x="14" y="91"/>
                    <a:pt x="9" y="95"/>
                  </a:cubicBezTo>
                  <a:cubicBezTo>
                    <a:pt x="4" y="99"/>
                    <a:pt x="2" y="109"/>
                    <a:pt x="0" y="113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86" name="Freeform 286"/>
            <p:cNvSpPr>
              <a:spLocks/>
            </p:cNvSpPr>
            <p:nvPr/>
          </p:nvSpPr>
          <p:spPr bwMode="auto">
            <a:xfrm>
              <a:off x="4815" y="185"/>
              <a:ext cx="105" cy="426"/>
            </a:xfrm>
            <a:custGeom>
              <a:avLst/>
              <a:gdLst>
                <a:gd name="T0" fmla="*/ 0 w 105"/>
                <a:gd name="T1" fmla="*/ 426 h 426"/>
                <a:gd name="T2" fmla="*/ 9 w 105"/>
                <a:gd name="T3" fmla="*/ 405 h 426"/>
                <a:gd name="T4" fmla="*/ 31 w 105"/>
                <a:gd name="T5" fmla="*/ 380 h 426"/>
                <a:gd name="T6" fmla="*/ 49 w 105"/>
                <a:gd name="T7" fmla="*/ 366 h 426"/>
                <a:gd name="T8" fmla="*/ 63 w 105"/>
                <a:gd name="T9" fmla="*/ 351 h 426"/>
                <a:gd name="T10" fmla="*/ 69 w 105"/>
                <a:gd name="T11" fmla="*/ 330 h 426"/>
                <a:gd name="T12" fmla="*/ 100 w 105"/>
                <a:gd name="T13" fmla="*/ 302 h 426"/>
                <a:gd name="T14" fmla="*/ 102 w 105"/>
                <a:gd name="T15" fmla="*/ 233 h 426"/>
                <a:gd name="T16" fmla="*/ 96 w 105"/>
                <a:gd name="T17" fmla="*/ 212 h 426"/>
                <a:gd name="T18" fmla="*/ 94 w 105"/>
                <a:gd name="T19" fmla="*/ 174 h 426"/>
                <a:gd name="T20" fmla="*/ 76 w 105"/>
                <a:gd name="T21" fmla="*/ 153 h 426"/>
                <a:gd name="T22" fmla="*/ 60 w 105"/>
                <a:gd name="T23" fmla="*/ 128 h 426"/>
                <a:gd name="T24" fmla="*/ 60 w 105"/>
                <a:gd name="T25" fmla="*/ 101 h 426"/>
                <a:gd name="T26" fmla="*/ 39 w 105"/>
                <a:gd name="T27" fmla="*/ 44 h 426"/>
                <a:gd name="T28" fmla="*/ 9 w 105"/>
                <a:gd name="T29" fmla="*/ 0 h 42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5"/>
                <a:gd name="T46" fmla="*/ 0 h 426"/>
                <a:gd name="T47" fmla="*/ 105 w 105"/>
                <a:gd name="T48" fmla="*/ 426 h 42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5" h="426">
                  <a:moveTo>
                    <a:pt x="0" y="426"/>
                  </a:moveTo>
                  <a:cubicBezTo>
                    <a:pt x="1" y="423"/>
                    <a:pt x="4" y="413"/>
                    <a:pt x="9" y="405"/>
                  </a:cubicBezTo>
                  <a:cubicBezTo>
                    <a:pt x="14" y="397"/>
                    <a:pt x="24" y="386"/>
                    <a:pt x="31" y="380"/>
                  </a:cubicBezTo>
                  <a:cubicBezTo>
                    <a:pt x="38" y="374"/>
                    <a:pt x="44" y="371"/>
                    <a:pt x="49" y="366"/>
                  </a:cubicBezTo>
                  <a:cubicBezTo>
                    <a:pt x="54" y="361"/>
                    <a:pt x="60" y="357"/>
                    <a:pt x="63" y="351"/>
                  </a:cubicBezTo>
                  <a:cubicBezTo>
                    <a:pt x="66" y="345"/>
                    <a:pt x="63" y="338"/>
                    <a:pt x="69" y="330"/>
                  </a:cubicBezTo>
                  <a:cubicBezTo>
                    <a:pt x="75" y="322"/>
                    <a:pt x="95" y="318"/>
                    <a:pt x="100" y="302"/>
                  </a:cubicBezTo>
                  <a:cubicBezTo>
                    <a:pt x="105" y="286"/>
                    <a:pt x="103" y="248"/>
                    <a:pt x="102" y="233"/>
                  </a:cubicBezTo>
                  <a:cubicBezTo>
                    <a:pt x="101" y="218"/>
                    <a:pt x="97" y="222"/>
                    <a:pt x="96" y="212"/>
                  </a:cubicBezTo>
                  <a:cubicBezTo>
                    <a:pt x="95" y="202"/>
                    <a:pt x="97" y="184"/>
                    <a:pt x="94" y="174"/>
                  </a:cubicBezTo>
                  <a:cubicBezTo>
                    <a:pt x="91" y="164"/>
                    <a:pt x="82" y="161"/>
                    <a:pt x="76" y="153"/>
                  </a:cubicBezTo>
                  <a:cubicBezTo>
                    <a:pt x="70" y="145"/>
                    <a:pt x="63" y="137"/>
                    <a:pt x="60" y="128"/>
                  </a:cubicBezTo>
                  <a:cubicBezTo>
                    <a:pt x="57" y="119"/>
                    <a:pt x="64" y="115"/>
                    <a:pt x="60" y="101"/>
                  </a:cubicBezTo>
                  <a:cubicBezTo>
                    <a:pt x="56" y="87"/>
                    <a:pt x="47" y="61"/>
                    <a:pt x="39" y="44"/>
                  </a:cubicBezTo>
                  <a:cubicBezTo>
                    <a:pt x="31" y="27"/>
                    <a:pt x="15" y="9"/>
                    <a:pt x="9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87" name="Freeform 287"/>
            <p:cNvSpPr>
              <a:spLocks/>
            </p:cNvSpPr>
            <p:nvPr/>
          </p:nvSpPr>
          <p:spPr bwMode="auto">
            <a:xfrm>
              <a:off x="4343" y="1088"/>
              <a:ext cx="147" cy="390"/>
            </a:xfrm>
            <a:custGeom>
              <a:avLst/>
              <a:gdLst>
                <a:gd name="T0" fmla="*/ 145 w 147"/>
                <a:gd name="T1" fmla="*/ 390 h 390"/>
                <a:gd name="T2" fmla="*/ 144 w 147"/>
                <a:gd name="T3" fmla="*/ 363 h 390"/>
                <a:gd name="T4" fmla="*/ 127 w 147"/>
                <a:gd name="T5" fmla="*/ 337 h 390"/>
                <a:gd name="T6" fmla="*/ 114 w 147"/>
                <a:gd name="T7" fmla="*/ 297 h 390"/>
                <a:gd name="T8" fmla="*/ 91 w 147"/>
                <a:gd name="T9" fmla="*/ 256 h 390"/>
                <a:gd name="T10" fmla="*/ 67 w 147"/>
                <a:gd name="T11" fmla="*/ 244 h 390"/>
                <a:gd name="T12" fmla="*/ 36 w 147"/>
                <a:gd name="T13" fmla="*/ 198 h 390"/>
                <a:gd name="T14" fmla="*/ 31 w 147"/>
                <a:gd name="T15" fmla="*/ 151 h 390"/>
                <a:gd name="T16" fmla="*/ 31 w 147"/>
                <a:gd name="T17" fmla="*/ 118 h 390"/>
                <a:gd name="T18" fmla="*/ 13 w 147"/>
                <a:gd name="T19" fmla="*/ 84 h 390"/>
                <a:gd name="T20" fmla="*/ 10 w 147"/>
                <a:gd name="T21" fmla="*/ 58 h 390"/>
                <a:gd name="T22" fmla="*/ 1 w 147"/>
                <a:gd name="T23" fmla="*/ 40 h 390"/>
                <a:gd name="T24" fmla="*/ 1 w 147"/>
                <a:gd name="T25" fmla="*/ 13 h 390"/>
                <a:gd name="T26" fmla="*/ 7 w 147"/>
                <a:gd name="T27" fmla="*/ 0 h 39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47"/>
                <a:gd name="T43" fmla="*/ 0 h 390"/>
                <a:gd name="T44" fmla="*/ 147 w 147"/>
                <a:gd name="T45" fmla="*/ 390 h 39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47" h="390">
                  <a:moveTo>
                    <a:pt x="145" y="390"/>
                  </a:moveTo>
                  <a:cubicBezTo>
                    <a:pt x="145" y="386"/>
                    <a:pt x="147" y="372"/>
                    <a:pt x="144" y="363"/>
                  </a:cubicBezTo>
                  <a:cubicBezTo>
                    <a:pt x="141" y="354"/>
                    <a:pt x="132" y="348"/>
                    <a:pt x="127" y="337"/>
                  </a:cubicBezTo>
                  <a:cubicBezTo>
                    <a:pt x="122" y="326"/>
                    <a:pt x="120" y="311"/>
                    <a:pt x="114" y="297"/>
                  </a:cubicBezTo>
                  <a:cubicBezTo>
                    <a:pt x="108" y="283"/>
                    <a:pt x="99" y="265"/>
                    <a:pt x="91" y="256"/>
                  </a:cubicBezTo>
                  <a:cubicBezTo>
                    <a:pt x="83" y="247"/>
                    <a:pt x="76" y="254"/>
                    <a:pt x="67" y="244"/>
                  </a:cubicBezTo>
                  <a:cubicBezTo>
                    <a:pt x="58" y="234"/>
                    <a:pt x="42" y="213"/>
                    <a:pt x="36" y="198"/>
                  </a:cubicBezTo>
                  <a:cubicBezTo>
                    <a:pt x="30" y="183"/>
                    <a:pt x="32" y="164"/>
                    <a:pt x="31" y="151"/>
                  </a:cubicBezTo>
                  <a:cubicBezTo>
                    <a:pt x="30" y="138"/>
                    <a:pt x="34" y="129"/>
                    <a:pt x="31" y="118"/>
                  </a:cubicBezTo>
                  <a:cubicBezTo>
                    <a:pt x="28" y="107"/>
                    <a:pt x="16" y="94"/>
                    <a:pt x="13" y="84"/>
                  </a:cubicBezTo>
                  <a:cubicBezTo>
                    <a:pt x="10" y="74"/>
                    <a:pt x="12" y="65"/>
                    <a:pt x="10" y="58"/>
                  </a:cubicBezTo>
                  <a:cubicBezTo>
                    <a:pt x="8" y="51"/>
                    <a:pt x="2" y="47"/>
                    <a:pt x="1" y="40"/>
                  </a:cubicBezTo>
                  <a:cubicBezTo>
                    <a:pt x="0" y="33"/>
                    <a:pt x="0" y="20"/>
                    <a:pt x="1" y="13"/>
                  </a:cubicBezTo>
                  <a:cubicBezTo>
                    <a:pt x="2" y="6"/>
                    <a:pt x="6" y="3"/>
                    <a:pt x="7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88" name="Freeform 288"/>
            <p:cNvSpPr>
              <a:spLocks/>
            </p:cNvSpPr>
            <p:nvPr/>
          </p:nvSpPr>
          <p:spPr bwMode="auto">
            <a:xfrm>
              <a:off x="4280" y="741"/>
              <a:ext cx="208" cy="345"/>
            </a:xfrm>
            <a:custGeom>
              <a:avLst/>
              <a:gdLst>
                <a:gd name="T0" fmla="*/ 208 w 208"/>
                <a:gd name="T1" fmla="*/ 0 h 345"/>
                <a:gd name="T2" fmla="*/ 187 w 208"/>
                <a:gd name="T3" fmla="*/ 7 h 345"/>
                <a:gd name="T4" fmla="*/ 181 w 208"/>
                <a:gd name="T5" fmla="*/ 22 h 345"/>
                <a:gd name="T6" fmla="*/ 135 w 208"/>
                <a:gd name="T7" fmla="*/ 19 h 345"/>
                <a:gd name="T8" fmla="*/ 109 w 208"/>
                <a:gd name="T9" fmla="*/ 27 h 345"/>
                <a:gd name="T10" fmla="*/ 61 w 208"/>
                <a:gd name="T11" fmla="*/ 27 h 345"/>
                <a:gd name="T12" fmla="*/ 43 w 208"/>
                <a:gd name="T13" fmla="*/ 52 h 345"/>
                <a:gd name="T14" fmla="*/ 37 w 208"/>
                <a:gd name="T15" fmla="*/ 70 h 345"/>
                <a:gd name="T16" fmla="*/ 16 w 208"/>
                <a:gd name="T17" fmla="*/ 91 h 345"/>
                <a:gd name="T18" fmla="*/ 1 w 208"/>
                <a:gd name="T19" fmla="*/ 117 h 345"/>
                <a:gd name="T20" fmla="*/ 7 w 208"/>
                <a:gd name="T21" fmla="*/ 148 h 345"/>
                <a:gd name="T22" fmla="*/ 24 w 208"/>
                <a:gd name="T23" fmla="*/ 154 h 345"/>
                <a:gd name="T24" fmla="*/ 31 w 208"/>
                <a:gd name="T25" fmla="*/ 204 h 345"/>
                <a:gd name="T26" fmla="*/ 37 w 208"/>
                <a:gd name="T27" fmla="*/ 231 h 345"/>
                <a:gd name="T28" fmla="*/ 37 w 208"/>
                <a:gd name="T29" fmla="*/ 294 h 345"/>
                <a:gd name="T30" fmla="*/ 42 w 208"/>
                <a:gd name="T31" fmla="*/ 334 h 345"/>
                <a:gd name="T32" fmla="*/ 69 w 208"/>
                <a:gd name="T33" fmla="*/ 345 h 34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08"/>
                <a:gd name="T52" fmla="*/ 0 h 345"/>
                <a:gd name="T53" fmla="*/ 208 w 208"/>
                <a:gd name="T54" fmla="*/ 345 h 34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08" h="345">
                  <a:moveTo>
                    <a:pt x="208" y="0"/>
                  </a:moveTo>
                  <a:cubicBezTo>
                    <a:pt x="205" y="1"/>
                    <a:pt x="191" y="3"/>
                    <a:pt x="187" y="7"/>
                  </a:cubicBezTo>
                  <a:cubicBezTo>
                    <a:pt x="183" y="11"/>
                    <a:pt x="190" y="20"/>
                    <a:pt x="181" y="22"/>
                  </a:cubicBezTo>
                  <a:cubicBezTo>
                    <a:pt x="172" y="24"/>
                    <a:pt x="147" y="18"/>
                    <a:pt x="135" y="19"/>
                  </a:cubicBezTo>
                  <a:cubicBezTo>
                    <a:pt x="123" y="20"/>
                    <a:pt x="121" y="26"/>
                    <a:pt x="109" y="27"/>
                  </a:cubicBezTo>
                  <a:cubicBezTo>
                    <a:pt x="97" y="28"/>
                    <a:pt x="72" y="23"/>
                    <a:pt x="61" y="27"/>
                  </a:cubicBezTo>
                  <a:cubicBezTo>
                    <a:pt x="50" y="31"/>
                    <a:pt x="47" y="45"/>
                    <a:pt x="43" y="52"/>
                  </a:cubicBezTo>
                  <a:cubicBezTo>
                    <a:pt x="39" y="59"/>
                    <a:pt x="41" y="64"/>
                    <a:pt x="37" y="70"/>
                  </a:cubicBezTo>
                  <a:cubicBezTo>
                    <a:pt x="33" y="76"/>
                    <a:pt x="22" y="83"/>
                    <a:pt x="16" y="91"/>
                  </a:cubicBezTo>
                  <a:cubicBezTo>
                    <a:pt x="10" y="99"/>
                    <a:pt x="2" y="108"/>
                    <a:pt x="1" y="117"/>
                  </a:cubicBezTo>
                  <a:cubicBezTo>
                    <a:pt x="0" y="126"/>
                    <a:pt x="3" y="142"/>
                    <a:pt x="7" y="148"/>
                  </a:cubicBezTo>
                  <a:cubicBezTo>
                    <a:pt x="11" y="154"/>
                    <a:pt x="20" y="145"/>
                    <a:pt x="24" y="154"/>
                  </a:cubicBezTo>
                  <a:cubicBezTo>
                    <a:pt x="28" y="163"/>
                    <a:pt x="29" y="191"/>
                    <a:pt x="31" y="204"/>
                  </a:cubicBezTo>
                  <a:cubicBezTo>
                    <a:pt x="33" y="217"/>
                    <a:pt x="36" y="216"/>
                    <a:pt x="37" y="231"/>
                  </a:cubicBezTo>
                  <a:cubicBezTo>
                    <a:pt x="38" y="246"/>
                    <a:pt x="36" y="277"/>
                    <a:pt x="37" y="294"/>
                  </a:cubicBezTo>
                  <a:cubicBezTo>
                    <a:pt x="38" y="311"/>
                    <a:pt x="37" y="326"/>
                    <a:pt x="42" y="334"/>
                  </a:cubicBezTo>
                  <a:cubicBezTo>
                    <a:pt x="47" y="342"/>
                    <a:pt x="64" y="343"/>
                    <a:pt x="69" y="345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89" name="Freeform 289"/>
            <p:cNvSpPr>
              <a:spLocks/>
            </p:cNvSpPr>
            <p:nvPr/>
          </p:nvSpPr>
          <p:spPr bwMode="auto">
            <a:xfrm>
              <a:off x="4354" y="759"/>
              <a:ext cx="157" cy="329"/>
            </a:xfrm>
            <a:custGeom>
              <a:avLst/>
              <a:gdLst>
                <a:gd name="T0" fmla="*/ 0 w 157"/>
                <a:gd name="T1" fmla="*/ 329 h 329"/>
                <a:gd name="T2" fmla="*/ 72 w 157"/>
                <a:gd name="T3" fmla="*/ 320 h 329"/>
                <a:gd name="T4" fmla="*/ 87 w 157"/>
                <a:gd name="T5" fmla="*/ 287 h 329"/>
                <a:gd name="T6" fmla="*/ 118 w 157"/>
                <a:gd name="T7" fmla="*/ 239 h 329"/>
                <a:gd name="T8" fmla="*/ 144 w 157"/>
                <a:gd name="T9" fmla="*/ 218 h 329"/>
                <a:gd name="T10" fmla="*/ 150 w 157"/>
                <a:gd name="T11" fmla="*/ 186 h 329"/>
                <a:gd name="T12" fmla="*/ 118 w 157"/>
                <a:gd name="T13" fmla="*/ 165 h 329"/>
                <a:gd name="T14" fmla="*/ 118 w 157"/>
                <a:gd name="T15" fmla="*/ 128 h 329"/>
                <a:gd name="T16" fmla="*/ 150 w 157"/>
                <a:gd name="T17" fmla="*/ 123 h 329"/>
                <a:gd name="T18" fmla="*/ 154 w 157"/>
                <a:gd name="T19" fmla="*/ 95 h 329"/>
                <a:gd name="T20" fmla="*/ 151 w 157"/>
                <a:gd name="T21" fmla="*/ 38 h 329"/>
                <a:gd name="T22" fmla="*/ 118 w 157"/>
                <a:gd name="T23" fmla="*/ 0 h 32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57"/>
                <a:gd name="T37" fmla="*/ 0 h 329"/>
                <a:gd name="T38" fmla="*/ 157 w 157"/>
                <a:gd name="T39" fmla="*/ 329 h 32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57" h="329">
                  <a:moveTo>
                    <a:pt x="0" y="329"/>
                  </a:moveTo>
                  <a:cubicBezTo>
                    <a:pt x="12" y="328"/>
                    <a:pt x="58" y="327"/>
                    <a:pt x="72" y="320"/>
                  </a:cubicBezTo>
                  <a:cubicBezTo>
                    <a:pt x="86" y="313"/>
                    <a:pt x="79" y="300"/>
                    <a:pt x="87" y="287"/>
                  </a:cubicBezTo>
                  <a:cubicBezTo>
                    <a:pt x="95" y="274"/>
                    <a:pt x="108" y="250"/>
                    <a:pt x="118" y="239"/>
                  </a:cubicBezTo>
                  <a:cubicBezTo>
                    <a:pt x="128" y="228"/>
                    <a:pt x="139" y="227"/>
                    <a:pt x="144" y="218"/>
                  </a:cubicBezTo>
                  <a:cubicBezTo>
                    <a:pt x="149" y="209"/>
                    <a:pt x="154" y="195"/>
                    <a:pt x="150" y="186"/>
                  </a:cubicBezTo>
                  <a:cubicBezTo>
                    <a:pt x="146" y="177"/>
                    <a:pt x="123" y="175"/>
                    <a:pt x="118" y="165"/>
                  </a:cubicBezTo>
                  <a:cubicBezTo>
                    <a:pt x="113" y="155"/>
                    <a:pt x="113" y="135"/>
                    <a:pt x="118" y="128"/>
                  </a:cubicBezTo>
                  <a:cubicBezTo>
                    <a:pt x="123" y="121"/>
                    <a:pt x="144" y="128"/>
                    <a:pt x="150" y="123"/>
                  </a:cubicBezTo>
                  <a:cubicBezTo>
                    <a:pt x="156" y="118"/>
                    <a:pt x="154" y="109"/>
                    <a:pt x="154" y="95"/>
                  </a:cubicBezTo>
                  <a:cubicBezTo>
                    <a:pt x="154" y="81"/>
                    <a:pt x="157" y="54"/>
                    <a:pt x="151" y="38"/>
                  </a:cubicBezTo>
                  <a:cubicBezTo>
                    <a:pt x="145" y="22"/>
                    <a:pt x="125" y="8"/>
                    <a:pt x="118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90" name="Freeform 290"/>
            <p:cNvSpPr>
              <a:spLocks/>
            </p:cNvSpPr>
            <p:nvPr/>
          </p:nvSpPr>
          <p:spPr bwMode="auto">
            <a:xfrm>
              <a:off x="4300" y="881"/>
              <a:ext cx="177" cy="38"/>
            </a:xfrm>
            <a:custGeom>
              <a:avLst/>
              <a:gdLst>
                <a:gd name="T0" fmla="*/ 0 w 177"/>
                <a:gd name="T1" fmla="*/ 14 h 38"/>
                <a:gd name="T2" fmla="*/ 27 w 177"/>
                <a:gd name="T3" fmla="*/ 14 h 38"/>
                <a:gd name="T4" fmla="*/ 36 w 177"/>
                <a:gd name="T5" fmla="*/ 35 h 38"/>
                <a:gd name="T6" fmla="*/ 66 w 177"/>
                <a:gd name="T7" fmla="*/ 35 h 38"/>
                <a:gd name="T8" fmla="*/ 84 w 177"/>
                <a:gd name="T9" fmla="*/ 27 h 38"/>
                <a:gd name="T10" fmla="*/ 89 w 177"/>
                <a:gd name="T11" fmla="*/ 8 h 38"/>
                <a:gd name="T12" fmla="*/ 108 w 177"/>
                <a:gd name="T13" fmla="*/ 3 h 38"/>
                <a:gd name="T14" fmla="*/ 152 w 177"/>
                <a:gd name="T15" fmla="*/ 0 h 38"/>
                <a:gd name="T16" fmla="*/ 177 w 177"/>
                <a:gd name="T17" fmla="*/ 2 h 3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7"/>
                <a:gd name="T28" fmla="*/ 0 h 38"/>
                <a:gd name="T29" fmla="*/ 177 w 177"/>
                <a:gd name="T30" fmla="*/ 38 h 3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7" h="38">
                  <a:moveTo>
                    <a:pt x="0" y="14"/>
                  </a:moveTo>
                  <a:cubicBezTo>
                    <a:pt x="4" y="14"/>
                    <a:pt x="21" y="11"/>
                    <a:pt x="27" y="14"/>
                  </a:cubicBezTo>
                  <a:cubicBezTo>
                    <a:pt x="33" y="17"/>
                    <a:pt x="30" y="32"/>
                    <a:pt x="36" y="35"/>
                  </a:cubicBezTo>
                  <a:cubicBezTo>
                    <a:pt x="42" y="38"/>
                    <a:pt x="58" y="36"/>
                    <a:pt x="66" y="35"/>
                  </a:cubicBezTo>
                  <a:cubicBezTo>
                    <a:pt x="74" y="34"/>
                    <a:pt x="80" y="31"/>
                    <a:pt x="84" y="27"/>
                  </a:cubicBezTo>
                  <a:cubicBezTo>
                    <a:pt x="88" y="23"/>
                    <a:pt x="85" y="12"/>
                    <a:pt x="89" y="8"/>
                  </a:cubicBezTo>
                  <a:cubicBezTo>
                    <a:pt x="93" y="4"/>
                    <a:pt x="98" y="4"/>
                    <a:pt x="108" y="3"/>
                  </a:cubicBezTo>
                  <a:cubicBezTo>
                    <a:pt x="118" y="2"/>
                    <a:pt x="141" y="0"/>
                    <a:pt x="152" y="0"/>
                  </a:cubicBezTo>
                  <a:cubicBezTo>
                    <a:pt x="163" y="0"/>
                    <a:pt x="172" y="2"/>
                    <a:pt x="177" y="2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91" name="Freeform 291"/>
            <p:cNvSpPr>
              <a:spLocks/>
            </p:cNvSpPr>
            <p:nvPr/>
          </p:nvSpPr>
          <p:spPr bwMode="auto">
            <a:xfrm>
              <a:off x="4341" y="265"/>
              <a:ext cx="180" cy="502"/>
            </a:xfrm>
            <a:custGeom>
              <a:avLst/>
              <a:gdLst>
                <a:gd name="T0" fmla="*/ 6 w 180"/>
                <a:gd name="T1" fmla="*/ 502 h 502"/>
                <a:gd name="T2" fmla="*/ 0 w 180"/>
                <a:gd name="T3" fmla="*/ 462 h 502"/>
                <a:gd name="T4" fmla="*/ 6 w 180"/>
                <a:gd name="T5" fmla="*/ 408 h 502"/>
                <a:gd name="T6" fmla="*/ 18 w 180"/>
                <a:gd name="T7" fmla="*/ 384 h 502"/>
                <a:gd name="T8" fmla="*/ 39 w 180"/>
                <a:gd name="T9" fmla="*/ 330 h 502"/>
                <a:gd name="T10" fmla="*/ 53 w 180"/>
                <a:gd name="T11" fmla="*/ 286 h 502"/>
                <a:gd name="T12" fmla="*/ 77 w 180"/>
                <a:gd name="T13" fmla="*/ 249 h 502"/>
                <a:gd name="T14" fmla="*/ 131 w 180"/>
                <a:gd name="T15" fmla="*/ 205 h 502"/>
                <a:gd name="T16" fmla="*/ 167 w 180"/>
                <a:gd name="T17" fmla="*/ 165 h 502"/>
                <a:gd name="T18" fmla="*/ 179 w 180"/>
                <a:gd name="T19" fmla="*/ 145 h 502"/>
                <a:gd name="T20" fmla="*/ 171 w 180"/>
                <a:gd name="T21" fmla="*/ 118 h 502"/>
                <a:gd name="T22" fmla="*/ 149 w 180"/>
                <a:gd name="T23" fmla="*/ 112 h 502"/>
                <a:gd name="T24" fmla="*/ 131 w 180"/>
                <a:gd name="T25" fmla="*/ 103 h 502"/>
                <a:gd name="T26" fmla="*/ 131 w 180"/>
                <a:gd name="T27" fmla="*/ 84 h 502"/>
                <a:gd name="T28" fmla="*/ 138 w 180"/>
                <a:gd name="T29" fmla="*/ 55 h 502"/>
                <a:gd name="T30" fmla="*/ 144 w 180"/>
                <a:gd name="T31" fmla="*/ 30 h 502"/>
                <a:gd name="T32" fmla="*/ 140 w 180"/>
                <a:gd name="T33" fmla="*/ 0 h 50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80"/>
                <a:gd name="T52" fmla="*/ 0 h 502"/>
                <a:gd name="T53" fmla="*/ 180 w 180"/>
                <a:gd name="T54" fmla="*/ 502 h 50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80" h="502">
                  <a:moveTo>
                    <a:pt x="6" y="502"/>
                  </a:moveTo>
                  <a:cubicBezTo>
                    <a:pt x="5" y="495"/>
                    <a:pt x="0" y="478"/>
                    <a:pt x="0" y="462"/>
                  </a:cubicBezTo>
                  <a:cubicBezTo>
                    <a:pt x="0" y="446"/>
                    <a:pt x="3" y="421"/>
                    <a:pt x="6" y="408"/>
                  </a:cubicBezTo>
                  <a:cubicBezTo>
                    <a:pt x="9" y="395"/>
                    <a:pt x="13" y="397"/>
                    <a:pt x="18" y="384"/>
                  </a:cubicBezTo>
                  <a:cubicBezTo>
                    <a:pt x="23" y="371"/>
                    <a:pt x="33" y="346"/>
                    <a:pt x="39" y="330"/>
                  </a:cubicBezTo>
                  <a:cubicBezTo>
                    <a:pt x="45" y="314"/>
                    <a:pt x="47" y="299"/>
                    <a:pt x="53" y="286"/>
                  </a:cubicBezTo>
                  <a:cubicBezTo>
                    <a:pt x="59" y="273"/>
                    <a:pt x="64" y="262"/>
                    <a:pt x="77" y="249"/>
                  </a:cubicBezTo>
                  <a:cubicBezTo>
                    <a:pt x="90" y="236"/>
                    <a:pt x="116" y="219"/>
                    <a:pt x="131" y="205"/>
                  </a:cubicBezTo>
                  <a:cubicBezTo>
                    <a:pt x="146" y="191"/>
                    <a:pt x="159" y="175"/>
                    <a:pt x="167" y="165"/>
                  </a:cubicBezTo>
                  <a:cubicBezTo>
                    <a:pt x="175" y="155"/>
                    <a:pt x="178" y="153"/>
                    <a:pt x="179" y="145"/>
                  </a:cubicBezTo>
                  <a:cubicBezTo>
                    <a:pt x="180" y="137"/>
                    <a:pt x="176" y="124"/>
                    <a:pt x="171" y="118"/>
                  </a:cubicBezTo>
                  <a:cubicBezTo>
                    <a:pt x="166" y="112"/>
                    <a:pt x="156" y="114"/>
                    <a:pt x="149" y="112"/>
                  </a:cubicBezTo>
                  <a:cubicBezTo>
                    <a:pt x="142" y="110"/>
                    <a:pt x="134" y="108"/>
                    <a:pt x="131" y="103"/>
                  </a:cubicBezTo>
                  <a:cubicBezTo>
                    <a:pt x="128" y="98"/>
                    <a:pt x="130" y="92"/>
                    <a:pt x="131" y="84"/>
                  </a:cubicBezTo>
                  <a:cubicBezTo>
                    <a:pt x="132" y="76"/>
                    <a:pt x="136" y="64"/>
                    <a:pt x="138" y="55"/>
                  </a:cubicBezTo>
                  <a:cubicBezTo>
                    <a:pt x="140" y="46"/>
                    <a:pt x="144" y="39"/>
                    <a:pt x="144" y="30"/>
                  </a:cubicBezTo>
                  <a:cubicBezTo>
                    <a:pt x="144" y="21"/>
                    <a:pt x="141" y="6"/>
                    <a:pt x="140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92" name="Freeform 292"/>
            <p:cNvSpPr>
              <a:spLocks/>
            </p:cNvSpPr>
            <p:nvPr/>
          </p:nvSpPr>
          <p:spPr bwMode="auto">
            <a:xfrm>
              <a:off x="2502" y="1081"/>
              <a:ext cx="106" cy="154"/>
            </a:xfrm>
            <a:custGeom>
              <a:avLst/>
              <a:gdLst>
                <a:gd name="T0" fmla="*/ 46 w 106"/>
                <a:gd name="T1" fmla="*/ 154 h 154"/>
                <a:gd name="T2" fmla="*/ 76 w 106"/>
                <a:gd name="T3" fmla="*/ 141 h 154"/>
                <a:gd name="T4" fmla="*/ 78 w 106"/>
                <a:gd name="T5" fmla="*/ 103 h 154"/>
                <a:gd name="T6" fmla="*/ 88 w 106"/>
                <a:gd name="T7" fmla="*/ 73 h 154"/>
                <a:gd name="T8" fmla="*/ 97 w 106"/>
                <a:gd name="T9" fmla="*/ 48 h 154"/>
                <a:gd name="T10" fmla="*/ 99 w 106"/>
                <a:gd name="T11" fmla="*/ 28 h 154"/>
                <a:gd name="T12" fmla="*/ 57 w 106"/>
                <a:gd name="T13" fmla="*/ 6 h 154"/>
                <a:gd name="T14" fmla="*/ 0 w 106"/>
                <a:gd name="T15" fmla="*/ 63 h 15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6"/>
                <a:gd name="T25" fmla="*/ 0 h 154"/>
                <a:gd name="T26" fmla="*/ 106 w 106"/>
                <a:gd name="T27" fmla="*/ 154 h 15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6" h="154">
                  <a:moveTo>
                    <a:pt x="46" y="154"/>
                  </a:moveTo>
                  <a:cubicBezTo>
                    <a:pt x="51" y="152"/>
                    <a:pt x="71" y="149"/>
                    <a:pt x="76" y="141"/>
                  </a:cubicBezTo>
                  <a:cubicBezTo>
                    <a:pt x="81" y="133"/>
                    <a:pt x="76" y="114"/>
                    <a:pt x="78" y="103"/>
                  </a:cubicBezTo>
                  <a:cubicBezTo>
                    <a:pt x="80" y="92"/>
                    <a:pt x="85" y="82"/>
                    <a:pt x="88" y="73"/>
                  </a:cubicBezTo>
                  <a:cubicBezTo>
                    <a:pt x="91" y="64"/>
                    <a:pt x="95" y="55"/>
                    <a:pt x="97" y="48"/>
                  </a:cubicBezTo>
                  <a:cubicBezTo>
                    <a:pt x="99" y="41"/>
                    <a:pt x="106" y="35"/>
                    <a:pt x="99" y="28"/>
                  </a:cubicBezTo>
                  <a:cubicBezTo>
                    <a:pt x="92" y="21"/>
                    <a:pt x="73" y="0"/>
                    <a:pt x="57" y="6"/>
                  </a:cubicBezTo>
                  <a:cubicBezTo>
                    <a:pt x="41" y="12"/>
                    <a:pt x="12" y="51"/>
                    <a:pt x="0" y="63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93" name="Freeform 293"/>
            <p:cNvSpPr>
              <a:spLocks/>
            </p:cNvSpPr>
            <p:nvPr/>
          </p:nvSpPr>
          <p:spPr bwMode="auto">
            <a:xfrm>
              <a:off x="2561" y="1233"/>
              <a:ext cx="450" cy="33"/>
            </a:xfrm>
            <a:custGeom>
              <a:avLst/>
              <a:gdLst>
                <a:gd name="T0" fmla="*/ 0 w 450"/>
                <a:gd name="T1" fmla="*/ 33 h 33"/>
                <a:gd name="T2" fmla="*/ 54 w 450"/>
                <a:gd name="T3" fmla="*/ 17 h 33"/>
                <a:gd name="T4" fmla="*/ 87 w 450"/>
                <a:gd name="T5" fmla="*/ 2 h 33"/>
                <a:gd name="T6" fmla="*/ 162 w 450"/>
                <a:gd name="T7" fmla="*/ 2 h 33"/>
                <a:gd name="T8" fmla="*/ 213 w 450"/>
                <a:gd name="T9" fmla="*/ 2 h 33"/>
                <a:gd name="T10" fmla="*/ 239 w 450"/>
                <a:gd name="T11" fmla="*/ 9 h 33"/>
                <a:gd name="T12" fmla="*/ 270 w 450"/>
                <a:gd name="T13" fmla="*/ 2 h 33"/>
                <a:gd name="T14" fmla="*/ 450 w 450"/>
                <a:gd name="T15" fmla="*/ 2 h 3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50"/>
                <a:gd name="T25" fmla="*/ 0 h 33"/>
                <a:gd name="T26" fmla="*/ 450 w 450"/>
                <a:gd name="T27" fmla="*/ 33 h 3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50" h="33">
                  <a:moveTo>
                    <a:pt x="0" y="33"/>
                  </a:moveTo>
                  <a:cubicBezTo>
                    <a:pt x="9" y="30"/>
                    <a:pt x="40" y="22"/>
                    <a:pt x="54" y="17"/>
                  </a:cubicBezTo>
                  <a:cubicBezTo>
                    <a:pt x="68" y="12"/>
                    <a:pt x="69" y="4"/>
                    <a:pt x="87" y="2"/>
                  </a:cubicBezTo>
                  <a:cubicBezTo>
                    <a:pt x="105" y="0"/>
                    <a:pt x="141" y="2"/>
                    <a:pt x="162" y="2"/>
                  </a:cubicBezTo>
                  <a:cubicBezTo>
                    <a:pt x="183" y="2"/>
                    <a:pt x="200" y="1"/>
                    <a:pt x="213" y="2"/>
                  </a:cubicBezTo>
                  <a:cubicBezTo>
                    <a:pt x="226" y="3"/>
                    <a:pt x="230" y="9"/>
                    <a:pt x="239" y="9"/>
                  </a:cubicBezTo>
                  <a:cubicBezTo>
                    <a:pt x="248" y="9"/>
                    <a:pt x="235" y="3"/>
                    <a:pt x="270" y="2"/>
                  </a:cubicBezTo>
                  <a:cubicBezTo>
                    <a:pt x="305" y="1"/>
                    <a:pt x="413" y="2"/>
                    <a:pt x="450" y="2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94" name="Freeform 294"/>
            <p:cNvSpPr>
              <a:spLocks/>
            </p:cNvSpPr>
            <p:nvPr/>
          </p:nvSpPr>
          <p:spPr bwMode="auto">
            <a:xfrm>
              <a:off x="3015" y="1235"/>
              <a:ext cx="778" cy="554"/>
            </a:xfrm>
            <a:custGeom>
              <a:avLst/>
              <a:gdLst>
                <a:gd name="T0" fmla="*/ 0 w 778"/>
                <a:gd name="T1" fmla="*/ 0 h 554"/>
                <a:gd name="T2" fmla="*/ 13 w 778"/>
                <a:gd name="T3" fmla="*/ 60 h 554"/>
                <a:gd name="T4" fmla="*/ 33 w 778"/>
                <a:gd name="T5" fmla="*/ 92 h 554"/>
                <a:gd name="T6" fmla="*/ 51 w 778"/>
                <a:gd name="T7" fmla="*/ 144 h 554"/>
                <a:gd name="T8" fmla="*/ 60 w 778"/>
                <a:gd name="T9" fmla="*/ 173 h 554"/>
                <a:gd name="T10" fmla="*/ 99 w 778"/>
                <a:gd name="T11" fmla="*/ 224 h 554"/>
                <a:gd name="T12" fmla="*/ 136 w 778"/>
                <a:gd name="T13" fmla="*/ 230 h 554"/>
                <a:gd name="T14" fmla="*/ 186 w 778"/>
                <a:gd name="T15" fmla="*/ 225 h 554"/>
                <a:gd name="T16" fmla="*/ 207 w 778"/>
                <a:gd name="T17" fmla="*/ 216 h 554"/>
                <a:gd name="T18" fmla="*/ 228 w 778"/>
                <a:gd name="T19" fmla="*/ 218 h 554"/>
                <a:gd name="T20" fmla="*/ 240 w 778"/>
                <a:gd name="T21" fmla="*/ 224 h 554"/>
                <a:gd name="T22" fmla="*/ 289 w 778"/>
                <a:gd name="T23" fmla="*/ 216 h 554"/>
                <a:gd name="T24" fmla="*/ 312 w 778"/>
                <a:gd name="T25" fmla="*/ 137 h 554"/>
                <a:gd name="T26" fmla="*/ 378 w 778"/>
                <a:gd name="T27" fmla="*/ 129 h 554"/>
                <a:gd name="T28" fmla="*/ 396 w 778"/>
                <a:gd name="T29" fmla="*/ 107 h 554"/>
                <a:gd name="T30" fmla="*/ 424 w 778"/>
                <a:gd name="T31" fmla="*/ 107 h 554"/>
                <a:gd name="T32" fmla="*/ 432 w 778"/>
                <a:gd name="T33" fmla="*/ 147 h 554"/>
                <a:gd name="T34" fmla="*/ 534 w 778"/>
                <a:gd name="T35" fmla="*/ 152 h 554"/>
                <a:gd name="T36" fmla="*/ 549 w 778"/>
                <a:gd name="T37" fmla="*/ 156 h 554"/>
                <a:gd name="T38" fmla="*/ 555 w 778"/>
                <a:gd name="T39" fmla="*/ 188 h 554"/>
                <a:gd name="T40" fmla="*/ 547 w 778"/>
                <a:gd name="T41" fmla="*/ 230 h 554"/>
                <a:gd name="T42" fmla="*/ 561 w 778"/>
                <a:gd name="T43" fmla="*/ 242 h 554"/>
                <a:gd name="T44" fmla="*/ 559 w 778"/>
                <a:gd name="T45" fmla="*/ 309 h 554"/>
                <a:gd name="T46" fmla="*/ 553 w 778"/>
                <a:gd name="T47" fmla="*/ 350 h 554"/>
                <a:gd name="T48" fmla="*/ 553 w 778"/>
                <a:gd name="T49" fmla="*/ 386 h 554"/>
                <a:gd name="T50" fmla="*/ 573 w 778"/>
                <a:gd name="T51" fmla="*/ 411 h 554"/>
                <a:gd name="T52" fmla="*/ 598 w 778"/>
                <a:gd name="T53" fmla="*/ 429 h 554"/>
                <a:gd name="T54" fmla="*/ 601 w 778"/>
                <a:gd name="T55" fmla="*/ 507 h 554"/>
                <a:gd name="T56" fmla="*/ 586 w 778"/>
                <a:gd name="T57" fmla="*/ 513 h 554"/>
                <a:gd name="T58" fmla="*/ 592 w 778"/>
                <a:gd name="T59" fmla="*/ 548 h 554"/>
                <a:gd name="T60" fmla="*/ 613 w 778"/>
                <a:gd name="T61" fmla="*/ 551 h 554"/>
                <a:gd name="T62" fmla="*/ 624 w 778"/>
                <a:gd name="T63" fmla="*/ 536 h 554"/>
                <a:gd name="T64" fmla="*/ 642 w 778"/>
                <a:gd name="T65" fmla="*/ 537 h 554"/>
                <a:gd name="T66" fmla="*/ 669 w 778"/>
                <a:gd name="T67" fmla="*/ 540 h 554"/>
                <a:gd name="T68" fmla="*/ 699 w 778"/>
                <a:gd name="T69" fmla="*/ 540 h 554"/>
                <a:gd name="T70" fmla="*/ 711 w 778"/>
                <a:gd name="T71" fmla="*/ 528 h 554"/>
                <a:gd name="T72" fmla="*/ 733 w 778"/>
                <a:gd name="T73" fmla="*/ 525 h 554"/>
                <a:gd name="T74" fmla="*/ 778 w 778"/>
                <a:gd name="T75" fmla="*/ 524 h 5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78"/>
                <a:gd name="T115" fmla="*/ 0 h 554"/>
                <a:gd name="T116" fmla="*/ 778 w 778"/>
                <a:gd name="T117" fmla="*/ 554 h 5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78" h="554">
                  <a:moveTo>
                    <a:pt x="0" y="0"/>
                  </a:moveTo>
                  <a:cubicBezTo>
                    <a:pt x="2" y="10"/>
                    <a:pt x="8" y="45"/>
                    <a:pt x="13" y="60"/>
                  </a:cubicBezTo>
                  <a:cubicBezTo>
                    <a:pt x="18" y="75"/>
                    <a:pt x="27" y="78"/>
                    <a:pt x="33" y="92"/>
                  </a:cubicBezTo>
                  <a:cubicBezTo>
                    <a:pt x="39" y="106"/>
                    <a:pt x="47" y="131"/>
                    <a:pt x="51" y="144"/>
                  </a:cubicBezTo>
                  <a:cubicBezTo>
                    <a:pt x="55" y="157"/>
                    <a:pt x="52" y="160"/>
                    <a:pt x="60" y="173"/>
                  </a:cubicBezTo>
                  <a:cubicBezTo>
                    <a:pt x="68" y="186"/>
                    <a:pt x="86" y="215"/>
                    <a:pt x="99" y="224"/>
                  </a:cubicBezTo>
                  <a:cubicBezTo>
                    <a:pt x="112" y="233"/>
                    <a:pt x="122" y="230"/>
                    <a:pt x="136" y="230"/>
                  </a:cubicBezTo>
                  <a:cubicBezTo>
                    <a:pt x="150" y="230"/>
                    <a:pt x="174" y="227"/>
                    <a:pt x="186" y="225"/>
                  </a:cubicBezTo>
                  <a:cubicBezTo>
                    <a:pt x="198" y="223"/>
                    <a:pt x="200" y="217"/>
                    <a:pt x="207" y="216"/>
                  </a:cubicBezTo>
                  <a:cubicBezTo>
                    <a:pt x="214" y="215"/>
                    <a:pt x="223" y="217"/>
                    <a:pt x="228" y="218"/>
                  </a:cubicBezTo>
                  <a:cubicBezTo>
                    <a:pt x="233" y="219"/>
                    <a:pt x="230" y="224"/>
                    <a:pt x="240" y="224"/>
                  </a:cubicBezTo>
                  <a:cubicBezTo>
                    <a:pt x="250" y="224"/>
                    <a:pt x="277" y="230"/>
                    <a:pt x="289" y="216"/>
                  </a:cubicBezTo>
                  <a:cubicBezTo>
                    <a:pt x="301" y="202"/>
                    <a:pt x="297" y="152"/>
                    <a:pt x="312" y="137"/>
                  </a:cubicBezTo>
                  <a:cubicBezTo>
                    <a:pt x="327" y="122"/>
                    <a:pt x="364" y="134"/>
                    <a:pt x="378" y="129"/>
                  </a:cubicBezTo>
                  <a:cubicBezTo>
                    <a:pt x="392" y="124"/>
                    <a:pt x="389" y="111"/>
                    <a:pt x="396" y="107"/>
                  </a:cubicBezTo>
                  <a:cubicBezTo>
                    <a:pt x="403" y="103"/>
                    <a:pt x="418" y="100"/>
                    <a:pt x="424" y="107"/>
                  </a:cubicBezTo>
                  <a:cubicBezTo>
                    <a:pt x="430" y="114"/>
                    <a:pt x="414" y="140"/>
                    <a:pt x="432" y="147"/>
                  </a:cubicBezTo>
                  <a:cubicBezTo>
                    <a:pt x="450" y="154"/>
                    <a:pt x="515" y="151"/>
                    <a:pt x="534" y="152"/>
                  </a:cubicBezTo>
                  <a:cubicBezTo>
                    <a:pt x="553" y="153"/>
                    <a:pt x="546" y="150"/>
                    <a:pt x="549" y="156"/>
                  </a:cubicBezTo>
                  <a:cubicBezTo>
                    <a:pt x="552" y="162"/>
                    <a:pt x="555" y="176"/>
                    <a:pt x="555" y="188"/>
                  </a:cubicBezTo>
                  <a:cubicBezTo>
                    <a:pt x="555" y="200"/>
                    <a:pt x="546" y="221"/>
                    <a:pt x="547" y="230"/>
                  </a:cubicBezTo>
                  <a:cubicBezTo>
                    <a:pt x="548" y="239"/>
                    <a:pt x="559" y="229"/>
                    <a:pt x="561" y="242"/>
                  </a:cubicBezTo>
                  <a:cubicBezTo>
                    <a:pt x="563" y="255"/>
                    <a:pt x="560" y="291"/>
                    <a:pt x="559" y="309"/>
                  </a:cubicBezTo>
                  <a:cubicBezTo>
                    <a:pt x="558" y="327"/>
                    <a:pt x="554" y="337"/>
                    <a:pt x="553" y="350"/>
                  </a:cubicBezTo>
                  <a:cubicBezTo>
                    <a:pt x="552" y="363"/>
                    <a:pt x="550" y="376"/>
                    <a:pt x="553" y="386"/>
                  </a:cubicBezTo>
                  <a:cubicBezTo>
                    <a:pt x="556" y="396"/>
                    <a:pt x="565" y="404"/>
                    <a:pt x="573" y="411"/>
                  </a:cubicBezTo>
                  <a:cubicBezTo>
                    <a:pt x="581" y="418"/>
                    <a:pt x="593" y="413"/>
                    <a:pt x="598" y="429"/>
                  </a:cubicBezTo>
                  <a:cubicBezTo>
                    <a:pt x="603" y="445"/>
                    <a:pt x="603" y="493"/>
                    <a:pt x="601" y="507"/>
                  </a:cubicBezTo>
                  <a:cubicBezTo>
                    <a:pt x="599" y="521"/>
                    <a:pt x="587" y="506"/>
                    <a:pt x="586" y="513"/>
                  </a:cubicBezTo>
                  <a:cubicBezTo>
                    <a:pt x="585" y="520"/>
                    <a:pt x="587" y="542"/>
                    <a:pt x="592" y="548"/>
                  </a:cubicBezTo>
                  <a:cubicBezTo>
                    <a:pt x="597" y="554"/>
                    <a:pt x="608" y="553"/>
                    <a:pt x="613" y="551"/>
                  </a:cubicBezTo>
                  <a:cubicBezTo>
                    <a:pt x="618" y="549"/>
                    <a:pt x="619" y="538"/>
                    <a:pt x="624" y="536"/>
                  </a:cubicBezTo>
                  <a:cubicBezTo>
                    <a:pt x="629" y="534"/>
                    <a:pt x="635" y="536"/>
                    <a:pt x="642" y="537"/>
                  </a:cubicBezTo>
                  <a:cubicBezTo>
                    <a:pt x="649" y="538"/>
                    <a:pt x="660" y="540"/>
                    <a:pt x="669" y="540"/>
                  </a:cubicBezTo>
                  <a:cubicBezTo>
                    <a:pt x="678" y="540"/>
                    <a:pt x="692" y="542"/>
                    <a:pt x="699" y="540"/>
                  </a:cubicBezTo>
                  <a:cubicBezTo>
                    <a:pt x="706" y="538"/>
                    <a:pt x="705" y="530"/>
                    <a:pt x="711" y="528"/>
                  </a:cubicBezTo>
                  <a:cubicBezTo>
                    <a:pt x="717" y="526"/>
                    <a:pt x="722" y="526"/>
                    <a:pt x="733" y="525"/>
                  </a:cubicBezTo>
                  <a:cubicBezTo>
                    <a:pt x="744" y="524"/>
                    <a:pt x="769" y="524"/>
                    <a:pt x="778" y="52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95" name="Freeform 295"/>
            <p:cNvSpPr>
              <a:spLocks/>
            </p:cNvSpPr>
            <p:nvPr/>
          </p:nvSpPr>
          <p:spPr bwMode="auto">
            <a:xfrm>
              <a:off x="4114" y="56"/>
              <a:ext cx="368" cy="208"/>
            </a:xfrm>
            <a:custGeom>
              <a:avLst/>
              <a:gdLst>
                <a:gd name="T0" fmla="*/ 368 w 368"/>
                <a:gd name="T1" fmla="*/ 208 h 208"/>
                <a:gd name="T2" fmla="*/ 339 w 368"/>
                <a:gd name="T3" fmla="*/ 202 h 208"/>
                <a:gd name="T4" fmla="*/ 324 w 368"/>
                <a:gd name="T5" fmla="*/ 178 h 208"/>
                <a:gd name="T6" fmla="*/ 279 w 368"/>
                <a:gd name="T7" fmla="*/ 156 h 208"/>
                <a:gd name="T8" fmla="*/ 266 w 368"/>
                <a:gd name="T9" fmla="*/ 123 h 208"/>
                <a:gd name="T10" fmla="*/ 230 w 368"/>
                <a:gd name="T11" fmla="*/ 102 h 208"/>
                <a:gd name="T12" fmla="*/ 203 w 368"/>
                <a:gd name="T13" fmla="*/ 126 h 208"/>
                <a:gd name="T14" fmla="*/ 144 w 368"/>
                <a:gd name="T15" fmla="*/ 123 h 208"/>
                <a:gd name="T16" fmla="*/ 86 w 368"/>
                <a:gd name="T17" fmla="*/ 120 h 208"/>
                <a:gd name="T18" fmla="*/ 68 w 368"/>
                <a:gd name="T19" fmla="*/ 108 h 208"/>
                <a:gd name="T20" fmla="*/ 38 w 368"/>
                <a:gd name="T21" fmla="*/ 90 h 208"/>
                <a:gd name="T22" fmla="*/ 15 w 368"/>
                <a:gd name="T23" fmla="*/ 60 h 208"/>
                <a:gd name="T24" fmla="*/ 2 w 368"/>
                <a:gd name="T25" fmla="*/ 55 h 208"/>
                <a:gd name="T26" fmla="*/ 2 w 368"/>
                <a:gd name="T27" fmla="*/ 0 h 20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68"/>
                <a:gd name="T43" fmla="*/ 0 h 208"/>
                <a:gd name="T44" fmla="*/ 368 w 368"/>
                <a:gd name="T45" fmla="*/ 208 h 20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68" h="208">
                  <a:moveTo>
                    <a:pt x="368" y="208"/>
                  </a:moveTo>
                  <a:cubicBezTo>
                    <a:pt x="363" y="207"/>
                    <a:pt x="346" y="207"/>
                    <a:pt x="339" y="202"/>
                  </a:cubicBezTo>
                  <a:cubicBezTo>
                    <a:pt x="332" y="197"/>
                    <a:pt x="334" y="186"/>
                    <a:pt x="324" y="178"/>
                  </a:cubicBezTo>
                  <a:cubicBezTo>
                    <a:pt x="314" y="170"/>
                    <a:pt x="289" y="165"/>
                    <a:pt x="279" y="156"/>
                  </a:cubicBezTo>
                  <a:cubicBezTo>
                    <a:pt x="269" y="147"/>
                    <a:pt x="274" y="132"/>
                    <a:pt x="266" y="123"/>
                  </a:cubicBezTo>
                  <a:cubicBezTo>
                    <a:pt x="258" y="114"/>
                    <a:pt x="240" y="102"/>
                    <a:pt x="230" y="102"/>
                  </a:cubicBezTo>
                  <a:cubicBezTo>
                    <a:pt x="220" y="102"/>
                    <a:pt x="217" y="122"/>
                    <a:pt x="203" y="126"/>
                  </a:cubicBezTo>
                  <a:cubicBezTo>
                    <a:pt x="189" y="130"/>
                    <a:pt x="163" y="124"/>
                    <a:pt x="144" y="123"/>
                  </a:cubicBezTo>
                  <a:cubicBezTo>
                    <a:pt x="125" y="122"/>
                    <a:pt x="99" y="122"/>
                    <a:pt x="86" y="120"/>
                  </a:cubicBezTo>
                  <a:cubicBezTo>
                    <a:pt x="73" y="118"/>
                    <a:pt x="76" y="113"/>
                    <a:pt x="68" y="108"/>
                  </a:cubicBezTo>
                  <a:cubicBezTo>
                    <a:pt x="60" y="103"/>
                    <a:pt x="47" y="98"/>
                    <a:pt x="38" y="90"/>
                  </a:cubicBezTo>
                  <a:cubicBezTo>
                    <a:pt x="29" y="82"/>
                    <a:pt x="21" y="66"/>
                    <a:pt x="15" y="60"/>
                  </a:cubicBezTo>
                  <a:cubicBezTo>
                    <a:pt x="9" y="54"/>
                    <a:pt x="4" y="65"/>
                    <a:pt x="2" y="55"/>
                  </a:cubicBezTo>
                  <a:cubicBezTo>
                    <a:pt x="0" y="45"/>
                    <a:pt x="2" y="11"/>
                    <a:pt x="2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96" name="Freeform 296"/>
            <p:cNvSpPr>
              <a:spLocks/>
            </p:cNvSpPr>
            <p:nvPr/>
          </p:nvSpPr>
          <p:spPr bwMode="auto">
            <a:xfrm>
              <a:off x="3201" y="92"/>
              <a:ext cx="915" cy="183"/>
            </a:xfrm>
            <a:custGeom>
              <a:avLst/>
              <a:gdLst>
                <a:gd name="T0" fmla="*/ 0 w 915"/>
                <a:gd name="T1" fmla="*/ 183 h 183"/>
                <a:gd name="T2" fmla="*/ 3 w 915"/>
                <a:gd name="T3" fmla="*/ 118 h 183"/>
                <a:gd name="T4" fmla="*/ 17 w 915"/>
                <a:gd name="T5" fmla="*/ 100 h 183"/>
                <a:gd name="T6" fmla="*/ 57 w 915"/>
                <a:gd name="T7" fmla="*/ 55 h 183"/>
                <a:gd name="T8" fmla="*/ 89 w 915"/>
                <a:gd name="T9" fmla="*/ 21 h 183"/>
                <a:gd name="T10" fmla="*/ 126 w 915"/>
                <a:gd name="T11" fmla="*/ 31 h 183"/>
                <a:gd name="T12" fmla="*/ 159 w 915"/>
                <a:gd name="T13" fmla="*/ 49 h 183"/>
                <a:gd name="T14" fmla="*/ 200 w 915"/>
                <a:gd name="T15" fmla="*/ 70 h 183"/>
                <a:gd name="T16" fmla="*/ 222 w 915"/>
                <a:gd name="T17" fmla="*/ 90 h 183"/>
                <a:gd name="T18" fmla="*/ 303 w 915"/>
                <a:gd name="T19" fmla="*/ 100 h 183"/>
                <a:gd name="T20" fmla="*/ 360 w 915"/>
                <a:gd name="T21" fmla="*/ 105 h 183"/>
                <a:gd name="T22" fmla="*/ 389 w 915"/>
                <a:gd name="T23" fmla="*/ 124 h 183"/>
                <a:gd name="T24" fmla="*/ 410 w 915"/>
                <a:gd name="T25" fmla="*/ 114 h 183"/>
                <a:gd name="T26" fmla="*/ 426 w 915"/>
                <a:gd name="T27" fmla="*/ 88 h 183"/>
                <a:gd name="T28" fmla="*/ 443 w 915"/>
                <a:gd name="T29" fmla="*/ 70 h 183"/>
                <a:gd name="T30" fmla="*/ 462 w 915"/>
                <a:gd name="T31" fmla="*/ 70 h 183"/>
                <a:gd name="T32" fmla="*/ 486 w 915"/>
                <a:gd name="T33" fmla="*/ 76 h 183"/>
                <a:gd name="T34" fmla="*/ 531 w 915"/>
                <a:gd name="T35" fmla="*/ 58 h 183"/>
                <a:gd name="T36" fmla="*/ 576 w 915"/>
                <a:gd name="T37" fmla="*/ 42 h 183"/>
                <a:gd name="T38" fmla="*/ 618 w 915"/>
                <a:gd name="T39" fmla="*/ 40 h 183"/>
                <a:gd name="T40" fmla="*/ 650 w 915"/>
                <a:gd name="T41" fmla="*/ 43 h 183"/>
                <a:gd name="T42" fmla="*/ 681 w 915"/>
                <a:gd name="T43" fmla="*/ 39 h 183"/>
                <a:gd name="T44" fmla="*/ 710 w 915"/>
                <a:gd name="T45" fmla="*/ 19 h 183"/>
                <a:gd name="T46" fmla="*/ 735 w 915"/>
                <a:gd name="T47" fmla="*/ 1 h 183"/>
                <a:gd name="T48" fmla="*/ 771 w 915"/>
                <a:gd name="T49" fmla="*/ 15 h 183"/>
                <a:gd name="T50" fmla="*/ 810 w 915"/>
                <a:gd name="T51" fmla="*/ 25 h 183"/>
                <a:gd name="T52" fmla="*/ 860 w 915"/>
                <a:gd name="T53" fmla="*/ 24 h 183"/>
                <a:gd name="T54" fmla="*/ 915 w 915"/>
                <a:gd name="T55" fmla="*/ 18 h 18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915"/>
                <a:gd name="T85" fmla="*/ 0 h 183"/>
                <a:gd name="T86" fmla="*/ 915 w 915"/>
                <a:gd name="T87" fmla="*/ 183 h 18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915" h="183">
                  <a:moveTo>
                    <a:pt x="0" y="183"/>
                  </a:moveTo>
                  <a:cubicBezTo>
                    <a:pt x="0" y="172"/>
                    <a:pt x="0" y="132"/>
                    <a:pt x="3" y="118"/>
                  </a:cubicBezTo>
                  <a:cubicBezTo>
                    <a:pt x="6" y="104"/>
                    <a:pt x="8" y="110"/>
                    <a:pt x="17" y="100"/>
                  </a:cubicBezTo>
                  <a:cubicBezTo>
                    <a:pt x="26" y="90"/>
                    <a:pt x="45" y="68"/>
                    <a:pt x="57" y="55"/>
                  </a:cubicBezTo>
                  <a:cubicBezTo>
                    <a:pt x="69" y="42"/>
                    <a:pt x="78" y="25"/>
                    <a:pt x="89" y="21"/>
                  </a:cubicBezTo>
                  <a:cubicBezTo>
                    <a:pt x="100" y="17"/>
                    <a:pt x="114" y="26"/>
                    <a:pt x="126" y="31"/>
                  </a:cubicBezTo>
                  <a:cubicBezTo>
                    <a:pt x="138" y="36"/>
                    <a:pt x="147" y="43"/>
                    <a:pt x="159" y="49"/>
                  </a:cubicBezTo>
                  <a:cubicBezTo>
                    <a:pt x="171" y="55"/>
                    <a:pt x="190" y="63"/>
                    <a:pt x="200" y="70"/>
                  </a:cubicBezTo>
                  <a:cubicBezTo>
                    <a:pt x="210" y="77"/>
                    <a:pt x="205" y="85"/>
                    <a:pt x="222" y="90"/>
                  </a:cubicBezTo>
                  <a:cubicBezTo>
                    <a:pt x="239" y="95"/>
                    <a:pt x="280" y="97"/>
                    <a:pt x="303" y="100"/>
                  </a:cubicBezTo>
                  <a:cubicBezTo>
                    <a:pt x="326" y="103"/>
                    <a:pt x="346" y="101"/>
                    <a:pt x="360" y="105"/>
                  </a:cubicBezTo>
                  <a:cubicBezTo>
                    <a:pt x="374" y="109"/>
                    <a:pt x="381" y="123"/>
                    <a:pt x="389" y="124"/>
                  </a:cubicBezTo>
                  <a:cubicBezTo>
                    <a:pt x="397" y="125"/>
                    <a:pt x="404" y="120"/>
                    <a:pt x="410" y="114"/>
                  </a:cubicBezTo>
                  <a:cubicBezTo>
                    <a:pt x="416" y="108"/>
                    <a:pt x="421" y="95"/>
                    <a:pt x="426" y="88"/>
                  </a:cubicBezTo>
                  <a:cubicBezTo>
                    <a:pt x="431" y="81"/>
                    <a:pt x="437" y="73"/>
                    <a:pt x="443" y="70"/>
                  </a:cubicBezTo>
                  <a:cubicBezTo>
                    <a:pt x="449" y="67"/>
                    <a:pt x="455" y="69"/>
                    <a:pt x="462" y="70"/>
                  </a:cubicBezTo>
                  <a:cubicBezTo>
                    <a:pt x="469" y="71"/>
                    <a:pt x="475" y="78"/>
                    <a:pt x="486" y="76"/>
                  </a:cubicBezTo>
                  <a:cubicBezTo>
                    <a:pt x="497" y="74"/>
                    <a:pt x="516" y="64"/>
                    <a:pt x="531" y="58"/>
                  </a:cubicBezTo>
                  <a:cubicBezTo>
                    <a:pt x="546" y="52"/>
                    <a:pt x="561" y="45"/>
                    <a:pt x="576" y="42"/>
                  </a:cubicBezTo>
                  <a:cubicBezTo>
                    <a:pt x="591" y="39"/>
                    <a:pt x="606" y="40"/>
                    <a:pt x="618" y="40"/>
                  </a:cubicBezTo>
                  <a:cubicBezTo>
                    <a:pt x="630" y="40"/>
                    <a:pt x="640" y="43"/>
                    <a:pt x="650" y="43"/>
                  </a:cubicBezTo>
                  <a:cubicBezTo>
                    <a:pt x="660" y="43"/>
                    <a:pt x="671" y="43"/>
                    <a:pt x="681" y="39"/>
                  </a:cubicBezTo>
                  <a:cubicBezTo>
                    <a:pt x="691" y="35"/>
                    <a:pt x="701" y="25"/>
                    <a:pt x="710" y="19"/>
                  </a:cubicBezTo>
                  <a:cubicBezTo>
                    <a:pt x="719" y="13"/>
                    <a:pt x="725" y="2"/>
                    <a:pt x="735" y="1"/>
                  </a:cubicBezTo>
                  <a:cubicBezTo>
                    <a:pt x="745" y="0"/>
                    <a:pt x="759" y="11"/>
                    <a:pt x="771" y="15"/>
                  </a:cubicBezTo>
                  <a:cubicBezTo>
                    <a:pt x="783" y="19"/>
                    <a:pt x="795" y="24"/>
                    <a:pt x="810" y="25"/>
                  </a:cubicBezTo>
                  <a:cubicBezTo>
                    <a:pt x="825" y="26"/>
                    <a:pt x="843" y="25"/>
                    <a:pt x="860" y="24"/>
                  </a:cubicBezTo>
                  <a:cubicBezTo>
                    <a:pt x="877" y="23"/>
                    <a:pt x="904" y="19"/>
                    <a:pt x="915" y="1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97" name="Freeform 297"/>
            <p:cNvSpPr>
              <a:spLocks/>
            </p:cNvSpPr>
            <p:nvPr/>
          </p:nvSpPr>
          <p:spPr bwMode="auto">
            <a:xfrm>
              <a:off x="2643" y="272"/>
              <a:ext cx="556" cy="198"/>
            </a:xfrm>
            <a:custGeom>
              <a:avLst/>
              <a:gdLst>
                <a:gd name="T0" fmla="*/ 0 w 556"/>
                <a:gd name="T1" fmla="*/ 145 h 198"/>
                <a:gd name="T2" fmla="*/ 43 w 556"/>
                <a:gd name="T3" fmla="*/ 158 h 198"/>
                <a:gd name="T4" fmla="*/ 57 w 556"/>
                <a:gd name="T5" fmla="*/ 146 h 198"/>
                <a:gd name="T6" fmla="*/ 106 w 556"/>
                <a:gd name="T7" fmla="*/ 143 h 198"/>
                <a:gd name="T8" fmla="*/ 174 w 556"/>
                <a:gd name="T9" fmla="*/ 155 h 198"/>
                <a:gd name="T10" fmla="*/ 210 w 556"/>
                <a:gd name="T11" fmla="*/ 170 h 198"/>
                <a:gd name="T12" fmla="*/ 241 w 556"/>
                <a:gd name="T13" fmla="*/ 173 h 198"/>
                <a:gd name="T14" fmla="*/ 283 w 556"/>
                <a:gd name="T15" fmla="*/ 196 h 198"/>
                <a:gd name="T16" fmla="*/ 303 w 556"/>
                <a:gd name="T17" fmla="*/ 184 h 198"/>
                <a:gd name="T18" fmla="*/ 303 w 556"/>
                <a:gd name="T19" fmla="*/ 146 h 198"/>
                <a:gd name="T20" fmla="*/ 331 w 556"/>
                <a:gd name="T21" fmla="*/ 109 h 198"/>
                <a:gd name="T22" fmla="*/ 333 w 556"/>
                <a:gd name="T23" fmla="*/ 86 h 198"/>
                <a:gd name="T24" fmla="*/ 370 w 556"/>
                <a:gd name="T25" fmla="*/ 32 h 198"/>
                <a:gd name="T26" fmla="*/ 405 w 556"/>
                <a:gd name="T27" fmla="*/ 5 h 198"/>
                <a:gd name="T28" fmla="*/ 556 w 556"/>
                <a:gd name="T29" fmla="*/ 2 h 19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56"/>
                <a:gd name="T46" fmla="*/ 0 h 198"/>
                <a:gd name="T47" fmla="*/ 556 w 556"/>
                <a:gd name="T48" fmla="*/ 198 h 19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56" h="198">
                  <a:moveTo>
                    <a:pt x="0" y="145"/>
                  </a:moveTo>
                  <a:cubicBezTo>
                    <a:pt x="7" y="147"/>
                    <a:pt x="34" y="158"/>
                    <a:pt x="43" y="158"/>
                  </a:cubicBezTo>
                  <a:cubicBezTo>
                    <a:pt x="52" y="158"/>
                    <a:pt x="47" y="148"/>
                    <a:pt x="57" y="146"/>
                  </a:cubicBezTo>
                  <a:cubicBezTo>
                    <a:pt x="67" y="144"/>
                    <a:pt x="87" y="142"/>
                    <a:pt x="106" y="143"/>
                  </a:cubicBezTo>
                  <a:cubicBezTo>
                    <a:pt x="125" y="144"/>
                    <a:pt x="157" y="151"/>
                    <a:pt x="174" y="155"/>
                  </a:cubicBezTo>
                  <a:cubicBezTo>
                    <a:pt x="191" y="159"/>
                    <a:pt x="199" y="167"/>
                    <a:pt x="210" y="170"/>
                  </a:cubicBezTo>
                  <a:cubicBezTo>
                    <a:pt x="221" y="173"/>
                    <a:pt x="229" y="169"/>
                    <a:pt x="241" y="173"/>
                  </a:cubicBezTo>
                  <a:cubicBezTo>
                    <a:pt x="253" y="177"/>
                    <a:pt x="273" y="194"/>
                    <a:pt x="283" y="196"/>
                  </a:cubicBezTo>
                  <a:cubicBezTo>
                    <a:pt x="293" y="198"/>
                    <a:pt x="300" y="192"/>
                    <a:pt x="303" y="184"/>
                  </a:cubicBezTo>
                  <a:cubicBezTo>
                    <a:pt x="306" y="176"/>
                    <a:pt x="298" y="158"/>
                    <a:pt x="303" y="146"/>
                  </a:cubicBezTo>
                  <a:cubicBezTo>
                    <a:pt x="308" y="134"/>
                    <a:pt x="326" y="119"/>
                    <a:pt x="331" y="109"/>
                  </a:cubicBezTo>
                  <a:cubicBezTo>
                    <a:pt x="336" y="99"/>
                    <a:pt x="327" y="99"/>
                    <a:pt x="333" y="86"/>
                  </a:cubicBezTo>
                  <a:cubicBezTo>
                    <a:pt x="339" y="73"/>
                    <a:pt x="358" y="45"/>
                    <a:pt x="370" y="32"/>
                  </a:cubicBezTo>
                  <a:cubicBezTo>
                    <a:pt x="382" y="19"/>
                    <a:pt x="374" y="10"/>
                    <a:pt x="405" y="5"/>
                  </a:cubicBezTo>
                  <a:cubicBezTo>
                    <a:pt x="436" y="0"/>
                    <a:pt x="525" y="3"/>
                    <a:pt x="556" y="2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98" name="Freeform 298"/>
            <p:cNvSpPr>
              <a:spLocks/>
            </p:cNvSpPr>
            <p:nvPr/>
          </p:nvSpPr>
          <p:spPr bwMode="auto">
            <a:xfrm>
              <a:off x="2756" y="54"/>
              <a:ext cx="190" cy="365"/>
            </a:xfrm>
            <a:custGeom>
              <a:avLst/>
              <a:gdLst>
                <a:gd name="T0" fmla="*/ 190 w 190"/>
                <a:gd name="T1" fmla="*/ 365 h 365"/>
                <a:gd name="T2" fmla="*/ 163 w 190"/>
                <a:gd name="T3" fmla="*/ 288 h 365"/>
                <a:gd name="T4" fmla="*/ 129 w 190"/>
                <a:gd name="T5" fmla="*/ 263 h 365"/>
                <a:gd name="T6" fmla="*/ 100 w 190"/>
                <a:gd name="T7" fmla="*/ 212 h 365"/>
                <a:gd name="T8" fmla="*/ 69 w 190"/>
                <a:gd name="T9" fmla="*/ 192 h 365"/>
                <a:gd name="T10" fmla="*/ 66 w 190"/>
                <a:gd name="T11" fmla="*/ 159 h 365"/>
                <a:gd name="T12" fmla="*/ 49 w 190"/>
                <a:gd name="T13" fmla="*/ 134 h 365"/>
                <a:gd name="T14" fmla="*/ 33 w 190"/>
                <a:gd name="T15" fmla="*/ 126 h 365"/>
                <a:gd name="T16" fmla="*/ 28 w 190"/>
                <a:gd name="T17" fmla="*/ 90 h 365"/>
                <a:gd name="T18" fmla="*/ 3 w 190"/>
                <a:gd name="T19" fmla="*/ 65 h 365"/>
                <a:gd name="T20" fmla="*/ 7 w 190"/>
                <a:gd name="T21" fmla="*/ 0 h 36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90"/>
                <a:gd name="T34" fmla="*/ 0 h 365"/>
                <a:gd name="T35" fmla="*/ 190 w 190"/>
                <a:gd name="T36" fmla="*/ 365 h 36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90" h="365">
                  <a:moveTo>
                    <a:pt x="190" y="365"/>
                  </a:moveTo>
                  <a:cubicBezTo>
                    <a:pt x="186" y="352"/>
                    <a:pt x="173" y="305"/>
                    <a:pt x="163" y="288"/>
                  </a:cubicBezTo>
                  <a:cubicBezTo>
                    <a:pt x="153" y="271"/>
                    <a:pt x="139" y="276"/>
                    <a:pt x="129" y="263"/>
                  </a:cubicBezTo>
                  <a:cubicBezTo>
                    <a:pt x="119" y="250"/>
                    <a:pt x="110" y="224"/>
                    <a:pt x="100" y="212"/>
                  </a:cubicBezTo>
                  <a:cubicBezTo>
                    <a:pt x="90" y="200"/>
                    <a:pt x="75" y="201"/>
                    <a:pt x="69" y="192"/>
                  </a:cubicBezTo>
                  <a:cubicBezTo>
                    <a:pt x="63" y="183"/>
                    <a:pt x="69" y="169"/>
                    <a:pt x="66" y="159"/>
                  </a:cubicBezTo>
                  <a:cubicBezTo>
                    <a:pt x="63" y="149"/>
                    <a:pt x="54" y="139"/>
                    <a:pt x="49" y="134"/>
                  </a:cubicBezTo>
                  <a:cubicBezTo>
                    <a:pt x="44" y="129"/>
                    <a:pt x="36" y="133"/>
                    <a:pt x="33" y="126"/>
                  </a:cubicBezTo>
                  <a:cubicBezTo>
                    <a:pt x="30" y="119"/>
                    <a:pt x="33" y="100"/>
                    <a:pt x="28" y="90"/>
                  </a:cubicBezTo>
                  <a:cubicBezTo>
                    <a:pt x="23" y="80"/>
                    <a:pt x="6" y="80"/>
                    <a:pt x="3" y="65"/>
                  </a:cubicBezTo>
                  <a:cubicBezTo>
                    <a:pt x="0" y="50"/>
                    <a:pt x="6" y="14"/>
                    <a:pt x="7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899" name="Freeform 299"/>
            <p:cNvSpPr>
              <a:spLocks/>
            </p:cNvSpPr>
            <p:nvPr/>
          </p:nvSpPr>
          <p:spPr bwMode="auto">
            <a:xfrm>
              <a:off x="2409" y="419"/>
              <a:ext cx="366" cy="598"/>
            </a:xfrm>
            <a:custGeom>
              <a:avLst/>
              <a:gdLst>
                <a:gd name="T0" fmla="*/ 0 w 366"/>
                <a:gd name="T1" fmla="*/ 598 h 598"/>
                <a:gd name="T2" fmla="*/ 30 w 366"/>
                <a:gd name="T3" fmla="*/ 594 h 598"/>
                <a:gd name="T4" fmla="*/ 78 w 366"/>
                <a:gd name="T5" fmla="*/ 589 h 598"/>
                <a:gd name="T6" fmla="*/ 87 w 366"/>
                <a:gd name="T7" fmla="*/ 541 h 598"/>
                <a:gd name="T8" fmla="*/ 83 w 366"/>
                <a:gd name="T9" fmla="*/ 517 h 598"/>
                <a:gd name="T10" fmla="*/ 60 w 366"/>
                <a:gd name="T11" fmla="*/ 517 h 598"/>
                <a:gd name="T12" fmla="*/ 57 w 366"/>
                <a:gd name="T13" fmla="*/ 502 h 598"/>
                <a:gd name="T14" fmla="*/ 66 w 366"/>
                <a:gd name="T15" fmla="*/ 472 h 598"/>
                <a:gd name="T16" fmla="*/ 96 w 366"/>
                <a:gd name="T17" fmla="*/ 463 h 598"/>
                <a:gd name="T18" fmla="*/ 137 w 366"/>
                <a:gd name="T19" fmla="*/ 451 h 598"/>
                <a:gd name="T20" fmla="*/ 141 w 366"/>
                <a:gd name="T21" fmla="*/ 418 h 598"/>
                <a:gd name="T22" fmla="*/ 156 w 366"/>
                <a:gd name="T23" fmla="*/ 411 h 598"/>
                <a:gd name="T24" fmla="*/ 182 w 366"/>
                <a:gd name="T25" fmla="*/ 423 h 598"/>
                <a:gd name="T26" fmla="*/ 200 w 366"/>
                <a:gd name="T27" fmla="*/ 439 h 598"/>
                <a:gd name="T28" fmla="*/ 201 w 366"/>
                <a:gd name="T29" fmla="*/ 468 h 598"/>
                <a:gd name="T30" fmla="*/ 242 w 366"/>
                <a:gd name="T31" fmla="*/ 471 h 598"/>
                <a:gd name="T32" fmla="*/ 291 w 366"/>
                <a:gd name="T33" fmla="*/ 468 h 598"/>
                <a:gd name="T34" fmla="*/ 309 w 366"/>
                <a:gd name="T35" fmla="*/ 480 h 598"/>
                <a:gd name="T36" fmla="*/ 341 w 366"/>
                <a:gd name="T37" fmla="*/ 442 h 598"/>
                <a:gd name="T38" fmla="*/ 354 w 366"/>
                <a:gd name="T39" fmla="*/ 415 h 598"/>
                <a:gd name="T40" fmla="*/ 362 w 366"/>
                <a:gd name="T41" fmla="*/ 394 h 598"/>
                <a:gd name="T42" fmla="*/ 363 w 366"/>
                <a:gd name="T43" fmla="*/ 337 h 598"/>
                <a:gd name="T44" fmla="*/ 360 w 366"/>
                <a:gd name="T45" fmla="*/ 295 h 598"/>
                <a:gd name="T46" fmla="*/ 342 w 366"/>
                <a:gd name="T47" fmla="*/ 259 h 598"/>
                <a:gd name="T48" fmla="*/ 314 w 366"/>
                <a:gd name="T49" fmla="*/ 237 h 598"/>
                <a:gd name="T50" fmla="*/ 311 w 366"/>
                <a:gd name="T51" fmla="*/ 217 h 598"/>
                <a:gd name="T52" fmla="*/ 324 w 366"/>
                <a:gd name="T53" fmla="*/ 178 h 598"/>
                <a:gd name="T54" fmla="*/ 365 w 366"/>
                <a:gd name="T55" fmla="*/ 112 h 598"/>
                <a:gd name="T56" fmla="*/ 329 w 366"/>
                <a:gd name="T57" fmla="*/ 69 h 598"/>
                <a:gd name="T58" fmla="*/ 272 w 366"/>
                <a:gd name="T59" fmla="*/ 94 h 598"/>
                <a:gd name="T60" fmla="*/ 234 w 366"/>
                <a:gd name="T61" fmla="*/ 84 h 598"/>
                <a:gd name="T62" fmla="*/ 231 w 366"/>
                <a:gd name="T63" fmla="*/ 31 h 598"/>
                <a:gd name="T64" fmla="*/ 231 w 366"/>
                <a:gd name="T65" fmla="*/ 0 h 59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6"/>
                <a:gd name="T100" fmla="*/ 0 h 598"/>
                <a:gd name="T101" fmla="*/ 366 w 366"/>
                <a:gd name="T102" fmla="*/ 598 h 59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6" h="598">
                  <a:moveTo>
                    <a:pt x="0" y="598"/>
                  </a:moveTo>
                  <a:cubicBezTo>
                    <a:pt x="5" y="597"/>
                    <a:pt x="17" y="595"/>
                    <a:pt x="30" y="594"/>
                  </a:cubicBezTo>
                  <a:cubicBezTo>
                    <a:pt x="43" y="593"/>
                    <a:pt x="69" y="598"/>
                    <a:pt x="78" y="589"/>
                  </a:cubicBezTo>
                  <a:cubicBezTo>
                    <a:pt x="87" y="580"/>
                    <a:pt x="86" y="553"/>
                    <a:pt x="87" y="541"/>
                  </a:cubicBezTo>
                  <a:cubicBezTo>
                    <a:pt x="88" y="529"/>
                    <a:pt x="88" y="521"/>
                    <a:pt x="83" y="517"/>
                  </a:cubicBezTo>
                  <a:cubicBezTo>
                    <a:pt x="78" y="513"/>
                    <a:pt x="64" y="520"/>
                    <a:pt x="60" y="517"/>
                  </a:cubicBezTo>
                  <a:cubicBezTo>
                    <a:pt x="56" y="514"/>
                    <a:pt x="56" y="509"/>
                    <a:pt x="57" y="502"/>
                  </a:cubicBezTo>
                  <a:cubicBezTo>
                    <a:pt x="58" y="495"/>
                    <a:pt x="60" y="478"/>
                    <a:pt x="66" y="472"/>
                  </a:cubicBezTo>
                  <a:cubicBezTo>
                    <a:pt x="72" y="466"/>
                    <a:pt x="84" y="466"/>
                    <a:pt x="96" y="463"/>
                  </a:cubicBezTo>
                  <a:cubicBezTo>
                    <a:pt x="108" y="460"/>
                    <a:pt x="130" y="458"/>
                    <a:pt x="137" y="451"/>
                  </a:cubicBezTo>
                  <a:cubicBezTo>
                    <a:pt x="144" y="444"/>
                    <a:pt x="138" y="425"/>
                    <a:pt x="141" y="418"/>
                  </a:cubicBezTo>
                  <a:cubicBezTo>
                    <a:pt x="144" y="411"/>
                    <a:pt x="149" y="410"/>
                    <a:pt x="156" y="411"/>
                  </a:cubicBezTo>
                  <a:cubicBezTo>
                    <a:pt x="163" y="412"/>
                    <a:pt x="175" y="418"/>
                    <a:pt x="182" y="423"/>
                  </a:cubicBezTo>
                  <a:cubicBezTo>
                    <a:pt x="189" y="428"/>
                    <a:pt x="197" y="432"/>
                    <a:pt x="200" y="439"/>
                  </a:cubicBezTo>
                  <a:cubicBezTo>
                    <a:pt x="203" y="446"/>
                    <a:pt x="194" y="463"/>
                    <a:pt x="201" y="468"/>
                  </a:cubicBezTo>
                  <a:cubicBezTo>
                    <a:pt x="208" y="473"/>
                    <a:pt x="227" y="471"/>
                    <a:pt x="242" y="471"/>
                  </a:cubicBezTo>
                  <a:cubicBezTo>
                    <a:pt x="257" y="471"/>
                    <a:pt x="280" y="467"/>
                    <a:pt x="291" y="468"/>
                  </a:cubicBezTo>
                  <a:cubicBezTo>
                    <a:pt x="302" y="469"/>
                    <a:pt x="301" y="484"/>
                    <a:pt x="309" y="480"/>
                  </a:cubicBezTo>
                  <a:cubicBezTo>
                    <a:pt x="317" y="476"/>
                    <a:pt x="334" y="453"/>
                    <a:pt x="341" y="442"/>
                  </a:cubicBezTo>
                  <a:cubicBezTo>
                    <a:pt x="348" y="431"/>
                    <a:pt x="351" y="423"/>
                    <a:pt x="354" y="415"/>
                  </a:cubicBezTo>
                  <a:cubicBezTo>
                    <a:pt x="357" y="407"/>
                    <a:pt x="361" y="407"/>
                    <a:pt x="362" y="394"/>
                  </a:cubicBezTo>
                  <a:cubicBezTo>
                    <a:pt x="363" y="381"/>
                    <a:pt x="363" y="353"/>
                    <a:pt x="363" y="337"/>
                  </a:cubicBezTo>
                  <a:cubicBezTo>
                    <a:pt x="363" y="321"/>
                    <a:pt x="363" y="308"/>
                    <a:pt x="360" y="295"/>
                  </a:cubicBezTo>
                  <a:cubicBezTo>
                    <a:pt x="357" y="282"/>
                    <a:pt x="350" y="269"/>
                    <a:pt x="342" y="259"/>
                  </a:cubicBezTo>
                  <a:cubicBezTo>
                    <a:pt x="334" y="249"/>
                    <a:pt x="319" y="244"/>
                    <a:pt x="314" y="237"/>
                  </a:cubicBezTo>
                  <a:cubicBezTo>
                    <a:pt x="309" y="230"/>
                    <a:pt x="309" y="227"/>
                    <a:pt x="311" y="217"/>
                  </a:cubicBezTo>
                  <a:cubicBezTo>
                    <a:pt x="313" y="207"/>
                    <a:pt x="315" y="195"/>
                    <a:pt x="324" y="178"/>
                  </a:cubicBezTo>
                  <a:cubicBezTo>
                    <a:pt x="333" y="161"/>
                    <a:pt x="364" y="130"/>
                    <a:pt x="365" y="112"/>
                  </a:cubicBezTo>
                  <a:cubicBezTo>
                    <a:pt x="366" y="94"/>
                    <a:pt x="344" y="72"/>
                    <a:pt x="329" y="69"/>
                  </a:cubicBezTo>
                  <a:cubicBezTo>
                    <a:pt x="314" y="66"/>
                    <a:pt x="288" y="92"/>
                    <a:pt x="272" y="94"/>
                  </a:cubicBezTo>
                  <a:cubicBezTo>
                    <a:pt x="256" y="96"/>
                    <a:pt x="241" y="94"/>
                    <a:pt x="234" y="84"/>
                  </a:cubicBezTo>
                  <a:cubicBezTo>
                    <a:pt x="227" y="74"/>
                    <a:pt x="231" y="45"/>
                    <a:pt x="231" y="31"/>
                  </a:cubicBezTo>
                  <a:cubicBezTo>
                    <a:pt x="231" y="17"/>
                    <a:pt x="231" y="6"/>
                    <a:pt x="231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900" name="Freeform 300"/>
            <p:cNvSpPr>
              <a:spLocks/>
            </p:cNvSpPr>
            <p:nvPr/>
          </p:nvSpPr>
          <p:spPr bwMode="auto">
            <a:xfrm>
              <a:off x="2604" y="668"/>
              <a:ext cx="522" cy="474"/>
            </a:xfrm>
            <a:custGeom>
              <a:avLst/>
              <a:gdLst>
                <a:gd name="T0" fmla="*/ 0 w 522"/>
                <a:gd name="T1" fmla="*/ 450 h 474"/>
                <a:gd name="T2" fmla="*/ 39 w 522"/>
                <a:gd name="T3" fmla="*/ 453 h 474"/>
                <a:gd name="T4" fmla="*/ 70 w 522"/>
                <a:gd name="T5" fmla="*/ 474 h 474"/>
                <a:gd name="T6" fmla="*/ 94 w 522"/>
                <a:gd name="T7" fmla="*/ 453 h 474"/>
                <a:gd name="T8" fmla="*/ 103 w 522"/>
                <a:gd name="T9" fmla="*/ 417 h 474"/>
                <a:gd name="T10" fmla="*/ 133 w 522"/>
                <a:gd name="T11" fmla="*/ 406 h 474"/>
                <a:gd name="T12" fmla="*/ 159 w 522"/>
                <a:gd name="T13" fmla="*/ 412 h 474"/>
                <a:gd name="T14" fmla="*/ 160 w 522"/>
                <a:gd name="T15" fmla="*/ 445 h 474"/>
                <a:gd name="T16" fmla="*/ 181 w 522"/>
                <a:gd name="T17" fmla="*/ 456 h 474"/>
                <a:gd name="T18" fmla="*/ 198 w 522"/>
                <a:gd name="T19" fmla="*/ 451 h 474"/>
                <a:gd name="T20" fmla="*/ 234 w 522"/>
                <a:gd name="T21" fmla="*/ 417 h 474"/>
                <a:gd name="T22" fmla="*/ 276 w 522"/>
                <a:gd name="T23" fmla="*/ 387 h 474"/>
                <a:gd name="T24" fmla="*/ 318 w 522"/>
                <a:gd name="T25" fmla="*/ 367 h 474"/>
                <a:gd name="T26" fmla="*/ 325 w 522"/>
                <a:gd name="T27" fmla="*/ 340 h 474"/>
                <a:gd name="T28" fmla="*/ 339 w 522"/>
                <a:gd name="T29" fmla="*/ 310 h 474"/>
                <a:gd name="T30" fmla="*/ 342 w 522"/>
                <a:gd name="T31" fmla="*/ 274 h 474"/>
                <a:gd name="T32" fmla="*/ 352 w 522"/>
                <a:gd name="T33" fmla="*/ 217 h 474"/>
                <a:gd name="T34" fmla="*/ 372 w 522"/>
                <a:gd name="T35" fmla="*/ 157 h 474"/>
                <a:gd name="T36" fmla="*/ 418 w 522"/>
                <a:gd name="T37" fmla="*/ 90 h 474"/>
                <a:gd name="T38" fmla="*/ 457 w 522"/>
                <a:gd name="T39" fmla="*/ 60 h 474"/>
                <a:gd name="T40" fmla="*/ 486 w 522"/>
                <a:gd name="T41" fmla="*/ 28 h 474"/>
                <a:gd name="T42" fmla="*/ 498 w 522"/>
                <a:gd name="T43" fmla="*/ 7 h 474"/>
                <a:gd name="T44" fmla="*/ 522 w 522"/>
                <a:gd name="T45" fmla="*/ 0 h 47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22"/>
                <a:gd name="T70" fmla="*/ 0 h 474"/>
                <a:gd name="T71" fmla="*/ 522 w 522"/>
                <a:gd name="T72" fmla="*/ 474 h 47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22" h="474">
                  <a:moveTo>
                    <a:pt x="0" y="450"/>
                  </a:moveTo>
                  <a:cubicBezTo>
                    <a:pt x="6" y="450"/>
                    <a:pt x="27" y="449"/>
                    <a:pt x="39" y="453"/>
                  </a:cubicBezTo>
                  <a:cubicBezTo>
                    <a:pt x="51" y="457"/>
                    <a:pt x="61" y="474"/>
                    <a:pt x="70" y="474"/>
                  </a:cubicBezTo>
                  <a:cubicBezTo>
                    <a:pt x="79" y="474"/>
                    <a:pt x="89" y="462"/>
                    <a:pt x="94" y="453"/>
                  </a:cubicBezTo>
                  <a:cubicBezTo>
                    <a:pt x="99" y="444"/>
                    <a:pt x="97" y="425"/>
                    <a:pt x="103" y="417"/>
                  </a:cubicBezTo>
                  <a:cubicBezTo>
                    <a:pt x="109" y="409"/>
                    <a:pt x="124" y="407"/>
                    <a:pt x="133" y="406"/>
                  </a:cubicBezTo>
                  <a:cubicBezTo>
                    <a:pt x="142" y="405"/>
                    <a:pt x="155" y="406"/>
                    <a:pt x="159" y="412"/>
                  </a:cubicBezTo>
                  <a:cubicBezTo>
                    <a:pt x="163" y="418"/>
                    <a:pt x="156" y="438"/>
                    <a:pt x="160" y="445"/>
                  </a:cubicBezTo>
                  <a:cubicBezTo>
                    <a:pt x="164" y="452"/>
                    <a:pt x="175" y="455"/>
                    <a:pt x="181" y="456"/>
                  </a:cubicBezTo>
                  <a:cubicBezTo>
                    <a:pt x="187" y="457"/>
                    <a:pt x="189" y="457"/>
                    <a:pt x="198" y="451"/>
                  </a:cubicBezTo>
                  <a:cubicBezTo>
                    <a:pt x="207" y="445"/>
                    <a:pt x="221" y="428"/>
                    <a:pt x="234" y="417"/>
                  </a:cubicBezTo>
                  <a:cubicBezTo>
                    <a:pt x="247" y="406"/>
                    <a:pt x="262" y="395"/>
                    <a:pt x="276" y="387"/>
                  </a:cubicBezTo>
                  <a:cubicBezTo>
                    <a:pt x="290" y="379"/>
                    <a:pt x="310" y="375"/>
                    <a:pt x="318" y="367"/>
                  </a:cubicBezTo>
                  <a:cubicBezTo>
                    <a:pt x="326" y="359"/>
                    <a:pt x="321" y="350"/>
                    <a:pt x="325" y="340"/>
                  </a:cubicBezTo>
                  <a:cubicBezTo>
                    <a:pt x="329" y="330"/>
                    <a:pt x="336" y="321"/>
                    <a:pt x="339" y="310"/>
                  </a:cubicBezTo>
                  <a:cubicBezTo>
                    <a:pt x="342" y="299"/>
                    <a:pt x="340" y="289"/>
                    <a:pt x="342" y="274"/>
                  </a:cubicBezTo>
                  <a:cubicBezTo>
                    <a:pt x="344" y="259"/>
                    <a:pt x="347" y="236"/>
                    <a:pt x="352" y="217"/>
                  </a:cubicBezTo>
                  <a:cubicBezTo>
                    <a:pt x="357" y="198"/>
                    <a:pt x="361" y="178"/>
                    <a:pt x="372" y="157"/>
                  </a:cubicBezTo>
                  <a:cubicBezTo>
                    <a:pt x="383" y="136"/>
                    <a:pt x="404" y="106"/>
                    <a:pt x="418" y="90"/>
                  </a:cubicBezTo>
                  <a:cubicBezTo>
                    <a:pt x="432" y="74"/>
                    <a:pt x="446" y="70"/>
                    <a:pt x="457" y="60"/>
                  </a:cubicBezTo>
                  <a:cubicBezTo>
                    <a:pt x="468" y="50"/>
                    <a:pt x="479" y="37"/>
                    <a:pt x="486" y="28"/>
                  </a:cubicBezTo>
                  <a:cubicBezTo>
                    <a:pt x="493" y="19"/>
                    <a:pt x="492" y="12"/>
                    <a:pt x="498" y="7"/>
                  </a:cubicBezTo>
                  <a:cubicBezTo>
                    <a:pt x="504" y="2"/>
                    <a:pt x="517" y="1"/>
                    <a:pt x="522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901" name="Freeform 301"/>
            <p:cNvSpPr>
              <a:spLocks/>
            </p:cNvSpPr>
            <p:nvPr/>
          </p:nvSpPr>
          <p:spPr bwMode="auto">
            <a:xfrm>
              <a:off x="3123" y="272"/>
              <a:ext cx="83" cy="399"/>
            </a:xfrm>
            <a:custGeom>
              <a:avLst/>
              <a:gdLst>
                <a:gd name="T0" fmla="*/ 0 w 83"/>
                <a:gd name="T1" fmla="*/ 399 h 399"/>
                <a:gd name="T2" fmla="*/ 2 w 83"/>
                <a:gd name="T3" fmla="*/ 319 h 399"/>
                <a:gd name="T4" fmla="*/ 11 w 83"/>
                <a:gd name="T5" fmla="*/ 285 h 399"/>
                <a:gd name="T6" fmla="*/ 23 w 83"/>
                <a:gd name="T7" fmla="*/ 229 h 399"/>
                <a:gd name="T8" fmla="*/ 23 w 83"/>
                <a:gd name="T9" fmla="*/ 181 h 399"/>
                <a:gd name="T10" fmla="*/ 33 w 83"/>
                <a:gd name="T11" fmla="*/ 136 h 399"/>
                <a:gd name="T12" fmla="*/ 45 w 83"/>
                <a:gd name="T13" fmla="*/ 94 h 399"/>
                <a:gd name="T14" fmla="*/ 63 w 83"/>
                <a:gd name="T15" fmla="*/ 69 h 399"/>
                <a:gd name="T16" fmla="*/ 80 w 83"/>
                <a:gd name="T17" fmla="*/ 36 h 399"/>
                <a:gd name="T18" fmla="*/ 80 w 83"/>
                <a:gd name="T19" fmla="*/ 0 h 39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3"/>
                <a:gd name="T31" fmla="*/ 0 h 399"/>
                <a:gd name="T32" fmla="*/ 83 w 83"/>
                <a:gd name="T33" fmla="*/ 399 h 39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3" h="399">
                  <a:moveTo>
                    <a:pt x="0" y="399"/>
                  </a:moveTo>
                  <a:cubicBezTo>
                    <a:pt x="0" y="386"/>
                    <a:pt x="0" y="338"/>
                    <a:pt x="2" y="319"/>
                  </a:cubicBezTo>
                  <a:cubicBezTo>
                    <a:pt x="4" y="300"/>
                    <a:pt x="7" y="300"/>
                    <a:pt x="11" y="285"/>
                  </a:cubicBezTo>
                  <a:cubicBezTo>
                    <a:pt x="15" y="270"/>
                    <a:pt x="21" y="246"/>
                    <a:pt x="23" y="229"/>
                  </a:cubicBezTo>
                  <a:cubicBezTo>
                    <a:pt x="25" y="212"/>
                    <a:pt x="21" y="196"/>
                    <a:pt x="23" y="181"/>
                  </a:cubicBezTo>
                  <a:cubicBezTo>
                    <a:pt x="25" y="166"/>
                    <a:pt x="29" y="150"/>
                    <a:pt x="33" y="136"/>
                  </a:cubicBezTo>
                  <a:cubicBezTo>
                    <a:pt x="37" y="122"/>
                    <a:pt x="40" y="105"/>
                    <a:pt x="45" y="94"/>
                  </a:cubicBezTo>
                  <a:cubicBezTo>
                    <a:pt x="50" y="83"/>
                    <a:pt x="57" y="79"/>
                    <a:pt x="63" y="69"/>
                  </a:cubicBezTo>
                  <a:cubicBezTo>
                    <a:pt x="69" y="59"/>
                    <a:pt x="77" y="47"/>
                    <a:pt x="80" y="36"/>
                  </a:cubicBezTo>
                  <a:cubicBezTo>
                    <a:pt x="83" y="25"/>
                    <a:pt x="80" y="7"/>
                    <a:pt x="80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6902" name="Rectangle 302"/>
            <p:cNvSpPr>
              <a:spLocks noChangeArrowheads="1"/>
            </p:cNvSpPr>
            <p:nvPr/>
          </p:nvSpPr>
          <p:spPr bwMode="auto">
            <a:xfrm>
              <a:off x="2117" y="54"/>
              <a:ext cx="3636" cy="4210"/>
            </a:xfrm>
            <a:prstGeom prst="rect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grpSp>
          <p:nvGrpSpPr>
            <p:cNvPr id="5" name="Group 303"/>
            <p:cNvGrpSpPr>
              <a:grpSpLocks/>
            </p:cNvGrpSpPr>
            <p:nvPr/>
          </p:nvGrpSpPr>
          <p:grpSpPr bwMode="auto">
            <a:xfrm>
              <a:off x="2244" y="4037"/>
              <a:ext cx="707" cy="100"/>
              <a:chOff x="2244" y="4037"/>
              <a:chExt cx="707" cy="100"/>
            </a:xfrm>
          </p:grpSpPr>
          <p:sp>
            <p:nvSpPr>
              <p:cNvPr id="26919" name="Freeform 304"/>
              <p:cNvSpPr>
                <a:spLocks/>
              </p:cNvSpPr>
              <p:nvPr/>
            </p:nvSpPr>
            <p:spPr bwMode="auto">
              <a:xfrm>
                <a:off x="2259" y="4122"/>
                <a:ext cx="557" cy="1"/>
              </a:xfrm>
              <a:custGeom>
                <a:avLst/>
                <a:gdLst>
                  <a:gd name="T0" fmla="*/ 0 w 557"/>
                  <a:gd name="T1" fmla="*/ 0 h 1"/>
                  <a:gd name="T2" fmla="*/ 557 w 557"/>
                  <a:gd name="T3" fmla="*/ 0 h 1"/>
                  <a:gd name="T4" fmla="*/ 0 60000 65536"/>
                  <a:gd name="T5" fmla="*/ 0 60000 65536"/>
                  <a:gd name="T6" fmla="*/ 0 w 557"/>
                  <a:gd name="T7" fmla="*/ 0 h 1"/>
                  <a:gd name="T8" fmla="*/ 557 w 557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57" h="1">
                    <a:moveTo>
                      <a:pt x="0" y="0"/>
                    </a:moveTo>
                    <a:lnTo>
                      <a:pt x="557" y="0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20" name="Rectangle 305"/>
              <p:cNvSpPr>
                <a:spLocks noChangeArrowheads="1"/>
              </p:cNvSpPr>
              <p:nvPr/>
            </p:nvSpPr>
            <p:spPr bwMode="auto">
              <a:xfrm>
                <a:off x="2244" y="4037"/>
                <a:ext cx="31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700" b="1">
                    <a:solidFill>
                      <a:srgbClr val="000000"/>
                    </a:solidFill>
                  </a:rPr>
                  <a:t>0</a:t>
                </a:r>
                <a:endParaRPr lang="en-US" sz="2400" b="1">
                  <a:latin typeface="Times New Roman" pitchFamily="18" charset="0"/>
                </a:endParaRPr>
              </a:p>
            </p:txBody>
          </p:sp>
          <p:sp>
            <p:nvSpPr>
              <p:cNvPr id="26921" name="Rectangle 306"/>
              <p:cNvSpPr>
                <a:spLocks noChangeArrowheads="1"/>
              </p:cNvSpPr>
              <p:nvPr/>
            </p:nvSpPr>
            <p:spPr bwMode="auto">
              <a:xfrm>
                <a:off x="2478" y="4037"/>
                <a:ext cx="93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700" b="1">
                    <a:solidFill>
                      <a:srgbClr val="000000"/>
                    </a:solidFill>
                  </a:rPr>
                  <a:t>250</a:t>
                </a:r>
                <a:endParaRPr lang="en-US" sz="2400" b="1">
                  <a:latin typeface="Times New Roman" pitchFamily="18" charset="0"/>
                </a:endParaRPr>
              </a:p>
            </p:txBody>
          </p:sp>
          <p:sp>
            <p:nvSpPr>
              <p:cNvPr id="26922" name="Rectangle 307"/>
              <p:cNvSpPr>
                <a:spLocks noChangeArrowheads="1"/>
              </p:cNvSpPr>
              <p:nvPr/>
            </p:nvSpPr>
            <p:spPr bwMode="auto">
              <a:xfrm>
                <a:off x="2761" y="4037"/>
                <a:ext cx="190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700" b="1">
                    <a:solidFill>
                      <a:srgbClr val="000000"/>
                    </a:solidFill>
                  </a:rPr>
                  <a:t>500 km</a:t>
                </a:r>
                <a:endParaRPr lang="en-US" sz="2400" b="1">
                  <a:latin typeface="Times New Roman" pitchFamily="18" charset="0"/>
                </a:endParaRPr>
              </a:p>
            </p:txBody>
          </p:sp>
          <p:sp>
            <p:nvSpPr>
              <p:cNvPr id="26923" name="Freeform 308"/>
              <p:cNvSpPr>
                <a:spLocks/>
              </p:cNvSpPr>
              <p:nvPr/>
            </p:nvSpPr>
            <p:spPr bwMode="auto">
              <a:xfrm>
                <a:off x="2257" y="4103"/>
                <a:ext cx="1" cy="34"/>
              </a:xfrm>
              <a:custGeom>
                <a:avLst/>
                <a:gdLst>
                  <a:gd name="T0" fmla="*/ 0 w 1"/>
                  <a:gd name="T1" fmla="*/ 0 h 34"/>
                  <a:gd name="T2" fmla="*/ 0 w 1"/>
                  <a:gd name="T3" fmla="*/ 34 h 34"/>
                  <a:gd name="T4" fmla="*/ 0 60000 65536"/>
                  <a:gd name="T5" fmla="*/ 0 60000 65536"/>
                  <a:gd name="T6" fmla="*/ 0 w 1"/>
                  <a:gd name="T7" fmla="*/ 0 h 34"/>
                  <a:gd name="T8" fmla="*/ 1 w 1"/>
                  <a:gd name="T9" fmla="*/ 34 h 3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4">
                    <a:moveTo>
                      <a:pt x="0" y="0"/>
                    </a:moveTo>
                    <a:lnTo>
                      <a:pt x="0" y="34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24" name="Freeform 309"/>
              <p:cNvSpPr>
                <a:spLocks/>
              </p:cNvSpPr>
              <p:nvPr/>
            </p:nvSpPr>
            <p:spPr bwMode="auto">
              <a:xfrm>
                <a:off x="2525" y="4103"/>
                <a:ext cx="1" cy="34"/>
              </a:xfrm>
              <a:custGeom>
                <a:avLst/>
                <a:gdLst>
                  <a:gd name="T0" fmla="*/ 0 w 1"/>
                  <a:gd name="T1" fmla="*/ 0 h 34"/>
                  <a:gd name="T2" fmla="*/ 0 w 1"/>
                  <a:gd name="T3" fmla="*/ 34 h 34"/>
                  <a:gd name="T4" fmla="*/ 0 60000 65536"/>
                  <a:gd name="T5" fmla="*/ 0 60000 65536"/>
                  <a:gd name="T6" fmla="*/ 0 w 1"/>
                  <a:gd name="T7" fmla="*/ 0 h 34"/>
                  <a:gd name="T8" fmla="*/ 1 w 1"/>
                  <a:gd name="T9" fmla="*/ 34 h 3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4">
                    <a:moveTo>
                      <a:pt x="0" y="0"/>
                    </a:moveTo>
                    <a:lnTo>
                      <a:pt x="0" y="34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6925" name="Freeform 310"/>
              <p:cNvSpPr>
                <a:spLocks/>
              </p:cNvSpPr>
              <p:nvPr/>
            </p:nvSpPr>
            <p:spPr bwMode="auto">
              <a:xfrm>
                <a:off x="2815" y="4103"/>
                <a:ext cx="1" cy="34"/>
              </a:xfrm>
              <a:custGeom>
                <a:avLst/>
                <a:gdLst>
                  <a:gd name="T0" fmla="*/ 0 w 1"/>
                  <a:gd name="T1" fmla="*/ 0 h 34"/>
                  <a:gd name="T2" fmla="*/ 0 w 1"/>
                  <a:gd name="T3" fmla="*/ 34 h 34"/>
                  <a:gd name="T4" fmla="*/ 0 60000 65536"/>
                  <a:gd name="T5" fmla="*/ 0 60000 65536"/>
                  <a:gd name="T6" fmla="*/ 0 w 1"/>
                  <a:gd name="T7" fmla="*/ 0 h 34"/>
                  <a:gd name="T8" fmla="*/ 1 w 1"/>
                  <a:gd name="T9" fmla="*/ 34 h 3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34">
                    <a:moveTo>
                      <a:pt x="0" y="0"/>
                    </a:moveTo>
                    <a:lnTo>
                      <a:pt x="0" y="34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</p:grpSp>
        <p:sp>
          <p:nvSpPr>
            <p:cNvPr id="26904" name="Text Box 311"/>
            <p:cNvSpPr txBox="1">
              <a:spLocks noChangeArrowheads="1"/>
            </p:cNvSpPr>
            <p:nvPr/>
          </p:nvSpPr>
          <p:spPr bwMode="auto">
            <a:xfrm>
              <a:off x="3079" y="2737"/>
              <a:ext cx="294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800" b="1">
                  <a:solidFill>
                    <a:srgbClr val="000000"/>
                  </a:solidFill>
                </a:rPr>
                <a:t>NAMIBIA</a:t>
              </a:r>
            </a:p>
          </p:txBody>
        </p:sp>
        <p:sp>
          <p:nvSpPr>
            <p:cNvPr id="26905" name="Text Box 312"/>
            <p:cNvSpPr txBox="1">
              <a:spLocks noChangeArrowheads="1"/>
            </p:cNvSpPr>
            <p:nvPr/>
          </p:nvSpPr>
          <p:spPr bwMode="auto">
            <a:xfrm>
              <a:off x="3673" y="2862"/>
              <a:ext cx="382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800" b="1">
                  <a:solidFill>
                    <a:srgbClr val="000000"/>
                  </a:solidFill>
                </a:rPr>
                <a:t>BOTSWANA</a:t>
              </a:r>
            </a:p>
          </p:txBody>
        </p:sp>
        <p:sp>
          <p:nvSpPr>
            <p:cNvPr id="26906" name="Text Box 313"/>
            <p:cNvSpPr txBox="1">
              <a:spLocks noChangeArrowheads="1"/>
            </p:cNvSpPr>
            <p:nvPr/>
          </p:nvSpPr>
          <p:spPr bwMode="auto">
            <a:xfrm>
              <a:off x="3475" y="3654"/>
              <a:ext cx="255" cy="1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algn="ctr" eaLnBrk="0" hangingPunct="0"/>
              <a:r>
                <a:rPr lang="en-US" sz="800" b="1">
                  <a:solidFill>
                    <a:srgbClr val="000000"/>
                  </a:solidFill>
                </a:rPr>
                <a:t>SOUTH</a:t>
              </a:r>
            </a:p>
            <a:p>
              <a:pPr algn="ctr" eaLnBrk="0" hangingPunct="0"/>
              <a:r>
                <a:rPr lang="en-US" sz="800" b="1">
                  <a:solidFill>
                    <a:srgbClr val="000000"/>
                  </a:solidFill>
                </a:rPr>
                <a:t>AFRICA</a:t>
              </a:r>
            </a:p>
          </p:txBody>
        </p:sp>
        <p:sp>
          <p:nvSpPr>
            <p:cNvPr id="26907" name="Text Box 314"/>
            <p:cNvSpPr txBox="1">
              <a:spLocks noChangeArrowheads="1"/>
            </p:cNvSpPr>
            <p:nvPr/>
          </p:nvSpPr>
          <p:spPr bwMode="auto">
            <a:xfrm>
              <a:off x="3901" y="1986"/>
              <a:ext cx="294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800" b="1">
                  <a:solidFill>
                    <a:srgbClr val="000000"/>
                  </a:solidFill>
                </a:rPr>
                <a:t>ZAMBIA</a:t>
              </a:r>
            </a:p>
          </p:txBody>
        </p:sp>
        <p:sp>
          <p:nvSpPr>
            <p:cNvPr id="26908" name="Text Box 315"/>
            <p:cNvSpPr txBox="1">
              <a:spLocks noChangeArrowheads="1"/>
            </p:cNvSpPr>
            <p:nvPr/>
          </p:nvSpPr>
          <p:spPr bwMode="auto">
            <a:xfrm>
              <a:off x="4205" y="2574"/>
              <a:ext cx="366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800" b="1">
                  <a:solidFill>
                    <a:srgbClr val="000000"/>
                  </a:solidFill>
                </a:rPr>
                <a:t>ZIMBABWE</a:t>
              </a:r>
            </a:p>
          </p:txBody>
        </p:sp>
        <p:sp>
          <p:nvSpPr>
            <p:cNvPr id="26909" name="Text Box 316"/>
            <p:cNvSpPr txBox="1">
              <a:spLocks noChangeArrowheads="1"/>
            </p:cNvSpPr>
            <p:nvPr/>
          </p:nvSpPr>
          <p:spPr bwMode="auto">
            <a:xfrm>
              <a:off x="2973" y="1950"/>
              <a:ext cx="294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800" b="1">
                  <a:solidFill>
                    <a:srgbClr val="000000"/>
                  </a:solidFill>
                </a:rPr>
                <a:t>ANGOLA</a:t>
              </a:r>
            </a:p>
          </p:txBody>
        </p:sp>
        <p:sp>
          <p:nvSpPr>
            <p:cNvPr id="26910" name="Text Box 317"/>
            <p:cNvSpPr txBox="1">
              <a:spLocks noChangeArrowheads="1"/>
            </p:cNvSpPr>
            <p:nvPr/>
          </p:nvSpPr>
          <p:spPr bwMode="auto">
            <a:xfrm>
              <a:off x="3461" y="1102"/>
              <a:ext cx="351" cy="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1000" b="1">
                  <a:solidFill>
                    <a:srgbClr val="000000"/>
                  </a:solidFill>
                </a:rPr>
                <a:t>D. R. C.</a:t>
              </a:r>
            </a:p>
          </p:txBody>
        </p:sp>
        <p:sp>
          <p:nvSpPr>
            <p:cNvPr id="26911" name="Text Box 318"/>
            <p:cNvSpPr txBox="1">
              <a:spLocks noChangeArrowheads="1"/>
            </p:cNvSpPr>
            <p:nvPr/>
          </p:nvSpPr>
          <p:spPr bwMode="auto">
            <a:xfrm>
              <a:off x="4808" y="1137"/>
              <a:ext cx="337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800" b="1">
                  <a:solidFill>
                    <a:srgbClr val="000000"/>
                  </a:solidFill>
                </a:rPr>
                <a:t>TANZANIA</a:t>
              </a:r>
            </a:p>
          </p:txBody>
        </p:sp>
        <p:sp>
          <p:nvSpPr>
            <p:cNvPr id="26912" name="Text Box 319"/>
            <p:cNvSpPr txBox="1">
              <a:spLocks noChangeArrowheads="1"/>
            </p:cNvSpPr>
            <p:nvPr/>
          </p:nvSpPr>
          <p:spPr bwMode="auto">
            <a:xfrm>
              <a:off x="5055" y="1986"/>
              <a:ext cx="394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800" b="1">
                  <a:solidFill>
                    <a:srgbClr val="000000"/>
                  </a:solidFill>
                </a:rPr>
                <a:t>MOZABIQUE</a:t>
              </a:r>
            </a:p>
          </p:txBody>
        </p:sp>
        <p:sp>
          <p:nvSpPr>
            <p:cNvPr id="26913" name="Text Box 320"/>
            <p:cNvSpPr txBox="1">
              <a:spLocks noChangeArrowheads="1"/>
            </p:cNvSpPr>
            <p:nvPr/>
          </p:nvSpPr>
          <p:spPr bwMode="auto">
            <a:xfrm>
              <a:off x="4705" y="3615"/>
              <a:ext cx="397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800" b="1">
                  <a:solidFill>
                    <a:srgbClr val="000000"/>
                  </a:solidFill>
                </a:rPr>
                <a:t>SWAZILAND</a:t>
              </a:r>
            </a:p>
          </p:txBody>
        </p:sp>
        <p:sp>
          <p:nvSpPr>
            <p:cNvPr id="26914" name="Text Box 321"/>
            <p:cNvSpPr txBox="1">
              <a:spLocks noChangeArrowheads="1"/>
            </p:cNvSpPr>
            <p:nvPr/>
          </p:nvSpPr>
          <p:spPr bwMode="auto">
            <a:xfrm>
              <a:off x="4458" y="3978"/>
              <a:ext cx="319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800" b="1">
                  <a:solidFill>
                    <a:srgbClr val="000000"/>
                  </a:solidFill>
                </a:rPr>
                <a:t>LESOTHO</a:t>
              </a:r>
            </a:p>
          </p:txBody>
        </p:sp>
        <p:sp>
          <p:nvSpPr>
            <p:cNvPr id="26915" name="Line 322"/>
            <p:cNvSpPr>
              <a:spLocks noChangeShapeType="1"/>
            </p:cNvSpPr>
            <p:nvPr/>
          </p:nvSpPr>
          <p:spPr bwMode="auto">
            <a:xfrm>
              <a:off x="4267" y="3691"/>
              <a:ext cx="206" cy="29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stealth" w="med" len="lg"/>
              <a:tailEnd type="none" w="med" len="lg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6916" name="Line 323"/>
            <p:cNvSpPr>
              <a:spLocks noChangeShapeType="1"/>
            </p:cNvSpPr>
            <p:nvPr/>
          </p:nvSpPr>
          <p:spPr bwMode="auto">
            <a:xfrm>
              <a:off x="4593" y="3380"/>
              <a:ext cx="134" cy="24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stealth" w="med" len="lg"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6917" name="Text Box 324"/>
            <p:cNvSpPr txBox="1">
              <a:spLocks noChangeArrowheads="1"/>
            </p:cNvSpPr>
            <p:nvPr/>
          </p:nvSpPr>
          <p:spPr bwMode="auto">
            <a:xfrm>
              <a:off x="5375" y="2433"/>
              <a:ext cx="286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10800" rIns="0" bIns="1080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800" b="1">
                  <a:solidFill>
                    <a:srgbClr val="000000"/>
                  </a:solidFill>
                </a:rPr>
                <a:t>MALAWI</a:t>
              </a:r>
            </a:p>
          </p:txBody>
        </p:sp>
        <p:sp>
          <p:nvSpPr>
            <p:cNvPr id="26918" name="Line 325"/>
            <p:cNvSpPr>
              <a:spLocks noChangeShapeType="1"/>
            </p:cNvSpPr>
            <p:nvPr/>
          </p:nvSpPr>
          <p:spPr bwMode="auto">
            <a:xfrm>
              <a:off x="4963" y="2205"/>
              <a:ext cx="394" cy="25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stealth" w="med" len="lg"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6" name="Group 326"/>
          <p:cNvGrpSpPr>
            <a:grpSpLocks/>
          </p:cNvGrpSpPr>
          <p:nvPr/>
        </p:nvGrpSpPr>
        <p:grpSpPr bwMode="auto">
          <a:xfrm>
            <a:off x="111125" y="88900"/>
            <a:ext cx="8731250" cy="6554788"/>
            <a:chOff x="70" y="56"/>
            <a:chExt cx="5500" cy="4129"/>
          </a:xfrm>
        </p:grpSpPr>
        <p:sp>
          <p:nvSpPr>
            <p:cNvPr id="26632" name="Rectangle 327"/>
            <p:cNvSpPr>
              <a:spLocks noChangeArrowheads="1"/>
            </p:cNvSpPr>
            <p:nvPr/>
          </p:nvSpPr>
          <p:spPr bwMode="auto">
            <a:xfrm>
              <a:off x="70" y="2517"/>
              <a:ext cx="1995" cy="1668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ZA">
                <a:solidFill>
                  <a:schemeClr val="bg1"/>
                </a:solidFill>
              </a:endParaRPr>
            </a:p>
          </p:txBody>
        </p:sp>
        <p:grpSp>
          <p:nvGrpSpPr>
            <p:cNvPr id="7" name="Group 328"/>
            <p:cNvGrpSpPr>
              <a:grpSpLocks/>
            </p:cNvGrpSpPr>
            <p:nvPr/>
          </p:nvGrpSpPr>
          <p:grpSpPr bwMode="auto">
            <a:xfrm>
              <a:off x="110" y="56"/>
              <a:ext cx="5460" cy="3911"/>
              <a:chOff x="110" y="56"/>
              <a:chExt cx="5460" cy="3911"/>
            </a:xfrm>
          </p:grpSpPr>
          <p:grpSp>
            <p:nvGrpSpPr>
              <p:cNvPr id="8" name="Group 329"/>
              <p:cNvGrpSpPr>
                <a:grpSpLocks/>
              </p:cNvGrpSpPr>
              <p:nvPr/>
            </p:nvGrpSpPr>
            <p:grpSpPr bwMode="auto">
              <a:xfrm>
                <a:off x="2516" y="56"/>
                <a:ext cx="3054" cy="3911"/>
                <a:chOff x="2516" y="56"/>
                <a:chExt cx="3054" cy="3911"/>
              </a:xfrm>
            </p:grpSpPr>
            <p:sp>
              <p:nvSpPr>
                <p:cNvPr id="26638" name="Freeform 330"/>
                <p:cNvSpPr>
                  <a:spLocks/>
                </p:cNvSpPr>
                <p:nvPr/>
              </p:nvSpPr>
              <p:spPr bwMode="auto">
                <a:xfrm>
                  <a:off x="4745" y="3173"/>
                  <a:ext cx="124" cy="72"/>
                </a:xfrm>
                <a:custGeom>
                  <a:avLst/>
                  <a:gdLst>
                    <a:gd name="T0" fmla="*/ 0 w 124"/>
                    <a:gd name="T1" fmla="*/ 72 h 72"/>
                    <a:gd name="T2" fmla="*/ 18 w 124"/>
                    <a:gd name="T3" fmla="*/ 27 h 72"/>
                    <a:gd name="T4" fmla="*/ 39 w 124"/>
                    <a:gd name="T5" fmla="*/ 9 h 72"/>
                    <a:gd name="T6" fmla="*/ 73 w 124"/>
                    <a:gd name="T7" fmla="*/ 2 h 72"/>
                    <a:gd name="T8" fmla="*/ 124 w 124"/>
                    <a:gd name="T9" fmla="*/ 21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4"/>
                    <a:gd name="T16" fmla="*/ 0 h 72"/>
                    <a:gd name="T17" fmla="*/ 124 w 124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4" h="72">
                      <a:moveTo>
                        <a:pt x="0" y="72"/>
                      </a:moveTo>
                      <a:cubicBezTo>
                        <a:pt x="3" y="65"/>
                        <a:pt x="11" y="38"/>
                        <a:pt x="18" y="27"/>
                      </a:cubicBezTo>
                      <a:cubicBezTo>
                        <a:pt x="25" y="16"/>
                        <a:pt x="30" y="13"/>
                        <a:pt x="39" y="9"/>
                      </a:cubicBezTo>
                      <a:cubicBezTo>
                        <a:pt x="48" y="5"/>
                        <a:pt x="59" y="0"/>
                        <a:pt x="73" y="2"/>
                      </a:cubicBezTo>
                      <a:cubicBezTo>
                        <a:pt x="87" y="4"/>
                        <a:pt x="114" y="17"/>
                        <a:pt x="124" y="21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39" name="Freeform 331"/>
                <p:cNvSpPr>
                  <a:spLocks/>
                </p:cNvSpPr>
                <p:nvPr/>
              </p:nvSpPr>
              <p:spPr bwMode="auto">
                <a:xfrm>
                  <a:off x="4731" y="1810"/>
                  <a:ext cx="85" cy="267"/>
                </a:xfrm>
                <a:custGeom>
                  <a:avLst/>
                  <a:gdLst>
                    <a:gd name="T0" fmla="*/ 24 w 85"/>
                    <a:gd name="T1" fmla="*/ 0 h 267"/>
                    <a:gd name="T2" fmla="*/ 6 w 85"/>
                    <a:gd name="T3" fmla="*/ 73 h 267"/>
                    <a:gd name="T4" fmla="*/ 0 w 85"/>
                    <a:gd name="T5" fmla="*/ 130 h 267"/>
                    <a:gd name="T6" fmla="*/ 14 w 85"/>
                    <a:gd name="T7" fmla="*/ 192 h 267"/>
                    <a:gd name="T8" fmla="*/ 50 w 85"/>
                    <a:gd name="T9" fmla="*/ 240 h 267"/>
                    <a:gd name="T10" fmla="*/ 78 w 85"/>
                    <a:gd name="T11" fmla="*/ 267 h 267"/>
                    <a:gd name="T12" fmla="*/ 85 w 85"/>
                    <a:gd name="T13" fmla="*/ 243 h 267"/>
                    <a:gd name="T14" fmla="*/ 52 w 85"/>
                    <a:gd name="T15" fmla="*/ 174 h 267"/>
                    <a:gd name="T16" fmla="*/ 38 w 85"/>
                    <a:gd name="T17" fmla="*/ 115 h 267"/>
                    <a:gd name="T18" fmla="*/ 39 w 85"/>
                    <a:gd name="T19" fmla="*/ 73 h 267"/>
                    <a:gd name="T20" fmla="*/ 47 w 85"/>
                    <a:gd name="T21" fmla="*/ 42 h 267"/>
                    <a:gd name="T22" fmla="*/ 24 w 85"/>
                    <a:gd name="T23" fmla="*/ 0 h 26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85"/>
                    <a:gd name="T37" fmla="*/ 0 h 267"/>
                    <a:gd name="T38" fmla="*/ 85 w 85"/>
                    <a:gd name="T39" fmla="*/ 267 h 267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85" h="267">
                      <a:moveTo>
                        <a:pt x="24" y="0"/>
                      </a:moveTo>
                      <a:lnTo>
                        <a:pt x="6" y="73"/>
                      </a:lnTo>
                      <a:lnTo>
                        <a:pt x="0" y="130"/>
                      </a:lnTo>
                      <a:lnTo>
                        <a:pt x="14" y="192"/>
                      </a:lnTo>
                      <a:lnTo>
                        <a:pt x="50" y="240"/>
                      </a:lnTo>
                      <a:lnTo>
                        <a:pt x="78" y="267"/>
                      </a:lnTo>
                      <a:lnTo>
                        <a:pt x="85" y="243"/>
                      </a:lnTo>
                      <a:lnTo>
                        <a:pt x="52" y="174"/>
                      </a:lnTo>
                      <a:lnTo>
                        <a:pt x="38" y="115"/>
                      </a:lnTo>
                      <a:lnTo>
                        <a:pt x="39" y="73"/>
                      </a:lnTo>
                      <a:lnTo>
                        <a:pt x="47" y="42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40" name="Freeform 332"/>
                <p:cNvSpPr>
                  <a:spLocks/>
                </p:cNvSpPr>
                <p:nvPr/>
              </p:nvSpPr>
              <p:spPr bwMode="auto">
                <a:xfrm>
                  <a:off x="5123" y="911"/>
                  <a:ext cx="129" cy="87"/>
                </a:xfrm>
                <a:custGeom>
                  <a:avLst/>
                  <a:gdLst>
                    <a:gd name="T0" fmla="*/ 94 w 129"/>
                    <a:gd name="T1" fmla="*/ 0 h 87"/>
                    <a:gd name="T2" fmla="*/ 55 w 129"/>
                    <a:gd name="T3" fmla="*/ 21 h 87"/>
                    <a:gd name="T4" fmla="*/ 22 w 129"/>
                    <a:gd name="T5" fmla="*/ 58 h 87"/>
                    <a:gd name="T6" fmla="*/ 0 w 129"/>
                    <a:gd name="T7" fmla="*/ 72 h 87"/>
                    <a:gd name="T8" fmla="*/ 6 w 129"/>
                    <a:gd name="T9" fmla="*/ 87 h 87"/>
                    <a:gd name="T10" fmla="*/ 67 w 129"/>
                    <a:gd name="T11" fmla="*/ 82 h 87"/>
                    <a:gd name="T12" fmla="*/ 97 w 129"/>
                    <a:gd name="T13" fmla="*/ 67 h 87"/>
                    <a:gd name="T14" fmla="*/ 121 w 129"/>
                    <a:gd name="T15" fmla="*/ 37 h 87"/>
                    <a:gd name="T16" fmla="*/ 129 w 129"/>
                    <a:gd name="T17" fmla="*/ 9 h 87"/>
                    <a:gd name="T18" fmla="*/ 94 w 129"/>
                    <a:gd name="T19" fmla="*/ 0 h 87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29"/>
                    <a:gd name="T31" fmla="*/ 0 h 87"/>
                    <a:gd name="T32" fmla="*/ 129 w 129"/>
                    <a:gd name="T33" fmla="*/ 87 h 87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29" h="87">
                      <a:moveTo>
                        <a:pt x="94" y="0"/>
                      </a:moveTo>
                      <a:lnTo>
                        <a:pt x="55" y="21"/>
                      </a:lnTo>
                      <a:lnTo>
                        <a:pt x="22" y="58"/>
                      </a:lnTo>
                      <a:lnTo>
                        <a:pt x="0" y="72"/>
                      </a:lnTo>
                      <a:lnTo>
                        <a:pt x="6" y="87"/>
                      </a:lnTo>
                      <a:lnTo>
                        <a:pt x="67" y="82"/>
                      </a:lnTo>
                      <a:lnTo>
                        <a:pt x="97" y="67"/>
                      </a:lnTo>
                      <a:lnTo>
                        <a:pt x="121" y="37"/>
                      </a:lnTo>
                      <a:lnTo>
                        <a:pt x="129" y="9"/>
                      </a:lnTo>
                      <a:lnTo>
                        <a:pt x="94" y="0"/>
                      </a:lnTo>
                      <a:close/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41" name="Freeform 333"/>
                <p:cNvSpPr>
                  <a:spLocks/>
                </p:cNvSpPr>
                <p:nvPr/>
              </p:nvSpPr>
              <p:spPr bwMode="auto">
                <a:xfrm>
                  <a:off x="4973" y="1021"/>
                  <a:ext cx="51" cy="55"/>
                </a:xfrm>
                <a:custGeom>
                  <a:avLst/>
                  <a:gdLst>
                    <a:gd name="T0" fmla="*/ 24 w 51"/>
                    <a:gd name="T1" fmla="*/ 0 h 55"/>
                    <a:gd name="T2" fmla="*/ 0 w 51"/>
                    <a:gd name="T3" fmla="*/ 27 h 55"/>
                    <a:gd name="T4" fmla="*/ 19 w 51"/>
                    <a:gd name="T5" fmla="*/ 55 h 55"/>
                    <a:gd name="T6" fmla="*/ 51 w 51"/>
                    <a:gd name="T7" fmla="*/ 51 h 55"/>
                    <a:gd name="T8" fmla="*/ 51 w 51"/>
                    <a:gd name="T9" fmla="*/ 28 h 55"/>
                    <a:gd name="T10" fmla="*/ 45 w 51"/>
                    <a:gd name="T11" fmla="*/ 4 h 55"/>
                    <a:gd name="T12" fmla="*/ 24 w 51"/>
                    <a:gd name="T13" fmla="*/ 0 h 5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1"/>
                    <a:gd name="T22" fmla="*/ 0 h 55"/>
                    <a:gd name="T23" fmla="*/ 51 w 51"/>
                    <a:gd name="T24" fmla="*/ 55 h 5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1" h="55">
                      <a:moveTo>
                        <a:pt x="24" y="0"/>
                      </a:moveTo>
                      <a:lnTo>
                        <a:pt x="0" y="27"/>
                      </a:lnTo>
                      <a:lnTo>
                        <a:pt x="19" y="55"/>
                      </a:lnTo>
                      <a:lnTo>
                        <a:pt x="51" y="51"/>
                      </a:lnTo>
                      <a:lnTo>
                        <a:pt x="51" y="28"/>
                      </a:lnTo>
                      <a:lnTo>
                        <a:pt x="45" y="4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42" name="Freeform 334"/>
                <p:cNvSpPr>
                  <a:spLocks/>
                </p:cNvSpPr>
                <p:nvPr/>
              </p:nvSpPr>
              <p:spPr bwMode="auto">
                <a:xfrm>
                  <a:off x="4222" y="3172"/>
                  <a:ext cx="493" cy="795"/>
                </a:xfrm>
                <a:custGeom>
                  <a:avLst/>
                  <a:gdLst>
                    <a:gd name="T0" fmla="*/ 59 w 493"/>
                    <a:gd name="T1" fmla="*/ 795 h 795"/>
                    <a:gd name="T2" fmla="*/ 115 w 493"/>
                    <a:gd name="T3" fmla="*/ 694 h 795"/>
                    <a:gd name="T4" fmla="*/ 155 w 493"/>
                    <a:gd name="T5" fmla="*/ 624 h 795"/>
                    <a:gd name="T6" fmla="*/ 197 w 493"/>
                    <a:gd name="T7" fmla="*/ 583 h 795"/>
                    <a:gd name="T8" fmla="*/ 188 w 493"/>
                    <a:gd name="T9" fmla="*/ 544 h 795"/>
                    <a:gd name="T10" fmla="*/ 148 w 493"/>
                    <a:gd name="T11" fmla="*/ 519 h 795"/>
                    <a:gd name="T12" fmla="*/ 110 w 493"/>
                    <a:gd name="T13" fmla="*/ 501 h 795"/>
                    <a:gd name="T14" fmla="*/ 101 w 493"/>
                    <a:gd name="T15" fmla="*/ 457 h 795"/>
                    <a:gd name="T16" fmla="*/ 14 w 493"/>
                    <a:gd name="T17" fmla="*/ 451 h 795"/>
                    <a:gd name="T18" fmla="*/ 14 w 493"/>
                    <a:gd name="T19" fmla="*/ 429 h 795"/>
                    <a:gd name="T20" fmla="*/ 98 w 493"/>
                    <a:gd name="T21" fmla="*/ 427 h 795"/>
                    <a:gd name="T22" fmla="*/ 139 w 493"/>
                    <a:gd name="T23" fmla="*/ 471 h 795"/>
                    <a:gd name="T24" fmla="*/ 202 w 493"/>
                    <a:gd name="T25" fmla="*/ 480 h 795"/>
                    <a:gd name="T26" fmla="*/ 239 w 493"/>
                    <a:gd name="T27" fmla="*/ 484 h 795"/>
                    <a:gd name="T28" fmla="*/ 283 w 493"/>
                    <a:gd name="T29" fmla="*/ 403 h 795"/>
                    <a:gd name="T30" fmla="*/ 254 w 493"/>
                    <a:gd name="T31" fmla="*/ 352 h 795"/>
                    <a:gd name="T32" fmla="*/ 221 w 493"/>
                    <a:gd name="T33" fmla="*/ 268 h 795"/>
                    <a:gd name="T34" fmla="*/ 239 w 493"/>
                    <a:gd name="T35" fmla="*/ 201 h 795"/>
                    <a:gd name="T36" fmla="*/ 251 w 493"/>
                    <a:gd name="T37" fmla="*/ 124 h 795"/>
                    <a:gd name="T38" fmla="*/ 272 w 493"/>
                    <a:gd name="T39" fmla="*/ 63 h 795"/>
                    <a:gd name="T40" fmla="*/ 268 w 493"/>
                    <a:gd name="T41" fmla="*/ 3 h 795"/>
                    <a:gd name="T42" fmla="*/ 295 w 493"/>
                    <a:gd name="T43" fmla="*/ 46 h 795"/>
                    <a:gd name="T44" fmla="*/ 322 w 493"/>
                    <a:gd name="T45" fmla="*/ 96 h 795"/>
                    <a:gd name="T46" fmla="*/ 338 w 493"/>
                    <a:gd name="T47" fmla="*/ 187 h 795"/>
                    <a:gd name="T48" fmla="*/ 304 w 493"/>
                    <a:gd name="T49" fmla="*/ 262 h 795"/>
                    <a:gd name="T50" fmla="*/ 319 w 493"/>
                    <a:gd name="T51" fmla="*/ 330 h 795"/>
                    <a:gd name="T52" fmla="*/ 397 w 493"/>
                    <a:gd name="T53" fmla="*/ 327 h 795"/>
                    <a:gd name="T54" fmla="*/ 440 w 493"/>
                    <a:gd name="T55" fmla="*/ 318 h 795"/>
                    <a:gd name="T56" fmla="*/ 493 w 493"/>
                    <a:gd name="T57" fmla="*/ 315 h 795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493"/>
                    <a:gd name="T88" fmla="*/ 0 h 795"/>
                    <a:gd name="T89" fmla="*/ 493 w 493"/>
                    <a:gd name="T90" fmla="*/ 795 h 795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493" h="795">
                      <a:moveTo>
                        <a:pt x="59" y="795"/>
                      </a:moveTo>
                      <a:cubicBezTo>
                        <a:pt x="68" y="778"/>
                        <a:pt x="99" y="722"/>
                        <a:pt x="115" y="694"/>
                      </a:cubicBezTo>
                      <a:cubicBezTo>
                        <a:pt x="131" y="666"/>
                        <a:pt x="141" y="643"/>
                        <a:pt x="155" y="624"/>
                      </a:cubicBezTo>
                      <a:cubicBezTo>
                        <a:pt x="169" y="605"/>
                        <a:pt x="192" y="596"/>
                        <a:pt x="197" y="583"/>
                      </a:cubicBezTo>
                      <a:cubicBezTo>
                        <a:pt x="202" y="570"/>
                        <a:pt x="196" y="555"/>
                        <a:pt x="188" y="544"/>
                      </a:cubicBezTo>
                      <a:cubicBezTo>
                        <a:pt x="180" y="533"/>
                        <a:pt x="161" y="526"/>
                        <a:pt x="148" y="519"/>
                      </a:cubicBezTo>
                      <a:cubicBezTo>
                        <a:pt x="135" y="512"/>
                        <a:pt x="118" y="511"/>
                        <a:pt x="110" y="501"/>
                      </a:cubicBezTo>
                      <a:cubicBezTo>
                        <a:pt x="102" y="491"/>
                        <a:pt x="117" y="465"/>
                        <a:pt x="101" y="457"/>
                      </a:cubicBezTo>
                      <a:cubicBezTo>
                        <a:pt x="85" y="449"/>
                        <a:pt x="28" y="456"/>
                        <a:pt x="14" y="451"/>
                      </a:cubicBezTo>
                      <a:cubicBezTo>
                        <a:pt x="0" y="446"/>
                        <a:pt x="0" y="433"/>
                        <a:pt x="14" y="429"/>
                      </a:cubicBezTo>
                      <a:cubicBezTo>
                        <a:pt x="28" y="425"/>
                        <a:pt x="77" y="420"/>
                        <a:pt x="98" y="427"/>
                      </a:cubicBezTo>
                      <a:cubicBezTo>
                        <a:pt x="119" y="434"/>
                        <a:pt x="122" y="462"/>
                        <a:pt x="139" y="471"/>
                      </a:cubicBezTo>
                      <a:cubicBezTo>
                        <a:pt x="156" y="480"/>
                        <a:pt x="185" y="478"/>
                        <a:pt x="202" y="480"/>
                      </a:cubicBezTo>
                      <a:cubicBezTo>
                        <a:pt x="219" y="482"/>
                        <a:pt x="226" y="497"/>
                        <a:pt x="239" y="484"/>
                      </a:cubicBezTo>
                      <a:cubicBezTo>
                        <a:pt x="252" y="471"/>
                        <a:pt x="280" y="425"/>
                        <a:pt x="283" y="403"/>
                      </a:cubicBezTo>
                      <a:cubicBezTo>
                        <a:pt x="286" y="381"/>
                        <a:pt x="264" y="374"/>
                        <a:pt x="254" y="352"/>
                      </a:cubicBezTo>
                      <a:cubicBezTo>
                        <a:pt x="244" y="330"/>
                        <a:pt x="223" y="293"/>
                        <a:pt x="221" y="268"/>
                      </a:cubicBezTo>
                      <a:cubicBezTo>
                        <a:pt x="219" y="243"/>
                        <a:pt x="234" y="225"/>
                        <a:pt x="239" y="201"/>
                      </a:cubicBezTo>
                      <a:cubicBezTo>
                        <a:pt x="244" y="177"/>
                        <a:pt x="245" y="147"/>
                        <a:pt x="251" y="124"/>
                      </a:cubicBezTo>
                      <a:cubicBezTo>
                        <a:pt x="257" y="101"/>
                        <a:pt x="269" y="83"/>
                        <a:pt x="272" y="63"/>
                      </a:cubicBezTo>
                      <a:cubicBezTo>
                        <a:pt x="275" y="43"/>
                        <a:pt x="264" y="6"/>
                        <a:pt x="268" y="3"/>
                      </a:cubicBezTo>
                      <a:cubicBezTo>
                        <a:pt x="272" y="0"/>
                        <a:pt x="286" y="31"/>
                        <a:pt x="295" y="46"/>
                      </a:cubicBezTo>
                      <a:cubicBezTo>
                        <a:pt x="304" y="61"/>
                        <a:pt x="315" y="73"/>
                        <a:pt x="322" y="96"/>
                      </a:cubicBezTo>
                      <a:cubicBezTo>
                        <a:pt x="329" y="119"/>
                        <a:pt x="341" y="159"/>
                        <a:pt x="338" y="187"/>
                      </a:cubicBezTo>
                      <a:cubicBezTo>
                        <a:pt x="335" y="215"/>
                        <a:pt x="307" y="238"/>
                        <a:pt x="304" y="262"/>
                      </a:cubicBezTo>
                      <a:cubicBezTo>
                        <a:pt x="301" y="286"/>
                        <a:pt x="304" y="319"/>
                        <a:pt x="319" y="330"/>
                      </a:cubicBezTo>
                      <a:cubicBezTo>
                        <a:pt x="334" y="341"/>
                        <a:pt x="377" y="329"/>
                        <a:pt x="397" y="327"/>
                      </a:cubicBezTo>
                      <a:cubicBezTo>
                        <a:pt x="417" y="325"/>
                        <a:pt x="424" y="320"/>
                        <a:pt x="440" y="318"/>
                      </a:cubicBezTo>
                      <a:cubicBezTo>
                        <a:pt x="456" y="316"/>
                        <a:pt x="482" y="316"/>
                        <a:pt x="493" y="315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43" name="Freeform 335"/>
                <p:cNvSpPr>
                  <a:spLocks/>
                </p:cNvSpPr>
                <p:nvPr/>
              </p:nvSpPr>
              <p:spPr bwMode="auto">
                <a:xfrm>
                  <a:off x="4364" y="2353"/>
                  <a:ext cx="273" cy="163"/>
                </a:xfrm>
                <a:custGeom>
                  <a:avLst/>
                  <a:gdLst>
                    <a:gd name="T0" fmla="*/ 0 w 273"/>
                    <a:gd name="T1" fmla="*/ 0 h 163"/>
                    <a:gd name="T2" fmla="*/ 42 w 273"/>
                    <a:gd name="T3" fmla="*/ 49 h 163"/>
                    <a:gd name="T4" fmla="*/ 106 w 273"/>
                    <a:gd name="T5" fmla="*/ 69 h 163"/>
                    <a:gd name="T6" fmla="*/ 157 w 273"/>
                    <a:gd name="T7" fmla="*/ 114 h 163"/>
                    <a:gd name="T8" fmla="*/ 223 w 273"/>
                    <a:gd name="T9" fmla="*/ 145 h 163"/>
                    <a:gd name="T10" fmla="*/ 237 w 273"/>
                    <a:gd name="T11" fmla="*/ 163 h 163"/>
                    <a:gd name="T12" fmla="*/ 273 w 273"/>
                    <a:gd name="T13" fmla="*/ 162 h 163"/>
                    <a:gd name="T14" fmla="*/ 243 w 273"/>
                    <a:gd name="T15" fmla="*/ 114 h 163"/>
                    <a:gd name="T16" fmla="*/ 214 w 273"/>
                    <a:gd name="T17" fmla="*/ 82 h 163"/>
                    <a:gd name="T18" fmla="*/ 177 w 273"/>
                    <a:gd name="T19" fmla="*/ 64 h 163"/>
                    <a:gd name="T20" fmla="*/ 159 w 273"/>
                    <a:gd name="T21" fmla="*/ 15 h 163"/>
                    <a:gd name="T22" fmla="*/ 115 w 273"/>
                    <a:gd name="T23" fmla="*/ 15 h 163"/>
                    <a:gd name="T24" fmla="*/ 102 w 273"/>
                    <a:gd name="T25" fmla="*/ 27 h 163"/>
                    <a:gd name="T26" fmla="*/ 67 w 273"/>
                    <a:gd name="T27" fmla="*/ 24 h 163"/>
                    <a:gd name="T28" fmla="*/ 31 w 273"/>
                    <a:gd name="T29" fmla="*/ 0 h 163"/>
                    <a:gd name="T30" fmla="*/ 0 w 273"/>
                    <a:gd name="T31" fmla="*/ 0 h 16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73"/>
                    <a:gd name="T49" fmla="*/ 0 h 163"/>
                    <a:gd name="T50" fmla="*/ 273 w 273"/>
                    <a:gd name="T51" fmla="*/ 163 h 163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73" h="163">
                      <a:moveTo>
                        <a:pt x="0" y="0"/>
                      </a:moveTo>
                      <a:lnTo>
                        <a:pt x="42" y="49"/>
                      </a:lnTo>
                      <a:lnTo>
                        <a:pt x="106" y="69"/>
                      </a:lnTo>
                      <a:lnTo>
                        <a:pt x="157" y="114"/>
                      </a:lnTo>
                      <a:lnTo>
                        <a:pt x="223" y="145"/>
                      </a:lnTo>
                      <a:lnTo>
                        <a:pt x="237" y="163"/>
                      </a:lnTo>
                      <a:lnTo>
                        <a:pt x="273" y="162"/>
                      </a:lnTo>
                      <a:lnTo>
                        <a:pt x="243" y="114"/>
                      </a:lnTo>
                      <a:lnTo>
                        <a:pt x="214" y="82"/>
                      </a:lnTo>
                      <a:lnTo>
                        <a:pt x="177" y="64"/>
                      </a:lnTo>
                      <a:lnTo>
                        <a:pt x="159" y="15"/>
                      </a:lnTo>
                      <a:lnTo>
                        <a:pt x="115" y="15"/>
                      </a:lnTo>
                      <a:lnTo>
                        <a:pt x="102" y="27"/>
                      </a:lnTo>
                      <a:lnTo>
                        <a:pt x="67" y="24"/>
                      </a:lnTo>
                      <a:lnTo>
                        <a:pt x="31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44" name="Freeform 336"/>
                <p:cNvSpPr>
                  <a:spLocks/>
                </p:cNvSpPr>
                <p:nvPr/>
              </p:nvSpPr>
              <p:spPr bwMode="auto">
                <a:xfrm>
                  <a:off x="4674" y="2545"/>
                  <a:ext cx="299" cy="628"/>
                </a:xfrm>
                <a:custGeom>
                  <a:avLst/>
                  <a:gdLst>
                    <a:gd name="T0" fmla="*/ 239 w 299"/>
                    <a:gd name="T1" fmla="*/ 628 h 628"/>
                    <a:gd name="T2" fmla="*/ 257 w 299"/>
                    <a:gd name="T3" fmla="*/ 597 h 628"/>
                    <a:gd name="T4" fmla="*/ 278 w 299"/>
                    <a:gd name="T5" fmla="*/ 550 h 628"/>
                    <a:gd name="T6" fmla="*/ 278 w 299"/>
                    <a:gd name="T7" fmla="*/ 450 h 628"/>
                    <a:gd name="T8" fmla="*/ 296 w 299"/>
                    <a:gd name="T9" fmla="*/ 400 h 628"/>
                    <a:gd name="T10" fmla="*/ 294 w 299"/>
                    <a:gd name="T11" fmla="*/ 346 h 628"/>
                    <a:gd name="T12" fmla="*/ 270 w 299"/>
                    <a:gd name="T13" fmla="*/ 286 h 628"/>
                    <a:gd name="T14" fmla="*/ 251 w 299"/>
                    <a:gd name="T15" fmla="*/ 252 h 628"/>
                    <a:gd name="T16" fmla="*/ 216 w 299"/>
                    <a:gd name="T17" fmla="*/ 223 h 628"/>
                    <a:gd name="T18" fmla="*/ 177 w 299"/>
                    <a:gd name="T19" fmla="*/ 211 h 628"/>
                    <a:gd name="T20" fmla="*/ 143 w 299"/>
                    <a:gd name="T21" fmla="*/ 201 h 628"/>
                    <a:gd name="T22" fmla="*/ 140 w 299"/>
                    <a:gd name="T23" fmla="*/ 181 h 628"/>
                    <a:gd name="T24" fmla="*/ 95 w 299"/>
                    <a:gd name="T25" fmla="*/ 147 h 628"/>
                    <a:gd name="T26" fmla="*/ 65 w 299"/>
                    <a:gd name="T27" fmla="*/ 162 h 628"/>
                    <a:gd name="T28" fmla="*/ 23 w 299"/>
                    <a:gd name="T29" fmla="*/ 150 h 628"/>
                    <a:gd name="T30" fmla="*/ 21 w 299"/>
                    <a:gd name="T31" fmla="*/ 103 h 628"/>
                    <a:gd name="T32" fmla="*/ 0 w 299"/>
                    <a:gd name="T33" fmla="*/ 0 h 628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99"/>
                    <a:gd name="T52" fmla="*/ 0 h 628"/>
                    <a:gd name="T53" fmla="*/ 299 w 299"/>
                    <a:gd name="T54" fmla="*/ 628 h 628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99" h="628">
                      <a:moveTo>
                        <a:pt x="239" y="628"/>
                      </a:moveTo>
                      <a:cubicBezTo>
                        <a:pt x="242" y="623"/>
                        <a:pt x="251" y="610"/>
                        <a:pt x="257" y="597"/>
                      </a:cubicBezTo>
                      <a:cubicBezTo>
                        <a:pt x="263" y="584"/>
                        <a:pt x="275" y="574"/>
                        <a:pt x="278" y="550"/>
                      </a:cubicBezTo>
                      <a:cubicBezTo>
                        <a:pt x="281" y="526"/>
                        <a:pt x="275" y="475"/>
                        <a:pt x="278" y="450"/>
                      </a:cubicBezTo>
                      <a:cubicBezTo>
                        <a:pt x="281" y="425"/>
                        <a:pt x="293" y="417"/>
                        <a:pt x="296" y="400"/>
                      </a:cubicBezTo>
                      <a:cubicBezTo>
                        <a:pt x="299" y="383"/>
                        <a:pt x="298" y="365"/>
                        <a:pt x="294" y="346"/>
                      </a:cubicBezTo>
                      <a:cubicBezTo>
                        <a:pt x="290" y="327"/>
                        <a:pt x="277" y="302"/>
                        <a:pt x="270" y="286"/>
                      </a:cubicBezTo>
                      <a:cubicBezTo>
                        <a:pt x="263" y="270"/>
                        <a:pt x="260" y="262"/>
                        <a:pt x="251" y="252"/>
                      </a:cubicBezTo>
                      <a:cubicBezTo>
                        <a:pt x="242" y="242"/>
                        <a:pt x="228" y="230"/>
                        <a:pt x="216" y="223"/>
                      </a:cubicBezTo>
                      <a:cubicBezTo>
                        <a:pt x="204" y="216"/>
                        <a:pt x="189" y="215"/>
                        <a:pt x="177" y="211"/>
                      </a:cubicBezTo>
                      <a:cubicBezTo>
                        <a:pt x="165" y="207"/>
                        <a:pt x="149" y="206"/>
                        <a:pt x="143" y="201"/>
                      </a:cubicBezTo>
                      <a:cubicBezTo>
                        <a:pt x="137" y="196"/>
                        <a:pt x="148" y="190"/>
                        <a:pt x="140" y="181"/>
                      </a:cubicBezTo>
                      <a:cubicBezTo>
                        <a:pt x="132" y="172"/>
                        <a:pt x="107" y="150"/>
                        <a:pt x="95" y="147"/>
                      </a:cubicBezTo>
                      <a:cubicBezTo>
                        <a:pt x="83" y="144"/>
                        <a:pt x="77" y="162"/>
                        <a:pt x="65" y="162"/>
                      </a:cubicBezTo>
                      <a:cubicBezTo>
                        <a:pt x="53" y="162"/>
                        <a:pt x="30" y="160"/>
                        <a:pt x="23" y="150"/>
                      </a:cubicBezTo>
                      <a:cubicBezTo>
                        <a:pt x="16" y="140"/>
                        <a:pt x="25" y="128"/>
                        <a:pt x="21" y="103"/>
                      </a:cubicBezTo>
                      <a:cubicBezTo>
                        <a:pt x="17" y="78"/>
                        <a:pt x="4" y="22"/>
                        <a:pt x="0" y="0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45" name="Freeform 337"/>
                <p:cNvSpPr>
                  <a:spLocks/>
                </p:cNvSpPr>
                <p:nvPr/>
              </p:nvSpPr>
              <p:spPr bwMode="auto">
                <a:xfrm>
                  <a:off x="3807" y="2118"/>
                  <a:ext cx="1156" cy="428"/>
                </a:xfrm>
                <a:custGeom>
                  <a:avLst/>
                  <a:gdLst>
                    <a:gd name="T0" fmla="*/ 867 w 1156"/>
                    <a:gd name="T1" fmla="*/ 428 h 428"/>
                    <a:gd name="T2" fmla="*/ 860 w 1156"/>
                    <a:gd name="T3" fmla="*/ 397 h 428"/>
                    <a:gd name="T4" fmla="*/ 876 w 1156"/>
                    <a:gd name="T5" fmla="*/ 349 h 428"/>
                    <a:gd name="T6" fmla="*/ 974 w 1156"/>
                    <a:gd name="T7" fmla="*/ 296 h 428"/>
                    <a:gd name="T8" fmla="*/ 1029 w 1156"/>
                    <a:gd name="T9" fmla="*/ 296 h 428"/>
                    <a:gd name="T10" fmla="*/ 1079 w 1156"/>
                    <a:gd name="T11" fmla="*/ 314 h 428"/>
                    <a:gd name="T12" fmla="*/ 1128 w 1156"/>
                    <a:gd name="T13" fmla="*/ 314 h 428"/>
                    <a:gd name="T14" fmla="*/ 1152 w 1156"/>
                    <a:gd name="T15" fmla="*/ 301 h 428"/>
                    <a:gd name="T16" fmla="*/ 1152 w 1156"/>
                    <a:gd name="T17" fmla="*/ 263 h 428"/>
                    <a:gd name="T18" fmla="*/ 1136 w 1156"/>
                    <a:gd name="T19" fmla="*/ 232 h 428"/>
                    <a:gd name="T20" fmla="*/ 1118 w 1156"/>
                    <a:gd name="T21" fmla="*/ 196 h 428"/>
                    <a:gd name="T22" fmla="*/ 1100 w 1156"/>
                    <a:gd name="T23" fmla="*/ 173 h 428"/>
                    <a:gd name="T24" fmla="*/ 1092 w 1156"/>
                    <a:gd name="T25" fmla="*/ 136 h 428"/>
                    <a:gd name="T26" fmla="*/ 1062 w 1156"/>
                    <a:gd name="T27" fmla="*/ 145 h 428"/>
                    <a:gd name="T28" fmla="*/ 1032 w 1156"/>
                    <a:gd name="T29" fmla="*/ 139 h 428"/>
                    <a:gd name="T30" fmla="*/ 984 w 1156"/>
                    <a:gd name="T31" fmla="*/ 128 h 428"/>
                    <a:gd name="T32" fmla="*/ 930 w 1156"/>
                    <a:gd name="T33" fmla="*/ 101 h 428"/>
                    <a:gd name="T34" fmla="*/ 906 w 1156"/>
                    <a:gd name="T35" fmla="*/ 83 h 428"/>
                    <a:gd name="T36" fmla="*/ 855 w 1156"/>
                    <a:gd name="T37" fmla="*/ 82 h 428"/>
                    <a:gd name="T38" fmla="*/ 819 w 1156"/>
                    <a:gd name="T39" fmla="*/ 89 h 428"/>
                    <a:gd name="T40" fmla="*/ 734 w 1156"/>
                    <a:gd name="T41" fmla="*/ 88 h 428"/>
                    <a:gd name="T42" fmla="*/ 702 w 1156"/>
                    <a:gd name="T43" fmla="*/ 67 h 428"/>
                    <a:gd name="T44" fmla="*/ 668 w 1156"/>
                    <a:gd name="T45" fmla="*/ 40 h 428"/>
                    <a:gd name="T46" fmla="*/ 669 w 1156"/>
                    <a:gd name="T47" fmla="*/ 10 h 428"/>
                    <a:gd name="T48" fmla="*/ 656 w 1156"/>
                    <a:gd name="T49" fmla="*/ 1 h 428"/>
                    <a:gd name="T50" fmla="*/ 605 w 1156"/>
                    <a:gd name="T51" fmla="*/ 16 h 428"/>
                    <a:gd name="T52" fmla="*/ 572 w 1156"/>
                    <a:gd name="T53" fmla="*/ 19 h 428"/>
                    <a:gd name="T54" fmla="*/ 516 w 1156"/>
                    <a:gd name="T55" fmla="*/ 35 h 428"/>
                    <a:gd name="T56" fmla="*/ 389 w 1156"/>
                    <a:gd name="T57" fmla="*/ 64 h 428"/>
                    <a:gd name="T58" fmla="*/ 167 w 1156"/>
                    <a:gd name="T59" fmla="*/ 89 h 428"/>
                    <a:gd name="T60" fmla="*/ 0 w 1156"/>
                    <a:gd name="T61" fmla="*/ 104 h 428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1156"/>
                    <a:gd name="T94" fmla="*/ 0 h 428"/>
                    <a:gd name="T95" fmla="*/ 1156 w 1156"/>
                    <a:gd name="T96" fmla="*/ 428 h 428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1156" h="428">
                      <a:moveTo>
                        <a:pt x="867" y="428"/>
                      </a:moveTo>
                      <a:cubicBezTo>
                        <a:pt x="866" y="423"/>
                        <a:pt x="859" y="410"/>
                        <a:pt x="860" y="397"/>
                      </a:cubicBezTo>
                      <a:cubicBezTo>
                        <a:pt x="861" y="384"/>
                        <a:pt x="857" y="366"/>
                        <a:pt x="876" y="349"/>
                      </a:cubicBezTo>
                      <a:cubicBezTo>
                        <a:pt x="895" y="332"/>
                        <a:pt x="949" y="305"/>
                        <a:pt x="974" y="296"/>
                      </a:cubicBezTo>
                      <a:cubicBezTo>
                        <a:pt x="999" y="287"/>
                        <a:pt x="1012" y="293"/>
                        <a:pt x="1029" y="296"/>
                      </a:cubicBezTo>
                      <a:cubicBezTo>
                        <a:pt x="1046" y="299"/>
                        <a:pt x="1063" y="311"/>
                        <a:pt x="1079" y="314"/>
                      </a:cubicBezTo>
                      <a:cubicBezTo>
                        <a:pt x="1095" y="317"/>
                        <a:pt x="1116" y="316"/>
                        <a:pt x="1128" y="314"/>
                      </a:cubicBezTo>
                      <a:cubicBezTo>
                        <a:pt x="1140" y="312"/>
                        <a:pt x="1148" y="309"/>
                        <a:pt x="1152" y="301"/>
                      </a:cubicBezTo>
                      <a:cubicBezTo>
                        <a:pt x="1156" y="293"/>
                        <a:pt x="1155" y="275"/>
                        <a:pt x="1152" y="263"/>
                      </a:cubicBezTo>
                      <a:cubicBezTo>
                        <a:pt x="1149" y="251"/>
                        <a:pt x="1142" y="243"/>
                        <a:pt x="1136" y="232"/>
                      </a:cubicBezTo>
                      <a:cubicBezTo>
                        <a:pt x="1130" y="221"/>
                        <a:pt x="1124" y="206"/>
                        <a:pt x="1118" y="196"/>
                      </a:cubicBezTo>
                      <a:cubicBezTo>
                        <a:pt x="1112" y="186"/>
                        <a:pt x="1104" y="183"/>
                        <a:pt x="1100" y="173"/>
                      </a:cubicBezTo>
                      <a:cubicBezTo>
                        <a:pt x="1096" y="163"/>
                        <a:pt x="1098" y="141"/>
                        <a:pt x="1092" y="136"/>
                      </a:cubicBezTo>
                      <a:cubicBezTo>
                        <a:pt x="1086" y="131"/>
                        <a:pt x="1072" y="145"/>
                        <a:pt x="1062" y="145"/>
                      </a:cubicBezTo>
                      <a:cubicBezTo>
                        <a:pt x="1052" y="145"/>
                        <a:pt x="1045" y="142"/>
                        <a:pt x="1032" y="139"/>
                      </a:cubicBezTo>
                      <a:cubicBezTo>
                        <a:pt x="1019" y="136"/>
                        <a:pt x="1001" y="134"/>
                        <a:pt x="984" y="128"/>
                      </a:cubicBezTo>
                      <a:cubicBezTo>
                        <a:pt x="967" y="122"/>
                        <a:pt x="943" y="108"/>
                        <a:pt x="930" y="101"/>
                      </a:cubicBezTo>
                      <a:cubicBezTo>
                        <a:pt x="917" y="94"/>
                        <a:pt x="918" y="86"/>
                        <a:pt x="906" y="83"/>
                      </a:cubicBezTo>
                      <a:cubicBezTo>
                        <a:pt x="894" y="80"/>
                        <a:pt x="869" y="81"/>
                        <a:pt x="855" y="82"/>
                      </a:cubicBezTo>
                      <a:cubicBezTo>
                        <a:pt x="841" y="83"/>
                        <a:pt x="839" y="88"/>
                        <a:pt x="819" y="89"/>
                      </a:cubicBezTo>
                      <a:cubicBezTo>
                        <a:pt x="799" y="90"/>
                        <a:pt x="753" y="92"/>
                        <a:pt x="734" y="88"/>
                      </a:cubicBezTo>
                      <a:cubicBezTo>
                        <a:pt x="715" y="84"/>
                        <a:pt x="713" y="75"/>
                        <a:pt x="702" y="67"/>
                      </a:cubicBezTo>
                      <a:cubicBezTo>
                        <a:pt x="691" y="59"/>
                        <a:pt x="673" y="49"/>
                        <a:pt x="668" y="40"/>
                      </a:cubicBezTo>
                      <a:cubicBezTo>
                        <a:pt x="663" y="31"/>
                        <a:pt x="671" y="17"/>
                        <a:pt x="669" y="10"/>
                      </a:cubicBezTo>
                      <a:cubicBezTo>
                        <a:pt x="667" y="3"/>
                        <a:pt x="667" y="0"/>
                        <a:pt x="656" y="1"/>
                      </a:cubicBezTo>
                      <a:cubicBezTo>
                        <a:pt x="645" y="2"/>
                        <a:pt x="619" y="13"/>
                        <a:pt x="605" y="16"/>
                      </a:cubicBezTo>
                      <a:cubicBezTo>
                        <a:pt x="591" y="19"/>
                        <a:pt x="587" y="16"/>
                        <a:pt x="572" y="19"/>
                      </a:cubicBezTo>
                      <a:cubicBezTo>
                        <a:pt x="557" y="22"/>
                        <a:pt x="546" y="28"/>
                        <a:pt x="516" y="35"/>
                      </a:cubicBezTo>
                      <a:cubicBezTo>
                        <a:pt x="486" y="42"/>
                        <a:pt x="447" y="55"/>
                        <a:pt x="389" y="64"/>
                      </a:cubicBezTo>
                      <a:cubicBezTo>
                        <a:pt x="331" y="73"/>
                        <a:pt x="232" y="82"/>
                        <a:pt x="167" y="89"/>
                      </a:cubicBezTo>
                      <a:cubicBezTo>
                        <a:pt x="102" y="96"/>
                        <a:pt x="35" y="101"/>
                        <a:pt x="0" y="104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46" name="Freeform 338"/>
                <p:cNvSpPr>
                  <a:spLocks/>
                </p:cNvSpPr>
                <p:nvPr/>
              </p:nvSpPr>
              <p:spPr bwMode="auto">
                <a:xfrm>
                  <a:off x="2762" y="2170"/>
                  <a:ext cx="1050" cy="58"/>
                </a:xfrm>
                <a:custGeom>
                  <a:avLst/>
                  <a:gdLst>
                    <a:gd name="T0" fmla="*/ 1050 w 1050"/>
                    <a:gd name="T1" fmla="*/ 52 h 58"/>
                    <a:gd name="T2" fmla="*/ 919 w 1050"/>
                    <a:gd name="T3" fmla="*/ 58 h 58"/>
                    <a:gd name="T4" fmla="*/ 670 w 1050"/>
                    <a:gd name="T5" fmla="*/ 54 h 58"/>
                    <a:gd name="T6" fmla="*/ 594 w 1050"/>
                    <a:gd name="T7" fmla="*/ 42 h 58"/>
                    <a:gd name="T8" fmla="*/ 550 w 1050"/>
                    <a:gd name="T9" fmla="*/ 19 h 58"/>
                    <a:gd name="T10" fmla="*/ 469 w 1050"/>
                    <a:gd name="T11" fmla="*/ 21 h 58"/>
                    <a:gd name="T12" fmla="*/ 292 w 1050"/>
                    <a:gd name="T13" fmla="*/ 30 h 58"/>
                    <a:gd name="T14" fmla="*/ 132 w 1050"/>
                    <a:gd name="T15" fmla="*/ 24 h 58"/>
                    <a:gd name="T16" fmla="*/ 36 w 1050"/>
                    <a:gd name="T17" fmla="*/ 6 h 58"/>
                    <a:gd name="T18" fmla="*/ 0 w 1050"/>
                    <a:gd name="T19" fmla="*/ 0 h 5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050"/>
                    <a:gd name="T31" fmla="*/ 0 h 58"/>
                    <a:gd name="T32" fmla="*/ 1050 w 1050"/>
                    <a:gd name="T33" fmla="*/ 58 h 58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050" h="58">
                      <a:moveTo>
                        <a:pt x="1050" y="52"/>
                      </a:moveTo>
                      <a:cubicBezTo>
                        <a:pt x="1028" y="53"/>
                        <a:pt x="982" y="58"/>
                        <a:pt x="919" y="58"/>
                      </a:cubicBezTo>
                      <a:cubicBezTo>
                        <a:pt x="856" y="58"/>
                        <a:pt x="724" y="57"/>
                        <a:pt x="670" y="54"/>
                      </a:cubicBezTo>
                      <a:cubicBezTo>
                        <a:pt x="616" y="51"/>
                        <a:pt x="614" y="48"/>
                        <a:pt x="594" y="42"/>
                      </a:cubicBezTo>
                      <a:cubicBezTo>
                        <a:pt x="574" y="36"/>
                        <a:pt x="571" y="22"/>
                        <a:pt x="550" y="19"/>
                      </a:cubicBezTo>
                      <a:cubicBezTo>
                        <a:pt x="529" y="16"/>
                        <a:pt x="512" y="19"/>
                        <a:pt x="469" y="21"/>
                      </a:cubicBezTo>
                      <a:cubicBezTo>
                        <a:pt x="426" y="23"/>
                        <a:pt x="348" y="30"/>
                        <a:pt x="292" y="30"/>
                      </a:cubicBezTo>
                      <a:cubicBezTo>
                        <a:pt x="236" y="30"/>
                        <a:pt x="175" y="28"/>
                        <a:pt x="132" y="24"/>
                      </a:cubicBezTo>
                      <a:cubicBezTo>
                        <a:pt x="89" y="20"/>
                        <a:pt x="58" y="10"/>
                        <a:pt x="36" y="6"/>
                      </a:cubicBezTo>
                      <a:cubicBezTo>
                        <a:pt x="14" y="2"/>
                        <a:pt x="7" y="1"/>
                        <a:pt x="0" y="0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47" name="Freeform 339"/>
                <p:cNvSpPr>
                  <a:spLocks/>
                </p:cNvSpPr>
                <p:nvPr/>
              </p:nvSpPr>
              <p:spPr bwMode="auto">
                <a:xfrm>
                  <a:off x="2655" y="1342"/>
                  <a:ext cx="142" cy="829"/>
                </a:xfrm>
                <a:custGeom>
                  <a:avLst/>
                  <a:gdLst>
                    <a:gd name="T0" fmla="*/ 107 w 142"/>
                    <a:gd name="T1" fmla="*/ 829 h 829"/>
                    <a:gd name="T2" fmla="*/ 59 w 142"/>
                    <a:gd name="T3" fmla="*/ 816 h 829"/>
                    <a:gd name="T4" fmla="*/ 30 w 142"/>
                    <a:gd name="T5" fmla="*/ 772 h 829"/>
                    <a:gd name="T6" fmla="*/ 21 w 142"/>
                    <a:gd name="T7" fmla="*/ 718 h 829"/>
                    <a:gd name="T8" fmla="*/ 33 w 142"/>
                    <a:gd name="T9" fmla="*/ 673 h 829"/>
                    <a:gd name="T10" fmla="*/ 54 w 142"/>
                    <a:gd name="T11" fmla="*/ 633 h 829"/>
                    <a:gd name="T12" fmla="*/ 81 w 142"/>
                    <a:gd name="T13" fmla="*/ 577 h 829"/>
                    <a:gd name="T14" fmla="*/ 101 w 142"/>
                    <a:gd name="T15" fmla="*/ 534 h 829"/>
                    <a:gd name="T16" fmla="*/ 129 w 142"/>
                    <a:gd name="T17" fmla="*/ 481 h 829"/>
                    <a:gd name="T18" fmla="*/ 140 w 142"/>
                    <a:gd name="T19" fmla="*/ 456 h 829"/>
                    <a:gd name="T20" fmla="*/ 140 w 142"/>
                    <a:gd name="T21" fmla="*/ 414 h 829"/>
                    <a:gd name="T22" fmla="*/ 129 w 142"/>
                    <a:gd name="T23" fmla="*/ 385 h 829"/>
                    <a:gd name="T24" fmla="*/ 119 w 142"/>
                    <a:gd name="T25" fmla="*/ 348 h 829"/>
                    <a:gd name="T26" fmla="*/ 132 w 142"/>
                    <a:gd name="T27" fmla="*/ 318 h 829"/>
                    <a:gd name="T28" fmla="*/ 132 w 142"/>
                    <a:gd name="T29" fmla="*/ 285 h 829"/>
                    <a:gd name="T30" fmla="*/ 126 w 142"/>
                    <a:gd name="T31" fmla="*/ 243 h 829"/>
                    <a:gd name="T32" fmla="*/ 107 w 142"/>
                    <a:gd name="T33" fmla="*/ 219 h 829"/>
                    <a:gd name="T34" fmla="*/ 84 w 142"/>
                    <a:gd name="T35" fmla="*/ 178 h 829"/>
                    <a:gd name="T36" fmla="*/ 59 w 142"/>
                    <a:gd name="T37" fmla="*/ 141 h 829"/>
                    <a:gd name="T38" fmla="*/ 44 w 142"/>
                    <a:gd name="T39" fmla="*/ 81 h 829"/>
                    <a:gd name="T40" fmla="*/ 0 w 142"/>
                    <a:gd name="T41" fmla="*/ 0 h 829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42"/>
                    <a:gd name="T64" fmla="*/ 0 h 829"/>
                    <a:gd name="T65" fmla="*/ 142 w 142"/>
                    <a:gd name="T66" fmla="*/ 829 h 829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42" h="829">
                      <a:moveTo>
                        <a:pt x="107" y="829"/>
                      </a:moveTo>
                      <a:cubicBezTo>
                        <a:pt x="99" y="827"/>
                        <a:pt x="72" y="825"/>
                        <a:pt x="59" y="816"/>
                      </a:cubicBezTo>
                      <a:cubicBezTo>
                        <a:pt x="46" y="807"/>
                        <a:pt x="36" y="788"/>
                        <a:pt x="30" y="772"/>
                      </a:cubicBezTo>
                      <a:cubicBezTo>
                        <a:pt x="24" y="756"/>
                        <a:pt x="21" y="734"/>
                        <a:pt x="21" y="718"/>
                      </a:cubicBezTo>
                      <a:cubicBezTo>
                        <a:pt x="21" y="702"/>
                        <a:pt x="28" y="687"/>
                        <a:pt x="33" y="673"/>
                      </a:cubicBezTo>
                      <a:cubicBezTo>
                        <a:pt x="38" y="659"/>
                        <a:pt x="46" y="649"/>
                        <a:pt x="54" y="633"/>
                      </a:cubicBezTo>
                      <a:cubicBezTo>
                        <a:pt x="62" y="617"/>
                        <a:pt x="73" y="593"/>
                        <a:pt x="81" y="577"/>
                      </a:cubicBezTo>
                      <a:cubicBezTo>
                        <a:pt x="89" y="561"/>
                        <a:pt x="93" y="550"/>
                        <a:pt x="101" y="534"/>
                      </a:cubicBezTo>
                      <a:cubicBezTo>
                        <a:pt x="109" y="518"/>
                        <a:pt x="123" y="494"/>
                        <a:pt x="129" y="481"/>
                      </a:cubicBezTo>
                      <a:cubicBezTo>
                        <a:pt x="135" y="468"/>
                        <a:pt x="138" y="467"/>
                        <a:pt x="140" y="456"/>
                      </a:cubicBezTo>
                      <a:cubicBezTo>
                        <a:pt x="142" y="445"/>
                        <a:pt x="142" y="426"/>
                        <a:pt x="140" y="414"/>
                      </a:cubicBezTo>
                      <a:cubicBezTo>
                        <a:pt x="138" y="402"/>
                        <a:pt x="132" y="396"/>
                        <a:pt x="129" y="385"/>
                      </a:cubicBezTo>
                      <a:cubicBezTo>
                        <a:pt x="126" y="374"/>
                        <a:pt x="119" y="359"/>
                        <a:pt x="119" y="348"/>
                      </a:cubicBezTo>
                      <a:cubicBezTo>
                        <a:pt x="119" y="337"/>
                        <a:pt x="130" y="328"/>
                        <a:pt x="132" y="318"/>
                      </a:cubicBezTo>
                      <a:cubicBezTo>
                        <a:pt x="134" y="308"/>
                        <a:pt x="133" y="297"/>
                        <a:pt x="132" y="285"/>
                      </a:cubicBezTo>
                      <a:cubicBezTo>
                        <a:pt x="131" y="273"/>
                        <a:pt x="130" y="254"/>
                        <a:pt x="126" y="243"/>
                      </a:cubicBezTo>
                      <a:cubicBezTo>
                        <a:pt x="122" y="232"/>
                        <a:pt x="114" y="230"/>
                        <a:pt x="107" y="219"/>
                      </a:cubicBezTo>
                      <a:cubicBezTo>
                        <a:pt x="100" y="208"/>
                        <a:pt x="92" y="191"/>
                        <a:pt x="84" y="178"/>
                      </a:cubicBezTo>
                      <a:cubicBezTo>
                        <a:pt x="76" y="165"/>
                        <a:pt x="66" y="157"/>
                        <a:pt x="59" y="141"/>
                      </a:cubicBezTo>
                      <a:cubicBezTo>
                        <a:pt x="52" y="125"/>
                        <a:pt x="54" y="104"/>
                        <a:pt x="44" y="81"/>
                      </a:cubicBezTo>
                      <a:cubicBezTo>
                        <a:pt x="34" y="58"/>
                        <a:pt x="9" y="17"/>
                        <a:pt x="0" y="0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48" name="Freeform 340"/>
                <p:cNvSpPr>
                  <a:spLocks/>
                </p:cNvSpPr>
                <p:nvPr/>
              </p:nvSpPr>
              <p:spPr bwMode="auto">
                <a:xfrm>
                  <a:off x="2516" y="1231"/>
                  <a:ext cx="141" cy="112"/>
                </a:xfrm>
                <a:custGeom>
                  <a:avLst/>
                  <a:gdLst>
                    <a:gd name="T0" fmla="*/ 141 w 141"/>
                    <a:gd name="T1" fmla="*/ 112 h 112"/>
                    <a:gd name="T2" fmla="*/ 102 w 141"/>
                    <a:gd name="T3" fmla="*/ 40 h 112"/>
                    <a:gd name="T4" fmla="*/ 57 w 141"/>
                    <a:gd name="T5" fmla="*/ 9 h 112"/>
                    <a:gd name="T6" fmla="*/ 0 w 141"/>
                    <a:gd name="T7" fmla="*/ 0 h 11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41"/>
                    <a:gd name="T13" fmla="*/ 0 h 112"/>
                    <a:gd name="T14" fmla="*/ 141 w 141"/>
                    <a:gd name="T15" fmla="*/ 112 h 11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41" h="112">
                      <a:moveTo>
                        <a:pt x="141" y="112"/>
                      </a:moveTo>
                      <a:cubicBezTo>
                        <a:pt x="135" y="100"/>
                        <a:pt x="116" y="57"/>
                        <a:pt x="102" y="40"/>
                      </a:cubicBezTo>
                      <a:cubicBezTo>
                        <a:pt x="88" y="23"/>
                        <a:pt x="74" y="16"/>
                        <a:pt x="57" y="9"/>
                      </a:cubicBezTo>
                      <a:cubicBezTo>
                        <a:pt x="40" y="2"/>
                        <a:pt x="12" y="2"/>
                        <a:pt x="0" y="0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49" name="Freeform 341"/>
                <p:cNvSpPr>
                  <a:spLocks/>
                </p:cNvSpPr>
                <p:nvPr/>
              </p:nvSpPr>
              <p:spPr bwMode="auto">
                <a:xfrm>
                  <a:off x="4905" y="2084"/>
                  <a:ext cx="48" cy="84"/>
                </a:xfrm>
                <a:custGeom>
                  <a:avLst/>
                  <a:gdLst>
                    <a:gd name="T0" fmla="*/ 33 w 48"/>
                    <a:gd name="T1" fmla="*/ 9 h 84"/>
                    <a:gd name="T2" fmla="*/ 6 w 48"/>
                    <a:gd name="T3" fmla="*/ 0 h 84"/>
                    <a:gd name="T4" fmla="*/ 0 w 48"/>
                    <a:gd name="T5" fmla="*/ 29 h 84"/>
                    <a:gd name="T6" fmla="*/ 11 w 48"/>
                    <a:gd name="T7" fmla="*/ 57 h 84"/>
                    <a:gd name="T8" fmla="*/ 26 w 48"/>
                    <a:gd name="T9" fmla="*/ 77 h 84"/>
                    <a:gd name="T10" fmla="*/ 39 w 48"/>
                    <a:gd name="T11" fmla="*/ 84 h 84"/>
                    <a:gd name="T12" fmla="*/ 48 w 48"/>
                    <a:gd name="T13" fmla="*/ 50 h 84"/>
                    <a:gd name="T14" fmla="*/ 33 w 48"/>
                    <a:gd name="T15" fmla="*/ 9 h 8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48"/>
                    <a:gd name="T25" fmla="*/ 0 h 84"/>
                    <a:gd name="T26" fmla="*/ 48 w 48"/>
                    <a:gd name="T27" fmla="*/ 84 h 84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48" h="84">
                      <a:moveTo>
                        <a:pt x="33" y="9"/>
                      </a:moveTo>
                      <a:lnTo>
                        <a:pt x="6" y="0"/>
                      </a:lnTo>
                      <a:lnTo>
                        <a:pt x="0" y="29"/>
                      </a:lnTo>
                      <a:lnTo>
                        <a:pt x="11" y="57"/>
                      </a:lnTo>
                      <a:lnTo>
                        <a:pt x="26" y="77"/>
                      </a:lnTo>
                      <a:lnTo>
                        <a:pt x="39" y="84"/>
                      </a:lnTo>
                      <a:lnTo>
                        <a:pt x="48" y="50"/>
                      </a:lnTo>
                      <a:lnTo>
                        <a:pt x="33" y="9"/>
                      </a:lnTo>
                      <a:close/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50" name="Freeform 342"/>
                <p:cNvSpPr>
                  <a:spLocks/>
                </p:cNvSpPr>
                <p:nvPr/>
              </p:nvSpPr>
              <p:spPr bwMode="auto">
                <a:xfrm>
                  <a:off x="5502" y="1963"/>
                  <a:ext cx="68" cy="217"/>
                </a:xfrm>
                <a:custGeom>
                  <a:avLst/>
                  <a:gdLst>
                    <a:gd name="T0" fmla="*/ 41 w 68"/>
                    <a:gd name="T1" fmla="*/ 0 h 217"/>
                    <a:gd name="T2" fmla="*/ 6 w 68"/>
                    <a:gd name="T3" fmla="*/ 40 h 217"/>
                    <a:gd name="T4" fmla="*/ 6 w 68"/>
                    <a:gd name="T5" fmla="*/ 102 h 217"/>
                    <a:gd name="T6" fmla="*/ 23 w 68"/>
                    <a:gd name="T7" fmla="*/ 187 h 217"/>
                    <a:gd name="T8" fmla="*/ 68 w 68"/>
                    <a:gd name="T9" fmla="*/ 217 h 2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8"/>
                    <a:gd name="T16" fmla="*/ 0 h 217"/>
                    <a:gd name="T17" fmla="*/ 68 w 68"/>
                    <a:gd name="T18" fmla="*/ 217 h 2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8" h="217">
                      <a:moveTo>
                        <a:pt x="41" y="0"/>
                      </a:moveTo>
                      <a:cubicBezTo>
                        <a:pt x="35" y="7"/>
                        <a:pt x="12" y="23"/>
                        <a:pt x="6" y="40"/>
                      </a:cubicBezTo>
                      <a:cubicBezTo>
                        <a:pt x="0" y="57"/>
                        <a:pt x="3" y="78"/>
                        <a:pt x="6" y="102"/>
                      </a:cubicBezTo>
                      <a:cubicBezTo>
                        <a:pt x="9" y="126"/>
                        <a:pt x="13" y="168"/>
                        <a:pt x="23" y="187"/>
                      </a:cubicBezTo>
                      <a:cubicBezTo>
                        <a:pt x="33" y="206"/>
                        <a:pt x="59" y="211"/>
                        <a:pt x="68" y="217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51" name="Freeform 343"/>
                <p:cNvSpPr>
                  <a:spLocks/>
                </p:cNvSpPr>
                <p:nvPr/>
              </p:nvSpPr>
              <p:spPr bwMode="auto">
                <a:xfrm>
                  <a:off x="5268" y="1625"/>
                  <a:ext cx="72" cy="174"/>
                </a:xfrm>
                <a:custGeom>
                  <a:avLst/>
                  <a:gdLst>
                    <a:gd name="T0" fmla="*/ 12 w 72"/>
                    <a:gd name="T1" fmla="*/ 15 h 174"/>
                    <a:gd name="T2" fmla="*/ 0 w 72"/>
                    <a:gd name="T3" fmla="*/ 65 h 174"/>
                    <a:gd name="T4" fmla="*/ 0 w 72"/>
                    <a:gd name="T5" fmla="*/ 156 h 174"/>
                    <a:gd name="T6" fmla="*/ 23 w 72"/>
                    <a:gd name="T7" fmla="*/ 174 h 174"/>
                    <a:gd name="T8" fmla="*/ 41 w 72"/>
                    <a:gd name="T9" fmla="*/ 171 h 174"/>
                    <a:gd name="T10" fmla="*/ 60 w 72"/>
                    <a:gd name="T11" fmla="*/ 159 h 174"/>
                    <a:gd name="T12" fmla="*/ 50 w 72"/>
                    <a:gd name="T13" fmla="*/ 105 h 174"/>
                    <a:gd name="T14" fmla="*/ 51 w 72"/>
                    <a:gd name="T15" fmla="*/ 48 h 174"/>
                    <a:gd name="T16" fmla="*/ 68 w 72"/>
                    <a:gd name="T17" fmla="*/ 20 h 174"/>
                    <a:gd name="T18" fmla="*/ 72 w 72"/>
                    <a:gd name="T19" fmla="*/ 2 h 174"/>
                    <a:gd name="T20" fmla="*/ 38 w 72"/>
                    <a:gd name="T21" fmla="*/ 0 h 174"/>
                    <a:gd name="T22" fmla="*/ 12 w 72"/>
                    <a:gd name="T23" fmla="*/ 15 h 17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72"/>
                    <a:gd name="T37" fmla="*/ 0 h 174"/>
                    <a:gd name="T38" fmla="*/ 72 w 72"/>
                    <a:gd name="T39" fmla="*/ 174 h 17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72" h="174">
                      <a:moveTo>
                        <a:pt x="12" y="15"/>
                      </a:moveTo>
                      <a:lnTo>
                        <a:pt x="0" y="65"/>
                      </a:lnTo>
                      <a:lnTo>
                        <a:pt x="0" y="156"/>
                      </a:lnTo>
                      <a:lnTo>
                        <a:pt x="23" y="174"/>
                      </a:lnTo>
                      <a:lnTo>
                        <a:pt x="41" y="171"/>
                      </a:lnTo>
                      <a:lnTo>
                        <a:pt x="60" y="159"/>
                      </a:lnTo>
                      <a:lnTo>
                        <a:pt x="50" y="105"/>
                      </a:lnTo>
                      <a:lnTo>
                        <a:pt x="51" y="48"/>
                      </a:lnTo>
                      <a:lnTo>
                        <a:pt x="68" y="20"/>
                      </a:lnTo>
                      <a:lnTo>
                        <a:pt x="72" y="2"/>
                      </a:lnTo>
                      <a:lnTo>
                        <a:pt x="38" y="0"/>
                      </a:lnTo>
                      <a:lnTo>
                        <a:pt x="12" y="15"/>
                      </a:lnTo>
                      <a:close/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52" name="Freeform 344"/>
                <p:cNvSpPr>
                  <a:spLocks/>
                </p:cNvSpPr>
                <p:nvPr/>
              </p:nvSpPr>
              <p:spPr bwMode="auto">
                <a:xfrm>
                  <a:off x="4708" y="715"/>
                  <a:ext cx="830" cy="820"/>
                </a:xfrm>
                <a:custGeom>
                  <a:avLst/>
                  <a:gdLst>
                    <a:gd name="T0" fmla="*/ 830 w 830"/>
                    <a:gd name="T1" fmla="*/ 187 h 820"/>
                    <a:gd name="T2" fmla="*/ 791 w 830"/>
                    <a:gd name="T3" fmla="*/ 181 h 820"/>
                    <a:gd name="T4" fmla="*/ 752 w 830"/>
                    <a:gd name="T5" fmla="*/ 204 h 820"/>
                    <a:gd name="T6" fmla="*/ 724 w 830"/>
                    <a:gd name="T7" fmla="*/ 253 h 820"/>
                    <a:gd name="T8" fmla="*/ 697 w 830"/>
                    <a:gd name="T9" fmla="*/ 292 h 820"/>
                    <a:gd name="T10" fmla="*/ 662 w 830"/>
                    <a:gd name="T11" fmla="*/ 351 h 820"/>
                    <a:gd name="T12" fmla="*/ 614 w 830"/>
                    <a:gd name="T13" fmla="*/ 379 h 820"/>
                    <a:gd name="T14" fmla="*/ 580 w 830"/>
                    <a:gd name="T15" fmla="*/ 402 h 820"/>
                    <a:gd name="T16" fmla="*/ 566 w 830"/>
                    <a:gd name="T17" fmla="*/ 441 h 820"/>
                    <a:gd name="T18" fmla="*/ 536 w 830"/>
                    <a:gd name="T19" fmla="*/ 480 h 820"/>
                    <a:gd name="T20" fmla="*/ 494 w 830"/>
                    <a:gd name="T21" fmla="*/ 511 h 820"/>
                    <a:gd name="T22" fmla="*/ 470 w 830"/>
                    <a:gd name="T23" fmla="*/ 556 h 820"/>
                    <a:gd name="T24" fmla="*/ 437 w 830"/>
                    <a:gd name="T25" fmla="*/ 588 h 820"/>
                    <a:gd name="T26" fmla="*/ 401 w 830"/>
                    <a:gd name="T27" fmla="*/ 606 h 820"/>
                    <a:gd name="T28" fmla="*/ 367 w 830"/>
                    <a:gd name="T29" fmla="*/ 655 h 820"/>
                    <a:gd name="T30" fmla="*/ 307 w 830"/>
                    <a:gd name="T31" fmla="*/ 726 h 820"/>
                    <a:gd name="T32" fmla="*/ 239 w 830"/>
                    <a:gd name="T33" fmla="*/ 759 h 820"/>
                    <a:gd name="T34" fmla="*/ 203 w 830"/>
                    <a:gd name="T35" fmla="*/ 795 h 820"/>
                    <a:gd name="T36" fmla="*/ 178 w 830"/>
                    <a:gd name="T37" fmla="*/ 817 h 820"/>
                    <a:gd name="T38" fmla="*/ 134 w 830"/>
                    <a:gd name="T39" fmla="*/ 807 h 820"/>
                    <a:gd name="T40" fmla="*/ 88 w 830"/>
                    <a:gd name="T41" fmla="*/ 736 h 820"/>
                    <a:gd name="T42" fmla="*/ 37 w 830"/>
                    <a:gd name="T43" fmla="*/ 666 h 820"/>
                    <a:gd name="T44" fmla="*/ 28 w 830"/>
                    <a:gd name="T45" fmla="*/ 631 h 820"/>
                    <a:gd name="T46" fmla="*/ 44 w 830"/>
                    <a:gd name="T47" fmla="*/ 526 h 820"/>
                    <a:gd name="T48" fmla="*/ 56 w 830"/>
                    <a:gd name="T49" fmla="*/ 486 h 820"/>
                    <a:gd name="T50" fmla="*/ 20 w 830"/>
                    <a:gd name="T51" fmla="*/ 402 h 820"/>
                    <a:gd name="T52" fmla="*/ 2 w 830"/>
                    <a:gd name="T53" fmla="*/ 327 h 820"/>
                    <a:gd name="T54" fmla="*/ 31 w 830"/>
                    <a:gd name="T55" fmla="*/ 252 h 820"/>
                    <a:gd name="T56" fmla="*/ 92 w 830"/>
                    <a:gd name="T57" fmla="*/ 196 h 820"/>
                    <a:gd name="T58" fmla="*/ 140 w 830"/>
                    <a:gd name="T59" fmla="*/ 168 h 820"/>
                    <a:gd name="T60" fmla="*/ 199 w 830"/>
                    <a:gd name="T61" fmla="*/ 153 h 820"/>
                    <a:gd name="T62" fmla="*/ 235 w 830"/>
                    <a:gd name="T63" fmla="*/ 135 h 820"/>
                    <a:gd name="T64" fmla="*/ 283 w 830"/>
                    <a:gd name="T65" fmla="*/ 109 h 820"/>
                    <a:gd name="T66" fmla="*/ 326 w 830"/>
                    <a:gd name="T67" fmla="*/ 88 h 820"/>
                    <a:gd name="T68" fmla="*/ 380 w 830"/>
                    <a:gd name="T69" fmla="*/ 52 h 820"/>
                    <a:gd name="T70" fmla="*/ 451 w 830"/>
                    <a:gd name="T71" fmla="*/ 3 h 820"/>
                    <a:gd name="T72" fmla="*/ 515 w 830"/>
                    <a:gd name="T73" fmla="*/ 31 h 820"/>
                    <a:gd name="T74" fmla="*/ 551 w 830"/>
                    <a:gd name="T75" fmla="*/ 27 h 820"/>
                    <a:gd name="T76" fmla="*/ 605 w 830"/>
                    <a:gd name="T77" fmla="*/ 28 h 820"/>
                    <a:gd name="T78" fmla="*/ 629 w 830"/>
                    <a:gd name="T79" fmla="*/ 10 h 820"/>
                    <a:gd name="T80" fmla="*/ 668 w 830"/>
                    <a:gd name="T81" fmla="*/ 4 h 820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w 830"/>
                    <a:gd name="T124" fmla="*/ 0 h 820"/>
                    <a:gd name="T125" fmla="*/ 830 w 830"/>
                    <a:gd name="T126" fmla="*/ 820 h 820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T123" t="T124" r="T125" b="T126"/>
                  <a:pathLst>
                    <a:path w="830" h="820">
                      <a:moveTo>
                        <a:pt x="830" y="187"/>
                      </a:moveTo>
                      <a:cubicBezTo>
                        <a:pt x="824" y="186"/>
                        <a:pt x="804" y="178"/>
                        <a:pt x="791" y="181"/>
                      </a:cubicBezTo>
                      <a:cubicBezTo>
                        <a:pt x="778" y="184"/>
                        <a:pt x="763" y="192"/>
                        <a:pt x="752" y="204"/>
                      </a:cubicBezTo>
                      <a:cubicBezTo>
                        <a:pt x="741" y="216"/>
                        <a:pt x="733" y="238"/>
                        <a:pt x="724" y="253"/>
                      </a:cubicBezTo>
                      <a:cubicBezTo>
                        <a:pt x="715" y="268"/>
                        <a:pt x="707" y="276"/>
                        <a:pt x="697" y="292"/>
                      </a:cubicBezTo>
                      <a:cubicBezTo>
                        <a:pt x="687" y="308"/>
                        <a:pt x="676" y="337"/>
                        <a:pt x="662" y="351"/>
                      </a:cubicBezTo>
                      <a:cubicBezTo>
                        <a:pt x="648" y="365"/>
                        <a:pt x="628" y="370"/>
                        <a:pt x="614" y="379"/>
                      </a:cubicBezTo>
                      <a:cubicBezTo>
                        <a:pt x="600" y="388"/>
                        <a:pt x="588" y="392"/>
                        <a:pt x="580" y="402"/>
                      </a:cubicBezTo>
                      <a:cubicBezTo>
                        <a:pt x="572" y="412"/>
                        <a:pt x="573" y="428"/>
                        <a:pt x="566" y="441"/>
                      </a:cubicBezTo>
                      <a:cubicBezTo>
                        <a:pt x="559" y="454"/>
                        <a:pt x="548" y="468"/>
                        <a:pt x="536" y="480"/>
                      </a:cubicBezTo>
                      <a:cubicBezTo>
                        <a:pt x="524" y="492"/>
                        <a:pt x="505" y="498"/>
                        <a:pt x="494" y="511"/>
                      </a:cubicBezTo>
                      <a:cubicBezTo>
                        <a:pt x="483" y="524"/>
                        <a:pt x="479" y="543"/>
                        <a:pt x="470" y="556"/>
                      </a:cubicBezTo>
                      <a:cubicBezTo>
                        <a:pt x="461" y="569"/>
                        <a:pt x="448" y="580"/>
                        <a:pt x="437" y="588"/>
                      </a:cubicBezTo>
                      <a:cubicBezTo>
                        <a:pt x="426" y="596"/>
                        <a:pt x="413" y="595"/>
                        <a:pt x="401" y="606"/>
                      </a:cubicBezTo>
                      <a:cubicBezTo>
                        <a:pt x="389" y="617"/>
                        <a:pt x="383" y="635"/>
                        <a:pt x="367" y="655"/>
                      </a:cubicBezTo>
                      <a:cubicBezTo>
                        <a:pt x="351" y="675"/>
                        <a:pt x="328" y="709"/>
                        <a:pt x="307" y="726"/>
                      </a:cubicBezTo>
                      <a:cubicBezTo>
                        <a:pt x="286" y="743"/>
                        <a:pt x="256" y="748"/>
                        <a:pt x="239" y="759"/>
                      </a:cubicBezTo>
                      <a:cubicBezTo>
                        <a:pt x="222" y="770"/>
                        <a:pt x="213" y="785"/>
                        <a:pt x="203" y="795"/>
                      </a:cubicBezTo>
                      <a:cubicBezTo>
                        <a:pt x="193" y="805"/>
                        <a:pt x="189" y="815"/>
                        <a:pt x="178" y="817"/>
                      </a:cubicBezTo>
                      <a:cubicBezTo>
                        <a:pt x="167" y="819"/>
                        <a:pt x="149" y="820"/>
                        <a:pt x="134" y="807"/>
                      </a:cubicBezTo>
                      <a:cubicBezTo>
                        <a:pt x="119" y="794"/>
                        <a:pt x="104" y="759"/>
                        <a:pt x="88" y="736"/>
                      </a:cubicBezTo>
                      <a:cubicBezTo>
                        <a:pt x="72" y="713"/>
                        <a:pt x="47" y="683"/>
                        <a:pt x="37" y="666"/>
                      </a:cubicBezTo>
                      <a:cubicBezTo>
                        <a:pt x="27" y="649"/>
                        <a:pt x="27" y="654"/>
                        <a:pt x="28" y="631"/>
                      </a:cubicBezTo>
                      <a:cubicBezTo>
                        <a:pt x="29" y="608"/>
                        <a:pt x="39" y="550"/>
                        <a:pt x="44" y="526"/>
                      </a:cubicBezTo>
                      <a:cubicBezTo>
                        <a:pt x="49" y="502"/>
                        <a:pt x="60" y="507"/>
                        <a:pt x="56" y="486"/>
                      </a:cubicBezTo>
                      <a:cubicBezTo>
                        <a:pt x="52" y="465"/>
                        <a:pt x="29" y="428"/>
                        <a:pt x="20" y="402"/>
                      </a:cubicBezTo>
                      <a:cubicBezTo>
                        <a:pt x="11" y="376"/>
                        <a:pt x="0" y="352"/>
                        <a:pt x="2" y="327"/>
                      </a:cubicBezTo>
                      <a:cubicBezTo>
                        <a:pt x="4" y="302"/>
                        <a:pt x="16" y="274"/>
                        <a:pt x="31" y="252"/>
                      </a:cubicBezTo>
                      <a:cubicBezTo>
                        <a:pt x="46" y="230"/>
                        <a:pt x="74" y="210"/>
                        <a:pt x="92" y="196"/>
                      </a:cubicBezTo>
                      <a:cubicBezTo>
                        <a:pt x="110" y="182"/>
                        <a:pt x="122" y="175"/>
                        <a:pt x="140" y="168"/>
                      </a:cubicBezTo>
                      <a:cubicBezTo>
                        <a:pt x="158" y="161"/>
                        <a:pt x="183" y="158"/>
                        <a:pt x="199" y="153"/>
                      </a:cubicBezTo>
                      <a:cubicBezTo>
                        <a:pt x="215" y="148"/>
                        <a:pt x="221" y="142"/>
                        <a:pt x="235" y="135"/>
                      </a:cubicBezTo>
                      <a:cubicBezTo>
                        <a:pt x="249" y="128"/>
                        <a:pt x="268" y="117"/>
                        <a:pt x="283" y="109"/>
                      </a:cubicBezTo>
                      <a:cubicBezTo>
                        <a:pt x="298" y="101"/>
                        <a:pt x="310" y="98"/>
                        <a:pt x="326" y="88"/>
                      </a:cubicBezTo>
                      <a:cubicBezTo>
                        <a:pt x="342" y="78"/>
                        <a:pt x="359" y="66"/>
                        <a:pt x="380" y="52"/>
                      </a:cubicBezTo>
                      <a:cubicBezTo>
                        <a:pt x="401" y="38"/>
                        <a:pt x="429" y="6"/>
                        <a:pt x="451" y="3"/>
                      </a:cubicBezTo>
                      <a:cubicBezTo>
                        <a:pt x="473" y="0"/>
                        <a:pt x="498" y="27"/>
                        <a:pt x="515" y="31"/>
                      </a:cubicBezTo>
                      <a:cubicBezTo>
                        <a:pt x="532" y="35"/>
                        <a:pt x="536" y="28"/>
                        <a:pt x="551" y="27"/>
                      </a:cubicBezTo>
                      <a:cubicBezTo>
                        <a:pt x="566" y="26"/>
                        <a:pt x="592" y="31"/>
                        <a:pt x="605" y="28"/>
                      </a:cubicBezTo>
                      <a:cubicBezTo>
                        <a:pt x="618" y="25"/>
                        <a:pt x="619" y="14"/>
                        <a:pt x="629" y="10"/>
                      </a:cubicBezTo>
                      <a:cubicBezTo>
                        <a:pt x="639" y="6"/>
                        <a:pt x="660" y="5"/>
                        <a:pt x="668" y="4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53" name="Freeform 345"/>
                <p:cNvSpPr>
                  <a:spLocks/>
                </p:cNvSpPr>
                <p:nvPr/>
              </p:nvSpPr>
              <p:spPr bwMode="auto">
                <a:xfrm>
                  <a:off x="4877" y="128"/>
                  <a:ext cx="511" cy="591"/>
                </a:xfrm>
                <a:custGeom>
                  <a:avLst/>
                  <a:gdLst>
                    <a:gd name="T0" fmla="*/ 499 w 511"/>
                    <a:gd name="T1" fmla="*/ 591 h 591"/>
                    <a:gd name="T2" fmla="*/ 511 w 511"/>
                    <a:gd name="T3" fmla="*/ 555 h 591"/>
                    <a:gd name="T4" fmla="*/ 499 w 511"/>
                    <a:gd name="T5" fmla="*/ 515 h 591"/>
                    <a:gd name="T6" fmla="*/ 490 w 511"/>
                    <a:gd name="T7" fmla="*/ 417 h 591"/>
                    <a:gd name="T8" fmla="*/ 463 w 511"/>
                    <a:gd name="T9" fmla="*/ 378 h 591"/>
                    <a:gd name="T10" fmla="*/ 451 w 511"/>
                    <a:gd name="T11" fmla="*/ 348 h 591"/>
                    <a:gd name="T12" fmla="*/ 406 w 511"/>
                    <a:gd name="T13" fmla="*/ 338 h 591"/>
                    <a:gd name="T14" fmla="*/ 364 w 511"/>
                    <a:gd name="T15" fmla="*/ 342 h 591"/>
                    <a:gd name="T16" fmla="*/ 297 w 511"/>
                    <a:gd name="T17" fmla="*/ 366 h 591"/>
                    <a:gd name="T18" fmla="*/ 258 w 511"/>
                    <a:gd name="T19" fmla="*/ 378 h 591"/>
                    <a:gd name="T20" fmla="*/ 211 w 511"/>
                    <a:gd name="T21" fmla="*/ 324 h 591"/>
                    <a:gd name="T22" fmla="*/ 196 w 511"/>
                    <a:gd name="T23" fmla="*/ 233 h 591"/>
                    <a:gd name="T24" fmla="*/ 148 w 511"/>
                    <a:gd name="T25" fmla="*/ 225 h 591"/>
                    <a:gd name="T26" fmla="*/ 126 w 511"/>
                    <a:gd name="T27" fmla="*/ 210 h 591"/>
                    <a:gd name="T28" fmla="*/ 72 w 511"/>
                    <a:gd name="T29" fmla="*/ 200 h 591"/>
                    <a:gd name="T30" fmla="*/ 33 w 511"/>
                    <a:gd name="T31" fmla="*/ 173 h 591"/>
                    <a:gd name="T32" fmla="*/ 27 w 511"/>
                    <a:gd name="T33" fmla="*/ 138 h 591"/>
                    <a:gd name="T34" fmla="*/ 12 w 511"/>
                    <a:gd name="T35" fmla="*/ 111 h 591"/>
                    <a:gd name="T36" fmla="*/ 0 w 511"/>
                    <a:gd name="T37" fmla="*/ 72 h 591"/>
                    <a:gd name="T38" fmla="*/ 13 w 511"/>
                    <a:gd name="T39" fmla="*/ 26 h 591"/>
                    <a:gd name="T40" fmla="*/ 61 w 511"/>
                    <a:gd name="T41" fmla="*/ 21 h 591"/>
                    <a:gd name="T42" fmla="*/ 96 w 511"/>
                    <a:gd name="T43" fmla="*/ 11 h 591"/>
                    <a:gd name="T44" fmla="*/ 139 w 511"/>
                    <a:gd name="T45" fmla="*/ 15 h 591"/>
                    <a:gd name="T46" fmla="*/ 177 w 511"/>
                    <a:gd name="T47" fmla="*/ 5 h 591"/>
                    <a:gd name="T48" fmla="*/ 232 w 511"/>
                    <a:gd name="T49" fmla="*/ 44 h 591"/>
                    <a:gd name="T50" fmla="*/ 283 w 511"/>
                    <a:gd name="T51" fmla="*/ 90 h 591"/>
                    <a:gd name="T52" fmla="*/ 301 w 511"/>
                    <a:gd name="T53" fmla="*/ 119 h 591"/>
                    <a:gd name="T54" fmla="*/ 328 w 511"/>
                    <a:gd name="T55" fmla="*/ 138 h 591"/>
                    <a:gd name="T56" fmla="*/ 408 w 511"/>
                    <a:gd name="T57" fmla="*/ 164 h 591"/>
                    <a:gd name="T58" fmla="*/ 444 w 511"/>
                    <a:gd name="T59" fmla="*/ 159 h 591"/>
                    <a:gd name="T60" fmla="*/ 462 w 511"/>
                    <a:gd name="T61" fmla="*/ 132 h 591"/>
                    <a:gd name="T62" fmla="*/ 466 w 511"/>
                    <a:gd name="T63" fmla="*/ 59 h 591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511"/>
                    <a:gd name="T97" fmla="*/ 0 h 591"/>
                    <a:gd name="T98" fmla="*/ 511 w 511"/>
                    <a:gd name="T99" fmla="*/ 591 h 591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511" h="591">
                      <a:moveTo>
                        <a:pt x="499" y="591"/>
                      </a:moveTo>
                      <a:cubicBezTo>
                        <a:pt x="501" y="585"/>
                        <a:pt x="511" y="568"/>
                        <a:pt x="511" y="555"/>
                      </a:cubicBezTo>
                      <a:cubicBezTo>
                        <a:pt x="511" y="542"/>
                        <a:pt x="502" y="538"/>
                        <a:pt x="499" y="515"/>
                      </a:cubicBezTo>
                      <a:cubicBezTo>
                        <a:pt x="496" y="492"/>
                        <a:pt x="496" y="440"/>
                        <a:pt x="490" y="417"/>
                      </a:cubicBezTo>
                      <a:cubicBezTo>
                        <a:pt x="484" y="394"/>
                        <a:pt x="469" y="389"/>
                        <a:pt x="463" y="378"/>
                      </a:cubicBezTo>
                      <a:cubicBezTo>
                        <a:pt x="457" y="367"/>
                        <a:pt x="460" y="355"/>
                        <a:pt x="451" y="348"/>
                      </a:cubicBezTo>
                      <a:cubicBezTo>
                        <a:pt x="442" y="341"/>
                        <a:pt x="420" y="339"/>
                        <a:pt x="406" y="338"/>
                      </a:cubicBezTo>
                      <a:cubicBezTo>
                        <a:pt x="392" y="337"/>
                        <a:pt x="382" y="337"/>
                        <a:pt x="364" y="342"/>
                      </a:cubicBezTo>
                      <a:cubicBezTo>
                        <a:pt x="346" y="347"/>
                        <a:pt x="315" y="360"/>
                        <a:pt x="297" y="366"/>
                      </a:cubicBezTo>
                      <a:cubicBezTo>
                        <a:pt x="279" y="372"/>
                        <a:pt x="272" y="385"/>
                        <a:pt x="258" y="378"/>
                      </a:cubicBezTo>
                      <a:cubicBezTo>
                        <a:pt x="244" y="371"/>
                        <a:pt x="221" y="348"/>
                        <a:pt x="211" y="324"/>
                      </a:cubicBezTo>
                      <a:cubicBezTo>
                        <a:pt x="201" y="300"/>
                        <a:pt x="207" y="249"/>
                        <a:pt x="196" y="233"/>
                      </a:cubicBezTo>
                      <a:cubicBezTo>
                        <a:pt x="185" y="217"/>
                        <a:pt x="160" y="229"/>
                        <a:pt x="148" y="225"/>
                      </a:cubicBezTo>
                      <a:cubicBezTo>
                        <a:pt x="136" y="221"/>
                        <a:pt x="139" y="214"/>
                        <a:pt x="126" y="210"/>
                      </a:cubicBezTo>
                      <a:cubicBezTo>
                        <a:pt x="113" y="206"/>
                        <a:pt x="87" y="206"/>
                        <a:pt x="72" y="200"/>
                      </a:cubicBezTo>
                      <a:cubicBezTo>
                        <a:pt x="57" y="194"/>
                        <a:pt x="40" y="183"/>
                        <a:pt x="33" y="173"/>
                      </a:cubicBezTo>
                      <a:cubicBezTo>
                        <a:pt x="26" y="163"/>
                        <a:pt x="30" y="148"/>
                        <a:pt x="27" y="138"/>
                      </a:cubicBezTo>
                      <a:cubicBezTo>
                        <a:pt x="24" y="128"/>
                        <a:pt x="16" y="122"/>
                        <a:pt x="12" y="111"/>
                      </a:cubicBezTo>
                      <a:cubicBezTo>
                        <a:pt x="8" y="100"/>
                        <a:pt x="0" y="86"/>
                        <a:pt x="0" y="72"/>
                      </a:cubicBezTo>
                      <a:cubicBezTo>
                        <a:pt x="0" y="58"/>
                        <a:pt x="3" y="35"/>
                        <a:pt x="13" y="26"/>
                      </a:cubicBezTo>
                      <a:cubicBezTo>
                        <a:pt x="23" y="17"/>
                        <a:pt x="47" y="23"/>
                        <a:pt x="61" y="21"/>
                      </a:cubicBezTo>
                      <a:cubicBezTo>
                        <a:pt x="75" y="19"/>
                        <a:pt x="83" y="12"/>
                        <a:pt x="96" y="11"/>
                      </a:cubicBezTo>
                      <a:cubicBezTo>
                        <a:pt x="109" y="10"/>
                        <a:pt x="126" y="16"/>
                        <a:pt x="139" y="15"/>
                      </a:cubicBezTo>
                      <a:cubicBezTo>
                        <a:pt x="152" y="14"/>
                        <a:pt x="162" y="0"/>
                        <a:pt x="177" y="5"/>
                      </a:cubicBezTo>
                      <a:cubicBezTo>
                        <a:pt x="192" y="10"/>
                        <a:pt x="214" y="30"/>
                        <a:pt x="232" y="44"/>
                      </a:cubicBezTo>
                      <a:cubicBezTo>
                        <a:pt x="250" y="58"/>
                        <a:pt x="272" y="78"/>
                        <a:pt x="283" y="90"/>
                      </a:cubicBezTo>
                      <a:cubicBezTo>
                        <a:pt x="294" y="102"/>
                        <a:pt x="294" y="111"/>
                        <a:pt x="301" y="119"/>
                      </a:cubicBezTo>
                      <a:cubicBezTo>
                        <a:pt x="308" y="127"/>
                        <a:pt x="310" y="131"/>
                        <a:pt x="328" y="138"/>
                      </a:cubicBezTo>
                      <a:cubicBezTo>
                        <a:pt x="346" y="145"/>
                        <a:pt x="389" y="160"/>
                        <a:pt x="408" y="164"/>
                      </a:cubicBezTo>
                      <a:cubicBezTo>
                        <a:pt x="427" y="168"/>
                        <a:pt x="435" y="164"/>
                        <a:pt x="444" y="159"/>
                      </a:cubicBezTo>
                      <a:cubicBezTo>
                        <a:pt x="453" y="154"/>
                        <a:pt x="458" y="149"/>
                        <a:pt x="462" y="132"/>
                      </a:cubicBezTo>
                      <a:cubicBezTo>
                        <a:pt x="466" y="115"/>
                        <a:pt x="465" y="74"/>
                        <a:pt x="466" y="59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54" name="Freeform 346"/>
                <p:cNvSpPr>
                  <a:spLocks/>
                </p:cNvSpPr>
                <p:nvPr/>
              </p:nvSpPr>
              <p:spPr bwMode="auto">
                <a:xfrm>
                  <a:off x="5332" y="56"/>
                  <a:ext cx="179" cy="131"/>
                </a:xfrm>
                <a:custGeom>
                  <a:avLst/>
                  <a:gdLst>
                    <a:gd name="T0" fmla="*/ 0 w 179"/>
                    <a:gd name="T1" fmla="*/ 131 h 131"/>
                    <a:gd name="T2" fmla="*/ 17 w 179"/>
                    <a:gd name="T3" fmla="*/ 102 h 131"/>
                    <a:gd name="T4" fmla="*/ 39 w 179"/>
                    <a:gd name="T5" fmla="*/ 71 h 131"/>
                    <a:gd name="T6" fmla="*/ 84 w 179"/>
                    <a:gd name="T7" fmla="*/ 39 h 131"/>
                    <a:gd name="T8" fmla="*/ 119 w 179"/>
                    <a:gd name="T9" fmla="*/ 30 h 131"/>
                    <a:gd name="T10" fmla="*/ 146 w 179"/>
                    <a:gd name="T11" fmla="*/ 8 h 131"/>
                    <a:gd name="T12" fmla="*/ 179 w 179"/>
                    <a:gd name="T13" fmla="*/ 0 h 13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79"/>
                    <a:gd name="T22" fmla="*/ 0 h 131"/>
                    <a:gd name="T23" fmla="*/ 179 w 179"/>
                    <a:gd name="T24" fmla="*/ 131 h 131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79" h="131">
                      <a:moveTo>
                        <a:pt x="0" y="131"/>
                      </a:moveTo>
                      <a:cubicBezTo>
                        <a:pt x="3" y="126"/>
                        <a:pt x="10" y="112"/>
                        <a:pt x="17" y="102"/>
                      </a:cubicBezTo>
                      <a:cubicBezTo>
                        <a:pt x="24" y="92"/>
                        <a:pt x="28" y="81"/>
                        <a:pt x="39" y="71"/>
                      </a:cubicBezTo>
                      <a:cubicBezTo>
                        <a:pt x="50" y="61"/>
                        <a:pt x="71" y="46"/>
                        <a:pt x="84" y="39"/>
                      </a:cubicBezTo>
                      <a:cubicBezTo>
                        <a:pt x="97" y="32"/>
                        <a:pt x="109" y="35"/>
                        <a:pt x="119" y="30"/>
                      </a:cubicBezTo>
                      <a:cubicBezTo>
                        <a:pt x="129" y="25"/>
                        <a:pt x="136" y="13"/>
                        <a:pt x="146" y="8"/>
                      </a:cubicBezTo>
                      <a:cubicBezTo>
                        <a:pt x="156" y="3"/>
                        <a:pt x="172" y="2"/>
                        <a:pt x="179" y="0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</p:grpSp>
          <p:grpSp>
            <p:nvGrpSpPr>
              <p:cNvPr id="9" name="Group 347"/>
              <p:cNvGrpSpPr>
                <a:grpSpLocks/>
              </p:cNvGrpSpPr>
              <p:nvPr/>
            </p:nvGrpSpPr>
            <p:grpSpPr bwMode="auto">
              <a:xfrm>
                <a:off x="110" y="2565"/>
                <a:ext cx="1920" cy="648"/>
                <a:chOff x="110" y="2565"/>
                <a:chExt cx="1920" cy="648"/>
              </a:xfrm>
            </p:grpSpPr>
            <p:sp>
              <p:nvSpPr>
                <p:cNvPr id="26636" name="Freeform 348"/>
                <p:cNvSpPr>
                  <a:spLocks/>
                </p:cNvSpPr>
                <p:nvPr/>
              </p:nvSpPr>
              <p:spPr bwMode="auto">
                <a:xfrm>
                  <a:off x="110" y="2653"/>
                  <a:ext cx="336" cy="152"/>
                </a:xfrm>
                <a:custGeom>
                  <a:avLst/>
                  <a:gdLst>
                    <a:gd name="T0" fmla="*/ 0 w 336"/>
                    <a:gd name="T1" fmla="*/ 8 h 152"/>
                    <a:gd name="T2" fmla="*/ 144 w 336"/>
                    <a:gd name="T3" fmla="*/ 8 h 152"/>
                    <a:gd name="T4" fmla="*/ 240 w 336"/>
                    <a:gd name="T5" fmla="*/ 56 h 152"/>
                    <a:gd name="T6" fmla="*/ 336 w 336"/>
                    <a:gd name="T7" fmla="*/ 152 h 15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36"/>
                    <a:gd name="T13" fmla="*/ 0 h 152"/>
                    <a:gd name="T14" fmla="*/ 336 w 336"/>
                    <a:gd name="T15" fmla="*/ 152 h 15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36" h="152">
                      <a:moveTo>
                        <a:pt x="0" y="8"/>
                      </a:moveTo>
                      <a:cubicBezTo>
                        <a:pt x="52" y="4"/>
                        <a:pt x="104" y="0"/>
                        <a:pt x="144" y="8"/>
                      </a:cubicBezTo>
                      <a:cubicBezTo>
                        <a:pt x="184" y="16"/>
                        <a:pt x="208" y="32"/>
                        <a:pt x="240" y="56"/>
                      </a:cubicBezTo>
                      <a:cubicBezTo>
                        <a:pt x="272" y="80"/>
                        <a:pt x="304" y="116"/>
                        <a:pt x="336" y="152"/>
                      </a:cubicBezTo>
                    </a:path>
                  </a:pathLst>
                </a:custGeom>
                <a:noFill/>
                <a:ln w="508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6637" name="Text Box 349"/>
                <p:cNvSpPr txBox="1">
                  <a:spLocks noChangeArrowheads="1"/>
                </p:cNvSpPr>
                <p:nvPr/>
              </p:nvSpPr>
              <p:spPr bwMode="auto">
                <a:xfrm>
                  <a:off x="542" y="2565"/>
                  <a:ext cx="1488" cy="64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18000" tIns="154800" rIns="18000" bIns="10800">
                  <a:spAutoFit/>
                </a:bodyPr>
                <a:lstStyle/>
                <a:p>
                  <a:pPr eaLnBrk="0" hangingPunct="0">
                    <a:spcBef>
                      <a:spcPct val="50000"/>
                    </a:spcBef>
                  </a:pPr>
                  <a:r>
                    <a:rPr lang="en-GB" sz="1600" b="1" dirty="0">
                      <a:solidFill>
                        <a:schemeClr val="tx2">
                          <a:lumMod val="75000"/>
                        </a:schemeClr>
                      </a:solidFill>
                    </a:rPr>
                    <a:t>= 860 mm </a:t>
                  </a:r>
                  <a:r>
                    <a:rPr lang="en-GB" sz="1600" b="1" dirty="0" err="1">
                      <a:solidFill>
                        <a:schemeClr val="tx2">
                          <a:lumMod val="75000"/>
                        </a:schemeClr>
                      </a:solidFill>
                    </a:rPr>
                    <a:t>isohyet</a:t>
                  </a:r>
                  <a:endParaRPr lang="en-GB" sz="1600" b="1" dirty="0">
                    <a:solidFill>
                      <a:schemeClr val="tx2">
                        <a:lumMod val="75000"/>
                      </a:schemeClr>
                    </a:solidFill>
                  </a:endParaRPr>
                </a:p>
                <a:p>
                  <a:pPr eaLnBrk="0" hangingPunct="0">
                    <a:spcBef>
                      <a:spcPct val="50000"/>
                    </a:spcBef>
                  </a:pPr>
                  <a:r>
                    <a:rPr lang="en-GB" sz="1600" b="1" dirty="0">
                      <a:solidFill>
                        <a:schemeClr val="tx2">
                          <a:lumMod val="75000"/>
                        </a:schemeClr>
                      </a:solidFill>
                    </a:rPr>
                    <a:t>= World average rainfall</a:t>
                  </a:r>
                  <a:endParaRPr lang="en-US" sz="1600" b="1" dirty="0">
                    <a:solidFill>
                      <a:schemeClr val="tx2">
                        <a:lumMod val="75000"/>
                      </a:schemeClr>
                    </a:solidFill>
                  </a:endParaRPr>
                </a:p>
              </p:txBody>
            </p:sp>
          </p:grpSp>
        </p:grpSp>
      </p:grpSp>
      <p:sp>
        <p:nvSpPr>
          <p:cNvPr id="9220" name="Rectangle 350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09600"/>
            <a:ext cx="3111500" cy="19812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MEAN  ANNUAL  RAINFALL</a:t>
            </a:r>
          </a:p>
        </p:txBody>
      </p:sp>
      <p:sp>
        <p:nvSpPr>
          <p:cNvPr id="26629" name="Text Box 351"/>
          <p:cNvSpPr txBox="1">
            <a:spLocks noChangeArrowheads="1"/>
          </p:cNvSpPr>
          <p:nvPr/>
        </p:nvSpPr>
        <p:spPr bwMode="auto">
          <a:xfrm>
            <a:off x="533400" y="5264150"/>
            <a:ext cx="26892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1" dirty="0" err="1">
                <a:solidFill>
                  <a:schemeClr val="tx2">
                    <a:lumMod val="75000"/>
                  </a:schemeClr>
                </a:solidFill>
              </a:rPr>
              <a:t>SADC</a:t>
            </a:r>
            <a:r>
              <a:rPr lang="en-US" sz="1600" b="1" dirty="0">
                <a:solidFill>
                  <a:schemeClr val="tx2">
                    <a:lumMod val="75000"/>
                  </a:schemeClr>
                </a:solidFill>
              </a:rPr>
              <a:t>  Average  Annual  Rainfall  =  948 mm</a:t>
            </a:r>
          </a:p>
        </p:txBody>
      </p:sp>
      <p:sp>
        <p:nvSpPr>
          <p:cNvPr id="26630" name="Line 352"/>
          <p:cNvSpPr>
            <a:spLocks noChangeShapeType="1"/>
          </p:cNvSpPr>
          <p:nvPr/>
        </p:nvSpPr>
        <p:spPr bwMode="auto">
          <a:xfrm>
            <a:off x="174625" y="2646363"/>
            <a:ext cx="30480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6631" name="Text Box 353"/>
          <p:cNvSpPr txBox="1">
            <a:spLocks noChangeArrowheads="1"/>
          </p:cNvSpPr>
          <p:nvPr/>
        </p:nvSpPr>
        <p:spPr bwMode="auto">
          <a:xfrm>
            <a:off x="214313" y="6215063"/>
            <a:ext cx="201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cs typeface="Arial" pitchFamily="34" charset="0"/>
              </a:rPr>
              <a:t>© Pete Ashton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dirty="0" smtClean="0">
              <a:ln>
                <a:noFill/>
              </a:ln>
            </a:endParaRPr>
          </a:p>
        </p:txBody>
      </p:sp>
      <p:pic>
        <p:nvPicPr>
          <p:cNvPr id="39939" name="Picture 3" descr="MAP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dirty="0" smtClean="0">
              <a:ln>
                <a:noFill/>
              </a:ln>
            </a:endParaRPr>
          </a:p>
        </p:txBody>
      </p:sp>
      <p:pic>
        <p:nvPicPr>
          <p:cNvPr id="41986" name="Picture 2" descr="Evapora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GB" dirty="0" smtClean="0"/>
              <a:t>semi-arid climate</a:t>
            </a:r>
          </a:p>
          <a:p>
            <a:pPr lvl="1" fontAlgn="auto">
              <a:spcAft>
                <a:spcPts val="0"/>
              </a:spcAft>
              <a:buClr>
                <a:schemeClr val="accent4"/>
              </a:buClr>
              <a:buFontTx/>
              <a:buBlip>
                <a:blip r:embed="rId3"/>
              </a:buBlip>
              <a:defRPr/>
            </a:pPr>
            <a:r>
              <a:rPr lang="en-GB" dirty="0" smtClean="0"/>
              <a:t>water supply from surface water sources alone not adequate to address current and future demand</a:t>
            </a:r>
          </a:p>
          <a:p>
            <a:pPr lvl="1" fontAlgn="auto">
              <a:spcAft>
                <a:spcPts val="0"/>
              </a:spcAft>
              <a:buClr>
                <a:schemeClr val="accent4"/>
              </a:buClr>
              <a:buFontTx/>
              <a:buBlip>
                <a:blip r:embed="rId3"/>
              </a:buBlip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GB" dirty="0" smtClean="0"/>
              <a:t>Integrated nature of the hydrological cycle: </a:t>
            </a:r>
          </a:p>
          <a:p>
            <a:pPr lvl="1" fontAlgn="auto">
              <a:spcAft>
                <a:spcPts val="0"/>
              </a:spcAft>
              <a:buClr>
                <a:schemeClr val="accent4"/>
              </a:buClr>
              <a:buFontTx/>
              <a:buBlip>
                <a:blip r:embed="rId3"/>
              </a:buBlip>
              <a:defRPr/>
            </a:pPr>
            <a:r>
              <a:rPr lang="en-GB" dirty="0" smtClean="0"/>
              <a:t>interrelationships between surface water, ground water and atmospheric water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n>
                  <a:noFill/>
                </a:ln>
              </a:rPr>
              <a:t>South Africa</a:t>
            </a:r>
          </a:p>
        </p:txBody>
      </p:sp>
      <p:sp>
        <p:nvSpPr>
          <p:cNvPr id="27651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>
                <a:solidFill>
                  <a:srgbClr val="000000"/>
                </a:solidFill>
              </a:rPr>
              <a:t>© Carin Bosman</a:t>
            </a:r>
          </a:p>
        </p:txBody>
      </p:sp>
      <p:sp>
        <p:nvSpPr>
          <p:cNvPr id="7" name="Content Placeholder 5"/>
          <p:cNvSpPr txBox="1">
            <a:spLocks/>
          </p:cNvSpPr>
          <p:nvPr/>
        </p:nvSpPr>
        <p:spPr bwMode="auto">
          <a:xfrm>
            <a:off x="4857750" y="1714500"/>
            <a:ext cx="4038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1"/>
              </a:buClr>
              <a:buSzPct val="80000"/>
              <a:buFont typeface="Wingdings" pitchFamily="2" charset="2"/>
              <a:buBlip>
                <a:blip r:embed="rId4"/>
              </a:buBlip>
              <a:defRPr/>
            </a:pPr>
            <a:endParaRPr lang="en-GB" sz="2800" kern="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 noChangeAspect="1"/>
          </p:cNvGraphicFramePr>
          <p:nvPr>
            <p:ph sz="half" idx="1"/>
          </p:nvPr>
        </p:nvGraphicFramePr>
        <p:xfrm>
          <a:off x="142875" y="2492375"/>
          <a:ext cx="4352925" cy="2901950"/>
        </p:xfrm>
        <a:graphic>
          <a:graphicData uri="http://schemas.openxmlformats.org/presentationml/2006/ole">
            <p:oleObj spid="_x0000_s3074" name="Photo Editor Photo" r:id="rId3" imgW="5714286" imgH="3809524" progId="">
              <p:embed/>
            </p:oleObj>
          </a:graphicData>
        </a:graphic>
      </p:graphicFrame>
      <p:sp>
        <p:nvSpPr>
          <p:cNvPr id="5124" name="Tex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2400" dirty="0" smtClean="0"/>
              <a:t>ground water only 13% of total national water supply, but 65% of the country rely on it </a:t>
            </a:r>
          </a:p>
          <a:p>
            <a:r>
              <a:rPr lang="en-GB" sz="2400" dirty="0" smtClean="0"/>
              <a:t>Protection of groundwater high priority </a:t>
            </a:r>
          </a:p>
          <a:p>
            <a:pPr lvl="1"/>
            <a:r>
              <a:rPr lang="en-GB" sz="2000" dirty="0" smtClean="0"/>
              <a:t>sedimentation in dams </a:t>
            </a:r>
          </a:p>
          <a:p>
            <a:pPr lvl="1"/>
            <a:r>
              <a:rPr lang="en-GB" sz="2000" dirty="0" smtClean="0"/>
              <a:t>limited number of suitable dam sites</a:t>
            </a:r>
          </a:p>
          <a:p>
            <a:pPr lvl="1"/>
            <a:r>
              <a:rPr lang="en-GB" sz="2000" dirty="0" smtClean="0"/>
              <a:t>cost of developing surface resources, and cost of removing contaminants for re-use.</a:t>
            </a:r>
            <a:endParaRPr lang="en-US" sz="2000" dirty="0" smtClean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n>
                  <a:noFill/>
                </a:ln>
              </a:rPr>
              <a:t>Ground Water Resources</a:t>
            </a:r>
          </a:p>
        </p:txBody>
      </p:sp>
      <p:sp>
        <p:nvSpPr>
          <p:cNvPr id="5125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>
                <a:solidFill>
                  <a:srgbClr val="000000"/>
                </a:solidFill>
              </a:rPr>
              <a:t>© Carin Bosman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>
                <a:ln>
                  <a:noFill/>
                </a:ln>
              </a:rPr>
              <a:t>GW</a:t>
            </a:r>
            <a:r>
              <a:rPr lang="en-US" sz="3600" dirty="0" smtClean="0">
                <a:ln>
                  <a:noFill/>
                </a:ln>
              </a:rPr>
              <a:t> Component of </a:t>
            </a:r>
            <a:r>
              <a:rPr lang="en-US" sz="3600" dirty="0" err="1" smtClean="0">
                <a:ln>
                  <a:noFill/>
                </a:ln>
              </a:rPr>
              <a:t>Baseflow</a:t>
            </a:r>
            <a:endParaRPr lang="en-US" sz="3600" dirty="0" smtClean="0">
              <a:ln>
                <a:noFill/>
              </a:ln>
            </a:endParaRPr>
          </a:p>
        </p:txBody>
      </p:sp>
      <p:pic>
        <p:nvPicPr>
          <p:cNvPr id="2867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1340768"/>
            <a:ext cx="6984950" cy="54373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Ground water usage in SA</a:t>
            </a:r>
          </a:p>
        </p:txBody>
      </p:sp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79376"/>
            <a:ext cx="8240712" cy="5334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Groundwater Regions</a:t>
            </a:r>
          </a:p>
        </p:txBody>
      </p:sp>
      <p:pic>
        <p:nvPicPr>
          <p:cNvPr id="446467" name="Picture 3" descr="map1_c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7992888" cy="519764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 smtClean="0"/>
              <a:t>groundwater highly variable quality</a:t>
            </a:r>
          </a:p>
          <a:p>
            <a:pPr lvl="1"/>
            <a:r>
              <a:rPr lang="en-US" dirty="0" smtClean="0"/>
              <a:t>tends to be brackish or saline in mudstone</a:t>
            </a:r>
          </a:p>
          <a:p>
            <a:pPr lvl="2"/>
            <a:r>
              <a:rPr lang="en-US" dirty="0" smtClean="0"/>
              <a:t>EC&gt;300 </a:t>
            </a:r>
            <a:r>
              <a:rPr lang="en-US" dirty="0" err="1" smtClean="0"/>
              <a:t>mS</a:t>
            </a:r>
            <a:r>
              <a:rPr lang="en-US" dirty="0" smtClean="0"/>
              <a:t>/m expected in </a:t>
            </a:r>
            <a:r>
              <a:rPr lang="en-US" dirty="0" err="1" smtClean="0"/>
              <a:t>Dwyka</a:t>
            </a:r>
            <a:endParaRPr lang="en-US" dirty="0" smtClean="0"/>
          </a:p>
          <a:p>
            <a:pPr lvl="1"/>
            <a:r>
              <a:rPr lang="en-US" dirty="0" smtClean="0"/>
              <a:t>Very good potable quality in sandstones</a:t>
            </a:r>
          </a:p>
          <a:p>
            <a:pPr lvl="0"/>
            <a:r>
              <a:rPr lang="en-US" dirty="0" smtClean="0"/>
              <a:t>pH generally above 7</a:t>
            </a:r>
          </a:p>
          <a:p>
            <a:pPr lvl="0"/>
            <a:r>
              <a:rPr lang="en-US" dirty="0" smtClean="0"/>
              <a:t>Chloride high percentage of anions</a:t>
            </a:r>
          </a:p>
          <a:p>
            <a:pPr lvl="0"/>
            <a:r>
              <a:rPr lang="en-US" dirty="0" smtClean="0"/>
              <a:t>Generally a Na-</a:t>
            </a:r>
            <a:r>
              <a:rPr lang="en-US" dirty="0" err="1" smtClean="0"/>
              <a:t>Cl</a:t>
            </a:r>
            <a:r>
              <a:rPr lang="en-US" dirty="0" smtClean="0"/>
              <a:t> to Na-</a:t>
            </a:r>
            <a:r>
              <a:rPr lang="en-US" dirty="0" err="1" smtClean="0"/>
              <a:t>Cl</a:t>
            </a:r>
            <a:r>
              <a:rPr lang="en-US" dirty="0" smtClean="0"/>
              <a:t>/</a:t>
            </a:r>
            <a:r>
              <a:rPr lang="en-US" dirty="0" err="1" smtClean="0"/>
              <a:t>HCO3</a:t>
            </a:r>
            <a:r>
              <a:rPr lang="en-US" dirty="0" smtClean="0"/>
              <a:t> type groundwater</a:t>
            </a:r>
          </a:p>
          <a:p>
            <a:pPr lvl="0"/>
            <a:r>
              <a:rPr lang="en-US" dirty="0" smtClean="0"/>
              <a:t>Only source of water for domestic use and livestock watering in many areas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mtClean="0"/>
              <a:t>Karoo Supergroup</a:t>
            </a:r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3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7924800" cy="1470025"/>
          </a:xfrm>
        </p:spPr>
        <p:txBody>
          <a:bodyPr/>
          <a:lstStyle/>
          <a:p>
            <a:pPr eaLnBrk="1" hangingPunct="1"/>
            <a:r>
              <a:rPr lang="en-GB" dirty="0" smtClean="0">
                <a:ln>
                  <a:noFill/>
                </a:ln>
              </a:rPr>
              <a:t>What are the principles to consider in the management of human activities on groundwater resources?</a:t>
            </a:r>
            <a:endParaRPr lang="en-ZA" dirty="0" smtClean="0">
              <a:ln>
                <a:noFill/>
              </a:ln>
            </a:endParaRPr>
          </a:p>
        </p:txBody>
      </p:sp>
      <p:pic>
        <p:nvPicPr>
          <p:cNvPr id="4" name="Picture 4" descr="Cartoon - plann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645024"/>
            <a:ext cx="504056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6"/>
          <p:cNvSpPr>
            <a:spLocks noChangeArrowheads="1"/>
          </p:cNvSpPr>
          <p:nvPr/>
        </p:nvSpPr>
        <p:spPr bwMode="auto">
          <a:xfrm>
            <a:off x="827584" y="2780928"/>
            <a:ext cx="4752528" cy="1800200"/>
          </a:xfrm>
          <a:prstGeom prst="cloudCallout">
            <a:avLst>
              <a:gd name="adj1" fmla="val 28171"/>
              <a:gd name="adj2" fmla="val 51468"/>
            </a:avLst>
          </a:prstGeom>
          <a:solidFill>
            <a:schemeClr val="tx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ZA" sz="2000" i="1" dirty="0">
                <a:solidFill>
                  <a:schemeClr val="bg2"/>
                </a:solidFill>
                <a:latin typeface="Comic Sans MS" pitchFamily="66" charset="0"/>
              </a:rPr>
              <a:t>Good News. We have </a:t>
            </a:r>
            <a:r>
              <a:rPr lang="en-ZA" sz="2000" i="1" dirty="0" smtClean="0">
                <a:solidFill>
                  <a:schemeClr val="bg2"/>
                </a:solidFill>
                <a:latin typeface="Comic Sans MS" pitchFamily="66" charset="0"/>
              </a:rPr>
              <a:t>drafted </a:t>
            </a:r>
            <a:r>
              <a:rPr lang="en-ZA" sz="2000" i="1" dirty="0">
                <a:solidFill>
                  <a:schemeClr val="bg2"/>
                </a:solidFill>
                <a:latin typeface="Comic Sans MS" pitchFamily="66" charset="0"/>
              </a:rPr>
              <a:t>a policy paper on </a:t>
            </a:r>
            <a:r>
              <a:rPr lang="en-ZA" sz="2000" i="1" dirty="0" smtClean="0">
                <a:solidFill>
                  <a:schemeClr val="bg2"/>
                </a:solidFill>
                <a:latin typeface="Comic Sans MS" pitchFamily="66" charset="0"/>
              </a:rPr>
              <a:t>groundwater management</a:t>
            </a:r>
            <a:r>
              <a:rPr lang="en-ZA" sz="2000" i="1" dirty="0">
                <a:solidFill>
                  <a:schemeClr val="bg2"/>
                </a:solidFill>
                <a:latin typeface="Comic Sans MS" pitchFamily="66" charset="0"/>
              </a:rPr>
              <a:t>.</a:t>
            </a:r>
            <a:endParaRPr lang="en-GB" sz="2000" i="1" dirty="0">
              <a:solidFill>
                <a:schemeClr val="bg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Carin Bosman</a:t>
            </a:r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142875"/>
            <a:ext cx="8715375" cy="1143000"/>
          </a:xfrm>
        </p:spPr>
        <p:txBody>
          <a:bodyPr/>
          <a:lstStyle/>
          <a:p>
            <a:r>
              <a:rPr lang="en-GB" smtClean="0">
                <a:ln>
                  <a:noFill/>
                </a:ln>
              </a:rPr>
              <a:t>Constitution of the RSA – </a:t>
            </a:r>
            <a:br>
              <a:rPr lang="en-GB" smtClean="0">
                <a:ln>
                  <a:noFill/>
                </a:ln>
              </a:rPr>
            </a:br>
            <a:r>
              <a:rPr lang="en-GB" smtClean="0">
                <a:ln>
                  <a:noFill/>
                </a:ln>
              </a:rPr>
              <a:t>Section 24</a:t>
            </a:r>
          </a:p>
        </p:txBody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500188"/>
            <a:ext cx="8715375" cy="478631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dirty="0"/>
              <a:t>Everyone has the right -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/>
              <a:t>to an environment that is </a:t>
            </a:r>
            <a:r>
              <a:rPr lang="en-GB" dirty="0">
                <a:solidFill>
                  <a:srgbClr val="FF0000"/>
                </a:solidFill>
              </a:rPr>
              <a:t>not harmful </a:t>
            </a:r>
            <a:r>
              <a:rPr lang="en-GB" dirty="0"/>
              <a:t>to their health or well-being; and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/>
              <a:t>to have the environment 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protected</a:t>
            </a:r>
            <a:r>
              <a:rPr lang="en-GB" dirty="0"/>
              <a:t>, for the benefit of present and future generations, through </a:t>
            </a:r>
            <a:r>
              <a:rPr lang="en-GB" u="sng" dirty="0">
                <a:solidFill>
                  <a:schemeClr val="accent2">
                    <a:lumMod val="50000"/>
                  </a:schemeClr>
                </a:solidFill>
              </a:rPr>
              <a:t>reasonable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 legislative </a:t>
            </a:r>
            <a:r>
              <a:rPr lang="en-GB" u="sng" dirty="0">
                <a:solidFill>
                  <a:schemeClr val="accent2">
                    <a:lumMod val="50000"/>
                  </a:schemeClr>
                </a:solidFill>
              </a:rPr>
              <a:t>and other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 measures </a:t>
            </a:r>
            <a:r>
              <a:rPr lang="en-GB" dirty="0"/>
              <a:t>that –</a:t>
            </a:r>
          </a:p>
          <a:p>
            <a:pPr lvl="2">
              <a:lnSpc>
                <a:spcPct val="90000"/>
              </a:lnSpc>
              <a:defRPr/>
            </a:pPr>
            <a:r>
              <a:rPr lang="en-GB" b="1" dirty="0">
                <a:solidFill>
                  <a:srgbClr val="FF0000"/>
                </a:solidFill>
              </a:rPr>
              <a:t>prevent pollution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and ecological degradation;</a:t>
            </a:r>
          </a:p>
          <a:p>
            <a:pPr lvl="2">
              <a:lnSpc>
                <a:spcPct val="90000"/>
              </a:lnSpc>
              <a:defRPr/>
            </a:pPr>
            <a:r>
              <a:rPr lang="en-GB" dirty="0"/>
              <a:t>promote conservation; and</a:t>
            </a:r>
          </a:p>
          <a:p>
            <a:pPr lvl="2">
              <a:lnSpc>
                <a:spcPct val="90000"/>
              </a:lnSpc>
              <a:defRPr/>
            </a:pPr>
            <a:r>
              <a:rPr lang="en-GB" dirty="0"/>
              <a:t>secure ecologically </a:t>
            </a:r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sustainable development and use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GB" dirty="0"/>
              <a:t>of natural resources while promoting justifiable </a:t>
            </a:r>
            <a:r>
              <a:rPr lang="en-GB" b="1" dirty="0">
                <a:solidFill>
                  <a:schemeClr val="hlink"/>
                </a:solidFill>
              </a:rPr>
              <a:t>economic</a:t>
            </a:r>
            <a:r>
              <a:rPr lang="en-GB" dirty="0"/>
              <a:t> and </a:t>
            </a:r>
            <a:r>
              <a:rPr lang="en-GB" b="1" dirty="0">
                <a:solidFill>
                  <a:schemeClr val="hlink"/>
                </a:solidFill>
              </a:rPr>
              <a:t>social</a:t>
            </a:r>
            <a:r>
              <a:rPr lang="en-GB" dirty="0"/>
              <a:t> development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Constitution of the </a:t>
            </a:r>
            <a:r>
              <a:rPr lang="en-GB" dirty="0" err="1"/>
              <a:t>RSA</a:t>
            </a:r>
            <a:r>
              <a:rPr lang="en-GB" dirty="0"/>
              <a:t> – </a:t>
            </a:r>
            <a:br>
              <a:rPr lang="en-GB" dirty="0"/>
            </a:br>
            <a:r>
              <a:rPr lang="en-GB" dirty="0"/>
              <a:t>Section 22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Freedom of trade, occupation and profession: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Every citizen has the right to choose their trade, occupation or profession freely.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The practice of a trade, occupation or profession may be regulated by law.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©Centre for Environmental Management</a:t>
            </a:r>
          </a:p>
        </p:txBody>
      </p:sp>
      <p:sp>
        <p:nvSpPr>
          <p:cNvPr id="297986" name="Rectangle 2"/>
          <p:cNvSpPr>
            <a:spLocks noChangeArrowheads="1"/>
          </p:cNvSpPr>
          <p:nvPr/>
        </p:nvSpPr>
        <p:spPr bwMode="auto">
          <a:xfrm>
            <a:off x="0" y="1500174"/>
            <a:ext cx="9144000" cy="5357826"/>
          </a:xfrm>
          <a:prstGeom prst="rect">
            <a:avLst/>
          </a:prstGeom>
          <a:solidFill>
            <a:schemeClr val="accent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9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Hierarchy of South African Environmental Legislation</a:t>
            </a:r>
          </a:p>
        </p:txBody>
      </p:sp>
      <p:sp>
        <p:nvSpPr>
          <p:cNvPr id="297988" name="Line 4"/>
          <p:cNvSpPr>
            <a:spLocks noChangeShapeType="1"/>
          </p:cNvSpPr>
          <p:nvPr/>
        </p:nvSpPr>
        <p:spPr bwMode="auto">
          <a:xfrm>
            <a:off x="1143000" y="4343400"/>
            <a:ext cx="6553200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200400" y="5562600"/>
            <a:ext cx="2514600" cy="1295400"/>
            <a:chOff x="1968" y="3600"/>
            <a:chExt cx="1920" cy="480"/>
          </a:xfrm>
        </p:grpSpPr>
        <p:sp>
          <p:nvSpPr>
            <p:cNvPr id="297990" name="AutoShape 6"/>
            <p:cNvSpPr>
              <a:spLocks noChangeArrowheads="1"/>
            </p:cNvSpPr>
            <p:nvPr/>
          </p:nvSpPr>
          <p:spPr bwMode="auto">
            <a:xfrm flipV="1">
              <a:off x="1968" y="3600"/>
              <a:ext cx="1920" cy="480"/>
            </a:xfrm>
            <a:prstGeom prst="triangle">
              <a:avLst>
                <a:gd name="adj" fmla="val 50569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7991" name="Text Box 7"/>
            <p:cNvSpPr txBox="1">
              <a:spLocks noChangeArrowheads="1"/>
            </p:cNvSpPr>
            <p:nvPr/>
          </p:nvSpPr>
          <p:spPr bwMode="auto">
            <a:xfrm>
              <a:off x="2328" y="3600"/>
              <a:ext cx="1320" cy="3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Arial" pitchFamily="34" charset="0"/>
                </a:rPr>
                <a:t>Local  Government </a:t>
              </a:r>
            </a:p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Arial" pitchFamily="34" charset="0"/>
                </a:rPr>
                <a:t>Bylaws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6858000" y="3200400"/>
            <a:ext cx="2286000" cy="1143000"/>
            <a:chOff x="3984" y="2016"/>
            <a:chExt cx="1440" cy="720"/>
          </a:xfrm>
        </p:grpSpPr>
        <p:sp>
          <p:nvSpPr>
            <p:cNvPr id="297993" name="AutoShape 9"/>
            <p:cNvSpPr>
              <a:spLocks noChangeArrowheads="1"/>
            </p:cNvSpPr>
            <p:nvPr/>
          </p:nvSpPr>
          <p:spPr bwMode="auto">
            <a:xfrm flipV="1">
              <a:off x="3984" y="2016"/>
              <a:ext cx="1440" cy="720"/>
            </a:xfrm>
            <a:prstGeom prst="triangle">
              <a:avLst>
                <a:gd name="adj" fmla="val 47356"/>
              </a:avLst>
            </a:prstGeom>
            <a:solidFill>
              <a:srgbClr val="FF99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7994" name="Text Box 10"/>
            <p:cNvSpPr txBox="1">
              <a:spLocks noChangeArrowheads="1"/>
            </p:cNvSpPr>
            <p:nvPr/>
          </p:nvSpPr>
          <p:spPr bwMode="auto">
            <a:xfrm>
              <a:off x="4206" y="2016"/>
              <a:ext cx="996" cy="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US" sz="1400" b="1">
                  <a:solidFill>
                    <a:srgbClr val="000000"/>
                  </a:solidFill>
                  <a:latin typeface="Arial" pitchFamily="34" charset="0"/>
                </a:rPr>
                <a:t>Other National Acts &amp; Regulations</a:t>
              </a: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990600" y="2362200"/>
            <a:ext cx="7467600" cy="533400"/>
            <a:chOff x="912" y="1872"/>
            <a:chExt cx="3936" cy="336"/>
          </a:xfrm>
        </p:grpSpPr>
        <p:sp>
          <p:nvSpPr>
            <p:cNvPr id="297996" name="AutoShape 12"/>
            <p:cNvSpPr>
              <a:spLocks noChangeArrowheads="1"/>
            </p:cNvSpPr>
            <p:nvPr/>
          </p:nvSpPr>
          <p:spPr bwMode="auto">
            <a:xfrm>
              <a:off x="912" y="1872"/>
              <a:ext cx="3936" cy="336"/>
            </a:xfrm>
            <a:custGeom>
              <a:avLst/>
              <a:gdLst>
                <a:gd name="G0" fmla="+- 1553 0 0"/>
                <a:gd name="G1" fmla="+- 21600 0 1553"/>
                <a:gd name="G2" fmla="*/ 1553 1 2"/>
                <a:gd name="G3" fmla="+- 21600 0 G2"/>
                <a:gd name="G4" fmla="+/ 1553 21600 2"/>
                <a:gd name="G5" fmla="+/ G1 0 2"/>
                <a:gd name="G6" fmla="*/ 21600 21600 1553"/>
                <a:gd name="G7" fmla="*/ G6 1 2"/>
                <a:gd name="G8" fmla="+- 21600 0 G7"/>
                <a:gd name="G9" fmla="*/ 21600 1 2"/>
                <a:gd name="G10" fmla="+- 1553 0 G9"/>
                <a:gd name="G11" fmla="?: G10 G8 0"/>
                <a:gd name="G12" fmla="?: G10 G7 21600"/>
                <a:gd name="T0" fmla="*/ 20823 w 21600"/>
                <a:gd name="T1" fmla="*/ 10800 h 21600"/>
                <a:gd name="T2" fmla="*/ 10800 w 21600"/>
                <a:gd name="T3" fmla="*/ 21600 h 21600"/>
                <a:gd name="T4" fmla="*/ 777 w 21600"/>
                <a:gd name="T5" fmla="*/ 10800 h 21600"/>
                <a:gd name="T6" fmla="*/ 10800 w 21600"/>
                <a:gd name="T7" fmla="*/ 0 h 21600"/>
                <a:gd name="T8" fmla="*/ 2577 w 21600"/>
                <a:gd name="T9" fmla="*/ 2577 h 21600"/>
                <a:gd name="T10" fmla="*/ 19023 w 21600"/>
                <a:gd name="T11" fmla="*/ 19023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1553" y="21600"/>
                  </a:lnTo>
                  <a:lnTo>
                    <a:pt x="20047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99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7997" name="Text Box 13"/>
            <p:cNvSpPr txBox="1">
              <a:spLocks noChangeArrowheads="1"/>
            </p:cNvSpPr>
            <p:nvPr/>
          </p:nvSpPr>
          <p:spPr bwMode="auto">
            <a:xfrm>
              <a:off x="1316" y="1872"/>
              <a:ext cx="3128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Arial" pitchFamily="34" charset="0"/>
                </a:rPr>
                <a:t>National Environmental Management Act</a:t>
              </a:r>
            </a:p>
            <a:p>
              <a:pPr algn="ctr" eaLnBrk="0" hangingPunct="0"/>
              <a:r>
                <a:rPr lang="en-US" sz="1400">
                  <a:solidFill>
                    <a:srgbClr val="000000"/>
                  </a:solidFill>
                  <a:latin typeface="Arial" pitchFamily="34" charset="0"/>
                </a:rPr>
                <a:t>(FRAMEWORK: Defines &amp; entrenches Sustainability Principles)</a:t>
              </a: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28600" y="1600200"/>
            <a:ext cx="8915400" cy="533400"/>
            <a:chOff x="528" y="1440"/>
            <a:chExt cx="4752" cy="288"/>
          </a:xfrm>
        </p:grpSpPr>
        <p:sp>
          <p:nvSpPr>
            <p:cNvPr id="297999" name="AutoShape 15"/>
            <p:cNvSpPr>
              <a:spLocks noChangeArrowheads="1"/>
            </p:cNvSpPr>
            <p:nvPr/>
          </p:nvSpPr>
          <p:spPr bwMode="auto">
            <a:xfrm>
              <a:off x="528" y="1440"/>
              <a:ext cx="4752" cy="288"/>
            </a:xfrm>
            <a:custGeom>
              <a:avLst/>
              <a:gdLst>
                <a:gd name="G0" fmla="+- 1186 0 0"/>
                <a:gd name="G1" fmla="+- 21600 0 1186"/>
                <a:gd name="G2" fmla="*/ 1186 1 2"/>
                <a:gd name="G3" fmla="+- 21600 0 G2"/>
                <a:gd name="G4" fmla="+/ 1186 21600 2"/>
                <a:gd name="G5" fmla="+/ G1 0 2"/>
                <a:gd name="G6" fmla="*/ 21600 21600 1186"/>
                <a:gd name="G7" fmla="*/ G6 1 2"/>
                <a:gd name="G8" fmla="+- 21600 0 G7"/>
                <a:gd name="G9" fmla="*/ 21600 1 2"/>
                <a:gd name="G10" fmla="+- 1186 0 G9"/>
                <a:gd name="G11" fmla="?: G10 G8 0"/>
                <a:gd name="G12" fmla="?: G10 G7 21600"/>
                <a:gd name="T0" fmla="*/ 21007 w 21600"/>
                <a:gd name="T1" fmla="*/ 10800 h 21600"/>
                <a:gd name="T2" fmla="*/ 10800 w 21600"/>
                <a:gd name="T3" fmla="*/ 21600 h 21600"/>
                <a:gd name="T4" fmla="*/ 593 w 21600"/>
                <a:gd name="T5" fmla="*/ 10800 h 21600"/>
                <a:gd name="T6" fmla="*/ 10800 w 21600"/>
                <a:gd name="T7" fmla="*/ 0 h 21600"/>
                <a:gd name="T8" fmla="*/ 2393 w 21600"/>
                <a:gd name="T9" fmla="*/ 2393 h 21600"/>
                <a:gd name="T10" fmla="*/ 19207 w 21600"/>
                <a:gd name="T11" fmla="*/ 1920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1186" y="21600"/>
                  </a:lnTo>
                  <a:lnTo>
                    <a:pt x="20414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8000" name="Text Box 16"/>
            <p:cNvSpPr txBox="1">
              <a:spLocks noChangeArrowheads="1"/>
            </p:cNvSpPr>
            <p:nvPr/>
          </p:nvSpPr>
          <p:spPr bwMode="auto">
            <a:xfrm>
              <a:off x="722" y="1480"/>
              <a:ext cx="4413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US" sz="1800" b="1">
                  <a:solidFill>
                    <a:srgbClr val="000000"/>
                  </a:solidFill>
                  <a:latin typeface="Arial" pitchFamily="34" charset="0"/>
                </a:rPr>
                <a:t>Constitution of the Republic of South Africa Act</a:t>
              </a:r>
              <a:r>
                <a:rPr lang="en-US" sz="1400" b="1">
                  <a:solidFill>
                    <a:srgbClr val="000000"/>
                  </a:solidFill>
                  <a:latin typeface="Arial" pitchFamily="34" charset="0"/>
                </a:rPr>
                <a:t>  </a:t>
              </a:r>
              <a:r>
                <a:rPr lang="en-US" sz="1600">
                  <a:solidFill>
                    <a:srgbClr val="000000"/>
                  </a:solidFill>
                  <a:latin typeface="Arial" pitchFamily="34" charset="0"/>
                </a:rPr>
                <a:t>(Basic Rights of SA citizens)</a:t>
              </a:r>
            </a:p>
          </p:txBody>
        </p:sp>
      </p:grpSp>
      <p:sp>
        <p:nvSpPr>
          <p:cNvPr id="298001" name="AutoShape 17"/>
          <p:cNvSpPr>
            <a:spLocks noChangeArrowheads="1"/>
          </p:cNvSpPr>
          <p:nvPr/>
        </p:nvSpPr>
        <p:spPr bwMode="auto">
          <a:xfrm>
            <a:off x="4267200" y="2057400"/>
            <a:ext cx="379413" cy="3365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98002" name="AutoShape 18"/>
          <p:cNvSpPr>
            <a:spLocks noChangeArrowheads="1"/>
          </p:cNvSpPr>
          <p:nvPr/>
        </p:nvSpPr>
        <p:spPr bwMode="auto">
          <a:xfrm>
            <a:off x="4191000" y="5181600"/>
            <a:ext cx="379413" cy="412750"/>
          </a:xfrm>
          <a:prstGeom prst="downArrow">
            <a:avLst>
              <a:gd name="adj1" fmla="val 50000"/>
              <a:gd name="adj2" fmla="val 27197"/>
            </a:avLst>
          </a:pr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2133600" y="4648200"/>
            <a:ext cx="4724400" cy="533400"/>
            <a:chOff x="1296" y="3120"/>
            <a:chExt cx="3264" cy="384"/>
          </a:xfrm>
        </p:grpSpPr>
        <p:sp>
          <p:nvSpPr>
            <p:cNvPr id="298004" name="AutoShape 20"/>
            <p:cNvSpPr>
              <a:spLocks noChangeArrowheads="1"/>
            </p:cNvSpPr>
            <p:nvPr/>
          </p:nvSpPr>
          <p:spPr bwMode="auto">
            <a:xfrm>
              <a:off x="1296" y="3120"/>
              <a:ext cx="3264" cy="384"/>
            </a:xfrm>
            <a:custGeom>
              <a:avLst/>
              <a:gdLst>
                <a:gd name="G0" fmla="+- 2332 0 0"/>
                <a:gd name="G1" fmla="+- 21600 0 2332"/>
                <a:gd name="G2" fmla="*/ 2332 1 2"/>
                <a:gd name="G3" fmla="+- 21600 0 G2"/>
                <a:gd name="G4" fmla="+/ 2332 21600 2"/>
                <a:gd name="G5" fmla="+/ G1 0 2"/>
                <a:gd name="G6" fmla="*/ 21600 21600 2332"/>
                <a:gd name="G7" fmla="*/ G6 1 2"/>
                <a:gd name="G8" fmla="+- 21600 0 G7"/>
                <a:gd name="G9" fmla="*/ 21600 1 2"/>
                <a:gd name="G10" fmla="+- 2332 0 G9"/>
                <a:gd name="G11" fmla="?: G10 G8 0"/>
                <a:gd name="G12" fmla="?: G10 G7 21600"/>
                <a:gd name="T0" fmla="*/ 20434 w 21600"/>
                <a:gd name="T1" fmla="*/ 10800 h 21600"/>
                <a:gd name="T2" fmla="*/ 10800 w 21600"/>
                <a:gd name="T3" fmla="*/ 21600 h 21600"/>
                <a:gd name="T4" fmla="*/ 1166 w 21600"/>
                <a:gd name="T5" fmla="*/ 10800 h 21600"/>
                <a:gd name="T6" fmla="*/ 10800 w 21600"/>
                <a:gd name="T7" fmla="*/ 0 h 21600"/>
                <a:gd name="T8" fmla="*/ 2966 w 21600"/>
                <a:gd name="T9" fmla="*/ 2966 h 21600"/>
                <a:gd name="T10" fmla="*/ 18634 w 21600"/>
                <a:gd name="T11" fmla="*/ 1863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2332" y="21600"/>
                  </a:lnTo>
                  <a:lnTo>
                    <a:pt x="19268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8005" name="Text Box 21"/>
            <p:cNvSpPr txBox="1">
              <a:spLocks noChangeArrowheads="1"/>
            </p:cNvSpPr>
            <p:nvPr/>
          </p:nvSpPr>
          <p:spPr bwMode="auto">
            <a:xfrm>
              <a:off x="1587" y="3120"/>
              <a:ext cx="2637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Arial" pitchFamily="34" charset="0"/>
                </a:rPr>
                <a:t>Provincial Legislation</a:t>
              </a:r>
            </a:p>
            <a:p>
              <a:pPr algn="ctr" eaLnBrk="0" hangingPunct="0"/>
              <a:r>
                <a:rPr lang="en-US" sz="1600">
                  <a:solidFill>
                    <a:srgbClr val="000000"/>
                  </a:solidFill>
                  <a:latin typeface="Arial" pitchFamily="34" charset="0"/>
                </a:rPr>
                <a:t>(Functions in terms of the Constitution)</a:t>
              </a:r>
              <a:endParaRPr lang="en-US" sz="1600">
                <a:latin typeface="Arial" pitchFamily="34" charset="0"/>
              </a:endParaRPr>
            </a:p>
          </p:txBody>
        </p:sp>
      </p:grpSp>
      <p:sp>
        <p:nvSpPr>
          <p:cNvPr id="298006" name="AutoShape 22"/>
          <p:cNvSpPr>
            <a:spLocks noChangeArrowheads="1"/>
          </p:cNvSpPr>
          <p:nvPr/>
        </p:nvSpPr>
        <p:spPr bwMode="auto">
          <a:xfrm>
            <a:off x="4191000" y="4343400"/>
            <a:ext cx="379413" cy="3365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4648200" y="3200400"/>
            <a:ext cx="2286000" cy="1143000"/>
            <a:chOff x="2880" y="2016"/>
            <a:chExt cx="1440" cy="720"/>
          </a:xfrm>
        </p:grpSpPr>
        <p:sp>
          <p:nvSpPr>
            <p:cNvPr id="298008" name="AutoShape 24"/>
            <p:cNvSpPr>
              <a:spLocks noChangeArrowheads="1"/>
            </p:cNvSpPr>
            <p:nvPr/>
          </p:nvSpPr>
          <p:spPr bwMode="auto">
            <a:xfrm flipV="1">
              <a:off x="2880" y="2016"/>
              <a:ext cx="1440" cy="720"/>
            </a:xfrm>
            <a:prstGeom prst="triangle">
              <a:avLst>
                <a:gd name="adj" fmla="val 49870"/>
              </a:avLst>
            </a:prstGeom>
            <a:solidFill>
              <a:srgbClr val="00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8009" name="Text Box 25"/>
            <p:cNvSpPr txBox="1">
              <a:spLocks noChangeArrowheads="1"/>
            </p:cNvSpPr>
            <p:nvPr/>
          </p:nvSpPr>
          <p:spPr bwMode="auto">
            <a:xfrm>
              <a:off x="2880" y="2016"/>
              <a:ext cx="1440" cy="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US" sz="1400" b="1">
                  <a:solidFill>
                    <a:srgbClr val="000000"/>
                  </a:solidFill>
                  <a:latin typeface="Arial" pitchFamily="34" charset="0"/>
                </a:rPr>
                <a:t>National Water Act</a:t>
              </a:r>
            </a:p>
            <a:p>
              <a:pPr algn="ctr" eaLnBrk="0" hangingPunct="0"/>
              <a:r>
                <a:rPr lang="en-US" sz="1400" b="1">
                  <a:solidFill>
                    <a:srgbClr val="000000"/>
                  </a:solidFill>
                  <a:latin typeface="Arial" pitchFamily="34" charset="0"/>
                </a:rPr>
                <a:t>Water Services </a:t>
              </a:r>
            </a:p>
            <a:p>
              <a:pPr algn="ctr" eaLnBrk="0" hangingPunct="0"/>
              <a:r>
                <a:rPr lang="en-US" sz="1400" b="1">
                  <a:solidFill>
                    <a:srgbClr val="000000"/>
                  </a:solidFill>
                  <a:latin typeface="Arial" pitchFamily="34" charset="0"/>
                </a:rPr>
                <a:t>Act</a:t>
              </a:r>
            </a:p>
          </p:txBody>
        </p:sp>
      </p:grp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1981200" y="3200400"/>
            <a:ext cx="2819400" cy="1143000"/>
            <a:chOff x="1392" y="2016"/>
            <a:chExt cx="1776" cy="720"/>
          </a:xfrm>
        </p:grpSpPr>
        <p:sp>
          <p:nvSpPr>
            <p:cNvPr id="298011" name="AutoShape 27"/>
            <p:cNvSpPr>
              <a:spLocks noChangeArrowheads="1"/>
            </p:cNvSpPr>
            <p:nvPr/>
          </p:nvSpPr>
          <p:spPr bwMode="auto">
            <a:xfrm flipV="1">
              <a:off x="1392" y="2016"/>
              <a:ext cx="1776" cy="720"/>
            </a:xfrm>
            <a:prstGeom prst="triangle">
              <a:avLst>
                <a:gd name="adj" fmla="val 50278"/>
              </a:avLst>
            </a:prstGeom>
            <a:solidFill>
              <a:srgbClr val="CC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8012" name="Text Box 28"/>
            <p:cNvSpPr txBox="1">
              <a:spLocks noChangeArrowheads="1"/>
            </p:cNvSpPr>
            <p:nvPr/>
          </p:nvSpPr>
          <p:spPr bwMode="auto">
            <a:xfrm>
              <a:off x="1632" y="2016"/>
              <a:ext cx="1327" cy="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US" sz="1400" b="1">
                  <a:solidFill>
                    <a:srgbClr val="000000"/>
                  </a:solidFill>
                  <a:latin typeface="Arial" pitchFamily="34" charset="0"/>
                </a:rPr>
                <a:t>Minerals &amp; Petroleum Resources Development </a:t>
              </a:r>
            </a:p>
            <a:p>
              <a:pPr algn="ctr" eaLnBrk="0" hangingPunct="0"/>
              <a:r>
                <a:rPr lang="en-US" sz="1400" b="1">
                  <a:solidFill>
                    <a:srgbClr val="000000"/>
                  </a:solidFill>
                  <a:latin typeface="Arial" pitchFamily="34" charset="0"/>
                </a:rPr>
                <a:t>Act</a:t>
              </a:r>
              <a:endParaRPr lang="en-US" sz="1400" b="1">
                <a:latin typeface="Arial" pitchFamily="34" charset="0"/>
              </a:endParaRPr>
            </a:p>
          </p:txBody>
        </p:sp>
      </p:grpSp>
      <p:grpSp>
        <p:nvGrpSpPr>
          <p:cNvPr id="9" name="Group 29"/>
          <p:cNvGrpSpPr>
            <a:grpSpLocks/>
          </p:cNvGrpSpPr>
          <p:nvPr/>
        </p:nvGrpSpPr>
        <p:grpSpPr bwMode="auto">
          <a:xfrm>
            <a:off x="0" y="3200400"/>
            <a:ext cx="2128838" cy="1143000"/>
            <a:chOff x="288" y="2016"/>
            <a:chExt cx="1341" cy="720"/>
          </a:xfrm>
        </p:grpSpPr>
        <p:sp>
          <p:nvSpPr>
            <p:cNvPr id="298014" name="AutoShape 30"/>
            <p:cNvSpPr>
              <a:spLocks noChangeArrowheads="1"/>
            </p:cNvSpPr>
            <p:nvPr/>
          </p:nvSpPr>
          <p:spPr bwMode="auto">
            <a:xfrm flipV="1">
              <a:off x="288" y="2016"/>
              <a:ext cx="1341" cy="720"/>
            </a:xfrm>
            <a:prstGeom prst="triangle">
              <a:avLst>
                <a:gd name="adj" fmla="val 49870"/>
              </a:avLst>
            </a:prstGeom>
            <a:solidFill>
              <a:srgbClr val="FF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8015" name="Text Box 31"/>
            <p:cNvSpPr txBox="1">
              <a:spLocks noChangeArrowheads="1"/>
            </p:cNvSpPr>
            <p:nvPr/>
          </p:nvSpPr>
          <p:spPr bwMode="auto">
            <a:xfrm>
              <a:off x="494" y="2016"/>
              <a:ext cx="929" cy="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US" sz="1400" b="1">
                  <a:solidFill>
                    <a:srgbClr val="000000"/>
                  </a:solidFill>
                  <a:latin typeface="Arial" pitchFamily="34" charset="0"/>
                </a:rPr>
                <a:t>Occupational Health &amp; Safety</a:t>
              </a:r>
            </a:p>
            <a:p>
              <a:pPr algn="ctr" eaLnBrk="0" hangingPunct="0"/>
              <a:r>
                <a:rPr lang="en-US" sz="1400" b="1">
                  <a:solidFill>
                    <a:srgbClr val="000000"/>
                  </a:solidFill>
                  <a:latin typeface="Arial" pitchFamily="34" charset="0"/>
                </a:rPr>
                <a:t> Act</a:t>
              </a:r>
            </a:p>
          </p:txBody>
        </p:sp>
      </p:grpSp>
      <p:sp>
        <p:nvSpPr>
          <p:cNvPr id="298016" name="AutoShape 32"/>
          <p:cNvSpPr>
            <a:spLocks noChangeArrowheads="1"/>
          </p:cNvSpPr>
          <p:nvPr/>
        </p:nvSpPr>
        <p:spPr bwMode="auto">
          <a:xfrm>
            <a:off x="1524000" y="2895600"/>
            <a:ext cx="379413" cy="3365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98017" name="AutoShape 33"/>
          <p:cNvSpPr>
            <a:spLocks noChangeArrowheads="1"/>
          </p:cNvSpPr>
          <p:nvPr/>
        </p:nvSpPr>
        <p:spPr bwMode="auto">
          <a:xfrm>
            <a:off x="7543800" y="2895600"/>
            <a:ext cx="379413" cy="3365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98018" name="AutoShape 34"/>
          <p:cNvSpPr>
            <a:spLocks noChangeArrowheads="1"/>
          </p:cNvSpPr>
          <p:nvPr/>
        </p:nvSpPr>
        <p:spPr bwMode="auto">
          <a:xfrm>
            <a:off x="3124200" y="2895600"/>
            <a:ext cx="379413" cy="3365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98019" name="AutoShape 35"/>
          <p:cNvSpPr>
            <a:spLocks noChangeArrowheads="1"/>
          </p:cNvSpPr>
          <p:nvPr/>
        </p:nvSpPr>
        <p:spPr bwMode="auto">
          <a:xfrm>
            <a:off x="5257800" y="2895600"/>
            <a:ext cx="379413" cy="3365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7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298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298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298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500"/>
                                        <p:tgtEl>
                                          <p:spTgt spid="298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" dur="500"/>
                                        <p:tgtEl>
                                          <p:spTgt spid="298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7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7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0" dur="500"/>
                                        <p:tgtEl>
                                          <p:spTgt spid="298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8" dur="500"/>
                                        <p:tgtEl>
                                          <p:spTgt spid="29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986" grpId="0" animBg="1"/>
      <p:bldP spid="297988" grpId="0" animBg="1"/>
      <p:bldP spid="298001" grpId="0" animBg="1"/>
      <p:bldP spid="298002" grpId="0" animBg="1"/>
      <p:bldP spid="298006" grpId="0" animBg="1"/>
      <p:bldP spid="298016" grpId="0" animBg="1"/>
      <p:bldP spid="298017" grpId="0" animBg="1"/>
      <p:bldP spid="298018" grpId="0" animBg="1"/>
      <p:bldP spid="298019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AutoShape 3"/>
          <p:cNvSpPr>
            <a:spLocks noChangeArrowheads="1"/>
          </p:cNvSpPr>
          <p:nvPr/>
        </p:nvSpPr>
        <p:spPr bwMode="auto">
          <a:xfrm>
            <a:off x="0" y="1285860"/>
            <a:ext cx="8534400" cy="1181100"/>
          </a:xfrm>
          <a:prstGeom prst="triangle">
            <a:avLst>
              <a:gd name="adj" fmla="val 50000"/>
            </a:avLst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20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285720" y="3786190"/>
            <a:ext cx="1828800" cy="1752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</a:rPr>
              <a:t>NEM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</a:rPr>
              <a:t>: Waste Act</a:t>
            </a:r>
            <a:endParaRPr lang="en-US" b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214282" y="5715016"/>
            <a:ext cx="8591550" cy="838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White Paper on Environmental Management</a:t>
            </a:r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2285984" y="3786190"/>
            <a:ext cx="1905000" cy="1752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rgbClr val="000000"/>
                </a:solidFill>
                <a:latin typeface="Arial" pitchFamily="34" charset="0"/>
              </a:rPr>
              <a:t>National </a:t>
            </a:r>
            <a:endParaRPr lang="en-US" b="1" dirty="0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/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Water</a:t>
            </a:r>
          </a:p>
          <a:p>
            <a:pPr algn="ctr" eaLnBrk="0" hangingPunct="0"/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</a:rPr>
              <a:t>Act</a:t>
            </a:r>
            <a:endParaRPr lang="en-US" b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285720" y="2643182"/>
            <a:ext cx="1828800" cy="990600"/>
          </a:xfrm>
          <a:prstGeom prst="rect">
            <a:avLst/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600" b="1">
                <a:solidFill>
                  <a:srgbClr val="FFFFFF"/>
                </a:solidFill>
                <a:latin typeface="Arial" pitchFamily="34" charset="0"/>
              </a:rPr>
              <a:t>Pollution and</a:t>
            </a:r>
          </a:p>
          <a:p>
            <a:pPr algn="ctr" eaLnBrk="0" hangingPunct="0"/>
            <a:r>
              <a:rPr lang="en-US" sz="1600" b="1">
                <a:solidFill>
                  <a:srgbClr val="FFFFFF"/>
                </a:solidFill>
                <a:latin typeface="Arial" pitchFamily="34" charset="0"/>
              </a:rPr>
              <a:t>Waste Legislation</a:t>
            </a:r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2214546" y="2643182"/>
            <a:ext cx="1943100" cy="9906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600" b="1">
                <a:solidFill>
                  <a:srgbClr val="FFFFFF"/>
                </a:solidFill>
                <a:latin typeface="Arial" pitchFamily="34" charset="0"/>
              </a:rPr>
              <a:t>Protection &amp;</a:t>
            </a:r>
          </a:p>
          <a:p>
            <a:pPr algn="ctr" eaLnBrk="0" hangingPunct="0"/>
            <a:r>
              <a:rPr lang="en-US" sz="1600" b="1">
                <a:solidFill>
                  <a:srgbClr val="FFFFFF"/>
                </a:solidFill>
                <a:latin typeface="Arial" pitchFamily="34" charset="0"/>
              </a:rPr>
              <a:t> Management of </a:t>
            </a:r>
          </a:p>
          <a:p>
            <a:pPr algn="ctr" eaLnBrk="0" hangingPunct="0"/>
            <a:r>
              <a:rPr lang="en-US" sz="1600" b="1">
                <a:solidFill>
                  <a:srgbClr val="FFFFFF"/>
                </a:solidFill>
                <a:latin typeface="Arial" pitchFamily="34" charset="0"/>
              </a:rPr>
              <a:t>Renewable</a:t>
            </a:r>
          </a:p>
          <a:p>
            <a:pPr algn="ctr" eaLnBrk="0" hangingPunct="0"/>
            <a:r>
              <a:rPr lang="en-US" sz="1600" b="1">
                <a:solidFill>
                  <a:srgbClr val="FFFFFF"/>
                </a:solidFill>
                <a:latin typeface="Arial" pitchFamily="34" charset="0"/>
              </a:rPr>
              <a:t> Resources</a:t>
            </a:r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4286248" y="2643182"/>
            <a:ext cx="1981200" cy="9906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800" b="1" dirty="0" err="1">
                <a:solidFill>
                  <a:srgbClr val="FFFFFF"/>
                </a:solidFill>
                <a:latin typeface="Arial" pitchFamily="34" charset="0"/>
              </a:rPr>
              <a:t>Utilisation</a:t>
            </a:r>
            <a:r>
              <a:rPr lang="en-US" sz="1800" b="1" dirty="0">
                <a:solidFill>
                  <a:srgbClr val="FFFFFF"/>
                </a:solidFill>
                <a:latin typeface="Arial" pitchFamily="34" charset="0"/>
              </a:rPr>
              <a:t> of </a:t>
            </a:r>
          </a:p>
          <a:p>
            <a:pPr algn="ctr" eaLnBrk="0" hangingPunct="0"/>
            <a:r>
              <a:rPr lang="en-US" sz="1800" b="1" dirty="0">
                <a:solidFill>
                  <a:srgbClr val="FFFFFF"/>
                </a:solidFill>
                <a:latin typeface="Arial" pitchFamily="34" charset="0"/>
              </a:rPr>
              <a:t>Non-Renewable</a:t>
            </a:r>
          </a:p>
          <a:p>
            <a:pPr algn="ctr" eaLnBrk="0" hangingPunct="0"/>
            <a:r>
              <a:rPr lang="en-US" sz="1800" b="1" dirty="0">
                <a:solidFill>
                  <a:srgbClr val="FFFFFF"/>
                </a:solidFill>
                <a:latin typeface="Arial" pitchFamily="34" charset="0"/>
              </a:rPr>
              <a:t> Resources</a:t>
            </a:r>
            <a:endParaRPr lang="en-US" b="1" dirty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6429388" y="3786190"/>
            <a:ext cx="1905000" cy="1752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Biological</a:t>
            </a:r>
          </a:p>
          <a:p>
            <a:pPr algn="ctr" eaLnBrk="0" hangingPunct="0"/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Diversity</a:t>
            </a:r>
            <a:endParaRPr lang="en-ZA" b="1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/>
            <a:endParaRPr lang="en-ZA" b="1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/>
            <a:r>
              <a:rPr lang="en-ZA" b="1">
                <a:solidFill>
                  <a:srgbClr val="000000"/>
                </a:solidFill>
                <a:latin typeface="Arial" pitchFamily="34" charset="0"/>
              </a:rPr>
              <a:t>SAHRA</a:t>
            </a:r>
          </a:p>
        </p:txBody>
      </p:sp>
      <p:sp>
        <p:nvSpPr>
          <p:cNvPr id="56332" name="AutoShape 12"/>
          <p:cNvSpPr>
            <a:spLocks noChangeArrowheads="1"/>
          </p:cNvSpPr>
          <p:nvPr/>
        </p:nvSpPr>
        <p:spPr bwMode="auto">
          <a:xfrm>
            <a:off x="8382000" y="2895600"/>
            <a:ext cx="762000" cy="100965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33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Framework Legislation, Policy and Strategy</a:t>
            </a: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1928794" y="1785926"/>
            <a:ext cx="4643470" cy="61555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000000"/>
                </a:solidFill>
                <a:latin typeface="Arial" pitchFamily="34" charset="0"/>
              </a:rPr>
              <a:t>National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000000"/>
                </a:solidFill>
                <a:latin typeface="Arial" pitchFamily="34" charset="0"/>
              </a:rPr>
              <a:t>Environmental </a:t>
            </a:r>
            <a:r>
              <a:rPr lang="en-US" sz="2000" b="1" dirty="0" smtClean="0">
                <a:solidFill>
                  <a:srgbClr val="000000"/>
                </a:solidFill>
                <a:latin typeface="Arial" pitchFamily="34" charset="0"/>
              </a:rPr>
              <a:t>Management </a:t>
            </a:r>
            <a:r>
              <a:rPr lang="en-US" sz="2000" b="1" dirty="0">
                <a:solidFill>
                  <a:srgbClr val="000000"/>
                </a:solidFill>
                <a:latin typeface="Arial" pitchFamily="34" charset="0"/>
              </a:rPr>
              <a:t>Act</a:t>
            </a:r>
            <a:endParaRPr lang="en-GB" sz="2000" b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4357686" y="3786190"/>
            <a:ext cx="1981200" cy="17526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Minerals and</a:t>
            </a:r>
          </a:p>
          <a:p>
            <a:pPr algn="ctr" eaLnBrk="0" hangingPunct="0"/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 Petroleum </a:t>
            </a:r>
          </a:p>
          <a:p>
            <a:pPr algn="ctr" eaLnBrk="0" hangingPunct="0"/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Development</a:t>
            </a:r>
          </a:p>
          <a:p>
            <a:pPr algn="ctr" eaLnBrk="0" hangingPunct="0"/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</a:rPr>
              <a:t>Act</a:t>
            </a:r>
            <a:endParaRPr lang="en-US" b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6336" name="Rectangle 16"/>
          <p:cNvSpPr>
            <a:spLocks noChangeArrowheads="1"/>
          </p:cNvSpPr>
          <p:nvPr/>
        </p:nvSpPr>
        <p:spPr bwMode="auto">
          <a:xfrm>
            <a:off x="6429388" y="2643182"/>
            <a:ext cx="1905000" cy="9906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600" b="1" dirty="0">
                <a:solidFill>
                  <a:srgbClr val="FFFFFF"/>
                </a:solidFill>
                <a:latin typeface="Arial" pitchFamily="34" charset="0"/>
              </a:rPr>
              <a:t>Protection of </a:t>
            </a:r>
          </a:p>
          <a:p>
            <a:pPr algn="ctr" eaLnBrk="0" hangingPunct="0"/>
            <a:r>
              <a:rPr lang="en-US" sz="1600" b="1" dirty="0">
                <a:solidFill>
                  <a:srgbClr val="FFFFFF"/>
                </a:solidFill>
                <a:latin typeface="Arial" pitchFamily="34" charset="0"/>
              </a:rPr>
              <a:t>Natural &amp; </a:t>
            </a:r>
          </a:p>
          <a:p>
            <a:pPr algn="ctr" eaLnBrk="0" hangingPunct="0"/>
            <a:r>
              <a:rPr lang="en-US" sz="1600" b="1" dirty="0">
                <a:solidFill>
                  <a:srgbClr val="FFFFFF"/>
                </a:solidFill>
                <a:latin typeface="Arial" pitchFamily="34" charset="0"/>
              </a:rPr>
              <a:t>Cultural</a:t>
            </a:r>
          </a:p>
          <a:p>
            <a:pPr algn="ctr" eaLnBrk="0" hangingPunct="0"/>
            <a:r>
              <a:rPr lang="en-US" sz="1600" b="1" dirty="0">
                <a:solidFill>
                  <a:srgbClr val="FFFFFF"/>
                </a:solidFill>
                <a:latin typeface="Arial" pitchFamily="34" charset="0"/>
              </a:rPr>
              <a:t> Resources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Carin Bosman</a:t>
            </a:r>
          </a:p>
        </p:txBody>
      </p:sp>
      <p:sp>
        <p:nvSpPr>
          <p:cNvPr id="55299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142875"/>
            <a:ext cx="8715375" cy="1143000"/>
          </a:xfrm>
        </p:spPr>
        <p:txBody>
          <a:bodyPr/>
          <a:lstStyle/>
          <a:p>
            <a:r>
              <a:rPr lang="en-GB" sz="3200" smtClean="0">
                <a:ln>
                  <a:noFill/>
                </a:ln>
              </a:rPr>
              <a:t>National Environmental Management Act 107 of 1998 (NEMA)</a:t>
            </a:r>
          </a:p>
        </p:txBody>
      </p:sp>
      <p:sp>
        <p:nvSpPr>
          <p:cNvPr id="270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500188"/>
            <a:ext cx="8715375" cy="47863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/>
              <a:t> </a:t>
            </a:r>
            <a:r>
              <a:rPr lang="en-GB" dirty="0" err="1"/>
              <a:t>NEMA</a:t>
            </a:r>
            <a:r>
              <a:rPr lang="en-GB" dirty="0"/>
              <a:t> Section 1: Definitions</a:t>
            </a:r>
          </a:p>
          <a:p>
            <a:pPr lvl="1">
              <a:defRPr/>
            </a:pPr>
            <a:r>
              <a:rPr lang="en-GB" dirty="0" smtClean="0"/>
              <a:t>Environment</a:t>
            </a:r>
            <a:endParaRPr lang="en-GB" dirty="0"/>
          </a:p>
          <a:p>
            <a:pPr lvl="1">
              <a:defRPr/>
            </a:pPr>
            <a:r>
              <a:rPr lang="en-GB" dirty="0"/>
              <a:t>Hazard</a:t>
            </a:r>
          </a:p>
          <a:p>
            <a:pPr lvl="1">
              <a:defRPr/>
            </a:pPr>
            <a:r>
              <a:rPr lang="en-GB" dirty="0"/>
              <a:t>Pollution</a:t>
            </a:r>
          </a:p>
          <a:p>
            <a:pPr lvl="1">
              <a:defRPr/>
            </a:pPr>
            <a:r>
              <a:rPr lang="en-GB" dirty="0"/>
              <a:t>Sustainable </a:t>
            </a:r>
            <a:r>
              <a:rPr lang="en-GB" dirty="0" smtClean="0"/>
              <a:t>Development</a:t>
            </a:r>
          </a:p>
          <a:p>
            <a:pPr lvl="1">
              <a:defRPr/>
            </a:pPr>
            <a:r>
              <a:rPr lang="en-GB" dirty="0" smtClean="0"/>
              <a:t>Best Practicable Environmental Option (BPEO)</a:t>
            </a:r>
            <a:endParaRPr lang="en-GB" dirty="0"/>
          </a:p>
          <a:p>
            <a:pPr marL="742950" lvl="2" indent="-342900">
              <a:buClr>
                <a:schemeClr val="tx2"/>
              </a:buClr>
              <a:buSzPct val="70000"/>
              <a:buFontTx/>
              <a:buBlip>
                <a:blip r:embed="rId2"/>
              </a:buBlip>
              <a:defRPr/>
            </a:pPr>
            <a:endParaRPr lang="en-GB" dirty="0" smtClean="0"/>
          </a:p>
          <a:p>
            <a:pPr>
              <a:defRPr/>
            </a:pPr>
            <a:r>
              <a:rPr lang="en-GB" dirty="0" smtClean="0"/>
              <a:t>Section </a:t>
            </a:r>
            <a:r>
              <a:rPr lang="en-GB" dirty="0"/>
              <a:t>2</a:t>
            </a:r>
          </a:p>
          <a:p>
            <a:pPr lvl="1">
              <a:defRPr/>
            </a:pPr>
            <a:r>
              <a:rPr lang="en-GB" dirty="0"/>
              <a:t>All should adhere to the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 Principles of Sustainable Development </a:t>
            </a:r>
            <a:r>
              <a:rPr lang="en-GB" dirty="0"/>
              <a:t>and take  them into account in </a:t>
            </a:r>
            <a:r>
              <a:rPr lang="en-GB" dirty="0">
                <a:solidFill>
                  <a:srgbClr val="FF0000"/>
                </a:solidFill>
              </a:rPr>
              <a:t>decision-making.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3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499616"/>
            <a:ext cx="8715436" cy="495372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The Polluter Pays </a:t>
            </a:r>
          </a:p>
          <a:p>
            <a:pPr lvl="1"/>
            <a:r>
              <a:rPr lang="en-US" dirty="0" smtClean="0"/>
              <a:t>Duty of Care and </a:t>
            </a:r>
            <a:r>
              <a:rPr lang="en-GB" dirty="0" smtClean="0"/>
              <a:t>Cradle to Grave responsibility</a:t>
            </a:r>
          </a:p>
          <a:p>
            <a:pPr lvl="1"/>
            <a:r>
              <a:rPr lang="en-US" dirty="0" smtClean="0"/>
              <a:t>Pollution Prevention</a:t>
            </a:r>
          </a:p>
          <a:p>
            <a:pPr lvl="1"/>
            <a:r>
              <a:rPr lang="en-US" dirty="0" smtClean="0"/>
              <a:t>Accountability and Liability</a:t>
            </a:r>
          </a:p>
          <a:p>
            <a:r>
              <a:rPr lang="en-US" dirty="0" smtClean="0"/>
              <a:t>A Precautionary Approach (Risk Averse and Cautious)</a:t>
            </a:r>
          </a:p>
          <a:p>
            <a:pPr lvl="1"/>
            <a:r>
              <a:rPr lang="en-US" dirty="0" smtClean="0"/>
              <a:t>The Concept of Pollution</a:t>
            </a:r>
          </a:p>
          <a:p>
            <a:pPr lvl="1"/>
            <a:r>
              <a:rPr lang="en-GB" dirty="0" smtClean="0"/>
              <a:t>Prior Assessment of Impacts</a:t>
            </a:r>
          </a:p>
          <a:p>
            <a:r>
              <a:rPr lang="en-US" dirty="0" smtClean="0"/>
              <a:t>Within the Carrying Capacity of Resources</a:t>
            </a:r>
          </a:p>
          <a:p>
            <a:r>
              <a:rPr lang="en-US" dirty="0" smtClean="0"/>
              <a:t>Consideration of alternatives to select the Best Practicable Environmental Option (</a:t>
            </a:r>
            <a:r>
              <a:rPr lang="en-US" dirty="0" err="1" smtClean="0"/>
              <a:t>BPEO</a:t>
            </a:r>
            <a:r>
              <a:rPr lang="en-US" dirty="0" smtClean="0"/>
              <a:t>)</a:t>
            </a:r>
          </a:p>
          <a:p>
            <a:r>
              <a:rPr lang="en-US" dirty="0" smtClean="0"/>
              <a:t>Continual Improvement</a:t>
            </a:r>
          </a:p>
        </p:txBody>
      </p:sp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Some Specific Principles for Sustainable </a:t>
            </a:r>
            <a:r>
              <a:rPr lang="en-GB" sz="3200" dirty="0" err="1" smtClean="0"/>
              <a:t>IEM</a:t>
            </a:r>
            <a:r>
              <a:rPr lang="en-GB" sz="3200" dirty="0" smtClean="0"/>
              <a:t> in NEMA </a:t>
            </a:r>
            <a:r>
              <a:rPr lang="en-GB" sz="3200" dirty="0" err="1" smtClean="0"/>
              <a:t>s2</a:t>
            </a:r>
            <a:endParaRPr lang="en-US" sz="3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Carin Bosman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Carin Bosman</a:t>
            </a:r>
          </a:p>
        </p:txBody>
      </p:sp>
      <p:sp>
        <p:nvSpPr>
          <p:cNvPr id="419851" name="Rectangle 11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006975" y="1412875"/>
            <a:ext cx="4137025" cy="4968875"/>
          </a:xfrm>
          <a:noFill/>
          <a:ln/>
        </p:spPr>
        <p:txBody>
          <a:bodyPr/>
          <a:lstStyle/>
          <a:p>
            <a:r>
              <a:rPr lang="en-US" sz="2400" dirty="0"/>
              <a:t>"It isn't pollution that's harming the environment.  It's the impurities in our air and water that are doing it.“</a:t>
            </a:r>
          </a:p>
          <a:p>
            <a:endParaRPr lang="en-AU" sz="2400" dirty="0"/>
          </a:p>
          <a:p>
            <a:r>
              <a:rPr lang="en-AU" sz="2400" dirty="0"/>
              <a:t>-- </a:t>
            </a:r>
            <a:r>
              <a:rPr lang="en-US" sz="2400" dirty="0"/>
              <a:t>Al Gore, (then) Vice President of the USA</a:t>
            </a:r>
            <a:endParaRPr lang="en-ZA" sz="2400" dirty="0"/>
          </a:p>
        </p:txBody>
      </p:sp>
      <p:pic>
        <p:nvPicPr>
          <p:cNvPr id="7" name="Picture 7" descr="Al%20Gor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27584" y="836712"/>
            <a:ext cx="3444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The polluter should bear the full cost of any damage caused to the environment</a:t>
            </a:r>
          </a:p>
          <a:p>
            <a:pPr lvl="1"/>
            <a:r>
              <a:rPr lang="en-GB" dirty="0" smtClean="0"/>
              <a:t>DOES NOT mean that those who can pay can pollute</a:t>
            </a:r>
          </a:p>
          <a:p>
            <a:pPr lvl="1"/>
            <a:r>
              <a:rPr lang="en-GB" dirty="0" smtClean="0"/>
              <a:t>Associated Liabilities</a:t>
            </a:r>
          </a:p>
          <a:p>
            <a:pPr lvl="1"/>
            <a:r>
              <a:rPr lang="en-GB" dirty="0" err="1" smtClean="0"/>
              <a:t>NEMA</a:t>
            </a:r>
            <a:r>
              <a:rPr lang="en-GB" dirty="0" smtClean="0"/>
              <a:t> Section 33: Private Prosecution</a:t>
            </a:r>
          </a:p>
          <a:p>
            <a:pPr lvl="1"/>
            <a:r>
              <a:rPr lang="en-GB" dirty="0" err="1" smtClean="0"/>
              <a:t>NEMA</a:t>
            </a:r>
            <a:r>
              <a:rPr lang="en-GB" dirty="0" smtClean="0"/>
              <a:t> Section 34: Criminal Proceedings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Place the burden of proof on those who argue that a proposed activity will not cause significant harm, and make the responsible parties liable for environmental harm.</a:t>
            </a:r>
          </a:p>
          <a:p>
            <a:pPr lvl="4"/>
            <a:r>
              <a:rPr lang="en-GB" dirty="0" smtClean="0"/>
              <a:t>EARTH CHARTER, </a:t>
            </a:r>
            <a:r>
              <a:rPr lang="en-GB" dirty="0" err="1" smtClean="0"/>
              <a:t>NEMA</a:t>
            </a:r>
            <a:endParaRPr lang="en-GB" dirty="0"/>
          </a:p>
        </p:txBody>
      </p:sp>
      <p:sp>
        <p:nvSpPr>
          <p:cNvPr id="518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Polluter Pays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Carin Bosman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dirty="0"/>
              <a:t>Responsible use of natural resources (non-renewable &amp; renewable)</a:t>
            </a:r>
          </a:p>
          <a:p>
            <a:pPr lvl="1">
              <a:lnSpc>
                <a:spcPct val="90000"/>
              </a:lnSpc>
            </a:pPr>
            <a:r>
              <a:rPr lang="en-GB" dirty="0">
                <a:cs typeface="Times New Roman" pitchFamily="18" charset="0"/>
              </a:rPr>
              <a:t>Ensure that development and operation does not exceed the natural carrying capacity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Protect and restore the integrity of Earth’s ecological systems, with special concern for biological diversity and the natural processes that sustain life.</a:t>
            </a:r>
          </a:p>
          <a:p>
            <a:pPr lvl="3" algn="r">
              <a:lnSpc>
                <a:spcPct val="90000"/>
              </a:lnSpc>
              <a:buFont typeface="Wingdings" pitchFamily="2" charset="2"/>
              <a:buNone/>
            </a:pPr>
            <a:r>
              <a:rPr lang="en-GB" dirty="0"/>
              <a:t>EARTH CHARTER, CARING FOR THE EARTH, CERES</a:t>
            </a:r>
          </a:p>
          <a:p>
            <a:pPr>
              <a:lnSpc>
                <a:spcPct val="90000"/>
              </a:lnSpc>
            </a:pPr>
            <a:endParaRPr lang="en-GB" dirty="0"/>
          </a:p>
          <a:p>
            <a:pPr>
              <a:lnSpc>
                <a:spcPct val="90000"/>
              </a:lnSpc>
            </a:pPr>
            <a:r>
              <a:rPr lang="en-GB" dirty="0"/>
              <a:t>also “environmental capacity” or “assimilative capacity” of environmental systems</a:t>
            </a:r>
          </a:p>
        </p:txBody>
      </p:sp>
      <p:sp>
        <p:nvSpPr>
          <p:cNvPr id="532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Principle of Carrying Capacity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Carin Bosman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5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 Limits to carrying capacities:</a:t>
            </a:r>
          </a:p>
          <a:p>
            <a:pPr lvl="1"/>
            <a:r>
              <a:rPr lang="en-GB" dirty="0"/>
              <a:t>Different ecological and environmental systems may not have the same capacity to carry or “assimilate” contaminants </a:t>
            </a:r>
          </a:p>
          <a:p>
            <a:pPr lvl="1"/>
            <a:r>
              <a:rPr lang="en-GB" dirty="0"/>
              <a:t>Forms the basis of concepts such as “critical loads”, “thresholds” or standards </a:t>
            </a:r>
          </a:p>
          <a:p>
            <a:pPr lvl="1"/>
            <a:r>
              <a:rPr lang="en-GB" dirty="0">
                <a:cs typeface="Times New Roman" pitchFamily="18" charset="0"/>
              </a:rPr>
              <a:t>maintaining ecological integrity depends on staying within the limits of carrying capacity by promoting ecologically realistic consumption or use standards</a:t>
            </a:r>
            <a:r>
              <a:rPr lang="en-GB" dirty="0"/>
              <a:t> </a:t>
            </a:r>
          </a:p>
          <a:p>
            <a:pPr lvl="1"/>
            <a:endParaRPr lang="en-GB" dirty="0"/>
          </a:p>
          <a:p>
            <a:r>
              <a:rPr lang="en-GB" dirty="0" smtClean="0">
                <a:cs typeface="Times New Roman" pitchFamily="18" charset="0"/>
              </a:rPr>
              <a:t>Groundwater, due to its nature, and its long residence time, and the lack of aquatic ecosystems, is not considered to have assimilative capacity</a:t>
            </a:r>
            <a:endParaRPr lang="en-GB" dirty="0"/>
          </a:p>
        </p:txBody>
      </p:sp>
      <p:sp>
        <p:nvSpPr>
          <p:cNvPr id="536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Development and use within Carrying Capacity limits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Carin Bosman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Little understanding of the issues at stake :</a:t>
            </a:r>
          </a:p>
          <a:p>
            <a:pPr lvl="1"/>
            <a:r>
              <a:rPr lang="en-GB" dirty="0" smtClean="0"/>
              <a:t>pro-active principle</a:t>
            </a:r>
          </a:p>
          <a:p>
            <a:pPr lvl="1"/>
            <a:r>
              <a:rPr lang="en-GB" dirty="0" smtClean="0"/>
              <a:t>Prevention of pollution</a:t>
            </a:r>
          </a:p>
          <a:p>
            <a:pPr lvl="1"/>
            <a:r>
              <a:rPr lang="en-GB" dirty="0" smtClean="0"/>
              <a:t>avoiding environmental impact before it occurs</a:t>
            </a:r>
          </a:p>
          <a:p>
            <a:pPr lvl="1"/>
            <a:r>
              <a:rPr lang="en-GB" dirty="0" smtClean="0"/>
              <a:t>Research Precautionary Approach</a:t>
            </a:r>
          </a:p>
          <a:p>
            <a:pPr lvl="1"/>
            <a:endParaRPr lang="en-GB" dirty="0" smtClean="0"/>
          </a:p>
          <a:p>
            <a:pPr lvl="0"/>
            <a:r>
              <a:rPr lang="en-GB" dirty="0" smtClean="0"/>
              <a:t>Ensure that:</a:t>
            </a:r>
          </a:p>
          <a:p>
            <a:pPr lvl="1"/>
            <a:r>
              <a:rPr lang="en-GB" dirty="0" smtClean="0"/>
              <a:t>a risk-averse and cautious approach is applied to environmental management, </a:t>
            </a:r>
          </a:p>
          <a:p>
            <a:pPr lvl="1"/>
            <a:r>
              <a:rPr lang="en-GB" dirty="0" smtClean="0"/>
              <a:t>which takes into account the limits of current knowledge about the consequences of decisions and actions</a:t>
            </a:r>
          </a:p>
          <a:p>
            <a:pPr lvl="1"/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 smtClean="0"/>
              <a:t>Precautionary Approach Principle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Carin Bosman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/>
              <a:t>Prevent harm as the best method of environmental protection and, when knowledge is limited, apply a precautionary approach</a:t>
            </a:r>
          </a:p>
          <a:p>
            <a:endParaRPr lang="en-GB" sz="3200" dirty="0"/>
          </a:p>
          <a:p>
            <a:r>
              <a:rPr lang="en-GB" sz="3200" dirty="0"/>
              <a:t>Take action to avoid the possibility of serious or irreversible environmental harm even when scientific knowledge is incomplete or inconclusive.</a:t>
            </a:r>
          </a:p>
          <a:p>
            <a:pPr lvl="4" algn="r">
              <a:buFont typeface="Wingdings" pitchFamily="2" charset="2"/>
              <a:buNone/>
            </a:pPr>
            <a:endParaRPr lang="en-GB" sz="2000" dirty="0"/>
          </a:p>
          <a:p>
            <a:pPr lvl="4" algn="r">
              <a:buFont typeface="Wingdings" pitchFamily="2" charset="2"/>
              <a:buNone/>
            </a:pPr>
            <a:r>
              <a:rPr lang="en-GB" sz="2000" dirty="0"/>
              <a:t>EARTH CHARTER, </a:t>
            </a:r>
            <a:r>
              <a:rPr lang="en-GB" sz="2000" dirty="0" err="1"/>
              <a:t>ICC</a:t>
            </a:r>
            <a:r>
              <a:rPr lang="en-GB" sz="2000" dirty="0"/>
              <a:t> and NEMA</a:t>
            </a:r>
          </a:p>
        </p:txBody>
      </p:sp>
      <p:sp>
        <p:nvSpPr>
          <p:cNvPr id="538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“Risk-Averse and Cautious”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Carin Bosman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 dirty="0"/>
              <a:t>The Precautionary principle is always based on three common elements: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 If there is reasonable suspicion of harm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accompanied by scientific uncertainty, then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a duty to take action to prevent harm is imposed.</a:t>
            </a:r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/>
              <a:t>Old style ERA…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“Old style” Risk Assessments took uncertainty as a green light.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Risk assessments are often still used merely to argue that a certain amount of harm is justifiable, not to learn how much harm is avoidable</a:t>
            </a:r>
          </a:p>
          <a:p>
            <a:pPr lvl="1">
              <a:lnSpc>
                <a:spcPct val="90000"/>
              </a:lnSpc>
            </a:pP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An assessment of a single option can never be deemed precautionary…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39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Precautionary Principle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Carin Bosman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The precautionary principle means viewing scientific uncertainty as a yellow light or even a red light. </a:t>
            </a:r>
          </a:p>
          <a:p>
            <a:r>
              <a:rPr lang="en-US" sz="3200" dirty="0"/>
              <a:t>The precautionary principle assumes that scientific uncertainty is itself a reason to be concerned.</a:t>
            </a:r>
          </a:p>
          <a:p>
            <a:r>
              <a:rPr lang="en-US" sz="3200" dirty="0"/>
              <a:t> When scientific uncertainty is combined with potential of harm, then precautionary action is warranted.</a:t>
            </a:r>
            <a:endParaRPr lang="en-GB" sz="3200" dirty="0"/>
          </a:p>
        </p:txBody>
      </p:sp>
      <p:sp>
        <p:nvSpPr>
          <p:cNvPr id="540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Precautionary Principle and Uncertainty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Carin Bosman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What is the fracking fuss all about...?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When drilling for ‘Conventional’ oil and gas, the target is a reservoir rock capped by an impermeable seal</a:t>
            </a:r>
          </a:p>
          <a:p>
            <a:endParaRPr lang="en-US" smtClean="0"/>
          </a:p>
          <a:p>
            <a:endParaRPr lang="en-GB" dirty="0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Conventional extraction of oil and gas</a:t>
            </a:r>
          </a:p>
        </p:txBody>
      </p:sp>
      <p:pic>
        <p:nvPicPr>
          <p:cNvPr id="11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" y="1766887"/>
            <a:ext cx="4352925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Tx/>
              <a:buChar char="•"/>
              <a:defRPr/>
            </a:pPr>
            <a:r>
              <a:rPr lang="en-US" kern="0" dirty="0" smtClean="0"/>
              <a:t>Conventional’ oil and gas are extracted from </a:t>
            </a:r>
            <a:r>
              <a:rPr lang="en-US" i="1" kern="0" dirty="0" smtClean="0"/>
              <a:t>porous</a:t>
            </a:r>
            <a:r>
              <a:rPr lang="en-US" kern="0" dirty="0" smtClean="0"/>
              <a:t> reservoir rocks</a:t>
            </a:r>
          </a:p>
          <a:p>
            <a:pPr>
              <a:buFontTx/>
              <a:buChar char="•"/>
              <a:defRPr/>
            </a:pPr>
            <a:endParaRPr lang="en-US" kern="0" dirty="0" smtClean="0"/>
          </a:p>
          <a:p>
            <a:pPr>
              <a:buFontTx/>
              <a:buChar char="•"/>
              <a:defRPr/>
            </a:pPr>
            <a:r>
              <a:rPr lang="en-US" kern="0" dirty="0" smtClean="0"/>
              <a:t>An efficient operation can extract ~ 40 % of the oil/gas present in the rocks</a:t>
            </a:r>
            <a:endParaRPr lang="en-GB" dirty="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Conventional extraction of oil and gas</a:t>
            </a:r>
          </a:p>
        </p:txBody>
      </p:sp>
      <p:pic>
        <p:nvPicPr>
          <p:cNvPr id="10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7" y="2228850"/>
            <a:ext cx="31242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Conventional Fracking</a:t>
            </a:r>
            <a:endParaRPr lang="en-GB" dirty="0"/>
          </a:p>
        </p:txBody>
      </p:sp>
      <p:pic>
        <p:nvPicPr>
          <p:cNvPr id="5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484784"/>
            <a:ext cx="6225480" cy="530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Since early 2000: </a:t>
            </a:r>
            <a:br>
              <a:rPr lang="en-US" dirty="0" smtClean="0"/>
            </a:br>
            <a:r>
              <a:rPr lang="en-US" dirty="0" smtClean="0"/>
              <a:t>Horizontal Drilling</a:t>
            </a:r>
          </a:p>
        </p:txBody>
      </p:sp>
      <p:pic>
        <p:nvPicPr>
          <p:cNvPr id="8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071" y="1504359"/>
            <a:ext cx="5760225" cy="5165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 means of extraction of gas occurring in shale deposits by means of drilling a number of holes into the shale formation, first vertically, then </a:t>
            </a:r>
            <a:r>
              <a:rPr lang="en-GB" dirty="0" err="1" smtClean="0"/>
              <a:t>horisontally</a:t>
            </a:r>
            <a:endParaRPr lang="en-GB" dirty="0" smtClean="0"/>
          </a:p>
          <a:p>
            <a:r>
              <a:rPr lang="en-GB" dirty="0" smtClean="0"/>
              <a:t>Once the well is drilled, millions of litres of water mixed with sand and proprietary chemicals are injected under high pressure into the wells</a:t>
            </a:r>
          </a:p>
          <a:p>
            <a:r>
              <a:rPr lang="en-GB" dirty="0" smtClean="0"/>
              <a:t>The water and sand, under this high pressure, fractures the shale and the chemicals keeps the fractures open and dissolves the gas, which is then pumped to surface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Horisontal</a:t>
            </a:r>
            <a:r>
              <a:rPr lang="en-GB" dirty="0" smtClean="0"/>
              <a:t> fracking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id:image008.png@01CBD5D8.3B5CC9A0"/>
          <p:cNvPicPr>
            <a:picLocks noGrp="1"/>
          </p:cNvPicPr>
          <p:nvPr>
            <p:ph idx="4294967295"/>
          </p:nvPr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0" y="188640"/>
            <a:ext cx="9144000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72008"/>
            <a:ext cx="8820472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Conventional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Pressure: 10,000 pounds/</a:t>
            </a:r>
            <a:r>
              <a:rPr lang="en-GB" dirty="0" err="1" smtClean="0"/>
              <a:t>inch</a:t>
            </a:r>
            <a:r>
              <a:rPr lang="en-GB" baseline="30000" dirty="0" err="1" smtClean="0"/>
              <a:t>2</a:t>
            </a:r>
            <a:endParaRPr lang="en-GB" baseline="30000" dirty="0" smtClean="0"/>
          </a:p>
          <a:p>
            <a:r>
              <a:rPr lang="en-GB" dirty="0" smtClean="0"/>
              <a:t>Water volume:  2 – 7 million gallons/hole</a:t>
            </a:r>
          </a:p>
          <a:p>
            <a:endParaRPr lang="en-GB" dirty="0" smtClean="0"/>
          </a:p>
          <a:p>
            <a:r>
              <a:rPr lang="en-GB" dirty="0" smtClean="0"/>
              <a:t>No need for chemical cocktails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err="1" smtClean="0"/>
              <a:t>Horisontal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572001" y="2297112"/>
            <a:ext cx="4286280" cy="4132284"/>
          </a:xfrm>
        </p:spPr>
        <p:txBody>
          <a:bodyPr/>
          <a:lstStyle/>
          <a:p>
            <a:r>
              <a:rPr lang="en-GB" dirty="0" smtClean="0"/>
              <a:t>Pressure: 13,500 pounds/</a:t>
            </a:r>
            <a:r>
              <a:rPr lang="en-GB" dirty="0" err="1" smtClean="0"/>
              <a:t>inch</a:t>
            </a:r>
            <a:r>
              <a:rPr lang="en-GB" baseline="30000" dirty="0" err="1" smtClean="0"/>
              <a:t>2</a:t>
            </a:r>
            <a:endParaRPr lang="en-GB" baseline="30000" dirty="0" smtClean="0"/>
          </a:p>
          <a:p>
            <a:r>
              <a:rPr lang="en-GB" dirty="0" smtClean="0"/>
              <a:t>Water volume:  1 000 gallons/minute, for up to 4 days at a time</a:t>
            </a:r>
          </a:p>
          <a:p>
            <a:r>
              <a:rPr lang="en-GB" dirty="0" smtClean="0"/>
              <a:t>Unable to execute without using complex chemical cocktails in the fracking fluid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Difference between conventional and </a:t>
            </a:r>
            <a:r>
              <a:rPr lang="en-GB" dirty="0" err="1" smtClean="0"/>
              <a:t>horisontal</a:t>
            </a:r>
            <a:r>
              <a:rPr lang="en-GB" dirty="0" smtClean="0"/>
              <a:t> fracking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~10 – 30 million </a:t>
            </a:r>
            <a:r>
              <a:rPr lang="en-US" dirty="0" err="1" smtClean="0"/>
              <a:t>litres</a:t>
            </a:r>
            <a:r>
              <a:rPr lang="en-US" dirty="0" smtClean="0"/>
              <a:t> of water mixed with fracking fluid per well</a:t>
            </a:r>
          </a:p>
        </p:txBody>
      </p:sp>
      <p:pic>
        <p:nvPicPr>
          <p:cNvPr id="5" name="Content Placeholder 4" descr="http://www.vanityfair.com/images/business/2010/06/fracking-01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8775" y="1545431"/>
            <a:ext cx="588645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Content Placeholder 2"/>
          <p:cNvSpPr>
            <a:spLocks noGrp="1"/>
          </p:cNvSpPr>
          <p:nvPr>
            <p:ph sz="half" idx="1"/>
          </p:nvPr>
        </p:nvSpPr>
        <p:spPr>
          <a:xfrm>
            <a:off x="142844" y="1600200"/>
            <a:ext cx="4429156" cy="4686320"/>
          </a:xfrm>
        </p:spPr>
        <p:txBody>
          <a:bodyPr/>
          <a:lstStyle/>
          <a:p>
            <a:pPr>
              <a:buFontTx/>
              <a:buNone/>
            </a:pPr>
            <a:r>
              <a:rPr lang="en-ZA" dirty="0" smtClean="0"/>
              <a:t>NEEDS TO:</a:t>
            </a:r>
          </a:p>
          <a:p>
            <a:r>
              <a:rPr lang="en-ZA" dirty="0" smtClean="0"/>
              <a:t>Initiate and expand fractures</a:t>
            </a:r>
          </a:p>
          <a:p>
            <a:r>
              <a:rPr lang="en-ZA" dirty="0" smtClean="0"/>
              <a:t>Transport ‘</a:t>
            </a:r>
            <a:r>
              <a:rPr lang="en-ZA" dirty="0" err="1" smtClean="0"/>
              <a:t>propant</a:t>
            </a:r>
            <a:r>
              <a:rPr lang="en-ZA" dirty="0" smtClean="0"/>
              <a:t>’ (sand, bauxite, other granular materials)</a:t>
            </a:r>
          </a:p>
          <a:p>
            <a:r>
              <a:rPr lang="en-ZA" dirty="0" smtClean="0"/>
              <a:t>Distribute ‘</a:t>
            </a:r>
            <a:r>
              <a:rPr lang="en-ZA" dirty="0" err="1" smtClean="0"/>
              <a:t>propant</a:t>
            </a:r>
            <a:r>
              <a:rPr lang="en-ZA" dirty="0" smtClean="0"/>
              <a:t>’ evenly</a:t>
            </a:r>
          </a:p>
          <a:p>
            <a:endParaRPr lang="en-ZA" dirty="0" smtClean="0"/>
          </a:p>
          <a:p>
            <a:r>
              <a:rPr lang="en-ZA" dirty="0" smtClean="0"/>
              <a:t>Mix of over 600 chemicals:</a:t>
            </a:r>
          </a:p>
          <a:p>
            <a:endParaRPr lang="en-ZA" dirty="0" smtClean="0"/>
          </a:p>
        </p:txBody>
      </p:sp>
      <p:sp>
        <p:nvSpPr>
          <p:cNvPr id="12292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ZA" dirty="0" smtClean="0"/>
              <a:t>PROPERTIES</a:t>
            </a:r>
          </a:p>
          <a:p>
            <a:r>
              <a:rPr lang="en-ZA" dirty="0" smtClean="0"/>
              <a:t>Viscous</a:t>
            </a:r>
          </a:p>
          <a:p>
            <a:r>
              <a:rPr lang="en-ZA" dirty="0" smtClean="0"/>
              <a:t>Maximise travel distance</a:t>
            </a:r>
          </a:p>
          <a:p>
            <a:r>
              <a:rPr lang="en-ZA" dirty="0" smtClean="0"/>
              <a:t>Ability to hold ‘</a:t>
            </a:r>
            <a:r>
              <a:rPr lang="en-ZA" dirty="0" err="1" smtClean="0"/>
              <a:t>propant</a:t>
            </a:r>
            <a:r>
              <a:rPr lang="en-ZA" dirty="0" smtClean="0"/>
              <a:t>’ in suspension</a:t>
            </a:r>
          </a:p>
          <a:p>
            <a:endParaRPr lang="en-ZA" dirty="0" smtClean="0"/>
          </a:p>
          <a:p>
            <a:endParaRPr lang="en-ZA" dirty="0" smtClean="0"/>
          </a:p>
          <a:p>
            <a:endParaRPr lang="en-ZA" dirty="0" smtClean="0"/>
          </a:p>
        </p:txBody>
      </p:sp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‘Fracking Fluid’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10 tons/million liters of water</a:t>
            </a:r>
          </a:p>
          <a:p>
            <a:r>
              <a:rPr lang="en-US" dirty="0" smtClean="0"/>
              <a:t>Chemicals are ‘proprietary’, and not disclosed</a:t>
            </a:r>
          </a:p>
          <a:p>
            <a:r>
              <a:rPr lang="en-US" dirty="0" smtClean="0"/>
              <a:t>More than 600 different chemicals have been identified:</a:t>
            </a:r>
          </a:p>
          <a:p>
            <a:pPr lvl="1"/>
            <a:r>
              <a:rPr lang="en-US" dirty="0" smtClean="0"/>
              <a:t>Includes biocides,  </a:t>
            </a:r>
            <a:r>
              <a:rPr lang="en-US" dirty="0" err="1" smtClean="0"/>
              <a:t>BTEX</a:t>
            </a:r>
            <a:r>
              <a:rPr lang="en-US" dirty="0" smtClean="0"/>
              <a:t>, </a:t>
            </a:r>
            <a:r>
              <a:rPr lang="en-US" dirty="0" err="1" smtClean="0"/>
              <a:t>deodorised</a:t>
            </a:r>
            <a:r>
              <a:rPr lang="en-US" dirty="0" smtClean="0"/>
              <a:t> kerosene, coffee-grinds, etc. </a:t>
            </a:r>
          </a:p>
          <a:p>
            <a:pPr lvl="1"/>
            <a:r>
              <a:rPr lang="en-US" dirty="0" smtClean="0"/>
              <a:t>Carcinogenic, mutagenic, causes of chemical pneumonia, and highly toxic to </a:t>
            </a:r>
            <a:r>
              <a:rPr lang="en-GB" dirty="0" smtClean="0"/>
              <a:t>aquatic organisms</a:t>
            </a:r>
          </a:p>
          <a:p>
            <a:pPr lvl="1"/>
            <a:r>
              <a:rPr lang="en-GB" dirty="0" smtClean="0"/>
              <a:t>Endocrine disruptors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Fracking Fluid impacts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fracking chemicals</a:t>
            </a:r>
            <a:endParaRPr lang="en-GB" dirty="0"/>
          </a:p>
        </p:txBody>
      </p:sp>
      <p:pic>
        <p:nvPicPr>
          <p:cNvPr id="4" name="Content Placeholder 3" descr="cid:image006.png@01CBD4E7.AFB3EF50"/>
          <p:cNvPicPr>
            <a:picLocks noGrp="1"/>
          </p:cNvPicPr>
          <p:nvPr>
            <p:ph idx="1"/>
          </p:nvPr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323528" y="1556792"/>
            <a:ext cx="8568952" cy="507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383931" y="313492"/>
            <a:ext cx="8580557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ZA" b="1" dirty="0">
                <a:latin typeface="Calibri" pitchFamily="34" charset="0"/>
                <a:cs typeface="Times New Roman" pitchFamily="18" charset="0"/>
              </a:rPr>
              <a:t>Chemical Name  			Chemical Purpose  </a:t>
            </a:r>
            <a:endParaRPr lang="en-ZA" b="1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			</a:t>
            </a:r>
            <a:endParaRPr lang="en-ZA" sz="1200" b="0" dirty="0"/>
          </a:p>
          <a:p>
            <a:r>
              <a:rPr lang="en-ZA" sz="1200" b="0" dirty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Hydrochloric Acid			Helps dissolve minerals and initiate cracks in the rock	</a:t>
            </a:r>
            <a:endParaRPr lang="en-ZA" sz="1200" b="0" dirty="0">
              <a:solidFill>
                <a:srgbClr val="FF0000"/>
              </a:solidFill>
            </a:endParaRPr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		  	  	 </a:t>
            </a:r>
            <a:endParaRPr lang="en-ZA" sz="1200" b="0" dirty="0"/>
          </a:p>
          <a:p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Glutaraldehyde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		Eliminates bacteria in the water that produces corrosive by-products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Quaternary Ammonium Chloride 		Eliminates bacteria in the water that produces corrosive by-products 	</a:t>
            </a:r>
            <a:endParaRPr lang="en-ZA" sz="1200" b="0" dirty="0"/>
          </a:p>
          <a:p>
            <a:r>
              <a:rPr lang="en-ZA" sz="1200" b="0" dirty="0" err="1" smtClean="0">
                <a:latin typeface="Calibri" pitchFamily="34" charset="0"/>
                <a:cs typeface="Times New Roman" pitchFamily="18" charset="0"/>
              </a:rPr>
              <a:t>Tetrakis</a:t>
            </a:r>
            <a:r>
              <a:rPr lang="en-ZA" sz="1200" b="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Hydroxymethyl-Phosphonium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Sulfate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Eliminates bacteria in the water that produces corrosive by-products 	    	  	 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Ammonium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Persulfate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		Allows a delayed break down of </a:t>
            </a:r>
            <a:r>
              <a:rPr lang="en-ZA" sz="1200" b="0" dirty="0" smtClean="0">
                <a:latin typeface="Calibri" pitchFamily="34" charset="0"/>
                <a:cs typeface="Times New Roman" pitchFamily="18" charset="0"/>
              </a:rPr>
              <a:t> the 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gel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Magnesium Peroxide 			Allows a delayed break down </a:t>
            </a:r>
            <a:r>
              <a:rPr lang="en-ZA" sz="1200" b="0" dirty="0" smtClean="0">
                <a:latin typeface="Calibri" pitchFamily="34" charset="0"/>
                <a:cs typeface="Times New Roman" pitchFamily="18" charset="0"/>
              </a:rPr>
              <a:t>of  the 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gel 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Magnesium Oxide 			Allows a delayed break down </a:t>
            </a:r>
            <a:r>
              <a:rPr lang="en-ZA" sz="1200" b="0" dirty="0" smtClean="0">
                <a:latin typeface="Calibri" pitchFamily="34" charset="0"/>
                <a:cs typeface="Times New Roman" pitchFamily="18" charset="0"/>
              </a:rPr>
              <a:t>of  the 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gel  </a:t>
            </a:r>
            <a:endParaRPr lang="en-ZA" sz="1200" b="0" dirty="0" smtClean="0">
              <a:latin typeface="Calibri" pitchFamily="34" charset="0"/>
              <a:cs typeface="Times New Roman" pitchFamily="18" charset="0"/>
            </a:endParaRPr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	</a:t>
            </a:r>
            <a:endParaRPr lang="en-ZA" sz="1200" b="0" dirty="0"/>
          </a:p>
          <a:p>
            <a:r>
              <a:rPr lang="en-ZA" sz="1200" b="0" dirty="0" err="1" smtClean="0">
                <a:latin typeface="Calibri" pitchFamily="34" charset="0"/>
                <a:cs typeface="Times New Roman" pitchFamily="18" charset="0"/>
              </a:rPr>
              <a:t>Choline</a:t>
            </a:r>
            <a:r>
              <a:rPr lang="en-ZA" sz="1200" b="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Chloride 			Prevents clays from swelling or shifting 	</a:t>
            </a:r>
            <a:endParaRPr lang="en-ZA" sz="1200" b="0" dirty="0"/>
          </a:p>
          <a:p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Tetramethyl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ammonium chloride 	 	Prevents clays from swelling or shifting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Sodium Chloride 			Prevents clays from swelling or shifting 	</a:t>
            </a:r>
            <a:endParaRPr lang="en-ZA" sz="1200" b="0" dirty="0" smtClean="0">
              <a:latin typeface="Calibri" pitchFamily="34" charset="0"/>
              <a:cs typeface="Times New Roman" pitchFamily="18" charset="0"/>
            </a:endParaRPr>
          </a:p>
          <a:p>
            <a:endParaRPr lang="en-ZA" sz="1200" b="0" dirty="0"/>
          </a:p>
          <a:p>
            <a:r>
              <a:rPr lang="en-ZA" sz="1200" dirty="0" smtClean="0">
                <a:latin typeface="Calibri" pitchFamily="34" charset="0"/>
                <a:cs typeface="Times New Roman" pitchFamily="18" charset="0"/>
              </a:rPr>
              <a:t>Calcium Chloride 			Product Stabilizer  	  	  	 </a:t>
            </a:r>
            <a:endParaRPr lang="en-ZA" sz="1200" dirty="0" smtClean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	  	 </a:t>
            </a:r>
            <a:endParaRPr lang="en-ZA" sz="1200" b="0" dirty="0"/>
          </a:p>
          <a:p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Isopropanol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			Product stabilizer and / or winterizing agent 	</a:t>
            </a:r>
            <a:endParaRPr lang="en-ZA" sz="1200" b="0" dirty="0"/>
          </a:p>
          <a:p>
            <a:r>
              <a:rPr lang="en-ZA" sz="1200" dirty="0" smtClean="0">
                <a:latin typeface="Calibri" pitchFamily="34" charset="0"/>
                <a:cs typeface="Times New Roman" pitchFamily="18" charset="0"/>
              </a:rPr>
              <a:t>Ethylene Glycol 			Product stabilizer and / or winterizing agent.   	</a:t>
            </a:r>
            <a:endParaRPr lang="en-ZA" sz="1200" dirty="0" smtClean="0"/>
          </a:p>
          <a:p>
            <a:r>
              <a:rPr lang="en-ZA" sz="1200" b="0" dirty="0" smtClean="0">
                <a:latin typeface="Calibri" pitchFamily="34" charset="0"/>
                <a:cs typeface="Times New Roman" pitchFamily="18" charset="0"/>
              </a:rPr>
              <a:t>Methanol 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				Product stabilizer and / or winterizing agent 	</a:t>
            </a:r>
            <a:endParaRPr lang="en-ZA" sz="1200" b="0" dirty="0" smtClean="0">
              <a:latin typeface="Calibri" pitchFamily="34" charset="0"/>
              <a:cs typeface="Times New Roman" pitchFamily="18" charset="0"/>
            </a:endParaRPr>
          </a:p>
          <a:p>
            <a:r>
              <a:rPr lang="en-ZA" sz="1200" dirty="0" smtClean="0">
                <a:latin typeface="Calibri" pitchFamily="34" charset="0"/>
                <a:cs typeface="Times New Roman" pitchFamily="18" charset="0"/>
              </a:rPr>
              <a:t>Isopropyl Alcohol 			Product stabilizer and / or winterizing agent.   		 </a:t>
            </a:r>
            <a:endParaRPr lang="en-ZA" sz="1200" dirty="0" smtClean="0"/>
          </a:p>
          <a:p>
            <a:endParaRPr lang="en-ZA" sz="1200" b="0" dirty="0"/>
          </a:p>
          <a:p>
            <a:r>
              <a:rPr lang="en-ZA" sz="1200" b="0" dirty="0" smtClean="0">
                <a:latin typeface="Calibri" pitchFamily="34" charset="0"/>
                <a:cs typeface="Times New Roman" pitchFamily="18" charset="0"/>
              </a:rPr>
              <a:t>Formic 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Acid 				Prevents the corrosion of the pipe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Acetaldehyde 				Prevents the corrosion of the pipe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  	  	  	 </a:t>
            </a:r>
            <a:endParaRPr lang="en-ZA" sz="1200" b="0" dirty="0"/>
          </a:p>
          <a:p>
            <a:r>
              <a:rPr lang="en-ZA" sz="1200" b="0" dirty="0" smtClean="0">
                <a:latin typeface="Calibri" pitchFamily="34" charset="0"/>
                <a:cs typeface="Times New Roman" pitchFamily="18" charset="0"/>
              </a:rPr>
              <a:t>Potassium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Metaborate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		Maintains fluid viscosity as temperature increases 	</a:t>
            </a:r>
            <a:endParaRPr lang="en-ZA" sz="1200" b="0" dirty="0"/>
          </a:p>
          <a:p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Triethanolamine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Zirconate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		Maintains fluid viscosity as temperature increases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Sodium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Tetraborate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		Maintains fluid viscosity as temperature increases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Boric Acid 				Maintains fluid viscosity as temperature increases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Zirconium Complex 			Maintains fluid viscosity as temperature increases 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Borate Salts 				Maintains fluid viscosity as temperature increases 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	  	  	 </a:t>
            </a:r>
            <a:endParaRPr lang="en-ZA" sz="12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395536" y="476672"/>
            <a:ext cx="8333642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ZA" sz="1600" b="1" dirty="0" smtClean="0">
                <a:latin typeface="Calibri" pitchFamily="34" charset="0"/>
                <a:cs typeface="Times New Roman" pitchFamily="18" charset="0"/>
              </a:rPr>
              <a:t>Chemical Name  			Chemical Purpose </a:t>
            </a:r>
          </a:p>
          <a:p>
            <a:endParaRPr lang="en-ZA" sz="1200" b="1" dirty="0" smtClean="0">
              <a:latin typeface="Calibri" pitchFamily="34" charset="0"/>
              <a:cs typeface="Times New Roman" pitchFamily="18" charset="0"/>
            </a:endParaRPr>
          </a:p>
          <a:p>
            <a:r>
              <a:rPr lang="en-ZA" sz="1200" b="0" dirty="0" err="1" smtClean="0">
                <a:latin typeface="Calibri" pitchFamily="34" charset="0"/>
                <a:cs typeface="Times New Roman" pitchFamily="18" charset="0"/>
              </a:rPr>
              <a:t>Polyacrylamide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			“Slicks” the water to minimize friction  	</a:t>
            </a:r>
            <a:endParaRPr lang="en-ZA" sz="1200" b="0" dirty="0"/>
          </a:p>
          <a:p>
            <a:endParaRPr lang="en-ZA" sz="1200" b="0" dirty="0" smtClean="0">
              <a:latin typeface="Calibri" pitchFamily="34" charset="0"/>
              <a:cs typeface="Times New Roman" pitchFamily="18" charset="0"/>
            </a:endParaRPr>
          </a:p>
          <a:p>
            <a:r>
              <a:rPr lang="en-ZA" sz="1200" b="0" dirty="0" smtClean="0">
                <a:latin typeface="Calibri" pitchFamily="34" charset="0"/>
                <a:cs typeface="Times New Roman" pitchFamily="18" charset="0"/>
              </a:rPr>
              <a:t>Guar 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Gum 				Thickens the water in order to suspend the sand 	</a:t>
            </a:r>
            <a:endParaRPr lang="en-ZA" sz="1200" b="0" dirty="0"/>
          </a:p>
          <a:p>
            <a:r>
              <a:rPr lang="en-ZA" sz="1200" dirty="0" smtClean="0">
                <a:latin typeface="Calibri" pitchFamily="34" charset="0"/>
                <a:cs typeface="Times New Roman" pitchFamily="18" charset="0"/>
              </a:rPr>
              <a:t>Polysaccharide Blend 			Thickens the water in order to suspend the sand </a:t>
            </a:r>
          </a:p>
          <a:p>
            <a:endParaRPr lang="en-ZA" sz="1200" dirty="0" smtClean="0">
              <a:latin typeface="Calibri" pitchFamily="34" charset="0"/>
              <a:cs typeface="Times New Roman" pitchFamily="18" charset="0"/>
            </a:endParaRPr>
          </a:p>
          <a:p>
            <a:r>
              <a:rPr lang="en-ZA" sz="1200" dirty="0" smtClean="0">
                <a:latin typeface="Calibri" pitchFamily="34" charset="0"/>
                <a:cs typeface="Times New Roman" pitchFamily="18" charset="0"/>
              </a:rPr>
              <a:t>Naphthalene 				Carrier fluid for the active surfactant ingredients 	</a:t>
            </a:r>
            <a:endParaRPr lang="en-ZA" sz="1200" dirty="0" smtClean="0"/>
          </a:p>
          <a:p>
            <a:endParaRPr lang="en-ZA" sz="1200" dirty="0" smtClean="0"/>
          </a:p>
          <a:p>
            <a:r>
              <a:rPr lang="en-ZA" sz="1200" dirty="0" smtClean="0">
                <a:latin typeface="Calibri" pitchFamily="34" charset="0"/>
                <a:cs typeface="Times New Roman" pitchFamily="18" charset="0"/>
              </a:rPr>
              <a:t>Petroleum Distillate 		Carrier fluid for borate /</a:t>
            </a:r>
            <a:r>
              <a:rPr lang="en-ZA" sz="1200" dirty="0" err="1" smtClean="0">
                <a:latin typeface="Calibri" pitchFamily="34" charset="0"/>
                <a:cs typeface="Times New Roman" pitchFamily="18" charset="0"/>
              </a:rPr>
              <a:t>zirconate</a:t>
            </a:r>
            <a:r>
              <a:rPr lang="en-ZA" sz="1200" dirty="0" smtClean="0">
                <a:latin typeface="Calibri" pitchFamily="34" charset="0"/>
                <a:cs typeface="Times New Roman" pitchFamily="18" charset="0"/>
              </a:rPr>
              <a:t> /</a:t>
            </a:r>
            <a:r>
              <a:rPr lang="en-ZA" sz="1200" dirty="0" err="1" smtClean="0">
                <a:latin typeface="Calibri" pitchFamily="34" charset="0"/>
                <a:cs typeface="Times New Roman" pitchFamily="18" charset="0"/>
              </a:rPr>
              <a:t>polyacrylamide</a:t>
            </a:r>
            <a:r>
              <a:rPr lang="en-ZA" sz="1200" dirty="0" smtClean="0">
                <a:latin typeface="Calibri" pitchFamily="34" charset="0"/>
                <a:cs typeface="Times New Roman" pitchFamily="18" charset="0"/>
              </a:rPr>
              <a:t> /guar gum in liquid gels </a:t>
            </a:r>
            <a:endParaRPr lang="en-ZA" sz="1200" dirty="0" smtClean="0"/>
          </a:p>
          <a:p>
            <a:r>
              <a:rPr lang="en-ZA" sz="1200" dirty="0" err="1" smtClean="0">
                <a:latin typeface="Calibri" pitchFamily="34" charset="0"/>
                <a:cs typeface="Times New Roman" pitchFamily="18" charset="0"/>
              </a:rPr>
              <a:t>Hydrotreated</a:t>
            </a:r>
            <a:r>
              <a:rPr lang="en-ZA" sz="1200" dirty="0" smtClean="0">
                <a:latin typeface="Calibri" pitchFamily="34" charset="0"/>
                <a:cs typeface="Times New Roman" pitchFamily="18" charset="0"/>
              </a:rPr>
              <a:t> Light Petroleum Distillate 	Carrier fluid for borate /</a:t>
            </a:r>
            <a:r>
              <a:rPr lang="en-ZA" sz="1200" dirty="0" err="1" smtClean="0">
                <a:latin typeface="Calibri" pitchFamily="34" charset="0"/>
                <a:cs typeface="Times New Roman" pitchFamily="18" charset="0"/>
              </a:rPr>
              <a:t>zirconate</a:t>
            </a:r>
            <a:r>
              <a:rPr lang="en-ZA" sz="1200" dirty="0" smtClean="0">
                <a:latin typeface="Calibri" pitchFamily="34" charset="0"/>
                <a:cs typeface="Times New Roman" pitchFamily="18" charset="0"/>
              </a:rPr>
              <a:t> /</a:t>
            </a:r>
            <a:r>
              <a:rPr lang="en-ZA" sz="1200" dirty="0" err="1" smtClean="0">
                <a:latin typeface="Calibri" pitchFamily="34" charset="0"/>
                <a:cs typeface="Times New Roman" pitchFamily="18" charset="0"/>
              </a:rPr>
              <a:t>polyacrylamide</a:t>
            </a:r>
            <a:r>
              <a:rPr lang="en-ZA" sz="1200" dirty="0" smtClean="0">
                <a:latin typeface="Calibri" pitchFamily="34" charset="0"/>
                <a:cs typeface="Times New Roman" pitchFamily="18" charset="0"/>
              </a:rPr>
              <a:t> /guar gum in liquid gels </a:t>
            </a:r>
            <a:endParaRPr lang="en-ZA" sz="1200" dirty="0" smtClean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	  	  	  	 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Citric Acid 				Prevents precipitation of metal oxides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Acetic Acid 				Prevents precipitation of metal oxides 	</a:t>
            </a:r>
            <a:endParaRPr lang="en-ZA" sz="1200" b="0" dirty="0"/>
          </a:p>
          <a:p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Thioglycolic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Acid 			Prevents precipitation of metal oxides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Sodium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Erythorbate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		Prevents precipitation of metal oxides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  	  	  	 </a:t>
            </a:r>
            <a:endParaRPr lang="en-ZA" sz="1200" b="0" dirty="0"/>
          </a:p>
          <a:p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Lauryl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Sulfate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			Used to prevent the formation of emulsions in the fracture fluid 	</a:t>
            </a:r>
            <a:endParaRPr lang="en-ZA" sz="1200" b="0" dirty="0"/>
          </a:p>
          <a:p>
            <a:r>
              <a:rPr lang="en-ZA" sz="1200" b="0" dirty="0" smtClean="0">
                <a:latin typeface="Calibri" pitchFamily="34" charset="0"/>
                <a:cs typeface="Times New Roman" pitchFamily="18" charset="0"/>
              </a:rPr>
              <a:t>Sodium 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Hydroxide 		Adjusts the pH of fluid to maintains the effectiveness of other components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Potassium Hydroxide 		Adjusts the pH of fluid to maintains the effectiveness of other components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Acetic Acid 			Adjusts the pH of fluid to maintains the effectiveness of other components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Sodium Carbonate 		Adjusts the pH of fluid to maintains the effectiveness of other components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Potassium Carbonate 		Adjusts the pH of fluid to maintains the effectiveness of other components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  	  	  	 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Copolymer of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Acrylamide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and Sodium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Acrylate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Prevents scale deposits in the pipe 	</a:t>
            </a:r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Sodium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Polycarboxylate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		Prevents scale deposits in the pipe 	</a:t>
            </a:r>
            <a:endParaRPr lang="en-ZA" sz="1200" b="0" dirty="0"/>
          </a:p>
          <a:p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Phosphonic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Acid Salt 			Prevents scale deposits in the pipe 	</a:t>
            </a:r>
            <a:endParaRPr lang="en-ZA" sz="1200" b="0" dirty="0" smtClean="0">
              <a:latin typeface="Calibri" pitchFamily="34" charset="0"/>
              <a:cs typeface="Times New Roman" pitchFamily="18" charset="0"/>
            </a:endParaRPr>
          </a:p>
          <a:p>
            <a:endParaRPr lang="en-ZA" sz="1200" b="0" dirty="0"/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Lauryl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ZA" sz="1200" b="0" dirty="0" err="1">
                <a:latin typeface="Calibri" pitchFamily="34" charset="0"/>
                <a:cs typeface="Times New Roman" pitchFamily="18" charset="0"/>
              </a:rPr>
              <a:t>Sulfate</a:t>
            </a:r>
            <a:r>
              <a:rPr lang="en-ZA" sz="1200" b="0" dirty="0">
                <a:latin typeface="Calibri" pitchFamily="34" charset="0"/>
                <a:cs typeface="Times New Roman" pitchFamily="18" charset="0"/>
              </a:rPr>
              <a:t> 				Used to increase the viscosity of the fracture fluid 	</a:t>
            </a:r>
            <a:endParaRPr lang="en-ZA" sz="1200" b="0" dirty="0"/>
          </a:p>
          <a:p>
            <a:endParaRPr lang="en-ZA" sz="1200" b="0" dirty="0" smtClean="0">
              <a:latin typeface="Calibri" pitchFamily="34" charset="0"/>
              <a:cs typeface="Times New Roman" pitchFamily="18" charset="0"/>
            </a:endParaRPr>
          </a:p>
          <a:p>
            <a:r>
              <a:rPr lang="en-ZA" sz="1200" b="0" dirty="0">
                <a:latin typeface="Calibri" pitchFamily="34" charset="0"/>
                <a:cs typeface="Times New Roman" pitchFamily="18" charset="0"/>
              </a:rPr>
              <a:t>	</a:t>
            </a:r>
            <a:endParaRPr lang="en-ZA" sz="12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Once at the surface, the gas has to be separated from the fracking fluid</a:t>
            </a:r>
          </a:p>
          <a:p>
            <a:r>
              <a:rPr lang="en-GB" dirty="0" smtClean="0"/>
              <a:t>Typically, only 30 – 50% of the fracking fluid is recovered from a well</a:t>
            </a:r>
          </a:p>
          <a:p>
            <a:r>
              <a:rPr lang="en-GB" dirty="0" smtClean="0"/>
              <a:t>Recovered fracking fluid stored in evaporation dams</a:t>
            </a:r>
          </a:p>
          <a:p>
            <a:r>
              <a:rPr lang="en-GB" dirty="0" smtClean="0"/>
              <a:t>Fracking fluids can enter groundwater supplies as a result of seepage from surface storage areas as well as though new cracks and fissures formed during the gas-extraction process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Shalegas</a:t>
            </a:r>
            <a:r>
              <a:rPr lang="en-GB" dirty="0" smtClean="0"/>
              <a:t> extraction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Fracking Fluid Dam</a:t>
            </a:r>
            <a:endParaRPr lang="en-GB" dirty="0"/>
          </a:p>
        </p:txBody>
      </p:sp>
      <p:pic>
        <p:nvPicPr>
          <p:cNvPr id="4" name="Content Placeholder 3" descr="http://www.westernwild.org/wp-content/uploads/2011/01/fracking-pond-red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7992888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Fracking Fluid Dam Failure</a:t>
            </a:r>
            <a:endParaRPr lang="en-GB" dirty="0"/>
          </a:p>
        </p:txBody>
      </p:sp>
      <p:pic>
        <p:nvPicPr>
          <p:cNvPr id="4" name="Content Placeholder 3" descr="http://www.bozeman-magpie.com/article_images/embedded/images/FRAliner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8640959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Methane is the largest component of shale-gas</a:t>
            </a:r>
          </a:p>
          <a:p>
            <a:r>
              <a:rPr lang="en-GB" dirty="0" smtClean="0"/>
              <a:t>Exposure by ingestion through water supplies is not harmful, but it is harmful through inhalation, and flammable</a:t>
            </a:r>
          </a:p>
          <a:p>
            <a:r>
              <a:rPr lang="en-GB" dirty="0" smtClean="0"/>
              <a:t>As the gas concentration increases, it can cause headaches, nausea, brain damage and death</a:t>
            </a:r>
          </a:p>
          <a:p>
            <a:r>
              <a:rPr lang="en-GB" dirty="0" smtClean="0"/>
              <a:t>It is odourless</a:t>
            </a:r>
          </a:p>
          <a:p>
            <a:r>
              <a:rPr lang="en-GB" dirty="0" smtClean="0"/>
              <a:t>Methane gas can also enter groundwater supplies though new cracks and fissures formed during the gas-extraction process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Incidental release of methane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Methane in groundwater</a:t>
            </a:r>
            <a:endParaRPr lang="en-GB" dirty="0"/>
          </a:p>
        </p:txBody>
      </p:sp>
      <p:pic>
        <p:nvPicPr>
          <p:cNvPr id="778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484784"/>
            <a:ext cx="6264696" cy="5141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ksplorasie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39425"/>
            <a:ext cx="7344816" cy="6779150"/>
          </a:xfrm>
          <a:prstGeom prst="rect">
            <a:avLst/>
          </a:prstGeom>
        </p:spPr>
      </p:pic>
      <p:sp>
        <p:nvSpPr>
          <p:cNvPr id="5" name="Freeform 4"/>
          <p:cNvSpPr/>
          <p:nvPr/>
        </p:nvSpPr>
        <p:spPr>
          <a:xfrm>
            <a:off x="6558280" y="868680"/>
            <a:ext cx="665480" cy="187960"/>
          </a:xfrm>
          <a:custGeom>
            <a:avLst/>
            <a:gdLst>
              <a:gd name="connsiteX0" fmla="*/ 25400 w 665480"/>
              <a:gd name="connsiteY0" fmla="*/ 182880 h 187960"/>
              <a:gd name="connsiteX1" fmla="*/ 177800 w 665480"/>
              <a:gd name="connsiteY1" fmla="*/ 167640 h 187960"/>
              <a:gd name="connsiteX2" fmla="*/ 269240 w 665480"/>
              <a:gd name="connsiteY2" fmla="*/ 137160 h 187960"/>
              <a:gd name="connsiteX3" fmla="*/ 665480 w 665480"/>
              <a:gd name="connsiteY3" fmla="*/ 106680 h 187960"/>
              <a:gd name="connsiteX4" fmla="*/ 589280 w 665480"/>
              <a:gd name="connsiteY4" fmla="*/ 15240 h 187960"/>
              <a:gd name="connsiteX5" fmla="*/ 543560 w 665480"/>
              <a:gd name="connsiteY5" fmla="*/ 0 h 187960"/>
              <a:gd name="connsiteX6" fmla="*/ 238760 w 665480"/>
              <a:gd name="connsiteY6" fmla="*/ 15240 h 187960"/>
              <a:gd name="connsiteX7" fmla="*/ 193040 w 665480"/>
              <a:gd name="connsiteY7" fmla="*/ 30480 h 187960"/>
              <a:gd name="connsiteX8" fmla="*/ 86360 w 665480"/>
              <a:gd name="connsiteY8" fmla="*/ 45720 h 187960"/>
              <a:gd name="connsiteX9" fmla="*/ 25400 w 665480"/>
              <a:gd name="connsiteY9" fmla="*/ 137160 h 187960"/>
              <a:gd name="connsiteX10" fmla="*/ 25400 w 665480"/>
              <a:gd name="connsiteY10" fmla="*/ 182880 h 187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65480" h="187960">
                <a:moveTo>
                  <a:pt x="25400" y="182880"/>
                </a:moveTo>
                <a:cubicBezTo>
                  <a:pt x="50800" y="187960"/>
                  <a:pt x="127621" y="177049"/>
                  <a:pt x="177800" y="167640"/>
                </a:cubicBezTo>
                <a:cubicBezTo>
                  <a:pt x="209378" y="161719"/>
                  <a:pt x="237206" y="139624"/>
                  <a:pt x="269240" y="137160"/>
                </a:cubicBezTo>
                <a:lnTo>
                  <a:pt x="665480" y="106680"/>
                </a:lnTo>
                <a:cubicBezTo>
                  <a:pt x="642989" y="72944"/>
                  <a:pt x="624483" y="38709"/>
                  <a:pt x="589280" y="15240"/>
                </a:cubicBezTo>
                <a:cubicBezTo>
                  <a:pt x="575914" y="6329"/>
                  <a:pt x="558800" y="5080"/>
                  <a:pt x="543560" y="0"/>
                </a:cubicBezTo>
                <a:cubicBezTo>
                  <a:pt x="441960" y="5080"/>
                  <a:pt x="340104" y="6427"/>
                  <a:pt x="238760" y="15240"/>
                </a:cubicBezTo>
                <a:cubicBezTo>
                  <a:pt x="222756" y="16632"/>
                  <a:pt x="208792" y="27330"/>
                  <a:pt x="193040" y="30480"/>
                </a:cubicBezTo>
                <a:cubicBezTo>
                  <a:pt x="157817" y="37525"/>
                  <a:pt x="121920" y="40640"/>
                  <a:pt x="86360" y="45720"/>
                </a:cubicBezTo>
                <a:cubicBezTo>
                  <a:pt x="66040" y="76200"/>
                  <a:pt x="36984" y="102407"/>
                  <a:pt x="25400" y="137160"/>
                </a:cubicBezTo>
                <a:cubicBezTo>
                  <a:pt x="8554" y="187699"/>
                  <a:pt x="0" y="177800"/>
                  <a:pt x="25400" y="18288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 5"/>
          <p:cNvSpPr/>
          <p:nvPr/>
        </p:nvSpPr>
        <p:spPr>
          <a:xfrm>
            <a:off x="5420414" y="1245453"/>
            <a:ext cx="329339" cy="372784"/>
          </a:xfrm>
          <a:custGeom>
            <a:avLst/>
            <a:gdLst>
              <a:gd name="connsiteX0" fmla="*/ 167640 w 324313"/>
              <a:gd name="connsiteY0" fmla="*/ 19467 h 372784"/>
              <a:gd name="connsiteX1" fmla="*/ 228600 w 324313"/>
              <a:gd name="connsiteY1" fmla="*/ 49947 h 372784"/>
              <a:gd name="connsiteX2" fmla="*/ 274320 w 324313"/>
              <a:gd name="connsiteY2" fmla="*/ 65187 h 372784"/>
              <a:gd name="connsiteX3" fmla="*/ 289560 w 324313"/>
              <a:gd name="connsiteY3" fmla="*/ 110907 h 372784"/>
              <a:gd name="connsiteX4" fmla="*/ 198120 w 324313"/>
              <a:gd name="connsiteY4" fmla="*/ 156627 h 372784"/>
              <a:gd name="connsiteX5" fmla="*/ 152400 w 324313"/>
              <a:gd name="connsiteY5" fmla="*/ 187107 h 372784"/>
              <a:gd name="connsiteX6" fmla="*/ 137160 w 324313"/>
              <a:gd name="connsiteY6" fmla="*/ 293787 h 372784"/>
              <a:gd name="connsiteX7" fmla="*/ 0 w 324313"/>
              <a:gd name="connsiteY7" fmla="*/ 217587 h 372784"/>
              <a:gd name="connsiteX8" fmla="*/ 15240 w 324313"/>
              <a:gd name="connsiteY8" fmla="*/ 171867 h 372784"/>
              <a:gd name="connsiteX9" fmla="*/ 60960 w 324313"/>
              <a:gd name="connsiteY9" fmla="*/ 156627 h 372784"/>
              <a:gd name="connsiteX10" fmla="*/ 152400 w 324313"/>
              <a:gd name="connsiteY10" fmla="*/ 141387 h 372784"/>
              <a:gd name="connsiteX11" fmla="*/ 182880 w 324313"/>
              <a:gd name="connsiteY11" fmla="*/ 4227 h 372784"/>
              <a:gd name="connsiteX12" fmla="*/ 167640 w 324313"/>
              <a:gd name="connsiteY12" fmla="*/ 19467 h 372784"/>
              <a:gd name="connsiteX0" fmla="*/ 167640 w 324313"/>
              <a:gd name="connsiteY0" fmla="*/ 19467 h 372784"/>
              <a:gd name="connsiteX1" fmla="*/ 228600 w 324313"/>
              <a:gd name="connsiteY1" fmla="*/ 49947 h 372784"/>
              <a:gd name="connsiteX2" fmla="*/ 274320 w 324313"/>
              <a:gd name="connsiteY2" fmla="*/ 65187 h 372784"/>
              <a:gd name="connsiteX3" fmla="*/ 289560 w 324313"/>
              <a:gd name="connsiteY3" fmla="*/ 110907 h 372784"/>
              <a:gd name="connsiteX4" fmla="*/ 198120 w 324313"/>
              <a:gd name="connsiteY4" fmla="*/ 156627 h 372784"/>
              <a:gd name="connsiteX5" fmla="*/ 152400 w 324313"/>
              <a:gd name="connsiteY5" fmla="*/ 187107 h 372784"/>
              <a:gd name="connsiteX6" fmla="*/ 137160 w 324313"/>
              <a:gd name="connsiteY6" fmla="*/ 293787 h 372784"/>
              <a:gd name="connsiteX7" fmla="*/ 0 w 324313"/>
              <a:gd name="connsiteY7" fmla="*/ 217587 h 372784"/>
              <a:gd name="connsiteX8" fmla="*/ 15240 w 324313"/>
              <a:gd name="connsiteY8" fmla="*/ 171867 h 372784"/>
              <a:gd name="connsiteX9" fmla="*/ 60960 w 324313"/>
              <a:gd name="connsiteY9" fmla="*/ 156627 h 372784"/>
              <a:gd name="connsiteX10" fmla="*/ 82664 w 324313"/>
              <a:gd name="connsiteY10" fmla="*/ 23307 h 372784"/>
              <a:gd name="connsiteX11" fmla="*/ 182880 w 324313"/>
              <a:gd name="connsiteY11" fmla="*/ 4227 h 372784"/>
              <a:gd name="connsiteX12" fmla="*/ 167640 w 324313"/>
              <a:gd name="connsiteY12" fmla="*/ 19467 h 372784"/>
              <a:gd name="connsiteX0" fmla="*/ 172666 w 329339"/>
              <a:gd name="connsiteY0" fmla="*/ 19467 h 372784"/>
              <a:gd name="connsiteX1" fmla="*/ 233626 w 329339"/>
              <a:gd name="connsiteY1" fmla="*/ 49947 h 372784"/>
              <a:gd name="connsiteX2" fmla="*/ 279346 w 329339"/>
              <a:gd name="connsiteY2" fmla="*/ 65187 h 372784"/>
              <a:gd name="connsiteX3" fmla="*/ 294586 w 329339"/>
              <a:gd name="connsiteY3" fmla="*/ 110907 h 372784"/>
              <a:gd name="connsiteX4" fmla="*/ 203146 w 329339"/>
              <a:gd name="connsiteY4" fmla="*/ 156627 h 372784"/>
              <a:gd name="connsiteX5" fmla="*/ 157426 w 329339"/>
              <a:gd name="connsiteY5" fmla="*/ 187107 h 372784"/>
              <a:gd name="connsiteX6" fmla="*/ 142186 w 329339"/>
              <a:gd name="connsiteY6" fmla="*/ 293787 h 372784"/>
              <a:gd name="connsiteX7" fmla="*/ 5026 w 329339"/>
              <a:gd name="connsiteY7" fmla="*/ 217587 h 372784"/>
              <a:gd name="connsiteX8" fmla="*/ 20266 w 329339"/>
              <a:gd name="connsiteY8" fmla="*/ 171867 h 372784"/>
              <a:gd name="connsiteX9" fmla="*/ 15682 w 329339"/>
              <a:gd name="connsiteY9" fmla="*/ 167323 h 372784"/>
              <a:gd name="connsiteX10" fmla="*/ 87690 w 329339"/>
              <a:gd name="connsiteY10" fmla="*/ 23307 h 372784"/>
              <a:gd name="connsiteX11" fmla="*/ 187906 w 329339"/>
              <a:gd name="connsiteY11" fmla="*/ 4227 h 372784"/>
              <a:gd name="connsiteX12" fmla="*/ 172666 w 329339"/>
              <a:gd name="connsiteY12" fmla="*/ 19467 h 372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339" h="372784">
                <a:moveTo>
                  <a:pt x="172666" y="19467"/>
                </a:moveTo>
                <a:cubicBezTo>
                  <a:pt x="180286" y="27087"/>
                  <a:pt x="212744" y="40998"/>
                  <a:pt x="233626" y="49947"/>
                </a:cubicBezTo>
                <a:cubicBezTo>
                  <a:pt x="248391" y="56275"/>
                  <a:pt x="267987" y="53828"/>
                  <a:pt x="279346" y="65187"/>
                </a:cubicBezTo>
                <a:cubicBezTo>
                  <a:pt x="290705" y="76546"/>
                  <a:pt x="289506" y="95667"/>
                  <a:pt x="294586" y="110907"/>
                </a:cubicBezTo>
                <a:cubicBezTo>
                  <a:pt x="163559" y="198258"/>
                  <a:pt x="329339" y="93531"/>
                  <a:pt x="203146" y="156627"/>
                </a:cubicBezTo>
                <a:cubicBezTo>
                  <a:pt x="186763" y="164818"/>
                  <a:pt x="172666" y="176947"/>
                  <a:pt x="157426" y="187107"/>
                </a:cubicBezTo>
                <a:cubicBezTo>
                  <a:pt x="152346" y="222667"/>
                  <a:pt x="172074" y="273862"/>
                  <a:pt x="142186" y="293787"/>
                </a:cubicBezTo>
                <a:cubicBezTo>
                  <a:pt x="23691" y="372784"/>
                  <a:pt x="17819" y="268758"/>
                  <a:pt x="5026" y="217587"/>
                </a:cubicBezTo>
                <a:cubicBezTo>
                  <a:pt x="10106" y="202347"/>
                  <a:pt x="18490" y="180244"/>
                  <a:pt x="20266" y="171867"/>
                </a:cubicBezTo>
                <a:cubicBezTo>
                  <a:pt x="22042" y="163490"/>
                  <a:pt x="0" y="170808"/>
                  <a:pt x="15682" y="167323"/>
                </a:cubicBezTo>
                <a:cubicBezTo>
                  <a:pt x="45847" y="160620"/>
                  <a:pt x="57210" y="28387"/>
                  <a:pt x="87690" y="23307"/>
                </a:cubicBezTo>
                <a:cubicBezTo>
                  <a:pt x="89534" y="12243"/>
                  <a:pt x="171232" y="29239"/>
                  <a:pt x="187906" y="4227"/>
                </a:cubicBezTo>
                <a:cubicBezTo>
                  <a:pt x="190724" y="0"/>
                  <a:pt x="165046" y="11847"/>
                  <a:pt x="172666" y="1946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 6"/>
          <p:cNvSpPr/>
          <p:nvPr/>
        </p:nvSpPr>
        <p:spPr>
          <a:xfrm>
            <a:off x="5760720" y="1536700"/>
            <a:ext cx="411480" cy="428747"/>
          </a:xfrm>
          <a:custGeom>
            <a:avLst/>
            <a:gdLst>
              <a:gd name="connsiteX0" fmla="*/ 396240 w 411480"/>
              <a:gd name="connsiteY0" fmla="*/ 2540 h 428747"/>
              <a:gd name="connsiteX1" fmla="*/ 335280 w 411480"/>
              <a:gd name="connsiteY1" fmla="*/ 78740 h 428747"/>
              <a:gd name="connsiteX2" fmla="*/ 289560 w 411480"/>
              <a:gd name="connsiteY2" fmla="*/ 63500 h 428747"/>
              <a:gd name="connsiteX3" fmla="*/ 243840 w 411480"/>
              <a:gd name="connsiteY3" fmla="*/ 78740 h 428747"/>
              <a:gd name="connsiteX4" fmla="*/ 137160 w 411480"/>
              <a:gd name="connsiteY4" fmla="*/ 109220 h 428747"/>
              <a:gd name="connsiteX5" fmla="*/ 106680 w 411480"/>
              <a:gd name="connsiteY5" fmla="*/ 154940 h 428747"/>
              <a:gd name="connsiteX6" fmla="*/ 15240 w 411480"/>
              <a:gd name="connsiteY6" fmla="*/ 215900 h 428747"/>
              <a:gd name="connsiteX7" fmla="*/ 0 w 411480"/>
              <a:gd name="connsiteY7" fmla="*/ 276860 h 428747"/>
              <a:gd name="connsiteX8" fmla="*/ 289560 w 411480"/>
              <a:gd name="connsiteY8" fmla="*/ 322580 h 428747"/>
              <a:gd name="connsiteX9" fmla="*/ 350520 w 411480"/>
              <a:gd name="connsiteY9" fmla="*/ 185420 h 428747"/>
              <a:gd name="connsiteX10" fmla="*/ 411480 w 411480"/>
              <a:gd name="connsiteY10" fmla="*/ 93980 h 428747"/>
              <a:gd name="connsiteX11" fmla="*/ 396240 w 411480"/>
              <a:gd name="connsiteY11" fmla="*/ 2540 h 428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1480" h="428747">
                <a:moveTo>
                  <a:pt x="396240" y="2540"/>
                </a:moveTo>
                <a:cubicBezTo>
                  <a:pt x="383540" y="0"/>
                  <a:pt x="383939" y="70630"/>
                  <a:pt x="335280" y="78740"/>
                </a:cubicBezTo>
                <a:cubicBezTo>
                  <a:pt x="319434" y="81381"/>
                  <a:pt x="304800" y="68580"/>
                  <a:pt x="289560" y="63500"/>
                </a:cubicBezTo>
                <a:cubicBezTo>
                  <a:pt x="274320" y="68580"/>
                  <a:pt x="259286" y="74327"/>
                  <a:pt x="243840" y="78740"/>
                </a:cubicBezTo>
                <a:cubicBezTo>
                  <a:pt x="109887" y="117012"/>
                  <a:pt x="246781" y="72680"/>
                  <a:pt x="137160" y="109220"/>
                </a:cubicBezTo>
                <a:cubicBezTo>
                  <a:pt x="127000" y="124460"/>
                  <a:pt x="120464" y="142879"/>
                  <a:pt x="106680" y="154940"/>
                </a:cubicBezTo>
                <a:cubicBezTo>
                  <a:pt x="79111" y="179063"/>
                  <a:pt x="15240" y="215900"/>
                  <a:pt x="15240" y="215900"/>
                </a:cubicBezTo>
                <a:cubicBezTo>
                  <a:pt x="10160" y="236220"/>
                  <a:pt x="0" y="255915"/>
                  <a:pt x="0" y="276860"/>
                </a:cubicBezTo>
                <a:cubicBezTo>
                  <a:pt x="0" y="428747"/>
                  <a:pt x="158079" y="329884"/>
                  <a:pt x="289560" y="322580"/>
                </a:cubicBezTo>
                <a:cubicBezTo>
                  <a:pt x="388384" y="289639"/>
                  <a:pt x="296959" y="335390"/>
                  <a:pt x="350520" y="185420"/>
                </a:cubicBezTo>
                <a:cubicBezTo>
                  <a:pt x="362841" y="150922"/>
                  <a:pt x="411480" y="93980"/>
                  <a:pt x="411480" y="93980"/>
                </a:cubicBezTo>
                <a:cubicBezTo>
                  <a:pt x="374699" y="38809"/>
                  <a:pt x="408940" y="5080"/>
                  <a:pt x="396240" y="25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form 7"/>
          <p:cNvSpPr/>
          <p:nvPr/>
        </p:nvSpPr>
        <p:spPr>
          <a:xfrm>
            <a:off x="6774684" y="2011680"/>
            <a:ext cx="203317" cy="175568"/>
          </a:xfrm>
          <a:custGeom>
            <a:avLst/>
            <a:gdLst>
              <a:gd name="connsiteX0" fmla="*/ 129036 w 203317"/>
              <a:gd name="connsiteY0" fmla="*/ 15240 h 175568"/>
              <a:gd name="connsiteX1" fmla="*/ 7116 w 203317"/>
              <a:gd name="connsiteY1" fmla="*/ 60960 h 175568"/>
              <a:gd name="connsiteX2" fmla="*/ 22356 w 203317"/>
              <a:gd name="connsiteY2" fmla="*/ 137160 h 175568"/>
              <a:gd name="connsiteX3" fmla="*/ 83316 w 203317"/>
              <a:gd name="connsiteY3" fmla="*/ 167640 h 175568"/>
              <a:gd name="connsiteX4" fmla="*/ 159516 w 203317"/>
              <a:gd name="connsiteY4" fmla="*/ 152400 h 175568"/>
              <a:gd name="connsiteX5" fmla="*/ 129036 w 203317"/>
              <a:gd name="connsiteY5" fmla="*/ 15240 h 175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317" h="175568">
                <a:moveTo>
                  <a:pt x="129036" y="15240"/>
                </a:moveTo>
                <a:cubicBezTo>
                  <a:pt x="103636" y="0"/>
                  <a:pt x="16629" y="27663"/>
                  <a:pt x="7116" y="60960"/>
                </a:cubicBezTo>
                <a:cubicBezTo>
                  <a:pt x="0" y="85866"/>
                  <a:pt x="7300" y="116082"/>
                  <a:pt x="22356" y="137160"/>
                </a:cubicBezTo>
                <a:cubicBezTo>
                  <a:pt x="35561" y="155647"/>
                  <a:pt x="62996" y="157480"/>
                  <a:pt x="83316" y="167640"/>
                </a:cubicBezTo>
                <a:cubicBezTo>
                  <a:pt x="108716" y="162560"/>
                  <a:pt x="147932" y="175568"/>
                  <a:pt x="159516" y="152400"/>
                </a:cubicBezTo>
                <a:cubicBezTo>
                  <a:pt x="203317" y="64799"/>
                  <a:pt x="154436" y="30480"/>
                  <a:pt x="129036" y="152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 9"/>
          <p:cNvSpPr/>
          <p:nvPr/>
        </p:nvSpPr>
        <p:spPr>
          <a:xfrm>
            <a:off x="6442665" y="2461260"/>
            <a:ext cx="251444" cy="206062"/>
          </a:xfrm>
          <a:custGeom>
            <a:avLst/>
            <a:gdLst>
              <a:gd name="connsiteX0" fmla="*/ 156255 w 251444"/>
              <a:gd name="connsiteY0" fmla="*/ 22860 h 206062"/>
              <a:gd name="connsiteX1" fmla="*/ 49575 w 251444"/>
              <a:gd name="connsiteY1" fmla="*/ 38100 h 206062"/>
              <a:gd name="connsiteX2" fmla="*/ 34335 w 251444"/>
              <a:gd name="connsiteY2" fmla="*/ 175260 h 206062"/>
              <a:gd name="connsiteX3" fmla="*/ 80055 w 251444"/>
              <a:gd name="connsiteY3" fmla="*/ 190500 h 206062"/>
              <a:gd name="connsiteX4" fmla="*/ 186735 w 251444"/>
              <a:gd name="connsiteY4" fmla="*/ 175260 h 206062"/>
              <a:gd name="connsiteX5" fmla="*/ 156255 w 251444"/>
              <a:gd name="connsiteY5" fmla="*/ 22860 h 206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1444" h="206062">
                <a:moveTo>
                  <a:pt x="156255" y="22860"/>
                </a:moveTo>
                <a:cubicBezTo>
                  <a:pt x="133395" y="0"/>
                  <a:pt x="82400" y="23511"/>
                  <a:pt x="49575" y="38100"/>
                </a:cubicBezTo>
                <a:cubicBezTo>
                  <a:pt x="0" y="60133"/>
                  <a:pt x="19380" y="149089"/>
                  <a:pt x="34335" y="175260"/>
                </a:cubicBezTo>
                <a:cubicBezTo>
                  <a:pt x="42305" y="189208"/>
                  <a:pt x="64815" y="185420"/>
                  <a:pt x="80055" y="190500"/>
                </a:cubicBezTo>
                <a:cubicBezTo>
                  <a:pt x="115615" y="185420"/>
                  <a:pt x="168254" y="206062"/>
                  <a:pt x="186735" y="175260"/>
                </a:cubicBezTo>
                <a:cubicBezTo>
                  <a:pt x="251444" y="67412"/>
                  <a:pt x="179115" y="45720"/>
                  <a:pt x="156255" y="2286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 11"/>
          <p:cNvSpPr/>
          <p:nvPr/>
        </p:nvSpPr>
        <p:spPr>
          <a:xfrm>
            <a:off x="6575881" y="3130138"/>
            <a:ext cx="544611" cy="539113"/>
          </a:xfrm>
          <a:custGeom>
            <a:avLst/>
            <a:gdLst>
              <a:gd name="connsiteX0" fmla="*/ 525959 w 544611"/>
              <a:gd name="connsiteY0" fmla="*/ 152400 h 541236"/>
              <a:gd name="connsiteX1" fmla="*/ 434519 w 544611"/>
              <a:gd name="connsiteY1" fmla="*/ 91440 h 541236"/>
              <a:gd name="connsiteX2" fmla="*/ 388799 w 544611"/>
              <a:gd name="connsiteY2" fmla="*/ 60960 h 541236"/>
              <a:gd name="connsiteX3" fmla="*/ 358319 w 544611"/>
              <a:gd name="connsiteY3" fmla="*/ 15240 h 541236"/>
              <a:gd name="connsiteX4" fmla="*/ 312599 w 544611"/>
              <a:gd name="connsiteY4" fmla="*/ 0 h 541236"/>
              <a:gd name="connsiteX5" fmla="*/ 83999 w 544611"/>
              <a:gd name="connsiteY5" fmla="*/ 15240 h 541236"/>
              <a:gd name="connsiteX6" fmla="*/ 38279 w 544611"/>
              <a:gd name="connsiteY6" fmla="*/ 365760 h 541236"/>
              <a:gd name="connsiteX7" fmla="*/ 53519 w 544611"/>
              <a:gd name="connsiteY7" fmla="*/ 426720 h 541236"/>
              <a:gd name="connsiteX8" fmla="*/ 144959 w 544611"/>
              <a:gd name="connsiteY8" fmla="*/ 441960 h 541236"/>
              <a:gd name="connsiteX9" fmla="*/ 175439 w 544611"/>
              <a:gd name="connsiteY9" fmla="*/ 487680 h 541236"/>
              <a:gd name="connsiteX10" fmla="*/ 327839 w 544611"/>
              <a:gd name="connsiteY10" fmla="*/ 502920 h 541236"/>
              <a:gd name="connsiteX11" fmla="*/ 282119 w 544611"/>
              <a:gd name="connsiteY11" fmla="*/ 274320 h 541236"/>
              <a:gd name="connsiteX12" fmla="*/ 236399 w 544611"/>
              <a:gd name="connsiteY12" fmla="*/ 259080 h 541236"/>
              <a:gd name="connsiteX13" fmla="*/ 282119 w 544611"/>
              <a:gd name="connsiteY13" fmla="*/ 228600 h 541236"/>
              <a:gd name="connsiteX14" fmla="*/ 419279 w 544611"/>
              <a:gd name="connsiteY14" fmla="*/ 259080 h 541236"/>
              <a:gd name="connsiteX15" fmla="*/ 464999 w 544611"/>
              <a:gd name="connsiteY15" fmla="*/ 289560 h 541236"/>
              <a:gd name="connsiteX16" fmla="*/ 541199 w 544611"/>
              <a:gd name="connsiteY16" fmla="*/ 228600 h 541236"/>
              <a:gd name="connsiteX17" fmla="*/ 525959 w 544611"/>
              <a:gd name="connsiteY17" fmla="*/ 152400 h 541236"/>
              <a:gd name="connsiteX0" fmla="*/ 525959 w 544611"/>
              <a:gd name="connsiteY0" fmla="*/ 152400 h 541236"/>
              <a:gd name="connsiteX1" fmla="*/ 434519 w 544611"/>
              <a:gd name="connsiteY1" fmla="*/ 91440 h 541236"/>
              <a:gd name="connsiteX2" fmla="*/ 388799 w 544611"/>
              <a:gd name="connsiteY2" fmla="*/ 60960 h 541236"/>
              <a:gd name="connsiteX3" fmla="*/ 358319 w 544611"/>
              <a:gd name="connsiteY3" fmla="*/ 15240 h 541236"/>
              <a:gd name="connsiteX4" fmla="*/ 312599 w 544611"/>
              <a:gd name="connsiteY4" fmla="*/ 0 h 541236"/>
              <a:gd name="connsiteX5" fmla="*/ 83999 w 544611"/>
              <a:gd name="connsiteY5" fmla="*/ 15240 h 541236"/>
              <a:gd name="connsiteX6" fmla="*/ 38279 w 544611"/>
              <a:gd name="connsiteY6" fmla="*/ 365760 h 541236"/>
              <a:gd name="connsiteX7" fmla="*/ 156359 w 544611"/>
              <a:gd name="connsiteY7" fmla="*/ 418336 h 541236"/>
              <a:gd name="connsiteX8" fmla="*/ 144959 w 544611"/>
              <a:gd name="connsiteY8" fmla="*/ 441960 h 541236"/>
              <a:gd name="connsiteX9" fmla="*/ 175439 w 544611"/>
              <a:gd name="connsiteY9" fmla="*/ 487680 h 541236"/>
              <a:gd name="connsiteX10" fmla="*/ 327839 w 544611"/>
              <a:gd name="connsiteY10" fmla="*/ 502920 h 541236"/>
              <a:gd name="connsiteX11" fmla="*/ 282119 w 544611"/>
              <a:gd name="connsiteY11" fmla="*/ 274320 h 541236"/>
              <a:gd name="connsiteX12" fmla="*/ 236399 w 544611"/>
              <a:gd name="connsiteY12" fmla="*/ 259080 h 541236"/>
              <a:gd name="connsiteX13" fmla="*/ 282119 w 544611"/>
              <a:gd name="connsiteY13" fmla="*/ 228600 h 541236"/>
              <a:gd name="connsiteX14" fmla="*/ 419279 w 544611"/>
              <a:gd name="connsiteY14" fmla="*/ 259080 h 541236"/>
              <a:gd name="connsiteX15" fmla="*/ 464999 w 544611"/>
              <a:gd name="connsiteY15" fmla="*/ 289560 h 541236"/>
              <a:gd name="connsiteX16" fmla="*/ 541199 w 544611"/>
              <a:gd name="connsiteY16" fmla="*/ 228600 h 541236"/>
              <a:gd name="connsiteX17" fmla="*/ 525959 w 544611"/>
              <a:gd name="connsiteY17" fmla="*/ 152400 h 541236"/>
              <a:gd name="connsiteX0" fmla="*/ 525959 w 544611"/>
              <a:gd name="connsiteY0" fmla="*/ 176941 h 565777"/>
              <a:gd name="connsiteX1" fmla="*/ 434519 w 544611"/>
              <a:gd name="connsiteY1" fmla="*/ 115981 h 565777"/>
              <a:gd name="connsiteX2" fmla="*/ 388799 w 544611"/>
              <a:gd name="connsiteY2" fmla="*/ 85501 h 565777"/>
              <a:gd name="connsiteX3" fmla="*/ 358319 w 544611"/>
              <a:gd name="connsiteY3" fmla="*/ 39781 h 565777"/>
              <a:gd name="connsiteX4" fmla="*/ 312599 w 544611"/>
              <a:gd name="connsiteY4" fmla="*/ 24541 h 565777"/>
              <a:gd name="connsiteX5" fmla="*/ 83999 w 544611"/>
              <a:gd name="connsiteY5" fmla="*/ 39781 h 565777"/>
              <a:gd name="connsiteX6" fmla="*/ 84351 w 544611"/>
              <a:gd name="connsiteY6" fmla="*/ 298861 h 565777"/>
              <a:gd name="connsiteX7" fmla="*/ 156359 w 544611"/>
              <a:gd name="connsiteY7" fmla="*/ 442877 h 565777"/>
              <a:gd name="connsiteX8" fmla="*/ 144959 w 544611"/>
              <a:gd name="connsiteY8" fmla="*/ 466501 h 565777"/>
              <a:gd name="connsiteX9" fmla="*/ 175439 w 544611"/>
              <a:gd name="connsiteY9" fmla="*/ 512221 h 565777"/>
              <a:gd name="connsiteX10" fmla="*/ 327839 w 544611"/>
              <a:gd name="connsiteY10" fmla="*/ 527461 h 565777"/>
              <a:gd name="connsiteX11" fmla="*/ 282119 w 544611"/>
              <a:gd name="connsiteY11" fmla="*/ 298861 h 565777"/>
              <a:gd name="connsiteX12" fmla="*/ 236399 w 544611"/>
              <a:gd name="connsiteY12" fmla="*/ 283621 h 565777"/>
              <a:gd name="connsiteX13" fmla="*/ 282119 w 544611"/>
              <a:gd name="connsiteY13" fmla="*/ 253141 h 565777"/>
              <a:gd name="connsiteX14" fmla="*/ 419279 w 544611"/>
              <a:gd name="connsiteY14" fmla="*/ 283621 h 565777"/>
              <a:gd name="connsiteX15" fmla="*/ 464999 w 544611"/>
              <a:gd name="connsiteY15" fmla="*/ 314101 h 565777"/>
              <a:gd name="connsiteX16" fmla="*/ 541199 w 544611"/>
              <a:gd name="connsiteY16" fmla="*/ 253141 h 565777"/>
              <a:gd name="connsiteX17" fmla="*/ 525959 w 544611"/>
              <a:gd name="connsiteY17" fmla="*/ 176941 h 565777"/>
              <a:gd name="connsiteX0" fmla="*/ 525959 w 544611"/>
              <a:gd name="connsiteY0" fmla="*/ 176941 h 539113"/>
              <a:gd name="connsiteX1" fmla="*/ 434519 w 544611"/>
              <a:gd name="connsiteY1" fmla="*/ 115981 h 539113"/>
              <a:gd name="connsiteX2" fmla="*/ 388799 w 544611"/>
              <a:gd name="connsiteY2" fmla="*/ 85501 h 539113"/>
              <a:gd name="connsiteX3" fmla="*/ 358319 w 544611"/>
              <a:gd name="connsiteY3" fmla="*/ 39781 h 539113"/>
              <a:gd name="connsiteX4" fmla="*/ 312599 w 544611"/>
              <a:gd name="connsiteY4" fmla="*/ 24541 h 539113"/>
              <a:gd name="connsiteX5" fmla="*/ 83999 w 544611"/>
              <a:gd name="connsiteY5" fmla="*/ 39781 h 539113"/>
              <a:gd name="connsiteX6" fmla="*/ 84351 w 544611"/>
              <a:gd name="connsiteY6" fmla="*/ 298861 h 539113"/>
              <a:gd name="connsiteX7" fmla="*/ 156359 w 544611"/>
              <a:gd name="connsiteY7" fmla="*/ 442877 h 539113"/>
              <a:gd name="connsiteX8" fmla="*/ 144959 w 544611"/>
              <a:gd name="connsiteY8" fmla="*/ 466501 h 539113"/>
              <a:gd name="connsiteX9" fmla="*/ 228367 w 544611"/>
              <a:gd name="connsiteY9" fmla="*/ 442878 h 539113"/>
              <a:gd name="connsiteX10" fmla="*/ 327839 w 544611"/>
              <a:gd name="connsiteY10" fmla="*/ 527461 h 539113"/>
              <a:gd name="connsiteX11" fmla="*/ 282119 w 544611"/>
              <a:gd name="connsiteY11" fmla="*/ 298861 h 539113"/>
              <a:gd name="connsiteX12" fmla="*/ 236399 w 544611"/>
              <a:gd name="connsiteY12" fmla="*/ 283621 h 539113"/>
              <a:gd name="connsiteX13" fmla="*/ 282119 w 544611"/>
              <a:gd name="connsiteY13" fmla="*/ 253141 h 539113"/>
              <a:gd name="connsiteX14" fmla="*/ 419279 w 544611"/>
              <a:gd name="connsiteY14" fmla="*/ 283621 h 539113"/>
              <a:gd name="connsiteX15" fmla="*/ 464999 w 544611"/>
              <a:gd name="connsiteY15" fmla="*/ 314101 h 539113"/>
              <a:gd name="connsiteX16" fmla="*/ 541199 w 544611"/>
              <a:gd name="connsiteY16" fmla="*/ 253141 h 539113"/>
              <a:gd name="connsiteX17" fmla="*/ 525959 w 544611"/>
              <a:gd name="connsiteY17" fmla="*/ 176941 h 539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44611" h="539113">
                <a:moveTo>
                  <a:pt x="525959" y="176941"/>
                </a:moveTo>
                <a:lnTo>
                  <a:pt x="434519" y="115981"/>
                </a:lnTo>
                <a:lnTo>
                  <a:pt x="388799" y="85501"/>
                </a:lnTo>
                <a:cubicBezTo>
                  <a:pt x="378639" y="70261"/>
                  <a:pt x="372622" y="51223"/>
                  <a:pt x="358319" y="39781"/>
                </a:cubicBezTo>
                <a:cubicBezTo>
                  <a:pt x="345775" y="29746"/>
                  <a:pt x="328663" y="24541"/>
                  <a:pt x="312599" y="24541"/>
                </a:cubicBezTo>
                <a:cubicBezTo>
                  <a:pt x="236230" y="24541"/>
                  <a:pt x="160199" y="34701"/>
                  <a:pt x="83999" y="39781"/>
                </a:cubicBezTo>
                <a:cubicBezTo>
                  <a:pt x="0" y="165780"/>
                  <a:pt x="84351" y="0"/>
                  <a:pt x="84351" y="298861"/>
                </a:cubicBezTo>
                <a:cubicBezTo>
                  <a:pt x="84351" y="319806"/>
                  <a:pt x="139315" y="430703"/>
                  <a:pt x="156359" y="442877"/>
                </a:cubicBezTo>
                <a:cubicBezTo>
                  <a:pt x="181504" y="460838"/>
                  <a:pt x="114479" y="461421"/>
                  <a:pt x="144959" y="466501"/>
                </a:cubicBezTo>
                <a:cubicBezTo>
                  <a:pt x="155119" y="481741"/>
                  <a:pt x="215415" y="429926"/>
                  <a:pt x="228367" y="442878"/>
                </a:cubicBezTo>
                <a:cubicBezTo>
                  <a:pt x="281923" y="496434"/>
                  <a:pt x="246275" y="539113"/>
                  <a:pt x="327839" y="527461"/>
                </a:cubicBezTo>
                <a:cubicBezTo>
                  <a:pt x="324523" y="487667"/>
                  <a:pt x="342505" y="347170"/>
                  <a:pt x="282119" y="298861"/>
                </a:cubicBezTo>
                <a:cubicBezTo>
                  <a:pt x="269575" y="288826"/>
                  <a:pt x="251639" y="288701"/>
                  <a:pt x="236399" y="283621"/>
                </a:cubicBezTo>
                <a:cubicBezTo>
                  <a:pt x="251639" y="273461"/>
                  <a:pt x="263915" y="255164"/>
                  <a:pt x="282119" y="253141"/>
                </a:cubicBezTo>
                <a:cubicBezTo>
                  <a:pt x="301275" y="251013"/>
                  <a:pt x="390061" y="269012"/>
                  <a:pt x="419279" y="283621"/>
                </a:cubicBezTo>
                <a:cubicBezTo>
                  <a:pt x="435662" y="291812"/>
                  <a:pt x="449759" y="303941"/>
                  <a:pt x="464999" y="314101"/>
                </a:cubicBezTo>
                <a:cubicBezTo>
                  <a:pt x="498198" y="303035"/>
                  <a:pt x="535896" y="300865"/>
                  <a:pt x="541199" y="253141"/>
                </a:cubicBezTo>
                <a:cubicBezTo>
                  <a:pt x="544611" y="222430"/>
                  <a:pt x="525959" y="161701"/>
                  <a:pt x="525959" y="176941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5034149" y="4559502"/>
            <a:ext cx="688276" cy="388044"/>
          </a:xfrm>
          <a:custGeom>
            <a:avLst/>
            <a:gdLst>
              <a:gd name="connsiteX0" fmla="*/ 132211 w 688276"/>
              <a:gd name="connsiteY0" fmla="*/ 210618 h 388044"/>
              <a:gd name="connsiteX1" fmla="*/ 193171 w 688276"/>
              <a:gd name="connsiteY1" fmla="*/ 286818 h 388044"/>
              <a:gd name="connsiteX2" fmla="*/ 269371 w 688276"/>
              <a:gd name="connsiteY2" fmla="*/ 347778 h 388044"/>
              <a:gd name="connsiteX3" fmla="*/ 604651 w 688276"/>
              <a:gd name="connsiteY3" fmla="*/ 332538 h 388044"/>
              <a:gd name="connsiteX4" fmla="*/ 543691 w 688276"/>
              <a:gd name="connsiteY4" fmla="*/ 119178 h 388044"/>
              <a:gd name="connsiteX5" fmla="*/ 497971 w 688276"/>
              <a:gd name="connsiteY5" fmla="*/ 103938 h 388044"/>
              <a:gd name="connsiteX6" fmla="*/ 147451 w 688276"/>
              <a:gd name="connsiteY6" fmla="*/ 180138 h 388044"/>
              <a:gd name="connsiteX7" fmla="*/ 132211 w 688276"/>
              <a:gd name="connsiteY7" fmla="*/ 210618 h 388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8276" h="388044">
                <a:moveTo>
                  <a:pt x="132211" y="210618"/>
                </a:moveTo>
                <a:cubicBezTo>
                  <a:pt x="139831" y="228398"/>
                  <a:pt x="114389" y="188341"/>
                  <a:pt x="193171" y="286818"/>
                </a:cubicBezTo>
                <a:cubicBezTo>
                  <a:pt x="253296" y="361974"/>
                  <a:pt x="142940" y="316170"/>
                  <a:pt x="269371" y="347778"/>
                </a:cubicBezTo>
                <a:cubicBezTo>
                  <a:pt x="381131" y="342698"/>
                  <a:pt x="507516" y="388044"/>
                  <a:pt x="604651" y="332538"/>
                </a:cubicBezTo>
                <a:cubicBezTo>
                  <a:pt x="688276" y="284752"/>
                  <a:pt x="590362" y="150292"/>
                  <a:pt x="543691" y="119178"/>
                </a:cubicBezTo>
                <a:cubicBezTo>
                  <a:pt x="530325" y="110267"/>
                  <a:pt x="513211" y="109018"/>
                  <a:pt x="497971" y="103938"/>
                </a:cubicBezTo>
                <a:cubicBezTo>
                  <a:pt x="0" y="124687"/>
                  <a:pt x="121717" y="0"/>
                  <a:pt x="147451" y="180138"/>
                </a:cubicBezTo>
                <a:cubicBezTo>
                  <a:pt x="149606" y="195225"/>
                  <a:pt x="124591" y="192838"/>
                  <a:pt x="132211" y="210618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reeform 13"/>
          <p:cNvSpPr/>
          <p:nvPr/>
        </p:nvSpPr>
        <p:spPr>
          <a:xfrm>
            <a:off x="5144307" y="2651760"/>
            <a:ext cx="723093" cy="624840"/>
          </a:xfrm>
          <a:custGeom>
            <a:avLst/>
            <a:gdLst>
              <a:gd name="connsiteX0" fmla="*/ 494493 w 723093"/>
              <a:gd name="connsiteY0" fmla="*/ 0 h 624840"/>
              <a:gd name="connsiteX1" fmla="*/ 372573 w 723093"/>
              <a:gd name="connsiteY1" fmla="*/ 15240 h 624840"/>
              <a:gd name="connsiteX2" fmla="*/ 159213 w 723093"/>
              <a:gd name="connsiteY2" fmla="*/ 76200 h 624840"/>
              <a:gd name="connsiteX3" fmla="*/ 113493 w 723093"/>
              <a:gd name="connsiteY3" fmla="*/ 91440 h 624840"/>
              <a:gd name="connsiteX4" fmla="*/ 67773 w 723093"/>
              <a:gd name="connsiteY4" fmla="*/ 121920 h 624840"/>
              <a:gd name="connsiteX5" fmla="*/ 52533 w 723093"/>
              <a:gd name="connsiteY5" fmla="*/ 167640 h 624840"/>
              <a:gd name="connsiteX6" fmla="*/ 22053 w 723093"/>
              <a:gd name="connsiteY6" fmla="*/ 213360 h 624840"/>
              <a:gd name="connsiteX7" fmla="*/ 6813 w 723093"/>
              <a:gd name="connsiteY7" fmla="*/ 487680 h 624840"/>
              <a:gd name="connsiteX8" fmla="*/ 22053 w 723093"/>
              <a:gd name="connsiteY8" fmla="*/ 594360 h 624840"/>
              <a:gd name="connsiteX9" fmla="*/ 113493 w 723093"/>
              <a:gd name="connsiteY9" fmla="*/ 624840 h 624840"/>
              <a:gd name="connsiteX10" fmla="*/ 372573 w 723093"/>
              <a:gd name="connsiteY10" fmla="*/ 609600 h 624840"/>
              <a:gd name="connsiteX11" fmla="*/ 464013 w 723093"/>
              <a:gd name="connsiteY11" fmla="*/ 563880 h 624840"/>
              <a:gd name="connsiteX12" fmla="*/ 509733 w 723093"/>
              <a:gd name="connsiteY12" fmla="*/ 548640 h 624840"/>
              <a:gd name="connsiteX13" fmla="*/ 570693 w 723093"/>
              <a:gd name="connsiteY13" fmla="*/ 472440 h 624840"/>
              <a:gd name="connsiteX14" fmla="*/ 601173 w 723093"/>
              <a:gd name="connsiteY14" fmla="*/ 426720 h 624840"/>
              <a:gd name="connsiteX15" fmla="*/ 646893 w 723093"/>
              <a:gd name="connsiteY15" fmla="*/ 381000 h 624840"/>
              <a:gd name="connsiteX16" fmla="*/ 692613 w 723093"/>
              <a:gd name="connsiteY16" fmla="*/ 289560 h 624840"/>
              <a:gd name="connsiteX17" fmla="*/ 723093 w 723093"/>
              <a:gd name="connsiteY17" fmla="*/ 182880 h 624840"/>
              <a:gd name="connsiteX18" fmla="*/ 707853 w 723093"/>
              <a:gd name="connsiteY18" fmla="*/ 137160 h 624840"/>
              <a:gd name="connsiteX19" fmla="*/ 616413 w 723093"/>
              <a:gd name="connsiteY19" fmla="*/ 76200 h 624840"/>
              <a:gd name="connsiteX20" fmla="*/ 585933 w 723093"/>
              <a:gd name="connsiteY20" fmla="*/ 30480 h 624840"/>
              <a:gd name="connsiteX21" fmla="*/ 540213 w 723093"/>
              <a:gd name="connsiteY21" fmla="*/ 15240 h 624840"/>
              <a:gd name="connsiteX22" fmla="*/ 494493 w 723093"/>
              <a:gd name="connsiteY22" fmla="*/ 0 h 62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723093" h="624840">
                <a:moveTo>
                  <a:pt x="494493" y="0"/>
                </a:moveTo>
                <a:cubicBezTo>
                  <a:pt x="466553" y="0"/>
                  <a:pt x="412828" y="7692"/>
                  <a:pt x="372573" y="15240"/>
                </a:cubicBezTo>
                <a:cubicBezTo>
                  <a:pt x="285093" y="31642"/>
                  <a:pt x="240074" y="49246"/>
                  <a:pt x="159213" y="76200"/>
                </a:cubicBezTo>
                <a:cubicBezTo>
                  <a:pt x="143973" y="81280"/>
                  <a:pt x="126859" y="82529"/>
                  <a:pt x="113493" y="91440"/>
                </a:cubicBezTo>
                <a:lnTo>
                  <a:pt x="67773" y="121920"/>
                </a:lnTo>
                <a:cubicBezTo>
                  <a:pt x="62693" y="137160"/>
                  <a:pt x="59717" y="153272"/>
                  <a:pt x="52533" y="167640"/>
                </a:cubicBezTo>
                <a:cubicBezTo>
                  <a:pt x="44342" y="184023"/>
                  <a:pt x="24643" y="195228"/>
                  <a:pt x="22053" y="213360"/>
                </a:cubicBezTo>
                <a:cubicBezTo>
                  <a:pt x="9101" y="304021"/>
                  <a:pt x="11893" y="396240"/>
                  <a:pt x="6813" y="487680"/>
                </a:cubicBezTo>
                <a:cubicBezTo>
                  <a:pt x="11893" y="523240"/>
                  <a:pt x="0" y="566006"/>
                  <a:pt x="22053" y="594360"/>
                </a:cubicBezTo>
                <a:cubicBezTo>
                  <a:pt x="41778" y="619721"/>
                  <a:pt x="113493" y="624840"/>
                  <a:pt x="113493" y="624840"/>
                </a:cubicBezTo>
                <a:cubicBezTo>
                  <a:pt x="199853" y="619760"/>
                  <a:pt x="286493" y="618208"/>
                  <a:pt x="372573" y="609600"/>
                </a:cubicBezTo>
                <a:cubicBezTo>
                  <a:pt x="420456" y="604812"/>
                  <a:pt x="422273" y="584750"/>
                  <a:pt x="464013" y="563880"/>
                </a:cubicBezTo>
                <a:cubicBezTo>
                  <a:pt x="478381" y="556696"/>
                  <a:pt x="494493" y="553720"/>
                  <a:pt x="509733" y="548640"/>
                </a:cubicBezTo>
                <a:cubicBezTo>
                  <a:pt x="539402" y="459633"/>
                  <a:pt x="501759" y="541374"/>
                  <a:pt x="570693" y="472440"/>
                </a:cubicBezTo>
                <a:cubicBezTo>
                  <a:pt x="583645" y="459488"/>
                  <a:pt x="589447" y="440791"/>
                  <a:pt x="601173" y="426720"/>
                </a:cubicBezTo>
                <a:cubicBezTo>
                  <a:pt x="614971" y="410163"/>
                  <a:pt x="631653" y="396240"/>
                  <a:pt x="646893" y="381000"/>
                </a:cubicBezTo>
                <a:cubicBezTo>
                  <a:pt x="685199" y="266082"/>
                  <a:pt x="633527" y="407733"/>
                  <a:pt x="692613" y="289560"/>
                </a:cubicBezTo>
                <a:cubicBezTo>
                  <a:pt x="703545" y="267696"/>
                  <a:pt x="718210" y="202412"/>
                  <a:pt x="723093" y="182880"/>
                </a:cubicBezTo>
                <a:cubicBezTo>
                  <a:pt x="718013" y="167640"/>
                  <a:pt x="719212" y="148519"/>
                  <a:pt x="707853" y="137160"/>
                </a:cubicBezTo>
                <a:cubicBezTo>
                  <a:pt x="681950" y="111257"/>
                  <a:pt x="616413" y="76200"/>
                  <a:pt x="616413" y="76200"/>
                </a:cubicBezTo>
                <a:cubicBezTo>
                  <a:pt x="606253" y="60960"/>
                  <a:pt x="600236" y="41922"/>
                  <a:pt x="585933" y="30480"/>
                </a:cubicBezTo>
                <a:cubicBezTo>
                  <a:pt x="573389" y="20445"/>
                  <a:pt x="554581" y="22424"/>
                  <a:pt x="540213" y="15240"/>
                </a:cubicBezTo>
                <a:cubicBezTo>
                  <a:pt x="533787" y="12027"/>
                  <a:pt x="522433" y="0"/>
                  <a:pt x="494493" y="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115616" y="3356992"/>
            <a:ext cx="43204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547664" y="3347700"/>
            <a:ext cx="731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Other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Geology of South Africa</a:t>
            </a:r>
            <a:endParaRPr lang="en-GB" dirty="0"/>
          </a:p>
        </p:txBody>
      </p:sp>
      <p:pic>
        <p:nvPicPr>
          <p:cNvPr id="5" name="Content Placeholder 4" descr="SA-GLGkaart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8000" contrast="60000"/>
          </a:blip>
          <a:srcRect/>
          <a:stretch>
            <a:fillRect/>
          </a:stretch>
        </p:blipFill>
        <p:spPr bwMode="auto">
          <a:xfrm>
            <a:off x="683568" y="1464086"/>
            <a:ext cx="7344816" cy="516217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Karoo and Cape </a:t>
            </a:r>
            <a:r>
              <a:rPr lang="en-GB" dirty="0" err="1" smtClean="0"/>
              <a:t>Supergroups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5"/>
            <a:ext cx="8361187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GB" dirty="0" smtClean="0"/>
              <a:t>loose materials, </a:t>
            </a:r>
            <a:r>
              <a:rPr lang="en-GB" dirty="0" err="1" smtClean="0"/>
              <a:t>GW</a:t>
            </a:r>
            <a:r>
              <a:rPr lang="en-GB" dirty="0" smtClean="0"/>
              <a:t> stored and transmitted through pore spaces, not fractures. </a:t>
            </a:r>
          </a:p>
          <a:p>
            <a:pPr lvl="0"/>
            <a:r>
              <a:rPr lang="en-GB" dirty="0" smtClean="0"/>
              <a:t>Large to very large storage capacity and usually huge regional extension. </a:t>
            </a:r>
          </a:p>
          <a:p>
            <a:pPr lvl="0"/>
            <a:r>
              <a:rPr lang="en-GB" dirty="0" smtClean="0"/>
              <a:t>Distinguished major </a:t>
            </a:r>
            <a:r>
              <a:rPr lang="en-GB" dirty="0" err="1" smtClean="0"/>
              <a:t>hydrogeological</a:t>
            </a:r>
            <a:r>
              <a:rPr lang="en-GB" dirty="0" smtClean="0"/>
              <a:t> units are:</a:t>
            </a:r>
            <a:endParaRPr lang="fr-FR" dirty="0" smtClean="0"/>
          </a:p>
          <a:p>
            <a:pPr lvl="1"/>
            <a:r>
              <a:rPr lang="en-GB" dirty="0" smtClean="0"/>
              <a:t>Major alluvial and coastal basins: sands, gravels and clays : </a:t>
            </a:r>
          </a:p>
          <a:p>
            <a:pPr lvl="2"/>
            <a:r>
              <a:rPr lang="en-GB" dirty="0" smtClean="0"/>
              <a:t>High potential (1- 40 l/s), Sands and gravels are targeted layers. </a:t>
            </a:r>
          </a:p>
          <a:p>
            <a:pPr lvl="1"/>
            <a:r>
              <a:rPr lang="en-GB" dirty="0" smtClean="0"/>
              <a:t>Small riverside deposits: mixed alluvium (cobbles, gravels, sands, silts clays), and others deposits like coastal dunes (sandy): </a:t>
            </a:r>
          </a:p>
          <a:p>
            <a:pPr lvl="2"/>
            <a:r>
              <a:rPr lang="en-GB" dirty="0" smtClean="0"/>
              <a:t>potential moderate (1 – 20 l/s), sandy/gravel deposits targeted  . </a:t>
            </a:r>
          </a:p>
          <a:p>
            <a:pPr lvl="1"/>
            <a:r>
              <a:rPr lang="en-GB" altLang="ja-JP" dirty="0" smtClean="0"/>
              <a:t>Valley deposit in mountain: poorly sorted rock fragments, sands, gravels, volcanic materials: </a:t>
            </a:r>
          </a:p>
          <a:p>
            <a:pPr lvl="2"/>
            <a:r>
              <a:rPr lang="en-GB" altLang="ja-JP" dirty="0" smtClean="0"/>
              <a:t>Moderate to high potential: 1 – 10 l/s, Stables areas of sands and gravels are interesting targets.</a:t>
            </a:r>
            <a:r>
              <a:rPr lang="fr-FR" altLang="ja-JP" dirty="0" smtClean="0"/>
              <a:t>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 smtClean="0"/>
              <a:t>Unconsolidated sedimentary </a:t>
            </a:r>
            <a:r>
              <a:rPr lang="en-GB" altLang="ja-JP" dirty="0" smtClean="0"/>
              <a:t>environments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Large groundwater storage and major regional extension → different aquifers types:</a:t>
            </a:r>
            <a:endParaRPr lang="fr-FR" dirty="0" smtClean="0"/>
          </a:p>
          <a:p>
            <a:r>
              <a:rPr lang="en-GB" dirty="0" smtClean="0"/>
              <a:t>Sandstones: moderate to high potential (1 – 20 l/s); </a:t>
            </a:r>
          </a:p>
          <a:p>
            <a:pPr lvl="1"/>
            <a:r>
              <a:rPr lang="en-GB" dirty="0" smtClean="0"/>
              <a:t>Targeting for abstraction: </a:t>
            </a:r>
          </a:p>
          <a:p>
            <a:pPr lvl="2"/>
            <a:r>
              <a:rPr lang="en-GB" dirty="0" smtClean="0"/>
              <a:t>coarse porous or fractured sandstones</a:t>
            </a:r>
            <a:endParaRPr lang="fr-FR" dirty="0" smtClean="0"/>
          </a:p>
          <a:p>
            <a:r>
              <a:rPr lang="en-GB" dirty="0" smtClean="0"/>
              <a:t>Mudstone and shale: fractured or </a:t>
            </a:r>
            <a:r>
              <a:rPr lang="en-GB" dirty="0" err="1" smtClean="0"/>
              <a:t>interbedded</a:t>
            </a:r>
            <a:r>
              <a:rPr lang="en-GB" dirty="0" smtClean="0"/>
              <a:t> with sandstone layers; </a:t>
            </a:r>
          </a:p>
          <a:p>
            <a:pPr lvl="1"/>
            <a:r>
              <a:rPr lang="en-GB" dirty="0" smtClean="0"/>
              <a:t>its potential is low (0 – 0.5 l/s) with minor regional flow; </a:t>
            </a:r>
          </a:p>
          <a:p>
            <a:pPr lvl="1"/>
            <a:r>
              <a:rPr lang="en-GB" dirty="0" smtClean="0"/>
              <a:t>Targets: </a:t>
            </a:r>
          </a:p>
          <a:p>
            <a:pPr lvl="2"/>
            <a:r>
              <a:rPr lang="en-GB" dirty="0" smtClean="0"/>
              <a:t>hard fractured mudstone or thin sandstone layers</a:t>
            </a:r>
            <a:endParaRPr lang="fr-FR" dirty="0" smtClean="0"/>
          </a:p>
          <a:p>
            <a:r>
              <a:rPr lang="en-GB" altLang="ja-JP" dirty="0" err="1" smtClean="0"/>
              <a:t>Limestones</a:t>
            </a:r>
            <a:r>
              <a:rPr lang="en-GB" altLang="ja-JP" dirty="0" smtClean="0"/>
              <a:t>: slightly soluble in rainwater </a:t>
            </a:r>
            <a:r>
              <a:rPr lang="en-GB" dirty="0" smtClean="0"/>
              <a:t>→</a:t>
            </a:r>
            <a:r>
              <a:rPr lang="en-GB" altLang="ja-JP" dirty="0" smtClean="0"/>
              <a:t> fractures can be enlarged to form karsts (developed conduits and fracture systems) </a:t>
            </a:r>
          </a:p>
          <a:p>
            <a:pPr lvl="1"/>
            <a:r>
              <a:rPr lang="en-GB" altLang="ja-JP" dirty="0" smtClean="0"/>
              <a:t>Its potential is moderate to high (1 – 100 l/s).</a:t>
            </a:r>
            <a:r>
              <a:rPr lang="fr-FR" altLang="ja-JP" dirty="0" smtClean="0"/>
              <a:t>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 smtClean="0"/>
              <a:t>Consolidated sedimentary </a:t>
            </a:r>
            <a:r>
              <a:rPr lang="en-GB" altLang="ja-JP" dirty="0" smtClean="0"/>
              <a:t>environments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What are the issues....?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Fracking: </a:t>
            </a:r>
            <a:br>
              <a:rPr lang="en-US" b="1" smtClean="0">
                <a:solidFill>
                  <a:schemeClr val="tx1"/>
                </a:solidFill>
              </a:rPr>
            </a:br>
            <a:r>
              <a:rPr lang="en-US" b="1" smtClean="0">
                <a:solidFill>
                  <a:schemeClr val="tx1"/>
                </a:solidFill>
              </a:rPr>
              <a:t>Economic Implications</a:t>
            </a:r>
            <a:endParaRPr lang="en-ZA" smtClean="0"/>
          </a:p>
        </p:txBody>
      </p:sp>
      <p:pic>
        <p:nvPicPr>
          <p:cNvPr id="512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7412" y="1556792"/>
            <a:ext cx="8513060" cy="5040559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err="1" smtClean="0"/>
              <a:t>Shalegas</a:t>
            </a:r>
            <a:r>
              <a:rPr lang="en-GB" dirty="0" smtClean="0"/>
              <a:t> is ‘natural gas’, and is a ‘cleaner energy alternative than coal’</a:t>
            </a:r>
          </a:p>
          <a:p>
            <a:pPr>
              <a:buNone/>
            </a:pPr>
            <a:r>
              <a:rPr lang="en-GB" dirty="0" smtClean="0"/>
              <a:t>VS</a:t>
            </a:r>
          </a:p>
          <a:p>
            <a:r>
              <a:rPr lang="en-GB" dirty="0" smtClean="0"/>
              <a:t>Referring to </a:t>
            </a:r>
            <a:r>
              <a:rPr lang="en-GB" dirty="0" err="1" smtClean="0"/>
              <a:t>shalegas</a:t>
            </a:r>
            <a:r>
              <a:rPr lang="en-GB" dirty="0" smtClean="0"/>
              <a:t> a ‘natural gas’ is regarded as one of the seven sins of </a:t>
            </a:r>
            <a:r>
              <a:rPr lang="en-GB" dirty="0" err="1" smtClean="0"/>
              <a:t>greenwashing</a:t>
            </a:r>
            <a:r>
              <a:rPr lang="en-GB" dirty="0" smtClean="0"/>
              <a:t> – radio-active materials also occur ‘naturally’ </a:t>
            </a:r>
          </a:p>
          <a:p>
            <a:pPr>
              <a:buNone/>
            </a:pPr>
            <a:r>
              <a:rPr lang="en-GB" dirty="0" smtClean="0"/>
              <a:t>AND</a:t>
            </a:r>
          </a:p>
          <a:p>
            <a:r>
              <a:rPr lang="en-GB" dirty="0" smtClean="0"/>
              <a:t>Measured across the entire lifecycle, </a:t>
            </a:r>
            <a:r>
              <a:rPr lang="en-GB" dirty="0" err="1" smtClean="0"/>
              <a:t>shalegas</a:t>
            </a:r>
            <a:r>
              <a:rPr lang="en-GB" dirty="0" smtClean="0"/>
              <a:t> exploration has a higher level of CO2 emissions than other energy sources, including coal-fired power stations – estimated that each well will require about 5000 truck visits, during construction alone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hot issues: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will be no pollution of surface and groundwater:  “any person who can provide evidence that the fracking activities have polluted their groundwater will be compensated”</a:t>
            </a:r>
          </a:p>
          <a:p>
            <a:pPr>
              <a:buNone/>
            </a:pPr>
            <a:r>
              <a:rPr lang="en-GB" dirty="0" smtClean="0"/>
              <a:t>VS</a:t>
            </a:r>
          </a:p>
          <a:p>
            <a:r>
              <a:rPr lang="en-GB" dirty="0" smtClean="0"/>
              <a:t>The polluter pays principle places the onus of proof on the developer,  not on the affected party</a:t>
            </a:r>
          </a:p>
          <a:p>
            <a:endParaRPr lang="en-GB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hot issues: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precautionary approach does not apply ‘as one cannot prove a negative”</a:t>
            </a:r>
          </a:p>
          <a:p>
            <a:pPr>
              <a:buNone/>
            </a:pPr>
            <a:r>
              <a:rPr lang="en-GB" dirty="0" smtClean="0"/>
              <a:t>VS</a:t>
            </a:r>
          </a:p>
          <a:p>
            <a:r>
              <a:rPr lang="en-GB" dirty="0" smtClean="0"/>
              <a:t>The precautionary approach does not require anyone to ‘proof a negative’, but holds that when faced with uncertainty, a risk-averse approach should be followed</a:t>
            </a:r>
          </a:p>
          <a:p>
            <a:endParaRPr lang="en-GB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hot issues: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Water requirements is not an issue, and water will be trucked in from the ocean (up to </a:t>
            </a:r>
            <a:r>
              <a:rPr lang="en-GB" dirty="0" err="1" smtClean="0"/>
              <a:t>500km</a:t>
            </a:r>
            <a:r>
              <a:rPr lang="en-GB" dirty="0" smtClean="0"/>
              <a:t>) or piped down from the Witwatersrand ~use for AMD</a:t>
            </a:r>
          </a:p>
          <a:p>
            <a:pPr>
              <a:buNone/>
            </a:pPr>
            <a:r>
              <a:rPr lang="en-GB" dirty="0" smtClean="0"/>
              <a:t>VS</a:t>
            </a:r>
          </a:p>
          <a:p>
            <a:r>
              <a:rPr lang="en-GB" dirty="0" smtClean="0"/>
              <a:t>Water requirements is critical and one cannot turn water into oil, especially not in a water-scarce country....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hot issues: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foodforca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484784"/>
            <a:ext cx="7560840" cy="5141371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Water for food or for oil...?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Carin Bosman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14375" y="1143000"/>
            <a:ext cx="7924800" cy="1470025"/>
          </a:xfrm>
        </p:spPr>
        <p:txBody>
          <a:bodyPr/>
          <a:lstStyle/>
          <a:p>
            <a:pPr eaLnBrk="1" hangingPunct="1"/>
            <a:r>
              <a:rPr lang="en-GB" dirty="0" smtClean="0">
                <a:ln>
                  <a:noFill/>
                </a:ln>
              </a:rPr>
              <a:t>Conclusions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sins of our fathers.....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we not learned our lesson?</a:t>
            </a:r>
            <a:endParaRPr lang="en-GB" dirty="0"/>
          </a:p>
        </p:txBody>
      </p:sp>
      <p:pic>
        <p:nvPicPr>
          <p:cNvPr id="4" name="Content Placeholder 5" descr="20080305_078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32856"/>
            <a:ext cx="4560509" cy="3096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Content Placeholder 5" descr="20080318_079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501008"/>
            <a:ext cx="4508629" cy="3096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mtClean="0">
                <a:solidFill>
                  <a:schemeClr val="accent2">
                    <a:lumMod val="50000"/>
                  </a:schemeClr>
                </a:solidFill>
              </a:rPr>
              <a:t>Externalization of Costs Model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68313" y="1628775"/>
            <a:ext cx="935037" cy="4465638"/>
            <a:chOff x="295" y="1026"/>
            <a:chExt cx="589" cy="2813"/>
          </a:xfrm>
        </p:grpSpPr>
        <p:sp>
          <p:nvSpPr>
            <p:cNvPr id="31794" name="Line 4"/>
            <p:cNvSpPr>
              <a:spLocks noChangeShapeType="1"/>
            </p:cNvSpPr>
            <p:nvPr/>
          </p:nvSpPr>
          <p:spPr bwMode="auto">
            <a:xfrm>
              <a:off x="884" y="1026"/>
              <a:ext cx="0" cy="281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795" name="Text Box 5"/>
            <p:cNvSpPr txBox="1">
              <a:spLocks noChangeArrowheads="1"/>
            </p:cNvSpPr>
            <p:nvPr/>
          </p:nvSpPr>
          <p:spPr bwMode="auto">
            <a:xfrm>
              <a:off x="295" y="1071"/>
              <a:ext cx="589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Value</a:t>
              </a: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403350" y="6092825"/>
            <a:ext cx="6985000" cy="439738"/>
            <a:chOff x="884" y="3838"/>
            <a:chExt cx="4400" cy="277"/>
          </a:xfrm>
        </p:grpSpPr>
        <p:sp>
          <p:nvSpPr>
            <p:cNvPr id="31792" name="Line 7"/>
            <p:cNvSpPr>
              <a:spLocks noChangeShapeType="1"/>
            </p:cNvSpPr>
            <p:nvPr/>
          </p:nvSpPr>
          <p:spPr bwMode="auto">
            <a:xfrm>
              <a:off x="884" y="3838"/>
              <a:ext cx="417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793" name="Text Box 8"/>
            <p:cNvSpPr txBox="1">
              <a:spLocks noChangeArrowheads="1"/>
            </p:cNvSpPr>
            <p:nvPr/>
          </p:nvSpPr>
          <p:spPr bwMode="auto">
            <a:xfrm>
              <a:off x="4740" y="3884"/>
              <a:ext cx="5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Time</a:t>
              </a:r>
            </a:p>
          </p:txBody>
        </p:sp>
      </p:grp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1258888" y="4005263"/>
            <a:ext cx="3290887" cy="2098675"/>
            <a:chOff x="793" y="2523"/>
            <a:chExt cx="2073" cy="1322"/>
          </a:xfrm>
        </p:grpSpPr>
        <p:sp>
          <p:nvSpPr>
            <p:cNvPr id="31790" name="Freeform 10"/>
            <p:cNvSpPr>
              <a:spLocks/>
            </p:cNvSpPr>
            <p:nvPr/>
          </p:nvSpPr>
          <p:spPr bwMode="auto">
            <a:xfrm>
              <a:off x="884" y="2906"/>
              <a:ext cx="1982" cy="939"/>
            </a:xfrm>
            <a:custGeom>
              <a:avLst/>
              <a:gdLst>
                <a:gd name="T0" fmla="*/ 0 w 1982"/>
                <a:gd name="T1" fmla="*/ 932 h 939"/>
                <a:gd name="T2" fmla="*/ 455 w 1982"/>
                <a:gd name="T3" fmla="*/ 53 h 939"/>
                <a:gd name="T4" fmla="*/ 801 w 1982"/>
                <a:gd name="T5" fmla="*/ 615 h 939"/>
                <a:gd name="T6" fmla="*/ 1982 w 1982"/>
                <a:gd name="T7" fmla="*/ 939 h 9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82"/>
                <a:gd name="T13" fmla="*/ 0 h 939"/>
                <a:gd name="T14" fmla="*/ 1982 w 1982"/>
                <a:gd name="T15" fmla="*/ 939 h 9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82" h="939">
                  <a:moveTo>
                    <a:pt x="0" y="932"/>
                  </a:moveTo>
                  <a:cubicBezTo>
                    <a:pt x="76" y="785"/>
                    <a:pt x="322" y="106"/>
                    <a:pt x="455" y="53"/>
                  </a:cubicBezTo>
                  <a:cubicBezTo>
                    <a:pt x="588" y="0"/>
                    <a:pt x="547" y="467"/>
                    <a:pt x="801" y="615"/>
                  </a:cubicBezTo>
                  <a:cubicBezTo>
                    <a:pt x="1055" y="763"/>
                    <a:pt x="1736" y="872"/>
                    <a:pt x="1982" y="939"/>
                  </a:cubicBezTo>
                </a:path>
              </a:pathLst>
            </a:custGeom>
            <a:noFill/>
            <a:ln w="3810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Gill Sans MT" pitchFamily="34" charset="0"/>
              </a:endParaRPr>
            </a:p>
          </p:txBody>
        </p:sp>
        <p:sp>
          <p:nvSpPr>
            <p:cNvPr id="31791" name="Text Box 13"/>
            <p:cNvSpPr txBox="1">
              <a:spLocks noChangeArrowheads="1"/>
            </p:cNvSpPr>
            <p:nvPr/>
          </p:nvSpPr>
          <p:spPr bwMode="auto">
            <a:xfrm>
              <a:off x="793" y="2523"/>
              <a:ext cx="90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Dev Cost</a:t>
              </a:r>
            </a:p>
          </p:txBody>
        </p:sp>
      </p:grp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403350" y="3429000"/>
            <a:ext cx="3168650" cy="2663825"/>
            <a:chOff x="884" y="2160"/>
            <a:chExt cx="1996" cy="1678"/>
          </a:xfrm>
        </p:grpSpPr>
        <p:sp>
          <p:nvSpPr>
            <p:cNvPr id="31788" name="Freeform 11"/>
            <p:cNvSpPr>
              <a:spLocks/>
            </p:cNvSpPr>
            <p:nvPr/>
          </p:nvSpPr>
          <p:spPr bwMode="auto">
            <a:xfrm>
              <a:off x="884" y="2489"/>
              <a:ext cx="1996" cy="1349"/>
            </a:xfrm>
            <a:custGeom>
              <a:avLst/>
              <a:gdLst>
                <a:gd name="T0" fmla="*/ 0 w 1996"/>
                <a:gd name="T1" fmla="*/ 1304 h 1349"/>
                <a:gd name="T2" fmla="*/ 405 w 1996"/>
                <a:gd name="T3" fmla="*/ 1039 h 1349"/>
                <a:gd name="T4" fmla="*/ 938 w 1996"/>
                <a:gd name="T5" fmla="*/ 17 h 1349"/>
                <a:gd name="T6" fmla="*/ 1521 w 1996"/>
                <a:gd name="T7" fmla="*/ 938 h 1349"/>
                <a:gd name="T8" fmla="*/ 1996 w 1996"/>
                <a:gd name="T9" fmla="*/ 1349 h 13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96"/>
                <a:gd name="T16" fmla="*/ 0 h 1349"/>
                <a:gd name="T17" fmla="*/ 1996 w 1996"/>
                <a:gd name="T18" fmla="*/ 1349 h 13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96" h="1349">
                  <a:moveTo>
                    <a:pt x="0" y="1304"/>
                  </a:moveTo>
                  <a:cubicBezTo>
                    <a:pt x="67" y="1260"/>
                    <a:pt x="249" y="1253"/>
                    <a:pt x="405" y="1039"/>
                  </a:cubicBezTo>
                  <a:cubicBezTo>
                    <a:pt x="561" y="825"/>
                    <a:pt x="752" y="34"/>
                    <a:pt x="938" y="17"/>
                  </a:cubicBezTo>
                  <a:cubicBezTo>
                    <a:pt x="1124" y="0"/>
                    <a:pt x="1345" y="716"/>
                    <a:pt x="1521" y="938"/>
                  </a:cubicBezTo>
                  <a:cubicBezTo>
                    <a:pt x="1697" y="1160"/>
                    <a:pt x="1897" y="1264"/>
                    <a:pt x="1996" y="1349"/>
                  </a:cubicBezTo>
                </a:path>
              </a:pathLst>
            </a:custGeom>
            <a:noFill/>
            <a:ln w="38100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Gill Sans MT" pitchFamily="34" charset="0"/>
              </a:endParaRPr>
            </a:p>
          </p:txBody>
        </p:sp>
        <p:sp>
          <p:nvSpPr>
            <p:cNvPr id="31789" name="Text Box 15"/>
            <p:cNvSpPr txBox="1">
              <a:spLocks noChangeArrowheads="1"/>
            </p:cNvSpPr>
            <p:nvPr/>
          </p:nvSpPr>
          <p:spPr bwMode="auto">
            <a:xfrm>
              <a:off x="1746" y="2160"/>
              <a:ext cx="72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Revenue</a:t>
              </a:r>
            </a:p>
          </p:txBody>
        </p:sp>
      </p:grp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827088" y="4508500"/>
            <a:ext cx="5905500" cy="366713"/>
            <a:chOff x="521" y="2840"/>
            <a:chExt cx="3720" cy="231"/>
          </a:xfrm>
        </p:grpSpPr>
        <p:sp>
          <p:nvSpPr>
            <p:cNvPr id="31786" name="Line 18"/>
            <p:cNvSpPr>
              <a:spLocks noChangeShapeType="1"/>
            </p:cNvSpPr>
            <p:nvPr/>
          </p:nvSpPr>
          <p:spPr bwMode="auto">
            <a:xfrm>
              <a:off x="884" y="2931"/>
              <a:ext cx="3357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787" name="Text Box 19"/>
            <p:cNvSpPr txBox="1">
              <a:spLocks noChangeArrowheads="1"/>
            </p:cNvSpPr>
            <p:nvPr/>
          </p:nvSpPr>
          <p:spPr bwMode="auto">
            <a:xfrm>
              <a:off x="521" y="2840"/>
              <a:ext cx="31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V1</a:t>
              </a:r>
            </a:p>
          </p:txBody>
        </p:sp>
      </p:grpSp>
      <p:grpSp>
        <p:nvGrpSpPr>
          <p:cNvPr id="7" name="Group 45"/>
          <p:cNvGrpSpPr>
            <a:grpSpLocks/>
          </p:cNvGrpSpPr>
          <p:nvPr/>
        </p:nvGrpSpPr>
        <p:grpSpPr bwMode="auto">
          <a:xfrm>
            <a:off x="900113" y="3789363"/>
            <a:ext cx="5832475" cy="366712"/>
            <a:chOff x="567" y="2387"/>
            <a:chExt cx="3674" cy="231"/>
          </a:xfrm>
        </p:grpSpPr>
        <p:sp>
          <p:nvSpPr>
            <p:cNvPr id="31784" name="Line 21"/>
            <p:cNvSpPr>
              <a:spLocks noChangeShapeType="1"/>
            </p:cNvSpPr>
            <p:nvPr/>
          </p:nvSpPr>
          <p:spPr bwMode="auto">
            <a:xfrm>
              <a:off x="884" y="2478"/>
              <a:ext cx="3357" cy="0"/>
            </a:xfrm>
            <a:prstGeom prst="line">
              <a:avLst/>
            </a:prstGeom>
            <a:noFill/>
            <a:ln w="38100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785" name="Text Box 22"/>
            <p:cNvSpPr txBox="1">
              <a:spLocks noChangeArrowheads="1"/>
            </p:cNvSpPr>
            <p:nvPr/>
          </p:nvSpPr>
          <p:spPr bwMode="auto">
            <a:xfrm>
              <a:off x="567" y="2387"/>
              <a:ext cx="31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V2</a:t>
              </a:r>
            </a:p>
          </p:txBody>
        </p:sp>
      </p:grp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6804025" y="3933825"/>
            <a:ext cx="1081088" cy="719138"/>
            <a:chOff x="4286" y="2478"/>
            <a:chExt cx="681" cy="453"/>
          </a:xfrm>
        </p:grpSpPr>
        <p:sp>
          <p:nvSpPr>
            <p:cNvPr id="31782" name="AutoShape 24"/>
            <p:cNvSpPr>
              <a:spLocks/>
            </p:cNvSpPr>
            <p:nvPr/>
          </p:nvSpPr>
          <p:spPr bwMode="auto">
            <a:xfrm>
              <a:off x="4286" y="2478"/>
              <a:ext cx="182" cy="453"/>
            </a:xfrm>
            <a:prstGeom prst="rightBrace">
              <a:avLst>
                <a:gd name="adj1" fmla="val 20742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Gill Sans MT" pitchFamily="34" charset="0"/>
              </a:endParaRPr>
            </a:p>
          </p:txBody>
        </p:sp>
        <p:sp>
          <p:nvSpPr>
            <p:cNvPr id="31783" name="Text Box 25"/>
            <p:cNvSpPr txBox="1">
              <a:spLocks noChangeArrowheads="1"/>
            </p:cNvSpPr>
            <p:nvPr/>
          </p:nvSpPr>
          <p:spPr bwMode="auto">
            <a:xfrm>
              <a:off x="4422" y="2614"/>
              <a:ext cx="545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Profit</a:t>
              </a:r>
            </a:p>
          </p:txBody>
        </p:sp>
      </p:grpSp>
      <p:grpSp>
        <p:nvGrpSpPr>
          <p:cNvPr id="9" name="Group 30"/>
          <p:cNvGrpSpPr>
            <a:grpSpLocks/>
          </p:cNvGrpSpPr>
          <p:nvPr/>
        </p:nvGrpSpPr>
        <p:grpSpPr bwMode="auto">
          <a:xfrm>
            <a:off x="3924300" y="1844675"/>
            <a:ext cx="1295400" cy="4759325"/>
            <a:chOff x="2472" y="1162"/>
            <a:chExt cx="816" cy="2998"/>
          </a:xfrm>
        </p:grpSpPr>
        <p:sp>
          <p:nvSpPr>
            <p:cNvPr id="31779" name="Line 27"/>
            <p:cNvSpPr>
              <a:spLocks noChangeShapeType="1"/>
            </p:cNvSpPr>
            <p:nvPr/>
          </p:nvSpPr>
          <p:spPr bwMode="auto">
            <a:xfrm>
              <a:off x="2880" y="1570"/>
              <a:ext cx="0" cy="231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780" name="Text Box 28"/>
            <p:cNvSpPr txBox="1">
              <a:spLocks noChangeArrowheads="1"/>
            </p:cNvSpPr>
            <p:nvPr/>
          </p:nvSpPr>
          <p:spPr bwMode="auto">
            <a:xfrm>
              <a:off x="2472" y="1162"/>
              <a:ext cx="81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>
                  <a:latin typeface="Gill Sans MT" pitchFamily="34" charset="0"/>
                </a:rPr>
                <a:t>Mine Closure</a:t>
              </a:r>
            </a:p>
          </p:txBody>
        </p:sp>
        <p:sp>
          <p:nvSpPr>
            <p:cNvPr id="31781" name="Text Box 29"/>
            <p:cNvSpPr txBox="1">
              <a:spLocks noChangeArrowheads="1"/>
            </p:cNvSpPr>
            <p:nvPr/>
          </p:nvSpPr>
          <p:spPr bwMode="auto">
            <a:xfrm>
              <a:off x="2676" y="3929"/>
              <a:ext cx="40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T1</a:t>
              </a:r>
            </a:p>
          </p:txBody>
        </p:sp>
      </p:grpSp>
      <p:grpSp>
        <p:nvGrpSpPr>
          <p:cNvPr id="10" name="Group 32"/>
          <p:cNvGrpSpPr>
            <a:grpSpLocks/>
          </p:cNvGrpSpPr>
          <p:nvPr/>
        </p:nvGrpSpPr>
        <p:grpSpPr bwMode="auto">
          <a:xfrm>
            <a:off x="1476375" y="1844675"/>
            <a:ext cx="6489700" cy="4298950"/>
            <a:chOff x="930" y="1162"/>
            <a:chExt cx="4088" cy="2708"/>
          </a:xfrm>
        </p:grpSpPr>
        <p:sp>
          <p:nvSpPr>
            <p:cNvPr id="31777" name="Freeform 12"/>
            <p:cNvSpPr>
              <a:spLocks/>
            </p:cNvSpPr>
            <p:nvPr/>
          </p:nvSpPr>
          <p:spPr bwMode="auto">
            <a:xfrm>
              <a:off x="930" y="1385"/>
              <a:ext cx="4088" cy="2485"/>
            </a:xfrm>
            <a:custGeom>
              <a:avLst/>
              <a:gdLst>
                <a:gd name="T0" fmla="*/ 0 w 4088"/>
                <a:gd name="T1" fmla="*/ 2408 h 2485"/>
                <a:gd name="T2" fmla="*/ 1900 w 4088"/>
                <a:gd name="T3" fmla="*/ 2114 h 2485"/>
                <a:gd name="T4" fmla="*/ 3073 w 4088"/>
                <a:gd name="T5" fmla="*/ 185 h 2485"/>
                <a:gd name="T6" fmla="*/ 4088 w 4088"/>
                <a:gd name="T7" fmla="*/ 1005 h 248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088"/>
                <a:gd name="T13" fmla="*/ 0 h 2485"/>
                <a:gd name="T14" fmla="*/ 4088 w 4088"/>
                <a:gd name="T15" fmla="*/ 2485 h 248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088" h="2485">
                  <a:moveTo>
                    <a:pt x="0" y="2408"/>
                  </a:moveTo>
                  <a:cubicBezTo>
                    <a:pt x="317" y="2359"/>
                    <a:pt x="1388" y="2485"/>
                    <a:pt x="1900" y="2114"/>
                  </a:cubicBezTo>
                  <a:cubicBezTo>
                    <a:pt x="2412" y="1743"/>
                    <a:pt x="2708" y="370"/>
                    <a:pt x="3073" y="185"/>
                  </a:cubicBezTo>
                  <a:cubicBezTo>
                    <a:pt x="3438" y="0"/>
                    <a:pt x="3877" y="834"/>
                    <a:pt x="4088" y="1005"/>
                  </a:cubicBezTo>
                </a:path>
              </a:pathLst>
            </a:custGeom>
            <a:noFill/>
            <a:ln w="38100">
              <a:solidFill>
                <a:srgbClr val="33CC33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Gill Sans MT" pitchFamily="34" charset="0"/>
              </a:endParaRPr>
            </a:p>
          </p:txBody>
        </p:sp>
        <p:sp>
          <p:nvSpPr>
            <p:cNvPr id="31778" name="Text Box 31"/>
            <p:cNvSpPr txBox="1">
              <a:spLocks noChangeArrowheads="1"/>
            </p:cNvSpPr>
            <p:nvPr/>
          </p:nvSpPr>
          <p:spPr bwMode="auto">
            <a:xfrm>
              <a:off x="4014" y="1162"/>
              <a:ext cx="953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Remediation Cost</a:t>
              </a:r>
            </a:p>
          </p:txBody>
        </p:sp>
      </p:grpSp>
      <p:grpSp>
        <p:nvGrpSpPr>
          <p:cNvPr id="11" name="Group 36"/>
          <p:cNvGrpSpPr>
            <a:grpSpLocks/>
          </p:cNvGrpSpPr>
          <p:nvPr/>
        </p:nvGrpSpPr>
        <p:grpSpPr bwMode="auto">
          <a:xfrm>
            <a:off x="1403350" y="5445125"/>
            <a:ext cx="6985000" cy="641350"/>
            <a:chOff x="884" y="3430"/>
            <a:chExt cx="4400" cy="404"/>
          </a:xfrm>
        </p:grpSpPr>
        <p:sp>
          <p:nvSpPr>
            <p:cNvPr id="31774" name="AutoShape 33"/>
            <p:cNvSpPr>
              <a:spLocks/>
            </p:cNvSpPr>
            <p:nvPr/>
          </p:nvSpPr>
          <p:spPr bwMode="auto">
            <a:xfrm>
              <a:off x="4286" y="3475"/>
              <a:ext cx="181" cy="318"/>
            </a:xfrm>
            <a:prstGeom prst="rightBrace">
              <a:avLst>
                <a:gd name="adj1" fmla="val 14641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Gill Sans MT" pitchFamily="34" charset="0"/>
              </a:endParaRPr>
            </a:p>
          </p:txBody>
        </p:sp>
        <p:sp>
          <p:nvSpPr>
            <p:cNvPr id="31775" name="Text Box 34"/>
            <p:cNvSpPr txBox="1">
              <a:spLocks noChangeArrowheads="1"/>
            </p:cNvSpPr>
            <p:nvPr/>
          </p:nvSpPr>
          <p:spPr bwMode="auto">
            <a:xfrm>
              <a:off x="4468" y="3430"/>
              <a:ext cx="81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Magnitude at Closure</a:t>
              </a:r>
            </a:p>
          </p:txBody>
        </p:sp>
        <p:sp>
          <p:nvSpPr>
            <p:cNvPr id="31776" name="Line 35"/>
            <p:cNvSpPr>
              <a:spLocks noChangeShapeType="1"/>
            </p:cNvSpPr>
            <p:nvPr/>
          </p:nvSpPr>
          <p:spPr bwMode="auto">
            <a:xfrm flipV="1">
              <a:off x="884" y="3430"/>
              <a:ext cx="3357" cy="0"/>
            </a:xfrm>
            <a:prstGeom prst="line">
              <a:avLst/>
            </a:prstGeom>
            <a:noFill/>
            <a:ln w="38100">
              <a:solidFill>
                <a:srgbClr val="33CC33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39"/>
          <p:cNvGrpSpPr>
            <a:grpSpLocks/>
          </p:cNvGrpSpPr>
          <p:nvPr/>
        </p:nvGrpSpPr>
        <p:grpSpPr bwMode="auto">
          <a:xfrm>
            <a:off x="6227763" y="2492375"/>
            <a:ext cx="576262" cy="4111625"/>
            <a:chOff x="3923" y="1570"/>
            <a:chExt cx="363" cy="2590"/>
          </a:xfrm>
        </p:grpSpPr>
        <p:sp>
          <p:nvSpPr>
            <p:cNvPr id="31772" name="Line 37"/>
            <p:cNvSpPr>
              <a:spLocks noChangeShapeType="1"/>
            </p:cNvSpPr>
            <p:nvPr/>
          </p:nvSpPr>
          <p:spPr bwMode="auto">
            <a:xfrm>
              <a:off x="4105" y="1570"/>
              <a:ext cx="0" cy="231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773" name="Text Box 38"/>
            <p:cNvSpPr txBox="1">
              <a:spLocks noChangeArrowheads="1"/>
            </p:cNvSpPr>
            <p:nvPr/>
          </p:nvSpPr>
          <p:spPr bwMode="auto">
            <a:xfrm>
              <a:off x="3923" y="3929"/>
              <a:ext cx="36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T2</a:t>
              </a:r>
            </a:p>
          </p:txBody>
        </p:sp>
      </p:grpSp>
      <p:sp>
        <p:nvSpPr>
          <p:cNvPr id="68648" name="Line 40"/>
          <p:cNvSpPr>
            <a:spLocks noChangeShapeType="1"/>
          </p:cNvSpPr>
          <p:nvPr/>
        </p:nvSpPr>
        <p:spPr bwMode="auto">
          <a:xfrm flipV="1">
            <a:off x="1403350" y="2420938"/>
            <a:ext cx="6048375" cy="0"/>
          </a:xfrm>
          <a:prstGeom prst="line">
            <a:avLst/>
          </a:prstGeom>
          <a:noFill/>
          <a:ln w="38100">
            <a:solidFill>
              <a:srgbClr val="FF33CC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13" name="Group 43"/>
          <p:cNvGrpSpPr>
            <a:grpSpLocks/>
          </p:cNvGrpSpPr>
          <p:nvPr/>
        </p:nvGrpSpPr>
        <p:grpSpPr bwMode="auto">
          <a:xfrm>
            <a:off x="7451725" y="2420938"/>
            <a:ext cx="1692275" cy="1439862"/>
            <a:chOff x="4694" y="1525"/>
            <a:chExt cx="1066" cy="907"/>
          </a:xfrm>
        </p:grpSpPr>
        <p:sp>
          <p:nvSpPr>
            <p:cNvPr id="31770" name="AutoShape 41"/>
            <p:cNvSpPr>
              <a:spLocks/>
            </p:cNvSpPr>
            <p:nvPr/>
          </p:nvSpPr>
          <p:spPr bwMode="auto">
            <a:xfrm>
              <a:off x="4694" y="1525"/>
              <a:ext cx="181" cy="907"/>
            </a:xfrm>
            <a:prstGeom prst="rightBrace">
              <a:avLst>
                <a:gd name="adj1" fmla="val 41759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Gill Sans MT" pitchFamily="34" charset="0"/>
              </a:endParaRPr>
            </a:p>
          </p:txBody>
        </p:sp>
        <p:sp>
          <p:nvSpPr>
            <p:cNvPr id="31771" name="Text Box 42"/>
            <p:cNvSpPr txBox="1">
              <a:spLocks noChangeArrowheads="1"/>
            </p:cNvSpPr>
            <p:nvPr/>
          </p:nvSpPr>
          <p:spPr bwMode="auto">
            <a:xfrm>
              <a:off x="4785" y="1756"/>
              <a:ext cx="975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Externalized Costs</a:t>
              </a:r>
            </a:p>
          </p:txBody>
        </p:sp>
      </p:grpSp>
      <p:sp>
        <p:nvSpPr>
          <p:cNvPr id="31760" name="Text Box 44"/>
          <p:cNvSpPr txBox="1">
            <a:spLocks noChangeArrowheads="1"/>
          </p:cNvSpPr>
          <p:nvPr/>
        </p:nvSpPr>
        <p:spPr bwMode="auto">
          <a:xfrm>
            <a:off x="468313" y="6453188"/>
            <a:ext cx="2159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Gill Sans MT" pitchFamily="34" charset="0"/>
                <a:cs typeface="Arial" pitchFamily="34" charset="0"/>
              </a:rPr>
              <a:t>© Adler </a:t>
            </a:r>
            <a:r>
              <a:rPr lang="en-US" i="1">
                <a:latin typeface="Gill Sans MT" pitchFamily="34" charset="0"/>
                <a:cs typeface="Arial" pitchFamily="34" charset="0"/>
              </a:rPr>
              <a:t>et al.,</a:t>
            </a:r>
            <a:r>
              <a:rPr lang="en-US">
                <a:latin typeface="Gill Sans MT" pitchFamily="34" charset="0"/>
                <a:cs typeface="Arial" pitchFamily="34" charset="0"/>
              </a:rPr>
              <a:t> 2007</a:t>
            </a:r>
          </a:p>
        </p:txBody>
      </p:sp>
      <p:grpSp>
        <p:nvGrpSpPr>
          <p:cNvPr id="14" name="Group 48"/>
          <p:cNvGrpSpPr>
            <a:grpSpLocks/>
          </p:cNvGrpSpPr>
          <p:nvPr/>
        </p:nvGrpSpPr>
        <p:grpSpPr bwMode="auto">
          <a:xfrm>
            <a:off x="6516688" y="3644900"/>
            <a:ext cx="2374900" cy="1865313"/>
            <a:chOff x="4105" y="2296"/>
            <a:chExt cx="1496" cy="1175"/>
          </a:xfrm>
        </p:grpSpPr>
        <p:sp>
          <p:nvSpPr>
            <p:cNvPr id="31768" name="Oval 46"/>
            <p:cNvSpPr>
              <a:spLocks noChangeArrowheads="1"/>
            </p:cNvSpPr>
            <p:nvPr/>
          </p:nvSpPr>
          <p:spPr bwMode="auto">
            <a:xfrm>
              <a:off x="4105" y="2296"/>
              <a:ext cx="952" cy="862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Gill Sans MT" pitchFamily="34" charset="0"/>
              </a:endParaRPr>
            </a:p>
          </p:txBody>
        </p:sp>
        <p:sp>
          <p:nvSpPr>
            <p:cNvPr id="31769" name="Text Box 47"/>
            <p:cNvSpPr txBox="1">
              <a:spLocks noChangeArrowheads="1"/>
            </p:cNvSpPr>
            <p:nvPr/>
          </p:nvSpPr>
          <p:spPr bwMode="auto">
            <a:xfrm>
              <a:off x="4694" y="3067"/>
              <a:ext cx="907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Balance Sheet Items</a:t>
              </a:r>
            </a:p>
          </p:txBody>
        </p:sp>
      </p:grpSp>
      <p:grpSp>
        <p:nvGrpSpPr>
          <p:cNvPr id="15" name="Group 54"/>
          <p:cNvGrpSpPr>
            <a:grpSpLocks/>
          </p:cNvGrpSpPr>
          <p:nvPr/>
        </p:nvGrpSpPr>
        <p:grpSpPr bwMode="auto">
          <a:xfrm>
            <a:off x="7019925" y="1125538"/>
            <a:ext cx="2124075" cy="5040312"/>
            <a:chOff x="4422" y="709"/>
            <a:chExt cx="1338" cy="3175"/>
          </a:xfrm>
        </p:grpSpPr>
        <p:sp>
          <p:nvSpPr>
            <p:cNvPr id="31763" name="Oval 49"/>
            <p:cNvSpPr>
              <a:spLocks noChangeArrowheads="1"/>
            </p:cNvSpPr>
            <p:nvPr/>
          </p:nvSpPr>
          <p:spPr bwMode="auto">
            <a:xfrm>
              <a:off x="4649" y="1480"/>
              <a:ext cx="1111" cy="998"/>
            </a:xfrm>
            <a:prstGeom prst="ellipse">
              <a:avLst/>
            </a:prstGeom>
            <a:noFill/>
            <a:ln w="3810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Gill Sans MT" pitchFamily="34" charset="0"/>
              </a:endParaRPr>
            </a:p>
          </p:txBody>
        </p:sp>
        <p:sp>
          <p:nvSpPr>
            <p:cNvPr id="31764" name="Oval 50"/>
            <p:cNvSpPr>
              <a:spLocks noChangeArrowheads="1"/>
            </p:cNvSpPr>
            <p:nvPr/>
          </p:nvSpPr>
          <p:spPr bwMode="auto">
            <a:xfrm>
              <a:off x="4422" y="3385"/>
              <a:ext cx="907" cy="499"/>
            </a:xfrm>
            <a:prstGeom prst="ellipse">
              <a:avLst/>
            </a:prstGeom>
            <a:noFill/>
            <a:ln w="3810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Gill Sans MT" pitchFamily="34" charset="0"/>
              </a:endParaRPr>
            </a:p>
          </p:txBody>
        </p:sp>
        <p:sp>
          <p:nvSpPr>
            <p:cNvPr id="31765" name="Text Box 51"/>
            <p:cNvSpPr txBox="1">
              <a:spLocks noChangeArrowheads="1"/>
            </p:cNvSpPr>
            <p:nvPr/>
          </p:nvSpPr>
          <p:spPr bwMode="auto">
            <a:xfrm>
              <a:off x="4807" y="709"/>
              <a:ext cx="953" cy="428"/>
            </a:xfrm>
            <a:prstGeom prst="rect">
              <a:avLst/>
            </a:prstGeom>
            <a:noFill/>
            <a:ln w="38100">
              <a:solidFill>
                <a:srgbClr val="33CC33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>
                  <a:latin typeface="Gill Sans MT" pitchFamily="34" charset="0"/>
                </a:rPr>
                <a:t>Off-Balance Sheet Items</a:t>
              </a:r>
            </a:p>
          </p:txBody>
        </p:sp>
        <p:sp>
          <p:nvSpPr>
            <p:cNvPr id="31766" name="Line 52"/>
            <p:cNvSpPr>
              <a:spLocks noChangeShapeType="1"/>
            </p:cNvSpPr>
            <p:nvPr/>
          </p:nvSpPr>
          <p:spPr bwMode="auto">
            <a:xfrm flipH="1">
              <a:off x="4921" y="1117"/>
              <a:ext cx="272" cy="2222"/>
            </a:xfrm>
            <a:prstGeom prst="line">
              <a:avLst/>
            </a:prstGeom>
            <a:noFill/>
            <a:ln w="38100">
              <a:solidFill>
                <a:srgbClr val="33CC33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767" name="Line 53"/>
            <p:cNvSpPr>
              <a:spLocks noChangeShapeType="1"/>
            </p:cNvSpPr>
            <p:nvPr/>
          </p:nvSpPr>
          <p:spPr bwMode="auto">
            <a:xfrm>
              <a:off x="5420" y="1162"/>
              <a:ext cx="45" cy="363"/>
            </a:xfrm>
            <a:prstGeom prst="line">
              <a:avLst/>
            </a:prstGeom>
            <a:noFill/>
            <a:ln w="38100">
              <a:solidFill>
                <a:srgbClr val="33CC33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8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8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48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we were left to deal with by our fathers...</a:t>
            </a:r>
            <a:endParaRPr lang="en-GB" dirty="0"/>
          </a:p>
        </p:txBody>
      </p:sp>
      <p:pic>
        <p:nvPicPr>
          <p:cNvPr id="6" name="Content Placeholder 5" descr="20100810_04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84018" y="1500188"/>
            <a:ext cx="7175964" cy="4786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will we leave our children to deal with...?</a:t>
            </a:r>
            <a:endParaRPr lang="en-GB" dirty="0"/>
          </a:p>
        </p:txBody>
      </p:sp>
      <p:pic>
        <p:nvPicPr>
          <p:cNvPr id="5" name="Content Placeholder 4" descr="20100810_04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84018" y="1500188"/>
            <a:ext cx="7175964" cy="4786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care for human life and happiness, and not their destruction, is the first and only legitimate object of every good government </a:t>
            </a:r>
          </a:p>
          <a:p>
            <a:r>
              <a:rPr lang="en-US" dirty="0" smtClean="0"/>
              <a:t>~Thomas Jefferson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142875"/>
            <a:ext cx="8715375" cy="1143000"/>
          </a:xfrm>
        </p:spPr>
        <p:txBody>
          <a:bodyPr/>
          <a:lstStyle/>
          <a:p>
            <a:pPr eaLnBrk="1" hangingPunct="1"/>
            <a:r>
              <a:rPr lang="en-GB" dirty="0" smtClean="0">
                <a:ln>
                  <a:noFill/>
                </a:ln>
              </a:rPr>
              <a:t>...</a:t>
            </a:r>
          </a:p>
        </p:txBody>
      </p:sp>
      <p:pic>
        <p:nvPicPr>
          <p:cNvPr id="39939" name="Picture 2" descr="Cover-Page-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677" t="43832" r="3444" b="13910"/>
          <a:stretch>
            <a:fillRect/>
          </a:stretch>
        </p:blipFill>
        <p:spPr>
          <a:xfrm>
            <a:off x="0" y="1428750"/>
            <a:ext cx="9144000" cy="5429250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BSS Presentation Template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CBSS Presentation Template</Template>
  <TotalTime>6922</TotalTime>
  <Words>4014</Words>
  <Application>Microsoft Office PowerPoint</Application>
  <PresentationFormat>On-screen Show (4:3)</PresentationFormat>
  <Paragraphs>646</Paragraphs>
  <Slides>110</Slides>
  <Notes>11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110</vt:i4>
      </vt:variant>
    </vt:vector>
  </HeadingPairs>
  <TitlesOfParts>
    <vt:vector size="115" baseType="lpstr">
      <vt:lpstr>CBSS Presentation Template</vt:lpstr>
      <vt:lpstr>Adobe PhotoDeluxe Business Edition Image</vt:lpstr>
      <vt:lpstr>CorelDRAW</vt:lpstr>
      <vt:lpstr>CorelPhotoPaint.Image.8</vt:lpstr>
      <vt:lpstr>Photo Editor Photo</vt:lpstr>
      <vt:lpstr>Could it be Fracking Sustainable...?? </vt:lpstr>
      <vt:lpstr>Slide 2</vt:lpstr>
      <vt:lpstr>Introduction</vt:lpstr>
      <vt:lpstr>What are we talking about?</vt:lpstr>
      <vt:lpstr>What is groundwater??</vt:lpstr>
      <vt:lpstr>Slide 6</vt:lpstr>
      <vt:lpstr>Only planet with water present in all its forms – basis for life on Earth</vt:lpstr>
      <vt:lpstr>Fresh water of the hydrosphere</vt:lpstr>
      <vt:lpstr>Slide 9</vt:lpstr>
      <vt:lpstr>Slide 10</vt:lpstr>
      <vt:lpstr>Origin of springs and groundwater:</vt:lpstr>
      <vt:lpstr>Basic Hydrological Unit</vt:lpstr>
      <vt:lpstr>What is groundwater?</vt:lpstr>
      <vt:lpstr>What is Groundwater?</vt:lpstr>
      <vt:lpstr>Relationships between surface, ground and atmospheric water</vt:lpstr>
      <vt:lpstr>Relationship between groundwater and surface water</vt:lpstr>
      <vt:lpstr>Slide 17</vt:lpstr>
      <vt:lpstr> Relationship between groundwater and surface water </vt:lpstr>
      <vt:lpstr>Importance of Groundwater</vt:lpstr>
      <vt:lpstr>Slide 20</vt:lpstr>
      <vt:lpstr>Slide 21</vt:lpstr>
      <vt:lpstr>Setting</vt:lpstr>
      <vt:lpstr>Importance of groundwater</vt:lpstr>
      <vt:lpstr>Groundwater Quality</vt:lpstr>
      <vt:lpstr>Geohydrological terminology</vt:lpstr>
      <vt:lpstr>Groundwater Terminology</vt:lpstr>
      <vt:lpstr>Sub-surface water entails</vt:lpstr>
      <vt:lpstr>The water table</vt:lpstr>
      <vt:lpstr>What is an Aquifer?</vt:lpstr>
      <vt:lpstr>What is an Aquifer?</vt:lpstr>
      <vt:lpstr>Aquifers main functions </vt:lpstr>
      <vt:lpstr>Groundwater characteristics </vt:lpstr>
      <vt:lpstr>Different hydrogeological environments</vt:lpstr>
      <vt:lpstr>Permeability, aquitards, and aquifers</vt:lpstr>
      <vt:lpstr>Aquifer Types</vt:lpstr>
      <vt:lpstr>Recharge</vt:lpstr>
      <vt:lpstr>Groundwater recharge </vt:lpstr>
      <vt:lpstr>Recharge rates</vt:lpstr>
      <vt:lpstr>Groundwater recharge</vt:lpstr>
      <vt:lpstr>Groundwater recharge </vt:lpstr>
      <vt:lpstr>Residence times</vt:lpstr>
      <vt:lpstr>Residence Times</vt:lpstr>
      <vt:lpstr>Groundwater  </vt:lpstr>
      <vt:lpstr>Groundwater…the “hidden” resource</vt:lpstr>
      <vt:lpstr>The world’s largest aquifer systems</vt:lpstr>
      <vt:lpstr>Transboundary aquifers</vt:lpstr>
      <vt:lpstr>Importance of Groundwater for South Africa</vt:lpstr>
      <vt:lpstr>MEAN  ANNUAL  RAINFALL</vt:lpstr>
      <vt:lpstr>Slide 49</vt:lpstr>
      <vt:lpstr>Slide 50</vt:lpstr>
      <vt:lpstr>South Africa</vt:lpstr>
      <vt:lpstr>Ground Water Resources</vt:lpstr>
      <vt:lpstr>GW Component of Baseflow</vt:lpstr>
      <vt:lpstr>Ground water usage in SA</vt:lpstr>
      <vt:lpstr>Groundwater Regions</vt:lpstr>
      <vt:lpstr>Karoo Supergroup</vt:lpstr>
      <vt:lpstr>What are the principles to consider in the management of human activities on groundwater resources?</vt:lpstr>
      <vt:lpstr>Constitution of the RSA –  Section 24</vt:lpstr>
      <vt:lpstr>Constitution of the RSA –  Section 22</vt:lpstr>
      <vt:lpstr>Hierarchy of South African Environmental Legislation</vt:lpstr>
      <vt:lpstr>Framework Legislation, Policy and Strategy</vt:lpstr>
      <vt:lpstr>National Environmental Management Act 107 of 1998 (NEMA)</vt:lpstr>
      <vt:lpstr>Some Specific Principles for Sustainable IEM in NEMA s2</vt:lpstr>
      <vt:lpstr>Slide 64</vt:lpstr>
      <vt:lpstr>The Polluter Pays</vt:lpstr>
      <vt:lpstr>The Principle of Carrying Capacity</vt:lpstr>
      <vt:lpstr>Development and use within Carrying Capacity limits</vt:lpstr>
      <vt:lpstr>Precautionary Approach Principle </vt:lpstr>
      <vt:lpstr>“Risk-Averse and Cautious”</vt:lpstr>
      <vt:lpstr>Precautionary Principle</vt:lpstr>
      <vt:lpstr>Precautionary Principle and Uncertainty</vt:lpstr>
      <vt:lpstr>What is the fracking fuss all about...?</vt:lpstr>
      <vt:lpstr>Conventional extraction of oil and gas</vt:lpstr>
      <vt:lpstr>Conventional extraction of oil and gas</vt:lpstr>
      <vt:lpstr>Conventional Fracking</vt:lpstr>
      <vt:lpstr>Since early 2000:  Horizontal Drilling</vt:lpstr>
      <vt:lpstr>Horisontal fracking</vt:lpstr>
      <vt:lpstr>Slide 78</vt:lpstr>
      <vt:lpstr>Slide 79</vt:lpstr>
      <vt:lpstr>Difference between conventional and horisontal fracking</vt:lpstr>
      <vt:lpstr>~10 – 30 million litres of water mixed with fracking fluid per well</vt:lpstr>
      <vt:lpstr>‘Fracking Fluid’</vt:lpstr>
      <vt:lpstr>Fracking Fluid impacts</vt:lpstr>
      <vt:lpstr>Some fracking chemicals</vt:lpstr>
      <vt:lpstr>Slide 85</vt:lpstr>
      <vt:lpstr>Slide 86</vt:lpstr>
      <vt:lpstr>Shalegas extraction</vt:lpstr>
      <vt:lpstr>Fracking Fluid Dam</vt:lpstr>
      <vt:lpstr>Fracking Fluid Dam Failure</vt:lpstr>
      <vt:lpstr>Incidental release of methane</vt:lpstr>
      <vt:lpstr>Methane in groundwater</vt:lpstr>
      <vt:lpstr>Slide 92</vt:lpstr>
      <vt:lpstr>The Geology of South Africa</vt:lpstr>
      <vt:lpstr>Karoo and Cape Supergroups</vt:lpstr>
      <vt:lpstr>Unconsolidated sedimentary environments</vt:lpstr>
      <vt:lpstr>Consolidated sedimentary environments</vt:lpstr>
      <vt:lpstr>What are the issues....?</vt:lpstr>
      <vt:lpstr>Fracking:  Economic Implications</vt:lpstr>
      <vt:lpstr>The hot issues:</vt:lpstr>
      <vt:lpstr>The hot issues:</vt:lpstr>
      <vt:lpstr>The hot issues:</vt:lpstr>
      <vt:lpstr>The hot issues:</vt:lpstr>
      <vt:lpstr>Water for food or for oil...?</vt:lpstr>
      <vt:lpstr>Conclusions</vt:lpstr>
      <vt:lpstr>The sins of our fathers.....</vt:lpstr>
      <vt:lpstr>Externalization of Costs Model</vt:lpstr>
      <vt:lpstr>What we were left to deal with by our fathers...</vt:lpstr>
      <vt:lpstr>What will we leave our children to deal with...?</vt:lpstr>
      <vt:lpstr>Slide 109</vt:lpstr>
      <vt:lpstr>...</vt:lpstr>
    </vt:vector>
  </TitlesOfParts>
  <Company>CBSS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Carin Bosman</dc:creator>
  <cp:lastModifiedBy>Carin Bosman</cp:lastModifiedBy>
  <cp:revision>274</cp:revision>
  <dcterms:created xsi:type="dcterms:W3CDTF">2008-08-03T22:25:25Z</dcterms:created>
  <dcterms:modified xsi:type="dcterms:W3CDTF">2011-07-06T08:02:09Z</dcterms:modified>
</cp:coreProperties>
</file>