
<file path=[Content_Types].xml><?xml version="1.0" encoding="utf-8"?>
<Types xmlns="http://schemas.openxmlformats.org/package/2006/content-types">
  <Override PartName="/ppt/tableStyles.xml" ContentType="application/vnd.openxmlformats-officedocument.presentationml.tableStyles+xml"/>
  <Override PartName="/ppt/theme/themeOverride1.xml" ContentType="application/vnd.openxmlformats-officedocument.themeOverride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0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15.xml" ContentType="application/vnd.openxmlformats-officedocument.presentationml.slide+xml"/>
  <Override PartName="/ppt/notesSlides/notesSlide4.xml" ContentType="application/vnd.openxmlformats-officedocument.presentationml.notesSlide+xml"/>
  <Override PartName="/ppt/theme/theme6.xml" ContentType="application/vnd.openxmlformats-officedocument.them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0.xml" ContentType="application/vnd.openxmlformats-officedocument.presentationml.slide+xml"/>
  <Override PartName="/ppt/slides/slide27.xml" ContentType="application/vnd.openxmlformats-officedocument.presentationml.slide+xml"/>
  <Override PartName="/ppt/theme/theme1.xml" ContentType="application/vnd.openxmlformats-officedocument.theme+xml"/>
  <Default Extension="rels" ContentType="application/vnd.openxmlformats-package.relationships+xml"/>
  <Override PartName="/ppt/slideLayouts/slideLayout14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22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8.xml" ContentType="application/vnd.openxmlformats-officedocument.theme+xml"/>
  <Override PartName="/ppt/slideMasters/slideMaster3.xml" ContentType="application/vnd.openxmlformats-officedocument.presentationml.slideMaster+xml"/>
  <Default Extension="jpeg" ContentType="image/jpeg"/>
  <Override PartName="/ppt/slides/slide12.xml" ContentType="application/vnd.openxmlformats-officedocument.presentationml.slide+xml"/>
  <Override PartName="/ppt/notesSlides/notesSlide1.xml" ContentType="application/vnd.openxmlformats-officedocument.presentationml.notesSlide+xml"/>
  <Override PartName="/ppt/theme/theme3.xml" ContentType="application/vnd.openxmlformats-officedocument.theme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4.xml" ContentType="application/vnd.openxmlformats-officedocument.presentationml.slide+xml"/>
  <Override PartName="/ppt/charts/chart1.xml" ContentType="application/vnd.openxmlformats-officedocument.drawingml.chart+xml"/>
  <Override PartName="/ppt/slideLayouts/slideLayout11.xml" ContentType="application/vnd.openxmlformats-officedocument.presentationml.slideLayout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Default Extension="xml" ContentType="application/xml"/>
  <Override PartName="/ppt/slideMasters/slideMaster5.xml" ContentType="application/vnd.openxmlformats-officedocument.presentationml.slideMaster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ppt/notesSlides/notesSlide3.xml" ContentType="application/vnd.openxmlformats-officedocument.presentationml.notesSlide+xml"/>
  <Override PartName="/ppt/theme/theme5.xml" ContentType="application/vnd.openxmlformats-officedocument.theme+xml"/>
  <Override PartName="/ppt/slides/slide26.xml" ContentType="application/vnd.openxmlformats-officedocument.presentationml.slide+xml"/>
  <Override PartName="/ppt/slideLayouts/slideLayout13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1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Default Extension="bin" ContentType="application/vnd.openxmlformats-officedocument.presentationml.printerSettings"/>
  <Override PartName="/ppt/slideMasters/slideMaster2.xml" ContentType="application/vnd.openxmlformats-officedocument.presentationml.slideMaster+xml"/>
  <Override PartName="/ppt/theme/theme7.xml" ContentType="application/vnd.openxmlformats-officedocument.theme+xml"/>
  <Override PartName="/ppt/slides/slide11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2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9.xml" ContentType="application/vnd.openxmlformats-officedocument.theme+xml"/>
  <Override PartName="/ppt/slideMasters/slideMaster4.xml" ContentType="application/vnd.openxmlformats-officedocument.presentationml.slideMaster+xml"/>
  <Override PartName="/ppt/slides/slide13.xml" ContentType="application/vnd.openxmlformats-officedocument.presentationml.slide+xml"/>
  <Override PartName="/ppt/notesSlides/notesSlide2.xml" ContentType="application/vnd.openxmlformats-officedocument.presentationml.notesSlide+xml"/>
  <Override PartName="/ppt/theme/theme4.xml" ContentType="application/vnd.openxmlformats-officedocument.theme+xml"/>
  <Default Extension="xlsx" ContentType="application/vnd.openxmlformats-officedocument.spreadsheetml.sheet"/>
  <Override PartName="/docProps/app.xml" ContentType="application/vnd.openxmlformats-officedocument.extended-properties+xml"/>
  <Override PartName="/ppt/slides/slide25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50" r:id="rId1"/>
    <p:sldMasterId id="2147483746" r:id="rId2"/>
    <p:sldMasterId id="2147483853" r:id="rId3"/>
    <p:sldMasterId id="2147484292" r:id="rId4"/>
    <p:sldMasterId id="2147483848" r:id="rId5"/>
    <p:sldMasterId id="2147483758" r:id="rId6"/>
    <p:sldMasterId id="2147483782" r:id="rId7"/>
  </p:sldMasterIdLst>
  <p:notesMasterIdLst>
    <p:notesMasterId r:id="rId36"/>
  </p:notesMasterIdLst>
  <p:handoutMasterIdLst>
    <p:handoutMasterId r:id="rId37"/>
  </p:handoutMasterIdLst>
  <p:sldIdLst>
    <p:sldId id="291" r:id="rId8"/>
    <p:sldId id="354" r:id="rId9"/>
    <p:sldId id="355" r:id="rId10"/>
    <p:sldId id="324" r:id="rId11"/>
    <p:sldId id="356" r:id="rId12"/>
    <p:sldId id="360" r:id="rId13"/>
    <p:sldId id="320" r:id="rId14"/>
    <p:sldId id="361" r:id="rId15"/>
    <p:sldId id="363" r:id="rId16"/>
    <p:sldId id="322" r:id="rId17"/>
    <p:sldId id="323" r:id="rId18"/>
    <p:sldId id="359" r:id="rId19"/>
    <p:sldId id="362" r:id="rId20"/>
    <p:sldId id="329" r:id="rId21"/>
    <p:sldId id="332" r:id="rId22"/>
    <p:sldId id="334" r:id="rId23"/>
    <p:sldId id="337" r:id="rId24"/>
    <p:sldId id="357" r:id="rId25"/>
    <p:sldId id="309" r:id="rId26"/>
    <p:sldId id="338" r:id="rId27"/>
    <p:sldId id="340" r:id="rId28"/>
    <p:sldId id="339" r:id="rId29"/>
    <p:sldId id="358" r:id="rId30"/>
    <p:sldId id="341" r:id="rId31"/>
    <p:sldId id="342" r:id="rId32"/>
    <p:sldId id="315" r:id="rId33"/>
    <p:sldId id="349" r:id="rId34"/>
    <p:sldId id="350" r:id="rId35"/>
  </p:sldIdLst>
  <p:sldSz cx="13166725" cy="896143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6321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126435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8965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252871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3160898" algn="l" defTabSz="1264359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3793078" algn="l" defTabSz="1264359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4425257" algn="l" defTabSz="1264359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5057437" algn="l" defTabSz="1264359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8DC63F"/>
    <a:srgbClr val="007932"/>
    <a:srgbClr val="FAA61A"/>
    <a:srgbClr val="FDBC5F"/>
    <a:srgbClr val="B7DA9B"/>
    <a:srgbClr val="004F20"/>
    <a:srgbClr val="F3F2E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2425" autoAdjust="0"/>
    <p:restoredTop sz="94787" autoAdjust="0"/>
  </p:normalViewPr>
  <p:slideViewPr>
    <p:cSldViewPr>
      <p:cViewPr varScale="1">
        <p:scale>
          <a:sx n="101" d="100"/>
          <a:sy n="101" d="100"/>
        </p:scale>
        <p:origin x="-672" y="-120"/>
      </p:cViewPr>
      <p:guideLst>
        <p:guide orient="horz" pos="2823"/>
        <p:guide pos="41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19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8" Type="http://schemas.openxmlformats.org/officeDocument/2006/relationships/printerSettings" Target="printerSettings/printerSettings1.bin"/><Relationship Id="rId39" Type="http://schemas.openxmlformats.org/officeDocument/2006/relationships/presProps" Target="presProps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19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8" Type="http://schemas.openxmlformats.org/officeDocument/2006/relationships/slide" Target="slides/slide11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notesMaster" Target="notesMasters/notesMaster1.xml"/><Relationship Id="rId37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0.462267692995775"/>
          <c:y val="0.0238759666604684"/>
          <c:w val="0.498462742605605"/>
          <c:h val="0.831505301406768"/>
        </c:manualLayout>
      </c:layout>
      <c:barChart>
        <c:barDir val="bar"/>
        <c:grouping val="stacked"/>
        <c:ser>
          <c:idx val="0"/>
          <c:order val="0"/>
          <c:tx>
            <c:strRef>
              <c:f>MATRIX!$C$68</c:f>
              <c:strCache>
                <c:ptCount val="1"/>
                <c:pt idx="0">
                  <c:v>Very Concerned</c:v>
                </c:pt>
              </c:strCache>
            </c:strRef>
          </c:tx>
          <c:spPr>
            <a:solidFill>
              <a:srgbClr val="C00000"/>
            </a:solidFill>
          </c:spPr>
          <c:dLbls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Val val="1"/>
          </c:dLbls>
          <c:cat>
            <c:strRef>
              <c:f>MATRIX!$B$69:$B$75</c:f>
              <c:strCache>
                <c:ptCount val="7"/>
                <c:pt idx="0">
                  <c:v>Outdoor recreation</c:v>
                </c:pt>
                <c:pt idx="1">
                  <c:v>Jobs &amp; economic development</c:v>
                </c:pt>
                <c:pt idx="2">
                  <c:v>Your community’s access to drinking water</c:v>
                </c:pt>
                <c:pt idx="3">
                  <c:v>Food  &amp; agricultural production</c:v>
                </c:pt>
                <c:pt idx="4">
                  <c:v>Conflicts over access to water  </c:v>
                </c:pt>
                <c:pt idx="5">
                  <c:v>Aquifer/groundwater water levels</c:v>
                </c:pt>
                <c:pt idx="6">
                  <c:v>Habitats for aquatic life like salmon &amp; trout</c:v>
                </c:pt>
              </c:strCache>
            </c:strRef>
          </c:cat>
          <c:val>
            <c:numRef>
              <c:f>MATRIX!$C$69:$C$75</c:f>
              <c:numCache>
                <c:formatCode>General</c:formatCode>
                <c:ptCount val="7"/>
                <c:pt idx="0">
                  <c:v>11.0</c:v>
                </c:pt>
                <c:pt idx="1">
                  <c:v>21.0</c:v>
                </c:pt>
                <c:pt idx="2">
                  <c:v>24.0</c:v>
                </c:pt>
                <c:pt idx="3">
                  <c:v>29.0</c:v>
                </c:pt>
                <c:pt idx="4">
                  <c:v>31.0</c:v>
                </c:pt>
                <c:pt idx="5">
                  <c:v>38.0</c:v>
                </c:pt>
                <c:pt idx="6">
                  <c:v>54.0</c:v>
                </c:pt>
              </c:numCache>
            </c:numRef>
          </c:val>
        </c:ser>
        <c:ser>
          <c:idx val="1"/>
          <c:order val="1"/>
          <c:tx>
            <c:strRef>
              <c:f>MATRIX!$D$68</c:f>
              <c:strCache>
                <c:ptCount val="1"/>
                <c:pt idx="0">
                  <c:v>Somewhat Concerned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</c:spPr>
          <c:dLbls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Val val="1"/>
          </c:dLbls>
          <c:cat>
            <c:strRef>
              <c:f>MATRIX!$B$69:$B$75</c:f>
              <c:strCache>
                <c:ptCount val="7"/>
                <c:pt idx="0">
                  <c:v>Outdoor recreation</c:v>
                </c:pt>
                <c:pt idx="1">
                  <c:v>Jobs &amp; economic development</c:v>
                </c:pt>
                <c:pt idx="2">
                  <c:v>Your community’s access to drinking water</c:v>
                </c:pt>
                <c:pt idx="3">
                  <c:v>Food  &amp; agricultural production</c:v>
                </c:pt>
                <c:pt idx="4">
                  <c:v>Conflicts over access to water  </c:v>
                </c:pt>
                <c:pt idx="5">
                  <c:v>Aquifer/groundwater water levels</c:v>
                </c:pt>
                <c:pt idx="6">
                  <c:v>Habitats for aquatic life like salmon &amp; trout</c:v>
                </c:pt>
              </c:strCache>
            </c:strRef>
          </c:cat>
          <c:val>
            <c:numRef>
              <c:f>MATRIX!$D$69:$D$75</c:f>
              <c:numCache>
                <c:formatCode>General</c:formatCode>
                <c:ptCount val="7"/>
                <c:pt idx="0">
                  <c:v>31.0</c:v>
                </c:pt>
                <c:pt idx="1">
                  <c:v>41.0</c:v>
                </c:pt>
                <c:pt idx="2">
                  <c:v>38.0</c:v>
                </c:pt>
                <c:pt idx="3">
                  <c:v>43.0</c:v>
                </c:pt>
                <c:pt idx="4">
                  <c:v>41.0</c:v>
                </c:pt>
                <c:pt idx="5">
                  <c:v>38.0</c:v>
                </c:pt>
                <c:pt idx="6">
                  <c:v>33.0</c:v>
                </c:pt>
              </c:numCache>
            </c:numRef>
          </c:val>
        </c:ser>
        <c:ser>
          <c:idx val="2"/>
          <c:order val="2"/>
          <c:tx>
            <c:strRef>
              <c:f>MATRIX!$E$68</c:f>
              <c:strCache>
                <c:ptCount val="1"/>
                <c:pt idx="0">
                  <c:v>Not Very Concerned</c:v>
                </c:pt>
              </c:strCache>
            </c:strRef>
          </c:tx>
          <c:dLbls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Val val="1"/>
          </c:dLbls>
          <c:cat>
            <c:strRef>
              <c:f>MATRIX!$B$69:$B$75</c:f>
              <c:strCache>
                <c:ptCount val="7"/>
                <c:pt idx="0">
                  <c:v>Outdoor recreation</c:v>
                </c:pt>
                <c:pt idx="1">
                  <c:v>Jobs &amp; economic development</c:v>
                </c:pt>
                <c:pt idx="2">
                  <c:v>Your community’s access to drinking water</c:v>
                </c:pt>
                <c:pt idx="3">
                  <c:v>Food  &amp; agricultural production</c:v>
                </c:pt>
                <c:pt idx="4">
                  <c:v>Conflicts over access to water  </c:v>
                </c:pt>
                <c:pt idx="5">
                  <c:v>Aquifer/groundwater water levels</c:v>
                </c:pt>
                <c:pt idx="6">
                  <c:v>Habitats for aquatic life like salmon &amp; trout</c:v>
                </c:pt>
              </c:strCache>
            </c:strRef>
          </c:cat>
          <c:val>
            <c:numRef>
              <c:f>MATRIX!$E$69:$E$75</c:f>
              <c:numCache>
                <c:formatCode>General</c:formatCode>
                <c:ptCount val="7"/>
                <c:pt idx="0">
                  <c:v>52.0</c:v>
                </c:pt>
                <c:pt idx="1">
                  <c:v>33.0</c:v>
                </c:pt>
                <c:pt idx="2">
                  <c:v>36.0</c:v>
                </c:pt>
                <c:pt idx="3">
                  <c:v>26.0</c:v>
                </c:pt>
                <c:pt idx="4">
                  <c:v>23.0</c:v>
                </c:pt>
                <c:pt idx="5">
                  <c:v>18.0</c:v>
                </c:pt>
                <c:pt idx="6">
                  <c:v>11.0</c:v>
                </c:pt>
              </c:numCache>
            </c:numRef>
          </c:val>
        </c:ser>
        <c:ser>
          <c:idx val="3"/>
          <c:order val="3"/>
          <c:tx>
            <c:strRef>
              <c:f>MATRIX!$F$68</c:f>
              <c:strCache>
                <c:ptCount val="1"/>
                <c:pt idx="0">
                  <c:v>Not at all</c:v>
                </c:pt>
              </c:strCache>
            </c:strRef>
          </c:tx>
          <c:spPr>
            <a:solidFill>
              <a:srgbClr val="3366FF"/>
            </a:solidFill>
          </c:spPr>
          <c:dLbls>
            <c:showVal val="1"/>
          </c:dLbls>
          <c:cat>
            <c:strRef>
              <c:f>MATRIX!$B$69:$B$75</c:f>
              <c:strCache>
                <c:ptCount val="7"/>
                <c:pt idx="0">
                  <c:v>Outdoor recreation</c:v>
                </c:pt>
                <c:pt idx="1">
                  <c:v>Jobs &amp; economic development</c:v>
                </c:pt>
                <c:pt idx="2">
                  <c:v>Your community’s access to drinking water</c:v>
                </c:pt>
                <c:pt idx="3">
                  <c:v>Food  &amp; agricultural production</c:v>
                </c:pt>
                <c:pt idx="4">
                  <c:v>Conflicts over access to water  </c:v>
                </c:pt>
                <c:pt idx="5">
                  <c:v>Aquifer/groundwater water levels</c:v>
                </c:pt>
                <c:pt idx="6">
                  <c:v>Habitats for aquatic life like salmon &amp; trout</c:v>
                </c:pt>
              </c:strCache>
            </c:strRef>
          </c:cat>
          <c:val>
            <c:numRef>
              <c:f>MATRIX!$F$69:$F$75</c:f>
              <c:numCache>
                <c:formatCode>General</c:formatCode>
                <c:ptCount val="7"/>
                <c:pt idx="0">
                  <c:v>4.0</c:v>
                </c:pt>
                <c:pt idx="1">
                  <c:v>2.0</c:v>
                </c:pt>
                <c:pt idx="2">
                  <c:v>2.0</c:v>
                </c:pt>
                <c:pt idx="3">
                  <c:v>1.0</c:v>
                </c:pt>
                <c:pt idx="4">
                  <c:v>2.0</c:v>
                </c:pt>
                <c:pt idx="5">
                  <c:v>1.0</c:v>
                </c:pt>
                <c:pt idx="6">
                  <c:v>1.0</c:v>
                </c:pt>
              </c:numCache>
            </c:numRef>
          </c:val>
        </c:ser>
        <c:ser>
          <c:idx val="4"/>
          <c:order val="4"/>
          <c:tx>
            <c:strRef>
              <c:f>MATRIX!$G$68</c:f>
              <c:strCache>
                <c:ptCount val="1"/>
                <c:pt idx="0">
                  <c:v>DK/NA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dLbls>
            <c:showVal val="1"/>
          </c:dLbls>
          <c:cat>
            <c:strRef>
              <c:f>MATRIX!$B$69:$B$75</c:f>
              <c:strCache>
                <c:ptCount val="7"/>
                <c:pt idx="0">
                  <c:v>Outdoor recreation</c:v>
                </c:pt>
                <c:pt idx="1">
                  <c:v>Jobs &amp; economic development</c:v>
                </c:pt>
                <c:pt idx="2">
                  <c:v>Your community’s access to drinking water</c:v>
                </c:pt>
                <c:pt idx="3">
                  <c:v>Food  &amp; agricultural production</c:v>
                </c:pt>
                <c:pt idx="4">
                  <c:v>Conflicts over access to water  </c:v>
                </c:pt>
                <c:pt idx="5">
                  <c:v>Aquifer/groundwater water levels</c:v>
                </c:pt>
                <c:pt idx="6">
                  <c:v>Habitats for aquatic life like salmon &amp; trout</c:v>
                </c:pt>
              </c:strCache>
            </c:strRef>
          </c:cat>
          <c:val>
            <c:numRef>
              <c:f>MATRIX!$G$69:$G$75</c:f>
              <c:numCache>
                <c:formatCode>General</c:formatCode>
                <c:ptCount val="7"/>
                <c:pt idx="0">
                  <c:v>1.0</c:v>
                </c:pt>
                <c:pt idx="1">
                  <c:v>3.0</c:v>
                </c:pt>
                <c:pt idx="2">
                  <c:v>0.0</c:v>
                </c:pt>
                <c:pt idx="3">
                  <c:v>1.0</c:v>
                </c:pt>
                <c:pt idx="4">
                  <c:v>3.0</c:v>
                </c:pt>
                <c:pt idx="5">
                  <c:v>5.0</c:v>
                </c:pt>
                <c:pt idx="6">
                  <c:v>1.0</c:v>
                </c:pt>
              </c:numCache>
            </c:numRef>
          </c:val>
        </c:ser>
        <c:gapWidth val="37"/>
        <c:overlap val="100"/>
        <c:axId val="369553512"/>
        <c:axId val="369507368"/>
      </c:barChart>
      <c:catAx>
        <c:axId val="369553512"/>
        <c:scaling>
          <c:orientation val="minMax"/>
        </c:scaling>
        <c:axPos val="l"/>
        <c:majorTickMark val="in"/>
        <c:minorTickMark val="out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69507368"/>
        <c:crosses val="autoZero"/>
        <c:lblAlgn val="l"/>
        <c:lblOffset val="100"/>
      </c:catAx>
      <c:valAx>
        <c:axId val="369507368"/>
        <c:scaling>
          <c:orientation val="minMax"/>
          <c:max val="100.0"/>
        </c:scaling>
        <c:axPos val="b"/>
        <c:majorGridlines/>
        <c:numFmt formatCode="General" sourceLinked="1"/>
        <c:tickLblPos val="nextTo"/>
        <c:crossAx val="369553512"/>
        <c:crosses val="autoZero"/>
        <c:crossBetween val="between"/>
        <c:majorUnit val="100.0"/>
      </c:valAx>
    </c:plotArea>
    <c:legend>
      <c:legendPos val="r"/>
      <c:layout>
        <c:manualLayout>
          <c:xMode val="edge"/>
          <c:yMode val="edge"/>
          <c:x val="0.0724305272575949"/>
          <c:y val="0.935133937849337"/>
          <c:w val="0.883575526178079"/>
          <c:h val="0.0648660820806491"/>
        </c:manualLayout>
      </c:layout>
      <c:txPr>
        <a:bodyPr/>
        <a:lstStyle/>
        <a:p>
          <a:pPr>
            <a:defRPr sz="1600" b="1" i="1"/>
          </a:pPr>
          <a:endParaRPr lang="en-US"/>
        </a:p>
      </c:txPr>
    </c:legend>
    <c:plotVisOnly val="1"/>
    <c:dispBlanksAs val="gap"/>
  </c:chart>
  <c:spPr>
    <a:ln>
      <a:noFill/>
    </a:ln>
  </c:spPr>
  <c:externalData r:id="rId2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AFC676-F9E3-4346-8AF7-28E26058D81D}" type="datetimeFigureOut">
              <a:rPr lang="en-US"/>
              <a:pPr>
                <a:defRPr/>
              </a:pPr>
              <a:t>6/26/11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5188D93-29B1-459A-8D83-D5CD35211D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9638" y="685800"/>
            <a:ext cx="50387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3F3834-654B-4A68-BA6B-06DF678BC0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63218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126435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8965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2528718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3160898" algn="l" defTabSz="126435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793078" algn="l" defTabSz="126435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425257" algn="l" defTabSz="126435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5057437" algn="l" defTabSz="1264359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Relationship Id="rId3" Type="http://schemas.openxmlformats.org/officeDocument/2006/relationships/hyperlink" Target="http://www.env.gov.bc.ca/wsd/water_rights/surface_water/" TargetMode="Externa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3F3834-654B-4A68-BA6B-06DF678BC09C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B8C8AD-15A8-1A4A-A25A-7A896B7EC881}" type="slidenum">
              <a:rPr lang="en-US"/>
              <a:pPr/>
              <a:t>16</a:t>
            </a:fld>
            <a:endParaRPr 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333333"/>
                </a:solidFill>
                <a:latin typeface="Verdana" pitchFamily="-112" charset="0"/>
              </a:rPr>
              <a:t>Licensing</a:t>
            </a:r>
            <a:r>
              <a:rPr lang="en-US" baseline="0" dirty="0" smtClean="0">
                <a:solidFill>
                  <a:srgbClr val="333333"/>
                </a:solidFill>
                <a:latin typeface="Verdana" pitchFamily="-112" charset="0"/>
              </a:rPr>
              <a:t> or Permitting most important tool. </a:t>
            </a:r>
            <a:r>
              <a:rPr lang="en-US" dirty="0" smtClean="0">
                <a:solidFill>
                  <a:srgbClr val="333333"/>
                </a:solidFill>
                <a:latin typeface="Verdana" pitchFamily="-112" charset="0"/>
              </a:rPr>
              <a:t>There </a:t>
            </a:r>
            <a:r>
              <a:rPr lang="en-US" dirty="0">
                <a:solidFill>
                  <a:srgbClr val="333333"/>
                </a:solidFill>
                <a:latin typeface="Verdana" pitchFamily="-112" charset="0"/>
              </a:rPr>
              <a:t>are approximately 44,000 </a:t>
            </a:r>
            <a:r>
              <a:rPr lang="en-US" u="sng" dirty="0">
                <a:solidFill>
                  <a:srgbClr val="830000"/>
                </a:solidFill>
                <a:latin typeface="Verdana" pitchFamily="-112" charset="0"/>
                <a:hlinkClick r:id="rId3"/>
              </a:rPr>
              <a:t>current licences</a:t>
            </a:r>
            <a:r>
              <a:rPr lang="en-US" dirty="0">
                <a:solidFill>
                  <a:srgbClr val="333333"/>
                </a:solidFill>
                <a:latin typeface="Verdana" pitchFamily="-112" charset="0"/>
              </a:rPr>
              <a:t> held by 26,000 different </a:t>
            </a:r>
            <a:r>
              <a:rPr lang="en-US" dirty="0" err="1">
                <a:solidFill>
                  <a:srgbClr val="333333"/>
                </a:solidFill>
                <a:latin typeface="Verdana" pitchFamily="-112" charset="0"/>
              </a:rPr>
              <a:t>licencees</a:t>
            </a:r>
            <a:r>
              <a:rPr lang="en-US" dirty="0">
                <a:solidFill>
                  <a:srgbClr val="333333"/>
                </a:solidFill>
                <a:latin typeface="Verdana" pitchFamily="-112" charset="0"/>
              </a:rPr>
              <a:t> in the province with about half for domestic purpose.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600" b="1" i="1" u="none" strike="noStrike" dirty="0" smtClean="0">
                <a:effectLst/>
              </a:rPr>
              <a:t>84% of people </a:t>
            </a:r>
            <a:r>
              <a:rPr lang="en-US" sz="1600" b="1" i="1" u="none" strike="noStrike" smtClean="0">
                <a:effectLst/>
              </a:rPr>
              <a:t>polled had </a:t>
            </a:r>
            <a:r>
              <a:rPr lang="en-US" sz="1600" b="1" i="1" u="none" strike="noStrike" dirty="0" smtClean="0">
                <a:effectLst/>
              </a:rPr>
              <a:t>not seen or heard anything about the BC provincial government’s initiative to modernize and improve rules for protecting and managing </a:t>
            </a:r>
            <a:r>
              <a:rPr lang="en-US" sz="1600" b="1" i="1" u="none" strike="noStrike" smtClean="0">
                <a:effectLst/>
              </a:rPr>
              <a:t>our water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B3F3834-654B-4A68-BA6B-06DF678BC09C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Background</a:t>
            </a:r>
            <a:r>
              <a:rPr lang="en-US" baseline="0" dirty="0" smtClean="0"/>
              <a:t> events </a:t>
            </a:r>
            <a:r>
              <a:rPr lang="en-US" dirty="0" smtClean="0"/>
              <a:t>demonstrated that a better way had to be found to manage water resources in the Province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E7E336-555D-1C44-9D7D-6BCCF923D699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7342278" y="2634498"/>
            <a:ext cx="4544349" cy="4762838"/>
          </a:xfrm>
          <a:prstGeom prst="rect">
            <a:avLst/>
          </a:prstGeom>
          <a:solidFill>
            <a:srgbClr val="8DC63F">
              <a:alpha val="76000"/>
            </a:srgbClr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7339994" y="2294294"/>
            <a:ext cx="2509907" cy="342278"/>
          </a:xfrm>
          <a:prstGeom prst="rect">
            <a:avLst/>
          </a:prstGeom>
          <a:solidFill>
            <a:srgbClr val="8DC63F">
              <a:alpha val="76000"/>
            </a:srgbClr>
          </a:solidFill>
          <a:ln w="63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AE8700-2751-4781-B58B-DADB66AE63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7342278" y="2634498"/>
            <a:ext cx="4544349" cy="4762838"/>
          </a:xfrm>
          <a:prstGeom prst="rect">
            <a:avLst/>
          </a:prstGeom>
          <a:solidFill>
            <a:srgbClr val="8DC63F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7346850" y="2292221"/>
            <a:ext cx="2509907" cy="342276"/>
          </a:xfrm>
          <a:prstGeom prst="rect">
            <a:avLst/>
          </a:prstGeom>
          <a:solidFill>
            <a:srgbClr val="8DC63F">
              <a:alpha val="67000"/>
            </a:srgbClr>
          </a:solidFill>
          <a:ln w="63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41AEB7-C627-4447-8FF0-8A8A6134ECD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Impa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1748707" y="466743"/>
            <a:ext cx="4544349" cy="4804326"/>
          </a:xfrm>
          <a:prstGeom prst="rect">
            <a:avLst/>
          </a:prstGeom>
          <a:solidFill>
            <a:srgbClr val="8DC63F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1028651" y="0"/>
            <a:ext cx="12138075" cy="4667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>
              <a:defRPr/>
            </a:pP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748707" y="1306877"/>
            <a:ext cx="4206037" cy="2075"/>
          </a:xfrm>
          <a:prstGeom prst="line">
            <a:avLst/>
          </a:prstGeom>
          <a:ln w="6350">
            <a:solidFill>
              <a:srgbClr val="F3F2E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748672" y="1564104"/>
            <a:ext cx="4526093" cy="3663408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2200">
                <a:solidFill>
                  <a:schemeClr val="bg1"/>
                </a:solidFill>
              </a:defRPr>
            </a:lvl1pPr>
            <a:lvl2pPr>
              <a:defRPr sz="2200">
                <a:solidFill>
                  <a:schemeClr val="bg1"/>
                </a:solidFill>
              </a:defRPr>
            </a:lvl2pPr>
            <a:lvl3pPr>
              <a:defRPr sz="2200">
                <a:solidFill>
                  <a:schemeClr val="bg1"/>
                </a:solidFill>
              </a:defRPr>
            </a:lvl3pPr>
            <a:lvl4pPr>
              <a:defRPr sz="2200">
                <a:solidFill>
                  <a:schemeClr val="bg1"/>
                </a:solidFill>
              </a:defRPr>
            </a:lvl4pPr>
            <a:lvl5pPr>
              <a:defRPr sz="2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748672" y="560062"/>
            <a:ext cx="4526093" cy="653443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65C362A-3DF9-4029-B524-784244726B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Impac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1748707" y="466743"/>
            <a:ext cx="4544349" cy="4804326"/>
          </a:xfrm>
          <a:prstGeom prst="rect">
            <a:avLst/>
          </a:prstGeom>
          <a:solidFill>
            <a:srgbClr val="8DC63F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1028651" y="0"/>
            <a:ext cx="12138075" cy="4667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>
              <a:defRPr/>
            </a:pP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748707" y="1306877"/>
            <a:ext cx="4206037" cy="2075"/>
          </a:xfrm>
          <a:prstGeom prst="line">
            <a:avLst/>
          </a:prstGeom>
          <a:ln w="6350">
            <a:solidFill>
              <a:srgbClr val="F3F2E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748672" y="1564104"/>
            <a:ext cx="4526093" cy="3663408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2200">
                <a:solidFill>
                  <a:schemeClr val="bg1"/>
                </a:solidFill>
              </a:defRPr>
            </a:lvl1pPr>
            <a:lvl2pPr>
              <a:defRPr sz="2200">
                <a:solidFill>
                  <a:schemeClr val="bg1"/>
                </a:solidFill>
              </a:defRPr>
            </a:lvl2pPr>
            <a:lvl3pPr>
              <a:defRPr sz="2200">
                <a:solidFill>
                  <a:schemeClr val="bg1"/>
                </a:solidFill>
              </a:defRPr>
            </a:lvl3pPr>
            <a:lvl4pPr>
              <a:defRPr sz="2200">
                <a:solidFill>
                  <a:schemeClr val="bg1"/>
                </a:solidFill>
              </a:defRPr>
            </a:lvl4pPr>
            <a:lvl5pPr>
              <a:defRPr sz="2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748672" y="560062"/>
            <a:ext cx="4526093" cy="653443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33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2B7D5A-747A-47B8-AF2D-554D834C2D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9C670-B050-4ED9-962A-392127A456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ntent 1 -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1"/>
          <p:cNvCxnSpPr/>
          <p:nvPr userDrawn="1"/>
        </p:nvCxnSpPr>
        <p:spPr>
          <a:xfrm>
            <a:off x="635478" y="8430391"/>
            <a:ext cx="12074070" cy="2075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925746" y="2240344"/>
            <a:ext cx="11006558" cy="829762"/>
          </a:xfrm>
          <a:prstGeom prst="rect">
            <a:avLst/>
          </a:prstGeom>
        </p:spPr>
        <p:txBody>
          <a:bodyPr lIns="126436" tIns="63218" rIns="126436" bIns="63218"/>
          <a:lstStyle>
            <a:lvl1pPr>
              <a:defRPr>
                <a:solidFill>
                  <a:srgbClr val="8DC63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925746" y="3453880"/>
            <a:ext cx="11006636" cy="4854146"/>
          </a:xfrm>
          <a:prstGeom prst="rect">
            <a:avLst/>
          </a:prstGeom>
        </p:spPr>
        <p:txBody>
          <a:bodyPr lIns="126436" tIns="63218" rIns="126436" bIns="63218">
            <a:normAutofit/>
          </a:bodyPr>
          <a:lstStyle>
            <a:lvl1pPr>
              <a:defRPr sz="3300"/>
            </a:lvl1pPr>
            <a:lvl2pPr>
              <a:defRPr sz="2500"/>
            </a:lvl2pPr>
            <a:lvl3pPr>
              <a:defRPr sz="25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1F467E-5800-4D93-B674-8C5D979504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831" y="358875"/>
            <a:ext cx="11006558" cy="854632"/>
          </a:xfrm>
          <a:prstGeom prst="rect">
            <a:avLst/>
          </a:prstGeom>
        </p:spPr>
        <p:txBody>
          <a:bodyPr lIns="126436" tIns="63218" rIns="126436" bIns="63218"/>
          <a:lstStyle>
            <a:lvl1pPr>
              <a:defRPr>
                <a:solidFill>
                  <a:srgbClr val="8DC63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831" y="1564103"/>
            <a:ext cx="11006558" cy="6441034"/>
          </a:xfrm>
          <a:prstGeom prst="rect">
            <a:avLst/>
          </a:prstGeom>
        </p:spPr>
        <p:txBody>
          <a:bodyPr lIns="126436" tIns="63218" rIns="126436" bIns="63218"/>
          <a:lstStyle>
            <a:lvl1pPr>
              <a:defRPr sz="3300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53494-359C-470A-8076-5B108154C6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1831" y="358875"/>
            <a:ext cx="11006558" cy="854632"/>
          </a:xfrm>
          <a:prstGeom prst="rect">
            <a:avLst/>
          </a:prstGeom>
        </p:spPr>
        <p:txBody>
          <a:bodyPr lIns="126436" tIns="63218" rIns="126436" bIns="63218"/>
          <a:lstStyle>
            <a:lvl1pPr>
              <a:defRPr>
                <a:solidFill>
                  <a:srgbClr val="8DC63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2724" y="1752000"/>
            <a:ext cx="4970916" cy="6253138"/>
          </a:xfrm>
          <a:prstGeom prst="rect">
            <a:avLst/>
          </a:prstGeom>
        </p:spPr>
        <p:txBody>
          <a:bodyPr lIns="126436" tIns="63218" rIns="126436" bIns="63218">
            <a:normAutofit/>
          </a:bodyPr>
          <a:lstStyle>
            <a:lvl1pPr>
              <a:defRPr sz="3300"/>
            </a:lvl1pPr>
            <a:lvl2pPr>
              <a:defRPr sz="2500"/>
            </a:lvl2pPr>
            <a:lvl3pPr>
              <a:defRPr sz="25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7459502" y="1752000"/>
            <a:ext cx="4970916" cy="6253138"/>
          </a:xfrm>
          <a:prstGeom prst="rect">
            <a:avLst/>
          </a:prstGeom>
        </p:spPr>
        <p:txBody>
          <a:bodyPr lIns="126436" tIns="63218" rIns="126436" bIns="63218">
            <a:normAutofit/>
          </a:bodyPr>
          <a:lstStyle>
            <a:lvl1pPr>
              <a:defRPr sz="3300"/>
            </a:lvl1pPr>
            <a:lvl2pPr>
              <a:defRPr sz="2500"/>
            </a:lvl2pPr>
            <a:lvl3pPr>
              <a:defRPr sz="25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55AF4-69AB-4C11-AFA1-270109165B0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3362545" y="3816909"/>
            <a:ext cx="9292141" cy="2075"/>
          </a:xfrm>
          <a:prstGeom prst="line">
            <a:avLst/>
          </a:prstGeom>
          <a:ln w="6350">
            <a:solidFill>
              <a:schemeClr val="tx1">
                <a:lumMod val="95000"/>
                <a:lumOff val="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/>
          <p:cNvSpPr txBox="1">
            <a:spLocks/>
          </p:cNvSpPr>
          <p:nvPr userDrawn="1"/>
        </p:nvSpPr>
        <p:spPr bwMode="auto">
          <a:xfrm>
            <a:off x="3394547" y="4013978"/>
            <a:ext cx="3806006" cy="93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436" tIns="63218" rIns="126436" bIns="63218"/>
          <a:lstStyle/>
          <a:p>
            <a:pPr defTabSz="632180">
              <a:defRPr/>
            </a:pPr>
            <a:r>
              <a:rPr lang="en-GB" sz="3300" dirty="0">
                <a:solidFill>
                  <a:srgbClr val="0D0D0D"/>
                </a:solidFill>
                <a:latin typeface="Arial" pitchFamily="34" charset="0"/>
                <a:cs typeface="Arial" pitchFamily="34" charset="0"/>
              </a:rPr>
              <a:t>wwf.ca</a:t>
            </a:r>
            <a:endParaRPr lang="en-US" sz="3300" dirty="0">
              <a:solidFill>
                <a:srgbClr val="0D0D0D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 userDrawn="1"/>
        </p:nvSpPr>
        <p:spPr bwMode="auto">
          <a:xfrm>
            <a:off x="3202533" y="2165682"/>
            <a:ext cx="8656663" cy="192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436" tIns="63218" rIns="126436" bIns="63218" anchor="ctr"/>
          <a:lstStyle/>
          <a:p>
            <a:pPr defTabSz="632180">
              <a:defRPr/>
            </a:pPr>
            <a:r>
              <a:rPr lang="en-GB" sz="5500" dirty="0">
                <a:solidFill>
                  <a:srgbClr val="8DC63F"/>
                </a:solidFill>
                <a:latin typeface="Arial" pitchFamily="34" charset="0"/>
                <a:cs typeface="Arial" pitchFamily="34" charset="0"/>
              </a:rPr>
              <a:t>Thank you</a:t>
            </a:r>
            <a:endParaRPr lang="en-US" sz="5500" dirty="0">
              <a:solidFill>
                <a:srgbClr val="8DC63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DD67AB-E3BF-4C6D-BA2A-E84D2C118E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B23CC-EFCA-4893-9D1E-B5982E4627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336" y="358873"/>
            <a:ext cx="11850053" cy="1493573"/>
          </a:xfrm>
          <a:prstGeom prst="rect">
            <a:avLst/>
          </a:prstGeom>
        </p:spPr>
        <p:txBody>
          <a:bodyPr lIns="126443" tIns="63222" rIns="126443" bIns="63222"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461969" y="8305926"/>
            <a:ext cx="3072236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D7308147-376C-4960-AC90-A677A4A213EA}" type="datetime1">
              <a:rPr lang="en-US" smtClean="0"/>
              <a:pPr/>
              <a:t>6/26/11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58336" y="8305926"/>
            <a:ext cx="4169463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6"/>
          <p:cNvGrpSpPr/>
          <p:nvPr/>
        </p:nvGrpSpPr>
        <p:grpSpPr>
          <a:xfrm>
            <a:off x="0" y="2070055"/>
            <a:ext cx="13166725" cy="59182"/>
            <a:chOff x="0" y="1613647"/>
            <a:chExt cx="9144000" cy="45291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0" y="1657350"/>
              <a:ext cx="9144000" cy="1588"/>
            </a:xfrm>
            <a:prstGeom prst="line">
              <a:avLst/>
            </a:prstGeom>
            <a:ln w="889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613647"/>
              <a:ext cx="9144000" cy="1588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336" y="358873"/>
            <a:ext cx="11850053" cy="1493573"/>
          </a:xfrm>
          <a:prstGeom prst="rect">
            <a:avLst/>
          </a:prstGeom>
        </p:spPr>
        <p:txBody>
          <a:bodyPr lIns="126443" tIns="63222" rIns="126443" bIns="63222"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336" y="2688433"/>
            <a:ext cx="11850053" cy="5177720"/>
          </a:xfrm>
          <a:prstGeom prst="rect">
            <a:avLst/>
          </a:prstGeom>
        </p:spPr>
        <p:txBody>
          <a:bodyPr lIns="126443" tIns="63222" rIns="126443" bIns="63222"/>
          <a:lstStyle>
            <a:lvl1pPr>
              <a:spcBef>
                <a:spcPts val="2766"/>
              </a:spcBef>
              <a:defRPr/>
            </a:lvl1pPr>
            <a:lvl2pPr>
              <a:spcBef>
                <a:spcPts val="830"/>
              </a:spcBef>
              <a:defRPr/>
            </a:lvl2pPr>
            <a:lvl3pPr>
              <a:spcBef>
                <a:spcPts val="830"/>
              </a:spcBef>
              <a:defRPr/>
            </a:lvl3pPr>
            <a:lvl4pPr>
              <a:spcBef>
                <a:spcPts val="830"/>
              </a:spcBef>
              <a:defRPr/>
            </a:lvl4pPr>
            <a:lvl5pPr>
              <a:spcBef>
                <a:spcPts val="830"/>
              </a:spcBef>
              <a:defRPr/>
            </a:lvl5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61969" y="8305926"/>
            <a:ext cx="3072236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76E5015F-4055-487E-8F76-13C814A8FCFE}" type="datetime1">
              <a:rPr lang="en-US" smtClean="0"/>
              <a:pPr/>
              <a:t>6/26/11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336" y="8305926"/>
            <a:ext cx="4169463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10"/>
          <p:cNvGrpSpPr/>
          <p:nvPr/>
        </p:nvGrpSpPr>
        <p:grpSpPr>
          <a:xfrm>
            <a:off x="0" y="2070055"/>
            <a:ext cx="13166725" cy="59182"/>
            <a:chOff x="0" y="1613647"/>
            <a:chExt cx="9144000" cy="45291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0" y="1657350"/>
              <a:ext cx="9144000" cy="1588"/>
            </a:xfrm>
            <a:prstGeom prst="line">
              <a:avLst/>
            </a:prstGeom>
            <a:ln w="889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613647"/>
              <a:ext cx="9144000" cy="1588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Sub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851537" y="2800438"/>
            <a:ext cx="10697962" cy="829762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50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1851538" y="4013974"/>
            <a:ext cx="10698039" cy="4014006"/>
          </a:xfrm>
          <a:prstGeom prst="rect">
            <a:avLst/>
          </a:prstGeom>
        </p:spPr>
        <p:txBody>
          <a:bodyPr lIns="126436" tIns="63218" rIns="126436" bIns="63218">
            <a:normAutofit/>
          </a:bodyPr>
          <a:lstStyle>
            <a:lvl1pPr>
              <a:defRPr sz="3300"/>
            </a:lvl1pPr>
            <a:lvl2pPr>
              <a:defRPr sz="2500"/>
            </a:lvl2pPr>
            <a:lvl3pPr>
              <a:defRPr sz="25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C5C8E-9BFD-4BAD-8C41-5EF5DD040AD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B8FF1-7FA3-421D-847C-FC26CD228C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6A706-013C-47A0-B0ED-096DB337D9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image" Target="../media/image1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theme" Target="../theme/theme2.xml"/><Relationship Id="rId3" Type="http://schemas.openxmlformats.org/officeDocument/2006/relationships/image" Target="../media/image2.jpeg"/><Relationship Id="rId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theme" Target="../theme/theme3.xml"/><Relationship Id="rId3" Type="http://schemas.openxmlformats.org/officeDocument/2006/relationships/image" Target="../media/image4.jpeg"/><Relationship Id="rId4" Type="http://schemas.openxmlformats.org/officeDocument/2006/relationships/image" Target="../media/image2.jpeg"/></Relationships>
</file>

<file path=ppt/slideMasters/_rels/slideMaster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slideLayout" Target="../slideLayouts/slideLayout5.xml"/><Relationship Id="rId3" Type="http://schemas.openxmlformats.org/officeDocument/2006/relationships/theme" Target="../theme/theme4.xml"/><Relationship Id="rId4" Type="http://schemas.openxmlformats.org/officeDocument/2006/relationships/image" Target="../media/image5.jpeg"/><Relationship Id="rId5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2.xml"/><Relationship Id="rId8" Type="http://schemas.openxmlformats.org/officeDocument/2006/relationships/theme" Target="../theme/theme5.xml"/><Relationship Id="rId9" Type="http://schemas.openxmlformats.org/officeDocument/2006/relationships/image" Target="../media/image2.jpeg"/></Relationships>
</file>

<file path=ppt/slideMasters/_rels/slideMaster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theme" Target="../theme/theme6.xml"/><Relationship Id="rId4" Type="http://schemas.openxmlformats.org/officeDocument/2006/relationships/image" Target="../media/image2.jpeg"/></Relationships>
</file>

<file path=ppt/slideMasters/_rels/slideMaster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amazon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1517" y="466742"/>
            <a:ext cx="11726615" cy="8027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7" name="Text Box 21"/>
          <p:cNvSpPr txBox="1">
            <a:spLocks noChangeArrowheads="1"/>
          </p:cNvSpPr>
          <p:nvPr/>
        </p:nvSpPr>
        <p:spPr bwMode="auto">
          <a:xfrm rot="16200000">
            <a:off x="168347" y="7624527"/>
            <a:ext cx="1661176" cy="238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26436" tIns="63218" rIns="126436" bIns="63218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rgbClr val="003893"/>
              </a:buClr>
              <a:defRPr/>
            </a:pPr>
            <a:r>
              <a:rPr lang="de-CH" sz="900" dirty="0">
                <a:solidFill>
                  <a:schemeClr val="bg1">
                    <a:lumMod val="75000"/>
                  </a:schemeClr>
                </a:solidFill>
              </a:rPr>
              <a:t>© Greg Stott/WWF-Canada</a:t>
            </a:r>
            <a:endParaRPr lang="en-GB" sz="9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28" name="Picture 13" descr="master panda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1"/>
            <a:ext cx="155441" cy="8984257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0B430F-9CBA-44C8-8360-BF0FFD74184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77" name="Text Box 21"/>
          <p:cNvSpPr txBox="1">
            <a:spLocks noChangeArrowheads="1"/>
          </p:cNvSpPr>
          <p:nvPr/>
        </p:nvSpPr>
        <p:spPr bwMode="auto">
          <a:xfrm rot="16200000">
            <a:off x="-639566" y="7053029"/>
            <a:ext cx="3277002" cy="238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26436" tIns="63218" rIns="126436" bIns="63218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rgbClr val="003893"/>
              </a:buClr>
              <a:defRPr/>
            </a:pPr>
            <a:r>
              <a:rPr lang="de-CH" sz="900" dirty="0">
                <a:solidFill>
                  <a:schemeClr val="bg1">
                    <a:lumMod val="75000"/>
                  </a:schemeClr>
                </a:solidFill>
              </a:rPr>
              <a:t> © Paul Nicklen/National Geographic Stock / WWF-Canada</a:t>
            </a:r>
            <a:endParaRPr lang="en-GB" sz="9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1" name="Picture 13" descr="master panda.jpg"/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1"/>
            <a:ext cx="155441" cy="8984257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2053" name="Picture 1" descr="amazon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1517" y="466742"/>
            <a:ext cx="11726615" cy="8027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AFE733-9AC7-41E5-9A97-886051089D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0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8" descr="SCR_200616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1517" y="373394"/>
            <a:ext cx="11726615" cy="8121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7" name="Text Box 21"/>
          <p:cNvSpPr txBox="1">
            <a:spLocks noChangeArrowheads="1"/>
          </p:cNvSpPr>
          <p:nvPr/>
        </p:nvSpPr>
        <p:spPr bwMode="auto">
          <a:xfrm rot="16200000">
            <a:off x="-3634" y="7624527"/>
            <a:ext cx="2007424" cy="2384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26436" tIns="63218" rIns="126436" bIns="63218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rgbClr val="003893"/>
              </a:buClr>
              <a:defRPr/>
            </a:pPr>
            <a:r>
              <a:rPr lang="de-CH" sz="900" dirty="0">
                <a:solidFill>
                  <a:schemeClr val="bg1">
                    <a:lumMod val="75000"/>
                  </a:schemeClr>
                </a:solidFill>
              </a:rPr>
              <a:t>© Tessa Macintosh/WWF-Canada</a:t>
            </a:r>
            <a:endParaRPr lang="en-GB" sz="9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76" name="Picture 13" descr="master panda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1"/>
            <a:ext cx="155441" cy="8984257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9F86650-B835-47A1-B7F1-06B10F8E10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8" descr="SCR_200616.jp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1516" y="340204"/>
            <a:ext cx="11776904" cy="809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77" name="Text Box 21"/>
          <p:cNvSpPr txBox="1">
            <a:spLocks noChangeArrowheads="1"/>
          </p:cNvSpPr>
          <p:nvPr/>
        </p:nvSpPr>
        <p:spPr bwMode="auto">
          <a:xfrm rot="16200000">
            <a:off x="92547" y="7610678"/>
            <a:ext cx="1815064" cy="2661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126436" tIns="63218" rIns="126436" bIns="63218">
            <a:spAutoFit/>
          </a:bodyPr>
          <a:lstStyle/>
          <a:p>
            <a:pPr>
              <a:defRPr/>
            </a:pPr>
            <a:r>
              <a:rPr lang="en-CA" sz="900" dirty="0">
                <a:solidFill>
                  <a:schemeClr val="bg1">
                    <a:lumMod val="75000"/>
                  </a:schemeClr>
                </a:solidFill>
              </a:rPr>
              <a:t>© Garth LENZ / WWF-Canada</a:t>
            </a:r>
            <a:endParaRPr lang="en-US" sz="9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00" name="Picture 13" descr="master panda.jpg"/>
          <p:cNvPicPr>
            <a:picLocks noChangeAspect="1"/>
          </p:cNvPicPr>
          <p:nvPr userDrawn="1"/>
        </p:nvPicPr>
        <p:blipFill>
          <a:blip r:embed="rId5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 userDrawn="1"/>
        </p:nvSpPr>
        <p:spPr>
          <a:xfrm>
            <a:off x="0" y="1"/>
            <a:ext cx="155441" cy="8984257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D920538-EB30-4C2A-B978-8E61744A7C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2" r:id="rId1"/>
    <p:sldLayoutId id="2147484302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55441" cy="8961438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5123" name="Picture 13" descr="master panda.jpg"/>
          <p:cNvPicPr>
            <a:picLocks noChangeAspect="1"/>
          </p:cNvPicPr>
          <p:nvPr userDrawn="1"/>
        </p:nvPicPr>
        <p:blipFill>
          <a:blip r:embed="rId9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ide Number Placeholder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B8B6BBE-35D2-4A8B-95A7-4109353DF2C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03" r:id="rId2"/>
    <p:sldLayoutId id="2147484304" r:id="rId3"/>
    <p:sldLayoutId id="2147484314" r:id="rId4"/>
    <p:sldLayoutId id="2147484305" r:id="rId5"/>
    <p:sldLayoutId id="2147484316" r:id="rId6"/>
    <p:sldLayoutId id="214748431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b="1" kern="1200">
          <a:solidFill>
            <a:srgbClr val="FAA61A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5pPr>
      <a:lvl6pPr marL="632180" algn="l" rtl="0" fontAlgn="base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6pPr>
      <a:lvl7pPr marL="1264359" algn="l" rtl="0" fontAlgn="base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7pPr>
      <a:lvl8pPr marL="1896539" algn="l" rtl="0" fontAlgn="base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8pPr>
      <a:lvl9pPr marL="2528718" algn="l" rtl="0" fontAlgn="base">
        <a:spcBef>
          <a:spcPct val="0"/>
        </a:spcBef>
        <a:spcAft>
          <a:spcPct val="0"/>
        </a:spcAft>
        <a:defRPr sz="5000" b="1">
          <a:solidFill>
            <a:srgbClr val="FAA61A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3476988" indent="-316090" algn="l" defTabSz="126435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09167" indent="-316090" algn="l" defTabSz="126435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41347" indent="-316090" algn="l" defTabSz="126435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373526" indent="-316090" algn="l" defTabSz="126435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1131517" y="466742"/>
            <a:ext cx="11726615" cy="8027955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147" name="Picture 13" descr="master panda.jpg"/>
          <p:cNvPicPr>
            <a:picLocks noChangeAspect="1"/>
          </p:cNvPicPr>
          <p:nvPr userDrawn="1"/>
        </p:nvPicPr>
        <p:blipFill>
          <a:blip r:embed="rId4" cstate="print">
            <a:clrChange>
              <a:clrFrom>
                <a:srgbClr val="F1F1E7"/>
              </a:clrFrom>
              <a:clrTo>
                <a:srgbClr val="F1F1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877" y="149358"/>
            <a:ext cx="758915" cy="109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 userDrawn="1"/>
        </p:nvSpPr>
        <p:spPr>
          <a:xfrm>
            <a:off x="0" y="1"/>
            <a:ext cx="155441" cy="8984257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1645842" y="8121304"/>
            <a:ext cx="1094941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66BE53-EF84-486E-BD9D-6865BCD4C2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0" y="0"/>
            <a:ext cx="155441" cy="8961438"/>
          </a:xfrm>
          <a:prstGeom prst="rect">
            <a:avLst/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772179" y="8494698"/>
            <a:ext cx="3072236" cy="46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6436" tIns="63218" rIns="126436" bIns="63218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50A38F-AC16-402D-B14F-91F50C5095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8" r:id="rId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32180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6435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96539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28718" algn="ctr" rtl="0" eaLnBrk="1" fontAlgn="base" hangingPunct="1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4135" indent="-474135" algn="l" rtl="0" eaLnBrk="0" fontAlgn="base" hangingPunct="0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27292" indent="-395112" algn="l" rtl="0" eaLnBrk="0" fontAlgn="base" hangingPunct="0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80449" indent="-316090" algn="l" rtl="0" eaLnBrk="0" fontAlgn="base" hangingPunct="0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12629" indent="-31609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44808" indent="-316090" algn="l" rtl="0" eaLnBrk="0" fontAlgn="base" hangingPunct="0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476988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0916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41347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373526" indent="-316090" algn="l" rtl="0" eaLnBrk="1" fontAlgn="base" hangingPunct="1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2180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6435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96539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2871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6089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93078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2525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57437" algn="l" defTabSz="126435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hyperlink" Target="http://www.eflownet.org/viewinfo.cfm?linkcategoryid=4&amp;linkid=64&amp;siteid=1&amp;FuseAction=display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3.jpeg"/><Relationship Id="rId3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 txBox="1">
            <a:spLocks/>
          </p:cNvSpPr>
          <p:nvPr/>
        </p:nvSpPr>
        <p:spPr bwMode="auto">
          <a:xfrm>
            <a:off x="7375450" y="2680519"/>
            <a:ext cx="4536504" cy="352839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lIns="126436" tIns="63218" rIns="126436" bIns="63218" anchor="ctr"/>
          <a:lstStyle/>
          <a:p>
            <a:pPr defTabSz="632180">
              <a:lnSpc>
                <a:spcPct val="90000"/>
              </a:lnSpc>
            </a:pPr>
            <a:r>
              <a:rPr lang="en-GB" sz="3200" b="1" dirty="0" smtClean="0">
                <a:solidFill>
                  <a:srgbClr val="F3F2E9"/>
                </a:solidFill>
              </a:rPr>
              <a:t>WWF is working to embed environmental flow protection in BC’s New Water Sustainability Act</a:t>
            </a:r>
            <a:endParaRPr lang="en-US" sz="3600" b="1" dirty="0">
              <a:solidFill>
                <a:srgbClr val="F3F2E9"/>
              </a:solidFill>
            </a:endParaRPr>
          </a:p>
        </p:txBody>
      </p:sp>
      <p:sp>
        <p:nvSpPr>
          <p:cNvPr id="15363" name="Subtitle 2"/>
          <p:cNvSpPr txBox="1">
            <a:spLocks/>
          </p:cNvSpPr>
          <p:nvPr/>
        </p:nvSpPr>
        <p:spPr bwMode="auto">
          <a:xfrm>
            <a:off x="7447458" y="6208911"/>
            <a:ext cx="4320332" cy="1010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436" tIns="63218" rIns="126436" bIns="63218"/>
          <a:lstStyle/>
          <a:p>
            <a:pPr defTabSz="632180"/>
            <a:r>
              <a:rPr lang="en-US" sz="2200" b="1" dirty="0" smtClean="0">
                <a:solidFill>
                  <a:schemeClr val="bg1"/>
                </a:solidFill>
              </a:rPr>
              <a:t>Linda Nowlan</a:t>
            </a:r>
          </a:p>
          <a:p>
            <a:pPr defTabSz="632180"/>
            <a:r>
              <a:rPr lang="en-US" sz="2200" b="1" dirty="0" smtClean="0">
                <a:solidFill>
                  <a:schemeClr val="bg1"/>
                </a:solidFill>
              </a:rPr>
              <a:t>WWF-Canada</a:t>
            </a:r>
          </a:p>
          <a:p>
            <a:pPr defTabSz="632180"/>
            <a:r>
              <a:rPr lang="en-US" sz="2200" b="1" dirty="0" smtClean="0">
                <a:solidFill>
                  <a:schemeClr val="bg1"/>
                </a:solidFill>
              </a:rPr>
              <a:t>Vancouver, BC</a:t>
            </a: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15365" name="Text Placeholder 22"/>
          <p:cNvSpPr txBox="1">
            <a:spLocks/>
          </p:cNvSpPr>
          <p:nvPr/>
        </p:nvSpPr>
        <p:spPr bwMode="auto">
          <a:xfrm>
            <a:off x="1254770" y="520279"/>
            <a:ext cx="518457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436" tIns="63218" rIns="126436" bIns="63218"/>
          <a:lstStyle/>
          <a:p>
            <a:pPr marL="474135" indent="-474135" defTabSz="632180">
              <a:spcBef>
                <a:spcPct val="20000"/>
              </a:spcBef>
            </a:pPr>
            <a:r>
              <a:rPr lang="en-US" sz="5400" dirty="0" smtClean="0">
                <a:solidFill>
                  <a:schemeClr val="tx2"/>
                </a:solidFill>
              </a:rPr>
              <a:t>Environmental</a:t>
            </a:r>
          </a:p>
          <a:p>
            <a:pPr marL="474135" indent="-474135" defTabSz="632180">
              <a:spcBef>
                <a:spcPct val="20000"/>
              </a:spcBef>
            </a:pPr>
            <a:r>
              <a:rPr lang="en-US" sz="5400" dirty="0" smtClean="0">
                <a:solidFill>
                  <a:schemeClr val="tx2"/>
                </a:solidFill>
              </a:rPr>
              <a:t>Flow Law in Canada</a:t>
            </a:r>
            <a:endParaRPr lang="en-US" sz="5400" dirty="0">
              <a:solidFill>
                <a:schemeClr val="tx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7342278" y="6241891"/>
            <a:ext cx="4206037" cy="2074"/>
          </a:xfrm>
          <a:prstGeom prst="line">
            <a:avLst/>
          </a:prstGeom>
          <a:ln w="6350">
            <a:solidFill>
              <a:srgbClr val="F3F2E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What are Environmental Flows?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4000" dirty="0" smtClean="0"/>
              <a:t>Environmental flows describe the quantity, timing, and quality of water flows required to sustain freshwater and estuarine ecosystems and the human livelihoods and well-being that depend on these ecosystems. </a:t>
            </a:r>
            <a:endParaRPr lang="en-US" sz="4000" dirty="0" smtClean="0">
              <a:hlinkClick r:id="rId2"/>
            </a:endParaRPr>
          </a:p>
          <a:p>
            <a:pPr>
              <a:buNone/>
            </a:pPr>
            <a:r>
              <a:rPr lang="en-US" sz="4000" dirty="0" smtClean="0">
                <a:hlinkClick r:id="rId2"/>
              </a:rPr>
              <a:t>Brisbane Declaration on Environmental Flows</a:t>
            </a:r>
            <a:r>
              <a:rPr lang="en-US" sz="4000" dirty="0" smtClean="0"/>
              <a:t> endorsed by more than 800 delegates from 57 countries in 2007</a:t>
            </a:r>
            <a:endParaRPr lang="en-US" sz="4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41AEB7-C627-4447-8FF0-8A8A6134ECD4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0874" y="358873"/>
            <a:ext cx="10317515" cy="1493573"/>
          </a:xfrm>
        </p:spPr>
        <p:txBody>
          <a:bodyPr/>
          <a:lstStyle/>
          <a:p>
            <a:r>
              <a:rPr lang="en-US" dirty="0" smtClean="0"/>
              <a:t>Why Flows Matter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Water flow regimes are widely recognized as the “master variable” for aquatic ecosystem health and are a key factor in sustaining native biodiversity and ecosystem integrity.</a:t>
            </a:r>
          </a:p>
          <a:p>
            <a:pPr>
              <a:buNone/>
            </a:pPr>
            <a:r>
              <a:rPr lang="en-US" dirty="0" smtClean="0"/>
              <a:t>Just like blood pressure in the human body, the flow and movement of water in a river is the key component of ecosystem health.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ater_natural_6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978" y="1725077"/>
            <a:ext cx="11411162" cy="43811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70376" y="6970007"/>
            <a:ext cx="11073764" cy="404678"/>
          </a:xfrm>
          <a:prstGeom prst="rect">
            <a:avLst/>
          </a:prstGeom>
          <a:noFill/>
        </p:spPr>
        <p:txBody>
          <a:bodyPr wrap="square" lIns="126443" tIns="63222" rIns="126443" bIns="63222" rtlCol="0">
            <a:spAutoFit/>
          </a:bodyPr>
          <a:lstStyle/>
          <a:p>
            <a:r>
              <a:rPr lang="en-US" dirty="0" smtClean="0"/>
              <a:t>Global threats to human water security and river biodiversity. </a:t>
            </a:r>
            <a:r>
              <a:rPr lang="en-US" i="1" dirty="0" smtClean="0"/>
              <a:t>Nature</a:t>
            </a:r>
            <a:r>
              <a:rPr lang="en-US" dirty="0" smtClean="0"/>
              <a:t>, 2010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318666" y="1528391"/>
            <a:ext cx="12745416" cy="7128296"/>
          </a:xfrm>
          <a:prstGeom prst="rect">
            <a:avLst/>
          </a:prstGeom>
        </p:spPr>
        <p:txBody>
          <a:bodyPr/>
          <a:lstStyle/>
          <a:p>
            <a:endParaRPr lang="en-CA" dirty="0" smtClean="0"/>
          </a:p>
          <a:p>
            <a:r>
              <a:rPr lang="en-CA" dirty="0" smtClean="0"/>
              <a:t>Growing trend to “Green”  Water Law</a:t>
            </a:r>
          </a:p>
          <a:p>
            <a:pPr>
              <a:buNone/>
            </a:pPr>
            <a:r>
              <a:rPr lang="en-CA" dirty="0" smtClean="0"/>
              <a:t> </a:t>
            </a:r>
          </a:p>
          <a:p>
            <a:r>
              <a:rPr lang="en-CA" dirty="0" smtClean="0"/>
              <a:t>2010 UNEP report catalogued laws from around the world</a:t>
            </a:r>
          </a:p>
          <a:p>
            <a:r>
              <a:rPr lang="en-CA" dirty="0" smtClean="0"/>
              <a:t>Many legal techniques available to protect environmental flows</a:t>
            </a:r>
          </a:p>
          <a:p>
            <a:pPr>
              <a:buNone/>
            </a:pPr>
            <a:r>
              <a:rPr lang="en-US" sz="3200" dirty="0" smtClean="0"/>
              <a:t>	</a:t>
            </a:r>
            <a:endParaRPr lang="en-CA" sz="3200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560388"/>
            <a:ext cx="9895730" cy="679450"/>
          </a:xfrm>
          <a:prstGeom prst="rect">
            <a:avLst/>
          </a:prstGeom>
        </p:spPr>
        <p:txBody>
          <a:bodyPr/>
          <a:lstStyle/>
          <a:p>
            <a:r>
              <a:rPr lang="en-CA" dirty="0" smtClean="0"/>
              <a:t>				Flows and the Law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Environmental flow protection driving water law reform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600" dirty="0" smtClean="0"/>
              <a:t>Legal regime determines extent to which the various characteristics of hydrological regimes can be altered by human activities.  </a:t>
            </a:r>
          </a:p>
          <a:p>
            <a:r>
              <a:rPr lang="en-US" sz="3600" dirty="0" smtClean="0"/>
              <a:t>Environmental flow protection emerging in Canada, particularly in water stressed regions  such as southern Alberta.  </a:t>
            </a:r>
          </a:p>
          <a:p>
            <a:r>
              <a:rPr lang="en-US" sz="3600" dirty="0" smtClean="0"/>
              <a:t>No consistent approach across the country. </a:t>
            </a:r>
          </a:p>
          <a:p>
            <a:r>
              <a:rPr lang="en-US" sz="3600" dirty="0" smtClean="0"/>
              <a:t>Provincial water laws often are silent on the issue. </a:t>
            </a:r>
          </a:p>
          <a:p>
            <a:r>
              <a:rPr lang="en-US" sz="3600" dirty="0" smtClean="0"/>
              <a:t>Opportunity to include protection in new laws, such as BC’s proposed Water Sustainability Act</a:t>
            </a: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6698" y="358873"/>
            <a:ext cx="11850053" cy="149357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	“</a:t>
            </a:r>
            <a:r>
              <a:rPr lang="en-US" dirty="0" err="1" smtClean="0"/>
              <a:t>Instream</a:t>
            </a:r>
            <a:r>
              <a:rPr lang="en-US" dirty="0" smtClean="0"/>
              <a:t> flow needs have fallen 	through the cracks in Canada.” </a:t>
            </a:r>
            <a:r>
              <a:rPr lang="en-US" sz="2500" dirty="0" smtClean="0"/>
              <a:t>Flow Canada</a:t>
            </a:r>
            <a:endParaRPr lang="en-US" sz="2500" dirty="0"/>
          </a:p>
        </p:txBody>
      </p:sp>
      <p:pic>
        <p:nvPicPr>
          <p:cNvPr id="6" name="Picture 5" descr="ch3-drough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1875" y="2871621"/>
            <a:ext cx="7772025" cy="4746243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		Key Legal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Allocation (licensing) of water often considered the key legal tool </a:t>
            </a:r>
          </a:p>
          <a:p>
            <a:r>
              <a:rPr lang="en-US" dirty="0" smtClean="0"/>
              <a:t>Laws to protect ecosystem services, like the </a:t>
            </a:r>
            <a:r>
              <a:rPr lang="en-US" i="1" dirty="0" smtClean="0"/>
              <a:t>Fisheries Act</a:t>
            </a:r>
            <a:r>
              <a:rPr lang="en-US" dirty="0" smtClean="0"/>
              <a:t>, may be more important</a:t>
            </a:r>
          </a:p>
          <a:p>
            <a:r>
              <a:rPr lang="en-US" dirty="0" smtClean="0"/>
              <a:t>Water management plans may also have provisions on flows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	Jurisdiction over Water in Canada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Canadian federal system: ‘no one level of government can provide a complete framework for protecting water resources.’ </a:t>
            </a:r>
          </a:p>
          <a:p>
            <a:r>
              <a:rPr lang="en-US" sz="3600" dirty="0" smtClean="0"/>
              <a:t>Provinces have the jurisdiction to allocate water. </a:t>
            </a:r>
          </a:p>
          <a:p>
            <a:r>
              <a:rPr lang="en-US" sz="3600" dirty="0" smtClean="0"/>
              <a:t>Provincial water allocations that diminish natural </a:t>
            </a:r>
            <a:r>
              <a:rPr lang="en-US" sz="3600" dirty="0" err="1" smtClean="0"/>
              <a:t>instream</a:t>
            </a:r>
            <a:r>
              <a:rPr lang="en-US" sz="3600" dirty="0" smtClean="0"/>
              <a:t> flows may ‘impinge upon’ federal responsibilities to protect fisheries, biological diversity, and </a:t>
            </a:r>
            <a:r>
              <a:rPr lang="en-US" sz="3600" dirty="0" err="1" smtClean="0"/>
              <a:t>transboundary</a:t>
            </a:r>
            <a:r>
              <a:rPr lang="en-US" sz="3600" dirty="0" smtClean="0"/>
              <a:t> and </a:t>
            </a:r>
            <a:r>
              <a:rPr lang="en-US" sz="3600" dirty="0" err="1" smtClean="0"/>
              <a:t>interjurisdictional</a:t>
            </a:r>
            <a:r>
              <a:rPr lang="en-US" sz="3600" dirty="0" smtClean="0"/>
              <a:t> water bodies.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500" dirty="0" smtClean="0"/>
              <a:t> 			CPR for Canadian Rivers</a:t>
            </a:r>
            <a:br>
              <a:rPr lang="en-US" sz="5500" dirty="0" smtClean="0"/>
            </a:br>
            <a:r>
              <a:rPr lang="en-US" sz="5500" dirty="0" smtClean="0"/>
              <a:t> 	</a:t>
            </a:r>
            <a:endParaRPr lang="en-US" sz="55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5500" dirty="0" smtClean="0"/>
              <a:t>Conserve Wild Rivers</a:t>
            </a:r>
          </a:p>
          <a:p>
            <a:r>
              <a:rPr lang="en-US" sz="5500" dirty="0" smtClean="0"/>
              <a:t>Protect Multi-use Rivers</a:t>
            </a:r>
          </a:p>
          <a:p>
            <a:r>
              <a:rPr lang="en-US" sz="5500" dirty="0" smtClean="0"/>
              <a:t>Restore Overused Rivers</a:t>
            </a:r>
            <a:endParaRPr lang="en-US" sz="55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19066" y="1333658"/>
            <a:ext cx="5457571" cy="727843"/>
          </a:xfrm>
          <a:prstGeom prst="rect">
            <a:avLst/>
          </a:prstGeom>
          <a:noFill/>
        </p:spPr>
        <p:txBody>
          <a:bodyPr wrap="square" lIns="126443" tIns="63222" rIns="126443" bIns="63222" rtlCol="0">
            <a:spAutoFit/>
          </a:bodyPr>
          <a:lstStyle/>
          <a:p>
            <a:r>
              <a:rPr lang="en-US" sz="3900" dirty="0" smtClean="0"/>
              <a:t>Conserve Wild Rivers</a:t>
            </a:r>
            <a:endParaRPr lang="en-US" sz="3900" dirty="0"/>
          </a:p>
        </p:txBody>
      </p:sp>
      <p:pic>
        <p:nvPicPr>
          <p:cNvPr id="4" name="Picture 3" descr="Adams river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9186" y="5776863"/>
            <a:ext cx="2377325" cy="1460382"/>
          </a:xfrm>
          <a:prstGeom prst="rect">
            <a:avLst/>
          </a:prstGeom>
        </p:spPr>
      </p:pic>
      <p:pic>
        <p:nvPicPr>
          <p:cNvPr id="7" name="Picture 6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67338" y="2680519"/>
            <a:ext cx="3657424" cy="3043033"/>
          </a:xfrm>
          <a:prstGeom prst="rect">
            <a:avLst/>
          </a:prstGeom>
        </p:spPr>
      </p:pic>
      <p:pic>
        <p:nvPicPr>
          <p:cNvPr id="8" name="Picture 7" descr="dc83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0834" y="2608511"/>
            <a:ext cx="4571781" cy="3153099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Wild and Scenic Rivers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1968 US </a:t>
            </a:r>
            <a:r>
              <a:rPr lang="en-US" i="1" dirty="0" smtClean="0"/>
              <a:t>Wild and Scenic Rivers Act</a:t>
            </a:r>
            <a:r>
              <a:rPr lang="en-US" dirty="0" smtClean="0"/>
              <a:t> passed to </a:t>
            </a:r>
            <a:r>
              <a:rPr lang="en-GB" dirty="0" smtClean="0"/>
              <a:t>preserve </a:t>
            </a:r>
            <a:r>
              <a:rPr lang="en-GB" dirty="0" err="1" smtClean="0"/>
              <a:t>ri</a:t>
            </a:r>
            <a:r>
              <a:rPr lang="en-US" dirty="0" err="1" smtClean="0"/>
              <a:t>vers</a:t>
            </a:r>
            <a:r>
              <a:rPr lang="en-US" dirty="0" smtClean="0"/>
              <a:t> “in free-flowing </a:t>
            </a:r>
            <a:r>
              <a:rPr lang="en-US" dirty="0" err="1" smtClean="0"/>
              <a:t>cond</a:t>
            </a:r>
            <a:r>
              <a:rPr lang="en-GB" dirty="0" err="1" smtClean="0"/>
              <a:t>ition</a:t>
            </a:r>
            <a:r>
              <a:rPr lang="en-GB" dirty="0" smtClean="0"/>
              <a:t> to protect the water quality of </a:t>
            </a:r>
            <a:r>
              <a:rPr lang="en-US" dirty="0" smtClean="0"/>
              <a:t>such rivers and to fulfill other vital national conservation purposes.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3 levels of protection: </a:t>
            </a:r>
          </a:p>
          <a:p>
            <a:pPr marL="1089380" lvl="1" indent="-457200">
              <a:buFont typeface="+mj-lt"/>
              <a:buAutoNum type="arabicPeriod"/>
            </a:pPr>
            <a:r>
              <a:rPr lang="en-US" sz="2400" dirty="0" smtClean="0"/>
              <a:t>“Wild” rivers are free of dams, generally inaccessible except by trail, and represent vestiges of primitive America. </a:t>
            </a:r>
          </a:p>
          <a:p>
            <a:pPr marL="1089380" lvl="1" indent="-457200">
              <a:buFont typeface="+mj-lt"/>
              <a:buAutoNum type="arabicPeriod"/>
            </a:pPr>
            <a:r>
              <a:rPr lang="en-US" sz="2400" dirty="0" smtClean="0"/>
              <a:t>“Scenic” rivers are free of dams, with shorelines or watersheds still largely primitive and shorelines largely undeveloped, but accessible in places by roads. </a:t>
            </a:r>
          </a:p>
          <a:p>
            <a:pPr marL="1089380" lvl="1" indent="-457200">
              <a:buFont typeface="+mj-lt"/>
              <a:buAutoNum type="arabicPeriod"/>
            </a:pPr>
            <a:r>
              <a:rPr lang="en-US" sz="2400" dirty="0" smtClean="0"/>
              <a:t>Recreational” rivers are readily accessible by road or railroad, may have some development along their shorelines, and may have been dammed in the past. 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29C670-B050-4ED9-962A-392127A456C1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400" dirty="0" smtClean="0">
                <a:latin typeface="Cambria"/>
                <a:ea typeface="Cambria"/>
                <a:cs typeface="Times New Roman"/>
              </a:rPr>
              <a:t>Fisheries Act - Provisions to Protect Environmental Flows</a:t>
            </a:r>
            <a:br>
              <a:rPr lang="en-US" sz="5400" dirty="0" smtClean="0">
                <a:latin typeface="Cambria"/>
                <a:ea typeface="Cambria"/>
                <a:cs typeface="Times New Roman"/>
              </a:rPr>
            </a:b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20  	Fish-ways to be made as Minister directs, Ensures safe 	passage for fish. </a:t>
            </a:r>
          </a:p>
          <a:p>
            <a:pPr>
              <a:buNone/>
            </a:pPr>
            <a:r>
              <a:rPr lang="en-US" sz="2800" dirty="0" smtClean="0"/>
              <a:t>22 	Minister may make orders for to the owner or occupier of an 	obstruction to provide a sufficient flow of water to permit the 	safe and unimpeded descent of fish.</a:t>
            </a:r>
          </a:p>
          <a:p>
            <a:pPr>
              <a:buNone/>
            </a:pPr>
            <a:r>
              <a:rPr lang="en-US" sz="2800" dirty="0" smtClean="0"/>
              <a:t>27 	Ensures the unobstructed passage of fish through a waterway. </a:t>
            </a:r>
          </a:p>
          <a:p>
            <a:pPr>
              <a:buNone/>
            </a:pPr>
            <a:r>
              <a:rPr lang="en-US" sz="2800" dirty="0" smtClean="0"/>
              <a:t>32 	Prohibits the destruction of fish by any means other than 	fishing. </a:t>
            </a:r>
          </a:p>
          <a:p>
            <a:pPr>
              <a:buNone/>
            </a:pPr>
            <a:r>
              <a:rPr lang="en-US" sz="2800" dirty="0" smtClean="0"/>
              <a:t>35 	Prohibits works or undertakings that result in the harmful 	alteration, disruption or destruction (HADD) of fish habitat, 	except when authorized by the Minister or his delegate. </a:t>
            </a:r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0B23CC-EFCA-4893-9D1E-B5982E4627E1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2176167" y="670034"/>
            <a:ext cx="10990558" cy="1194858"/>
          </a:xfrm>
          <a:prstGeom prst="rect">
            <a:avLst/>
          </a:prstGeom>
        </p:spPr>
        <p:txBody>
          <a:bodyPr lIns="126443" tIns="63222" rIns="126443" bIns="63222"/>
          <a:lstStyle/>
          <a:p>
            <a:r>
              <a:rPr lang="en-US" dirty="0" smtClean="0"/>
              <a:t>Example of Provincial Law:</a:t>
            </a:r>
            <a:br>
              <a:rPr lang="en-US" dirty="0" smtClean="0"/>
            </a:br>
            <a:r>
              <a:rPr lang="en-US" dirty="0" smtClean="0"/>
              <a:t> BC Fish Protection Act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62682" y="2680519"/>
            <a:ext cx="11821683" cy="4667383"/>
          </a:xfrm>
          <a:prstGeom prst="rect">
            <a:avLst/>
          </a:prstGeom>
          <a:noFill/>
        </p:spPr>
        <p:txBody>
          <a:bodyPr wrap="square" lIns="126443" tIns="63222" rIns="126443" bIns="63222" rtlCol="0">
            <a:spAutoFit/>
          </a:bodyPr>
          <a:lstStyle/>
          <a:p>
            <a:endParaRPr lang="en-US" sz="3900" dirty="0" smtClean="0"/>
          </a:p>
          <a:p>
            <a:r>
              <a:rPr lang="en-US" sz="3200" dirty="0" smtClean="0"/>
              <a:t>New Tools in1997: </a:t>
            </a:r>
          </a:p>
          <a:p>
            <a:endParaRPr lang="en-US" sz="3200" dirty="0" smtClean="0"/>
          </a:p>
          <a:p>
            <a:r>
              <a:rPr lang="en-US" sz="3200" dirty="0" smtClean="0"/>
              <a:t>Sensitive Streams , 15 streams listed</a:t>
            </a:r>
          </a:p>
          <a:p>
            <a:endParaRPr lang="en-US" sz="3200" dirty="0" smtClean="0"/>
          </a:p>
          <a:p>
            <a:r>
              <a:rPr lang="en-US" sz="3200" dirty="0" smtClean="0"/>
              <a:t>Community  </a:t>
            </a:r>
            <a:r>
              <a:rPr lang="en-US" sz="3200" dirty="0" err="1" smtClean="0"/>
              <a:t>Streamflow</a:t>
            </a:r>
            <a:r>
              <a:rPr lang="en-US" sz="3200" dirty="0" smtClean="0"/>
              <a:t>  </a:t>
            </a:r>
            <a:r>
              <a:rPr lang="en-US" sz="3200" dirty="0" err="1" smtClean="0"/>
              <a:t>Licences</a:t>
            </a:r>
            <a:r>
              <a:rPr lang="en-US" sz="3200" dirty="0" smtClean="0"/>
              <a:t> </a:t>
            </a:r>
          </a:p>
          <a:p>
            <a:r>
              <a:rPr lang="en-US" sz="3200" dirty="0" smtClean="0"/>
              <a:t>–not in effect</a:t>
            </a:r>
          </a:p>
          <a:p>
            <a:endParaRPr lang="en-US" sz="3200" dirty="0" smtClean="0"/>
          </a:p>
          <a:p>
            <a:r>
              <a:rPr lang="en-US" sz="3200" dirty="0" smtClean="0"/>
              <a:t>No New Dams on Listed Rivers</a:t>
            </a:r>
            <a:endParaRPr lang="en-US" sz="3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		Protect Working Rivers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900" dirty="0" smtClean="0"/>
              <a:t>Water Law Tools:</a:t>
            </a:r>
          </a:p>
          <a:p>
            <a:pPr lvl="1"/>
            <a:r>
              <a:rPr lang="en-US" sz="3900" dirty="0" smtClean="0"/>
              <a:t>Usually Related to Allocation</a:t>
            </a:r>
          </a:p>
          <a:p>
            <a:pPr lvl="1"/>
            <a:r>
              <a:rPr lang="en-US" sz="3900" dirty="0" smtClean="0"/>
              <a:t>Flow Considerations in Licensing</a:t>
            </a:r>
          </a:p>
          <a:p>
            <a:pPr lvl="1"/>
            <a:r>
              <a:rPr lang="en-US" sz="3900" dirty="0" smtClean="0"/>
              <a:t>Integrated Water Management Plans (implemented through licensing)</a:t>
            </a:r>
          </a:p>
          <a:p>
            <a:pPr lvl="1"/>
            <a:r>
              <a:rPr lang="en-US" sz="3900" dirty="0" smtClean="0"/>
              <a:t>Conservation </a:t>
            </a:r>
            <a:r>
              <a:rPr lang="en-US" sz="3900" dirty="0" err="1" smtClean="0"/>
              <a:t>Licences</a:t>
            </a:r>
            <a:r>
              <a:rPr lang="en-US" sz="3900" dirty="0" smtClean="0"/>
              <a:t>, Reserves and Restrictions</a:t>
            </a:r>
          </a:p>
          <a:p>
            <a:pPr lvl="1"/>
            <a:r>
              <a:rPr lang="en-US" sz="3900" dirty="0" smtClean="0"/>
              <a:t>Presumptive Flow Standard?</a:t>
            </a:r>
          </a:p>
          <a:p>
            <a:pPr lv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map_WaterRestrictions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94730" y="808311"/>
            <a:ext cx="8956116" cy="7169150"/>
          </a:xfrm>
          <a:prstGeom prst="rect">
            <a:avLst/>
          </a:prstGeom>
        </p:spPr>
      </p:pic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2084732" y="8065294"/>
            <a:ext cx="8887539" cy="40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6443" tIns="63222" rIns="126443" bIns="63222">
            <a:prstTxWarp prst="textNoShape">
              <a:avLst/>
            </a:prstTxWarp>
            <a:spAutoFit/>
          </a:bodyPr>
          <a:lstStyle/>
          <a:p>
            <a:r>
              <a:rPr lang="en-US"/>
              <a:t>Source: BC MOE Living Water Smart 2008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5335" y="2430222"/>
            <a:ext cx="2890106" cy="2836113"/>
          </a:xfrm>
          <a:prstGeom prst="rect">
            <a:avLst/>
          </a:prstGeom>
          <a:noFill/>
        </p:spPr>
        <p:txBody>
          <a:bodyPr wrap="square" lIns="126443" tIns="63222" rIns="126443" bIns="63222" rtlCol="0">
            <a:spAutoFit/>
          </a:bodyPr>
          <a:lstStyle/>
          <a:p>
            <a:r>
              <a:rPr lang="en-US" sz="4400" dirty="0" smtClean="0"/>
              <a:t>44,000</a:t>
            </a:r>
          </a:p>
          <a:p>
            <a:r>
              <a:rPr lang="en-US" sz="4400" dirty="0" smtClean="0"/>
              <a:t>Current</a:t>
            </a:r>
          </a:p>
          <a:p>
            <a:r>
              <a:rPr lang="en-US" sz="4400" dirty="0" smtClean="0"/>
              <a:t>Water </a:t>
            </a:r>
          </a:p>
          <a:p>
            <a:r>
              <a:rPr lang="en-US" sz="4400" dirty="0" err="1" smtClean="0"/>
              <a:t>Licences</a:t>
            </a:r>
            <a:endParaRPr lang="en-US" sz="4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20318_Licen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122" y="120315"/>
            <a:ext cx="12950604" cy="8644997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Presumptive Flow Standard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Many good intentions to protect environmental flows have stalled …about which method for environmental flow assessment is appropriate or ‘best’ .</a:t>
            </a:r>
            <a:r>
              <a:rPr lang="en-US" b="1" dirty="0" smtClean="0"/>
              <a:t>These real and perceived hurdles have too often resulted in doing nothing to protect environmental flows, leaving the vast majority of rivers on the planet vulnerable to over‐exploitation </a:t>
            </a:r>
          </a:p>
          <a:p>
            <a:pPr>
              <a:buNone/>
            </a:pPr>
            <a:r>
              <a:rPr lang="en-US" dirty="0" smtClean="0"/>
              <a:t>Protecting 80% of daily flows will maintain ecological integrity in most rivers. A higher percentage of flow (90%) may be needed to protect rivers with at‐risk species and exceptional biodiversity</a:t>
            </a:r>
          </a:p>
          <a:p>
            <a:pPr>
              <a:buNone/>
            </a:pPr>
            <a:endParaRPr lang="en-US" sz="1200" dirty="0" smtClean="0"/>
          </a:p>
          <a:p>
            <a:pPr>
              <a:buNone/>
            </a:pPr>
            <a:r>
              <a:rPr lang="en-US" sz="1200" dirty="0" smtClean="0"/>
              <a:t>Richter, B. D., Davis, M. M., Apse, C. and </a:t>
            </a:r>
            <a:r>
              <a:rPr lang="en-US" sz="1200" dirty="0" err="1" smtClean="0"/>
              <a:t>Konrad</a:t>
            </a:r>
            <a:r>
              <a:rPr lang="en-US" sz="1200" dirty="0" smtClean="0"/>
              <a:t>, C. (2011), A presumptive standard for environmental flow protection. River Research and Applications, 27: n/a. </a:t>
            </a:r>
            <a:r>
              <a:rPr lang="en-US" sz="1200" dirty="0" err="1" smtClean="0"/>
              <a:t>doi</a:t>
            </a:r>
            <a:r>
              <a:rPr lang="en-US" sz="1200" dirty="0" smtClean="0"/>
              <a:t>: 10.1002/rra.1511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20B23CC-EFCA-4893-9D1E-B5982E4627E1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55069" y="310654"/>
            <a:ext cx="3903492" cy="8118117"/>
          </a:xfrm>
          <a:prstGeom prst="rect">
            <a:avLst/>
          </a:prstGeom>
          <a:solidFill>
            <a:srgbClr val="8DC63F">
              <a:alpha val="67000"/>
            </a:srgbClr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</p:spPr>
        <p:txBody>
          <a:bodyPr lIns="126436" tIns="63218" rIns="126436" bIns="63218" anchor="ctr"/>
          <a:lstStyle/>
          <a:p>
            <a:pPr algn="ctr" defTabSz="63218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764989" y="2684384"/>
            <a:ext cx="4526062" cy="3667551"/>
          </a:xfrm>
          <a:prstGeom prst="rect">
            <a:avLst/>
          </a:prstGeom>
        </p:spPr>
        <p:txBody>
          <a:bodyPr lIns="126436" tIns="63218" rIns="126436" bIns="63218"/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>
              <a:defRPr/>
            </a:pPr>
            <a:endParaRPr lang="en-US" sz="2100" kern="0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16060" y="374808"/>
            <a:ext cx="4143165" cy="7955202"/>
          </a:xfrm>
          <a:prstGeom prst="rect">
            <a:avLst/>
          </a:prstGeom>
        </p:spPr>
        <p:txBody>
          <a:bodyPr lIns="126436" tIns="63218" rIns="126436" bIns="63218"/>
          <a:lstStyle>
            <a:lvl1pPr algn="l">
              <a:defRPr sz="1800">
                <a:solidFill>
                  <a:schemeClr val="bg1"/>
                </a:solidFill>
              </a:defRPr>
            </a:lvl1pPr>
          </a:lstStyle>
          <a:p>
            <a:pPr eaLnBrk="0" hangingPunct="0">
              <a:defRPr/>
            </a:pPr>
            <a:r>
              <a:rPr lang="en-US" sz="4100" kern="0" dirty="0" smtClean="0">
                <a:latin typeface="+mj-lt"/>
                <a:ea typeface="+mj-ea"/>
                <a:cs typeface="+mj-cs"/>
              </a:rPr>
              <a:t>WWF’s Four Requirements for a new Water Act </a:t>
            </a: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Protection of </a:t>
            </a: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environmental flow is key.</a:t>
            </a:r>
            <a:br>
              <a:rPr lang="en-US" sz="2400" kern="0" dirty="0" smtClean="0">
                <a:latin typeface="+mn-lt"/>
                <a:ea typeface="+mj-ea"/>
                <a:cs typeface="+mj-cs"/>
              </a:rPr>
            </a:br>
            <a:endParaRPr lang="en-US" sz="2400" kern="0" dirty="0" smtClean="0">
              <a:latin typeface="+mn-lt"/>
              <a:ea typeface="+mj-ea"/>
              <a:cs typeface="+mj-cs"/>
            </a:endParaRP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Ensure that surface water</a:t>
            </a: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&amp; groundwater management</a:t>
            </a: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are integrated across BC.</a:t>
            </a:r>
          </a:p>
          <a:p>
            <a:pPr marL="457200" indent="-457200" eaLnBrk="0" hangingPunct="0">
              <a:defRPr/>
            </a:pPr>
            <a:endParaRPr lang="en-US" sz="2400" kern="0" dirty="0" smtClean="0">
              <a:latin typeface="+mn-lt"/>
              <a:ea typeface="+mj-ea"/>
              <a:cs typeface="+mj-cs"/>
            </a:endParaRP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Improved Governance. </a:t>
            </a:r>
          </a:p>
          <a:p>
            <a:pPr marL="457200" indent="-457200" eaLnBrk="0" hangingPunct="0">
              <a:defRPr/>
            </a:pPr>
            <a:endParaRPr lang="en-US" sz="2400" kern="0" dirty="0" smtClean="0">
              <a:latin typeface="+mn-lt"/>
              <a:ea typeface="+mj-ea"/>
              <a:cs typeface="+mj-cs"/>
            </a:endParaRPr>
          </a:p>
          <a:p>
            <a:pPr marL="457200" indent="-457200" eaLnBrk="0" hangingPunct="0">
              <a:defRPr/>
            </a:pPr>
            <a:r>
              <a:rPr lang="en-US" sz="2400" kern="0" dirty="0" smtClean="0">
                <a:latin typeface="+mn-lt"/>
                <a:ea typeface="+mj-ea"/>
                <a:cs typeface="+mj-cs"/>
              </a:rPr>
              <a:t>Manage licensing in a watershed to limit the accumulated impact of multiple users. </a:t>
            </a:r>
          </a:p>
          <a:p>
            <a:pPr marL="357188" indent="-357188" eaLnBrk="0" hangingPunct="0">
              <a:buAutoNum type="arabicPeriod"/>
              <a:defRPr/>
            </a:pPr>
            <a:endParaRPr lang="en-US" sz="2400" kern="0" dirty="0">
              <a:latin typeface="+mn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BC Water Sustainability Act</a:t>
            </a:r>
            <a:endParaRPr 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658336" y="2223344"/>
            <a:ext cx="11850053" cy="7616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3200" dirty="0" smtClean="0"/>
              <a:t>7  Policy Directions:</a:t>
            </a:r>
          </a:p>
          <a:p>
            <a:pPr lvl="0"/>
            <a:r>
              <a:rPr lang="en-US" sz="3200" dirty="0" smtClean="0"/>
              <a:t>Protect stream health and aquatic environments </a:t>
            </a:r>
          </a:p>
          <a:p>
            <a:pPr lvl="0"/>
            <a:r>
              <a:rPr lang="en-US" sz="3200" dirty="0" smtClean="0"/>
              <a:t>Consider water in land-use decisions</a:t>
            </a:r>
          </a:p>
          <a:p>
            <a:pPr lvl="0"/>
            <a:r>
              <a:rPr lang="en-US" sz="3200" dirty="0" smtClean="0"/>
              <a:t>Regulate groundwater use </a:t>
            </a:r>
          </a:p>
          <a:p>
            <a:pPr lvl="0"/>
            <a:r>
              <a:rPr lang="en-US" sz="3200" dirty="0" smtClean="0"/>
              <a:t>Regulate during scarcity</a:t>
            </a:r>
          </a:p>
          <a:p>
            <a:pPr lvl="0"/>
            <a:r>
              <a:rPr lang="en-US" sz="3200" dirty="0" smtClean="0"/>
              <a:t>Improve security, water use efficiency and conservation </a:t>
            </a:r>
          </a:p>
          <a:p>
            <a:pPr lvl="0"/>
            <a:r>
              <a:rPr lang="en-US" sz="3200" dirty="0" smtClean="0"/>
              <a:t>Measure and report, and</a:t>
            </a:r>
          </a:p>
          <a:p>
            <a:pPr lvl="0"/>
            <a:r>
              <a:rPr lang="en-US" sz="3200" dirty="0" smtClean="0"/>
              <a:t>Enable a range of governance approaches. 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   Consider water in land-use decisions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900" dirty="0" smtClean="0"/>
              <a:t>New Provincial Water Objectives (PWOs) will guide decision makers considering land and resource uses. </a:t>
            </a:r>
          </a:p>
          <a:p>
            <a:r>
              <a:rPr lang="en-US" sz="3900" dirty="0" smtClean="0"/>
              <a:t>PWOs will focus on issues such as </a:t>
            </a:r>
          </a:p>
          <a:p>
            <a:pPr lvl="1"/>
            <a:r>
              <a:rPr lang="en-US" sz="3900" dirty="0" smtClean="0"/>
              <a:t>access to water,</a:t>
            </a:r>
          </a:p>
          <a:p>
            <a:pPr lvl="1"/>
            <a:r>
              <a:rPr lang="en-US" sz="3900" dirty="0" smtClean="0"/>
              <a:t> conflicts among users,</a:t>
            </a:r>
          </a:p>
          <a:p>
            <a:pPr lvl="1"/>
            <a:r>
              <a:rPr lang="en-US" sz="3900" dirty="0" smtClean="0"/>
              <a:t> protecting flows and ecosystem health, and </a:t>
            </a:r>
          </a:p>
          <a:p>
            <a:pPr lvl="1"/>
            <a:r>
              <a:rPr lang="en-US" sz="3900" dirty="0" smtClean="0"/>
              <a:t>cumulative impacts.</a:t>
            </a:r>
            <a:endParaRPr lang="en-US" sz="39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336" y="1"/>
            <a:ext cx="11850053" cy="185244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  Protect stream health and aquatic  	environments 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900" dirty="0" smtClean="0"/>
              <a:t>BC government proposes to consider </a:t>
            </a:r>
            <a:r>
              <a:rPr lang="en-US" sz="3900" dirty="0" err="1" smtClean="0"/>
              <a:t>instream</a:t>
            </a:r>
            <a:r>
              <a:rPr lang="en-US" sz="3900" dirty="0" smtClean="0"/>
              <a:t> flow guidelines in new </a:t>
            </a:r>
            <a:r>
              <a:rPr lang="en-US" sz="3900" dirty="0" err="1" smtClean="0"/>
              <a:t>licence</a:t>
            </a:r>
            <a:r>
              <a:rPr lang="en-US" sz="3900" dirty="0" smtClean="0"/>
              <a:t> applications for both surface and groundwater</a:t>
            </a:r>
          </a:p>
          <a:p>
            <a:pPr lvl="1"/>
            <a:r>
              <a:rPr lang="en-US" sz="3900" dirty="0" smtClean="0"/>
              <a:t> Application to existing 44,000 </a:t>
            </a:r>
            <a:r>
              <a:rPr lang="en-US" sz="3900" dirty="0" err="1" smtClean="0"/>
              <a:t>licences</a:t>
            </a:r>
            <a:r>
              <a:rPr lang="en-US" sz="3900" dirty="0" smtClean="0"/>
              <a:t> not clear</a:t>
            </a:r>
          </a:p>
          <a:p>
            <a:pPr lvl="1"/>
            <a:r>
              <a:rPr lang="en-US" sz="3900" dirty="0" smtClean="0"/>
              <a:t> ‘Consider’, rather than ‘require protection of’ flow needs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0795" y="376263"/>
            <a:ext cx="11521280" cy="1493573"/>
          </a:xfrm>
        </p:spPr>
        <p:txBody>
          <a:bodyPr/>
          <a:lstStyle/>
          <a:p>
            <a:r>
              <a:rPr lang="en-US" dirty="0" smtClean="0"/>
              <a:t>Further Change Required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Environmental flow protection should be applied to all rivers and streams in the province, not just those in chronic problem areas  </a:t>
            </a:r>
            <a:endParaRPr lang="en-US" dirty="0" smtClean="0"/>
          </a:p>
          <a:p>
            <a:pPr marL="474135" lvl="1" indent="-474135">
              <a:spcBef>
                <a:spcPts val="2766"/>
              </a:spcBef>
              <a:buFont typeface="Arial" charset="0"/>
              <a:buChar char="•"/>
            </a:pPr>
            <a:r>
              <a:rPr lang="en-US" sz="4400" dirty="0" smtClean="0"/>
              <a:t>New Law Needs to Incorporate Presumptive Flow Standard to </a:t>
            </a:r>
            <a:r>
              <a:rPr lang="en-GB" sz="4400" dirty="0" smtClean="0"/>
              <a:t> preserve BC’s freshwater into the future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3437" y="311188"/>
            <a:ext cx="11886627" cy="635510"/>
          </a:xfrm>
          <a:prstGeom prst="rect">
            <a:avLst/>
          </a:prstGeom>
          <a:noFill/>
        </p:spPr>
        <p:txBody>
          <a:bodyPr wrap="square" lIns="126443" tIns="63222" rIns="126443" bIns="63222" rtlCol="0">
            <a:spAutoFit/>
          </a:bodyPr>
          <a:lstStyle/>
          <a:p>
            <a:pPr algn="ctr"/>
            <a:r>
              <a:rPr lang="en-US" sz="3300" b="1" dirty="0" smtClean="0"/>
              <a:t>Restore Degraded Rivers- Legal Tools </a:t>
            </a:r>
            <a:endParaRPr lang="en-US" sz="3300" b="1" dirty="0"/>
          </a:p>
        </p:txBody>
      </p:sp>
      <p:pic>
        <p:nvPicPr>
          <p:cNvPr id="3" name="Picture 2" descr="hed_south_saskatchewan_l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3437" y="1141018"/>
            <a:ext cx="11886627" cy="68424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43622" y="8234830"/>
            <a:ext cx="4025618" cy="404678"/>
          </a:xfrm>
          <a:prstGeom prst="rect">
            <a:avLst/>
          </a:prstGeom>
          <a:noFill/>
        </p:spPr>
        <p:txBody>
          <a:bodyPr wrap="none" lIns="126443" tIns="63222" rIns="126443" bIns="63222" rtlCol="0">
            <a:spAutoFit/>
          </a:bodyPr>
          <a:lstStyle/>
          <a:p>
            <a:r>
              <a:rPr lang="en-US" dirty="0" smtClean="0"/>
              <a:t>Canadian Geographic, October 2010</a:t>
            </a:r>
            <a:endParaRPr lang="en-US" dirty="0"/>
          </a:p>
        </p:txBody>
      </p:sp>
      <p:pic>
        <p:nvPicPr>
          <p:cNvPr id="5" name="Picture 4" descr="WWF_Master_Panda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847236" cy="1151171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144472" y="8305926"/>
            <a:ext cx="877782" cy="477114"/>
          </a:xfrm>
          <a:prstGeom prst="rect">
            <a:avLst/>
          </a:prstGeom>
        </p:spPr>
        <p:txBody>
          <a:bodyPr lIns="126443" tIns="63222" rIns="126443" bIns="63222"/>
          <a:lstStyle/>
          <a:p>
            <a:fld id="{A5442CBB-3AAB-8F47-9242-B053E75308A7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  Example: Water Use Plans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58336" y="2320064"/>
            <a:ext cx="11850053" cy="608440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30000"/>
              </a:lnSpc>
            </a:pPr>
            <a:r>
              <a:rPr lang="en-US" dirty="0" smtClean="0"/>
              <a:t>Conflicts between BC Hydro water use and fish habitat needs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Background events (all legal): </a:t>
            </a:r>
          </a:p>
          <a:p>
            <a:pPr lvl="1">
              <a:lnSpc>
                <a:spcPct val="130000"/>
              </a:lnSpc>
            </a:pPr>
            <a:r>
              <a:rPr lang="en-US" dirty="0" smtClean="0"/>
              <a:t>Litigation </a:t>
            </a:r>
          </a:p>
          <a:p>
            <a:pPr lvl="1">
              <a:lnSpc>
                <a:spcPct val="130000"/>
              </a:lnSpc>
            </a:pPr>
            <a:r>
              <a:rPr lang="en-US" dirty="0" smtClean="0"/>
              <a:t>Complaint to CEC </a:t>
            </a:r>
          </a:p>
          <a:p>
            <a:pPr lvl="1">
              <a:lnSpc>
                <a:spcPct val="130000"/>
              </a:lnSpc>
            </a:pPr>
            <a:r>
              <a:rPr lang="en-US" dirty="0" smtClean="0"/>
              <a:t>Ward report on non</a:t>
            </a:r>
            <a:fld id="{5F104F3E-E9B2-4675-B36D-A2BDF7B7171D}" type="slidenum">
              <a:rPr lang="en-US" smtClean="0"/>
              <a:pPr lvl="1">
                <a:lnSpc>
                  <a:spcPct val="130000"/>
                </a:lnSpc>
              </a:pPr>
              <a:t>25</a:t>
            </a:fld>
            <a:r>
              <a:rPr lang="en-US" dirty="0" smtClean="0"/>
              <a:t>compliance</a:t>
            </a:r>
          </a:p>
          <a:p>
            <a:pPr lvl="1">
              <a:lnSpc>
                <a:spcPct val="130000"/>
              </a:lnSpc>
            </a:pPr>
            <a:r>
              <a:rPr lang="en-US" dirty="0" err="1" smtClean="0"/>
              <a:t>Downton</a:t>
            </a:r>
            <a:r>
              <a:rPr lang="en-US" dirty="0" smtClean="0"/>
              <a:t> Lake Special auditor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Goal of the WUP process: achieve consensus on a set of operating rules that satisfies the full range of water use interests at stake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Water Use Plans have been prepared for 30 BC Hydro facilities </a:t>
            </a:r>
          </a:p>
          <a:p>
            <a:pPr>
              <a:lnSpc>
                <a:spcPct val="130000"/>
              </a:lnSpc>
            </a:pPr>
            <a:r>
              <a:rPr lang="en-US" dirty="0" smtClean="0"/>
              <a:t>Results: voluntary reductions in BC Hydro’s </a:t>
            </a:r>
            <a:r>
              <a:rPr lang="en-US" dirty="0" err="1" smtClean="0"/>
              <a:t>licences</a:t>
            </a:r>
            <a:r>
              <a:rPr lang="en-US" dirty="0" smtClean="0"/>
              <a:t>, more flows for fish, minimal reduction in power generated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i="1" dirty="0" smtClean="0"/>
              <a:t>How concerned are you about the IMPACT OF water SHORTAGES in the next 10 years on...</a:t>
            </a:r>
            <a:r>
              <a:rPr lang="en-US" i="1" dirty="0" smtClean="0"/>
              <a:t/>
            </a:r>
            <a:br>
              <a:rPr lang="en-US" i="1" dirty="0" smtClean="0"/>
            </a:b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029C670-B050-4ED9-962A-392127A456C1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1240564955"/>
              </p:ext>
            </p:extLst>
          </p:nvPr>
        </p:nvGraphicFramePr>
        <p:xfrm>
          <a:off x="1501775" y="1563688"/>
          <a:ext cx="11006138" cy="6442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New Directions for E-Flow </a:t>
            </a:r>
            <a:br>
              <a:rPr lang="en-US" dirty="0" smtClean="0"/>
            </a:br>
            <a:r>
              <a:rPr lang="en-US" dirty="0" smtClean="0"/>
              <a:t>Protection in Canada?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336" y="2427617"/>
            <a:ext cx="11850053" cy="602294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Wild Rivers: </a:t>
            </a:r>
          </a:p>
          <a:p>
            <a:r>
              <a:rPr lang="en-US" dirty="0" smtClean="0"/>
              <a:t>Federal law or policy</a:t>
            </a:r>
          </a:p>
          <a:p>
            <a:pPr lvl="1"/>
            <a:r>
              <a:rPr lang="en-US" dirty="0" smtClean="0"/>
              <a:t> Wild Rivers Act? </a:t>
            </a:r>
          </a:p>
          <a:p>
            <a:pPr lvl="1"/>
            <a:r>
              <a:rPr lang="en-US" dirty="0" smtClean="0"/>
              <a:t>New DFO policy?</a:t>
            </a:r>
          </a:p>
          <a:p>
            <a:pPr>
              <a:buNone/>
            </a:pPr>
            <a:r>
              <a:rPr lang="en-US" dirty="0" smtClean="0"/>
              <a:t>Multi-Use Rivers:</a:t>
            </a:r>
          </a:p>
          <a:p>
            <a:r>
              <a:rPr lang="en-US" dirty="0" smtClean="0"/>
              <a:t>Enhance  flow considerations in provincial water licensing:</a:t>
            </a:r>
          </a:p>
          <a:p>
            <a:pPr lvl="2"/>
            <a:r>
              <a:rPr lang="en-US" dirty="0" smtClean="0"/>
              <a:t>Set presumptive flows for interim protection</a:t>
            </a:r>
          </a:p>
          <a:p>
            <a:pPr lvl="2"/>
            <a:r>
              <a:rPr lang="en-US" dirty="0" smtClean="0"/>
              <a:t>Consider ‘sustainability boundary’ approach</a:t>
            </a:r>
          </a:p>
          <a:p>
            <a:pPr lvl="2"/>
            <a:r>
              <a:rPr lang="en-US" dirty="0" smtClean="0"/>
              <a:t>Water management plans with mandatory content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2" algn="ctr" defTabSz="632216"/>
            <a:r>
              <a:rPr lang="en-US" sz="6100" dirty="0" smtClean="0">
                <a:solidFill>
                  <a:schemeClr val="tx1"/>
                </a:solidFill>
                <a:latin typeface="+mj-lt"/>
              </a:rPr>
              <a:t>Other New Directions?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06378" lvl="3" indent="-474162">
              <a:buNone/>
            </a:pPr>
            <a:r>
              <a:rPr lang="en-US" sz="4400" dirty="0" smtClean="0"/>
              <a:t>Overused Rivers:</a:t>
            </a:r>
          </a:p>
          <a:p>
            <a:pPr marL="1106378" lvl="3" indent="-474162"/>
            <a:r>
              <a:rPr lang="en-US" sz="4400" dirty="0" smtClean="0"/>
              <a:t>Trading  with safeguards in place</a:t>
            </a:r>
          </a:p>
          <a:p>
            <a:pPr marL="1106378" lvl="3" indent="-474162"/>
            <a:r>
              <a:rPr lang="en-US" sz="4400" dirty="0" smtClean="0"/>
              <a:t>Water rights acquisitions</a:t>
            </a:r>
          </a:p>
          <a:p>
            <a:pPr marL="1106378" lvl="3" indent="-474162"/>
            <a:r>
              <a:rPr lang="en-US" sz="4400" dirty="0" smtClean="0"/>
              <a:t>Water trusts</a:t>
            </a:r>
          </a:p>
          <a:p>
            <a:pPr marL="1106378" lvl="3" indent="-474162"/>
            <a:r>
              <a:rPr lang="en-US" sz="4400" dirty="0" err="1" smtClean="0"/>
              <a:t>Licence</a:t>
            </a:r>
            <a:r>
              <a:rPr lang="en-US" sz="4400" dirty="0" smtClean="0"/>
              <a:t> reviews and cancellations</a:t>
            </a:r>
          </a:p>
          <a:p>
            <a:pPr marL="1106378" lvl="3" indent="-474162"/>
            <a:r>
              <a:rPr lang="en-US" sz="4400" dirty="0" smtClean="0"/>
              <a:t>Voluntary reductions 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42CBB-3AAB-8F47-9242-B053E75308A7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reshwater - pic1 background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reshwater - pic2 background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reshwater - pic3 background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Freshwater - pic4 background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Freshwater - colour sideb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Freshwater - colour background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Freshwater - colour sidebar - no Panda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green theme with masters</Template>
  <TotalTime>1573</TotalTime>
  <Words>1439</Words>
  <Application>Microsoft Macintosh PowerPoint</Application>
  <PresentationFormat>Custom</PresentationFormat>
  <Paragraphs>179</Paragraphs>
  <Slides>28</Slides>
  <Notes>4</Notes>
  <HiddenSlides>0</HiddenSlides>
  <MMClips>0</MMClips>
  <ScaleCrop>false</ScaleCrop>
  <HeadingPairs>
    <vt:vector size="4" baseType="variant">
      <vt:variant>
        <vt:lpstr>Design Template</vt:lpstr>
      </vt:variant>
      <vt:variant>
        <vt:i4>7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Freshwater - pic1 background</vt:lpstr>
      <vt:lpstr>Freshwater - pic2 background</vt:lpstr>
      <vt:lpstr>Freshwater - pic3 background</vt:lpstr>
      <vt:lpstr>Freshwater - pic4 background</vt:lpstr>
      <vt:lpstr>Freshwater - colour sidebar</vt:lpstr>
      <vt:lpstr>Freshwater - colour background</vt:lpstr>
      <vt:lpstr>Freshwater - colour sidebar - no Panda</vt:lpstr>
      <vt:lpstr>Slide 1</vt:lpstr>
      <vt:lpstr> What are Environmental Flows?</vt:lpstr>
      <vt:lpstr>Why Flows Matter</vt:lpstr>
      <vt:lpstr>Slide 4</vt:lpstr>
      <vt:lpstr>    Flows and the Law   </vt:lpstr>
      <vt:lpstr>Environmental flow protection driving water law reform</vt:lpstr>
      <vt:lpstr> “Instream flow needs have fallen  through the cracks in Canada.” Flow Canada</vt:lpstr>
      <vt:lpstr>   Key Legal Tools</vt:lpstr>
      <vt:lpstr> Jurisdiction over Water in Canada</vt:lpstr>
      <vt:lpstr>    CPR for Canadian Rivers   </vt:lpstr>
      <vt:lpstr>Slide 11</vt:lpstr>
      <vt:lpstr>Wild and Scenic Rivers</vt:lpstr>
      <vt:lpstr>Fisheries Act - Provisions to Protect Environmental Flows </vt:lpstr>
      <vt:lpstr>Example of Provincial Law:  BC Fish Protection Act</vt:lpstr>
      <vt:lpstr>     Protect Working Rivers</vt:lpstr>
      <vt:lpstr>Slide 16</vt:lpstr>
      <vt:lpstr>Slide 17</vt:lpstr>
      <vt:lpstr>Presumptive Flow Standard</vt:lpstr>
      <vt:lpstr>Slide 19</vt:lpstr>
      <vt:lpstr>    BC Water Sustainability Act</vt:lpstr>
      <vt:lpstr>    Consider water in land-use decisions</vt:lpstr>
      <vt:lpstr>    Protect stream health and aquatic   environments   </vt:lpstr>
      <vt:lpstr>Further Change Required</vt:lpstr>
      <vt:lpstr>Slide 24</vt:lpstr>
      <vt:lpstr>   Example: Water Use Plans</vt:lpstr>
      <vt:lpstr>How concerned are you about the IMPACT OF water SHORTAGES in the next 10 years on... </vt:lpstr>
      <vt:lpstr>New Directions for E-Flow  Protection in Canada?</vt:lpstr>
      <vt:lpstr>Other New Directions?  </vt:lpstr>
    </vt:vector>
  </TitlesOfParts>
  <Company>WWF-Canada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Kate Conrad</dc:creator>
  <cp:lastModifiedBy>Jim Bahen User</cp:lastModifiedBy>
  <cp:revision>158</cp:revision>
  <dcterms:created xsi:type="dcterms:W3CDTF">2011-06-26T18:51:36Z</dcterms:created>
  <dcterms:modified xsi:type="dcterms:W3CDTF">2011-06-26T18:52:05Z</dcterms:modified>
</cp:coreProperties>
</file>