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205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7AD5D-8D75-4FDA-8211-D70190B19BEF}" type="datetimeFigureOut">
              <a:rPr lang="en-US" smtClean="0"/>
              <a:pPr/>
              <a:t>6/23/2011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79F27-60FF-4F1F-8750-E5103F3121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21201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7AD5D-8D75-4FDA-8211-D70190B19BEF}" type="datetimeFigureOut">
              <a:rPr lang="en-US" smtClean="0"/>
              <a:pPr/>
              <a:t>6/23/2011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79F27-60FF-4F1F-8750-E5103F3121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64374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7AD5D-8D75-4FDA-8211-D70190B19BEF}" type="datetimeFigureOut">
              <a:rPr lang="en-US" smtClean="0"/>
              <a:pPr/>
              <a:t>6/23/2011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79F27-60FF-4F1F-8750-E5103F3121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74945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7AD5D-8D75-4FDA-8211-D70190B19BEF}" type="datetimeFigureOut">
              <a:rPr lang="en-US" smtClean="0"/>
              <a:pPr/>
              <a:t>6/23/2011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79F27-60FF-4F1F-8750-E5103F3121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57179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7AD5D-8D75-4FDA-8211-D70190B19BEF}" type="datetimeFigureOut">
              <a:rPr lang="en-US" smtClean="0"/>
              <a:pPr/>
              <a:t>6/23/2011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79F27-60FF-4F1F-8750-E5103F3121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274144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7AD5D-8D75-4FDA-8211-D70190B19BEF}" type="datetimeFigureOut">
              <a:rPr lang="en-US" smtClean="0"/>
              <a:pPr/>
              <a:t>6/23/2011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79F27-60FF-4F1F-8750-E5103F3121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51635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7AD5D-8D75-4FDA-8211-D70190B19BEF}" type="datetimeFigureOut">
              <a:rPr lang="en-US" smtClean="0"/>
              <a:pPr/>
              <a:t>6/23/2011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79F27-60FF-4F1F-8750-E5103F3121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365978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7AD5D-8D75-4FDA-8211-D70190B19BEF}" type="datetimeFigureOut">
              <a:rPr lang="en-US" smtClean="0"/>
              <a:pPr/>
              <a:t>6/23/2011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79F27-60FF-4F1F-8750-E5103F3121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69229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7AD5D-8D75-4FDA-8211-D70190B19BEF}" type="datetimeFigureOut">
              <a:rPr lang="en-US" smtClean="0"/>
              <a:pPr/>
              <a:t>6/23/2011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79F27-60FF-4F1F-8750-E5103F3121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1035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7AD5D-8D75-4FDA-8211-D70190B19BEF}" type="datetimeFigureOut">
              <a:rPr lang="en-US" smtClean="0"/>
              <a:pPr/>
              <a:t>6/23/2011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79F27-60FF-4F1F-8750-E5103F3121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19581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7AD5D-8D75-4FDA-8211-D70190B19BEF}" type="datetimeFigureOut">
              <a:rPr lang="en-US" smtClean="0"/>
              <a:pPr/>
              <a:t>6/23/2011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79F27-60FF-4F1F-8750-E5103F3121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52305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7AD5D-8D75-4FDA-8211-D70190B19BEF}" type="datetimeFigureOut">
              <a:rPr lang="en-US" smtClean="0"/>
              <a:pPr/>
              <a:t>6/23/2011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79F27-60FF-4F1F-8750-E5103F3121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65789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Foreign Investment in Agricultural Lands and the Human Right to Water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Carmen G. Gonzalez</a:t>
            </a:r>
          </a:p>
          <a:p>
            <a:r>
              <a:rPr lang="en-US" dirty="0" smtClean="0"/>
              <a:t>Seattle University School of Law</a:t>
            </a:r>
          </a:p>
        </p:txBody>
      </p:sp>
    </p:spTree>
    <p:extLst>
      <p:ext uri="{BB962C8B-B14F-4D97-AF65-F5344CB8AC3E}">
        <p14:creationId xmlns:p14="http://schemas.microsoft.com/office/powerpoint/2010/main" xmlns="" val="21420431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Human Right to Water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Convention on the Rights of the Child</a:t>
            </a:r>
          </a:p>
          <a:p>
            <a:r>
              <a:rPr lang="en-US" dirty="0" smtClean="0"/>
              <a:t>Convention on the Elimination of All Forms of Discrimination against Women (CEDAW)</a:t>
            </a:r>
          </a:p>
          <a:p>
            <a:r>
              <a:rPr lang="en-US" dirty="0" smtClean="0"/>
              <a:t>ICESCR (arts 11 &amp; 12)</a:t>
            </a:r>
          </a:p>
          <a:p>
            <a:r>
              <a:rPr lang="en-US" dirty="0" smtClean="0"/>
              <a:t>ICCPR (art 6)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46601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General Comment No. 15 (U.N. Committee on Economic, Social &amp; Cultural Rights)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“sufficient, safe, acceptable, physically accessible and affordable water for personal and domestic uses”</a:t>
            </a:r>
          </a:p>
          <a:p>
            <a:r>
              <a:rPr lang="en-US" dirty="0" smtClean="0"/>
              <a:t>“access to adequate sanitation”</a:t>
            </a:r>
          </a:p>
          <a:p>
            <a:r>
              <a:rPr lang="en-US" dirty="0"/>
              <a:t> </a:t>
            </a:r>
            <a:r>
              <a:rPr lang="en-US" dirty="0" smtClean="0"/>
              <a:t>“disadvantaged and marginalized farmers” should have equitable access to water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401500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United Nations General Assembly Resolution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26 July 2010</a:t>
            </a:r>
          </a:p>
          <a:p>
            <a:endParaRPr lang="en-US" dirty="0" smtClean="0"/>
          </a:p>
          <a:p>
            <a:r>
              <a:rPr lang="en-US" dirty="0" smtClean="0"/>
              <a:t>“Declares the right to safe and clean drinking water and sanitation as a human right that is essential for the full enjoyment of life and all human rights”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407614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National constitutions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Belgium, Colombia, Ecuador, Ethiopia, Gambia, Guatemala, Kenya, Panama, the Philippines, South Africa, Spain, Uganda, Uruguay, Venezuela, Zambia</a:t>
            </a:r>
          </a:p>
        </p:txBody>
      </p:sp>
    </p:spTree>
    <p:extLst>
      <p:ext uri="{BB962C8B-B14F-4D97-AF65-F5344CB8AC3E}">
        <p14:creationId xmlns:p14="http://schemas.microsoft.com/office/powerpoint/2010/main" xmlns="" val="8031225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World Health Organization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1.7 billion people lack access to clean water</a:t>
            </a:r>
          </a:p>
          <a:p>
            <a:endParaRPr lang="en-US" dirty="0" smtClean="0"/>
          </a:p>
          <a:p>
            <a:r>
              <a:rPr lang="en-US" dirty="0" smtClean="0"/>
              <a:t>2.3 billion people are suffer from water-borne diseases each year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More than half of the world’s population lives in countries with water scarcity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035031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Intergovernmental Panel on Climate Change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“Water and its availability and quality will be the main pressures on, and issues for societies and the environment under climate change.”</a:t>
            </a:r>
          </a:p>
          <a:p>
            <a:endParaRPr lang="en-US" dirty="0" smtClean="0"/>
          </a:p>
          <a:p>
            <a:r>
              <a:rPr lang="en-US" dirty="0" smtClean="0"/>
              <a:t>By 2025, two thirds of the world’s population will likely face water scarcity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902356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Agriculture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By far the most water-intensive human activity</a:t>
            </a:r>
          </a:p>
          <a:p>
            <a:endParaRPr lang="en-US" dirty="0" smtClean="0"/>
          </a:p>
          <a:p>
            <a:r>
              <a:rPr lang="en-US" dirty="0" smtClean="0"/>
              <a:t>Consumes approximately 70 percent of all fresh water appropriated for human use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769084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Large-scale land investments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Price volatility in global food markets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Surging demand for biofuels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Financial speculation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Water scarcity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61694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Targets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Lands close to water resources, which can be irrigated at low cost</a:t>
            </a:r>
          </a:p>
          <a:p>
            <a:r>
              <a:rPr lang="en-US" dirty="0" smtClean="0"/>
              <a:t>Lands from which agricultural commodities can most easily be exported</a:t>
            </a:r>
          </a:p>
          <a:p>
            <a:r>
              <a:rPr lang="en-US" dirty="0" smtClean="0"/>
              <a:t>Lands in countries with weak land and water governance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724895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Risks to local communities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Local livelihoods</a:t>
            </a:r>
          </a:p>
          <a:p>
            <a:r>
              <a:rPr lang="en-US" dirty="0" smtClean="0"/>
              <a:t>Food security</a:t>
            </a:r>
          </a:p>
          <a:p>
            <a:r>
              <a:rPr lang="en-US" dirty="0" smtClean="0"/>
              <a:t>Depletion of limited water resources</a:t>
            </a:r>
          </a:p>
          <a:p>
            <a:r>
              <a:rPr lang="en-US" dirty="0" smtClean="0"/>
              <a:t>Water pollution</a:t>
            </a:r>
          </a:p>
          <a:p>
            <a:r>
              <a:rPr lang="en-US" dirty="0" smtClean="0"/>
              <a:t>Soil erosion/desertification</a:t>
            </a:r>
          </a:p>
          <a:p>
            <a:r>
              <a:rPr lang="en-US" dirty="0" smtClean="0"/>
              <a:t>Erosion of biodiversity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055342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Domestic law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Land rights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Water rights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Pollution control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Worker protection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88140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Investment contracts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Amount of land, price, duration of transaction</a:t>
            </a:r>
          </a:p>
          <a:p>
            <a:r>
              <a:rPr lang="en-US" dirty="0" smtClean="0"/>
              <a:t>Tax treatment &amp; other economic incentives</a:t>
            </a:r>
          </a:p>
          <a:p>
            <a:r>
              <a:rPr lang="en-US" dirty="0" smtClean="0"/>
              <a:t>Water and land tenure rights not possessed by domestic farmers</a:t>
            </a:r>
          </a:p>
          <a:p>
            <a:r>
              <a:rPr lang="en-US" dirty="0" smtClean="0"/>
              <a:t>Right to export all agricultural production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170557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Investment contracts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Internationalization clauses  (applicable law and forum for resolving disputes)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Stabilization clauses</a:t>
            </a:r>
          </a:p>
          <a:p>
            <a:pPr lvl="1"/>
            <a:r>
              <a:rPr lang="en-US" dirty="0" smtClean="0"/>
              <a:t>Freezing clauses</a:t>
            </a:r>
          </a:p>
          <a:p>
            <a:pPr lvl="1"/>
            <a:r>
              <a:rPr lang="en-US" dirty="0" smtClean="0"/>
              <a:t>Economic equilibrium clauses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7512402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Bilateral Investment Treaties (BITs)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National treatment</a:t>
            </a:r>
          </a:p>
          <a:p>
            <a:r>
              <a:rPr lang="en-US" dirty="0" smtClean="0"/>
              <a:t>Compensation for direct and indirect expropriation</a:t>
            </a:r>
          </a:p>
          <a:p>
            <a:r>
              <a:rPr lang="en-US" dirty="0" smtClean="0"/>
              <a:t>Fair and equitable treatment</a:t>
            </a:r>
          </a:p>
          <a:p>
            <a:r>
              <a:rPr lang="en-US" dirty="0" smtClean="0"/>
              <a:t>Right to export</a:t>
            </a:r>
          </a:p>
          <a:p>
            <a:r>
              <a:rPr lang="en-US" dirty="0" smtClean="0"/>
              <a:t>Compulsory investor-state arbitration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001342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Model Agreement for Sustainable Development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Host state rights and obligations</a:t>
            </a:r>
          </a:p>
          <a:p>
            <a:r>
              <a:rPr lang="en-US" dirty="0" smtClean="0"/>
              <a:t>Investor rights and obligations</a:t>
            </a:r>
          </a:p>
          <a:p>
            <a:r>
              <a:rPr lang="en-US" dirty="0" smtClean="0"/>
              <a:t>Home state rights and obligations</a:t>
            </a:r>
          </a:p>
          <a:p>
            <a:r>
              <a:rPr lang="en-US" dirty="0" smtClean="0"/>
              <a:t>Transparent dispute resolution regime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001795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Investment law &amp; human rights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Article 55 of the UN Charter – duty to promote universal respect for human rights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Customary international law duty to refrain from causing </a:t>
            </a:r>
            <a:r>
              <a:rPr lang="en-US" dirty="0" err="1" smtClean="0"/>
              <a:t>transboundary</a:t>
            </a:r>
            <a:r>
              <a:rPr lang="en-US" dirty="0" smtClean="0"/>
              <a:t> harm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4060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Implications for host states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Refrain from entering into agreements that threaten human right to food/water</a:t>
            </a:r>
          </a:p>
          <a:p>
            <a:r>
              <a:rPr lang="en-US" dirty="0" smtClean="0"/>
              <a:t>Negotiate and use flexibility mechanisms in BITs</a:t>
            </a:r>
          </a:p>
          <a:p>
            <a:r>
              <a:rPr lang="en-US" dirty="0" smtClean="0"/>
              <a:t>Regulate non-state actors to ensure that their activities do not interfere with right to food/water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718233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Implications for home states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Duty to refrain from imposing BITs that may impede the realization of human rights</a:t>
            </a:r>
          </a:p>
          <a:p>
            <a:r>
              <a:rPr lang="en-US" dirty="0" smtClean="0"/>
              <a:t>Duty to regulate the activities of companies domiciled in the home state to make sure that their activities do not violate human rights abroad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339718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General Comment Number 15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Calls upon states to ensure that non-state actors are aware of and consider the importance of the right to water in pursuing their activities</a:t>
            </a:r>
          </a:p>
          <a:p>
            <a:r>
              <a:rPr lang="en-US" dirty="0" smtClean="0"/>
              <a:t>States have a responsibility to regulate non-state actors to ensure that they do not have any negative impacts on the right to water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118930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621</Words>
  <Application>Microsoft Office PowerPoint</Application>
  <PresentationFormat>On-screen Show (4:3)</PresentationFormat>
  <Paragraphs>104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Foreign Investment in Agricultural Lands and the Human Right to Water</vt:lpstr>
      <vt:lpstr>The Human Right to Water</vt:lpstr>
      <vt:lpstr>General Comment No. 15 (U.N. Committee on Economic, Social &amp; Cultural Rights)</vt:lpstr>
      <vt:lpstr>United Nations General Assembly Resolution</vt:lpstr>
      <vt:lpstr>National constitutions</vt:lpstr>
      <vt:lpstr>World Health Organization</vt:lpstr>
      <vt:lpstr>Intergovernmental Panel on Climate Change</vt:lpstr>
      <vt:lpstr>Agriculture</vt:lpstr>
      <vt:lpstr>Large-scale land investments</vt:lpstr>
      <vt:lpstr>Targets</vt:lpstr>
      <vt:lpstr>Risks to local communities</vt:lpstr>
      <vt:lpstr>Domestic law</vt:lpstr>
      <vt:lpstr>Investment contracts</vt:lpstr>
      <vt:lpstr>Investment contracts</vt:lpstr>
      <vt:lpstr>Bilateral Investment Treaties (BITs)</vt:lpstr>
      <vt:lpstr>Model Agreement for Sustainable Development</vt:lpstr>
      <vt:lpstr>Investment law &amp; human rights</vt:lpstr>
      <vt:lpstr>Implications for host states</vt:lpstr>
      <vt:lpstr>Implications for home states</vt:lpstr>
      <vt:lpstr>General Comment Number 15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Gonzalez</dc:creator>
  <cp:lastModifiedBy>Glaudin</cp:lastModifiedBy>
  <cp:revision>6</cp:revision>
  <dcterms:created xsi:type="dcterms:W3CDTF">2011-06-22T23:36:21Z</dcterms:created>
  <dcterms:modified xsi:type="dcterms:W3CDTF">2011-06-23T09:03:40Z</dcterms:modified>
</cp:coreProperties>
</file>