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s/slide47.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4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s/slide4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slides/slide4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40" r:id="rId1"/>
  </p:sldMasterIdLst>
  <p:notesMasterIdLst>
    <p:notesMasterId r:id="rId52"/>
  </p:notesMasterIdLst>
  <p:sldIdLst>
    <p:sldId id="257" r:id="rId2"/>
    <p:sldId id="313" r:id="rId3"/>
    <p:sldId id="260" r:id="rId4"/>
    <p:sldId id="261" r:id="rId5"/>
    <p:sldId id="315" r:id="rId6"/>
    <p:sldId id="262" r:id="rId7"/>
    <p:sldId id="263" r:id="rId8"/>
    <p:sldId id="264" r:id="rId9"/>
    <p:sldId id="265" r:id="rId10"/>
    <p:sldId id="266" r:id="rId11"/>
    <p:sldId id="267" r:id="rId12"/>
    <p:sldId id="269" r:id="rId13"/>
    <p:sldId id="270" r:id="rId14"/>
    <p:sldId id="271" r:id="rId15"/>
    <p:sldId id="272" r:id="rId16"/>
    <p:sldId id="273" r:id="rId17"/>
    <p:sldId id="274" r:id="rId18"/>
    <p:sldId id="275" r:id="rId19"/>
    <p:sldId id="276" r:id="rId20"/>
    <p:sldId id="277" r:id="rId21"/>
    <p:sldId id="278" r:id="rId22"/>
    <p:sldId id="279" r:id="rId23"/>
    <p:sldId id="280" r:id="rId24"/>
    <p:sldId id="281" r:id="rId25"/>
    <p:sldId id="282" r:id="rId26"/>
    <p:sldId id="283" r:id="rId27"/>
    <p:sldId id="284" r:id="rId28"/>
    <p:sldId id="285" r:id="rId29"/>
    <p:sldId id="288" r:id="rId30"/>
    <p:sldId id="289" r:id="rId31"/>
    <p:sldId id="290" r:id="rId32"/>
    <p:sldId id="291" r:id="rId33"/>
    <p:sldId id="292" r:id="rId34"/>
    <p:sldId id="293" r:id="rId35"/>
    <p:sldId id="294" r:id="rId36"/>
    <p:sldId id="295" r:id="rId37"/>
    <p:sldId id="296" r:id="rId38"/>
    <p:sldId id="297" r:id="rId39"/>
    <p:sldId id="298" r:id="rId40"/>
    <p:sldId id="299" r:id="rId41"/>
    <p:sldId id="300" r:id="rId42"/>
    <p:sldId id="301" r:id="rId43"/>
    <p:sldId id="302" r:id="rId44"/>
    <p:sldId id="303" r:id="rId45"/>
    <p:sldId id="304" r:id="rId46"/>
    <p:sldId id="305" r:id="rId47"/>
    <p:sldId id="306" r:id="rId48"/>
    <p:sldId id="307" r:id="rId49"/>
    <p:sldId id="309" r:id="rId50"/>
    <p:sldId id="311" r:id="rId51"/>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007B9"/>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588" autoAdjust="0"/>
    <p:restoredTop sz="94607" autoAdjust="0"/>
  </p:normalViewPr>
  <p:slideViewPr>
    <p:cSldViewPr>
      <p:cViewPr>
        <p:scale>
          <a:sx n="96" d="100"/>
          <a:sy n="96" d="100"/>
        </p:scale>
        <p:origin x="-636" y="228"/>
      </p:cViewPr>
      <p:guideLst>
        <p:guide orient="horz" pos="2160"/>
        <p:guide pos="2880"/>
      </p:guideLst>
    </p:cSldViewPr>
  </p:slideViewPr>
  <p:outlineViewPr>
    <p:cViewPr>
      <p:scale>
        <a:sx n="33" d="100"/>
        <a:sy n="33" d="100"/>
      </p:scale>
      <p:origin x="0" y="828"/>
    </p:cViewPr>
  </p:outlin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4687171-4CD9-4C71-B8E0-F8DC55E47050}" type="datetimeFigureOut">
              <a:rPr lang="en-US" smtClean="0"/>
              <a:pPr/>
              <a:t>7/4/2011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96802B2-C579-4187-9E87-EF8B4CE53A9E}"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96802B2-C579-4187-9E87-EF8B4CE53A9E}" type="slidenum">
              <a:rPr lang="en-US" smtClean="0"/>
              <a:pPr/>
              <a:t>50</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7F378296-20A6-420D-9A98-EEA4D680EB92}" type="datetimeFigureOut">
              <a:rPr lang="en-US" smtClean="0"/>
              <a:pPr/>
              <a:t>7/4/2011</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90A84AB7-A764-4426-A785-A77A5281EBA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F378296-20A6-420D-9A98-EEA4D680EB92}" type="datetimeFigureOut">
              <a:rPr lang="en-US" smtClean="0"/>
              <a:pPr/>
              <a:t>7/4/2011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0A84AB7-A764-4426-A785-A77A5281EBA7}" type="slidenum">
              <a:rPr lang="en-US" smtClean="0"/>
              <a:pPr/>
              <a:t>‹#›</a:t>
            </a:fld>
            <a:endParaRPr lang="en-US"/>
          </a:p>
        </p:txBody>
      </p:sp>
      <p:sp>
        <p:nvSpPr>
          <p:cNvPr id="7" name="Title 6"/>
          <p:cNvSpPr>
            <a:spLocks noGrp="1"/>
          </p:cNvSpPr>
          <p:nvPr>
            <p:ph type="title"/>
          </p:nvPr>
        </p:nvSpPr>
        <p:spPr/>
        <p:txBody>
          <a:bodyPr rtlCol="0"/>
          <a:lstStyle>
            <a:extLst/>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7F378296-20A6-420D-9A98-EEA4D680EB92}" type="datetimeFigureOut">
              <a:rPr lang="en-US" smtClean="0"/>
              <a:pPr/>
              <a:t>7/4/2011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0A84AB7-A764-4426-A785-A77A5281EBA7}"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7F378296-20A6-420D-9A98-EEA4D680EB92}" type="datetimeFigureOut">
              <a:rPr lang="en-US" smtClean="0"/>
              <a:pPr/>
              <a:t>7/4/2011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0A84AB7-A764-4426-A785-A77A5281EBA7}" type="slidenum">
              <a:rPr lang="en-US" smtClean="0"/>
              <a:pPr/>
              <a:t>‹#›</a:t>
            </a:fld>
            <a:endParaRPr lang="en-US"/>
          </a:p>
        </p:txBody>
      </p:sp>
      <p:sp>
        <p:nvSpPr>
          <p:cNvPr id="8" name="Title 7"/>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7F378296-20A6-420D-9A98-EEA4D680EB92}" type="datetimeFigureOut">
              <a:rPr lang="en-US" smtClean="0"/>
              <a:pPr/>
              <a:t>7/4/2011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90A84AB7-A764-4426-A785-A77A5281EBA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extLst/>
          </a:lstStyle>
          <a:p>
            <a:fld id="{7F378296-20A6-420D-9A98-EEA4D680EB92}" type="datetimeFigureOut">
              <a:rPr lang="en-US" smtClean="0"/>
              <a:pPr/>
              <a:t>7/4/2011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90A84AB7-A764-4426-A785-A77A5281EBA7}" type="slidenum">
              <a:rPr lang="en-US" smtClean="0"/>
              <a:pPr/>
              <a:t>‹#›</a:t>
            </a:fld>
            <a:endParaRPr lang="en-US"/>
          </a:p>
        </p:txBody>
      </p:sp>
      <p:sp>
        <p:nvSpPr>
          <p:cNvPr id="6" name="Title 5"/>
          <p:cNvSpPr>
            <a:spLocks noGrp="1"/>
          </p:cNvSpPr>
          <p:nvPr>
            <p:ph type="title"/>
          </p:nvPr>
        </p:nvSpPr>
        <p:spPr/>
        <p:txBody>
          <a:bodyPr rtlCol="0"/>
          <a:lstStyle>
            <a:extLst/>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extLst/>
          </a:lstStyle>
          <a:p>
            <a:fld id="{7F378296-20A6-420D-9A98-EEA4D680EB92}" type="datetimeFigureOut">
              <a:rPr lang="en-US" smtClean="0"/>
              <a:pPr/>
              <a:t>7/4/2011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90A84AB7-A764-4426-A785-A77A5281EBA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extLst/>
          </a:lstStyle>
          <a:p>
            <a:fld id="{7F378296-20A6-420D-9A98-EEA4D680EB92}" type="datetimeFigureOut">
              <a:rPr lang="en-US" smtClean="0"/>
              <a:pPr/>
              <a:t>7/4/2011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90A84AB7-A764-4426-A785-A77A5281EBA7}"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7F378296-20A6-420D-9A98-EEA4D680EB92}" type="datetimeFigureOut">
              <a:rPr lang="en-US" smtClean="0"/>
              <a:pPr/>
              <a:t>7/4/2011</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90A84AB7-A764-4426-A785-A77A5281EBA7}"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F378296-20A6-420D-9A98-EEA4D680EB92}" type="datetimeFigureOut">
              <a:rPr lang="en-US" smtClean="0"/>
              <a:pPr/>
              <a:t>7/4/2011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0A84AB7-A764-4426-A785-A77A5281EBA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7F378296-20A6-420D-9A98-EEA4D680EB92}" type="datetimeFigureOut">
              <a:rPr lang="en-US" smtClean="0"/>
              <a:pPr/>
              <a:t>7/4/2011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90A84AB7-A764-4426-A785-A77A5281EBA7}"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7F378296-20A6-420D-9A98-EEA4D680EB92}" type="datetimeFigureOut">
              <a:rPr lang="en-US" smtClean="0"/>
              <a:pPr/>
              <a:t>7/4/2011</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90A84AB7-A764-4426-A785-A77A5281EBA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28600" y="381000"/>
            <a:ext cx="8686800" cy="5943600"/>
          </a:xfrm>
        </p:spPr>
        <p:txBody>
          <a:bodyPr>
            <a:normAutofit/>
          </a:bodyPr>
          <a:lstStyle/>
          <a:p>
            <a:r>
              <a:rPr lang="en-US" sz="3200" b="1" dirty="0" smtClean="0"/>
              <a:t>      </a:t>
            </a:r>
            <a:r>
              <a:rPr lang="en-US" sz="2800" b="1" dirty="0" smtClean="0"/>
              <a:t>THE </a:t>
            </a:r>
            <a:r>
              <a:rPr lang="en-US" sz="2800" b="1" dirty="0">
                <a:solidFill>
                  <a:srgbClr val="2007B9"/>
                </a:solidFill>
              </a:rPr>
              <a:t>IMPEDIMENTS</a:t>
            </a:r>
            <a:r>
              <a:rPr lang="en-US" sz="2800" b="1" dirty="0"/>
              <a:t> AND </a:t>
            </a:r>
            <a:r>
              <a:rPr lang="en-US" sz="2800" b="1" dirty="0">
                <a:solidFill>
                  <a:srgbClr val="2007B9"/>
                </a:solidFill>
              </a:rPr>
              <a:t>OPPORTUNITIES</a:t>
            </a:r>
            <a:r>
              <a:rPr lang="en-US" sz="2800" b="1" dirty="0"/>
              <a:t> </a:t>
            </a:r>
            <a:r>
              <a:rPr lang="en-US" sz="2800" b="1" dirty="0" smtClean="0"/>
              <a:t>  </a:t>
            </a:r>
            <a:br>
              <a:rPr lang="en-US" sz="2800" b="1" dirty="0" smtClean="0"/>
            </a:br>
            <a:r>
              <a:rPr lang="en-US" sz="2800" b="1" dirty="0" smtClean="0"/>
              <a:t>         OF </a:t>
            </a:r>
            <a:r>
              <a:rPr lang="en-US" sz="2800" b="1" dirty="0"/>
              <a:t>COOPERATION IN THE </a:t>
            </a:r>
            <a:r>
              <a:rPr lang="en-US" sz="2800" b="1" u="sng" dirty="0"/>
              <a:t>NILE RIVER </a:t>
            </a:r>
            <a:r>
              <a:rPr lang="en-US" sz="2800" b="1" u="sng" dirty="0" smtClean="0"/>
              <a:t> </a:t>
            </a:r>
            <a:br>
              <a:rPr lang="en-US" sz="2800" b="1" u="sng" dirty="0" smtClean="0"/>
            </a:br>
            <a:r>
              <a:rPr lang="en-US" sz="2800" dirty="0" smtClean="0"/>
              <a:t>           </a:t>
            </a:r>
            <a:r>
              <a:rPr lang="en-US" sz="2800" b="1" dirty="0" smtClean="0"/>
              <a:t> </a:t>
            </a:r>
            <a:r>
              <a:rPr lang="en-US" sz="2800" b="1" u="sng" dirty="0" smtClean="0"/>
              <a:t>BASIN</a:t>
            </a:r>
            <a:r>
              <a:rPr lang="en-US" sz="2800" b="1" dirty="0"/>
              <a:t>: HISTORICAL, LEGAL AND </a:t>
            </a:r>
            <a:r>
              <a:rPr lang="en-US" sz="2800" b="1" dirty="0" smtClean="0"/>
              <a:t> </a:t>
            </a:r>
            <a:br>
              <a:rPr lang="en-US" sz="2800" b="1" dirty="0" smtClean="0"/>
            </a:br>
            <a:r>
              <a:rPr lang="en-US" sz="2800" dirty="0" smtClean="0"/>
              <a:t>          </a:t>
            </a:r>
            <a:r>
              <a:rPr lang="en-US" sz="2800" b="1" dirty="0" smtClean="0"/>
              <a:t> ENVIRONMENTAL </a:t>
            </a:r>
            <a:r>
              <a:rPr lang="en-US" sz="2800" b="1" dirty="0"/>
              <a:t>PERSPECTIVES</a:t>
            </a:r>
            <a:r>
              <a:rPr lang="en-US" sz="2800" dirty="0"/>
              <a:t/>
            </a:r>
            <a:br>
              <a:rPr lang="en-US" sz="2800" dirty="0"/>
            </a:br>
            <a:r>
              <a:rPr lang="en-US" dirty="0" smtClean="0"/>
              <a:t/>
            </a:r>
            <a:br>
              <a:rPr lang="en-US" dirty="0" smtClean="0"/>
            </a:br>
            <a:r>
              <a:rPr lang="en-US" dirty="0" smtClean="0"/>
              <a:t>                    </a:t>
            </a:r>
            <a:r>
              <a:rPr lang="en-US" sz="2400" b="1" dirty="0" smtClean="0"/>
              <a:t>BY</a:t>
            </a:r>
            <a:r>
              <a:rPr lang="en-US" sz="2400" dirty="0"/>
              <a:t/>
            </a:r>
            <a:br>
              <a:rPr lang="en-US" sz="2400" dirty="0"/>
            </a:br>
            <a:r>
              <a:rPr lang="en-US" sz="2400" dirty="0" smtClean="0"/>
              <a:t>               </a:t>
            </a:r>
            <a:r>
              <a:rPr lang="en-US" sz="2400" b="1" dirty="0" smtClean="0"/>
              <a:t>MULU </a:t>
            </a:r>
            <a:r>
              <a:rPr lang="en-US" sz="2400" b="1" dirty="0"/>
              <a:t>HADUSH </a:t>
            </a:r>
            <a:r>
              <a:rPr lang="en-US" sz="2400" b="1" dirty="0" smtClean="0"/>
              <a:t>WELDEMARIAM </a:t>
            </a:r>
            <a:br>
              <a:rPr lang="en-US" sz="2400" b="1" dirty="0" smtClean="0"/>
            </a:br>
            <a:r>
              <a:rPr lang="en-US" sz="2400" b="1" dirty="0" smtClean="0"/>
              <a:t>           (M. A IN INTERNATIONAL RELATIONS) </a:t>
            </a:r>
            <a:br>
              <a:rPr lang="en-US" sz="2400" b="1" dirty="0" smtClean="0"/>
            </a:br>
            <a:r>
              <a:rPr lang="en-US" sz="2400" dirty="0" smtClean="0"/>
              <a:t>          </a:t>
            </a:r>
            <a:r>
              <a:rPr lang="en-US" sz="2400" b="1" dirty="0" smtClean="0"/>
              <a:t> COLLEGE OF LAW AND GOVERNANCE,</a:t>
            </a:r>
            <a:br>
              <a:rPr lang="en-US" sz="2400" b="1" dirty="0" smtClean="0"/>
            </a:br>
            <a:r>
              <a:rPr lang="en-US" sz="2400" b="1" dirty="0" smtClean="0"/>
              <a:t>                    </a:t>
            </a:r>
            <a:r>
              <a:rPr lang="en-US" sz="2400" dirty="0" smtClean="0"/>
              <a:t> MEKELLE  UNIVERSITY</a:t>
            </a:r>
            <a:br>
              <a:rPr lang="en-US" sz="2400" dirty="0" smtClean="0"/>
            </a:br>
            <a:r>
              <a:rPr lang="en-US" sz="2400" dirty="0" smtClean="0"/>
              <a:t>                           </a:t>
            </a:r>
            <a:r>
              <a:rPr lang="en-US" sz="2400" b="1" dirty="0" smtClean="0"/>
              <a:t>ETHIOPIA</a:t>
            </a:r>
            <a:r>
              <a:rPr lang="en-US" dirty="0"/>
              <a:t/>
            </a:r>
            <a:br>
              <a:rPr lang="en-US" dirty="0"/>
            </a:br>
            <a:endParaRPr lang="en-US"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lnSpcReduction="10000"/>
          </a:bodyPr>
          <a:lstStyle/>
          <a:p>
            <a:pPr algn="just">
              <a:buNone/>
            </a:pPr>
            <a:r>
              <a:rPr lang="en-US" dirty="0" smtClean="0"/>
              <a:t>The Nile is one of the world’s great rivers. For millennia, this unique waterway has </a:t>
            </a:r>
          </a:p>
          <a:p>
            <a:pPr algn="just"/>
            <a:r>
              <a:rPr lang="en-US" dirty="0" smtClean="0"/>
              <a:t>nourished varied livelihoods, </a:t>
            </a:r>
          </a:p>
          <a:p>
            <a:pPr algn="just"/>
            <a:r>
              <a:rPr lang="en-US" dirty="0" smtClean="0"/>
              <a:t>an array of ecosystems, </a:t>
            </a:r>
          </a:p>
          <a:p>
            <a:pPr algn="just"/>
            <a:r>
              <a:rPr lang="en-US" dirty="0" smtClean="0"/>
              <a:t>diversity of cultures and </a:t>
            </a:r>
          </a:p>
          <a:p>
            <a:pPr algn="just"/>
            <a:r>
              <a:rPr lang="en-US" dirty="0" smtClean="0"/>
              <a:t>above all, it give rise to the greatest civilization of the world. </a:t>
            </a:r>
          </a:p>
          <a:p>
            <a:pPr algn="just"/>
            <a:r>
              <a:rPr lang="en-US" dirty="0" smtClean="0"/>
              <a:t>As the world’s longest river, it traverses nearly 6,700 kilometers, covering more than 35 degrees of latitude and draining an area of over 3 million KM2, one tenth of Africa’s total landmass (NBI, 2001:1).</a:t>
            </a:r>
          </a:p>
        </p:txBody>
      </p:sp>
      <p:sp>
        <p:nvSpPr>
          <p:cNvPr id="2" name="Title 1"/>
          <p:cNvSpPr>
            <a:spLocks noGrp="1"/>
          </p:cNvSpPr>
          <p:nvPr>
            <p:ph type="title"/>
          </p:nvPr>
        </p:nvSpPr>
        <p:spPr/>
        <p:txBody>
          <a:bodyPr/>
          <a:lstStyle/>
          <a:p>
            <a:r>
              <a:rPr lang="en-US" b="1" dirty="0" smtClean="0"/>
              <a:t>INTRODUCTION</a:t>
            </a:r>
            <a:endParaRPr lang="en-US"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8763000" cy="5791200"/>
          </a:xfrm>
        </p:spPr>
        <p:txBody>
          <a:bodyPr/>
          <a:lstStyle/>
          <a:p>
            <a:pPr algn="just">
              <a:buNone/>
            </a:pPr>
            <a:r>
              <a:rPr lang="en-US" sz="2800" dirty="0" smtClean="0"/>
              <a:t>It </a:t>
            </a:r>
            <a:r>
              <a:rPr lang="en-US" sz="2800" dirty="0"/>
              <a:t>is generally agreed </a:t>
            </a:r>
            <a:r>
              <a:rPr lang="en-US" sz="2800" dirty="0" smtClean="0"/>
              <a:t>that Nile </a:t>
            </a:r>
            <a:r>
              <a:rPr lang="en-US" sz="2800" dirty="0"/>
              <a:t>has </a:t>
            </a:r>
            <a:r>
              <a:rPr lang="en-US" sz="2800" dirty="0" smtClean="0"/>
              <a:t>several sources(the </a:t>
            </a:r>
            <a:r>
              <a:rPr lang="en-US" sz="2800" dirty="0"/>
              <a:t>principal sources) </a:t>
            </a:r>
            <a:r>
              <a:rPr lang="en-US" sz="2800" dirty="0" smtClean="0"/>
              <a:t>are: </a:t>
            </a:r>
            <a:endParaRPr lang="en-US" sz="2800" dirty="0"/>
          </a:p>
          <a:p>
            <a:pPr algn="just">
              <a:buFont typeface="Wingdings" pitchFamily="2" charset="2"/>
              <a:buChar char="ü"/>
            </a:pPr>
            <a:r>
              <a:rPr lang="en-US" sz="2800" dirty="0"/>
              <a:t>the </a:t>
            </a:r>
            <a:r>
              <a:rPr lang="en-US" sz="2800" dirty="0">
                <a:solidFill>
                  <a:srgbClr val="2007B9"/>
                </a:solidFill>
              </a:rPr>
              <a:t>White Nile</a:t>
            </a:r>
            <a:r>
              <a:rPr lang="en-US" sz="2800" dirty="0"/>
              <a:t>; which originates in the Great Lakes region of Central Africa contributes </a:t>
            </a:r>
            <a:r>
              <a:rPr lang="en-US" sz="2800" b="1" dirty="0">
                <a:solidFill>
                  <a:srgbClr val="FF0000"/>
                </a:solidFill>
              </a:rPr>
              <a:t>15</a:t>
            </a:r>
            <a:r>
              <a:rPr lang="en-US" sz="2800" b="1" dirty="0" smtClean="0">
                <a:solidFill>
                  <a:srgbClr val="FF0000"/>
                </a:solidFill>
              </a:rPr>
              <a:t>%</a:t>
            </a:r>
            <a:endParaRPr lang="en-US" sz="2800" b="1" dirty="0">
              <a:solidFill>
                <a:srgbClr val="FF0000"/>
              </a:solidFill>
            </a:endParaRPr>
          </a:p>
          <a:p>
            <a:pPr algn="just">
              <a:buFont typeface="Wingdings" pitchFamily="2" charset="2"/>
              <a:buChar char="ü"/>
            </a:pPr>
            <a:r>
              <a:rPr lang="en-US" sz="2800" dirty="0"/>
              <a:t> </a:t>
            </a:r>
            <a:r>
              <a:rPr lang="en-US" sz="2800" dirty="0" err="1">
                <a:solidFill>
                  <a:srgbClr val="2007B9"/>
                </a:solidFill>
              </a:rPr>
              <a:t>Abbay</a:t>
            </a:r>
            <a:r>
              <a:rPr lang="en-US" sz="2800" dirty="0"/>
              <a:t> (the Blue Nile) contributes </a:t>
            </a:r>
            <a:r>
              <a:rPr lang="en-US" sz="2800" b="1" dirty="0">
                <a:solidFill>
                  <a:srgbClr val="FF0000"/>
                </a:solidFill>
              </a:rPr>
              <a:t>52</a:t>
            </a:r>
            <a:r>
              <a:rPr lang="en-US" sz="2800" b="1" dirty="0" smtClean="0">
                <a:solidFill>
                  <a:srgbClr val="FF0000"/>
                </a:solidFill>
              </a:rPr>
              <a:t>%</a:t>
            </a:r>
            <a:endParaRPr lang="en-US" sz="2800" b="1" dirty="0">
              <a:solidFill>
                <a:srgbClr val="FF0000"/>
              </a:solidFill>
            </a:endParaRPr>
          </a:p>
          <a:p>
            <a:pPr algn="just">
              <a:buFont typeface="Wingdings" pitchFamily="2" charset="2"/>
              <a:buChar char="ü"/>
            </a:pPr>
            <a:r>
              <a:rPr lang="en-US" sz="2800" dirty="0"/>
              <a:t> </a:t>
            </a:r>
            <a:r>
              <a:rPr lang="en-US" sz="2800" dirty="0" err="1">
                <a:solidFill>
                  <a:srgbClr val="2007B9"/>
                </a:solidFill>
              </a:rPr>
              <a:t>Tekezie</a:t>
            </a:r>
            <a:r>
              <a:rPr lang="en-US" sz="2800" dirty="0"/>
              <a:t> (Atbara) contributes </a:t>
            </a:r>
            <a:r>
              <a:rPr lang="en-US" sz="2800" b="1" dirty="0">
                <a:solidFill>
                  <a:srgbClr val="FF0000"/>
                </a:solidFill>
              </a:rPr>
              <a:t>13%</a:t>
            </a:r>
            <a:r>
              <a:rPr lang="en-US" sz="2800" dirty="0"/>
              <a:t> and</a:t>
            </a:r>
          </a:p>
          <a:p>
            <a:pPr algn="just">
              <a:buFont typeface="Wingdings" pitchFamily="2" charset="2"/>
              <a:buChar char="ü"/>
            </a:pPr>
            <a:r>
              <a:rPr lang="en-US" sz="2800" dirty="0"/>
              <a:t> </a:t>
            </a:r>
            <a:r>
              <a:rPr lang="en-US" sz="2800" dirty="0" err="1">
                <a:solidFill>
                  <a:srgbClr val="2007B9"/>
                </a:solidFill>
              </a:rPr>
              <a:t>Baro-Akobo</a:t>
            </a:r>
            <a:r>
              <a:rPr lang="en-US" sz="2800" dirty="0"/>
              <a:t> (</a:t>
            </a:r>
            <a:r>
              <a:rPr lang="en-US" sz="2800" dirty="0" err="1"/>
              <a:t>Sobat</a:t>
            </a:r>
            <a:r>
              <a:rPr lang="en-US" sz="2800" dirty="0"/>
              <a:t>) contribute </a:t>
            </a:r>
            <a:r>
              <a:rPr lang="en-US" sz="2800" b="1" dirty="0">
                <a:solidFill>
                  <a:srgbClr val="FF0000"/>
                </a:solidFill>
              </a:rPr>
              <a:t>14%</a:t>
            </a:r>
            <a:r>
              <a:rPr lang="en-US" sz="2800" dirty="0"/>
              <a:t> </a:t>
            </a:r>
            <a:endParaRPr lang="en-US" sz="2800" dirty="0" smtClean="0"/>
          </a:p>
          <a:p>
            <a:pPr algn="just">
              <a:buFont typeface="Wingdings" pitchFamily="2" charset="2"/>
              <a:buChar char="§"/>
            </a:pPr>
            <a:r>
              <a:rPr lang="en-US" sz="2800" dirty="0" smtClean="0"/>
              <a:t>The latter three originate </a:t>
            </a:r>
            <a:r>
              <a:rPr lang="en-US" sz="2800" dirty="0"/>
              <a:t>from the Ethiopian </a:t>
            </a:r>
            <a:r>
              <a:rPr lang="en-US" sz="2800" dirty="0" smtClean="0"/>
              <a:t>highlands contributes about </a:t>
            </a:r>
            <a:r>
              <a:rPr lang="en-US" sz="2800" b="1" u="sng" dirty="0" smtClean="0">
                <a:solidFill>
                  <a:srgbClr val="00B050"/>
                </a:solidFill>
              </a:rPr>
              <a:t>86%</a:t>
            </a:r>
            <a:r>
              <a:rPr lang="en-US" sz="2800" dirty="0" smtClean="0"/>
              <a:t> of the total Nile water as measured in the Aswan high dam.</a:t>
            </a:r>
            <a:endParaRPr lang="en-US" sz="2800" dirty="0"/>
          </a:p>
          <a:p>
            <a:pPr>
              <a:buNone/>
            </a:pPr>
            <a:endParaRPr lang="en-US" dirty="0"/>
          </a:p>
        </p:txBody>
      </p:sp>
      <p:sp>
        <p:nvSpPr>
          <p:cNvPr id="2" name="Title 1"/>
          <p:cNvSpPr>
            <a:spLocks noGrp="1"/>
          </p:cNvSpPr>
          <p:nvPr>
            <p:ph type="title"/>
          </p:nvPr>
        </p:nvSpPr>
        <p:spPr>
          <a:xfrm>
            <a:off x="228600" y="304800"/>
            <a:ext cx="8686800" cy="334962"/>
          </a:xfrm>
        </p:spPr>
        <p:txBody>
          <a:bodyPr>
            <a:normAutofit fontScale="90000"/>
          </a:bodyPr>
          <a:lstStyle/>
          <a:p>
            <a:r>
              <a:rPr lang="en-US" dirty="0" smtClean="0"/>
              <a:t>                  </a:t>
            </a:r>
            <a:r>
              <a:rPr lang="en-US" sz="3600" dirty="0" smtClean="0"/>
              <a:t>  </a:t>
            </a:r>
            <a:r>
              <a:rPr lang="en-US" sz="3600" dirty="0" err="1" smtClean="0"/>
              <a:t>Contd</a:t>
            </a:r>
            <a:r>
              <a:rPr lang="en-US" sz="3600" dirty="0" smtClean="0"/>
              <a:t>….</a:t>
            </a:r>
            <a:endParaRPr lang="en-US" sz="3600"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143000"/>
            <a:ext cx="8763000" cy="5486400"/>
          </a:xfrm>
        </p:spPr>
        <p:txBody>
          <a:bodyPr>
            <a:normAutofit/>
          </a:bodyPr>
          <a:lstStyle/>
          <a:p>
            <a:pPr algn="just"/>
            <a:r>
              <a:rPr lang="en-US" sz="2800" dirty="0"/>
              <a:t>The Nile River is shared by ten </a:t>
            </a:r>
            <a:r>
              <a:rPr lang="en-US" sz="2800" dirty="0" smtClean="0"/>
              <a:t>countries</a:t>
            </a:r>
          </a:p>
          <a:p>
            <a:pPr algn="just">
              <a:buFont typeface="Wingdings" pitchFamily="2" charset="2"/>
              <a:buChar char="ü"/>
            </a:pPr>
            <a:r>
              <a:rPr lang="en-US" sz="2800" dirty="0" smtClean="0"/>
              <a:t> Burundi </a:t>
            </a:r>
          </a:p>
          <a:p>
            <a:pPr algn="just">
              <a:buFont typeface="Wingdings" pitchFamily="2" charset="2"/>
              <a:buChar char="ü"/>
            </a:pPr>
            <a:r>
              <a:rPr lang="en-US" sz="2800" dirty="0" smtClean="0"/>
              <a:t>Democratic </a:t>
            </a:r>
            <a:r>
              <a:rPr lang="en-US" sz="2800" dirty="0"/>
              <a:t>Republic of Congo (DRC</a:t>
            </a:r>
            <a:r>
              <a:rPr lang="en-US" sz="2800" dirty="0" smtClean="0"/>
              <a:t>) </a:t>
            </a:r>
          </a:p>
          <a:p>
            <a:pPr algn="just">
              <a:buFont typeface="Wingdings" pitchFamily="2" charset="2"/>
              <a:buChar char="ü"/>
            </a:pPr>
            <a:r>
              <a:rPr lang="en-US" sz="2800" dirty="0" smtClean="0"/>
              <a:t>Eritrea</a:t>
            </a:r>
          </a:p>
          <a:p>
            <a:pPr algn="just">
              <a:buFont typeface="Wingdings" pitchFamily="2" charset="2"/>
              <a:buChar char="ü"/>
            </a:pPr>
            <a:r>
              <a:rPr lang="en-US" sz="2800" dirty="0" smtClean="0"/>
              <a:t>Ethiopia </a:t>
            </a:r>
          </a:p>
          <a:p>
            <a:pPr algn="just">
              <a:buFont typeface="Wingdings" pitchFamily="2" charset="2"/>
              <a:buChar char="ü"/>
            </a:pPr>
            <a:r>
              <a:rPr lang="en-US" sz="2800" dirty="0" smtClean="0"/>
              <a:t>Kenya </a:t>
            </a:r>
          </a:p>
          <a:p>
            <a:pPr algn="just">
              <a:buFont typeface="Wingdings" pitchFamily="2" charset="2"/>
              <a:buChar char="ü"/>
            </a:pPr>
            <a:r>
              <a:rPr lang="en-US" sz="2800" dirty="0" smtClean="0"/>
              <a:t>Rwanda</a:t>
            </a:r>
          </a:p>
          <a:p>
            <a:pPr algn="just">
              <a:buFont typeface="Wingdings" pitchFamily="2" charset="2"/>
              <a:buChar char="ü"/>
            </a:pPr>
            <a:r>
              <a:rPr lang="en-US" sz="2800" dirty="0" smtClean="0"/>
              <a:t>Tanzania </a:t>
            </a:r>
          </a:p>
          <a:p>
            <a:pPr algn="just">
              <a:buFont typeface="Wingdings" pitchFamily="2" charset="2"/>
              <a:buChar char="ü"/>
            </a:pPr>
            <a:r>
              <a:rPr lang="en-US" sz="2800" dirty="0" smtClean="0"/>
              <a:t> Uganda</a:t>
            </a:r>
          </a:p>
          <a:p>
            <a:pPr algn="just">
              <a:buFont typeface="Wingdings" pitchFamily="2" charset="2"/>
              <a:buChar char="ü"/>
            </a:pPr>
            <a:r>
              <a:rPr lang="en-US" sz="2800" dirty="0" smtClean="0"/>
              <a:t> Sudan and Egypt .</a:t>
            </a:r>
          </a:p>
          <a:p>
            <a:pPr algn="just">
              <a:buNone/>
            </a:pPr>
            <a:r>
              <a:rPr lang="en-US" dirty="0" smtClean="0"/>
              <a:t> </a:t>
            </a:r>
          </a:p>
          <a:p>
            <a:pPr algn="just">
              <a:buFont typeface="Wingdings" pitchFamily="2" charset="2"/>
              <a:buChar char="ü"/>
            </a:pPr>
            <a:endParaRPr lang="en-US" dirty="0"/>
          </a:p>
        </p:txBody>
      </p:sp>
      <p:sp>
        <p:nvSpPr>
          <p:cNvPr id="2" name="Title 1"/>
          <p:cNvSpPr>
            <a:spLocks noGrp="1"/>
          </p:cNvSpPr>
          <p:nvPr>
            <p:ph type="title"/>
          </p:nvPr>
        </p:nvSpPr>
        <p:spPr>
          <a:xfrm>
            <a:off x="304800" y="381000"/>
            <a:ext cx="8610600" cy="304800"/>
          </a:xfrm>
        </p:spPr>
        <p:txBody>
          <a:bodyPr>
            <a:normAutofit fontScale="90000"/>
          </a:bodyPr>
          <a:lstStyle/>
          <a:p>
            <a:r>
              <a:rPr lang="en-US" dirty="0" smtClean="0"/>
              <a:t>                    </a:t>
            </a:r>
            <a:r>
              <a:rPr lang="en-US" sz="3600" dirty="0" err="1" smtClean="0"/>
              <a:t>Contd</a:t>
            </a:r>
            <a:r>
              <a:rPr lang="en-US" sz="3600" dirty="0" smtClean="0"/>
              <a:t>………….</a:t>
            </a:r>
            <a:endParaRPr lang="en-US" sz="3600" dirty="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1" descr="C:\Documents and Settings\muluhadush\My Documents\Nile River Basin Map_files\map_full_size.jpg"/>
          <p:cNvPicPr>
            <a:picLocks noChangeAspect="1" noChangeArrowheads="1"/>
          </p:cNvPicPr>
          <p:nvPr/>
        </p:nvPicPr>
        <p:blipFill>
          <a:blip r:embed="rId2"/>
          <a:srcRect/>
          <a:stretch>
            <a:fillRect/>
          </a:stretch>
        </p:blipFill>
        <p:spPr bwMode="auto">
          <a:xfrm>
            <a:off x="533400" y="152400"/>
            <a:ext cx="8001000" cy="67056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914400"/>
            <a:ext cx="8839200" cy="5715000"/>
          </a:xfrm>
        </p:spPr>
        <p:txBody>
          <a:bodyPr>
            <a:normAutofit/>
          </a:bodyPr>
          <a:lstStyle/>
          <a:p>
            <a:pPr algn="just"/>
            <a:r>
              <a:rPr lang="en-US" sz="2800" dirty="0" smtClean="0">
                <a:latin typeface="Times New Roman" pitchFamily="18" charset="0"/>
                <a:cs typeface="Times New Roman" pitchFamily="18" charset="0"/>
              </a:rPr>
              <a:t>It is a home of </a:t>
            </a:r>
            <a:r>
              <a:rPr lang="en-US" sz="2800" b="1" dirty="0">
                <a:solidFill>
                  <a:srgbClr val="2007B9"/>
                </a:solidFill>
                <a:latin typeface="Times New Roman" pitchFamily="18" charset="0"/>
                <a:cs typeface="Times New Roman" pitchFamily="18" charset="0"/>
              </a:rPr>
              <a:t>160 </a:t>
            </a:r>
            <a:r>
              <a:rPr lang="en-US" sz="2800" dirty="0">
                <a:solidFill>
                  <a:srgbClr val="2007B9"/>
                </a:solidFill>
                <a:latin typeface="Times New Roman" pitchFamily="18" charset="0"/>
                <a:cs typeface="Times New Roman" pitchFamily="18" charset="0"/>
              </a:rPr>
              <a:t>million</a:t>
            </a:r>
            <a:r>
              <a:rPr lang="en-US" sz="2800" dirty="0">
                <a:latin typeface="Times New Roman" pitchFamily="18" charset="0"/>
                <a:cs typeface="Times New Roman" pitchFamily="18" charset="0"/>
              </a:rPr>
              <a:t> people within the boundaries of the basin</a:t>
            </a:r>
            <a:r>
              <a:rPr lang="en-US" sz="2800" dirty="0" smtClean="0">
                <a:latin typeface="Times New Roman" pitchFamily="18" charset="0"/>
                <a:cs typeface="Times New Roman" pitchFamily="18" charset="0"/>
              </a:rPr>
              <a:t>, and about </a:t>
            </a:r>
            <a:r>
              <a:rPr lang="en-US" sz="2800" b="1" dirty="0" smtClean="0">
                <a:solidFill>
                  <a:srgbClr val="2007B9"/>
                </a:solidFill>
                <a:latin typeface="Times New Roman" pitchFamily="18" charset="0"/>
                <a:cs typeface="Times New Roman" pitchFamily="18" charset="0"/>
              </a:rPr>
              <a:t>300</a:t>
            </a:r>
            <a:r>
              <a:rPr lang="en-US" sz="2800" dirty="0" smtClean="0">
                <a:latin typeface="Times New Roman" pitchFamily="18" charset="0"/>
                <a:cs typeface="Times New Roman" pitchFamily="18" charset="0"/>
              </a:rPr>
              <a:t> </a:t>
            </a:r>
            <a:r>
              <a:rPr lang="en-US" sz="2800" dirty="0">
                <a:solidFill>
                  <a:srgbClr val="2007B9"/>
                </a:solidFill>
                <a:latin typeface="Times New Roman" pitchFamily="18" charset="0"/>
                <a:cs typeface="Times New Roman" pitchFamily="18" charset="0"/>
              </a:rPr>
              <a:t>million</a:t>
            </a:r>
            <a:r>
              <a:rPr lang="en-US" sz="2800" dirty="0">
                <a:latin typeface="Times New Roman" pitchFamily="18" charset="0"/>
                <a:cs typeface="Times New Roman" pitchFamily="18" charset="0"/>
              </a:rPr>
              <a:t> live within the ten </a:t>
            </a:r>
            <a:r>
              <a:rPr lang="en-US" sz="2800" dirty="0" smtClean="0">
                <a:latin typeface="Times New Roman" pitchFamily="18" charset="0"/>
                <a:cs typeface="Times New Roman" pitchFamily="18" charset="0"/>
              </a:rPr>
              <a:t>countries. </a:t>
            </a:r>
            <a:endParaRPr lang="en-US" sz="2800" dirty="0">
              <a:latin typeface="Times New Roman" pitchFamily="18" charset="0"/>
              <a:cs typeface="Times New Roman" pitchFamily="18" charset="0"/>
            </a:endParaRPr>
          </a:p>
          <a:p>
            <a:pPr algn="just"/>
            <a:r>
              <a:rPr lang="en-US" sz="2800" b="1" dirty="0" smtClean="0">
                <a:solidFill>
                  <a:srgbClr val="FF0000"/>
                </a:solidFill>
                <a:latin typeface="Times New Roman" pitchFamily="18" charset="0"/>
                <a:cs typeface="Times New Roman" pitchFamily="18" charset="0"/>
              </a:rPr>
              <a:t>Water scarcity</a:t>
            </a:r>
            <a:r>
              <a:rPr lang="en-US" sz="2800" dirty="0" smtClean="0">
                <a:latin typeface="Times New Roman" pitchFamily="18" charset="0"/>
                <a:cs typeface="Times New Roman" pitchFamily="18" charset="0"/>
              </a:rPr>
              <a:t> has attracted the attention not only on the Nile riparian countries, but also of the international community, and is considered one of the major environmental concerns of the 21</a:t>
            </a:r>
            <a:r>
              <a:rPr lang="en-US" sz="2800" baseline="30000" dirty="0" smtClean="0">
                <a:latin typeface="Times New Roman" pitchFamily="18" charset="0"/>
                <a:cs typeface="Times New Roman" pitchFamily="18" charset="0"/>
              </a:rPr>
              <a:t>st</a:t>
            </a:r>
            <a:r>
              <a:rPr lang="en-US" sz="2800" dirty="0" smtClean="0">
                <a:latin typeface="Times New Roman" pitchFamily="18" charset="0"/>
                <a:cs typeface="Times New Roman" pitchFamily="18" charset="0"/>
              </a:rPr>
              <a:t> century.</a:t>
            </a:r>
          </a:p>
          <a:p>
            <a:pPr algn="just">
              <a:buNone/>
            </a:pPr>
            <a:endParaRPr lang="en-US" sz="2800" dirty="0" smtClean="0">
              <a:latin typeface="Times New Roman" pitchFamily="18" charset="0"/>
              <a:cs typeface="Times New Roman" pitchFamily="18" charset="0"/>
            </a:endParaRPr>
          </a:p>
          <a:p>
            <a:pPr algn="just"/>
            <a:endParaRPr lang="en-US" sz="2800" dirty="0" smtClean="0">
              <a:latin typeface="Times New Roman" pitchFamily="18" charset="0"/>
              <a:cs typeface="Times New Roman" pitchFamily="18" charset="0"/>
            </a:endParaRPr>
          </a:p>
          <a:p>
            <a:pPr>
              <a:buNone/>
            </a:pPr>
            <a:endParaRPr lang="en-US" dirty="0"/>
          </a:p>
        </p:txBody>
      </p:sp>
      <p:sp>
        <p:nvSpPr>
          <p:cNvPr id="2" name="Title 1"/>
          <p:cNvSpPr>
            <a:spLocks noGrp="1"/>
          </p:cNvSpPr>
          <p:nvPr>
            <p:ph type="title"/>
          </p:nvPr>
        </p:nvSpPr>
        <p:spPr>
          <a:xfrm>
            <a:off x="228600" y="274638"/>
            <a:ext cx="8763000" cy="334962"/>
          </a:xfrm>
        </p:spPr>
        <p:txBody>
          <a:bodyPr>
            <a:noAutofit/>
          </a:bodyPr>
          <a:lstStyle/>
          <a:p>
            <a:r>
              <a:rPr lang="en-US" sz="3200" dirty="0" smtClean="0"/>
              <a:t> </a:t>
            </a:r>
            <a:r>
              <a:rPr lang="en-US" sz="3200" dirty="0" err="1" smtClean="0"/>
              <a:t>Cont’ed</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85800"/>
            <a:ext cx="8839200" cy="6019800"/>
          </a:xfrm>
        </p:spPr>
        <p:txBody>
          <a:bodyPr>
            <a:normAutofit/>
          </a:bodyPr>
          <a:lstStyle/>
          <a:p>
            <a:pPr algn="just"/>
            <a:r>
              <a:rPr lang="en-US" sz="2800" dirty="0" smtClean="0">
                <a:latin typeface="Times New Roman" pitchFamily="18" charset="0"/>
                <a:cs typeface="Times New Roman" pitchFamily="18" charset="0"/>
              </a:rPr>
              <a:t>the World Resources Institute in Washington, DC, has warned that the world’s fresh water systems are in peril.</a:t>
            </a:r>
          </a:p>
          <a:p>
            <a:pPr algn="just"/>
            <a:r>
              <a:rPr lang="en-US" sz="2800" b="1" dirty="0" smtClean="0">
                <a:solidFill>
                  <a:srgbClr val="FF0000"/>
                </a:solidFill>
                <a:latin typeface="Times New Roman" pitchFamily="18" charset="0"/>
                <a:cs typeface="Times New Roman" pitchFamily="18" charset="0"/>
              </a:rPr>
              <a:t>For example, 60%</a:t>
            </a:r>
            <a:r>
              <a:rPr lang="en-US" sz="2800" dirty="0" smtClean="0">
                <a:latin typeface="Times New Roman" pitchFamily="18" charset="0"/>
                <a:cs typeface="Times New Roman" pitchFamily="18" charset="0"/>
              </a:rPr>
              <a:t> of the African continent is covered by trans-boundary River Basins, and about </a:t>
            </a:r>
            <a:r>
              <a:rPr lang="en-US" sz="2800" b="1" dirty="0" smtClean="0">
                <a:solidFill>
                  <a:srgbClr val="2007B9"/>
                </a:solidFill>
                <a:latin typeface="Times New Roman" pitchFamily="18" charset="0"/>
                <a:cs typeface="Times New Roman" pitchFamily="18" charset="0"/>
              </a:rPr>
              <a:t>300</a:t>
            </a:r>
            <a:r>
              <a:rPr lang="en-US" sz="2800" dirty="0" smtClean="0">
                <a:latin typeface="Times New Roman" pitchFamily="18" charset="0"/>
                <a:cs typeface="Times New Roman" pitchFamily="18" charset="0"/>
              </a:rPr>
              <a:t> </a:t>
            </a:r>
            <a:r>
              <a:rPr lang="en-US" sz="2800" dirty="0" smtClean="0">
                <a:solidFill>
                  <a:srgbClr val="2007B9"/>
                </a:solidFill>
                <a:latin typeface="Times New Roman" pitchFamily="18" charset="0"/>
                <a:cs typeface="Times New Roman" pitchFamily="18" charset="0"/>
              </a:rPr>
              <a:t>million</a:t>
            </a:r>
            <a:r>
              <a:rPr lang="en-US" sz="2800" dirty="0" smtClean="0">
                <a:latin typeface="Times New Roman" pitchFamily="18" charset="0"/>
                <a:cs typeface="Times New Roman" pitchFamily="18" charset="0"/>
              </a:rPr>
              <a:t> people, a third (1/3) of the continent’s population live with </a:t>
            </a:r>
            <a:r>
              <a:rPr lang="en-US" sz="2800" b="1" dirty="0" smtClean="0">
                <a:latin typeface="Times New Roman" pitchFamily="18" charset="0"/>
                <a:cs typeface="Times New Roman" pitchFamily="18" charset="0"/>
              </a:rPr>
              <a:t>water scarcity</a:t>
            </a:r>
            <a:r>
              <a:rPr lang="en-US" sz="2800" dirty="0" smtClean="0">
                <a:latin typeface="Times New Roman" pitchFamily="18" charset="0"/>
                <a:cs typeface="Times New Roman" pitchFamily="18" charset="0"/>
              </a:rPr>
              <a:t>.</a:t>
            </a:r>
          </a:p>
          <a:p>
            <a:pPr algn="just"/>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Six</a:t>
            </a: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6</a:t>
            </a:r>
            <a:r>
              <a:rPr lang="en-US" sz="2800" dirty="0" smtClean="0">
                <a:latin typeface="Times New Roman" pitchFamily="18" charset="0"/>
                <a:cs typeface="Times New Roman" pitchFamily="18" charset="0"/>
              </a:rPr>
              <a:t>) of the world’s ten list developed countries are situated in the Nile River Basin and it is projected that 50% of African countries will suffer from water stress by 2025(</a:t>
            </a:r>
            <a:r>
              <a:rPr lang="en-US" sz="2800" dirty="0" err="1" smtClean="0">
                <a:latin typeface="Times New Roman" pitchFamily="18" charset="0"/>
                <a:cs typeface="Times New Roman" pitchFamily="18" charset="0"/>
              </a:rPr>
              <a:t>Debay</a:t>
            </a:r>
            <a:r>
              <a:rPr lang="en-US" sz="2800" dirty="0" smtClean="0">
                <a:latin typeface="Times New Roman" pitchFamily="18" charset="0"/>
                <a:cs typeface="Times New Roman" pitchFamily="18" charset="0"/>
              </a:rPr>
              <a:t>, 2008:19).</a:t>
            </a:r>
          </a:p>
          <a:p>
            <a:endParaRPr lang="en-US" dirty="0"/>
          </a:p>
        </p:txBody>
      </p:sp>
      <p:sp>
        <p:nvSpPr>
          <p:cNvPr id="2" name="Title 1"/>
          <p:cNvSpPr>
            <a:spLocks noGrp="1"/>
          </p:cNvSpPr>
          <p:nvPr>
            <p:ph type="title"/>
          </p:nvPr>
        </p:nvSpPr>
        <p:spPr>
          <a:xfrm>
            <a:off x="152400" y="274638"/>
            <a:ext cx="8839200" cy="334962"/>
          </a:xfrm>
        </p:spPr>
        <p:txBody>
          <a:bodyPr>
            <a:noAutofit/>
          </a:bodyPr>
          <a:lstStyle/>
          <a:p>
            <a:r>
              <a:rPr lang="en-US" sz="3200" dirty="0" smtClean="0"/>
              <a:t> </a:t>
            </a:r>
            <a:r>
              <a:rPr lang="en-US" sz="3200" dirty="0" err="1" smtClean="0"/>
              <a:t>Cont’ed</a:t>
            </a:r>
            <a:r>
              <a:rPr lang="en-US" sz="3200" dirty="0" smtClean="0"/>
              <a:t>…</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85800"/>
            <a:ext cx="8839200" cy="6019800"/>
          </a:xfrm>
        </p:spPr>
        <p:txBody>
          <a:bodyPr/>
          <a:lstStyle/>
          <a:p>
            <a:pPr algn="just"/>
            <a:r>
              <a:rPr lang="en-US" sz="2800" dirty="0" smtClean="0">
                <a:latin typeface="Times New Roman" pitchFamily="18" charset="0"/>
                <a:cs typeface="Times New Roman" pitchFamily="18" charset="0"/>
              </a:rPr>
              <a:t>When the researcher looks into the water scarcity situations in the Nile River Basin, it is </a:t>
            </a:r>
            <a:r>
              <a:rPr lang="en-US" sz="2800" u="sng" dirty="0" smtClean="0">
                <a:latin typeface="Times New Roman" pitchFamily="18" charset="0"/>
                <a:cs typeface="Times New Roman" pitchFamily="18" charset="0"/>
              </a:rPr>
              <a:t>devastating</a:t>
            </a:r>
            <a:r>
              <a:rPr lang="en-US" sz="2800" dirty="0" smtClean="0">
                <a:latin typeface="Times New Roman" pitchFamily="18" charset="0"/>
                <a:cs typeface="Times New Roman" pitchFamily="18" charset="0"/>
              </a:rPr>
              <a:t>.</a:t>
            </a:r>
          </a:p>
          <a:p>
            <a:pPr algn="just"/>
            <a:r>
              <a:rPr lang="en-US" sz="2800" dirty="0" smtClean="0">
                <a:latin typeface="Times New Roman" pitchFamily="18" charset="0"/>
                <a:cs typeface="Times New Roman" pitchFamily="18" charset="0"/>
              </a:rPr>
              <a:t> The population of most of the riparian states of the Nile is projected to </a:t>
            </a:r>
            <a:r>
              <a:rPr lang="en-US" sz="2800" b="1" dirty="0" smtClean="0">
                <a:solidFill>
                  <a:srgbClr val="2007B9"/>
                </a:solidFill>
                <a:latin typeface="Times New Roman" pitchFamily="18" charset="0"/>
                <a:cs typeface="Times New Roman" pitchFamily="18" charset="0"/>
              </a:rPr>
              <a:t>double</a:t>
            </a:r>
            <a:r>
              <a:rPr lang="en-US" sz="2800" dirty="0" smtClean="0">
                <a:latin typeface="Times New Roman" pitchFamily="18" charset="0"/>
                <a:cs typeface="Times New Roman" pitchFamily="18" charset="0"/>
              </a:rPr>
              <a:t> between </a:t>
            </a:r>
            <a:r>
              <a:rPr lang="en-US" sz="2800" b="1" dirty="0" smtClean="0">
                <a:latin typeface="Times New Roman" pitchFamily="18" charset="0"/>
                <a:cs typeface="Times New Roman" pitchFamily="18" charset="0"/>
              </a:rPr>
              <a:t>1996</a:t>
            </a:r>
            <a:r>
              <a:rPr lang="en-US" sz="2800" dirty="0" smtClean="0">
                <a:latin typeface="Times New Roman" pitchFamily="18" charset="0"/>
                <a:cs typeface="Times New Roman" pitchFamily="18" charset="0"/>
              </a:rPr>
              <a:t> and </a:t>
            </a:r>
            <a:r>
              <a:rPr lang="en-US" sz="2800" b="1" dirty="0" smtClean="0">
                <a:latin typeface="Times New Roman" pitchFamily="18" charset="0"/>
                <a:cs typeface="Times New Roman" pitchFamily="18" charset="0"/>
              </a:rPr>
              <a:t>2020</a:t>
            </a:r>
            <a:r>
              <a:rPr lang="en-US" sz="2800" dirty="0" smtClean="0">
                <a:latin typeface="Times New Roman" pitchFamily="18" charset="0"/>
                <a:cs typeface="Times New Roman" pitchFamily="18" charset="0"/>
              </a:rPr>
              <a:t>.</a:t>
            </a:r>
          </a:p>
          <a:p>
            <a:pPr algn="just"/>
            <a:r>
              <a:rPr lang="en-US" sz="2800" dirty="0" smtClean="0">
                <a:latin typeface="Times New Roman" pitchFamily="18" charset="0"/>
                <a:cs typeface="Times New Roman" pitchFamily="18" charset="0"/>
              </a:rPr>
              <a:t> In addition to population growth, migration and over-grazing, which have contributed to deforestation and land degradation, the Nile River Basin is experiencing serious </a:t>
            </a:r>
            <a:r>
              <a:rPr lang="en-US" sz="2800" b="1" dirty="0" smtClean="0">
                <a:latin typeface="Times New Roman" pitchFamily="18" charset="0"/>
                <a:cs typeface="Times New Roman" pitchFamily="18" charset="0"/>
              </a:rPr>
              <a:t>environmental </a:t>
            </a:r>
            <a:r>
              <a:rPr lang="en-US" sz="2800" b="1" dirty="0" smtClean="0">
                <a:latin typeface="Times New Roman" pitchFamily="18" charset="0"/>
                <a:cs typeface="Times New Roman" pitchFamily="18" charset="0"/>
              </a:rPr>
              <a:t>problem</a:t>
            </a:r>
            <a:r>
              <a:rPr lang="en-US" sz="2800" dirty="0" smtClean="0">
                <a:latin typeface="Times New Roman" pitchFamily="18" charset="0"/>
                <a:cs typeface="Times New Roman" pitchFamily="18" charset="0"/>
              </a:rPr>
              <a:t> as </a:t>
            </a:r>
            <a:r>
              <a:rPr lang="en-US" sz="2800" dirty="0" smtClean="0">
                <a:latin typeface="Times New Roman" pitchFamily="18" charset="0"/>
                <a:cs typeface="Times New Roman" pitchFamily="18" charset="0"/>
              </a:rPr>
              <a:t>well as </a:t>
            </a:r>
            <a:r>
              <a:rPr lang="en-US" sz="2800" b="1" dirty="0" smtClean="0">
                <a:latin typeface="Times New Roman" pitchFamily="18" charset="0"/>
                <a:cs typeface="Times New Roman" pitchFamily="18" charset="0"/>
              </a:rPr>
              <a:t>drought</a:t>
            </a:r>
            <a:r>
              <a:rPr lang="en-US" sz="2800" dirty="0" smtClean="0">
                <a:latin typeface="Times New Roman" pitchFamily="18" charset="0"/>
                <a:cs typeface="Times New Roman" pitchFamily="18" charset="0"/>
              </a:rPr>
              <a:t> and </a:t>
            </a:r>
            <a:r>
              <a:rPr lang="en-US" sz="2800" b="1" dirty="0" smtClean="0">
                <a:latin typeface="Times New Roman" pitchFamily="18" charset="0"/>
                <a:cs typeface="Times New Roman" pitchFamily="18" charset="0"/>
              </a:rPr>
              <a:t>desertification</a:t>
            </a:r>
            <a:r>
              <a:rPr lang="en-US" sz="2800" dirty="0" smtClean="0">
                <a:latin typeface="Times New Roman" pitchFamily="18" charset="0"/>
                <a:cs typeface="Times New Roman" pitchFamily="18" charset="0"/>
              </a:rPr>
              <a:t>.</a:t>
            </a:r>
          </a:p>
          <a:p>
            <a:pPr algn="just"/>
            <a:r>
              <a:rPr lang="en-US" sz="2800" dirty="0" smtClean="0">
                <a:latin typeface="Times New Roman" pitchFamily="18" charset="0"/>
                <a:cs typeface="Times New Roman" pitchFamily="18" charset="0"/>
              </a:rPr>
              <a:t>Economic needs for food and energy sources is also increasing. For example, Ethiopia, Growth and Transformation plan?</a:t>
            </a:r>
            <a:endParaRPr lang="en-US" sz="2800" dirty="0" smtClean="0">
              <a:latin typeface="Times New Roman" pitchFamily="18" charset="0"/>
              <a:cs typeface="Times New Roman" pitchFamily="18" charset="0"/>
            </a:endParaRPr>
          </a:p>
          <a:p>
            <a:pPr>
              <a:buNone/>
            </a:pPr>
            <a:endParaRPr lang="en-US" dirty="0"/>
          </a:p>
        </p:txBody>
      </p:sp>
      <p:sp>
        <p:nvSpPr>
          <p:cNvPr id="2" name="Title 1"/>
          <p:cNvSpPr>
            <a:spLocks noGrp="1"/>
          </p:cNvSpPr>
          <p:nvPr>
            <p:ph type="title"/>
          </p:nvPr>
        </p:nvSpPr>
        <p:spPr>
          <a:xfrm>
            <a:off x="228600" y="274638"/>
            <a:ext cx="8610600" cy="334962"/>
          </a:xfrm>
        </p:spPr>
        <p:txBody>
          <a:bodyPr>
            <a:noAutofit/>
          </a:bodyPr>
          <a:lstStyle/>
          <a:p>
            <a:r>
              <a:rPr lang="en-US" sz="3200" dirty="0" smtClean="0"/>
              <a:t> </a:t>
            </a:r>
            <a:r>
              <a:rPr lang="en-US" sz="3200" dirty="0" err="1" smtClean="0"/>
              <a:t>Cont’ed</a:t>
            </a:r>
            <a:r>
              <a:rPr lang="en-US" sz="3200" dirty="0" smtClean="0"/>
              <a:t>…</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685800"/>
            <a:ext cx="8763000" cy="6019800"/>
          </a:xfrm>
        </p:spPr>
        <p:txBody>
          <a:bodyPr>
            <a:normAutofit/>
          </a:bodyPr>
          <a:lstStyle/>
          <a:p>
            <a:pPr algn="just"/>
            <a:r>
              <a:rPr lang="en-US" sz="2800" dirty="0" smtClean="0">
                <a:latin typeface="Times New Roman" pitchFamily="18" charset="0"/>
                <a:cs typeface="Times New Roman" pitchFamily="18" charset="0"/>
              </a:rPr>
              <a:t>The ten riparian states of Nile River Basin have an estimated population of over </a:t>
            </a:r>
            <a:r>
              <a:rPr lang="en-US" sz="2800" b="1" dirty="0" smtClean="0">
                <a:solidFill>
                  <a:srgbClr val="2007B9"/>
                </a:solidFill>
                <a:latin typeface="Times New Roman" pitchFamily="18" charset="0"/>
                <a:cs typeface="Times New Roman" pitchFamily="18" charset="0"/>
              </a:rPr>
              <a:t>300</a:t>
            </a:r>
            <a:r>
              <a:rPr lang="en-US" sz="2800" dirty="0" smtClean="0">
                <a:latin typeface="Times New Roman" pitchFamily="18" charset="0"/>
                <a:cs typeface="Times New Roman" pitchFamily="18" charset="0"/>
              </a:rPr>
              <a:t> </a:t>
            </a:r>
            <a:r>
              <a:rPr lang="en-US" sz="2800" dirty="0" smtClean="0">
                <a:solidFill>
                  <a:srgbClr val="2007B9"/>
                </a:solidFill>
                <a:latin typeface="Times New Roman" pitchFamily="18" charset="0"/>
                <a:cs typeface="Times New Roman" pitchFamily="18" charset="0"/>
              </a:rPr>
              <a:t>million</a:t>
            </a:r>
            <a:r>
              <a:rPr lang="en-US" sz="2800" dirty="0" smtClean="0">
                <a:latin typeface="Times New Roman" pitchFamily="18" charset="0"/>
                <a:cs typeface="Times New Roman" pitchFamily="18" charset="0"/>
              </a:rPr>
              <a:t>, which accounts about </a:t>
            </a:r>
            <a:r>
              <a:rPr lang="en-US" sz="2800" b="1" dirty="0" smtClean="0">
                <a:solidFill>
                  <a:srgbClr val="FF0000"/>
                </a:solidFill>
                <a:latin typeface="Times New Roman" pitchFamily="18" charset="0"/>
                <a:cs typeface="Times New Roman" pitchFamily="18" charset="0"/>
              </a:rPr>
              <a:t>40%</a:t>
            </a:r>
            <a:r>
              <a:rPr lang="en-US" sz="2800" dirty="0" smtClean="0">
                <a:latin typeface="Times New Roman" pitchFamily="18" charset="0"/>
                <a:cs typeface="Times New Roman" pitchFamily="18" charset="0"/>
              </a:rPr>
              <a:t> of the African population. </a:t>
            </a:r>
          </a:p>
          <a:p>
            <a:pPr algn="just"/>
            <a:r>
              <a:rPr lang="en-US" sz="2800" dirty="0" smtClean="0">
                <a:latin typeface="Times New Roman" pitchFamily="18" charset="0"/>
                <a:cs typeface="Times New Roman" pitchFamily="18" charset="0"/>
              </a:rPr>
              <a:t> It is estimated that by </a:t>
            </a:r>
            <a:r>
              <a:rPr lang="en-US" sz="2800" b="1" dirty="0" smtClean="0">
                <a:latin typeface="Times New Roman" pitchFamily="18" charset="0"/>
                <a:cs typeface="Times New Roman" pitchFamily="18" charset="0"/>
              </a:rPr>
              <a:t>2025</a:t>
            </a:r>
            <a:r>
              <a:rPr lang="en-US" sz="2800" dirty="0" smtClean="0">
                <a:latin typeface="Times New Roman" pitchFamily="18" charset="0"/>
                <a:cs typeface="Times New Roman" pitchFamily="18" charset="0"/>
              </a:rPr>
              <a:t> the number of people who depend on the Nile River will increase to </a:t>
            </a:r>
            <a:r>
              <a:rPr lang="en-US" sz="2800" b="1" dirty="0" smtClean="0">
                <a:solidFill>
                  <a:srgbClr val="2007B9"/>
                </a:solidFill>
                <a:latin typeface="Times New Roman" pitchFamily="18" charset="0"/>
                <a:cs typeface="Times New Roman" pitchFamily="18" charset="0"/>
              </a:rPr>
              <a:t>859</a:t>
            </a:r>
            <a:r>
              <a:rPr lang="en-US" sz="2800" dirty="0" smtClean="0">
                <a:latin typeface="Times New Roman" pitchFamily="18" charset="0"/>
                <a:cs typeface="Times New Roman" pitchFamily="18" charset="0"/>
              </a:rPr>
              <a:t> </a:t>
            </a:r>
            <a:r>
              <a:rPr lang="en-US" sz="2800" dirty="0" smtClean="0">
                <a:solidFill>
                  <a:srgbClr val="2007B9"/>
                </a:solidFill>
                <a:latin typeface="Times New Roman" pitchFamily="18" charset="0"/>
                <a:cs typeface="Times New Roman" pitchFamily="18" charset="0"/>
              </a:rPr>
              <a:t>million</a:t>
            </a:r>
            <a:r>
              <a:rPr lang="en-US" sz="2800" dirty="0" smtClean="0">
                <a:latin typeface="Times New Roman" pitchFamily="18" charset="0"/>
                <a:cs typeface="Times New Roman" pitchFamily="18" charset="0"/>
              </a:rPr>
              <a:t>.</a:t>
            </a:r>
          </a:p>
          <a:p>
            <a:pPr algn="just"/>
            <a:r>
              <a:rPr lang="en-US" sz="2800" dirty="0" smtClean="0">
                <a:latin typeface="Times New Roman" pitchFamily="18" charset="0"/>
                <a:cs typeface="Times New Roman" pitchFamily="18" charset="0"/>
              </a:rPr>
              <a:t>According to the World Bank (WB) fact book the population of Egypt (80million) is the second highest in Africa and is </a:t>
            </a:r>
            <a:r>
              <a:rPr lang="en-US" sz="2800" b="1" dirty="0" smtClean="0">
                <a:latin typeface="Times New Roman" pitchFamily="18" charset="0"/>
                <a:cs typeface="Times New Roman" pitchFamily="18" charset="0"/>
              </a:rPr>
              <a:t>10%</a:t>
            </a:r>
            <a:r>
              <a:rPr lang="en-US" sz="2800" dirty="0" smtClean="0">
                <a:latin typeface="Times New Roman" pitchFamily="18" charset="0"/>
                <a:cs typeface="Times New Roman" pitchFamily="18" charset="0"/>
              </a:rPr>
              <a:t> higher than Ethiopia. A rising expectation of a growing population results in increasing consumption of scarce resource as in the case of the Nile River Basin.</a:t>
            </a:r>
          </a:p>
          <a:p>
            <a:endParaRPr lang="en-US" dirty="0"/>
          </a:p>
        </p:txBody>
      </p:sp>
      <p:sp>
        <p:nvSpPr>
          <p:cNvPr id="2" name="Title 1"/>
          <p:cNvSpPr>
            <a:spLocks noGrp="1"/>
          </p:cNvSpPr>
          <p:nvPr>
            <p:ph type="title"/>
          </p:nvPr>
        </p:nvSpPr>
        <p:spPr>
          <a:xfrm>
            <a:off x="228600" y="274638"/>
            <a:ext cx="8686800" cy="334962"/>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762000"/>
            <a:ext cx="8763000" cy="5943600"/>
          </a:xfrm>
        </p:spPr>
        <p:txBody>
          <a:bodyPr>
            <a:normAutofit fontScale="92500" lnSpcReduction="20000"/>
          </a:bodyPr>
          <a:lstStyle/>
          <a:p>
            <a:pPr algn="just"/>
            <a:r>
              <a:rPr lang="en-US" sz="2800" dirty="0" smtClean="0">
                <a:latin typeface="Times New Roman" pitchFamily="18" charset="0"/>
                <a:cs typeface="Times New Roman" pitchFamily="18" charset="0"/>
              </a:rPr>
              <a:t>Within this </a:t>
            </a:r>
            <a:r>
              <a:rPr lang="en-US" sz="2800" dirty="0" smtClean="0">
                <a:latin typeface="Times New Roman" pitchFamily="18" charset="0"/>
                <a:cs typeface="Times New Roman" pitchFamily="18" charset="0"/>
              </a:rPr>
              <a:t>situation </a:t>
            </a:r>
            <a:r>
              <a:rPr lang="en-US" sz="2800" dirty="0" smtClean="0">
                <a:latin typeface="Times New Roman" pitchFamily="18" charset="0"/>
                <a:cs typeface="Times New Roman" pitchFamily="18" charset="0"/>
              </a:rPr>
              <a:t>why cooperation becomes </a:t>
            </a:r>
            <a:r>
              <a:rPr lang="en-US" sz="2800" dirty="0" smtClean="0">
                <a:latin typeface="Times New Roman" pitchFamily="18" charset="0"/>
                <a:cs typeface="Times New Roman" pitchFamily="18" charset="0"/>
              </a:rPr>
              <a:t>impossible  </a:t>
            </a:r>
            <a:r>
              <a:rPr lang="en-US" sz="2800" dirty="0" smtClean="0">
                <a:latin typeface="Times New Roman" pitchFamily="18" charset="0"/>
                <a:cs typeface="Times New Roman" pitchFamily="18" charset="0"/>
              </a:rPr>
              <a:t>and what possible scenarios are there to be used as win-win situation?</a:t>
            </a:r>
          </a:p>
          <a:p>
            <a:pPr algn="just"/>
            <a:r>
              <a:rPr lang="en-US" sz="2800" dirty="0" smtClean="0">
                <a:latin typeface="Times New Roman" pitchFamily="18" charset="0"/>
                <a:cs typeface="Times New Roman" pitchFamily="18" charset="0"/>
              </a:rPr>
              <a:t> For the purpose of this study, the researcher selects the legal and environmental approaches as the most appropriate approaches to avoid the conflict </a:t>
            </a:r>
            <a:r>
              <a:rPr lang="en-US" sz="2800" dirty="0" smtClean="0">
                <a:latin typeface="Times New Roman" pitchFamily="18" charset="0"/>
                <a:cs typeface="Times New Roman" pitchFamily="18" charset="0"/>
              </a:rPr>
              <a:t>situation </a:t>
            </a:r>
            <a:r>
              <a:rPr lang="en-US" sz="2800" dirty="0" smtClean="0">
                <a:latin typeface="Times New Roman" pitchFamily="18" charset="0"/>
                <a:cs typeface="Times New Roman" pitchFamily="18" charset="0"/>
              </a:rPr>
              <a:t>in the Nile River Basin. This is due to the fact that; </a:t>
            </a:r>
          </a:p>
          <a:p>
            <a:pPr algn="just">
              <a:buFont typeface="Wingdings" pitchFamily="2" charset="2"/>
              <a:buChar char="v"/>
            </a:pPr>
            <a:r>
              <a:rPr lang="en-US" sz="2800" b="1" dirty="0" smtClean="0">
                <a:latin typeface="Times New Roman" pitchFamily="18" charset="0"/>
                <a:cs typeface="Times New Roman" pitchFamily="18" charset="0"/>
              </a:rPr>
              <a:t>First</a:t>
            </a:r>
            <a:r>
              <a:rPr lang="en-US" sz="2800" dirty="0" smtClean="0">
                <a:latin typeface="Times New Roman" pitchFamily="18" charset="0"/>
                <a:cs typeface="Times New Roman" pitchFamily="18" charset="0"/>
              </a:rPr>
              <a:t>: as the researcher has tried to assess various literatures on the Nile issue, the legal approach is mostly supported by the upper riparian states perspective and the environmental approach is often supported by the lower riparian states perspective. </a:t>
            </a:r>
          </a:p>
          <a:p>
            <a:pPr algn="just">
              <a:buNone/>
            </a:pPr>
            <a:r>
              <a:rPr lang="en-US" sz="2800" dirty="0" smtClean="0">
                <a:latin typeface="Times New Roman" pitchFamily="18" charset="0"/>
                <a:cs typeface="Times New Roman" pitchFamily="18" charset="0"/>
              </a:rPr>
              <a:t>   But it is through the harmonious application of the two approaches that a basin-wide cooperation in the Nile River Basin can be ascertained.</a:t>
            </a:r>
          </a:p>
          <a:p>
            <a:pPr algn="just">
              <a:buNone/>
            </a:pPr>
            <a:r>
              <a:rPr lang="en-US" sz="2800" dirty="0" smtClean="0">
                <a:latin typeface="Times New Roman" pitchFamily="18" charset="0"/>
                <a:cs typeface="Times New Roman" pitchFamily="18" charset="0"/>
              </a:rPr>
              <a:t> </a:t>
            </a:r>
          </a:p>
        </p:txBody>
      </p:sp>
      <p:sp>
        <p:nvSpPr>
          <p:cNvPr id="2" name="Title 1"/>
          <p:cNvSpPr>
            <a:spLocks noGrp="1"/>
          </p:cNvSpPr>
          <p:nvPr>
            <p:ph type="title"/>
          </p:nvPr>
        </p:nvSpPr>
        <p:spPr>
          <a:xfrm>
            <a:off x="228600" y="274638"/>
            <a:ext cx="8686800" cy="411162"/>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762000"/>
            <a:ext cx="8839200" cy="5867400"/>
          </a:xfrm>
        </p:spPr>
        <p:txBody>
          <a:bodyPr>
            <a:normAutofit/>
          </a:bodyPr>
          <a:lstStyle/>
          <a:p>
            <a:pPr algn="just">
              <a:buFont typeface="Wingdings" pitchFamily="2" charset="2"/>
              <a:buChar char="v"/>
            </a:pPr>
            <a:r>
              <a:rPr lang="en-US" sz="2800" b="1" dirty="0" smtClean="0">
                <a:latin typeface="Times New Roman" pitchFamily="18" charset="0"/>
                <a:cs typeface="Times New Roman" pitchFamily="18" charset="0"/>
              </a:rPr>
              <a:t>Second</a:t>
            </a:r>
            <a:r>
              <a:rPr lang="en-US" sz="2800" dirty="0" smtClean="0">
                <a:latin typeface="Times New Roman" pitchFamily="18" charset="0"/>
                <a:cs typeface="Times New Roman" pitchFamily="18" charset="0"/>
              </a:rPr>
              <a:t>, the NBI which is the current basin-wide cooperation attempt in the Nile River Basin; its goal of establishment is based upon the combination of both the legal/institutional and environmental approaches to cooperation. </a:t>
            </a:r>
          </a:p>
          <a:p>
            <a:pPr algn="just">
              <a:buNone/>
            </a:pPr>
            <a:r>
              <a:rPr lang="en-US" sz="2800" dirty="0" smtClean="0">
                <a:latin typeface="Times New Roman" pitchFamily="18" charset="0"/>
                <a:cs typeface="Times New Roman" pitchFamily="18" charset="0"/>
              </a:rPr>
              <a:t>   That is to achieve sustainable socio-economic development (</a:t>
            </a:r>
            <a:r>
              <a:rPr lang="en-US" sz="2800" b="1" dirty="0" smtClean="0">
                <a:solidFill>
                  <a:srgbClr val="2007B9"/>
                </a:solidFill>
                <a:latin typeface="Times New Roman" pitchFamily="18" charset="0"/>
                <a:cs typeface="Times New Roman" pitchFamily="18" charset="0"/>
              </a:rPr>
              <a:t>environmental approach</a:t>
            </a:r>
            <a:r>
              <a:rPr lang="en-US" sz="2800" dirty="0" smtClean="0">
                <a:latin typeface="Times New Roman" pitchFamily="18" charset="0"/>
                <a:cs typeface="Times New Roman" pitchFamily="18" charset="0"/>
              </a:rPr>
              <a:t>) through equitable utilization (</a:t>
            </a:r>
            <a:r>
              <a:rPr lang="en-US" sz="2800" b="1" dirty="0" smtClean="0">
                <a:solidFill>
                  <a:srgbClr val="2007B9"/>
                </a:solidFill>
                <a:latin typeface="Times New Roman" pitchFamily="18" charset="0"/>
                <a:cs typeface="Times New Roman" pitchFamily="18" charset="0"/>
              </a:rPr>
              <a:t>legal approach</a:t>
            </a:r>
            <a:r>
              <a:rPr lang="en-US" sz="2800" dirty="0" smtClean="0">
                <a:latin typeface="Times New Roman" pitchFamily="18" charset="0"/>
                <a:cs typeface="Times New Roman" pitchFamily="18" charset="0"/>
              </a:rPr>
              <a:t>) and benefit from the common Nile water resource (Nile, 2001:1). </a:t>
            </a:r>
          </a:p>
          <a:p>
            <a:pPr algn="just">
              <a:buFont typeface="Wingdings" pitchFamily="2" charset="2"/>
              <a:buChar char="v"/>
            </a:pPr>
            <a:r>
              <a:rPr lang="en-US" sz="2800" b="1" dirty="0" smtClean="0">
                <a:latin typeface="Times New Roman" pitchFamily="18" charset="0"/>
                <a:cs typeface="Times New Roman" pitchFamily="18" charset="0"/>
              </a:rPr>
              <a:t>Third</a:t>
            </a:r>
            <a:r>
              <a:rPr lang="en-US" sz="2800" dirty="0" smtClean="0">
                <a:latin typeface="Times New Roman" pitchFamily="18" charset="0"/>
                <a:cs typeface="Times New Roman" pitchFamily="18" charset="0"/>
              </a:rPr>
              <a:t>, the remaining approaches of cooperation, security, economic and technology can also be included under the environmental approaches.  </a:t>
            </a:r>
          </a:p>
          <a:p>
            <a:endParaRPr lang="en-US" dirty="0"/>
          </a:p>
        </p:txBody>
      </p:sp>
      <p:sp>
        <p:nvSpPr>
          <p:cNvPr id="2" name="Title 1"/>
          <p:cNvSpPr>
            <a:spLocks noGrp="1"/>
          </p:cNvSpPr>
          <p:nvPr>
            <p:ph type="title"/>
          </p:nvPr>
        </p:nvSpPr>
        <p:spPr>
          <a:xfrm>
            <a:off x="228600" y="274638"/>
            <a:ext cx="8686800" cy="334962"/>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95400"/>
            <a:ext cx="8763000" cy="5410200"/>
          </a:xfrm>
        </p:spPr>
        <p:txBody>
          <a:bodyPr>
            <a:normAutofit lnSpcReduction="10000"/>
          </a:bodyPr>
          <a:lstStyle/>
          <a:p>
            <a:pPr>
              <a:buNone/>
            </a:pPr>
            <a:r>
              <a:rPr lang="en-US" sz="2800" b="1" dirty="0" smtClean="0">
                <a:latin typeface="Times New Roman Special G1" pitchFamily="18" charset="2"/>
              </a:rPr>
              <a:t>1. The </a:t>
            </a:r>
            <a:r>
              <a:rPr lang="en-US" sz="2800" b="1" dirty="0">
                <a:latin typeface="Times New Roman Special G1" pitchFamily="18" charset="2"/>
              </a:rPr>
              <a:t>Legacies of Colonial and Post-Colonial Treaties </a:t>
            </a:r>
            <a:endParaRPr lang="en-US" sz="2800" dirty="0">
              <a:latin typeface="Times New Roman Special G1" pitchFamily="18" charset="2"/>
            </a:endParaRPr>
          </a:p>
          <a:p>
            <a:pPr>
              <a:buNone/>
            </a:pPr>
            <a:r>
              <a:rPr lang="en-US" sz="2400" dirty="0" smtClean="0">
                <a:latin typeface="Times New Roman Special G1" pitchFamily="18" charset="2"/>
              </a:rPr>
              <a:t> </a:t>
            </a:r>
            <a:r>
              <a:rPr lang="en-US" sz="2400" dirty="0">
                <a:latin typeface="Times New Roman Special G1" pitchFamily="18" charset="2"/>
              </a:rPr>
              <a:t>E</a:t>
            </a:r>
            <a:r>
              <a:rPr lang="en-US" sz="2400" dirty="0" smtClean="0">
                <a:latin typeface="Times New Roman Special G1" pitchFamily="18" charset="2"/>
              </a:rPr>
              <a:t>xamples, the 1891,1906,1906,1925,1929,1953, </a:t>
            </a:r>
            <a:r>
              <a:rPr lang="en-US" sz="2400" dirty="0" smtClean="0">
                <a:solidFill>
                  <a:srgbClr val="FF0000"/>
                </a:solidFill>
                <a:latin typeface="Times New Roman Special G1" pitchFamily="18" charset="2"/>
              </a:rPr>
              <a:t>1929,1959.</a:t>
            </a:r>
          </a:p>
          <a:p>
            <a:pPr algn="just">
              <a:buFont typeface="Wingdings" pitchFamily="2" charset="2"/>
              <a:buChar char="Ø"/>
            </a:pPr>
            <a:r>
              <a:rPr lang="en-US" sz="2800" dirty="0" smtClean="0">
                <a:latin typeface="Times New Roman Special G1" pitchFamily="18" charset="2"/>
              </a:rPr>
              <a:t>A good </a:t>
            </a:r>
            <a:r>
              <a:rPr lang="en-US" sz="2800" dirty="0">
                <a:latin typeface="Times New Roman Special G1" pitchFamily="18" charset="2"/>
              </a:rPr>
              <a:t>example is the </a:t>
            </a:r>
            <a:r>
              <a:rPr lang="en-US" sz="2800" b="1" dirty="0">
                <a:solidFill>
                  <a:srgbClr val="FF0000"/>
                </a:solidFill>
                <a:latin typeface="Times New Roman Special G1" pitchFamily="18" charset="2"/>
              </a:rPr>
              <a:t>1959</a:t>
            </a:r>
            <a:r>
              <a:rPr lang="en-US" sz="2800" dirty="0">
                <a:latin typeface="Times New Roman Special G1" pitchFamily="18" charset="2"/>
              </a:rPr>
              <a:t> treaty between </a:t>
            </a:r>
            <a:r>
              <a:rPr lang="en-US" sz="2800" b="1" dirty="0">
                <a:solidFill>
                  <a:srgbClr val="2007B9"/>
                </a:solidFill>
                <a:latin typeface="Times New Roman Special G1" pitchFamily="18" charset="2"/>
              </a:rPr>
              <a:t>Egypt</a:t>
            </a:r>
            <a:r>
              <a:rPr lang="en-US" sz="2800" dirty="0">
                <a:latin typeface="Times New Roman Special G1" pitchFamily="18" charset="2"/>
              </a:rPr>
              <a:t> and </a:t>
            </a:r>
            <a:r>
              <a:rPr lang="en-US" sz="2800" b="1" dirty="0">
                <a:solidFill>
                  <a:srgbClr val="2007B9"/>
                </a:solidFill>
                <a:latin typeface="Times New Roman Special G1" pitchFamily="18" charset="2"/>
              </a:rPr>
              <a:t>Sudan</a:t>
            </a:r>
            <a:r>
              <a:rPr lang="en-US" sz="2800" dirty="0">
                <a:latin typeface="Times New Roman Special G1" pitchFamily="18" charset="2"/>
              </a:rPr>
              <a:t> on the full-utilization of the Nile water. This agreement leads to the building of big dams like the </a:t>
            </a:r>
            <a:r>
              <a:rPr lang="en-US" sz="2800" b="1" dirty="0">
                <a:latin typeface="Times New Roman Special G1" pitchFamily="18" charset="2"/>
              </a:rPr>
              <a:t>Aswan High Dam</a:t>
            </a:r>
            <a:r>
              <a:rPr lang="en-US" sz="2800" dirty="0">
                <a:latin typeface="Times New Roman Special G1" pitchFamily="18" charset="2"/>
              </a:rPr>
              <a:t> in Egypt and </a:t>
            </a:r>
            <a:r>
              <a:rPr lang="en-US" sz="2800" b="1" dirty="0">
                <a:latin typeface="Times New Roman Special G1" pitchFamily="18" charset="2"/>
              </a:rPr>
              <a:t>Rosaries Dam</a:t>
            </a:r>
            <a:r>
              <a:rPr lang="en-US" sz="2800" dirty="0">
                <a:latin typeface="Times New Roman Special G1" pitchFamily="18" charset="2"/>
              </a:rPr>
              <a:t> in </a:t>
            </a:r>
            <a:r>
              <a:rPr lang="en-US" sz="2800" dirty="0" smtClean="0">
                <a:latin typeface="Times New Roman Special G1" pitchFamily="18" charset="2"/>
              </a:rPr>
              <a:t>Sudan and volumetric </a:t>
            </a:r>
            <a:r>
              <a:rPr lang="en-US" sz="2800" dirty="0" smtClean="0">
                <a:latin typeface="Times New Roman Special G1" pitchFamily="18" charset="2"/>
              </a:rPr>
              <a:t>allocation/Bilateral(55.5 BMC, 18.5 BMC &amp;. 10 BMC Evaporation).</a:t>
            </a:r>
            <a:endParaRPr lang="en-US" sz="2800" dirty="0" smtClean="0">
              <a:latin typeface="Times New Roman Special G1" pitchFamily="18" charset="2"/>
            </a:endParaRPr>
          </a:p>
          <a:p>
            <a:pPr algn="just">
              <a:buFont typeface="Wingdings" pitchFamily="2" charset="2"/>
              <a:buChar char="Ø"/>
            </a:pPr>
            <a:r>
              <a:rPr lang="en-US" sz="3000" dirty="0" smtClean="0">
                <a:latin typeface="Times New Roman" pitchFamily="18" charset="0"/>
                <a:cs typeface="Times New Roman" pitchFamily="18" charset="0"/>
              </a:rPr>
              <a:t>For </a:t>
            </a:r>
            <a:r>
              <a:rPr lang="en-US" sz="3000" dirty="0">
                <a:latin typeface="Times New Roman" pitchFamily="18" charset="0"/>
                <a:cs typeface="Times New Roman" pitchFamily="18" charset="0"/>
              </a:rPr>
              <a:t>example, </a:t>
            </a:r>
            <a:r>
              <a:rPr lang="en-US" sz="3000" b="1" dirty="0">
                <a:latin typeface="Times New Roman" pitchFamily="18" charset="0"/>
                <a:cs typeface="Times New Roman" pitchFamily="18" charset="0"/>
              </a:rPr>
              <a:t>Sub-article 14-B</a:t>
            </a:r>
            <a:r>
              <a:rPr lang="en-US" sz="3000" dirty="0">
                <a:latin typeface="Times New Roman" pitchFamily="18" charset="0"/>
                <a:cs typeface="Times New Roman" pitchFamily="18" charset="0"/>
              </a:rPr>
              <a:t> of the legal- </a:t>
            </a:r>
            <a:r>
              <a:rPr lang="en-US" sz="3000" dirty="0" smtClean="0">
                <a:latin typeface="Times New Roman" pitchFamily="18" charset="0"/>
                <a:cs typeface="Times New Roman" pitchFamily="18" charset="0"/>
              </a:rPr>
              <a:t>framework in </a:t>
            </a:r>
            <a:r>
              <a:rPr lang="en-US" sz="3000" b="1" dirty="0" smtClean="0">
                <a:solidFill>
                  <a:srgbClr val="2007B9"/>
                </a:solidFill>
                <a:latin typeface="Times New Roman" pitchFamily="18" charset="0"/>
                <a:cs typeface="Times New Roman" pitchFamily="18" charset="0"/>
              </a:rPr>
              <a:t>NBI</a:t>
            </a:r>
            <a:r>
              <a:rPr lang="en-US" sz="3000" dirty="0" smtClean="0">
                <a:latin typeface="Times New Roman" pitchFamily="18" charset="0"/>
                <a:cs typeface="Times New Roman" pitchFamily="18" charset="0"/>
              </a:rPr>
              <a:t> </a:t>
            </a:r>
            <a:r>
              <a:rPr lang="en-US" sz="3000" dirty="0">
                <a:latin typeface="Times New Roman" pitchFamily="18" charset="0"/>
                <a:cs typeface="Times New Roman" pitchFamily="18" charset="0"/>
              </a:rPr>
              <a:t>is the core of divergence between </a:t>
            </a:r>
            <a:r>
              <a:rPr lang="en-US" sz="3000" u="sng" dirty="0">
                <a:latin typeface="Times New Roman" pitchFamily="18" charset="0"/>
                <a:cs typeface="Times New Roman" pitchFamily="18" charset="0"/>
              </a:rPr>
              <a:t>lower</a:t>
            </a:r>
            <a:r>
              <a:rPr lang="en-US" sz="3000" dirty="0">
                <a:latin typeface="Times New Roman" pitchFamily="18" charset="0"/>
                <a:cs typeface="Times New Roman" pitchFamily="18" charset="0"/>
              </a:rPr>
              <a:t> and </a:t>
            </a:r>
            <a:r>
              <a:rPr lang="en-US" sz="3000" u="sng" dirty="0">
                <a:latin typeface="Times New Roman" pitchFamily="18" charset="0"/>
                <a:cs typeface="Times New Roman" pitchFamily="18" charset="0"/>
              </a:rPr>
              <a:t>upper</a:t>
            </a:r>
            <a:r>
              <a:rPr lang="en-US" sz="3000" dirty="0">
                <a:latin typeface="Times New Roman" pitchFamily="18" charset="0"/>
                <a:cs typeface="Times New Roman" pitchFamily="18" charset="0"/>
              </a:rPr>
              <a:t> riparian states</a:t>
            </a:r>
            <a:r>
              <a:rPr lang="en-US" sz="3000" dirty="0" smtClean="0">
                <a:latin typeface="Times New Roman" pitchFamily="18" charset="0"/>
                <a:cs typeface="Times New Roman" pitchFamily="18" charset="0"/>
              </a:rPr>
              <a:t>. </a:t>
            </a:r>
            <a:r>
              <a:rPr lang="en-US" sz="3000" dirty="0">
                <a:latin typeface="Times New Roman" pitchFamily="18" charset="0"/>
                <a:cs typeface="Times New Roman" pitchFamily="18" charset="0"/>
              </a:rPr>
              <a:t>The point of departure is on “</a:t>
            </a:r>
            <a:r>
              <a:rPr lang="en-US" sz="3000" b="1" dirty="0">
                <a:solidFill>
                  <a:srgbClr val="FF0000"/>
                </a:solidFill>
                <a:latin typeface="Times New Roman" pitchFamily="18" charset="0"/>
                <a:cs typeface="Times New Roman" pitchFamily="18" charset="0"/>
              </a:rPr>
              <a:t>water security</a:t>
            </a:r>
            <a:r>
              <a:rPr lang="en-US" sz="3000" dirty="0">
                <a:latin typeface="Times New Roman" pitchFamily="18" charset="0"/>
                <a:cs typeface="Times New Roman" pitchFamily="18" charset="0"/>
              </a:rPr>
              <a:t>” issues which have to do with the </a:t>
            </a:r>
            <a:r>
              <a:rPr lang="en-US" sz="3000" dirty="0" smtClean="0">
                <a:latin typeface="Times New Roman" pitchFamily="18" charset="0"/>
                <a:cs typeface="Times New Roman" pitchFamily="18" charset="0"/>
              </a:rPr>
              <a:t>1929 and 1959.</a:t>
            </a:r>
            <a:endParaRPr lang="en-US" sz="3000" dirty="0">
              <a:latin typeface="Times New Roman" pitchFamily="18" charset="0"/>
              <a:cs typeface="Times New Roman" pitchFamily="18" charset="0"/>
            </a:endParaRPr>
          </a:p>
          <a:p>
            <a:pPr algn="just">
              <a:buFont typeface="Times New Roman Special G1"/>
              <a:buChar char="A"/>
            </a:pPr>
            <a:endParaRPr lang="en-US" sz="2800" dirty="0" smtClean="0">
              <a:latin typeface="Times New Roman Special G1" pitchFamily="18" charset="2"/>
            </a:endParaRPr>
          </a:p>
          <a:p>
            <a:pPr algn="just">
              <a:buNone/>
            </a:pPr>
            <a:endParaRPr lang="en-US" sz="2800" dirty="0">
              <a:latin typeface="Times New Roman Special G1" pitchFamily="18" charset="2"/>
            </a:endParaRPr>
          </a:p>
          <a:p>
            <a:pPr>
              <a:buNone/>
            </a:pPr>
            <a:endParaRPr lang="en-US" sz="2800" dirty="0"/>
          </a:p>
        </p:txBody>
      </p:sp>
      <p:sp>
        <p:nvSpPr>
          <p:cNvPr id="2" name="Title 1"/>
          <p:cNvSpPr>
            <a:spLocks noGrp="1"/>
          </p:cNvSpPr>
          <p:nvPr>
            <p:ph type="title"/>
          </p:nvPr>
        </p:nvSpPr>
        <p:spPr>
          <a:xfrm>
            <a:off x="457200" y="152400"/>
            <a:ext cx="8458200" cy="1219200"/>
          </a:xfrm>
        </p:spPr>
        <p:txBody>
          <a:bodyPr>
            <a:noAutofit/>
          </a:bodyPr>
          <a:lstStyle/>
          <a:p>
            <a:r>
              <a:rPr lang="en-US" sz="2400" b="1" dirty="0" smtClean="0"/>
              <a:t/>
            </a:r>
            <a:br>
              <a:rPr lang="en-US" sz="2400" b="1" dirty="0" smtClean="0"/>
            </a:br>
            <a:r>
              <a:rPr lang="en-US" sz="2400" b="1" dirty="0" smtClean="0"/>
              <a:t>       The </a:t>
            </a:r>
            <a:r>
              <a:rPr lang="en-US" sz="2400" b="1" dirty="0"/>
              <a:t>major impediments that hinder basin-wide </a:t>
            </a:r>
            <a:r>
              <a:rPr lang="en-US" sz="2400" b="1" dirty="0" smtClean="0"/>
              <a:t> </a:t>
            </a:r>
            <a:br>
              <a:rPr lang="en-US" sz="2400" b="1" dirty="0" smtClean="0"/>
            </a:br>
            <a:r>
              <a:rPr lang="en-US" sz="2400" dirty="0" smtClean="0"/>
              <a:t>        </a:t>
            </a:r>
            <a:r>
              <a:rPr lang="en-US" sz="2400" b="1" dirty="0" smtClean="0"/>
              <a:t> cooperation </a:t>
            </a:r>
            <a:r>
              <a:rPr lang="en-US" sz="2400" b="1" dirty="0"/>
              <a:t>in the Nile River </a:t>
            </a:r>
            <a:r>
              <a:rPr lang="en-US" sz="2400" b="1" dirty="0" smtClean="0"/>
              <a:t>Basin</a:t>
            </a:r>
            <a:br>
              <a:rPr lang="en-US" sz="2400" b="1" dirty="0" smtClean="0"/>
            </a:br>
            <a:r>
              <a:rPr lang="en-US" sz="2400" dirty="0" smtClean="0"/>
              <a:t>                     </a:t>
            </a:r>
            <a:r>
              <a:rPr lang="en-US" sz="2200" dirty="0" smtClean="0">
                <a:solidFill>
                  <a:srgbClr val="C00000"/>
                </a:solidFill>
              </a:rPr>
              <a:t>A. Major impediments</a:t>
            </a:r>
            <a:r>
              <a:rPr lang="en-US" sz="3200" b="1" dirty="0" smtClean="0"/>
              <a:t/>
            </a:r>
            <a:br>
              <a:rPr lang="en-US" sz="3200" b="1" dirty="0" smtClean="0"/>
            </a:br>
            <a:r>
              <a:rPr lang="en-US" sz="3200" b="1" dirty="0" smtClean="0"/>
              <a:t> </a:t>
            </a:r>
            <a:endParaRPr lang="en-US" sz="3200" b="1" dirty="0"/>
          </a:p>
        </p:txBody>
      </p:sp>
    </p:spTree>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447800"/>
            <a:ext cx="8686800" cy="5257800"/>
          </a:xfrm>
        </p:spPr>
        <p:txBody>
          <a:bodyPr>
            <a:normAutofit fontScale="92500" lnSpcReduction="10000"/>
          </a:bodyPr>
          <a:lstStyle/>
          <a:p>
            <a:pPr algn="just"/>
            <a:r>
              <a:rPr lang="en-US" sz="2800" dirty="0" smtClean="0">
                <a:latin typeface="Times New Roman" pitchFamily="18" charset="0"/>
                <a:cs typeface="Times New Roman" pitchFamily="18" charset="0"/>
              </a:rPr>
              <a:t>In </a:t>
            </a:r>
            <a:r>
              <a:rPr lang="en-US" sz="2800" dirty="0">
                <a:latin typeface="Times New Roman" pitchFamily="18" charset="0"/>
                <a:cs typeface="Times New Roman" pitchFamily="18" charset="0"/>
              </a:rPr>
              <a:t>the field of international water law the position is anarchy/ no institutions which uphold widely recognized and formally agreed codes of practice. </a:t>
            </a:r>
          </a:p>
          <a:p>
            <a:pPr algn="just"/>
            <a:r>
              <a:rPr lang="en-US" sz="2800" dirty="0"/>
              <a:t>For example, adopted in </a:t>
            </a:r>
            <a:r>
              <a:rPr lang="en-US" sz="2800" b="1" dirty="0"/>
              <a:t>1997</a:t>
            </a:r>
            <a:r>
              <a:rPr lang="en-US" sz="2800" dirty="0"/>
              <a:t> the </a:t>
            </a:r>
            <a:r>
              <a:rPr lang="en-US" sz="2800" b="1" dirty="0"/>
              <a:t>UN Convention</a:t>
            </a:r>
            <a:r>
              <a:rPr lang="en-US" sz="2800" dirty="0"/>
              <a:t> on the Law of the Non-Navigational Use of International Watercourses was believed to </a:t>
            </a:r>
            <a:r>
              <a:rPr lang="en-US" sz="2800" dirty="0" smtClean="0"/>
              <a:t>mitigate the </a:t>
            </a:r>
            <a:r>
              <a:rPr lang="en-US" sz="2800" dirty="0"/>
              <a:t>impending water crisis by using legal </a:t>
            </a:r>
            <a:r>
              <a:rPr lang="en-US" sz="2800" dirty="0" smtClean="0"/>
              <a:t>means </a:t>
            </a:r>
            <a:r>
              <a:rPr lang="en-US" sz="2800" dirty="0"/>
              <a:t>to resolve trans-boundary watercourse disputes. </a:t>
            </a:r>
            <a:endParaRPr lang="en-US" sz="2800" dirty="0" smtClean="0"/>
          </a:p>
          <a:p>
            <a:pPr algn="just"/>
            <a:r>
              <a:rPr lang="en-US" sz="3000" dirty="0"/>
              <a:t>The Convention was drafted to accommodate the two extreme practices on the utilization of international rivers</a:t>
            </a:r>
            <a:r>
              <a:rPr lang="en-US" sz="3000" dirty="0" smtClean="0"/>
              <a:t>.</a:t>
            </a:r>
          </a:p>
          <a:p>
            <a:pPr algn="just"/>
            <a:r>
              <a:rPr lang="en-US" sz="3000" dirty="0" smtClean="0"/>
              <a:t> </a:t>
            </a:r>
            <a:endParaRPr lang="en-US" sz="3000" dirty="0"/>
          </a:p>
          <a:p>
            <a:pPr algn="just"/>
            <a:endParaRPr lang="en-US" sz="2800" dirty="0"/>
          </a:p>
          <a:p>
            <a:endParaRPr lang="en-US" dirty="0"/>
          </a:p>
        </p:txBody>
      </p:sp>
      <p:sp>
        <p:nvSpPr>
          <p:cNvPr id="2" name="Title 1"/>
          <p:cNvSpPr>
            <a:spLocks noGrp="1"/>
          </p:cNvSpPr>
          <p:nvPr>
            <p:ph type="title"/>
          </p:nvPr>
        </p:nvSpPr>
        <p:spPr>
          <a:xfrm>
            <a:off x="228600" y="304800"/>
            <a:ext cx="8686800" cy="838200"/>
          </a:xfrm>
        </p:spPr>
        <p:txBody>
          <a:bodyPr>
            <a:noAutofit/>
          </a:bodyPr>
          <a:lstStyle/>
          <a:p>
            <a:r>
              <a:rPr lang="en-US" sz="2800" b="1" dirty="0"/>
              <a:t> </a:t>
            </a:r>
            <a:r>
              <a:rPr lang="en-US" sz="2800" b="1" dirty="0" smtClean="0"/>
              <a:t/>
            </a:r>
            <a:br>
              <a:rPr lang="en-US" sz="2800" b="1" dirty="0" smtClean="0"/>
            </a:br>
            <a:r>
              <a:rPr lang="en-US" sz="2800" b="1" dirty="0" smtClean="0"/>
              <a:t>2. The </a:t>
            </a:r>
            <a:r>
              <a:rPr lang="en-US" sz="2800" b="1" dirty="0"/>
              <a:t>Issue of Weak International Water Laws and Enforcement Mechanism</a:t>
            </a:r>
            <a:r>
              <a:rPr lang="en-US" sz="2800" dirty="0"/>
              <a:t/>
            </a:r>
            <a:br>
              <a:rPr lang="en-US" sz="2800" dirty="0"/>
            </a:br>
            <a:endParaRPr lang="en-US" sz="2800"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86800" cy="5715000"/>
          </a:xfrm>
        </p:spPr>
        <p:txBody>
          <a:bodyPr>
            <a:normAutofit fontScale="92500"/>
          </a:bodyPr>
          <a:lstStyle/>
          <a:p>
            <a:pPr algn="just"/>
            <a:r>
              <a:rPr lang="en-US" sz="2800" dirty="0" smtClean="0"/>
              <a:t> The Convention has attempted to do emphasize the two contentious principles of “</a:t>
            </a:r>
            <a:r>
              <a:rPr lang="en-US" sz="2800" b="1" dirty="0" smtClean="0"/>
              <a:t>sovereignty</a:t>
            </a:r>
            <a:r>
              <a:rPr lang="en-US" sz="2800" dirty="0" smtClean="0"/>
              <a:t>” and “</a:t>
            </a:r>
            <a:r>
              <a:rPr lang="en-US" sz="2800" b="1" dirty="0" smtClean="0"/>
              <a:t>integrity</a:t>
            </a:r>
            <a:r>
              <a:rPr lang="en-US" sz="2800" dirty="0" smtClean="0"/>
              <a:t>” under “</a:t>
            </a:r>
            <a:r>
              <a:rPr lang="en-US" sz="2800" b="1" dirty="0" smtClean="0"/>
              <a:t>equitable</a:t>
            </a:r>
            <a:r>
              <a:rPr lang="en-US" sz="2800" dirty="0" smtClean="0"/>
              <a:t> and </a:t>
            </a:r>
            <a:r>
              <a:rPr lang="en-US" sz="2800" b="1" dirty="0" smtClean="0"/>
              <a:t>reasonable</a:t>
            </a:r>
            <a:r>
              <a:rPr lang="en-US" sz="2800" dirty="0" smtClean="0"/>
              <a:t> </a:t>
            </a:r>
            <a:r>
              <a:rPr lang="en-US" sz="2800" b="1" dirty="0" smtClean="0"/>
              <a:t>utilization</a:t>
            </a:r>
            <a:r>
              <a:rPr lang="en-US" sz="2800" dirty="0" smtClean="0"/>
              <a:t>” and “</a:t>
            </a:r>
            <a:r>
              <a:rPr lang="en-US" sz="2800" b="1" dirty="0" smtClean="0"/>
              <a:t>no</a:t>
            </a:r>
            <a:r>
              <a:rPr lang="en-US" sz="2800" dirty="0" smtClean="0"/>
              <a:t> </a:t>
            </a:r>
            <a:r>
              <a:rPr lang="en-US" sz="2800" b="1" dirty="0" smtClean="0"/>
              <a:t>significant</a:t>
            </a:r>
            <a:r>
              <a:rPr lang="en-US" sz="2800" dirty="0" smtClean="0"/>
              <a:t> </a:t>
            </a:r>
            <a:r>
              <a:rPr lang="en-US" sz="2800" b="1" dirty="0" smtClean="0"/>
              <a:t>harm</a:t>
            </a:r>
            <a:r>
              <a:rPr lang="en-US" sz="2800" dirty="0" smtClean="0"/>
              <a:t>”.</a:t>
            </a:r>
          </a:p>
          <a:p>
            <a:pPr algn="just"/>
            <a:r>
              <a:rPr lang="en-US" sz="2800" b="1" dirty="0" smtClean="0">
                <a:solidFill>
                  <a:srgbClr val="FF0000"/>
                </a:solidFill>
                <a:latin typeface="Times New Roman" pitchFamily="18" charset="0"/>
                <a:cs typeface="Times New Roman" pitchFamily="18" charset="0"/>
              </a:rPr>
              <a:t>However</a:t>
            </a:r>
            <a:r>
              <a:rPr lang="en-US" sz="2800" dirty="0" smtClean="0">
                <a:latin typeface="Times New Roman" pitchFamily="18" charset="0"/>
                <a:cs typeface="Times New Roman" pitchFamily="18" charset="0"/>
              </a:rPr>
              <a:t>, what is </a:t>
            </a:r>
            <a:r>
              <a:rPr lang="en-US" sz="2800" b="1" dirty="0" smtClean="0">
                <a:latin typeface="Times New Roman" pitchFamily="18" charset="0"/>
                <a:cs typeface="Times New Roman" pitchFamily="18" charset="0"/>
              </a:rPr>
              <a:t>equitable and reasonable </a:t>
            </a:r>
            <a:r>
              <a:rPr lang="en-US" sz="2800" dirty="0" smtClean="0">
                <a:latin typeface="Times New Roman" pitchFamily="18" charset="0"/>
                <a:cs typeface="Times New Roman" pitchFamily="18" charset="0"/>
              </a:rPr>
              <a:t>in a given situation is </a:t>
            </a:r>
            <a:r>
              <a:rPr lang="en-US" sz="2800" b="1" dirty="0" smtClean="0">
                <a:latin typeface="Times New Roman" pitchFamily="18" charset="0"/>
                <a:cs typeface="Times New Roman" pitchFamily="18" charset="0"/>
              </a:rPr>
              <a:t>not clearly defined </a:t>
            </a:r>
            <a:r>
              <a:rPr lang="en-US" sz="2800" dirty="0" smtClean="0">
                <a:latin typeface="Times New Roman" pitchFamily="18" charset="0"/>
                <a:cs typeface="Times New Roman" pitchFamily="18" charset="0"/>
              </a:rPr>
              <a:t>in both the Helsinki Rules and the 1997 UN Convention and there is no clear indication as to </a:t>
            </a:r>
            <a:r>
              <a:rPr lang="en-US" sz="2800" b="1" dirty="0" smtClean="0">
                <a:latin typeface="Times New Roman" pitchFamily="18" charset="0"/>
                <a:cs typeface="Times New Roman" pitchFamily="18" charset="0"/>
              </a:rPr>
              <a:t>which legal principle comes first</a:t>
            </a:r>
            <a:r>
              <a:rPr lang="en-US" sz="2800" dirty="0" smtClean="0">
                <a:latin typeface="Times New Roman" pitchFamily="18" charset="0"/>
                <a:cs typeface="Times New Roman" pitchFamily="18" charset="0"/>
              </a:rPr>
              <a:t>, either “equitable and reasonable utilization” or “no significant harm”.</a:t>
            </a:r>
            <a:r>
              <a:rPr lang="en-US" sz="2800" dirty="0" smtClean="0"/>
              <a:t> </a:t>
            </a:r>
          </a:p>
          <a:p>
            <a:pPr algn="just"/>
            <a:r>
              <a:rPr lang="en-US" sz="2800" dirty="0" smtClean="0">
                <a:latin typeface="Times New Roman" pitchFamily="18" charset="0"/>
                <a:cs typeface="Times New Roman" pitchFamily="18" charset="0"/>
              </a:rPr>
              <a:t>It therefore leaves room for </a:t>
            </a:r>
            <a:r>
              <a:rPr lang="en-US" sz="2800" b="1" dirty="0" smtClean="0">
                <a:solidFill>
                  <a:srgbClr val="FF0000"/>
                </a:solidFill>
                <a:latin typeface="Times New Roman" pitchFamily="18" charset="0"/>
                <a:cs typeface="Times New Roman" pitchFamily="18" charset="0"/>
              </a:rPr>
              <a:t>various interpretations</a:t>
            </a:r>
            <a:r>
              <a:rPr lang="en-US" sz="2800" dirty="0" smtClean="0">
                <a:latin typeface="Times New Roman" pitchFamily="18" charset="0"/>
                <a:cs typeface="Times New Roman" pitchFamily="18" charset="0"/>
              </a:rPr>
              <a:t> depending on the prevailing circumstances and the interest of the concerned states, and the ambiguity in interpreting is a fertile ground for </a:t>
            </a:r>
            <a:r>
              <a:rPr lang="en-US" sz="2800" b="1" dirty="0" smtClean="0">
                <a:solidFill>
                  <a:srgbClr val="FF0000"/>
                </a:solidFill>
                <a:latin typeface="Times New Roman" pitchFamily="18" charset="0"/>
                <a:cs typeface="Times New Roman" pitchFamily="18" charset="0"/>
              </a:rPr>
              <a:t>conflict</a:t>
            </a:r>
            <a:r>
              <a:rPr lang="en-US" sz="2800" dirty="0" smtClean="0">
                <a:latin typeface="Times New Roman" pitchFamily="18" charset="0"/>
                <a:cs typeface="Times New Roman" pitchFamily="18" charset="0"/>
              </a:rPr>
              <a:t>.</a:t>
            </a:r>
          </a:p>
          <a:p>
            <a:pPr algn="just"/>
            <a:endParaRPr lang="en-US" sz="2800" dirty="0" smtClean="0">
              <a:latin typeface="Times New Roman" pitchFamily="18" charset="0"/>
              <a:cs typeface="Times New Roman" pitchFamily="18" charset="0"/>
            </a:endParaRPr>
          </a:p>
          <a:p>
            <a:endParaRPr lang="en-US" dirty="0"/>
          </a:p>
        </p:txBody>
      </p:sp>
      <p:sp>
        <p:nvSpPr>
          <p:cNvPr id="2" name="Title 1"/>
          <p:cNvSpPr>
            <a:spLocks noGrp="1"/>
          </p:cNvSpPr>
          <p:nvPr>
            <p:ph type="title"/>
          </p:nvPr>
        </p:nvSpPr>
        <p:spPr>
          <a:xfrm>
            <a:off x="304800" y="274638"/>
            <a:ext cx="8686800" cy="487362"/>
          </a:xfrm>
        </p:spPr>
        <p:txBody>
          <a:bodyPr>
            <a:noAutofit/>
          </a:bodyPr>
          <a:lstStyle/>
          <a:p>
            <a:r>
              <a:rPr lang="en-US" sz="3200" dirty="0" smtClean="0"/>
              <a:t>Cont’d….</a:t>
            </a:r>
            <a:endParaRPr lang="en-US" sz="3200"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86800" cy="5791200"/>
          </a:xfrm>
        </p:spPr>
        <p:txBody>
          <a:bodyPr/>
          <a:lstStyle/>
          <a:p>
            <a:pPr algn="just"/>
            <a:r>
              <a:rPr lang="en-US" sz="2800" dirty="0" smtClean="0">
                <a:latin typeface="Times New Roman" pitchFamily="18" charset="0"/>
                <a:cs typeface="Times New Roman" pitchFamily="18" charset="0"/>
              </a:rPr>
              <a:t>For example, The Nile-riparian states </a:t>
            </a:r>
            <a:r>
              <a:rPr lang="en-US" sz="2800" b="1" dirty="0" smtClean="0">
                <a:solidFill>
                  <a:srgbClr val="FF0000"/>
                </a:solidFill>
                <a:latin typeface="Times New Roman" pitchFamily="18" charset="0"/>
                <a:cs typeface="Times New Roman" pitchFamily="18" charset="0"/>
              </a:rPr>
              <a:t>diverge</a:t>
            </a:r>
            <a:r>
              <a:rPr lang="en-US" sz="2800" dirty="0" smtClean="0">
                <a:latin typeface="Times New Roman" pitchFamily="18" charset="0"/>
                <a:cs typeface="Times New Roman" pitchFamily="18" charset="0"/>
              </a:rPr>
              <a:t> in terms of primacy of legal principles. </a:t>
            </a:r>
          </a:p>
          <a:p>
            <a:pPr algn="just">
              <a:buFont typeface="Wingdings" pitchFamily="2" charset="2"/>
              <a:buChar char="Ø"/>
            </a:pPr>
            <a:r>
              <a:rPr lang="en-US" sz="2800" b="1" dirty="0" smtClean="0">
                <a:latin typeface="Times New Roman" pitchFamily="18" charset="0"/>
                <a:cs typeface="Times New Roman" pitchFamily="18" charset="0"/>
              </a:rPr>
              <a:t>Upstream riparian denounce the acquired rights agreement and encourage the equitable and reasonable utilization principle </a:t>
            </a:r>
            <a:r>
              <a:rPr lang="en-US" sz="2800" dirty="0" smtClean="0">
                <a:latin typeface="Times New Roman" pitchFamily="18" charset="0"/>
                <a:cs typeface="Times New Roman" pitchFamily="18" charset="0"/>
              </a:rPr>
              <a:t>while </a:t>
            </a:r>
          </a:p>
          <a:p>
            <a:pPr algn="just">
              <a:buFont typeface="Wingdings" pitchFamily="2" charset="2"/>
              <a:buChar char="Ø"/>
            </a:pPr>
            <a:r>
              <a:rPr lang="en-US" sz="2800" b="1" dirty="0" smtClean="0">
                <a:latin typeface="Times New Roman" pitchFamily="18" charset="0"/>
                <a:cs typeface="Times New Roman" pitchFamily="18" charset="0"/>
              </a:rPr>
              <a:t>the downstream countries maintain their argument in favor of the non-harm principle </a:t>
            </a:r>
            <a:r>
              <a:rPr lang="en-US" sz="2800" dirty="0" smtClean="0">
                <a:latin typeface="Times New Roman" pitchFamily="18" charset="0"/>
                <a:cs typeface="Times New Roman" pitchFamily="18" charset="0"/>
              </a:rPr>
              <a:t>on acquired and prior rights.</a:t>
            </a:r>
          </a:p>
          <a:p>
            <a:pPr algn="just"/>
            <a:r>
              <a:rPr lang="en-US" sz="2800" dirty="0" smtClean="0">
                <a:latin typeface="Times New Roman" pitchFamily="18" charset="0"/>
                <a:cs typeface="Times New Roman" pitchFamily="18" charset="0"/>
              </a:rPr>
              <a:t>It is because of this clash of interests that none of the riparian states have since </a:t>
            </a:r>
            <a:r>
              <a:rPr lang="en-US" sz="2800" b="1" dirty="0" smtClean="0">
                <a:latin typeface="Times New Roman" pitchFamily="18" charset="0"/>
                <a:cs typeface="Times New Roman" pitchFamily="18" charset="0"/>
              </a:rPr>
              <a:t>ratified</a:t>
            </a:r>
            <a:r>
              <a:rPr lang="en-US" sz="2800" dirty="0" smtClean="0">
                <a:latin typeface="Times New Roman" pitchFamily="18" charset="0"/>
                <a:cs typeface="Times New Roman" pitchFamily="18" charset="0"/>
              </a:rPr>
              <a:t> or </a:t>
            </a:r>
            <a:r>
              <a:rPr lang="en-US" sz="2800" b="1" dirty="0" smtClean="0">
                <a:latin typeface="Times New Roman" pitchFamily="18" charset="0"/>
                <a:cs typeface="Times New Roman" pitchFamily="18" charset="0"/>
              </a:rPr>
              <a:t>signed</a:t>
            </a:r>
            <a:r>
              <a:rPr lang="en-US" sz="2800" dirty="0" smtClean="0">
                <a:latin typeface="Times New Roman" pitchFamily="18" charset="0"/>
                <a:cs typeface="Times New Roman" pitchFamily="18" charset="0"/>
              </a:rPr>
              <a:t> the Convention. </a:t>
            </a:r>
          </a:p>
          <a:p>
            <a:endParaRPr lang="en-US" dirty="0"/>
          </a:p>
        </p:txBody>
      </p:sp>
      <p:sp>
        <p:nvSpPr>
          <p:cNvPr id="2" name="Title 1"/>
          <p:cNvSpPr>
            <a:spLocks noGrp="1"/>
          </p:cNvSpPr>
          <p:nvPr>
            <p:ph type="title"/>
          </p:nvPr>
        </p:nvSpPr>
        <p:spPr>
          <a:xfrm>
            <a:off x="228600" y="381000"/>
            <a:ext cx="8686800" cy="457200"/>
          </a:xfrm>
        </p:spPr>
        <p:txBody>
          <a:bodyPr>
            <a:noAutofit/>
          </a:bodyPr>
          <a:lstStyle/>
          <a:p>
            <a:r>
              <a:rPr lang="en-US" sz="3200" dirty="0" smtClean="0"/>
              <a:t>Cont’d….</a:t>
            </a:r>
            <a:endParaRPr lang="en-US" sz="3200"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62000"/>
            <a:ext cx="8763000" cy="5943600"/>
          </a:xfrm>
        </p:spPr>
        <p:txBody>
          <a:bodyPr>
            <a:normAutofit lnSpcReduction="10000"/>
          </a:bodyPr>
          <a:lstStyle/>
          <a:p>
            <a:r>
              <a:rPr lang="en-US" sz="2800" dirty="0" smtClean="0">
                <a:latin typeface="Times New Roman" pitchFamily="18" charset="0"/>
                <a:cs typeface="Times New Roman" pitchFamily="18" charset="0"/>
              </a:rPr>
              <a:t>The reactions of the riparian states to the Convention have been </a:t>
            </a:r>
            <a:r>
              <a:rPr lang="en-US" sz="2800" b="1" dirty="0" smtClean="0">
                <a:solidFill>
                  <a:srgbClr val="FF0000"/>
                </a:solidFill>
                <a:latin typeface="Times New Roman" pitchFamily="18" charset="0"/>
                <a:cs typeface="Times New Roman" pitchFamily="18" charset="0"/>
              </a:rPr>
              <a:t>mixed</a:t>
            </a:r>
            <a:r>
              <a:rPr lang="en-US" sz="2800" dirty="0" smtClean="0">
                <a:latin typeface="Times New Roman" pitchFamily="18" charset="0"/>
                <a:cs typeface="Times New Roman" pitchFamily="18" charset="0"/>
              </a:rPr>
              <a:t>. </a:t>
            </a:r>
          </a:p>
          <a:p>
            <a:pPr>
              <a:buFont typeface="Wingdings" pitchFamily="2" charset="2"/>
              <a:buChar char="Ø"/>
            </a:pPr>
            <a:r>
              <a:rPr lang="en-US" sz="2800" dirty="0" smtClean="0">
                <a:latin typeface="Times New Roman" pitchFamily="18" charset="0"/>
                <a:cs typeface="Times New Roman" pitchFamily="18" charset="0"/>
              </a:rPr>
              <a:t>Only </a:t>
            </a:r>
            <a:r>
              <a:rPr lang="en-US" sz="2800" b="1" dirty="0" smtClean="0">
                <a:latin typeface="Times New Roman" pitchFamily="18" charset="0"/>
                <a:cs typeface="Times New Roman" pitchFamily="18" charset="0"/>
              </a:rPr>
              <a:t>Sudan</a:t>
            </a:r>
            <a:r>
              <a:rPr lang="en-US" sz="2800" dirty="0" smtClean="0">
                <a:latin typeface="Times New Roman" pitchFamily="18" charset="0"/>
                <a:cs typeface="Times New Roman" pitchFamily="18" charset="0"/>
              </a:rPr>
              <a:t> and </a:t>
            </a:r>
            <a:r>
              <a:rPr lang="en-US" sz="2800" b="1" dirty="0" smtClean="0">
                <a:latin typeface="Times New Roman" pitchFamily="18" charset="0"/>
                <a:cs typeface="Times New Roman" pitchFamily="18" charset="0"/>
              </a:rPr>
              <a:t>Kenya</a:t>
            </a:r>
            <a:r>
              <a:rPr lang="en-US" sz="2800" dirty="0" smtClean="0">
                <a:latin typeface="Times New Roman" pitchFamily="18" charset="0"/>
                <a:cs typeface="Times New Roman" pitchFamily="18" charset="0"/>
              </a:rPr>
              <a:t> voted for the Convention, </a:t>
            </a:r>
          </a:p>
          <a:p>
            <a:pPr>
              <a:buFont typeface="Wingdings" pitchFamily="2" charset="2"/>
              <a:buChar char="Ø"/>
            </a:pPr>
            <a:r>
              <a:rPr lang="en-US" sz="2800" dirty="0" smtClean="0">
                <a:latin typeface="Times New Roman" pitchFamily="18" charset="0"/>
                <a:cs typeface="Times New Roman" pitchFamily="18" charset="0"/>
              </a:rPr>
              <a:t>Egypt, Rwanda, Ethiopia and Tanzania abstained,</a:t>
            </a:r>
          </a:p>
          <a:p>
            <a:pPr>
              <a:buFont typeface="Wingdings" pitchFamily="2" charset="2"/>
              <a:buChar char="Ø"/>
            </a:pPr>
            <a:r>
              <a:rPr lang="en-US" sz="2800" dirty="0" smtClean="0">
                <a:latin typeface="Times New Roman" pitchFamily="18" charset="0"/>
                <a:cs typeface="Times New Roman" pitchFamily="18" charset="0"/>
              </a:rPr>
              <a:t> Burundi voted against,</a:t>
            </a:r>
          </a:p>
          <a:p>
            <a:pPr>
              <a:buFont typeface="Wingdings" pitchFamily="2" charset="2"/>
              <a:buChar char="Ø"/>
            </a:pPr>
            <a:r>
              <a:rPr lang="en-US" sz="2800" dirty="0" smtClean="0">
                <a:latin typeface="Times New Roman" pitchFamily="18" charset="0"/>
                <a:cs typeface="Times New Roman" pitchFamily="18" charset="0"/>
              </a:rPr>
              <a:t> Uganda and DRC were absent. </a:t>
            </a:r>
          </a:p>
          <a:p>
            <a:pPr algn="just"/>
            <a:r>
              <a:rPr lang="en-US" sz="3000" dirty="0" smtClean="0">
                <a:latin typeface="Times New Roman" pitchFamily="18" charset="0"/>
                <a:cs typeface="Times New Roman" pitchFamily="18" charset="0"/>
              </a:rPr>
              <a:t> Ethiopia protested that giving priority to the no harm doctrine would override </a:t>
            </a:r>
            <a:r>
              <a:rPr lang="en-US" sz="3000" b="1" dirty="0" smtClean="0">
                <a:latin typeface="Times New Roman" pitchFamily="18" charset="0"/>
                <a:cs typeface="Times New Roman" pitchFamily="18" charset="0"/>
              </a:rPr>
              <a:t>the right to </a:t>
            </a:r>
            <a:r>
              <a:rPr lang="en-US" sz="3000" b="1" dirty="0" smtClean="0">
                <a:solidFill>
                  <a:srgbClr val="2007B9"/>
                </a:solidFill>
                <a:latin typeface="Times New Roman" pitchFamily="18" charset="0"/>
                <a:cs typeface="Times New Roman" pitchFamily="18" charset="0"/>
              </a:rPr>
              <a:t>equitable</a:t>
            </a:r>
            <a:r>
              <a:rPr lang="en-US" sz="3000" b="1" dirty="0" smtClean="0">
                <a:latin typeface="Times New Roman" pitchFamily="18" charset="0"/>
                <a:cs typeface="Times New Roman" pitchFamily="18" charset="0"/>
              </a:rPr>
              <a:t> </a:t>
            </a:r>
            <a:r>
              <a:rPr lang="en-US" sz="3000" dirty="0" smtClean="0">
                <a:latin typeface="Times New Roman" pitchFamily="18" charset="0"/>
                <a:cs typeface="Times New Roman" pitchFamily="18" charset="0"/>
              </a:rPr>
              <a:t>and</a:t>
            </a:r>
            <a:r>
              <a:rPr lang="en-US" sz="3000" b="1" dirty="0" smtClean="0">
                <a:latin typeface="Times New Roman" pitchFamily="18" charset="0"/>
                <a:cs typeface="Times New Roman" pitchFamily="18" charset="0"/>
              </a:rPr>
              <a:t> </a:t>
            </a:r>
            <a:r>
              <a:rPr lang="en-US" sz="3000" b="1" dirty="0" smtClean="0">
                <a:solidFill>
                  <a:srgbClr val="2007B9"/>
                </a:solidFill>
                <a:latin typeface="Times New Roman" pitchFamily="18" charset="0"/>
                <a:cs typeface="Times New Roman" pitchFamily="18" charset="0"/>
              </a:rPr>
              <a:t>reasonable</a:t>
            </a:r>
            <a:r>
              <a:rPr lang="en-US" sz="3000" b="1" dirty="0" smtClean="0">
                <a:latin typeface="Times New Roman" pitchFamily="18" charset="0"/>
                <a:cs typeface="Times New Roman" pitchFamily="18" charset="0"/>
              </a:rPr>
              <a:t> utilization</a:t>
            </a:r>
            <a:r>
              <a:rPr lang="en-US" sz="3000" dirty="0" smtClean="0">
                <a:latin typeface="Times New Roman" pitchFamily="18" charset="0"/>
                <a:cs typeface="Times New Roman" pitchFamily="18" charset="0"/>
              </a:rPr>
              <a:t>.</a:t>
            </a:r>
          </a:p>
          <a:p>
            <a:pPr algn="just"/>
            <a:r>
              <a:rPr lang="en-US" sz="3000" dirty="0" smtClean="0">
                <a:latin typeface="Times New Roman" pitchFamily="18" charset="0"/>
                <a:cs typeface="Times New Roman" pitchFamily="18" charset="0"/>
              </a:rPr>
              <a:t> On the opposing side, Egypt continued to claim that the </a:t>
            </a:r>
            <a:r>
              <a:rPr lang="en-US" sz="3000" b="1" dirty="0" smtClean="0">
                <a:solidFill>
                  <a:srgbClr val="2007B9"/>
                </a:solidFill>
                <a:latin typeface="Times New Roman" pitchFamily="18" charset="0"/>
                <a:cs typeface="Times New Roman" pitchFamily="18" charset="0"/>
              </a:rPr>
              <a:t>no harm rule</a:t>
            </a:r>
            <a:r>
              <a:rPr lang="en-US" sz="3000" dirty="0" smtClean="0">
                <a:latin typeface="Times New Roman" pitchFamily="18" charset="0"/>
                <a:cs typeface="Times New Roman" pitchFamily="18" charset="0"/>
              </a:rPr>
              <a:t> was the foundation of international watercourse law and that it should not be given the same weight as equitable utilization. </a:t>
            </a:r>
          </a:p>
          <a:p>
            <a:endParaRPr lang="en-US" dirty="0"/>
          </a:p>
        </p:txBody>
      </p:sp>
      <p:sp>
        <p:nvSpPr>
          <p:cNvPr id="2" name="Title 1"/>
          <p:cNvSpPr>
            <a:spLocks noGrp="1"/>
          </p:cNvSpPr>
          <p:nvPr>
            <p:ph type="title"/>
          </p:nvPr>
        </p:nvSpPr>
        <p:spPr>
          <a:xfrm>
            <a:off x="228600" y="228600"/>
            <a:ext cx="8686800" cy="457200"/>
          </a:xfrm>
        </p:spPr>
        <p:txBody>
          <a:bodyPr>
            <a:noAutofit/>
          </a:bodyPr>
          <a:lstStyle/>
          <a:p>
            <a:r>
              <a:rPr lang="en-US" sz="3200" dirty="0" smtClean="0"/>
              <a:t>Cont’d….</a:t>
            </a:r>
            <a:endParaRPr lang="en-US" sz="3200"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86800" cy="5791200"/>
          </a:xfrm>
        </p:spPr>
        <p:txBody>
          <a:bodyPr>
            <a:normAutofit/>
          </a:bodyPr>
          <a:lstStyle/>
          <a:p>
            <a:pPr algn="just"/>
            <a:r>
              <a:rPr lang="en-US" sz="3400" dirty="0" smtClean="0">
                <a:latin typeface="Times New Roman" pitchFamily="18" charset="0"/>
                <a:cs typeface="Times New Roman" pitchFamily="18" charset="0"/>
              </a:rPr>
              <a:t>Thus, </a:t>
            </a:r>
            <a:r>
              <a:rPr lang="en-US" sz="3400" b="1" dirty="0" smtClean="0">
                <a:latin typeface="Times New Roman" pitchFamily="18" charset="0"/>
                <a:cs typeface="Times New Roman" pitchFamily="18" charset="0"/>
              </a:rPr>
              <a:t>the absence of consensus </a:t>
            </a:r>
            <a:r>
              <a:rPr lang="en-US" sz="3400" dirty="0" smtClean="0">
                <a:latin typeface="Times New Roman" pitchFamily="18" charset="0"/>
                <a:cs typeface="Times New Roman" pitchFamily="18" charset="0"/>
              </a:rPr>
              <a:t>on the provisions of Convention by all the riparian states by interpreting into different ways</a:t>
            </a:r>
            <a:r>
              <a:rPr lang="en-US" sz="3400" b="1" dirty="0" smtClean="0">
                <a:latin typeface="Times New Roman" pitchFamily="18" charset="0"/>
                <a:cs typeface="Times New Roman" pitchFamily="18" charset="0"/>
              </a:rPr>
              <a:t> </a:t>
            </a:r>
            <a:r>
              <a:rPr lang="en-US" sz="3400" dirty="0" smtClean="0">
                <a:latin typeface="Times New Roman" pitchFamily="18" charset="0"/>
                <a:cs typeface="Times New Roman" pitchFamily="18" charset="0"/>
              </a:rPr>
              <a:t>and </a:t>
            </a:r>
          </a:p>
          <a:p>
            <a:pPr algn="just"/>
            <a:r>
              <a:rPr lang="en-US" sz="3400" dirty="0" smtClean="0">
                <a:latin typeface="Times New Roman" pitchFamily="18" charset="0"/>
                <a:cs typeface="Times New Roman" pitchFamily="18" charset="0"/>
              </a:rPr>
              <a:t>the absence of an </a:t>
            </a:r>
            <a:r>
              <a:rPr lang="en-US" sz="3400" b="1" dirty="0" smtClean="0">
                <a:latin typeface="Times New Roman" pitchFamily="18" charset="0"/>
                <a:cs typeface="Times New Roman" pitchFamily="18" charset="0"/>
              </a:rPr>
              <a:t>international or regional courts and law enforcement mechanism </a:t>
            </a:r>
            <a:r>
              <a:rPr lang="en-US" sz="3400" dirty="0" smtClean="0">
                <a:latin typeface="Times New Roman" pitchFamily="18" charset="0"/>
                <a:cs typeface="Times New Roman" pitchFamily="18" charset="0"/>
              </a:rPr>
              <a:t>is a </a:t>
            </a:r>
            <a:r>
              <a:rPr lang="en-US" sz="3400" b="1" dirty="0" smtClean="0">
                <a:solidFill>
                  <a:srgbClr val="FF0000"/>
                </a:solidFill>
                <a:latin typeface="Times New Roman" pitchFamily="18" charset="0"/>
                <a:cs typeface="Times New Roman" pitchFamily="18" charset="0"/>
              </a:rPr>
              <a:t>hindrance</a:t>
            </a:r>
            <a:r>
              <a:rPr lang="en-US" sz="3400" dirty="0" smtClean="0">
                <a:latin typeface="Times New Roman" pitchFamily="18" charset="0"/>
                <a:cs typeface="Times New Roman" pitchFamily="18" charset="0"/>
              </a:rPr>
              <a:t> to the sharing of international waters (</a:t>
            </a:r>
            <a:r>
              <a:rPr lang="en-US" sz="3400" dirty="0" err="1" smtClean="0">
                <a:latin typeface="Times New Roman" pitchFamily="18" charset="0"/>
                <a:cs typeface="Times New Roman" pitchFamily="18" charset="0"/>
              </a:rPr>
              <a:t>Matondo</a:t>
            </a:r>
            <a:r>
              <a:rPr lang="en-US" sz="3400" dirty="0" smtClean="0">
                <a:latin typeface="Times New Roman" pitchFamily="18" charset="0"/>
                <a:cs typeface="Times New Roman" pitchFamily="18" charset="0"/>
              </a:rPr>
              <a:t>, 2000). </a:t>
            </a:r>
          </a:p>
          <a:p>
            <a:pPr algn="just"/>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228600" y="274638"/>
            <a:ext cx="8686800" cy="411162"/>
          </a:xfrm>
        </p:spPr>
        <p:txBody>
          <a:bodyPr>
            <a:noAutofit/>
          </a:bodyPr>
          <a:lstStyle/>
          <a:p>
            <a:r>
              <a:rPr lang="en-US" sz="3200" dirty="0" err="1" smtClean="0"/>
              <a:t>Cont’ed</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066800"/>
            <a:ext cx="8763000" cy="5562600"/>
          </a:xfrm>
        </p:spPr>
        <p:txBody>
          <a:bodyPr>
            <a:normAutofit fontScale="85000" lnSpcReduction="10000"/>
          </a:bodyPr>
          <a:lstStyle/>
          <a:p>
            <a:pPr algn="just"/>
            <a:r>
              <a:rPr lang="en-US" sz="3300" dirty="0" smtClean="0">
                <a:latin typeface="Times New Roman" pitchFamily="18" charset="0"/>
                <a:cs typeface="Times New Roman" pitchFamily="18" charset="0"/>
              </a:rPr>
              <a:t>Historically, before the establishment</a:t>
            </a:r>
            <a:r>
              <a:rPr lang="en-US" sz="3300" b="1" dirty="0" smtClean="0">
                <a:latin typeface="Times New Roman" pitchFamily="18" charset="0"/>
                <a:cs typeface="Times New Roman" pitchFamily="18" charset="0"/>
              </a:rPr>
              <a:t> </a:t>
            </a:r>
            <a:r>
              <a:rPr lang="en-US" sz="3300" dirty="0" smtClean="0">
                <a:latin typeface="Times New Roman" pitchFamily="18" charset="0"/>
                <a:cs typeface="Times New Roman" pitchFamily="18" charset="0"/>
              </a:rPr>
              <a:t>of the NBI the </a:t>
            </a:r>
            <a:r>
              <a:rPr lang="en-US" sz="3300" b="1" dirty="0" smtClean="0">
                <a:latin typeface="Times New Roman" pitchFamily="18" charset="0"/>
                <a:cs typeface="Times New Roman" pitchFamily="18" charset="0"/>
              </a:rPr>
              <a:t>upper riparian states</a:t>
            </a:r>
            <a:r>
              <a:rPr lang="en-US" sz="3300" dirty="0" smtClean="0">
                <a:latin typeface="Times New Roman" pitchFamily="18" charset="0"/>
                <a:cs typeface="Times New Roman" pitchFamily="18" charset="0"/>
              </a:rPr>
              <a:t> of the Nile was supporting to the theory of </a:t>
            </a:r>
            <a:r>
              <a:rPr lang="en-US" sz="3300" b="1" dirty="0" smtClean="0">
                <a:solidFill>
                  <a:srgbClr val="FF0000"/>
                </a:solidFill>
                <a:latin typeface="Times New Roman" pitchFamily="18" charset="0"/>
                <a:cs typeface="Times New Roman" pitchFamily="18" charset="0"/>
              </a:rPr>
              <a:t>absolute territorial sovereignty</a:t>
            </a:r>
            <a:r>
              <a:rPr lang="en-US" sz="3300" dirty="0" smtClean="0">
                <a:latin typeface="Times New Roman" pitchFamily="18" charset="0"/>
                <a:cs typeface="Times New Roman" pitchFamily="18" charset="0"/>
              </a:rPr>
              <a:t>,</a:t>
            </a:r>
            <a:r>
              <a:rPr lang="en-US" sz="3300" b="1" dirty="0" smtClean="0">
                <a:latin typeface="Times New Roman" pitchFamily="18" charset="0"/>
                <a:cs typeface="Times New Roman" pitchFamily="18" charset="0"/>
              </a:rPr>
              <a:t> </a:t>
            </a:r>
            <a:r>
              <a:rPr lang="en-US" sz="3300" dirty="0" smtClean="0">
                <a:latin typeface="Times New Roman" pitchFamily="18" charset="0"/>
                <a:cs typeface="Times New Roman" pitchFamily="18" charset="0"/>
              </a:rPr>
              <a:t>that is, the state may use the river water, which lies within its borders as necessary </a:t>
            </a:r>
            <a:r>
              <a:rPr lang="en-US" sz="3300" b="1" dirty="0" smtClean="0">
                <a:latin typeface="Times New Roman" pitchFamily="18" charset="0"/>
                <a:cs typeface="Times New Roman" pitchFamily="18" charset="0"/>
              </a:rPr>
              <a:t>without regard for any other riparian state.</a:t>
            </a:r>
          </a:p>
          <a:p>
            <a:pPr algn="just"/>
            <a:r>
              <a:rPr lang="en-US" sz="3300" dirty="0" smtClean="0">
                <a:latin typeface="Times New Roman" pitchFamily="18" charset="0"/>
                <a:cs typeface="Times New Roman" pitchFamily="18" charset="0"/>
              </a:rPr>
              <a:t>The </a:t>
            </a:r>
            <a:r>
              <a:rPr lang="en-US" sz="3300" b="1" dirty="0" smtClean="0">
                <a:latin typeface="Times New Roman" pitchFamily="18" charset="0"/>
                <a:cs typeface="Times New Roman" pitchFamily="18" charset="0"/>
              </a:rPr>
              <a:t>lower riparian states</a:t>
            </a:r>
            <a:r>
              <a:rPr lang="en-US" sz="3300" dirty="0" smtClean="0">
                <a:latin typeface="Times New Roman" pitchFamily="18" charset="0"/>
                <a:cs typeface="Times New Roman" pitchFamily="18" charset="0"/>
              </a:rPr>
              <a:t> on the other hand, were supporting the theory of </a:t>
            </a:r>
            <a:r>
              <a:rPr lang="en-US" sz="3300" b="1" dirty="0" smtClean="0">
                <a:solidFill>
                  <a:srgbClr val="FF0000"/>
                </a:solidFill>
                <a:latin typeface="Times New Roman" pitchFamily="18" charset="0"/>
                <a:cs typeface="Times New Roman" pitchFamily="18" charset="0"/>
              </a:rPr>
              <a:t>absolute territorial integrity</a:t>
            </a:r>
            <a:r>
              <a:rPr lang="en-US" sz="3300" dirty="0" smtClean="0">
                <a:latin typeface="Times New Roman" pitchFamily="18" charset="0"/>
                <a:cs typeface="Times New Roman" pitchFamily="18" charset="0"/>
              </a:rPr>
              <a:t>, that is, </a:t>
            </a:r>
            <a:r>
              <a:rPr lang="en-US" sz="3300" b="1" dirty="0" smtClean="0">
                <a:latin typeface="Times New Roman" pitchFamily="18" charset="0"/>
                <a:cs typeface="Times New Roman" pitchFamily="18" charset="0"/>
              </a:rPr>
              <a:t>non-interference with the natural flow of the river in their territory</a:t>
            </a:r>
            <a:r>
              <a:rPr lang="en-US" sz="3300" dirty="0" smtClean="0">
                <a:latin typeface="Times New Roman" pitchFamily="18" charset="0"/>
                <a:cs typeface="Times New Roman" pitchFamily="18" charset="0"/>
              </a:rPr>
              <a:t> (</a:t>
            </a:r>
            <a:r>
              <a:rPr lang="en-US" sz="3300" dirty="0" err="1" smtClean="0">
                <a:latin typeface="Times New Roman" pitchFamily="18" charset="0"/>
                <a:cs typeface="Times New Roman" pitchFamily="18" charset="0"/>
              </a:rPr>
              <a:t>Girma</a:t>
            </a:r>
            <a:r>
              <a:rPr lang="en-US" sz="3300" dirty="0" smtClean="0">
                <a:latin typeface="Times New Roman" pitchFamily="18" charset="0"/>
                <a:cs typeface="Times New Roman" pitchFamily="18" charset="0"/>
              </a:rPr>
              <a:t>, 1997:292).</a:t>
            </a:r>
            <a:r>
              <a:rPr lang="en-US" sz="3300" b="1" dirty="0" smtClean="0">
                <a:latin typeface="Times New Roman" pitchFamily="18" charset="0"/>
                <a:cs typeface="Times New Roman" pitchFamily="18" charset="0"/>
              </a:rPr>
              <a:t> </a:t>
            </a:r>
          </a:p>
          <a:p>
            <a:pPr algn="just"/>
            <a:r>
              <a:rPr lang="en-US" sz="3300" dirty="0" smtClean="0">
                <a:latin typeface="Times New Roman" pitchFamily="18" charset="0"/>
                <a:cs typeface="Times New Roman" pitchFamily="18" charset="0"/>
              </a:rPr>
              <a:t>However, the agreement on the principle of equitable utilization by all the riparian states of the Nile was the basic factor for the establishment of the NBI. </a:t>
            </a:r>
            <a:endParaRPr lang="en-US" sz="3300" dirty="0" smtClean="0"/>
          </a:p>
          <a:p>
            <a:pPr algn="just"/>
            <a:endParaRPr lang="en-US" sz="3000" dirty="0" smtClean="0">
              <a:latin typeface="Times New Roman" pitchFamily="18" charset="0"/>
              <a:cs typeface="Times New Roman" pitchFamily="18" charset="0"/>
            </a:endParaRPr>
          </a:p>
          <a:p>
            <a:endParaRPr lang="en-US" dirty="0"/>
          </a:p>
        </p:txBody>
      </p:sp>
      <p:sp>
        <p:nvSpPr>
          <p:cNvPr id="2" name="Title 1"/>
          <p:cNvSpPr>
            <a:spLocks noGrp="1"/>
          </p:cNvSpPr>
          <p:nvPr>
            <p:ph type="title"/>
          </p:nvPr>
        </p:nvSpPr>
        <p:spPr>
          <a:xfrm>
            <a:off x="228600" y="304800"/>
            <a:ext cx="8763000" cy="533400"/>
          </a:xfrm>
        </p:spPr>
        <p:txBody>
          <a:bodyPr>
            <a:normAutofit/>
          </a:bodyPr>
          <a:lstStyle/>
          <a:p>
            <a:r>
              <a:rPr lang="en-US" sz="2800" b="1" dirty="0" smtClean="0"/>
              <a:t>  B.  The Absence of Common Customary Law</a:t>
            </a:r>
            <a:endParaRPr lang="en-US" sz="2800" dirty="0"/>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685800"/>
            <a:ext cx="8686800" cy="6019800"/>
          </a:xfrm>
        </p:spPr>
        <p:txBody>
          <a:bodyPr>
            <a:normAutofit/>
          </a:bodyPr>
          <a:lstStyle/>
          <a:p>
            <a:pPr algn="just"/>
            <a:r>
              <a:rPr lang="en-US" sz="2800" dirty="0" smtClean="0">
                <a:latin typeface="Times New Roman" pitchFamily="18" charset="0"/>
                <a:cs typeface="Times New Roman" pitchFamily="18" charset="0"/>
              </a:rPr>
              <a:t>It is within this platform that the Nile riparian states begun negotiation in </a:t>
            </a:r>
            <a:r>
              <a:rPr lang="en-US" sz="2800" b="1" dirty="0" smtClean="0">
                <a:latin typeface="Times New Roman" pitchFamily="18" charset="0"/>
                <a:cs typeface="Times New Roman" pitchFamily="18" charset="0"/>
              </a:rPr>
              <a:t>1997</a:t>
            </a:r>
            <a:r>
              <a:rPr lang="en-US" sz="2800" dirty="0" smtClean="0">
                <a:latin typeface="Times New Roman" pitchFamily="18" charset="0"/>
                <a:cs typeface="Times New Roman" pitchFamily="18" charset="0"/>
              </a:rPr>
              <a:t> on the issue of </a:t>
            </a:r>
            <a:r>
              <a:rPr lang="en-US" sz="2800" i="1" dirty="0" smtClean="0">
                <a:latin typeface="Times New Roman" pitchFamily="18" charset="0"/>
                <a:cs typeface="Times New Roman" pitchFamily="18" charset="0"/>
              </a:rPr>
              <a:t>equitable sharing</a:t>
            </a:r>
            <a:r>
              <a:rPr lang="en-US" sz="2800" dirty="0" smtClean="0">
                <a:latin typeface="Times New Roman" pitchFamily="18" charset="0"/>
                <a:cs typeface="Times New Roman" pitchFamily="18" charset="0"/>
              </a:rPr>
              <a:t> of the Nile water.</a:t>
            </a:r>
          </a:p>
          <a:p>
            <a:pPr algn="just"/>
            <a:r>
              <a:rPr lang="en-US" sz="2800" dirty="0" smtClean="0">
                <a:latin typeface="Times New Roman" pitchFamily="18" charset="0"/>
                <a:cs typeface="Times New Roman" pitchFamily="18" charset="0"/>
              </a:rPr>
              <a:t>conciliation of the two divergent positions and solutions for the long-lasting legal dead lock in the Nile basin appears a </a:t>
            </a:r>
            <a:r>
              <a:rPr lang="en-US" sz="2800" b="1" dirty="0" smtClean="0">
                <a:latin typeface="Times New Roman" pitchFamily="18" charset="0"/>
                <a:cs typeface="Times New Roman" pitchFamily="18" charset="0"/>
              </a:rPr>
              <a:t>complex task</a:t>
            </a:r>
            <a:r>
              <a:rPr lang="en-US" sz="2800" dirty="0" smtClean="0">
                <a:latin typeface="Times New Roman" pitchFamily="18" charset="0"/>
                <a:cs typeface="Times New Roman" pitchFamily="18" charset="0"/>
              </a:rPr>
              <a:t>.</a:t>
            </a:r>
          </a:p>
          <a:p>
            <a:pPr algn="just"/>
            <a:r>
              <a:rPr lang="en-US" sz="2800" dirty="0" smtClean="0">
                <a:latin typeface="Times New Roman" pitchFamily="18" charset="0"/>
                <a:cs typeface="Times New Roman" pitchFamily="18" charset="0"/>
              </a:rPr>
              <a:t> For example, in order to conciliate the upstream- downstream divergent bargaining positions, the concept of “</a:t>
            </a:r>
            <a:r>
              <a:rPr lang="en-US" sz="2800" b="1" dirty="0" smtClean="0">
                <a:solidFill>
                  <a:srgbClr val="2007B9"/>
                </a:solidFill>
                <a:latin typeface="Times New Roman" pitchFamily="18" charset="0"/>
                <a:cs typeface="Times New Roman" pitchFamily="18" charset="0"/>
              </a:rPr>
              <a:t>water security</a:t>
            </a:r>
            <a:r>
              <a:rPr lang="en-US" sz="2800" dirty="0" smtClean="0">
                <a:latin typeface="Times New Roman" pitchFamily="18" charset="0"/>
                <a:cs typeface="Times New Roman" pitchFamily="18" charset="0"/>
              </a:rPr>
              <a:t>” as a legal principle was suggested and introduced in the </a:t>
            </a:r>
            <a:r>
              <a:rPr lang="en-US" sz="2800" b="1" dirty="0" smtClean="0">
                <a:latin typeface="Times New Roman" pitchFamily="18" charset="0"/>
                <a:cs typeface="Times New Roman" pitchFamily="18" charset="0"/>
              </a:rPr>
              <a:t>Cooperative Framework Agreement </a:t>
            </a:r>
            <a:r>
              <a:rPr lang="en-US" sz="2800" dirty="0" smtClean="0">
                <a:latin typeface="Times New Roman" pitchFamily="18" charset="0"/>
                <a:cs typeface="Times New Roman" pitchFamily="18" charset="0"/>
              </a:rPr>
              <a:t>(</a:t>
            </a:r>
            <a:r>
              <a:rPr lang="en-US" sz="2800" b="1" dirty="0" smtClean="0">
                <a:latin typeface="Times New Roman" pitchFamily="18" charset="0"/>
                <a:cs typeface="Times New Roman" pitchFamily="18" charset="0"/>
              </a:rPr>
              <a:t>CFA</a:t>
            </a:r>
            <a:r>
              <a:rPr lang="en-US" sz="2800" dirty="0" smtClean="0">
                <a:latin typeface="Times New Roman" pitchFamily="18" charset="0"/>
                <a:cs typeface="Times New Roman" pitchFamily="18" charset="0"/>
              </a:rPr>
              <a:t>).</a:t>
            </a:r>
          </a:p>
          <a:p>
            <a:pPr algn="just"/>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228600" y="152400"/>
            <a:ext cx="8763000" cy="457200"/>
          </a:xfrm>
        </p:spPr>
        <p:txBody>
          <a:bodyPr>
            <a:noAutofit/>
          </a:bodyPr>
          <a:lstStyle/>
          <a:p>
            <a:r>
              <a:rPr lang="en-US" sz="3200" dirty="0" smtClean="0"/>
              <a:t>Cont’d….</a:t>
            </a:r>
            <a:endParaRPr lang="en-US" sz="3200" dirty="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763000" cy="5791200"/>
          </a:xfrm>
        </p:spPr>
        <p:txBody>
          <a:bodyPr>
            <a:normAutofit fontScale="85000" lnSpcReduction="20000"/>
          </a:bodyPr>
          <a:lstStyle/>
          <a:p>
            <a:pPr algn="just"/>
            <a:r>
              <a:rPr lang="en-US" sz="2800" dirty="0" smtClean="0">
                <a:latin typeface="Times New Roman" pitchFamily="18" charset="0"/>
                <a:cs typeface="Times New Roman" pitchFamily="18" charset="0"/>
              </a:rPr>
              <a:t>The </a:t>
            </a:r>
            <a:r>
              <a:rPr lang="en-US" sz="2800" b="1" dirty="0" smtClean="0">
                <a:latin typeface="Times New Roman" pitchFamily="18" charset="0"/>
                <a:cs typeface="Times New Roman" pitchFamily="18" charset="0"/>
              </a:rPr>
              <a:t>Article 14</a:t>
            </a:r>
            <a:r>
              <a:rPr lang="en-US" sz="2800" dirty="0" smtClean="0">
                <a:latin typeface="Times New Roman" pitchFamily="18" charset="0"/>
                <a:cs typeface="Times New Roman" pitchFamily="18" charset="0"/>
              </a:rPr>
              <a:t> of the Draft Agreement asserts, </a:t>
            </a:r>
          </a:p>
          <a:p>
            <a:pPr algn="just">
              <a:buNone/>
            </a:pPr>
            <a:r>
              <a:rPr lang="en-US" sz="2800" dirty="0" smtClean="0">
                <a:latin typeface="Times New Roman" pitchFamily="18" charset="0"/>
                <a:cs typeface="Times New Roman" pitchFamily="18" charset="0"/>
              </a:rPr>
              <a:t>            “</a:t>
            </a:r>
            <a:r>
              <a:rPr lang="en-US" sz="2800" i="1" dirty="0" smtClean="0">
                <a:latin typeface="Times New Roman" pitchFamily="18" charset="0"/>
                <a:cs typeface="Times New Roman" pitchFamily="18" charset="0"/>
              </a:rPr>
              <a:t>The Nile Basin states therefore agree in a spirit of </a:t>
            </a:r>
          </a:p>
          <a:p>
            <a:pPr algn="just">
              <a:buNone/>
            </a:pPr>
            <a:r>
              <a:rPr lang="en-US" sz="2800" i="1" dirty="0" smtClean="0">
                <a:latin typeface="Times New Roman" pitchFamily="18" charset="0"/>
                <a:cs typeface="Times New Roman" pitchFamily="18" charset="0"/>
              </a:rPr>
              <a:t>              cooperation, to work together to ensure that all states </a:t>
            </a:r>
          </a:p>
          <a:p>
            <a:pPr algn="just">
              <a:buNone/>
            </a:pPr>
            <a:r>
              <a:rPr lang="en-US" sz="2800" i="1" dirty="0" smtClean="0">
                <a:latin typeface="Times New Roman" pitchFamily="18" charset="0"/>
                <a:cs typeface="Times New Roman" pitchFamily="18" charset="0"/>
              </a:rPr>
              <a:t>              achieve and sustain water security and not to significantly </a:t>
            </a:r>
          </a:p>
          <a:p>
            <a:pPr algn="just">
              <a:buNone/>
            </a:pPr>
            <a:r>
              <a:rPr lang="en-US" sz="2800" i="1" dirty="0" smtClean="0">
                <a:latin typeface="Times New Roman" pitchFamily="18" charset="0"/>
                <a:cs typeface="Times New Roman" pitchFamily="18" charset="0"/>
              </a:rPr>
              <a:t>             affect the water security of any other Nile Basin states</a:t>
            </a:r>
            <a:r>
              <a:rPr lang="en-US" sz="2800" dirty="0" smtClean="0">
                <a:latin typeface="Times New Roman" pitchFamily="18" charset="0"/>
                <a:cs typeface="Times New Roman" pitchFamily="18" charset="0"/>
              </a:rPr>
              <a:t>”.</a:t>
            </a:r>
          </a:p>
          <a:p>
            <a:pPr algn="just"/>
            <a:r>
              <a:rPr lang="en-US" sz="2800" dirty="0" smtClean="0"/>
              <a:t>The aim was to accommodate and harmonize the divergent claims of upstream and downstream riparian, and simultaneously incorporate “</a:t>
            </a:r>
            <a:r>
              <a:rPr lang="en-US" sz="2800" b="1" dirty="0" smtClean="0">
                <a:solidFill>
                  <a:srgbClr val="2007B9"/>
                </a:solidFill>
              </a:rPr>
              <a:t>equitable</a:t>
            </a:r>
            <a:r>
              <a:rPr lang="en-US" sz="2800" dirty="0" smtClean="0">
                <a:solidFill>
                  <a:srgbClr val="2007B9"/>
                </a:solidFill>
              </a:rPr>
              <a:t> </a:t>
            </a:r>
            <a:r>
              <a:rPr lang="en-US" sz="2800" b="1" dirty="0" smtClean="0">
                <a:solidFill>
                  <a:srgbClr val="2007B9"/>
                </a:solidFill>
              </a:rPr>
              <a:t>utilization</a:t>
            </a:r>
            <a:r>
              <a:rPr lang="en-US" sz="2800" dirty="0" smtClean="0"/>
              <a:t>” and “</a:t>
            </a:r>
            <a:r>
              <a:rPr lang="en-US" sz="2800" b="1" dirty="0" smtClean="0">
                <a:solidFill>
                  <a:srgbClr val="2007B9"/>
                </a:solidFill>
              </a:rPr>
              <a:t>no harm</a:t>
            </a:r>
            <a:r>
              <a:rPr lang="en-US" sz="2800" dirty="0" smtClean="0"/>
              <a:t>” principles. </a:t>
            </a:r>
          </a:p>
          <a:p>
            <a:pPr algn="just"/>
            <a:r>
              <a:rPr lang="en-US" sz="2800" dirty="0" smtClean="0"/>
              <a:t>However, all the states agreed to this provision except </a:t>
            </a:r>
            <a:r>
              <a:rPr lang="en-US" sz="2800" b="1" dirty="0" smtClean="0"/>
              <a:t>Egypt</a:t>
            </a:r>
            <a:r>
              <a:rPr lang="en-US" sz="2800" dirty="0" smtClean="0"/>
              <a:t> and </a:t>
            </a:r>
            <a:r>
              <a:rPr lang="en-US" sz="2800" b="1" dirty="0" smtClean="0"/>
              <a:t>Sudan</a:t>
            </a:r>
            <a:r>
              <a:rPr lang="en-US" sz="2800" dirty="0" smtClean="0"/>
              <a:t> that want the last part of the article re-phrased as “</a:t>
            </a:r>
            <a:r>
              <a:rPr lang="en-US" sz="2800" b="1" dirty="0" smtClean="0">
                <a:solidFill>
                  <a:srgbClr val="FF0000"/>
                </a:solidFill>
              </a:rPr>
              <a:t>Not to adversely affect the water security and current uses and rights of any other Nile Basin States</a:t>
            </a:r>
            <a:r>
              <a:rPr lang="en-US" sz="2800" dirty="0" smtClean="0"/>
              <a:t>” (Ibid.). </a:t>
            </a:r>
          </a:p>
          <a:p>
            <a:pPr algn="just"/>
            <a:r>
              <a:rPr lang="en-US" sz="2800" dirty="0" smtClean="0"/>
              <a:t>Rwanda, Burundi, Ethiopia, Kenya, Uganda, Tanzania and DRC have rejected rephrasing the article which has left the agreement hanging imbalance.</a:t>
            </a:r>
          </a:p>
          <a:p>
            <a:pPr algn="just"/>
            <a:endParaRPr lang="en-US" sz="2800" dirty="0" smtClean="0">
              <a:latin typeface="Times New Roman" pitchFamily="18" charset="0"/>
              <a:cs typeface="Times New Roman" pitchFamily="18" charset="0"/>
            </a:endParaRPr>
          </a:p>
          <a:p>
            <a:endParaRPr lang="en-US" dirty="0"/>
          </a:p>
        </p:txBody>
      </p:sp>
      <p:sp>
        <p:nvSpPr>
          <p:cNvPr id="2" name="Title 1"/>
          <p:cNvSpPr>
            <a:spLocks noGrp="1"/>
          </p:cNvSpPr>
          <p:nvPr>
            <p:ph type="title"/>
          </p:nvPr>
        </p:nvSpPr>
        <p:spPr>
          <a:xfrm>
            <a:off x="304800" y="274638"/>
            <a:ext cx="8610600" cy="411162"/>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371600"/>
            <a:ext cx="8763000" cy="5334000"/>
          </a:xfrm>
        </p:spPr>
        <p:txBody>
          <a:bodyPr>
            <a:normAutofit fontScale="92500"/>
          </a:bodyPr>
          <a:lstStyle/>
          <a:p>
            <a:pPr algn="just"/>
            <a:r>
              <a:rPr lang="en-US" sz="2800" dirty="0" smtClean="0">
                <a:latin typeface="Times New Roman" pitchFamily="18" charset="0"/>
                <a:cs typeface="Times New Roman" pitchFamily="18" charset="0"/>
              </a:rPr>
              <a:t>The importance of the Nile water is not the same for all the ten riparian countries. As their water consumption is minimal, some riparian countries are less interested in cooperation on Nile water allocation and development projects and are therefore less committed to basin-wide initiatives.</a:t>
            </a:r>
          </a:p>
          <a:p>
            <a:pPr algn="just"/>
            <a:r>
              <a:rPr lang="en-US" dirty="0" smtClean="0"/>
              <a:t> </a:t>
            </a:r>
            <a:r>
              <a:rPr lang="en-US" sz="3000" dirty="0" smtClean="0">
                <a:latin typeface="Times New Roman" pitchFamily="18" charset="0"/>
                <a:cs typeface="Times New Roman" pitchFamily="18" charset="0"/>
              </a:rPr>
              <a:t>For example, the Upper White Nile states economy is dependent up on the rain-fed agriculture. They do not have extensive land suitable for irrigation. Their contribution of water to the main Nile is </a:t>
            </a:r>
            <a:r>
              <a:rPr lang="en-US" sz="3000" b="1" dirty="0" smtClean="0">
                <a:latin typeface="Times New Roman" pitchFamily="18" charset="0"/>
                <a:cs typeface="Times New Roman" pitchFamily="18" charset="0"/>
              </a:rPr>
              <a:t>minimal</a:t>
            </a:r>
            <a:r>
              <a:rPr lang="en-US" sz="3000" dirty="0" smtClean="0">
                <a:latin typeface="Times New Roman" pitchFamily="18" charset="0"/>
                <a:cs typeface="Times New Roman" pitchFamily="18" charset="0"/>
              </a:rPr>
              <a:t> (</a:t>
            </a:r>
            <a:r>
              <a:rPr lang="en-US" sz="3000" b="1" dirty="0" smtClean="0">
                <a:solidFill>
                  <a:srgbClr val="FF0000"/>
                </a:solidFill>
                <a:latin typeface="Times New Roman" pitchFamily="18" charset="0"/>
                <a:cs typeface="Times New Roman" pitchFamily="18" charset="0"/>
              </a:rPr>
              <a:t>14%</a:t>
            </a:r>
            <a:r>
              <a:rPr lang="en-US" sz="3000" dirty="0" smtClean="0">
                <a:latin typeface="Times New Roman" pitchFamily="18" charset="0"/>
                <a:cs typeface="Times New Roman" pitchFamily="18" charset="0"/>
              </a:rPr>
              <a:t>) and </a:t>
            </a:r>
          </a:p>
          <a:p>
            <a:pPr algn="just"/>
            <a:r>
              <a:rPr lang="en-US" sz="3000" dirty="0" smtClean="0">
                <a:latin typeface="Times New Roman" pitchFamily="18" charset="0"/>
                <a:cs typeface="Times New Roman" pitchFamily="18" charset="0"/>
              </a:rPr>
              <a:t>much of the water is lost due to </a:t>
            </a:r>
            <a:r>
              <a:rPr lang="en-US" sz="3000" b="1" dirty="0" smtClean="0">
                <a:latin typeface="Times New Roman" pitchFamily="18" charset="0"/>
                <a:cs typeface="Times New Roman" pitchFamily="18" charset="0"/>
              </a:rPr>
              <a:t>the </a:t>
            </a:r>
            <a:r>
              <a:rPr lang="en-US" sz="3000" b="1" dirty="0" err="1" smtClean="0">
                <a:latin typeface="Times New Roman" pitchFamily="18" charset="0"/>
                <a:cs typeface="Times New Roman" pitchFamily="18" charset="0"/>
              </a:rPr>
              <a:t>Sudd</a:t>
            </a:r>
            <a:r>
              <a:rPr lang="en-US" sz="3000" b="1" dirty="0" smtClean="0">
                <a:latin typeface="Times New Roman" pitchFamily="18" charset="0"/>
                <a:cs typeface="Times New Roman" pitchFamily="18" charset="0"/>
              </a:rPr>
              <a:t> swampy </a:t>
            </a:r>
            <a:r>
              <a:rPr lang="en-US" sz="3000" dirty="0" smtClean="0">
                <a:latin typeface="Times New Roman" pitchFamily="18" charset="0"/>
                <a:cs typeface="Times New Roman" pitchFamily="18" charset="0"/>
              </a:rPr>
              <a:t>area in Southern Sudan. </a:t>
            </a:r>
          </a:p>
          <a:p>
            <a:endParaRPr lang="en-US" dirty="0"/>
          </a:p>
        </p:txBody>
      </p:sp>
      <p:sp>
        <p:nvSpPr>
          <p:cNvPr id="2" name="Title 1"/>
          <p:cNvSpPr>
            <a:spLocks noGrp="1"/>
          </p:cNvSpPr>
          <p:nvPr>
            <p:ph type="title"/>
          </p:nvPr>
        </p:nvSpPr>
        <p:spPr>
          <a:xfrm>
            <a:off x="152400" y="152400"/>
            <a:ext cx="8763000" cy="1066800"/>
          </a:xfrm>
        </p:spPr>
        <p:txBody>
          <a:bodyPr>
            <a:noAutofit/>
          </a:bodyPr>
          <a:lstStyle/>
          <a:p>
            <a:r>
              <a:rPr lang="en-US" sz="2800" b="1" dirty="0" smtClean="0"/>
              <a:t>3. The Absence of Uniform Cooperation Interest</a:t>
            </a:r>
            <a:br>
              <a:rPr lang="en-US" sz="2800" b="1" dirty="0" smtClean="0"/>
            </a:br>
            <a:r>
              <a:rPr lang="en-US" sz="2800" dirty="0" smtClean="0"/>
              <a:t>    </a:t>
            </a:r>
            <a:r>
              <a:rPr lang="en-US" sz="2800" b="1" dirty="0" smtClean="0"/>
              <a:t> by the Upper Riparian States</a:t>
            </a:r>
            <a:endParaRPr lang="en-US" sz="2800" dirty="0"/>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8686800" cy="5867400"/>
          </a:xfrm>
        </p:spPr>
        <p:txBody>
          <a:bodyPr>
            <a:normAutofit/>
          </a:bodyPr>
          <a:lstStyle/>
          <a:p>
            <a:pPr algn="just"/>
            <a:r>
              <a:rPr lang="en-US" sz="3200" dirty="0" smtClean="0">
                <a:latin typeface="Times New Roman" pitchFamily="18" charset="0"/>
                <a:cs typeface="Times New Roman" pitchFamily="18" charset="0"/>
              </a:rPr>
              <a:t>The extraction of water by these states for water development </a:t>
            </a:r>
            <a:r>
              <a:rPr lang="en-US" sz="3200" u="sng" dirty="0" smtClean="0">
                <a:latin typeface="Times New Roman" pitchFamily="18" charset="0"/>
                <a:cs typeface="Times New Roman" pitchFamily="18" charset="0"/>
              </a:rPr>
              <a:t>is not as such threatening</a:t>
            </a:r>
            <a:r>
              <a:rPr lang="en-US" sz="3200" dirty="0" smtClean="0">
                <a:latin typeface="Times New Roman" pitchFamily="18" charset="0"/>
                <a:cs typeface="Times New Roman" pitchFamily="18" charset="0"/>
              </a:rPr>
              <a:t> to the lower riparian state as much water is still lost by </a:t>
            </a:r>
            <a:r>
              <a:rPr lang="en-US" sz="3200" b="1" dirty="0" smtClean="0">
                <a:latin typeface="Times New Roman" pitchFamily="18" charset="0"/>
                <a:cs typeface="Times New Roman" pitchFamily="18" charset="0"/>
              </a:rPr>
              <a:t>evaporation</a:t>
            </a:r>
            <a:r>
              <a:rPr lang="en-US" sz="3200" dirty="0" smtClean="0">
                <a:latin typeface="Times New Roman" pitchFamily="18" charset="0"/>
                <a:cs typeface="Times New Roman" pitchFamily="18" charset="0"/>
              </a:rPr>
              <a:t> in the Southern Sudan swampy region(</a:t>
            </a:r>
            <a:r>
              <a:rPr lang="en-US" sz="3200" b="1" dirty="0" smtClean="0">
                <a:solidFill>
                  <a:srgbClr val="FF0000"/>
                </a:solidFill>
                <a:latin typeface="Times New Roman" pitchFamily="18" charset="0"/>
                <a:cs typeface="Times New Roman" pitchFamily="18" charset="0"/>
              </a:rPr>
              <a:t>50%</a:t>
            </a:r>
            <a:r>
              <a:rPr lang="en-US" sz="3200" dirty="0" smtClean="0">
                <a:latin typeface="Times New Roman" pitchFamily="18" charset="0"/>
                <a:cs typeface="Times New Roman" pitchFamily="18" charset="0"/>
              </a:rPr>
              <a:t>).</a:t>
            </a:r>
          </a:p>
          <a:p>
            <a:pPr algn="just"/>
            <a:r>
              <a:rPr lang="en-US" sz="3200" dirty="0" smtClean="0">
                <a:latin typeface="Times New Roman" pitchFamily="18" charset="0"/>
                <a:cs typeface="Times New Roman" pitchFamily="18" charset="0"/>
              </a:rPr>
              <a:t>However, </a:t>
            </a:r>
            <a:r>
              <a:rPr lang="en-US" sz="3200" b="1" dirty="0" smtClean="0">
                <a:solidFill>
                  <a:srgbClr val="2007B9"/>
                </a:solidFill>
                <a:latin typeface="Times New Roman" pitchFamily="18" charset="0"/>
                <a:cs typeface="Times New Roman" pitchFamily="18" charset="0"/>
              </a:rPr>
              <a:t>Ethiopia</a:t>
            </a:r>
            <a:r>
              <a:rPr lang="en-US" sz="3200" dirty="0" smtClean="0">
                <a:latin typeface="Times New Roman" pitchFamily="18" charset="0"/>
                <a:cs typeface="Times New Roman" pitchFamily="18" charset="0"/>
              </a:rPr>
              <a:t> on the other hand, contributes about </a:t>
            </a:r>
            <a:r>
              <a:rPr lang="en-US" sz="3200" b="1" dirty="0" smtClean="0">
                <a:solidFill>
                  <a:srgbClr val="FF0000"/>
                </a:solidFill>
                <a:latin typeface="Times New Roman" pitchFamily="18" charset="0"/>
                <a:cs typeface="Times New Roman" pitchFamily="18" charset="0"/>
              </a:rPr>
              <a:t>86%</a:t>
            </a:r>
            <a:r>
              <a:rPr lang="en-US" sz="3200" dirty="0" smtClean="0">
                <a:latin typeface="Times New Roman" pitchFamily="18" charset="0"/>
                <a:cs typeface="Times New Roman" pitchFamily="18" charset="0"/>
              </a:rPr>
              <a:t> of the Nile water degraded its environment and repeatedly affected by sudden and chronic famines has strongly showed its willingness to equally share and benefit from the Nile water.</a:t>
            </a:r>
          </a:p>
          <a:p>
            <a:pPr algn="just">
              <a:buNone/>
            </a:pPr>
            <a:endParaRPr lang="en-US" sz="2800" dirty="0" smtClean="0">
              <a:latin typeface="Times New Roman" pitchFamily="18" charset="0"/>
              <a:cs typeface="Times New Roman" pitchFamily="18" charset="0"/>
            </a:endParaRPr>
          </a:p>
          <a:p>
            <a:endParaRPr lang="en-US" dirty="0"/>
          </a:p>
        </p:txBody>
      </p:sp>
      <p:sp>
        <p:nvSpPr>
          <p:cNvPr id="2" name="Title 1"/>
          <p:cNvSpPr>
            <a:spLocks noGrp="1"/>
          </p:cNvSpPr>
          <p:nvPr>
            <p:ph type="title"/>
          </p:nvPr>
        </p:nvSpPr>
        <p:spPr>
          <a:xfrm>
            <a:off x="228600" y="304800"/>
            <a:ext cx="8686800" cy="411162"/>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763000" cy="5715000"/>
          </a:xfrm>
        </p:spPr>
        <p:txBody>
          <a:bodyPr/>
          <a:lstStyle/>
          <a:p>
            <a:pPr algn="just"/>
            <a:r>
              <a:rPr lang="en-US" sz="3400" dirty="0" smtClean="0">
                <a:latin typeface="Times New Roman" pitchFamily="18" charset="0"/>
                <a:cs typeface="Times New Roman" pitchFamily="18" charset="0"/>
              </a:rPr>
              <a:t>The other six (6) great lake states as justified by John Waterbury have mainly </a:t>
            </a:r>
            <a:r>
              <a:rPr lang="en-US" sz="3400" b="1" dirty="0" smtClean="0">
                <a:latin typeface="Times New Roman" pitchFamily="18" charset="0"/>
                <a:cs typeface="Times New Roman" pitchFamily="18" charset="0"/>
              </a:rPr>
              <a:t>“</a:t>
            </a:r>
            <a:r>
              <a:rPr lang="en-US" sz="3400" b="1" dirty="0" smtClean="0">
                <a:solidFill>
                  <a:srgbClr val="FF0000"/>
                </a:solidFill>
                <a:latin typeface="Times New Roman" pitchFamily="18" charset="0"/>
                <a:cs typeface="Times New Roman" pitchFamily="18" charset="0"/>
              </a:rPr>
              <a:t>a wait and see attitude</a:t>
            </a:r>
            <a:r>
              <a:rPr lang="en-US" sz="3400" dirty="0" smtClean="0">
                <a:latin typeface="Times New Roman" pitchFamily="18" charset="0"/>
                <a:cs typeface="Times New Roman" pitchFamily="18" charset="0"/>
              </a:rPr>
              <a:t>, which is still a holdback factor in institutionalizing basin-wide cooperation in the Nile River Basin</a:t>
            </a:r>
            <a:r>
              <a:rPr lang="en-US" sz="3400" b="1" dirty="0" smtClean="0">
                <a:latin typeface="Times New Roman" pitchFamily="18" charset="0"/>
                <a:cs typeface="Times New Roman" pitchFamily="18" charset="0"/>
              </a:rPr>
              <a:t>”</a:t>
            </a:r>
            <a:r>
              <a:rPr lang="en-US" sz="3400" dirty="0" smtClean="0">
                <a:latin typeface="Times New Roman" pitchFamily="18" charset="0"/>
                <a:cs typeface="Times New Roman" pitchFamily="18" charset="0"/>
              </a:rPr>
              <a:t> (Waterbury, 2002:33). </a:t>
            </a:r>
          </a:p>
          <a:p>
            <a:pPr>
              <a:buNone/>
            </a:pPr>
            <a:endParaRPr lang="en-US" dirty="0"/>
          </a:p>
        </p:txBody>
      </p:sp>
      <p:sp>
        <p:nvSpPr>
          <p:cNvPr id="2" name="Title 1"/>
          <p:cNvSpPr>
            <a:spLocks noGrp="1"/>
          </p:cNvSpPr>
          <p:nvPr>
            <p:ph type="title"/>
          </p:nvPr>
        </p:nvSpPr>
        <p:spPr>
          <a:xfrm>
            <a:off x="228600" y="274638"/>
            <a:ext cx="8763000" cy="563562"/>
          </a:xfrm>
        </p:spPr>
        <p:txBody>
          <a:bodyPr>
            <a:noAutofit/>
          </a:bodyPr>
          <a:lstStyle/>
          <a:p>
            <a:r>
              <a:rPr lang="en-US" sz="3200" dirty="0" err="1" smtClean="0"/>
              <a:t>Cont’ed</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447800"/>
            <a:ext cx="8686800" cy="5181600"/>
          </a:xfrm>
        </p:spPr>
        <p:txBody>
          <a:bodyPr>
            <a:normAutofit/>
          </a:bodyPr>
          <a:lstStyle/>
          <a:p>
            <a:pPr algn="just"/>
            <a:r>
              <a:rPr lang="en-US" sz="3000" dirty="0" smtClean="0">
                <a:latin typeface="Times New Roman" pitchFamily="18" charset="0"/>
                <a:cs typeface="Times New Roman" pitchFamily="18" charset="0"/>
              </a:rPr>
              <a:t>The riparian states do not have </a:t>
            </a:r>
            <a:r>
              <a:rPr lang="en-US" sz="3000" b="1" dirty="0" smtClean="0">
                <a:latin typeface="Times New Roman" pitchFamily="18" charset="0"/>
                <a:cs typeface="Times New Roman" pitchFamily="18" charset="0"/>
              </a:rPr>
              <a:t>an integrated water development policy</a:t>
            </a:r>
            <a:r>
              <a:rPr lang="en-US" sz="3000" dirty="0" smtClean="0">
                <a:latin typeface="Times New Roman" pitchFamily="18" charset="0"/>
                <a:cs typeface="Times New Roman" pitchFamily="18" charset="0"/>
              </a:rPr>
              <a:t> which hinders basin-wide cooperation. </a:t>
            </a:r>
          </a:p>
          <a:p>
            <a:pPr algn="just"/>
            <a:r>
              <a:rPr lang="en-US" sz="3000" dirty="0" smtClean="0">
                <a:latin typeface="Times New Roman" pitchFamily="18" charset="0"/>
                <a:cs typeface="Times New Roman" pitchFamily="18" charset="0"/>
              </a:rPr>
              <a:t>For example, relying on the “</a:t>
            </a:r>
            <a:r>
              <a:rPr lang="en-US" sz="3000" b="1" dirty="0" smtClean="0">
                <a:latin typeface="Times New Roman" pitchFamily="18" charset="0"/>
                <a:cs typeface="Times New Roman" pitchFamily="18" charset="0"/>
              </a:rPr>
              <a:t>acquired</a:t>
            </a:r>
            <a:r>
              <a:rPr lang="en-US" sz="3000" dirty="0" smtClean="0">
                <a:latin typeface="Times New Roman" pitchFamily="18" charset="0"/>
                <a:cs typeface="Times New Roman" pitchFamily="18" charset="0"/>
              </a:rPr>
              <a:t>” rights of the Nile water resource, </a:t>
            </a:r>
            <a:r>
              <a:rPr lang="en-US" sz="3000" b="1" dirty="0" smtClean="0">
                <a:solidFill>
                  <a:srgbClr val="2007B9"/>
                </a:solidFill>
                <a:latin typeface="Times New Roman" pitchFamily="18" charset="0"/>
                <a:cs typeface="Times New Roman" pitchFamily="18" charset="0"/>
              </a:rPr>
              <a:t>Egypt</a:t>
            </a:r>
            <a:r>
              <a:rPr lang="en-US" sz="3000" dirty="0" smtClean="0">
                <a:latin typeface="Times New Roman" pitchFamily="18" charset="0"/>
                <a:cs typeface="Times New Roman" pitchFamily="18" charset="0"/>
              </a:rPr>
              <a:t> has already been the largest user of Nile water. </a:t>
            </a:r>
          </a:p>
          <a:p>
            <a:pPr algn="just"/>
            <a:r>
              <a:rPr lang="en-US" sz="3000" dirty="0" smtClean="0">
                <a:latin typeface="Times New Roman" pitchFamily="18" charset="0"/>
                <a:cs typeface="Times New Roman" pitchFamily="18" charset="0"/>
              </a:rPr>
              <a:t>Even it plans more to use it in the future. Egypt has been unilaterally developing projects called the </a:t>
            </a:r>
            <a:r>
              <a:rPr lang="en-US" sz="3000" b="1" dirty="0" smtClean="0">
                <a:solidFill>
                  <a:srgbClr val="FF0000"/>
                </a:solidFill>
                <a:latin typeface="Times New Roman" pitchFamily="18" charset="0"/>
                <a:cs typeface="Times New Roman" pitchFamily="18" charset="0"/>
              </a:rPr>
              <a:t>Mega National Development Projects</a:t>
            </a:r>
            <a:r>
              <a:rPr lang="en-US" sz="3000" dirty="0" smtClean="0">
                <a:latin typeface="Times New Roman" pitchFamily="18" charset="0"/>
                <a:cs typeface="Times New Roman" pitchFamily="18" charset="0"/>
              </a:rPr>
              <a:t> (MNDP) since 1994-1917. </a:t>
            </a:r>
          </a:p>
          <a:p>
            <a:pPr algn="just"/>
            <a:endParaRPr lang="en-US" dirty="0" smtClean="0">
              <a:latin typeface="Times New Roman" pitchFamily="18" charset="0"/>
              <a:cs typeface="Times New Roman" pitchFamily="18" charset="0"/>
            </a:endParaRPr>
          </a:p>
          <a:p>
            <a:pPr algn="just"/>
            <a:endParaRPr lang="en-US" dirty="0" smtClean="0">
              <a:latin typeface="Times New Roman" pitchFamily="18" charset="0"/>
              <a:cs typeface="Times New Roman" pitchFamily="18" charset="0"/>
            </a:endParaRPr>
          </a:p>
          <a:p>
            <a:pPr algn="just"/>
            <a:endParaRPr lang="en-US" dirty="0">
              <a:latin typeface="Times New Roman" pitchFamily="18" charset="0"/>
              <a:cs typeface="Times New Roman" pitchFamily="18" charset="0"/>
            </a:endParaRPr>
          </a:p>
        </p:txBody>
      </p:sp>
      <p:sp>
        <p:nvSpPr>
          <p:cNvPr id="2" name="Title 1"/>
          <p:cNvSpPr>
            <a:spLocks noGrp="1"/>
          </p:cNvSpPr>
          <p:nvPr>
            <p:ph type="title"/>
          </p:nvPr>
        </p:nvSpPr>
        <p:spPr>
          <a:xfrm>
            <a:off x="228600" y="304800"/>
            <a:ext cx="8763000" cy="1066800"/>
          </a:xfrm>
        </p:spPr>
        <p:txBody>
          <a:bodyPr>
            <a:noAutofit/>
          </a:bodyPr>
          <a:lstStyle/>
          <a:p>
            <a:r>
              <a:rPr lang="en-US" sz="3000" b="1" dirty="0" smtClean="0"/>
              <a:t/>
            </a:r>
            <a:br>
              <a:rPr lang="en-US" sz="3000" b="1" dirty="0" smtClean="0"/>
            </a:br>
            <a:r>
              <a:rPr lang="en-US" sz="3000" b="1" dirty="0" smtClean="0"/>
              <a:t>4. The Unilateral and Fragmented Approach of Water Management by the Riparian States</a:t>
            </a:r>
            <a:r>
              <a:rPr lang="en-US" sz="3000" dirty="0" smtClean="0"/>
              <a:t/>
            </a:r>
            <a:br>
              <a:rPr lang="en-US" sz="3000" dirty="0" smtClean="0"/>
            </a:br>
            <a:endParaRPr lang="en-US" sz="3000" dirty="0"/>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86800" cy="5791200"/>
          </a:xfrm>
        </p:spPr>
        <p:txBody>
          <a:bodyPr>
            <a:normAutofit/>
          </a:bodyPr>
          <a:lstStyle/>
          <a:p>
            <a:pPr algn="just"/>
            <a:r>
              <a:rPr lang="en-US" sz="2600" dirty="0" smtClean="0">
                <a:latin typeface="Times New Roman" pitchFamily="18" charset="0"/>
                <a:cs typeface="Times New Roman" pitchFamily="18" charset="0"/>
              </a:rPr>
              <a:t>Egypt plans to “expand its </a:t>
            </a:r>
            <a:r>
              <a:rPr lang="en-US" sz="2600" b="1" dirty="0" smtClean="0">
                <a:latin typeface="Times New Roman" pitchFamily="18" charset="0"/>
                <a:cs typeface="Times New Roman" pitchFamily="18" charset="0"/>
              </a:rPr>
              <a:t>agricultural area</a:t>
            </a:r>
            <a:r>
              <a:rPr lang="en-US" sz="2600" dirty="0" smtClean="0">
                <a:latin typeface="Times New Roman" pitchFamily="18" charset="0"/>
                <a:cs typeface="Times New Roman" pitchFamily="18" charset="0"/>
              </a:rPr>
              <a:t> by</a:t>
            </a:r>
            <a:r>
              <a:rPr lang="en-US" sz="2600" b="1" dirty="0" smtClean="0">
                <a:latin typeface="Times New Roman" pitchFamily="18" charset="0"/>
                <a:cs typeface="Times New Roman" pitchFamily="18" charset="0"/>
              </a:rPr>
              <a:t>1.43 million ha</a:t>
            </a:r>
            <a:r>
              <a:rPr lang="en-US" sz="2600" dirty="0" smtClean="0">
                <a:latin typeface="Times New Roman" pitchFamily="18" charset="0"/>
                <a:cs typeface="Times New Roman" pitchFamily="18" charset="0"/>
              </a:rPr>
              <a:t>. These large projects are to reclaim land from the desert in </a:t>
            </a:r>
            <a:r>
              <a:rPr lang="en-US" sz="2600" b="1" dirty="0" smtClean="0">
                <a:solidFill>
                  <a:srgbClr val="2007B9"/>
                </a:solidFill>
                <a:latin typeface="Times New Roman" pitchFamily="18" charset="0"/>
                <a:cs typeface="Times New Roman" pitchFamily="18" charset="0"/>
              </a:rPr>
              <a:t>Sinai</a:t>
            </a:r>
            <a:r>
              <a:rPr lang="en-US" sz="2600" dirty="0" smtClean="0">
                <a:latin typeface="Times New Roman" pitchFamily="18" charset="0"/>
                <a:cs typeface="Times New Roman" pitchFamily="18" charset="0"/>
              </a:rPr>
              <a:t>, </a:t>
            </a:r>
            <a:r>
              <a:rPr lang="en-US" sz="2600" b="1" dirty="0" smtClean="0">
                <a:solidFill>
                  <a:srgbClr val="2007B9"/>
                </a:solidFill>
                <a:latin typeface="Times New Roman" pitchFamily="18" charset="0"/>
                <a:cs typeface="Times New Roman" pitchFamily="18" charset="0"/>
              </a:rPr>
              <a:t>the West and South West of Egypt</a:t>
            </a:r>
            <a:r>
              <a:rPr lang="en-US" sz="2600" dirty="0" smtClean="0">
                <a:latin typeface="Times New Roman" pitchFamily="18" charset="0"/>
                <a:cs typeface="Times New Roman" pitchFamily="18" charset="0"/>
              </a:rPr>
              <a:t>, and integrated projects that include the development of industry, cities and tourism” (Mason, 2004:142). </a:t>
            </a:r>
          </a:p>
          <a:p>
            <a:pPr algn="just"/>
            <a:r>
              <a:rPr lang="en-US" sz="2600" dirty="0" smtClean="0">
                <a:latin typeface="Times New Roman" pitchFamily="18" charset="0"/>
                <a:cs typeface="Times New Roman" pitchFamily="18" charset="0"/>
              </a:rPr>
              <a:t>For example, the </a:t>
            </a:r>
            <a:r>
              <a:rPr lang="en-US" sz="2600" b="1" dirty="0" smtClean="0">
                <a:solidFill>
                  <a:srgbClr val="2007B9"/>
                </a:solidFill>
                <a:latin typeface="Times New Roman" pitchFamily="18" charset="0"/>
                <a:cs typeface="Times New Roman" pitchFamily="18" charset="0"/>
              </a:rPr>
              <a:t>New Valley Land Reclamation Project</a:t>
            </a:r>
            <a:r>
              <a:rPr lang="en-US" sz="2600" dirty="0" smtClean="0">
                <a:latin typeface="Times New Roman" pitchFamily="18" charset="0"/>
                <a:cs typeface="Times New Roman" pitchFamily="18" charset="0"/>
              </a:rPr>
              <a:t> in the Western Desert (</a:t>
            </a:r>
            <a:r>
              <a:rPr lang="en-US" sz="2600" dirty="0" err="1" smtClean="0">
                <a:latin typeface="Times New Roman" pitchFamily="18" charset="0"/>
                <a:cs typeface="Times New Roman" pitchFamily="18" charset="0"/>
              </a:rPr>
              <a:t>Toshka</a:t>
            </a:r>
            <a:r>
              <a:rPr lang="en-US" sz="2600" dirty="0" smtClean="0">
                <a:latin typeface="Times New Roman" pitchFamily="18" charset="0"/>
                <a:cs typeface="Times New Roman" pitchFamily="18" charset="0"/>
              </a:rPr>
              <a:t>) has been undertaken in order to “</a:t>
            </a:r>
            <a:r>
              <a:rPr lang="en-US" sz="2600" b="1" dirty="0" smtClean="0">
                <a:latin typeface="Times New Roman" pitchFamily="18" charset="0"/>
                <a:cs typeface="Times New Roman" pitchFamily="18" charset="0"/>
              </a:rPr>
              <a:t>resettle three million people</a:t>
            </a:r>
            <a:r>
              <a:rPr lang="en-US" sz="2600" dirty="0" smtClean="0">
                <a:latin typeface="Times New Roman" pitchFamily="18" charset="0"/>
                <a:cs typeface="Times New Roman" pitchFamily="18" charset="0"/>
              </a:rPr>
              <a:t>, this </a:t>
            </a:r>
            <a:r>
              <a:rPr lang="en-US" sz="2600" b="1" dirty="0" smtClean="0">
                <a:latin typeface="Times New Roman" pitchFamily="18" charset="0"/>
                <a:cs typeface="Times New Roman" pitchFamily="18" charset="0"/>
              </a:rPr>
              <a:t>$ 88.5 billion</a:t>
            </a:r>
            <a:r>
              <a:rPr lang="en-US" sz="2600" dirty="0" smtClean="0">
                <a:latin typeface="Times New Roman" pitchFamily="18" charset="0"/>
                <a:cs typeface="Times New Roman" pitchFamily="18" charset="0"/>
              </a:rPr>
              <a:t> project includes constructing new urban areas and irrigating more than 200,000 ha. of desert. The project calls for diverting up </a:t>
            </a:r>
            <a:r>
              <a:rPr lang="en-US" sz="2600" b="1" dirty="0" smtClean="0">
                <a:solidFill>
                  <a:srgbClr val="FF0000"/>
                </a:solidFill>
                <a:latin typeface="Times New Roman" pitchFamily="18" charset="0"/>
                <a:cs typeface="Times New Roman" pitchFamily="18" charset="0"/>
              </a:rPr>
              <a:t>5BCM</a:t>
            </a:r>
            <a:r>
              <a:rPr lang="en-US" sz="2600" dirty="0" smtClean="0">
                <a:latin typeface="Times New Roman" pitchFamily="18" charset="0"/>
                <a:cs typeface="Times New Roman" pitchFamily="18" charset="0"/>
              </a:rPr>
              <a:t> of water from Lake Nasser through a network of canals centered on a main axis, the Sheikh </a:t>
            </a:r>
            <a:r>
              <a:rPr lang="en-US" sz="2600" dirty="0" err="1" smtClean="0">
                <a:latin typeface="Times New Roman" pitchFamily="18" charset="0"/>
                <a:cs typeface="Times New Roman" pitchFamily="18" charset="0"/>
              </a:rPr>
              <a:t>Zaid</a:t>
            </a:r>
            <a:r>
              <a:rPr lang="en-US" sz="2600" dirty="0" smtClean="0">
                <a:latin typeface="Times New Roman" pitchFamily="18" charset="0"/>
                <a:cs typeface="Times New Roman" pitchFamily="18" charset="0"/>
              </a:rPr>
              <a:t> Canal” (Swain, 2002). </a:t>
            </a:r>
          </a:p>
          <a:p>
            <a:pPr algn="just"/>
            <a:endParaRPr lang="en-US" dirty="0" smtClean="0">
              <a:latin typeface="Times New Roman" pitchFamily="18" charset="0"/>
              <a:cs typeface="Times New Roman" pitchFamily="18" charset="0"/>
            </a:endParaRPr>
          </a:p>
          <a:p>
            <a:endParaRPr lang="en-US" dirty="0"/>
          </a:p>
        </p:txBody>
      </p:sp>
      <p:sp>
        <p:nvSpPr>
          <p:cNvPr id="2" name="Title 1"/>
          <p:cNvSpPr>
            <a:spLocks noGrp="1"/>
          </p:cNvSpPr>
          <p:nvPr>
            <p:ph type="title"/>
          </p:nvPr>
        </p:nvSpPr>
        <p:spPr>
          <a:xfrm>
            <a:off x="228600" y="274638"/>
            <a:ext cx="8686800" cy="487362"/>
          </a:xfrm>
        </p:spPr>
        <p:txBody>
          <a:bodyPr>
            <a:noAutofit/>
          </a:bodyPr>
          <a:lstStyle/>
          <a:p>
            <a:r>
              <a:rPr lang="en-US" sz="3200" dirty="0" err="1" smtClean="0"/>
              <a:t>Cont’ed</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8686800" cy="5867400"/>
          </a:xfrm>
        </p:spPr>
        <p:txBody>
          <a:bodyPr>
            <a:noAutofit/>
          </a:bodyPr>
          <a:lstStyle/>
          <a:p>
            <a:pPr algn="just"/>
            <a:r>
              <a:rPr lang="en-US" sz="2600" dirty="0" smtClean="0">
                <a:latin typeface="Times New Roman" pitchFamily="18" charset="0"/>
                <a:cs typeface="Times New Roman" pitchFamily="18" charset="0"/>
              </a:rPr>
              <a:t>Another ongoing scheme is the </a:t>
            </a:r>
            <a:r>
              <a:rPr lang="en-US" sz="2600" b="1" dirty="0" smtClean="0">
                <a:solidFill>
                  <a:srgbClr val="2007B9"/>
                </a:solidFill>
                <a:latin typeface="Times New Roman" pitchFamily="18" charset="0"/>
                <a:cs typeface="Times New Roman" pitchFamily="18" charset="0"/>
              </a:rPr>
              <a:t>North Sinai Development Project</a:t>
            </a:r>
            <a:r>
              <a:rPr lang="en-US" sz="2600" dirty="0" smtClean="0">
                <a:latin typeface="Times New Roman" pitchFamily="18" charset="0"/>
                <a:cs typeface="Times New Roman" pitchFamily="18" charset="0"/>
              </a:rPr>
              <a:t> (NSDP), which plans to expand the area of irrigated land in the Sinai Desert by </a:t>
            </a:r>
            <a:r>
              <a:rPr lang="en-US" sz="2600" b="1" dirty="0" smtClean="0">
                <a:latin typeface="Times New Roman" pitchFamily="18" charset="0"/>
                <a:cs typeface="Times New Roman" pitchFamily="18" charset="0"/>
              </a:rPr>
              <a:t>250,000 ha</a:t>
            </a:r>
            <a:r>
              <a:rPr lang="en-US" sz="2600" dirty="0" smtClean="0">
                <a:latin typeface="Times New Roman" pitchFamily="18" charset="0"/>
                <a:cs typeface="Times New Roman" pitchFamily="18" charset="0"/>
              </a:rPr>
              <a:t>. This project will transfer </a:t>
            </a:r>
            <a:r>
              <a:rPr lang="en-US" sz="2600" b="1" dirty="0" smtClean="0">
                <a:latin typeface="Times New Roman" pitchFamily="18" charset="0"/>
                <a:cs typeface="Times New Roman" pitchFamily="18" charset="0"/>
              </a:rPr>
              <a:t>12.5 MCM</a:t>
            </a:r>
            <a:r>
              <a:rPr lang="en-US" sz="2600" dirty="0" smtClean="0">
                <a:latin typeface="Times New Roman" pitchFamily="18" charset="0"/>
                <a:cs typeface="Times New Roman" pitchFamily="18" charset="0"/>
              </a:rPr>
              <a:t> of water </a:t>
            </a:r>
            <a:r>
              <a:rPr lang="en-US" sz="2600" b="1" dirty="0" smtClean="0">
                <a:latin typeface="Times New Roman" pitchFamily="18" charset="0"/>
                <a:cs typeface="Times New Roman" pitchFamily="18" charset="0"/>
              </a:rPr>
              <a:t>per day</a:t>
            </a:r>
            <a:r>
              <a:rPr lang="en-US" sz="2600" dirty="0" smtClean="0">
                <a:latin typeface="Times New Roman" pitchFamily="18" charset="0"/>
                <a:cs typeface="Times New Roman" pitchFamily="18" charset="0"/>
              </a:rPr>
              <a:t> from the Nile through the Salaam Canal, traversing the Suez Canal to irrigate new farm lands beyond the Red Sea.</a:t>
            </a:r>
          </a:p>
          <a:p>
            <a:pPr algn="just"/>
            <a:r>
              <a:rPr lang="en-US" sz="2600" dirty="0" smtClean="0">
                <a:latin typeface="Times New Roman" pitchFamily="18" charset="0"/>
                <a:cs typeface="Times New Roman" pitchFamily="18" charset="0"/>
              </a:rPr>
              <a:t>Mean while, the upstream countries of the basin are making efforts to utilize the Nile water for their </a:t>
            </a:r>
            <a:r>
              <a:rPr lang="en-US" sz="2600" b="1" dirty="0" smtClean="0">
                <a:latin typeface="Times New Roman" pitchFamily="18" charset="0"/>
                <a:cs typeface="Times New Roman" pitchFamily="18" charset="0"/>
              </a:rPr>
              <a:t>own purpose</a:t>
            </a:r>
            <a:r>
              <a:rPr lang="en-US" sz="2600" dirty="0" smtClean="0">
                <a:latin typeface="Times New Roman" pitchFamily="18" charset="0"/>
                <a:cs typeface="Times New Roman" pitchFamily="18" charset="0"/>
              </a:rPr>
              <a:t>. </a:t>
            </a:r>
          </a:p>
          <a:p>
            <a:pPr algn="just"/>
            <a:r>
              <a:rPr lang="en-US" sz="2600" b="1" dirty="0" smtClean="0">
                <a:solidFill>
                  <a:srgbClr val="2007B9"/>
                </a:solidFill>
                <a:latin typeface="Times New Roman" pitchFamily="18" charset="0"/>
                <a:cs typeface="Times New Roman" pitchFamily="18" charset="0"/>
              </a:rPr>
              <a:t>Uganda</a:t>
            </a:r>
            <a:r>
              <a:rPr lang="en-US" sz="2600" dirty="0" smtClean="0">
                <a:latin typeface="Times New Roman" pitchFamily="18" charset="0"/>
                <a:cs typeface="Times New Roman" pitchFamily="18" charset="0"/>
              </a:rPr>
              <a:t> received substantial financial support from the World Bank (WB) to build a dam on the Nile at the </a:t>
            </a:r>
            <a:r>
              <a:rPr lang="en-US" sz="2600" b="1" dirty="0" err="1" smtClean="0">
                <a:solidFill>
                  <a:srgbClr val="FF0000"/>
                </a:solidFill>
                <a:latin typeface="Times New Roman" pitchFamily="18" charset="0"/>
                <a:cs typeface="Times New Roman" pitchFamily="18" charset="0"/>
              </a:rPr>
              <a:t>Bujagali</a:t>
            </a:r>
            <a:r>
              <a:rPr lang="en-US" sz="2600" b="1" dirty="0" smtClean="0">
                <a:solidFill>
                  <a:srgbClr val="FF0000"/>
                </a:solidFill>
                <a:latin typeface="Times New Roman" pitchFamily="18" charset="0"/>
                <a:cs typeface="Times New Roman" pitchFamily="18" charset="0"/>
              </a:rPr>
              <a:t> Falls</a:t>
            </a:r>
            <a:r>
              <a:rPr lang="en-US" sz="2600" dirty="0" smtClean="0">
                <a:latin typeface="Times New Roman" pitchFamily="18" charset="0"/>
                <a:cs typeface="Times New Roman" pitchFamily="18" charset="0"/>
              </a:rPr>
              <a:t>.</a:t>
            </a:r>
          </a:p>
          <a:p>
            <a:pPr algn="just"/>
            <a:r>
              <a:rPr lang="en-US" sz="2600" dirty="0" smtClean="0">
                <a:latin typeface="Times New Roman" pitchFamily="18" charset="0"/>
                <a:cs typeface="Times New Roman" pitchFamily="18" charset="0"/>
              </a:rPr>
              <a:t>Yet among upstream riparian, Ethiopia’s water development plans pose the </a:t>
            </a:r>
            <a:r>
              <a:rPr lang="en-US" sz="2600" u="sng" dirty="0" smtClean="0">
                <a:latin typeface="Times New Roman" pitchFamily="18" charset="0"/>
                <a:cs typeface="Times New Roman" pitchFamily="18" charset="0"/>
              </a:rPr>
              <a:t>most serious threat</a:t>
            </a:r>
            <a:r>
              <a:rPr lang="en-US" sz="2600" dirty="0" smtClean="0">
                <a:latin typeface="Times New Roman" pitchFamily="18" charset="0"/>
                <a:cs typeface="Times New Roman" pitchFamily="18" charset="0"/>
              </a:rPr>
              <a:t> to Egypt’s water supply.  </a:t>
            </a:r>
            <a:endParaRPr lang="en-US" sz="2600" dirty="0">
              <a:latin typeface="Times New Roman" pitchFamily="18" charset="0"/>
              <a:cs typeface="Times New Roman" pitchFamily="18" charset="0"/>
            </a:endParaRPr>
          </a:p>
        </p:txBody>
      </p:sp>
      <p:sp>
        <p:nvSpPr>
          <p:cNvPr id="2" name="Title 1"/>
          <p:cNvSpPr>
            <a:spLocks noGrp="1"/>
          </p:cNvSpPr>
          <p:nvPr>
            <p:ph type="title"/>
          </p:nvPr>
        </p:nvSpPr>
        <p:spPr>
          <a:xfrm>
            <a:off x="152400" y="304800"/>
            <a:ext cx="8763000" cy="457200"/>
          </a:xfrm>
        </p:spPr>
        <p:txBody>
          <a:bodyPr>
            <a:noAutofit/>
          </a:bodyPr>
          <a:lstStyle/>
          <a:p>
            <a:r>
              <a:rPr lang="en-US" sz="3200" dirty="0" err="1" smtClean="0"/>
              <a:t>Cont’ed</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86800" cy="5715000"/>
          </a:xfrm>
        </p:spPr>
        <p:txBody>
          <a:bodyPr>
            <a:normAutofit/>
          </a:bodyPr>
          <a:lstStyle/>
          <a:p>
            <a:pPr algn="just"/>
            <a:r>
              <a:rPr lang="en-US" sz="3000" dirty="0" smtClean="0">
                <a:latin typeface="Times New Roman" pitchFamily="18" charset="0"/>
                <a:cs typeface="Times New Roman" pitchFamily="18" charset="0"/>
              </a:rPr>
              <a:t>Indeed, Ethiopia has a vast potential for irrigation, since the farmland currently irrigated is </a:t>
            </a:r>
            <a:r>
              <a:rPr lang="en-US" sz="3000" b="1" dirty="0" smtClean="0">
                <a:latin typeface="Times New Roman" pitchFamily="18" charset="0"/>
                <a:cs typeface="Times New Roman" pitchFamily="18" charset="0"/>
              </a:rPr>
              <a:t>extremely limited</a:t>
            </a:r>
            <a:r>
              <a:rPr lang="en-US" sz="3000" dirty="0" smtClean="0">
                <a:latin typeface="Times New Roman" pitchFamily="18" charset="0"/>
                <a:cs typeface="Times New Roman" pitchFamily="18" charset="0"/>
              </a:rPr>
              <a:t>. So far, the country has only been able to irrigate </a:t>
            </a:r>
            <a:r>
              <a:rPr lang="en-US" sz="3000" b="1" dirty="0" smtClean="0">
                <a:solidFill>
                  <a:srgbClr val="FF0000"/>
                </a:solidFill>
                <a:latin typeface="Times New Roman" pitchFamily="18" charset="0"/>
                <a:cs typeface="Times New Roman" pitchFamily="18" charset="0"/>
              </a:rPr>
              <a:t>190,000 ha</a:t>
            </a:r>
            <a:r>
              <a:rPr lang="en-US" sz="3000" dirty="0" smtClean="0">
                <a:latin typeface="Times New Roman" pitchFamily="18" charset="0"/>
                <a:cs typeface="Times New Roman" pitchFamily="18" charset="0"/>
              </a:rPr>
              <a:t>. of land, but estimates show that up to </a:t>
            </a:r>
            <a:r>
              <a:rPr lang="en-US" sz="3000" b="1" dirty="0" smtClean="0">
                <a:solidFill>
                  <a:srgbClr val="FF0000"/>
                </a:solidFill>
                <a:latin typeface="Times New Roman" pitchFamily="18" charset="0"/>
                <a:cs typeface="Times New Roman" pitchFamily="18" charset="0"/>
              </a:rPr>
              <a:t>3,637,000 ha.</a:t>
            </a:r>
            <a:r>
              <a:rPr lang="en-US" sz="3000" dirty="0" smtClean="0">
                <a:latin typeface="Times New Roman" pitchFamily="18" charset="0"/>
                <a:cs typeface="Times New Roman" pitchFamily="18" charset="0"/>
              </a:rPr>
              <a:t> are suitable for irrigation.</a:t>
            </a:r>
          </a:p>
          <a:p>
            <a:pPr algn="just"/>
            <a:r>
              <a:rPr lang="en-US" sz="3000" dirty="0" smtClean="0">
                <a:latin typeface="Times New Roman" pitchFamily="18" charset="0"/>
                <a:cs typeface="Times New Roman" pitchFamily="18" charset="0"/>
              </a:rPr>
              <a:t> Of the </a:t>
            </a:r>
            <a:r>
              <a:rPr lang="en-US" sz="3000" b="1" dirty="0" smtClean="0">
                <a:solidFill>
                  <a:srgbClr val="2007B9"/>
                </a:solidFill>
                <a:latin typeface="Times New Roman" pitchFamily="18" charset="0"/>
                <a:cs typeface="Times New Roman" pitchFamily="18" charset="0"/>
              </a:rPr>
              <a:t>123 BCM </a:t>
            </a:r>
            <a:r>
              <a:rPr lang="en-US" sz="3000" dirty="0" smtClean="0">
                <a:latin typeface="Times New Roman" pitchFamily="18" charset="0"/>
                <a:cs typeface="Times New Roman" pitchFamily="18" charset="0"/>
              </a:rPr>
              <a:t>of </a:t>
            </a:r>
            <a:r>
              <a:rPr lang="en-US" sz="3000" i="1" dirty="0" smtClean="0">
                <a:latin typeface="Times New Roman" pitchFamily="18" charset="0"/>
                <a:cs typeface="Times New Roman" pitchFamily="18" charset="0"/>
              </a:rPr>
              <a:t>renewable</a:t>
            </a:r>
            <a:r>
              <a:rPr lang="en-US" sz="3000" dirty="0" smtClean="0">
                <a:latin typeface="Times New Roman" pitchFamily="18" charset="0"/>
                <a:cs typeface="Times New Roman" pitchFamily="18" charset="0"/>
              </a:rPr>
              <a:t> fresh water that originate in the Ethiopian highlands, </a:t>
            </a:r>
            <a:r>
              <a:rPr lang="en-US" sz="3000" b="1" dirty="0" smtClean="0">
                <a:solidFill>
                  <a:srgbClr val="FF0000"/>
                </a:solidFill>
                <a:latin typeface="Times New Roman" pitchFamily="18" charset="0"/>
                <a:cs typeface="Times New Roman" pitchFamily="18" charset="0"/>
              </a:rPr>
              <a:t>only 3%</a:t>
            </a:r>
            <a:r>
              <a:rPr lang="en-US" sz="3000" dirty="0" smtClean="0">
                <a:latin typeface="Times New Roman" pitchFamily="18" charset="0"/>
                <a:cs typeface="Times New Roman" pitchFamily="18" charset="0"/>
              </a:rPr>
              <a:t> remains in the country, whereas the rest are lost flows to the lowlands in neighboring countries(mostly to the Nile). </a:t>
            </a:r>
          </a:p>
        </p:txBody>
      </p:sp>
      <p:sp>
        <p:nvSpPr>
          <p:cNvPr id="2" name="Title 1"/>
          <p:cNvSpPr>
            <a:spLocks noGrp="1"/>
          </p:cNvSpPr>
          <p:nvPr>
            <p:ph type="title"/>
          </p:nvPr>
        </p:nvSpPr>
        <p:spPr>
          <a:xfrm>
            <a:off x="304800" y="304800"/>
            <a:ext cx="8610600" cy="457200"/>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914400"/>
            <a:ext cx="8839200" cy="5562600"/>
          </a:xfrm>
        </p:spPr>
        <p:txBody>
          <a:bodyPr/>
          <a:lstStyle/>
          <a:p>
            <a:pPr algn="just"/>
            <a:r>
              <a:rPr lang="en-US" sz="3200" dirty="0" smtClean="0">
                <a:latin typeface="Times New Roman" pitchFamily="18" charset="0"/>
                <a:cs typeface="Times New Roman" pitchFamily="18" charset="0"/>
              </a:rPr>
              <a:t>Recently, however, Ethiopia has </a:t>
            </a:r>
            <a:r>
              <a:rPr lang="en-US" sz="3200" u="sng" dirty="0" smtClean="0">
                <a:latin typeface="Times New Roman" pitchFamily="18" charset="0"/>
                <a:cs typeface="Times New Roman" pitchFamily="18" charset="0"/>
              </a:rPr>
              <a:t>confirmed</a:t>
            </a:r>
            <a:r>
              <a:rPr lang="en-US" sz="3200" dirty="0" smtClean="0">
                <a:latin typeface="Times New Roman" pitchFamily="18" charset="0"/>
                <a:cs typeface="Times New Roman" pitchFamily="18" charset="0"/>
              </a:rPr>
              <a:t> its commitment to harness its </a:t>
            </a:r>
            <a:r>
              <a:rPr lang="en-US" sz="3200" u="sng" dirty="0" smtClean="0">
                <a:latin typeface="Times New Roman" pitchFamily="18" charset="0"/>
                <a:cs typeface="Times New Roman" pitchFamily="18" charset="0"/>
              </a:rPr>
              <a:t>water </a:t>
            </a:r>
            <a:r>
              <a:rPr lang="en-US" sz="3200" u="sng" dirty="0" smtClean="0">
                <a:latin typeface="Times New Roman" pitchFamily="18" charset="0"/>
                <a:cs typeface="Times New Roman" pitchFamily="18" charset="0"/>
              </a:rPr>
              <a:t>potential on its own finance </a:t>
            </a:r>
            <a:r>
              <a:rPr lang="en-US" sz="3200" u="sng" dirty="0" smtClean="0">
                <a:latin typeface="Times New Roman" pitchFamily="18" charset="0"/>
                <a:cs typeface="Times New Roman" pitchFamily="18" charset="0"/>
              </a:rPr>
              <a:t>more effectively</a:t>
            </a:r>
            <a:r>
              <a:rPr lang="en-US" sz="3200" u="sng" dirty="0" smtClean="0">
                <a:latin typeface="Times New Roman" pitchFamily="18" charset="0"/>
                <a:cs typeface="Times New Roman" pitchFamily="18" charset="0"/>
              </a:rPr>
              <a:t>.</a:t>
            </a:r>
          </a:p>
          <a:p>
            <a:pPr algn="just">
              <a:buNone/>
            </a:pPr>
            <a:r>
              <a:rPr lang="en-US" sz="3200" dirty="0" smtClean="0">
                <a:latin typeface="Times New Roman" pitchFamily="18" charset="0"/>
                <a:cs typeface="Times New Roman" pitchFamily="18" charset="0"/>
              </a:rPr>
              <a:t>  </a:t>
            </a:r>
            <a:r>
              <a:rPr lang="en-US" dirty="0" smtClean="0"/>
              <a:t>For </a:t>
            </a:r>
            <a:r>
              <a:rPr lang="en-US" dirty="0" smtClean="0"/>
              <a:t>example:</a:t>
            </a:r>
          </a:p>
          <a:p>
            <a:pPr algn="just"/>
            <a:r>
              <a:rPr lang="en-US" dirty="0" err="1" smtClean="0"/>
              <a:t>Tekeze</a:t>
            </a:r>
            <a:r>
              <a:rPr lang="en-US" dirty="0" smtClean="0"/>
              <a:t> Dam(9.3BMC)-300 MWP</a:t>
            </a:r>
            <a:endParaRPr lang="en-US" dirty="0" smtClean="0"/>
          </a:p>
          <a:p>
            <a:pPr algn="just"/>
            <a:r>
              <a:rPr lang="en-US" dirty="0" err="1" smtClean="0"/>
              <a:t>Tana</a:t>
            </a:r>
            <a:r>
              <a:rPr lang="en-US" dirty="0" smtClean="0"/>
              <a:t>  </a:t>
            </a:r>
            <a:r>
              <a:rPr lang="en-US" dirty="0" err="1" smtClean="0"/>
              <a:t>Beles</a:t>
            </a:r>
            <a:r>
              <a:rPr lang="en-US" dirty="0" smtClean="0"/>
              <a:t> Dam Project= 460 MWP + 120 thousand ha for irrigation.</a:t>
            </a:r>
            <a:endParaRPr lang="en-US" dirty="0" smtClean="0"/>
          </a:p>
          <a:p>
            <a:pPr algn="just"/>
            <a:r>
              <a:rPr lang="en-US" dirty="0" smtClean="0"/>
              <a:t>Renaissance </a:t>
            </a:r>
            <a:r>
              <a:rPr lang="en-US" dirty="0" smtClean="0"/>
              <a:t>Dam, on Blue Nile </a:t>
            </a:r>
            <a:r>
              <a:rPr lang="en-US" dirty="0" smtClean="0"/>
              <a:t>R</a:t>
            </a:r>
            <a:r>
              <a:rPr lang="en-US" dirty="0" smtClean="0"/>
              <a:t>iver(63BMC) =5,250 MWP. </a:t>
            </a:r>
            <a:endParaRPr lang="en-US" dirty="0" smtClean="0"/>
          </a:p>
          <a:p>
            <a:pPr algn="just"/>
            <a:endParaRPr lang="en-US" dirty="0" smtClean="0"/>
          </a:p>
          <a:p>
            <a:pPr algn="just">
              <a:buNone/>
            </a:pPr>
            <a:endParaRPr lang="en-US" dirty="0" smtClean="0"/>
          </a:p>
          <a:p>
            <a:pPr algn="just"/>
            <a:endParaRPr lang="en-US" dirty="0"/>
          </a:p>
        </p:txBody>
      </p:sp>
      <p:sp>
        <p:nvSpPr>
          <p:cNvPr id="2" name="Title 1"/>
          <p:cNvSpPr>
            <a:spLocks noGrp="1"/>
          </p:cNvSpPr>
          <p:nvPr>
            <p:ph type="title"/>
          </p:nvPr>
        </p:nvSpPr>
        <p:spPr>
          <a:xfrm>
            <a:off x="228600" y="274638"/>
            <a:ext cx="8686800" cy="411162"/>
          </a:xfrm>
        </p:spPr>
        <p:txBody>
          <a:bodyPr>
            <a:noAutofit/>
          </a:bodyPr>
          <a:lstStyle/>
          <a:p>
            <a:r>
              <a:rPr lang="en-US" sz="3200" dirty="0" err="1" smtClean="0"/>
              <a:t>Cont,d</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143000"/>
            <a:ext cx="8686800" cy="5562600"/>
          </a:xfrm>
        </p:spPr>
        <p:txBody>
          <a:bodyPr>
            <a:normAutofit lnSpcReduction="10000"/>
          </a:bodyPr>
          <a:lstStyle/>
          <a:p>
            <a:pPr algn="just"/>
            <a:r>
              <a:rPr lang="en-US" sz="2800" dirty="0" smtClean="0">
                <a:latin typeface="Times New Roman" pitchFamily="18" charset="0"/>
                <a:cs typeface="Times New Roman" pitchFamily="18" charset="0"/>
              </a:rPr>
              <a:t>From early time in history, there is always a fear and a sense of insecurity on the part of the downstream countries of the Nile that the upstream countries may go ahead with their intended water utilization plans.</a:t>
            </a:r>
          </a:p>
          <a:p>
            <a:pPr algn="just"/>
            <a:r>
              <a:rPr lang="en-US" sz="2800" dirty="0" smtClean="0">
                <a:latin typeface="Times New Roman" pitchFamily="18" charset="0"/>
                <a:cs typeface="Times New Roman" pitchFamily="18" charset="0"/>
              </a:rPr>
              <a:t>“Egypt’s foreign policy has to a significant degree be shaped by the</a:t>
            </a:r>
            <a:r>
              <a:rPr lang="en-US" sz="2800" b="1" dirty="0" smtClean="0">
                <a:latin typeface="Times New Roman" pitchFamily="18" charset="0"/>
                <a:cs typeface="Times New Roman" pitchFamily="18" charset="0"/>
              </a:rPr>
              <a:t> hydro politics</a:t>
            </a:r>
            <a:r>
              <a:rPr lang="en-US" sz="2800" dirty="0" smtClean="0">
                <a:latin typeface="Times New Roman" pitchFamily="18" charset="0"/>
                <a:cs typeface="Times New Roman" pitchFamily="18" charset="0"/>
              </a:rPr>
              <a:t> of the Nile in general and Blue Nile in particular” (Daniel, 2001). </a:t>
            </a:r>
          </a:p>
          <a:p>
            <a:pPr algn="just"/>
            <a:r>
              <a:rPr lang="en-US" sz="2800" dirty="0" smtClean="0">
                <a:latin typeface="Times New Roman" pitchFamily="18" charset="0"/>
                <a:cs typeface="Times New Roman" pitchFamily="18" charset="0"/>
              </a:rPr>
              <a:t>It is predicated upon the premise that Egypt should be strong enough either to dominate Ethiopia, or to create the conditions to prevent the latter from building the dams on the Blue Nile. This indicates Egyptian intention to </a:t>
            </a:r>
            <a:r>
              <a:rPr lang="en-US" sz="2800" b="1" dirty="0" smtClean="0">
                <a:solidFill>
                  <a:srgbClr val="FF0000"/>
                </a:solidFill>
                <a:latin typeface="Times New Roman" pitchFamily="18" charset="0"/>
                <a:cs typeface="Times New Roman" pitchFamily="18" charset="0"/>
              </a:rPr>
              <a:t>dominate</a:t>
            </a:r>
            <a:r>
              <a:rPr lang="en-US" sz="2800" dirty="0" smtClean="0">
                <a:latin typeface="Times New Roman" pitchFamily="18" charset="0"/>
                <a:cs typeface="Times New Roman" pitchFamily="18" charset="0"/>
              </a:rPr>
              <a:t> or </a:t>
            </a:r>
            <a:r>
              <a:rPr lang="en-US" sz="2800" b="1" dirty="0" smtClean="0">
                <a:solidFill>
                  <a:srgbClr val="FF0000"/>
                </a:solidFill>
                <a:latin typeface="Times New Roman" pitchFamily="18" charset="0"/>
                <a:cs typeface="Times New Roman" pitchFamily="18" charset="0"/>
              </a:rPr>
              <a:t>destabilize</a:t>
            </a:r>
            <a:r>
              <a:rPr lang="en-US" sz="2800" dirty="0" smtClean="0">
                <a:latin typeface="Times New Roman" pitchFamily="18" charset="0"/>
                <a:cs typeface="Times New Roman" pitchFamily="18" charset="0"/>
              </a:rPr>
              <a:t> the upper riparian states of the Nile particularly, Ethiopia. </a:t>
            </a:r>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304800" y="274638"/>
            <a:ext cx="8610600" cy="944562"/>
          </a:xfrm>
        </p:spPr>
        <p:txBody>
          <a:bodyPr>
            <a:normAutofit fontScale="90000"/>
          </a:bodyPr>
          <a:lstStyle/>
          <a:p>
            <a:r>
              <a:rPr lang="en-US" sz="3100" b="1" dirty="0" smtClean="0"/>
              <a:t/>
            </a:r>
            <a:br>
              <a:rPr lang="en-US" sz="3100" b="1" dirty="0" smtClean="0"/>
            </a:br>
            <a:r>
              <a:rPr lang="en-US" sz="3100" b="1" dirty="0" smtClean="0"/>
              <a:t>5.  Military Gesturing/Posturing in the Nile River  </a:t>
            </a:r>
            <a:br>
              <a:rPr lang="en-US" sz="3100" b="1" dirty="0" smtClean="0"/>
            </a:br>
            <a:r>
              <a:rPr lang="en-US" sz="3100" dirty="0" smtClean="0"/>
              <a:t>    </a:t>
            </a:r>
            <a:r>
              <a:rPr lang="en-US" sz="3100" b="1" dirty="0" smtClean="0"/>
              <a:t> Basin</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62000"/>
            <a:ext cx="8686800" cy="5867400"/>
          </a:xfrm>
        </p:spPr>
        <p:txBody>
          <a:bodyPr>
            <a:normAutofit fontScale="92500" lnSpcReduction="10000"/>
          </a:bodyPr>
          <a:lstStyle/>
          <a:p>
            <a:pPr algn="just"/>
            <a:r>
              <a:rPr lang="en-US" sz="2800" dirty="0" smtClean="0">
                <a:latin typeface="Times New Roman" pitchFamily="18" charset="0"/>
                <a:cs typeface="Times New Roman" pitchFamily="18" charset="0"/>
              </a:rPr>
              <a:t>For example, in </a:t>
            </a:r>
            <a:r>
              <a:rPr lang="en-US" sz="2800" b="1" dirty="0" smtClean="0">
                <a:latin typeface="Times New Roman" pitchFamily="18" charset="0"/>
                <a:cs typeface="Times New Roman" pitchFamily="18" charset="0"/>
              </a:rPr>
              <a:t>1978</a:t>
            </a:r>
            <a:r>
              <a:rPr lang="en-US" sz="2800" dirty="0" smtClean="0">
                <a:latin typeface="Times New Roman" pitchFamily="18" charset="0"/>
                <a:cs typeface="Times New Roman" pitchFamily="18" charset="0"/>
              </a:rPr>
              <a:t>, when Ethiopian Engineers and Economists started to carry out irrigation feasibility in the </a:t>
            </a:r>
            <a:r>
              <a:rPr lang="en-US" sz="2800" b="1" dirty="0" smtClean="0">
                <a:latin typeface="Times New Roman" pitchFamily="18" charset="0"/>
                <a:cs typeface="Times New Roman" pitchFamily="18" charset="0"/>
              </a:rPr>
              <a:t>Lake </a:t>
            </a:r>
            <a:r>
              <a:rPr lang="en-US" sz="2800" b="1" dirty="0" err="1" smtClean="0">
                <a:latin typeface="Times New Roman" pitchFamily="18" charset="0"/>
                <a:cs typeface="Times New Roman" pitchFamily="18" charset="0"/>
              </a:rPr>
              <a:t>Tana</a:t>
            </a:r>
            <a:r>
              <a:rPr lang="en-US" sz="2800" b="1" dirty="0" smtClean="0">
                <a:latin typeface="Times New Roman" pitchFamily="18" charset="0"/>
                <a:cs typeface="Times New Roman" pitchFamily="18" charset="0"/>
              </a:rPr>
              <a:t> area</a:t>
            </a:r>
            <a:r>
              <a:rPr lang="en-US" sz="2800" dirty="0" smtClean="0">
                <a:latin typeface="Times New Roman" pitchFamily="18" charset="0"/>
                <a:cs typeface="Times New Roman" pitchFamily="18" charset="0"/>
              </a:rPr>
              <a:t>, the late president of Egypt </a:t>
            </a:r>
            <a:r>
              <a:rPr lang="en-US" sz="2800" b="1" dirty="0" smtClean="0">
                <a:latin typeface="Times New Roman" pitchFamily="18" charset="0"/>
                <a:cs typeface="Times New Roman" pitchFamily="18" charset="0"/>
              </a:rPr>
              <a:t>Anwar Sadat</a:t>
            </a:r>
            <a:r>
              <a:rPr lang="en-US" sz="2800" dirty="0" smtClean="0">
                <a:latin typeface="Times New Roman" pitchFamily="18" charset="0"/>
                <a:cs typeface="Times New Roman" pitchFamily="18" charset="0"/>
              </a:rPr>
              <a:t> declared that, any action that would endanger the water of the Blue Nile will be faced with a firm reaction on the part of Egypt, even if that action should lead to </a:t>
            </a:r>
            <a:r>
              <a:rPr lang="en-US" sz="2800" b="1" dirty="0" smtClean="0">
                <a:solidFill>
                  <a:srgbClr val="FF0000"/>
                </a:solidFill>
                <a:latin typeface="Times New Roman" pitchFamily="18" charset="0"/>
                <a:cs typeface="Times New Roman" pitchFamily="18" charset="0"/>
              </a:rPr>
              <a:t>war</a:t>
            </a:r>
            <a:r>
              <a:rPr lang="en-US" sz="2800" dirty="0" smtClean="0">
                <a:latin typeface="Times New Roman" pitchFamily="18" charset="0"/>
                <a:cs typeface="Times New Roman" pitchFamily="18" charset="0"/>
              </a:rPr>
              <a:t>. </a:t>
            </a:r>
          </a:p>
          <a:p>
            <a:pPr algn="just"/>
            <a:r>
              <a:rPr lang="en-US" sz="3000" dirty="0" smtClean="0">
                <a:latin typeface="Times New Roman" pitchFamily="18" charset="0"/>
                <a:cs typeface="Times New Roman" pitchFamily="18" charset="0"/>
              </a:rPr>
              <a:t>This </a:t>
            </a:r>
            <a:r>
              <a:rPr lang="en-US" sz="3000" b="1" dirty="0" smtClean="0">
                <a:solidFill>
                  <a:srgbClr val="FF0000"/>
                </a:solidFill>
                <a:latin typeface="Times New Roman" pitchFamily="18" charset="0"/>
                <a:cs typeface="Times New Roman" pitchFamily="18" charset="0"/>
              </a:rPr>
              <a:t>militaristic behavior</a:t>
            </a:r>
            <a:r>
              <a:rPr lang="en-US" sz="3000" dirty="0" smtClean="0">
                <a:latin typeface="Times New Roman" pitchFamily="18" charset="0"/>
                <a:cs typeface="Times New Roman" pitchFamily="18" charset="0"/>
              </a:rPr>
              <a:t> of the consecutive Egyptian leaders has also been observed in the legal negotiations under the </a:t>
            </a:r>
            <a:r>
              <a:rPr lang="en-US" sz="3000" u="sng" dirty="0" smtClean="0">
                <a:latin typeface="Times New Roman" pitchFamily="18" charset="0"/>
                <a:cs typeface="Times New Roman" pitchFamily="18" charset="0"/>
              </a:rPr>
              <a:t>Panel of Experts</a:t>
            </a:r>
            <a:r>
              <a:rPr lang="en-US" sz="3000" dirty="0" smtClean="0">
                <a:latin typeface="Times New Roman" pitchFamily="18" charset="0"/>
                <a:cs typeface="Times New Roman" pitchFamily="18" charset="0"/>
              </a:rPr>
              <a:t> (POE).</a:t>
            </a:r>
          </a:p>
          <a:p>
            <a:pPr algn="just"/>
            <a:r>
              <a:rPr lang="en-US" sz="3000" dirty="0" smtClean="0">
                <a:latin typeface="Times New Roman" pitchFamily="18" charset="0"/>
                <a:cs typeface="Times New Roman" pitchFamily="18" charset="0"/>
              </a:rPr>
              <a:t> For example, according to Elsa </a:t>
            </a:r>
            <a:r>
              <a:rPr lang="en-US" sz="3000" dirty="0" err="1" smtClean="0">
                <a:latin typeface="Times New Roman" pitchFamily="18" charset="0"/>
                <a:cs typeface="Times New Roman" pitchFamily="18" charset="0"/>
              </a:rPr>
              <a:t>Cascao</a:t>
            </a:r>
            <a:r>
              <a:rPr lang="en-US" sz="3000" dirty="0" smtClean="0">
                <a:latin typeface="Times New Roman" pitchFamily="18" charset="0"/>
                <a:cs typeface="Times New Roman" pitchFamily="18" charset="0"/>
              </a:rPr>
              <a:t> “The long negotiations for a new Cooperative Framework Agreement in the Nile River Basin evidence </a:t>
            </a:r>
            <a:r>
              <a:rPr lang="en-US" sz="3000" b="1" dirty="0" smtClean="0">
                <a:solidFill>
                  <a:srgbClr val="2007B9"/>
                </a:solidFill>
                <a:latin typeface="Times New Roman" pitchFamily="18" charset="0"/>
                <a:cs typeface="Times New Roman" pitchFamily="18" charset="0"/>
              </a:rPr>
              <a:t>a </a:t>
            </a:r>
            <a:r>
              <a:rPr lang="en-US" sz="3000" b="1" i="1" dirty="0" smtClean="0">
                <a:solidFill>
                  <a:srgbClr val="2007B9"/>
                </a:solidFill>
                <a:latin typeface="Times New Roman" pitchFamily="18" charset="0"/>
                <a:cs typeface="Times New Roman" pitchFamily="18" charset="0"/>
              </a:rPr>
              <a:t>rapport de forces</a:t>
            </a:r>
            <a:r>
              <a:rPr lang="en-US" sz="3000" dirty="0" smtClean="0">
                <a:latin typeface="Times New Roman" pitchFamily="18" charset="0"/>
                <a:cs typeface="Times New Roman" pitchFamily="18" charset="0"/>
              </a:rPr>
              <a:t> characterized by both </a:t>
            </a:r>
            <a:r>
              <a:rPr lang="en-US" sz="3000" u="sng" dirty="0" smtClean="0">
                <a:latin typeface="Times New Roman" pitchFamily="18" charset="0"/>
                <a:cs typeface="Times New Roman" pitchFamily="18" charset="0"/>
              </a:rPr>
              <a:t>hegemonic</a:t>
            </a:r>
            <a:r>
              <a:rPr lang="en-US" sz="3000" dirty="0" smtClean="0">
                <a:latin typeface="Times New Roman" pitchFamily="18" charset="0"/>
                <a:cs typeface="Times New Roman" pitchFamily="18" charset="0"/>
              </a:rPr>
              <a:t> and </a:t>
            </a:r>
            <a:r>
              <a:rPr lang="en-US" sz="3000" u="sng" dirty="0" smtClean="0">
                <a:latin typeface="Times New Roman" pitchFamily="18" charset="0"/>
                <a:cs typeface="Times New Roman" pitchFamily="18" charset="0"/>
              </a:rPr>
              <a:t>counter-hegemonic</a:t>
            </a:r>
            <a:r>
              <a:rPr lang="en-US" sz="3000" dirty="0" smtClean="0">
                <a:latin typeface="Times New Roman" pitchFamily="18" charset="0"/>
                <a:cs typeface="Times New Roman" pitchFamily="18" charset="0"/>
              </a:rPr>
              <a:t> forces” (</a:t>
            </a:r>
            <a:r>
              <a:rPr lang="en-US" sz="3000" dirty="0" err="1" smtClean="0">
                <a:latin typeface="Times New Roman" pitchFamily="18" charset="0"/>
                <a:cs typeface="Times New Roman" pitchFamily="18" charset="0"/>
              </a:rPr>
              <a:t>Cascao</a:t>
            </a:r>
            <a:r>
              <a:rPr lang="en-US" sz="3000" dirty="0" smtClean="0">
                <a:latin typeface="Times New Roman" pitchFamily="18" charset="0"/>
                <a:cs typeface="Times New Roman" pitchFamily="18" charset="0"/>
              </a:rPr>
              <a:t>, 2008).</a:t>
            </a:r>
          </a:p>
          <a:p>
            <a:pPr algn="just"/>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228600" y="228600"/>
            <a:ext cx="8686800" cy="457200"/>
          </a:xfrm>
        </p:spPr>
        <p:txBody>
          <a:bodyPr>
            <a:noAutofit/>
          </a:bodyPr>
          <a:lstStyle/>
          <a:p>
            <a:r>
              <a:rPr lang="en-US" sz="3200" dirty="0" err="1" smtClean="0">
                <a:latin typeface="Times New Roman" pitchFamily="18" charset="0"/>
                <a:cs typeface="Times New Roman" pitchFamily="18" charset="0"/>
              </a:rPr>
              <a:t>Cont’ed</a:t>
            </a:r>
            <a:r>
              <a:rPr lang="en-US" sz="3200" dirty="0" smtClean="0">
                <a:latin typeface="Times New Roman" pitchFamily="18" charset="0"/>
                <a:cs typeface="Times New Roman" pitchFamily="18" charset="0"/>
              </a:rPr>
              <a:t>….</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86800" cy="5791200"/>
          </a:xfrm>
        </p:spPr>
        <p:txBody>
          <a:bodyPr>
            <a:normAutofit/>
          </a:bodyPr>
          <a:lstStyle/>
          <a:p>
            <a:pPr algn="just"/>
            <a:r>
              <a:rPr lang="en-US" sz="2800" dirty="0" smtClean="0">
                <a:latin typeface="Times New Roman" pitchFamily="18" charset="0"/>
                <a:cs typeface="Times New Roman" pitchFamily="18" charset="0"/>
              </a:rPr>
              <a:t>The Nile River Basin region is well characterized by intense </a:t>
            </a:r>
            <a:r>
              <a:rPr lang="en-US" sz="2800" b="1" dirty="0" smtClean="0">
                <a:latin typeface="Times New Roman" pitchFamily="18" charset="0"/>
                <a:cs typeface="Times New Roman" pitchFamily="18" charset="0"/>
              </a:rPr>
              <a:t>intra-state</a:t>
            </a:r>
            <a:r>
              <a:rPr lang="en-US" sz="2800" dirty="0" smtClean="0">
                <a:latin typeface="Times New Roman" pitchFamily="18" charset="0"/>
                <a:cs typeface="Times New Roman" pitchFamily="18" charset="0"/>
              </a:rPr>
              <a:t> and </a:t>
            </a:r>
            <a:r>
              <a:rPr lang="en-US" sz="2800" b="1" dirty="0" smtClean="0">
                <a:latin typeface="Times New Roman" pitchFamily="18" charset="0"/>
                <a:cs typeface="Times New Roman" pitchFamily="18" charset="0"/>
              </a:rPr>
              <a:t>inter-state</a:t>
            </a:r>
            <a:r>
              <a:rPr lang="en-US" sz="2800" dirty="0" smtClean="0">
                <a:latin typeface="Times New Roman" pitchFamily="18" charset="0"/>
                <a:cs typeface="Times New Roman" pitchFamily="18" charset="0"/>
              </a:rPr>
              <a:t> conflicts.</a:t>
            </a:r>
          </a:p>
          <a:p>
            <a:pPr algn="just"/>
            <a:r>
              <a:rPr lang="en-US" sz="2800" dirty="0" smtClean="0">
                <a:latin typeface="Times New Roman" pitchFamily="18" charset="0"/>
                <a:cs typeface="Times New Roman" pitchFamily="18" charset="0"/>
              </a:rPr>
              <a:t>The internal conflict between the Southern Sudan based SPLA and the Government in Khartoum are particularly important to the basin-wide cooperation attempt in the Nile River basin, not least because </a:t>
            </a:r>
            <a:r>
              <a:rPr lang="en-US" sz="2800" b="1" dirty="0" smtClean="0">
                <a:solidFill>
                  <a:srgbClr val="FF0000"/>
                </a:solidFill>
                <a:latin typeface="Times New Roman" pitchFamily="18" charset="0"/>
                <a:cs typeface="Times New Roman" pitchFamily="18" charset="0"/>
              </a:rPr>
              <a:t>60%</a:t>
            </a:r>
            <a:r>
              <a:rPr lang="en-US" sz="2800" dirty="0" smtClean="0">
                <a:latin typeface="Times New Roman" pitchFamily="18" charset="0"/>
                <a:cs typeface="Times New Roman" pitchFamily="18" charset="0"/>
              </a:rPr>
              <a:t> of the river lies within </a:t>
            </a:r>
            <a:r>
              <a:rPr lang="en-US" sz="2800" b="1" dirty="0" smtClean="0">
                <a:latin typeface="Times New Roman" pitchFamily="18" charset="0"/>
                <a:cs typeface="Times New Roman" pitchFamily="18" charset="0"/>
              </a:rPr>
              <a:t>Sudanese boundaries</a:t>
            </a:r>
            <a:r>
              <a:rPr lang="en-US" sz="2800" dirty="0" smtClean="0">
                <a:latin typeface="Times New Roman" pitchFamily="18" charset="0"/>
                <a:cs typeface="Times New Roman" pitchFamily="18" charset="0"/>
              </a:rPr>
              <a:t>. </a:t>
            </a:r>
          </a:p>
          <a:p>
            <a:pPr algn="just"/>
            <a:r>
              <a:rPr lang="en-US" sz="2800" dirty="0" smtClean="0">
                <a:latin typeface="Times New Roman" pitchFamily="18" charset="0"/>
                <a:cs typeface="Times New Roman" pitchFamily="18" charset="0"/>
              </a:rPr>
              <a:t>In addition to the rhetoric and threats of war that the Egyptians have repeatedly and yet consistently put forward against the upper riparian states particularly, Ethiopia they have been observed as leaving no stone unturned to </a:t>
            </a:r>
            <a:r>
              <a:rPr lang="en-US" sz="2800" u="sng" dirty="0" smtClean="0">
                <a:latin typeface="Times New Roman" pitchFamily="18" charset="0"/>
                <a:cs typeface="Times New Roman" pitchFamily="18" charset="0"/>
              </a:rPr>
              <a:t>destabilize</a:t>
            </a:r>
            <a:r>
              <a:rPr lang="en-US" sz="2800" dirty="0" smtClean="0">
                <a:latin typeface="Times New Roman" pitchFamily="18" charset="0"/>
                <a:cs typeface="Times New Roman" pitchFamily="18" charset="0"/>
              </a:rPr>
              <a:t> the horn region and to attack Ethiopia.</a:t>
            </a:r>
          </a:p>
          <a:p>
            <a:endParaRPr lang="en-US" dirty="0"/>
          </a:p>
        </p:txBody>
      </p:sp>
      <p:sp>
        <p:nvSpPr>
          <p:cNvPr id="2" name="Title 1"/>
          <p:cNvSpPr>
            <a:spLocks noGrp="1"/>
          </p:cNvSpPr>
          <p:nvPr>
            <p:ph type="title"/>
          </p:nvPr>
        </p:nvSpPr>
        <p:spPr>
          <a:xfrm>
            <a:off x="304800" y="274638"/>
            <a:ext cx="8610600" cy="487362"/>
          </a:xfrm>
        </p:spPr>
        <p:txBody>
          <a:bodyPr>
            <a:normAutofit fontScale="90000"/>
          </a:bodyPr>
          <a:lstStyle/>
          <a:p>
            <a:r>
              <a:rPr lang="en-US" sz="3100" b="1" dirty="0" smtClean="0">
                <a:latin typeface="Times New Roman" pitchFamily="18" charset="0"/>
                <a:cs typeface="Times New Roman" pitchFamily="18" charset="0"/>
              </a:rPr>
              <a:t/>
            </a:r>
            <a:br>
              <a:rPr lang="en-US" sz="3100" b="1" dirty="0" smtClean="0">
                <a:latin typeface="Times New Roman" pitchFamily="18" charset="0"/>
                <a:cs typeface="Times New Roman" pitchFamily="18" charset="0"/>
              </a:rPr>
            </a:br>
            <a:r>
              <a:rPr lang="en-US" sz="3100" b="1" dirty="0" smtClean="0">
                <a:latin typeface="Times New Roman" pitchFamily="18" charset="0"/>
                <a:cs typeface="Times New Roman" pitchFamily="18" charset="0"/>
              </a:rPr>
              <a:t>6. Conflict and Political Instability in the Region</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19200"/>
            <a:ext cx="8763000" cy="5486400"/>
          </a:xfrm>
        </p:spPr>
        <p:txBody>
          <a:bodyPr/>
          <a:lstStyle/>
          <a:p>
            <a:pPr algn="just"/>
            <a:r>
              <a:rPr lang="en-US" sz="2800" dirty="0" smtClean="0">
                <a:latin typeface="Times New Roman" pitchFamily="18" charset="0"/>
                <a:cs typeface="Times New Roman" pitchFamily="18" charset="0"/>
              </a:rPr>
              <a:t>In order to maintain their interests, international powers always find ways to influence the Nile Basin countries, in turn affecting either confrontation or cooperative relations between countries (</a:t>
            </a:r>
            <a:r>
              <a:rPr lang="en-US" sz="2800" dirty="0" err="1" smtClean="0">
                <a:latin typeface="Times New Roman" pitchFamily="18" charset="0"/>
                <a:cs typeface="Times New Roman" pitchFamily="18" charset="0"/>
              </a:rPr>
              <a:t>Yacob</a:t>
            </a:r>
            <a:r>
              <a:rPr lang="en-US" sz="2800" dirty="0" smtClean="0">
                <a:latin typeface="Times New Roman" pitchFamily="18" charset="0"/>
                <a:cs typeface="Times New Roman" pitchFamily="18" charset="0"/>
              </a:rPr>
              <a:t>, 2007:37).</a:t>
            </a:r>
          </a:p>
          <a:p>
            <a:pPr algn="just"/>
            <a:r>
              <a:rPr lang="en-US" sz="2800" dirty="0" smtClean="0">
                <a:latin typeface="Times New Roman" pitchFamily="18" charset="0"/>
                <a:cs typeface="Times New Roman" pitchFamily="18" charset="0"/>
              </a:rPr>
              <a:t>Of all the Nile Basin counties, Egypt enjoys the best relations with the USA, due to its inextricable involvement in the Middle East peace process particularly after the 1979 Camp David Agreement.</a:t>
            </a:r>
          </a:p>
          <a:p>
            <a:pPr algn="just"/>
            <a:r>
              <a:rPr lang="en-US" sz="2800" dirty="0" smtClean="0">
                <a:latin typeface="Times New Roman" pitchFamily="18" charset="0"/>
                <a:cs typeface="Times New Roman" pitchFamily="18" charset="0"/>
              </a:rPr>
              <a:t> Because of the financial aid from the USA, Egypt is always in the forefront on the Israeli-Arab conflicts(Military expenditure is covered by the USA). </a:t>
            </a:r>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228600" y="274638"/>
            <a:ext cx="8686800" cy="868362"/>
          </a:xfrm>
        </p:spPr>
        <p:txBody>
          <a:bodyPr>
            <a:normAutofit fontScale="90000"/>
          </a:bodyPr>
          <a:lstStyle/>
          <a:p>
            <a:r>
              <a:rPr lang="en-US" sz="3100" b="1" dirty="0" smtClean="0">
                <a:latin typeface="Times New Roman" pitchFamily="18" charset="0"/>
                <a:cs typeface="Times New Roman" pitchFamily="18" charset="0"/>
              </a:rPr>
              <a:t/>
            </a:r>
            <a:br>
              <a:rPr lang="en-US" sz="3100" b="1" dirty="0" smtClean="0">
                <a:latin typeface="Times New Roman" pitchFamily="18" charset="0"/>
                <a:cs typeface="Times New Roman" pitchFamily="18" charset="0"/>
              </a:rPr>
            </a:br>
            <a:r>
              <a:rPr lang="en-US" sz="3100" b="1" dirty="0" smtClean="0">
                <a:latin typeface="Times New Roman" pitchFamily="18" charset="0"/>
                <a:cs typeface="Times New Roman" pitchFamily="18" charset="0"/>
              </a:rPr>
              <a:t>7. The Role play by the Western Powers and International Financial Institutions </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838200"/>
            <a:ext cx="8763000" cy="5867400"/>
          </a:xfrm>
        </p:spPr>
        <p:txBody>
          <a:bodyPr>
            <a:normAutofit/>
          </a:bodyPr>
          <a:lstStyle/>
          <a:p>
            <a:pPr algn="just"/>
            <a:r>
              <a:rPr lang="en-US" sz="2600" dirty="0" smtClean="0">
                <a:latin typeface="Times New Roman" pitchFamily="18" charset="0"/>
                <a:cs typeface="Times New Roman" pitchFamily="18" charset="0"/>
              </a:rPr>
              <a:t>The policies of the International Financial Institutions (IFI) and many other international organizations which are predominantly occupied by the </a:t>
            </a:r>
            <a:r>
              <a:rPr lang="en-US" sz="2600" b="1" dirty="0" smtClean="0">
                <a:latin typeface="Times New Roman" pitchFamily="18" charset="0"/>
                <a:cs typeface="Times New Roman" pitchFamily="18" charset="0"/>
              </a:rPr>
              <a:t>Egyptians</a:t>
            </a:r>
            <a:r>
              <a:rPr lang="en-US" sz="2600" dirty="0" smtClean="0">
                <a:latin typeface="Times New Roman" pitchFamily="18" charset="0"/>
                <a:cs typeface="Times New Roman" pitchFamily="18" charset="0"/>
              </a:rPr>
              <a:t> like the </a:t>
            </a:r>
            <a:r>
              <a:rPr lang="en-US" sz="2600" b="1" dirty="0" smtClean="0">
                <a:latin typeface="Times New Roman" pitchFamily="18" charset="0"/>
                <a:cs typeface="Times New Roman" pitchFamily="18" charset="0"/>
              </a:rPr>
              <a:t>WB</a:t>
            </a:r>
            <a:r>
              <a:rPr lang="en-US" sz="2600" dirty="0" smtClean="0">
                <a:latin typeface="Times New Roman" pitchFamily="18" charset="0"/>
                <a:cs typeface="Times New Roman" pitchFamily="18" charset="0"/>
              </a:rPr>
              <a:t> are </a:t>
            </a:r>
            <a:r>
              <a:rPr lang="en-US" sz="2600" b="1" dirty="0" smtClean="0">
                <a:solidFill>
                  <a:srgbClr val="FF0000"/>
                </a:solidFill>
                <a:latin typeface="Times New Roman" pitchFamily="18" charset="0"/>
                <a:cs typeface="Times New Roman" pitchFamily="18" charset="0"/>
              </a:rPr>
              <a:t>in favor</a:t>
            </a:r>
            <a:r>
              <a:rPr lang="en-US" sz="2600" dirty="0" smtClean="0">
                <a:latin typeface="Times New Roman" pitchFamily="18" charset="0"/>
                <a:cs typeface="Times New Roman" pitchFamily="18" charset="0"/>
              </a:rPr>
              <a:t> of the lower riparian states of the Nile.</a:t>
            </a:r>
          </a:p>
          <a:p>
            <a:pPr algn="just"/>
            <a:r>
              <a:rPr lang="en-US" sz="2600" dirty="0" smtClean="0"/>
              <a:t> </a:t>
            </a:r>
            <a:r>
              <a:rPr lang="en-US" sz="2600" dirty="0" smtClean="0">
                <a:latin typeface="Times New Roman" pitchFamily="18" charset="0"/>
                <a:cs typeface="Times New Roman" pitchFamily="18" charset="0"/>
              </a:rPr>
              <a:t>Egypt, “particularly with the advent of Sadat era and the re-entry into Western Camp in the Cold War began to place its water experts and other senior personnel in key UN agencies, the World Bank, the IMF, the African Development Bank and many other bilateral and multilateral aid agencies”(Waterbury, 2002:90).</a:t>
            </a:r>
          </a:p>
          <a:p>
            <a:pPr algn="just"/>
            <a:r>
              <a:rPr lang="en-US" sz="2600" dirty="0" smtClean="0">
                <a:latin typeface="Times New Roman" pitchFamily="18" charset="0"/>
                <a:cs typeface="Times New Roman" pitchFamily="18" charset="0"/>
              </a:rPr>
              <a:t>The </a:t>
            </a:r>
            <a:r>
              <a:rPr lang="en-US" sz="2600" b="1" dirty="0" smtClean="0">
                <a:solidFill>
                  <a:srgbClr val="2007B9"/>
                </a:solidFill>
                <a:latin typeface="Times New Roman" pitchFamily="18" charset="0"/>
                <a:cs typeface="Times New Roman" pitchFamily="18" charset="0"/>
              </a:rPr>
              <a:t>Operational Policy </a:t>
            </a:r>
            <a:r>
              <a:rPr lang="en-US" sz="2600" dirty="0" smtClean="0">
                <a:latin typeface="Times New Roman" pitchFamily="18" charset="0"/>
                <a:cs typeface="Times New Roman" pitchFamily="18" charset="0"/>
              </a:rPr>
              <a:t>(</a:t>
            </a:r>
            <a:r>
              <a:rPr lang="en-US" sz="2600" b="1" dirty="0" smtClean="0">
                <a:solidFill>
                  <a:srgbClr val="2007B9"/>
                </a:solidFill>
                <a:latin typeface="Times New Roman" pitchFamily="18" charset="0"/>
                <a:cs typeface="Times New Roman" pitchFamily="18" charset="0"/>
              </a:rPr>
              <a:t>OP</a:t>
            </a:r>
            <a:r>
              <a:rPr lang="en-US" sz="2600" dirty="0" smtClean="0">
                <a:latin typeface="Times New Roman" pitchFamily="18" charset="0"/>
                <a:cs typeface="Times New Roman" pitchFamily="18" charset="0"/>
              </a:rPr>
              <a:t>) of the </a:t>
            </a:r>
            <a:r>
              <a:rPr lang="en-US" sz="2600" b="1" dirty="0" smtClean="0">
                <a:latin typeface="Times New Roman" pitchFamily="18" charset="0"/>
                <a:cs typeface="Times New Roman" pitchFamily="18" charset="0"/>
              </a:rPr>
              <a:t>WB</a:t>
            </a:r>
            <a:r>
              <a:rPr lang="en-US" sz="2600" dirty="0" smtClean="0">
                <a:latin typeface="Times New Roman" pitchFamily="18" charset="0"/>
                <a:cs typeface="Times New Roman" pitchFamily="18" charset="0"/>
              </a:rPr>
              <a:t> is formulated </a:t>
            </a:r>
            <a:r>
              <a:rPr lang="en-US" sz="2600" b="1" dirty="0" smtClean="0">
                <a:solidFill>
                  <a:srgbClr val="FF0000"/>
                </a:solidFill>
                <a:latin typeface="Times New Roman" pitchFamily="18" charset="0"/>
                <a:cs typeface="Times New Roman" pitchFamily="18" charset="0"/>
              </a:rPr>
              <a:t>in the interest</a:t>
            </a:r>
            <a:r>
              <a:rPr lang="en-US" sz="2600" dirty="0" smtClean="0">
                <a:latin typeface="Times New Roman" pitchFamily="18" charset="0"/>
                <a:cs typeface="Times New Roman" pitchFamily="18" charset="0"/>
              </a:rPr>
              <a:t> of the </a:t>
            </a:r>
            <a:r>
              <a:rPr lang="en-US" sz="2600" b="1" dirty="0" smtClean="0">
                <a:latin typeface="Times New Roman" pitchFamily="18" charset="0"/>
                <a:cs typeface="Times New Roman" pitchFamily="18" charset="0"/>
              </a:rPr>
              <a:t>lower riparian</a:t>
            </a:r>
            <a:r>
              <a:rPr lang="en-US" sz="2600" dirty="0" smtClean="0">
                <a:latin typeface="Times New Roman" pitchFamily="18" charset="0"/>
                <a:cs typeface="Times New Roman" pitchFamily="18" charset="0"/>
              </a:rPr>
              <a:t> countries, for example </a:t>
            </a:r>
            <a:r>
              <a:rPr lang="en-US" sz="2600" b="1" dirty="0" smtClean="0">
                <a:latin typeface="Times New Roman" pitchFamily="18" charset="0"/>
                <a:cs typeface="Times New Roman" pitchFamily="18" charset="0"/>
              </a:rPr>
              <a:t>Egypt</a:t>
            </a:r>
            <a:r>
              <a:rPr lang="en-US" sz="2600" dirty="0" smtClean="0">
                <a:latin typeface="Times New Roman" pitchFamily="18" charset="0"/>
                <a:cs typeface="Times New Roman" pitchFamily="18" charset="0"/>
              </a:rPr>
              <a:t> and </a:t>
            </a:r>
            <a:r>
              <a:rPr lang="en-US" sz="2600" b="1" dirty="0" smtClean="0">
                <a:latin typeface="Times New Roman" pitchFamily="18" charset="0"/>
                <a:cs typeface="Times New Roman" pitchFamily="18" charset="0"/>
              </a:rPr>
              <a:t>Sudan</a:t>
            </a:r>
            <a:r>
              <a:rPr lang="en-US" sz="2600" dirty="0" smtClean="0">
                <a:latin typeface="Times New Roman" pitchFamily="18" charset="0"/>
                <a:cs typeface="Times New Roman" pitchFamily="18" charset="0"/>
              </a:rPr>
              <a:t> in the Nile River Basin. </a:t>
            </a:r>
          </a:p>
          <a:p>
            <a:pPr algn="just"/>
            <a:endParaRPr lang="en-US" sz="2800" dirty="0" smtClean="0">
              <a:latin typeface="Times New Roman" pitchFamily="18" charset="0"/>
              <a:cs typeface="Times New Roman" pitchFamily="18" charset="0"/>
            </a:endParaRPr>
          </a:p>
          <a:p>
            <a:endParaRPr lang="en-US" dirty="0"/>
          </a:p>
        </p:txBody>
      </p:sp>
      <p:sp>
        <p:nvSpPr>
          <p:cNvPr id="2" name="Title 1"/>
          <p:cNvSpPr>
            <a:spLocks noGrp="1"/>
          </p:cNvSpPr>
          <p:nvPr>
            <p:ph type="title"/>
          </p:nvPr>
        </p:nvSpPr>
        <p:spPr>
          <a:xfrm>
            <a:off x="228600" y="274638"/>
            <a:ext cx="8763000" cy="411162"/>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914400"/>
            <a:ext cx="8763000" cy="5715000"/>
          </a:xfrm>
        </p:spPr>
        <p:txBody>
          <a:bodyPr>
            <a:normAutofit lnSpcReduction="10000"/>
          </a:bodyPr>
          <a:lstStyle/>
          <a:p>
            <a:pPr algn="just"/>
            <a:r>
              <a:rPr lang="en-US" sz="2800" dirty="0" smtClean="0">
                <a:latin typeface="Times New Roman" pitchFamily="18" charset="0"/>
                <a:cs typeface="Times New Roman" pitchFamily="18" charset="0"/>
              </a:rPr>
              <a:t>The WB Operational Policy 7.50 (OP 7.50) illustrates that the WB has a great deal to influence the interest of states within the cross boundary of rivers.</a:t>
            </a:r>
          </a:p>
          <a:p>
            <a:pPr algn="just"/>
            <a:r>
              <a:rPr lang="en-US" sz="2800" dirty="0" smtClean="0">
                <a:latin typeface="Times New Roman" pitchFamily="18" charset="0"/>
                <a:cs typeface="Times New Roman" pitchFamily="18" charset="0"/>
              </a:rPr>
              <a:t>OP 7.50 prohibits WB </a:t>
            </a:r>
            <a:r>
              <a:rPr lang="en-US" sz="2800" b="1" dirty="0" smtClean="0">
                <a:latin typeface="Times New Roman" pitchFamily="18" charset="0"/>
                <a:cs typeface="Times New Roman" pitchFamily="18" charset="0"/>
              </a:rPr>
              <a:t>assistance to water resource development projects of </a:t>
            </a:r>
            <a:r>
              <a:rPr lang="en-US" sz="2800" b="1" u="sng" dirty="0" smtClean="0">
                <a:latin typeface="Times New Roman" pitchFamily="18" charset="0"/>
                <a:cs typeface="Times New Roman" pitchFamily="18" charset="0"/>
              </a:rPr>
              <a:t>upstream countries</a:t>
            </a:r>
            <a:r>
              <a:rPr lang="en-US" sz="2800" dirty="0" smtClean="0">
                <a:latin typeface="Times New Roman" pitchFamily="18" charset="0"/>
                <a:cs typeface="Times New Roman" pitchFamily="18" charset="0"/>
              </a:rPr>
              <a:t> </a:t>
            </a:r>
            <a:r>
              <a:rPr lang="en-US" sz="2800" b="1" dirty="0" smtClean="0">
                <a:solidFill>
                  <a:srgbClr val="FF0000"/>
                </a:solidFill>
                <a:latin typeface="Times New Roman" pitchFamily="18" charset="0"/>
                <a:cs typeface="Times New Roman" pitchFamily="18" charset="0"/>
              </a:rPr>
              <a:t>without </a:t>
            </a:r>
            <a:r>
              <a:rPr lang="en-US" sz="2800" b="1" u="sng" dirty="0" smtClean="0">
                <a:solidFill>
                  <a:srgbClr val="FF0000"/>
                </a:solidFill>
                <a:latin typeface="Times New Roman" pitchFamily="18" charset="0"/>
                <a:cs typeface="Times New Roman" pitchFamily="18" charset="0"/>
              </a:rPr>
              <a:t>downstream</a:t>
            </a:r>
            <a:r>
              <a:rPr lang="en-US" sz="2800" b="1" dirty="0" smtClean="0">
                <a:solidFill>
                  <a:srgbClr val="FF0000"/>
                </a:solidFill>
                <a:latin typeface="Times New Roman" pitchFamily="18" charset="0"/>
                <a:cs typeface="Times New Roman" pitchFamily="18" charset="0"/>
              </a:rPr>
              <a:t> approval</a:t>
            </a:r>
            <a:r>
              <a:rPr lang="en-US" sz="2800" dirty="0" smtClean="0">
                <a:latin typeface="Times New Roman" pitchFamily="18" charset="0"/>
                <a:cs typeface="Times New Roman" pitchFamily="18" charset="0"/>
              </a:rPr>
              <a:t>, which serves to </a:t>
            </a:r>
            <a:r>
              <a:rPr lang="en-US" sz="2800" b="1" dirty="0" smtClean="0">
                <a:solidFill>
                  <a:srgbClr val="2007B9"/>
                </a:solidFill>
                <a:latin typeface="Times New Roman" pitchFamily="18" charset="0"/>
                <a:cs typeface="Times New Roman" pitchFamily="18" charset="0"/>
              </a:rPr>
              <a:t>discourage</a:t>
            </a:r>
            <a:r>
              <a:rPr lang="en-US" sz="2800" dirty="0" smtClean="0">
                <a:latin typeface="Times New Roman" pitchFamily="18" charset="0"/>
                <a:cs typeface="Times New Roman" pitchFamily="18" charset="0"/>
              </a:rPr>
              <a:t> upstream countries participation in collaborative negotiations. </a:t>
            </a:r>
          </a:p>
          <a:p>
            <a:pPr algn="just"/>
            <a:r>
              <a:rPr lang="en-US" sz="2800" dirty="0" smtClean="0">
                <a:latin typeface="Times New Roman" pitchFamily="18" charset="0"/>
                <a:cs typeface="Times New Roman" pitchFamily="18" charset="0"/>
              </a:rPr>
              <a:t>The Bank has consistently maintained its commitment to protect </a:t>
            </a:r>
            <a:r>
              <a:rPr lang="en-US" sz="2800" b="1" i="1" dirty="0" smtClean="0">
                <a:latin typeface="Times New Roman" pitchFamily="18" charset="0"/>
                <a:cs typeface="Times New Roman" pitchFamily="18" charset="0"/>
              </a:rPr>
              <a:t>acquired rights</a:t>
            </a:r>
            <a:r>
              <a:rPr lang="en-US" sz="2800" dirty="0" smtClean="0">
                <a:latin typeface="Times New Roman" pitchFamily="18" charset="0"/>
                <a:cs typeface="Times New Roman" pitchFamily="18" charset="0"/>
              </a:rPr>
              <a:t>, enshrined in its Operational Directive 7.50. The general guideline is that the Bank will fund a project on an international watercourse only if it has been fully explained to the other riparian and their acquiescence/agreement sought. </a:t>
            </a:r>
          </a:p>
          <a:p>
            <a:pPr algn="just"/>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152400" y="274638"/>
            <a:ext cx="8839200" cy="411162"/>
          </a:xfrm>
        </p:spPr>
        <p:txBody>
          <a:bodyPr>
            <a:noAutofit/>
          </a:bodyPr>
          <a:lstStyle/>
          <a:p>
            <a:r>
              <a:rPr lang="en-US" sz="3200" dirty="0" err="1" smtClean="0">
                <a:latin typeface="Times New Roman" pitchFamily="18" charset="0"/>
                <a:cs typeface="Times New Roman" pitchFamily="18" charset="0"/>
              </a:rPr>
              <a:t>Cont’ed</a:t>
            </a:r>
            <a:r>
              <a:rPr lang="en-US" sz="3200" dirty="0" smtClean="0">
                <a:latin typeface="Times New Roman" pitchFamily="18" charset="0"/>
                <a:cs typeface="Times New Roman" pitchFamily="18" charset="0"/>
              </a:rPr>
              <a:t>….</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066800"/>
            <a:ext cx="8763000" cy="5562600"/>
          </a:xfrm>
        </p:spPr>
        <p:txBody>
          <a:bodyPr/>
          <a:lstStyle/>
          <a:p>
            <a:pPr algn="just"/>
            <a:r>
              <a:rPr lang="en-US" sz="2800" dirty="0" smtClean="0">
                <a:latin typeface="Times New Roman" pitchFamily="18" charset="0"/>
                <a:cs typeface="Times New Roman" pitchFamily="18" charset="0"/>
              </a:rPr>
              <a:t>The </a:t>
            </a:r>
            <a:r>
              <a:rPr lang="en-US" sz="2800" u="sng" dirty="0" smtClean="0">
                <a:latin typeface="Times New Roman" pitchFamily="18" charset="0"/>
                <a:cs typeface="Times New Roman" pitchFamily="18" charset="0"/>
              </a:rPr>
              <a:t>legal approach</a:t>
            </a:r>
            <a:r>
              <a:rPr lang="en-US" sz="2800" dirty="0" smtClean="0">
                <a:latin typeface="Times New Roman" pitchFamily="18" charset="0"/>
                <a:cs typeface="Times New Roman" pitchFamily="18" charset="0"/>
              </a:rPr>
              <a:t> of </a:t>
            </a:r>
            <a:r>
              <a:rPr lang="en-US" sz="2800" b="1" dirty="0" smtClean="0">
                <a:latin typeface="Times New Roman" pitchFamily="18" charset="0"/>
                <a:cs typeface="Times New Roman" pitchFamily="18" charset="0"/>
              </a:rPr>
              <a:t>equitable sharing</a:t>
            </a:r>
            <a:r>
              <a:rPr lang="en-US" sz="2800" dirty="0" smtClean="0">
                <a:latin typeface="Times New Roman" pitchFamily="18" charset="0"/>
                <a:cs typeface="Times New Roman" pitchFamily="18" charset="0"/>
              </a:rPr>
              <a:t> and the </a:t>
            </a:r>
            <a:r>
              <a:rPr lang="en-US" sz="2800" u="sng" dirty="0" smtClean="0">
                <a:latin typeface="Times New Roman" pitchFamily="18" charset="0"/>
                <a:cs typeface="Times New Roman" pitchFamily="18" charset="0"/>
              </a:rPr>
              <a:t>environmental approach</a:t>
            </a:r>
            <a:r>
              <a:rPr lang="en-US" sz="2800" dirty="0" smtClean="0">
                <a:latin typeface="Times New Roman" pitchFamily="18" charset="0"/>
                <a:cs typeface="Times New Roman" pitchFamily="18" charset="0"/>
              </a:rPr>
              <a:t> of </a:t>
            </a:r>
            <a:r>
              <a:rPr lang="en-US" sz="2800" b="1" dirty="0" smtClean="0">
                <a:latin typeface="Times New Roman" pitchFamily="18" charset="0"/>
                <a:cs typeface="Times New Roman" pitchFamily="18" charset="0"/>
              </a:rPr>
              <a:t>environmental security</a:t>
            </a:r>
            <a:r>
              <a:rPr lang="en-US" sz="2800" dirty="0" smtClean="0">
                <a:latin typeface="Times New Roman" pitchFamily="18" charset="0"/>
                <a:cs typeface="Times New Roman" pitchFamily="18" charset="0"/>
              </a:rPr>
              <a:t> are the imperatives to bring basin-wide cooperation in the Nile River Basin.</a:t>
            </a:r>
          </a:p>
          <a:p>
            <a:pPr algn="just"/>
            <a:r>
              <a:rPr lang="en-US" sz="2800" dirty="0" smtClean="0">
                <a:latin typeface="Times New Roman" pitchFamily="18" charset="0"/>
                <a:cs typeface="Times New Roman" pitchFamily="18" charset="0"/>
              </a:rPr>
              <a:t>There are basic possible scenarios/opportunities within the Nile River Basin, if implemented can bring </a:t>
            </a:r>
            <a:r>
              <a:rPr lang="en-US" sz="2800" b="1" dirty="0" smtClean="0">
                <a:solidFill>
                  <a:srgbClr val="2007B9"/>
                </a:solidFill>
                <a:latin typeface="Times New Roman" pitchFamily="18" charset="0"/>
                <a:cs typeface="Times New Roman" pitchFamily="18" charset="0"/>
              </a:rPr>
              <a:t>sustainable</a:t>
            </a:r>
            <a:r>
              <a:rPr lang="en-US" sz="2800" dirty="0" smtClean="0">
                <a:latin typeface="Times New Roman" pitchFamily="18" charset="0"/>
                <a:cs typeface="Times New Roman" pitchFamily="18" charset="0"/>
              </a:rPr>
              <a:t> and </a:t>
            </a:r>
            <a:r>
              <a:rPr lang="en-US" sz="2800" b="1" dirty="0" smtClean="0">
                <a:solidFill>
                  <a:srgbClr val="2007B9"/>
                </a:solidFill>
                <a:latin typeface="Times New Roman" pitchFamily="18" charset="0"/>
                <a:cs typeface="Times New Roman" pitchFamily="18" charset="0"/>
              </a:rPr>
              <a:t>basin-wide cooperation</a:t>
            </a:r>
            <a:r>
              <a:rPr lang="en-US" sz="2800" dirty="0" smtClean="0">
                <a:latin typeface="Times New Roman" pitchFamily="18" charset="0"/>
                <a:cs typeface="Times New Roman" pitchFamily="18" charset="0"/>
              </a:rPr>
              <a:t> in the River Basin. </a:t>
            </a:r>
          </a:p>
          <a:p>
            <a:r>
              <a:rPr lang="en-US" sz="2800" dirty="0" smtClean="0">
                <a:latin typeface="Times New Roman" pitchFamily="18" charset="0"/>
                <a:cs typeface="Times New Roman" pitchFamily="18" charset="0"/>
              </a:rPr>
              <a:t>The following could be taken as best  opportunities:-</a:t>
            </a:r>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152400" y="274638"/>
            <a:ext cx="8686800" cy="944562"/>
          </a:xfrm>
        </p:spPr>
        <p:txBody>
          <a:bodyPr>
            <a:normAutofit fontScale="90000"/>
          </a:bodyPr>
          <a:lstStyle/>
          <a:p>
            <a:r>
              <a:rPr lang="en-US" sz="3600" b="1" dirty="0" smtClean="0">
                <a:latin typeface="Times New Roman" pitchFamily="18" charset="0"/>
                <a:cs typeface="Times New Roman" pitchFamily="18" charset="0"/>
              </a:rPr>
              <a:t/>
            </a:r>
            <a:br>
              <a:rPr lang="en-US" sz="3600" b="1" dirty="0" smtClean="0">
                <a:latin typeface="Times New Roman" pitchFamily="18" charset="0"/>
                <a:cs typeface="Times New Roman" pitchFamily="18" charset="0"/>
              </a:rPr>
            </a:br>
            <a:r>
              <a:rPr lang="en-US" sz="3600" b="1" dirty="0" smtClean="0">
                <a:latin typeface="Times New Roman" pitchFamily="18" charset="0"/>
                <a:cs typeface="Times New Roman" pitchFamily="18" charset="0"/>
              </a:rPr>
              <a:t>B. Opportunities of Cooperation</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1066800"/>
            <a:ext cx="8839200" cy="5638800"/>
          </a:xfrm>
        </p:spPr>
        <p:txBody>
          <a:bodyPr/>
          <a:lstStyle/>
          <a:p>
            <a:pPr algn="just"/>
            <a:r>
              <a:rPr lang="en-US" sz="2800" dirty="0" smtClean="0">
                <a:latin typeface="Times New Roman" pitchFamily="18" charset="0"/>
                <a:cs typeface="Times New Roman" pitchFamily="18" charset="0"/>
              </a:rPr>
              <a:t>To bring a </a:t>
            </a:r>
            <a:r>
              <a:rPr lang="en-US" sz="2800" b="1" dirty="0" smtClean="0">
                <a:latin typeface="Times New Roman" pitchFamily="18" charset="0"/>
                <a:cs typeface="Times New Roman" pitchFamily="18" charset="0"/>
              </a:rPr>
              <a:t>basin-wide cooperative mood</a:t>
            </a:r>
            <a:r>
              <a:rPr lang="en-US" sz="2800" dirty="0" smtClean="0">
                <a:latin typeface="Times New Roman" pitchFamily="18" charset="0"/>
                <a:cs typeface="Times New Roman" pitchFamily="18" charset="0"/>
              </a:rPr>
              <a:t> in the Nile River Basin, the historical, hydrological, geopolitical relations and cooperative interests of all the riparian states of the Nile has to be </a:t>
            </a:r>
            <a:r>
              <a:rPr lang="en-US" sz="2800" b="1" dirty="0" smtClean="0">
                <a:latin typeface="Times New Roman" pitchFamily="18" charset="0"/>
                <a:cs typeface="Times New Roman" pitchFamily="18" charset="0"/>
              </a:rPr>
              <a:t>identified</a:t>
            </a:r>
            <a:r>
              <a:rPr lang="en-US" sz="2800" dirty="0" smtClean="0">
                <a:latin typeface="Times New Roman" pitchFamily="18" charset="0"/>
                <a:cs typeface="Times New Roman" pitchFamily="18" charset="0"/>
              </a:rPr>
              <a:t> and </a:t>
            </a:r>
            <a:r>
              <a:rPr lang="en-US" sz="2800" b="1" dirty="0" smtClean="0">
                <a:latin typeface="Times New Roman" pitchFamily="18" charset="0"/>
                <a:cs typeface="Times New Roman" pitchFamily="18" charset="0"/>
              </a:rPr>
              <a:t>considered</a:t>
            </a:r>
            <a:r>
              <a:rPr lang="en-US" sz="2800" dirty="0" smtClean="0">
                <a:latin typeface="Times New Roman" pitchFamily="18" charset="0"/>
                <a:cs typeface="Times New Roman" pitchFamily="18" charset="0"/>
              </a:rPr>
              <a:t>. </a:t>
            </a:r>
          </a:p>
          <a:p>
            <a:pPr algn="just"/>
            <a:r>
              <a:rPr lang="en-US" sz="2800" dirty="0" smtClean="0">
                <a:latin typeface="Times New Roman" pitchFamily="18" charset="0"/>
                <a:cs typeface="Times New Roman" pitchFamily="18" charset="0"/>
              </a:rPr>
              <a:t>As the study indicates, the historical, socio-economic, hydrological and geopolitical relations and cooperative interest of the two segments of the upper riparian states, that is, the Upper White Nile and the Upper Eastern Nile with the lower Nile riparian states is </a:t>
            </a:r>
            <a:r>
              <a:rPr lang="en-US" sz="2800" b="1" dirty="0" smtClean="0">
                <a:solidFill>
                  <a:srgbClr val="FF0000"/>
                </a:solidFill>
                <a:latin typeface="Times New Roman" pitchFamily="18" charset="0"/>
                <a:cs typeface="Times New Roman" pitchFamily="18" charset="0"/>
              </a:rPr>
              <a:t>different</a:t>
            </a:r>
            <a:r>
              <a:rPr lang="en-US" sz="2800" dirty="0" smtClean="0">
                <a:latin typeface="Times New Roman" pitchFamily="18" charset="0"/>
                <a:cs typeface="Times New Roman" pitchFamily="18" charset="0"/>
              </a:rPr>
              <a:t>.</a:t>
            </a:r>
          </a:p>
          <a:p>
            <a:endParaRPr lang="en-US" dirty="0"/>
          </a:p>
        </p:txBody>
      </p:sp>
      <p:sp>
        <p:nvSpPr>
          <p:cNvPr id="2" name="Title 1"/>
          <p:cNvSpPr>
            <a:spLocks noGrp="1"/>
          </p:cNvSpPr>
          <p:nvPr>
            <p:ph type="title"/>
          </p:nvPr>
        </p:nvSpPr>
        <p:spPr>
          <a:xfrm>
            <a:off x="304800" y="274638"/>
            <a:ext cx="8686800" cy="487362"/>
          </a:xfrm>
        </p:spPr>
        <p:txBody>
          <a:bodyPr>
            <a:normAutofit fontScale="90000"/>
          </a:bodyPr>
          <a:lstStyle/>
          <a:p>
            <a:r>
              <a:rPr lang="en-US" b="1" dirty="0" smtClean="0"/>
              <a:t> </a:t>
            </a:r>
            <a:r>
              <a:rPr lang="en-US" dirty="0" smtClean="0"/>
              <a:t/>
            </a:r>
            <a:br>
              <a:rPr lang="en-US" dirty="0" smtClean="0"/>
            </a:br>
            <a:r>
              <a:rPr lang="en-US" sz="3600" dirty="0" smtClean="0">
                <a:latin typeface="Times New Roman" pitchFamily="18" charset="0"/>
                <a:cs typeface="Times New Roman" pitchFamily="18" charset="0"/>
              </a:rPr>
              <a:t>1. </a:t>
            </a:r>
            <a:r>
              <a:rPr lang="en-US" sz="3600" b="1" dirty="0" smtClean="0">
                <a:latin typeface="Times New Roman" pitchFamily="18" charset="0"/>
                <a:cs typeface="Times New Roman" pitchFamily="18" charset="0"/>
              </a:rPr>
              <a:t> Strengthening Active Sub-Basin Cooperation</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143000"/>
            <a:ext cx="8763000" cy="5562600"/>
          </a:xfrm>
        </p:spPr>
        <p:txBody>
          <a:bodyPr>
            <a:normAutofit/>
          </a:bodyPr>
          <a:lstStyle/>
          <a:p>
            <a:r>
              <a:rPr lang="en-US" sz="2800" dirty="0" smtClean="0">
                <a:latin typeface="Times New Roman" pitchFamily="18" charset="0"/>
                <a:cs typeface="Times New Roman" pitchFamily="18" charset="0"/>
              </a:rPr>
              <a:t>Completion of the already studied Blue Nile schemes has a legal, economic and environmental benefit to the Eastern Nile riparian states. </a:t>
            </a:r>
          </a:p>
          <a:p>
            <a:pPr algn="just"/>
            <a:r>
              <a:rPr lang="en-US" sz="2800" dirty="0" smtClean="0">
                <a:latin typeface="Times New Roman" pitchFamily="18" charset="0"/>
                <a:cs typeface="Times New Roman" pitchFamily="18" charset="0"/>
              </a:rPr>
              <a:t>The first series proposal of constructing Blue Nile Dams was made by the </a:t>
            </a:r>
            <a:r>
              <a:rPr lang="en-US" sz="2800" u="sng" dirty="0" smtClean="0">
                <a:latin typeface="Times New Roman" pitchFamily="18" charset="0"/>
                <a:cs typeface="Times New Roman" pitchFamily="18" charset="0"/>
              </a:rPr>
              <a:t>United States Bureau of Reclamation</a:t>
            </a:r>
            <a:r>
              <a:rPr lang="en-US" sz="2800" dirty="0" smtClean="0">
                <a:latin typeface="Times New Roman" pitchFamily="18" charset="0"/>
                <a:cs typeface="Times New Roman" pitchFamily="18" charset="0"/>
              </a:rPr>
              <a:t> (USBR) (</a:t>
            </a:r>
            <a:r>
              <a:rPr lang="en-US" sz="2800" dirty="0" smtClean="0"/>
              <a:t>1958-1963) </a:t>
            </a:r>
            <a:r>
              <a:rPr lang="en-US" sz="2800" dirty="0" smtClean="0">
                <a:latin typeface="Times New Roman" pitchFamily="18" charset="0"/>
                <a:cs typeface="Times New Roman" pitchFamily="18" charset="0"/>
              </a:rPr>
              <a:t>which is still believed by many hydrologists and engineers as an important development opportunity for the sub-basin riparian states.</a:t>
            </a:r>
          </a:p>
          <a:p>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228600" y="274638"/>
            <a:ext cx="8763000" cy="639762"/>
          </a:xfrm>
        </p:spPr>
        <p:txBody>
          <a:bodyPr>
            <a:normAutofit fontScale="90000"/>
          </a:bodyPr>
          <a:lstStyle/>
          <a:p>
            <a:r>
              <a:rPr lang="en-US" b="1" dirty="0" smtClean="0"/>
              <a:t/>
            </a:r>
            <a:br>
              <a:rPr lang="en-US" b="1" dirty="0" smtClean="0"/>
            </a:br>
            <a:r>
              <a:rPr lang="en-US" sz="3600" b="1" dirty="0" smtClean="0"/>
              <a:t>2. </a:t>
            </a:r>
            <a:r>
              <a:rPr lang="en-US" sz="3600" b="1" dirty="0" smtClean="0">
                <a:latin typeface="Times New Roman" pitchFamily="18" charset="0"/>
                <a:cs typeface="Times New Roman" pitchFamily="18" charset="0"/>
              </a:rPr>
              <a:t>Completion of the Blue Nile Schemes</a:t>
            </a:r>
            <a:r>
              <a:rPr lang="en-US" sz="3600" b="1" dirty="0" smtClean="0"/>
              <a:t> </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8763000" cy="5791200"/>
          </a:xfrm>
        </p:spPr>
        <p:txBody>
          <a:bodyPr>
            <a:normAutofit fontScale="92500" lnSpcReduction="20000"/>
          </a:bodyPr>
          <a:lstStyle/>
          <a:p>
            <a:pPr algn="just">
              <a:buNone/>
            </a:pPr>
            <a:r>
              <a:rPr lang="en-US" sz="3300" dirty="0" smtClean="0">
                <a:latin typeface="Times New Roman" pitchFamily="18" charset="0"/>
                <a:cs typeface="Times New Roman" pitchFamily="18" charset="0"/>
              </a:rPr>
              <a:t>The Bureau of Reclamation investment plan come up with development opportunities as: -</a:t>
            </a:r>
          </a:p>
          <a:p>
            <a:pPr algn="just"/>
            <a:r>
              <a:rPr lang="en-US" sz="3300" dirty="0" smtClean="0">
                <a:latin typeface="Times New Roman" pitchFamily="18" charset="0"/>
                <a:cs typeface="Times New Roman" pitchFamily="18" charset="0"/>
              </a:rPr>
              <a:t> </a:t>
            </a:r>
            <a:r>
              <a:rPr lang="en-US" sz="3300" b="1" dirty="0" smtClean="0">
                <a:solidFill>
                  <a:srgbClr val="2007B9"/>
                </a:solidFill>
                <a:latin typeface="Times New Roman" pitchFamily="18" charset="0"/>
                <a:cs typeface="Times New Roman" pitchFamily="18" charset="0"/>
              </a:rPr>
              <a:t>33</a:t>
            </a:r>
            <a:r>
              <a:rPr lang="en-US" sz="3300" dirty="0" smtClean="0">
                <a:latin typeface="Times New Roman" pitchFamily="18" charset="0"/>
                <a:cs typeface="Times New Roman" pitchFamily="18" charset="0"/>
              </a:rPr>
              <a:t> irrigation and hydroelectric power projects</a:t>
            </a:r>
          </a:p>
          <a:p>
            <a:pPr algn="just"/>
            <a:r>
              <a:rPr lang="en-US" sz="3300" dirty="0" smtClean="0">
                <a:latin typeface="Times New Roman" pitchFamily="18" charset="0"/>
                <a:cs typeface="Times New Roman" pitchFamily="18" charset="0"/>
              </a:rPr>
              <a:t> the total area of the proposed irrigation projects was about </a:t>
            </a:r>
            <a:r>
              <a:rPr lang="en-US" sz="3300" b="1" dirty="0" smtClean="0">
                <a:solidFill>
                  <a:srgbClr val="2007B9"/>
                </a:solidFill>
                <a:latin typeface="Times New Roman" pitchFamily="18" charset="0"/>
                <a:cs typeface="Times New Roman" pitchFamily="18" charset="0"/>
              </a:rPr>
              <a:t>434,000 ha </a:t>
            </a:r>
          </a:p>
          <a:p>
            <a:pPr algn="just"/>
            <a:r>
              <a:rPr lang="en-US" sz="3300" dirty="0" smtClean="0">
                <a:latin typeface="Times New Roman" pitchFamily="18" charset="0"/>
                <a:cs typeface="Times New Roman" pitchFamily="18" charset="0"/>
              </a:rPr>
              <a:t> the irrigation projects were estimated to require </a:t>
            </a:r>
            <a:r>
              <a:rPr lang="en-US" sz="3300" b="1" dirty="0" smtClean="0">
                <a:solidFill>
                  <a:srgbClr val="2007B9"/>
                </a:solidFill>
                <a:latin typeface="Times New Roman" pitchFamily="18" charset="0"/>
                <a:cs typeface="Times New Roman" pitchFamily="18" charset="0"/>
              </a:rPr>
              <a:t>6BCM</a:t>
            </a:r>
            <a:r>
              <a:rPr lang="en-US" sz="3300" dirty="0" smtClean="0">
                <a:latin typeface="Times New Roman" pitchFamily="18" charset="0"/>
                <a:cs typeface="Times New Roman" pitchFamily="18" charset="0"/>
              </a:rPr>
              <a:t>. Four major hydroelectric projects were proposed below </a:t>
            </a:r>
            <a:r>
              <a:rPr lang="en-US" sz="3300" b="1" dirty="0" smtClean="0">
                <a:latin typeface="Times New Roman" pitchFamily="18" charset="0"/>
                <a:cs typeface="Times New Roman" pitchFamily="18" charset="0"/>
              </a:rPr>
              <a:t>Lake </a:t>
            </a:r>
            <a:r>
              <a:rPr lang="en-US" sz="3300" b="1" dirty="0" err="1" smtClean="0">
                <a:latin typeface="Times New Roman" pitchFamily="18" charset="0"/>
                <a:cs typeface="Times New Roman" pitchFamily="18" charset="0"/>
              </a:rPr>
              <a:t>Tana</a:t>
            </a:r>
            <a:r>
              <a:rPr lang="en-US" sz="3300" dirty="0" smtClean="0">
                <a:latin typeface="Times New Roman" pitchFamily="18" charset="0"/>
                <a:cs typeface="Times New Roman" pitchFamily="18" charset="0"/>
              </a:rPr>
              <a:t>. </a:t>
            </a:r>
          </a:p>
          <a:p>
            <a:pPr algn="just"/>
            <a:r>
              <a:rPr lang="en-US" sz="3300" dirty="0" smtClean="0">
                <a:latin typeface="Times New Roman" pitchFamily="18" charset="0"/>
                <a:cs typeface="Times New Roman" pitchFamily="18" charset="0"/>
              </a:rPr>
              <a:t>Together these dams would have an estimated active storage capacity of about </a:t>
            </a:r>
            <a:r>
              <a:rPr lang="en-US" sz="3300" b="1" dirty="0" smtClean="0">
                <a:solidFill>
                  <a:srgbClr val="2007B9"/>
                </a:solidFill>
                <a:latin typeface="Times New Roman" pitchFamily="18" charset="0"/>
                <a:cs typeface="Times New Roman" pitchFamily="18" charset="0"/>
              </a:rPr>
              <a:t>51BCM</a:t>
            </a:r>
            <a:r>
              <a:rPr lang="en-US" sz="3300" dirty="0" smtClean="0">
                <a:latin typeface="Times New Roman" pitchFamily="18" charset="0"/>
                <a:cs typeface="Times New Roman" pitchFamily="18" charset="0"/>
              </a:rPr>
              <a:t> and </a:t>
            </a:r>
          </a:p>
          <a:p>
            <a:pPr algn="just"/>
            <a:r>
              <a:rPr lang="en-US" sz="3300" dirty="0" smtClean="0">
                <a:latin typeface="Times New Roman" pitchFamily="18" charset="0"/>
                <a:cs typeface="Times New Roman" pitchFamily="18" charset="0"/>
              </a:rPr>
              <a:t>an estimated annual electricity generation of over </a:t>
            </a:r>
            <a:r>
              <a:rPr lang="en-US" sz="3300" b="1" dirty="0" smtClean="0">
                <a:latin typeface="Times New Roman" pitchFamily="18" charset="0"/>
                <a:cs typeface="Times New Roman" pitchFamily="18" charset="0"/>
              </a:rPr>
              <a:t>2.5 billion Kilo Watt / Hours</a:t>
            </a:r>
            <a:r>
              <a:rPr lang="en-US" sz="3300" dirty="0" smtClean="0">
                <a:latin typeface="Times New Roman" pitchFamily="18" charset="0"/>
                <a:cs typeface="Times New Roman" pitchFamily="18" charset="0"/>
              </a:rPr>
              <a:t> (about 3 times the actual production of the Aswan High Dam)(Whittington&amp; Mc Clelland,1992:149).</a:t>
            </a:r>
          </a:p>
          <a:p>
            <a:endParaRPr lang="en-US" dirty="0"/>
          </a:p>
        </p:txBody>
      </p:sp>
      <p:sp>
        <p:nvSpPr>
          <p:cNvPr id="2" name="Title 1"/>
          <p:cNvSpPr>
            <a:spLocks noGrp="1"/>
          </p:cNvSpPr>
          <p:nvPr>
            <p:ph type="title"/>
          </p:nvPr>
        </p:nvSpPr>
        <p:spPr>
          <a:xfrm>
            <a:off x="228600" y="274638"/>
            <a:ext cx="8763000" cy="487362"/>
          </a:xfrm>
        </p:spPr>
        <p:txBody>
          <a:bodyPr>
            <a:noAutofit/>
          </a:bodyPr>
          <a:lstStyle/>
          <a:p>
            <a:r>
              <a:rPr lang="en-US" sz="3200" dirty="0" err="1" smtClean="0"/>
              <a:t>Cont’ed</a:t>
            </a:r>
            <a:r>
              <a:rPr lang="en-US" sz="3200" dirty="0" smtClean="0"/>
              <a:t>….</a:t>
            </a:r>
            <a:endParaRPr lang="en-US" sz="3200" dirty="0"/>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0"/>
            <a:ext cx="8686800" cy="5715000"/>
          </a:xfrm>
        </p:spPr>
        <p:txBody>
          <a:bodyPr/>
          <a:lstStyle/>
          <a:p>
            <a:pPr algn="just"/>
            <a:r>
              <a:rPr lang="en-US" sz="2800" dirty="0" smtClean="0">
                <a:latin typeface="Times New Roman" pitchFamily="18" charset="0"/>
                <a:cs typeface="Times New Roman" pitchFamily="18" charset="0"/>
              </a:rPr>
              <a:t>So, a </a:t>
            </a:r>
            <a:r>
              <a:rPr lang="en-US" sz="2800" b="1" dirty="0" smtClean="0">
                <a:solidFill>
                  <a:srgbClr val="FF0000"/>
                </a:solidFill>
                <a:latin typeface="Times New Roman" pitchFamily="18" charset="0"/>
                <a:cs typeface="Times New Roman" pitchFamily="18" charset="0"/>
              </a:rPr>
              <a:t>unilateral</a:t>
            </a:r>
            <a:r>
              <a:rPr lang="en-US" sz="2800" dirty="0" smtClean="0">
                <a:latin typeface="Times New Roman" pitchFamily="18" charset="0"/>
                <a:cs typeface="Times New Roman" pitchFamily="18" charset="0"/>
              </a:rPr>
              <a:t> water development projects through water diversion as in the case in Egypt the scientific and hydro-logically studied projects  in the Blue Nile </a:t>
            </a:r>
            <a:r>
              <a:rPr lang="en-US" sz="2800" b="1" dirty="0" smtClean="0">
                <a:latin typeface="Times New Roman" pitchFamily="18" charset="0"/>
                <a:cs typeface="Times New Roman" pitchFamily="18" charset="0"/>
              </a:rPr>
              <a:t>need to be reconsidered </a:t>
            </a:r>
            <a:r>
              <a:rPr lang="en-US" sz="2800" dirty="0" smtClean="0">
                <a:latin typeface="Times New Roman" pitchFamily="18" charset="0"/>
                <a:cs typeface="Times New Roman" pitchFamily="18" charset="0"/>
              </a:rPr>
              <a:t>and </a:t>
            </a:r>
            <a:r>
              <a:rPr lang="en-US" sz="2800" b="1" dirty="0" smtClean="0">
                <a:latin typeface="Times New Roman" pitchFamily="18" charset="0"/>
                <a:cs typeface="Times New Roman" pitchFamily="18" charset="0"/>
              </a:rPr>
              <a:t>reassessed as plausible opportunities</a:t>
            </a:r>
            <a:r>
              <a:rPr lang="en-US" sz="2800" dirty="0" smtClean="0">
                <a:latin typeface="Times New Roman" pitchFamily="18" charset="0"/>
                <a:cs typeface="Times New Roman" pitchFamily="18" charset="0"/>
              </a:rPr>
              <a:t> which have a </a:t>
            </a:r>
            <a:r>
              <a:rPr lang="en-US" sz="2800" u="sng" dirty="0" smtClean="0">
                <a:latin typeface="Times New Roman" pitchFamily="18" charset="0"/>
                <a:cs typeface="Times New Roman" pitchFamily="18" charset="0"/>
              </a:rPr>
              <a:t>legal</a:t>
            </a:r>
            <a:r>
              <a:rPr lang="en-US" sz="2800" dirty="0" smtClean="0">
                <a:latin typeface="Times New Roman" pitchFamily="18" charset="0"/>
                <a:cs typeface="Times New Roman" pitchFamily="18" charset="0"/>
              </a:rPr>
              <a:t>, </a:t>
            </a:r>
            <a:r>
              <a:rPr lang="en-US" sz="2800" u="sng" dirty="0" smtClean="0">
                <a:latin typeface="Times New Roman" pitchFamily="18" charset="0"/>
                <a:cs typeface="Times New Roman" pitchFamily="18" charset="0"/>
              </a:rPr>
              <a:t>economic</a:t>
            </a:r>
            <a:r>
              <a:rPr lang="en-US" sz="2800" dirty="0" smtClean="0">
                <a:latin typeface="Times New Roman" pitchFamily="18" charset="0"/>
                <a:cs typeface="Times New Roman" pitchFamily="18" charset="0"/>
              </a:rPr>
              <a:t> and </a:t>
            </a:r>
            <a:r>
              <a:rPr lang="en-US" sz="2800" u="sng" dirty="0" smtClean="0">
                <a:latin typeface="Times New Roman" pitchFamily="18" charset="0"/>
                <a:cs typeface="Times New Roman" pitchFamily="18" charset="0"/>
              </a:rPr>
              <a:t>environmental</a:t>
            </a:r>
            <a:r>
              <a:rPr lang="en-US" sz="2800" dirty="0" smtClean="0">
                <a:latin typeface="Times New Roman" pitchFamily="18" charset="0"/>
                <a:cs typeface="Times New Roman" pitchFamily="18" charset="0"/>
              </a:rPr>
              <a:t> </a:t>
            </a:r>
            <a:r>
              <a:rPr lang="en-US" sz="2800" dirty="0" smtClean="0">
                <a:solidFill>
                  <a:srgbClr val="2007B9"/>
                </a:solidFill>
                <a:latin typeface="Times New Roman" pitchFamily="18" charset="0"/>
                <a:cs typeface="Times New Roman" pitchFamily="18" charset="0"/>
              </a:rPr>
              <a:t>benefits</a:t>
            </a:r>
            <a:r>
              <a:rPr lang="en-US" sz="2800" dirty="0" smtClean="0">
                <a:latin typeface="Times New Roman" pitchFamily="18" charset="0"/>
                <a:cs typeface="Times New Roman" pitchFamily="18" charset="0"/>
              </a:rPr>
              <a:t> to all the </a:t>
            </a:r>
            <a:r>
              <a:rPr lang="en-US" sz="2800" u="sng" dirty="0" smtClean="0">
                <a:latin typeface="Times New Roman" pitchFamily="18" charset="0"/>
                <a:cs typeface="Times New Roman" pitchFamily="18" charset="0"/>
              </a:rPr>
              <a:t>sub-basin states</a:t>
            </a:r>
            <a:r>
              <a:rPr lang="en-US" sz="2800" dirty="0" smtClean="0">
                <a:latin typeface="Times New Roman" pitchFamily="18" charset="0"/>
                <a:cs typeface="Times New Roman" pitchFamily="18" charset="0"/>
              </a:rPr>
              <a:t>.</a:t>
            </a:r>
          </a:p>
          <a:p>
            <a:pPr algn="just"/>
            <a:r>
              <a:rPr lang="en-US" dirty="0" smtClean="0"/>
              <a:t> </a:t>
            </a:r>
            <a:r>
              <a:rPr lang="en-US" sz="2800" dirty="0" smtClean="0">
                <a:latin typeface="Times New Roman" pitchFamily="18" charset="0"/>
                <a:cs typeface="Times New Roman" pitchFamily="18" charset="0"/>
              </a:rPr>
              <a:t>For example, Wittington and Mc </a:t>
            </a:r>
            <a:r>
              <a:rPr lang="en-US" sz="2800" dirty="0" err="1" smtClean="0">
                <a:latin typeface="Times New Roman" pitchFamily="18" charset="0"/>
                <a:cs typeface="Times New Roman" pitchFamily="18" charset="0"/>
              </a:rPr>
              <a:t>Clelland</a:t>
            </a:r>
            <a:r>
              <a:rPr lang="en-US" sz="2800" dirty="0" smtClean="0">
                <a:latin typeface="Times New Roman" pitchFamily="18" charset="0"/>
                <a:cs typeface="Times New Roman" pitchFamily="18" charset="0"/>
              </a:rPr>
              <a:t> (1992) brought some thoughts on Nile water allocation and regional cooperation issues. </a:t>
            </a:r>
          </a:p>
          <a:p>
            <a:pPr algn="just"/>
            <a:r>
              <a:rPr lang="en-US" sz="2800" dirty="0" smtClean="0">
                <a:latin typeface="Times New Roman" pitchFamily="18" charset="0"/>
                <a:cs typeface="Times New Roman" pitchFamily="18" charset="0"/>
              </a:rPr>
              <a:t>They suggest that new Nile water agreements should be drawn up, with several new dimensions to make it more comprehensive and sustainable. </a:t>
            </a:r>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228600" y="274638"/>
            <a:ext cx="8763000" cy="487362"/>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14400"/>
            <a:ext cx="8686800" cy="5715000"/>
          </a:xfrm>
        </p:spPr>
        <p:txBody>
          <a:bodyPr>
            <a:normAutofit/>
          </a:bodyPr>
          <a:lstStyle/>
          <a:p>
            <a:pPr algn="just">
              <a:buNone/>
            </a:pPr>
            <a:r>
              <a:rPr lang="en-US" sz="2800" dirty="0" smtClean="0">
                <a:latin typeface="Times New Roman" pitchFamily="18" charset="0"/>
                <a:cs typeface="Times New Roman" pitchFamily="18" charset="0"/>
              </a:rPr>
              <a:t>Based on their findings, they stress that certain opportunities for mutual gain should be exploited. These are : -</a:t>
            </a:r>
          </a:p>
          <a:p>
            <a:pPr lvl="0" algn="just"/>
            <a:r>
              <a:rPr lang="en-US" sz="2800" dirty="0" smtClean="0">
                <a:latin typeface="Times New Roman" pitchFamily="18" charset="0"/>
                <a:cs typeface="Times New Roman" pitchFamily="18" charset="0"/>
              </a:rPr>
              <a:t>The constriction of the </a:t>
            </a:r>
            <a:r>
              <a:rPr lang="en-US" sz="2800" b="1" dirty="0" smtClean="0">
                <a:solidFill>
                  <a:srgbClr val="2007B9"/>
                </a:solidFill>
                <a:latin typeface="Times New Roman" pitchFamily="18" charset="0"/>
                <a:cs typeface="Times New Roman" pitchFamily="18" charset="0"/>
              </a:rPr>
              <a:t>Blue Nile reservoirs</a:t>
            </a:r>
            <a:r>
              <a:rPr lang="en-US" sz="2800" dirty="0" smtClean="0">
                <a:latin typeface="Times New Roman" pitchFamily="18" charset="0"/>
                <a:cs typeface="Times New Roman" pitchFamily="18" charset="0"/>
              </a:rPr>
              <a:t>, as proposed by the US Bureaus of Reclamation, which would save </a:t>
            </a:r>
            <a:r>
              <a:rPr lang="en-US" sz="2800" b="1" dirty="0" smtClean="0">
                <a:solidFill>
                  <a:srgbClr val="2007B9"/>
                </a:solidFill>
                <a:latin typeface="Times New Roman" pitchFamily="18" charset="0"/>
                <a:cs typeface="Times New Roman" pitchFamily="18" charset="0"/>
              </a:rPr>
              <a:t>4-5 BCM of water</a:t>
            </a:r>
            <a:r>
              <a:rPr lang="en-US" sz="2800" dirty="0" smtClean="0">
                <a:latin typeface="Times New Roman" pitchFamily="18" charset="0"/>
                <a:cs typeface="Times New Roman" pitchFamily="18" charset="0"/>
              </a:rPr>
              <a:t>.    </a:t>
            </a:r>
          </a:p>
          <a:p>
            <a:pPr lvl="0" algn="just"/>
            <a:r>
              <a:rPr lang="en-US" sz="2800" dirty="0" smtClean="0">
                <a:latin typeface="Times New Roman" pitchFamily="18" charset="0"/>
                <a:cs typeface="Times New Roman" pitchFamily="18" charset="0"/>
              </a:rPr>
              <a:t>The elimination of the </a:t>
            </a:r>
            <a:r>
              <a:rPr lang="en-US" sz="2800" b="1" dirty="0" smtClean="0">
                <a:solidFill>
                  <a:srgbClr val="2007B9"/>
                </a:solidFill>
                <a:latin typeface="Times New Roman" pitchFamily="18" charset="0"/>
                <a:cs typeface="Times New Roman" pitchFamily="18" charset="0"/>
              </a:rPr>
              <a:t>Jebel </a:t>
            </a:r>
            <a:r>
              <a:rPr lang="en-US" sz="2800" b="1" dirty="0" err="1" smtClean="0">
                <a:solidFill>
                  <a:srgbClr val="2007B9"/>
                </a:solidFill>
                <a:latin typeface="Times New Roman" pitchFamily="18" charset="0"/>
                <a:cs typeface="Times New Roman" pitchFamily="18" charset="0"/>
              </a:rPr>
              <a:t>Auliya</a:t>
            </a:r>
            <a:r>
              <a:rPr lang="en-US" sz="2800" b="1" dirty="0" smtClean="0">
                <a:solidFill>
                  <a:srgbClr val="2007B9"/>
                </a:solidFill>
                <a:latin typeface="Times New Roman" pitchFamily="18" charset="0"/>
                <a:cs typeface="Times New Roman" pitchFamily="18" charset="0"/>
              </a:rPr>
              <a:t> reservoir</a:t>
            </a:r>
            <a:r>
              <a:rPr lang="en-US" sz="2800" dirty="0" smtClean="0">
                <a:latin typeface="Times New Roman" pitchFamily="18" charset="0"/>
                <a:cs typeface="Times New Roman" pitchFamily="18" charset="0"/>
              </a:rPr>
              <a:t>, which has out lived its initial purpose since the completion of </a:t>
            </a:r>
            <a:r>
              <a:rPr lang="en-US" sz="2800" b="1" dirty="0" smtClean="0">
                <a:latin typeface="Times New Roman" pitchFamily="18" charset="0"/>
                <a:cs typeface="Times New Roman" pitchFamily="18" charset="0"/>
              </a:rPr>
              <a:t>Aswan</a:t>
            </a: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High</a:t>
            </a: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Dam</a:t>
            </a:r>
            <a:r>
              <a:rPr lang="en-US" sz="2800" dirty="0" smtClean="0">
                <a:latin typeface="Times New Roman" pitchFamily="18" charset="0"/>
                <a:cs typeface="Times New Roman" pitchFamily="18" charset="0"/>
              </a:rPr>
              <a:t>, which would save </a:t>
            </a:r>
            <a:r>
              <a:rPr lang="en-US" sz="2800" dirty="0" smtClean="0">
                <a:solidFill>
                  <a:srgbClr val="2007B9"/>
                </a:solidFill>
                <a:latin typeface="Times New Roman" pitchFamily="18" charset="0"/>
                <a:cs typeface="Times New Roman" pitchFamily="18" charset="0"/>
              </a:rPr>
              <a:t>2.8 BCM.</a:t>
            </a:r>
            <a:r>
              <a:rPr lang="en-US" sz="2800" baseline="30000" dirty="0" smtClean="0">
                <a:solidFill>
                  <a:srgbClr val="2007B9"/>
                </a:solidFill>
                <a:latin typeface="Times New Roman" pitchFamily="18" charset="0"/>
                <a:cs typeface="Times New Roman" pitchFamily="18" charset="0"/>
              </a:rPr>
              <a:t> </a:t>
            </a:r>
          </a:p>
          <a:p>
            <a:pPr lvl="0" algn="just"/>
            <a:r>
              <a:rPr lang="en-US" sz="2800" dirty="0" smtClean="0">
                <a:latin typeface="Times New Roman" pitchFamily="18" charset="0"/>
                <a:cs typeface="Times New Roman" pitchFamily="18" charset="0"/>
              </a:rPr>
              <a:t>They further suggest that these should become a part of any new agreement on Nile water allocation.</a:t>
            </a:r>
            <a:r>
              <a:rPr lang="en-US" sz="2800" dirty="0" smtClean="0"/>
              <a:t> </a:t>
            </a:r>
            <a:endParaRPr lang="en-US" sz="2800" dirty="0" smtClean="0">
              <a:latin typeface="Times New Roman" pitchFamily="18" charset="0"/>
              <a:cs typeface="Times New Roman" pitchFamily="18" charset="0"/>
            </a:endParaRPr>
          </a:p>
          <a:p>
            <a:pPr algn="just"/>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228600" y="274638"/>
            <a:ext cx="8686800" cy="487362"/>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762000"/>
            <a:ext cx="8839200" cy="5943600"/>
          </a:xfrm>
        </p:spPr>
        <p:txBody>
          <a:bodyPr>
            <a:normAutofit lnSpcReduction="10000"/>
          </a:bodyPr>
          <a:lstStyle/>
          <a:p>
            <a:pPr algn="just"/>
            <a:r>
              <a:rPr lang="en-US" sz="2800" dirty="0" smtClean="0">
                <a:latin typeface="Times New Roman" pitchFamily="18" charset="0"/>
                <a:cs typeface="Times New Roman" pitchFamily="18" charset="0"/>
              </a:rPr>
              <a:t>Furthermore, their cumulative effects would raise the net annual water from </a:t>
            </a:r>
            <a:r>
              <a:rPr lang="en-US" sz="2800" b="1" dirty="0" smtClean="0">
                <a:solidFill>
                  <a:srgbClr val="2007B9"/>
                </a:solidFill>
                <a:latin typeface="Times New Roman" pitchFamily="18" charset="0"/>
                <a:cs typeface="Times New Roman" pitchFamily="18" charset="0"/>
              </a:rPr>
              <a:t>74 BCM</a:t>
            </a:r>
            <a:r>
              <a:rPr lang="en-US" sz="2800" dirty="0" smtClean="0">
                <a:latin typeface="Times New Roman" pitchFamily="18" charset="0"/>
                <a:cs typeface="Times New Roman" pitchFamily="18" charset="0"/>
              </a:rPr>
              <a:t> to </a:t>
            </a:r>
            <a:r>
              <a:rPr lang="en-US" sz="2800" b="1" dirty="0" smtClean="0">
                <a:solidFill>
                  <a:srgbClr val="2007B9"/>
                </a:solidFill>
                <a:latin typeface="Times New Roman" pitchFamily="18" charset="0"/>
                <a:cs typeface="Times New Roman" pitchFamily="18" charset="0"/>
              </a:rPr>
              <a:t>80 BCM</a:t>
            </a:r>
            <a:r>
              <a:rPr lang="en-US" sz="2800" dirty="0" smtClean="0">
                <a:latin typeface="Times New Roman" pitchFamily="18" charset="0"/>
                <a:cs typeface="Times New Roman" pitchFamily="18" charset="0"/>
              </a:rPr>
              <a:t> for </a:t>
            </a:r>
            <a:r>
              <a:rPr lang="en-US" sz="2800" b="1" dirty="0" smtClean="0">
                <a:solidFill>
                  <a:srgbClr val="FF0000"/>
                </a:solidFill>
                <a:latin typeface="Times New Roman" pitchFamily="18" charset="0"/>
                <a:cs typeface="Times New Roman" pitchFamily="18" charset="0"/>
              </a:rPr>
              <a:t>evaporation</a:t>
            </a:r>
            <a:r>
              <a:rPr lang="en-US" sz="2800" dirty="0" smtClean="0">
                <a:latin typeface="Times New Roman" pitchFamily="18" charset="0"/>
                <a:cs typeface="Times New Roman" pitchFamily="18" charset="0"/>
              </a:rPr>
              <a:t> and </a:t>
            </a:r>
            <a:r>
              <a:rPr lang="en-US" sz="2800" b="1" dirty="0" smtClean="0">
                <a:solidFill>
                  <a:srgbClr val="FF0000"/>
                </a:solidFill>
                <a:latin typeface="Times New Roman" pitchFamily="18" charset="0"/>
                <a:cs typeface="Times New Roman" pitchFamily="18" charset="0"/>
              </a:rPr>
              <a:t>seepage</a:t>
            </a:r>
            <a:r>
              <a:rPr lang="en-US" sz="2800" dirty="0" smtClean="0">
                <a:latin typeface="Times New Roman" pitchFamily="18" charset="0"/>
                <a:cs typeface="Times New Roman" pitchFamily="18" charset="0"/>
              </a:rPr>
              <a:t> </a:t>
            </a:r>
            <a:r>
              <a:rPr lang="en-US" sz="2800" b="1" dirty="0" smtClean="0">
                <a:latin typeface="Times New Roman" pitchFamily="18" charset="0"/>
                <a:cs typeface="Times New Roman" pitchFamily="18" charset="0"/>
              </a:rPr>
              <a:t>difference</a:t>
            </a:r>
            <a:r>
              <a:rPr lang="en-US" sz="2800" dirty="0" smtClean="0">
                <a:latin typeface="Times New Roman" pitchFamily="18" charset="0"/>
                <a:cs typeface="Times New Roman" pitchFamily="18" charset="0"/>
              </a:rPr>
              <a:t> between </a:t>
            </a:r>
            <a:r>
              <a:rPr lang="en-US" sz="2800" u="sng" dirty="0" smtClean="0">
                <a:latin typeface="Times New Roman" pitchFamily="18" charset="0"/>
                <a:cs typeface="Times New Roman" pitchFamily="18" charset="0"/>
              </a:rPr>
              <a:t>Egypt</a:t>
            </a:r>
            <a:r>
              <a:rPr lang="en-US" sz="2800" dirty="0" smtClean="0">
                <a:latin typeface="Times New Roman" pitchFamily="18" charset="0"/>
                <a:cs typeface="Times New Roman" pitchFamily="18" charset="0"/>
              </a:rPr>
              <a:t> and </a:t>
            </a:r>
            <a:r>
              <a:rPr lang="en-US" sz="2800" u="sng" dirty="0" smtClean="0">
                <a:latin typeface="Times New Roman" pitchFamily="18" charset="0"/>
                <a:cs typeface="Times New Roman" pitchFamily="18" charset="0"/>
              </a:rPr>
              <a:t>Ethiopia</a:t>
            </a:r>
            <a:r>
              <a:rPr lang="en-US" sz="2800" dirty="0" smtClean="0">
                <a:latin typeface="Times New Roman" pitchFamily="18" charset="0"/>
                <a:cs typeface="Times New Roman" pitchFamily="18" charset="0"/>
              </a:rPr>
              <a:t>. </a:t>
            </a:r>
          </a:p>
          <a:p>
            <a:pPr algn="just"/>
            <a:r>
              <a:rPr lang="en-US" sz="2800" dirty="0" smtClean="0">
                <a:latin typeface="Times New Roman" pitchFamily="18" charset="0"/>
                <a:cs typeface="Times New Roman" pitchFamily="18" charset="0"/>
              </a:rPr>
              <a:t>They further determined that </a:t>
            </a:r>
            <a:r>
              <a:rPr lang="en-US" sz="2800" b="1" dirty="0" smtClean="0">
                <a:solidFill>
                  <a:srgbClr val="2007B9"/>
                </a:solidFill>
                <a:latin typeface="Times New Roman" pitchFamily="18" charset="0"/>
                <a:cs typeface="Times New Roman" pitchFamily="18" charset="0"/>
              </a:rPr>
              <a:t>Ethiopia</a:t>
            </a:r>
            <a:r>
              <a:rPr lang="en-US" sz="2800" dirty="0" smtClean="0">
                <a:latin typeface="Times New Roman" pitchFamily="18" charset="0"/>
                <a:cs typeface="Times New Roman" pitchFamily="18" charset="0"/>
              </a:rPr>
              <a:t> should receive a water allocation of </a:t>
            </a:r>
            <a:r>
              <a:rPr lang="en-US" sz="2800" b="1" dirty="0" smtClean="0">
                <a:solidFill>
                  <a:srgbClr val="2007B9"/>
                </a:solidFill>
                <a:latin typeface="Times New Roman" pitchFamily="18" charset="0"/>
                <a:cs typeface="Times New Roman" pitchFamily="18" charset="0"/>
              </a:rPr>
              <a:t>12 BCM</a:t>
            </a:r>
            <a:r>
              <a:rPr lang="en-US" sz="2800" dirty="0" smtClean="0">
                <a:latin typeface="Times New Roman" pitchFamily="18" charset="0"/>
                <a:cs typeface="Times New Roman" pitchFamily="18" charset="0"/>
              </a:rPr>
              <a:t>, as measured at </a:t>
            </a:r>
            <a:r>
              <a:rPr lang="en-US" sz="2800" b="1" dirty="0" smtClean="0">
                <a:latin typeface="Times New Roman" pitchFamily="18" charset="0"/>
                <a:cs typeface="Times New Roman" pitchFamily="18" charset="0"/>
              </a:rPr>
              <a:t>Aswan</a:t>
            </a:r>
            <a:r>
              <a:rPr lang="en-US" sz="2800" dirty="0" smtClean="0">
                <a:latin typeface="Times New Roman" pitchFamily="18" charset="0"/>
                <a:cs typeface="Times New Roman" pitchFamily="18" charset="0"/>
              </a:rPr>
              <a:t>, which would reduce </a:t>
            </a:r>
            <a:r>
              <a:rPr lang="en-US" sz="2800" b="1" dirty="0" smtClean="0">
                <a:solidFill>
                  <a:srgbClr val="2007B9"/>
                </a:solidFill>
                <a:latin typeface="Times New Roman" pitchFamily="18" charset="0"/>
                <a:cs typeface="Times New Roman" pitchFamily="18" charset="0"/>
              </a:rPr>
              <a:t>Egypt’s</a:t>
            </a:r>
            <a:r>
              <a:rPr lang="en-US" sz="2800" dirty="0" smtClean="0">
                <a:latin typeface="Times New Roman" pitchFamily="18" charset="0"/>
                <a:cs typeface="Times New Roman" pitchFamily="18" charset="0"/>
              </a:rPr>
              <a:t> share to </a:t>
            </a:r>
            <a:r>
              <a:rPr lang="en-US" sz="2800" b="1" dirty="0" smtClean="0">
                <a:solidFill>
                  <a:srgbClr val="2007B9"/>
                </a:solidFill>
                <a:latin typeface="Times New Roman" pitchFamily="18" charset="0"/>
                <a:cs typeface="Times New Roman" pitchFamily="18" charset="0"/>
              </a:rPr>
              <a:t>52.5 BCM</a:t>
            </a:r>
            <a:r>
              <a:rPr lang="en-US" sz="2800" dirty="0" smtClean="0">
                <a:latin typeface="Times New Roman" pitchFamily="18" charset="0"/>
                <a:cs typeface="Times New Roman" pitchFamily="18" charset="0"/>
              </a:rPr>
              <a:t> and </a:t>
            </a:r>
            <a:r>
              <a:rPr lang="en-US" sz="2800" b="1" dirty="0" smtClean="0">
                <a:solidFill>
                  <a:srgbClr val="2007B9"/>
                </a:solidFill>
                <a:latin typeface="Times New Roman" pitchFamily="18" charset="0"/>
                <a:cs typeface="Times New Roman" pitchFamily="18" charset="0"/>
              </a:rPr>
              <a:t>Sudan’s</a:t>
            </a:r>
            <a:r>
              <a:rPr lang="en-US" sz="2800" dirty="0" smtClean="0">
                <a:latin typeface="Times New Roman" pitchFamily="18" charset="0"/>
                <a:cs typeface="Times New Roman" pitchFamily="18" charset="0"/>
              </a:rPr>
              <a:t> share to </a:t>
            </a:r>
            <a:r>
              <a:rPr lang="en-US" sz="2800" b="1" dirty="0" smtClean="0">
                <a:solidFill>
                  <a:srgbClr val="2007B9"/>
                </a:solidFill>
                <a:latin typeface="Times New Roman" pitchFamily="18" charset="0"/>
                <a:cs typeface="Times New Roman" pitchFamily="18" charset="0"/>
              </a:rPr>
              <a:t>15.5 BCM</a:t>
            </a:r>
            <a:r>
              <a:rPr lang="en-US" sz="2800" dirty="0" smtClean="0">
                <a:latin typeface="Times New Roman" pitchFamily="18" charset="0"/>
                <a:cs typeface="Times New Roman" pitchFamily="18" charset="0"/>
              </a:rPr>
              <a:t>. </a:t>
            </a:r>
          </a:p>
          <a:p>
            <a:pPr algn="just"/>
            <a:r>
              <a:rPr lang="en-US" sz="2800" dirty="0" smtClean="0">
                <a:latin typeface="Times New Roman" pitchFamily="18" charset="0"/>
                <a:cs typeface="Times New Roman" pitchFamily="18" charset="0"/>
              </a:rPr>
              <a:t>In their calculations, they </a:t>
            </a:r>
            <a:r>
              <a:rPr lang="en-US" sz="2800" dirty="0" smtClean="0">
                <a:latin typeface="Times New Roman" pitchFamily="18" charset="0"/>
                <a:cs typeface="Times New Roman" pitchFamily="18" charset="0"/>
              </a:rPr>
              <a:t>only depend on </a:t>
            </a:r>
            <a:r>
              <a:rPr lang="en-US" sz="2800" dirty="0" smtClean="0">
                <a:latin typeface="Times New Roman" pitchFamily="18" charset="0"/>
                <a:cs typeface="Times New Roman" pitchFamily="18" charset="0"/>
              </a:rPr>
              <a:t>the </a:t>
            </a:r>
            <a:r>
              <a:rPr lang="en-US" sz="2800" b="1" dirty="0" smtClean="0">
                <a:solidFill>
                  <a:srgbClr val="2007B9"/>
                </a:solidFill>
                <a:latin typeface="Times New Roman" pitchFamily="18" charset="0"/>
                <a:cs typeface="Times New Roman" pitchFamily="18" charset="0"/>
              </a:rPr>
              <a:t>6.0 BCM</a:t>
            </a:r>
            <a:r>
              <a:rPr lang="en-US" sz="2800" dirty="0" smtClean="0">
                <a:latin typeface="Times New Roman" pitchFamily="18" charset="0"/>
                <a:cs typeface="Times New Roman" pitchFamily="18" charset="0"/>
              </a:rPr>
              <a:t> water savings from the construction of the Blue Nile Reservoirs and the elimination of Jebel </a:t>
            </a:r>
            <a:r>
              <a:rPr lang="en-US" sz="2800" dirty="0" err="1" smtClean="0">
                <a:latin typeface="Times New Roman" pitchFamily="18" charset="0"/>
                <a:cs typeface="Times New Roman" pitchFamily="18" charset="0"/>
              </a:rPr>
              <a:t>Auliya</a:t>
            </a:r>
            <a:r>
              <a:rPr lang="en-US" sz="2800" dirty="0" smtClean="0">
                <a:latin typeface="Times New Roman" pitchFamily="18" charset="0"/>
                <a:cs typeface="Times New Roman" pitchFamily="18" charset="0"/>
              </a:rPr>
              <a:t> reservoir. </a:t>
            </a:r>
          </a:p>
          <a:p>
            <a:pPr algn="just"/>
            <a:r>
              <a:rPr lang="en-US" sz="2800" dirty="0" smtClean="0">
                <a:latin typeface="Times New Roman" pitchFamily="18" charset="0"/>
                <a:cs typeface="Times New Roman" pitchFamily="18" charset="0"/>
              </a:rPr>
              <a:t>As an opportunity on water allocation, whether Ethiopia as the lion share of the Nile water would accept the 12 BCM has yet to be a better opportunity to strengthen active sub-regional cooperation</a:t>
            </a:r>
            <a:r>
              <a:rPr lang="en-US" sz="2800" dirty="0" smtClean="0"/>
              <a:t>.  </a:t>
            </a:r>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228600" y="274638"/>
            <a:ext cx="8686800" cy="487362"/>
          </a:xfrm>
        </p:spPr>
        <p:txBody>
          <a:bodyPr>
            <a:noAutofit/>
          </a:bodyPr>
          <a:lstStyle/>
          <a:p>
            <a:r>
              <a:rPr lang="en-US" sz="3200" dirty="0" smtClean="0"/>
              <a:t>Cont’d….</a:t>
            </a:r>
            <a:endParaRPr lang="en-US" sz="3200" dirty="0"/>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219200"/>
            <a:ext cx="8763000" cy="5486400"/>
          </a:xfrm>
        </p:spPr>
        <p:txBody>
          <a:bodyPr/>
          <a:lstStyle/>
          <a:p>
            <a:pPr algn="just"/>
            <a:r>
              <a:rPr lang="en-US" sz="2800" dirty="0" smtClean="0">
                <a:latin typeface="Times New Roman" pitchFamily="18" charset="0"/>
                <a:cs typeface="Times New Roman" pitchFamily="18" charset="0"/>
              </a:rPr>
              <a:t> In both </a:t>
            </a:r>
            <a:r>
              <a:rPr lang="en-US" sz="2800" b="1" dirty="0" smtClean="0">
                <a:latin typeface="Times New Roman" pitchFamily="18" charset="0"/>
                <a:cs typeface="Times New Roman" pitchFamily="18" charset="0"/>
              </a:rPr>
              <a:t>Sudan</a:t>
            </a:r>
            <a:r>
              <a:rPr lang="en-US" sz="2800" dirty="0" smtClean="0">
                <a:latin typeface="Times New Roman" pitchFamily="18" charset="0"/>
                <a:cs typeface="Times New Roman" pitchFamily="18" charset="0"/>
              </a:rPr>
              <a:t> and </a:t>
            </a:r>
            <a:r>
              <a:rPr lang="en-US" sz="2800" b="1" dirty="0" smtClean="0">
                <a:latin typeface="Times New Roman" pitchFamily="18" charset="0"/>
                <a:cs typeface="Times New Roman" pitchFamily="18" charset="0"/>
              </a:rPr>
              <a:t>Egypt</a:t>
            </a:r>
            <a:r>
              <a:rPr lang="en-US" sz="2800" dirty="0" smtClean="0">
                <a:latin typeface="Times New Roman" pitchFamily="18" charset="0"/>
                <a:cs typeface="Times New Roman" pitchFamily="18" charset="0"/>
              </a:rPr>
              <a:t> supply of water could be increased by </a:t>
            </a:r>
            <a:r>
              <a:rPr lang="en-US" sz="2800" b="1" dirty="0" smtClean="0">
                <a:latin typeface="Times New Roman" pitchFamily="18" charset="0"/>
                <a:cs typeface="Times New Roman" pitchFamily="18" charset="0"/>
              </a:rPr>
              <a:t>exploiting reserves of ground water</a:t>
            </a:r>
            <a:r>
              <a:rPr lang="en-US" sz="2800" dirty="0" smtClean="0">
                <a:latin typeface="Times New Roman" pitchFamily="18" charset="0"/>
                <a:cs typeface="Times New Roman" pitchFamily="18" charset="0"/>
              </a:rPr>
              <a:t>. </a:t>
            </a:r>
          </a:p>
          <a:p>
            <a:pPr algn="just"/>
            <a:r>
              <a:rPr lang="en-US" sz="2800" dirty="0" smtClean="0">
                <a:latin typeface="Times New Roman" pitchFamily="18" charset="0"/>
                <a:cs typeface="Times New Roman" pitchFamily="18" charset="0"/>
              </a:rPr>
              <a:t>In both countries, </a:t>
            </a:r>
            <a:r>
              <a:rPr lang="en-US" sz="2800" b="1" dirty="0" smtClean="0">
                <a:latin typeface="Times New Roman" pitchFamily="18" charset="0"/>
                <a:cs typeface="Times New Roman" pitchFamily="18" charset="0"/>
              </a:rPr>
              <a:t>aquifers that are recharged from the Nile </a:t>
            </a:r>
            <a:r>
              <a:rPr lang="en-US" sz="2800" dirty="0" smtClean="0">
                <a:latin typeface="Times New Roman" pitchFamily="18" charset="0"/>
                <a:cs typeface="Times New Roman" pitchFamily="18" charset="0"/>
              </a:rPr>
              <a:t>(either directly or through drainage from irrigated fields) are tapped.</a:t>
            </a:r>
          </a:p>
          <a:p>
            <a:pPr algn="just"/>
            <a:r>
              <a:rPr lang="en-US" dirty="0" smtClean="0"/>
              <a:t> </a:t>
            </a:r>
            <a:r>
              <a:rPr lang="en-US" sz="2800" dirty="0" smtClean="0">
                <a:latin typeface="Times New Roman" pitchFamily="18" charset="0"/>
                <a:cs typeface="Times New Roman" pitchFamily="18" charset="0"/>
              </a:rPr>
              <a:t>This is especially true in Egypt, where </a:t>
            </a:r>
            <a:r>
              <a:rPr lang="en-US" sz="2800" b="1" dirty="0" smtClean="0">
                <a:solidFill>
                  <a:srgbClr val="2007B9"/>
                </a:solidFill>
                <a:latin typeface="Times New Roman" pitchFamily="18" charset="0"/>
                <a:cs typeface="Times New Roman" pitchFamily="18" charset="0"/>
              </a:rPr>
              <a:t>2.6 BCM </a:t>
            </a:r>
            <a:r>
              <a:rPr lang="en-US" sz="2800" dirty="0" smtClean="0">
                <a:latin typeface="Times New Roman" pitchFamily="18" charset="0"/>
                <a:cs typeface="Times New Roman" pitchFamily="18" charset="0"/>
              </a:rPr>
              <a:t>are extracted from such aquifers (</a:t>
            </a:r>
            <a:r>
              <a:rPr lang="en-US" sz="2800" dirty="0" err="1" smtClean="0">
                <a:latin typeface="Times New Roman" pitchFamily="18" charset="0"/>
                <a:cs typeface="Times New Roman" pitchFamily="18" charset="0"/>
              </a:rPr>
              <a:t>Shapland</a:t>
            </a:r>
            <a:r>
              <a:rPr lang="en-US" sz="2800" dirty="0" smtClean="0">
                <a:latin typeface="Times New Roman" pitchFamily="18" charset="0"/>
                <a:cs typeface="Times New Roman" pitchFamily="18" charset="0"/>
              </a:rPr>
              <a:t>, 1997:160). There is a scope for more extensive use of these aquifers.</a:t>
            </a:r>
          </a:p>
          <a:p>
            <a:pPr algn="just"/>
            <a:r>
              <a:rPr lang="en-US" sz="2800" dirty="0" smtClean="0"/>
              <a:t> </a:t>
            </a:r>
            <a:r>
              <a:rPr lang="en-US" sz="2800" dirty="0" smtClean="0">
                <a:latin typeface="Times New Roman" pitchFamily="18" charset="0"/>
                <a:cs typeface="Times New Roman" pitchFamily="18" charset="0"/>
              </a:rPr>
              <a:t>Both states have also huge </a:t>
            </a:r>
            <a:r>
              <a:rPr lang="en-US" sz="2800" b="1" dirty="0" smtClean="0">
                <a:latin typeface="Times New Roman" pitchFamily="18" charset="0"/>
                <a:cs typeface="Times New Roman" pitchFamily="18" charset="0"/>
              </a:rPr>
              <a:t>fossil aquifers</a:t>
            </a:r>
            <a:r>
              <a:rPr lang="en-US" sz="2800" dirty="0" smtClean="0">
                <a:latin typeface="Times New Roman" pitchFamily="18" charset="0"/>
                <a:cs typeface="Times New Roman" pitchFamily="18" charset="0"/>
              </a:rPr>
              <a:t> which has not been as well investigated as have surface waters could be a source of supply (Ibid.). </a:t>
            </a:r>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304800" y="274638"/>
            <a:ext cx="8610600" cy="792162"/>
          </a:xfrm>
        </p:spPr>
        <p:txBody>
          <a:bodyPr>
            <a:noAutofit/>
          </a:bodyPr>
          <a:lstStyle/>
          <a:p>
            <a:r>
              <a:rPr lang="en-US" sz="3200" b="1" dirty="0" smtClean="0"/>
              <a:t>3.  The Lower Riparian States Need to </a:t>
            </a:r>
            <a:br>
              <a:rPr lang="en-US" sz="3200" b="1" dirty="0" smtClean="0"/>
            </a:br>
            <a:r>
              <a:rPr lang="en-US" sz="3200" dirty="0" smtClean="0"/>
              <a:t>     </a:t>
            </a:r>
            <a:r>
              <a:rPr lang="en-US" sz="3200" b="1" dirty="0" smtClean="0"/>
              <a:t> Focus on Increasing Water Supply </a:t>
            </a:r>
            <a:endParaRPr lang="en-US" sz="3200" dirty="0"/>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52400" y="762000"/>
            <a:ext cx="8763000" cy="5943600"/>
          </a:xfrm>
        </p:spPr>
        <p:txBody>
          <a:bodyPr>
            <a:normAutofit fontScale="92500" lnSpcReduction="10000"/>
          </a:bodyPr>
          <a:lstStyle/>
          <a:p>
            <a:pPr algn="just"/>
            <a:r>
              <a:rPr lang="en-US" sz="3000" dirty="0" smtClean="0">
                <a:latin typeface="Times New Roman" pitchFamily="18" charset="0"/>
                <a:cs typeface="Times New Roman" pitchFamily="18" charset="0"/>
              </a:rPr>
              <a:t>Given the fact that </a:t>
            </a:r>
            <a:r>
              <a:rPr lang="en-US" sz="3000" b="1" dirty="0" smtClean="0">
                <a:latin typeface="Times New Roman" pitchFamily="18" charset="0"/>
                <a:cs typeface="Times New Roman" pitchFamily="18" charset="0"/>
              </a:rPr>
              <a:t>Egypt</a:t>
            </a:r>
            <a:r>
              <a:rPr lang="en-US" sz="3000" dirty="0" smtClean="0">
                <a:latin typeface="Times New Roman" pitchFamily="18" charset="0"/>
                <a:cs typeface="Times New Roman" pitchFamily="18" charset="0"/>
              </a:rPr>
              <a:t> and </a:t>
            </a:r>
            <a:r>
              <a:rPr lang="en-US" sz="3000" b="1" dirty="0" smtClean="0">
                <a:latin typeface="Times New Roman" pitchFamily="18" charset="0"/>
                <a:cs typeface="Times New Roman" pitchFamily="18" charset="0"/>
              </a:rPr>
              <a:t>Sudan</a:t>
            </a:r>
            <a:r>
              <a:rPr lang="en-US" sz="3000" dirty="0" smtClean="0">
                <a:latin typeface="Times New Roman" pitchFamily="18" charset="0"/>
                <a:cs typeface="Times New Roman" pitchFamily="18" charset="0"/>
              </a:rPr>
              <a:t> have a substantial reserve of </a:t>
            </a:r>
            <a:r>
              <a:rPr lang="en-US" sz="3000" b="1" dirty="0" smtClean="0">
                <a:solidFill>
                  <a:srgbClr val="2007B9"/>
                </a:solidFill>
                <a:latin typeface="Times New Roman" pitchFamily="18" charset="0"/>
                <a:cs typeface="Times New Roman" pitchFamily="18" charset="0"/>
              </a:rPr>
              <a:t>oil</a:t>
            </a:r>
            <a:r>
              <a:rPr lang="en-US" sz="3000" dirty="0" smtClean="0">
                <a:latin typeface="Times New Roman" pitchFamily="18" charset="0"/>
                <a:cs typeface="Times New Roman" pitchFamily="18" charset="0"/>
              </a:rPr>
              <a:t> and </a:t>
            </a:r>
            <a:r>
              <a:rPr lang="en-US" sz="3000" b="1" dirty="0" smtClean="0">
                <a:solidFill>
                  <a:srgbClr val="2007B9"/>
                </a:solidFill>
                <a:latin typeface="Times New Roman" pitchFamily="18" charset="0"/>
                <a:cs typeface="Times New Roman" pitchFamily="18" charset="0"/>
              </a:rPr>
              <a:t>gas</a:t>
            </a:r>
            <a:r>
              <a:rPr lang="en-US" sz="3000" dirty="0" smtClean="0">
                <a:latin typeface="Times New Roman" pitchFamily="18" charset="0"/>
                <a:cs typeface="Times New Roman" pitchFamily="18" charset="0"/>
              </a:rPr>
              <a:t>, </a:t>
            </a:r>
            <a:r>
              <a:rPr lang="en-US" sz="3000" u="sng" dirty="0" smtClean="0">
                <a:latin typeface="Times New Roman" pitchFamily="18" charset="0"/>
                <a:cs typeface="Times New Roman" pitchFamily="18" charset="0"/>
              </a:rPr>
              <a:t>desalination</a:t>
            </a:r>
            <a:r>
              <a:rPr lang="en-US" sz="3000" dirty="0" smtClean="0">
                <a:latin typeface="Times New Roman" pitchFamily="18" charset="0"/>
                <a:cs typeface="Times New Roman" pitchFamily="18" charset="0"/>
              </a:rPr>
              <a:t> of sea water or </a:t>
            </a:r>
            <a:r>
              <a:rPr lang="en-US" sz="3000" u="sng" dirty="0" smtClean="0">
                <a:latin typeface="Times New Roman" pitchFamily="18" charset="0"/>
                <a:cs typeface="Times New Roman" pitchFamily="18" charset="0"/>
              </a:rPr>
              <a:t>saline</a:t>
            </a:r>
            <a:r>
              <a:rPr lang="en-US" sz="3000" dirty="0" smtClean="0">
                <a:latin typeface="Times New Roman" pitchFamily="18" charset="0"/>
                <a:cs typeface="Times New Roman" pitchFamily="18" charset="0"/>
              </a:rPr>
              <a:t> ground water might appear to be an option for the supply of water.</a:t>
            </a:r>
          </a:p>
          <a:p>
            <a:pPr algn="just"/>
            <a:r>
              <a:rPr lang="en-US" sz="3000" dirty="0" smtClean="0">
                <a:latin typeface="Times New Roman" pitchFamily="18" charset="0"/>
                <a:cs typeface="Times New Roman" pitchFamily="18" charset="0"/>
              </a:rPr>
              <a:t> There are also many opportunities for greater efficiency. Both Egypt and Sudan could easily compensate for the Ethiopian use of the River through </a:t>
            </a:r>
            <a:r>
              <a:rPr lang="en-US" sz="3000" b="1" dirty="0" smtClean="0">
                <a:latin typeface="Times New Roman" pitchFamily="18" charset="0"/>
                <a:cs typeface="Times New Roman" pitchFamily="18" charset="0"/>
              </a:rPr>
              <a:t>increasing efficiency</a:t>
            </a:r>
            <a:r>
              <a:rPr lang="en-US" sz="3000" dirty="0" smtClean="0">
                <a:latin typeface="Times New Roman" pitchFamily="18" charset="0"/>
                <a:cs typeface="Times New Roman" pitchFamily="18" charset="0"/>
              </a:rPr>
              <a:t>, </a:t>
            </a:r>
            <a:r>
              <a:rPr lang="en-US" sz="3000" b="1" dirty="0" smtClean="0">
                <a:latin typeface="Times New Roman" pitchFamily="18" charset="0"/>
                <a:cs typeface="Times New Roman" pitchFamily="18" charset="0"/>
              </a:rPr>
              <a:t>lowering the level of Lake Nasser</a:t>
            </a:r>
            <a:r>
              <a:rPr lang="en-US" sz="3000" dirty="0" smtClean="0">
                <a:latin typeface="Times New Roman" pitchFamily="18" charset="0"/>
                <a:cs typeface="Times New Roman" pitchFamily="18" charset="0"/>
              </a:rPr>
              <a:t> and </a:t>
            </a:r>
            <a:r>
              <a:rPr lang="en-US" sz="3000" b="1" dirty="0" smtClean="0">
                <a:latin typeface="Times New Roman" pitchFamily="18" charset="0"/>
                <a:cs typeface="Times New Roman" pitchFamily="18" charset="0"/>
              </a:rPr>
              <a:t>encouraging the peasants to water their plants at night </a:t>
            </a:r>
            <a:r>
              <a:rPr lang="en-US" sz="3000" dirty="0" smtClean="0">
                <a:latin typeface="Times New Roman" pitchFamily="18" charset="0"/>
                <a:cs typeface="Times New Roman" pitchFamily="18" charset="0"/>
              </a:rPr>
              <a:t>(reduces waste). </a:t>
            </a:r>
          </a:p>
          <a:p>
            <a:pPr algn="just"/>
            <a:r>
              <a:rPr lang="en-US" sz="3000" dirty="0" smtClean="0">
                <a:latin typeface="Times New Roman" pitchFamily="18" charset="0"/>
                <a:cs typeface="Times New Roman" pitchFamily="18" charset="0"/>
              </a:rPr>
              <a:t> Egyptian and Sudanese farmers mostly use traditional methods of irrigation, and sprinkler and drip systems would make more efficient use of water at the farm level. Further savings could be made by substituting others, less thirsty crops for </a:t>
            </a:r>
            <a:r>
              <a:rPr lang="en-US" sz="3000" b="1" u="sng" dirty="0" smtClean="0">
                <a:latin typeface="Times New Roman" pitchFamily="18" charset="0"/>
                <a:cs typeface="Times New Roman" pitchFamily="18" charset="0"/>
              </a:rPr>
              <a:t>rice</a:t>
            </a:r>
            <a:r>
              <a:rPr lang="en-US" sz="3000" dirty="0" smtClean="0">
                <a:latin typeface="Times New Roman" pitchFamily="18" charset="0"/>
                <a:cs typeface="Times New Roman" pitchFamily="18" charset="0"/>
              </a:rPr>
              <a:t> and </a:t>
            </a:r>
            <a:r>
              <a:rPr lang="en-US" sz="3000" b="1" u="sng" dirty="0" smtClean="0">
                <a:latin typeface="Times New Roman" pitchFamily="18" charset="0"/>
                <a:cs typeface="Times New Roman" pitchFamily="18" charset="0"/>
              </a:rPr>
              <a:t>sugar cane</a:t>
            </a:r>
            <a:r>
              <a:rPr lang="en-US" sz="3000" dirty="0" smtClean="0">
                <a:latin typeface="Times New Roman" pitchFamily="18" charset="0"/>
                <a:cs typeface="Times New Roman" pitchFamily="18" charset="0"/>
              </a:rPr>
              <a:t>.</a:t>
            </a:r>
          </a:p>
          <a:p>
            <a:endParaRPr lang="en-US" dirty="0"/>
          </a:p>
        </p:txBody>
      </p:sp>
      <p:sp>
        <p:nvSpPr>
          <p:cNvPr id="2" name="Title 1"/>
          <p:cNvSpPr>
            <a:spLocks noGrp="1"/>
          </p:cNvSpPr>
          <p:nvPr>
            <p:ph type="title"/>
          </p:nvPr>
        </p:nvSpPr>
        <p:spPr>
          <a:xfrm>
            <a:off x="228600" y="228600"/>
            <a:ext cx="8686800" cy="487362"/>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1143000"/>
            <a:ext cx="8763000" cy="5486400"/>
          </a:xfrm>
        </p:spPr>
        <p:txBody>
          <a:bodyPr>
            <a:normAutofit fontScale="92500"/>
          </a:bodyPr>
          <a:lstStyle/>
          <a:p>
            <a:pPr algn="just"/>
            <a:r>
              <a:rPr lang="en-US" sz="2800" dirty="0" smtClean="0">
                <a:latin typeface="Times New Roman" pitchFamily="18" charset="0"/>
                <a:cs typeface="Times New Roman" pitchFamily="18" charset="0"/>
              </a:rPr>
              <a:t>As Egypt is moving toward a modern economy it may be that agriculture with its heavy uses of water resource ceases to be the bases of its economy. </a:t>
            </a:r>
          </a:p>
          <a:p>
            <a:pPr algn="just"/>
            <a:r>
              <a:rPr lang="en-US" sz="2800" dirty="0" smtClean="0">
                <a:latin typeface="Times New Roman" pitchFamily="18" charset="0"/>
                <a:cs typeface="Times New Roman" pitchFamily="18" charset="0"/>
              </a:rPr>
              <a:t>Irrigation agriculture generally yields low returns per cubic meter vis-à-vis other uses (e.g. industry), particularly, where hot and dry climate conditions mean very high annual water requirements for ha (Allan, 1993: 57) .</a:t>
            </a:r>
          </a:p>
          <a:p>
            <a:pPr algn="just"/>
            <a:r>
              <a:rPr lang="en-US" sz="2800" dirty="0" smtClean="0">
                <a:latin typeface="Times New Roman" pitchFamily="18" charset="0"/>
                <a:cs typeface="Times New Roman" pitchFamily="18" charset="0"/>
              </a:rPr>
              <a:t>Besides this fact, </a:t>
            </a:r>
            <a:r>
              <a:rPr lang="en-US" sz="2800" b="1" dirty="0" smtClean="0">
                <a:latin typeface="Times New Roman" pitchFamily="18" charset="0"/>
                <a:cs typeface="Times New Roman" pitchFamily="18" charset="0"/>
              </a:rPr>
              <a:t>the contribution of the agricultural sector to the GDP of Egypt decreased from 40% in the 1960s to 30% in the 1970s to about 16% in the 1990s.  </a:t>
            </a:r>
            <a:r>
              <a:rPr lang="en-US" sz="2800" dirty="0" smtClean="0">
                <a:latin typeface="Times New Roman" pitchFamily="18" charset="0"/>
                <a:cs typeface="Times New Roman" pitchFamily="18" charset="0"/>
              </a:rPr>
              <a:t>It is also interesting to note that 48% of the WB’s investment in Egypt is in the agricultural sector (Mason, 2004:151). </a:t>
            </a:r>
          </a:p>
          <a:p>
            <a:endParaRPr lang="en-US" dirty="0"/>
          </a:p>
        </p:txBody>
      </p:sp>
      <p:sp>
        <p:nvSpPr>
          <p:cNvPr id="2" name="Title 1"/>
          <p:cNvSpPr>
            <a:spLocks noGrp="1"/>
          </p:cNvSpPr>
          <p:nvPr>
            <p:ph type="title"/>
          </p:nvPr>
        </p:nvSpPr>
        <p:spPr>
          <a:xfrm>
            <a:off x="381000" y="381000"/>
            <a:ext cx="8763000" cy="762000"/>
          </a:xfrm>
        </p:spPr>
        <p:txBody>
          <a:bodyPr>
            <a:normAutofit fontScale="90000"/>
          </a:bodyPr>
          <a:lstStyle/>
          <a:p>
            <a:r>
              <a:rPr lang="en-US" sz="3100" b="1" dirty="0" smtClean="0">
                <a:latin typeface="Times New Roman" pitchFamily="18" charset="0"/>
                <a:cs typeface="Times New Roman" pitchFamily="18" charset="0"/>
              </a:rPr>
              <a:t/>
            </a:r>
            <a:br>
              <a:rPr lang="en-US" sz="3100" b="1" dirty="0" smtClean="0">
                <a:latin typeface="Times New Roman" pitchFamily="18" charset="0"/>
                <a:cs typeface="Times New Roman" pitchFamily="18" charset="0"/>
              </a:rPr>
            </a:br>
            <a:r>
              <a:rPr lang="en-US" sz="3100" b="1" dirty="0" smtClean="0">
                <a:latin typeface="Times New Roman" pitchFamily="18" charset="0"/>
                <a:cs typeface="Times New Roman" pitchFamily="18" charset="0"/>
              </a:rPr>
              <a:t>4. The Lower Riparian States Need to Focus on Other</a:t>
            </a:r>
            <a:br>
              <a:rPr lang="en-US" sz="3100" b="1" dirty="0" smtClean="0">
                <a:latin typeface="Times New Roman" pitchFamily="18" charset="0"/>
                <a:cs typeface="Times New Roman" pitchFamily="18" charset="0"/>
              </a:rPr>
            </a:br>
            <a:r>
              <a:rPr lang="en-US" sz="3100" dirty="0" smtClean="0">
                <a:latin typeface="Times New Roman" pitchFamily="18" charset="0"/>
                <a:cs typeface="Times New Roman" pitchFamily="18" charset="0"/>
              </a:rPr>
              <a:t>    </a:t>
            </a:r>
            <a:r>
              <a:rPr lang="en-US" sz="3100" b="1" dirty="0" smtClean="0">
                <a:latin typeface="Times New Roman" pitchFamily="18" charset="0"/>
                <a:cs typeface="Times New Roman" pitchFamily="18" charset="0"/>
              </a:rPr>
              <a:t> Economic Sectors</a:t>
            </a:r>
            <a:r>
              <a:rPr lang="en-US" dirty="0" smtClean="0"/>
              <a:t/>
            </a:r>
            <a:br>
              <a:rPr lang="en-US" dirty="0" smtClean="0"/>
            </a:br>
            <a:endParaRPr lang="en-US" dirty="0"/>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762000"/>
            <a:ext cx="8763000" cy="5943600"/>
          </a:xfrm>
        </p:spPr>
        <p:txBody>
          <a:bodyPr>
            <a:normAutofit lnSpcReduction="10000"/>
          </a:bodyPr>
          <a:lstStyle/>
          <a:p>
            <a:pPr algn="just"/>
            <a:r>
              <a:rPr lang="en-US" sz="2800" dirty="0" smtClean="0">
                <a:latin typeface="Times New Roman" pitchFamily="18" charset="0"/>
                <a:cs typeface="Times New Roman" pitchFamily="18" charset="0"/>
              </a:rPr>
              <a:t>Therefore, the importance given to the agricultural sector both by the Water Policy of Egypt as well as by the World Bank </a:t>
            </a:r>
            <a:r>
              <a:rPr lang="en-US" sz="2800" u="sng" dirty="0" smtClean="0">
                <a:latin typeface="Times New Roman" pitchFamily="18" charset="0"/>
                <a:cs typeface="Times New Roman" pitchFamily="18" charset="0"/>
              </a:rPr>
              <a:t>do not seem to be in proportion to its </a:t>
            </a:r>
            <a:r>
              <a:rPr lang="en-US" sz="2800" b="1" u="sng" dirty="0" smtClean="0">
                <a:latin typeface="Times New Roman" pitchFamily="18" charset="0"/>
                <a:cs typeface="Times New Roman" pitchFamily="18" charset="0"/>
              </a:rPr>
              <a:t>economic significance/returns.</a:t>
            </a:r>
          </a:p>
          <a:p>
            <a:pPr algn="just"/>
            <a:r>
              <a:rPr lang="en-US" sz="2800" dirty="0" smtClean="0">
                <a:latin typeface="Times New Roman" pitchFamily="18" charset="0"/>
                <a:cs typeface="Times New Roman" pitchFamily="18" charset="0"/>
              </a:rPr>
              <a:t> The same is true for Sudan, which has become the main exporter of </a:t>
            </a:r>
            <a:r>
              <a:rPr lang="en-US" sz="2800" b="1" dirty="0" smtClean="0">
                <a:latin typeface="Times New Roman" pitchFamily="18" charset="0"/>
                <a:cs typeface="Times New Roman" pitchFamily="18" charset="0"/>
              </a:rPr>
              <a:t>oil in Africa</a:t>
            </a:r>
            <a:r>
              <a:rPr lang="en-US" sz="2800" dirty="0" smtClean="0">
                <a:latin typeface="Times New Roman" pitchFamily="18" charset="0"/>
                <a:cs typeface="Times New Roman" pitchFamily="18" charset="0"/>
              </a:rPr>
              <a:t>. </a:t>
            </a:r>
          </a:p>
          <a:p>
            <a:pPr algn="just"/>
            <a:r>
              <a:rPr lang="en-US" sz="2800" dirty="0" smtClean="0">
                <a:latin typeface="Times New Roman" pitchFamily="18" charset="0"/>
                <a:cs typeface="Times New Roman" pitchFamily="18" charset="0"/>
              </a:rPr>
              <a:t>Egypt has not had a balance in its trade in agricultural goods since 1970s. It currently imports the greater part of certain basic food stuffs.</a:t>
            </a:r>
          </a:p>
          <a:p>
            <a:pPr algn="just"/>
            <a:r>
              <a:rPr lang="en-US" sz="2800" dirty="0" smtClean="0"/>
              <a:t> </a:t>
            </a:r>
            <a:r>
              <a:rPr lang="en-US" sz="2800" dirty="0" smtClean="0">
                <a:latin typeface="Times New Roman" pitchFamily="18" charset="0"/>
                <a:cs typeface="Times New Roman" pitchFamily="18" charset="0"/>
              </a:rPr>
              <a:t>As a result of the growth in Egypt’s population the country has not been able to feed itself. For a quarter of a century, like many other countries, it has coped with this situation in a pragmatic manner by </a:t>
            </a:r>
            <a:r>
              <a:rPr lang="en-US" sz="2800" b="1" dirty="0" smtClean="0">
                <a:latin typeface="Times New Roman" pitchFamily="18" charset="0"/>
                <a:cs typeface="Times New Roman" pitchFamily="18" charset="0"/>
              </a:rPr>
              <a:t>importing a growing volume of food. </a:t>
            </a:r>
          </a:p>
          <a:p>
            <a:pPr algn="just"/>
            <a:endParaRPr lang="en-US" sz="2800" dirty="0">
              <a:latin typeface="Times New Roman" pitchFamily="18" charset="0"/>
              <a:cs typeface="Times New Roman" pitchFamily="18" charset="0"/>
            </a:endParaRPr>
          </a:p>
        </p:txBody>
      </p:sp>
      <p:sp>
        <p:nvSpPr>
          <p:cNvPr id="2" name="Title 1"/>
          <p:cNvSpPr>
            <a:spLocks noGrp="1"/>
          </p:cNvSpPr>
          <p:nvPr>
            <p:ph type="title"/>
          </p:nvPr>
        </p:nvSpPr>
        <p:spPr>
          <a:xfrm>
            <a:off x="228600" y="274638"/>
            <a:ext cx="8763000" cy="411162"/>
          </a:xfrm>
        </p:spPr>
        <p:txBody>
          <a:bodyPr>
            <a:noAutofit/>
          </a:bodyPr>
          <a:lstStyle/>
          <a:p>
            <a:r>
              <a:rPr lang="en-US" sz="3200" dirty="0" smtClean="0"/>
              <a:t>Cont’d….</a:t>
            </a:r>
            <a:endParaRPr lang="en-US" sz="3200" dirty="0"/>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838200"/>
            <a:ext cx="8686800" cy="5867400"/>
          </a:xfrm>
        </p:spPr>
        <p:txBody>
          <a:bodyPr>
            <a:normAutofit lnSpcReduction="10000"/>
          </a:bodyPr>
          <a:lstStyle/>
          <a:p>
            <a:pPr algn="just"/>
            <a:r>
              <a:rPr lang="en-US" sz="3000" b="1" dirty="0" smtClean="0">
                <a:latin typeface="Times New Roman" pitchFamily="18" charset="0"/>
                <a:cs typeface="Times New Roman" pitchFamily="18" charset="0"/>
              </a:rPr>
              <a:t>Self-sufficiency</a:t>
            </a:r>
            <a:r>
              <a:rPr lang="en-US" sz="3000" dirty="0" smtClean="0">
                <a:latin typeface="Times New Roman" pitchFamily="18" charset="0"/>
                <a:cs typeface="Times New Roman" pitchFamily="18" charset="0"/>
              </a:rPr>
              <a:t> in food as a contribution to the national security can be achieved through </a:t>
            </a:r>
            <a:r>
              <a:rPr lang="en-US" sz="3000" b="1" dirty="0" smtClean="0">
                <a:latin typeface="Times New Roman" pitchFamily="18" charset="0"/>
                <a:cs typeface="Times New Roman" pitchFamily="18" charset="0"/>
              </a:rPr>
              <a:t>cooperation</a:t>
            </a:r>
            <a:r>
              <a:rPr lang="en-US" sz="3000" dirty="0" smtClean="0">
                <a:latin typeface="Times New Roman" pitchFamily="18" charset="0"/>
                <a:cs typeface="Times New Roman" pitchFamily="18" charset="0"/>
              </a:rPr>
              <a:t> in the Nile River basin.</a:t>
            </a:r>
          </a:p>
          <a:p>
            <a:pPr algn="just"/>
            <a:r>
              <a:rPr lang="en-US" sz="3000" dirty="0" smtClean="0">
                <a:latin typeface="Times New Roman" pitchFamily="18" charset="0"/>
                <a:cs typeface="Times New Roman" pitchFamily="18" charset="0"/>
              </a:rPr>
              <a:t>The point of debate here is, Egypt as a better industrialized in the Nile River basin by focusing on the other economic and service sectors (not by abandoning the agricultural sector) which have a better economic returns should give a guarantee to the equitable share of water for the upper riparian states, particularly to Ethiopia which has a much better opportunity to produce excess agricultural products and energy not only for its own but also for the lower riparian states. </a:t>
            </a:r>
          </a:p>
          <a:p>
            <a:endParaRPr lang="en-US" dirty="0"/>
          </a:p>
        </p:txBody>
      </p:sp>
      <p:sp>
        <p:nvSpPr>
          <p:cNvPr id="2" name="Title 1"/>
          <p:cNvSpPr>
            <a:spLocks noGrp="1"/>
          </p:cNvSpPr>
          <p:nvPr>
            <p:ph type="title"/>
          </p:nvPr>
        </p:nvSpPr>
        <p:spPr>
          <a:xfrm>
            <a:off x="228600" y="274638"/>
            <a:ext cx="8686800" cy="411162"/>
          </a:xfrm>
        </p:spPr>
        <p:txBody>
          <a:bodyPr>
            <a:noAutofit/>
          </a:bodyPr>
          <a:lstStyle/>
          <a:p>
            <a:r>
              <a:rPr lang="en-US" sz="3200" dirty="0" smtClean="0">
                <a:latin typeface="Times New Roman" pitchFamily="18" charset="0"/>
                <a:cs typeface="Times New Roman" pitchFamily="18" charset="0"/>
              </a:rPr>
              <a:t>Cont’d….</a:t>
            </a:r>
            <a:endParaRPr lang="en-US" sz="3200" dirty="0">
              <a:latin typeface="Times New Roman" pitchFamily="18" charset="0"/>
              <a:cs typeface="Times New Roman" pitchFamily="18" charset="0"/>
            </a:endParaRP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228600" y="990600"/>
            <a:ext cx="8686800" cy="5715000"/>
          </a:xfrm>
        </p:spPr>
        <p:txBody>
          <a:bodyPr/>
          <a:lstStyle/>
          <a:p>
            <a:pPr algn="just"/>
            <a:r>
              <a:rPr lang="en-US" sz="2800" dirty="0" smtClean="0">
                <a:latin typeface="Times New Roman" pitchFamily="18" charset="0"/>
                <a:cs typeface="Times New Roman" pitchFamily="18" charset="0"/>
              </a:rPr>
              <a:t>Therefore, it would be much easier for Egypt to continue to find ways of dealing with this water gap by importing water over quantities of food </a:t>
            </a:r>
            <a:r>
              <a:rPr lang="en-US" sz="2800" b="1" dirty="0" smtClean="0">
                <a:latin typeface="Times New Roman" pitchFamily="18" charset="0"/>
                <a:cs typeface="Times New Roman" pitchFamily="18" charset="0"/>
              </a:rPr>
              <a:t>(virtual water) </a:t>
            </a:r>
            <a:r>
              <a:rPr lang="en-US" sz="2800" dirty="0" smtClean="0">
                <a:latin typeface="Times New Roman" pitchFamily="18" charset="0"/>
                <a:cs typeface="Times New Roman" pitchFamily="18" charset="0"/>
              </a:rPr>
              <a:t>are required by its citizens.</a:t>
            </a:r>
          </a:p>
          <a:p>
            <a:pPr>
              <a:buNone/>
            </a:pPr>
            <a:endParaRPr lang="en-US" dirty="0"/>
          </a:p>
        </p:txBody>
      </p:sp>
      <p:sp>
        <p:nvSpPr>
          <p:cNvPr id="2" name="Title 1"/>
          <p:cNvSpPr>
            <a:spLocks noGrp="1"/>
          </p:cNvSpPr>
          <p:nvPr>
            <p:ph type="title"/>
          </p:nvPr>
        </p:nvSpPr>
        <p:spPr>
          <a:xfrm>
            <a:off x="228600" y="304800"/>
            <a:ext cx="8686800" cy="457200"/>
          </a:xfrm>
        </p:spPr>
        <p:txBody>
          <a:bodyPr>
            <a:noAutofit/>
          </a:bodyPr>
          <a:lstStyle/>
          <a:p>
            <a:r>
              <a:rPr lang="en-US" sz="3200" dirty="0" smtClean="0"/>
              <a:t>Cont’d….</a:t>
            </a:r>
            <a:endParaRPr lang="en-US" sz="3200" dirty="0"/>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1143000"/>
            <a:ext cx="8229600" cy="4864291"/>
          </a:xfrm>
        </p:spPr>
        <p:txBody>
          <a:bodyPr>
            <a:normAutofit/>
          </a:bodyPr>
          <a:lstStyle/>
          <a:p>
            <a:pPr algn="just"/>
            <a:r>
              <a:rPr lang="en-US" sz="2800" dirty="0" smtClean="0">
                <a:latin typeface="Times New Roman" pitchFamily="18" charset="0"/>
                <a:cs typeface="Times New Roman" pitchFamily="18" charset="0"/>
              </a:rPr>
              <a:t>Population growth in the Nile River Basin is </a:t>
            </a:r>
            <a:r>
              <a:rPr lang="en-US" sz="2800" dirty="0" smtClean="0">
                <a:solidFill>
                  <a:srgbClr val="FF0000"/>
                </a:solidFill>
                <a:latin typeface="Times New Roman" pitchFamily="18" charset="0"/>
                <a:cs typeface="Times New Roman" pitchFamily="18" charset="0"/>
              </a:rPr>
              <a:t>rapid</a:t>
            </a:r>
            <a:r>
              <a:rPr lang="en-US" sz="2800" dirty="0" smtClean="0">
                <a:latin typeface="Times New Roman" pitchFamily="18" charset="0"/>
                <a:cs typeface="Times New Roman" pitchFamily="18" charset="0"/>
              </a:rPr>
              <a:t>, and there is strong evidence that human activities, especially overgrazing, deforestation, poor watershed management, soil erosion combined with shifting climatic conditions, are contributing to the rapid </a:t>
            </a:r>
            <a:r>
              <a:rPr lang="en-US" sz="2800" dirty="0" smtClean="0">
                <a:solidFill>
                  <a:srgbClr val="FF0000"/>
                </a:solidFill>
                <a:latin typeface="Times New Roman" pitchFamily="18" charset="0"/>
                <a:cs typeface="Times New Roman" pitchFamily="18" charset="0"/>
              </a:rPr>
              <a:t>desertification</a:t>
            </a:r>
            <a:r>
              <a:rPr lang="en-US" sz="2800" dirty="0" smtClean="0">
                <a:latin typeface="Times New Roman" pitchFamily="18" charset="0"/>
                <a:cs typeface="Times New Roman" pitchFamily="18" charset="0"/>
              </a:rPr>
              <a:t> in the Nile basin region.</a:t>
            </a:r>
          </a:p>
          <a:p>
            <a:pPr algn="just"/>
            <a:r>
              <a:rPr lang="en-US" sz="2800" dirty="0" smtClean="0">
                <a:latin typeface="Times New Roman" pitchFamily="18" charset="0"/>
                <a:cs typeface="Times New Roman" pitchFamily="18" charset="0"/>
              </a:rPr>
              <a:t>This environmental concern of the Nile does not only affect to independent states national security but also to the whole regional security of the Nile which needs a collective and basin-wide cooperation. </a:t>
            </a:r>
          </a:p>
          <a:p>
            <a:endParaRPr lang="en-US" dirty="0" smtClean="0"/>
          </a:p>
          <a:p>
            <a:endParaRPr lang="en-US" dirty="0"/>
          </a:p>
        </p:txBody>
      </p:sp>
      <p:sp>
        <p:nvSpPr>
          <p:cNvPr id="2" name="Title 1"/>
          <p:cNvSpPr>
            <a:spLocks noGrp="1"/>
          </p:cNvSpPr>
          <p:nvPr>
            <p:ph type="title"/>
          </p:nvPr>
        </p:nvSpPr>
        <p:spPr>
          <a:xfrm>
            <a:off x="457200" y="274638"/>
            <a:ext cx="8229600" cy="868362"/>
          </a:xfrm>
        </p:spPr>
        <p:txBody>
          <a:bodyPr>
            <a:normAutofit/>
          </a:bodyPr>
          <a:lstStyle/>
          <a:p>
            <a:r>
              <a:rPr lang="en-US" sz="3200" dirty="0" smtClean="0"/>
              <a:t>Conclusion</a:t>
            </a:r>
            <a:endParaRPr lang="en-US" sz="3200" dirty="0"/>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990600"/>
            <a:ext cx="8229600" cy="5016691"/>
          </a:xfrm>
        </p:spPr>
        <p:txBody>
          <a:bodyPr>
            <a:normAutofit/>
          </a:bodyPr>
          <a:lstStyle/>
          <a:p>
            <a:pPr algn="just"/>
            <a:r>
              <a:rPr lang="en-US" sz="2800" dirty="0" smtClean="0">
                <a:latin typeface="Times New Roman" pitchFamily="18" charset="0"/>
                <a:cs typeface="Times New Roman" pitchFamily="18" charset="0"/>
              </a:rPr>
              <a:t>The legal and environmental approaches are the most appropriate approaches promoting cooperation in the Nile River Basin. </a:t>
            </a:r>
          </a:p>
          <a:p>
            <a:pPr algn="just"/>
            <a:r>
              <a:rPr lang="en-US" sz="2800" dirty="0" smtClean="0">
                <a:latin typeface="Times New Roman" pitchFamily="18" charset="0"/>
                <a:cs typeface="Times New Roman" pitchFamily="18" charset="0"/>
              </a:rPr>
              <a:t>It is through the simultaneous application of these approaches that a peaceful and sustainable basin-wide cooperation can be institutionalized in the Nile River Basin. </a:t>
            </a:r>
          </a:p>
          <a:p>
            <a:endParaRPr lang="en-US" dirty="0" smtClean="0"/>
          </a:p>
          <a:p>
            <a:endParaRPr lang="en-US" dirty="0"/>
          </a:p>
        </p:txBody>
      </p:sp>
      <p:sp>
        <p:nvSpPr>
          <p:cNvPr id="2" name="Title 1"/>
          <p:cNvSpPr>
            <a:spLocks noGrp="1"/>
          </p:cNvSpPr>
          <p:nvPr>
            <p:ph type="title"/>
          </p:nvPr>
        </p:nvSpPr>
        <p:spPr>
          <a:xfrm>
            <a:off x="457200" y="274638"/>
            <a:ext cx="8229600" cy="715962"/>
          </a:xfrm>
        </p:spPr>
        <p:txBody>
          <a:bodyPr>
            <a:normAutofit/>
          </a:bodyPr>
          <a:lstStyle/>
          <a:p>
            <a:r>
              <a:rPr lang="en-US" sz="3200" dirty="0" err="1" smtClean="0"/>
              <a:t>Cont’ed</a:t>
            </a:r>
            <a:endParaRPr lang="en-US" sz="3200" dirty="0"/>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3400" y="1066800"/>
            <a:ext cx="8229600" cy="3733800"/>
          </a:xfrm>
        </p:spPr>
        <p:txBody>
          <a:bodyPr>
            <a:normAutofit/>
          </a:bodyPr>
          <a:lstStyle/>
          <a:p>
            <a:r>
              <a:rPr lang="en-US" sz="6000" dirty="0" smtClean="0"/>
              <a:t>       Thank You !</a:t>
            </a:r>
            <a:endParaRPr lang="en-US" sz="6000"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Aspect</Template>
  <TotalTime>636</TotalTime>
  <Words>4257</Words>
  <Application>Microsoft Office PowerPoint</Application>
  <PresentationFormat>On-screen Show (4:3)</PresentationFormat>
  <Paragraphs>220</Paragraphs>
  <Slides>50</Slides>
  <Notes>1</Notes>
  <HiddenSlides>0</HiddenSlides>
  <MMClips>0</MMClips>
  <ScaleCrop>false</ScaleCrop>
  <HeadingPairs>
    <vt:vector size="4" baseType="variant">
      <vt:variant>
        <vt:lpstr>Theme</vt:lpstr>
      </vt:variant>
      <vt:variant>
        <vt:i4>1</vt:i4>
      </vt:variant>
      <vt:variant>
        <vt:lpstr>Slide Titles</vt:lpstr>
      </vt:variant>
      <vt:variant>
        <vt:i4>50</vt:i4>
      </vt:variant>
    </vt:vector>
  </HeadingPairs>
  <TitlesOfParts>
    <vt:vector size="51" baseType="lpstr">
      <vt:lpstr>Concourse</vt:lpstr>
      <vt:lpstr>      THE IMPEDIMENTS AND OPPORTUNITIES             OF COOPERATION IN THE NILE RIVER               BASIN: HISTORICAL, LEGAL AND              ENVIRONMENTAL PERSPECTIVES                      BY                MULU HADUSH WELDEMARIAM             (M. A IN INTERNATIONAL RELATIONS)             COLLEGE OF LAW AND GOVERNANCE,                      MEKELLE  UNIVERSITY                            ETHIOPIA </vt:lpstr>
      <vt:lpstr>INTRODUCTION</vt:lpstr>
      <vt:lpstr>                    Contd….</vt:lpstr>
      <vt:lpstr>                    Contd………….</vt:lpstr>
      <vt:lpstr>Slide 5</vt:lpstr>
      <vt:lpstr> Cont’ed…</vt:lpstr>
      <vt:lpstr> Cont’ed…</vt:lpstr>
      <vt:lpstr> Cont’ed…</vt:lpstr>
      <vt:lpstr>Cont’d….</vt:lpstr>
      <vt:lpstr>cont’d….</vt:lpstr>
      <vt:lpstr>cont’d….</vt:lpstr>
      <vt:lpstr>        The major impediments that hinder basin-wide            cooperation in the Nile River Basin                      A. Major impediments  </vt:lpstr>
      <vt:lpstr>  2. The Issue of Weak International Water Laws and Enforcement Mechanism </vt:lpstr>
      <vt:lpstr>Cont’d….</vt:lpstr>
      <vt:lpstr>Cont’d….</vt:lpstr>
      <vt:lpstr>Cont’d….</vt:lpstr>
      <vt:lpstr>Cont’ed….</vt:lpstr>
      <vt:lpstr>  B.  The Absence of Common Customary Law</vt:lpstr>
      <vt:lpstr>Cont’d….</vt:lpstr>
      <vt:lpstr>Cont’d….</vt:lpstr>
      <vt:lpstr>3. The Absence of Uniform Cooperation Interest      by the Upper Riparian States</vt:lpstr>
      <vt:lpstr>Cont’d….</vt:lpstr>
      <vt:lpstr>Cont’ed….</vt:lpstr>
      <vt:lpstr> 4. The Unilateral and Fragmented Approach of Water Management by the Riparian States </vt:lpstr>
      <vt:lpstr>Cont’ed….</vt:lpstr>
      <vt:lpstr>Cont’ed….</vt:lpstr>
      <vt:lpstr>Cont’d….</vt:lpstr>
      <vt:lpstr>Cont,d…</vt:lpstr>
      <vt:lpstr> 5.  Military Gesturing/Posturing in the Nile River        Basin </vt:lpstr>
      <vt:lpstr>Cont’ed….</vt:lpstr>
      <vt:lpstr> 6. Conflict and Political Instability in the Region </vt:lpstr>
      <vt:lpstr> 7. The Role play by the Western Powers and International Financial Institutions  </vt:lpstr>
      <vt:lpstr>Cont’d….</vt:lpstr>
      <vt:lpstr>Cont’ed….</vt:lpstr>
      <vt:lpstr> B. Opportunities of Cooperation </vt:lpstr>
      <vt:lpstr>  1.  Strengthening Active Sub-Basin Cooperation </vt:lpstr>
      <vt:lpstr> 2. Completion of the Blue Nile Schemes  </vt:lpstr>
      <vt:lpstr>Cont’ed….</vt:lpstr>
      <vt:lpstr>Cont’d….</vt:lpstr>
      <vt:lpstr>Cont’d….</vt:lpstr>
      <vt:lpstr>Cont’d….</vt:lpstr>
      <vt:lpstr>3.  The Lower Riparian States Need to        Focus on Increasing Water Supply </vt:lpstr>
      <vt:lpstr>Cont’d….</vt:lpstr>
      <vt:lpstr> 4. The Lower Riparian States Need to Focus on Other      Economic Sectors </vt:lpstr>
      <vt:lpstr>Cont’d….</vt:lpstr>
      <vt:lpstr>Cont’d….</vt:lpstr>
      <vt:lpstr>Cont’d….</vt:lpstr>
      <vt:lpstr>Conclusion</vt:lpstr>
      <vt:lpstr>Cont’ed</vt:lpstr>
      <vt:lpstr>       Thank You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user</dc:creator>
  <cp:lastModifiedBy>user</cp:lastModifiedBy>
  <cp:revision>173</cp:revision>
  <dcterms:created xsi:type="dcterms:W3CDTF">2011-06-23T12:13:52Z</dcterms:created>
  <dcterms:modified xsi:type="dcterms:W3CDTF">2011-07-04T06:39:31Z</dcterms:modified>
</cp:coreProperties>
</file>