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  <p:sldMasterId id="2147483659" r:id="rId2"/>
  </p:sldMasterIdLst>
  <p:notesMasterIdLst>
    <p:notesMasterId r:id="rId28"/>
  </p:notesMasterIdLst>
  <p:handoutMasterIdLst>
    <p:handoutMasterId r:id="rId29"/>
  </p:handoutMasterIdLst>
  <p:sldIdLst>
    <p:sldId id="267" r:id="rId3"/>
    <p:sldId id="324" r:id="rId4"/>
    <p:sldId id="354" r:id="rId5"/>
    <p:sldId id="357" r:id="rId6"/>
    <p:sldId id="323" r:id="rId7"/>
    <p:sldId id="345" r:id="rId8"/>
    <p:sldId id="346" r:id="rId9"/>
    <p:sldId id="347" r:id="rId10"/>
    <p:sldId id="349" r:id="rId11"/>
    <p:sldId id="355" r:id="rId12"/>
    <p:sldId id="352" r:id="rId13"/>
    <p:sldId id="291" r:id="rId14"/>
    <p:sldId id="314" r:id="rId15"/>
    <p:sldId id="294" r:id="rId16"/>
    <p:sldId id="295" r:id="rId17"/>
    <p:sldId id="331" r:id="rId18"/>
    <p:sldId id="330" r:id="rId19"/>
    <p:sldId id="315" r:id="rId20"/>
    <p:sldId id="319" r:id="rId21"/>
    <p:sldId id="317" r:id="rId22"/>
    <p:sldId id="342" r:id="rId23"/>
    <p:sldId id="358" r:id="rId24"/>
    <p:sldId id="359" r:id="rId25"/>
    <p:sldId id="350" r:id="rId26"/>
    <p:sldId id="356" r:id="rId27"/>
  </p:sldIdLst>
  <p:sldSz cx="9144000" cy="6858000" type="screen4x3"/>
  <p:notesSz cx="6797675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EA492E"/>
    <a:srgbClr val="01061D"/>
    <a:srgbClr val="224AF6"/>
    <a:srgbClr val="7AB800"/>
    <a:srgbClr val="92D05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516" autoAdjust="0"/>
    <p:restoredTop sz="88481" autoAdjust="0"/>
  </p:normalViewPr>
  <p:slideViewPr>
    <p:cSldViewPr>
      <p:cViewPr varScale="1">
        <p:scale>
          <a:sx n="69" d="100"/>
          <a:sy n="69" d="100"/>
        </p:scale>
        <p:origin x="-67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E40684-D310-4B52-9CE9-94BECF7359E1}" type="datetimeFigureOut">
              <a:rPr lang="en-US" smtClean="0"/>
              <a:pPr/>
              <a:t>7/6/2011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7AACFE-C64C-4895-94BA-14CD9F2835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6F0071-C3AD-42D3-AA3E-2679E6D3650B}" type="datetimeFigureOut">
              <a:rPr lang="en-US" smtClean="0"/>
              <a:pPr/>
              <a:t>7/6/2011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67B550-60AE-451C-86E9-74AA83AB291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67B550-60AE-451C-86E9-74AA83AB2917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UNE_Spot_2_Colour_RGBmatch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0"/>
            <a:ext cx="1439862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6165850"/>
            <a:ext cx="9144000" cy="692150"/>
          </a:xfrm>
          <a:prstGeom prst="rect">
            <a:avLst/>
          </a:prstGeom>
          <a:solidFill>
            <a:srgbClr val="7AB8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 sz="20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AU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E54DD5-D41C-44C8-91AC-9D84FBEED3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>
            <a:spLocks noChangeArrowheads="1"/>
          </p:cNvSpPr>
          <p:nvPr/>
        </p:nvSpPr>
        <p:spPr bwMode="auto">
          <a:xfrm>
            <a:off x="0" y="6165850"/>
            <a:ext cx="9144000" cy="692150"/>
          </a:xfrm>
          <a:prstGeom prst="rect">
            <a:avLst/>
          </a:prstGeom>
          <a:solidFill>
            <a:srgbClr val="7AB8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7F02DB-392F-4B78-8F87-4AB996CF69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>
            <a:spLocks noChangeArrowheads="1"/>
          </p:cNvSpPr>
          <p:nvPr/>
        </p:nvSpPr>
        <p:spPr bwMode="auto">
          <a:xfrm>
            <a:off x="0" y="6165850"/>
            <a:ext cx="9144000" cy="692150"/>
          </a:xfrm>
          <a:prstGeom prst="rect">
            <a:avLst/>
          </a:prstGeom>
          <a:solidFill>
            <a:srgbClr val="7AB8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461DA0-3438-4ED8-BB1C-E374109983F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0" y="6165850"/>
            <a:ext cx="9144000" cy="692150"/>
          </a:xfrm>
          <a:prstGeom prst="rect">
            <a:avLst/>
          </a:prstGeom>
          <a:solidFill>
            <a:srgbClr val="7AB8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4899D9-0E0B-453B-88BD-2371D0646F0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0" y="6165850"/>
            <a:ext cx="9144000" cy="692150"/>
          </a:xfrm>
          <a:prstGeom prst="rect">
            <a:avLst/>
          </a:prstGeom>
          <a:solidFill>
            <a:srgbClr val="7AB8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3B7DD3-A5DE-43AC-9058-F32FF1E00C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8"/>
          <p:cNvSpPr>
            <a:spLocks noChangeArrowheads="1"/>
          </p:cNvSpPr>
          <p:nvPr/>
        </p:nvSpPr>
        <p:spPr bwMode="auto">
          <a:xfrm>
            <a:off x="0" y="6165850"/>
            <a:ext cx="9144000" cy="692150"/>
          </a:xfrm>
          <a:prstGeom prst="rect">
            <a:avLst/>
          </a:prstGeom>
          <a:solidFill>
            <a:srgbClr val="7AB8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FAE1B8-1506-4B24-B123-452150C8FF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2"/>
          <p:cNvSpPr>
            <a:spLocks noChangeArrowheads="1"/>
          </p:cNvSpPr>
          <p:nvPr/>
        </p:nvSpPr>
        <p:spPr bwMode="auto">
          <a:xfrm>
            <a:off x="0" y="0"/>
            <a:ext cx="5651500" cy="6858000"/>
          </a:xfrm>
          <a:prstGeom prst="rect">
            <a:avLst/>
          </a:prstGeom>
          <a:solidFill>
            <a:srgbClr val="7AB8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>
              <a:cs typeface="+mn-cs"/>
            </a:endParaRPr>
          </a:p>
        </p:txBody>
      </p:sp>
      <p:pic>
        <p:nvPicPr>
          <p:cNvPr id="5" name="Picture 5" descr="UNE_Spot_2_Colour_RGBmatch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0"/>
            <a:ext cx="1439862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0" y="6165850"/>
            <a:ext cx="9144000" cy="692150"/>
          </a:xfrm>
          <a:prstGeom prst="rect">
            <a:avLst/>
          </a:prstGeom>
          <a:solidFill>
            <a:srgbClr val="7AB8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>
              <a:cs typeface="+mn-cs"/>
            </a:endParaRPr>
          </a:p>
        </p:txBody>
      </p:sp>
      <p:pic>
        <p:nvPicPr>
          <p:cNvPr id="7" name="Picture 9" descr="1706779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80063" y="0"/>
            <a:ext cx="35639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6" descr="UNE_Spot_2_Colour_RGBmatch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0"/>
            <a:ext cx="1439862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Slide Number Placeholder 5"/>
          <p:cNvSpPr txBox="1">
            <a:spLocks/>
          </p:cNvSpPr>
          <p:nvPr/>
        </p:nvSpPr>
        <p:spPr>
          <a:xfrm>
            <a:off x="5000625" y="6286500"/>
            <a:ext cx="490538" cy="47625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42F01996-7E0C-4FA1-801A-846F368142AF}" type="slidenum">
              <a:rPr lang="en-US" sz="1200">
                <a:latin typeface="Lucida Sans Unicode" pitchFamily="34" charset="0"/>
                <a:cs typeface="Lucida Sans Unicode" pitchFamily="34" charset="0"/>
              </a:rPr>
              <a:pPr>
                <a:defRPr/>
              </a:pPr>
              <a:t>‹#›</a:t>
            </a:fld>
            <a:endParaRPr lang="en-US" sz="1200"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14" name="Text Placeholder 2"/>
          <p:cNvSpPr>
            <a:spLocks noGrp="1"/>
          </p:cNvSpPr>
          <p:nvPr>
            <p:ph type="body" idx="1"/>
          </p:nvPr>
        </p:nvSpPr>
        <p:spPr>
          <a:xfrm>
            <a:off x="214282" y="1535113"/>
            <a:ext cx="5143536" cy="63976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Content Placeholder 3"/>
          <p:cNvSpPr>
            <a:spLocks noGrp="1"/>
          </p:cNvSpPr>
          <p:nvPr>
            <p:ph sz="half" idx="10"/>
          </p:nvPr>
        </p:nvSpPr>
        <p:spPr>
          <a:xfrm>
            <a:off x="214282" y="2174875"/>
            <a:ext cx="514353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5C3D40-116F-46D8-B945-C14E281678F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2"/>
          </p:nvPr>
        </p:nvSpPr>
        <p:spPr>
          <a:xfrm>
            <a:off x="214313" y="6286500"/>
            <a:ext cx="1185862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3"/>
          </p:nvPr>
        </p:nvSpPr>
        <p:spPr>
          <a:xfrm>
            <a:off x="1471613" y="6286500"/>
            <a:ext cx="3457575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9" descr="1706779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80063" y="0"/>
            <a:ext cx="35639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5651500" cy="6858000"/>
          </a:xfrm>
          <a:prstGeom prst="rect">
            <a:avLst/>
          </a:prstGeom>
          <a:solidFill>
            <a:srgbClr val="7AB8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>
              <a:cs typeface="+mn-cs"/>
            </a:endParaRPr>
          </a:p>
        </p:txBody>
      </p:sp>
      <p:pic>
        <p:nvPicPr>
          <p:cNvPr id="5" name="Picture 5" descr="UNE_Spot_2_Colour_RGBmatche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0"/>
            <a:ext cx="1439862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UNE_Spot_2_Colour_RGBmatche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0"/>
            <a:ext cx="1439862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285720" y="1752601"/>
            <a:ext cx="5214974" cy="446248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285750" y="6286500"/>
            <a:ext cx="1185863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43050" y="6286500"/>
            <a:ext cx="3457575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072063" y="6286500"/>
            <a:ext cx="490537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53CAC6-1A5A-4E2B-881E-BDD33B464D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fancy-00018412-0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45138" y="0"/>
            <a:ext cx="35988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1" descr="UNE_Spot_2_Colour_RGBmatche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04138" y="5418138"/>
            <a:ext cx="1439862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0"/>
          <p:cNvSpPr>
            <a:spLocks noChangeArrowheads="1"/>
          </p:cNvSpPr>
          <p:nvPr/>
        </p:nvSpPr>
        <p:spPr bwMode="auto">
          <a:xfrm>
            <a:off x="0" y="0"/>
            <a:ext cx="5651500" cy="6858000"/>
          </a:xfrm>
          <a:prstGeom prst="rect">
            <a:avLst/>
          </a:prstGeom>
          <a:solidFill>
            <a:srgbClr val="7AB8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>
              <a:cs typeface="+mn-cs"/>
            </a:endParaRPr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285720" y="1752601"/>
            <a:ext cx="5214974" cy="446248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5214974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285750" y="6286500"/>
            <a:ext cx="1185863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43050" y="6286500"/>
            <a:ext cx="3457575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072063" y="6286500"/>
            <a:ext cx="490537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226691-B664-4FA6-A0B0-A6D8D94E096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7AB8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0" y="6308725"/>
            <a:ext cx="9144000" cy="5492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>
              <a:cs typeface="+mn-cs"/>
            </a:endParaRPr>
          </a:p>
        </p:txBody>
      </p:sp>
      <p:pic>
        <p:nvPicPr>
          <p:cNvPr id="8" name="Picture 13" descr="UNE_Graphic_Gre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16913" y="6453188"/>
            <a:ext cx="647700" cy="23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28596" y="274638"/>
            <a:ext cx="8258204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0" y="6165850"/>
            <a:ext cx="9144000" cy="692150"/>
          </a:xfrm>
          <a:prstGeom prst="rect">
            <a:avLst/>
          </a:prstGeom>
          <a:solidFill>
            <a:srgbClr val="7AB8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157161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571612"/>
            <a:ext cx="5111750" cy="45545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8596" y="2786058"/>
            <a:ext cx="3008313" cy="33401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9FD2B5-1188-4363-8558-30C15EAD4B3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0" y="6165850"/>
            <a:ext cx="9144000" cy="692150"/>
          </a:xfrm>
          <a:prstGeom prst="rect">
            <a:avLst/>
          </a:prstGeom>
          <a:solidFill>
            <a:srgbClr val="7AB8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1500173"/>
            <a:ext cx="5486400" cy="322740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AU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109D92-AFEF-4A20-8089-1DF33D2FBEA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7158" y="428605"/>
            <a:ext cx="5072098" cy="3171846"/>
          </a:xfrm>
          <a:prstGeom prst="rect">
            <a:avLst/>
          </a:prstGeom>
        </p:spPr>
        <p:txBody>
          <a:bodyPr/>
          <a:lstStyle>
            <a:lvl1pPr>
              <a:defRPr>
                <a:latin typeface="Lucida Sans Unicode" pitchFamily="34" charset="0"/>
                <a:cs typeface="Lucida Sans Unicode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7158" y="3886200"/>
            <a:ext cx="5072098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Lucida Sans Unicode" pitchFamily="34" charset="0"/>
                <a:cs typeface="Lucida Sans Unicode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A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42888" y="6356350"/>
            <a:ext cx="12573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7938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72000" y="6357938"/>
            <a:ext cx="785813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fld id="{38408702-2DDB-498E-8871-AE538D40541B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4324" y="274638"/>
            <a:ext cx="5043494" cy="1143000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4324" y="1600200"/>
            <a:ext cx="5043494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42888" y="6356350"/>
            <a:ext cx="12573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7938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72000" y="6357938"/>
            <a:ext cx="785813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fld id="{7731BBFB-AFF7-4075-A337-C01D791EC135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7AB8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>
              <a:cs typeface="+mn-cs"/>
            </a:endParaRPr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0" y="6308725"/>
            <a:ext cx="9144000" cy="5492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>
              <a:cs typeface="+mn-cs"/>
            </a:endParaRPr>
          </a:p>
        </p:txBody>
      </p:sp>
      <p:pic>
        <p:nvPicPr>
          <p:cNvPr id="8" name="Picture 13" descr="UNE_Graphic_Gre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16913" y="6453188"/>
            <a:ext cx="647700" cy="23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28596" y="274638"/>
            <a:ext cx="8258204" cy="1143000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114932" cy="1143000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>
          <a:xfrm>
            <a:off x="242888" y="6356350"/>
            <a:ext cx="12573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7938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72000" y="6357938"/>
            <a:ext cx="785813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fld id="{AA20028D-B297-45AC-AA4F-F521F35CB026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UNE_Spot_2_Colour_RGBmatch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0"/>
            <a:ext cx="1439862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8"/>
          <p:cNvSpPr>
            <a:spLocks noChangeArrowheads="1"/>
          </p:cNvSpPr>
          <p:nvPr/>
        </p:nvSpPr>
        <p:spPr bwMode="auto">
          <a:xfrm>
            <a:off x="0" y="6165850"/>
            <a:ext cx="9144000" cy="692150"/>
          </a:xfrm>
          <a:prstGeom prst="rect">
            <a:avLst/>
          </a:prstGeom>
          <a:solidFill>
            <a:srgbClr val="7AB8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>
              <a:cs typeface="+mn-cs"/>
            </a:endParaRPr>
          </a:p>
        </p:txBody>
      </p:sp>
      <p:pic>
        <p:nvPicPr>
          <p:cNvPr id="4" name="Picture 9" descr="1706779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80063" y="0"/>
            <a:ext cx="35639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12"/>
          <p:cNvSpPr>
            <a:spLocks noChangeArrowheads="1"/>
          </p:cNvSpPr>
          <p:nvPr/>
        </p:nvSpPr>
        <p:spPr bwMode="auto">
          <a:xfrm>
            <a:off x="0" y="0"/>
            <a:ext cx="5651500" cy="6858000"/>
          </a:xfrm>
          <a:prstGeom prst="rect">
            <a:avLst/>
          </a:prstGeom>
          <a:solidFill>
            <a:srgbClr val="7AB8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>
              <a:cs typeface="+mn-cs"/>
            </a:endParaRPr>
          </a:p>
        </p:txBody>
      </p:sp>
      <p:pic>
        <p:nvPicPr>
          <p:cNvPr id="6" name="Picture 6" descr="UNE_Spot_2_Colour_RGBmatch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0"/>
            <a:ext cx="1439862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1185863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14500" y="6245225"/>
            <a:ext cx="6429375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24838" y="6245225"/>
            <a:ext cx="490537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fld id="{035A0859-8094-439E-A623-5EB87A0DD40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4616429"/>
            <a:ext cx="5272086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14282" y="428604"/>
            <a:ext cx="5272086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AU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4282" y="5183167"/>
            <a:ext cx="5272086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242888" y="6356350"/>
            <a:ext cx="12573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7938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72000" y="6357938"/>
            <a:ext cx="785813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fld id="{134AA249-CDDE-4A7E-AB42-1B7F1300F8AB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fancy-00018412-0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45138" y="0"/>
            <a:ext cx="35988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1" descr="UNE_Spot_2_Colour_RGBmatche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04138" y="5418138"/>
            <a:ext cx="1439862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0"/>
          <p:cNvSpPr>
            <a:spLocks noChangeArrowheads="1"/>
          </p:cNvSpPr>
          <p:nvPr/>
        </p:nvSpPr>
        <p:spPr bwMode="auto">
          <a:xfrm>
            <a:off x="0" y="0"/>
            <a:ext cx="5651500" cy="6858000"/>
          </a:xfrm>
          <a:prstGeom prst="rect">
            <a:avLst/>
          </a:prstGeom>
          <a:solidFill>
            <a:srgbClr val="7AB8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>
              <a:cs typeface="+mn-cs"/>
            </a:endParaRPr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285720" y="1752601"/>
            <a:ext cx="5214974" cy="446248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5214974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285750" y="6286500"/>
            <a:ext cx="1185863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43050" y="6286500"/>
            <a:ext cx="3457575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072063" y="6286500"/>
            <a:ext cx="490537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124A49-4C8C-4EF6-96B0-4A471B07DE1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18.xml"/><Relationship Id="rId10" Type="http://schemas.openxmlformats.org/officeDocument/2006/relationships/image" Target="../media/image3.jpeg"/><Relationship Id="rId4" Type="http://schemas.openxmlformats.org/officeDocument/2006/relationships/slideLayout" Target="../slideLayouts/slideLayout17.xml"/><Relationship Id="rId9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214563" y="274638"/>
            <a:ext cx="647223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0" y="6165850"/>
            <a:ext cx="9144000" cy="692150"/>
          </a:xfrm>
          <a:prstGeom prst="rect">
            <a:avLst/>
          </a:prstGeom>
          <a:solidFill>
            <a:srgbClr val="7AB8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>
              <a:cs typeface="+mn-cs"/>
            </a:endParaRP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1185863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714500" y="6245225"/>
            <a:ext cx="6429375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4838" y="6245225"/>
            <a:ext cx="490537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fld id="{D415396D-D106-4A20-A012-B259663DF4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1032" name="Picture 5" descr="UNE_Spot_2_Colour_RGBmatched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684213" y="0"/>
            <a:ext cx="1439862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73" r:id="rId1"/>
    <p:sldLayoutId id="2147483774" r:id="rId2"/>
    <p:sldLayoutId id="2147483775" r:id="rId3"/>
    <p:sldLayoutId id="2147483776" r:id="rId4"/>
    <p:sldLayoutId id="2147483777" r:id="rId5"/>
    <p:sldLayoutId id="2147483778" r:id="rId6"/>
    <p:sldLayoutId id="2147483779" r:id="rId7"/>
    <p:sldLayoutId id="2147483780" r:id="rId8"/>
    <p:sldLayoutId id="2147483781" r:id="rId9"/>
    <p:sldLayoutId id="2147483782" r:id="rId10"/>
    <p:sldLayoutId id="2147483783" r:id="rId11"/>
    <p:sldLayoutId id="2147483784" r:id="rId12"/>
    <p:sldLayoutId id="2147483785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Lucida Sans Unicode" pitchFamily="34" charset="0"/>
          <a:ea typeface="+mj-ea"/>
          <a:cs typeface="Lucida Sans Unicode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Lucida Sans Unicode" pitchFamily="34" charset="0"/>
          <a:cs typeface="Lucida Sans Unicode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Lucida Sans Unicode" pitchFamily="34" charset="0"/>
          <a:cs typeface="Lucida Sans Unicode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Lucida Sans Unicode" pitchFamily="34" charset="0"/>
          <a:cs typeface="Lucida Sans Unicode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Lucida Sans Unicode" pitchFamily="34" charset="0"/>
          <a:cs typeface="Lucida Sans Unicode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Lucida Sans Unicode" pitchFamily="34" charset="0"/>
          <a:ea typeface="+mn-ea"/>
          <a:cs typeface="Lucida Sans Unicode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Lucida Sans Unicode" pitchFamily="34" charset="0"/>
          <a:cs typeface="Lucida Sans Unicode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Lucida Sans Unicode" pitchFamily="34" charset="0"/>
          <a:cs typeface="Lucida Sans Unicode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Lucida Sans Unicode" pitchFamily="34" charset="0"/>
          <a:cs typeface="Lucida Sans Unicode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Lucida Sans Unicode" pitchFamily="34" charset="0"/>
          <a:cs typeface="Lucida Sans Unicode" pitchFamily="34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9" descr="fancy-00018412-001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545138" y="0"/>
            <a:ext cx="35988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4" descr="UNE_Spot_2_Colour_RGBmatched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704138" y="5418138"/>
            <a:ext cx="1439862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0" y="0"/>
            <a:ext cx="5651500" cy="6858000"/>
          </a:xfrm>
          <a:prstGeom prst="rect">
            <a:avLst/>
          </a:prstGeom>
          <a:solidFill>
            <a:srgbClr val="7AB8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88" r:id="rId3"/>
    <p:sldLayoutId id="2147483789" r:id="rId4"/>
    <p:sldLayoutId id="2147483772" r:id="rId5"/>
    <p:sldLayoutId id="2147483790" r:id="rId6"/>
    <p:sldLayoutId id="2147483791" r:id="rId7"/>
    <p:sldLayoutId id="2147483792" r:id="rId8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667000"/>
            <a:ext cx="7315200" cy="1470025"/>
          </a:xfrm>
        </p:spPr>
        <p:txBody>
          <a:bodyPr/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sz="2600" dirty="0" smtClean="0"/>
              <a:t>Governance Criteria for the Effective Management of </a:t>
            </a:r>
            <a:r>
              <a:rPr lang="en-US" sz="2600" dirty="0" err="1" smtClean="0"/>
              <a:t>Transboundary</a:t>
            </a:r>
            <a:r>
              <a:rPr lang="en-US" sz="2600" dirty="0" smtClean="0"/>
              <a:t> Resources</a:t>
            </a:r>
            <a:r>
              <a:rPr lang="en-US" b="1" dirty="0" smtClean="0"/>
              <a:t/>
            </a:r>
            <a:br>
              <a:rPr lang="en-US" b="1" dirty="0" smtClean="0"/>
            </a:br>
            <a:endParaRPr lang="en-US" dirty="0"/>
          </a:p>
        </p:txBody>
      </p:sp>
      <p:sp>
        <p:nvSpPr>
          <p:cNvPr id="6" name="Subtitle 2"/>
          <p:cNvSpPr txBox="1">
            <a:spLocks/>
          </p:cNvSpPr>
          <p:nvPr/>
        </p:nvSpPr>
        <p:spPr bwMode="auto">
          <a:xfrm>
            <a:off x="304800" y="6019800"/>
            <a:ext cx="8686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Lucida Sans Unicode" pitchFamily="34" charset="0"/>
              <a:ea typeface="+mn-ea"/>
              <a:cs typeface="Lucida Sans Unicode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 Unicode" pitchFamily="34" charset="0"/>
                <a:ea typeface="+mn-ea"/>
                <a:cs typeface="Lucida Sans Unicode" pitchFamily="34" charset="0"/>
              </a:rPr>
              <a:t>9</a:t>
            </a:r>
            <a:r>
              <a:rPr kumimoji="0" lang="en-US" sz="2000" b="0" i="0" u="none" strike="noStrike" kern="0" cap="none" spc="0" normalizeH="0" baseline="3000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 Unicode" pitchFamily="34" charset="0"/>
                <a:ea typeface="+mn-ea"/>
                <a:cs typeface="Lucida Sans Unicode" pitchFamily="34" charset="0"/>
              </a:rPr>
              <a:t>th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 Unicode" pitchFamily="34" charset="0"/>
                <a:ea typeface="+mn-ea"/>
                <a:cs typeface="Lucida Sans Unicode" pitchFamily="34" charset="0"/>
              </a:rPr>
              <a:t> IUCN AEL</a:t>
            </a:r>
            <a:r>
              <a:rPr kumimoji="0" lang="en-US" sz="2000" b="0" i="0" u="none" strike="noStrike" kern="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 Unicode" pitchFamily="34" charset="0"/>
                <a:ea typeface="+mn-ea"/>
                <a:cs typeface="Lucida Sans Unicode" pitchFamily="34" charset="0"/>
              </a:rPr>
              <a:t> Colloquium </a:t>
            </a:r>
            <a:r>
              <a:rPr lang="en-US" sz="2000" kern="0" dirty="0" smtClean="0">
                <a:solidFill>
                  <a:schemeClr val="bg1"/>
                </a:solidFill>
                <a:latin typeface="Lucida Sans Unicode" pitchFamily="34" charset="0"/>
                <a:cs typeface="Lucida Sans Unicode" pitchFamily="34" charset="0"/>
              </a:rPr>
              <a:t>7 July 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 Unicode" pitchFamily="34" charset="0"/>
                <a:ea typeface="+mn-ea"/>
                <a:cs typeface="Lucida Sans Unicode" pitchFamily="34" charset="0"/>
              </a:rPr>
              <a:t>2011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Lucida Sans Unicode" pitchFamily="34" charset="0"/>
              <a:ea typeface="+mn-ea"/>
              <a:cs typeface="Lucida Sans Unicode" pitchFamily="34" charset="0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457200" y="5410200"/>
            <a:ext cx="84582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Lucida Sans Unicode" pitchFamily="34" charset="0"/>
              <a:ea typeface="+mn-ea"/>
              <a:cs typeface="Lucida Sans Unicode" pitchFamily="34" charset="0"/>
            </a:endParaRPr>
          </a:p>
          <a:p>
            <a:pPr lvl="0" algn="ctr" eaLnBrk="0" hangingPunct="0">
              <a:spcBef>
                <a:spcPts val="0"/>
              </a:spcBef>
              <a:defRPr/>
            </a:pPr>
            <a:r>
              <a:rPr lang="en-US" sz="2000" b="1" kern="0" dirty="0" smtClean="0">
                <a:latin typeface="Lucida Sans Unicode" pitchFamily="34" charset="0"/>
                <a:cs typeface="Lucida Sans Unicode" pitchFamily="34" charset="0"/>
              </a:rPr>
              <a:t>Michelle Lim  </a:t>
            </a:r>
            <a:r>
              <a:rPr lang="en-US" sz="2000" kern="0" dirty="0" smtClean="0">
                <a:latin typeface="Lucida Sans Unicode" pitchFamily="34" charset="0"/>
                <a:cs typeface="Lucida Sans Unicode" pitchFamily="34" charset="0"/>
              </a:rPr>
              <a:t>University of New England</a:t>
            </a: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 Unicode" pitchFamily="34" charset="0"/>
              <a:ea typeface="+mn-ea"/>
              <a:cs typeface="Lucida Sans Unicode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Lucida Sans Unicode" pitchFamily="34" charset="0"/>
              <a:ea typeface="+mn-ea"/>
              <a:cs typeface="Lucida Sans Unicode" pitchFamily="34" charset="0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 bwMode="auto">
          <a:xfrm>
            <a:off x="457200" y="1905000"/>
            <a:ext cx="83058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Lucida Sans Unicode" pitchFamily="34" charset="0"/>
                <a:ea typeface="+mj-ea"/>
                <a:cs typeface="Lucida Sans Unicode" pitchFamily="34" charset="0"/>
              </a:rPr>
              <a:t/>
            </a:r>
            <a:br>
              <a:rPr kumimoji="0" lang="en-US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Lucida Sans Unicode" pitchFamily="34" charset="0"/>
                <a:ea typeface="+mj-ea"/>
                <a:cs typeface="Lucida Sans Unicode" pitchFamily="34" charset="0"/>
              </a:rPr>
            </a:br>
            <a:r>
              <a:rPr kumimoji="0" lang="en-US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Lucida Sans Unicode" pitchFamily="34" charset="0"/>
                <a:ea typeface="+mj-ea"/>
                <a:cs typeface="Lucida Sans Unicode" pitchFamily="34" charset="0"/>
              </a:rPr>
              <a:t>Is Water Different from Biodiversity?</a:t>
            </a: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Lucida Sans Unicode" pitchFamily="34" charset="0"/>
                <a:ea typeface="+mj-ea"/>
                <a:cs typeface="Lucida Sans Unicode" pitchFamily="34" charset="0"/>
              </a:rPr>
              <a:t/>
            </a:r>
            <a:b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Lucida Sans Unicode" pitchFamily="34" charset="0"/>
                <a:ea typeface="+mj-ea"/>
                <a:cs typeface="Lucida Sans Unicode" pitchFamily="34" charset="0"/>
              </a:rPr>
            </a:b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Lucida Sans Unicode" pitchFamily="34" charset="0"/>
              <a:ea typeface="+mj-ea"/>
              <a:cs typeface="Lucida Sans Unicode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990600" y="1981200"/>
            <a:ext cx="7467600" cy="2743200"/>
          </a:xfrm>
        </p:spPr>
        <p:txBody>
          <a:bodyPr/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3200" dirty="0" smtClean="0"/>
              <a:t>Freshwater 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3200" dirty="0" smtClean="0"/>
              <a:t>Terrestrial Biodiversity 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3200" dirty="0" smtClean="0"/>
              <a:t>Comparison</a:t>
            </a:r>
          </a:p>
          <a:p>
            <a:pPr>
              <a:lnSpc>
                <a:spcPct val="150000"/>
              </a:lnSpc>
              <a:buNone/>
            </a:pPr>
            <a:endParaRPr lang="en-US" sz="2800" dirty="0" smtClean="0"/>
          </a:p>
          <a:p>
            <a:pPr>
              <a:lnSpc>
                <a:spcPct val="150000"/>
              </a:lnSpc>
            </a:pPr>
            <a:endParaRPr lang="en-US" sz="2800" dirty="0" smtClean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2214563" y="274638"/>
            <a:ext cx="6472237" cy="1143000"/>
          </a:xfrm>
        </p:spPr>
        <p:txBody>
          <a:bodyPr/>
          <a:lstStyle/>
          <a:p>
            <a:r>
              <a:rPr lang="en-US" dirty="0" err="1" smtClean="0"/>
              <a:t>Transboundary</a:t>
            </a:r>
            <a:r>
              <a:rPr lang="en-US" dirty="0" smtClean="0"/>
              <a:t> Criteria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335280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600200" y="838200"/>
            <a:ext cx="5638800" cy="1447799"/>
          </a:xfrm>
        </p:spPr>
        <p:txBody>
          <a:bodyPr/>
          <a:lstStyle/>
          <a:p>
            <a:pPr marL="514350" indent="-514350" algn="ctr">
              <a:buNone/>
            </a:pPr>
            <a:r>
              <a:rPr lang="en-US" sz="5400" dirty="0" err="1" smtClean="0">
                <a:solidFill>
                  <a:schemeClr val="tx2"/>
                </a:solidFill>
              </a:rPr>
              <a:t>Transboundary</a:t>
            </a:r>
            <a:r>
              <a:rPr lang="en-US" sz="5400" dirty="0" smtClean="0">
                <a:solidFill>
                  <a:schemeClr val="tx2"/>
                </a:solidFill>
              </a:rPr>
              <a:t> Freshwater</a:t>
            </a:r>
            <a:endParaRPr lang="en-US" sz="6000" dirty="0" smtClean="0">
              <a:solidFill>
                <a:schemeClr val="accent3"/>
              </a:solidFill>
            </a:endParaRPr>
          </a:p>
          <a:p>
            <a:pPr marL="514350" indent="-514350">
              <a:buNone/>
            </a:pPr>
            <a:endParaRPr lang="en-US" dirty="0" smtClean="0">
              <a:solidFill>
                <a:schemeClr val="accent3"/>
              </a:solidFill>
            </a:endParaRPr>
          </a:p>
          <a:p>
            <a:pPr marL="514350" indent="-514350">
              <a:buNone/>
            </a:pPr>
            <a:endParaRPr lang="en-US" dirty="0" smtClean="0">
              <a:solidFill>
                <a:schemeClr val="accent3"/>
              </a:solidFill>
            </a:endParaRPr>
          </a:p>
          <a:p>
            <a:pPr marL="457200" indent="-457200">
              <a:buNone/>
            </a:pPr>
            <a:endParaRPr lang="en-US" dirty="0">
              <a:solidFill>
                <a:schemeClr val="accent3"/>
              </a:solidFill>
            </a:endParaRPr>
          </a:p>
        </p:txBody>
      </p:sp>
      <p:sp>
        <p:nvSpPr>
          <p:cNvPr id="6" name="Content Placeholder 3"/>
          <p:cNvSpPr txBox="1">
            <a:spLocks/>
          </p:cNvSpPr>
          <p:nvPr/>
        </p:nvSpPr>
        <p:spPr bwMode="auto">
          <a:xfrm>
            <a:off x="1447800" y="3962400"/>
            <a:ext cx="6248400" cy="1447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514350" marR="0" lvl="0" indent="-51435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Lucida Sans Unicode" pitchFamily="34" charset="0"/>
                <a:ea typeface="+mn-ea"/>
                <a:cs typeface="Lucida Sans Unicode" pitchFamily="34" charset="0"/>
              </a:rPr>
              <a:t>Terrestrial</a:t>
            </a:r>
          </a:p>
          <a:p>
            <a:pPr marL="514350" marR="0" lvl="0" indent="-51435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0" cap="none" spc="0" normalizeH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Lucida Sans Unicode" pitchFamily="34" charset="0"/>
                <a:ea typeface="+mn-ea"/>
                <a:cs typeface="Lucida Sans Unicode" pitchFamily="34" charset="0"/>
              </a:rPr>
              <a:t> </a:t>
            </a:r>
            <a:r>
              <a:rPr kumimoji="0" lang="en-US" sz="54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Lucida Sans Unicode" pitchFamily="34" charset="0"/>
                <a:ea typeface="+mn-ea"/>
                <a:cs typeface="Lucida Sans Unicode" pitchFamily="34" charset="0"/>
              </a:rPr>
              <a:t>Biodiversity</a:t>
            </a:r>
            <a:r>
              <a:rPr kumimoji="0" lang="en-US" sz="60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Lucida Sans Unicode" pitchFamily="34" charset="0"/>
                <a:ea typeface="+mn-ea"/>
                <a:cs typeface="Lucida Sans Unicode" pitchFamily="34" charset="0"/>
              </a:rPr>
              <a:t> </a:t>
            </a:r>
          </a:p>
          <a:p>
            <a:pPr marL="514350" marR="0" lvl="0" indent="-51435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6000" b="0" i="0" u="none" strike="noStrike" kern="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Lucida Sans Unicode" pitchFamily="34" charset="0"/>
              <a:ea typeface="+mn-ea"/>
              <a:cs typeface="Lucida Sans Unicode" pitchFamily="34" charset="0"/>
            </a:endParaRPr>
          </a:p>
          <a:p>
            <a:pPr marL="514350" marR="0" lvl="0" indent="-5143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Lucida Sans Unicode" pitchFamily="34" charset="0"/>
              <a:ea typeface="+mn-ea"/>
              <a:cs typeface="Lucida Sans Unicode" pitchFamily="34" charset="0"/>
            </a:endParaRPr>
          </a:p>
          <a:p>
            <a:pPr marL="514350" marR="0" lvl="0" indent="-5143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Lucida Sans Unicode" pitchFamily="34" charset="0"/>
              <a:ea typeface="+mn-ea"/>
              <a:cs typeface="Lucida Sans Unicode" pitchFamily="34" charset="0"/>
            </a:endParaRP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Lucida Sans Unicode" pitchFamily="34" charset="0"/>
              <a:ea typeface="+mn-ea"/>
              <a:cs typeface="Lucida Sans Unicode" pitchFamily="34" charset="0"/>
            </a:endParaRPr>
          </a:p>
        </p:txBody>
      </p:sp>
      <p:sp>
        <p:nvSpPr>
          <p:cNvPr id="8" name="Content Placeholder 3"/>
          <p:cNvSpPr txBox="1">
            <a:spLocks/>
          </p:cNvSpPr>
          <p:nvPr/>
        </p:nvSpPr>
        <p:spPr bwMode="auto">
          <a:xfrm>
            <a:off x="1447800" y="2438400"/>
            <a:ext cx="6248400" cy="1447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514350" marR="0" lvl="0" indent="-51435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0" b="1" i="0" u="none" strike="noStrike" kern="0" normalizeH="0" baseline="0" noProof="0" dirty="0" smtClean="0">
                <a:ln w="11430"/>
                <a:solidFill>
                  <a:schemeClr val="tx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Lucida Sans Unicode" pitchFamily="34" charset="0"/>
                <a:ea typeface="+mn-ea"/>
                <a:cs typeface="Lucida Sans Unicode" pitchFamily="34" charset="0"/>
              </a:rPr>
              <a:t>=</a:t>
            </a:r>
            <a:endParaRPr kumimoji="0" lang="en-US" sz="6000" b="1" i="0" u="none" strike="noStrike" kern="0" normalizeH="0" baseline="0" noProof="0" dirty="0" smtClean="0">
              <a:ln w="11430"/>
              <a:solidFill>
                <a:schemeClr val="tx2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Lucida Sans Unicode" pitchFamily="34" charset="0"/>
              <a:ea typeface="+mn-ea"/>
              <a:cs typeface="Lucida Sans Unicode" pitchFamily="34" charset="0"/>
            </a:endParaRPr>
          </a:p>
          <a:p>
            <a:pPr marL="514350" marR="0" lvl="0" indent="-51435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6000" b="1" i="0" u="none" strike="noStrike" kern="0" normalizeH="0" baseline="0" noProof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Lucida Sans Unicode" pitchFamily="34" charset="0"/>
              <a:ea typeface="+mn-ea"/>
              <a:cs typeface="Lucida Sans Unicode" pitchFamily="34" charset="0"/>
            </a:endParaRPr>
          </a:p>
          <a:p>
            <a:pPr marL="514350" marR="0" lvl="0" indent="-5143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0" normalizeH="0" baseline="0" noProof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Lucida Sans Unicode" pitchFamily="34" charset="0"/>
              <a:ea typeface="+mn-ea"/>
              <a:cs typeface="Lucida Sans Unicode" pitchFamily="34" charset="0"/>
            </a:endParaRPr>
          </a:p>
          <a:p>
            <a:pPr marL="514350" marR="0" lvl="0" indent="-5143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0" normalizeH="0" baseline="0" noProof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Lucida Sans Unicode" pitchFamily="34" charset="0"/>
              <a:ea typeface="+mn-ea"/>
              <a:cs typeface="Lucida Sans Unicode" pitchFamily="34" charset="0"/>
            </a:endParaRP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2400" b="1" i="0" u="none" strike="noStrike" kern="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Lucida Sans Unicode" pitchFamily="34" charset="0"/>
              <a:ea typeface="+mn-ea"/>
              <a:cs typeface="Lucida Sans Unicode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 rot="19454611">
            <a:off x="4529877" y="2649161"/>
            <a:ext cx="58346" cy="1178677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63246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609600" y="1828800"/>
            <a:ext cx="7924800" cy="2209800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0" cap="none" spc="0" normalizeH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Lucida Sans Unicode" pitchFamily="34" charset="0"/>
                <a:ea typeface="+mj-ea"/>
                <a:cs typeface="Lucida Sans Unicode" pitchFamily="34" charset="0"/>
              </a:rPr>
              <a:t>E</a:t>
            </a:r>
            <a:r>
              <a:rPr kumimoji="0" lang="en-US" sz="44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Lucida Sans Unicode" pitchFamily="34" charset="0"/>
                <a:ea typeface="+mj-ea"/>
                <a:cs typeface="Lucida Sans Unicode" pitchFamily="34" charset="0"/>
              </a:rPr>
              <a:t>ffective Management of </a:t>
            </a:r>
            <a:r>
              <a:rPr kumimoji="0" lang="en-US" sz="44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Lucida Sans Unicode" pitchFamily="34" charset="0"/>
                <a:ea typeface="+mj-ea"/>
                <a:cs typeface="Lucida Sans Unicode" pitchFamily="34" charset="0"/>
              </a:rPr>
              <a:t>Transboundary</a:t>
            </a:r>
            <a:r>
              <a:rPr kumimoji="0" lang="en-US" sz="44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Lucida Sans Unicode" pitchFamily="34" charset="0"/>
                <a:ea typeface="+mj-ea"/>
                <a:cs typeface="Lucida Sans Unicode" pitchFamily="34" charset="0"/>
              </a:rPr>
              <a:t> Freshwater</a:t>
            </a:r>
            <a:endParaRPr kumimoji="0" lang="en-US" sz="44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Lucida Sans Unicode" pitchFamily="34" charset="0"/>
              <a:ea typeface="+mj-ea"/>
              <a:cs typeface="Lucida Sans Unicode" pitchFamily="34" charset="0"/>
            </a:endParaRPr>
          </a:p>
        </p:txBody>
      </p:sp>
    </p:spTree>
  </p:cSld>
  <p:clrMapOvr>
    <a:masterClrMapping/>
  </p:clrMapOvr>
  <p:transition spd="med">
    <p:strips dir="rd"/>
    <p:sndAc>
      <p:stSnd>
        <p:snd r:embed="rId2" name="wind.wav" builtIn="1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9144000" cy="632460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609600" y="609600"/>
            <a:ext cx="8305800" cy="5334000"/>
          </a:xfrm>
        </p:spPr>
        <p:txBody>
          <a:bodyPr/>
          <a:lstStyle/>
          <a:p>
            <a:pPr marL="514350" indent="-514350">
              <a:buNone/>
            </a:pPr>
            <a:r>
              <a:rPr lang="en-US" sz="3200" dirty="0" smtClean="0">
                <a:solidFill>
                  <a:schemeClr val="accent2">
                    <a:lumMod val="50000"/>
                  </a:schemeClr>
                </a:solidFill>
              </a:rPr>
              <a:t>1. Operates at Each Level</a:t>
            </a:r>
          </a:p>
          <a:p>
            <a:pPr marL="514350" indent="-514350">
              <a:buNone/>
            </a:pPr>
            <a:r>
              <a:rPr lang="en-US" sz="3200" dirty="0" smtClean="0">
                <a:solidFill>
                  <a:schemeClr val="accent2">
                    <a:lumMod val="50000"/>
                  </a:schemeClr>
                </a:solidFill>
              </a:rPr>
              <a:t>2. Has Political Buy-In</a:t>
            </a:r>
          </a:p>
          <a:p>
            <a:pPr marL="514350" indent="-514350">
              <a:buNone/>
            </a:pPr>
            <a:r>
              <a:rPr lang="en-AU" sz="3200" dirty="0" smtClean="0">
                <a:solidFill>
                  <a:schemeClr val="accent2">
                    <a:lumMod val="50000"/>
                  </a:schemeClr>
                </a:solidFill>
              </a:rPr>
              <a:t>3. Costs and Benefits Distributed Equitably</a:t>
            </a:r>
          </a:p>
          <a:p>
            <a:pPr marL="514350" indent="-514350">
              <a:buNone/>
            </a:pPr>
            <a:r>
              <a:rPr lang="en-AU" sz="3200" dirty="0" smtClean="0">
                <a:solidFill>
                  <a:schemeClr val="accent2">
                    <a:lumMod val="50000"/>
                  </a:schemeClr>
                </a:solidFill>
              </a:rPr>
              <a:t>4. Practices </a:t>
            </a:r>
            <a:r>
              <a:rPr lang="en-US" sz="3200" dirty="0" smtClean="0">
                <a:solidFill>
                  <a:schemeClr val="accent2">
                    <a:lumMod val="50000"/>
                  </a:schemeClr>
                </a:solidFill>
              </a:rPr>
              <a:t>IWRM, Incorporates Available Science</a:t>
            </a:r>
          </a:p>
          <a:p>
            <a:pPr marL="514350" indent="-514350">
              <a:buNone/>
            </a:pPr>
            <a:r>
              <a:rPr lang="en-US" sz="3200" dirty="0" smtClean="0">
                <a:solidFill>
                  <a:schemeClr val="accent2">
                    <a:lumMod val="50000"/>
                  </a:schemeClr>
                </a:solidFill>
              </a:rPr>
              <a:t>5. </a:t>
            </a:r>
            <a:r>
              <a:rPr lang="en-AU" sz="3200" dirty="0" smtClean="0">
                <a:solidFill>
                  <a:schemeClr val="accent2">
                    <a:lumMod val="50000"/>
                  </a:schemeClr>
                </a:solidFill>
              </a:rPr>
              <a:t>Clear Objectives &amp; Common Goals</a:t>
            </a:r>
          </a:p>
          <a:p>
            <a:pPr marL="514350" indent="-514350">
              <a:buNone/>
            </a:pPr>
            <a:r>
              <a:rPr lang="en-US" sz="3200" dirty="0" smtClean="0">
                <a:solidFill>
                  <a:schemeClr val="accent2">
                    <a:lumMod val="50000"/>
                  </a:schemeClr>
                </a:solidFill>
              </a:rPr>
              <a:t>6. Good Governance Practiced </a:t>
            </a:r>
          </a:p>
          <a:p>
            <a:pPr marL="514350" indent="-514350">
              <a:buNone/>
            </a:pPr>
            <a:endParaRPr lang="en-US" sz="3200" dirty="0" smtClean="0">
              <a:solidFill>
                <a:schemeClr val="accent3"/>
              </a:solidFill>
            </a:endParaRPr>
          </a:p>
          <a:p>
            <a:pPr marL="514350" indent="-514350">
              <a:buFont typeface="+mj-lt"/>
              <a:buAutoNum type="arabicPeriod"/>
            </a:pPr>
            <a:endParaRPr lang="en-US" dirty="0" smtClean="0">
              <a:solidFill>
                <a:schemeClr val="accent3"/>
              </a:solidFill>
            </a:endParaRPr>
          </a:p>
          <a:p>
            <a:pPr marL="514350" indent="-514350">
              <a:buFont typeface="+mj-lt"/>
              <a:buAutoNum type="arabicPeriod"/>
            </a:pPr>
            <a:endParaRPr lang="en-US" dirty="0" smtClean="0">
              <a:solidFill>
                <a:schemeClr val="accent3"/>
              </a:solidFill>
            </a:endParaRPr>
          </a:p>
          <a:p>
            <a:pPr marL="457200" indent="-457200">
              <a:buFont typeface="+mj-lt"/>
              <a:buAutoNum type="arabicPeriod"/>
            </a:pPr>
            <a:endParaRPr lang="en-US" dirty="0">
              <a:solidFill>
                <a:schemeClr val="accent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9144000" cy="632460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609600" y="503237"/>
            <a:ext cx="8305800" cy="5135563"/>
          </a:xfrm>
          <a:ln>
            <a:noFill/>
          </a:ln>
        </p:spPr>
        <p:txBody>
          <a:bodyPr/>
          <a:lstStyle/>
          <a:p>
            <a:pPr marL="514350" indent="-514350">
              <a:buNone/>
            </a:pPr>
            <a:r>
              <a:rPr lang="en-US" sz="3000" dirty="0" smtClean="0">
                <a:solidFill>
                  <a:schemeClr val="accent2">
                    <a:lumMod val="50000"/>
                  </a:schemeClr>
                </a:solidFill>
              </a:rPr>
              <a:t>7. Adaptive Management Practiced. Clear Success Indicators, Ongoing M &amp; E</a:t>
            </a:r>
          </a:p>
          <a:p>
            <a:pPr marL="514350" indent="-514350">
              <a:buFont typeface="+mj-lt"/>
              <a:buAutoNum type="arabicPeriod" startAt="8"/>
            </a:pPr>
            <a:r>
              <a:rPr lang="en-US" sz="3000" dirty="0" smtClean="0">
                <a:solidFill>
                  <a:schemeClr val="accent2">
                    <a:lumMod val="50000"/>
                  </a:schemeClr>
                </a:solidFill>
              </a:rPr>
              <a:t>Legal Instruments</a:t>
            </a:r>
          </a:p>
          <a:p>
            <a:pPr marL="514350" indent="-514350">
              <a:buFont typeface="+mj-lt"/>
              <a:buAutoNum type="arabicPeriod" startAt="8"/>
            </a:pPr>
            <a:r>
              <a:rPr lang="en-US" sz="3000" dirty="0" smtClean="0">
                <a:solidFill>
                  <a:schemeClr val="accent2">
                    <a:lumMod val="50000"/>
                  </a:schemeClr>
                </a:solidFill>
              </a:rPr>
              <a:t>Designated Institutions at Each Level</a:t>
            </a:r>
          </a:p>
          <a:p>
            <a:pPr marL="514350" indent="-514350">
              <a:buFont typeface="+mj-lt"/>
              <a:buAutoNum type="arabicPeriod" startAt="8"/>
            </a:pPr>
            <a:r>
              <a:rPr lang="en-US" sz="3000" dirty="0" smtClean="0">
                <a:solidFill>
                  <a:schemeClr val="accent2">
                    <a:lumMod val="50000"/>
                  </a:schemeClr>
                </a:solidFill>
              </a:rPr>
              <a:t>Operates in Consideration of  </a:t>
            </a:r>
          </a:p>
          <a:p>
            <a:pPr marL="514350" indent="-514350">
              <a:buNone/>
            </a:pPr>
            <a:r>
              <a:rPr lang="en-US" sz="3000" dirty="0" smtClean="0">
                <a:solidFill>
                  <a:schemeClr val="accent2">
                    <a:lumMod val="50000"/>
                  </a:schemeClr>
                </a:solidFill>
              </a:rPr>
              <a:t>     Capacity</a:t>
            </a:r>
          </a:p>
          <a:p>
            <a:pPr marL="514350" indent="-514350">
              <a:buNone/>
            </a:pPr>
            <a:r>
              <a:rPr lang="en-US" sz="3000" dirty="0" smtClean="0">
                <a:solidFill>
                  <a:schemeClr val="accent2">
                    <a:lumMod val="50000"/>
                  </a:schemeClr>
                </a:solidFill>
              </a:rPr>
              <a:t>11.Complexity Recognized &amp;  </a:t>
            </a:r>
          </a:p>
          <a:p>
            <a:pPr marL="514350" indent="-514350">
              <a:buNone/>
            </a:pPr>
            <a:r>
              <a:rPr lang="en-US" sz="3000" dirty="0" smtClean="0">
                <a:solidFill>
                  <a:schemeClr val="accent2">
                    <a:lumMod val="50000"/>
                  </a:schemeClr>
                </a:solidFill>
              </a:rPr>
              <a:t>     Appropriate Resources Secured</a:t>
            </a:r>
          </a:p>
          <a:p>
            <a:pPr marL="514350" indent="-514350">
              <a:buNone/>
            </a:pPr>
            <a:r>
              <a:rPr lang="en-US" sz="3000" dirty="0" smtClean="0">
                <a:solidFill>
                  <a:schemeClr val="accent2">
                    <a:lumMod val="50000"/>
                  </a:schemeClr>
                </a:solidFill>
              </a:rPr>
              <a:t>12. Dispute Resolution Mechanisms Exist</a:t>
            </a:r>
          </a:p>
          <a:p>
            <a:pPr marL="514350" indent="-514350">
              <a:buNone/>
            </a:pPr>
            <a:endParaRPr lang="en-US" sz="3200" dirty="0" smtClean="0">
              <a:solidFill>
                <a:schemeClr val="accent3"/>
              </a:solidFill>
            </a:endParaRPr>
          </a:p>
          <a:p>
            <a:pPr marL="514350" indent="-514350">
              <a:buFont typeface="+mj-lt"/>
              <a:buAutoNum type="arabicPeriod" startAt="8"/>
            </a:pPr>
            <a:endParaRPr lang="en-US" sz="3200" dirty="0" smtClean="0">
              <a:solidFill>
                <a:schemeClr val="accent3"/>
              </a:solidFill>
            </a:endParaRPr>
          </a:p>
          <a:p>
            <a:pPr marL="514350" indent="-514350">
              <a:buFont typeface="+mj-lt"/>
              <a:buAutoNum type="arabicPeriod" startAt="8"/>
            </a:pPr>
            <a:endParaRPr lang="en-US" sz="3200" dirty="0" smtClean="0">
              <a:solidFill>
                <a:schemeClr val="accent3"/>
              </a:solidFill>
            </a:endParaRPr>
          </a:p>
          <a:p>
            <a:pPr marL="514350" indent="-514350">
              <a:buNone/>
            </a:pPr>
            <a:endParaRPr lang="en-US" dirty="0" smtClean="0">
              <a:solidFill>
                <a:schemeClr val="accent3"/>
              </a:solidFill>
            </a:endParaRPr>
          </a:p>
          <a:p>
            <a:pPr marL="514350" indent="-514350">
              <a:buFont typeface="+mj-lt"/>
              <a:buAutoNum type="arabicPeriod" startAt="2"/>
            </a:pPr>
            <a:endParaRPr lang="en-US" dirty="0" smtClean="0">
              <a:solidFill>
                <a:schemeClr val="accent3"/>
              </a:solidFill>
            </a:endParaRPr>
          </a:p>
          <a:p>
            <a:pPr marL="457200" indent="-457200">
              <a:buNone/>
            </a:pPr>
            <a:endParaRPr lang="en-US" dirty="0">
              <a:solidFill>
                <a:schemeClr val="accent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381000" y="5968425"/>
            <a:ext cx="3124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Lucida Sans Typewriter" pitchFamily="49" charset="0"/>
              </a:rPr>
              <a:t>16 September</a:t>
            </a:r>
            <a:endParaRPr lang="en-US" sz="3200" dirty="0">
              <a:solidFill>
                <a:schemeClr val="bg1"/>
              </a:solidFill>
              <a:latin typeface="Lucida Sans Typewriter" pitchFamily="49" charset="0"/>
            </a:endParaRPr>
          </a:p>
        </p:txBody>
      </p:sp>
      <p:pic>
        <p:nvPicPr>
          <p:cNvPr id="10" name="Picture 9" descr="Europe Sept 2010 253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133600" y="838200"/>
            <a:ext cx="6857285" cy="4801552"/>
          </a:xfrm>
          <a:prstGeom prst="rect">
            <a:avLst/>
          </a:prstGeom>
          <a:solidFill>
            <a:srgbClr val="000000">
              <a:shade val="95000"/>
            </a:srgbClr>
          </a:solidFill>
          <a:ln w="76200" cap="sq">
            <a:solidFill>
              <a:srgbClr val="FFFF99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  <a:softEdge rad="317500"/>
          </a:effectLst>
        </p:spPr>
      </p:pic>
      <p:pic>
        <p:nvPicPr>
          <p:cNvPr id="11" name="Picture 10" descr="Europe Sept 2010 23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33400" y="228600"/>
            <a:ext cx="2362200" cy="3542193"/>
          </a:xfrm>
          <a:prstGeom prst="rect">
            <a:avLst/>
          </a:prstGeom>
          <a:solidFill>
            <a:srgbClr val="000000">
              <a:shade val="95000"/>
            </a:srgbClr>
          </a:solidFill>
          <a:ln w="38100" cap="sq">
            <a:solidFill>
              <a:srgbClr val="FFFF99"/>
            </a:solidFill>
            <a:miter lim="800000"/>
          </a:ln>
          <a:effectLst>
            <a:glow rad="63500">
              <a:schemeClr val="accent3">
                <a:satMod val="175000"/>
                <a:alpha val="40000"/>
              </a:schemeClr>
            </a:glow>
            <a:outerShdw blurRad="254000" dist="190500" dir="2700000" sy="90000" algn="bl" rotWithShape="0">
              <a:srgbClr val="000000">
                <a:alpha val="40000"/>
              </a:srgbClr>
            </a:outerShdw>
            <a:softEdge rad="317500"/>
          </a:effectLst>
        </p:spPr>
      </p:pic>
      <p:sp>
        <p:nvSpPr>
          <p:cNvPr id="12" name="TextBox 11"/>
          <p:cNvSpPr txBox="1"/>
          <p:nvPr/>
        </p:nvSpPr>
        <p:spPr>
          <a:xfrm>
            <a:off x="3505200" y="5968425"/>
            <a:ext cx="121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Lucida Sans Typewriter" pitchFamily="49" charset="0"/>
              </a:rPr>
              <a:t>2010</a:t>
            </a:r>
            <a:endParaRPr lang="en-US" sz="3200" dirty="0">
              <a:solidFill>
                <a:schemeClr val="bg1"/>
              </a:solidFill>
              <a:latin typeface="Lucida Sans Typewriter" pitchFamily="49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724400" y="5943600"/>
            <a:ext cx="4191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Lucida Sans Typewriter" pitchFamily="49" charset="0"/>
              </a:rPr>
              <a:t>Ghent, Belgium</a:t>
            </a:r>
            <a:endParaRPr lang="en-US" sz="3200" dirty="0">
              <a:solidFill>
                <a:schemeClr val="bg1"/>
              </a:solidFill>
              <a:latin typeface="Lucida Sans Typewriter" pitchFamily="49" charset="0"/>
            </a:endParaRPr>
          </a:p>
        </p:txBody>
      </p:sp>
      <p:pic>
        <p:nvPicPr>
          <p:cNvPr id="14" name="Picture 13" descr="Europe Sept 2010 2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143" cy="6858000"/>
          </a:xfrm>
          <a:prstGeom prst="rect">
            <a:avLst/>
          </a:prstGeom>
        </p:spPr>
      </p:pic>
      <p:pic>
        <p:nvPicPr>
          <p:cNvPr id="15" name="Picture 2" descr="http://fastcache.gawkerassets.com/assets/images/8/2011/04/xlarge_the_tardis_by_disent.jpg"/>
          <p:cNvPicPr>
            <a:picLocks noChangeAspect="1" noChangeArrowheads="1"/>
          </p:cNvPicPr>
          <p:nvPr/>
        </p:nvPicPr>
        <p:blipFill>
          <a:blip r:embed="rId4"/>
          <a:srcRect l="5212" r="9365" b="-1695"/>
          <a:stretch>
            <a:fillRect/>
          </a:stretch>
        </p:blipFill>
        <p:spPr bwMode="auto">
          <a:xfrm>
            <a:off x="228600" y="609600"/>
            <a:ext cx="8382000" cy="56129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93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93" decel="100000"/>
                                        <p:tgtEl>
                                          <p:spTgt spid="1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308" accel="100000" fill="hold">
                                          <p:stCondLst>
                                            <p:cond delay="193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93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308" accel="100000" fill="hold">
                                          <p:stCondLst>
                                            <p:cond delay="193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93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308" accel="100000" fill="hold">
                                          <p:stCondLst>
                                            <p:cond delay="193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3" dur="8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4" dur="8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8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0" dur="8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1" dur="8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8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60"/>
                            </p:stCondLst>
                            <p:childTnLst>
                              <p:par>
                                <p:cTn id="4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1155" accel="100000">
                                          <p:stCondLst>
                                            <p:cond delay="184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1155" accel="100000">
                                          <p:stCondLst>
                                            <p:cond delay="184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00000" y="450000"/>
                                      <p:to x="10000" y="10000"/>
                                    </p:animScale>
                                    <p:animScale>
                                      <p:cBhvr>
                                        <p:cTn id="55" dur="1845" decel="100000"/>
                                        <p:tgtEl>
                                          <p:spTgt spid="11"/>
                                        </p:tgtEl>
                                      </p:cBhvr>
                                      <p:from x="100000" y="100000"/>
                                      <p:to x="200000" y="450000"/>
                                    </p:animScale>
                                    <p:anim from="(ppt_x)" to="(0.5)" calcmode="lin" valueType="num">
                                      <p:cBhvr>
                                        <p:cTn id="56" dur="1845" decel="10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0.5)" to="(0.5)" calcmode="lin" valueType="num">
                                      <p:cBhvr>
                                        <p:cTn id="57" dur="1155">
                                          <p:stCondLst>
                                            <p:cond delay="184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ppt_y+0.4)" calcmode="lin" valueType="num">
                                      <p:cBhvr>
                                        <p:cTn id="58" dur="1845" decel="10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 from="(ppt_y)" to="(ppt_y)" calcmode="lin" valueType="num">
                                      <p:cBhvr>
                                        <p:cTn id="59" dur="1155">
                                          <p:stCondLst>
                                            <p:cond delay="184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5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155" accel="100000">
                                          <p:stCondLst>
                                            <p:cond delay="184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1155" accel="100000">
                                          <p:stCondLst>
                                            <p:cond delay="184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00000" y="450000"/>
                                      <p:to x="10000" y="10000"/>
                                    </p:animScale>
                                    <p:animScale>
                                      <p:cBhvr>
                                        <p:cTn id="64" dur="1845" decel="100000"/>
                                        <p:tgtEl>
                                          <p:spTgt spid="10"/>
                                        </p:tgtEl>
                                      </p:cBhvr>
                                      <p:from x="100000" y="100000"/>
                                      <p:to x="200000" y="450000"/>
                                    </p:animScale>
                                    <p:anim from="(ppt_x)" to="(0.5)" calcmode="lin" valueType="num">
                                      <p:cBhvr>
                                        <p:cTn id="65" dur="1845" decel="10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0.5)" to="(0.5)" calcmode="lin" valueType="num">
                                      <p:cBhvr>
                                        <p:cTn id="66" dur="1155">
                                          <p:stCondLst>
                                            <p:cond delay="184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ppt_y+0.4)" calcmode="lin" valueType="num">
                                      <p:cBhvr>
                                        <p:cTn id="67" dur="1845" decel="10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 from="(ppt_y)" to="(ppt_y)" calcmode="lin" valueType="num">
                                      <p:cBhvr>
                                        <p:cTn id="68" dur="1155">
                                          <p:stCondLst>
                                            <p:cond delay="184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770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770" decel="100000"/>
                                        <p:tgtEl>
                                          <p:spTgt spid="1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5" dur="77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7" dur="77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/>
      <p:bldP spid="12" grpId="0" build="allAtOnce"/>
      <p:bldP spid="13" grpId="0" build="allAtOnce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Europe Sept 2010 021.jpg"/>
          <p:cNvPicPr>
            <a:picLocks noChangeAspect="1"/>
          </p:cNvPicPr>
          <p:nvPr/>
        </p:nvPicPr>
        <p:blipFill>
          <a:blip r:embed="rId2"/>
          <a:srcRect l="5833" t="15011" r="14167" b="10012"/>
          <a:stretch>
            <a:fillRect/>
          </a:stretch>
        </p:blipFill>
        <p:spPr>
          <a:xfrm>
            <a:off x="914400" y="1066800"/>
            <a:ext cx="7315200" cy="4572000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pic>
        <p:nvPicPr>
          <p:cNvPr id="8" name="Picture 7" descr="Europe Sept 2010 01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2600" y="1071"/>
            <a:ext cx="5562600" cy="6856929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 bwMode="auto">
          <a:xfrm>
            <a:off x="609600" y="2133600"/>
            <a:ext cx="7924800" cy="2209800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Lucida Sans Unicode" pitchFamily="34" charset="0"/>
                <a:ea typeface="+mj-ea"/>
                <a:cs typeface="Lucida Sans Unicode" pitchFamily="34" charset="0"/>
              </a:rPr>
              <a:t>E</a:t>
            </a:r>
            <a:r>
              <a:rPr kumimoji="0" lang="en-US" sz="4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Lucida Sans Unicode" pitchFamily="34" charset="0"/>
                <a:ea typeface="+mj-ea"/>
                <a:cs typeface="Lucida Sans Unicode" pitchFamily="34" charset="0"/>
              </a:rPr>
              <a:t>ffective </a:t>
            </a:r>
            <a:r>
              <a:rPr kumimoji="0" lang="en-US" sz="44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Lucida Sans Unicode" pitchFamily="34" charset="0"/>
                <a:ea typeface="+mj-ea"/>
                <a:cs typeface="Lucida Sans Unicode" pitchFamily="34" charset="0"/>
              </a:rPr>
              <a:t>Transboundary</a:t>
            </a:r>
            <a:r>
              <a:rPr kumimoji="0" lang="en-US" sz="4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Lucida Sans Unicode" pitchFamily="34" charset="0"/>
                <a:ea typeface="+mj-ea"/>
                <a:cs typeface="Lucida Sans Unicode" pitchFamily="34" charset="0"/>
              </a:rPr>
              <a:t> Conservation</a:t>
            </a:r>
            <a:r>
              <a:rPr kumimoji="0" lang="en-US" sz="4400" b="0" i="0" u="none" strike="noStrike" kern="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Lucida Sans Unicode" pitchFamily="34" charset="0"/>
                <a:ea typeface="+mj-ea"/>
                <a:cs typeface="Lucida Sans Unicode" pitchFamily="34" charset="0"/>
              </a:rPr>
              <a:t> of Terrestrial </a:t>
            </a:r>
            <a:r>
              <a:rPr kumimoji="0" lang="en-US" sz="4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Lucida Sans Unicode" pitchFamily="34" charset="0"/>
                <a:ea typeface="+mj-ea"/>
                <a:cs typeface="Lucida Sans Unicode" pitchFamily="34" charset="0"/>
              </a:rPr>
              <a:t>Biodiversity</a:t>
            </a:r>
            <a:endParaRPr kumimoji="0" lang="en-US" sz="4400" b="0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Lucida Sans Unicode" pitchFamily="34" charset="0"/>
              <a:ea typeface="+mj-ea"/>
              <a:cs typeface="Lucida Sans Unicode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533400" y="2057400"/>
            <a:ext cx="8305800" cy="1447799"/>
          </a:xfrm>
        </p:spPr>
        <p:txBody>
          <a:bodyPr/>
          <a:lstStyle/>
          <a:p>
            <a:pPr marL="514350" indent="-514350" algn="ctr">
              <a:buNone/>
            </a:pPr>
            <a:r>
              <a:rPr lang="en-US" sz="3200" dirty="0" smtClean="0">
                <a:solidFill>
                  <a:schemeClr val="accent3"/>
                </a:solidFill>
              </a:rPr>
              <a:t>Threshold Issue: </a:t>
            </a:r>
          </a:p>
          <a:p>
            <a:pPr marL="514350" indent="-514350" algn="ctr">
              <a:buNone/>
            </a:pPr>
            <a:r>
              <a:rPr lang="en-US" sz="3200" dirty="0" smtClean="0">
                <a:solidFill>
                  <a:schemeClr val="accent3"/>
                </a:solidFill>
              </a:rPr>
              <a:t>Consider Net Benefits of </a:t>
            </a:r>
          </a:p>
          <a:p>
            <a:pPr marL="514350" indent="-514350" algn="ctr">
              <a:buNone/>
            </a:pPr>
            <a:r>
              <a:rPr lang="en-US" sz="3200" dirty="0" smtClean="0">
                <a:solidFill>
                  <a:schemeClr val="accent3"/>
                </a:solidFill>
              </a:rPr>
              <a:t>‘Going </a:t>
            </a:r>
            <a:r>
              <a:rPr lang="en-US" sz="3200" dirty="0" err="1" smtClean="0">
                <a:solidFill>
                  <a:schemeClr val="accent3"/>
                </a:solidFill>
              </a:rPr>
              <a:t>Transboundary</a:t>
            </a:r>
            <a:r>
              <a:rPr lang="en-US" sz="3200" dirty="0" smtClean="0">
                <a:solidFill>
                  <a:schemeClr val="accent3"/>
                </a:solidFill>
              </a:rPr>
              <a:t>’</a:t>
            </a:r>
          </a:p>
          <a:p>
            <a:pPr marL="514350" indent="-514350">
              <a:buNone/>
            </a:pPr>
            <a:endParaRPr lang="en-US" dirty="0" smtClean="0">
              <a:solidFill>
                <a:schemeClr val="accent3"/>
              </a:solidFill>
            </a:endParaRPr>
          </a:p>
          <a:p>
            <a:pPr marL="514350" indent="-514350">
              <a:buNone/>
            </a:pPr>
            <a:endParaRPr lang="en-US" dirty="0" smtClean="0">
              <a:solidFill>
                <a:schemeClr val="accent3"/>
              </a:solidFill>
            </a:endParaRPr>
          </a:p>
          <a:p>
            <a:pPr marL="457200" indent="-457200">
              <a:buFont typeface="+mj-lt"/>
              <a:buAutoNum type="arabicPeriod"/>
            </a:pPr>
            <a:endParaRPr lang="en-US" dirty="0">
              <a:solidFill>
                <a:schemeClr val="accent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609600" y="457201"/>
            <a:ext cx="8305800" cy="5334000"/>
          </a:xfrm>
        </p:spPr>
        <p:txBody>
          <a:bodyPr/>
          <a:lstStyle/>
          <a:p>
            <a:pPr marL="514350" indent="-514350">
              <a:buNone/>
            </a:pPr>
            <a:r>
              <a:rPr lang="en-US" sz="3200" dirty="0" smtClean="0">
                <a:solidFill>
                  <a:schemeClr val="accent3"/>
                </a:solidFill>
              </a:rPr>
              <a:t>1. Operates at Each Level</a:t>
            </a:r>
          </a:p>
          <a:p>
            <a:pPr marL="514350" indent="-514350">
              <a:buNone/>
            </a:pPr>
            <a:r>
              <a:rPr lang="en-US" sz="3200" dirty="0" smtClean="0">
                <a:solidFill>
                  <a:schemeClr val="accent3"/>
                </a:solidFill>
              </a:rPr>
              <a:t>2. Has Political Buy-In</a:t>
            </a:r>
          </a:p>
          <a:p>
            <a:pPr marL="514350" indent="-514350">
              <a:buNone/>
            </a:pPr>
            <a:r>
              <a:rPr lang="en-AU" sz="3200" dirty="0" smtClean="0">
                <a:solidFill>
                  <a:schemeClr val="bg1"/>
                </a:solidFill>
              </a:rPr>
              <a:t>3. Costs and Benefits Distributed Equitably</a:t>
            </a:r>
          </a:p>
          <a:p>
            <a:pPr marL="514350" indent="-514350">
              <a:buNone/>
            </a:pPr>
            <a:r>
              <a:rPr lang="en-AU" sz="3200" dirty="0" smtClean="0">
                <a:solidFill>
                  <a:schemeClr val="bg1"/>
                </a:solidFill>
              </a:rPr>
              <a:t>4. </a:t>
            </a:r>
            <a:r>
              <a:rPr lang="en-US" sz="3200" dirty="0" smtClean="0">
                <a:solidFill>
                  <a:schemeClr val="accent3"/>
                </a:solidFill>
              </a:rPr>
              <a:t>Integrated Ecosystem Approach which Incorporates Available Science</a:t>
            </a:r>
          </a:p>
          <a:p>
            <a:pPr marL="514350" indent="-514350">
              <a:buNone/>
            </a:pPr>
            <a:r>
              <a:rPr lang="en-US" sz="3200" dirty="0" smtClean="0">
                <a:solidFill>
                  <a:schemeClr val="accent3"/>
                </a:solidFill>
              </a:rPr>
              <a:t>5. </a:t>
            </a:r>
            <a:r>
              <a:rPr lang="en-AU" sz="3200" dirty="0" smtClean="0">
                <a:solidFill>
                  <a:schemeClr val="bg1"/>
                </a:solidFill>
              </a:rPr>
              <a:t>Objective of Conservation Explicit</a:t>
            </a:r>
          </a:p>
          <a:p>
            <a:pPr marL="514350" indent="-514350">
              <a:buNone/>
            </a:pPr>
            <a:r>
              <a:rPr lang="en-US" sz="3200" dirty="0" smtClean="0">
                <a:solidFill>
                  <a:schemeClr val="accent3"/>
                </a:solidFill>
              </a:rPr>
              <a:t>6. Good Governance Practiced </a:t>
            </a:r>
          </a:p>
          <a:p>
            <a:pPr marL="514350" indent="-514350">
              <a:buNone/>
            </a:pPr>
            <a:endParaRPr lang="en-US" sz="3200" dirty="0" smtClean="0">
              <a:solidFill>
                <a:schemeClr val="accent3"/>
              </a:solidFill>
            </a:endParaRPr>
          </a:p>
          <a:p>
            <a:pPr marL="514350" indent="-514350">
              <a:buFont typeface="+mj-lt"/>
              <a:buAutoNum type="arabicPeriod"/>
            </a:pPr>
            <a:endParaRPr lang="en-US" dirty="0" smtClean="0">
              <a:solidFill>
                <a:schemeClr val="accent3"/>
              </a:solidFill>
            </a:endParaRPr>
          </a:p>
          <a:p>
            <a:pPr marL="514350" indent="-514350">
              <a:buFont typeface="+mj-lt"/>
              <a:buAutoNum type="arabicPeriod"/>
            </a:pPr>
            <a:endParaRPr lang="en-US" dirty="0" smtClean="0">
              <a:solidFill>
                <a:schemeClr val="accent3"/>
              </a:solidFill>
            </a:endParaRPr>
          </a:p>
          <a:p>
            <a:pPr marL="457200" indent="-457200">
              <a:buFont typeface="+mj-lt"/>
              <a:buAutoNum type="arabicPeriod"/>
            </a:pPr>
            <a:endParaRPr lang="en-US" dirty="0">
              <a:solidFill>
                <a:schemeClr val="accent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609600" y="503237"/>
            <a:ext cx="8305800" cy="5135563"/>
          </a:xfrm>
        </p:spPr>
        <p:txBody>
          <a:bodyPr/>
          <a:lstStyle/>
          <a:p>
            <a:pPr marL="514350" indent="-514350">
              <a:buNone/>
            </a:pPr>
            <a:r>
              <a:rPr lang="en-US" sz="3000" dirty="0" smtClean="0">
                <a:solidFill>
                  <a:schemeClr val="accent3"/>
                </a:solidFill>
              </a:rPr>
              <a:t>7. Adaptive Management Practiced. Clear Success Indicators, Ongoing M &amp; E </a:t>
            </a:r>
          </a:p>
          <a:p>
            <a:pPr marL="514350" indent="-514350">
              <a:buNone/>
            </a:pPr>
            <a:r>
              <a:rPr lang="en-US" sz="3000" dirty="0" smtClean="0">
                <a:solidFill>
                  <a:schemeClr val="accent3"/>
                </a:solidFill>
              </a:rPr>
              <a:t>8. Legal Instruments</a:t>
            </a:r>
          </a:p>
          <a:p>
            <a:pPr marL="514350" indent="-514350">
              <a:buNone/>
            </a:pPr>
            <a:r>
              <a:rPr lang="en-US" sz="3000" dirty="0" smtClean="0">
                <a:solidFill>
                  <a:schemeClr val="accent3"/>
                </a:solidFill>
              </a:rPr>
              <a:t>9. Designated Institutions at Each Level</a:t>
            </a:r>
          </a:p>
          <a:p>
            <a:pPr marL="514350" indent="-514350">
              <a:buNone/>
            </a:pPr>
            <a:r>
              <a:rPr lang="en-US" sz="3000" dirty="0" smtClean="0">
                <a:solidFill>
                  <a:schemeClr val="accent3"/>
                </a:solidFill>
              </a:rPr>
              <a:t>10. Operates in Consideration of  </a:t>
            </a:r>
          </a:p>
          <a:p>
            <a:pPr marL="514350" indent="-514350">
              <a:buNone/>
            </a:pPr>
            <a:r>
              <a:rPr lang="en-US" sz="3000" dirty="0" smtClean="0">
                <a:solidFill>
                  <a:schemeClr val="accent3"/>
                </a:solidFill>
              </a:rPr>
              <a:t>     Capacity</a:t>
            </a:r>
          </a:p>
          <a:p>
            <a:pPr marL="514350" indent="-514350">
              <a:buNone/>
            </a:pPr>
            <a:r>
              <a:rPr lang="en-US" sz="3000" dirty="0" smtClean="0">
                <a:solidFill>
                  <a:schemeClr val="accent3"/>
                </a:solidFill>
              </a:rPr>
              <a:t>11.Complexity Recognized and </a:t>
            </a:r>
          </a:p>
          <a:p>
            <a:pPr marL="514350" indent="-514350">
              <a:buNone/>
            </a:pPr>
            <a:r>
              <a:rPr lang="en-US" sz="3000" dirty="0" smtClean="0">
                <a:solidFill>
                  <a:schemeClr val="accent3"/>
                </a:solidFill>
              </a:rPr>
              <a:t>     Appropriate Resources Secured</a:t>
            </a:r>
          </a:p>
          <a:p>
            <a:pPr marL="514350" indent="-514350">
              <a:buNone/>
            </a:pPr>
            <a:endParaRPr lang="en-US" sz="3200" dirty="0" smtClean="0">
              <a:solidFill>
                <a:schemeClr val="accent3"/>
              </a:solidFill>
            </a:endParaRPr>
          </a:p>
          <a:p>
            <a:pPr marL="514350" indent="-514350">
              <a:buFont typeface="+mj-lt"/>
              <a:buAutoNum type="arabicPeriod" startAt="8"/>
            </a:pPr>
            <a:endParaRPr lang="en-US" sz="3200" dirty="0" smtClean="0">
              <a:solidFill>
                <a:schemeClr val="accent3"/>
              </a:solidFill>
            </a:endParaRPr>
          </a:p>
          <a:p>
            <a:pPr marL="514350" indent="-514350">
              <a:buFont typeface="+mj-lt"/>
              <a:buAutoNum type="arabicPeriod" startAt="8"/>
            </a:pPr>
            <a:endParaRPr lang="en-US" sz="3200" dirty="0" smtClean="0">
              <a:solidFill>
                <a:schemeClr val="accent3"/>
              </a:solidFill>
            </a:endParaRPr>
          </a:p>
          <a:p>
            <a:pPr marL="514350" indent="-514350">
              <a:buNone/>
            </a:pPr>
            <a:endParaRPr lang="en-US" dirty="0" smtClean="0">
              <a:solidFill>
                <a:schemeClr val="accent3"/>
              </a:solidFill>
            </a:endParaRPr>
          </a:p>
          <a:p>
            <a:pPr marL="514350" indent="-514350">
              <a:buFont typeface="+mj-lt"/>
              <a:buAutoNum type="arabicPeriod" startAt="2"/>
            </a:pPr>
            <a:endParaRPr lang="en-US" dirty="0" smtClean="0">
              <a:solidFill>
                <a:schemeClr val="accent3"/>
              </a:solidFill>
            </a:endParaRPr>
          </a:p>
          <a:p>
            <a:pPr marL="457200" indent="-457200">
              <a:buNone/>
            </a:pPr>
            <a:endParaRPr lang="en-US" dirty="0">
              <a:solidFill>
                <a:schemeClr val="accent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632460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609600" y="1828800"/>
            <a:ext cx="7924800" cy="2209800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Lucida Sans Unicode" pitchFamily="34" charset="0"/>
                <a:ea typeface="+mj-ea"/>
                <a:cs typeface="Lucida Sans Unicode" pitchFamily="34" charset="0"/>
              </a:rPr>
              <a:t>Effective Management of </a:t>
            </a:r>
            <a:r>
              <a:rPr kumimoji="0" lang="en-US" sz="44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Lucida Sans Unicode" pitchFamily="34" charset="0"/>
                <a:ea typeface="+mj-ea"/>
                <a:cs typeface="Lucida Sans Unicode" pitchFamily="34" charset="0"/>
              </a:rPr>
              <a:t>Transboundary</a:t>
            </a:r>
            <a:r>
              <a:rPr kumimoji="0" lang="en-US" sz="44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Lucida Sans Unicode" pitchFamily="34" charset="0"/>
                <a:ea typeface="+mj-ea"/>
                <a:cs typeface="Lucida Sans Unicode" pitchFamily="34" charset="0"/>
              </a:rPr>
              <a:t> Freshwater</a:t>
            </a:r>
            <a:endParaRPr kumimoji="0" lang="en-US" sz="44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Lucida Sans Unicode" pitchFamily="34" charset="0"/>
              <a:ea typeface="+mj-ea"/>
              <a:cs typeface="Lucida Sans Unicode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32460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533400" y="1676401"/>
            <a:ext cx="8305800" cy="1447799"/>
          </a:xfrm>
          <a:ln w="38100" cmpd="sng"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marL="514350" indent="-514350" algn="ctr">
              <a:buNone/>
            </a:pPr>
            <a:r>
              <a:rPr lang="en-US" sz="32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Threshold Issue: </a:t>
            </a:r>
          </a:p>
          <a:p>
            <a:pPr marL="514350" indent="-514350" algn="ctr">
              <a:buNone/>
            </a:pPr>
            <a:r>
              <a:rPr lang="en-US" sz="32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Consider Net Benefits of </a:t>
            </a:r>
          </a:p>
          <a:p>
            <a:pPr marL="514350" indent="-514350" algn="ctr">
              <a:buNone/>
            </a:pPr>
            <a:r>
              <a:rPr lang="en-US" sz="32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‘Going </a:t>
            </a:r>
            <a:r>
              <a:rPr lang="en-US" sz="3200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Transboundary</a:t>
            </a:r>
            <a:r>
              <a:rPr lang="en-US" sz="32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’</a:t>
            </a:r>
          </a:p>
          <a:p>
            <a:pPr marL="514350" indent="-514350">
              <a:buNone/>
            </a:pPr>
            <a:endParaRPr lang="en-US" dirty="0" smtClean="0">
              <a:solidFill>
                <a:schemeClr val="accent3"/>
              </a:solidFill>
            </a:endParaRPr>
          </a:p>
          <a:p>
            <a:pPr marL="514350" indent="-514350">
              <a:buNone/>
            </a:pPr>
            <a:endParaRPr lang="en-US" dirty="0" smtClean="0">
              <a:solidFill>
                <a:schemeClr val="accent3"/>
              </a:solidFill>
            </a:endParaRPr>
          </a:p>
          <a:p>
            <a:pPr marL="457200" indent="-457200">
              <a:buFont typeface="+mj-lt"/>
              <a:buAutoNum type="arabicPeriod"/>
            </a:pPr>
            <a:endParaRPr lang="en-US" dirty="0">
              <a:solidFill>
                <a:schemeClr val="accent3"/>
              </a:solidFill>
            </a:endParaRPr>
          </a:p>
        </p:txBody>
      </p:sp>
      <p:sp>
        <p:nvSpPr>
          <p:cNvPr id="6" name="Freeform 5"/>
          <p:cNvSpPr/>
          <p:nvPr/>
        </p:nvSpPr>
        <p:spPr>
          <a:xfrm>
            <a:off x="762000" y="1905000"/>
            <a:ext cx="7633854" cy="1653801"/>
          </a:xfrm>
          <a:custGeom>
            <a:avLst/>
            <a:gdLst>
              <a:gd name="connsiteX0" fmla="*/ 0 w 7633854"/>
              <a:gd name="connsiteY0" fmla="*/ 374072 h 1653801"/>
              <a:gd name="connsiteX1" fmla="*/ 27709 w 7633854"/>
              <a:gd name="connsiteY1" fmla="*/ 332509 h 1653801"/>
              <a:gd name="connsiteX2" fmla="*/ 969818 w 7633854"/>
              <a:gd name="connsiteY2" fmla="*/ 96982 h 1653801"/>
              <a:gd name="connsiteX3" fmla="*/ 1219200 w 7633854"/>
              <a:gd name="connsiteY3" fmla="*/ 152400 h 1653801"/>
              <a:gd name="connsiteX4" fmla="*/ 1274618 w 7633854"/>
              <a:gd name="connsiteY4" fmla="*/ 180109 h 1653801"/>
              <a:gd name="connsiteX5" fmla="*/ 1330036 w 7633854"/>
              <a:gd name="connsiteY5" fmla="*/ 249382 h 1653801"/>
              <a:gd name="connsiteX6" fmla="*/ 1427018 w 7633854"/>
              <a:gd name="connsiteY6" fmla="*/ 332509 h 1653801"/>
              <a:gd name="connsiteX7" fmla="*/ 1524000 w 7633854"/>
              <a:gd name="connsiteY7" fmla="*/ 443345 h 1653801"/>
              <a:gd name="connsiteX8" fmla="*/ 1634836 w 7633854"/>
              <a:gd name="connsiteY8" fmla="*/ 526472 h 1653801"/>
              <a:gd name="connsiteX9" fmla="*/ 1717963 w 7633854"/>
              <a:gd name="connsiteY9" fmla="*/ 623454 h 1653801"/>
              <a:gd name="connsiteX10" fmla="*/ 1773382 w 7633854"/>
              <a:gd name="connsiteY10" fmla="*/ 678872 h 1653801"/>
              <a:gd name="connsiteX11" fmla="*/ 1898073 w 7633854"/>
              <a:gd name="connsiteY11" fmla="*/ 803563 h 1653801"/>
              <a:gd name="connsiteX12" fmla="*/ 1967345 w 7633854"/>
              <a:gd name="connsiteY12" fmla="*/ 817418 h 1653801"/>
              <a:gd name="connsiteX13" fmla="*/ 2022763 w 7633854"/>
              <a:gd name="connsiteY13" fmla="*/ 789709 h 1653801"/>
              <a:gd name="connsiteX14" fmla="*/ 2050473 w 7633854"/>
              <a:gd name="connsiteY14" fmla="*/ 748145 h 1653801"/>
              <a:gd name="connsiteX15" fmla="*/ 2105891 w 7633854"/>
              <a:gd name="connsiteY15" fmla="*/ 678872 h 1653801"/>
              <a:gd name="connsiteX16" fmla="*/ 2272145 w 7633854"/>
              <a:gd name="connsiteY16" fmla="*/ 415636 h 1653801"/>
              <a:gd name="connsiteX17" fmla="*/ 2327563 w 7633854"/>
              <a:gd name="connsiteY17" fmla="*/ 360218 h 1653801"/>
              <a:gd name="connsiteX18" fmla="*/ 2493818 w 7633854"/>
              <a:gd name="connsiteY18" fmla="*/ 304800 h 1653801"/>
              <a:gd name="connsiteX19" fmla="*/ 2840182 w 7633854"/>
              <a:gd name="connsiteY19" fmla="*/ 290945 h 1653801"/>
              <a:gd name="connsiteX20" fmla="*/ 2881745 w 7633854"/>
              <a:gd name="connsiteY20" fmla="*/ 346363 h 1653801"/>
              <a:gd name="connsiteX21" fmla="*/ 2923309 w 7633854"/>
              <a:gd name="connsiteY21" fmla="*/ 471054 h 1653801"/>
              <a:gd name="connsiteX22" fmla="*/ 2978727 w 7633854"/>
              <a:gd name="connsiteY22" fmla="*/ 637309 h 1653801"/>
              <a:gd name="connsiteX23" fmla="*/ 3006436 w 7633854"/>
              <a:gd name="connsiteY23" fmla="*/ 706582 h 1653801"/>
              <a:gd name="connsiteX24" fmla="*/ 3020291 w 7633854"/>
              <a:gd name="connsiteY24" fmla="*/ 775854 h 1653801"/>
              <a:gd name="connsiteX25" fmla="*/ 3075709 w 7633854"/>
              <a:gd name="connsiteY25" fmla="*/ 914400 h 1653801"/>
              <a:gd name="connsiteX26" fmla="*/ 3089563 w 7633854"/>
              <a:gd name="connsiteY26" fmla="*/ 997527 h 1653801"/>
              <a:gd name="connsiteX27" fmla="*/ 3117273 w 7633854"/>
              <a:gd name="connsiteY27" fmla="*/ 1025236 h 1653801"/>
              <a:gd name="connsiteX28" fmla="*/ 3131127 w 7633854"/>
              <a:gd name="connsiteY28" fmla="*/ 789709 h 1653801"/>
              <a:gd name="connsiteX29" fmla="*/ 3172691 w 7633854"/>
              <a:gd name="connsiteY29" fmla="*/ 609600 h 1653801"/>
              <a:gd name="connsiteX30" fmla="*/ 3214254 w 7633854"/>
              <a:gd name="connsiteY30" fmla="*/ 332509 h 1653801"/>
              <a:gd name="connsiteX31" fmla="*/ 3352800 w 7633854"/>
              <a:gd name="connsiteY31" fmla="*/ 55418 h 1653801"/>
              <a:gd name="connsiteX32" fmla="*/ 3408218 w 7633854"/>
              <a:gd name="connsiteY32" fmla="*/ 0 h 1653801"/>
              <a:gd name="connsiteX33" fmla="*/ 3519054 w 7633854"/>
              <a:gd name="connsiteY33" fmla="*/ 41563 h 1653801"/>
              <a:gd name="connsiteX34" fmla="*/ 3657600 w 7633854"/>
              <a:gd name="connsiteY34" fmla="*/ 110836 h 1653801"/>
              <a:gd name="connsiteX35" fmla="*/ 3920836 w 7633854"/>
              <a:gd name="connsiteY35" fmla="*/ 207818 h 1653801"/>
              <a:gd name="connsiteX36" fmla="*/ 3976254 w 7633854"/>
              <a:gd name="connsiteY36" fmla="*/ 498763 h 1653801"/>
              <a:gd name="connsiteX37" fmla="*/ 4073236 w 7633854"/>
              <a:gd name="connsiteY37" fmla="*/ 858982 h 1653801"/>
              <a:gd name="connsiteX38" fmla="*/ 4184073 w 7633854"/>
              <a:gd name="connsiteY38" fmla="*/ 1274618 h 1653801"/>
              <a:gd name="connsiteX39" fmla="*/ 4267200 w 7633854"/>
              <a:gd name="connsiteY39" fmla="*/ 1510145 h 1653801"/>
              <a:gd name="connsiteX40" fmla="*/ 4308763 w 7633854"/>
              <a:gd name="connsiteY40" fmla="*/ 1537854 h 1653801"/>
              <a:gd name="connsiteX41" fmla="*/ 4419600 w 7633854"/>
              <a:gd name="connsiteY41" fmla="*/ 1343891 h 1653801"/>
              <a:gd name="connsiteX42" fmla="*/ 4641273 w 7633854"/>
              <a:gd name="connsiteY42" fmla="*/ 969818 h 1653801"/>
              <a:gd name="connsiteX43" fmla="*/ 4890654 w 7633854"/>
              <a:gd name="connsiteY43" fmla="*/ 595745 h 1653801"/>
              <a:gd name="connsiteX44" fmla="*/ 5140036 w 7633854"/>
              <a:gd name="connsiteY44" fmla="*/ 374072 h 1653801"/>
              <a:gd name="connsiteX45" fmla="*/ 5181600 w 7633854"/>
              <a:gd name="connsiteY45" fmla="*/ 360218 h 1653801"/>
              <a:gd name="connsiteX46" fmla="*/ 5375563 w 7633854"/>
              <a:gd name="connsiteY46" fmla="*/ 401782 h 1653801"/>
              <a:gd name="connsiteX47" fmla="*/ 5417127 w 7633854"/>
              <a:gd name="connsiteY47" fmla="*/ 429491 h 1653801"/>
              <a:gd name="connsiteX48" fmla="*/ 5444836 w 7633854"/>
              <a:gd name="connsiteY48" fmla="*/ 512618 h 1653801"/>
              <a:gd name="connsiteX49" fmla="*/ 5486400 w 7633854"/>
              <a:gd name="connsiteY49" fmla="*/ 595745 h 1653801"/>
              <a:gd name="connsiteX50" fmla="*/ 5527963 w 7633854"/>
              <a:gd name="connsiteY50" fmla="*/ 637309 h 1653801"/>
              <a:gd name="connsiteX51" fmla="*/ 5555673 w 7633854"/>
              <a:gd name="connsiteY51" fmla="*/ 692727 h 1653801"/>
              <a:gd name="connsiteX52" fmla="*/ 5597236 w 7633854"/>
              <a:gd name="connsiteY52" fmla="*/ 734291 h 1653801"/>
              <a:gd name="connsiteX53" fmla="*/ 5652654 w 7633854"/>
              <a:gd name="connsiteY53" fmla="*/ 831272 h 1653801"/>
              <a:gd name="connsiteX54" fmla="*/ 5749636 w 7633854"/>
              <a:gd name="connsiteY54" fmla="*/ 914400 h 1653801"/>
              <a:gd name="connsiteX55" fmla="*/ 5818909 w 7633854"/>
              <a:gd name="connsiteY55" fmla="*/ 928254 h 1653801"/>
              <a:gd name="connsiteX56" fmla="*/ 5874327 w 7633854"/>
              <a:gd name="connsiteY56" fmla="*/ 886691 h 1653801"/>
              <a:gd name="connsiteX57" fmla="*/ 5888182 w 7633854"/>
              <a:gd name="connsiteY57" fmla="*/ 803563 h 1653801"/>
              <a:gd name="connsiteX58" fmla="*/ 5929745 w 7633854"/>
              <a:gd name="connsiteY58" fmla="*/ 637309 h 1653801"/>
              <a:gd name="connsiteX59" fmla="*/ 5985163 w 7633854"/>
              <a:gd name="connsiteY59" fmla="*/ 471054 h 1653801"/>
              <a:gd name="connsiteX60" fmla="*/ 6123709 w 7633854"/>
              <a:gd name="connsiteY60" fmla="*/ 249382 h 1653801"/>
              <a:gd name="connsiteX61" fmla="*/ 6262254 w 7633854"/>
              <a:gd name="connsiteY61" fmla="*/ 96982 h 1653801"/>
              <a:gd name="connsiteX62" fmla="*/ 6359236 w 7633854"/>
              <a:gd name="connsiteY62" fmla="*/ 55418 h 1653801"/>
              <a:gd name="connsiteX63" fmla="*/ 6442363 w 7633854"/>
              <a:gd name="connsiteY63" fmla="*/ 69272 h 1653801"/>
              <a:gd name="connsiteX64" fmla="*/ 6497782 w 7633854"/>
              <a:gd name="connsiteY64" fmla="*/ 166254 h 1653801"/>
              <a:gd name="connsiteX65" fmla="*/ 6553200 w 7633854"/>
              <a:gd name="connsiteY65" fmla="*/ 235527 h 1653801"/>
              <a:gd name="connsiteX66" fmla="*/ 6622473 w 7633854"/>
              <a:gd name="connsiteY66" fmla="*/ 360218 h 1653801"/>
              <a:gd name="connsiteX67" fmla="*/ 6636327 w 7633854"/>
              <a:gd name="connsiteY67" fmla="*/ 401782 h 1653801"/>
              <a:gd name="connsiteX68" fmla="*/ 6664036 w 7633854"/>
              <a:gd name="connsiteY68" fmla="*/ 498763 h 1653801"/>
              <a:gd name="connsiteX69" fmla="*/ 6677891 w 7633854"/>
              <a:gd name="connsiteY69" fmla="*/ 554182 h 1653801"/>
              <a:gd name="connsiteX70" fmla="*/ 6705600 w 7633854"/>
              <a:gd name="connsiteY70" fmla="*/ 595745 h 1653801"/>
              <a:gd name="connsiteX71" fmla="*/ 6747163 w 7633854"/>
              <a:gd name="connsiteY71" fmla="*/ 720436 h 1653801"/>
              <a:gd name="connsiteX72" fmla="*/ 6761018 w 7633854"/>
              <a:gd name="connsiteY72" fmla="*/ 609600 h 1653801"/>
              <a:gd name="connsiteX73" fmla="*/ 6816436 w 7633854"/>
              <a:gd name="connsiteY73" fmla="*/ 415636 h 1653801"/>
              <a:gd name="connsiteX74" fmla="*/ 6830291 w 7633854"/>
              <a:gd name="connsiteY74" fmla="*/ 332509 h 1653801"/>
              <a:gd name="connsiteX75" fmla="*/ 6871854 w 7633854"/>
              <a:gd name="connsiteY75" fmla="*/ 304800 h 1653801"/>
              <a:gd name="connsiteX76" fmla="*/ 6968836 w 7633854"/>
              <a:gd name="connsiteY76" fmla="*/ 263236 h 1653801"/>
              <a:gd name="connsiteX77" fmla="*/ 7051963 w 7633854"/>
              <a:gd name="connsiteY77" fmla="*/ 277091 h 1653801"/>
              <a:gd name="connsiteX78" fmla="*/ 7093527 w 7633854"/>
              <a:gd name="connsiteY78" fmla="*/ 415636 h 1653801"/>
              <a:gd name="connsiteX79" fmla="*/ 7121236 w 7633854"/>
              <a:gd name="connsiteY79" fmla="*/ 484909 h 1653801"/>
              <a:gd name="connsiteX80" fmla="*/ 7135091 w 7633854"/>
              <a:gd name="connsiteY80" fmla="*/ 526472 h 1653801"/>
              <a:gd name="connsiteX81" fmla="*/ 7162800 w 7633854"/>
              <a:gd name="connsiteY81" fmla="*/ 595745 h 1653801"/>
              <a:gd name="connsiteX82" fmla="*/ 7176654 w 7633854"/>
              <a:gd name="connsiteY82" fmla="*/ 637309 h 1653801"/>
              <a:gd name="connsiteX83" fmla="*/ 7218218 w 7633854"/>
              <a:gd name="connsiteY83" fmla="*/ 665018 h 1653801"/>
              <a:gd name="connsiteX84" fmla="*/ 7370618 w 7633854"/>
              <a:gd name="connsiteY84" fmla="*/ 651163 h 1653801"/>
              <a:gd name="connsiteX85" fmla="*/ 7453745 w 7633854"/>
              <a:gd name="connsiteY85" fmla="*/ 595745 h 1653801"/>
              <a:gd name="connsiteX86" fmla="*/ 7467600 w 7633854"/>
              <a:gd name="connsiteY86" fmla="*/ 484909 h 1653801"/>
              <a:gd name="connsiteX87" fmla="*/ 7536873 w 7633854"/>
              <a:gd name="connsiteY87" fmla="*/ 443345 h 1653801"/>
              <a:gd name="connsiteX88" fmla="*/ 7578436 w 7633854"/>
              <a:gd name="connsiteY88" fmla="*/ 374072 h 1653801"/>
              <a:gd name="connsiteX89" fmla="*/ 7592291 w 7633854"/>
              <a:gd name="connsiteY89" fmla="*/ 332509 h 1653801"/>
              <a:gd name="connsiteX90" fmla="*/ 7633854 w 7633854"/>
              <a:gd name="connsiteY90" fmla="*/ 263236 h 1653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7633854" h="1653801">
                <a:moveTo>
                  <a:pt x="0" y="374072"/>
                </a:moveTo>
                <a:cubicBezTo>
                  <a:pt x="9236" y="360218"/>
                  <a:pt x="11886" y="337693"/>
                  <a:pt x="27709" y="332509"/>
                </a:cubicBezTo>
                <a:cubicBezTo>
                  <a:pt x="714868" y="107405"/>
                  <a:pt x="564919" y="130722"/>
                  <a:pt x="969818" y="96982"/>
                </a:cubicBezTo>
                <a:cubicBezTo>
                  <a:pt x="1052945" y="115455"/>
                  <a:pt x="1137045" y="129994"/>
                  <a:pt x="1219200" y="152400"/>
                </a:cubicBezTo>
                <a:cubicBezTo>
                  <a:pt x="1239125" y="157834"/>
                  <a:pt x="1259075" y="166509"/>
                  <a:pt x="1274618" y="180109"/>
                </a:cubicBezTo>
                <a:cubicBezTo>
                  <a:pt x="1296872" y="199582"/>
                  <a:pt x="1309126" y="228472"/>
                  <a:pt x="1330036" y="249382"/>
                </a:cubicBezTo>
                <a:cubicBezTo>
                  <a:pt x="1360143" y="279489"/>
                  <a:pt x="1396911" y="302402"/>
                  <a:pt x="1427018" y="332509"/>
                </a:cubicBezTo>
                <a:cubicBezTo>
                  <a:pt x="1461731" y="367222"/>
                  <a:pt x="1488111" y="409849"/>
                  <a:pt x="1524000" y="443345"/>
                </a:cubicBezTo>
                <a:cubicBezTo>
                  <a:pt x="1557761" y="474856"/>
                  <a:pt x="1600994" y="495048"/>
                  <a:pt x="1634836" y="526472"/>
                </a:cubicBezTo>
                <a:cubicBezTo>
                  <a:pt x="1666036" y="555444"/>
                  <a:pt x="1689322" y="591949"/>
                  <a:pt x="1717963" y="623454"/>
                </a:cubicBezTo>
                <a:cubicBezTo>
                  <a:pt x="1735536" y="642785"/>
                  <a:pt x="1756179" y="659211"/>
                  <a:pt x="1773382" y="678872"/>
                </a:cubicBezTo>
                <a:cubicBezTo>
                  <a:pt x="1825626" y="738580"/>
                  <a:pt x="1814325" y="757883"/>
                  <a:pt x="1898073" y="803563"/>
                </a:cubicBezTo>
                <a:cubicBezTo>
                  <a:pt x="1918746" y="814839"/>
                  <a:pt x="1944254" y="812800"/>
                  <a:pt x="1967345" y="817418"/>
                </a:cubicBezTo>
                <a:cubicBezTo>
                  <a:pt x="1985818" y="808182"/>
                  <a:pt x="2006897" y="802931"/>
                  <a:pt x="2022763" y="789709"/>
                </a:cubicBezTo>
                <a:cubicBezTo>
                  <a:pt x="2035555" y="779049"/>
                  <a:pt x="2040482" y="761466"/>
                  <a:pt x="2050473" y="748145"/>
                </a:cubicBezTo>
                <a:cubicBezTo>
                  <a:pt x="2068216" y="724488"/>
                  <a:pt x="2089775" y="703665"/>
                  <a:pt x="2105891" y="678872"/>
                </a:cubicBezTo>
                <a:cubicBezTo>
                  <a:pt x="2135048" y="634015"/>
                  <a:pt x="2212813" y="483444"/>
                  <a:pt x="2272145" y="415636"/>
                </a:cubicBezTo>
                <a:cubicBezTo>
                  <a:pt x="2289348" y="395975"/>
                  <a:pt x="2306161" y="375199"/>
                  <a:pt x="2327563" y="360218"/>
                </a:cubicBezTo>
                <a:cubicBezTo>
                  <a:pt x="2395222" y="312857"/>
                  <a:pt x="2416942" y="317612"/>
                  <a:pt x="2493818" y="304800"/>
                </a:cubicBezTo>
                <a:cubicBezTo>
                  <a:pt x="2626941" y="251551"/>
                  <a:pt x="2620114" y="243105"/>
                  <a:pt x="2840182" y="290945"/>
                </a:cubicBezTo>
                <a:cubicBezTo>
                  <a:pt x="2862746" y="295850"/>
                  <a:pt x="2867891" y="327890"/>
                  <a:pt x="2881745" y="346363"/>
                </a:cubicBezTo>
                <a:cubicBezTo>
                  <a:pt x="2912109" y="498178"/>
                  <a:pt x="2874142" y="339942"/>
                  <a:pt x="2923309" y="471054"/>
                </a:cubicBezTo>
                <a:cubicBezTo>
                  <a:pt x="2943820" y="525751"/>
                  <a:pt x="2957032" y="583071"/>
                  <a:pt x="2978727" y="637309"/>
                </a:cubicBezTo>
                <a:cubicBezTo>
                  <a:pt x="2987963" y="660400"/>
                  <a:pt x="2999290" y="682761"/>
                  <a:pt x="3006436" y="706582"/>
                </a:cubicBezTo>
                <a:cubicBezTo>
                  <a:pt x="3013203" y="729137"/>
                  <a:pt x="3012844" y="753514"/>
                  <a:pt x="3020291" y="775854"/>
                </a:cubicBezTo>
                <a:cubicBezTo>
                  <a:pt x="3036020" y="823041"/>
                  <a:pt x="3075709" y="914400"/>
                  <a:pt x="3075709" y="914400"/>
                </a:cubicBezTo>
                <a:cubicBezTo>
                  <a:pt x="3080327" y="942109"/>
                  <a:pt x="3079699" y="971224"/>
                  <a:pt x="3089563" y="997527"/>
                </a:cubicBezTo>
                <a:cubicBezTo>
                  <a:pt x="3094150" y="1009758"/>
                  <a:pt x="3114711" y="1038045"/>
                  <a:pt x="3117273" y="1025236"/>
                </a:cubicBezTo>
                <a:cubicBezTo>
                  <a:pt x="3132697" y="948119"/>
                  <a:pt x="3120733" y="867664"/>
                  <a:pt x="3131127" y="789709"/>
                </a:cubicBezTo>
                <a:cubicBezTo>
                  <a:pt x="3139270" y="728635"/>
                  <a:pt x="3158836" y="669636"/>
                  <a:pt x="3172691" y="609600"/>
                </a:cubicBezTo>
                <a:cubicBezTo>
                  <a:pt x="3183296" y="503545"/>
                  <a:pt x="3185495" y="436042"/>
                  <a:pt x="3214254" y="332509"/>
                </a:cubicBezTo>
                <a:cubicBezTo>
                  <a:pt x="3235593" y="255689"/>
                  <a:pt x="3305450" y="102768"/>
                  <a:pt x="3352800" y="55418"/>
                </a:cubicBezTo>
                <a:lnTo>
                  <a:pt x="3408218" y="0"/>
                </a:lnTo>
                <a:cubicBezTo>
                  <a:pt x="3445163" y="13854"/>
                  <a:pt x="3482997" y="25538"/>
                  <a:pt x="3519054" y="41563"/>
                </a:cubicBezTo>
                <a:cubicBezTo>
                  <a:pt x="3566237" y="62533"/>
                  <a:pt x="3608617" y="94508"/>
                  <a:pt x="3657600" y="110836"/>
                </a:cubicBezTo>
                <a:cubicBezTo>
                  <a:pt x="3829478" y="168129"/>
                  <a:pt x="3741613" y="136129"/>
                  <a:pt x="3920836" y="207818"/>
                </a:cubicBezTo>
                <a:cubicBezTo>
                  <a:pt x="4014247" y="332365"/>
                  <a:pt x="3945172" y="219023"/>
                  <a:pt x="3976254" y="498763"/>
                </a:cubicBezTo>
                <a:cubicBezTo>
                  <a:pt x="3992942" y="648960"/>
                  <a:pt x="4032986" y="697984"/>
                  <a:pt x="4073236" y="858982"/>
                </a:cubicBezTo>
                <a:cubicBezTo>
                  <a:pt x="4220452" y="1447844"/>
                  <a:pt x="4004585" y="736153"/>
                  <a:pt x="4184073" y="1274618"/>
                </a:cubicBezTo>
                <a:cubicBezTo>
                  <a:pt x="4201107" y="1325720"/>
                  <a:pt x="4231908" y="1457207"/>
                  <a:pt x="4267200" y="1510145"/>
                </a:cubicBezTo>
                <a:cubicBezTo>
                  <a:pt x="4276436" y="1523999"/>
                  <a:pt x="4294909" y="1528618"/>
                  <a:pt x="4308763" y="1537854"/>
                </a:cubicBezTo>
                <a:cubicBezTo>
                  <a:pt x="4559538" y="1136616"/>
                  <a:pt x="4241166" y="1653801"/>
                  <a:pt x="4419600" y="1343891"/>
                </a:cubicBezTo>
                <a:cubicBezTo>
                  <a:pt x="4491920" y="1218282"/>
                  <a:pt x="4564047" y="1092471"/>
                  <a:pt x="4641273" y="969818"/>
                </a:cubicBezTo>
                <a:cubicBezTo>
                  <a:pt x="4721120" y="843002"/>
                  <a:pt x="4789390" y="706215"/>
                  <a:pt x="4890654" y="595745"/>
                </a:cubicBezTo>
                <a:cubicBezTo>
                  <a:pt x="5028608" y="445251"/>
                  <a:pt x="4997396" y="445392"/>
                  <a:pt x="5140036" y="374072"/>
                </a:cubicBezTo>
                <a:cubicBezTo>
                  <a:pt x="5153098" y="367541"/>
                  <a:pt x="5167745" y="364836"/>
                  <a:pt x="5181600" y="360218"/>
                </a:cubicBezTo>
                <a:cubicBezTo>
                  <a:pt x="5246254" y="374073"/>
                  <a:pt x="5312128" y="383124"/>
                  <a:pt x="5375563" y="401782"/>
                </a:cubicBezTo>
                <a:cubicBezTo>
                  <a:pt x="5391538" y="406480"/>
                  <a:pt x="5408302" y="415371"/>
                  <a:pt x="5417127" y="429491"/>
                </a:cubicBezTo>
                <a:cubicBezTo>
                  <a:pt x="5432607" y="454259"/>
                  <a:pt x="5435600" y="484909"/>
                  <a:pt x="5444836" y="512618"/>
                </a:cubicBezTo>
                <a:cubicBezTo>
                  <a:pt x="5454633" y="542008"/>
                  <a:pt x="5469216" y="569968"/>
                  <a:pt x="5486400" y="595745"/>
                </a:cubicBezTo>
                <a:cubicBezTo>
                  <a:pt x="5497268" y="612048"/>
                  <a:pt x="5516575" y="621365"/>
                  <a:pt x="5527963" y="637309"/>
                </a:cubicBezTo>
                <a:cubicBezTo>
                  <a:pt x="5539967" y="654115"/>
                  <a:pt x="5543669" y="675921"/>
                  <a:pt x="5555673" y="692727"/>
                </a:cubicBezTo>
                <a:cubicBezTo>
                  <a:pt x="5567061" y="708671"/>
                  <a:pt x="5586000" y="718240"/>
                  <a:pt x="5597236" y="734291"/>
                </a:cubicBezTo>
                <a:cubicBezTo>
                  <a:pt x="5618587" y="764793"/>
                  <a:pt x="5632001" y="800292"/>
                  <a:pt x="5652654" y="831272"/>
                </a:cubicBezTo>
                <a:cubicBezTo>
                  <a:pt x="5666433" y="851941"/>
                  <a:pt x="5749032" y="914098"/>
                  <a:pt x="5749636" y="914400"/>
                </a:cubicBezTo>
                <a:cubicBezTo>
                  <a:pt x="5770698" y="924931"/>
                  <a:pt x="5795818" y="923636"/>
                  <a:pt x="5818909" y="928254"/>
                </a:cubicBezTo>
                <a:cubicBezTo>
                  <a:pt x="5837382" y="914400"/>
                  <a:pt x="5863113" y="906876"/>
                  <a:pt x="5874327" y="886691"/>
                </a:cubicBezTo>
                <a:cubicBezTo>
                  <a:pt x="5887970" y="862135"/>
                  <a:pt x="5882088" y="830986"/>
                  <a:pt x="5888182" y="803563"/>
                </a:cubicBezTo>
                <a:cubicBezTo>
                  <a:pt x="5900574" y="747800"/>
                  <a:pt x="5913751" y="692148"/>
                  <a:pt x="5929745" y="637309"/>
                </a:cubicBezTo>
                <a:cubicBezTo>
                  <a:pt x="5946101" y="581230"/>
                  <a:pt x="5962152" y="524747"/>
                  <a:pt x="5985163" y="471054"/>
                </a:cubicBezTo>
                <a:cubicBezTo>
                  <a:pt x="6016794" y="397248"/>
                  <a:pt x="6074370" y="313522"/>
                  <a:pt x="6123709" y="249382"/>
                </a:cubicBezTo>
                <a:cubicBezTo>
                  <a:pt x="6152073" y="212509"/>
                  <a:pt x="6223440" y="127171"/>
                  <a:pt x="6262254" y="96982"/>
                </a:cubicBezTo>
                <a:cubicBezTo>
                  <a:pt x="6287936" y="77007"/>
                  <a:pt x="6328341" y="65716"/>
                  <a:pt x="6359236" y="55418"/>
                </a:cubicBezTo>
                <a:cubicBezTo>
                  <a:pt x="6386945" y="60036"/>
                  <a:pt x="6417237" y="56709"/>
                  <a:pt x="6442363" y="69272"/>
                </a:cubicBezTo>
                <a:cubicBezTo>
                  <a:pt x="6456536" y="76359"/>
                  <a:pt x="6493626" y="160020"/>
                  <a:pt x="6497782" y="166254"/>
                </a:cubicBezTo>
                <a:cubicBezTo>
                  <a:pt x="6514185" y="190858"/>
                  <a:pt x="6536242" y="211302"/>
                  <a:pt x="6553200" y="235527"/>
                </a:cubicBezTo>
                <a:cubicBezTo>
                  <a:pt x="6572554" y="263176"/>
                  <a:pt x="6607903" y="326222"/>
                  <a:pt x="6622473" y="360218"/>
                </a:cubicBezTo>
                <a:cubicBezTo>
                  <a:pt x="6628226" y="373641"/>
                  <a:pt x="6632131" y="387794"/>
                  <a:pt x="6636327" y="401782"/>
                </a:cubicBezTo>
                <a:cubicBezTo>
                  <a:pt x="6645988" y="433985"/>
                  <a:pt x="6655190" y="466327"/>
                  <a:pt x="6664036" y="498763"/>
                </a:cubicBezTo>
                <a:cubicBezTo>
                  <a:pt x="6669046" y="517134"/>
                  <a:pt x="6670390" y="536680"/>
                  <a:pt x="6677891" y="554182"/>
                </a:cubicBezTo>
                <a:cubicBezTo>
                  <a:pt x="6684450" y="569487"/>
                  <a:pt x="6696364" y="581891"/>
                  <a:pt x="6705600" y="595745"/>
                </a:cubicBezTo>
                <a:cubicBezTo>
                  <a:pt x="6719454" y="637309"/>
                  <a:pt x="6741729" y="763910"/>
                  <a:pt x="6747163" y="720436"/>
                </a:cubicBezTo>
                <a:cubicBezTo>
                  <a:pt x="6751781" y="683491"/>
                  <a:pt x="6754156" y="646195"/>
                  <a:pt x="6761018" y="609600"/>
                </a:cubicBezTo>
                <a:cubicBezTo>
                  <a:pt x="6799891" y="402279"/>
                  <a:pt x="6773555" y="587158"/>
                  <a:pt x="6816436" y="415636"/>
                </a:cubicBezTo>
                <a:cubicBezTo>
                  <a:pt x="6823249" y="388384"/>
                  <a:pt x="6817728" y="357635"/>
                  <a:pt x="6830291" y="332509"/>
                </a:cubicBezTo>
                <a:cubicBezTo>
                  <a:pt x="6837738" y="317616"/>
                  <a:pt x="6856961" y="312247"/>
                  <a:pt x="6871854" y="304800"/>
                </a:cubicBezTo>
                <a:cubicBezTo>
                  <a:pt x="6903312" y="289071"/>
                  <a:pt x="6936509" y="277091"/>
                  <a:pt x="6968836" y="263236"/>
                </a:cubicBezTo>
                <a:cubicBezTo>
                  <a:pt x="6996545" y="267854"/>
                  <a:pt x="7028142" y="262203"/>
                  <a:pt x="7051963" y="277091"/>
                </a:cubicBezTo>
                <a:cubicBezTo>
                  <a:pt x="7083761" y="296965"/>
                  <a:pt x="7087805" y="394656"/>
                  <a:pt x="7093527" y="415636"/>
                </a:cubicBezTo>
                <a:cubicBezTo>
                  <a:pt x="7100071" y="439629"/>
                  <a:pt x="7112504" y="461623"/>
                  <a:pt x="7121236" y="484909"/>
                </a:cubicBezTo>
                <a:cubicBezTo>
                  <a:pt x="7126364" y="498583"/>
                  <a:pt x="7129963" y="512798"/>
                  <a:pt x="7135091" y="526472"/>
                </a:cubicBezTo>
                <a:cubicBezTo>
                  <a:pt x="7143823" y="549758"/>
                  <a:pt x="7154068" y="572459"/>
                  <a:pt x="7162800" y="595745"/>
                </a:cubicBezTo>
                <a:cubicBezTo>
                  <a:pt x="7167928" y="609419"/>
                  <a:pt x="7167531" y="625905"/>
                  <a:pt x="7176654" y="637309"/>
                </a:cubicBezTo>
                <a:cubicBezTo>
                  <a:pt x="7187056" y="650311"/>
                  <a:pt x="7204363" y="655782"/>
                  <a:pt x="7218218" y="665018"/>
                </a:cubicBezTo>
                <a:cubicBezTo>
                  <a:pt x="7269018" y="660400"/>
                  <a:pt x="7321681" y="665556"/>
                  <a:pt x="7370618" y="651163"/>
                </a:cubicBezTo>
                <a:cubicBezTo>
                  <a:pt x="7402567" y="641766"/>
                  <a:pt x="7453745" y="595745"/>
                  <a:pt x="7453745" y="595745"/>
                </a:cubicBezTo>
                <a:cubicBezTo>
                  <a:pt x="7458363" y="558800"/>
                  <a:pt x="7449771" y="517596"/>
                  <a:pt x="7467600" y="484909"/>
                </a:cubicBezTo>
                <a:cubicBezTo>
                  <a:pt x="7480495" y="461269"/>
                  <a:pt x="7517832" y="462386"/>
                  <a:pt x="7536873" y="443345"/>
                </a:cubicBezTo>
                <a:cubicBezTo>
                  <a:pt x="7555914" y="424304"/>
                  <a:pt x="7566393" y="398157"/>
                  <a:pt x="7578436" y="374072"/>
                </a:cubicBezTo>
                <a:cubicBezTo>
                  <a:pt x="7584967" y="361010"/>
                  <a:pt x="7586538" y="345932"/>
                  <a:pt x="7592291" y="332509"/>
                </a:cubicBezTo>
                <a:cubicBezTo>
                  <a:pt x="7615264" y="278907"/>
                  <a:pt x="7607818" y="289274"/>
                  <a:pt x="7633854" y="263236"/>
                </a:cubicBez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9144000" cy="632460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609600" y="457201"/>
            <a:ext cx="8305800" cy="5334000"/>
          </a:xfrm>
        </p:spPr>
        <p:txBody>
          <a:bodyPr/>
          <a:lstStyle/>
          <a:p>
            <a:pPr marL="514350" indent="-514350">
              <a:buNone/>
            </a:pPr>
            <a:r>
              <a:rPr lang="en-US" sz="3200" dirty="0" smtClean="0">
                <a:solidFill>
                  <a:schemeClr val="accent2">
                    <a:lumMod val="50000"/>
                  </a:schemeClr>
                </a:solidFill>
              </a:rPr>
              <a:t>1. Operates at Each Level</a:t>
            </a:r>
          </a:p>
          <a:p>
            <a:pPr marL="514350" indent="-514350">
              <a:buNone/>
            </a:pPr>
            <a:r>
              <a:rPr lang="en-US" sz="3200" dirty="0" smtClean="0">
                <a:solidFill>
                  <a:schemeClr val="accent2">
                    <a:lumMod val="50000"/>
                  </a:schemeClr>
                </a:solidFill>
              </a:rPr>
              <a:t>2. Has Political Buy-In</a:t>
            </a:r>
          </a:p>
          <a:p>
            <a:pPr marL="514350" indent="-514350">
              <a:buNone/>
            </a:pPr>
            <a:r>
              <a:rPr lang="en-AU" sz="3200" dirty="0" smtClean="0">
                <a:solidFill>
                  <a:schemeClr val="accent2">
                    <a:lumMod val="50000"/>
                  </a:schemeClr>
                </a:solidFill>
              </a:rPr>
              <a:t>3. Costs and Benefits Distributed Equitably</a:t>
            </a:r>
          </a:p>
          <a:p>
            <a:pPr marL="514350" indent="-514350">
              <a:buNone/>
            </a:pPr>
            <a:r>
              <a:rPr lang="en-AU" sz="3200" dirty="0" smtClean="0">
                <a:solidFill>
                  <a:schemeClr val="accent2">
                    <a:lumMod val="50000"/>
                  </a:schemeClr>
                </a:solidFill>
              </a:rPr>
              <a:t>4. Practices </a:t>
            </a:r>
            <a:r>
              <a:rPr lang="en-US" sz="3200" dirty="0" err="1" smtClean="0">
                <a:solidFill>
                  <a:schemeClr val="accent2">
                    <a:lumMod val="50000"/>
                  </a:schemeClr>
                </a:solidFill>
              </a:rPr>
              <a:t>IWRM;Incorporates</a:t>
            </a:r>
            <a:r>
              <a:rPr lang="en-US" sz="3200" dirty="0" smtClean="0">
                <a:solidFill>
                  <a:schemeClr val="accent2">
                    <a:lumMod val="50000"/>
                  </a:schemeClr>
                </a:solidFill>
              </a:rPr>
              <a:t> Available Science</a:t>
            </a:r>
          </a:p>
          <a:p>
            <a:pPr marL="514350" indent="-514350">
              <a:buNone/>
            </a:pPr>
            <a:r>
              <a:rPr lang="en-US" sz="3200" dirty="0" smtClean="0">
                <a:solidFill>
                  <a:schemeClr val="accent2">
                    <a:lumMod val="50000"/>
                  </a:schemeClr>
                </a:solidFill>
              </a:rPr>
              <a:t>5. </a:t>
            </a:r>
            <a:r>
              <a:rPr lang="en-AU" sz="3200" dirty="0" smtClean="0">
                <a:solidFill>
                  <a:schemeClr val="accent2">
                    <a:lumMod val="50000"/>
                  </a:schemeClr>
                </a:solidFill>
              </a:rPr>
              <a:t>Clear Objectives &amp; Common Goals</a:t>
            </a:r>
          </a:p>
          <a:p>
            <a:pPr marL="514350" indent="-514350">
              <a:buNone/>
            </a:pPr>
            <a:r>
              <a:rPr lang="en-US" sz="3200" dirty="0" smtClean="0">
                <a:solidFill>
                  <a:schemeClr val="accent2">
                    <a:lumMod val="50000"/>
                  </a:schemeClr>
                </a:solidFill>
              </a:rPr>
              <a:t>6. Good Governance Practiced </a:t>
            </a:r>
          </a:p>
          <a:p>
            <a:pPr marL="514350" indent="-514350">
              <a:buNone/>
            </a:pPr>
            <a:endParaRPr lang="en-US" sz="3200" dirty="0" smtClean="0">
              <a:solidFill>
                <a:schemeClr val="accent3"/>
              </a:solidFill>
            </a:endParaRPr>
          </a:p>
          <a:p>
            <a:pPr marL="514350" indent="-514350">
              <a:buFont typeface="+mj-lt"/>
              <a:buAutoNum type="arabicPeriod"/>
            </a:pPr>
            <a:endParaRPr lang="en-US" dirty="0" smtClean="0">
              <a:solidFill>
                <a:schemeClr val="accent3"/>
              </a:solidFill>
            </a:endParaRPr>
          </a:p>
          <a:p>
            <a:pPr marL="514350" indent="-514350">
              <a:buFont typeface="+mj-lt"/>
              <a:buAutoNum type="arabicPeriod"/>
            </a:pPr>
            <a:endParaRPr lang="en-US" dirty="0" smtClean="0">
              <a:solidFill>
                <a:schemeClr val="accent3"/>
              </a:solidFill>
            </a:endParaRPr>
          </a:p>
          <a:p>
            <a:pPr marL="457200" indent="-457200">
              <a:buFont typeface="+mj-lt"/>
              <a:buAutoNum type="arabicPeriod"/>
            </a:pPr>
            <a:endParaRPr lang="en-US" dirty="0">
              <a:solidFill>
                <a:schemeClr val="accent3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9600" y="2667000"/>
            <a:ext cx="8382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3200" dirty="0" smtClean="0">
                <a:solidFill>
                  <a:srgbClr val="002060"/>
                </a:solidFill>
                <a:latin typeface="Lucida Sans Unicode" pitchFamily="34" charset="0"/>
                <a:cs typeface="Lucida Sans Unicode" pitchFamily="34" charset="0"/>
              </a:rPr>
              <a:t>4.</a:t>
            </a:r>
            <a:r>
              <a:rPr lang="en-AU" sz="3200" strike="sngStrike" dirty="0" smtClean="0">
                <a:solidFill>
                  <a:srgbClr val="FF0000"/>
                </a:solidFill>
                <a:latin typeface="Lucida Sans Unicode" pitchFamily="34" charset="0"/>
                <a:cs typeface="Lucida Sans Unicode" pitchFamily="34" charset="0"/>
              </a:rPr>
              <a:t> An Integrated Ecosystem Approach </a:t>
            </a:r>
            <a:r>
              <a:rPr lang="en-AU" sz="3200" dirty="0" err="1" smtClean="0">
                <a:solidFill>
                  <a:schemeClr val="accent2">
                    <a:lumMod val="75000"/>
                  </a:schemeClr>
                </a:solidFill>
                <a:latin typeface="Lucida Sans Unicode" pitchFamily="34" charset="0"/>
                <a:cs typeface="Lucida Sans Unicode" pitchFamily="34" charset="0"/>
              </a:rPr>
              <a:t>Applied;Incorporates</a:t>
            </a:r>
            <a:r>
              <a:rPr lang="en-AU" sz="3200" dirty="0" smtClean="0">
                <a:solidFill>
                  <a:schemeClr val="accent2">
                    <a:lumMod val="75000"/>
                  </a:schemeClr>
                </a:solidFill>
                <a:latin typeface="Lucida Sans Unicode" pitchFamily="34" charset="0"/>
                <a:cs typeface="Lucida Sans Unicode" pitchFamily="34" charset="0"/>
              </a:rPr>
              <a:t> Available Science</a:t>
            </a:r>
            <a:endParaRPr lang="en-US" sz="3200" dirty="0"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9600" y="3733800"/>
            <a:ext cx="838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3200" dirty="0" smtClean="0">
                <a:solidFill>
                  <a:srgbClr val="002060"/>
                </a:solidFill>
                <a:latin typeface="Lucida Sans Unicode" pitchFamily="34" charset="0"/>
                <a:cs typeface="Lucida Sans Unicode" pitchFamily="34" charset="0"/>
              </a:rPr>
              <a:t>5.</a:t>
            </a:r>
            <a:r>
              <a:rPr lang="en-AU" sz="3200" strike="sngStrike" dirty="0" smtClean="0">
                <a:solidFill>
                  <a:srgbClr val="FF0000"/>
                </a:solidFill>
                <a:latin typeface="Lucida Sans Unicode" pitchFamily="34" charset="0"/>
                <a:cs typeface="Lucida Sans Unicode" pitchFamily="34" charset="0"/>
              </a:rPr>
              <a:t> Objective of Conservation Explicit</a:t>
            </a:r>
            <a:endParaRPr lang="en-US" sz="3200" dirty="0">
              <a:latin typeface="Lucida Sans Unicode" pitchFamily="34" charset="0"/>
              <a:cs typeface="Lucida Sans Unicode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6" grpId="0"/>
      <p:bldP spid="6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9144000" cy="632460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609600" y="503237"/>
            <a:ext cx="8305800" cy="5135563"/>
          </a:xfrm>
          <a:ln>
            <a:noFill/>
          </a:ln>
        </p:spPr>
        <p:txBody>
          <a:bodyPr/>
          <a:lstStyle/>
          <a:p>
            <a:pPr marL="514350" indent="-514350">
              <a:buNone/>
            </a:pP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</a:rPr>
              <a:t>7. </a:t>
            </a:r>
            <a:r>
              <a:rPr lang="en-US" sz="3000" dirty="0" smtClean="0">
                <a:solidFill>
                  <a:schemeClr val="accent2">
                    <a:lumMod val="50000"/>
                  </a:schemeClr>
                </a:solidFill>
              </a:rPr>
              <a:t>Adaptive Management is Practiced. Clear Success Indicators for Ongoing M &amp; E</a:t>
            </a:r>
          </a:p>
          <a:p>
            <a:pPr marL="514350" indent="-514350">
              <a:buFont typeface="+mj-lt"/>
              <a:buAutoNum type="arabicPeriod" startAt="8"/>
            </a:pPr>
            <a:r>
              <a:rPr lang="en-US" sz="3000" dirty="0" smtClean="0">
                <a:solidFill>
                  <a:schemeClr val="accent2">
                    <a:lumMod val="50000"/>
                  </a:schemeClr>
                </a:solidFill>
              </a:rPr>
              <a:t>Legal Instruments and Rules </a:t>
            </a:r>
          </a:p>
          <a:p>
            <a:pPr marL="514350" indent="-514350">
              <a:buFont typeface="+mj-lt"/>
              <a:buAutoNum type="arabicPeriod" startAt="8"/>
            </a:pPr>
            <a:r>
              <a:rPr lang="en-US" sz="3000" dirty="0" smtClean="0">
                <a:solidFill>
                  <a:schemeClr val="accent2">
                    <a:lumMod val="50000"/>
                  </a:schemeClr>
                </a:solidFill>
              </a:rPr>
              <a:t>Designated Institutions at Each Level</a:t>
            </a:r>
          </a:p>
          <a:p>
            <a:pPr marL="514350" indent="-514350">
              <a:buFont typeface="+mj-lt"/>
              <a:buAutoNum type="arabicPeriod" startAt="8"/>
            </a:pPr>
            <a:r>
              <a:rPr lang="en-US" sz="3000" dirty="0" smtClean="0">
                <a:solidFill>
                  <a:schemeClr val="accent2">
                    <a:lumMod val="50000"/>
                  </a:schemeClr>
                </a:solidFill>
              </a:rPr>
              <a:t>Operates in Consideration of  </a:t>
            </a:r>
          </a:p>
          <a:p>
            <a:pPr marL="514350" indent="-514350">
              <a:buNone/>
            </a:pPr>
            <a:r>
              <a:rPr lang="en-US" sz="3000" dirty="0" smtClean="0">
                <a:solidFill>
                  <a:schemeClr val="accent2">
                    <a:lumMod val="50000"/>
                  </a:schemeClr>
                </a:solidFill>
              </a:rPr>
              <a:t>     Capacity</a:t>
            </a:r>
          </a:p>
          <a:p>
            <a:pPr marL="514350" indent="-514350">
              <a:buNone/>
            </a:pPr>
            <a:r>
              <a:rPr lang="en-US" sz="3000" dirty="0" smtClean="0">
                <a:solidFill>
                  <a:schemeClr val="accent2">
                    <a:lumMod val="50000"/>
                  </a:schemeClr>
                </a:solidFill>
              </a:rPr>
              <a:t>11.Complexity Recognized and </a:t>
            </a:r>
          </a:p>
          <a:p>
            <a:pPr marL="514350" indent="-514350">
              <a:buNone/>
            </a:pPr>
            <a:r>
              <a:rPr lang="en-US" sz="3000" dirty="0" smtClean="0">
                <a:solidFill>
                  <a:schemeClr val="accent2">
                    <a:lumMod val="50000"/>
                  </a:schemeClr>
                </a:solidFill>
              </a:rPr>
              <a:t>     Appropriate Resources Secured</a:t>
            </a:r>
          </a:p>
          <a:p>
            <a:pPr marL="514350" indent="-514350">
              <a:buNone/>
            </a:pPr>
            <a:r>
              <a:rPr lang="en-US" sz="3000" dirty="0" smtClean="0">
                <a:solidFill>
                  <a:schemeClr val="accent2">
                    <a:lumMod val="50000"/>
                  </a:schemeClr>
                </a:solidFill>
              </a:rPr>
              <a:t>12. Dispute Resolution Mechanisms Exist</a:t>
            </a:r>
          </a:p>
          <a:p>
            <a:pPr marL="514350" indent="-514350">
              <a:buNone/>
            </a:pPr>
            <a:endParaRPr lang="en-US" sz="3200" dirty="0" smtClean="0">
              <a:solidFill>
                <a:schemeClr val="accent3"/>
              </a:solidFill>
            </a:endParaRPr>
          </a:p>
          <a:p>
            <a:pPr marL="514350" indent="-514350">
              <a:buFont typeface="+mj-lt"/>
              <a:buAutoNum type="arabicPeriod" startAt="8"/>
            </a:pPr>
            <a:endParaRPr lang="en-US" sz="3200" dirty="0" smtClean="0">
              <a:solidFill>
                <a:schemeClr val="accent3"/>
              </a:solidFill>
            </a:endParaRPr>
          </a:p>
          <a:p>
            <a:pPr marL="514350" indent="-514350">
              <a:buFont typeface="+mj-lt"/>
              <a:buAutoNum type="arabicPeriod" startAt="8"/>
            </a:pPr>
            <a:endParaRPr lang="en-US" sz="3200" dirty="0" smtClean="0">
              <a:solidFill>
                <a:schemeClr val="accent3"/>
              </a:solidFill>
            </a:endParaRPr>
          </a:p>
          <a:p>
            <a:pPr marL="514350" indent="-514350">
              <a:buNone/>
            </a:pPr>
            <a:endParaRPr lang="en-US" dirty="0" smtClean="0">
              <a:solidFill>
                <a:schemeClr val="accent3"/>
              </a:solidFill>
            </a:endParaRPr>
          </a:p>
          <a:p>
            <a:pPr marL="514350" indent="-514350">
              <a:buFont typeface="+mj-lt"/>
              <a:buAutoNum type="arabicPeriod" startAt="2"/>
            </a:pPr>
            <a:endParaRPr lang="en-US" dirty="0" smtClean="0">
              <a:solidFill>
                <a:schemeClr val="accent3"/>
              </a:solidFill>
            </a:endParaRPr>
          </a:p>
          <a:p>
            <a:pPr marL="457200" indent="-457200">
              <a:buNone/>
            </a:pPr>
            <a:endParaRPr lang="en-US" dirty="0">
              <a:solidFill>
                <a:schemeClr val="accent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335280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600200" y="838200"/>
            <a:ext cx="5638800" cy="1447799"/>
          </a:xfrm>
        </p:spPr>
        <p:txBody>
          <a:bodyPr/>
          <a:lstStyle/>
          <a:p>
            <a:pPr marL="514350" indent="-514350" algn="ctr">
              <a:buNone/>
            </a:pPr>
            <a:r>
              <a:rPr lang="en-US" sz="5400" dirty="0" err="1" smtClean="0">
                <a:solidFill>
                  <a:schemeClr val="tx2"/>
                </a:solidFill>
              </a:rPr>
              <a:t>Transboundary</a:t>
            </a:r>
            <a:r>
              <a:rPr lang="en-US" sz="5400" dirty="0" smtClean="0">
                <a:solidFill>
                  <a:schemeClr val="tx2"/>
                </a:solidFill>
              </a:rPr>
              <a:t> Freshwater</a:t>
            </a:r>
            <a:endParaRPr lang="en-US" sz="6000" dirty="0" smtClean="0">
              <a:solidFill>
                <a:schemeClr val="accent3"/>
              </a:solidFill>
            </a:endParaRPr>
          </a:p>
          <a:p>
            <a:pPr marL="514350" indent="-514350">
              <a:buNone/>
            </a:pPr>
            <a:endParaRPr lang="en-US" dirty="0" smtClean="0">
              <a:solidFill>
                <a:schemeClr val="accent3"/>
              </a:solidFill>
            </a:endParaRPr>
          </a:p>
          <a:p>
            <a:pPr marL="514350" indent="-514350">
              <a:buNone/>
            </a:pPr>
            <a:endParaRPr lang="en-US" dirty="0" smtClean="0">
              <a:solidFill>
                <a:schemeClr val="accent3"/>
              </a:solidFill>
            </a:endParaRPr>
          </a:p>
          <a:p>
            <a:pPr marL="457200" indent="-457200">
              <a:buNone/>
            </a:pPr>
            <a:endParaRPr lang="en-US" dirty="0">
              <a:solidFill>
                <a:schemeClr val="accent3"/>
              </a:solidFill>
            </a:endParaRPr>
          </a:p>
        </p:txBody>
      </p:sp>
      <p:sp>
        <p:nvSpPr>
          <p:cNvPr id="6" name="Content Placeholder 3"/>
          <p:cNvSpPr txBox="1">
            <a:spLocks/>
          </p:cNvSpPr>
          <p:nvPr/>
        </p:nvSpPr>
        <p:spPr bwMode="auto">
          <a:xfrm>
            <a:off x="1447800" y="3962400"/>
            <a:ext cx="6248400" cy="1447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514350" marR="0" lvl="0" indent="-51435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Lucida Sans Unicode" pitchFamily="34" charset="0"/>
                <a:ea typeface="+mn-ea"/>
                <a:cs typeface="Lucida Sans Unicode" pitchFamily="34" charset="0"/>
              </a:rPr>
              <a:t>Terrestrial</a:t>
            </a:r>
          </a:p>
          <a:p>
            <a:pPr marL="514350" marR="0" lvl="0" indent="-51435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0" cap="none" spc="0" normalizeH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Lucida Sans Unicode" pitchFamily="34" charset="0"/>
                <a:ea typeface="+mn-ea"/>
                <a:cs typeface="Lucida Sans Unicode" pitchFamily="34" charset="0"/>
              </a:rPr>
              <a:t> </a:t>
            </a:r>
            <a:r>
              <a:rPr kumimoji="0" lang="en-US" sz="54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Lucida Sans Unicode" pitchFamily="34" charset="0"/>
                <a:ea typeface="+mn-ea"/>
                <a:cs typeface="Lucida Sans Unicode" pitchFamily="34" charset="0"/>
              </a:rPr>
              <a:t>Biodiversity</a:t>
            </a:r>
            <a:r>
              <a:rPr kumimoji="0" lang="en-US" sz="60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Lucida Sans Unicode" pitchFamily="34" charset="0"/>
                <a:ea typeface="+mn-ea"/>
                <a:cs typeface="Lucida Sans Unicode" pitchFamily="34" charset="0"/>
              </a:rPr>
              <a:t> </a:t>
            </a:r>
          </a:p>
          <a:p>
            <a:pPr marL="514350" marR="0" lvl="0" indent="-51435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6000" b="0" i="0" u="none" strike="noStrike" kern="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Lucida Sans Unicode" pitchFamily="34" charset="0"/>
              <a:ea typeface="+mn-ea"/>
              <a:cs typeface="Lucida Sans Unicode" pitchFamily="34" charset="0"/>
            </a:endParaRPr>
          </a:p>
          <a:p>
            <a:pPr marL="514350" marR="0" lvl="0" indent="-5143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Lucida Sans Unicode" pitchFamily="34" charset="0"/>
              <a:ea typeface="+mn-ea"/>
              <a:cs typeface="Lucida Sans Unicode" pitchFamily="34" charset="0"/>
            </a:endParaRPr>
          </a:p>
          <a:p>
            <a:pPr marL="514350" marR="0" lvl="0" indent="-5143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 smtClean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Lucida Sans Unicode" pitchFamily="34" charset="0"/>
              <a:ea typeface="+mn-ea"/>
              <a:cs typeface="Lucida Sans Unicode" pitchFamily="34" charset="0"/>
            </a:endParaRP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Lucida Sans Unicode" pitchFamily="34" charset="0"/>
              <a:ea typeface="+mn-ea"/>
              <a:cs typeface="Lucida Sans Unicode" pitchFamily="34" charset="0"/>
            </a:endParaRPr>
          </a:p>
        </p:txBody>
      </p:sp>
      <p:sp>
        <p:nvSpPr>
          <p:cNvPr id="8" name="Content Placeholder 3"/>
          <p:cNvSpPr txBox="1">
            <a:spLocks/>
          </p:cNvSpPr>
          <p:nvPr/>
        </p:nvSpPr>
        <p:spPr bwMode="auto">
          <a:xfrm>
            <a:off x="1447800" y="2438400"/>
            <a:ext cx="6248400" cy="1447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514350" marR="0" lvl="0" indent="-51435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0" b="1" i="0" u="none" strike="noStrike" kern="0" normalizeH="0" baseline="0" noProof="0" dirty="0" smtClean="0">
                <a:ln w="11430"/>
                <a:solidFill>
                  <a:schemeClr val="tx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Lucida Sans Unicode" pitchFamily="34" charset="0"/>
                <a:ea typeface="+mn-ea"/>
                <a:cs typeface="Lucida Sans Unicode" pitchFamily="34" charset="0"/>
              </a:rPr>
              <a:t>=</a:t>
            </a:r>
            <a:endParaRPr kumimoji="0" lang="en-US" sz="6000" b="1" i="0" u="none" strike="noStrike" kern="0" normalizeH="0" baseline="0" noProof="0" dirty="0" smtClean="0">
              <a:ln w="11430"/>
              <a:solidFill>
                <a:schemeClr val="tx2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Lucida Sans Unicode" pitchFamily="34" charset="0"/>
              <a:ea typeface="+mn-ea"/>
              <a:cs typeface="Lucida Sans Unicode" pitchFamily="34" charset="0"/>
            </a:endParaRPr>
          </a:p>
          <a:p>
            <a:pPr marL="514350" marR="0" lvl="0" indent="-51435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6000" b="1" i="0" u="none" strike="noStrike" kern="0" normalizeH="0" baseline="0" noProof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Lucida Sans Unicode" pitchFamily="34" charset="0"/>
              <a:ea typeface="+mn-ea"/>
              <a:cs typeface="Lucida Sans Unicode" pitchFamily="34" charset="0"/>
            </a:endParaRPr>
          </a:p>
          <a:p>
            <a:pPr marL="514350" marR="0" lvl="0" indent="-5143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0" normalizeH="0" baseline="0" noProof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Lucida Sans Unicode" pitchFamily="34" charset="0"/>
              <a:ea typeface="+mn-ea"/>
              <a:cs typeface="Lucida Sans Unicode" pitchFamily="34" charset="0"/>
            </a:endParaRPr>
          </a:p>
          <a:p>
            <a:pPr marL="514350" marR="0" lvl="0" indent="-5143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0" normalizeH="0" baseline="0" noProof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Lucida Sans Unicode" pitchFamily="34" charset="0"/>
              <a:ea typeface="+mn-ea"/>
              <a:cs typeface="Lucida Sans Unicode" pitchFamily="34" charset="0"/>
            </a:endParaRP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2400" b="1" i="0" u="none" strike="noStrike" kern="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Lucida Sans Unicode" pitchFamily="34" charset="0"/>
              <a:ea typeface="+mn-ea"/>
              <a:cs typeface="Lucida Sans Unicode" pitchFamily="34" charset="0"/>
            </a:endParaRPr>
          </a:p>
        </p:txBody>
      </p:sp>
      <p:sp>
        <p:nvSpPr>
          <p:cNvPr id="7" name="Content Placeholder 3"/>
          <p:cNvSpPr txBox="1">
            <a:spLocks/>
          </p:cNvSpPr>
          <p:nvPr/>
        </p:nvSpPr>
        <p:spPr bwMode="auto">
          <a:xfrm>
            <a:off x="3200400" y="1905000"/>
            <a:ext cx="29718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514350" marR="0" lvl="0" indent="-51435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0" b="1" i="0" u="none" strike="noStrike" kern="0" normalizeH="0" baseline="0" noProof="0" dirty="0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Lucida Sans Unicode" pitchFamily="34" charset="0"/>
                <a:ea typeface="+mn-ea"/>
                <a:cs typeface="Lucida Sans Unicode" pitchFamily="34" charset="0"/>
              </a:rPr>
              <a:t>?</a:t>
            </a:r>
            <a:endParaRPr kumimoji="0" lang="en-US" sz="20000" b="1" i="0" u="none" strike="noStrike" kern="0" normalizeH="0" baseline="0" noProof="0" dirty="0" smtClean="0">
              <a:ln w="11430"/>
              <a:solidFill>
                <a:schemeClr val="bg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Lucida Sans Unicode" pitchFamily="34" charset="0"/>
              <a:ea typeface="+mn-ea"/>
              <a:cs typeface="Lucida Sans Unicode" pitchFamily="34" charset="0"/>
            </a:endParaRPr>
          </a:p>
          <a:p>
            <a:pPr marL="514350" marR="0" lvl="0" indent="-51435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6000" b="1" i="0" u="none" strike="noStrike" kern="0" normalizeH="0" baseline="0" noProof="0" dirty="0" smtClean="0">
              <a:ln w="11430"/>
              <a:solidFill>
                <a:schemeClr val="bg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Lucida Sans Unicode" pitchFamily="34" charset="0"/>
              <a:ea typeface="+mn-ea"/>
              <a:cs typeface="Lucida Sans Unicode" pitchFamily="34" charset="0"/>
            </a:endParaRPr>
          </a:p>
          <a:p>
            <a:pPr marL="514350" marR="0" lvl="0" indent="-5143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0" normalizeH="0" baseline="0" noProof="0" dirty="0" smtClean="0">
              <a:ln w="11430"/>
              <a:solidFill>
                <a:schemeClr val="bg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Lucida Sans Unicode" pitchFamily="34" charset="0"/>
              <a:ea typeface="+mn-ea"/>
              <a:cs typeface="Lucida Sans Unicode" pitchFamily="34" charset="0"/>
            </a:endParaRPr>
          </a:p>
          <a:p>
            <a:pPr marL="514350" marR="0" lvl="0" indent="-5143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0" normalizeH="0" baseline="0" noProof="0" dirty="0" smtClean="0">
              <a:ln w="11430"/>
              <a:solidFill>
                <a:schemeClr val="bg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Lucida Sans Unicode" pitchFamily="34" charset="0"/>
              <a:ea typeface="+mn-ea"/>
              <a:cs typeface="Lucida Sans Unicode" pitchFamily="34" charset="0"/>
            </a:endParaRP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2400" b="1" i="0" u="none" strike="noStrike" kern="0" normalizeH="0" baseline="0" noProof="0" dirty="0">
              <a:ln w="11430"/>
              <a:solidFill>
                <a:schemeClr val="bg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Lucida Sans Unicode" pitchFamily="34" charset="0"/>
              <a:ea typeface="+mn-ea"/>
              <a:cs typeface="Lucida Sans Unicode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7" grpId="0"/>
      <p:bldP spid="7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492375"/>
            <a:ext cx="7772400" cy="1470025"/>
          </a:xfrm>
        </p:spPr>
        <p:txBody>
          <a:bodyPr/>
          <a:lstStyle/>
          <a:p>
            <a:r>
              <a:rPr lang="en-US" sz="7200" dirty="0" smtClean="0"/>
              <a:t>Thank You!!!</a:t>
            </a:r>
            <a:endParaRPr lang="en-US" sz="7200" dirty="0"/>
          </a:p>
        </p:txBody>
      </p:sp>
      <p:sp>
        <p:nvSpPr>
          <p:cNvPr id="3" name="Title 1"/>
          <p:cNvSpPr txBox="1">
            <a:spLocks/>
          </p:cNvSpPr>
          <p:nvPr/>
        </p:nvSpPr>
        <p:spPr bwMode="auto">
          <a:xfrm rot="20040056">
            <a:off x="-1823681" y="1400559"/>
            <a:ext cx="77724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Lucida Sans Unicode" pitchFamily="34" charset="0"/>
                <a:ea typeface="+mj-ea"/>
                <a:cs typeface="Lucida Sans Unicode" pitchFamily="34" charset="0"/>
              </a:rPr>
              <a:t>Buela</a:t>
            </a:r>
            <a:r>
              <a:rPr kumimoji="0" lang="en-US" sz="5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Lucida Sans Unicode" pitchFamily="34" charset="0"/>
                <a:ea typeface="+mj-ea"/>
                <a:cs typeface="Lucida Sans Unicode" pitchFamily="34" charset="0"/>
              </a:rPr>
              <a:t>!!!</a:t>
            </a:r>
            <a:endParaRPr kumimoji="0" lang="en-US" sz="5400" b="0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Lucida Sans Unicode" pitchFamily="34" charset="0"/>
              <a:ea typeface="+mj-ea"/>
              <a:cs typeface="Lucida Sans Unicode" pitchFamily="34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 bwMode="auto">
          <a:xfrm rot="765714">
            <a:off x="671999" y="3840888"/>
            <a:ext cx="4495800" cy="131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Lucida Sans Unicode" pitchFamily="34" charset="0"/>
                <a:ea typeface="+mj-ea"/>
                <a:cs typeface="Lucida Sans Unicode" pitchFamily="34" charset="0"/>
              </a:rPr>
              <a:t>Dankie</a:t>
            </a:r>
            <a:r>
              <a:rPr kumimoji="0" lang="en-US" sz="5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Lucida Sans Unicode" pitchFamily="34" charset="0"/>
                <a:ea typeface="+mj-ea"/>
                <a:cs typeface="Lucida Sans Unicode" pitchFamily="34" charset="0"/>
              </a:rPr>
              <a:t>!!!</a:t>
            </a:r>
            <a:endParaRPr kumimoji="0" lang="en-US" sz="5400" b="0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Lucida Sans Unicode" pitchFamily="34" charset="0"/>
              <a:ea typeface="+mj-ea"/>
              <a:cs typeface="Lucida Sans Unicode" pitchFamily="34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 rot="1022963">
            <a:off x="2635514" y="954716"/>
            <a:ext cx="77724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Lucida Sans Unicode" pitchFamily="34" charset="0"/>
                <a:ea typeface="+mj-ea"/>
                <a:cs typeface="Lucida Sans Unicode" pitchFamily="34" charset="0"/>
              </a:rPr>
              <a:t>Ke</a:t>
            </a:r>
            <a:r>
              <a:rPr kumimoji="0" lang="en-US" sz="5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Lucida Sans Unicode" pitchFamily="34" charset="0"/>
                <a:ea typeface="+mj-ea"/>
                <a:cs typeface="Lucida Sans Unicode" pitchFamily="34" charset="0"/>
              </a:rPr>
              <a:t> a </a:t>
            </a:r>
            <a:r>
              <a:rPr kumimoji="0" lang="en-US" sz="54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Lucida Sans Unicode" pitchFamily="34" charset="0"/>
                <a:ea typeface="+mj-ea"/>
                <a:cs typeface="Lucida Sans Unicode" pitchFamily="34" charset="0"/>
              </a:rPr>
              <a:t>leboha</a:t>
            </a:r>
            <a:r>
              <a:rPr kumimoji="0" lang="en-US" sz="5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Lucida Sans Unicode" pitchFamily="34" charset="0"/>
                <a:ea typeface="+mj-ea"/>
                <a:cs typeface="Lucida Sans Unicode" pitchFamily="34" charset="0"/>
              </a:rPr>
              <a:t>!!!</a:t>
            </a:r>
            <a:endParaRPr kumimoji="0" lang="en-US" sz="5400" b="0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Lucida Sans Unicode" pitchFamily="34" charset="0"/>
              <a:ea typeface="+mj-ea"/>
              <a:cs typeface="Lucida Sans Unicode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5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5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5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3" grpId="1"/>
      <p:bldP spid="4" grpId="0"/>
      <p:bldP spid="4" grpId="1"/>
      <p:bldP spid="5" grpId="0"/>
      <p:bldP spid="5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NE template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10606</TotalTime>
  <Words>338</Words>
  <Application>Microsoft Office PowerPoint</Application>
  <PresentationFormat>On-screen Show (4:3)</PresentationFormat>
  <Paragraphs>111</Paragraphs>
  <Slides>25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25</vt:i4>
      </vt:variant>
    </vt:vector>
  </HeadingPairs>
  <TitlesOfParts>
    <vt:vector size="27" baseType="lpstr">
      <vt:lpstr>UNE template</vt:lpstr>
      <vt:lpstr>Custom Design</vt:lpstr>
      <vt:lpstr> Governance Criteria for the Effective Management of Transboundary Resources </vt:lpstr>
      <vt:lpstr>Slide 2</vt:lpstr>
      <vt:lpstr>Transboundary Criteria 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Thank You!!!</vt:lpstr>
      <vt:lpstr>Slide 25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Acer</dc:creator>
  <cp:lastModifiedBy>Acer</cp:lastModifiedBy>
  <cp:revision>1047</cp:revision>
  <dcterms:created xsi:type="dcterms:W3CDTF">2010-04-17T08:32:17Z</dcterms:created>
  <dcterms:modified xsi:type="dcterms:W3CDTF">2011-07-06T23:46:59Z</dcterms:modified>
</cp:coreProperties>
</file>