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94" r:id="rId34"/>
    <p:sldId id="293" r:id="rId35"/>
    <p:sldId id="288" r:id="rId36"/>
    <p:sldId id="289" r:id="rId37"/>
    <p:sldId id="290" r:id="rId38"/>
    <p:sldId id="291" r:id="rId39"/>
    <p:sldId id="292"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73" y="1238"/>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DD08B4-11F1-4157-A52B-9ADADF41EAAF}" type="datetimeFigureOut">
              <a:rPr lang="en-US" smtClean="0"/>
              <a:pPr/>
              <a:t>7/3/2011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057D791B-973D-4704-A022-F37143A67E4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DD08B4-11F1-4157-A52B-9ADADF41EAAF}"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DD08B4-11F1-4157-A52B-9ADADF41EAAF}"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D791B-973D-4704-A022-F37143A67E4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DD08B4-11F1-4157-A52B-9ADADF41EAAF}" type="datetimeFigureOut">
              <a:rPr lang="en-US" smtClean="0"/>
              <a:pPr/>
              <a:t>7/3/2011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DD08B4-11F1-4157-A52B-9ADADF41EAAF}" type="datetimeFigureOut">
              <a:rPr lang="en-US" smtClean="0"/>
              <a:pPr/>
              <a:t>7/3/2011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DD08B4-11F1-4157-A52B-9ADADF41EAAF}" type="datetimeFigureOut">
              <a:rPr lang="en-US" smtClean="0"/>
              <a:pPr/>
              <a:t>7/3/2011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DD08B4-11F1-4157-A52B-9ADADF41EAAF}" type="datetimeFigureOut">
              <a:rPr lang="en-US" smtClean="0"/>
              <a:pPr/>
              <a:t>7/3/2011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DD08B4-11F1-4157-A52B-9ADADF41EAAF}" type="datetimeFigureOut">
              <a:rPr lang="en-US" smtClean="0"/>
              <a:pPr/>
              <a:t>7/3/2011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DD08B4-11F1-4157-A52B-9ADADF41EAAF}" type="datetimeFigureOut">
              <a:rPr lang="en-US" smtClean="0"/>
              <a:pPr/>
              <a:t>7/3/2011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057D791B-973D-4704-A022-F37143A67E46}"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DD08B4-11F1-4157-A52B-9ADADF41EAAF}"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DD08B4-11F1-4157-A52B-9ADADF41EAAF}"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D791B-973D-4704-A022-F37143A67E4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DD08B4-11F1-4157-A52B-9ADADF41EAAF}" type="datetimeFigureOut">
              <a:rPr lang="en-US" smtClean="0"/>
              <a:pPr/>
              <a:t>7/3/2011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57D791B-973D-4704-A022-F37143A67E46}"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143000"/>
            <a:ext cx="8382000" cy="2057400"/>
          </a:xfrm>
        </p:spPr>
        <p:txBody>
          <a:bodyPr>
            <a:noAutofit/>
          </a:bodyPr>
          <a:lstStyle/>
          <a:p>
            <a:pPr marL="182880" indent="0" algn="ctr">
              <a:buNone/>
            </a:pPr>
            <a:r>
              <a:rPr lang="en-US" sz="3600" b="1" dirty="0"/>
              <a:t>The Complexities of developing a </a:t>
            </a:r>
            <a:r>
              <a:rPr lang="en-US" sz="3600" b="1" dirty="0" smtClean="0"/>
              <a:t>Transboundary </a:t>
            </a:r>
            <a:r>
              <a:rPr lang="en-US" sz="3600" b="1" dirty="0"/>
              <a:t>Water Resources Management Agreement: The Experiences from the Nile </a:t>
            </a:r>
            <a:r>
              <a:rPr lang="en-US" sz="3600" b="1" dirty="0" smtClean="0"/>
              <a:t>Basin</a:t>
            </a:r>
            <a:endParaRPr lang="en-US" sz="3600" dirty="0"/>
          </a:p>
        </p:txBody>
      </p:sp>
      <p:sp>
        <p:nvSpPr>
          <p:cNvPr id="3" name="Subtitle 2"/>
          <p:cNvSpPr>
            <a:spLocks noGrp="1"/>
          </p:cNvSpPr>
          <p:nvPr>
            <p:ph type="subTitle" idx="1"/>
          </p:nvPr>
        </p:nvSpPr>
        <p:spPr>
          <a:xfrm>
            <a:off x="685800" y="4648200"/>
            <a:ext cx="7696200" cy="1523999"/>
          </a:xfrm>
        </p:spPr>
        <p:txBody>
          <a:bodyPr>
            <a:noAutofit/>
          </a:bodyPr>
          <a:lstStyle/>
          <a:p>
            <a:pPr algn="ctr"/>
            <a:r>
              <a:rPr lang="en-US" sz="2000" dirty="0" smtClean="0"/>
              <a:t>By</a:t>
            </a:r>
          </a:p>
          <a:p>
            <a:pPr algn="ctr"/>
            <a:r>
              <a:rPr lang="en-US" sz="2000" dirty="0" smtClean="0"/>
              <a:t>Dr. Emmanuel </a:t>
            </a:r>
            <a:r>
              <a:rPr lang="en-US" sz="2000" dirty="0" err="1" smtClean="0"/>
              <a:t>Kasimbazi</a:t>
            </a:r>
            <a:endParaRPr lang="en-US" sz="2000" dirty="0" smtClean="0"/>
          </a:p>
          <a:p>
            <a:pPr algn="ctr"/>
            <a:r>
              <a:rPr lang="en-US" sz="2000" dirty="0" smtClean="0"/>
              <a:t>Associate Professor, School of Law, </a:t>
            </a:r>
          </a:p>
          <a:p>
            <a:pPr algn="ctr"/>
            <a:r>
              <a:rPr lang="en-US" sz="2000" dirty="0" err="1" smtClean="0"/>
              <a:t>Makerere</a:t>
            </a:r>
            <a:r>
              <a:rPr lang="en-US" sz="2000" dirty="0" smtClean="0"/>
              <a:t> University, Kampala, Uganda</a:t>
            </a:r>
          </a:p>
          <a:p>
            <a:pPr algn="ctr"/>
            <a:endParaRPr lang="en-US" sz="2000" dirty="0"/>
          </a:p>
        </p:txBody>
      </p:sp>
    </p:spTree>
    <p:extLst>
      <p:ext uri="{BB962C8B-B14F-4D97-AF65-F5344CB8AC3E}">
        <p14:creationId xmlns:p14="http://schemas.microsoft.com/office/powerpoint/2010/main" xmlns="" val="119734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7848600" cy="648736"/>
          </a:xfrm>
        </p:spPr>
        <p:txBody>
          <a:bodyPr>
            <a:normAutofit/>
          </a:bodyPr>
          <a:lstStyle/>
          <a:p>
            <a:pPr algn="l"/>
            <a:r>
              <a:rPr lang="en-US" sz="3600" dirty="0" smtClean="0"/>
              <a:t>Structure of the Presentation </a:t>
            </a:r>
            <a:endParaRPr lang="en-US" sz="3600" dirty="0"/>
          </a:p>
        </p:txBody>
      </p:sp>
      <p:sp>
        <p:nvSpPr>
          <p:cNvPr id="3" name="Content Placeholder 2"/>
          <p:cNvSpPr>
            <a:spLocks noGrp="1"/>
          </p:cNvSpPr>
          <p:nvPr>
            <p:ph idx="1"/>
          </p:nvPr>
        </p:nvSpPr>
        <p:spPr>
          <a:xfrm>
            <a:off x="457200" y="1371600"/>
            <a:ext cx="8229600" cy="4461029"/>
          </a:xfrm>
        </p:spPr>
        <p:txBody>
          <a:bodyPr>
            <a:normAutofit/>
          </a:bodyPr>
          <a:lstStyle/>
          <a:p>
            <a:pPr marL="0" indent="0">
              <a:buNone/>
            </a:pPr>
            <a:r>
              <a:rPr lang="en-US" dirty="0" smtClean="0"/>
              <a:t>1. Introduction</a:t>
            </a:r>
          </a:p>
          <a:p>
            <a:pPr marL="0" indent="0">
              <a:buNone/>
            </a:pPr>
            <a:r>
              <a:rPr lang="en-US" dirty="0" smtClean="0"/>
              <a:t>2. Background to the Hydro-politics of the Nile</a:t>
            </a:r>
          </a:p>
          <a:p>
            <a:pPr marL="0" indent="0">
              <a:buNone/>
            </a:pPr>
            <a:r>
              <a:rPr lang="en-US" dirty="0" smtClean="0"/>
              <a:t>3. Development of  Nile Agreements 1891-1959 Limited </a:t>
            </a:r>
          </a:p>
          <a:p>
            <a:pPr marL="0" indent="0">
              <a:buNone/>
            </a:pPr>
            <a:r>
              <a:rPr lang="en-US" dirty="0"/>
              <a:t> </a:t>
            </a:r>
            <a:r>
              <a:rPr lang="en-US" dirty="0" smtClean="0"/>
              <a:t>   cooperation among Nile Bain countries 1967-1993</a:t>
            </a:r>
          </a:p>
          <a:p>
            <a:pPr marL="0" indent="0">
              <a:buNone/>
            </a:pPr>
            <a:r>
              <a:rPr lang="en-US" dirty="0" smtClean="0"/>
              <a:t>4.  Development of the Cooperative Framework ( CFA)  </a:t>
            </a:r>
          </a:p>
          <a:p>
            <a:pPr marL="0" indent="0">
              <a:buNone/>
            </a:pPr>
            <a:r>
              <a:rPr lang="en-US" dirty="0" smtClean="0"/>
              <a:t>      and the Nile Basin Initiative  NBI) 1995-2011</a:t>
            </a:r>
          </a:p>
          <a:p>
            <a:pPr marL="0" indent="0">
              <a:buNone/>
            </a:pPr>
            <a:r>
              <a:rPr lang="en-US" dirty="0" smtClean="0"/>
              <a:t>5.  Significant Challenges of developing the CFA</a:t>
            </a:r>
          </a:p>
          <a:p>
            <a:pPr marL="0" indent="0">
              <a:buNone/>
            </a:pPr>
            <a:r>
              <a:rPr lang="en-US" dirty="0" smtClean="0"/>
              <a:t>6.  Lessons from other river basis: Mekong and Zambezi</a:t>
            </a:r>
          </a:p>
          <a:p>
            <a:pPr marL="0" indent="0">
              <a:buNone/>
            </a:pPr>
            <a:r>
              <a:rPr lang="en-US" dirty="0" smtClean="0"/>
              <a:t>7.  Conclusion and Recommendations</a:t>
            </a:r>
          </a:p>
          <a:p>
            <a:endParaRPr lang="en-US" dirty="0" smtClean="0"/>
          </a:p>
          <a:p>
            <a:endParaRPr lang="en-US" dirty="0"/>
          </a:p>
        </p:txBody>
      </p:sp>
    </p:spTree>
    <p:extLst>
      <p:ext uri="{BB962C8B-B14F-4D97-AF65-F5344CB8AC3E}">
        <p14:creationId xmlns:p14="http://schemas.microsoft.com/office/powerpoint/2010/main" xmlns="" val="42939941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85800"/>
            <a:ext cx="7077634" cy="572536"/>
          </a:xfrm>
        </p:spPr>
        <p:txBody>
          <a:bodyPr>
            <a:normAutofit fontScale="90000"/>
          </a:bodyPr>
          <a:lstStyle/>
          <a:p>
            <a:r>
              <a:rPr lang="en-US" dirty="0" smtClean="0"/>
              <a:t>Introduction</a:t>
            </a:r>
            <a:endParaRPr lang="en-US" dirty="0"/>
          </a:p>
        </p:txBody>
      </p:sp>
      <p:sp>
        <p:nvSpPr>
          <p:cNvPr id="3" name="Content Placeholder 2"/>
          <p:cNvSpPr>
            <a:spLocks noGrp="1"/>
          </p:cNvSpPr>
          <p:nvPr>
            <p:ph idx="1"/>
          </p:nvPr>
        </p:nvSpPr>
        <p:spPr>
          <a:xfrm>
            <a:off x="533400" y="1219200"/>
            <a:ext cx="8229600" cy="5181600"/>
          </a:xfrm>
        </p:spPr>
        <p:txBody>
          <a:bodyPr>
            <a:noAutofit/>
          </a:bodyPr>
          <a:lstStyle/>
          <a:p>
            <a:pPr marL="0" indent="0">
              <a:lnSpc>
                <a:spcPct val="170000"/>
              </a:lnSpc>
              <a:buNone/>
            </a:pPr>
            <a:r>
              <a:rPr lang="en-US" sz="1600" b="1" dirty="0" smtClean="0">
                <a:latin typeface="Arial" pitchFamily="34" charset="0"/>
                <a:cs typeface="Arial" pitchFamily="34" charset="0"/>
              </a:rPr>
              <a:t>The Nature of a Transboundary Water Agreement</a:t>
            </a:r>
          </a:p>
          <a:p>
            <a:pPr marL="0" indent="0" algn="just">
              <a:lnSpc>
                <a:spcPct val="170000"/>
              </a:lnSpc>
              <a:buNone/>
            </a:pPr>
            <a:r>
              <a:rPr lang="en-US" sz="1600" dirty="0" smtClean="0">
                <a:latin typeface="Arial" pitchFamily="34" charset="0"/>
                <a:cs typeface="Arial" pitchFamily="34" charset="0"/>
              </a:rPr>
              <a:t>A transboundary Water agreement defines rights and obligations of the riparian states and creates institutional framework to govern the transboundary nature of water resources.</a:t>
            </a:r>
          </a:p>
          <a:p>
            <a:pPr marL="0" indent="0">
              <a:lnSpc>
                <a:spcPct val="170000"/>
              </a:lnSpc>
              <a:buNone/>
            </a:pPr>
            <a:r>
              <a:rPr lang="en-US" sz="1600" b="1" dirty="0" smtClean="0">
                <a:latin typeface="Arial" pitchFamily="34" charset="0"/>
                <a:cs typeface="Arial" pitchFamily="34" charset="0"/>
              </a:rPr>
              <a:t>The importance of developing a Transboundary River Agreement</a:t>
            </a:r>
          </a:p>
          <a:p>
            <a:pPr>
              <a:lnSpc>
                <a:spcPct val="170000"/>
              </a:lnSpc>
            </a:pPr>
            <a:r>
              <a:rPr lang="en-US" sz="1600" dirty="0" smtClean="0">
                <a:latin typeface="Arial" pitchFamily="34" charset="0"/>
                <a:cs typeface="Arial" pitchFamily="34" charset="0"/>
              </a:rPr>
              <a:t>Provides a basis for universal participation of all riparian states</a:t>
            </a:r>
          </a:p>
          <a:p>
            <a:pPr>
              <a:lnSpc>
                <a:spcPct val="170000"/>
              </a:lnSpc>
            </a:pPr>
            <a:r>
              <a:rPr lang="en-US" sz="1600" dirty="0" smtClean="0">
                <a:latin typeface="Arial" pitchFamily="34" charset="0"/>
                <a:cs typeface="Arial" pitchFamily="34" charset="0"/>
              </a:rPr>
              <a:t>Establishes Institutional responsibilities</a:t>
            </a:r>
          </a:p>
          <a:p>
            <a:pPr>
              <a:lnSpc>
                <a:spcPct val="170000"/>
              </a:lnSpc>
            </a:pPr>
            <a:r>
              <a:rPr lang="en-US" sz="1600" dirty="0" smtClean="0">
                <a:latin typeface="Arial" pitchFamily="34" charset="0"/>
                <a:cs typeface="Arial" pitchFamily="34" charset="0"/>
              </a:rPr>
              <a:t>Promotes cooperative governance</a:t>
            </a:r>
          </a:p>
          <a:p>
            <a:pPr>
              <a:lnSpc>
                <a:spcPct val="170000"/>
              </a:lnSpc>
            </a:pPr>
            <a:r>
              <a:rPr lang="en-US" sz="1600" dirty="0" smtClean="0">
                <a:latin typeface="Arial" pitchFamily="34" charset="0"/>
                <a:cs typeface="Arial" pitchFamily="34" charset="0"/>
              </a:rPr>
              <a:t>Ensures equitable distribution of benefits of water resources</a:t>
            </a:r>
          </a:p>
          <a:p>
            <a:pPr>
              <a:lnSpc>
                <a:spcPct val="170000"/>
              </a:lnSpc>
            </a:pPr>
            <a:r>
              <a:rPr lang="en-US" sz="1600" dirty="0" smtClean="0">
                <a:latin typeface="Arial" pitchFamily="34" charset="0"/>
                <a:cs typeface="Arial" pitchFamily="34" charset="0"/>
              </a:rPr>
              <a:t>Clear and flexible criteria for water allocations and quality</a:t>
            </a:r>
          </a:p>
          <a:p>
            <a:pPr>
              <a:lnSpc>
                <a:spcPct val="170000"/>
              </a:lnSpc>
            </a:pPr>
            <a:r>
              <a:rPr lang="en-US" sz="1600" dirty="0" smtClean="0">
                <a:latin typeface="Arial" pitchFamily="34" charset="0"/>
                <a:cs typeface="Arial" pitchFamily="34" charset="0"/>
              </a:rPr>
              <a:t>Provides mechanisms for dispute resolution </a:t>
            </a:r>
          </a:p>
          <a:p>
            <a:pPr>
              <a:lnSpc>
                <a:spcPct val="170000"/>
              </a:lnSpc>
            </a:pPr>
            <a:endParaRPr lang="en-US" sz="1600" dirty="0">
              <a:latin typeface="Arial" pitchFamily="34" charset="0"/>
              <a:cs typeface="Arial" pitchFamily="34" charset="0"/>
            </a:endParaRPr>
          </a:p>
        </p:txBody>
      </p:sp>
    </p:spTree>
    <p:extLst>
      <p:ext uri="{BB962C8B-B14F-4D97-AF65-F5344CB8AC3E}">
        <p14:creationId xmlns:p14="http://schemas.microsoft.com/office/powerpoint/2010/main" xmlns="" val="8392958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856" y="762000"/>
            <a:ext cx="7024744" cy="648736"/>
          </a:xfrm>
        </p:spPr>
        <p:txBody>
          <a:bodyPr>
            <a:normAutofit fontScale="90000"/>
          </a:bodyPr>
          <a:lstStyle/>
          <a:p>
            <a:r>
              <a:rPr lang="en-US" dirty="0" smtClean="0"/>
              <a:t>The Nile Basin</a:t>
            </a:r>
            <a:endParaRPr lang="en-US" dirty="0"/>
          </a:p>
        </p:txBody>
      </p:sp>
      <p:sp>
        <p:nvSpPr>
          <p:cNvPr id="3" name="Content Placeholder 2"/>
          <p:cNvSpPr>
            <a:spLocks noGrp="1"/>
          </p:cNvSpPr>
          <p:nvPr>
            <p:ph idx="1"/>
          </p:nvPr>
        </p:nvSpPr>
        <p:spPr>
          <a:xfrm>
            <a:off x="381000" y="1219200"/>
            <a:ext cx="8382000" cy="5257800"/>
          </a:xfrm>
        </p:spPr>
        <p:txBody>
          <a:bodyPr>
            <a:noAutofit/>
          </a:bodyPr>
          <a:lstStyle/>
          <a:p>
            <a:pPr marL="0" indent="0" algn="just">
              <a:lnSpc>
                <a:spcPct val="170000"/>
              </a:lnSpc>
              <a:buNone/>
            </a:pPr>
            <a:r>
              <a:rPr lang="en-US" sz="1600" b="1" dirty="0" smtClean="0"/>
              <a:t>Nile River Basin</a:t>
            </a:r>
          </a:p>
          <a:p>
            <a:pPr marL="0" indent="0" algn="just">
              <a:lnSpc>
                <a:spcPct val="170000"/>
              </a:lnSpc>
              <a:buNone/>
            </a:pPr>
            <a:r>
              <a:rPr lang="en-US" sz="1600" dirty="0" smtClean="0"/>
              <a:t>The word Nile is derived from the Semitic root </a:t>
            </a:r>
            <a:r>
              <a:rPr lang="en-US" sz="1600" dirty="0" err="1" smtClean="0"/>
              <a:t>Nahal</a:t>
            </a:r>
            <a:r>
              <a:rPr lang="en-US" sz="1600" dirty="0" smtClean="0"/>
              <a:t> meaning river valley, which later took the two forms of ‘</a:t>
            </a:r>
            <a:r>
              <a:rPr lang="en-US" sz="1600" dirty="0" err="1" smtClean="0"/>
              <a:t>Neilos</a:t>
            </a:r>
            <a:r>
              <a:rPr lang="en-US" sz="1600" dirty="0" smtClean="0"/>
              <a:t>’ in Greek and ‘</a:t>
            </a:r>
            <a:r>
              <a:rPr lang="en-US" sz="1600" dirty="0" err="1" smtClean="0"/>
              <a:t>Nilus</a:t>
            </a:r>
            <a:r>
              <a:rPr lang="en-US" sz="1600" dirty="0" smtClean="0"/>
              <a:t>’ in Latin.  Estimated length of over 6800 km is one of the longest and greatest rivers in the world. Covers about 10.3 per cent of the African continent and has a total population of about 250 million people.</a:t>
            </a:r>
          </a:p>
          <a:p>
            <a:pPr marL="0" indent="0" algn="just">
              <a:lnSpc>
                <a:spcPct val="170000"/>
              </a:lnSpc>
              <a:buNone/>
            </a:pPr>
            <a:endParaRPr lang="en-US" sz="1600" dirty="0" smtClean="0"/>
          </a:p>
          <a:p>
            <a:pPr marL="0" indent="0" algn="just">
              <a:lnSpc>
                <a:spcPct val="170000"/>
              </a:lnSpc>
              <a:buNone/>
            </a:pPr>
            <a:r>
              <a:rPr lang="en-US" sz="1600" dirty="0" smtClean="0"/>
              <a:t>The river is shared by the 11 countries as follows: Tanzania, Uganda and Kenya share Lake Victoria where the White Nile originates as the Victoria Nile. The highlands of Burundi and Rwanda are the origins of the </a:t>
            </a:r>
            <a:r>
              <a:rPr lang="en-US" sz="1600" dirty="0" err="1" smtClean="0"/>
              <a:t>Kagera</a:t>
            </a:r>
            <a:r>
              <a:rPr lang="en-US" sz="1600" dirty="0" smtClean="0"/>
              <a:t> River, which is the major river flowing into Lake Victoria. The Democratic Republic of Congo shares the </a:t>
            </a:r>
            <a:r>
              <a:rPr lang="en-US" sz="1600" dirty="0" err="1" smtClean="0"/>
              <a:t>Semliki</a:t>
            </a:r>
            <a:r>
              <a:rPr lang="en-US" sz="1600" dirty="0" smtClean="0"/>
              <a:t> River, which flows into Lake Albert (one of the sources of the White Nile), as well as Lake Albert itself, with Uganda.</a:t>
            </a:r>
          </a:p>
          <a:p>
            <a:pPr algn="just">
              <a:lnSpc>
                <a:spcPct val="170000"/>
              </a:lnSpc>
            </a:pPr>
            <a:endParaRPr lang="en-US" sz="1600" dirty="0"/>
          </a:p>
        </p:txBody>
      </p:sp>
    </p:spTree>
    <p:extLst>
      <p:ext uri="{BB962C8B-B14F-4D97-AF65-F5344CB8AC3E}">
        <p14:creationId xmlns:p14="http://schemas.microsoft.com/office/powerpoint/2010/main" xmlns="" val="20403433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533400"/>
          </a:xfrm>
        </p:spPr>
        <p:txBody>
          <a:bodyPr>
            <a:normAutofit fontScale="90000"/>
          </a:bodyPr>
          <a:lstStyle/>
          <a:p>
            <a:r>
              <a:rPr lang="en-US" dirty="0" smtClean="0"/>
              <a:t>The Nile Cont’d</a:t>
            </a:r>
            <a:endParaRPr lang="en-US" dirty="0"/>
          </a:p>
        </p:txBody>
      </p:sp>
      <p:sp>
        <p:nvSpPr>
          <p:cNvPr id="3" name="Content Placeholder 2"/>
          <p:cNvSpPr>
            <a:spLocks noGrp="1"/>
          </p:cNvSpPr>
          <p:nvPr>
            <p:ph idx="1"/>
          </p:nvPr>
        </p:nvSpPr>
        <p:spPr>
          <a:xfrm>
            <a:off x="533400" y="1295400"/>
            <a:ext cx="8229600" cy="5181600"/>
          </a:xfrm>
        </p:spPr>
        <p:txBody>
          <a:bodyPr>
            <a:normAutofit fontScale="77500" lnSpcReduction="20000"/>
          </a:bodyPr>
          <a:lstStyle/>
          <a:p>
            <a:pPr algn="just">
              <a:lnSpc>
                <a:spcPct val="160000"/>
              </a:lnSpc>
            </a:pPr>
            <a:r>
              <a:rPr lang="en-US" dirty="0" smtClean="0"/>
              <a:t>The White Nile consolidates itself in the new state of South Sudan. Eritrea shares portions of the </a:t>
            </a:r>
            <a:r>
              <a:rPr lang="en-US" dirty="0" err="1" smtClean="0"/>
              <a:t>Setit</a:t>
            </a:r>
            <a:r>
              <a:rPr lang="en-US" dirty="0" smtClean="0"/>
              <a:t> River, which is a tributary of the Atbara River, with Ethiopia, where the Blue Nile and almost all of its tributaries originate. </a:t>
            </a:r>
          </a:p>
          <a:p>
            <a:pPr algn="just">
              <a:lnSpc>
                <a:spcPct val="160000"/>
              </a:lnSpc>
            </a:pPr>
            <a:r>
              <a:rPr lang="en-US" dirty="0" smtClean="0"/>
              <a:t>Sudan and Egypt are the lowest downstream riparian states.</a:t>
            </a:r>
          </a:p>
          <a:p>
            <a:pPr algn="just">
              <a:lnSpc>
                <a:spcPct val="160000"/>
              </a:lnSpc>
            </a:pPr>
            <a:r>
              <a:rPr lang="en-US" dirty="0" smtClean="0"/>
              <a:t>The 11 states that share the Nile River have varying contribution, uses and stakes. </a:t>
            </a:r>
          </a:p>
          <a:p>
            <a:pPr algn="just">
              <a:lnSpc>
                <a:spcPct val="160000"/>
              </a:lnSpc>
            </a:pPr>
            <a:r>
              <a:rPr lang="en-US" dirty="0" smtClean="0"/>
              <a:t>The stakes and interests of Egypt, Sudan and Ethiopia are classified as very high; those of Uganda as high;</a:t>
            </a:r>
          </a:p>
          <a:p>
            <a:pPr algn="just">
              <a:lnSpc>
                <a:spcPct val="160000"/>
              </a:lnSpc>
            </a:pPr>
            <a:r>
              <a:rPr lang="en-US" dirty="0" smtClean="0"/>
              <a:t>Tanzania, Kenya, Burundi and Rwanda as moderate </a:t>
            </a:r>
          </a:p>
          <a:p>
            <a:pPr algn="just">
              <a:lnSpc>
                <a:spcPct val="160000"/>
              </a:lnSpc>
            </a:pPr>
            <a:r>
              <a:rPr lang="en-US" dirty="0" smtClean="0"/>
              <a:t>Eritrea and the Democratic Republic of Congo as low.</a:t>
            </a:r>
          </a:p>
          <a:p>
            <a:pPr algn="just">
              <a:lnSpc>
                <a:spcPct val="160000"/>
              </a:lnSpc>
            </a:pPr>
            <a:endParaRPr lang="en-US" dirty="0"/>
          </a:p>
        </p:txBody>
      </p:sp>
    </p:spTree>
    <p:extLst>
      <p:ext uri="{BB962C8B-B14F-4D97-AF65-F5344CB8AC3E}">
        <p14:creationId xmlns:p14="http://schemas.microsoft.com/office/powerpoint/2010/main" xmlns="" val="8383770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551688"/>
            <a:ext cx="5486400" cy="743712"/>
          </a:xfrm>
        </p:spPr>
        <p:txBody>
          <a:bodyPr>
            <a:normAutofit fontScale="90000"/>
          </a:bodyPr>
          <a:lstStyle/>
          <a:p>
            <a:r>
              <a:rPr lang="en-US" dirty="0" smtClean="0"/>
              <a:t>Map showing the Nile </a:t>
            </a:r>
            <a:endParaRPr lang="en-US"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78942" y="1371600"/>
            <a:ext cx="3745658" cy="52128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134131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US" dirty="0" smtClean="0"/>
              <a:t>The Hydro Politics of the Nile</a:t>
            </a:r>
            <a:endParaRPr lang="en-US" dirty="0"/>
          </a:p>
        </p:txBody>
      </p:sp>
      <p:sp>
        <p:nvSpPr>
          <p:cNvPr id="3" name="Content Placeholder 2"/>
          <p:cNvSpPr>
            <a:spLocks noGrp="1"/>
          </p:cNvSpPr>
          <p:nvPr>
            <p:ph idx="1"/>
          </p:nvPr>
        </p:nvSpPr>
        <p:spPr>
          <a:xfrm>
            <a:off x="457200" y="1447800"/>
            <a:ext cx="8229600" cy="4876800"/>
          </a:xfrm>
        </p:spPr>
        <p:txBody>
          <a:bodyPr>
            <a:normAutofit/>
          </a:bodyPr>
          <a:lstStyle/>
          <a:p>
            <a:r>
              <a:rPr lang="en-US" dirty="0" smtClean="0"/>
              <a:t>The hydro-politics of the Nile is to a greater extent based on the colonial history of the Nile basin. </a:t>
            </a:r>
          </a:p>
          <a:p>
            <a:r>
              <a:rPr lang="en-US" dirty="0" smtClean="0"/>
              <a:t>After the British gained effective control over Egypt in 1882, they were quick to realize the importance of the Nile River for their continued existence in Egypt.</a:t>
            </a:r>
          </a:p>
          <a:p>
            <a:r>
              <a:rPr lang="en-US" dirty="0" smtClean="0"/>
              <a:t>The treaties  were  concluded   mainly by the British colonial government on behalf of Egypt;</a:t>
            </a:r>
          </a:p>
          <a:p>
            <a:r>
              <a:rPr lang="en-US" dirty="0" smtClean="0"/>
              <a:t>The treaties gave Egypt more rights over the waters of the Nile than other riparian countries; </a:t>
            </a:r>
          </a:p>
          <a:p>
            <a:r>
              <a:rPr lang="en-US" dirty="0" smtClean="0"/>
              <a:t>This situation has been subsequently replicated by the  lower riparian states: Egypt and Sudan.  </a:t>
            </a:r>
          </a:p>
          <a:p>
            <a:endParaRPr lang="en-US" dirty="0"/>
          </a:p>
        </p:txBody>
      </p:sp>
    </p:spTree>
    <p:extLst>
      <p:ext uri="{BB962C8B-B14F-4D97-AF65-F5344CB8AC3E}">
        <p14:creationId xmlns:p14="http://schemas.microsoft.com/office/powerpoint/2010/main" xmlns="" val="19525973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838200"/>
            <a:ext cx="8915400" cy="457200"/>
          </a:xfrm>
        </p:spPr>
        <p:txBody>
          <a:bodyPr>
            <a:noAutofit/>
          </a:bodyPr>
          <a:lstStyle/>
          <a:p>
            <a:r>
              <a:rPr lang="en-US" sz="3200" dirty="0" smtClean="0"/>
              <a:t>The Development of the Nile Agreements 1891-1959</a:t>
            </a:r>
            <a:endParaRPr lang="en-US" sz="3200" dirty="0"/>
          </a:p>
        </p:txBody>
      </p:sp>
      <p:sp>
        <p:nvSpPr>
          <p:cNvPr id="3" name="Content Placeholder 2"/>
          <p:cNvSpPr>
            <a:spLocks noGrp="1"/>
          </p:cNvSpPr>
          <p:nvPr>
            <p:ph idx="1"/>
          </p:nvPr>
        </p:nvSpPr>
        <p:spPr>
          <a:xfrm>
            <a:off x="381000" y="1371600"/>
            <a:ext cx="8305800" cy="5181600"/>
          </a:xfrm>
        </p:spPr>
        <p:txBody>
          <a:bodyPr>
            <a:normAutofit/>
          </a:bodyPr>
          <a:lstStyle/>
          <a:p>
            <a:pPr marL="0" indent="0">
              <a:lnSpc>
                <a:spcPct val="170000"/>
              </a:lnSpc>
              <a:buNone/>
            </a:pPr>
            <a:r>
              <a:rPr lang="en-US" sz="1400" dirty="0" smtClean="0"/>
              <a:t>This period was characterized by “ colonial agreements” </a:t>
            </a:r>
          </a:p>
          <a:p>
            <a:pPr marL="0" indent="0">
              <a:lnSpc>
                <a:spcPct val="170000"/>
              </a:lnSpc>
              <a:buNone/>
            </a:pPr>
            <a:r>
              <a:rPr lang="en-US" sz="1400" b="1" dirty="0" smtClean="0"/>
              <a:t>Six Agreements were developed:</a:t>
            </a:r>
          </a:p>
          <a:p>
            <a:pPr marL="0" indent="0">
              <a:lnSpc>
                <a:spcPct val="170000"/>
              </a:lnSpc>
              <a:buNone/>
            </a:pPr>
            <a:r>
              <a:rPr lang="en-US" sz="1400" dirty="0" smtClean="0"/>
              <a:t>1.     The Protocol between Italy and the United Kingdom of 15th April 1891.   </a:t>
            </a:r>
          </a:p>
          <a:p>
            <a:pPr>
              <a:lnSpc>
                <a:spcPct val="170000"/>
              </a:lnSpc>
            </a:pPr>
            <a:r>
              <a:rPr lang="en-US" sz="1400" dirty="0" smtClean="0"/>
              <a:t>It sought to protect the Egyptian interests in the Nile waters contributed by the Atbara River (known as the </a:t>
            </a:r>
            <a:r>
              <a:rPr lang="en-US" sz="1400" dirty="0" err="1" smtClean="0"/>
              <a:t>Tekkeze</a:t>
            </a:r>
            <a:r>
              <a:rPr lang="en-US" sz="1400" dirty="0" smtClean="0"/>
              <a:t> in Ethiopia)</a:t>
            </a:r>
          </a:p>
          <a:p>
            <a:pPr>
              <a:lnSpc>
                <a:spcPct val="170000"/>
              </a:lnSpc>
            </a:pPr>
            <a:r>
              <a:rPr lang="en-US" sz="1400" dirty="0" smtClean="0"/>
              <a:t>The Italian government undertook not to construct any works on the Atbara River that might “sensibly modify” its flow into the Nile. </a:t>
            </a:r>
          </a:p>
          <a:p>
            <a:pPr>
              <a:lnSpc>
                <a:spcPct val="170000"/>
              </a:lnSpc>
            </a:pPr>
            <a:r>
              <a:rPr lang="en-US" sz="1400" dirty="0" smtClean="0"/>
              <a:t>Agreement </a:t>
            </a:r>
            <a:r>
              <a:rPr lang="en-US" sz="1400" dirty="0"/>
              <a:t>between the United Kingdom (acting for Egypt and the Sudan) and Emperor </a:t>
            </a:r>
            <a:r>
              <a:rPr lang="en-US" sz="1400" dirty="0" err="1"/>
              <a:t>Menelik</a:t>
            </a:r>
            <a:r>
              <a:rPr lang="en-US" sz="1400" dirty="0"/>
              <a:t> of Ethiopia, </a:t>
            </a:r>
            <a:r>
              <a:rPr lang="en-US" sz="1400" dirty="0" smtClean="0"/>
              <a:t> </a:t>
            </a:r>
          </a:p>
          <a:p>
            <a:pPr marL="0" lvl="0" indent="0">
              <a:lnSpc>
                <a:spcPct val="170000"/>
              </a:lnSpc>
              <a:buNone/>
            </a:pPr>
            <a:r>
              <a:rPr lang="en-US" sz="1400" dirty="0"/>
              <a:t> </a:t>
            </a:r>
            <a:r>
              <a:rPr lang="en-US" sz="1400" dirty="0" smtClean="0"/>
              <a:t>       signed </a:t>
            </a:r>
            <a:r>
              <a:rPr lang="en-US" sz="1400" dirty="0"/>
              <a:t>in Addis Ababa on 15th May 1902 . </a:t>
            </a:r>
            <a:endParaRPr lang="en-US" sz="1400" dirty="0" smtClean="0"/>
          </a:p>
          <a:p>
            <a:pPr>
              <a:lnSpc>
                <a:spcPct val="170000"/>
              </a:lnSpc>
            </a:pPr>
            <a:r>
              <a:rPr lang="en-US" sz="1400" dirty="0"/>
              <a:t>It bound Emperor </a:t>
            </a:r>
            <a:r>
              <a:rPr lang="en-US" sz="1400" dirty="0" err="1"/>
              <a:t>Menelik</a:t>
            </a:r>
            <a:r>
              <a:rPr lang="en-US" sz="1400" dirty="0"/>
              <a:t> not to construct, or allow to be constructed, any work across the Blue Nile, Lake </a:t>
            </a:r>
            <a:r>
              <a:rPr lang="en-US" sz="1400" dirty="0" err="1"/>
              <a:t>Tana</a:t>
            </a:r>
            <a:r>
              <a:rPr lang="en-US" sz="1400" dirty="0"/>
              <a:t> or the </a:t>
            </a:r>
            <a:r>
              <a:rPr lang="en-US" sz="1400" dirty="0" err="1"/>
              <a:t>Sobat</a:t>
            </a:r>
            <a:r>
              <a:rPr lang="en-US" sz="1400" dirty="0"/>
              <a:t> which would arrest the flow of their waters into the Nile except with agreement of Britain and Sudan.</a:t>
            </a:r>
          </a:p>
          <a:p>
            <a:pPr>
              <a:lnSpc>
                <a:spcPct val="170000"/>
              </a:lnSpc>
            </a:pPr>
            <a:endParaRPr lang="en-US" sz="1400" dirty="0" smtClean="0"/>
          </a:p>
          <a:p>
            <a:pPr>
              <a:lnSpc>
                <a:spcPct val="170000"/>
              </a:lnSpc>
            </a:pPr>
            <a:endParaRPr lang="en-US" sz="1400" dirty="0" smtClean="0"/>
          </a:p>
          <a:p>
            <a:pPr>
              <a:lnSpc>
                <a:spcPct val="170000"/>
              </a:lnSpc>
            </a:pPr>
            <a:endParaRPr lang="en-US" sz="1400" dirty="0" smtClean="0"/>
          </a:p>
          <a:p>
            <a:pPr>
              <a:lnSpc>
                <a:spcPct val="170000"/>
              </a:lnSpc>
            </a:pPr>
            <a:endParaRPr lang="en-US" sz="1400" dirty="0" smtClean="0"/>
          </a:p>
          <a:p>
            <a:pPr>
              <a:lnSpc>
                <a:spcPct val="170000"/>
              </a:lnSpc>
            </a:pPr>
            <a:endParaRPr lang="en-US" sz="1400" dirty="0"/>
          </a:p>
        </p:txBody>
      </p:sp>
    </p:spTree>
    <p:extLst>
      <p:ext uri="{BB962C8B-B14F-4D97-AF65-F5344CB8AC3E}">
        <p14:creationId xmlns:p14="http://schemas.microsoft.com/office/powerpoint/2010/main" xmlns="" val="11519282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762000"/>
          </a:xfrm>
        </p:spPr>
        <p:txBody>
          <a:bodyPr>
            <a:normAutofit fontScale="90000"/>
          </a:bodyPr>
          <a:lstStyle/>
          <a:p>
            <a:r>
              <a:rPr lang="en-US" dirty="0" smtClean="0"/>
              <a:t>Nile Agreements Cont’d </a:t>
            </a:r>
            <a:endParaRPr lang="en-US" dirty="0"/>
          </a:p>
        </p:txBody>
      </p:sp>
      <p:sp>
        <p:nvSpPr>
          <p:cNvPr id="3" name="Content Placeholder 2"/>
          <p:cNvSpPr>
            <a:spLocks noGrp="1"/>
          </p:cNvSpPr>
          <p:nvPr>
            <p:ph idx="1"/>
          </p:nvPr>
        </p:nvSpPr>
        <p:spPr>
          <a:xfrm>
            <a:off x="457200" y="1371600"/>
            <a:ext cx="8229600" cy="4953000"/>
          </a:xfrm>
        </p:spPr>
        <p:txBody>
          <a:bodyPr>
            <a:normAutofit fontScale="25000" lnSpcReduction="20000"/>
          </a:bodyPr>
          <a:lstStyle/>
          <a:p>
            <a:pPr marL="0" lvl="0" indent="0" algn="just">
              <a:lnSpc>
                <a:spcPct val="170000"/>
              </a:lnSpc>
              <a:buNone/>
            </a:pPr>
            <a:r>
              <a:rPr lang="en-US" sz="5100" dirty="0" smtClean="0"/>
              <a:t>3.   </a:t>
            </a:r>
            <a:r>
              <a:rPr lang="en-US" sz="6400" b="1" dirty="0" smtClean="0"/>
              <a:t>The </a:t>
            </a:r>
            <a:r>
              <a:rPr lang="en-US" sz="6400" b="1" dirty="0"/>
              <a:t>tripartite Agreement between the United </a:t>
            </a:r>
            <a:r>
              <a:rPr lang="en-US" sz="6400" b="1" dirty="0" smtClean="0"/>
              <a:t> </a:t>
            </a:r>
          </a:p>
          <a:p>
            <a:pPr marL="0" lvl="0" indent="0" algn="just">
              <a:lnSpc>
                <a:spcPct val="170000"/>
              </a:lnSpc>
              <a:buNone/>
            </a:pPr>
            <a:r>
              <a:rPr lang="en-US" sz="6400" b="1" dirty="0" smtClean="0"/>
              <a:t>     Kingdom</a:t>
            </a:r>
            <a:r>
              <a:rPr lang="en-US" sz="6400" b="1" dirty="0"/>
              <a:t>, France and Italy of 13th April </a:t>
            </a:r>
            <a:r>
              <a:rPr lang="en-US" sz="6400" b="1" dirty="0" smtClean="0"/>
              <a:t>1906  </a:t>
            </a:r>
            <a:endParaRPr lang="en-US" sz="6400" b="1" dirty="0"/>
          </a:p>
          <a:p>
            <a:pPr lvl="0" algn="just">
              <a:lnSpc>
                <a:spcPct val="170000"/>
              </a:lnSpc>
            </a:pPr>
            <a:r>
              <a:rPr lang="en-US" sz="6400" dirty="0"/>
              <a:t>Required the United Kingdom, France and Italy to act jointly to preserve the interest of Great Britain and Egypt in the waters of the Nile and its tributaries</a:t>
            </a:r>
            <a:r>
              <a:rPr lang="en-US" sz="6400" dirty="0" smtClean="0"/>
              <a:t>.</a:t>
            </a:r>
          </a:p>
          <a:p>
            <a:pPr lvl="0" algn="just">
              <a:lnSpc>
                <a:spcPct val="170000"/>
              </a:lnSpc>
            </a:pPr>
            <a:endParaRPr lang="en-US" sz="6400" dirty="0"/>
          </a:p>
          <a:p>
            <a:pPr marL="0" lvl="0" indent="0" algn="just">
              <a:lnSpc>
                <a:spcPct val="170000"/>
              </a:lnSpc>
              <a:buNone/>
            </a:pPr>
            <a:r>
              <a:rPr lang="en-US" sz="6400" b="1" dirty="0" smtClean="0"/>
              <a:t>4. The </a:t>
            </a:r>
            <a:r>
              <a:rPr lang="en-US" sz="6400" b="1" dirty="0"/>
              <a:t>1925 Anglo-Italian Exchange of </a:t>
            </a:r>
            <a:r>
              <a:rPr lang="en-US" sz="6400" b="1" dirty="0" smtClean="0"/>
              <a:t>Notes  </a:t>
            </a:r>
            <a:endParaRPr lang="en-US" sz="6400" b="1" dirty="0"/>
          </a:p>
          <a:p>
            <a:pPr lvl="0" algn="just">
              <a:lnSpc>
                <a:spcPct val="170000"/>
              </a:lnSpc>
            </a:pPr>
            <a:r>
              <a:rPr lang="en-US" sz="6400" dirty="0" smtClean="0"/>
              <a:t>Enabled Britain </a:t>
            </a:r>
            <a:r>
              <a:rPr lang="en-US" sz="6400" dirty="0"/>
              <a:t>to continue to pursue her interests in controlling the headwaters of the Blue Nile. </a:t>
            </a:r>
          </a:p>
          <a:p>
            <a:pPr lvl="0" algn="just">
              <a:lnSpc>
                <a:spcPct val="170000"/>
              </a:lnSpc>
            </a:pPr>
            <a:r>
              <a:rPr lang="en-US" sz="6400" dirty="0"/>
              <a:t>It among other things recognized the “prior hydraulic rights of Egypt and Sudan”. </a:t>
            </a:r>
          </a:p>
          <a:p>
            <a:pPr lvl="0" algn="just">
              <a:lnSpc>
                <a:spcPct val="170000"/>
              </a:lnSpc>
            </a:pPr>
            <a:r>
              <a:rPr lang="en-US" sz="6400" dirty="0"/>
              <a:t>It obliged Italy not to construct in the headwaters of the Blue Nile, the </a:t>
            </a:r>
            <a:r>
              <a:rPr lang="en-US" sz="6400" dirty="0" err="1"/>
              <a:t>Sobat</a:t>
            </a:r>
            <a:r>
              <a:rPr lang="en-US" sz="6400" dirty="0"/>
              <a:t> and their tributaries any work, which might sensibly modify their flow into the main rivers.  </a:t>
            </a:r>
          </a:p>
          <a:p>
            <a:pPr algn="just">
              <a:lnSpc>
                <a:spcPct val="170000"/>
              </a:lnSpc>
            </a:pPr>
            <a:endParaRPr lang="en-US" sz="6400" dirty="0"/>
          </a:p>
        </p:txBody>
      </p:sp>
    </p:spTree>
    <p:extLst>
      <p:ext uri="{BB962C8B-B14F-4D97-AF65-F5344CB8AC3E}">
        <p14:creationId xmlns:p14="http://schemas.microsoft.com/office/powerpoint/2010/main" xmlns="" val="36802087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04088"/>
            <a:ext cx="8001000" cy="591312"/>
          </a:xfrm>
        </p:spPr>
        <p:txBody>
          <a:bodyPr>
            <a:normAutofit fontScale="90000"/>
          </a:bodyPr>
          <a:lstStyle/>
          <a:p>
            <a:r>
              <a:rPr lang="en-US" dirty="0" smtClean="0"/>
              <a:t>Nile Agreements Cont’d </a:t>
            </a:r>
            <a:endParaRPr lang="en-US" dirty="0"/>
          </a:p>
        </p:txBody>
      </p:sp>
      <p:sp>
        <p:nvSpPr>
          <p:cNvPr id="3" name="Content Placeholder 2"/>
          <p:cNvSpPr>
            <a:spLocks noGrp="1"/>
          </p:cNvSpPr>
          <p:nvPr>
            <p:ph idx="1"/>
          </p:nvPr>
        </p:nvSpPr>
        <p:spPr>
          <a:xfrm>
            <a:off x="457200" y="1371600"/>
            <a:ext cx="8229600" cy="5105400"/>
          </a:xfrm>
        </p:spPr>
        <p:txBody>
          <a:bodyPr>
            <a:normAutofit fontScale="25000" lnSpcReduction="20000"/>
          </a:bodyPr>
          <a:lstStyle/>
          <a:p>
            <a:pPr marL="0" lvl="0" indent="0">
              <a:lnSpc>
                <a:spcPct val="170000"/>
              </a:lnSpc>
              <a:buNone/>
            </a:pPr>
            <a:r>
              <a:rPr lang="en-US" sz="6400" b="1" dirty="0" smtClean="0"/>
              <a:t>5</a:t>
            </a:r>
            <a:r>
              <a:rPr lang="en-US" b="1" dirty="0" smtClean="0"/>
              <a:t>. </a:t>
            </a:r>
            <a:r>
              <a:rPr lang="en-US" sz="6400" b="1" dirty="0" smtClean="0"/>
              <a:t>The </a:t>
            </a:r>
            <a:r>
              <a:rPr lang="en-US" sz="6400" b="1" dirty="0"/>
              <a:t>Nile Waters Agreement of 1929 between Egypt and the United </a:t>
            </a:r>
            <a:endParaRPr lang="en-US" sz="6400" b="1" dirty="0" smtClean="0"/>
          </a:p>
          <a:p>
            <a:pPr marL="0" lvl="0" indent="0">
              <a:lnSpc>
                <a:spcPct val="170000"/>
              </a:lnSpc>
              <a:buNone/>
            </a:pPr>
            <a:r>
              <a:rPr lang="en-US" sz="6400" b="1" dirty="0"/>
              <a:t> </a:t>
            </a:r>
            <a:r>
              <a:rPr lang="en-US" sz="6400" b="1" dirty="0" smtClean="0"/>
              <a:t>    Kingdom</a:t>
            </a:r>
            <a:r>
              <a:rPr lang="en-US" sz="6400" b="1" dirty="0"/>
              <a:t>. </a:t>
            </a:r>
          </a:p>
          <a:p>
            <a:pPr lvl="0">
              <a:lnSpc>
                <a:spcPct val="170000"/>
              </a:lnSpc>
            </a:pPr>
            <a:r>
              <a:rPr lang="en-US" sz="6400" dirty="0"/>
              <a:t>This is a very important agreement because it covered most of the riparian countries of the Nile Basin. </a:t>
            </a:r>
          </a:p>
          <a:p>
            <a:pPr lvl="0">
              <a:lnSpc>
                <a:spcPct val="170000"/>
              </a:lnSpc>
            </a:pPr>
            <a:r>
              <a:rPr lang="en-US" sz="6400" dirty="0"/>
              <a:t>It was signed by the Egyptian government and the British government, the latter on behalf of the Sudan and the East African </a:t>
            </a:r>
            <a:r>
              <a:rPr lang="en-US" sz="6400" dirty="0" err="1"/>
              <a:t>riparians</a:t>
            </a:r>
            <a:r>
              <a:rPr lang="en-US" sz="6400" dirty="0"/>
              <a:t> to Lake Victoria (Kenya, Tanganyika [now Tanzania] and Uganda</a:t>
            </a:r>
            <a:r>
              <a:rPr lang="en-US" sz="6400" dirty="0" smtClean="0"/>
              <a:t>); </a:t>
            </a:r>
            <a:endParaRPr lang="en-US" sz="6400" dirty="0"/>
          </a:p>
          <a:p>
            <a:pPr lvl="0">
              <a:lnSpc>
                <a:spcPct val="170000"/>
              </a:lnSpc>
            </a:pPr>
            <a:r>
              <a:rPr lang="en-US" sz="6400" dirty="0" smtClean="0"/>
              <a:t>The </a:t>
            </a:r>
            <a:r>
              <a:rPr lang="en-US" sz="6400" dirty="0"/>
              <a:t>primary motive of the agreement was to facilitate an increase in the volume of water reaching Egypt. </a:t>
            </a:r>
            <a:endParaRPr lang="en-US" sz="6400" dirty="0" smtClean="0"/>
          </a:p>
          <a:p>
            <a:pPr lvl="0">
              <a:lnSpc>
                <a:spcPct val="170000"/>
              </a:lnSpc>
            </a:pPr>
            <a:r>
              <a:rPr lang="en-US" sz="6400" dirty="0"/>
              <a:t>The Agreement included specific volumetric  water allocations-48 billion m3 ( Bm3/ year (</a:t>
            </a:r>
            <a:r>
              <a:rPr lang="en-US" sz="6400" dirty="0" err="1"/>
              <a:t>yr</a:t>
            </a:r>
            <a:r>
              <a:rPr lang="en-US" sz="6400" dirty="0"/>
              <a:t>) to Egypt and 4 </a:t>
            </a:r>
            <a:r>
              <a:rPr lang="en-US" sz="6400" dirty="0" smtClean="0"/>
              <a:t>Bm3/</a:t>
            </a:r>
            <a:r>
              <a:rPr lang="en-US" sz="6400" dirty="0" err="1" smtClean="0"/>
              <a:t>yr</a:t>
            </a:r>
            <a:r>
              <a:rPr lang="en-US" sz="6400" dirty="0" smtClean="0"/>
              <a:t>  </a:t>
            </a:r>
            <a:r>
              <a:rPr lang="en-US" sz="6400" dirty="0"/>
              <a:t>to </a:t>
            </a:r>
            <a:r>
              <a:rPr lang="en-US" sz="6400" dirty="0" smtClean="0"/>
              <a:t>Sudan-and this institutionalized </a:t>
            </a:r>
            <a:r>
              <a:rPr lang="en-US" sz="6400" dirty="0"/>
              <a:t>the belief that Egypt and  Sudan </a:t>
            </a:r>
            <a:r>
              <a:rPr lang="en-US" sz="6400" dirty="0" smtClean="0"/>
              <a:t>have “ </a:t>
            </a:r>
            <a:r>
              <a:rPr lang="en-US" sz="6400" dirty="0"/>
              <a:t>natural and historical rights” to the Nile.</a:t>
            </a:r>
            <a:endParaRPr lang="en-US" sz="6400" dirty="0" smtClean="0"/>
          </a:p>
          <a:p>
            <a:pPr lvl="0">
              <a:lnSpc>
                <a:spcPct val="170000"/>
              </a:lnSpc>
            </a:pPr>
            <a:r>
              <a:rPr lang="en-US" sz="6400" dirty="0" smtClean="0"/>
              <a:t>Gave </a:t>
            </a:r>
            <a:r>
              <a:rPr lang="en-US" sz="6400" dirty="0"/>
              <a:t>Egypt the right to inspect the entire length of the Nile. </a:t>
            </a:r>
          </a:p>
          <a:p>
            <a:pPr>
              <a:lnSpc>
                <a:spcPct val="170000"/>
              </a:lnSpc>
            </a:pPr>
            <a:endParaRPr lang="en-US" sz="6400" dirty="0"/>
          </a:p>
        </p:txBody>
      </p:sp>
    </p:spTree>
    <p:extLst>
      <p:ext uri="{BB962C8B-B14F-4D97-AF65-F5344CB8AC3E}">
        <p14:creationId xmlns:p14="http://schemas.microsoft.com/office/powerpoint/2010/main" xmlns="" val="8030948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r>
              <a:rPr lang="en-US" dirty="0" smtClean="0"/>
              <a:t>Nile Agreements cont’d </a:t>
            </a:r>
            <a:endParaRPr lang="en-US" dirty="0"/>
          </a:p>
        </p:txBody>
      </p:sp>
      <p:sp>
        <p:nvSpPr>
          <p:cNvPr id="3" name="Content Placeholder 2"/>
          <p:cNvSpPr>
            <a:spLocks noGrp="1"/>
          </p:cNvSpPr>
          <p:nvPr>
            <p:ph idx="1"/>
          </p:nvPr>
        </p:nvSpPr>
        <p:spPr>
          <a:xfrm>
            <a:off x="457200" y="1524000"/>
            <a:ext cx="8229600" cy="4953000"/>
          </a:xfrm>
        </p:spPr>
        <p:txBody>
          <a:bodyPr>
            <a:normAutofit fontScale="70000" lnSpcReduction="20000"/>
          </a:bodyPr>
          <a:lstStyle/>
          <a:p>
            <a:pPr marL="0" indent="0" algn="just">
              <a:lnSpc>
                <a:spcPct val="120000"/>
              </a:lnSpc>
              <a:buNone/>
            </a:pPr>
            <a:r>
              <a:rPr lang="en-US" b="1" dirty="0" smtClean="0"/>
              <a:t>6.The Supplementary agreement between the United Kingdom and Egypt of 1932   </a:t>
            </a:r>
          </a:p>
          <a:p>
            <a:pPr algn="just">
              <a:lnSpc>
                <a:spcPct val="120000"/>
              </a:lnSpc>
            </a:pPr>
            <a:r>
              <a:rPr lang="en-US" dirty="0" smtClean="0"/>
              <a:t>Provided for the building of the Jebel </a:t>
            </a:r>
            <a:r>
              <a:rPr lang="en-US" dirty="0" err="1" smtClean="0"/>
              <a:t>Awliya</a:t>
            </a:r>
            <a:r>
              <a:rPr lang="en-US" dirty="0" smtClean="0"/>
              <a:t> Dam near Khartoum on the White Nile for the benefit of Egypt and with Egyptian funds. </a:t>
            </a:r>
          </a:p>
          <a:p>
            <a:pPr algn="just">
              <a:lnSpc>
                <a:spcPct val="120000"/>
              </a:lnSpc>
            </a:pPr>
            <a:r>
              <a:rPr lang="en-US" dirty="0" smtClean="0"/>
              <a:t>Provided, inter alia, for the construction and maintenance by Egypt of the storage at Jebel </a:t>
            </a:r>
            <a:r>
              <a:rPr lang="en-US" dirty="0" err="1" smtClean="0"/>
              <a:t>Awliya</a:t>
            </a:r>
            <a:r>
              <a:rPr lang="en-US" dirty="0" smtClean="0"/>
              <a:t>, about forty kilometers upstream from Khartoum on the White Nile. </a:t>
            </a:r>
          </a:p>
          <a:p>
            <a:pPr marL="0" indent="0" algn="just">
              <a:lnSpc>
                <a:spcPct val="120000"/>
              </a:lnSpc>
              <a:buNone/>
            </a:pPr>
            <a:endParaRPr lang="en-US" dirty="0" smtClean="0"/>
          </a:p>
          <a:p>
            <a:pPr marL="0" indent="0" algn="just">
              <a:lnSpc>
                <a:spcPct val="120000"/>
              </a:lnSpc>
              <a:buNone/>
            </a:pPr>
            <a:r>
              <a:rPr lang="en-US" b="1" dirty="0" smtClean="0"/>
              <a:t>7. The Anglo-Belgian Agreement of 1934   </a:t>
            </a:r>
          </a:p>
          <a:p>
            <a:pPr algn="just">
              <a:lnSpc>
                <a:spcPct val="120000"/>
              </a:lnSpc>
            </a:pPr>
            <a:r>
              <a:rPr lang="en-US" dirty="0" smtClean="0"/>
              <a:t>The only agreement, which was not directed at the interests of Egypt but intended to apportion waters of </a:t>
            </a:r>
            <a:r>
              <a:rPr lang="en-US" dirty="0" err="1" smtClean="0"/>
              <a:t>Kagera</a:t>
            </a:r>
            <a:r>
              <a:rPr lang="en-US" dirty="0" smtClean="0"/>
              <a:t> between Tanganyika and Rwanda- Burundi. </a:t>
            </a:r>
          </a:p>
          <a:p>
            <a:pPr algn="just">
              <a:lnSpc>
                <a:spcPct val="120000"/>
              </a:lnSpc>
            </a:pPr>
            <a:r>
              <a:rPr lang="en-US" dirty="0" smtClean="0"/>
              <a:t>Required that whenever water was abstracted from the watercourse on one territory, it should be returned without substantial reduction to its natural bed before entering another territory. </a:t>
            </a:r>
          </a:p>
          <a:p>
            <a:pPr algn="just">
              <a:lnSpc>
                <a:spcPct val="120000"/>
              </a:lnSpc>
            </a:pPr>
            <a:endParaRPr lang="en-US" dirty="0"/>
          </a:p>
        </p:txBody>
      </p:sp>
    </p:spTree>
    <p:extLst>
      <p:ext uri="{BB962C8B-B14F-4D97-AF65-F5344CB8AC3E}">
        <p14:creationId xmlns:p14="http://schemas.microsoft.com/office/powerpoint/2010/main" xmlns="" val="34283342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85800"/>
            <a:ext cx="8229600" cy="586740"/>
          </a:xfrm>
        </p:spPr>
        <p:txBody>
          <a:bodyPr>
            <a:normAutofit fontScale="90000"/>
          </a:bodyPr>
          <a:lstStyle/>
          <a:p>
            <a:r>
              <a:rPr lang="en-US" dirty="0" smtClean="0"/>
              <a:t>Nile Agreement s cont’d </a:t>
            </a:r>
            <a:endParaRPr lang="en-US" dirty="0"/>
          </a:p>
        </p:txBody>
      </p:sp>
      <p:sp>
        <p:nvSpPr>
          <p:cNvPr id="3" name="Content Placeholder 2"/>
          <p:cNvSpPr>
            <a:spLocks noGrp="1"/>
          </p:cNvSpPr>
          <p:nvPr>
            <p:ph idx="1"/>
          </p:nvPr>
        </p:nvSpPr>
        <p:spPr>
          <a:xfrm>
            <a:off x="76200" y="1219200"/>
            <a:ext cx="8869680" cy="5562600"/>
          </a:xfrm>
        </p:spPr>
        <p:txBody>
          <a:bodyPr>
            <a:noAutofit/>
          </a:bodyPr>
          <a:lstStyle/>
          <a:p>
            <a:pPr marL="0" lvl="0" indent="0" algn="just">
              <a:lnSpc>
                <a:spcPct val="120000"/>
              </a:lnSpc>
              <a:buNone/>
            </a:pPr>
            <a:r>
              <a:rPr lang="en-US" sz="1400" b="1" dirty="0" smtClean="0"/>
              <a:t>     The Owen </a:t>
            </a:r>
            <a:r>
              <a:rPr lang="en-US" sz="1400" b="1" dirty="0"/>
              <a:t>Falls Dam Agreement </a:t>
            </a:r>
            <a:r>
              <a:rPr lang="en-US" sz="1400" b="1" dirty="0" smtClean="0"/>
              <a:t>  </a:t>
            </a:r>
          </a:p>
          <a:p>
            <a:pPr lvl="0" algn="just">
              <a:lnSpc>
                <a:spcPct val="120000"/>
              </a:lnSpc>
            </a:pPr>
            <a:r>
              <a:rPr lang="en-US" sz="1400" dirty="0" smtClean="0"/>
              <a:t>This </a:t>
            </a:r>
            <a:r>
              <a:rPr lang="en-US" sz="1400" dirty="0"/>
              <a:t>was entered into between Egypt and the British administration on behalf of the Uganda protectorate with regard to the construction of the Owen Falls Dam. </a:t>
            </a:r>
          </a:p>
          <a:p>
            <a:pPr lvl="0" algn="just">
              <a:lnSpc>
                <a:spcPct val="120000"/>
              </a:lnSpc>
            </a:pPr>
            <a:r>
              <a:rPr lang="en-US" sz="1400" dirty="0" smtClean="0"/>
              <a:t>Contained three exchanges of notes, namely: (1) Agreement on the control of the flow of the Nile waters for production of electricity for Uganda (30 May 1949);   (2) Agreement on construction plans of the Owen Falls Dam (December 5, 1949); and (3) Agreement on the financial arrangement for the construction of two Owen Falls Dams (January 5 1953). </a:t>
            </a:r>
          </a:p>
          <a:p>
            <a:pPr lvl="0" algn="just">
              <a:lnSpc>
                <a:spcPct val="120000"/>
              </a:lnSpc>
            </a:pPr>
            <a:r>
              <a:rPr lang="en-US" sz="1400" dirty="0" smtClean="0"/>
              <a:t>The </a:t>
            </a:r>
            <a:r>
              <a:rPr lang="en-US" sz="1400" dirty="0"/>
              <a:t>first and second agreements constituted the core of the legal regime for the construction of the Owen Falls dam. </a:t>
            </a:r>
          </a:p>
          <a:p>
            <a:pPr lvl="0" algn="just">
              <a:lnSpc>
                <a:spcPct val="120000"/>
              </a:lnSpc>
            </a:pPr>
            <a:r>
              <a:rPr lang="en-US" sz="1400" dirty="0"/>
              <a:t>Their purpose was twofold: (i) the control of the flow of the Nile waters; and (ii) the production of hydro-electric power for Uganda. </a:t>
            </a:r>
          </a:p>
          <a:p>
            <a:pPr lvl="0" algn="just">
              <a:lnSpc>
                <a:spcPct val="120000"/>
              </a:lnSpc>
            </a:pPr>
            <a:r>
              <a:rPr lang="en-US" sz="1400" dirty="0"/>
              <a:t>The British Note of 30th May 1949 provided that this flow was to be supervised by an Egyptian resident engineer at the dam.  </a:t>
            </a:r>
          </a:p>
          <a:p>
            <a:pPr lvl="0" algn="just">
              <a:lnSpc>
                <a:spcPct val="120000"/>
              </a:lnSpc>
            </a:pPr>
            <a:r>
              <a:rPr lang="en-US" sz="1400" dirty="0"/>
              <a:t>The Agreement for Cooperation between the United Kingdom and Egypt of February 1950. </a:t>
            </a:r>
          </a:p>
          <a:p>
            <a:pPr lvl="0" algn="just">
              <a:lnSpc>
                <a:spcPct val="120000"/>
              </a:lnSpc>
            </a:pPr>
            <a:r>
              <a:rPr lang="en-US" sz="1400" dirty="0"/>
              <a:t>It made arrangements for co-operation with a view to collecting and recording meteorological and hydrological information about the Equatorial Lakes. </a:t>
            </a:r>
          </a:p>
          <a:p>
            <a:pPr lvl="0" algn="just">
              <a:lnSpc>
                <a:spcPct val="120000"/>
              </a:lnSpc>
            </a:pPr>
            <a:r>
              <a:rPr lang="en-US" sz="1400" dirty="0"/>
              <a:t>Provided the right of the resident Egyptian engineer at the Owen Falls Dam and his assistants access to all the posts in Uganda for periodical inspections t ensure that the posts are being satisfactorily maintained and the observations regularly collected.</a:t>
            </a:r>
          </a:p>
          <a:p>
            <a:pPr algn="just">
              <a:lnSpc>
                <a:spcPct val="120000"/>
              </a:lnSpc>
            </a:pPr>
            <a:endParaRPr lang="en-US" sz="1400" dirty="0"/>
          </a:p>
        </p:txBody>
      </p:sp>
    </p:spTree>
    <p:extLst>
      <p:ext uri="{BB962C8B-B14F-4D97-AF65-F5344CB8AC3E}">
        <p14:creationId xmlns:p14="http://schemas.microsoft.com/office/powerpoint/2010/main" xmlns="" val="23826516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US" dirty="0" smtClean="0"/>
              <a:t>Nile Agreements Cont’d </a:t>
            </a:r>
            <a:endParaRPr lang="en-US" dirty="0"/>
          </a:p>
        </p:txBody>
      </p:sp>
      <p:sp>
        <p:nvSpPr>
          <p:cNvPr id="3" name="Content Placeholder 2"/>
          <p:cNvSpPr>
            <a:spLocks noGrp="1"/>
          </p:cNvSpPr>
          <p:nvPr>
            <p:ph idx="1"/>
          </p:nvPr>
        </p:nvSpPr>
        <p:spPr>
          <a:xfrm>
            <a:off x="533400" y="1447800"/>
            <a:ext cx="8229600" cy="5029200"/>
          </a:xfrm>
        </p:spPr>
        <p:txBody>
          <a:bodyPr>
            <a:normAutofit/>
          </a:bodyPr>
          <a:lstStyle/>
          <a:p>
            <a:pPr marL="0" lvl="0" indent="0">
              <a:lnSpc>
                <a:spcPct val="170000"/>
              </a:lnSpc>
              <a:buNone/>
            </a:pPr>
            <a:r>
              <a:rPr lang="en-US" sz="1600" b="1" dirty="0"/>
              <a:t>The Agreement for the Full </a:t>
            </a:r>
            <a:r>
              <a:rPr lang="en-US" sz="1600" b="1" dirty="0" err="1"/>
              <a:t>Utilisation</a:t>
            </a:r>
            <a:r>
              <a:rPr lang="en-US" sz="1600" b="1" dirty="0"/>
              <a:t> of the Nile between Egypt and Sudan of 1959.  </a:t>
            </a:r>
            <a:endParaRPr lang="en-US" sz="1600" b="1" dirty="0" smtClean="0"/>
          </a:p>
          <a:p>
            <a:pPr>
              <a:lnSpc>
                <a:spcPct val="170000"/>
              </a:lnSpc>
            </a:pPr>
            <a:r>
              <a:rPr lang="en-US" sz="1600" dirty="0" smtClean="0"/>
              <a:t>It aimed </a:t>
            </a:r>
            <a:r>
              <a:rPr lang="en-US" sz="1600" dirty="0"/>
              <a:t>at aimed at full utilizations of the Nile. </a:t>
            </a:r>
            <a:endParaRPr lang="en-US" sz="1600" dirty="0" smtClean="0"/>
          </a:p>
          <a:p>
            <a:pPr>
              <a:lnSpc>
                <a:spcPct val="170000"/>
              </a:lnSpc>
            </a:pPr>
            <a:r>
              <a:rPr lang="en-US" sz="1600" dirty="0" smtClean="0"/>
              <a:t>After </a:t>
            </a:r>
            <a:r>
              <a:rPr lang="en-US" sz="1600" dirty="0"/>
              <a:t>the independence of Sudan in 1956, </a:t>
            </a:r>
            <a:r>
              <a:rPr lang="en-US" sz="1600" dirty="0" smtClean="0"/>
              <a:t>Egypt’s had  </a:t>
            </a:r>
            <a:r>
              <a:rPr lang="en-US" sz="1600" dirty="0"/>
              <a:t>plans to build the High Aswan Dam </a:t>
            </a:r>
            <a:r>
              <a:rPr lang="en-US" sz="1600" dirty="0" smtClean="0"/>
              <a:t>and thus  </a:t>
            </a:r>
            <a:r>
              <a:rPr lang="en-US" sz="1600" dirty="0"/>
              <a:t>the need to renegotiate existing water allocations under 1929 </a:t>
            </a:r>
            <a:r>
              <a:rPr lang="en-US" sz="1600" dirty="0" smtClean="0"/>
              <a:t>Agreement;</a:t>
            </a:r>
          </a:p>
          <a:p>
            <a:pPr lvl="0">
              <a:lnSpc>
                <a:spcPct val="170000"/>
              </a:lnSpc>
            </a:pPr>
            <a:r>
              <a:rPr lang="en-US" sz="1600" dirty="0"/>
              <a:t>Sanctioned the construction of the Aswan High Dam in Egypt, and the </a:t>
            </a:r>
            <a:r>
              <a:rPr lang="en-US" sz="1600" dirty="0" err="1"/>
              <a:t>Roseiris</a:t>
            </a:r>
            <a:r>
              <a:rPr lang="en-US" sz="1600" dirty="0"/>
              <a:t> Dam on the Blue Nile in Sudan. </a:t>
            </a:r>
            <a:endParaRPr lang="en-US" sz="1600" dirty="0" smtClean="0"/>
          </a:p>
          <a:p>
            <a:pPr lvl="0">
              <a:lnSpc>
                <a:spcPct val="170000"/>
              </a:lnSpc>
            </a:pPr>
            <a:r>
              <a:rPr lang="en-US" sz="1600" dirty="0" smtClean="0"/>
              <a:t>The </a:t>
            </a:r>
            <a:r>
              <a:rPr lang="en-US" sz="1600" dirty="0"/>
              <a:t>two countries </a:t>
            </a:r>
            <a:r>
              <a:rPr lang="en-US" sz="1600" dirty="0" smtClean="0"/>
              <a:t>established </a:t>
            </a:r>
            <a:r>
              <a:rPr lang="en-US" sz="1600" dirty="0"/>
              <a:t>that the total annual flow of the Nile measured at Aswan as 84 BCM, </a:t>
            </a:r>
            <a:r>
              <a:rPr lang="en-US" sz="1600" dirty="0" smtClean="0"/>
              <a:t>and it allocated </a:t>
            </a:r>
            <a:r>
              <a:rPr lang="en-US" sz="1600" dirty="0"/>
              <a:t>55.5 BCM to Egypt and 18.5 BCM to the Sudan. </a:t>
            </a:r>
            <a:endParaRPr lang="en-US" sz="1600" dirty="0" smtClean="0"/>
          </a:p>
          <a:p>
            <a:pPr lvl="0">
              <a:lnSpc>
                <a:spcPct val="170000"/>
              </a:lnSpc>
            </a:pPr>
            <a:r>
              <a:rPr lang="en-US" sz="1600" dirty="0" smtClean="0"/>
              <a:t>Established </a:t>
            </a:r>
            <a:r>
              <a:rPr lang="en-US" sz="1600" dirty="0"/>
              <a:t>a </a:t>
            </a:r>
            <a:r>
              <a:rPr lang="en-US" sz="1600" dirty="0" smtClean="0"/>
              <a:t>PJTC to do research </a:t>
            </a:r>
            <a:r>
              <a:rPr lang="en-US" sz="1600" dirty="0"/>
              <a:t>related to the management of the Nile waters and increase of the Nile </a:t>
            </a:r>
            <a:r>
              <a:rPr lang="en-US" sz="1600" dirty="0" smtClean="0"/>
              <a:t>supply </a:t>
            </a:r>
            <a:r>
              <a:rPr lang="en-US" sz="1600" dirty="0"/>
              <a:t>and of hydrological survey work in the Nile’s upper reaches. </a:t>
            </a:r>
          </a:p>
        </p:txBody>
      </p:sp>
    </p:spTree>
    <p:extLst>
      <p:ext uri="{BB962C8B-B14F-4D97-AF65-F5344CB8AC3E}">
        <p14:creationId xmlns:p14="http://schemas.microsoft.com/office/powerpoint/2010/main" xmlns="" val="23087286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4400"/>
            <a:ext cx="8305800" cy="1143000"/>
          </a:xfrm>
        </p:spPr>
        <p:txBody>
          <a:bodyPr>
            <a:normAutofit fontScale="90000"/>
          </a:bodyPr>
          <a:lstStyle/>
          <a:p>
            <a:r>
              <a:rPr lang="en-US" dirty="0" smtClean="0"/>
              <a:t>Limited cooperation among Nile Basin countries 1967-1993</a:t>
            </a:r>
            <a:endParaRPr lang="en-US" dirty="0"/>
          </a:p>
        </p:txBody>
      </p:sp>
      <p:sp>
        <p:nvSpPr>
          <p:cNvPr id="3" name="Content Placeholder 2"/>
          <p:cNvSpPr>
            <a:spLocks noGrp="1"/>
          </p:cNvSpPr>
          <p:nvPr>
            <p:ph idx="1"/>
          </p:nvPr>
        </p:nvSpPr>
        <p:spPr>
          <a:xfrm>
            <a:off x="457200" y="2240280"/>
            <a:ext cx="8229600" cy="4389120"/>
          </a:xfrm>
        </p:spPr>
        <p:txBody>
          <a:bodyPr>
            <a:normAutofit fontScale="70000" lnSpcReduction="20000"/>
          </a:bodyPr>
          <a:lstStyle/>
          <a:p>
            <a:pPr lvl="0">
              <a:lnSpc>
                <a:spcPct val="120000"/>
              </a:lnSpc>
            </a:pPr>
            <a:r>
              <a:rPr lang="en-US" dirty="0" smtClean="0"/>
              <a:t>This period was characterized </a:t>
            </a:r>
            <a:r>
              <a:rPr lang="en-US" dirty="0"/>
              <a:t>by limited cooperation among Nile Countries and seven arrangements of cooperation were developed. </a:t>
            </a:r>
          </a:p>
          <a:p>
            <a:pPr marL="0" lvl="0" indent="0">
              <a:lnSpc>
                <a:spcPct val="120000"/>
              </a:lnSpc>
              <a:buNone/>
            </a:pPr>
            <a:r>
              <a:rPr lang="en-US" dirty="0" smtClean="0"/>
              <a:t>1.</a:t>
            </a:r>
            <a:r>
              <a:rPr lang="en-US" b="1" dirty="0" smtClean="0"/>
              <a:t> The </a:t>
            </a:r>
            <a:r>
              <a:rPr lang="en-US" b="1" dirty="0" err="1"/>
              <a:t>Hydromet</a:t>
            </a:r>
            <a:r>
              <a:rPr lang="en-US" b="1" dirty="0"/>
              <a:t> </a:t>
            </a:r>
            <a:r>
              <a:rPr lang="en-US" b="1" dirty="0" smtClean="0"/>
              <a:t>Agreement 1967</a:t>
            </a:r>
          </a:p>
          <a:p>
            <a:pPr>
              <a:lnSpc>
                <a:spcPct val="120000"/>
              </a:lnSpc>
            </a:pPr>
            <a:r>
              <a:rPr lang="en-US" dirty="0" smtClean="0"/>
              <a:t>Was signed by </a:t>
            </a:r>
            <a:r>
              <a:rPr lang="en-US" dirty="0"/>
              <a:t>Egypt, Kenya, Sudan, Tanzania, Uganda, UNDP and World Meteorological organization </a:t>
            </a:r>
            <a:r>
              <a:rPr lang="en-US" dirty="0" smtClean="0"/>
              <a:t> later</a:t>
            </a:r>
            <a:r>
              <a:rPr lang="en-US" b="1" dirty="0" smtClean="0"/>
              <a:t> </a:t>
            </a:r>
            <a:r>
              <a:rPr lang="en-US" dirty="0" smtClean="0"/>
              <a:t>expanded </a:t>
            </a:r>
            <a:r>
              <a:rPr lang="en-US" dirty="0"/>
              <a:t>to include Rwanda, Burundi and Democratic Republic of Congo (DRC) as parties to the Agreement.   Ethiopia participated as an observer</a:t>
            </a:r>
          </a:p>
          <a:p>
            <a:pPr lvl="0">
              <a:lnSpc>
                <a:spcPct val="120000"/>
              </a:lnSpc>
            </a:pPr>
            <a:r>
              <a:rPr lang="en-US" dirty="0"/>
              <a:t>The purpose was to collect collection and </a:t>
            </a:r>
            <a:r>
              <a:rPr lang="en-US" dirty="0" err="1"/>
              <a:t>analyse</a:t>
            </a:r>
            <a:r>
              <a:rPr lang="en-US" dirty="0"/>
              <a:t> the hydro-</a:t>
            </a:r>
            <a:r>
              <a:rPr lang="en-US" dirty="0" err="1"/>
              <a:t>meteorogical</a:t>
            </a:r>
            <a:r>
              <a:rPr lang="en-US" dirty="0"/>
              <a:t> data of the catchments of Lakes Victoria, Kyoga and </a:t>
            </a:r>
            <a:r>
              <a:rPr lang="en-US" dirty="0" smtClean="0"/>
              <a:t>Albert;   </a:t>
            </a:r>
            <a:endParaRPr lang="en-US" dirty="0"/>
          </a:p>
          <a:p>
            <a:pPr lvl="0">
              <a:lnSpc>
                <a:spcPct val="120000"/>
              </a:lnSpc>
            </a:pPr>
            <a:r>
              <a:rPr lang="en-US" dirty="0"/>
              <a:t>Came to end in 1982 but member countries continued with their own funding </a:t>
            </a:r>
            <a:r>
              <a:rPr lang="en-US" dirty="0" smtClean="0"/>
              <a:t>1982-1992; </a:t>
            </a:r>
            <a:endParaRPr lang="en-US" dirty="0"/>
          </a:p>
          <a:p>
            <a:pPr lvl="0">
              <a:lnSpc>
                <a:spcPct val="120000"/>
              </a:lnSpc>
            </a:pPr>
            <a:r>
              <a:rPr lang="en-US" dirty="0"/>
              <a:t>Unfortunately, the project failed as a result of political disinterest. The project expired in December 1992 </a:t>
            </a:r>
          </a:p>
          <a:p>
            <a:pPr>
              <a:lnSpc>
                <a:spcPct val="120000"/>
              </a:lnSpc>
            </a:pPr>
            <a:endParaRPr lang="en-US" dirty="0"/>
          </a:p>
        </p:txBody>
      </p:sp>
    </p:spTree>
    <p:extLst>
      <p:ext uri="{BB962C8B-B14F-4D97-AF65-F5344CB8AC3E}">
        <p14:creationId xmlns:p14="http://schemas.microsoft.com/office/powerpoint/2010/main" xmlns="" val="572635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80288"/>
            <a:ext cx="8229600" cy="515112"/>
          </a:xfrm>
        </p:spPr>
        <p:txBody>
          <a:bodyPr>
            <a:normAutofit fontScale="90000"/>
          </a:bodyPr>
          <a:lstStyle/>
          <a:p>
            <a:r>
              <a:rPr lang="en-US" dirty="0" smtClean="0"/>
              <a:t>Limited Cooperation </a:t>
            </a:r>
            <a:endParaRPr lang="en-US" dirty="0"/>
          </a:p>
        </p:txBody>
      </p:sp>
      <p:sp>
        <p:nvSpPr>
          <p:cNvPr id="3" name="Content Placeholder 2"/>
          <p:cNvSpPr>
            <a:spLocks noGrp="1"/>
          </p:cNvSpPr>
          <p:nvPr>
            <p:ph idx="1"/>
          </p:nvPr>
        </p:nvSpPr>
        <p:spPr>
          <a:xfrm>
            <a:off x="457200" y="1219200"/>
            <a:ext cx="8229600" cy="5486400"/>
          </a:xfrm>
        </p:spPr>
        <p:txBody>
          <a:bodyPr>
            <a:noAutofit/>
          </a:bodyPr>
          <a:lstStyle/>
          <a:p>
            <a:pPr marL="0" lvl="0" indent="0">
              <a:lnSpc>
                <a:spcPct val="120000"/>
              </a:lnSpc>
              <a:buNone/>
            </a:pPr>
            <a:r>
              <a:rPr lang="en-US" sz="1600" dirty="0" smtClean="0"/>
              <a:t>2.</a:t>
            </a:r>
            <a:r>
              <a:rPr lang="en-US" sz="1600" b="1" dirty="0" smtClean="0"/>
              <a:t> The </a:t>
            </a:r>
            <a:r>
              <a:rPr lang="en-US" sz="1600" b="1" dirty="0" err="1" smtClean="0"/>
              <a:t>Kagera</a:t>
            </a:r>
            <a:r>
              <a:rPr lang="en-US" sz="1600" b="1" dirty="0" smtClean="0"/>
              <a:t> Agreement  of 1977</a:t>
            </a:r>
          </a:p>
          <a:p>
            <a:pPr>
              <a:lnSpc>
                <a:spcPct val="120000"/>
              </a:lnSpc>
            </a:pPr>
            <a:r>
              <a:rPr lang="en-US" sz="1600" dirty="0" smtClean="0"/>
              <a:t> Was </a:t>
            </a:r>
            <a:r>
              <a:rPr lang="en-US" sz="1600" dirty="0"/>
              <a:t>signed by the Heads of States of Burundi, Rwanda and Tanzania </a:t>
            </a:r>
            <a:r>
              <a:rPr lang="en-US" sz="1600" dirty="0" smtClean="0"/>
              <a:t>and Uganda </a:t>
            </a:r>
            <a:r>
              <a:rPr lang="en-US" sz="1600" dirty="0"/>
              <a:t>joined in 1980</a:t>
            </a:r>
          </a:p>
          <a:p>
            <a:pPr lvl="0">
              <a:lnSpc>
                <a:spcPct val="120000"/>
              </a:lnSpc>
            </a:pPr>
            <a:r>
              <a:rPr lang="en-US" sz="1600" dirty="0"/>
              <a:t>The treaty was open to membership of four Basin States only.   </a:t>
            </a:r>
          </a:p>
          <a:p>
            <a:pPr lvl="0">
              <a:lnSpc>
                <a:spcPct val="120000"/>
              </a:lnSpc>
            </a:pPr>
            <a:r>
              <a:rPr lang="en-US" sz="1600" dirty="0"/>
              <a:t>It aimed at promoting the development of the Basin generally and its specific objectives was to cover all aspects of development including water and hydropower development, mining, industry, agriculture, health, tourism, trade, wildlife conservation and development, fisheries and environment protection. </a:t>
            </a:r>
          </a:p>
          <a:p>
            <a:pPr marL="0" lvl="0" indent="0">
              <a:lnSpc>
                <a:spcPct val="120000"/>
              </a:lnSpc>
              <a:buNone/>
            </a:pPr>
            <a:r>
              <a:rPr lang="en-US" sz="1600" dirty="0" smtClean="0"/>
              <a:t>3. </a:t>
            </a:r>
            <a:r>
              <a:rPr lang="en-US" sz="1600" b="1" dirty="0" smtClean="0"/>
              <a:t>In </a:t>
            </a:r>
            <a:r>
              <a:rPr lang="en-US" sz="1600" b="1" dirty="0"/>
              <a:t>1977 when there was an attempt by informal technical committee to establish a Nile Basin commission.  </a:t>
            </a:r>
          </a:p>
          <a:p>
            <a:pPr lvl="0">
              <a:lnSpc>
                <a:spcPct val="120000"/>
              </a:lnSpc>
            </a:pPr>
            <a:r>
              <a:rPr lang="en-US" sz="1600" dirty="0"/>
              <a:t>This idea was floated at Cairo Egypt, in 1977 and it was agreed that a Basin-wide treaty be concluded. </a:t>
            </a:r>
          </a:p>
          <a:p>
            <a:pPr lvl="0">
              <a:lnSpc>
                <a:spcPct val="120000"/>
              </a:lnSpc>
            </a:pPr>
            <a:r>
              <a:rPr lang="en-US" sz="1600" dirty="0"/>
              <a:t> A draft treaty was submitted to the technical committee, which recommended such a commission.  </a:t>
            </a:r>
          </a:p>
          <a:p>
            <a:pPr lvl="0">
              <a:lnSpc>
                <a:spcPct val="120000"/>
              </a:lnSpc>
            </a:pPr>
            <a:r>
              <a:rPr lang="en-US" sz="1600" dirty="0" smtClean="0"/>
              <a:t>Due Political </a:t>
            </a:r>
            <a:r>
              <a:rPr lang="en-US" sz="1600" dirty="0"/>
              <a:t>misunderstandings between Egypt and the Sudan on one hand, and the upper riparian States on the other regarding the status of the 1959 Agreement, the treaty could not be concluded.   </a:t>
            </a:r>
          </a:p>
          <a:p>
            <a:pPr>
              <a:lnSpc>
                <a:spcPct val="120000"/>
              </a:lnSpc>
            </a:pPr>
            <a:endParaRPr lang="en-US" sz="1600" dirty="0"/>
          </a:p>
        </p:txBody>
      </p:sp>
    </p:spTree>
    <p:extLst>
      <p:ext uri="{BB962C8B-B14F-4D97-AF65-F5344CB8AC3E}">
        <p14:creationId xmlns:p14="http://schemas.microsoft.com/office/powerpoint/2010/main" xmlns="" val="37127401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US" dirty="0" smtClean="0"/>
              <a:t>Limited Cooperation Cont’d</a:t>
            </a:r>
            <a:endParaRPr lang="en-US" dirty="0"/>
          </a:p>
        </p:txBody>
      </p:sp>
      <p:sp>
        <p:nvSpPr>
          <p:cNvPr id="3" name="Content Placeholder 2"/>
          <p:cNvSpPr>
            <a:spLocks noGrp="1"/>
          </p:cNvSpPr>
          <p:nvPr>
            <p:ph idx="1"/>
          </p:nvPr>
        </p:nvSpPr>
        <p:spPr>
          <a:xfrm>
            <a:off x="457200" y="1447800"/>
            <a:ext cx="8229600" cy="5257800"/>
          </a:xfrm>
        </p:spPr>
        <p:txBody>
          <a:bodyPr>
            <a:noAutofit/>
          </a:bodyPr>
          <a:lstStyle/>
          <a:p>
            <a:pPr marL="0" lvl="0" indent="0">
              <a:buNone/>
            </a:pPr>
            <a:r>
              <a:rPr lang="en-US" sz="2000" b="1" dirty="0"/>
              <a:t>UNDUGU</a:t>
            </a:r>
            <a:r>
              <a:rPr lang="en-US" sz="2000" dirty="0"/>
              <a:t>  </a:t>
            </a:r>
            <a:r>
              <a:rPr lang="en-US" sz="2000" dirty="0" smtClean="0"/>
              <a:t>set </a:t>
            </a:r>
            <a:r>
              <a:rPr lang="en-US" sz="2000" dirty="0"/>
              <a:t>up in Egypt in 1983 with all the Nile </a:t>
            </a:r>
            <a:r>
              <a:rPr lang="en-US" sz="2000" dirty="0" err="1"/>
              <a:t>riparians</a:t>
            </a:r>
            <a:r>
              <a:rPr lang="en-US" sz="2000" dirty="0"/>
              <a:t> as members except for Kenya and Ethiopia who were just participating observers.   </a:t>
            </a:r>
          </a:p>
          <a:p>
            <a:pPr lvl="0"/>
            <a:r>
              <a:rPr lang="en-US" sz="2000" dirty="0" smtClean="0"/>
              <a:t>Its policy </a:t>
            </a:r>
            <a:r>
              <a:rPr lang="en-US" sz="2000" dirty="0"/>
              <a:t>objective </a:t>
            </a:r>
            <a:r>
              <a:rPr lang="en-US" sz="2000" dirty="0" smtClean="0"/>
              <a:t>was </a:t>
            </a:r>
            <a:r>
              <a:rPr lang="en-US" sz="2000" dirty="0"/>
              <a:t>to collectively compel Egypt to abandon its rather unfair theory that all the waters of the Nile belong to it</a:t>
            </a:r>
          </a:p>
          <a:p>
            <a:pPr lvl="0"/>
            <a:r>
              <a:rPr lang="en-US" sz="2000" dirty="0" smtClean="0"/>
              <a:t>It </a:t>
            </a:r>
            <a:r>
              <a:rPr lang="en-US" sz="2000" dirty="0"/>
              <a:t>rejected Egypt’s theory that all the waters of the Nile belong to it.</a:t>
            </a:r>
          </a:p>
          <a:p>
            <a:pPr lvl="0"/>
            <a:r>
              <a:rPr lang="en-US" sz="2000" dirty="0"/>
              <a:t> However due to political differences between some States, not much was achieved by the group.</a:t>
            </a:r>
          </a:p>
          <a:p>
            <a:pPr marL="0" lvl="0" indent="0">
              <a:buNone/>
            </a:pPr>
            <a:r>
              <a:rPr lang="en-US" sz="2000" b="1" dirty="0"/>
              <a:t>The Agreement between Ethiopia and </a:t>
            </a:r>
            <a:r>
              <a:rPr lang="en-US" sz="2000" b="1" dirty="0" smtClean="0"/>
              <a:t>Sudan (1991) </a:t>
            </a:r>
            <a:r>
              <a:rPr lang="en-US" sz="2000" b="1" dirty="0"/>
              <a:t>that related to the utilization of the waters of the Blue Nile and </a:t>
            </a:r>
            <a:r>
              <a:rPr lang="en-US" sz="2000" b="1" dirty="0" err="1"/>
              <a:t>Atabara</a:t>
            </a:r>
            <a:r>
              <a:rPr lang="en-US" sz="2000" b="1" dirty="0"/>
              <a:t> </a:t>
            </a:r>
            <a:r>
              <a:rPr lang="en-US" sz="2000" b="1" dirty="0" smtClean="0"/>
              <a:t>Rivers   </a:t>
            </a:r>
            <a:endParaRPr lang="en-US" sz="2000" b="1" dirty="0"/>
          </a:p>
          <a:p>
            <a:pPr lvl="0"/>
            <a:r>
              <a:rPr lang="en-US" sz="2000" dirty="0"/>
              <a:t>The two States established a technical joint committee to extend data and explore </a:t>
            </a:r>
            <a:r>
              <a:rPr lang="en-US" sz="2000" dirty="0" smtClean="0"/>
              <a:t>cooperation; </a:t>
            </a:r>
            <a:endParaRPr lang="en-US" sz="2000" dirty="0"/>
          </a:p>
          <a:p>
            <a:pPr lvl="0"/>
            <a:r>
              <a:rPr lang="en-US" sz="2000" dirty="0"/>
              <a:t>Sudan moved away from the united front which binds it with </a:t>
            </a:r>
            <a:r>
              <a:rPr lang="en-US" sz="2000" dirty="0" smtClean="0"/>
              <a:t>Egypt under the 1959 Agreement.</a:t>
            </a:r>
            <a:endParaRPr lang="en-US" sz="2000" dirty="0"/>
          </a:p>
        </p:txBody>
      </p:sp>
    </p:spTree>
    <p:extLst>
      <p:ext uri="{BB962C8B-B14F-4D97-AF65-F5344CB8AC3E}">
        <p14:creationId xmlns:p14="http://schemas.microsoft.com/office/powerpoint/2010/main" xmlns="" val="31882088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r>
              <a:rPr lang="en-US" dirty="0" smtClean="0"/>
              <a:t>Limited Cooperation cont’d </a:t>
            </a:r>
            <a:endParaRPr lang="en-US" dirty="0"/>
          </a:p>
        </p:txBody>
      </p:sp>
      <p:sp>
        <p:nvSpPr>
          <p:cNvPr id="3" name="Content Placeholder 2"/>
          <p:cNvSpPr>
            <a:spLocks noGrp="1"/>
          </p:cNvSpPr>
          <p:nvPr>
            <p:ph idx="1"/>
          </p:nvPr>
        </p:nvSpPr>
        <p:spPr>
          <a:xfrm>
            <a:off x="457200" y="1371600"/>
            <a:ext cx="8229600" cy="5257800"/>
          </a:xfrm>
        </p:spPr>
        <p:txBody>
          <a:bodyPr>
            <a:normAutofit fontScale="25000" lnSpcReduction="20000"/>
          </a:bodyPr>
          <a:lstStyle/>
          <a:p>
            <a:pPr marL="0" lvl="0" indent="0" algn="just">
              <a:buNone/>
            </a:pPr>
            <a:r>
              <a:rPr lang="en-US" sz="7200" b="1" dirty="0" smtClean="0"/>
              <a:t>Technical </a:t>
            </a:r>
            <a:r>
              <a:rPr lang="en-US" sz="7200" b="1" dirty="0"/>
              <a:t>Co-operation for the Promotion of the Development and Environmental Protection of the Nile Basin" (TECCONILE</a:t>
            </a:r>
            <a:r>
              <a:rPr lang="en-US" sz="7200" b="1" dirty="0" smtClean="0"/>
              <a:t>) </a:t>
            </a:r>
            <a:endParaRPr lang="en-US" sz="7200" b="1" dirty="0"/>
          </a:p>
          <a:p>
            <a:pPr lvl="0" algn="just">
              <a:lnSpc>
                <a:spcPct val="120000"/>
              </a:lnSpc>
            </a:pPr>
            <a:r>
              <a:rPr lang="en-US" sz="7200" dirty="0"/>
              <a:t>Was signed by Ministers from </a:t>
            </a:r>
            <a:r>
              <a:rPr lang="en-US" sz="7200" dirty="0" smtClean="0"/>
              <a:t>6  countries:   </a:t>
            </a:r>
            <a:r>
              <a:rPr lang="en-US" sz="7200" dirty="0"/>
              <a:t>Egypt, Rwanda, Sudan, Tanzania, Uganda, and Zaire (now D. R. Congo) and while the other </a:t>
            </a:r>
            <a:r>
              <a:rPr lang="en-US" sz="7200" dirty="0" smtClean="0"/>
              <a:t>4 : Burundi</a:t>
            </a:r>
            <a:r>
              <a:rPr lang="en-US" sz="7200" dirty="0"/>
              <a:t>, Kenya, Eritrea and Ethiopia participated as </a:t>
            </a:r>
            <a:r>
              <a:rPr lang="en-US" sz="7200" dirty="0" smtClean="0"/>
              <a:t>observers;  </a:t>
            </a:r>
          </a:p>
          <a:p>
            <a:pPr lvl="0" algn="just">
              <a:lnSpc>
                <a:spcPct val="120000"/>
              </a:lnSpc>
            </a:pPr>
            <a:r>
              <a:rPr lang="en-US" sz="7200" dirty="0" smtClean="0"/>
              <a:t> Aimed </a:t>
            </a:r>
            <a:r>
              <a:rPr lang="en-US" sz="7200" dirty="0"/>
              <a:t>at continued cooperation in the Nile Basin replacing the HYDROMET Agreement which expired on 31st December </a:t>
            </a:r>
            <a:r>
              <a:rPr lang="en-US" sz="7200" dirty="0" smtClean="0"/>
              <a:t>1992;</a:t>
            </a:r>
            <a:endParaRPr lang="en-US" sz="7200" dirty="0"/>
          </a:p>
          <a:p>
            <a:pPr lvl="0" algn="just">
              <a:lnSpc>
                <a:spcPct val="120000"/>
              </a:lnSpc>
            </a:pPr>
            <a:r>
              <a:rPr lang="en-US" sz="7200" dirty="0" smtClean="0"/>
              <a:t>Short term objective was: to </a:t>
            </a:r>
            <a:r>
              <a:rPr lang="en-US" sz="7200" dirty="0"/>
              <a:t>assist participating countries in developing National Water Master Plans and to develop infrastructure, capacity and techniques required in managing the Nile Basin </a:t>
            </a:r>
            <a:r>
              <a:rPr lang="en-US" sz="7200" dirty="0" smtClean="0"/>
              <a:t>Waters;  </a:t>
            </a:r>
            <a:endParaRPr lang="en-US" sz="7200" dirty="0"/>
          </a:p>
          <a:p>
            <a:pPr lvl="0" algn="just">
              <a:lnSpc>
                <a:spcPct val="120000"/>
              </a:lnSpc>
            </a:pPr>
            <a:r>
              <a:rPr lang="en-US" sz="7200" dirty="0" smtClean="0"/>
              <a:t>Long term objective:  to steer  </a:t>
            </a:r>
            <a:r>
              <a:rPr lang="en-US" sz="7200" dirty="0"/>
              <a:t>the member States towards the development, conservation and use of Nile Basin waters in an integrated and sustainable manner through basin wide cooperation for the benefit of all.   </a:t>
            </a:r>
          </a:p>
          <a:p>
            <a:pPr lvl="0" algn="just">
              <a:lnSpc>
                <a:spcPct val="120000"/>
              </a:lnSpc>
            </a:pPr>
            <a:r>
              <a:rPr lang="en-US" sz="7200" dirty="0" smtClean="0"/>
              <a:t>Sought </a:t>
            </a:r>
            <a:r>
              <a:rPr lang="en-US" sz="7200" dirty="0"/>
              <a:t>to provide assistance to member States to determine the equitable entitlement of each member State to the Nile waters.</a:t>
            </a:r>
          </a:p>
          <a:p>
            <a:pPr lvl="0" algn="just">
              <a:lnSpc>
                <a:spcPct val="120000"/>
              </a:lnSpc>
            </a:pPr>
            <a:r>
              <a:rPr lang="en-US" sz="7200" dirty="0" smtClean="0"/>
              <a:t>one </a:t>
            </a:r>
            <a:r>
              <a:rPr lang="en-US" sz="7200" dirty="0"/>
              <a:t>of </a:t>
            </a:r>
            <a:r>
              <a:rPr lang="en-US" sz="7200" dirty="0" smtClean="0"/>
              <a:t> its major weaknesses was </a:t>
            </a:r>
            <a:r>
              <a:rPr lang="en-US" sz="7200" dirty="0"/>
              <a:t>its concentration on the technical side and as a result it failed to develop a legal regional framework and it was thus terminated in 1998.</a:t>
            </a:r>
          </a:p>
          <a:p>
            <a:pPr algn="just">
              <a:lnSpc>
                <a:spcPct val="120000"/>
              </a:lnSpc>
            </a:pPr>
            <a:endParaRPr lang="en-US" dirty="0"/>
          </a:p>
        </p:txBody>
      </p:sp>
    </p:spTree>
    <p:extLst>
      <p:ext uri="{BB962C8B-B14F-4D97-AF65-F5344CB8AC3E}">
        <p14:creationId xmlns:p14="http://schemas.microsoft.com/office/powerpoint/2010/main" xmlns="" val="38282053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US" dirty="0" smtClean="0"/>
              <a:t>Limited Cooperation cont’d</a:t>
            </a:r>
            <a:endParaRPr lang="en-US" dirty="0"/>
          </a:p>
        </p:txBody>
      </p:sp>
      <p:sp>
        <p:nvSpPr>
          <p:cNvPr id="3" name="Content Placeholder 2"/>
          <p:cNvSpPr>
            <a:spLocks noGrp="1"/>
          </p:cNvSpPr>
          <p:nvPr>
            <p:ph idx="1"/>
          </p:nvPr>
        </p:nvSpPr>
        <p:spPr>
          <a:xfrm>
            <a:off x="457200" y="1447800"/>
            <a:ext cx="8229600" cy="4876800"/>
          </a:xfrm>
        </p:spPr>
        <p:txBody>
          <a:bodyPr>
            <a:normAutofit fontScale="77500" lnSpcReduction="20000"/>
          </a:bodyPr>
          <a:lstStyle/>
          <a:p>
            <a:pPr marL="0" lvl="0" indent="0" algn="just">
              <a:lnSpc>
                <a:spcPct val="120000"/>
              </a:lnSpc>
              <a:buNone/>
            </a:pPr>
            <a:r>
              <a:rPr lang="en-US" b="1" dirty="0"/>
              <a:t>The Framework for General Cooperation between Egypt and Ethiopia 1993.  </a:t>
            </a:r>
          </a:p>
          <a:p>
            <a:pPr lvl="0" algn="just">
              <a:lnSpc>
                <a:spcPct val="120000"/>
              </a:lnSpc>
            </a:pPr>
            <a:r>
              <a:rPr lang="en-US" dirty="0"/>
              <a:t>It recognized the traditional ties existing between Egypt and Ethiopia that have been consolidated during their long history of close relations and linked by the Nile River with its Basin as a center of mutual interest.   </a:t>
            </a:r>
          </a:p>
          <a:p>
            <a:pPr lvl="0" algn="just">
              <a:lnSpc>
                <a:spcPct val="120000"/>
              </a:lnSpc>
            </a:pPr>
            <a:r>
              <a:rPr lang="en-US" dirty="0" smtClean="0"/>
              <a:t>The two countries </a:t>
            </a:r>
            <a:r>
              <a:rPr lang="en-US" dirty="0"/>
              <a:t>agreed that neither of them would do anything with the Nile that causes appreciable harm to the other.   </a:t>
            </a:r>
          </a:p>
          <a:p>
            <a:pPr lvl="0" algn="just">
              <a:lnSpc>
                <a:spcPct val="120000"/>
              </a:lnSpc>
            </a:pPr>
            <a:r>
              <a:rPr lang="en-US" dirty="0" smtClean="0"/>
              <a:t>Further </a:t>
            </a:r>
            <a:r>
              <a:rPr lang="en-US" dirty="0"/>
              <a:t>and agreed to consult and cooperate in projects of mutual advantages such as projects that would enhance the volume of flow and decrease the loss of water through a comprehensive and integrated development schemes.   </a:t>
            </a:r>
          </a:p>
          <a:p>
            <a:pPr algn="just">
              <a:lnSpc>
                <a:spcPct val="120000"/>
              </a:lnSpc>
            </a:pPr>
            <a:r>
              <a:rPr lang="en-US" dirty="0"/>
              <a:t>It also requires parties to create appropriate mechanisms for periodic consultations on matters of mutual concern including the Nile waters.</a:t>
            </a:r>
          </a:p>
        </p:txBody>
      </p:sp>
    </p:spTree>
    <p:extLst>
      <p:ext uri="{BB962C8B-B14F-4D97-AF65-F5344CB8AC3E}">
        <p14:creationId xmlns:p14="http://schemas.microsoft.com/office/powerpoint/2010/main" xmlns="" val="17470103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932688"/>
          </a:xfrm>
        </p:spPr>
        <p:txBody>
          <a:bodyPr>
            <a:noAutofit/>
          </a:bodyPr>
          <a:lstStyle/>
          <a:p>
            <a:r>
              <a:rPr lang="en-US" sz="2800" b="1" dirty="0"/>
              <a:t>Development of the Cooperative Framework ( CFA) and the Nile Basin Initiative  NBI) </a:t>
            </a:r>
            <a:r>
              <a:rPr lang="en-US" sz="2800" b="1" dirty="0" smtClean="0"/>
              <a:t>1995-2011</a:t>
            </a:r>
            <a:endParaRPr lang="en-US" sz="2800" dirty="0"/>
          </a:p>
        </p:txBody>
      </p:sp>
      <p:sp>
        <p:nvSpPr>
          <p:cNvPr id="3" name="Content Placeholder 2"/>
          <p:cNvSpPr>
            <a:spLocks noGrp="1"/>
          </p:cNvSpPr>
          <p:nvPr>
            <p:ph idx="1"/>
          </p:nvPr>
        </p:nvSpPr>
        <p:spPr>
          <a:xfrm>
            <a:off x="381000" y="1600200"/>
            <a:ext cx="8229600" cy="4572000"/>
          </a:xfrm>
        </p:spPr>
        <p:txBody>
          <a:bodyPr>
            <a:normAutofit fontScale="25000" lnSpcReduction="20000"/>
          </a:bodyPr>
          <a:lstStyle/>
          <a:p>
            <a:pPr marL="0" indent="0" algn="just">
              <a:lnSpc>
                <a:spcPct val="120000"/>
              </a:lnSpc>
              <a:buNone/>
            </a:pPr>
            <a:r>
              <a:rPr lang="en-US" sz="8000" dirty="0" smtClean="0"/>
              <a:t>Involved </a:t>
            </a:r>
            <a:r>
              <a:rPr lang="en-US" sz="8000" dirty="0"/>
              <a:t>established of the </a:t>
            </a:r>
            <a:r>
              <a:rPr lang="en-US" sz="8000" dirty="0" smtClean="0"/>
              <a:t>NBI </a:t>
            </a:r>
            <a:r>
              <a:rPr lang="en-US" sz="8000" dirty="0"/>
              <a:t>and the negotiation </a:t>
            </a:r>
            <a:r>
              <a:rPr lang="en-US" sz="8000" dirty="0" smtClean="0"/>
              <a:t>CFA</a:t>
            </a:r>
            <a:r>
              <a:rPr lang="en-US" sz="8000" dirty="0"/>
              <a:t>). This phase was implemented at three </a:t>
            </a:r>
            <a:r>
              <a:rPr lang="en-US" sz="8000" dirty="0" smtClean="0"/>
              <a:t>levels</a:t>
            </a:r>
          </a:p>
          <a:p>
            <a:pPr lvl="0" algn="just">
              <a:lnSpc>
                <a:spcPct val="120000"/>
              </a:lnSpc>
            </a:pPr>
            <a:r>
              <a:rPr lang="en-US" sz="8000" dirty="0" smtClean="0"/>
              <a:t>1. The </a:t>
            </a:r>
            <a:r>
              <a:rPr lang="en-US" sz="8000" dirty="0"/>
              <a:t>establishment of the UNDP D3 project which started the negotiations for a River Nile Cooperative Framework Agreement in </a:t>
            </a:r>
            <a:r>
              <a:rPr lang="en-US" sz="8000" dirty="0" smtClean="0"/>
              <a:t>1997;  </a:t>
            </a:r>
            <a:endParaRPr lang="en-US" sz="8000" dirty="0"/>
          </a:p>
          <a:p>
            <a:pPr lvl="0" algn="just">
              <a:lnSpc>
                <a:spcPct val="120000"/>
              </a:lnSpc>
            </a:pPr>
            <a:r>
              <a:rPr lang="en-US" sz="8000" dirty="0" smtClean="0"/>
              <a:t>The </a:t>
            </a:r>
            <a:r>
              <a:rPr lang="en-US" sz="8000" dirty="0"/>
              <a:t>D3 project had three main activities  two of which was major for the development of the Cooperative framework agreement. </a:t>
            </a:r>
          </a:p>
          <a:p>
            <a:pPr lvl="0" algn="just">
              <a:lnSpc>
                <a:spcPct val="120000"/>
              </a:lnSpc>
            </a:pPr>
            <a:r>
              <a:rPr lang="en-US" sz="8000" dirty="0"/>
              <a:t>The Legal and Institutional Component which was tasked with the following activities:  </a:t>
            </a:r>
          </a:p>
          <a:p>
            <a:pPr lvl="0" algn="just">
              <a:lnSpc>
                <a:spcPct val="120000"/>
              </a:lnSpc>
            </a:pPr>
            <a:r>
              <a:rPr lang="en-US" sz="8000" dirty="0"/>
              <a:t>review of existing international water law relative to shared water courses; research and review of institutional arrangements (includes site visits and study tours to relevant river basin organizations); </a:t>
            </a:r>
          </a:p>
          <a:p>
            <a:pPr lvl="0" algn="just">
              <a:lnSpc>
                <a:spcPct val="120000"/>
              </a:lnSpc>
            </a:pPr>
            <a:r>
              <a:rPr lang="en-US" sz="8000" dirty="0"/>
              <a:t>identification and definition of principles of international water law relevant to the Nile River Basin and review and summary of the above activities and making proposals and draft implementation plan.   </a:t>
            </a:r>
          </a:p>
          <a:p>
            <a:pPr marL="0" indent="0" algn="just">
              <a:lnSpc>
                <a:spcPct val="120000"/>
              </a:lnSpc>
              <a:buNone/>
            </a:pPr>
            <a:r>
              <a:rPr lang="en-US" dirty="0" smtClean="0"/>
              <a:t> </a:t>
            </a:r>
            <a:endParaRPr lang="en-US" dirty="0"/>
          </a:p>
          <a:p>
            <a:pPr algn="just">
              <a:lnSpc>
                <a:spcPct val="120000"/>
              </a:lnSpc>
            </a:pPr>
            <a:endParaRPr lang="en-US" dirty="0"/>
          </a:p>
        </p:txBody>
      </p:sp>
    </p:spTree>
    <p:extLst>
      <p:ext uri="{BB962C8B-B14F-4D97-AF65-F5344CB8AC3E}">
        <p14:creationId xmlns:p14="http://schemas.microsoft.com/office/powerpoint/2010/main" xmlns="" val="28358918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685800"/>
          </a:xfrm>
        </p:spPr>
        <p:txBody>
          <a:bodyPr>
            <a:normAutofit fontScale="90000"/>
          </a:bodyPr>
          <a:lstStyle/>
          <a:p>
            <a:r>
              <a:rPr lang="en-US" dirty="0" smtClean="0"/>
              <a:t>Development of CFA</a:t>
            </a:r>
            <a:endParaRPr lang="en-US" dirty="0"/>
          </a:p>
        </p:txBody>
      </p:sp>
      <p:sp>
        <p:nvSpPr>
          <p:cNvPr id="3" name="Content Placeholder 2"/>
          <p:cNvSpPr>
            <a:spLocks noGrp="1"/>
          </p:cNvSpPr>
          <p:nvPr>
            <p:ph idx="1"/>
          </p:nvPr>
        </p:nvSpPr>
        <p:spPr>
          <a:xfrm>
            <a:off x="457200" y="1676400"/>
            <a:ext cx="8229600" cy="4648200"/>
          </a:xfrm>
        </p:spPr>
        <p:txBody>
          <a:bodyPr>
            <a:normAutofit fontScale="92500"/>
          </a:bodyPr>
          <a:lstStyle/>
          <a:p>
            <a:pPr lvl="0" algn="just">
              <a:lnSpc>
                <a:spcPct val="110000"/>
              </a:lnSpc>
            </a:pPr>
            <a:r>
              <a:rPr lang="en-US" dirty="0"/>
              <a:t>The </a:t>
            </a:r>
            <a:r>
              <a:rPr lang="en-US" dirty="0" smtClean="0"/>
              <a:t>other activity  </a:t>
            </a:r>
            <a:r>
              <a:rPr lang="en-US" dirty="0"/>
              <a:t>was the POE Framework Deliberations and analysis Components which were tasked to</a:t>
            </a:r>
            <a:r>
              <a:rPr lang="en-US" dirty="0" smtClean="0"/>
              <a:t>:</a:t>
            </a:r>
            <a:endParaRPr lang="en-US" dirty="0"/>
          </a:p>
          <a:p>
            <a:pPr lvl="0" algn="just">
              <a:lnSpc>
                <a:spcPct val="110000"/>
              </a:lnSpc>
            </a:pPr>
            <a:r>
              <a:rPr lang="en-US" dirty="0"/>
              <a:t>prepare a background paper on the alternative approaches, strategies, and methodologies; </a:t>
            </a:r>
          </a:p>
          <a:p>
            <a:pPr lvl="0" algn="just">
              <a:lnSpc>
                <a:spcPct val="110000"/>
              </a:lnSpc>
            </a:pPr>
            <a:r>
              <a:rPr lang="en-US" dirty="0"/>
              <a:t>conduct a workshop on the formulation of cooperative framework and finalize the POE report to the Council of Ministers.  </a:t>
            </a:r>
          </a:p>
          <a:p>
            <a:pPr lvl="0" algn="just">
              <a:lnSpc>
                <a:spcPct val="110000"/>
              </a:lnSpc>
            </a:pPr>
            <a:r>
              <a:rPr lang="en-US" dirty="0"/>
              <a:t>The </a:t>
            </a:r>
            <a:r>
              <a:rPr lang="en-US" dirty="0" smtClean="0"/>
              <a:t>D3 project </a:t>
            </a:r>
            <a:r>
              <a:rPr lang="en-US" dirty="0"/>
              <a:t>essentially facilitated a dialogue/negotiation process between the Nile riparian in accordance with an agreed timetable. </a:t>
            </a:r>
          </a:p>
          <a:p>
            <a:pPr algn="just">
              <a:lnSpc>
                <a:spcPct val="110000"/>
              </a:lnSpc>
            </a:pPr>
            <a:endParaRPr lang="en-US" dirty="0"/>
          </a:p>
        </p:txBody>
      </p:sp>
    </p:spTree>
    <p:extLst>
      <p:ext uri="{BB962C8B-B14F-4D97-AF65-F5344CB8AC3E}">
        <p14:creationId xmlns:p14="http://schemas.microsoft.com/office/powerpoint/2010/main" xmlns="" val="38240031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r>
              <a:rPr lang="en-US" dirty="0" smtClean="0"/>
              <a:t>Development of CFA</a:t>
            </a:r>
            <a:endParaRPr lang="en-US" dirty="0"/>
          </a:p>
        </p:txBody>
      </p:sp>
      <p:sp>
        <p:nvSpPr>
          <p:cNvPr id="3" name="Content Placeholder 2"/>
          <p:cNvSpPr>
            <a:spLocks noGrp="1"/>
          </p:cNvSpPr>
          <p:nvPr>
            <p:ph idx="1"/>
          </p:nvPr>
        </p:nvSpPr>
        <p:spPr>
          <a:xfrm>
            <a:off x="457200" y="1371600"/>
            <a:ext cx="8229600" cy="4953000"/>
          </a:xfrm>
        </p:spPr>
        <p:txBody>
          <a:bodyPr>
            <a:normAutofit/>
          </a:bodyPr>
          <a:lstStyle/>
          <a:p>
            <a:pPr marL="0" indent="0" algn="just">
              <a:buNone/>
            </a:pPr>
            <a:r>
              <a:rPr lang="en-US" dirty="0"/>
              <a:t>The D3 project has two major outputs: </a:t>
            </a:r>
            <a:endParaRPr lang="en-US" dirty="0" smtClean="0"/>
          </a:p>
          <a:p>
            <a:pPr algn="just"/>
            <a:r>
              <a:rPr lang="en-US" dirty="0" smtClean="0"/>
              <a:t>recommendations </a:t>
            </a:r>
            <a:r>
              <a:rPr lang="en-US" dirty="0"/>
              <a:t>for appropriate multi-disciplinary framework for legal and institutional arrangements for water resources development of the Nile Basin </a:t>
            </a:r>
            <a:endParaRPr lang="en-US" dirty="0" smtClean="0"/>
          </a:p>
          <a:p>
            <a:pPr algn="just"/>
            <a:r>
              <a:rPr lang="en-US" dirty="0" smtClean="0"/>
              <a:t>recommendations </a:t>
            </a:r>
            <a:r>
              <a:rPr lang="en-US" dirty="0"/>
              <a:t>for process, methodology and activities, which could lead to the determination of equitable and legitimate rights of water use in each riparian country.   </a:t>
            </a:r>
          </a:p>
          <a:p>
            <a:pPr algn="just"/>
            <a:endParaRPr lang="en-US" dirty="0"/>
          </a:p>
        </p:txBody>
      </p:sp>
    </p:spTree>
    <p:extLst>
      <p:ext uri="{BB962C8B-B14F-4D97-AF65-F5344CB8AC3E}">
        <p14:creationId xmlns:p14="http://schemas.microsoft.com/office/powerpoint/2010/main" xmlns="" val="4294901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04088"/>
            <a:ext cx="7924800" cy="591312"/>
          </a:xfrm>
        </p:spPr>
        <p:txBody>
          <a:bodyPr>
            <a:normAutofit fontScale="90000"/>
          </a:bodyPr>
          <a:lstStyle/>
          <a:p>
            <a:r>
              <a:rPr lang="en-US" dirty="0" smtClean="0"/>
              <a:t>Development of CFA</a:t>
            </a:r>
            <a:endParaRPr lang="en-US" dirty="0"/>
          </a:p>
        </p:txBody>
      </p:sp>
      <p:sp>
        <p:nvSpPr>
          <p:cNvPr id="3" name="Content Placeholder 2"/>
          <p:cNvSpPr>
            <a:spLocks noGrp="1"/>
          </p:cNvSpPr>
          <p:nvPr>
            <p:ph idx="1"/>
          </p:nvPr>
        </p:nvSpPr>
        <p:spPr>
          <a:xfrm>
            <a:off x="457200" y="1219200"/>
            <a:ext cx="8229600" cy="5334000"/>
          </a:xfrm>
        </p:spPr>
        <p:txBody>
          <a:bodyPr>
            <a:noAutofit/>
          </a:bodyPr>
          <a:lstStyle/>
          <a:p>
            <a:pPr lvl="0">
              <a:lnSpc>
                <a:spcPct val="170000"/>
              </a:lnSpc>
            </a:pPr>
            <a:r>
              <a:rPr lang="en-US" sz="1400" dirty="0"/>
              <a:t>In 1996, each minister nominated a three-person dialogue team to form the Panel of Experts (POE) to form the core of the dialogue process.  </a:t>
            </a:r>
          </a:p>
          <a:p>
            <a:pPr lvl="0">
              <a:lnSpc>
                <a:spcPct val="170000"/>
              </a:lnSpc>
            </a:pPr>
            <a:r>
              <a:rPr lang="en-US" sz="1400" dirty="0"/>
              <a:t>The (POE) had assigned two consultants to work with two (POE) groups; namely: legal and institutional team and data and information (Technical resources) team, to submit a report to the (COM).  </a:t>
            </a:r>
          </a:p>
          <a:p>
            <a:pPr lvl="0">
              <a:lnSpc>
                <a:spcPct val="170000"/>
              </a:lnSpc>
            </a:pPr>
            <a:r>
              <a:rPr lang="en-US" sz="1400" dirty="0" smtClean="0"/>
              <a:t>The (POE) visited Mekong River (Thailand and Cambodia) the study tour to Senegal River (Senegal)to get their practical experience. </a:t>
            </a:r>
          </a:p>
          <a:p>
            <a:pPr lvl="0">
              <a:lnSpc>
                <a:spcPct val="170000"/>
              </a:lnSpc>
            </a:pPr>
            <a:r>
              <a:rPr lang="en-US" sz="1400" dirty="0" smtClean="0"/>
              <a:t>The </a:t>
            </a:r>
            <a:r>
              <a:rPr lang="en-US" sz="1400" dirty="0"/>
              <a:t>draft </a:t>
            </a:r>
            <a:r>
              <a:rPr lang="en-US" sz="1400" dirty="0" smtClean="0"/>
              <a:t>CFA was </a:t>
            </a:r>
            <a:r>
              <a:rPr lang="en-US" sz="1400" dirty="0"/>
              <a:t>presented to the Council of Ministers at the Khartoum Nile-COM meeting in August 2000. </a:t>
            </a:r>
            <a:endParaRPr lang="en-US" sz="1400" dirty="0" smtClean="0"/>
          </a:p>
          <a:p>
            <a:pPr lvl="0">
              <a:lnSpc>
                <a:spcPct val="170000"/>
              </a:lnSpc>
            </a:pPr>
            <a:r>
              <a:rPr lang="en-US" sz="1400" dirty="0" smtClean="0"/>
              <a:t>The 2000 </a:t>
            </a:r>
            <a:r>
              <a:rPr lang="en-US" sz="1400" dirty="0"/>
              <a:t>Nile-COM </a:t>
            </a:r>
            <a:r>
              <a:rPr lang="en-US" sz="1400" dirty="0" smtClean="0"/>
              <a:t> no discussion of the draft CFA because of unresolved substantive </a:t>
            </a:r>
            <a:r>
              <a:rPr lang="en-US" sz="1400" dirty="0"/>
              <a:t>issues remained unresolved </a:t>
            </a:r>
            <a:r>
              <a:rPr lang="en-US" sz="1400" dirty="0" smtClean="0"/>
              <a:t>the text.  Decided </a:t>
            </a:r>
            <a:r>
              <a:rPr lang="en-US" sz="1400" dirty="0"/>
              <a:t>to form a Transitional Committee to prepare a Cooperative Framework text for consideration by the next Negotiations Committee, with the aim of reaching convergence on outstanding points and putting the text in proper form, including such matters as the preamble, </a:t>
            </a:r>
            <a:r>
              <a:rPr lang="en-US" sz="1400" dirty="0" smtClean="0"/>
              <a:t>definitions</a:t>
            </a:r>
            <a:endParaRPr lang="en-US" sz="1400" dirty="0"/>
          </a:p>
          <a:p>
            <a:pPr marL="0" indent="0">
              <a:lnSpc>
                <a:spcPct val="170000"/>
              </a:lnSpc>
              <a:buNone/>
            </a:pPr>
            <a:endParaRPr lang="en-US" sz="1400" dirty="0"/>
          </a:p>
          <a:p>
            <a:pPr lvl="0"/>
            <a:endParaRPr lang="en-US" sz="1400" dirty="0" smtClean="0"/>
          </a:p>
          <a:p>
            <a:pPr lvl="0"/>
            <a:endParaRPr lang="en-US" sz="1400" dirty="0" smtClean="0"/>
          </a:p>
          <a:p>
            <a:pPr lvl="0"/>
            <a:endParaRPr lang="en-US" sz="1400" dirty="0"/>
          </a:p>
          <a:p>
            <a:endParaRPr lang="en-US" sz="1400" dirty="0"/>
          </a:p>
        </p:txBody>
      </p:sp>
    </p:spTree>
    <p:extLst>
      <p:ext uri="{BB962C8B-B14F-4D97-AF65-F5344CB8AC3E}">
        <p14:creationId xmlns:p14="http://schemas.microsoft.com/office/powerpoint/2010/main" xmlns="" val="31411462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04088"/>
            <a:ext cx="8153400" cy="667512"/>
          </a:xfrm>
        </p:spPr>
        <p:txBody>
          <a:bodyPr>
            <a:normAutofit fontScale="90000"/>
          </a:bodyPr>
          <a:lstStyle/>
          <a:p>
            <a:r>
              <a:rPr lang="en-US" dirty="0" smtClean="0"/>
              <a:t>Establishment of NBI</a:t>
            </a:r>
            <a:endParaRPr lang="en-US" dirty="0"/>
          </a:p>
        </p:txBody>
      </p:sp>
      <p:sp>
        <p:nvSpPr>
          <p:cNvPr id="3" name="Content Placeholder 2"/>
          <p:cNvSpPr>
            <a:spLocks noGrp="1"/>
          </p:cNvSpPr>
          <p:nvPr>
            <p:ph idx="1"/>
          </p:nvPr>
        </p:nvSpPr>
        <p:spPr>
          <a:xfrm>
            <a:off x="457200" y="1371600"/>
            <a:ext cx="8229600" cy="4953000"/>
          </a:xfrm>
        </p:spPr>
        <p:txBody>
          <a:bodyPr>
            <a:noAutofit/>
          </a:bodyPr>
          <a:lstStyle/>
          <a:p>
            <a:pPr marL="0" lvl="0" indent="0">
              <a:buNone/>
            </a:pPr>
            <a:r>
              <a:rPr lang="en-US" sz="2000" dirty="0"/>
              <a:t>The second activity involved the establishment of the Nile Basin Initiative (NBI) in 1999. </a:t>
            </a:r>
          </a:p>
          <a:p>
            <a:pPr lvl="0"/>
            <a:r>
              <a:rPr lang="en-US" sz="2000" dirty="0"/>
              <a:t>It was proposed to the COM to form a new transitional institutional mechanism with all riparian states as equal members to succeed TECCONILE until the final institutional and legal framework of co-operation is formed,   </a:t>
            </a:r>
          </a:p>
          <a:p>
            <a:pPr marL="0" lvl="0" indent="0">
              <a:buNone/>
            </a:pPr>
            <a:r>
              <a:rPr lang="en-US" sz="2000" dirty="0"/>
              <a:t>NBI </a:t>
            </a:r>
            <a:r>
              <a:rPr lang="en-US" sz="2000" dirty="0" smtClean="0"/>
              <a:t>has </a:t>
            </a:r>
            <a:r>
              <a:rPr lang="en-US" sz="2000" dirty="0"/>
              <a:t>the following major objectives: </a:t>
            </a:r>
          </a:p>
          <a:p>
            <a:pPr lvl="0"/>
            <a:r>
              <a:rPr lang="en-US" sz="2000" dirty="0"/>
              <a:t>to develop the water resources of the Nile Basin in a sustainable and equitable way to ensure prosperity, security and peace for all its peoples; </a:t>
            </a:r>
          </a:p>
          <a:p>
            <a:pPr lvl="0"/>
            <a:r>
              <a:rPr lang="en-US" sz="2000" dirty="0"/>
              <a:t>to ensure efficient water management and the optimal use of the resources; to ensure cooperation and joint action between the riparian countries, seeking win-win gains; </a:t>
            </a:r>
          </a:p>
          <a:p>
            <a:pPr lvl="0"/>
            <a:r>
              <a:rPr lang="en-US" sz="2000" dirty="0"/>
              <a:t>to target poverty eradication and promote economic integration and to ensure that the program results in a move from planning to action. </a:t>
            </a:r>
          </a:p>
          <a:p>
            <a:endParaRPr lang="en-US" sz="2000" dirty="0"/>
          </a:p>
        </p:txBody>
      </p:sp>
    </p:spTree>
    <p:extLst>
      <p:ext uri="{BB962C8B-B14F-4D97-AF65-F5344CB8AC3E}">
        <p14:creationId xmlns:p14="http://schemas.microsoft.com/office/powerpoint/2010/main" xmlns="" val="37067518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r>
              <a:rPr lang="en-US" dirty="0" smtClean="0"/>
              <a:t>Development of CFA</a:t>
            </a:r>
            <a:endParaRPr lang="en-US" dirty="0"/>
          </a:p>
        </p:txBody>
      </p:sp>
      <p:sp>
        <p:nvSpPr>
          <p:cNvPr id="3" name="Content Placeholder 2"/>
          <p:cNvSpPr>
            <a:spLocks noGrp="1"/>
          </p:cNvSpPr>
          <p:nvPr>
            <p:ph idx="1"/>
          </p:nvPr>
        </p:nvSpPr>
        <p:spPr>
          <a:xfrm>
            <a:off x="457200" y="1371600"/>
            <a:ext cx="8229600" cy="4953000"/>
          </a:xfrm>
        </p:spPr>
        <p:txBody>
          <a:bodyPr>
            <a:normAutofit/>
          </a:bodyPr>
          <a:lstStyle/>
          <a:p>
            <a:pPr marL="0" lvl="0" indent="0" algn="just">
              <a:buNone/>
            </a:pPr>
            <a:r>
              <a:rPr lang="en-US" dirty="0"/>
              <a:t>The second level covered the period 2001-2002 and the following activities were carried: </a:t>
            </a:r>
          </a:p>
          <a:p>
            <a:pPr lvl="0" algn="just"/>
            <a:r>
              <a:rPr lang="en-US" dirty="0"/>
              <a:t>a legal consultant was selected; </a:t>
            </a:r>
          </a:p>
          <a:p>
            <a:pPr lvl="0" algn="just"/>
            <a:r>
              <a:rPr lang="en-US" dirty="0"/>
              <a:t>the Nile-Technical Advisory Committee (TAC) reviewed and finalized the draft Ministerial Accord with reservation from Ethiopia, and therefore, it was not approved by Nile-COM. </a:t>
            </a:r>
          </a:p>
          <a:p>
            <a:pPr lvl="0" algn="just"/>
            <a:r>
              <a:rPr lang="en-US" dirty="0"/>
              <a:t>There was also introduction of formal additions to the Framework text and TAC recommendation of additional consultations and establishment of the Negotiation Committee (NC). </a:t>
            </a:r>
          </a:p>
          <a:p>
            <a:pPr algn="just"/>
            <a:endParaRPr lang="en-US" dirty="0"/>
          </a:p>
        </p:txBody>
      </p:sp>
    </p:spTree>
    <p:extLst>
      <p:ext uri="{BB962C8B-B14F-4D97-AF65-F5344CB8AC3E}">
        <p14:creationId xmlns:p14="http://schemas.microsoft.com/office/powerpoint/2010/main" xmlns="" val="12385596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856488"/>
            <a:ext cx="8229600" cy="515112"/>
          </a:xfrm>
        </p:spPr>
        <p:txBody>
          <a:bodyPr>
            <a:normAutofit fontScale="90000"/>
          </a:bodyPr>
          <a:lstStyle/>
          <a:p>
            <a:r>
              <a:rPr lang="en-US" dirty="0" smtClean="0"/>
              <a:t>Development of CFA cont’d</a:t>
            </a:r>
            <a:endParaRPr lang="en-US" dirty="0"/>
          </a:p>
        </p:txBody>
      </p:sp>
      <p:sp>
        <p:nvSpPr>
          <p:cNvPr id="3" name="Content Placeholder 2"/>
          <p:cNvSpPr>
            <a:spLocks noGrp="1"/>
          </p:cNvSpPr>
          <p:nvPr>
            <p:ph idx="1"/>
          </p:nvPr>
        </p:nvSpPr>
        <p:spPr>
          <a:xfrm>
            <a:off x="304800" y="1219200"/>
            <a:ext cx="8534400" cy="5105400"/>
          </a:xfrm>
        </p:spPr>
        <p:txBody>
          <a:bodyPr>
            <a:noAutofit/>
          </a:bodyPr>
          <a:lstStyle/>
          <a:p>
            <a:pPr lvl="0">
              <a:lnSpc>
                <a:spcPct val="170000"/>
              </a:lnSpc>
            </a:pPr>
            <a:r>
              <a:rPr lang="en-US" sz="1700" dirty="0"/>
              <a:t>The third level was the period 2005-2009 which involved following activities of the NC. </a:t>
            </a:r>
          </a:p>
          <a:p>
            <a:pPr lvl="0">
              <a:lnSpc>
                <a:spcPct val="170000"/>
              </a:lnSpc>
            </a:pPr>
            <a:r>
              <a:rPr lang="en-US" sz="1700" dirty="0"/>
              <a:t>the NC adopted the articles which had been agreed upon by the TAC with minor corrections and made progress on the reservation and reported finally December 2005.   </a:t>
            </a:r>
          </a:p>
          <a:p>
            <a:pPr lvl="0">
              <a:lnSpc>
                <a:spcPct val="170000"/>
              </a:lnSpc>
            </a:pPr>
            <a:r>
              <a:rPr lang="en-US" sz="1700" dirty="0"/>
              <a:t>This report was to be considered and adopted by Nile-Com but Egypt and Sudan objected to its adoption and a recommendation that countries not having NOTES to proceed with signature and also that the Executive Director convene meeting to examine the use of terms “Nile River System;” and Nile River Basin”.  </a:t>
            </a:r>
          </a:p>
          <a:p>
            <a:pPr lvl="0">
              <a:lnSpc>
                <a:spcPct val="170000"/>
              </a:lnSpc>
            </a:pPr>
            <a:r>
              <a:rPr lang="en-US" sz="1700" dirty="0"/>
              <a:t>Burundi, DRC, Kenya, Tanzania and Rwanda objected to the recommendation that the Nile-COM accord further time while Ethiopia refused to accept or endorse the recommendations as framed in the report. </a:t>
            </a:r>
          </a:p>
          <a:p>
            <a:pPr>
              <a:lnSpc>
                <a:spcPct val="170000"/>
              </a:lnSpc>
            </a:pPr>
            <a:endParaRPr lang="en-US" sz="1700" dirty="0"/>
          </a:p>
        </p:txBody>
      </p:sp>
    </p:spTree>
    <p:extLst>
      <p:ext uri="{BB962C8B-B14F-4D97-AF65-F5344CB8AC3E}">
        <p14:creationId xmlns:p14="http://schemas.microsoft.com/office/powerpoint/2010/main" xmlns="" val="20416857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US" dirty="0" smtClean="0"/>
              <a:t>Development of CFA cont’d</a:t>
            </a:r>
            <a:endParaRPr lang="en-US" dirty="0"/>
          </a:p>
        </p:txBody>
      </p:sp>
      <p:sp>
        <p:nvSpPr>
          <p:cNvPr id="3" name="Content Placeholder 2"/>
          <p:cNvSpPr>
            <a:spLocks noGrp="1"/>
          </p:cNvSpPr>
          <p:nvPr>
            <p:ph idx="1"/>
          </p:nvPr>
        </p:nvSpPr>
        <p:spPr>
          <a:xfrm>
            <a:off x="457200" y="1371600"/>
            <a:ext cx="8229600" cy="4953000"/>
          </a:xfrm>
        </p:spPr>
        <p:txBody>
          <a:bodyPr>
            <a:normAutofit/>
          </a:bodyPr>
          <a:lstStyle/>
          <a:p>
            <a:pPr lvl="0" algn="just"/>
            <a:r>
              <a:rPr lang="en-US" sz="2200" dirty="0"/>
              <a:t>Egypt and Sudan argued that submission of the report was in violation of consensus and any course of action should be left completely to the respective governments. </a:t>
            </a:r>
          </a:p>
          <a:p>
            <a:pPr lvl="0" algn="just"/>
            <a:r>
              <a:rPr lang="en-US" sz="2200" dirty="0"/>
              <a:t>There was an extensive discussions on “ existing agreements” now “water security” and after  four meetings Nile-COM concluded consideration of NC’s report on 25 June 2007, and decided to refer to one clause Article 14 b Water Security) to Heads of States and Government of the Nile Basin for conclusion. </a:t>
            </a:r>
          </a:p>
          <a:p>
            <a:pPr lvl="0" algn="just"/>
            <a:r>
              <a:rPr lang="en-US" sz="2200" dirty="0"/>
              <a:t>During COM fifth meeting in </a:t>
            </a:r>
            <a:r>
              <a:rPr lang="en-US" sz="2200" dirty="0" err="1"/>
              <a:t>Kinshasha</a:t>
            </a:r>
            <a:r>
              <a:rPr lang="en-US" sz="2200" dirty="0"/>
              <a:t> on 22 May 2009.  The Nile-COM with the exception of Egypt and Sudan absent, agreed and resolved that the CFA is a clean text ready for presentation to the riparian states for signature and the Commission will within six months of its formation resolve the annexed article 14 b. </a:t>
            </a:r>
          </a:p>
          <a:p>
            <a:endParaRPr lang="en-US" dirty="0"/>
          </a:p>
        </p:txBody>
      </p:sp>
    </p:spTree>
    <p:extLst>
      <p:ext uri="{BB962C8B-B14F-4D97-AF65-F5344CB8AC3E}">
        <p14:creationId xmlns:p14="http://schemas.microsoft.com/office/powerpoint/2010/main" xmlns="" val="3999146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r>
              <a:rPr lang="en-US" dirty="0" smtClean="0"/>
              <a:t>Development of CFA cont’d</a:t>
            </a:r>
            <a:endParaRPr lang="en-US" dirty="0"/>
          </a:p>
        </p:txBody>
      </p:sp>
      <p:sp>
        <p:nvSpPr>
          <p:cNvPr id="3" name="Content Placeholder 2"/>
          <p:cNvSpPr>
            <a:spLocks noGrp="1"/>
          </p:cNvSpPr>
          <p:nvPr>
            <p:ph idx="1"/>
          </p:nvPr>
        </p:nvSpPr>
        <p:spPr>
          <a:xfrm>
            <a:off x="304800" y="1371600"/>
            <a:ext cx="8534400" cy="4953000"/>
          </a:xfrm>
        </p:spPr>
        <p:txBody>
          <a:bodyPr>
            <a:normAutofit fontScale="85000" lnSpcReduction="20000"/>
          </a:bodyPr>
          <a:lstStyle/>
          <a:p>
            <a:pPr lvl="0" algn="just">
              <a:lnSpc>
                <a:spcPct val="120000"/>
              </a:lnSpc>
            </a:pPr>
            <a:r>
              <a:rPr lang="en-US" dirty="0"/>
              <a:t>There are divergent bargaining positions, regarding the ambiguous concept of “water security” as a legal principle introduced under Article 14 of Draft Agreement Framework.  </a:t>
            </a:r>
          </a:p>
          <a:p>
            <a:pPr lvl="0" algn="just">
              <a:lnSpc>
                <a:spcPct val="120000"/>
              </a:lnSpc>
            </a:pPr>
            <a:r>
              <a:rPr lang="en-US" dirty="0"/>
              <a:t>The most controversial provision was Article 14 (b) on water security as a result the Extraordinary Meeting of the Nile Council of Ministers held in Kinshasa, DRC on 22 May 2009 resolved that the issue of 14 (b) be annexed and resolved by the Nile Basin Commission within six months of its establishment. </a:t>
            </a:r>
          </a:p>
          <a:p>
            <a:pPr lvl="0" algn="just">
              <a:lnSpc>
                <a:spcPct val="120000"/>
              </a:lnSpc>
            </a:pPr>
            <a:r>
              <a:rPr lang="en-US" dirty="0"/>
              <a:t>The Article provides that “The States also recognize that the cooperation management and development of waters of the Nile River system will facilitate achievement of water security and other benefits”. Nile Basin states therefore agree in spirit not to significantly affect the water security of any basin state.  </a:t>
            </a:r>
          </a:p>
          <a:p>
            <a:pPr>
              <a:lnSpc>
                <a:spcPct val="120000"/>
              </a:lnSpc>
            </a:pPr>
            <a:endParaRPr lang="en-US" dirty="0"/>
          </a:p>
        </p:txBody>
      </p:sp>
    </p:spTree>
    <p:extLst>
      <p:ext uri="{BB962C8B-B14F-4D97-AF65-F5344CB8AC3E}">
        <p14:creationId xmlns:p14="http://schemas.microsoft.com/office/powerpoint/2010/main" xmlns="" val="14054640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04088"/>
            <a:ext cx="8001000" cy="591312"/>
          </a:xfrm>
        </p:spPr>
        <p:txBody>
          <a:bodyPr>
            <a:normAutofit fontScale="90000"/>
          </a:bodyPr>
          <a:lstStyle/>
          <a:p>
            <a:r>
              <a:rPr lang="en-US" dirty="0" smtClean="0"/>
              <a:t>Development of CFA cont’d</a:t>
            </a:r>
            <a:endParaRPr lang="en-US" dirty="0"/>
          </a:p>
        </p:txBody>
      </p:sp>
      <p:sp>
        <p:nvSpPr>
          <p:cNvPr id="3" name="Content Placeholder 2"/>
          <p:cNvSpPr>
            <a:spLocks noGrp="1"/>
          </p:cNvSpPr>
          <p:nvPr>
            <p:ph idx="1"/>
          </p:nvPr>
        </p:nvSpPr>
        <p:spPr>
          <a:xfrm>
            <a:off x="381000" y="1219200"/>
            <a:ext cx="8229600" cy="5105400"/>
          </a:xfrm>
        </p:spPr>
        <p:txBody>
          <a:bodyPr>
            <a:noAutofit/>
          </a:bodyPr>
          <a:lstStyle/>
          <a:p>
            <a:pPr lvl="0" algn="just"/>
            <a:r>
              <a:rPr lang="en-US" sz="2000" dirty="0"/>
              <a:t>All other Nile Basin countries agreed with this provision except Egypt and Sudan. Instead Egypt proposed that the article be replaced by “not adversely affect the water security and current uses and rights of any other Nile Basin State”.   </a:t>
            </a:r>
          </a:p>
          <a:p>
            <a:pPr lvl="0" algn="just"/>
            <a:r>
              <a:rPr lang="en-US" sz="2000" dirty="0"/>
              <a:t>Egypt proposed the formation of a committee of Ministers from the Eastern Nile, Equatorial lakes region which include Ethiopia, Egypt and Sudan and one or two experts from international organization to formulate an acceptable text within six months and present it to the Nile-Com members and Sudan explained its position that the matter is before Heads of state and Government. </a:t>
            </a:r>
          </a:p>
          <a:p>
            <a:pPr lvl="0" algn="just"/>
            <a:r>
              <a:rPr lang="en-US" sz="2000" dirty="0"/>
              <a:t>During the NC’s Eighth Nairobi meeting of 3 July 2009  linguistic changes were introduced, the phrase “ Nile river basin from Articles 4 (1) and 5 ( 1) was deleted, and Article 35 was completed by including specific dates and ordered renumbering the Articles consistently. </a:t>
            </a:r>
          </a:p>
          <a:p>
            <a:pPr lvl="0" algn="just"/>
            <a:r>
              <a:rPr lang="en-US" sz="2000" dirty="0"/>
              <a:t>Egypt and Sudan refused to sign the Minutes on the basis that Nile-Com </a:t>
            </a:r>
            <a:r>
              <a:rPr lang="en-US" sz="2000" dirty="0" err="1"/>
              <a:t>Kinshasha</a:t>
            </a:r>
            <a:r>
              <a:rPr lang="en-US" sz="2000" dirty="0"/>
              <a:t> meeting considered the CFA as a clean text. </a:t>
            </a:r>
          </a:p>
          <a:p>
            <a:pPr algn="just"/>
            <a:endParaRPr lang="en-US" sz="2000" dirty="0"/>
          </a:p>
        </p:txBody>
      </p:sp>
    </p:spTree>
    <p:extLst>
      <p:ext uri="{BB962C8B-B14F-4D97-AF65-F5344CB8AC3E}">
        <p14:creationId xmlns:p14="http://schemas.microsoft.com/office/powerpoint/2010/main" xmlns="" val="9748659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04088"/>
            <a:ext cx="8001000" cy="591312"/>
          </a:xfrm>
        </p:spPr>
        <p:txBody>
          <a:bodyPr>
            <a:normAutofit fontScale="90000"/>
          </a:bodyPr>
          <a:lstStyle/>
          <a:p>
            <a:r>
              <a:rPr lang="en-US" dirty="0" smtClean="0"/>
              <a:t>Development of CFA cont’d </a:t>
            </a:r>
            <a:endParaRPr lang="en-US" dirty="0"/>
          </a:p>
        </p:txBody>
      </p:sp>
      <p:sp>
        <p:nvSpPr>
          <p:cNvPr id="3" name="Content Placeholder 2"/>
          <p:cNvSpPr>
            <a:spLocks noGrp="1"/>
          </p:cNvSpPr>
          <p:nvPr>
            <p:ph idx="1"/>
          </p:nvPr>
        </p:nvSpPr>
        <p:spPr>
          <a:xfrm>
            <a:off x="457200" y="1371600"/>
            <a:ext cx="8229600" cy="4953000"/>
          </a:xfrm>
        </p:spPr>
        <p:txBody>
          <a:bodyPr>
            <a:normAutofit fontScale="92500" lnSpcReduction="20000"/>
          </a:bodyPr>
          <a:lstStyle/>
          <a:p>
            <a:pPr lvl="0" algn="just"/>
            <a:r>
              <a:rPr lang="en-US" dirty="0"/>
              <a:t>The Nile-COM Sixth Meeting in Alexandria during 27-29 July 2009  noted that the decision of the Nile-COM Extraordinary Meeting held in </a:t>
            </a:r>
            <a:r>
              <a:rPr lang="en-US" dirty="0" err="1"/>
              <a:t>Kinshasha</a:t>
            </a:r>
            <a:r>
              <a:rPr lang="en-US" dirty="0"/>
              <a:t>, DRC, on 22 May 2009, and the follow up meeting of the Negotiation Committee on 3rd July 2009, in Nairobi, Kenya, the positions taken at these meetings and communications concerning them; </a:t>
            </a:r>
            <a:endParaRPr lang="en-US" dirty="0" smtClean="0"/>
          </a:p>
          <a:p>
            <a:pPr marL="0" lvl="0" indent="0" algn="just">
              <a:buNone/>
            </a:pPr>
            <a:endParaRPr lang="en-US" dirty="0"/>
          </a:p>
          <a:p>
            <a:pPr lvl="0" algn="just"/>
            <a:r>
              <a:rPr lang="en-US" dirty="0"/>
              <a:t>decided to provide a period of Six Months  to allow for more time to enable member states move forward together and also further decided to mandate TAC/NC to recommend to Nile-COM the basis for moving forward in an inclusive manner, consider and advise on the transitional arrangements and advise on procedures for the signing. </a:t>
            </a:r>
          </a:p>
          <a:p>
            <a:endParaRPr lang="en-US" dirty="0"/>
          </a:p>
        </p:txBody>
      </p:sp>
    </p:spTree>
    <p:extLst>
      <p:ext uri="{BB962C8B-B14F-4D97-AF65-F5344CB8AC3E}">
        <p14:creationId xmlns:p14="http://schemas.microsoft.com/office/powerpoint/2010/main" xmlns="" val="7604096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56488"/>
            <a:ext cx="7848600" cy="515112"/>
          </a:xfrm>
        </p:spPr>
        <p:txBody>
          <a:bodyPr>
            <a:normAutofit fontScale="90000"/>
          </a:bodyPr>
          <a:lstStyle/>
          <a:p>
            <a:r>
              <a:rPr lang="en-US" dirty="0" smtClean="0"/>
              <a:t>Development of CFA cont’d </a:t>
            </a:r>
            <a:endParaRPr lang="en-US" dirty="0"/>
          </a:p>
        </p:txBody>
      </p:sp>
      <p:sp>
        <p:nvSpPr>
          <p:cNvPr id="3" name="Content Placeholder 2"/>
          <p:cNvSpPr>
            <a:spLocks noGrp="1"/>
          </p:cNvSpPr>
          <p:nvPr>
            <p:ph idx="1"/>
          </p:nvPr>
        </p:nvSpPr>
        <p:spPr>
          <a:xfrm>
            <a:off x="457200" y="1371600"/>
            <a:ext cx="8229600" cy="5181600"/>
          </a:xfrm>
        </p:spPr>
        <p:txBody>
          <a:bodyPr>
            <a:normAutofit/>
          </a:bodyPr>
          <a:lstStyle/>
          <a:p>
            <a:pPr lvl="0" algn="just"/>
            <a:r>
              <a:rPr lang="en-US" sz="1600" dirty="0"/>
              <a:t>During the 1st TAC/NC meeting 28-29 September 2009 held in Kampala, Burundi, DRC, Ethiopia, Kenya, Rwanda, Tanzania and Uganda were of the opinion that Alexandria Nile-Com meeting did not reverse the </a:t>
            </a:r>
            <a:r>
              <a:rPr lang="en-US" sz="1600" dirty="0" err="1"/>
              <a:t>Kinshasha</a:t>
            </a:r>
            <a:r>
              <a:rPr lang="en-US" sz="1600" dirty="0"/>
              <a:t> Nile-COM decision </a:t>
            </a:r>
          </a:p>
          <a:p>
            <a:pPr lvl="0" algn="just"/>
            <a:r>
              <a:rPr lang="en-US" sz="1600" dirty="0"/>
              <a:t>Egypt and Sudan were of the opinion that Alexandria meeting and not </a:t>
            </a:r>
            <a:r>
              <a:rPr lang="en-US" sz="1600" dirty="0" err="1"/>
              <a:t>Kinshasha</a:t>
            </a:r>
            <a:r>
              <a:rPr lang="en-US" sz="1600" dirty="0"/>
              <a:t> meeting provided the best way of moving forward together in an inclusive manner. </a:t>
            </a:r>
          </a:p>
          <a:p>
            <a:pPr lvl="0" algn="just"/>
            <a:r>
              <a:rPr lang="en-US" sz="1600" dirty="0"/>
              <a:t>7 countries recommended recruitment of a consultant to recommend detailed transitional arrangements </a:t>
            </a:r>
          </a:p>
          <a:p>
            <a:pPr lvl="0" algn="just"/>
            <a:r>
              <a:rPr lang="en-US" sz="1600" dirty="0"/>
              <a:t>But Egypt and Sudan were of the view that the intrusion of the transitional arrangements in the decisions of the TAC/NC is unacceptable.</a:t>
            </a:r>
          </a:p>
          <a:p>
            <a:pPr lvl="0" algn="just"/>
            <a:r>
              <a:rPr lang="en-US" sz="1600" dirty="0"/>
              <a:t>In the 2nd  joint TAC/NC meeting in Dar </a:t>
            </a:r>
            <a:r>
              <a:rPr lang="en-US" sz="1600" dirty="0" err="1"/>
              <a:t>es</a:t>
            </a:r>
            <a:r>
              <a:rPr lang="en-US" sz="1600" dirty="0"/>
              <a:t> salaam during 10-11 December, 2009  when considering Egypt’s proposal concerning Articles 8, 14 and 35</a:t>
            </a:r>
          </a:p>
          <a:p>
            <a:pPr lvl="0" algn="just"/>
            <a:r>
              <a:rPr lang="en-US" sz="1600" dirty="0"/>
              <a:t>the seven countries were of the opinion that no new ideas had been forthcoming from Egypt,</a:t>
            </a:r>
          </a:p>
          <a:p>
            <a:pPr lvl="0" algn="just"/>
            <a:r>
              <a:rPr lang="en-US" sz="1600" dirty="0"/>
              <a:t>the guidance given by Nile-com in </a:t>
            </a:r>
            <a:r>
              <a:rPr lang="en-US" sz="1600" dirty="0" err="1"/>
              <a:t>Kishansha</a:t>
            </a:r>
            <a:r>
              <a:rPr lang="en-US" sz="1600" dirty="0"/>
              <a:t> remains the only option </a:t>
            </a:r>
          </a:p>
          <a:p>
            <a:pPr lvl="0" algn="just"/>
            <a:r>
              <a:rPr lang="en-US" sz="1600" dirty="0"/>
              <a:t>Sudan was of the view that the benefits accrued from giving more time to further explore possibilities for moving forward in inclusive manner would, by far, outweigh the benefits accruing from the signature of the CFA by some</a:t>
            </a:r>
            <a:r>
              <a:rPr lang="en-US" sz="1600" dirty="0" smtClean="0"/>
              <a:t>;</a:t>
            </a:r>
            <a:endParaRPr lang="en-US" sz="1600" dirty="0"/>
          </a:p>
        </p:txBody>
      </p:sp>
    </p:spTree>
    <p:extLst>
      <p:ext uri="{BB962C8B-B14F-4D97-AF65-F5344CB8AC3E}">
        <p14:creationId xmlns:p14="http://schemas.microsoft.com/office/powerpoint/2010/main" xmlns="" val="16364770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56488"/>
            <a:ext cx="8229600" cy="515112"/>
          </a:xfrm>
        </p:spPr>
        <p:txBody>
          <a:bodyPr>
            <a:normAutofit fontScale="90000"/>
          </a:bodyPr>
          <a:lstStyle/>
          <a:p>
            <a:r>
              <a:rPr lang="en-US" dirty="0" smtClean="0"/>
              <a:t>Development of CFA cont’d </a:t>
            </a:r>
            <a:endParaRPr lang="en-US" dirty="0"/>
          </a:p>
        </p:txBody>
      </p:sp>
      <p:sp>
        <p:nvSpPr>
          <p:cNvPr id="3" name="Content Placeholder 2"/>
          <p:cNvSpPr>
            <a:spLocks noGrp="1"/>
          </p:cNvSpPr>
          <p:nvPr>
            <p:ph idx="1"/>
          </p:nvPr>
        </p:nvSpPr>
        <p:spPr>
          <a:xfrm>
            <a:off x="457200" y="1295400"/>
            <a:ext cx="8229600" cy="5181600"/>
          </a:xfrm>
        </p:spPr>
        <p:txBody>
          <a:bodyPr>
            <a:normAutofit fontScale="55000" lnSpcReduction="20000"/>
          </a:bodyPr>
          <a:lstStyle/>
          <a:p>
            <a:pPr lvl="0">
              <a:lnSpc>
                <a:spcPct val="170000"/>
              </a:lnSpc>
            </a:pPr>
            <a:r>
              <a:rPr lang="en-US" dirty="0"/>
              <a:t>In the 3rd joint TAC/NC meeting of April 11-12 2010, some countries gave the consultant preliminary comments despite the fact that the report was given few hours before the meeting and the French version was not ready. </a:t>
            </a:r>
          </a:p>
          <a:p>
            <a:pPr lvl="0">
              <a:lnSpc>
                <a:spcPct val="170000"/>
              </a:lnSpc>
            </a:pPr>
            <a:r>
              <a:rPr lang="en-US" dirty="0"/>
              <a:t>The Extra- Ordinary Nile-COM meeting was held in </a:t>
            </a:r>
            <a:r>
              <a:rPr lang="en-US" dirty="0" err="1"/>
              <a:t>Sharm</a:t>
            </a:r>
            <a:r>
              <a:rPr lang="en-US" dirty="0"/>
              <a:t> El Sheikh, Egypt on April 13, 2010 was significant </a:t>
            </a:r>
          </a:p>
          <a:p>
            <a:pPr lvl="0">
              <a:lnSpc>
                <a:spcPct val="170000"/>
              </a:lnSpc>
            </a:pPr>
            <a:r>
              <a:rPr lang="en-US" dirty="0"/>
              <a:t>the upper riparian countries- Ethiopia, Kenya, Tanzania, Uganda, Rwanda, Burundi and DRC- made it clear that the 1959 unilateral agreement between Egypt and Sudan is null and void and </a:t>
            </a:r>
          </a:p>
          <a:p>
            <a:pPr lvl="0">
              <a:lnSpc>
                <a:spcPct val="170000"/>
              </a:lnSpc>
            </a:pPr>
            <a:r>
              <a:rPr lang="en-US" dirty="0"/>
              <a:t>lower riparian countries- Egypt and Sudan vehemently insisted on the historical rights of the Nile water.  </a:t>
            </a:r>
          </a:p>
          <a:p>
            <a:pPr lvl="0">
              <a:lnSpc>
                <a:spcPct val="170000"/>
              </a:lnSpc>
            </a:pPr>
            <a:r>
              <a:rPr lang="en-US" dirty="0"/>
              <a:t>After a grueling mid night debate past midnight on April 14, 2010, the riparian countries admitted that they could not reach any agreement on the allocation of the Nile waters.   </a:t>
            </a:r>
          </a:p>
          <a:p>
            <a:pPr lvl="0">
              <a:lnSpc>
                <a:spcPct val="170000"/>
              </a:lnSpc>
            </a:pPr>
            <a:r>
              <a:rPr lang="en-US" dirty="0"/>
              <a:t>As a result, the seven countries reiterated their position that </a:t>
            </a:r>
            <a:r>
              <a:rPr lang="en-US" dirty="0" err="1"/>
              <a:t>Kishansha</a:t>
            </a:r>
            <a:r>
              <a:rPr lang="en-US" dirty="0"/>
              <a:t> remains the basis for moving forward together in an inclusive manner and decided to move on to the next stage of signing the CFA beginning May 14, 2010 and  the CFA was to remain open for signature for not more than one year.  </a:t>
            </a:r>
          </a:p>
          <a:p>
            <a:pPr>
              <a:lnSpc>
                <a:spcPct val="170000"/>
              </a:lnSpc>
            </a:pPr>
            <a:endParaRPr lang="en-US" dirty="0"/>
          </a:p>
        </p:txBody>
      </p:sp>
    </p:spTree>
    <p:extLst>
      <p:ext uri="{BB962C8B-B14F-4D97-AF65-F5344CB8AC3E}">
        <p14:creationId xmlns:p14="http://schemas.microsoft.com/office/powerpoint/2010/main" xmlns="" val="25106663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533400"/>
          </a:xfrm>
        </p:spPr>
        <p:txBody>
          <a:bodyPr>
            <a:normAutofit fontScale="90000"/>
          </a:bodyPr>
          <a:lstStyle/>
          <a:p>
            <a:r>
              <a:rPr lang="en-US" dirty="0"/>
              <a:t>Signing of CFA:</a:t>
            </a:r>
          </a:p>
        </p:txBody>
      </p:sp>
      <p:sp>
        <p:nvSpPr>
          <p:cNvPr id="3" name="Content Placeholder 2"/>
          <p:cNvSpPr>
            <a:spLocks noGrp="1"/>
          </p:cNvSpPr>
          <p:nvPr>
            <p:ph idx="1"/>
          </p:nvPr>
        </p:nvSpPr>
        <p:spPr>
          <a:xfrm>
            <a:off x="457200" y="1524000"/>
            <a:ext cx="8229600" cy="4800600"/>
          </a:xfrm>
        </p:spPr>
        <p:txBody>
          <a:bodyPr>
            <a:normAutofit fontScale="92500"/>
          </a:bodyPr>
          <a:lstStyle/>
          <a:p>
            <a:pPr lvl="0" algn="just">
              <a:lnSpc>
                <a:spcPct val="150000"/>
              </a:lnSpc>
            </a:pPr>
            <a:r>
              <a:rPr lang="en-US" dirty="0" smtClean="0"/>
              <a:t>Ethiopia</a:t>
            </a:r>
            <a:r>
              <a:rPr lang="en-US" dirty="0"/>
              <a:t>, Rwanda, Tanzania and Uganda signed the CFA on the very day it was opened for signature on the May 14, 2010. </a:t>
            </a:r>
          </a:p>
          <a:p>
            <a:pPr lvl="0" algn="just">
              <a:lnSpc>
                <a:spcPct val="150000"/>
              </a:lnSpc>
            </a:pPr>
            <a:r>
              <a:rPr lang="en-US" dirty="0" smtClean="0"/>
              <a:t>Kenya </a:t>
            </a:r>
            <a:r>
              <a:rPr lang="en-US" dirty="0"/>
              <a:t>signed  on May 19, 2010  </a:t>
            </a:r>
          </a:p>
          <a:p>
            <a:pPr lvl="0" algn="just">
              <a:lnSpc>
                <a:spcPct val="150000"/>
              </a:lnSpc>
            </a:pPr>
            <a:r>
              <a:rPr lang="en-US" dirty="0"/>
              <a:t>Burundi signed on the February, 2011.   </a:t>
            </a:r>
          </a:p>
          <a:p>
            <a:pPr lvl="0" algn="just">
              <a:lnSpc>
                <a:spcPct val="150000"/>
              </a:lnSpc>
            </a:pPr>
            <a:r>
              <a:rPr lang="en-US" dirty="0"/>
              <a:t>Six Riparian States that have so far signed the CFA to six and if they ratify it will be enforceable.</a:t>
            </a:r>
          </a:p>
          <a:p>
            <a:pPr lvl="0" algn="just">
              <a:lnSpc>
                <a:spcPct val="150000"/>
              </a:lnSpc>
            </a:pPr>
            <a:r>
              <a:rPr lang="en-US" dirty="0"/>
              <a:t>DRC, Egypt and Sudan have not signed</a:t>
            </a:r>
          </a:p>
          <a:p>
            <a:pPr marL="0" indent="0">
              <a:buNone/>
            </a:pPr>
            <a:endParaRPr lang="en-US" dirty="0"/>
          </a:p>
        </p:txBody>
      </p:sp>
    </p:spTree>
    <p:extLst>
      <p:ext uri="{BB962C8B-B14F-4D97-AF65-F5344CB8AC3E}">
        <p14:creationId xmlns:p14="http://schemas.microsoft.com/office/powerpoint/2010/main" xmlns="" val="42317595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551688"/>
            <a:ext cx="7239000" cy="667512"/>
          </a:xfrm>
        </p:spPr>
        <p:txBody>
          <a:bodyPr>
            <a:normAutofit fontScale="90000"/>
          </a:bodyPr>
          <a:lstStyle/>
          <a:p>
            <a:r>
              <a:rPr lang="en-US" dirty="0" smtClean="0"/>
              <a:t>4 countries signs the CFA</a:t>
            </a:r>
            <a:endParaRPr lang="en-US"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tretch>
            <a:fillRect/>
          </a:stretch>
        </p:blipFill>
        <p:spPr bwMode="auto">
          <a:xfrm>
            <a:off x="1295400" y="1371600"/>
            <a:ext cx="6629400" cy="50184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242656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r>
              <a:rPr lang="en-US" dirty="0" smtClean="0"/>
              <a:t>Kenya signs</a:t>
            </a:r>
            <a:endParaRPr lang="en-US" dirty="0"/>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1600200"/>
            <a:ext cx="8229600" cy="41477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3635448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807972"/>
            <a:ext cx="8229600" cy="487428"/>
          </a:xfrm>
        </p:spPr>
        <p:txBody>
          <a:bodyPr>
            <a:noAutofit/>
          </a:bodyPr>
          <a:lstStyle/>
          <a:p>
            <a:r>
              <a:rPr lang="en-US" sz="3200" b="1" dirty="0"/>
              <a:t>Significant Challenges of developing the </a:t>
            </a:r>
            <a:r>
              <a:rPr lang="en-US" sz="3200" b="1" dirty="0" smtClean="0"/>
              <a:t>CFA</a:t>
            </a:r>
            <a:endParaRPr lang="en-US" sz="3200" dirty="0"/>
          </a:p>
        </p:txBody>
      </p:sp>
      <p:sp>
        <p:nvSpPr>
          <p:cNvPr id="3" name="Content Placeholder 2"/>
          <p:cNvSpPr>
            <a:spLocks noGrp="1"/>
          </p:cNvSpPr>
          <p:nvPr>
            <p:ph idx="1"/>
          </p:nvPr>
        </p:nvSpPr>
        <p:spPr>
          <a:xfrm>
            <a:off x="457200" y="1447800"/>
            <a:ext cx="8229600" cy="4876800"/>
          </a:xfrm>
        </p:spPr>
        <p:txBody>
          <a:bodyPr/>
          <a:lstStyle/>
          <a:p>
            <a:pPr lvl="0" algn="just">
              <a:lnSpc>
                <a:spcPct val="150000"/>
              </a:lnSpc>
            </a:pPr>
            <a:r>
              <a:rPr lang="en-US" dirty="0"/>
              <a:t>Political situation:  the creation </a:t>
            </a:r>
            <a:r>
              <a:rPr lang="en-US" dirty="0" smtClean="0"/>
              <a:t>of the new </a:t>
            </a:r>
            <a:r>
              <a:rPr lang="en-US" dirty="0"/>
              <a:t>state of South Sudan and transitional government in Egypt;</a:t>
            </a:r>
          </a:p>
          <a:p>
            <a:pPr lvl="0" algn="just">
              <a:lnSpc>
                <a:spcPct val="150000"/>
              </a:lnSpc>
            </a:pPr>
            <a:r>
              <a:rPr lang="en-US" dirty="0"/>
              <a:t>No country has ratified the CFA; </a:t>
            </a:r>
          </a:p>
          <a:p>
            <a:pPr lvl="0" algn="just">
              <a:lnSpc>
                <a:spcPct val="150000"/>
              </a:lnSpc>
            </a:pPr>
            <a:r>
              <a:rPr lang="en-US" dirty="0"/>
              <a:t>Egypt and Sudan have refused to sign while the position of DRC is not clear;</a:t>
            </a:r>
          </a:p>
          <a:p>
            <a:pPr algn="just">
              <a:lnSpc>
                <a:spcPct val="150000"/>
              </a:lnSpc>
            </a:pPr>
            <a:r>
              <a:rPr lang="en-US" dirty="0"/>
              <a:t>Trust Fund for NBI ends 2013, it not clear what happens thereafter.</a:t>
            </a:r>
          </a:p>
        </p:txBody>
      </p:sp>
    </p:spTree>
    <p:extLst>
      <p:ext uri="{BB962C8B-B14F-4D97-AF65-F5344CB8AC3E}">
        <p14:creationId xmlns:p14="http://schemas.microsoft.com/office/powerpoint/2010/main" xmlns="" val="24917919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685800"/>
            <a:ext cx="8229600" cy="861252"/>
          </a:xfrm>
        </p:spPr>
        <p:txBody>
          <a:bodyPr>
            <a:noAutofit/>
          </a:bodyPr>
          <a:lstStyle/>
          <a:p>
            <a:r>
              <a:rPr lang="en-US" sz="3200" b="1" dirty="0" smtClean="0"/>
              <a:t>Lessons from other river basis: </a:t>
            </a:r>
            <a:br>
              <a:rPr lang="en-US" sz="3200" b="1" dirty="0" smtClean="0"/>
            </a:br>
            <a:r>
              <a:rPr lang="en-US" sz="3200" b="1" dirty="0" smtClean="0"/>
              <a:t>Mekong and Zambezi</a:t>
            </a:r>
            <a:endParaRPr lang="en-US" sz="3200" dirty="0"/>
          </a:p>
        </p:txBody>
      </p:sp>
      <p:sp>
        <p:nvSpPr>
          <p:cNvPr id="3" name="Content Placeholder 2"/>
          <p:cNvSpPr>
            <a:spLocks noGrp="1"/>
          </p:cNvSpPr>
          <p:nvPr>
            <p:ph idx="1"/>
          </p:nvPr>
        </p:nvSpPr>
        <p:spPr>
          <a:xfrm>
            <a:off x="533400" y="1524000"/>
            <a:ext cx="8229600" cy="5029200"/>
          </a:xfrm>
        </p:spPr>
        <p:txBody>
          <a:bodyPr>
            <a:noAutofit/>
          </a:bodyPr>
          <a:lstStyle/>
          <a:p>
            <a:pPr marL="0" indent="0" algn="just">
              <a:lnSpc>
                <a:spcPct val="170000"/>
              </a:lnSpc>
              <a:buNone/>
            </a:pPr>
            <a:r>
              <a:rPr lang="en-US" sz="1300" b="1" dirty="0" smtClean="0"/>
              <a:t>Lessons </a:t>
            </a:r>
            <a:r>
              <a:rPr lang="en-US" sz="1300" b="1" dirty="0"/>
              <a:t>from the Mekong: </a:t>
            </a:r>
          </a:p>
          <a:p>
            <a:pPr lvl="0" algn="just">
              <a:lnSpc>
                <a:spcPct val="170000"/>
              </a:lnSpc>
            </a:pPr>
            <a:r>
              <a:rPr lang="en-US" sz="1300" dirty="0"/>
              <a:t>The Mekong Agreement was signed after a relatively short period of negotiating because of benefiting from a shared data, longtime relationship and familiarity of the key players with provisions of relevant international jurisprudence. </a:t>
            </a:r>
          </a:p>
          <a:p>
            <a:pPr lvl="0" algn="just">
              <a:lnSpc>
                <a:spcPct val="170000"/>
              </a:lnSpc>
            </a:pPr>
            <a:r>
              <a:rPr lang="en-US" sz="1300" dirty="0"/>
              <a:t> Even if not all riparian countries have signed the agreement, it may be useful to go </a:t>
            </a:r>
            <a:r>
              <a:rPr lang="en-US" sz="1300" dirty="0" smtClean="0"/>
              <a:t>ahead and </a:t>
            </a:r>
            <a:r>
              <a:rPr lang="en-US" sz="1300" dirty="0"/>
              <a:t>implement the Agreement. China and Myanmar are not parties to the Mekong River but the Mekong agreement is: </a:t>
            </a:r>
          </a:p>
          <a:p>
            <a:pPr lvl="0" algn="just">
              <a:lnSpc>
                <a:spcPct val="170000"/>
              </a:lnSpc>
            </a:pPr>
            <a:r>
              <a:rPr lang="en-US" sz="1300" dirty="0"/>
              <a:t>useful tool it is a single basin that is far likely to be more respected than general principles of international law alone. </a:t>
            </a:r>
          </a:p>
          <a:p>
            <a:pPr lvl="0" algn="just">
              <a:lnSpc>
                <a:spcPct val="170000"/>
              </a:lnSpc>
            </a:pPr>
            <a:r>
              <a:rPr lang="en-US" sz="1300" dirty="0"/>
              <a:t> </a:t>
            </a:r>
            <a:r>
              <a:rPr lang="en-US" sz="1300" dirty="0" smtClean="0"/>
              <a:t>meaningful </a:t>
            </a:r>
            <a:r>
              <a:rPr lang="en-US" sz="1300" dirty="0"/>
              <a:t>cooperation has been developed with the two countries under the framework of the Agreement. Since 1996, this cooperation of the lower Mekong states has led to greater involvement of China and Myanmar as Dialogue Partners</a:t>
            </a:r>
          </a:p>
          <a:p>
            <a:pPr lvl="0" algn="just">
              <a:lnSpc>
                <a:spcPct val="170000"/>
              </a:lnSpc>
            </a:pPr>
            <a:r>
              <a:rPr lang="en-US" sz="1300" dirty="0"/>
              <a:t>From the institutional point of view, the Mekong Agreement has provided an opportunity for the management of water utilization programs like dam construction and irrigation; joint development, ecological protection and a dynamic process of water allocation.</a:t>
            </a:r>
          </a:p>
          <a:p>
            <a:pPr algn="just">
              <a:lnSpc>
                <a:spcPct val="170000"/>
              </a:lnSpc>
            </a:pPr>
            <a:endParaRPr lang="en-US" sz="1300" dirty="0"/>
          </a:p>
        </p:txBody>
      </p:sp>
    </p:spTree>
    <p:extLst>
      <p:ext uri="{BB962C8B-B14F-4D97-AF65-F5344CB8AC3E}">
        <p14:creationId xmlns:p14="http://schemas.microsoft.com/office/powerpoint/2010/main" xmlns="" val="63585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80288"/>
            <a:ext cx="8229600" cy="515112"/>
          </a:xfrm>
        </p:spPr>
        <p:txBody>
          <a:bodyPr>
            <a:normAutofit fontScale="90000"/>
          </a:bodyPr>
          <a:lstStyle/>
          <a:p>
            <a:r>
              <a:rPr lang="en-US" dirty="0" smtClean="0"/>
              <a:t>Lessons from Mekong and Zambezi</a:t>
            </a:r>
            <a:endParaRPr lang="en-US" dirty="0"/>
          </a:p>
        </p:txBody>
      </p:sp>
      <p:sp>
        <p:nvSpPr>
          <p:cNvPr id="3" name="Content Placeholder 2"/>
          <p:cNvSpPr>
            <a:spLocks noGrp="1"/>
          </p:cNvSpPr>
          <p:nvPr>
            <p:ph idx="1"/>
          </p:nvPr>
        </p:nvSpPr>
        <p:spPr>
          <a:xfrm>
            <a:off x="457200" y="1295400"/>
            <a:ext cx="8229600" cy="5029200"/>
          </a:xfrm>
        </p:spPr>
        <p:txBody>
          <a:bodyPr>
            <a:normAutofit lnSpcReduction="10000"/>
          </a:bodyPr>
          <a:lstStyle/>
          <a:p>
            <a:pPr algn="just"/>
            <a:r>
              <a:rPr lang="en-US" dirty="0" smtClean="0"/>
              <a:t>From the institutional point of view, the Mekong Agreement has provided an opportunity for the management of water utilization programs like dam construction and irrigation; joint development, ecological protection and a dynamic process of water allocation.</a:t>
            </a:r>
          </a:p>
          <a:p>
            <a:pPr marL="0" indent="0" algn="just">
              <a:buNone/>
            </a:pPr>
            <a:r>
              <a:rPr lang="en-US" b="1" dirty="0" smtClean="0"/>
              <a:t>Lessons </a:t>
            </a:r>
            <a:r>
              <a:rPr lang="en-US" b="1" dirty="0"/>
              <a:t>from the Zambezi River</a:t>
            </a:r>
            <a:endParaRPr lang="en-US" dirty="0"/>
          </a:p>
          <a:p>
            <a:pPr lvl="0" algn="just"/>
            <a:r>
              <a:rPr lang="en-US" dirty="0" smtClean="0"/>
              <a:t>Use of regional </a:t>
            </a:r>
            <a:r>
              <a:rPr lang="en-US" dirty="0" err="1" smtClean="0"/>
              <a:t>organisation</a:t>
            </a:r>
            <a:r>
              <a:rPr lang="en-US" dirty="0" smtClean="0"/>
              <a:t>: </a:t>
            </a:r>
            <a:r>
              <a:rPr lang="en-US" dirty="0"/>
              <a:t>Southern African Development Community provided a political climate for developing the agreement.</a:t>
            </a:r>
          </a:p>
          <a:p>
            <a:pPr algn="just"/>
            <a:r>
              <a:rPr lang="en-US" dirty="0"/>
              <a:t>The Zambezi Watercourse Commission (ZAMCOM) Interim Secretariat </a:t>
            </a:r>
            <a:r>
              <a:rPr lang="en-US" dirty="0" smtClean="0"/>
              <a:t> has been established though Zambia has not signed the treaty.</a:t>
            </a:r>
            <a:endParaRPr lang="en-US" dirty="0"/>
          </a:p>
          <a:p>
            <a:endParaRPr lang="en-US" dirty="0"/>
          </a:p>
        </p:txBody>
      </p:sp>
    </p:spTree>
    <p:extLst>
      <p:ext uri="{BB962C8B-B14F-4D97-AF65-F5344CB8AC3E}">
        <p14:creationId xmlns:p14="http://schemas.microsoft.com/office/powerpoint/2010/main" xmlns="" val="292524598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fontScale="90000"/>
          </a:bodyPr>
          <a:lstStyle/>
          <a:p>
            <a:r>
              <a:rPr lang="en-US" dirty="0" smtClean="0"/>
              <a:t>Conclusions and Recommendations</a:t>
            </a:r>
            <a:endParaRPr lang="en-US" dirty="0"/>
          </a:p>
        </p:txBody>
      </p:sp>
      <p:sp>
        <p:nvSpPr>
          <p:cNvPr id="3" name="Content Placeholder 2"/>
          <p:cNvSpPr>
            <a:spLocks noGrp="1"/>
          </p:cNvSpPr>
          <p:nvPr>
            <p:ph idx="1"/>
          </p:nvPr>
        </p:nvSpPr>
        <p:spPr>
          <a:xfrm>
            <a:off x="457200" y="1524000"/>
            <a:ext cx="8229600" cy="4800600"/>
          </a:xfrm>
        </p:spPr>
        <p:txBody>
          <a:bodyPr>
            <a:normAutofit/>
          </a:bodyPr>
          <a:lstStyle/>
          <a:p>
            <a:pPr marL="0" lvl="0" indent="0">
              <a:lnSpc>
                <a:spcPct val="150000"/>
              </a:lnSpc>
              <a:buNone/>
            </a:pPr>
            <a:r>
              <a:rPr lang="en-US" dirty="0" smtClean="0"/>
              <a:t>Conclusions:</a:t>
            </a:r>
          </a:p>
          <a:p>
            <a:pPr lvl="0">
              <a:lnSpc>
                <a:spcPct val="150000"/>
              </a:lnSpc>
            </a:pPr>
            <a:r>
              <a:rPr lang="en-US" dirty="0" smtClean="0"/>
              <a:t>The </a:t>
            </a:r>
            <a:r>
              <a:rPr lang="en-US" dirty="0"/>
              <a:t>Nile River basin presents a practical example of some of the challenges of developing a comprehensive transboundary water management; </a:t>
            </a:r>
          </a:p>
          <a:p>
            <a:pPr lvl="0">
              <a:lnSpc>
                <a:spcPct val="150000"/>
              </a:lnSpc>
            </a:pPr>
            <a:r>
              <a:rPr lang="en-US" dirty="0"/>
              <a:t>Achieving a basin-wide agreement governing the Nile River is complicated by the competing needs of upstream and downstream users and colonial treaties;</a:t>
            </a:r>
          </a:p>
          <a:p>
            <a:pPr>
              <a:lnSpc>
                <a:spcPct val="150000"/>
              </a:lnSpc>
            </a:pPr>
            <a:endParaRPr lang="en-US" dirty="0"/>
          </a:p>
        </p:txBody>
      </p:sp>
    </p:spTree>
    <p:extLst>
      <p:ext uri="{BB962C8B-B14F-4D97-AF65-F5344CB8AC3E}">
        <p14:creationId xmlns:p14="http://schemas.microsoft.com/office/powerpoint/2010/main" xmlns="" val="12748722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56488"/>
            <a:ext cx="7924800" cy="667512"/>
          </a:xfrm>
        </p:spPr>
        <p:txBody>
          <a:bodyPr>
            <a:normAutofit fontScale="90000"/>
          </a:bodyPr>
          <a:lstStyle/>
          <a:p>
            <a:r>
              <a:rPr lang="en-US" dirty="0" smtClean="0"/>
              <a:t>Recommendations</a:t>
            </a:r>
            <a:endParaRPr lang="en-US" dirty="0"/>
          </a:p>
        </p:txBody>
      </p:sp>
      <p:sp>
        <p:nvSpPr>
          <p:cNvPr id="3" name="Content Placeholder 2"/>
          <p:cNvSpPr>
            <a:spLocks noGrp="1"/>
          </p:cNvSpPr>
          <p:nvPr>
            <p:ph idx="1"/>
          </p:nvPr>
        </p:nvSpPr>
        <p:spPr>
          <a:xfrm>
            <a:off x="457200" y="1600200"/>
            <a:ext cx="8229600" cy="4724400"/>
          </a:xfrm>
        </p:spPr>
        <p:txBody>
          <a:bodyPr>
            <a:normAutofit fontScale="92500" lnSpcReduction="20000"/>
          </a:bodyPr>
          <a:lstStyle/>
          <a:p>
            <a:pPr lvl="0" algn="just">
              <a:lnSpc>
                <a:spcPct val="150000"/>
              </a:lnSpc>
            </a:pPr>
            <a:r>
              <a:rPr lang="en-US" dirty="0"/>
              <a:t>The six countries that have signed </a:t>
            </a:r>
            <a:r>
              <a:rPr lang="en-US" dirty="0" smtClean="0"/>
              <a:t>should go ahead and </a:t>
            </a:r>
            <a:r>
              <a:rPr lang="en-US" dirty="0"/>
              <a:t>ratify the CFA and so that it is effective and start engaging the others that have not signed;</a:t>
            </a:r>
          </a:p>
          <a:p>
            <a:pPr lvl="0" algn="just">
              <a:lnSpc>
                <a:spcPct val="150000"/>
              </a:lnSpc>
            </a:pPr>
            <a:r>
              <a:rPr lang="en-US" dirty="0"/>
              <a:t>Raise awareness about the benefits of CFA using data and technical experts;</a:t>
            </a:r>
          </a:p>
          <a:p>
            <a:pPr lvl="0" algn="just">
              <a:lnSpc>
                <a:spcPct val="150000"/>
              </a:lnSpc>
            </a:pPr>
            <a:r>
              <a:rPr lang="en-US" dirty="0"/>
              <a:t>NBI countries need to sign and ratify the UN Water convention so that it acts as a basis for negotiating. </a:t>
            </a:r>
          </a:p>
          <a:p>
            <a:pPr lvl="0" algn="just">
              <a:lnSpc>
                <a:spcPct val="150000"/>
              </a:lnSpc>
            </a:pPr>
            <a:r>
              <a:rPr lang="en-US" dirty="0"/>
              <a:t>Continuous use of third parties in the negotiations. For example use of  independent and neutral   parties;</a:t>
            </a:r>
          </a:p>
          <a:p>
            <a:pPr algn="just">
              <a:lnSpc>
                <a:spcPct val="150000"/>
              </a:lnSpc>
            </a:pPr>
            <a:endParaRPr lang="en-US" dirty="0"/>
          </a:p>
        </p:txBody>
      </p:sp>
    </p:spTree>
    <p:extLst>
      <p:ext uri="{BB962C8B-B14F-4D97-AF65-F5344CB8AC3E}">
        <p14:creationId xmlns:p14="http://schemas.microsoft.com/office/powerpoint/2010/main" xmlns="" val="15934085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328</TotalTime>
  <Words>4634</Words>
  <Application>Microsoft Office PowerPoint</Application>
  <PresentationFormat>On-screen Show (4:3)</PresentationFormat>
  <Paragraphs>246</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Flow</vt:lpstr>
      <vt:lpstr>The Complexities of developing a Transboundary Water Resources Management Agreement: The Experiences from the Nile Basin</vt:lpstr>
      <vt:lpstr>Structure of the Presentation </vt:lpstr>
      <vt:lpstr>Introduction</vt:lpstr>
      <vt:lpstr>The Nile Basin</vt:lpstr>
      <vt:lpstr>The Nile Cont’d</vt:lpstr>
      <vt:lpstr>Map showing the Nile </vt:lpstr>
      <vt:lpstr>The Hydro Politics of the Nile</vt:lpstr>
      <vt:lpstr>The Development of the Nile Agreements 1891-1959</vt:lpstr>
      <vt:lpstr>Nile Agreements Cont’d </vt:lpstr>
      <vt:lpstr>Nile Agreements Cont’d </vt:lpstr>
      <vt:lpstr>Nile Agreements cont’d </vt:lpstr>
      <vt:lpstr>Nile Agreement s cont’d </vt:lpstr>
      <vt:lpstr>Nile Agreements Cont’d </vt:lpstr>
      <vt:lpstr>Limited cooperation among Nile Basin countries 1967-1993</vt:lpstr>
      <vt:lpstr>Limited Cooperation </vt:lpstr>
      <vt:lpstr>Limited Cooperation Cont’d</vt:lpstr>
      <vt:lpstr>Limited Cooperation cont’d </vt:lpstr>
      <vt:lpstr>Limited Cooperation cont’d</vt:lpstr>
      <vt:lpstr>Development of the Cooperative Framework ( CFA) and the Nile Basin Initiative  NBI) 1995-2011</vt:lpstr>
      <vt:lpstr>Development of CFA</vt:lpstr>
      <vt:lpstr>Development of CFA</vt:lpstr>
      <vt:lpstr>Development of CFA</vt:lpstr>
      <vt:lpstr>Establishment of NBI</vt:lpstr>
      <vt:lpstr>Development of CFA</vt:lpstr>
      <vt:lpstr>Development of CFA cont’d</vt:lpstr>
      <vt:lpstr>Development of CFA cont’d</vt:lpstr>
      <vt:lpstr>Development of CFA cont’d</vt:lpstr>
      <vt:lpstr>Development of CFA cont’d</vt:lpstr>
      <vt:lpstr>Development of CFA cont’d </vt:lpstr>
      <vt:lpstr>Development of CFA cont’d </vt:lpstr>
      <vt:lpstr>Development of CFA cont’d </vt:lpstr>
      <vt:lpstr>Signing of CFA:</vt:lpstr>
      <vt:lpstr>4 countries signs the CFA</vt:lpstr>
      <vt:lpstr>Kenya signs</vt:lpstr>
      <vt:lpstr>Significant Challenges of developing the CFA</vt:lpstr>
      <vt:lpstr>Lessons from other river basis:  Mekong and Zambezi</vt:lpstr>
      <vt:lpstr>Lessons from Mekong and Zambezi</vt:lpstr>
      <vt:lpstr>Conclusions and Recommendations</vt:lpstr>
      <vt:lpstr>Recommendations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Complexities of developing a Transboundary Water Resources Management Agreement: The Experiences from the Nile Basin</dc:title>
  <dc:creator>kasimbazi</dc:creator>
  <cp:lastModifiedBy>Glaudin</cp:lastModifiedBy>
  <cp:revision>60</cp:revision>
  <dcterms:created xsi:type="dcterms:W3CDTF">2011-06-17T11:33:46Z</dcterms:created>
  <dcterms:modified xsi:type="dcterms:W3CDTF">2011-07-03T14:19:36Z</dcterms:modified>
</cp:coreProperties>
</file>