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2"/>
  </p:handoutMasterIdLst>
  <p:sldIdLst>
    <p:sldId id="275" r:id="rId2"/>
    <p:sldId id="276" r:id="rId3"/>
    <p:sldId id="277" r:id="rId4"/>
    <p:sldId id="267" r:id="rId5"/>
    <p:sldId id="268" r:id="rId6"/>
    <p:sldId id="269" r:id="rId7"/>
    <p:sldId id="270" r:id="rId8"/>
    <p:sldId id="271" r:id="rId9"/>
    <p:sldId id="272" r:id="rId10"/>
    <p:sldId id="273" r:id="rId11"/>
    <p:sldId id="274" r:id="rId12"/>
    <p:sldId id="265" r:id="rId13"/>
    <p:sldId id="258" r:id="rId14"/>
    <p:sldId id="257" r:id="rId15"/>
    <p:sldId id="259" r:id="rId16"/>
    <p:sldId id="260" r:id="rId17"/>
    <p:sldId id="261" r:id="rId18"/>
    <p:sldId id="262" r:id="rId19"/>
    <p:sldId id="263" r:id="rId20"/>
    <p:sldId id="264" r:id="rId2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4" d="100"/>
          <a:sy n="104" d="100"/>
        </p:scale>
        <p:origin x="-72" y="-8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3" d="100"/>
          <a:sy n="53" d="100"/>
        </p:scale>
        <p:origin x="-1824"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cs typeface="+mn-cs"/>
              </a:defRPr>
            </a:lvl1pPr>
          </a:lstStyle>
          <a:p>
            <a:pPr>
              <a:defRPr/>
            </a:pPr>
            <a:endParaRPr lang="en-CA"/>
          </a:p>
        </p:txBody>
      </p:sp>
      <p:sp>
        <p:nvSpPr>
          <p:cNvPr id="36867"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fld id="{E8696DA8-3C6A-49D6-8623-ABD4FAADF32F}" type="datetimeFigureOut">
              <a:rPr lang="en-CA"/>
              <a:pPr>
                <a:defRPr/>
              </a:pPr>
              <a:t>07/12/2010</a:t>
            </a:fld>
            <a:endParaRPr lang="en-CA"/>
          </a:p>
        </p:txBody>
      </p:sp>
      <p:sp>
        <p:nvSpPr>
          <p:cNvPr id="36868"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cs typeface="+mn-cs"/>
              </a:defRPr>
            </a:lvl1pPr>
          </a:lstStyle>
          <a:p>
            <a:pPr>
              <a:defRPr/>
            </a:pPr>
            <a:endParaRPr lang="en-CA"/>
          </a:p>
        </p:txBody>
      </p:sp>
      <p:sp>
        <p:nvSpPr>
          <p:cNvPr id="36869"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fld id="{37328E78-A4F7-43B8-BE92-EF334138D5F6}" type="slidenum">
              <a:rPr lang="en-CA"/>
              <a:pPr>
                <a:defRPr/>
              </a:pPr>
              <a:t>‹#›</a:t>
            </a:fld>
            <a:endParaRPr lang="en-CA"/>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lvl1pPr>
              <a:defRPr/>
            </a:lvl1pPr>
          </a:lstStyle>
          <a:p>
            <a:pPr>
              <a:defRPr/>
            </a:pPr>
            <a:r>
              <a:rPr lang="en-US"/>
              <a:t>IUCN Academy of Environmental Law, Sept, 2010</a:t>
            </a:r>
            <a:endParaRPr lang="en-CA"/>
          </a:p>
        </p:txBody>
      </p:sp>
      <p:sp>
        <p:nvSpPr>
          <p:cNvPr id="5" name="Footer Placeholder 4"/>
          <p:cNvSpPr>
            <a:spLocks noGrp="1"/>
          </p:cNvSpPr>
          <p:nvPr>
            <p:ph type="ftr" sz="quarter" idx="11"/>
          </p:nvPr>
        </p:nvSpPr>
        <p:spPr/>
        <p:txBody>
          <a:bodyPr/>
          <a:lstStyle>
            <a:lvl1pPr>
              <a:lnSpc>
                <a:spcPct val="100000"/>
              </a:lnSpc>
              <a:spcBef>
                <a:spcPct val="0"/>
              </a:spcBef>
              <a:buFontTx/>
              <a:buNone/>
              <a:defRPr/>
            </a:lvl1pPr>
          </a:lstStyle>
          <a:p>
            <a:pPr>
              <a:defRPr/>
            </a:pPr>
            <a:r>
              <a:rPr lang="en-US"/>
              <a:t>Benidickson &amp;  McLeod-Kilmurray, U of Ottawa</a:t>
            </a:r>
          </a:p>
          <a:p>
            <a:pPr>
              <a:defRPr/>
            </a:pPr>
            <a:endParaRPr lang="en-CA"/>
          </a:p>
        </p:txBody>
      </p:sp>
      <p:sp>
        <p:nvSpPr>
          <p:cNvPr id="6" name="Slide Number Placeholder 5"/>
          <p:cNvSpPr>
            <a:spLocks noGrp="1"/>
          </p:cNvSpPr>
          <p:nvPr>
            <p:ph type="sldNum" sz="quarter" idx="12"/>
          </p:nvPr>
        </p:nvSpPr>
        <p:spPr/>
        <p:txBody>
          <a:bodyPr/>
          <a:lstStyle>
            <a:lvl1pPr>
              <a:defRPr/>
            </a:lvl1pPr>
          </a:lstStyle>
          <a:p>
            <a:pPr>
              <a:defRPr/>
            </a:pPr>
            <a:fld id="{F58F29A6-6F85-487C-B4F9-402390D8C284}" type="slidenum">
              <a:rPr lang="en-CA"/>
              <a:pPr>
                <a:defRPr/>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pPr>
              <a:defRPr/>
            </a:pPr>
            <a:r>
              <a:rPr lang="en-US"/>
              <a:t>IUCN Academy of Environmental Law, Sept, 2010</a:t>
            </a:r>
            <a:endParaRPr lang="en-CA"/>
          </a:p>
        </p:txBody>
      </p:sp>
      <p:sp>
        <p:nvSpPr>
          <p:cNvPr id="5" name="Footer Placeholder 4"/>
          <p:cNvSpPr>
            <a:spLocks noGrp="1"/>
          </p:cNvSpPr>
          <p:nvPr>
            <p:ph type="ftr" sz="quarter" idx="11"/>
          </p:nvPr>
        </p:nvSpPr>
        <p:spPr/>
        <p:txBody>
          <a:bodyPr/>
          <a:lstStyle>
            <a:lvl1pPr>
              <a:lnSpc>
                <a:spcPct val="100000"/>
              </a:lnSpc>
              <a:spcBef>
                <a:spcPct val="0"/>
              </a:spcBef>
              <a:buFontTx/>
              <a:buNone/>
              <a:defRPr/>
            </a:lvl1pPr>
          </a:lstStyle>
          <a:p>
            <a:pPr>
              <a:defRPr/>
            </a:pPr>
            <a:r>
              <a:rPr lang="en-US"/>
              <a:t>Benidickson &amp;  McLeod-Kilmurray, U of Ottawa</a:t>
            </a:r>
          </a:p>
          <a:p>
            <a:pPr>
              <a:defRPr/>
            </a:pPr>
            <a:endParaRPr lang="en-CA"/>
          </a:p>
        </p:txBody>
      </p:sp>
      <p:sp>
        <p:nvSpPr>
          <p:cNvPr id="6" name="Slide Number Placeholder 5"/>
          <p:cNvSpPr>
            <a:spLocks noGrp="1"/>
          </p:cNvSpPr>
          <p:nvPr>
            <p:ph type="sldNum" sz="quarter" idx="12"/>
          </p:nvPr>
        </p:nvSpPr>
        <p:spPr/>
        <p:txBody>
          <a:bodyPr/>
          <a:lstStyle>
            <a:lvl1pPr>
              <a:defRPr/>
            </a:lvl1pPr>
          </a:lstStyle>
          <a:p>
            <a:pPr>
              <a:defRPr/>
            </a:pPr>
            <a:fld id="{496E7A65-1425-417A-A4C1-A84451EF28E0}" type="slidenum">
              <a:rPr lang="en-CA"/>
              <a:pPr>
                <a:defRPr/>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r>
              <a:rPr lang="en-US"/>
              <a:t>IUCN Academy of Environmental Law, Sept, 2010</a:t>
            </a:r>
            <a:endParaRPr lang="en-CA"/>
          </a:p>
        </p:txBody>
      </p:sp>
      <p:sp>
        <p:nvSpPr>
          <p:cNvPr id="5" name="Footer Placeholder 4"/>
          <p:cNvSpPr>
            <a:spLocks noGrp="1"/>
          </p:cNvSpPr>
          <p:nvPr>
            <p:ph type="ftr" sz="quarter" idx="11"/>
          </p:nvPr>
        </p:nvSpPr>
        <p:spPr/>
        <p:txBody>
          <a:bodyPr/>
          <a:lstStyle>
            <a:lvl1pPr>
              <a:lnSpc>
                <a:spcPct val="100000"/>
              </a:lnSpc>
              <a:spcBef>
                <a:spcPct val="0"/>
              </a:spcBef>
              <a:buFontTx/>
              <a:buNone/>
              <a:defRPr/>
            </a:lvl1pPr>
          </a:lstStyle>
          <a:p>
            <a:pPr>
              <a:defRPr/>
            </a:pPr>
            <a:r>
              <a:rPr lang="en-US"/>
              <a:t>Benidickson &amp;  McLeod-Kilmurray, U of Ottawa</a:t>
            </a:r>
          </a:p>
          <a:p>
            <a:pPr>
              <a:defRPr/>
            </a:pPr>
            <a:endParaRPr lang="en-CA"/>
          </a:p>
        </p:txBody>
      </p:sp>
      <p:sp>
        <p:nvSpPr>
          <p:cNvPr id="6" name="Slide Number Placeholder 5"/>
          <p:cNvSpPr>
            <a:spLocks noGrp="1"/>
          </p:cNvSpPr>
          <p:nvPr>
            <p:ph type="sldNum" sz="quarter" idx="12"/>
          </p:nvPr>
        </p:nvSpPr>
        <p:spPr/>
        <p:txBody>
          <a:bodyPr/>
          <a:lstStyle>
            <a:lvl1pPr>
              <a:defRPr/>
            </a:lvl1pPr>
          </a:lstStyle>
          <a:p>
            <a:pPr>
              <a:defRPr/>
            </a:pPr>
            <a:fld id="{B704497B-250F-42E4-94D6-CB5311FC177F}" type="slidenum">
              <a:rPr lang="en-CA"/>
              <a:pPr>
                <a:defRPr/>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3"/>
          <p:cNvSpPr>
            <a:spLocks noGrp="1"/>
          </p:cNvSpPr>
          <p:nvPr>
            <p:ph type="dt" sz="half" idx="10"/>
          </p:nvPr>
        </p:nvSpPr>
        <p:spPr/>
        <p:txBody>
          <a:bodyPr/>
          <a:lstStyle>
            <a:lvl1pPr>
              <a:defRPr/>
            </a:lvl1pPr>
          </a:lstStyle>
          <a:p>
            <a:pPr>
              <a:defRPr/>
            </a:pPr>
            <a:r>
              <a:rPr lang="en-US"/>
              <a:t>IUCN Academy of Environmental Law, Sept, 2010</a:t>
            </a:r>
            <a:endParaRPr lang="en-CA"/>
          </a:p>
        </p:txBody>
      </p:sp>
      <p:sp>
        <p:nvSpPr>
          <p:cNvPr id="6" name="Footer Placeholder 4"/>
          <p:cNvSpPr>
            <a:spLocks noGrp="1"/>
          </p:cNvSpPr>
          <p:nvPr>
            <p:ph type="ftr" sz="quarter" idx="11"/>
          </p:nvPr>
        </p:nvSpPr>
        <p:spPr/>
        <p:txBody>
          <a:bodyPr/>
          <a:lstStyle>
            <a:lvl1pPr>
              <a:lnSpc>
                <a:spcPct val="100000"/>
              </a:lnSpc>
              <a:spcBef>
                <a:spcPct val="0"/>
              </a:spcBef>
              <a:buFontTx/>
              <a:buNone/>
              <a:defRPr/>
            </a:lvl1pPr>
          </a:lstStyle>
          <a:p>
            <a:pPr>
              <a:defRPr/>
            </a:pPr>
            <a:r>
              <a:rPr lang="en-US"/>
              <a:t>Benidickson &amp;  McLeod-Kilmurray, U of Ottawa</a:t>
            </a:r>
          </a:p>
          <a:p>
            <a:pPr>
              <a:defRPr/>
            </a:pPr>
            <a:endParaRPr lang="en-CA"/>
          </a:p>
        </p:txBody>
      </p:sp>
      <p:sp>
        <p:nvSpPr>
          <p:cNvPr id="7" name="Slide Number Placeholder 5"/>
          <p:cNvSpPr>
            <a:spLocks noGrp="1"/>
          </p:cNvSpPr>
          <p:nvPr>
            <p:ph type="sldNum" sz="quarter" idx="12"/>
          </p:nvPr>
        </p:nvSpPr>
        <p:spPr/>
        <p:txBody>
          <a:bodyPr/>
          <a:lstStyle>
            <a:lvl1pPr>
              <a:defRPr/>
            </a:lvl1pPr>
          </a:lstStyle>
          <a:p>
            <a:pPr>
              <a:defRPr/>
            </a:pPr>
            <a:fld id="{CCD036D4-830B-47D2-9788-3DD92F53BABF}" type="slidenum">
              <a:rPr lang="en-CA"/>
              <a:pPr>
                <a:defRPr/>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3"/>
          <p:cNvSpPr>
            <a:spLocks noGrp="1"/>
          </p:cNvSpPr>
          <p:nvPr>
            <p:ph type="dt" sz="half" idx="10"/>
          </p:nvPr>
        </p:nvSpPr>
        <p:spPr/>
        <p:txBody>
          <a:bodyPr/>
          <a:lstStyle>
            <a:lvl1pPr>
              <a:defRPr/>
            </a:lvl1pPr>
          </a:lstStyle>
          <a:p>
            <a:pPr>
              <a:defRPr/>
            </a:pPr>
            <a:r>
              <a:rPr lang="en-US"/>
              <a:t>IUCN Academy of Environmental Law, Sept, 2010</a:t>
            </a:r>
            <a:endParaRPr lang="en-CA"/>
          </a:p>
        </p:txBody>
      </p:sp>
      <p:sp>
        <p:nvSpPr>
          <p:cNvPr id="8" name="Footer Placeholder 4"/>
          <p:cNvSpPr>
            <a:spLocks noGrp="1"/>
          </p:cNvSpPr>
          <p:nvPr>
            <p:ph type="ftr" sz="quarter" idx="11"/>
          </p:nvPr>
        </p:nvSpPr>
        <p:spPr/>
        <p:txBody>
          <a:bodyPr/>
          <a:lstStyle>
            <a:lvl1pPr>
              <a:lnSpc>
                <a:spcPct val="100000"/>
              </a:lnSpc>
              <a:spcBef>
                <a:spcPct val="0"/>
              </a:spcBef>
              <a:buFontTx/>
              <a:buNone/>
              <a:defRPr/>
            </a:lvl1pPr>
          </a:lstStyle>
          <a:p>
            <a:pPr>
              <a:defRPr/>
            </a:pPr>
            <a:r>
              <a:rPr lang="en-US"/>
              <a:t>Benidickson &amp;  McLeod-Kilmurray, U of Ottawa</a:t>
            </a:r>
          </a:p>
          <a:p>
            <a:pPr>
              <a:defRPr/>
            </a:pPr>
            <a:endParaRPr lang="en-CA"/>
          </a:p>
        </p:txBody>
      </p:sp>
      <p:sp>
        <p:nvSpPr>
          <p:cNvPr id="9" name="Slide Number Placeholder 5"/>
          <p:cNvSpPr>
            <a:spLocks noGrp="1"/>
          </p:cNvSpPr>
          <p:nvPr>
            <p:ph type="sldNum" sz="quarter" idx="12"/>
          </p:nvPr>
        </p:nvSpPr>
        <p:spPr/>
        <p:txBody>
          <a:bodyPr/>
          <a:lstStyle>
            <a:lvl1pPr>
              <a:defRPr/>
            </a:lvl1pPr>
          </a:lstStyle>
          <a:p>
            <a:pPr>
              <a:defRPr/>
            </a:pPr>
            <a:fld id="{4F8BEF77-6545-430B-ADA0-33607A98F82C}" type="slidenum">
              <a:rPr lang="en-CA"/>
              <a:pPr>
                <a:defRPr/>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3"/>
          <p:cNvSpPr>
            <a:spLocks noGrp="1"/>
          </p:cNvSpPr>
          <p:nvPr>
            <p:ph type="dt" sz="half" idx="10"/>
          </p:nvPr>
        </p:nvSpPr>
        <p:spPr/>
        <p:txBody>
          <a:bodyPr/>
          <a:lstStyle>
            <a:lvl1pPr>
              <a:defRPr/>
            </a:lvl1pPr>
          </a:lstStyle>
          <a:p>
            <a:pPr>
              <a:defRPr/>
            </a:pPr>
            <a:r>
              <a:rPr lang="en-US"/>
              <a:t>IUCN Academy of Environmental Law, Sept, 2010</a:t>
            </a:r>
            <a:endParaRPr lang="en-CA"/>
          </a:p>
        </p:txBody>
      </p:sp>
      <p:sp>
        <p:nvSpPr>
          <p:cNvPr id="4" name="Footer Placeholder 4"/>
          <p:cNvSpPr>
            <a:spLocks noGrp="1"/>
          </p:cNvSpPr>
          <p:nvPr>
            <p:ph type="ftr" sz="quarter" idx="11"/>
          </p:nvPr>
        </p:nvSpPr>
        <p:spPr/>
        <p:txBody>
          <a:bodyPr/>
          <a:lstStyle>
            <a:lvl1pPr>
              <a:lnSpc>
                <a:spcPct val="100000"/>
              </a:lnSpc>
              <a:spcBef>
                <a:spcPct val="0"/>
              </a:spcBef>
              <a:buFontTx/>
              <a:buNone/>
              <a:defRPr/>
            </a:lvl1pPr>
          </a:lstStyle>
          <a:p>
            <a:pPr>
              <a:defRPr/>
            </a:pPr>
            <a:r>
              <a:rPr lang="en-US"/>
              <a:t>Benidickson &amp;  McLeod-Kilmurray, U of Ottawa</a:t>
            </a:r>
          </a:p>
          <a:p>
            <a:pPr>
              <a:defRPr/>
            </a:pPr>
            <a:endParaRPr lang="en-CA"/>
          </a:p>
        </p:txBody>
      </p:sp>
      <p:sp>
        <p:nvSpPr>
          <p:cNvPr id="5" name="Slide Number Placeholder 5"/>
          <p:cNvSpPr>
            <a:spLocks noGrp="1"/>
          </p:cNvSpPr>
          <p:nvPr>
            <p:ph type="sldNum" sz="quarter" idx="12"/>
          </p:nvPr>
        </p:nvSpPr>
        <p:spPr/>
        <p:txBody>
          <a:bodyPr/>
          <a:lstStyle>
            <a:lvl1pPr>
              <a:defRPr/>
            </a:lvl1pPr>
          </a:lstStyle>
          <a:p>
            <a:pPr>
              <a:defRPr/>
            </a:pPr>
            <a:fld id="{6D967608-2232-4776-ADFE-B84E2075891C}" type="slidenum">
              <a:rPr lang="en-CA"/>
              <a:pPr>
                <a:defRPr/>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r>
              <a:rPr lang="en-US"/>
              <a:t>IUCN Academy of Environmental Law, Sept, 2010</a:t>
            </a:r>
            <a:endParaRPr lang="en-CA"/>
          </a:p>
        </p:txBody>
      </p:sp>
      <p:sp>
        <p:nvSpPr>
          <p:cNvPr id="3" name="Footer Placeholder 4"/>
          <p:cNvSpPr>
            <a:spLocks noGrp="1"/>
          </p:cNvSpPr>
          <p:nvPr>
            <p:ph type="ftr" sz="quarter" idx="11"/>
          </p:nvPr>
        </p:nvSpPr>
        <p:spPr/>
        <p:txBody>
          <a:bodyPr/>
          <a:lstStyle>
            <a:lvl1pPr>
              <a:lnSpc>
                <a:spcPct val="100000"/>
              </a:lnSpc>
              <a:spcBef>
                <a:spcPct val="0"/>
              </a:spcBef>
              <a:buFontTx/>
              <a:buNone/>
              <a:defRPr/>
            </a:lvl1pPr>
          </a:lstStyle>
          <a:p>
            <a:pPr>
              <a:defRPr/>
            </a:pPr>
            <a:r>
              <a:rPr lang="en-US"/>
              <a:t>Benidickson &amp;  McLeod-Kilmurray, U of Ottawa</a:t>
            </a:r>
          </a:p>
          <a:p>
            <a:pPr>
              <a:defRPr/>
            </a:pPr>
            <a:endParaRPr lang="en-CA"/>
          </a:p>
        </p:txBody>
      </p:sp>
      <p:sp>
        <p:nvSpPr>
          <p:cNvPr id="4" name="Slide Number Placeholder 5"/>
          <p:cNvSpPr>
            <a:spLocks noGrp="1"/>
          </p:cNvSpPr>
          <p:nvPr>
            <p:ph type="sldNum" sz="quarter" idx="12"/>
          </p:nvPr>
        </p:nvSpPr>
        <p:spPr/>
        <p:txBody>
          <a:bodyPr/>
          <a:lstStyle>
            <a:lvl1pPr>
              <a:defRPr/>
            </a:lvl1pPr>
          </a:lstStyle>
          <a:p>
            <a:pPr>
              <a:defRPr/>
            </a:pPr>
            <a:fld id="{6D639509-F8A6-4190-877F-108BB01B178F}" type="slidenum">
              <a:rPr lang="en-CA"/>
              <a:pPr>
                <a:defRPr/>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IUCN Academy of Environmental Law, Sept, 2010</a:t>
            </a:r>
            <a:endParaRPr lang="en-CA"/>
          </a:p>
        </p:txBody>
      </p:sp>
      <p:sp>
        <p:nvSpPr>
          <p:cNvPr id="6" name="Footer Placeholder 4"/>
          <p:cNvSpPr>
            <a:spLocks noGrp="1"/>
          </p:cNvSpPr>
          <p:nvPr>
            <p:ph type="ftr" sz="quarter" idx="11"/>
          </p:nvPr>
        </p:nvSpPr>
        <p:spPr/>
        <p:txBody>
          <a:bodyPr/>
          <a:lstStyle>
            <a:lvl1pPr>
              <a:lnSpc>
                <a:spcPct val="100000"/>
              </a:lnSpc>
              <a:spcBef>
                <a:spcPct val="0"/>
              </a:spcBef>
              <a:buFontTx/>
              <a:buNone/>
              <a:defRPr/>
            </a:lvl1pPr>
          </a:lstStyle>
          <a:p>
            <a:pPr>
              <a:defRPr/>
            </a:pPr>
            <a:r>
              <a:rPr lang="en-US"/>
              <a:t>Benidickson &amp;  McLeod-Kilmurray, U of Ottawa</a:t>
            </a:r>
          </a:p>
          <a:p>
            <a:pPr>
              <a:defRPr/>
            </a:pPr>
            <a:endParaRPr lang="en-CA"/>
          </a:p>
        </p:txBody>
      </p:sp>
      <p:sp>
        <p:nvSpPr>
          <p:cNvPr id="7" name="Slide Number Placeholder 5"/>
          <p:cNvSpPr>
            <a:spLocks noGrp="1"/>
          </p:cNvSpPr>
          <p:nvPr>
            <p:ph type="sldNum" sz="quarter" idx="12"/>
          </p:nvPr>
        </p:nvSpPr>
        <p:spPr/>
        <p:txBody>
          <a:bodyPr/>
          <a:lstStyle>
            <a:lvl1pPr>
              <a:defRPr/>
            </a:lvl1pPr>
          </a:lstStyle>
          <a:p>
            <a:pPr>
              <a:defRPr/>
            </a:pPr>
            <a:fld id="{071F36D2-2BFB-414D-864E-EBCFF6C5450A}" type="slidenum">
              <a:rPr lang="en-CA"/>
              <a:pPr>
                <a:defRPr/>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IUCN Academy of Environmental Law, Sept, 2010</a:t>
            </a:r>
            <a:endParaRPr lang="en-CA"/>
          </a:p>
        </p:txBody>
      </p:sp>
      <p:sp>
        <p:nvSpPr>
          <p:cNvPr id="6" name="Footer Placeholder 4"/>
          <p:cNvSpPr>
            <a:spLocks noGrp="1"/>
          </p:cNvSpPr>
          <p:nvPr>
            <p:ph type="ftr" sz="quarter" idx="11"/>
          </p:nvPr>
        </p:nvSpPr>
        <p:spPr/>
        <p:txBody>
          <a:bodyPr/>
          <a:lstStyle>
            <a:lvl1pPr>
              <a:lnSpc>
                <a:spcPct val="100000"/>
              </a:lnSpc>
              <a:spcBef>
                <a:spcPct val="0"/>
              </a:spcBef>
              <a:buFontTx/>
              <a:buNone/>
              <a:defRPr/>
            </a:lvl1pPr>
          </a:lstStyle>
          <a:p>
            <a:pPr>
              <a:defRPr/>
            </a:pPr>
            <a:r>
              <a:rPr lang="en-US"/>
              <a:t>Benidickson &amp;  McLeod-Kilmurray, U of Ottawa</a:t>
            </a:r>
          </a:p>
          <a:p>
            <a:pPr>
              <a:defRPr/>
            </a:pPr>
            <a:endParaRPr lang="en-CA"/>
          </a:p>
        </p:txBody>
      </p:sp>
      <p:sp>
        <p:nvSpPr>
          <p:cNvPr id="7" name="Slide Number Placeholder 5"/>
          <p:cNvSpPr>
            <a:spLocks noGrp="1"/>
          </p:cNvSpPr>
          <p:nvPr>
            <p:ph type="sldNum" sz="quarter" idx="12"/>
          </p:nvPr>
        </p:nvSpPr>
        <p:spPr/>
        <p:txBody>
          <a:bodyPr/>
          <a:lstStyle>
            <a:lvl1pPr>
              <a:defRPr/>
            </a:lvl1pPr>
          </a:lstStyle>
          <a:p>
            <a:pPr>
              <a:defRPr/>
            </a:pPr>
            <a:fld id="{1ED2952E-44E0-4E0F-9A72-ACFFA9406B61}" type="slidenum">
              <a:rPr lang="en-CA"/>
              <a:pPr>
                <a:defRPr/>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pPr>
              <a:defRPr/>
            </a:pPr>
            <a:r>
              <a:rPr lang="en-US"/>
              <a:t>IUCN Academy of Environmental Law, Sept, 2010</a:t>
            </a:r>
            <a:endParaRPr lang="en-CA"/>
          </a:p>
        </p:txBody>
      </p:sp>
      <p:sp>
        <p:nvSpPr>
          <p:cNvPr id="5" name="Footer Placeholder 4"/>
          <p:cNvSpPr>
            <a:spLocks noGrp="1"/>
          </p:cNvSpPr>
          <p:nvPr>
            <p:ph type="ftr" sz="quarter" idx="11"/>
          </p:nvPr>
        </p:nvSpPr>
        <p:spPr/>
        <p:txBody>
          <a:bodyPr/>
          <a:lstStyle>
            <a:lvl1pPr>
              <a:lnSpc>
                <a:spcPct val="100000"/>
              </a:lnSpc>
              <a:spcBef>
                <a:spcPct val="0"/>
              </a:spcBef>
              <a:buFontTx/>
              <a:buNone/>
              <a:defRPr/>
            </a:lvl1pPr>
          </a:lstStyle>
          <a:p>
            <a:pPr>
              <a:defRPr/>
            </a:pPr>
            <a:r>
              <a:rPr lang="en-US"/>
              <a:t>Benidickson &amp;  McLeod-Kilmurray, U of Ottawa</a:t>
            </a:r>
          </a:p>
          <a:p>
            <a:pPr>
              <a:defRPr/>
            </a:pPr>
            <a:endParaRPr lang="en-CA"/>
          </a:p>
        </p:txBody>
      </p:sp>
      <p:sp>
        <p:nvSpPr>
          <p:cNvPr id="6" name="Slide Number Placeholder 5"/>
          <p:cNvSpPr>
            <a:spLocks noGrp="1"/>
          </p:cNvSpPr>
          <p:nvPr>
            <p:ph type="sldNum" sz="quarter" idx="12"/>
          </p:nvPr>
        </p:nvSpPr>
        <p:spPr/>
        <p:txBody>
          <a:bodyPr/>
          <a:lstStyle>
            <a:lvl1pPr>
              <a:defRPr/>
            </a:lvl1pPr>
          </a:lstStyle>
          <a:p>
            <a:pPr>
              <a:defRPr/>
            </a:pPr>
            <a:fld id="{C8F25548-0B11-473E-94C9-325E2515478C}" type="slidenum">
              <a:rPr lang="en-CA"/>
              <a:pPr>
                <a:defRPr/>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pPr>
              <a:defRPr/>
            </a:pPr>
            <a:r>
              <a:rPr lang="en-US"/>
              <a:t>IUCN Academy of Environmental Law, Sept, 2010</a:t>
            </a:r>
            <a:endParaRPr lang="en-CA"/>
          </a:p>
        </p:txBody>
      </p:sp>
      <p:sp>
        <p:nvSpPr>
          <p:cNvPr id="5" name="Footer Placeholder 4"/>
          <p:cNvSpPr>
            <a:spLocks noGrp="1"/>
          </p:cNvSpPr>
          <p:nvPr>
            <p:ph type="ftr" sz="quarter" idx="11"/>
          </p:nvPr>
        </p:nvSpPr>
        <p:spPr/>
        <p:txBody>
          <a:bodyPr/>
          <a:lstStyle>
            <a:lvl1pPr>
              <a:lnSpc>
                <a:spcPct val="100000"/>
              </a:lnSpc>
              <a:spcBef>
                <a:spcPct val="0"/>
              </a:spcBef>
              <a:buFontTx/>
              <a:buNone/>
              <a:defRPr/>
            </a:lvl1pPr>
          </a:lstStyle>
          <a:p>
            <a:pPr>
              <a:defRPr/>
            </a:pPr>
            <a:r>
              <a:rPr lang="en-US"/>
              <a:t>Benidickson &amp;  McLeod-Kilmurray, U of Ottawa</a:t>
            </a:r>
          </a:p>
          <a:p>
            <a:pPr>
              <a:defRPr/>
            </a:pPr>
            <a:endParaRPr lang="en-CA"/>
          </a:p>
        </p:txBody>
      </p:sp>
      <p:sp>
        <p:nvSpPr>
          <p:cNvPr id="6" name="Slide Number Placeholder 5"/>
          <p:cNvSpPr>
            <a:spLocks noGrp="1"/>
          </p:cNvSpPr>
          <p:nvPr>
            <p:ph type="sldNum" sz="quarter" idx="12"/>
          </p:nvPr>
        </p:nvSpPr>
        <p:spPr/>
        <p:txBody>
          <a:bodyPr/>
          <a:lstStyle>
            <a:lvl1pPr>
              <a:defRPr/>
            </a:lvl1pPr>
          </a:lstStyle>
          <a:p>
            <a:pPr>
              <a:defRPr/>
            </a:pPr>
            <a:fld id="{9CDD678D-0CED-4961-AAA6-83FCA9AC1E4F}" type="slidenum">
              <a:rPr lang="en-CA"/>
              <a:pPr>
                <a:defRPr/>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2F00"/>
            </a:gs>
            <a:gs pos="100000">
              <a:srgbClr val="006600"/>
            </a:gs>
          </a:gsLst>
          <a:lin ang="5400000" scaled="1"/>
        </a:gra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777875"/>
          </a:xfrm>
          <a:prstGeom prst="rect">
            <a:avLst/>
          </a:prstGeom>
          <a:solidFill>
            <a:schemeClr val="bg1"/>
          </a:solidFill>
          <a:ln w="53975">
            <a:solidFill>
              <a:schemeClr val="tx1"/>
            </a:solid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CA"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smtClean="0"/>
          </a:p>
        </p:txBody>
      </p:sp>
      <p:sp>
        <p:nvSpPr>
          <p:cNvPr id="4" name="Date Placeholder 3"/>
          <p:cNvSpPr>
            <a:spLocks noGrp="1"/>
          </p:cNvSpPr>
          <p:nvPr>
            <p:ph type="dt" sz="half" idx="2"/>
          </p:nvPr>
        </p:nvSpPr>
        <p:spPr>
          <a:xfrm>
            <a:off x="0" y="6308725"/>
            <a:ext cx="3313113" cy="365125"/>
          </a:xfrm>
          <a:prstGeom prst="rect">
            <a:avLst/>
          </a:prstGeom>
        </p:spPr>
        <p:txBody>
          <a:bodyPr vert="horz" wrap="square" lIns="91440" tIns="45720" rIns="91440" bIns="45720" numCol="1" anchor="ctr" anchorCtr="0" compatLnSpc="1">
            <a:prstTxWarp prst="textNoShape">
              <a:avLst/>
            </a:prstTxWarp>
          </a:bodyPr>
          <a:lstStyle>
            <a:lvl1pPr>
              <a:defRPr sz="1000" b="1">
                <a:solidFill>
                  <a:schemeClr val="bg1"/>
                </a:solidFill>
                <a:latin typeface="Trebuchet MS" pitchFamily="34" charset="0"/>
                <a:cs typeface="+mn-cs"/>
              </a:defRPr>
            </a:lvl1pPr>
          </a:lstStyle>
          <a:p>
            <a:pPr>
              <a:defRPr/>
            </a:pPr>
            <a:r>
              <a:rPr lang="en-US"/>
              <a:t>IUCN Academy of Environmental Law, Sept, 2010</a:t>
            </a:r>
            <a:endParaRPr lang="en-CA"/>
          </a:p>
        </p:txBody>
      </p:sp>
      <p:sp>
        <p:nvSpPr>
          <p:cNvPr id="5" name="Footer Placeholder 4"/>
          <p:cNvSpPr>
            <a:spLocks noGrp="1"/>
          </p:cNvSpPr>
          <p:nvPr>
            <p:ph type="ftr" sz="quarter" idx="3"/>
          </p:nvPr>
        </p:nvSpPr>
        <p:spPr>
          <a:xfrm>
            <a:off x="4787900" y="6492875"/>
            <a:ext cx="5472113" cy="365125"/>
          </a:xfrm>
          <a:prstGeom prst="rect">
            <a:avLst/>
          </a:prstGeom>
        </p:spPr>
        <p:txBody>
          <a:bodyPr vert="horz" wrap="square" lIns="91440" tIns="45720" rIns="91440" bIns="45720" numCol="1" anchor="ctr" anchorCtr="0" compatLnSpc="1">
            <a:prstTxWarp prst="textNoShape">
              <a:avLst/>
            </a:prstTxWarp>
          </a:bodyPr>
          <a:lstStyle>
            <a:lvl1pPr algn="ctr">
              <a:lnSpc>
                <a:spcPct val="80000"/>
              </a:lnSpc>
              <a:spcBef>
                <a:spcPct val="20000"/>
              </a:spcBef>
              <a:buFont typeface="Arial" charset="0"/>
              <a:buNone/>
              <a:defRPr sz="1000" b="1">
                <a:solidFill>
                  <a:schemeClr val="bg1"/>
                </a:solidFill>
                <a:latin typeface="Trebuchet MS" pitchFamily="34" charset="0"/>
                <a:cs typeface="+mn-cs"/>
              </a:defRPr>
            </a:lvl1pPr>
          </a:lstStyle>
          <a:p>
            <a:pPr>
              <a:defRPr/>
            </a:pPr>
            <a:r>
              <a:rPr lang="en-US"/>
              <a:t>Benidickson &amp;  McLeod-Kilmurray, U of Ottawa</a:t>
            </a:r>
          </a:p>
          <a:p>
            <a:pPr>
              <a:defRPr/>
            </a:pPr>
            <a:endParaRPr lang="en-CA"/>
          </a:p>
        </p:txBody>
      </p:sp>
      <p:sp>
        <p:nvSpPr>
          <p:cNvPr id="6" name="Slide Number Placeholder 5"/>
          <p:cNvSpPr>
            <a:spLocks noGrp="1"/>
          </p:cNvSpPr>
          <p:nvPr>
            <p:ph type="sldNum" sz="quarter" idx="4"/>
          </p:nvPr>
        </p:nvSpPr>
        <p:spPr>
          <a:xfrm>
            <a:off x="6516688" y="4797425"/>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647399C-3EA2-4D5F-AC0B-EDB741173D09}" type="slidenum">
              <a:rPr lang="en-CA"/>
              <a:pPr>
                <a:defRPr/>
              </a:pPr>
              <a:t>‹#›</a:t>
            </a:fld>
            <a:endParaRPr lang="en-CA"/>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ctr" rtl="0" eaLnBrk="0" fontAlgn="base" hangingPunct="0">
        <a:spcBef>
          <a:spcPct val="0"/>
        </a:spcBef>
        <a:spcAft>
          <a:spcPct val="0"/>
        </a:spcAft>
        <a:defRPr sz="4400" kern="1200">
          <a:solidFill>
            <a:srgbClr val="009900"/>
          </a:solidFill>
          <a:latin typeface="+mj-lt"/>
          <a:ea typeface="+mj-ea"/>
          <a:cs typeface="+mj-cs"/>
        </a:defRPr>
      </a:lvl1pPr>
      <a:lvl2pPr algn="ctr" rtl="0" eaLnBrk="0" fontAlgn="base" hangingPunct="0">
        <a:spcBef>
          <a:spcPct val="0"/>
        </a:spcBef>
        <a:spcAft>
          <a:spcPct val="0"/>
        </a:spcAft>
        <a:defRPr sz="4400">
          <a:solidFill>
            <a:srgbClr val="009900"/>
          </a:solidFill>
          <a:latin typeface="Calibri" pitchFamily="34" charset="0"/>
        </a:defRPr>
      </a:lvl2pPr>
      <a:lvl3pPr algn="ctr" rtl="0" eaLnBrk="0" fontAlgn="base" hangingPunct="0">
        <a:spcBef>
          <a:spcPct val="0"/>
        </a:spcBef>
        <a:spcAft>
          <a:spcPct val="0"/>
        </a:spcAft>
        <a:defRPr sz="4400">
          <a:solidFill>
            <a:srgbClr val="009900"/>
          </a:solidFill>
          <a:latin typeface="Calibri" pitchFamily="34" charset="0"/>
        </a:defRPr>
      </a:lvl3pPr>
      <a:lvl4pPr algn="ctr" rtl="0" eaLnBrk="0" fontAlgn="base" hangingPunct="0">
        <a:spcBef>
          <a:spcPct val="0"/>
        </a:spcBef>
        <a:spcAft>
          <a:spcPct val="0"/>
        </a:spcAft>
        <a:defRPr sz="4400">
          <a:solidFill>
            <a:srgbClr val="009900"/>
          </a:solidFill>
          <a:latin typeface="Calibri" pitchFamily="34" charset="0"/>
        </a:defRPr>
      </a:lvl4pPr>
      <a:lvl5pPr algn="ctr" rtl="0" eaLnBrk="0" fontAlgn="base" hangingPunct="0">
        <a:spcBef>
          <a:spcPct val="0"/>
        </a:spcBef>
        <a:spcAft>
          <a:spcPct val="0"/>
        </a:spcAft>
        <a:defRPr sz="4400">
          <a:solidFill>
            <a:srgbClr val="009900"/>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bg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bg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bg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bg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a/imgres?imgurl=http://www.cbc.ca/news/background/mackenzievalley_pipeline/gfx/berger_thomas160.jpg&amp;imgrefurl=http://www.cbc.ca/news/background/mackenzievalley_pipeline/&amp;usg=__LQn9HXZsaGxLdlbJaHi6C8zmqrA=&amp;h=120&amp;w=160&amp;sz=6&amp;hl=en&amp;start=4&amp;zoom=1&amp;tbnid=ZU-s8QhmPzf_7M:&amp;tbnh=74&amp;tbnw=98&amp;prev=/images?q=justice+thomas+berger&amp;hl=en&amp;gbv=2&amp;tbs=isch:1&amp;itbs=1"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p:cNvSpPr>
          <p:nvPr>
            <p:ph type="ctrTitle"/>
          </p:nvPr>
        </p:nvSpPr>
        <p:spPr>
          <a:xfrm>
            <a:off x="684213" y="981075"/>
            <a:ext cx="7772400" cy="1470025"/>
          </a:xfrm>
        </p:spPr>
        <p:txBody>
          <a:bodyPr/>
          <a:lstStyle/>
          <a:p>
            <a:pPr eaLnBrk="1" hangingPunct="1"/>
            <a:r>
              <a:rPr lang="en-US" sz="2800" smtClean="0"/>
              <a:t>Adaptive Management for Climate Change </a:t>
            </a:r>
            <a:br>
              <a:rPr lang="en-US" sz="2800" smtClean="0"/>
            </a:br>
            <a:r>
              <a:rPr lang="en-US" sz="2800" smtClean="0"/>
              <a:t>and Biodiversity Protection: </a:t>
            </a:r>
            <a:br>
              <a:rPr lang="en-US" sz="2800" smtClean="0"/>
            </a:br>
            <a:r>
              <a:rPr lang="en-US" sz="2800" smtClean="0"/>
              <a:t>The Canadian Mackenzie Valley Pipeline Case</a:t>
            </a:r>
          </a:p>
        </p:txBody>
      </p:sp>
      <p:sp>
        <p:nvSpPr>
          <p:cNvPr id="14338" name="Rectangle 3"/>
          <p:cNvSpPr>
            <a:spLocks noGrp="1"/>
          </p:cNvSpPr>
          <p:nvPr>
            <p:ph type="subTitle" idx="1"/>
          </p:nvPr>
        </p:nvSpPr>
        <p:spPr>
          <a:xfrm>
            <a:off x="1331913" y="3789363"/>
            <a:ext cx="6400800" cy="2425700"/>
          </a:xfrm>
        </p:spPr>
        <p:txBody>
          <a:bodyPr/>
          <a:lstStyle/>
          <a:p>
            <a:pPr eaLnBrk="1" hangingPunct="1">
              <a:lnSpc>
                <a:spcPct val="80000"/>
              </a:lnSpc>
            </a:pPr>
            <a:endParaRPr lang="en-US" sz="1800" smtClean="0">
              <a:solidFill>
                <a:schemeClr val="bg1"/>
              </a:solidFill>
            </a:endParaRPr>
          </a:p>
          <a:p>
            <a:pPr eaLnBrk="1" hangingPunct="1">
              <a:lnSpc>
                <a:spcPct val="80000"/>
              </a:lnSpc>
            </a:pPr>
            <a:endParaRPr lang="en-US" sz="1800" smtClean="0">
              <a:solidFill>
                <a:schemeClr val="bg1"/>
              </a:solidFill>
            </a:endParaRPr>
          </a:p>
          <a:p>
            <a:pPr eaLnBrk="1" hangingPunct="1">
              <a:lnSpc>
                <a:spcPct val="80000"/>
              </a:lnSpc>
            </a:pPr>
            <a:r>
              <a:rPr lang="en-US" sz="1800" smtClean="0">
                <a:solidFill>
                  <a:schemeClr val="bg1"/>
                </a:solidFill>
              </a:rPr>
              <a:t>Jamie Benidickson and Heather McLeod-Kilmurray</a:t>
            </a:r>
          </a:p>
          <a:p>
            <a:pPr eaLnBrk="1" hangingPunct="1">
              <a:lnSpc>
                <a:spcPct val="80000"/>
              </a:lnSpc>
            </a:pPr>
            <a:r>
              <a:rPr lang="en-US" sz="1800" smtClean="0">
                <a:solidFill>
                  <a:schemeClr val="bg1"/>
                </a:solidFill>
              </a:rPr>
              <a:t>University of Ottawa</a:t>
            </a:r>
          </a:p>
          <a:p>
            <a:pPr eaLnBrk="1" hangingPunct="1">
              <a:lnSpc>
                <a:spcPct val="80000"/>
              </a:lnSpc>
            </a:pPr>
            <a:endParaRPr lang="en-US" sz="1400" smtClean="0">
              <a:solidFill>
                <a:schemeClr val="bg1"/>
              </a:solidFill>
            </a:endParaRPr>
          </a:p>
          <a:p>
            <a:pPr eaLnBrk="1" hangingPunct="1">
              <a:lnSpc>
                <a:spcPct val="80000"/>
              </a:lnSpc>
            </a:pPr>
            <a:endParaRPr lang="en-US" sz="1400" smtClean="0">
              <a:solidFill>
                <a:schemeClr val="bg1"/>
              </a:solidFill>
            </a:endParaRPr>
          </a:p>
          <a:p>
            <a:pPr eaLnBrk="1" hangingPunct="1">
              <a:lnSpc>
                <a:spcPct val="80000"/>
              </a:lnSpc>
            </a:pPr>
            <a:r>
              <a:rPr lang="en-US" sz="1400" smtClean="0">
                <a:solidFill>
                  <a:schemeClr val="bg1"/>
                </a:solidFill>
              </a:rPr>
              <a:t>IUCN Academy of Environmental Law 8</a:t>
            </a:r>
            <a:r>
              <a:rPr lang="en-US" sz="1400" baseline="30000" smtClean="0">
                <a:solidFill>
                  <a:schemeClr val="bg1"/>
                </a:solidFill>
              </a:rPr>
              <a:t>th</a:t>
            </a:r>
            <a:r>
              <a:rPr lang="en-US" sz="1400" smtClean="0">
                <a:solidFill>
                  <a:schemeClr val="bg1"/>
                </a:solidFill>
              </a:rPr>
              <a:t> Annual Colloquium</a:t>
            </a:r>
          </a:p>
          <a:p>
            <a:pPr eaLnBrk="1" hangingPunct="1">
              <a:lnSpc>
                <a:spcPct val="80000"/>
              </a:lnSpc>
            </a:pPr>
            <a:r>
              <a:rPr lang="en-US" sz="1400" smtClean="0">
                <a:solidFill>
                  <a:schemeClr val="bg1"/>
                </a:solidFill>
              </a:rPr>
              <a:t>Ghent 14-17 September, 2010</a:t>
            </a:r>
            <a:r>
              <a:rPr lang="en-US" sz="1600" b="1" smtClean="0">
                <a:solidFill>
                  <a:schemeClr val="bg1"/>
                </a:solidFill>
              </a:rPr>
              <a:t> </a:t>
            </a:r>
            <a:endParaRPr lang="en-US" sz="1600" smtClean="0">
              <a:solidFill>
                <a:schemeClr val="bg1"/>
              </a:solidFill>
            </a:endParaRPr>
          </a:p>
          <a:p>
            <a:pPr eaLnBrk="1" hangingPunct="1">
              <a:lnSpc>
                <a:spcPct val="80000"/>
              </a:lnSpc>
            </a:pPr>
            <a:r>
              <a:rPr lang="en-US" sz="1600" b="1" i="1" smtClean="0">
                <a:solidFill>
                  <a:schemeClr val="bg1"/>
                </a:solidFill>
              </a:rPr>
              <a:t>LINKAGES BETWEEN BIODIVERSITY AND CLIMATE CHANGE</a:t>
            </a:r>
            <a:r>
              <a:rPr lang="en-US" sz="1600" smtClean="0">
                <a:solidFill>
                  <a:schemeClr val="bg1"/>
                </a:solidFill>
              </a:rPr>
              <a:t> </a:t>
            </a:r>
          </a:p>
        </p:txBody>
      </p:sp>
      <p:sp>
        <p:nvSpPr>
          <p:cNvPr id="14339"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14340"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3"/>
          <p:cNvSpPr>
            <a:spLocks noGrp="1"/>
          </p:cNvSpPr>
          <p:nvPr>
            <p:ph type="body" idx="1"/>
          </p:nvPr>
        </p:nvSpPr>
        <p:spPr/>
        <p:txBody>
          <a:bodyPr/>
          <a:lstStyle/>
          <a:p>
            <a:pPr eaLnBrk="1" hangingPunct="1"/>
            <a:endParaRPr lang="en-CA" smtClean="0"/>
          </a:p>
        </p:txBody>
      </p:sp>
      <p:pic>
        <p:nvPicPr>
          <p:cNvPr id="15362" name="Picture 4" descr="Map"/>
          <p:cNvPicPr>
            <a:picLocks noChangeAspect="1" noChangeArrowheads="1"/>
          </p:cNvPicPr>
          <p:nvPr/>
        </p:nvPicPr>
        <p:blipFill>
          <a:blip r:embed="rId2"/>
          <a:srcRect/>
          <a:stretch>
            <a:fillRect/>
          </a:stretch>
        </p:blipFill>
        <p:spPr bwMode="auto">
          <a:xfrm>
            <a:off x="2124075" y="333375"/>
            <a:ext cx="4762500" cy="5591175"/>
          </a:xfrm>
          <a:prstGeom prst="rect">
            <a:avLst/>
          </a:prstGeom>
          <a:noFill/>
          <a:ln w="9525">
            <a:noFill/>
            <a:miter lim="800000"/>
            <a:headEnd/>
            <a:tailEnd/>
          </a:ln>
        </p:spPr>
      </p:pic>
      <p:sp>
        <p:nvSpPr>
          <p:cNvPr id="15363"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15364"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transition spd="slow">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3"/>
          <p:cNvSpPr>
            <a:spLocks noGrp="1"/>
          </p:cNvSpPr>
          <p:nvPr>
            <p:ph type="body" idx="1"/>
          </p:nvPr>
        </p:nvSpPr>
        <p:spPr/>
        <p:txBody>
          <a:bodyPr/>
          <a:lstStyle/>
          <a:p>
            <a:pPr eaLnBrk="1" hangingPunct="1"/>
            <a:endParaRPr lang="en-CA" smtClean="0"/>
          </a:p>
        </p:txBody>
      </p:sp>
      <p:pic>
        <p:nvPicPr>
          <p:cNvPr id="16386" name="Picture 4" descr="Mackenzie Valley Proposed Pipeline Route Map"/>
          <p:cNvPicPr>
            <a:picLocks noChangeAspect="1" noChangeArrowheads="1"/>
          </p:cNvPicPr>
          <p:nvPr/>
        </p:nvPicPr>
        <p:blipFill>
          <a:blip r:embed="rId2"/>
          <a:srcRect/>
          <a:stretch>
            <a:fillRect/>
          </a:stretch>
        </p:blipFill>
        <p:spPr bwMode="auto">
          <a:xfrm>
            <a:off x="1187450" y="765175"/>
            <a:ext cx="6891338" cy="5430838"/>
          </a:xfrm>
          <a:prstGeom prst="rect">
            <a:avLst/>
          </a:prstGeom>
          <a:noFill/>
          <a:ln w="9525">
            <a:noFill/>
            <a:miter lim="800000"/>
            <a:headEnd/>
            <a:tailEnd/>
          </a:ln>
        </p:spPr>
      </p:pic>
      <p:sp>
        <p:nvSpPr>
          <p:cNvPr id="16387"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16388"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p:cNvSpPr>
          <p:nvPr>
            <p:ph type="title"/>
          </p:nvPr>
        </p:nvSpPr>
        <p:spPr>
          <a:ln w="57150"/>
        </p:spPr>
        <p:txBody>
          <a:bodyPr/>
          <a:lstStyle/>
          <a:p>
            <a:pPr eaLnBrk="1" hangingPunct="1"/>
            <a:r>
              <a:rPr lang="en-US" sz="4000" smtClean="0"/>
              <a:t>The PROJECT</a:t>
            </a:r>
          </a:p>
        </p:txBody>
      </p:sp>
      <p:sp>
        <p:nvSpPr>
          <p:cNvPr id="17410" name="Rectangle 3"/>
          <p:cNvSpPr>
            <a:spLocks noGrp="1"/>
          </p:cNvSpPr>
          <p:nvPr>
            <p:ph type="body" sz="half" idx="1"/>
          </p:nvPr>
        </p:nvSpPr>
        <p:spPr>
          <a:xfrm>
            <a:off x="457200" y="1600200"/>
            <a:ext cx="4038600" cy="4525963"/>
          </a:xfrm>
        </p:spPr>
        <p:txBody>
          <a:bodyPr/>
          <a:lstStyle/>
          <a:p>
            <a:pPr eaLnBrk="1" hangingPunct="1">
              <a:lnSpc>
                <a:spcPct val="80000"/>
              </a:lnSpc>
              <a:buFont typeface="Arial" charset="0"/>
              <a:buNone/>
            </a:pPr>
            <a:r>
              <a:rPr lang="en-US" sz="2400" smtClean="0"/>
              <a:t>The Mackenzie Gas Project is:</a:t>
            </a:r>
          </a:p>
          <a:p>
            <a:pPr eaLnBrk="1" hangingPunct="1">
              <a:lnSpc>
                <a:spcPct val="80000"/>
              </a:lnSpc>
            </a:pPr>
            <a:r>
              <a:rPr lang="en-US" sz="2400" smtClean="0"/>
              <a:t>a 1,196-kilometre pipeline system along the Mackenzie Valley </a:t>
            </a:r>
          </a:p>
          <a:p>
            <a:pPr eaLnBrk="1" hangingPunct="1">
              <a:lnSpc>
                <a:spcPct val="80000"/>
              </a:lnSpc>
            </a:pPr>
            <a:r>
              <a:rPr lang="en-US" sz="2400" smtClean="0"/>
              <a:t>linking northern natural gas producing wells to southern markets, and to …an existing natural gas pipeline system in northwestern Alberta. </a:t>
            </a:r>
          </a:p>
          <a:p>
            <a:pPr eaLnBrk="1" hangingPunct="1">
              <a:lnSpc>
                <a:spcPct val="80000"/>
              </a:lnSpc>
            </a:pPr>
            <a:r>
              <a:rPr lang="en-US" sz="2400" smtClean="0"/>
              <a:t>[it] crosses four Aboriginal regions in Canada's Northwest Territories </a:t>
            </a:r>
          </a:p>
        </p:txBody>
      </p:sp>
      <p:sp>
        <p:nvSpPr>
          <p:cNvPr id="17411"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17412"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pic>
        <p:nvPicPr>
          <p:cNvPr id="17413" name="Picture 8" descr="144151"/>
          <p:cNvPicPr>
            <a:picLocks noGrp="1" noChangeAspect="1" noChangeArrowheads="1"/>
          </p:cNvPicPr>
          <p:nvPr>
            <p:ph type="clipArt" sz="half" idx="4294967295"/>
          </p:nvPr>
        </p:nvPicPr>
        <p:blipFill>
          <a:blip r:embed="rId2"/>
          <a:srcRect/>
          <a:stretch>
            <a:fillRect/>
          </a:stretch>
        </p:blipFill>
        <p:spPr>
          <a:xfrm>
            <a:off x="4648200" y="2560638"/>
            <a:ext cx="4038600" cy="2605087"/>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p:cNvSpPr>
          <p:nvPr>
            <p:ph type="title"/>
          </p:nvPr>
        </p:nvSpPr>
        <p:spPr>
          <a:xfrm>
            <a:off x="4716463" y="260350"/>
            <a:ext cx="4427537" cy="633413"/>
          </a:xfrm>
        </p:spPr>
        <p:txBody>
          <a:bodyPr/>
          <a:lstStyle/>
          <a:p>
            <a:pPr eaLnBrk="1" hangingPunct="1"/>
            <a:r>
              <a:rPr lang="en-US" sz="3200" smtClean="0"/>
              <a:t>Berger Inquiry 1977</a:t>
            </a:r>
          </a:p>
        </p:txBody>
      </p:sp>
      <p:sp>
        <p:nvSpPr>
          <p:cNvPr id="18434" name="Rectangle 3"/>
          <p:cNvSpPr>
            <a:spLocks noGrp="1"/>
          </p:cNvSpPr>
          <p:nvPr>
            <p:ph type="body" sz="half" idx="1"/>
          </p:nvPr>
        </p:nvSpPr>
        <p:spPr>
          <a:xfrm>
            <a:off x="0" y="549275"/>
            <a:ext cx="4859338" cy="5400675"/>
          </a:xfrm>
        </p:spPr>
        <p:txBody>
          <a:bodyPr/>
          <a:lstStyle/>
          <a:p>
            <a:pPr eaLnBrk="1" hangingPunct="1">
              <a:lnSpc>
                <a:spcPct val="90000"/>
              </a:lnSpc>
            </a:pPr>
            <a:r>
              <a:rPr lang="en-US" sz="2800" smtClean="0"/>
              <a:t>“critical habitats and critical life stages – on the tracts of land and water of limited size that are vital to the survival of whole populations of certain species at certain times of the year.”</a:t>
            </a:r>
          </a:p>
          <a:p>
            <a:pPr eaLnBrk="1" hangingPunct="1">
              <a:lnSpc>
                <a:spcPct val="90000"/>
              </a:lnSpc>
            </a:pPr>
            <a:r>
              <a:rPr lang="en-US" sz="2800" smtClean="0"/>
              <a:t>“[l]ack of precise biological knowledge …[is] a major impediment both to prediction of the impact of pipeline development and to the formulation of protective measures” </a:t>
            </a:r>
          </a:p>
        </p:txBody>
      </p:sp>
      <p:sp>
        <p:nvSpPr>
          <p:cNvPr id="18435"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18436"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
        <p:nvSpPr>
          <p:cNvPr id="18437" name="Text Box 7"/>
          <p:cNvSpPr txBox="1">
            <a:spLocks noChangeArrowheads="1"/>
          </p:cNvSpPr>
          <p:nvPr/>
        </p:nvSpPr>
        <p:spPr bwMode="auto">
          <a:xfrm>
            <a:off x="5651500" y="4797425"/>
            <a:ext cx="2881313" cy="366713"/>
          </a:xfrm>
          <a:prstGeom prst="rect">
            <a:avLst/>
          </a:prstGeom>
          <a:noFill/>
          <a:ln w="9525">
            <a:noFill/>
            <a:miter lim="800000"/>
            <a:headEnd/>
            <a:tailEnd/>
          </a:ln>
        </p:spPr>
        <p:txBody>
          <a:bodyPr>
            <a:spAutoFit/>
          </a:bodyPr>
          <a:lstStyle/>
          <a:p>
            <a:pPr>
              <a:spcBef>
                <a:spcPct val="50000"/>
              </a:spcBef>
            </a:pPr>
            <a:r>
              <a:rPr lang="en-CA" b="1">
                <a:solidFill>
                  <a:schemeClr val="bg1"/>
                </a:solidFill>
              </a:rPr>
              <a:t>Thomas R. Berger</a:t>
            </a:r>
            <a:r>
              <a:rPr lang="en-CA"/>
              <a:t> </a:t>
            </a:r>
          </a:p>
        </p:txBody>
      </p:sp>
      <p:pic>
        <p:nvPicPr>
          <p:cNvPr id="18438" name="Picture 11" descr="berger_thomas160">
            <a:hlinkClick r:id="rId2"/>
          </p:cNvPr>
          <p:cNvPicPr>
            <a:picLocks noChangeAspect="1" noChangeArrowheads="1"/>
          </p:cNvPicPr>
          <p:nvPr/>
        </p:nvPicPr>
        <p:blipFill>
          <a:blip r:embed="rId3"/>
          <a:srcRect/>
          <a:stretch>
            <a:fillRect/>
          </a:stretch>
        </p:blipFill>
        <p:spPr bwMode="auto">
          <a:xfrm>
            <a:off x="5651500" y="2060575"/>
            <a:ext cx="2508250" cy="18938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p:cNvSpPr>
          <p:nvPr>
            <p:ph type="title"/>
          </p:nvPr>
        </p:nvSpPr>
        <p:spPr/>
        <p:txBody>
          <a:bodyPr/>
          <a:lstStyle/>
          <a:p>
            <a:pPr eaLnBrk="1" hangingPunct="1"/>
            <a:r>
              <a:rPr lang="en-US" smtClean="0"/>
              <a:t>MacKenzie Gas Project - Critics</a:t>
            </a:r>
          </a:p>
        </p:txBody>
      </p:sp>
      <p:sp>
        <p:nvSpPr>
          <p:cNvPr id="19458" name="Rectangle 3"/>
          <p:cNvSpPr>
            <a:spLocks noGrp="1"/>
          </p:cNvSpPr>
          <p:nvPr>
            <p:ph type="body" idx="1"/>
          </p:nvPr>
        </p:nvSpPr>
        <p:spPr/>
        <p:txBody>
          <a:bodyPr/>
          <a:lstStyle/>
          <a:p>
            <a:pPr eaLnBrk="1" hangingPunct="1">
              <a:lnSpc>
                <a:spcPct val="90000"/>
              </a:lnSpc>
            </a:pPr>
            <a:r>
              <a:rPr lang="en-US" sz="2800" smtClean="0"/>
              <a:t>“carbon dioxide from the Mackenzie gas project and the fuel's end use would push Canada's greenhouse gas emissions 10% further away from its Kyoto Protocol commitment.”</a:t>
            </a:r>
          </a:p>
          <a:p>
            <a:pPr eaLnBrk="1" hangingPunct="1">
              <a:lnSpc>
                <a:spcPct val="90000"/>
              </a:lnSpc>
            </a:pPr>
            <a:r>
              <a:rPr lang="en-US" sz="2800" smtClean="0"/>
              <a:t>the Pipeline is “a basin-opening project that will create a petro-economy throughout much of the Mackenzie Valley”</a:t>
            </a:r>
          </a:p>
          <a:p>
            <a:pPr eaLnBrk="1" hangingPunct="1">
              <a:lnSpc>
                <a:spcPct val="90000"/>
              </a:lnSpc>
            </a:pPr>
            <a:r>
              <a:rPr lang="en-US" sz="2800" smtClean="0"/>
              <a:t>it “represents the single most important driver for Canada’s energy policy and energy investment by industry for the next 25 years.” </a:t>
            </a:r>
            <a:br>
              <a:rPr lang="en-US" sz="2800" smtClean="0"/>
            </a:br>
            <a:endParaRPr lang="en-US" sz="2800" smtClean="0"/>
          </a:p>
        </p:txBody>
      </p:sp>
      <p:sp>
        <p:nvSpPr>
          <p:cNvPr id="19459"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19460"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p:cNvSpPr>
          <p:nvPr>
            <p:ph type="title"/>
          </p:nvPr>
        </p:nvSpPr>
        <p:spPr/>
        <p:txBody>
          <a:bodyPr/>
          <a:lstStyle/>
          <a:p>
            <a:pPr eaLnBrk="1" hangingPunct="1"/>
            <a:r>
              <a:rPr lang="en-US" smtClean="0"/>
              <a:t>EA Process</a:t>
            </a:r>
          </a:p>
        </p:txBody>
      </p:sp>
      <p:sp>
        <p:nvSpPr>
          <p:cNvPr id="20482" name="Rectangle 3"/>
          <p:cNvSpPr>
            <a:spLocks noGrp="1"/>
          </p:cNvSpPr>
          <p:nvPr>
            <p:ph type="body" idx="1"/>
          </p:nvPr>
        </p:nvSpPr>
        <p:spPr/>
        <p:txBody>
          <a:bodyPr/>
          <a:lstStyle/>
          <a:p>
            <a:pPr eaLnBrk="1" hangingPunct="1"/>
            <a:r>
              <a:rPr lang="en-US" smtClean="0"/>
              <a:t>Joint Review Panel appointed by the Mackenzie Valley Environmental Impact Review Board, the Inuvialuit and the federal Minister of the Environment. </a:t>
            </a:r>
          </a:p>
          <a:p>
            <a:pPr eaLnBrk="1" hangingPunct="1"/>
            <a:r>
              <a:rPr lang="en-US" smtClean="0"/>
              <a:t>5 years to complete the assessment </a:t>
            </a:r>
          </a:p>
          <a:p>
            <a:pPr eaLnBrk="1" hangingPunct="1"/>
            <a:r>
              <a:rPr lang="en-US" smtClean="0"/>
              <a:t>115 days of hearings</a:t>
            </a:r>
          </a:p>
          <a:p>
            <a:pPr eaLnBrk="1" hangingPunct="1"/>
            <a:r>
              <a:rPr lang="en-US" smtClean="0"/>
              <a:t>Panel report released December 30, 2009. </a:t>
            </a:r>
          </a:p>
        </p:txBody>
      </p:sp>
      <p:sp>
        <p:nvSpPr>
          <p:cNvPr id="20483"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20484"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p:cNvSpPr>
          <p:nvPr>
            <p:ph type="title"/>
          </p:nvPr>
        </p:nvSpPr>
        <p:spPr/>
        <p:txBody>
          <a:bodyPr/>
          <a:lstStyle/>
          <a:p>
            <a:pPr eaLnBrk="1" hangingPunct="1"/>
            <a:r>
              <a:rPr lang="en-US" smtClean="0"/>
              <a:t>Panel Findings</a:t>
            </a:r>
          </a:p>
        </p:txBody>
      </p:sp>
      <p:sp>
        <p:nvSpPr>
          <p:cNvPr id="21506" name="Rectangle 3"/>
          <p:cNvSpPr>
            <a:spLocks noGrp="1"/>
          </p:cNvSpPr>
          <p:nvPr>
            <p:ph type="body" idx="1"/>
          </p:nvPr>
        </p:nvSpPr>
        <p:spPr/>
        <p:txBody>
          <a:bodyPr/>
          <a:lstStyle/>
          <a:p>
            <a:pPr eaLnBrk="1" hangingPunct="1">
              <a:lnSpc>
                <a:spcPct val="90000"/>
              </a:lnSpc>
            </a:pPr>
            <a:r>
              <a:rPr lang="en-US" sz="2400" smtClean="0"/>
              <a:t>“The construction and operation of a buried non-ambient temperature gas pipeline in a permafrost environment has no direct precedent in North America. It could thaw frozen ground and freeze unfrozen ground, destabilizing terrain and disrupting water courses. The project thus poses distinctive engineering and environmental challenges.”  </a:t>
            </a:r>
          </a:p>
          <a:p>
            <a:pPr eaLnBrk="1" hangingPunct="1">
              <a:lnSpc>
                <a:spcPct val="90000"/>
              </a:lnSpc>
            </a:pPr>
            <a:r>
              <a:rPr lang="en-US" sz="2400" smtClean="0"/>
              <a:t>“[i]n view of the limited experience of constructing and operating such a pipeline in a northern environment, the Panel considers that there is a need for</a:t>
            </a:r>
          </a:p>
          <a:p>
            <a:pPr lvl="1" eaLnBrk="1" hangingPunct="1">
              <a:lnSpc>
                <a:spcPct val="90000"/>
              </a:lnSpc>
            </a:pPr>
            <a:r>
              <a:rPr lang="en-US" sz="2000" smtClean="0"/>
              <a:t>conservatism in project design and construction methods,</a:t>
            </a:r>
          </a:p>
          <a:p>
            <a:pPr lvl="1" eaLnBrk="1" hangingPunct="1">
              <a:lnSpc>
                <a:spcPct val="90000"/>
              </a:lnSpc>
            </a:pPr>
            <a:r>
              <a:rPr lang="en-US" sz="2000" smtClean="0"/>
              <a:t>caution in impacts prediction and mitigation, and</a:t>
            </a:r>
          </a:p>
          <a:p>
            <a:pPr lvl="1" eaLnBrk="1" hangingPunct="1">
              <a:lnSpc>
                <a:spcPct val="90000"/>
              </a:lnSpc>
            </a:pPr>
            <a:r>
              <a:rPr lang="en-US" sz="2000" smtClean="0"/>
              <a:t>well-designed and effectively implemented monitoring programs.” (Executive summary at 7)</a:t>
            </a:r>
          </a:p>
        </p:txBody>
      </p:sp>
      <p:sp>
        <p:nvSpPr>
          <p:cNvPr id="21507"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21508"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transition spd="slow">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p:cNvSpPr>
          <p:nvPr>
            <p:ph type="title"/>
          </p:nvPr>
        </p:nvSpPr>
        <p:spPr/>
        <p:txBody>
          <a:bodyPr/>
          <a:lstStyle/>
          <a:p>
            <a:pPr eaLnBrk="1" hangingPunct="1"/>
            <a:r>
              <a:rPr lang="en-US" smtClean="0"/>
              <a:t>ADAPTIVE MANAGEMENT</a:t>
            </a:r>
          </a:p>
        </p:txBody>
      </p:sp>
      <p:sp>
        <p:nvSpPr>
          <p:cNvPr id="22530" name="Rectangle 3"/>
          <p:cNvSpPr>
            <a:spLocks noGrp="1"/>
          </p:cNvSpPr>
          <p:nvPr>
            <p:ph type="body" idx="1"/>
          </p:nvPr>
        </p:nvSpPr>
        <p:spPr/>
        <p:txBody>
          <a:bodyPr/>
          <a:lstStyle/>
          <a:p>
            <a:pPr eaLnBrk="1" hangingPunct="1"/>
            <a:r>
              <a:rPr lang="en-CA" smtClean="0"/>
              <a:t>“a decision making process based on trial, monitoring, and feedback …[A]daptive management recognizes the imperfect knowledge of interdependencies existing within and among natural and social systems, which requires plans to be modified as technical knowledge improves.” </a:t>
            </a:r>
            <a:endParaRPr lang="en-US" smtClean="0"/>
          </a:p>
        </p:txBody>
      </p:sp>
      <p:sp>
        <p:nvSpPr>
          <p:cNvPr id="22531"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22532"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p:cNvSpPr>
          <p:nvPr>
            <p:ph type="title"/>
          </p:nvPr>
        </p:nvSpPr>
        <p:spPr/>
        <p:txBody>
          <a:bodyPr/>
          <a:lstStyle/>
          <a:p>
            <a:pPr eaLnBrk="1" hangingPunct="1"/>
            <a:r>
              <a:rPr lang="en-US" smtClean="0"/>
              <a:t>AM in Canadian jurisprudence</a:t>
            </a:r>
          </a:p>
        </p:txBody>
      </p:sp>
      <p:sp>
        <p:nvSpPr>
          <p:cNvPr id="23554" name="Rectangle 3"/>
          <p:cNvSpPr>
            <a:spLocks noGrp="1"/>
          </p:cNvSpPr>
          <p:nvPr>
            <p:ph type="body" sz="half" idx="1"/>
          </p:nvPr>
        </p:nvSpPr>
        <p:spPr>
          <a:xfrm>
            <a:off x="457200" y="1600200"/>
            <a:ext cx="4038600" cy="4525963"/>
          </a:xfrm>
        </p:spPr>
        <p:txBody>
          <a:bodyPr/>
          <a:lstStyle/>
          <a:p>
            <a:pPr eaLnBrk="1" hangingPunct="1"/>
            <a:r>
              <a:rPr lang="en-CA" sz="2400" smtClean="0"/>
              <a:t>“AM techniques and the PP are important tools for maintaining ecological integrity” </a:t>
            </a:r>
          </a:p>
          <a:p>
            <a:pPr eaLnBrk="1" hangingPunct="1"/>
            <a:r>
              <a:rPr lang="en-CA" sz="2400" smtClean="0"/>
              <a:t>but AM “counters the potentially paralyzing effects of the precautionary principle.”</a:t>
            </a:r>
            <a:r>
              <a:rPr lang="en-US" sz="2400" smtClean="0"/>
              <a:t> </a:t>
            </a:r>
          </a:p>
          <a:p>
            <a:pPr eaLnBrk="1" hangingPunct="1">
              <a:buFont typeface="Arial" charset="0"/>
              <a:buNone/>
            </a:pPr>
            <a:r>
              <a:rPr lang="en-CA" sz="2400" i="1" smtClean="0"/>
              <a:t>			Canadian Parks and Wilderness</a:t>
            </a:r>
            <a:r>
              <a:rPr lang="en-US" sz="2400" smtClean="0"/>
              <a:t> case</a:t>
            </a:r>
          </a:p>
        </p:txBody>
      </p:sp>
      <p:sp>
        <p:nvSpPr>
          <p:cNvPr id="23555"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23556"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pic>
        <p:nvPicPr>
          <p:cNvPr id="23557" name="Picture 8" descr="athead_Valley_from_Global_TV_helicopter_ride"/>
          <p:cNvPicPr>
            <a:picLocks noGrp="1" noChangeAspect="1" noChangeArrowheads="1"/>
          </p:cNvPicPr>
          <p:nvPr>
            <p:ph type="clipArt" sz="half" idx="4294967295"/>
          </p:nvPr>
        </p:nvPicPr>
        <p:blipFill>
          <a:blip r:embed="rId2"/>
          <a:srcRect/>
          <a:stretch>
            <a:fillRect/>
          </a:stretch>
        </p:blipFill>
        <p:spPr>
          <a:xfrm>
            <a:off x="4648200" y="2520950"/>
            <a:ext cx="4038600" cy="2682875"/>
          </a:xfrm>
        </p:spPr>
      </p:pic>
    </p:spTree>
  </p:cSld>
  <p:clrMapOvr>
    <a:masterClrMapping/>
  </p:clrMapOvr>
  <p:transition spd="slow">
    <p:diamon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p:cNvSpPr>
          <p:nvPr>
            <p:ph type="title"/>
          </p:nvPr>
        </p:nvSpPr>
        <p:spPr>
          <a:xfrm>
            <a:off x="250825" y="274638"/>
            <a:ext cx="8435975" cy="1138237"/>
          </a:xfrm>
        </p:spPr>
        <p:txBody>
          <a:bodyPr/>
          <a:lstStyle/>
          <a:p>
            <a:pPr eaLnBrk="1" hangingPunct="1"/>
            <a:r>
              <a:rPr lang="en-US" sz="2800" smtClean="0"/>
              <a:t>Canadian EA Agency </a:t>
            </a:r>
            <a:br>
              <a:rPr lang="en-US" sz="2800" smtClean="0"/>
            </a:br>
            <a:r>
              <a:rPr lang="en-US" sz="2800" smtClean="0"/>
              <a:t>Operational Statement on AM</a:t>
            </a:r>
            <a:r>
              <a:rPr lang="en-US" sz="4000" smtClean="0"/>
              <a:t> </a:t>
            </a:r>
          </a:p>
        </p:txBody>
      </p:sp>
      <p:sp>
        <p:nvSpPr>
          <p:cNvPr id="24578" name="Rectangle 3"/>
          <p:cNvSpPr>
            <a:spLocks noGrp="1"/>
          </p:cNvSpPr>
          <p:nvPr>
            <p:ph type="body" idx="1"/>
          </p:nvPr>
        </p:nvSpPr>
        <p:spPr>
          <a:xfrm>
            <a:off x="468313" y="1773238"/>
            <a:ext cx="8229600" cy="4525962"/>
          </a:xfrm>
        </p:spPr>
        <p:txBody>
          <a:bodyPr/>
          <a:lstStyle/>
          <a:p>
            <a:pPr eaLnBrk="1" hangingPunct="1"/>
            <a:r>
              <a:rPr lang="en-CA" sz="2800" smtClean="0"/>
              <a:t>while a </a:t>
            </a:r>
            <a:r>
              <a:rPr lang="en-CA" sz="2800" i="1" smtClean="0"/>
              <a:t>likely</a:t>
            </a:r>
            <a:r>
              <a:rPr lang="en-CA" sz="2800" smtClean="0"/>
              <a:t> technological or scientific improvement during the project can be considered in an EA where it would enhance mitigation, “it is insufficient to assert that implementation of an </a:t>
            </a:r>
            <a:r>
              <a:rPr lang="en-CA" sz="2800" i="1" smtClean="0"/>
              <a:t>unidentified future</a:t>
            </a:r>
            <a:r>
              <a:rPr lang="en-CA" sz="2800" smtClean="0"/>
              <a:t> measure, developed as a result of adaptive management, constitutes mitigation of a predicted adverse environmental effect [and] commitment to adaptive management is not a substitute for committing to specific mitigation measures in the EA.”</a:t>
            </a:r>
            <a:r>
              <a:rPr lang="en-US" sz="2800" smtClean="0"/>
              <a:t> </a:t>
            </a:r>
          </a:p>
        </p:txBody>
      </p:sp>
      <p:sp>
        <p:nvSpPr>
          <p:cNvPr id="24579"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24580"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3"/>
          <p:cNvSpPr>
            <a:spLocks noGrp="1"/>
          </p:cNvSpPr>
          <p:nvPr>
            <p:ph type="title"/>
          </p:nvPr>
        </p:nvSpPr>
        <p:spPr/>
        <p:txBody>
          <a:bodyPr/>
          <a:lstStyle/>
          <a:p>
            <a:pPr eaLnBrk="1" hangingPunct="1"/>
            <a:r>
              <a:rPr lang="en-CA" sz="2800" smtClean="0"/>
              <a:t>Statutory Foundations in the Canadian Environmental Assessment Act</a:t>
            </a:r>
          </a:p>
        </p:txBody>
      </p:sp>
      <p:sp>
        <p:nvSpPr>
          <p:cNvPr id="25602" name="Content Placeholder 4"/>
          <p:cNvSpPr>
            <a:spLocks noGrp="1"/>
          </p:cNvSpPr>
          <p:nvPr>
            <p:ph type="body" sz="half" idx="1"/>
          </p:nvPr>
        </p:nvSpPr>
        <p:spPr>
          <a:xfrm>
            <a:off x="4648200" y="1600200"/>
            <a:ext cx="4038600" cy="4525963"/>
          </a:xfrm>
        </p:spPr>
        <p:txBody>
          <a:bodyPr/>
          <a:lstStyle/>
          <a:p>
            <a:pPr eaLnBrk="1" hangingPunct="1">
              <a:buFont typeface="Arial" charset="0"/>
              <a:buNone/>
            </a:pPr>
            <a:r>
              <a:rPr lang="en-CA" sz="2800" smtClean="0"/>
              <a:t>s. 38 (5) The results of follow-up programs may be used for implementing </a:t>
            </a:r>
            <a:r>
              <a:rPr lang="en-CA" sz="2800" b="1" smtClean="0"/>
              <a:t>adaptive management</a:t>
            </a:r>
            <a:r>
              <a:rPr lang="en-CA" sz="2800" smtClean="0"/>
              <a:t> measures or for improving the quality of future environmental assessments.</a:t>
            </a:r>
          </a:p>
          <a:p>
            <a:pPr eaLnBrk="1" hangingPunct="1">
              <a:buFont typeface="Arial" charset="0"/>
              <a:buNone/>
            </a:pPr>
            <a:endParaRPr lang="en-CA" sz="2800" smtClean="0"/>
          </a:p>
        </p:txBody>
      </p:sp>
      <p:sp>
        <p:nvSpPr>
          <p:cNvPr id="25603"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25604"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pic>
        <p:nvPicPr>
          <p:cNvPr id="25605" name="Picture 8" descr="coastal_wetlands"/>
          <p:cNvPicPr>
            <a:picLocks noGrp="1" noChangeAspect="1" noChangeArrowheads="1"/>
          </p:cNvPicPr>
          <p:nvPr>
            <p:ph type="clipArt" sz="half" idx="4294967295"/>
          </p:nvPr>
        </p:nvPicPr>
        <p:blipFill>
          <a:blip r:embed="rId2"/>
          <a:srcRect/>
          <a:stretch>
            <a:fillRect/>
          </a:stretch>
        </p:blipFill>
        <p:spPr>
          <a:xfrm>
            <a:off x="485775" y="2533650"/>
            <a:ext cx="3981450" cy="2657475"/>
          </a:xfrm>
        </p:spPr>
      </p:pic>
    </p:spTree>
  </p:cSld>
  <p:clrMapOvr>
    <a:masterClrMapping/>
  </p:clrMapOvr>
  <p:transition spd="slow">
    <p:zoom dir="in"/>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p:txBody>
          <a:bodyPr/>
          <a:lstStyle/>
          <a:p>
            <a:pPr eaLnBrk="1" hangingPunct="1"/>
            <a:r>
              <a:rPr lang="en-CA" smtClean="0"/>
              <a:t>Function of “Follow-up Programs”</a:t>
            </a:r>
          </a:p>
        </p:txBody>
      </p:sp>
      <p:sp>
        <p:nvSpPr>
          <p:cNvPr id="26626" name="Content Placeholder 2"/>
          <p:cNvSpPr>
            <a:spLocks noGrp="1"/>
          </p:cNvSpPr>
          <p:nvPr>
            <p:ph idx="1"/>
          </p:nvPr>
        </p:nvSpPr>
        <p:spPr/>
        <p:txBody>
          <a:bodyPr/>
          <a:lstStyle/>
          <a:p>
            <a:pPr eaLnBrk="1" hangingPunct="1"/>
            <a:r>
              <a:rPr lang="en-CA" smtClean="0"/>
              <a:t>support the implementation of adaptive management measures to address previously unanticipated adverse environmental effects;</a:t>
            </a:r>
          </a:p>
          <a:p>
            <a:pPr eaLnBrk="1" hangingPunct="1"/>
            <a:r>
              <a:rPr lang="en-CA" smtClean="0"/>
              <a:t>[</a:t>
            </a:r>
            <a:r>
              <a:rPr lang="en-CA" i="1" smtClean="0"/>
              <a:t>Follow-up Programs under the Canadian Environmental Assessment Act (</a:t>
            </a:r>
            <a:r>
              <a:rPr lang="en-CA" smtClean="0"/>
              <a:t>CEAA,, 2007,)p.1]</a:t>
            </a:r>
          </a:p>
        </p:txBody>
      </p:sp>
      <p:sp>
        <p:nvSpPr>
          <p:cNvPr id="26627"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26628"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transition spd="slow">
    <p:zo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p:txBody>
          <a:bodyPr/>
          <a:lstStyle/>
          <a:p>
            <a:pPr eaLnBrk="1" hangingPunct="1"/>
            <a:r>
              <a:rPr lang="en-CA" sz="4000" smtClean="0"/>
              <a:t>Implementing Adaptive Management</a:t>
            </a:r>
          </a:p>
        </p:txBody>
      </p:sp>
      <p:sp>
        <p:nvSpPr>
          <p:cNvPr id="27650" name="Content Placeholder 2"/>
          <p:cNvSpPr>
            <a:spLocks noGrp="1"/>
          </p:cNvSpPr>
          <p:nvPr>
            <p:ph idx="1"/>
          </p:nvPr>
        </p:nvSpPr>
        <p:spPr/>
        <p:txBody>
          <a:bodyPr/>
          <a:lstStyle/>
          <a:p>
            <a:pPr eaLnBrk="1" hangingPunct="1"/>
            <a:r>
              <a:rPr lang="en-CA" smtClean="0"/>
              <a:t>[insert figure 18.3]</a:t>
            </a:r>
          </a:p>
        </p:txBody>
      </p:sp>
      <p:sp>
        <p:nvSpPr>
          <p:cNvPr id="27651"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27652"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p:txBody>
          <a:bodyPr/>
          <a:lstStyle/>
          <a:p>
            <a:pPr eaLnBrk="1" hangingPunct="1"/>
            <a:r>
              <a:rPr lang="en-CA" smtClean="0"/>
              <a:t>Types of Monitoring</a:t>
            </a:r>
          </a:p>
        </p:txBody>
      </p:sp>
      <p:sp>
        <p:nvSpPr>
          <p:cNvPr id="28674" name="Content Placeholder 2"/>
          <p:cNvSpPr>
            <a:spLocks noGrp="1"/>
          </p:cNvSpPr>
          <p:nvPr>
            <p:ph idx="1"/>
          </p:nvPr>
        </p:nvSpPr>
        <p:spPr/>
        <p:txBody>
          <a:bodyPr/>
          <a:lstStyle/>
          <a:p>
            <a:pPr eaLnBrk="1" hangingPunct="1">
              <a:lnSpc>
                <a:spcPct val="90000"/>
              </a:lnSpc>
            </a:pPr>
            <a:r>
              <a:rPr lang="en-CA" smtClean="0"/>
              <a:t>Compliance Monitoring (relating to regulatory requirements or commitment and policy targets)</a:t>
            </a:r>
          </a:p>
          <a:p>
            <a:pPr eaLnBrk="1" hangingPunct="1">
              <a:lnSpc>
                <a:spcPct val="90000"/>
              </a:lnSpc>
            </a:pPr>
            <a:r>
              <a:rPr lang="en-CA" smtClean="0"/>
              <a:t>Impact (Effects) Monitoring</a:t>
            </a:r>
          </a:p>
          <a:p>
            <a:pPr eaLnBrk="1" hangingPunct="1">
              <a:lnSpc>
                <a:spcPct val="90000"/>
              </a:lnSpc>
            </a:pPr>
            <a:r>
              <a:rPr lang="en-CA" smtClean="0"/>
              <a:t>Cumulative Impact Monitoring (The objective of cumulative impacts assessment is to determine, at a regional level, whether conditions are getting better or worse as indicated by the status of selected VCs.[553])</a:t>
            </a:r>
          </a:p>
        </p:txBody>
      </p:sp>
      <p:sp>
        <p:nvSpPr>
          <p:cNvPr id="28675"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28676"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p:txBody>
          <a:bodyPr/>
          <a:lstStyle/>
          <a:p>
            <a:pPr eaLnBrk="1" hangingPunct="1"/>
            <a:r>
              <a:rPr lang="en-CA" smtClean="0"/>
              <a:t>Environmental Management Plans</a:t>
            </a:r>
          </a:p>
        </p:txBody>
      </p:sp>
      <p:sp>
        <p:nvSpPr>
          <p:cNvPr id="29698" name="Content Placeholder 3"/>
          <p:cNvSpPr>
            <a:spLocks noGrp="1"/>
          </p:cNvSpPr>
          <p:nvPr>
            <p:ph sz="half" idx="1"/>
          </p:nvPr>
        </p:nvSpPr>
        <p:spPr/>
        <p:txBody>
          <a:bodyPr/>
          <a:lstStyle/>
          <a:p>
            <a:pPr eaLnBrk="1" hangingPunct="1"/>
            <a:r>
              <a:rPr lang="en-CA" smtClean="0"/>
              <a:t>Environmental Protection</a:t>
            </a:r>
          </a:p>
          <a:p>
            <a:pPr eaLnBrk="1" hangingPunct="1"/>
            <a:r>
              <a:rPr lang="en-CA" smtClean="0"/>
              <a:t>Heritage Management</a:t>
            </a:r>
          </a:p>
          <a:p>
            <a:pPr eaLnBrk="1" hangingPunct="1"/>
            <a:r>
              <a:rPr lang="en-CA" smtClean="0"/>
              <a:t>Vegetation and Reclamation</a:t>
            </a:r>
          </a:p>
          <a:p>
            <a:pPr eaLnBrk="1" hangingPunct="1"/>
            <a:r>
              <a:rPr lang="en-CA" smtClean="0"/>
              <a:t>Water Resources</a:t>
            </a:r>
          </a:p>
          <a:p>
            <a:pPr eaLnBrk="1" hangingPunct="1"/>
            <a:r>
              <a:rPr lang="en-CA" smtClean="0"/>
              <a:t>Waste Management</a:t>
            </a:r>
          </a:p>
          <a:p>
            <a:pPr eaLnBrk="1" hangingPunct="1"/>
            <a:r>
              <a:rPr lang="en-CA" smtClean="0"/>
              <a:t>Chemicals and Fuel Handling</a:t>
            </a:r>
          </a:p>
        </p:txBody>
      </p:sp>
      <p:sp>
        <p:nvSpPr>
          <p:cNvPr id="29699" name="Content Placeholder 4"/>
          <p:cNvSpPr>
            <a:spLocks noGrp="1"/>
          </p:cNvSpPr>
          <p:nvPr>
            <p:ph sz="half" idx="2"/>
          </p:nvPr>
        </p:nvSpPr>
        <p:spPr/>
        <p:txBody>
          <a:bodyPr/>
          <a:lstStyle/>
          <a:p>
            <a:pPr eaLnBrk="1" hangingPunct="1"/>
            <a:r>
              <a:rPr lang="en-CA" smtClean="0"/>
              <a:t>Emergency Response</a:t>
            </a:r>
          </a:p>
          <a:p>
            <a:pPr eaLnBrk="1" hangingPunct="1"/>
            <a:r>
              <a:rPr lang="en-CA" smtClean="0"/>
              <a:t>Ballast Water</a:t>
            </a:r>
          </a:p>
          <a:p>
            <a:pPr eaLnBrk="1" hangingPunct="1"/>
            <a:r>
              <a:rPr lang="en-CA" smtClean="0"/>
              <a:t>Air Quality and Emissions</a:t>
            </a:r>
          </a:p>
          <a:p>
            <a:pPr eaLnBrk="1" hangingPunct="1"/>
            <a:r>
              <a:rPr lang="en-CA" smtClean="0"/>
              <a:t>Wildlife Management</a:t>
            </a:r>
          </a:p>
          <a:p>
            <a:pPr eaLnBrk="1" hangingPunct="1"/>
            <a:r>
              <a:rPr lang="en-CA" smtClean="0"/>
              <a:t>Access Management</a:t>
            </a:r>
          </a:p>
          <a:p>
            <a:pPr eaLnBrk="1" hangingPunct="1"/>
            <a:r>
              <a:rPr lang="en-CA" smtClean="0"/>
              <a:t>Decommissioning and Abandonment [Figure 18.1]</a:t>
            </a:r>
          </a:p>
        </p:txBody>
      </p:sp>
      <p:sp>
        <p:nvSpPr>
          <p:cNvPr id="29700"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29701"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4"/>
          <p:cNvSpPr>
            <a:spLocks noGrp="1"/>
          </p:cNvSpPr>
          <p:nvPr>
            <p:ph type="title"/>
          </p:nvPr>
        </p:nvSpPr>
        <p:spPr/>
        <p:txBody>
          <a:bodyPr/>
          <a:lstStyle/>
          <a:p>
            <a:pPr eaLnBrk="1" hangingPunct="1"/>
            <a:r>
              <a:rPr lang="en-CA" smtClean="0"/>
              <a:t>Objectives of Integration</a:t>
            </a:r>
          </a:p>
        </p:txBody>
      </p:sp>
      <p:sp>
        <p:nvSpPr>
          <p:cNvPr id="30722" name="Content Placeholder 5"/>
          <p:cNvSpPr>
            <a:spLocks noGrp="1"/>
          </p:cNvSpPr>
          <p:nvPr>
            <p:ph idx="1"/>
          </p:nvPr>
        </p:nvSpPr>
        <p:spPr/>
        <p:txBody>
          <a:bodyPr/>
          <a:lstStyle/>
          <a:p>
            <a:pPr eaLnBrk="1" hangingPunct="1">
              <a:lnSpc>
                <a:spcPct val="80000"/>
              </a:lnSpc>
            </a:pPr>
            <a:r>
              <a:rPr lang="en-CA" sz="3000" smtClean="0"/>
              <a:t>Integration must also take place to ensure a given follow-up</a:t>
            </a:r>
          </a:p>
          <a:p>
            <a:pPr eaLnBrk="1" hangingPunct="1">
              <a:lnSpc>
                <a:spcPct val="80000"/>
              </a:lnSpc>
            </a:pPr>
            <a:r>
              <a:rPr lang="en-CA" sz="3000" smtClean="0"/>
              <a:t>program provides the essential information for determining</a:t>
            </a:r>
          </a:p>
          <a:p>
            <a:pPr eaLnBrk="1" hangingPunct="1">
              <a:lnSpc>
                <a:spcPct val="80000"/>
              </a:lnSpc>
            </a:pPr>
            <a:r>
              <a:rPr lang="en-CA" sz="3000" smtClean="0"/>
              <a:t>whether predictions are verified, mitigation measures are</a:t>
            </a:r>
          </a:p>
          <a:p>
            <a:pPr eaLnBrk="1" hangingPunct="1">
              <a:lnSpc>
                <a:spcPct val="80000"/>
              </a:lnSpc>
            </a:pPr>
            <a:r>
              <a:rPr lang="en-CA" sz="3000" smtClean="0"/>
              <a:t>working, and above all, that remedial action is taken that is clearly</a:t>
            </a:r>
          </a:p>
          <a:p>
            <a:pPr eaLnBrk="1" hangingPunct="1">
              <a:lnSpc>
                <a:spcPct val="80000"/>
              </a:lnSpc>
            </a:pPr>
            <a:r>
              <a:rPr lang="en-CA" sz="3000" smtClean="0"/>
              <a:t>informed by the results of monitoring and follow-up. [565]</a:t>
            </a:r>
          </a:p>
        </p:txBody>
      </p:sp>
      <p:sp>
        <p:nvSpPr>
          <p:cNvPr id="30723"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30724"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p:txBody>
          <a:bodyPr/>
          <a:lstStyle/>
          <a:p>
            <a:pPr eaLnBrk="1" hangingPunct="1"/>
            <a:r>
              <a:rPr lang="en-CA" sz="3200" smtClean="0"/>
              <a:t>The Rational Basis for Adaptive Management</a:t>
            </a:r>
          </a:p>
        </p:txBody>
      </p:sp>
      <p:sp>
        <p:nvSpPr>
          <p:cNvPr id="31746" name="Content Placeholder 2"/>
          <p:cNvSpPr>
            <a:spLocks noGrp="1"/>
          </p:cNvSpPr>
          <p:nvPr>
            <p:ph type="body" sz="half" idx="1"/>
          </p:nvPr>
        </p:nvSpPr>
        <p:spPr>
          <a:xfrm>
            <a:off x="457200" y="1600200"/>
            <a:ext cx="4038600" cy="4525963"/>
          </a:xfrm>
        </p:spPr>
        <p:txBody>
          <a:bodyPr/>
          <a:lstStyle/>
          <a:p>
            <a:pPr eaLnBrk="1" hangingPunct="1"/>
            <a:r>
              <a:rPr lang="en-CA" sz="2800" smtClean="0"/>
              <a:t>Project-level and cumulative impacts monitoring are necessarily</a:t>
            </a:r>
          </a:p>
          <a:p>
            <a:pPr eaLnBrk="1" hangingPunct="1"/>
            <a:r>
              <a:rPr lang="en-CA" sz="2800" smtClean="0"/>
              <a:t>hypothesis-driven, otherwise adaptive management is nothing</a:t>
            </a:r>
          </a:p>
          <a:p>
            <a:pPr eaLnBrk="1" hangingPunct="1"/>
            <a:r>
              <a:rPr lang="en-CA" sz="2800" smtClean="0"/>
              <a:t>more than a process of trial and error. [566]</a:t>
            </a:r>
          </a:p>
        </p:txBody>
      </p:sp>
      <p:sp>
        <p:nvSpPr>
          <p:cNvPr id="31747"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31748"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pic>
        <p:nvPicPr>
          <p:cNvPr id="31749" name="Picture 8" descr="mag_glass"/>
          <p:cNvPicPr>
            <a:picLocks noGrp="1" noChangeAspect="1" noChangeArrowheads="1"/>
          </p:cNvPicPr>
          <p:nvPr>
            <p:ph type="clipArt" sz="half" idx="4294967295"/>
          </p:nvPr>
        </p:nvPicPr>
        <p:blipFill>
          <a:blip r:embed="rId2"/>
          <a:srcRect/>
          <a:stretch>
            <a:fillRect/>
          </a:stretch>
        </p:blipFill>
        <p:spPr>
          <a:xfrm>
            <a:off x="4762500" y="1951038"/>
            <a:ext cx="3810000" cy="3822700"/>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p:nvPr>
        </p:nvSpPr>
        <p:spPr/>
        <p:txBody>
          <a:bodyPr/>
          <a:lstStyle/>
          <a:p>
            <a:pPr eaLnBrk="1" hangingPunct="1"/>
            <a:r>
              <a:rPr lang="en-CA" sz="2800" smtClean="0"/>
              <a:t>Recommended Elements of Monitoring Programs </a:t>
            </a:r>
            <a:br>
              <a:rPr lang="en-CA" sz="2800" smtClean="0"/>
            </a:br>
            <a:r>
              <a:rPr lang="en-CA" sz="1800" smtClean="0"/>
              <a:t>[Rec 18-3]</a:t>
            </a:r>
          </a:p>
        </p:txBody>
      </p:sp>
      <p:sp>
        <p:nvSpPr>
          <p:cNvPr id="32770" name="Content Placeholder 2"/>
          <p:cNvSpPr>
            <a:spLocks noGrp="1"/>
          </p:cNvSpPr>
          <p:nvPr>
            <p:ph idx="1"/>
          </p:nvPr>
        </p:nvSpPr>
        <p:spPr/>
        <p:txBody>
          <a:bodyPr/>
          <a:lstStyle/>
          <a:p>
            <a:pPr eaLnBrk="1" hangingPunct="1">
              <a:lnSpc>
                <a:spcPct val="80000"/>
              </a:lnSpc>
              <a:buFont typeface="Arial" charset="0"/>
              <a:buNone/>
            </a:pPr>
            <a:r>
              <a:rPr lang="en-CA" sz="2200" i="1" smtClean="0"/>
              <a:t>• identification of monitoring objectives and means of achieving verifiable results capable of guiding remedial action;</a:t>
            </a:r>
          </a:p>
          <a:p>
            <a:pPr eaLnBrk="1" hangingPunct="1">
              <a:lnSpc>
                <a:spcPct val="80000"/>
              </a:lnSpc>
              <a:buFont typeface="Arial" charset="0"/>
              <a:buNone/>
            </a:pPr>
            <a:r>
              <a:rPr lang="en-CA" sz="2200" i="1" smtClean="0"/>
              <a:t>• formulation of clearly stated research questions capable of testing impact predictions;</a:t>
            </a:r>
          </a:p>
          <a:p>
            <a:pPr eaLnBrk="1" hangingPunct="1">
              <a:lnSpc>
                <a:spcPct val="80000"/>
              </a:lnSpc>
              <a:buFont typeface="Arial" charset="0"/>
              <a:buNone/>
            </a:pPr>
            <a:r>
              <a:rPr lang="en-CA" sz="2200" i="1" smtClean="0"/>
              <a:t>• key measurable indicators linking Mackenzie Gas Project activities to outcomes, and thresholds or reference levels to identify Project effects;</a:t>
            </a:r>
          </a:p>
          <a:p>
            <a:pPr eaLnBrk="1" hangingPunct="1">
              <a:lnSpc>
                <a:spcPct val="80000"/>
              </a:lnSpc>
              <a:buFont typeface="Arial" charset="0"/>
              <a:buNone/>
            </a:pPr>
            <a:r>
              <a:rPr lang="en-CA" sz="2200" i="1" smtClean="0"/>
              <a:t>• strategies and protocols for data collection and quality control; </a:t>
            </a:r>
          </a:p>
          <a:p>
            <a:pPr eaLnBrk="1" hangingPunct="1">
              <a:lnSpc>
                <a:spcPct val="80000"/>
              </a:lnSpc>
              <a:buFont typeface="Arial" charset="0"/>
              <a:buNone/>
            </a:pPr>
            <a:r>
              <a:rPr lang="en-CA" sz="2200" i="1" smtClean="0"/>
              <a:t>• a design that is compatible with and able to contribute to the Cumulative Impact Monitoring Program; </a:t>
            </a:r>
          </a:p>
          <a:p>
            <a:pPr eaLnBrk="1" hangingPunct="1">
              <a:lnSpc>
                <a:spcPct val="80000"/>
              </a:lnSpc>
              <a:buFont typeface="Arial" charset="0"/>
              <a:buNone/>
            </a:pPr>
            <a:r>
              <a:rPr lang="en-CA" sz="2200" i="1" smtClean="0"/>
              <a:t>• protocols for data compilation, storage, control and access; </a:t>
            </a:r>
          </a:p>
          <a:p>
            <a:pPr eaLnBrk="1" hangingPunct="1">
              <a:lnSpc>
                <a:spcPct val="80000"/>
              </a:lnSpc>
              <a:buFont typeface="Arial" charset="0"/>
              <a:buNone/>
            </a:pPr>
            <a:r>
              <a:rPr lang="en-CA" sz="2200" i="1" smtClean="0"/>
              <a:t>• provision for data analysis and assessment; and • reporting procedures and schedules.</a:t>
            </a:r>
            <a:endParaRPr lang="en-CA" sz="2200" smtClean="0"/>
          </a:p>
        </p:txBody>
      </p:sp>
      <p:sp>
        <p:nvSpPr>
          <p:cNvPr id="32771"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32772"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p:txBody>
          <a:bodyPr/>
          <a:lstStyle/>
          <a:p>
            <a:pPr eaLnBrk="1" hangingPunct="1"/>
            <a:r>
              <a:rPr lang="en-CA" sz="2800" smtClean="0"/>
              <a:t>Components of Adaptive Management [Rec 18-5]</a:t>
            </a:r>
          </a:p>
        </p:txBody>
      </p:sp>
      <p:sp>
        <p:nvSpPr>
          <p:cNvPr id="33794" name="Content Placeholder 2"/>
          <p:cNvSpPr>
            <a:spLocks noGrp="1"/>
          </p:cNvSpPr>
          <p:nvPr>
            <p:ph idx="1"/>
          </p:nvPr>
        </p:nvSpPr>
        <p:spPr/>
        <p:txBody>
          <a:bodyPr/>
          <a:lstStyle/>
          <a:p>
            <a:pPr eaLnBrk="1" hangingPunct="1">
              <a:lnSpc>
                <a:spcPct val="80000"/>
              </a:lnSpc>
              <a:buFont typeface="Arial" charset="0"/>
              <a:buNone/>
            </a:pPr>
            <a:r>
              <a:rPr lang="en-CA" sz="1700" i="1" smtClean="0"/>
              <a:t>• </a:t>
            </a:r>
            <a:r>
              <a:rPr lang="en-CA" sz="1900" i="1" smtClean="0"/>
              <a:t>provision for regular review of adaptive management effectiveness, adjustment of related monitoring and responses to focus on significant continuing concerns;</a:t>
            </a:r>
          </a:p>
          <a:p>
            <a:pPr eaLnBrk="1" hangingPunct="1">
              <a:lnSpc>
                <a:spcPct val="80000"/>
              </a:lnSpc>
              <a:buFont typeface="Arial" charset="0"/>
              <a:buNone/>
            </a:pPr>
            <a:r>
              <a:rPr lang="en-CA" sz="1900" i="1" smtClean="0"/>
              <a:t>• collaboration with participants in related assessment, planning and adaptive management work, especially where cumulative impacts may be involved; • sharing of findings among participants in monitoring and among stakeholders and others involved in selecting, designing and applying</a:t>
            </a:r>
          </a:p>
          <a:p>
            <a:pPr eaLnBrk="1" hangingPunct="1">
              <a:lnSpc>
                <a:spcPct val="80000"/>
              </a:lnSpc>
              <a:buFont typeface="Arial" charset="0"/>
              <a:buNone/>
            </a:pPr>
            <a:r>
              <a:rPr lang="en-CA" sz="1900" i="1" smtClean="0"/>
              <a:t>adaptive responses;</a:t>
            </a:r>
          </a:p>
          <a:p>
            <a:pPr eaLnBrk="1" hangingPunct="1">
              <a:lnSpc>
                <a:spcPct val="80000"/>
              </a:lnSpc>
              <a:buFont typeface="Arial" charset="0"/>
              <a:buNone/>
            </a:pPr>
            <a:r>
              <a:rPr lang="en-CA" sz="1900" i="1" smtClean="0"/>
              <a:t>• a transparent process for setting and adjusting monitoring and management priorities;</a:t>
            </a:r>
          </a:p>
          <a:p>
            <a:pPr eaLnBrk="1" hangingPunct="1">
              <a:lnSpc>
                <a:spcPct val="80000"/>
              </a:lnSpc>
              <a:buFont typeface="Arial" charset="0"/>
              <a:buNone/>
            </a:pPr>
            <a:r>
              <a:rPr lang="en-CA" sz="1900" i="1" smtClean="0"/>
              <a:t>• implementation and contingency plans and resources to enable responsive action especially in areas where effect predictions are thought to be uncertain and where predictive errors may have serious</a:t>
            </a:r>
          </a:p>
          <a:p>
            <a:pPr eaLnBrk="1" hangingPunct="1">
              <a:lnSpc>
                <a:spcPct val="80000"/>
              </a:lnSpc>
              <a:buFont typeface="Arial" charset="0"/>
              <a:buNone/>
            </a:pPr>
            <a:r>
              <a:rPr lang="en-CA" sz="1900" i="1" smtClean="0"/>
              <a:t>consequences; and</a:t>
            </a:r>
          </a:p>
          <a:p>
            <a:pPr eaLnBrk="1" hangingPunct="1">
              <a:lnSpc>
                <a:spcPct val="80000"/>
              </a:lnSpc>
              <a:buFont typeface="Arial" charset="0"/>
              <a:buNone/>
            </a:pPr>
            <a:r>
              <a:rPr lang="en-CA" sz="1900" i="1" smtClean="0"/>
              <a:t>• clearly defined impacts thresholds, where possible, to clarify where and when adaptive responses will be necessary.</a:t>
            </a:r>
          </a:p>
          <a:p>
            <a:pPr eaLnBrk="1" hangingPunct="1">
              <a:lnSpc>
                <a:spcPct val="80000"/>
              </a:lnSpc>
              <a:buFont typeface="Arial" charset="0"/>
              <a:buNone/>
            </a:pPr>
            <a:endParaRPr lang="en-CA" sz="1900" i="1" smtClean="0"/>
          </a:p>
          <a:p>
            <a:pPr eaLnBrk="1" hangingPunct="1">
              <a:lnSpc>
                <a:spcPct val="80000"/>
              </a:lnSpc>
              <a:buFont typeface="Arial" charset="0"/>
              <a:buNone/>
            </a:pPr>
            <a:r>
              <a:rPr lang="en-CA" sz="1900" i="1" smtClean="0"/>
              <a:t>The Panel recommends that the design of adaptive management approaches pay particular attention to the valued components identified as priorities through the scenario-based cumulative impacts assessment exercise.</a:t>
            </a:r>
            <a:endParaRPr lang="en-CA" sz="1900" smtClean="0"/>
          </a:p>
        </p:txBody>
      </p:sp>
      <p:sp>
        <p:nvSpPr>
          <p:cNvPr id="33795" name="Date Placeholder 3"/>
          <p:cNvSpPr>
            <a:spLocks/>
          </p:cNvSpPr>
          <p:nvPr/>
        </p:nvSpPr>
        <p:spPr bwMode="auto">
          <a:xfrm>
            <a:off x="0" y="6308725"/>
            <a:ext cx="3313113" cy="365125"/>
          </a:xfrm>
          <a:prstGeom prst="rect">
            <a:avLst/>
          </a:prstGeom>
          <a:noFill/>
          <a:ln w="9525">
            <a:noFill/>
            <a:miter lim="800000"/>
            <a:headEnd/>
            <a:tailEnd/>
          </a:ln>
        </p:spPr>
        <p:txBody>
          <a:bodyPr anchor="ctr"/>
          <a:lstStyle/>
          <a:p>
            <a:r>
              <a:rPr lang="en-US" sz="1000" b="1">
                <a:solidFill>
                  <a:schemeClr val="bg1"/>
                </a:solidFill>
                <a:latin typeface="Trebuchet MS" pitchFamily="34" charset="0"/>
              </a:rPr>
              <a:t>IUCN Academy of Environmental Law, Sept, 2010</a:t>
            </a:r>
            <a:endParaRPr lang="en-CA" sz="1000" b="1">
              <a:solidFill>
                <a:schemeClr val="bg1"/>
              </a:solidFill>
              <a:latin typeface="Trebuchet MS" pitchFamily="34" charset="0"/>
            </a:endParaRPr>
          </a:p>
        </p:txBody>
      </p:sp>
      <p:sp>
        <p:nvSpPr>
          <p:cNvPr id="33796" name="Footer Placeholder 4"/>
          <p:cNvSpPr>
            <a:spLocks/>
          </p:cNvSpPr>
          <p:nvPr/>
        </p:nvSpPr>
        <p:spPr bwMode="auto">
          <a:xfrm>
            <a:off x="4787900" y="6492875"/>
            <a:ext cx="5472113" cy="365125"/>
          </a:xfrm>
          <a:prstGeom prst="rect">
            <a:avLst/>
          </a:prstGeom>
          <a:noFill/>
          <a:ln w="9525">
            <a:noFill/>
            <a:miter lim="800000"/>
            <a:headEnd/>
            <a:tailEnd/>
          </a:ln>
        </p:spPr>
        <p:txBody>
          <a:bodyPr anchor="ctr"/>
          <a:lstStyle/>
          <a:p>
            <a:pPr algn="ctr">
              <a:lnSpc>
                <a:spcPct val="80000"/>
              </a:lnSpc>
              <a:spcBef>
                <a:spcPct val="20000"/>
              </a:spcBef>
              <a:buFont typeface="Arial" charset="0"/>
              <a:buNone/>
            </a:pPr>
            <a:r>
              <a:rPr lang="en-US" sz="1000" b="1">
                <a:solidFill>
                  <a:schemeClr val="bg1"/>
                </a:solidFill>
                <a:latin typeface="Trebuchet MS" pitchFamily="34" charset="0"/>
              </a:rPr>
              <a:t>Benidickson &amp;  McLeod-Kilmurray, U of Ottawa</a:t>
            </a:r>
          </a:p>
          <a:p>
            <a:pPr algn="ctr"/>
            <a:endParaRPr lang="en-CA" sz="1000" b="1">
              <a:solidFill>
                <a:schemeClr val="bg1"/>
              </a:solidFill>
              <a:latin typeface="Trebuchet MS" pitchFamily="34" charset="0"/>
            </a:endParaRPr>
          </a:p>
        </p:txBody>
      </p:sp>
    </p:spTree>
  </p:cSld>
  <p:clrMapOvr>
    <a:masterClrMapping/>
  </p:clrMapOvr>
  <p:transition spd="slow">
    <p:circl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TotalTime>
  <Words>1209</Words>
  <Application>Microsoft Office PowerPoint</Application>
  <PresentationFormat>On-screen Show (4:3)</PresentationFormat>
  <Paragraphs>134</Paragraphs>
  <Slides>20</Slides>
  <Notes>0</Notes>
  <HiddenSlides>0</HiddenSlides>
  <MMClips>0</MMClips>
  <ScaleCrop>false</ScaleCrop>
  <HeadingPairs>
    <vt:vector size="6" baseType="variant">
      <vt:variant>
        <vt:lpstr>Fonts Used</vt:lpstr>
      </vt:variant>
      <vt:variant>
        <vt:i4>3</vt:i4>
      </vt:variant>
      <vt:variant>
        <vt:lpstr>Design Template</vt:lpstr>
      </vt:variant>
      <vt:variant>
        <vt:i4>12</vt:i4>
      </vt:variant>
      <vt:variant>
        <vt:lpstr>Slide Titles</vt:lpstr>
      </vt:variant>
      <vt:variant>
        <vt:i4>20</vt:i4>
      </vt:variant>
    </vt:vector>
  </HeadingPairs>
  <TitlesOfParts>
    <vt:vector size="35" baseType="lpstr">
      <vt:lpstr>Arial</vt:lpstr>
      <vt:lpstr>Calibri</vt:lpstr>
      <vt:lpstr>Trebuchet MS</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Office Theme</vt:lpstr>
      <vt:lpstr>Adaptive Management for Climate Change  and Biodiversity Protection:  The Canadian Mackenzie Valley Pipeline Case</vt:lpstr>
      <vt:lpstr>Slide 2</vt:lpstr>
      <vt:lpstr>Slide 3</vt:lpstr>
      <vt:lpstr>The PROJECT</vt:lpstr>
      <vt:lpstr>Berger Inquiry 1977</vt:lpstr>
      <vt:lpstr>MacKenzie Gas Project - Critics</vt:lpstr>
      <vt:lpstr>EA Process</vt:lpstr>
      <vt:lpstr>Panel Findings</vt:lpstr>
      <vt:lpstr>ADAPTIVE MANAGEMENT</vt:lpstr>
      <vt:lpstr>AM in Canadian jurisprudence</vt:lpstr>
      <vt:lpstr>Canadian EA Agency  Operational Statement on AM </vt:lpstr>
      <vt:lpstr>Statutory Foundations in the Canadian Environmental Assessment Act</vt:lpstr>
      <vt:lpstr>Function of “Follow-up Programs”</vt:lpstr>
      <vt:lpstr>Implementing Adaptive Management</vt:lpstr>
      <vt:lpstr>Types of Monitoring</vt:lpstr>
      <vt:lpstr>Environmental Management Plans</vt:lpstr>
      <vt:lpstr>Objectives of Integration</vt:lpstr>
      <vt:lpstr>The Rational Basis for Adaptive Management</vt:lpstr>
      <vt:lpstr>Recommended Elements of Monitoring Programs  [Rec 18-3]</vt:lpstr>
      <vt:lpstr>Components of Adaptive Management [Rec 18-5]</vt:lpstr>
    </vt:vector>
  </TitlesOfParts>
  <Company>University of Ottawa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COE Master</dc:creator>
  <cp:lastModifiedBy>COEMaster</cp:lastModifiedBy>
  <cp:revision>35</cp:revision>
  <dcterms:created xsi:type="dcterms:W3CDTF">2010-08-17T13:25:50Z</dcterms:created>
  <dcterms:modified xsi:type="dcterms:W3CDTF">2010-12-07T22:50:10Z</dcterms:modified>
</cp:coreProperties>
</file>