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 id="2147483672" r:id="rId2"/>
  </p:sldMasterIdLst>
  <p:notesMasterIdLst>
    <p:notesMasterId r:id="rId41"/>
  </p:notesMasterIdLst>
  <p:handoutMasterIdLst>
    <p:handoutMasterId r:id="rId42"/>
  </p:handoutMasterIdLst>
  <p:sldIdLst>
    <p:sldId id="256" r:id="rId3"/>
    <p:sldId id="320" r:id="rId4"/>
    <p:sldId id="303" r:id="rId5"/>
    <p:sldId id="301" r:id="rId6"/>
    <p:sldId id="322" r:id="rId7"/>
    <p:sldId id="305" r:id="rId8"/>
    <p:sldId id="299" r:id="rId9"/>
    <p:sldId id="309" r:id="rId10"/>
    <p:sldId id="321" r:id="rId11"/>
    <p:sldId id="310" r:id="rId12"/>
    <p:sldId id="273" r:id="rId13"/>
    <p:sldId id="326" r:id="rId14"/>
    <p:sldId id="274" r:id="rId15"/>
    <p:sldId id="276" r:id="rId16"/>
    <p:sldId id="295" r:id="rId17"/>
    <p:sldId id="316" r:id="rId18"/>
    <p:sldId id="289" r:id="rId19"/>
    <p:sldId id="307" r:id="rId20"/>
    <p:sldId id="308" r:id="rId21"/>
    <p:sldId id="319" r:id="rId22"/>
    <p:sldId id="290" r:id="rId23"/>
    <p:sldId id="323" r:id="rId24"/>
    <p:sldId id="324" r:id="rId25"/>
    <p:sldId id="325" r:id="rId26"/>
    <p:sldId id="333" r:id="rId27"/>
    <p:sldId id="294" r:id="rId28"/>
    <p:sldId id="291" r:id="rId29"/>
    <p:sldId id="284" r:id="rId30"/>
    <p:sldId id="285" r:id="rId31"/>
    <p:sldId id="286" r:id="rId32"/>
    <p:sldId id="327" r:id="rId33"/>
    <p:sldId id="287" r:id="rId34"/>
    <p:sldId id="328" r:id="rId35"/>
    <p:sldId id="329" r:id="rId36"/>
    <p:sldId id="332" r:id="rId37"/>
    <p:sldId id="330" r:id="rId38"/>
    <p:sldId id="331" r:id="rId39"/>
    <p:sldId id="293"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026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720" autoAdjust="0"/>
  </p:normalViewPr>
  <p:slideViewPr>
    <p:cSldViewPr>
      <p:cViewPr varScale="1">
        <p:scale>
          <a:sx n="55" d="100"/>
          <a:sy n="55" d="100"/>
        </p:scale>
        <p:origin x="-1494"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64" d="100"/>
          <a:sy n="64" d="100"/>
        </p:scale>
        <p:origin x="-2862" y="-12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02B5FE0-2BC8-43ED-BE93-BE3BDD5193AF}" type="datetimeFigureOut">
              <a:rPr lang="en-AU" smtClean="0"/>
              <a:pPr/>
              <a:t>6/07/2011</a:t>
            </a:fld>
            <a:endParaRPr lang="en-AU"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84331A5-F77E-4C20-9E2B-6E54E3ED92C9}" type="slidenum">
              <a:rPr lang="en-AU" smtClean="0"/>
              <a:pPr/>
              <a:t>‹#›</a:t>
            </a:fld>
            <a:endParaRPr lang="en-AU"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287CF6-2C26-4B8B-928C-EDA19B7A7FAF}" type="datetimeFigureOut">
              <a:rPr lang="en-AU" smtClean="0"/>
              <a:pPr/>
              <a:t>6/07/2011</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F4F905-EF07-4EA8-8578-5A099D443DF2}" type="slidenum">
              <a:rPr lang="en-AU" smtClean="0"/>
              <a:pPr/>
              <a:t>‹#›</a:t>
            </a:fld>
            <a:endParaRPr lang="en-A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1</a:t>
            </a:fld>
            <a:endParaRPr lang="en-AU"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b="0" kern="1200" baseline="0" dirty="0" smtClean="0">
                <a:solidFill>
                  <a:schemeClr val="tx1"/>
                </a:solidFill>
                <a:latin typeface="+mn-lt"/>
                <a:ea typeface="+mn-ea"/>
                <a:cs typeface="+mn-cs"/>
              </a:rPr>
              <a:t>In Australia: Gas-fired Power Plants and export market</a:t>
            </a:r>
            <a:endParaRPr lang="en-AU" b="0"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7</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dirty="0" smtClean="0"/>
              <a:t>60% reduction by 2050</a:t>
            </a:r>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11</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13</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14</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b="0"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15</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dirty="0" smtClean="0"/>
              <a:t>Large quantities of methane, carbon dioxide and water are generated during the coal formation process over geological time. Most of the gas and water migrates away, but some methane is retained within the coal seam. Most of this is absorbed onto the coal surface. The remainder exists as free methane in the natural fracture (cleat) system of the seams, or is dissolved within the seam water. Water in the seam traps methane within the coal and has to be drawn off (a process called dewatering) before the methane is extracted: </a:t>
            </a:r>
          </a:p>
          <a:p>
            <a:r>
              <a:rPr lang="en-AU" dirty="0" smtClean="0"/>
              <a:t>As the amount of water in the seam decreases, methane production increases: </a:t>
            </a:r>
          </a:p>
          <a:p>
            <a:r>
              <a:rPr lang="en-AU" dirty="0" smtClean="0"/>
              <a:t>In order to increase the amount of gas captured through dewatering, mining companies may use a method called hydraulic fracturing (fraccing25). In this process, water is pumped into the coal seam under high pressure to blast (fracture) it open, and keep it open. Sand and a mixture of chemicals are added to the water to assist the </a:t>
            </a:r>
            <a:r>
              <a:rPr lang="en-AU" dirty="0" err="1" smtClean="0"/>
              <a:t>fraccing</a:t>
            </a:r>
            <a:r>
              <a:rPr lang="en-AU" dirty="0" smtClean="0"/>
              <a:t> process – sand to keep the new fractures open, and chemicals to alter the properties of the water. </a:t>
            </a:r>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16</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3" indent="0" algn="l" defTabSz="914400" rtl="0" eaLnBrk="1" fontAlgn="auto" latinLnBrk="0" hangingPunct="1">
              <a:lnSpc>
                <a:spcPct val="100000"/>
              </a:lnSpc>
              <a:spcBef>
                <a:spcPts val="0"/>
              </a:spcBef>
              <a:spcAft>
                <a:spcPts val="0"/>
              </a:spcAft>
              <a:buClrTx/>
              <a:buSzTx/>
              <a:buFontTx/>
              <a:buNone/>
              <a:tabLst/>
              <a:defRPr/>
            </a:pPr>
            <a:r>
              <a:rPr lang="en-AU" dirty="0" smtClean="0"/>
              <a:t>Evaporation ponds concentrate the toxics</a:t>
            </a:r>
          </a:p>
          <a:p>
            <a:r>
              <a:rPr lang="en-AU" sz="1200" b="1" kern="1200" dirty="0" smtClean="0">
                <a:solidFill>
                  <a:schemeClr val="tx1"/>
                </a:solidFill>
                <a:latin typeface="+mn-lt"/>
                <a:ea typeface="+mn-ea"/>
                <a:cs typeface="+mn-cs"/>
              </a:rPr>
              <a:t>Potential risks to sustainable water management</a:t>
            </a:r>
            <a:endParaRPr lang="en-AU" sz="1200" kern="1200" dirty="0" smtClean="0">
              <a:solidFill>
                <a:schemeClr val="tx1"/>
              </a:solidFill>
              <a:latin typeface="+mn-lt"/>
              <a:ea typeface="+mn-ea"/>
              <a:cs typeface="+mn-cs"/>
            </a:endParaRPr>
          </a:p>
          <a:p>
            <a:pPr lvl="0"/>
            <a:r>
              <a:rPr lang="en-AU" sz="1200" kern="1200" dirty="0" smtClean="0">
                <a:solidFill>
                  <a:schemeClr val="tx1"/>
                </a:solidFill>
                <a:latin typeface="+mn-lt"/>
                <a:ea typeface="+mn-ea"/>
                <a:cs typeface="+mn-cs"/>
              </a:rPr>
              <a:t>Extracting large volumes of low-quality water will impact on connected surface and groundwater systems, some of which may already be fully or </a:t>
            </a:r>
            <a:r>
              <a:rPr lang="en-AU" sz="1200" kern="1200" dirty="0" err="1" smtClean="0">
                <a:solidFill>
                  <a:schemeClr val="tx1"/>
                </a:solidFill>
                <a:latin typeface="+mn-lt"/>
                <a:ea typeface="+mn-ea"/>
                <a:cs typeface="+mn-cs"/>
              </a:rPr>
              <a:t>overallocated</a:t>
            </a:r>
            <a:r>
              <a:rPr lang="en-AU" sz="1200" kern="1200" dirty="0" smtClean="0">
                <a:solidFill>
                  <a:schemeClr val="tx1"/>
                </a:solidFill>
                <a:latin typeface="+mn-lt"/>
                <a:ea typeface="+mn-ea"/>
                <a:cs typeface="+mn-cs"/>
              </a:rPr>
              <a:t>, including the Great Artesian Basin and Murray-Darling Basin.</a:t>
            </a:r>
          </a:p>
          <a:p>
            <a:pPr lvl="0"/>
            <a:r>
              <a:rPr lang="en-AU" sz="1200" kern="1200" dirty="0" smtClean="0">
                <a:solidFill>
                  <a:schemeClr val="tx1"/>
                </a:solidFill>
                <a:latin typeface="+mn-lt"/>
                <a:ea typeface="+mn-ea"/>
                <a:cs typeface="+mn-cs"/>
              </a:rPr>
              <a:t>Impacts on other water users and the environment may occur due to the dramatic depressurisation of the coal seam, including:</a:t>
            </a:r>
            <a:br>
              <a:rPr lang="en-AU" sz="1200" kern="1200" dirty="0" smtClean="0">
                <a:solidFill>
                  <a:schemeClr val="tx1"/>
                </a:solidFill>
                <a:latin typeface="+mn-lt"/>
                <a:ea typeface="+mn-ea"/>
                <a:cs typeface="+mn-cs"/>
              </a:rPr>
            </a:br>
            <a:r>
              <a:rPr lang="en-AU" sz="1200" kern="1200" dirty="0" smtClean="0">
                <a:solidFill>
                  <a:schemeClr val="tx1"/>
                </a:solidFill>
                <a:latin typeface="+mn-lt"/>
                <a:ea typeface="+mn-ea"/>
                <a:cs typeface="+mn-cs"/>
              </a:rPr>
              <a:t>- changes in pressures of adjacent aquifers with consequential changes in water availability </a:t>
            </a:r>
            <a:br>
              <a:rPr lang="en-AU" sz="1200" kern="1200" dirty="0" smtClean="0">
                <a:solidFill>
                  <a:schemeClr val="tx1"/>
                </a:solidFill>
                <a:latin typeface="+mn-lt"/>
                <a:ea typeface="+mn-ea"/>
                <a:cs typeface="+mn-cs"/>
              </a:rPr>
            </a:br>
            <a:r>
              <a:rPr lang="en-AU" sz="1200" kern="1200" dirty="0" smtClean="0">
                <a:solidFill>
                  <a:schemeClr val="tx1"/>
                </a:solidFill>
                <a:latin typeface="+mn-lt"/>
                <a:ea typeface="+mn-ea"/>
                <a:cs typeface="+mn-cs"/>
              </a:rPr>
              <a:t>- reductions in surface water flows in connected systems</a:t>
            </a:r>
            <a:br>
              <a:rPr lang="en-AU" sz="1200" kern="1200" dirty="0" smtClean="0">
                <a:solidFill>
                  <a:schemeClr val="tx1"/>
                </a:solidFill>
                <a:latin typeface="+mn-lt"/>
                <a:ea typeface="+mn-ea"/>
                <a:cs typeface="+mn-cs"/>
              </a:rPr>
            </a:br>
            <a:r>
              <a:rPr lang="en-AU" sz="1200" kern="1200" dirty="0" smtClean="0">
                <a:solidFill>
                  <a:schemeClr val="tx1"/>
                </a:solidFill>
                <a:latin typeface="+mn-lt"/>
                <a:ea typeface="+mn-ea"/>
                <a:cs typeface="+mn-cs"/>
              </a:rPr>
              <a:t>- land subsidence over large areas, affecting surface water systems, ecosystems, irrigation and grazing lands.</a:t>
            </a:r>
          </a:p>
          <a:p>
            <a:pPr lvl="0"/>
            <a:r>
              <a:rPr lang="en-AU" sz="1200" kern="1200" dirty="0" smtClean="0">
                <a:solidFill>
                  <a:schemeClr val="tx1"/>
                </a:solidFill>
                <a:latin typeface="+mn-lt"/>
                <a:ea typeface="+mn-ea"/>
                <a:cs typeface="+mn-cs"/>
              </a:rPr>
              <a:t>The production of large volumes of treated waste water, if released to surface water systems, could alter natural flow patterns and have significant impacts on water quality, and river and wetland health. There is an associated risk that, if the water is overly treated, 'clean water' pollution of naturally turbid systems may occur.</a:t>
            </a:r>
          </a:p>
          <a:p>
            <a:pPr lvl="0"/>
            <a:r>
              <a:rPr lang="en-AU" sz="1200" kern="1200" dirty="0" smtClean="0">
                <a:solidFill>
                  <a:schemeClr val="tx1"/>
                </a:solidFill>
                <a:latin typeface="+mn-lt"/>
                <a:ea typeface="+mn-ea"/>
                <a:cs typeface="+mn-cs"/>
              </a:rPr>
              <a:t>The practice of hydraulic fracturing, or </a:t>
            </a:r>
            <a:r>
              <a:rPr lang="en-AU" sz="1200" kern="1200" dirty="0" err="1" smtClean="0">
                <a:solidFill>
                  <a:schemeClr val="tx1"/>
                </a:solidFill>
                <a:latin typeface="+mn-lt"/>
                <a:ea typeface="+mn-ea"/>
                <a:cs typeface="+mn-cs"/>
              </a:rPr>
              <a:t>fraccing</a:t>
            </a:r>
            <a:r>
              <a:rPr lang="en-AU" sz="1200" kern="1200" dirty="0" smtClean="0">
                <a:solidFill>
                  <a:schemeClr val="tx1"/>
                </a:solidFill>
                <a:latin typeface="+mn-lt"/>
                <a:ea typeface="+mn-ea"/>
                <a:cs typeface="+mn-cs"/>
              </a:rPr>
              <a:t>, to increase gas output, has the potential to induce connection and cross-contamination between aquifers, with impacts on groundwater quality.</a:t>
            </a:r>
          </a:p>
          <a:p>
            <a:pPr lvl="0"/>
            <a:r>
              <a:rPr lang="en-AU" sz="1200" kern="1200" dirty="0" smtClean="0">
                <a:solidFill>
                  <a:schemeClr val="tx1"/>
                </a:solidFill>
                <a:latin typeface="+mn-lt"/>
                <a:ea typeface="+mn-ea"/>
                <a:cs typeface="+mn-cs"/>
              </a:rPr>
              <a:t>The reinjection of treated waste water into other aquifers has the potential to change the beneficial use characteristics of those aquifers.</a:t>
            </a:r>
          </a:p>
          <a:p>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21</a:t>
            </a:fld>
            <a:endParaRPr lang="en-A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latin typeface="+mn-lt"/>
                <a:ea typeface="+mn-ea"/>
                <a:cs typeface="+mn-cs"/>
              </a:rPr>
              <a:t>A comprehensive $82 million National Groundwater Action Plan initiated by the National Water Commission in 2007 is investing in projects to improve our knowledge and understanding of groundwater. The plan consists of three major components:</a:t>
            </a:r>
          </a:p>
          <a:p>
            <a:pPr lvl="0"/>
            <a:r>
              <a:rPr lang="en-AU" sz="1200" kern="1200" dirty="0" smtClean="0">
                <a:solidFill>
                  <a:schemeClr val="tx1"/>
                </a:solidFill>
                <a:latin typeface="+mn-lt"/>
                <a:ea typeface="+mn-ea"/>
                <a:cs typeface="+mn-cs"/>
              </a:rPr>
              <a:t>The National Groundwater Assessment Initiative</a:t>
            </a:r>
          </a:p>
          <a:p>
            <a:pPr lvl="0"/>
            <a:r>
              <a:rPr lang="en-AU" sz="1200" kern="1200" dirty="0" smtClean="0">
                <a:solidFill>
                  <a:schemeClr val="tx1"/>
                </a:solidFill>
                <a:latin typeface="+mn-lt"/>
                <a:ea typeface="+mn-ea"/>
                <a:cs typeface="+mn-cs"/>
              </a:rPr>
              <a:t>National Centre for Groundwater Research and Training</a:t>
            </a:r>
          </a:p>
          <a:p>
            <a:pPr lvl="0"/>
            <a:r>
              <a:rPr lang="en-AU" sz="1200" kern="1200" dirty="0" smtClean="0">
                <a:solidFill>
                  <a:schemeClr val="tx1"/>
                </a:solidFill>
                <a:latin typeface="+mn-lt"/>
                <a:ea typeface="+mn-ea"/>
                <a:cs typeface="+mn-cs"/>
              </a:rPr>
              <a:t>Knowledge and Capacity Building component.</a:t>
            </a:r>
          </a:p>
          <a:p>
            <a:r>
              <a:rPr lang="en-AU" sz="1200" b="1" kern="1200" dirty="0" smtClean="0">
                <a:solidFill>
                  <a:schemeClr val="tx1"/>
                </a:solidFill>
                <a:latin typeface="+mn-lt"/>
                <a:ea typeface="+mn-ea"/>
                <a:cs typeface="+mn-cs"/>
              </a:rPr>
              <a:t>The National Groundwater Assessment Initiative</a:t>
            </a:r>
            <a:endParaRPr lang="en-AU" sz="1200" kern="1200" dirty="0" smtClean="0">
              <a:solidFill>
                <a:schemeClr val="tx1"/>
              </a:solidFill>
              <a:latin typeface="+mn-lt"/>
              <a:ea typeface="+mn-ea"/>
              <a:cs typeface="+mn-cs"/>
            </a:endParaRPr>
          </a:p>
          <a:p>
            <a:r>
              <a:rPr lang="en-AU" sz="1200" kern="1200" dirty="0" smtClean="0">
                <a:solidFill>
                  <a:schemeClr val="tx1"/>
                </a:solidFill>
                <a:latin typeface="+mn-lt"/>
                <a:ea typeface="+mn-ea"/>
                <a:cs typeface="+mn-cs"/>
              </a:rPr>
              <a:t>This $50 million initiative is the centrepiece of the action plan. It funds </a:t>
            </a:r>
            <a:r>
              <a:rPr lang="en-AU" sz="1200" kern="1200" dirty="0" err="1" smtClean="0">
                <a:solidFill>
                  <a:schemeClr val="tx1"/>
                </a:solidFill>
                <a:latin typeface="+mn-lt"/>
                <a:ea typeface="+mn-ea"/>
                <a:cs typeface="+mn-cs"/>
              </a:rPr>
              <a:t>hydrogeological</a:t>
            </a:r>
            <a:r>
              <a:rPr lang="en-AU" sz="1200" kern="1200" dirty="0" smtClean="0">
                <a:solidFill>
                  <a:schemeClr val="tx1"/>
                </a:solidFill>
                <a:latin typeface="+mn-lt"/>
                <a:ea typeface="+mn-ea"/>
                <a:cs typeface="+mn-cs"/>
              </a:rPr>
              <a:t> investigations to help overcome critical groundwater knowledge gaps. There are eight priority investment themes.</a:t>
            </a:r>
            <a:endParaRPr lang="en-AU"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BF4F905-EF07-4EA8-8578-5A099D443DF2}" type="slidenum">
              <a:rPr lang="en-AU" smtClean="0"/>
              <a:pPr/>
              <a:t>24</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dirty="0" smtClean="0"/>
              <a:t>Compromising food security</a:t>
            </a:r>
            <a:r>
              <a:rPr lang="en-AU" baseline="0" dirty="0" smtClean="0"/>
              <a:t> for a 30-year fossil fuel based industry</a:t>
            </a:r>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27</a:t>
            </a:fld>
            <a:endParaRPr lang="en-A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lvl="2" eaLnBrk="1" hangingPunct="1"/>
            <a:r>
              <a:rPr lang="en-AU" sz="2000" dirty="0" smtClean="0"/>
              <a:t>the World heritage values of a world heritage property</a:t>
            </a:r>
          </a:p>
          <a:p>
            <a:pPr lvl="2" eaLnBrk="1" hangingPunct="1"/>
            <a:r>
              <a:rPr lang="en-AU" sz="2000" dirty="0" smtClean="0"/>
              <a:t>the National heritage values of a national heritage property</a:t>
            </a:r>
          </a:p>
          <a:p>
            <a:pPr lvl="2" eaLnBrk="1" hangingPunct="1"/>
            <a:r>
              <a:rPr lang="en-AU" sz="2000" dirty="0" smtClean="0"/>
              <a:t>the ecological character of a declared </a:t>
            </a:r>
            <a:r>
              <a:rPr lang="en-AU" sz="2000" dirty="0" err="1" smtClean="0"/>
              <a:t>Ramsar</a:t>
            </a:r>
            <a:r>
              <a:rPr lang="en-AU" sz="2000" dirty="0" smtClean="0"/>
              <a:t> wetland</a:t>
            </a:r>
          </a:p>
          <a:p>
            <a:pPr lvl="2" eaLnBrk="1" hangingPunct="1"/>
            <a:r>
              <a:rPr lang="en-AU" sz="2000" dirty="0" smtClean="0"/>
              <a:t>nationally listed threatened species and communities</a:t>
            </a:r>
          </a:p>
          <a:p>
            <a:pPr lvl="2" eaLnBrk="1" hangingPunct="1"/>
            <a:r>
              <a:rPr lang="en-AU" sz="2000" dirty="0" smtClean="0"/>
              <a:t>listed migratory species </a:t>
            </a:r>
            <a:r>
              <a:rPr lang="en-AU" sz="2000" dirty="0" smtClean="0">
                <a:cs typeface="Arial" pitchFamily="34" charset="0"/>
              </a:rPr>
              <a:t>(under Bonn Convention, JAMBA, CAMBA)</a:t>
            </a:r>
            <a:endParaRPr lang="en-AU" sz="2000" dirty="0" smtClean="0"/>
          </a:p>
          <a:p>
            <a:pPr lvl="2" eaLnBrk="1" hangingPunct="1"/>
            <a:r>
              <a:rPr lang="en-AU" sz="2000" dirty="0" smtClean="0"/>
              <a:t>the environment, if it is a nuclear action</a:t>
            </a:r>
            <a:endParaRPr lang="en-AU" sz="2000" dirty="0" smtClean="0">
              <a:latin typeface="CG Times (W1)" charset="0"/>
              <a:cs typeface="Times New Roman" pitchFamily="18" charset="0"/>
            </a:endParaRPr>
          </a:p>
          <a:p>
            <a:pPr lvl="2" eaLnBrk="1" hangingPunct="1"/>
            <a:r>
              <a:rPr lang="en-AU" sz="2000" dirty="0" smtClean="0"/>
              <a:t>the Commonwealth marine environment </a:t>
            </a:r>
          </a:p>
          <a:p>
            <a:pPr lvl="2" eaLnBrk="1" hangingPunct="1"/>
            <a:r>
              <a:rPr lang="en-AU" sz="2000" dirty="0" smtClean="0"/>
              <a:t>the environment, if the action is taken within a Commonwealth marine area</a:t>
            </a:r>
            <a:endParaRPr lang="en-US" sz="2000" dirty="0" smtClean="0">
              <a:cs typeface="Arial" pitchFamily="34" charset="0"/>
            </a:endParaRPr>
          </a:p>
          <a:p>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28</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baseline="0" dirty="0" smtClean="0">
                <a:solidFill>
                  <a:schemeClr val="tx1"/>
                </a:solidFill>
                <a:latin typeface="+mn-lt"/>
                <a:ea typeface="+mn-ea"/>
                <a:cs typeface="+mn-cs"/>
              </a:rPr>
              <a:t>Science , legislation and the community</a:t>
            </a:r>
          </a:p>
          <a:p>
            <a:r>
              <a:rPr lang="en-AU" sz="1200" kern="1200" baseline="0" dirty="0" smtClean="0">
                <a:solidFill>
                  <a:schemeClr val="tx1"/>
                </a:solidFill>
                <a:latin typeface="+mn-lt"/>
                <a:ea typeface="+mn-ea"/>
                <a:cs typeface="+mn-cs"/>
              </a:rPr>
              <a:t>Current discourses on sustainability emphasize the need to consider the nature of</a:t>
            </a:r>
          </a:p>
          <a:p>
            <a:r>
              <a:rPr lang="en-AU" sz="1200" kern="1200" baseline="0" dirty="0" smtClean="0">
                <a:solidFill>
                  <a:schemeClr val="tx1"/>
                </a:solidFill>
                <a:latin typeface="+mn-lt"/>
                <a:ea typeface="+mn-ea"/>
                <a:cs typeface="+mn-cs"/>
              </a:rPr>
              <a:t>complex adaptive systems influenced by both social and ecological factors Sustainability in this context is understood as the ability</a:t>
            </a:r>
          </a:p>
          <a:p>
            <a:r>
              <a:rPr lang="en-AU" sz="1200" kern="1200" baseline="0" dirty="0" smtClean="0">
                <a:solidFill>
                  <a:schemeClr val="tx1"/>
                </a:solidFill>
                <a:latin typeface="+mn-lt"/>
                <a:ea typeface="+mn-ea"/>
                <a:cs typeface="+mn-cs"/>
              </a:rPr>
              <a:t>to be resilient through an ability to constantly adapt</a:t>
            </a:r>
          </a:p>
          <a:p>
            <a:pPr marL="0" marR="0" indent="0" algn="l" defTabSz="914400" rtl="0" eaLnBrk="1" fontAlgn="auto" latinLnBrk="0" hangingPunct="1">
              <a:lnSpc>
                <a:spcPct val="100000"/>
              </a:lnSpc>
              <a:spcBef>
                <a:spcPts val="0"/>
              </a:spcBef>
              <a:spcAft>
                <a:spcPts val="0"/>
              </a:spcAft>
              <a:buClrTx/>
              <a:buSzTx/>
              <a:buFontTx/>
              <a:buNone/>
              <a:tabLst/>
              <a:defRPr/>
            </a:pPr>
            <a:r>
              <a:rPr lang="en-AU" sz="1200" kern="1200" dirty="0" smtClean="0">
                <a:solidFill>
                  <a:schemeClr val="tx1"/>
                </a:solidFill>
                <a:latin typeface="+mn-lt"/>
                <a:ea typeface="+mn-ea"/>
                <a:cs typeface="+mn-cs"/>
              </a:rPr>
              <a:t>At no time before has effective land-use and transport planning, and urban infrastructure funding, been so critical to building urban resilience. Cities are at the forefront in facing the impacts of climate change, resource depletion and economic shocks. They are also the engines for rebuilding and renewal. Yet decades of neoliberal reforms have dulled our political imaginations and gutted the institutional capacities so essential to meet the challenges. A particular manifestation of this is the past decade of developer-driven planning law reform in New South Wales. This presentation will examine NSW environmental planning law through the resilience lens. The lens magnifies the view that lot-feeder metropolitan planning, nineteenth century zoning and dysfunction governance have seriously contributed to urban vulnerability in New South Wales. Building resilience into urban planning is not new to planners. What is needed is a legal framework that revitalises the skills and commitment of planners and re-focuses on the enabling social fabric.</a:t>
            </a:r>
          </a:p>
          <a:p>
            <a:r>
              <a:rPr lang="en-AU" dirty="0" smtClean="0"/>
              <a:t>What is the ability of the institution to effectively</a:t>
            </a:r>
            <a:br>
              <a:rPr lang="en-AU" dirty="0" smtClean="0"/>
            </a:br>
            <a:r>
              <a:rPr lang="en-AU" dirty="0" smtClean="0"/>
              <a:t>anticipate, respond to, and manage the</a:t>
            </a:r>
            <a:br>
              <a:rPr lang="en-AU" dirty="0" smtClean="0"/>
            </a:br>
            <a:r>
              <a:rPr lang="en-AU" dirty="0" smtClean="0"/>
              <a:t>emerging issue, trend, or event?    </a:t>
            </a:r>
            <a:br>
              <a:rPr lang="en-AU" dirty="0" smtClean="0"/>
            </a:br>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29</a:t>
            </a:fld>
            <a:endParaRPr lang="en-A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AU" sz="2400" dirty="0" smtClean="0"/>
              <a:t>SEPP (Mining, Petroleum Production and Extractive Industries) 2007 </a:t>
            </a:r>
          </a:p>
          <a:p>
            <a:pPr lvl="1"/>
            <a:r>
              <a:rPr lang="en-AU" sz="2200" dirty="0" smtClean="0"/>
              <a:t>Provides that development for the purpose of petroleum exploration is permissible without development consent under Part 4</a:t>
            </a:r>
          </a:p>
          <a:p>
            <a:pPr lvl="1"/>
            <a:r>
              <a:rPr lang="en-AU" sz="2200" dirty="0" smtClean="0"/>
              <a:t>Part 5 will apply </a:t>
            </a:r>
          </a:p>
          <a:p>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31</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1"/>
            <a:r>
              <a:rPr lang="en-AU" dirty="0" smtClean="0"/>
              <a:t>EPAA Part 3A applied to </a:t>
            </a:r>
          </a:p>
          <a:p>
            <a:pPr lvl="2"/>
            <a:r>
              <a:rPr lang="en-AU" dirty="0" smtClean="0"/>
              <a:t>Development for the purpose of drilling and operation of petroleum wells (including associated pipelines) that</a:t>
            </a:r>
          </a:p>
          <a:p>
            <a:pPr lvl="3"/>
            <a:r>
              <a:rPr lang="en-AU" sz="2200" dirty="0" smtClean="0"/>
              <a:t>has a capital investment value of more than $30m or employs 100 or more people, or </a:t>
            </a:r>
          </a:p>
          <a:p>
            <a:pPr lvl="3"/>
            <a:r>
              <a:rPr lang="en-AU" sz="2200" dirty="0" smtClean="0"/>
              <a:t>is in an environmentally sensitive area of State significance, or</a:t>
            </a:r>
          </a:p>
          <a:p>
            <a:pPr lvl="3"/>
            <a:r>
              <a:rPr lang="en-AU" sz="2200" dirty="0" smtClean="0"/>
              <a:t>is located in one of 16 LGAs</a:t>
            </a:r>
          </a:p>
          <a:p>
            <a:pPr lvl="1"/>
            <a:r>
              <a:rPr lang="en-AU" dirty="0" smtClean="0"/>
              <a:t>Part 3A is being repealed</a:t>
            </a:r>
          </a:p>
          <a:p>
            <a:pPr lvl="2"/>
            <a:r>
              <a:rPr lang="en-AU" dirty="0" smtClean="0"/>
              <a:t>No new Part 3A declarations</a:t>
            </a:r>
          </a:p>
          <a:p>
            <a:pPr lvl="2"/>
            <a:r>
              <a:rPr lang="en-AU" dirty="0" smtClean="0"/>
              <a:t>Amendment Bill for determination of State significant projects pending</a:t>
            </a:r>
          </a:p>
        </p:txBody>
      </p:sp>
      <p:sp>
        <p:nvSpPr>
          <p:cNvPr id="4" name="Slide Number Placeholder 3"/>
          <p:cNvSpPr>
            <a:spLocks noGrp="1"/>
          </p:cNvSpPr>
          <p:nvPr>
            <p:ph type="sldNum" sz="quarter" idx="10"/>
          </p:nvPr>
        </p:nvSpPr>
        <p:spPr/>
        <p:txBody>
          <a:bodyPr/>
          <a:lstStyle/>
          <a:p>
            <a:fld id="{EBF4F905-EF07-4EA8-8578-5A099D443DF2}" type="slidenum">
              <a:rPr lang="en-AU" smtClean="0"/>
              <a:pPr/>
              <a:t>32</a:t>
            </a:fld>
            <a:endParaRPr lang="en-A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AU" dirty="0" smtClean="0"/>
              <a:t>Australia’s tired, old political parties have blocked a move by the Greens for a standalone Senate inquiry into the coal seam gas industry, Greens Leader Bob Brown said. In a split with the Liberals, the Nationals abstained.</a:t>
            </a:r>
          </a:p>
          <a:p>
            <a:r>
              <a:rPr lang="en-AU" dirty="0" smtClean="0"/>
              <a:t>“The prospect of coal seam gas mines across the country, from the Kimberley to Queensland to Tasmania, encroaching on Sydney and broader New South Wales, as well as in South Australia is truly appalling,” Senator Brown said.</a:t>
            </a:r>
          </a:p>
          <a:p>
            <a:r>
              <a:rPr lang="en-AU" dirty="0" smtClean="0"/>
              <a:t>“There is a new urgency to assess the health impacts of the toxic materials used in the </a:t>
            </a:r>
            <a:r>
              <a:rPr lang="en-AU" dirty="0" err="1" smtClean="0"/>
              <a:t>fracking</a:t>
            </a:r>
            <a:r>
              <a:rPr lang="en-AU" dirty="0" smtClean="0"/>
              <a:t> process. The last-minute inclusion of coal seam gas in the terms of reference for the Inquiry into the management of the Murray Darling Basin is not enough, although we are pleased that our proposed terms of reference – circulated yesterday – have served as their template.”</a:t>
            </a:r>
          </a:p>
          <a:p>
            <a:r>
              <a:rPr lang="en-AU" dirty="0" smtClean="0"/>
              <a:t>The inquiry and report by the Environment and Communications References Committee, proposed by the Australian Greens and blocked by </a:t>
            </a:r>
            <a:r>
              <a:rPr lang="en-AU" dirty="0" err="1" smtClean="0"/>
              <a:t>Labor</a:t>
            </a:r>
            <a:r>
              <a:rPr lang="en-AU" dirty="0" smtClean="0"/>
              <a:t> and the Coalition, would have examined the social, environmental, health, economic and legal impacts of coal seam gas, with particular reference to:</a:t>
            </a:r>
          </a:p>
          <a:p>
            <a:r>
              <a:rPr lang="en-AU" dirty="0" smtClean="0"/>
              <a:t>a) adverse health effects associated with coal seam gas mines;</a:t>
            </a:r>
            <a:br>
              <a:rPr lang="en-AU" dirty="0" smtClean="0"/>
            </a:br>
            <a:r>
              <a:rPr lang="en-AU" dirty="0" smtClean="0"/>
              <a:t>b) impact of coal seam gas mines on property values;</a:t>
            </a:r>
            <a:br>
              <a:rPr lang="en-AU" dirty="0" smtClean="0"/>
            </a:br>
            <a:r>
              <a:rPr lang="en-AU" dirty="0" smtClean="0"/>
              <a:t>c) food security and the viability of farms with coal seam gas mines;</a:t>
            </a:r>
            <a:br>
              <a:rPr lang="en-AU" dirty="0" smtClean="0"/>
            </a:br>
            <a:r>
              <a:rPr lang="en-AU" dirty="0" smtClean="0"/>
              <a:t>d) contamination of underground water sources and soil;</a:t>
            </a:r>
            <a:br>
              <a:rPr lang="en-AU" dirty="0" smtClean="0"/>
            </a:br>
            <a:r>
              <a:rPr lang="en-AU" dirty="0" smtClean="0"/>
              <a:t>e) the legal rights of property owners versus gas companies; and</a:t>
            </a:r>
            <a:br>
              <a:rPr lang="en-AU" dirty="0" smtClean="0"/>
            </a:br>
            <a:r>
              <a:rPr lang="en-AU" dirty="0" smtClean="0"/>
              <a:t>f) any other relevant matters.</a:t>
            </a:r>
          </a:p>
          <a:p>
            <a:r>
              <a:rPr lang="en-AU" dirty="0" smtClean="0"/>
              <a:t>“It is inadequate for coal seam gas mines, a threat to farmers in New South Wales and Queensland in particular to be an add-on to any other inquiry.”</a:t>
            </a:r>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33</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35</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dirty="0" smtClean="0"/>
              <a:t>such as a “maintain or improve” test</a:t>
            </a:r>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36</a:t>
            </a:fld>
            <a:endParaRPr lang="en-AU"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dirty="0" smtClean="0"/>
              <a:t>– assisted by a template outlining landowners’ rights and mining company responsibilities (for example, in relation to access, exploration, approval, and land acquisition). </a:t>
            </a:r>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37</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AU" dirty="0" smtClean="0"/>
              <a:t>Suck</a:t>
            </a:r>
            <a:r>
              <a:rPr lang="en-AU" baseline="0" dirty="0" smtClean="0"/>
              <a:t> it and see</a:t>
            </a:r>
            <a:endParaRPr lang="en-AU" dirty="0"/>
          </a:p>
        </p:txBody>
      </p:sp>
      <p:sp>
        <p:nvSpPr>
          <p:cNvPr id="4" name="Slide Number Placeholder 3"/>
          <p:cNvSpPr>
            <a:spLocks noGrp="1"/>
          </p:cNvSpPr>
          <p:nvPr>
            <p:ph type="sldNum" sz="quarter" idx="10"/>
          </p:nvPr>
        </p:nvSpPr>
        <p:spPr/>
        <p:txBody>
          <a:bodyPr/>
          <a:lstStyle/>
          <a:p>
            <a:fld id="{EBF4F905-EF07-4EA8-8578-5A099D443DF2}" type="slidenum">
              <a:rPr lang="en-AU" smtClean="0"/>
              <a:pPr/>
              <a:t>38</a:t>
            </a:fld>
            <a:endParaRPr lang="en-A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8B51F500-7FA5-46DD-AD7D-14E845823B5D}" type="datetime1">
              <a:rPr lang="en-AU" smtClean="0"/>
              <a:pPr/>
              <a:t>6/07/2011</a:t>
            </a:fld>
            <a:endParaRPr lang="en-AU" dirty="0"/>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AU" dirty="0"/>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F9E389D1-6EFA-499E-84CA-ECBE42917E00}" type="slidenum">
              <a:rPr lang="en-AU" smtClean="0"/>
              <a:pPr/>
              <a:t>‹#›</a:t>
            </a:fld>
            <a:endParaRPr lang="en-AU"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949F76DD-0595-494B-8475-40280FA6D1B6}" type="datetime1">
              <a:rPr lang="en-AU" smtClean="0"/>
              <a:pPr/>
              <a:t>6/07/2011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F9E389D1-6EFA-499E-84CA-ECBE42917E00}" type="slidenum">
              <a:rPr lang="en-AU" smtClean="0"/>
              <a:pPr/>
              <a:t>‹#›</a:t>
            </a:fld>
            <a:endParaRPr lang="en-AU" dirty="0"/>
          </a:p>
        </p:txBody>
      </p:sp>
      <p:sp>
        <p:nvSpPr>
          <p:cNvPr id="8" name="Content Placeholder 7"/>
          <p:cNvSpPr>
            <a:spLocks noGrp="1"/>
          </p:cNvSpPr>
          <p:nvPr>
            <p:ph sz="quarter" idx="1"/>
          </p:nvPr>
        </p:nvSpPr>
        <p:spPr>
          <a:xfrm>
            <a:off x="612648" y="1600200"/>
            <a:ext cx="8153400" cy="4495800"/>
          </a:xfrm>
        </p:spPr>
        <p:txBody>
          <a:bodyPr/>
          <a:lstStyle>
            <a:lvl2pPr marL="719138" indent="-361950">
              <a:defRPr/>
            </a:lvl2pPr>
            <a:lvl3pPr marL="981075" indent="-295275">
              <a:defRPr/>
            </a:lvl3pPr>
            <a:lvl4pPr marL="1431925" indent="-288925">
              <a:defRPr/>
            </a:lvl4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80162185-DB93-47DE-AE41-4040EB60A26E}" type="datetime1">
              <a:rPr lang="en-AU" smtClean="0"/>
              <a:pPr/>
              <a:t>6/07/2011</a:t>
            </a:fld>
            <a:endParaRPr lang="en-AU" dirty="0"/>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F9E389D1-6EFA-499E-84CA-ECBE42917E00}" type="slidenum">
              <a:rPr lang="en-AU" smtClean="0"/>
              <a:pPr/>
              <a:t>‹#›</a:t>
            </a:fld>
            <a:endParaRPr lang="en-AU" dirty="0"/>
          </a:p>
        </p:txBody>
      </p:sp>
      <p:sp>
        <p:nvSpPr>
          <p:cNvPr id="14" name="Footer Placeholder 13"/>
          <p:cNvSpPr>
            <a:spLocks noGrp="1"/>
          </p:cNvSpPr>
          <p:nvPr>
            <p:ph type="ftr" sz="quarter" idx="12"/>
          </p:nvPr>
        </p:nvSpPr>
        <p:spPr/>
        <p:txBody>
          <a:bodyPr/>
          <a:lstStyle/>
          <a:p>
            <a:endParaRPr lang="en-AU"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B689AAC3-C1DB-40FF-BF78-8545C0B52B0D}" type="datetime1">
              <a:rPr lang="en-AU" smtClean="0"/>
              <a:pPr/>
              <a:t>6/07/2011</a:t>
            </a:fld>
            <a:endParaRPr lang="en-AU" dirty="0"/>
          </a:p>
        </p:txBody>
      </p:sp>
      <p:sp>
        <p:nvSpPr>
          <p:cNvPr id="10" name="Slide Number Placeholder 9"/>
          <p:cNvSpPr>
            <a:spLocks noGrp="1"/>
          </p:cNvSpPr>
          <p:nvPr>
            <p:ph type="sldNum" sz="quarter" idx="16"/>
          </p:nvPr>
        </p:nvSpPr>
        <p:spPr/>
        <p:txBody>
          <a:bodyPr rtlCol="0"/>
          <a:lstStyle/>
          <a:p>
            <a:fld id="{F9E389D1-6EFA-499E-84CA-ECBE42917E00}" type="slidenum">
              <a:rPr lang="en-AU" smtClean="0"/>
              <a:pPr/>
              <a:t>‹#›</a:t>
            </a:fld>
            <a:endParaRPr lang="en-AU" dirty="0"/>
          </a:p>
        </p:txBody>
      </p:sp>
      <p:sp>
        <p:nvSpPr>
          <p:cNvPr id="12" name="Footer Placeholder 11"/>
          <p:cNvSpPr>
            <a:spLocks noGrp="1"/>
          </p:cNvSpPr>
          <p:nvPr>
            <p:ph type="ftr" sz="quarter" idx="17"/>
          </p:nvPr>
        </p:nvSpPr>
        <p:spPr/>
        <p:txBody>
          <a:bodyPr rtlCol="0"/>
          <a:lstStyle/>
          <a:p>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E7F1EC9E-D102-4E5C-8152-88CDF24A7EFB}" type="datetime1">
              <a:rPr lang="en-AU" smtClean="0"/>
              <a:pPr/>
              <a:t>6/07/2011</a:t>
            </a:fld>
            <a:endParaRPr lang="en-AU" dirty="0"/>
          </a:p>
        </p:txBody>
      </p:sp>
      <p:sp>
        <p:nvSpPr>
          <p:cNvPr id="12" name="Slide Number Placeholder 11"/>
          <p:cNvSpPr>
            <a:spLocks noGrp="1"/>
          </p:cNvSpPr>
          <p:nvPr>
            <p:ph type="sldNum" sz="quarter" idx="16"/>
          </p:nvPr>
        </p:nvSpPr>
        <p:spPr/>
        <p:txBody>
          <a:bodyPr rtlCol="0"/>
          <a:lstStyle/>
          <a:p>
            <a:fld id="{F9E389D1-6EFA-499E-84CA-ECBE42917E00}" type="slidenum">
              <a:rPr lang="en-AU" smtClean="0"/>
              <a:pPr/>
              <a:t>‹#›</a:t>
            </a:fld>
            <a:endParaRPr lang="en-AU" dirty="0"/>
          </a:p>
        </p:txBody>
      </p:sp>
      <p:sp>
        <p:nvSpPr>
          <p:cNvPr id="14" name="Footer Placeholder 13"/>
          <p:cNvSpPr>
            <a:spLocks noGrp="1"/>
          </p:cNvSpPr>
          <p:nvPr>
            <p:ph type="ftr" sz="quarter" idx="17"/>
          </p:nvPr>
        </p:nvSpPr>
        <p:spPr/>
        <p:txBody>
          <a:bodyPr rtlCol="0"/>
          <a:lstStyle/>
          <a:p>
            <a:endParaRPr lang="en-AU" dirty="0"/>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AD82690-EF8F-4BFA-9EBC-70EB9421B966}" type="datetime1">
              <a:rPr lang="en-AU" smtClean="0"/>
              <a:pPr/>
              <a:t>6/07/2011</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F9E389D1-6EFA-499E-84CA-ECBE42917E00}"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0AC6B4-E4F6-45DC-8F5A-8A6C3D392B44}" type="datetime1">
              <a:rPr lang="en-AU" smtClean="0"/>
              <a:pPr/>
              <a:t>6/07/2011</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F9E389D1-6EFA-499E-84CA-ECBE42917E00}"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CB3447D-4D79-4C78-81EC-EB6095025768}" type="datetime1">
              <a:rPr lang="en-AU" smtClean="0"/>
              <a:pPr/>
              <a:t>6/07/2011</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F9E389D1-6EFA-499E-84CA-ECBE42917E00}" type="slidenum">
              <a:rPr lang="en-AU" smtClean="0"/>
              <a:pPr/>
              <a:t>‹#›</a:t>
            </a:fld>
            <a:endParaRPr lang="en-AU" dirty="0"/>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Date Placeholder 11"/>
          <p:cNvSpPr>
            <a:spLocks noGrp="1"/>
          </p:cNvSpPr>
          <p:nvPr>
            <p:ph type="dt" sz="half" idx="10"/>
          </p:nvPr>
        </p:nvSpPr>
        <p:spPr>
          <a:xfrm>
            <a:off x="6248400" y="6248400"/>
            <a:ext cx="2667000" cy="365125"/>
          </a:xfrm>
        </p:spPr>
        <p:txBody>
          <a:bodyPr rtlCol="0"/>
          <a:lstStyle/>
          <a:p>
            <a:fld id="{64F4BCE9-31BE-4A5F-B2E8-74058A5E2C2D}" type="datetime1">
              <a:rPr lang="en-AU" smtClean="0"/>
              <a:pPr/>
              <a:t>6/07/2011</a:t>
            </a:fld>
            <a:endParaRPr lang="en-AU" dirty="0"/>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F9E389D1-6EFA-499E-84CA-ECBE42917E00}" type="slidenum">
              <a:rPr lang="en-AU" smtClean="0"/>
              <a:pPr/>
              <a:t>‹#›</a:t>
            </a:fld>
            <a:endParaRPr lang="en-AU" dirty="0"/>
          </a:p>
        </p:txBody>
      </p:sp>
      <p:sp>
        <p:nvSpPr>
          <p:cNvPr id="14" name="Footer Placeholder 13"/>
          <p:cNvSpPr>
            <a:spLocks noGrp="1"/>
          </p:cNvSpPr>
          <p:nvPr>
            <p:ph type="ftr" sz="quarter" idx="12"/>
          </p:nvPr>
        </p:nvSpPr>
        <p:spPr>
          <a:xfrm>
            <a:off x="1600200" y="6248206"/>
            <a:ext cx="4572000" cy="365125"/>
          </a:xfrm>
        </p:spPr>
        <p:txBody>
          <a:bodyPr rtlCol="0"/>
          <a:lstStyle/>
          <a:p>
            <a:endParaRPr lang="en-AU" dirty="0"/>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dirty="0"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641032B-E222-4FEE-9E06-B44B210CDA83}" type="datetime1">
              <a:rPr lang="en-AU" smtClean="0"/>
              <a:pPr/>
              <a:t>6/07/2011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9E389D1-6EFA-499E-84CA-ECBE42917E00}"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3221C7C6-2205-4ABB-85E6-06666EABB889}" type="datetime1">
              <a:rPr lang="en-AU" smtClean="0"/>
              <a:pPr/>
              <a:t>6/07/2011</a:t>
            </a:fld>
            <a:endParaRPr lang="en-AU" dirty="0"/>
          </a:p>
        </p:txBody>
      </p:sp>
      <p:sp>
        <p:nvSpPr>
          <p:cNvPr id="5" name="Footer Placeholder 4"/>
          <p:cNvSpPr>
            <a:spLocks noGrp="1"/>
          </p:cNvSpPr>
          <p:nvPr>
            <p:ph type="ftr" sz="quarter" idx="11"/>
          </p:nvPr>
        </p:nvSpPr>
        <p:spPr>
          <a:xfrm>
            <a:off x="457201" y="6248207"/>
            <a:ext cx="5573483" cy="365125"/>
          </a:xfrm>
        </p:spPr>
        <p:txBody>
          <a:bodyPr/>
          <a:lstStyle/>
          <a:p>
            <a:endParaRPr lang="en-AU"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Slide Number Placeholder 5"/>
          <p:cNvSpPr>
            <a:spLocks noGrp="1"/>
          </p:cNvSpPr>
          <p:nvPr>
            <p:ph type="sldNum" sz="quarter" idx="12"/>
          </p:nvPr>
        </p:nvSpPr>
        <p:spPr>
          <a:xfrm rot="5400000">
            <a:off x="5989638" y="144462"/>
            <a:ext cx="533400" cy="244476"/>
          </a:xfrm>
        </p:spPr>
        <p:txBody>
          <a:bodyPr/>
          <a:lstStyle/>
          <a:p>
            <a:fld id="{F9E389D1-6EFA-499E-84CA-ECBE42917E00}" type="slidenum">
              <a:rPr lang="en-AU" smtClean="0"/>
              <a:pPr/>
              <a:t>‹#›</a:t>
            </a:fld>
            <a:endParaRPr lang="en-AU" dirty="0"/>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08E2C6F6-D7E8-44F7-BBF1-418E04DF4CC7}" type="datetimeFigureOut">
              <a:rPr lang="en-AU" smtClean="0"/>
              <a:pPr/>
              <a:t>6/07/2011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F79E7DC2-C723-4DF1-AA17-DE6B3468D88B}" type="slidenum">
              <a:rPr lang="en-AU" smtClean="0"/>
              <a:pPr/>
              <a:t>‹#›</a:t>
            </a:fld>
            <a:endParaRPr lang="en-A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C17CB3DF-53BB-4968-AF21-73D8AB5CB28A}" type="datetime1">
              <a:rPr lang="en-AU" smtClean="0"/>
              <a:pPr/>
              <a:t>6/07/2011</a:t>
            </a:fld>
            <a:endParaRPr lang="en-AU" dirty="0"/>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AU"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F9E389D1-6EFA-499E-84CA-ECBE42917E00}" type="slidenum">
              <a:rPr lang="en-AU" smtClean="0"/>
              <a:pPr/>
              <a:t>‹#›</a:t>
            </a:fld>
            <a:endParaRPr lang="en-AU"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E2C6F6-D7E8-44F7-BBF1-418E04DF4CC7}" type="datetimeFigureOut">
              <a:rPr lang="en-AU" smtClean="0"/>
              <a:pPr/>
              <a:t>6/07/2011</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9E7DC2-C723-4DF1-AA17-DE6B3468D88B}" type="slidenum">
              <a:rPr lang="en-AU" smtClean="0"/>
              <a:pPr/>
              <a:t>‹#›</a:t>
            </a:fld>
            <a:endParaRPr lang="en-AU"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coalseamgasnews.org/wp-content/uploads/2011/05/csgprotestsm.jpg"/>
          <p:cNvPicPr>
            <a:picLocks noChangeAspect="1" noChangeArrowheads="1"/>
          </p:cNvPicPr>
          <p:nvPr/>
        </p:nvPicPr>
        <p:blipFill>
          <a:blip r:embed="rId3" cstate="print"/>
          <a:srcRect/>
          <a:stretch>
            <a:fillRect/>
          </a:stretch>
        </p:blipFill>
        <p:spPr bwMode="auto">
          <a:xfrm>
            <a:off x="971600" y="980728"/>
            <a:ext cx="8172400" cy="5007598"/>
          </a:xfrm>
          <a:prstGeom prst="rect">
            <a:avLst/>
          </a:prstGeom>
          <a:noFill/>
        </p:spPr>
      </p:pic>
      <p:sp>
        <p:nvSpPr>
          <p:cNvPr id="2" name="Title 1"/>
          <p:cNvSpPr>
            <a:spLocks noGrp="1"/>
          </p:cNvSpPr>
          <p:nvPr>
            <p:ph type="ctrTitle"/>
          </p:nvPr>
        </p:nvSpPr>
        <p:spPr>
          <a:xfrm>
            <a:off x="1691680" y="260648"/>
            <a:ext cx="7272808" cy="1396752"/>
          </a:xfrm>
        </p:spPr>
        <p:txBody>
          <a:bodyPr>
            <a:noAutofit/>
          </a:bodyPr>
          <a:lstStyle/>
          <a:p>
            <a:pPr algn="r"/>
            <a:r>
              <a:rPr lang="en-AU" b="1" i="1" dirty="0" smtClean="0"/>
              <a:t>coal seam gas </a:t>
            </a:r>
            <a:br>
              <a:rPr lang="en-AU" b="1" i="1" dirty="0" smtClean="0"/>
            </a:br>
            <a:r>
              <a:rPr lang="en-AU" b="1" i="1" dirty="0" smtClean="0">
                <a:solidFill>
                  <a:schemeClr val="bg1"/>
                </a:solidFill>
              </a:rPr>
              <a:t>Australia</a:t>
            </a:r>
            <a:endParaRPr lang="en-AU" b="1" dirty="0">
              <a:solidFill>
                <a:schemeClr val="tx1"/>
              </a:solidFill>
            </a:endParaRPr>
          </a:p>
        </p:txBody>
      </p:sp>
      <p:sp>
        <p:nvSpPr>
          <p:cNvPr id="3" name="Subtitle 2"/>
          <p:cNvSpPr>
            <a:spLocks noGrp="1"/>
          </p:cNvSpPr>
          <p:nvPr>
            <p:ph type="subTitle" idx="1"/>
          </p:nvPr>
        </p:nvSpPr>
        <p:spPr/>
        <p:txBody>
          <a:bodyPr/>
          <a:lstStyle/>
          <a:p>
            <a:pPr algn="r"/>
            <a:r>
              <a:rPr lang="en-AU" dirty="0" smtClean="0"/>
              <a:t>Nicola Franklin, Sydney Law School</a:t>
            </a:r>
            <a:endParaRPr lang="en-A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srcRect/>
          <a:stretch>
            <a:fillRect/>
          </a:stretch>
        </p:blipFill>
        <p:spPr bwMode="auto">
          <a:xfrm>
            <a:off x="827584" y="1567401"/>
            <a:ext cx="7056784" cy="5290599"/>
          </a:xfrm>
          <a:prstGeom prst="rect">
            <a:avLst/>
          </a:prstGeom>
          <a:noFill/>
          <a:ln w="9525">
            <a:noFill/>
            <a:miter lim="800000"/>
            <a:headEnd/>
            <a:tailEnd/>
          </a:ln>
        </p:spPr>
      </p:pic>
      <p:sp>
        <p:nvSpPr>
          <p:cNvPr id="2" name="Title 1"/>
          <p:cNvSpPr>
            <a:spLocks noGrp="1"/>
          </p:cNvSpPr>
          <p:nvPr>
            <p:ph type="title"/>
          </p:nvPr>
        </p:nvSpPr>
        <p:spPr>
          <a:xfrm>
            <a:off x="323528" y="908720"/>
            <a:ext cx="8640960" cy="432048"/>
          </a:xfrm>
        </p:spPr>
        <p:txBody>
          <a:bodyPr>
            <a:normAutofit fontScale="90000"/>
          </a:bodyPr>
          <a:lstStyle/>
          <a:p>
            <a:r>
              <a:rPr lang="en-AU" sz="4000" dirty="0" smtClean="0"/>
              <a:t>The context: fossil fuelled Australian econo</a:t>
            </a:r>
            <a:r>
              <a:rPr lang="en-AU" sz="3600" dirty="0" smtClean="0"/>
              <a:t>my</a:t>
            </a:r>
            <a:r>
              <a:rPr lang="en-AU" dirty="0" smtClean="0"/>
              <a:t/>
            </a:r>
            <a:br>
              <a:rPr lang="en-AU" dirty="0" smtClean="0"/>
            </a:br>
            <a:endParaRPr lang="en-AU" dirty="0" smtClean="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a:t>
            </a:fld>
            <a:endParaRPr lang="en-AU" dirty="0"/>
          </a:p>
        </p:txBody>
      </p:sp>
      <p:sp>
        <p:nvSpPr>
          <p:cNvPr id="4" name="Content Placeholder 3"/>
          <p:cNvSpPr>
            <a:spLocks noGrp="1"/>
          </p:cNvSpPr>
          <p:nvPr>
            <p:ph sz="quarter" idx="1"/>
          </p:nvPr>
        </p:nvSpPr>
        <p:spPr/>
        <p:txBody>
          <a:bodyPr/>
          <a:lstStyle/>
          <a:p>
            <a:pPr>
              <a:buNone/>
            </a:pPr>
            <a:endParaRPr lang="en-AU" sz="36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3</a:t>
            </a:fld>
            <a:endParaRPr lang="en-AU" dirty="0"/>
          </a:p>
        </p:txBody>
      </p:sp>
      <p:pic>
        <p:nvPicPr>
          <p:cNvPr id="5122" name="Picture 2"/>
          <p:cNvPicPr>
            <a:picLocks noGrp="1" noChangeAspect="1" noChangeArrowheads="1"/>
          </p:cNvPicPr>
          <p:nvPr>
            <p:ph sz="quarter" idx="1"/>
          </p:nvPr>
        </p:nvPicPr>
        <p:blipFill>
          <a:blip r:embed="rId2" cstate="print"/>
          <a:srcRect/>
          <a:stretch>
            <a:fillRect/>
          </a:stretch>
        </p:blipFill>
        <p:spPr bwMode="auto">
          <a:xfrm>
            <a:off x="251520" y="335422"/>
            <a:ext cx="8700041" cy="652257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404664"/>
            <a:ext cx="8153400" cy="990600"/>
          </a:xfrm>
        </p:spPr>
        <p:txBody>
          <a:bodyPr>
            <a:noAutofit/>
          </a:bodyPr>
          <a:lstStyle/>
          <a:p>
            <a:r>
              <a:rPr lang="en-AU" sz="3200" dirty="0" smtClean="0"/>
              <a:t>Australian Energy Exports (2008-09 $billions)</a:t>
            </a:r>
            <a:endParaRPr lang="en-AU" sz="3200"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4</a:t>
            </a:fld>
            <a:endParaRPr lang="en-AU" dirty="0"/>
          </a:p>
        </p:txBody>
      </p:sp>
      <p:pic>
        <p:nvPicPr>
          <p:cNvPr id="3074" name="Picture 2"/>
          <p:cNvPicPr>
            <a:picLocks noGrp="1" noChangeAspect="1" noChangeArrowheads="1"/>
          </p:cNvPicPr>
          <p:nvPr>
            <p:ph sz="quarter" idx="1"/>
          </p:nvPr>
        </p:nvPicPr>
        <p:blipFill>
          <a:blip r:embed="rId2" cstate="print"/>
          <a:srcRect/>
          <a:stretch>
            <a:fillRect/>
          </a:stretch>
        </p:blipFill>
        <p:spPr bwMode="auto">
          <a:xfrm>
            <a:off x="0" y="1124744"/>
            <a:ext cx="8892480" cy="544278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8153400" cy="990600"/>
          </a:xfrm>
        </p:spPr>
        <p:txBody>
          <a:bodyPr/>
          <a:lstStyle/>
          <a:p>
            <a:r>
              <a:rPr lang="en-AU" dirty="0" smtClean="0"/>
              <a:t>Australian Coal Seam Gas Industry</a:t>
            </a:r>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5</a:t>
            </a:fld>
            <a:endParaRPr lang="en-AU" dirty="0"/>
          </a:p>
        </p:txBody>
      </p:sp>
      <p:sp>
        <p:nvSpPr>
          <p:cNvPr id="4" name="Content Placeholder 3"/>
          <p:cNvSpPr>
            <a:spLocks noGrp="1"/>
          </p:cNvSpPr>
          <p:nvPr>
            <p:ph sz="quarter" idx="1"/>
          </p:nvPr>
        </p:nvSpPr>
        <p:spPr>
          <a:xfrm>
            <a:off x="612648" y="2204864"/>
            <a:ext cx="7919792" cy="3891136"/>
          </a:xfrm>
        </p:spPr>
        <p:txBody>
          <a:bodyPr/>
          <a:lstStyle/>
          <a:p>
            <a:r>
              <a:rPr lang="en-AU" sz="3200" dirty="0" smtClean="0"/>
              <a:t>Relatively new industry </a:t>
            </a:r>
          </a:p>
          <a:p>
            <a:pPr lvl="1"/>
            <a:r>
              <a:rPr lang="en-AU" sz="2800" dirty="0" smtClean="0"/>
              <a:t>Production commenced in the Bowen Basin in Queensland in 1996 </a:t>
            </a:r>
          </a:p>
          <a:p>
            <a:pPr lvl="1"/>
            <a:r>
              <a:rPr lang="en-AU" sz="2800" dirty="0" smtClean="0"/>
              <a:t>Marked increase from 2004</a:t>
            </a:r>
          </a:p>
          <a:p>
            <a:pPr lvl="2"/>
            <a:r>
              <a:rPr lang="en-AU" sz="2400" dirty="0" smtClean="0"/>
              <a:t>2004-2008:  32% increase per year</a:t>
            </a:r>
          </a:p>
          <a:p>
            <a:pPr lvl="1"/>
            <a:r>
              <a:rPr lang="en-AU" sz="2800" dirty="0" smtClean="0"/>
              <a:t>Likely to peak 2020</a:t>
            </a:r>
          </a:p>
          <a:p>
            <a:endParaRPr lang="en-A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8153400" cy="990600"/>
          </a:xfrm>
        </p:spPr>
        <p:txBody>
          <a:bodyPr>
            <a:normAutofit/>
          </a:bodyPr>
          <a:lstStyle/>
          <a:p>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6</a:t>
            </a:fld>
            <a:endParaRPr lang="en-AU" dirty="0"/>
          </a:p>
        </p:txBody>
      </p:sp>
      <p:pic>
        <p:nvPicPr>
          <p:cNvPr id="7170" name="Picture 2"/>
          <p:cNvPicPr>
            <a:picLocks noGrp="1" noChangeAspect="1" noChangeArrowheads="1"/>
          </p:cNvPicPr>
          <p:nvPr>
            <p:ph sz="quarter" idx="1"/>
          </p:nvPr>
        </p:nvPicPr>
        <p:blipFill>
          <a:blip r:embed="rId2" cstate="print"/>
          <a:srcRect/>
          <a:stretch>
            <a:fillRect/>
          </a:stretch>
        </p:blipFill>
        <p:spPr bwMode="auto">
          <a:xfrm>
            <a:off x="395536" y="188640"/>
            <a:ext cx="8401222" cy="629854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7</a:t>
            </a:fld>
            <a:endParaRPr lang="en-AU" dirty="0"/>
          </a:p>
        </p:txBody>
      </p:sp>
      <p:pic>
        <p:nvPicPr>
          <p:cNvPr id="1026" name="Picture 2"/>
          <p:cNvPicPr>
            <a:picLocks noGrp="1" noChangeAspect="1" noChangeArrowheads="1"/>
          </p:cNvPicPr>
          <p:nvPr>
            <p:ph sz="quarter" idx="1"/>
          </p:nvPr>
        </p:nvPicPr>
        <p:blipFill>
          <a:blip r:embed="rId3" cstate="print"/>
          <a:srcRect/>
          <a:stretch>
            <a:fillRect/>
          </a:stretch>
        </p:blipFill>
        <p:spPr bwMode="auto">
          <a:xfrm>
            <a:off x="0" y="0"/>
            <a:ext cx="9144000" cy="712289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8</a:t>
            </a:fld>
            <a:endParaRPr lang="en-AU" dirty="0"/>
          </a:p>
        </p:txBody>
      </p:sp>
      <p:pic>
        <p:nvPicPr>
          <p:cNvPr id="3074" name="Picture 2"/>
          <p:cNvPicPr>
            <a:picLocks noGrp="1" noChangeAspect="1" noChangeArrowheads="1"/>
          </p:cNvPicPr>
          <p:nvPr>
            <p:ph sz="quarter" idx="1"/>
          </p:nvPr>
        </p:nvPicPr>
        <p:blipFill>
          <a:blip r:embed="rId2" cstate="print"/>
          <a:srcRect/>
          <a:stretch>
            <a:fillRect/>
          </a:stretch>
        </p:blipFill>
        <p:spPr bwMode="auto">
          <a:xfrm>
            <a:off x="467544" y="476672"/>
            <a:ext cx="8051752" cy="60365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9</a:t>
            </a:fld>
            <a:endParaRPr lang="en-AU" dirty="0"/>
          </a:p>
        </p:txBody>
      </p:sp>
      <p:sp>
        <p:nvSpPr>
          <p:cNvPr id="4" name="Content Placeholder 3"/>
          <p:cNvSpPr>
            <a:spLocks noGrp="1"/>
          </p:cNvSpPr>
          <p:nvPr>
            <p:ph sz="quarter" idx="1"/>
          </p:nvPr>
        </p:nvSpPr>
        <p:spPr>
          <a:xfrm>
            <a:off x="611560" y="1844824"/>
            <a:ext cx="7992888" cy="4536504"/>
          </a:xfrm>
        </p:spPr>
        <p:txBody>
          <a:bodyPr>
            <a:normAutofit/>
          </a:bodyPr>
          <a:lstStyle/>
          <a:p>
            <a:r>
              <a:rPr lang="en-AU" dirty="0" smtClean="0"/>
              <a:t>NSW Context</a:t>
            </a:r>
          </a:p>
          <a:p>
            <a:pPr lvl="1"/>
            <a:r>
              <a:rPr lang="en-AU" dirty="0" smtClean="0"/>
              <a:t>More than 70% of the State of New South Wales is under mineral and petroleum title and application</a:t>
            </a:r>
          </a:p>
          <a:p>
            <a:pPr lvl="1"/>
            <a:r>
              <a:rPr lang="en-AU" dirty="0" smtClean="0"/>
              <a:t>Royalties to the State from existing mineral and gas tenements: AU$1.768 billion in 2010/11 (NSW State Budget)</a:t>
            </a:r>
          </a:p>
          <a:p>
            <a:pPr lvl="1"/>
            <a:r>
              <a:rPr lang="en-AU" dirty="0" smtClean="0"/>
              <a:t>5-year royalties holiday on production from petroleum discoveries in NSW</a:t>
            </a:r>
          </a:p>
          <a:p>
            <a:endParaRPr lang="en-A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sz="quarter" idx="1"/>
          </p:nvPr>
        </p:nvPicPr>
        <p:blipFill>
          <a:blip r:embed="rId2" cstate="print"/>
          <a:srcRect/>
          <a:stretch>
            <a:fillRect/>
          </a:stretch>
        </p:blipFill>
        <p:spPr bwMode="auto">
          <a:xfrm>
            <a:off x="0" y="0"/>
            <a:ext cx="9182926" cy="6597352"/>
          </a:xfrm>
          <a:prstGeom prst="rect">
            <a:avLst/>
          </a:prstGeom>
          <a:noFill/>
          <a:ln w="9525">
            <a:noFill/>
            <a:miter lim="800000"/>
            <a:headEnd/>
            <a:tailEnd/>
          </a:ln>
        </p:spPr>
      </p:pic>
      <p:sp>
        <p:nvSpPr>
          <p:cNvPr id="2" name="Title 1"/>
          <p:cNvSpPr>
            <a:spLocks noGrp="1"/>
          </p:cNvSpPr>
          <p:nvPr>
            <p:ph type="title"/>
          </p:nvPr>
        </p:nvSpPr>
        <p:spPr>
          <a:xfrm>
            <a:off x="0" y="5301208"/>
            <a:ext cx="8153400" cy="990600"/>
          </a:xfrm>
        </p:spPr>
        <p:txBody>
          <a:bodyPr>
            <a:noAutofit/>
          </a:bodyPr>
          <a:lstStyle/>
          <a:p>
            <a:r>
              <a:rPr lang="en-AU" sz="3200" dirty="0" smtClean="0"/>
              <a:t>Titles &amp; applications for coal, </a:t>
            </a:r>
            <a:br>
              <a:rPr lang="en-AU" sz="3200" dirty="0" smtClean="0"/>
            </a:br>
            <a:r>
              <a:rPr lang="en-AU" sz="3200" dirty="0" smtClean="0"/>
              <a:t>mineral and petroleum/CSG in NSW</a:t>
            </a:r>
            <a:endParaRPr lang="en-AU" sz="3200"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10</a:t>
            </a:fld>
            <a:endParaRPr lang="en-A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8153400" cy="990600"/>
          </a:xfrm>
        </p:spPr>
        <p:txBody>
          <a:bodyPr/>
          <a:lstStyle/>
          <a:p>
            <a:r>
              <a:rPr lang="en-AU" dirty="0" smtClean="0"/>
              <a:t>CSG production in NSW</a:t>
            </a:r>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11</a:t>
            </a:fld>
            <a:endParaRPr lang="en-AU" dirty="0"/>
          </a:p>
        </p:txBody>
      </p:sp>
      <p:sp>
        <p:nvSpPr>
          <p:cNvPr id="4" name="Content Placeholder 3"/>
          <p:cNvSpPr>
            <a:spLocks noGrp="1"/>
          </p:cNvSpPr>
          <p:nvPr>
            <p:ph sz="quarter" idx="1"/>
          </p:nvPr>
        </p:nvSpPr>
        <p:spPr>
          <a:xfrm>
            <a:off x="611560" y="2060848"/>
            <a:ext cx="8280920" cy="4035152"/>
          </a:xfrm>
        </p:spPr>
        <p:txBody>
          <a:bodyPr>
            <a:normAutofit/>
          </a:bodyPr>
          <a:lstStyle/>
          <a:p>
            <a:pPr>
              <a:buNone/>
            </a:pPr>
            <a:r>
              <a:rPr lang="en-AU" dirty="0" smtClean="0"/>
              <a:t>NSW Government</a:t>
            </a:r>
          </a:p>
          <a:p>
            <a:pPr lvl="1" indent="-93663">
              <a:buNone/>
            </a:pPr>
            <a:r>
              <a:rPr lang="en-AU" dirty="0" smtClean="0"/>
              <a:t>“Gas has a critical role to play in NSW moving to a low carbon economy. It is the only conventional energy source that can underpin this transition in the timeframes envisaged under State initiatives for the reduction of </a:t>
            </a:r>
            <a:r>
              <a:rPr lang="en-AU" dirty="0" err="1" smtClean="0"/>
              <a:t>GhG</a:t>
            </a:r>
            <a:r>
              <a:rPr lang="en-AU" dirty="0" smtClean="0"/>
              <a:t> emissions”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12</a:t>
            </a:fld>
            <a:endParaRPr lang="en-AU"/>
          </a:p>
        </p:txBody>
      </p:sp>
      <p:sp>
        <p:nvSpPr>
          <p:cNvPr id="4" name="Content Placeholder 3"/>
          <p:cNvSpPr>
            <a:spLocks noGrp="1"/>
          </p:cNvSpPr>
          <p:nvPr>
            <p:ph sz="quarter" idx="1"/>
          </p:nvPr>
        </p:nvSpPr>
        <p:spPr/>
        <p:txBody>
          <a:bodyPr/>
          <a:lstStyle/>
          <a:p>
            <a:r>
              <a:rPr lang="en-AU" dirty="0" smtClean="0"/>
              <a:t>AGL’s Camden Gas Project </a:t>
            </a:r>
          </a:p>
          <a:p>
            <a:pPr lvl="1"/>
            <a:r>
              <a:rPr lang="en-AU" dirty="0" smtClean="0"/>
              <a:t>78 producing gas wells, 100km of gas gathering lines and associated infrastructure, and Gas Plant</a:t>
            </a:r>
          </a:p>
          <a:p>
            <a:pPr lvl="1"/>
            <a:r>
              <a:rPr lang="en-AU" dirty="0" smtClean="0"/>
              <a:t>Expansion proposals approved or being approved</a:t>
            </a:r>
          </a:p>
          <a:p>
            <a:r>
              <a:rPr lang="en-AU" dirty="0" err="1" smtClean="0"/>
              <a:t>Metgasco’s</a:t>
            </a:r>
            <a:r>
              <a:rPr lang="en-AU" dirty="0" smtClean="0"/>
              <a:t> Richmond Valley Power Station and Casino Gas Project</a:t>
            </a:r>
          </a:p>
          <a:p>
            <a:pPr lvl="1"/>
            <a:r>
              <a:rPr lang="en-AU" dirty="0" smtClean="0"/>
              <a:t>30 MW gas fired power project approved</a:t>
            </a:r>
          </a:p>
          <a:p>
            <a:pPr lvl="1"/>
            <a:r>
              <a:rPr lang="en-AU" dirty="0" smtClean="0"/>
              <a:t>Supplied by gas from adjacent CSG field</a:t>
            </a:r>
          </a:p>
          <a:p>
            <a:pPr lvl="1"/>
            <a:r>
              <a:rPr lang="en-AU" dirty="0" smtClean="0"/>
              <a:t>Combined capital value in excess of A$50 million</a:t>
            </a:r>
          </a:p>
          <a:p>
            <a:endParaRPr lang="en-A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13</a:t>
            </a:fld>
            <a:endParaRPr lang="en-AU" dirty="0"/>
          </a:p>
        </p:txBody>
      </p:sp>
      <p:sp>
        <p:nvSpPr>
          <p:cNvPr id="4" name="Content Placeholder 3"/>
          <p:cNvSpPr>
            <a:spLocks noGrp="1"/>
          </p:cNvSpPr>
          <p:nvPr>
            <p:ph sz="quarter" idx="1"/>
          </p:nvPr>
        </p:nvSpPr>
        <p:spPr>
          <a:xfrm>
            <a:off x="612648" y="1600200"/>
            <a:ext cx="8153400" cy="4997152"/>
          </a:xfrm>
        </p:spPr>
        <p:txBody>
          <a:bodyPr>
            <a:normAutofit/>
          </a:bodyPr>
          <a:lstStyle/>
          <a:p>
            <a:r>
              <a:rPr lang="en-AU" dirty="0" smtClean="0"/>
              <a:t>AGL’s Gloucester Gas Project</a:t>
            </a:r>
          </a:p>
          <a:p>
            <a:pPr lvl="1"/>
            <a:r>
              <a:rPr lang="en-AU" dirty="0" smtClean="0"/>
              <a:t>Concept plan approval in March 2011</a:t>
            </a:r>
          </a:p>
          <a:p>
            <a:pPr lvl="2"/>
            <a:r>
              <a:rPr lang="en-AU" dirty="0" smtClean="0"/>
              <a:t>Potential gas extraction area of approx 210km</a:t>
            </a:r>
            <a:r>
              <a:rPr lang="en-AU" baseline="30000" dirty="0" smtClean="0"/>
              <a:t>2</a:t>
            </a:r>
          </a:p>
          <a:p>
            <a:pPr lvl="1"/>
            <a:r>
              <a:rPr lang="en-AU" dirty="0" smtClean="0"/>
              <a:t>Project approval for Stage 1 Gas Field Development Area </a:t>
            </a:r>
          </a:p>
          <a:p>
            <a:pPr lvl="2"/>
            <a:r>
              <a:rPr lang="en-AU" dirty="0" smtClean="0"/>
              <a:t>110 gas extraction wells and associated infrastructure</a:t>
            </a:r>
          </a:p>
          <a:p>
            <a:pPr lvl="2"/>
            <a:r>
              <a:rPr lang="en-AU" dirty="0" smtClean="0"/>
              <a:t>Central processing facility to compress and process gas</a:t>
            </a:r>
          </a:p>
          <a:p>
            <a:pPr lvl="2"/>
            <a:r>
              <a:rPr lang="en-AU" dirty="0" smtClean="0"/>
              <a:t>Gas transmission pipeline</a:t>
            </a:r>
          </a:p>
          <a:p>
            <a:pPr lvl="1"/>
            <a:r>
              <a:rPr lang="en-AU" i="1" dirty="0" smtClean="0"/>
              <a:t>Barrington-Gloucester Stroud Preservation Alliance Inc v PAC and AGL, </a:t>
            </a:r>
            <a:r>
              <a:rPr lang="en-AU" dirty="0" smtClean="0"/>
              <a:t>Land &amp; Environment Court</a:t>
            </a:r>
            <a:endParaRPr lang="en-AU" i="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14</a:t>
            </a:fld>
            <a:endParaRPr lang="en-AU"/>
          </a:p>
        </p:txBody>
      </p:sp>
      <p:sp>
        <p:nvSpPr>
          <p:cNvPr id="4" name="Content Placeholder 3"/>
          <p:cNvSpPr>
            <a:spLocks noGrp="1"/>
          </p:cNvSpPr>
          <p:nvPr>
            <p:ph sz="quarter" idx="1"/>
          </p:nvPr>
        </p:nvSpPr>
        <p:spPr>
          <a:xfrm>
            <a:off x="612648" y="1772816"/>
            <a:ext cx="8153400" cy="4608512"/>
          </a:xfrm>
        </p:spPr>
        <p:txBody>
          <a:bodyPr>
            <a:normAutofit/>
          </a:bodyPr>
          <a:lstStyle/>
          <a:p>
            <a:r>
              <a:rPr lang="en-AU" sz="3000" dirty="0" smtClean="0"/>
              <a:t>Eastern Star Gas project </a:t>
            </a:r>
          </a:p>
          <a:p>
            <a:pPr lvl="1"/>
            <a:r>
              <a:rPr lang="en-AU" dirty="0" smtClean="0"/>
              <a:t>Plans cover about 85,000 ha</a:t>
            </a:r>
          </a:p>
          <a:p>
            <a:pPr lvl="1"/>
            <a:r>
              <a:rPr lang="en-AU" dirty="0" smtClean="0"/>
              <a:t>Establishment of up to 550 gas well sets and a range of associated infrastructure such as gas-gathering lines, gas processing facilities and water storage and treatment infrastructure</a:t>
            </a:r>
          </a:p>
          <a:p>
            <a:pPr lvl="1"/>
            <a:r>
              <a:rPr lang="en-AU" dirty="0" smtClean="0"/>
              <a:t>A capital investment value of $2.3 billion</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8153400" cy="990600"/>
          </a:xfrm>
        </p:spPr>
        <p:txBody>
          <a:bodyPr/>
          <a:lstStyle/>
          <a:p>
            <a:r>
              <a:rPr lang="en-AU" dirty="0" smtClean="0"/>
              <a:t>Coal seam gas mining</a:t>
            </a:r>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15</a:t>
            </a:fld>
            <a:endParaRPr lang="en-AU"/>
          </a:p>
        </p:txBody>
      </p:sp>
      <p:sp>
        <p:nvSpPr>
          <p:cNvPr id="4" name="Content Placeholder 3"/>
          <p:cNvSpPr>
            <a:spLocks noGrp="1"/>
          </p:cNvSpPr>
          <p:nvPr>
            <p:ph sz="quarter" idx="1"/>
          </p:nvPr>
        </p:nvSpPr>
        <p:spPr>
          <a:xfrm>
            <a:off x="467544" y="1772816"/>
            <a:ext cx="8442520" cy="4680520"/>
          </a:xfrm>
        </p:spPr>
        <p:txBody>
          <a:bodyPr>
            <a:normAutofit lnSpcReduction="10000"/>
          </a:bodyPr>
          <a:lstStyle/>
          <a:p>
            <a:r>
              <a:rPr lang="en-AU" dirty="0" smtClean="0"/>
              <a:t>Coal seam gas – also known as coal seam methane or coal bed methane – is a naturally occurring methane gas in coal seams</a:t>
            </a:r>
          </a:p>
          <a:p>
            <a:pPr lvl="1"/>
            <a:r>
              <a:rPr lang="en-AU" dirty="0" smtClean="0"/>
              <a:t>Similar to conventional natural gas and can be used for the same purposes</a:t>
            </a:r>
          </a:p>
          <a:p>
            <a:pPr lvl="1"/>
            <a:r>
              <a:rPr lang="en-AU" dirty="0" smtClean="0"/>
              <a:t>The main difference between CSG and other natural gas is how it occurs in nature and thus how it is extracted</a:t>
            </a:r>
          </a:p>
          <a:p>
            <a:pPr lvl="2"/>
            <a:r>
              <a:rPr lang="en-AU" dirty="0" smtClean="0"/>
              <a:t>CSG is trapped by the water forming a thin film on the surface of the coal</a:t>
            </a:r>
          </a:p>
          <a:p>
            <a:pPr lvl="2"/>
            <a:r>
              <a:rPr lang="en-AU" dirty="0" smtClean="0"/>
              <a:t>In conventional reservoirs such as sandstones, gas is stored within pore spaces between individual sand grains</a:t>
            </a:r>
          </a:p>
          <a:p>
            <a:endParaRPr lang="en-AU" dirty="0" smtClean="0"/>
          </a:p>
          <a:p>
            <a:endParaRPr lang="en-AU"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16</a:t>
            </a:fld>
            <a:endParaRPr lang="en-AU"/>
          </a:p>
        </p:txBody>
      </p:sp>
      <p:pic>
        <p:nvPicPr>
          <p:cNvPr id="5122" name="Picture 2"/>
          <p:cNvPicPr>
            <a:picLocks noGrp="1" noChangeAspect="1" noChangeArrowheads="1"/>
          </p:cNvPicPr>
          <p:nvPr>
            <p:ph sz="quarter" idx="1"/>
          </p:nvPr>
        </p:nvPicPr>
        <p:blipFill>
          <a:blip r:embed="rId3" cstate="print"/>
          <a:srcRect/>
          <a:stretch>
            <a:fillRect/>
          </a:stretch>
        </p:blipFill>
        <p:spPr bwMode="auto">
          <a:xfrm>
            <a:off x="1331640" y="-50477"/>
            <a:ext cx="5904656" cy="685553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153400" cy="990600"/>
          </a:xfrm>
        </p:spPr>
        <p:txBody>
          <a:bodyPr/>
          <a:lstStyle/>
          <a:p>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17</a:t>
            </a:fld>
            <a:endParaRPr lang="en-AU"/>
          </a:p>
        </p:txBody>
      </p:sp>
      <p:sp>
        <p:nvSpPr>
          <p:cNvPr id="4" name="Content Placeholder 3"/>
          <p:cNvSpPr>
            <a:spLocks noGrp="1"/>
          </p:cNvSpPr>
          <p:nvPr>
            <p:ph sz="quarter" idx="1"/>
          </p:nvPr>
        </p:nvSpPr>
        <p:spPr>
          <a:xfrm>
            <a:off x="611560" y="1772816"/>
            <a:ext cx="8153400" cy="4539208"/>
          </a:xfrm>
        </p:spPr>
        <p:txBody>
          <a:bodyPr>
            <a:normAutofit fontScale="92500" lnSpcReduction="10000"/>
          </a:bodyPr>
          <a:lstStyle/>
          <a:p>
            <a:r>
              <a:rPr lang="en-AU" sz="2800" dirty="0" smtClean="0"/>
              <a:t>Novel technology</a:t>
            </a:r>
          </a:p>
          <a:p>
            <a:pPr lvl="1"/>
            <a:r>
              <a:rPr lang="en-AU" sz="2400" dirty="0" smtClean="0"/>
              <a:t>Unknown impacts of hydraulic fracturing ('</a:t>
            </a:r>
            <a:r>
              <a:rPr lang="en-AU" sz="2400" dirty="0" err="1" smtClean="0"/>
              <a:t>fraccing</a:t>
            </a:r>
            <a:r>
              <a:rPr lang="en-AU" sz="2400" dirty="0" smtClean="0"/>
              <a:t>') </a:t>
            </a:r>
          </a:p>
          <a:p>
            <a:pPr lvl="1"/>
            <a:r>
              <a:rPr lang="en-AU" sz="2400" dirty="0" smtClean="0"/>
              <a:t>Use of “</a:t>
            </a:r>
            <a:r>
              <a:rPr lang="en-AU" sz="2400" dirty="0" err="1" smtClean="0"/>
              <a:t>muds</a:t>
            </a:r>
            <a:r>
              <a:rPr lang="en-AU" sz="2400" dirty="0" smtClean="0"/>
              <a:t>” that may include toxic substances</a:t>
            </a:r>
          </a:p>
          <a:p>
            <a:r>
              <a:rPr lang="en-AU" sz="2800" dirty="0" smtClean="0"/>
              <a:t>Scale</a:t>
            </a:r>
          </a:p>
          <a:p>
            <a:pPr lvl="1"/>
            <a:r>
              <a:rPr lang="en-AU" sz="2400" dirty="0" smtClean="0"/>
              <a:t>Water demand, wastewater production</a:t>
            </a:r>
          </a:p>
          <a:p>
            <a:pPr lvl="1"/>
            <a:r>
              <a:rPr lang="en-AU" sz="2400" dirty="0" smtClean="0"/>
              <a:t>Intrusion on landscape, infrastructure footprint</a:t>
            </a:r>
          </a:p>
          <a:p>
            <a:r>
              <a:rPr lang="en-AU" sz="2800" dirty="0" smtClean="0"/>
              <a:t>Uncertainty</a:t>
            </a:r>
          </a:p>
          <a:p>
            <a:pPr lvl="1"/>
            <a:r>
              <a:rPr lang="en-AU" sz="2400" dirty="0" smtClean="0"/>
              <a:t>Baseline data of the natural systems being impacted </a:t>
            </a:r>
          </a:p>
          <a:p>
            <a:pPr lvl="1"/>
            <a:r>
              <a:rPr lang="en-AU" sz="2400" dirty="0" smtClean="0"/>
              <a:t>Chemicals used in the process </a:t>
            </a:r>
          </a:p>
          <a:p>
            <a:pPr lvl="1"/>
            <a:r>
              <a:rPr lang="en-AU" sz="2400" dirty="0" smtClean="0"/>
              <a:t>Nature and extent of the potential and cumulative impacts over a long time period</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18</a:t>
            </a:fld>
            <a:endParaRPr lang="en-AU"/>
          </a:p>
        </p:txBody>
      </p:sp>
      <p:pic>
        <p:nvPicPr>
          <p:cNvPr id="1026" name="Picture 2"/>
          <p:cNvPicPr>
            <a:picLocks noGrp="1" noChangeAspect="1" noChangeArrowheads="1"/>
          </p:cNvPicPr>
          <p:nvPr>
            <p:ph sz="quarter" idx="1"/>
          </p:nvPr>
        </p:nvPicPr>
        <p:blipFill>
          <a:blip r:embed="rId2" cstate="print"/>
          <a:srcRect/>
          <a:stretch>
            <a:fillRect/>
          </a:stretch>
        </p:blipFill>
        <p:spPr bwMode="auto">
          <a:xfrm>
            <a:off x="-252536" y="0"/>
            <a:ext cx="9185282" cy="709432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19</a:t>
            </a:fld>
            <a:endParaRPr lang="en-AU"/>
          </a:p>
        </p:txBody>
      </p:sp>
      <p:pic>
        <p:nvPicPr>
          <p:cNvPr id="2050" name="Picture 2"/>
          <p:cNvPicPr>
            <a:picLocks noGrp="1" noChangeAspect="1" noChangeArrowheads="1"/>
          </p:cNvPicPr>
          <p:nvPr>
            <p:ph sz="quarter" idx="1"/>
          </p:nvPr>
        </p:nvPicPr>
        <p:blipFill>
          <a:blip r:embed="rId2" cstate="print"/>
          <a:srcRect/>
          <a:stretch>
            <a:fillRect/>
          </a:stretch>
        </p:blipFill>
        <p:spPr bwMode="auto">
          <a:xfrm>
            <a:off x="-1" y="0"/>
            <a:ext cx="9194457" cy="710140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20</a:t>
            </a:fld>
            <a:endParaRPr lang="en-AU"/>
          </a:p>
        </p:txBody>
      </p:sp>
      <p:sp>
        <p:nvSpPr>
          <p:cNvPr id="4" name="Content Placeholder 3"/>
          <p:cNvSpPr>
            <a:spLocks noGrp="1"/>
          </p:cNvSpPr>
          <p:nvPr>
            <p:ph sz="quarter" idx="1"/>
          </p:nvPr>
        </p:nvSpPr>
        <p:spPr/>
        <p:txBody>
          <a:bodyPr>
            <a:normAutofit/>
          </a:bodyPr>
          <a:lstStyle/>
          <a:p>
            <a:r>
              <a:rPr lang="en-AU" sz="3200" dirty="0" smtClean="0"/>
              <a:t>Quintessentially</a:t>
            </a:r>
          </a:p>
          <a:p>
            <a:pPr lvl="1"/>
            <a:r>
              <a:rPr lang="en-AU" sz="2800" dirty="0" smtClean="0"/>
              <a:t>A strategic planning issue – land-use, water, infrastructure </a:t>
            </a:r>
          </a:p>
          <a:p>
            <a:pPr lvl="2"/>
            <a:r>
              <a:rPr lang="en-AU" sz="2400" dirty="0" smtClean="0"/>
              <a:t>Cannot be negotiating with individual landholders</a:t>
            </a:r>
          </a:p>
          <a:p>
            <a:pPr lvl="2"/>
            <a:r>
              <a:rPr lang="en-AU" sz="2400" dirty="0" smtClean="0"/>
              <a:t>Cumulative, and not well understood, impacts of multiple projects at a regional level – ecological and social</a:t>
            </a:r>
          </a:p>
          <a:p>
            <a:pPr lvl="1"/>
            <a:r>
              <a:rPr lang="en-AU" sz="2800" dirty="0" smtClean="0"/>
              <a:t>A technology requiring a risk management framework and application of the precautionary principle</a:t>
            </a:r>
          </a:p>
          <a:p>
            <a:pPr lvl="2"/>
            <a:endParaRPr lang="en-AU"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8153400" cy="990600"/>
          </a:xfrm>
        </p:spPr>
        <p:txBody>
          <a:bodyPr/>
          <a:lstStyle/>
          <a:p>
            <a:r>
              <a:rPr lang="en-AU" dirty="0" smtClean="0"/>
              <a:t>Impacts of CSM – water</a:t>
            </a:r>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21</a:t>
            </a:fld>
            <a:endParaRPr lang="en-AU"/>
          </a:p>
        </p:txBody>
      </p:sp>
      <p:sp>
        <p:nvSpPr>
          <p:cNvPr id="4" name="Content Placeholder 3"/>
          <p:cNvSpPr>
            <a:spLocks noGrp="1"/>
          </p:cNvSpPr>
          <p:nvPr>
            <p:ph sz="quarter" idx="1"/>
          </p:nvPr>
        </p:nvSpPr>
        <p:spPr>
          <a:xfrm>
            <a:off x="611560" y="1772816"/>
            <a:ext cx="8153400" cy="4536504"/>
          </a:xfrm>
        </p:spPr>
        <p:txBody>
          <a:bodyPr>
            <a:normAutofit/>
          </a:bodyPr>
          <a:lstStyle/>
          <a:p>
            <a:pPr lvl="1"/>
            <a:r>
              <a:rPr lang="en-AU" sz="3200" dirty="0" smtClean="0"/>
              <a:t>Water </a:t>
            </a:r>
          </a:p>
          <a:p>
            <a:pPr lvl="2"/>
            <a:r>
              <a:rPr lang="en-AU" sz="2800" dirty="0" smtClean="0"/>
              <a:t>Voracious water user</a:t>
            </a:r>
          </a:p>
          <a:p>
            <a:pPr lvl="3"/>
            <a:r>
              <a:rPr lang="en-AU" sz="2400" dirty="0" smtClean="0"/>
              <a:t>CSM is expected to extract 7,500 </a:t>
            </a:r>
            <a:r>
              <a:rPr lang="en-AU" sz="2400" dirty="0" err="1" smtClean="0"/>
              <a:t>gigalitres</a:t>
            </a:r>
            <a:r>
              <a:rPr lang="en-AU" sz="2400" dirty="0" smtClean="0"/>
              <a:t> from groundwater systems in the next 25 years</a:t>
            </a:r>
          </a:p>
          <a:p>
            <a:pPr lvl="3"/>
            <a:r>
              <a:rPr lang="en-AU" sz="2400" dirty="0" smtClean="0"/>
              <a:t>Current total extraction from the Great Artesian Basin is 540 </a:t>
            </a:r>
            <a:r>
              <a:rPr lang="en-AU" sz="2400" dirty="0" err="1" smtClean="0"/>
              <a:t>gigalitres</a:t>
            </a:r>
            <a:r>
              <a:rPr lang="en-AU" sz="2400" dirty="0" smtClean="0"/>
              <a:t> per year</a:t>
            </a:r>
          </a:p>
          <a:p>
            <a:pPr lvl="2"/>
            <a:r>
              <a:rPr lang="en-AU" sz="2800" dirty="0" smtClean="0"/>
              <a:t>Wastewater (often saline) – industry is still looking for acceptable disposal options</a:t>
            </a:r>
          </a:p>
          <a:p>
            <a:pPr lvl="2"/>
            <a:r>
              <a:rPr lang="en-AU" sz="2800" dirty="0" smtClean="0"/>
              <a:t>Irreparable damage to and destruction of aquifers</a:t>
            </a:r>
          </a:p>
          <a:p>
            <a:pPr lvl="1"/>
            <a:endParaRPr lang="en-AU"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22</a:t>
            </a:fld>
            <a:endParaRPr lang="en-AU"/>
          </a:p>
        </p:txBody>
      </p:sp>
      <p:sp>
        <p:nvSpPr>
          <p:cNvPr id="4" name="Content Placeholder 3"/>
          <p:cNvSpPr>
            <a:spLocks noGrp="1"/>
          </p:cNvSpPr>
          <p:nvPr>
            <p:ph sz="quarter" idx="1"/>
          </p:nvPr>
        </p:nvSpPr>
        <p:spPr>
          <a:xfrm>
            <a:off x="612648" y="1600200"/>
            <a:ext cx="8153400" cy="4853136"/>
          </a:xfrm>
        </p:spPr>
        <p:txBody>
          <a:bodyPr>
            <a:normAutofit/>
          </a:bodyPr>
          <a:lstStyle/>
          <a:p>
            <a:pPr marL="319088" indent="-44450">
              <a:buNone/>
            </a:pPr>
            <a:r>
              <a:rPr lang="en-AU" dirty="0" smtClean="0"/>
              <a:t>National Water Commission identified five areas of potential risk to sustainable water management</a:t>
            </a:r>
          </a:p>
          <a:p>
            <a:pPr marL="880110" lvl="1" indent="-514350">
              <a:buClr>
                <a:schemeClr val="accent1">
                  <a:lumMod val="50000"/>
                </a:schemeClr>
              </a:buClr>
              <a:buSzPct val="100000"/>
              <a:buFont typeface="+mj-lt"/>
              <a:buAutoNum type="arabicPeriod"/>
            </a:pPr>
            <a:r>
              <a:rPr lang="en-AU" sz="2400" dirty="0" smtClean="0"/>
              <a:t>Extraction of large volumes of water, impacting on connected groundwater and surface water systems </a:t>
            </a:r>
          </a:p>
          <a:p>
            <a:pPr marL="880110" lvl="1" indent="-514350">
              <a:buClr>
                <a:schemeClr val="accent1">
                  <a:lumMod val="50000"/>
                </a:schemeClr>
              </a:buClr>
              <a:buSzPct val="100000"/>
              <a:buFont typeface="+mj-lt"/>
              <a:buAutoNum type="arabicPeriod"/>
            </a:pPr>
            <a:r>
              <a:rPr lang="en-AU" sz="2400" dirty="0" smtClean="0"/>
              <a:t>Impacts on other water users and the environment due to depressurisation of the coal seam</a:t>
            </a:r>
          </a:p>
          <a:p>
            <a:pPr lvl="3"/>
            <a:r>
              <a:rPr lang="en-AU" sz="2200" dirty="0" smtClean="0"/>
              <a:t>changes in pressures of adjacent aquifers, and resulting changes in water availability </a:t>
            </a:r>
          </a:p>
          <a:p>
            <a:pPr lvl="3"/>
            <a:r>
              <a:rPr lang="en-AU" sz="2200" dirty="0" smtClean="0"/>
              <a:t>reductions in surface water flows in connected systems </a:t>
            </a:r>
          </a:p>
          <a:p>
            <a:pPr lvl="3"/>
            <a:r>
              <a:rPr lang="en-AU" sz="2200" dirty="0" smtClean="0"/>
              <a:t>land subsidence over large areas, affecting surface water systems, ecosystems, and agricultural lands</a:t>
            </a:r>
          </a:p>
          <a:p>
            <a:endParaRPr lang="en-A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23</a:t>
            </a:fld>
            <a:endParaRPr lang="en-AU"/>
          </a:p>
        </p:txBody>
      </p:sp>
      <p:sp>
        <p:nvSpPr>
          <p:cNvPr id="4" name="Content Placeholder 3"/>
          <p:cNvSpPr>
            <a:spLocks noGrp="1"/>
          </p:cNvSpPr>
          <p:nvPr>
            <p:ph sz="quarter" idx="1"/>
          </p:nvPr>
        </p:nvSpPr>
        <p:spPr>
          <a:xfrm>
            <a:off x="612648" y="1600200"/>
            <a:ext cx="8153400" cy="4925144"/>
          </a:xfrm>
        </p:spPr>
        <p:txBody>
          <a:bodyPr>
            <a:normAutofit/>
          </a:bodyPr>
          <a:lstStyle/>
          <a:p>
            <a:pPr marL="514350" indent="-514350">
              <a:buClr>
                <a:schemeClr val="accent1">
                  <a:lumMod val="50000"/>
                </a:schemeClr>
              </a:buClr>
              <a:buSzPct val="100000"/>
              <a:buFont typeface="+mj-lt"/>
              <a:buAutoNum type="arabicPeriod" startAt="3"/>
            </a:pPr>
            <a:r>
              <a:rPr lang="en-AU" sz="2400" dirty="0" smtClean="0"/>
              <a:t>Production of large volumes of treated waste water, if released to surface water systems, could alter natural flow patterns and significantly affect water quality, river and wetland health. There is an associated risk that, if water is overly treated, ‘clean water’ pollution of naturally turbid systems may occur </a:t>
            </a:r>
          </a:p>
          <a:p>
            <a:pPr marL="514350" indent="-514350">
              <a:buClr>
                <a:schemeClr val="accent1">
                  <a:lumMod val="50000"/>
                </a:schemeClr>
              </a:buClr>
              <a:buSzPct val="100000"/>
              <a:buFont typeface="+mj-lt"/>
              <a:buAutoNum type="arabicPeriod" startAt="3"/>
            </a:pPr>
            <a:r>
              <a:rPr lang="en-AU" sz="2400" dirty="0" smtClean="0"/>
              <a:t>Hydraulic fracturing has the potential to induce connection and cross-contamination between aquifers, with impacts on groundwater quality </a:t>
            </a:r>
          </a:p>
          <a:p>
            <a:pPr marL="514350" indent="-514350">
              <a:buClr>
                <a:schemeClr val="accent1">
                  <a:lumMod val="50000"/>
                </a:schemeClr>
              </a:buClr>
              <a:buSzPct val="100000"/>
              <a:buFont typeface="+mj-lt"/>
              <a:buAutoNum type="arabicPeriod" startAt="3"/>
            </a:pPr>
            <a:r>
              <a:rPr lang="en-AU" sz="2400" dirty="0" smtClean="0"/>
              <a:t>The reinjection of treated waste water into other aquifers has the potential to change the beneficial use characteristics of those aquifers </a:t>
            </a:r>
            <a:endParaRPr lang="en-AU" sz="24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24</a:t>
            </a:fld>
            <a:endParaRPr lang="en-AU"/>
          </a:p>
        </p:txBody>
      </p:sp>
      <p:sp>
        <p:nvSpPr>
          <p:cNvPr id="4" name="Content Placeholder 3"/>
          <p:cNvSpPr>
            <a:spLocks noGrp="1"/>
          </p:cNvSpPr>
          <p:nvPr>
            <p:ph sz="quarter" idx="1"/>
          </p:nvPr>
        </p:nvSpPr>
        <p:spPr>
          <a:xfrm>
            <a:off x="612648" y="1772816"/>
            <a:ext cx="8153400" cy="4680520"/>
          </a:xfrm>
        </p:spPr>
        <p:txBody>
          <a:bodyPr>
            <a:normAutofit lnSpcReduction="10000"/>
          </a:bodyPr>
          <a:lstStyle/>
          <a:p>
            <a:r>
              <a:rPr lang="en-AU" dirty="0" smtClean="0"/>
              <a:t>Looming major public policy failure</a:t>
            </a:r>
          </a:p>
          <a:p>
            <a:pPr lvl="1"/>
            <a:r>
              <a:rPr lang="en-AU" dirty="0" smtClean="0"/>
              <a:t>All Australian governments have signed up to the National Water Initiative (NWI)</a:t>
            </a:r>
          </a:p>
          <a:p>
            <a:pPr lvl="2"/>
            <a:r>
              <a:rPr lang="en-AU" sz="2400" dirty="0" smtClean="0"/>
              <a:t>A fundamental aim is to restore surface and groundwater systems to environmentally sustainable levels through effective water planning and by providing certainty about the terms of access for consumptive and environmental water users</a:t>
            </a:r>
          </a:p>
          <a:p>
            <a:pPr lvl="2"/>
            <a:r>
              <a:rPr lang="en-AU" sz="2400" dirty="0" smtClean="0"/>
              <a:t>Multi billion dollar program to buy back water in over-allocated and overused systems and return to sustainable levels of extraction</a:t>
            </a:r>
          </a:p>
          <a:p>
            <a:pPr lvl="2"/>
            <a:r>
              <a:rPr lang="en-AU" sz="2400" dirty="0" smtClean="0"/>
              <a:t>$82m National Groundwater Action Plan in progress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25</a:t>
            </a:fld>
            <a:endParaRPr lang="en-AU"/>
          </a:p>
        </p:txBody>
      </p:sp>
      <p:sp>
        <p:nvSpPr>
          <p:cNvPr id="4" name="Content Placeholder 3"/>
          <p:cNvSpPr>
            <a:spLocks noGrp="1"/>
          </p:cNvSpPr>
          <p:nvPr>
            <p:ph sz="quarter" idx="1"/>
          </p:nvPr>
        </p:nvSpPr>
        <p:spPr>
          <a:xfrm>
            <a:off x="611560" y="1844824"/>
            <a:ext cx="7938464" cy="4323184"/>
          </a:xfrm>
        </p:spPr>
        <p:txBody>
          <a:bodyPr/>
          <a:lstStyle/>
          <a:p>
            <a:pPr lvl="1"/>
            <a:r>
              <a:rPr lang="en-AU" dirty="0" smtClean="0"/>
              <a:t>Clause 34 of NWI is an escape clause for the States in relation to the petroleum and minerals sectors</a:t>
            </a:r>
          </a:p>
          <a:p>
            <a:pPr lvl="2"/>
            <a:r>
              <a:rPr lang="en-AU" sz="2400" dirty="0" smtClean="0"/>
              <a:t>The clause envisages special circumstances facing these sectors that </a:t>
            </a:r>
            <a:r>
              <a:rPr lang="en-AU" sz="2400" dirty="0" smtClean="0"/>
              <a:t>may need </a:t>
            </a:r>
            <a:r>
              <a:rPr lang="en-AU" sz="2400" dirty="0" smtClean="0"/>
              <a:t>to be addressed by policies and measures beyond the scope of the NWI Agreement</a:t>
            </a:r>
          </a:p>
          <a:p>
            <a:pPr lvl="2"/>
            <a:r>
              <a:rPr lang="en-AU" sz="2400" dirty="0" smtClean="0"/>
              <a:t>Special circumstances are not clearly defined and no progress has been made in fleshing them out</a:t>
            </a:r>
          </a:p>
          <a:p>
            <a:pPr lvl="2"/>
            <a:r>
              <a:rPr lang="en-AU" sz="2400" dirty="0" smtClean="0"/>
              <a:t>In the result, CSG development is not integrated with State water planning and management</a:t>
            </a:r>
            <a:endParaRPr lang="en-AU" sz="24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8153400" cy="990600"/>
          </a:xfrm>
        </p:spPr>
        <p:txBody>
          <a:bodyPr/>
          <a:lstStyle/>
          <a:p>
            <a:r>
              <a:rPr lang="en-AU" dirty="0" smtClean="0"/>
              <a:t>Further impacts of CSM</a:t>
            </a:r>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26</a:t>
            </a:fld>
            <a:endParaRPr lang="en-AU" dirty="0"/>
          </a:p>
        </p:txBody>
      </p:sp>
      <p:sp>
        <p:nvSpPr>
          <p:cNvPr id="4" name="Content Placeholder 3"/>
          <p:cNvSpPr>
            <a:spLocks noGrp="1"/>
          </p:cNvSpPr>
          <p:nvPr>
            <p:ph sz="quarter" idx="1"/>
          </p:nvPr>
        </p:nvSpPr>
        <p:spPr>
          <a:xfrm>
            <a:off x="612648" y="1772816"/>
            <a:ext cx="8153400" cy="4323184"/>
          </a:xfrm>
        </p:spPr>
        <p:txBody>
          <a:bodyPr/>
          <a:lstStyle/>
          <a:p>
            <a:pPr lvl="1"/>
            <a:r>
              <a:rPr lang="en-AU" dirty="0" smtClean="0"/>
              <a:t>Land and subsurface geo-systems</a:t>
            </a:r>
          </a:p>
          <a:p>
            <a:pPr lvl="2"/>
            <a:r>
              <a:rPr lang="en-AU" sz="2400" dirty="0" smtClean="0"/>
              <a:t>Disturbance and fragmentation of land surface</a:t>
            </a:r>
          </a:p>
          <a:p>
            <a:pPr lvl="2"/>
            <a:r>
              <a:rPr lang="en-AU" sz="2400" dirty="0" smtClean="0"/>
              <a:t>Contamination from drilling and </a:t>
            </a:r>
            <a:r>
              <a:rPr lang="en-AU" sz="2400" dirty="0" err="1" smtClean="0"/>
              <a:t>fracking</a:t>
            </a:r>
            <a:r>
              <a:rPr lang="en-AU" sz="2400" dirty="0" smtClean="0"/>
              <a:t> fluids</a:t>
            </a:r>
          </a:p>
          <a:p>
            <a:pPr lvl="2"/>
            <a:r>
              <a:rPr lang="en-AU" sz="2400" dirty="0" smtClean="0"/>
              <a:t>Subsidence</a:t>
            </a:r>
          </a:p>
          <a:p>
            <a:pPr lvl="2"/>
            <a:r>
              <a:rPr lang="en-AU" sz="2400" dirty="0" smtClean="0"/>
              <a:t>Methane migration</a:t>
            </a:r>
          </a:p>
          <a:p>
            <a:pPr lvl="2"/>
            <a:r>
              <a:rPr lang="en-AU" sz="2400" dirty="0" smtClean="0"/>
              <a:t>Increased seismic activity</a:t>
            </a:r>
          </a:p>
          <a:p>
            <a:pPr lvl="1"/>
            <a:r>
              <a:rPr lang="en-AU" dirty="0" smtClean="0"/>
              <a:t>Air</a:t>
            </a:r>
          </a:p>
          <a:p>
            <a:pPr lvl="2"/>
            <a:r>
              <a:rPr lang="en-AU" sz="2400" dirty="0" smtClean="0"/>
              <a:t>Methane and CO2 liberation</a:t>
            </a:r>
          </a:p>
          <a:p>
            <a:pPr lvl="1"/>
            <a:r>
              <a:rPr lang="en-AU" dirty="0" smtClean="0"/>
              <a:t>Biodiversity</a:t>
            </a:r>
          </a:p>
          <a:p>
            <a:pPr lvl="1"/>
            <a:endParaRPr lang="en-AU"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27</a:t>
            </a:fld>
            <a:endParaRPr lang="en-AU"/>
          </a:p>
        </p:txBody>
      </p:sp>
      <p:sp>
        <p:nvSpPr>
          <p:cNvPr id="4" name="Content Placeholder 3"/>
          <p:cNvSpPr>
            <a:spLocks noGrp="1"/>
          </p:cNvSpPr>
          <p:nvPr>
            <p:ph sz="quarter" idx="1"/>
          </p:nvPr>
        </p:nvSpPr>
        <p:spPr>
          <a:xfrm>
            <a:off x="612648" y="1988840"/>
            <a:ext cx="8153400" cy="4107160"/>
          </a:xfrm>
        </p:spPr>
        <p:txBody>
          <a:bodyPr>
            <a:normAutofit/>
          </a:bodyPr>
          <a:lstStyle/>
          <a:p>
            <a:pPr lvl="1"/>
            <a:r>
              <a:rPr lang="en-AU" sz="2800" dirty="0" smtClean="0"/>
              <a:t>Society</a:t>
            </a:r>
          </a:p>
          <a:p>
            <a:pPr lvl="2"/>
            <a:r>
              <a:rPr lang="en-AU" sz="2400" dirty="0" smtClean="0"/>
              <a:t>Loss of valuable agricultural land and associated water resources – food security</a:t>
            </a:r>
          </a:p>
          <a:p>
            <a:pPr lvl="2"/>
            <a:r>
              <a:rPr lang="en-AU" sz="2400" dirty="0" smtClean="0"/>
              <a:t>Stress on rural communities and infrastructure</a:t>
            </a:r>
          </a:p>
          <a:p>
            <a:pPr lvl="2"/>
            <a:r>
              <a:rPr lang="en-AU" sz="2400" dirty="0" smtClean="0"/>
              <a:t>Economic impacts on farmers, property values etc</a:t>
            </a:r>
          </a:p>
          <a:p>
            <a:pPr lvl="2"/>
            <a:r>
              <a:rPr lang="en-AU" sz="2400" dirty="0" smtClean="0"/>
              <a:t>Transformation of landscapes from rural to industrial</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53400" cy="990600"/>
          </a:xfrm>
        </p:spPr>
        <p:txBody>
          <a:bodyPr/>
          <a:lstStyle/>
          <a:p>
            <a:r>
              <a:rPr lang="en-AU" dirty="0" smtClean="0"/>
              <a:t>Planning and regulation</a:t>
            </a:r>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28</a:t>
            </a:fld>
            <a:endParaRPr lang="en-AU"/>
          </a:p>
        </p:txBody>
      </p:sp>
      <p:sp>
        <p:nvSpPr>
          <p:cNvPr id="4" name="Content Placeholder 3"/>
          <p:cNvSpPr>
            <a:spLocks noGrp="1"/>
          </p:cNvSpPr>
          <p:nvPr>
            <p:ph sz="quarter" idx="1"/>
          </p:nvPr>
        </p:nvSpPr>
        <p:spPr>
          <a:xfrm>
            <a:off x="612648" y="1772816"/>
            <a:ext cx="8153400" cy="4752528"/>
          </a:xfrm>
        </p:spPr>
        <p:txBody>
          <a:bodyPr>
            <a:noAutofit/>
          </a:bodyPr>
          <a:lstStyle/>
          <a:p>
            <a:r>
              <a:rPr lang="en-AU" sz="3200" dirty="0" smtClean="0"/>
              <a:t>Federal system</a:t>
            </a:r>
          </a:p>
          <a:p>
            <a:pPr lvl="1"/>
            <a:r>
              <a:rPr lang="en-AU" sz="2800" dirty="0" smtClean="0"/>
              <a:t>Federal government does not have comprehensive environmental authority</a:t>
            </a:r>
          </a:p>
          <a:p>
            <a:pPr lvl="2"/>
            <a:r>
              <a:rPr lang="en-AU" sz="2400" dirty="0" smtClean="0"/>
              <a:t>Federal assessment and approval at development stage</a:t>
            </a:r>
          </a:p>
          <a:p>
            <a:pPr lvl="3"/>
            <a:r>
              <a:rPr lang="en-AU" sz="2200" dirty="0" smtClean="0"/>
              <a:t>Where development significantly impacts on specified “matters of national environmental significance” </a:t>
            </a:r>
            <a:r>
              <a:rPr lang="en-AU" sz="2200" dirty="0" err="1" smtClean="0"/>
              <a:t>eg</a:t>
            </a:r>
            <a:r>
              <a:rPr lang="en-AU" sz="2200" dirty="0" smtClean="0"/>
              <a:t> nationally threatened species</a:t>
            </a:r>
          </a:p>
          <a:p>
            <a:pPr lvl="3"/>
            <a:r>
              <a:rPr lang="en-AU" sz="2200" dirty="0" smtClean="0"/>
              <a:t>Not including impacts on water resources, climate change</a:t>
            </a:r>
          </a:p>
          <a:p>
            <a:pPr lvl="2"/>
            <a:r>
              <a:rPr lang="en-AU" sz="2400" dirty="0" smtClean="0"/>
              <a:t>Concurrent with state regulation</a:t>
            </a:r>
          </a:p>
          <a:p>
            <a:pPr lvl="2"/>
            <a:r>
              <a:rPr lang="en-AU" sz="2400" dirty="0" smtClean="0"/>
              <a:t>Acknowledged need for more strategic intervention at Federal level</a:t>
            </a:r>
            <a:endParaRPr lang="en-AU" sz="24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29</a:t>
            </a:fld>
            <a:endParaRPr lang="en-AU"/>
          </a:p>
        </p:txBody>
      </p:sp>
      <p:sp>
        <p:nvSpPr>
          <p:cNvPr id="4" name="Content Placeholder 3"/>
          <p:cNvSpPr>
            <a:spLocks noGrp="1"/>
          </p:cNvSpPr>
          <p:nvPr>
            <p:ph sz="quarter" idx="1"/>
          </p:nvPr>
        </p:nvSpPr>
        <p:spPr>
          <a:xfrm>
            <a:off x="612648" y="1772816"/>
            <a:ext cx="8153400" cy="4752528"/>
          </a:xfrm>
        </p:spPr>
        <p:txBody>
          <a:bodyPr>
            <a:normAutofit lnSpcReduction="10000"/>
          </a:bodyPr>
          <a:lstStyle/>
          <a:p>
            <a:r>
              <a:rPr lang="en-AU" dirty="0" smtClean="0"/>
              <a:t>State level</a:t>
            </a:r>
          </a:p>
          <a:p>
            <a:pPr lvl="1"/>
            <a:r>
              <a:rPr lang="en-AU" dirty="0" smtClean="0"/>
              <a:t>Industry well ahead of the game</a:t>
            </a:r>
          </a:p>
          <a:p>
            <a:r>
              <a:rPr lang="en-AU" dirty="0" smtClean="0"/>
              <a:t>Queensland</a:t>
            </a:r>
          </a:p>
          <a:p>
            <a:pPr lvl="1"/>
            <a:r>
              <a:rPr lang="en-AU" dirty="0" smtClean="0"/>
              <a:t>Recent legislative amendments targeting CSG regulation</a:t>
            </a:r>
          </a:p>
          <a:p>
            <a:pPr lvl="2"/>
            <a:r>
              <a:rPr lang="en-AU" dirty="0" smtClean="0"/>
              <a:t>Adaptive management</a:t>
            </a:r>
          </a:p>
          <a:p>
            <a:pPr lvl="2"/>
            <a:r>
              <a:rPr lang="en-AU" dirty="0" smtClean="0"/>
              <a:t>Duty to “make good” impacts on aquifers</a:t>
            </a:r>
          </a:p>
          <a:p>
            <a:pPr lvl="2"/>
            <a:r>
              <a:rPr lang="en-AU" dirty="0" smtClean="0"/>
              <a:t>Proposed reforms for “Strategic Cropping Land”</a:t>
            </a:r>
          </a:p>
          <a:p>
            <a:r>
              <a:rPr lang="en-AU" dirty="0" smtClean="0"/>
              <a:t>New South Wales</a:t>
            </a:r>
          </a:p>
          <a:p>
            <a:pPr lvl="1"/>
            <a:r>
              <a:rPr lang="en-AU" dirty="0" smtClean="0"/>
              <a:t>A lesson in the need for resilient planning and regulatory systems</a:t>
            </a:r>
            <a:endParaRPr lang="en-AU"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8153400" cy="990600"/>
          </a:xfrm>
        </p:spPr>
        <p:txBody>
          <a:bodyPr/>
          <a:lstStyle/>
          <a:p>
            <a:r>
              <a:rPr lang="en-AU" dirty="0" smtClean="0"/>
              <a:t>New South Wales</a:t>
            </a:r>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30</a:t>
            </a:fld>
            <a:endParaRPr lang="en-AU"/>
          </a:p>
        </p:txBody>
      </p:sp>
      <p:sp>
        <p:nvSpPr>
          <p:cNvPr id="4" name="Content Placeholder 3"/>
          <p:cNvSpPr>
            <a:spLocks noGrp="1"/>
          </p:cNvSpPr>
          <p:nvPr>
            <p:ph sz="quarter" idx="1"/>
          </p:nvPr>
        </p:nvSpPr>
        <p:spPr>
          <a:xfrm>
            <a:off x="611560" y="1700808"/>
            <a:ext cx="8154488" cy="4395192"/>
          </a:xfrm>
        </p:spPr>
        <p:txBody>
          <a:bodyPr>
            <a:normAutofit/>
          </a:bodyPr>
          <a:lstStyle/>
          <a:p>
            <a:r>
              <a:rPr lang="en-AU" sz="3200" dirty="0" smtClean="0"/>
              <a:t>Mining and Petroleum Law</a:t>
            </a:r>
          </a:p>
          <a:p>
            <a:pPr lvl="1"/>
            <a:r>
              <a:rPr lang="en-AU" sz="2800" dirty="0" smtClean="0"/>
              <a:t>Coal and CSG are dealt with under different legislative regimes</a:t>
            </a:r>
          </a:p>
          <a:p>
            <a:pPr lvl="2"/>
            <a:r>
              <a:rPr lang="en-AU" sz="2600" dirty="0" smtClean="0"/>
              <a:t>Coal: Mining Act 1992</a:t>
            </a:r>
          </a:p>
          <a:p>
            <a:pPr lvl="2"/>
            <a:r>
              <a:rPr lang="en-AU" sz="2600" dirty="0" smtClean="0"/>
              <a:t>CSG: Petroleum (Onshore) Act 1991 </a:t>
            </a:r>
          </a:p>
          <a:p>
            <a:pPr lvl="3"/>
            <a:r>
              <a:rPr lang="en-AU" sz="2400" dirty="0" smtClean="0"/>
              <a:t>CSG not mentioned in these Acts</a:t>
            </a:r>
          </a:p>
          <a:p>
            <a:pPr lvl="1"/>
            <a:r>
              <a:rPr lang="en-AU" sz="3000" dirty="0" smtClean="0"/>
              <a:t>State ownership of all petroleum, helium and CO2 existing in a natural state on or below the surface of any </a:t>
            </a:r>
            <a:r>
              <a:rPr lang="en-AU" sz="3000" dirty="0" smtClean="0"/>
              <a:t>land</a:t>
            </a:r>
            <a:endParaRPr lang="en-AU" sz="30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31</a:t>
            </a:fld>
            <a:endParaRPr lang="en-AU"/>
          </a:p>
        </p:txBody>
      </p:sp>
      <p:sp>
        <p:nvSpPr>
          <p:cNvPr id="4" name="Content Placeholder 3"/>
          <p:cNvSpPr>
            <a:spLocks noGrp="1"/>
          </p:cNvSpPr>
          <p:nvPr>
            <p:ph sz="quarter" idx="1"/>
          </p:nvPr>
        </p:nvSpPr>
        <p:spPr>
          <a:xfrm>
            <a:off x="612648" y="1700808"/>
            <a:ext cx="8153400" cy="4896544"/>
          </a:xfrm>
        </p:spPr>
        <p:txBody>
          <a:bodyPr>
            <a:normAutofit/>
          </a:bodyPr>
          <a:lstStyle/>
          <a:p>
            <a:pPr lvl="1"/>
            <a:r>
              <a:rPr lang="en-AU" sz="2800" dirty="0" smtClean="0"/>
              <a:t>From exploration to production</a:t>
            </a:r>
          </a:p>
          <a:p>
            <a:pPr lvl="2"/>
            <a:r>
              <a:rPr lang="en-AU" sz="2400" dirty="0" smtClean="0"/>
              <a:t>Exploration and production of petroleum requires a petroleum title </a:t>
            </a:r>
          </a:p>
          <a:p>
            <a:pPr lvl="2"/>
            <a:r>
              <a:rPr lang="en-AU" sz="2400" dirty="0" smtClean="0"/>
              <a:t>Access arrangements agreed between the title holder and each landholder, or determined by an arbitrator</a:t>
            </a:r>
          </a:p>
          <a:p>
            <a:pPr lvl="3"/>
            <a:r>
              <a:rPr lang="en-AU" sz="2200" dirty="0" smtClean="0"/>
              <a:t>No template or </a:t>
            </a:r>
            <a:r>
              <a:rPr lang="en-AU" sz="2200" dirty="0" smtClean="0"/>
              <a:t>minimum standards</a:t>
            </a:r>
            <a:endParaRPr lang="en-AU" sz="2200" dirty="0" smtClean="0"/>
          </a:p>
          <a:p>
            <a:pPr lvl="2"/>
            <a:r>
              <a:rPr lang="en-AU" sz="2400" dirty="0" smtClean="0"/>
              <a:t>Exploration licences</a:t>
            </a:r>
          </a:p>
          <a:p>
            <a:pPr lvl="3"/>
            <a:r>
              <a:rPr lang="en-AU" sz="2200" dirty="0" smtClean="0"/>
              <a:t>No land-use planning context</a:t>
            </a:r>
          </a:p>
          <a:p>
            <a:pPr lvl="3"/>
            <a:r>
              <a:rPr lang="en-AU" sz="2200" dirty="0" smtClean="0"/>
              <a:t>No requirement for development control unless drilling is involved</a:t>
            </a:r>
          </a:p>
          <a:p>
            <a:pPr lvl="3"/>
            <a:r>
              <a:rPr lang="en-AU" sz="2200" dirty="0" smtClean="0"/>
              <a:t>No community consultation</a:t>
            </a:r>
          </a:p>
          <a:p>
            <a:pPr lvl="3"/>
            <a:r>
              <a:rPr lang="en-AU" sz="2200" dirty="0" smtClean="0"/>
              <a:t>Possibly a Review of Environmental Factors</a:t>
            </a:r>
          </a:p>
          <a:p>
            <a:pPr lvl="3"/>
            <a:endParaRPr lang="en-AU" sz="22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32</a:t>
            </a:fld>
            <a:endParaRPr lang="en-AU"/>
          </a:p>
        </p:txBody>
      </p:sp>
      <p:sp>
        <p:nvSpPr>
          <p:cNvPr id="4" name="Content Placeholder 3"/>
          <p:cNvSpPr>
            <a:spLocks noGrp="1"/>
          </p:cNvSpPr>
          <p:nvPr>
            <p:ph sz="quarter" idx="1"/>
          </p:nvPr>
        </p:nvSpPr>
        <p:spPr>
          <a:xfrm>
            <a:off x="612648" y="1772816"/>
            <a:ext cx="8153400" cy="4608512"/>
          </a:xfrm>
        </p:spPr>
        <p:txBody>
          <a:bodyPr>
            <a:normAutofit/>
          </a:bodyPr>
          <a:lstStyle/>
          <a:p>
            <a:pPr lvl="1"/>
            <a:r>
              <a:rPr lang="en-AU" sz="2800" dirty="0" smtClean="0"/>
              <a:t>Production</a:t>
            </a:r>
          </a:p>
          <a:p>
            <a:pPr lvl="2"/>
            <a:r>
              <a:rPr lang="en-AU" sz="2400" dirty="0" smtClean="0"/>
              <a:t>Development assessment and approval usually as State significant development (SSD)</a:t>
            </a:r>
          </a:p>
          <a:p>
            <a:pPr lvl="2"/>
            <a:r>
              <a:rPr lang="en-AU" sz="2400" dirty="0" smtClean="0"/>
              <a:t>SSD approval is not subject to local planning instruments or regional planning strategies</a:t>
            </a:r>
          </a:p>
          <a:p>
            <a:pPr lvl="2"/>
            <a:r>
              <a:rPr lang="en-AU" sz="2400" dirty="0" smtClean="0"/>
              <a:t>Comprehensive loss of public confidence in SSD process</a:t>
            </a:r>
          </a:p>
          <a:p>
            <a:pPr lvl="3"/>
            <a:r>
              <a:rPr lang="en-AU" sz="2200" dirty="0" smtClean="0"/>
              <a:t>Political donations by developers and mining companies</a:t>
            </a:r>
          </a:p>
          <a:p>
            <a:pPr lvl="3"/>
            <a:r>
              <a:rPr lang="en-AU" sz="2200" dirty="0" smtClean="0"/>
              <a:t>Unstructured ministerial discretion</a:t>
            </a:r>
          </a:p>
          <a:p>
            <a:pPr lvl="3"/>
            <a:r>
              <a:rPr lang="en-AU" sz="2200" dirty="0" smtClean="0"/>
              <a:t>Reduced accountability</a:t>
            </a:r>
          </a:p>
          <a:p>
            <a:pPr lvl="3"/>
            <a:r>
              <a:rPr lang="en-AU" sz="2200" dirty="0" smtClean="0"/>
              <a:t>Sidelining of other environmental agencies</a:t>
            </a:r>
          </a:p>
          <a:p>
            <a:pPr lvl="1"/>
            <a:endParaRPr lang="en-AU" dirty="0" smtClean="0"/>
          </a:p>
          <a:p>
            <a:pPr lvl="2"/>
            <a:endParaRPr lang="en-AU"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33</a:t>
            </a:fld>
            <a:endParaRPr lang="en-AU"/>
          </a:p>
        </p:txBody>
      </p:sp>
      <p:sp>
        <p:nvSpPr>
          <p:cNvPr id="4" name="Content Placeholder 3"/>
          <p:cNvSpPr>
            <a:spLocks noGrp="1"/>
          </p:cNvSpPr>
          <p:nvPr>
            <p:ph sz="quarter" idx="1"/>
          </p:nvPr>
        </p:nvSpPr>
        <p:spPr>
          <a:xfrm>
            <a:off x="612648" y="1844824"/>
            <a:ext cx="8153400" cy="4251176"/>
          </a:xfrm>
        </p:spPr>
        <p:txBody>
          <a:bodyPr>
            <a:normAutofit/>
          </a:bodyPr>
          <a:lstStyle/>
          <a:p>
            <a:r>
              <a:rPr lang="en-AU" dirty="0" smtClean="0"/>
              <a:t>Following defeat of the Labour government in March 2011, Liberal/National coalition government has committed itself to</a:t>
            </a:r>
          </a:p>
          <a:p>
            <a:pPr lvl="2"/>
            <a:r>
              <a:rPr lang="en-AU" sz="2600" dirty="0" smtClean="0"/>
              <a:t>Strategic Regional Land Use Planning</a:t>
            </a:r>
          </a:p>
          <a:p>
            <a:pPr lvl="3"/>
            <a:r>
              <a:rPr lang="en-AU" sz="2400" dirty="0" smtClean="0"/>
              <a:t>Using triple bottom line assessment</a:t>
            </a:r>
          </a:p>
          <a:p>
            <a:pPr lvl="3"/>
            <a:r>
              <a:rPr lang="en-AU" sz="2400" dirty="0" smtClean="0"/>
              <a:t>Identification and protection of strategic agricultural land and associated water</a:t>
            </a:r>
          </a:p>
          <a:p>
            <a:pPr lvl="2"/>
            <a:r>
              <a:rPr lang="en-AU" sz="2600" dirty="0" smtClean="0"/>
              <a:t>Comprehensive planning law reform</a:t>
            </a:r>
          </a:p>
          <a:p>
            <a:pPr lvl="2"/>
            <a:r>
              <a:rPr lang="en-AU" sz="2600" dirty="0" smtClean="0"/>
              <a:t>Review of the Water Management legislation</a:t>
            </a:r>
          </a:p>
          <a:p>
            <a:endParaRPr lang="en-AU"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34</a:t>
            </a:fld>
            <a:endParaRPr lang="en-AU"/>
          </a:p>
        </p:txBody>
      </p:sp>
      <p:sp>
        <p:nvSpPr>
          <p:cNvPr id="4" name="Content Placeholder 3"/>
          <p:cNvSpPr>
            <a:spLocks noGrp="1"/>
          </p:cNvSpPr>
          <p:nvPr>
            <p:ph sz="quarter" idx="1"/>
          </p:nvPr>
        </p:nvSpPr>
        <p:spPr>
          <a:xfrm>
            <a:off x="612648" y="1772816"/>
            <a:ext cx="8153400" cy="4536504"/>
          </a:xfrm>
        </p:spPr>
        <p:txBody>
          <a:bodyPr>
            <a:normAutofit/>
          </a:bodyPr>
          <a:lstStyle/>
          <a:p>
            <a:pPr lvl="1"/>
            <a:r>
              <a:rPr lang="en-AU" sz="2700" dirty="0" smtClean="0"/>
              <a:t>Transitional arrangements</a:t>
            </a:r>
          </a:p>
          <a:p>
            <a:pPr lvl="2"/>
            <a:r>
              <a:rPr lang="en-AU" sz="2500" dirty="0" smtClean="0"/>
              <a:t>60-day moratorium on issuing exploration licences for coal, CSG and petroleum</a:t>
            </a:r>
          </a:p>
          <a:p>
            <a:pPr lvl="2"/>
            <a:r>
              <a:rPr lang="en-AU" sz="2500" dirty="0" smtClean="0"/>
              <a:t>Precautionary approach, including at the exploration stage</a:t>
            </a:r>
          </a:p>
          <a:p>
            <a:pPr lvl="2"/>
            <a:r>
              <a:rPr lang="en-AU" sz="2500" dirty="0" smtClean="0"/>
              <a:t>Public consultation before exploration licences issued</a:t>
            </a:r>
          </a:p>
          <a:p>
            <a:pPr lvl="2"/>
            <a:r>
              <a:rPr lang="en-AU" sz="2500" dirty="0" smtClean="0"/>
              <a:t>New project applications for coal, CSG and petroleum extraction require a focused Agricultural Impact Assessment</a:t>
            </a:r>
          </a:p>
          <a:p>
            <a:pPr lvl="2"/>
            <a:r>
              <a:rPr lang="en-AU" sz="2500" dirty="0" smtClean="0"/>
              <a:t>Proposed aquifer interference regulation</a:t>
            </a:r>
          </a:p>
          <a:p>
            <a:endParaRPr lang="en-AU"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8153400" cy="990600"/>
          </a:xfrm>
        </p:spPr>
        <p:txBody>
          <a:bodyPr/>
          <a:lstStyle/>
          <a:p>
            <a:r>
              <a:rPr lang="en-AU" dirty="0" smtClean="0"/>
              <a:t>Litigation</a:t>
            </a:r>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35</a:t>
            </a:fld>
            <a:endParaRPr lang="en-AU"/>
          </a:p>
        </p:txBody>
      </p:sp>
      <p:sp>
        <p:nvSpPr>
          <p:cNvPr id="4" name="Content Placeholder 3"/>
          <p:cNvSpPr>
            <a:spLocks noGrp="1"/>
          </p:cNvSpPr>
          <p:nvPr>
            <p:ph sz="quarter" idx="1"/>
          </p:nvPr>
        </p:nvSpPr>
        <p:spPr/>
        <p:txBody>
          <a:bodyPr>
            <a:normAutofit fontScale="92500" lnSpcReduction="10000"/>
          </a:bodyPr>
          <a:lstStyle/>
          <a:p>
            <a:r>
              <a:rPr lang="en-AU" dirty="0" smtClean="0"/>
              <a:t>USA</a:t>
            </a:r>
          </a:p>
          <a:p>
            <a:pPr lvl="1"/>
            <a:r>
              <a:rPr lang="en-AU" dirty="0" smtClean="0"/>
              <a:t>Class action against BHP Billiton by Arkansas landowners alleging earthquakes and contamination of water, soil and air</a:t>
            </a:r>
          </a:p>
          <a:p>
            <a:r>
              <a:rPr lang="en-AU" dirty="0" smtClean="0"/>
              <a:t>Queensland</a:t>
            </a:r>
          </a:p>
          <a:p>
            <a:pPr lvl="1"/>
            <a:r>
              <a:rPr lang="en-AU" dirty="0" smtClean="0"/>
              <a:t>Dalby gas leak</a:t>
            </a:r>
          </a:p>
          <a:p>
            <a:r>
              <a:rPr lang="en-AU" dirty="0" smtClean="0"/>
              <a:t>NSW </a:t>
            </a:r>
          </a:p>
          <a:p>
            <a:pPr lvl="1"/>
            <a:r>
              <a:rPr lang="en-AU" dirty="0" smtClean="0"/>
              <a:t>Judicial review of concept plan and stage 1 approval</a:t>
            </a:r>
          </a:p>
          <a:p>
            <a:pPr lvl="2"/>
            <a:r>
              <a:rPr lang="en-AU" sz="2400" dirty="0" smtClean="0"/>
              <a:t>Lack of finality/uncertainty of conditions relating to groundwater impacts and wastewater disposal</a:t>
            </a:r>
          </a:p>
          <a:p>
            <a:pPr lvl="2"/>
            <a:r>
              <a:rPr lang="en-AU" sz="2400" dirty="0" smtClean="0"/>
              <a:t>Failure to apply the precautionary principle</a:t>
            </a:r>
            <a:endParaRPr lang="en-AU"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8153400" cy="990600"/>
          </a:xfrm>
        </p:spPr>
        <p:txBody>
          <a:bodyPr/>
          <a:lstStyle/>
          <a:p>
            <a:r>
              <a:rPr lang="en-AU" dirty="0" smtClean="0"/>
              <a:t>A resilient legal system</a:t>
            </a:r>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36</a:t>
            </a:fld>
            <a:endParaRPr lang="en-AU" dirty="0"/>
          </a:p>
        </p:txBody>
      </p:sp>
      <p:sp>
        <p:nvSpPr>
          <p:cNvPr id="4" name="Content Placeholder 3"/>
          <p:cNvSpPr>
            <a:spLocks noGrp="1"/>
          </p:cNvSpPr>
          <p:nvPr>
            <p:ph sz="quarter" idx="1"/>
          </p:nvPr>
        </p:nvSpPr>
        <p:spPr>
          <a:xfrm>
            <a:off x="612648" y="1772816"/>
            <a:ext cx="8153400" cy="4680520"/>
          </a:xfrm>
        </p:spPr>
        <p:txBody>
          <a:bodyPr>
            <a:normAutofit fontScale="92500" lnSpcReduction="20000"/>
          </a:bodyPr>
          <a:lstStyle/>
          <a:p>
            <a:r>
              <a:rPr lang="en-AU" dirty="0" smtClean="0"/>
              <a:t>Key components</a:t>
            </a:r>
          </a:p>
          <a:p>
            <a:pPr lvl="1"/>
            <a:r>
              <a:rPr lang="en-AU" dirty="0" smtClean="0"/>
              <a:t>A normative framework: ESD</a:t>
            </a:r>
          </a:p>
          <a:p>
            <a:pPr lvl="1"/>
            <a:r>
              <a:rPr lang="en-AU" dirty="0" smtClean="0"/>
              <a:t>Strategic assessment and planning</a:t>
            </a:r>
          </a:p>
          <a:p>
            <a:pPr lvl="1"/>
            <a:r>
              <a:rPr lang="en-AU" dirty="0" smtClean="0"/>
              <a:t>Independent scientific advice</a:t>
            </a:r>
          </a:p>
          <a:p>
            <a:pPr lvl="1"/>
            <a:r>
              <a:rPr lang="en-AU" dirty="0" smtClean="0"/>
              <a:t>Communication and participation</a:t>
            </a:r>
          </a:p>
          <a:p>
            <a:pPr lvl="2"/>
            <a:r>
              <a:rPr lang="en-AU" sz="2400" dirty="0" smtClean="0"/>
              <a:t>Beginning at the strategic level</a:t>
            </a:r>
          </a:p>
          <a:p>
            <a:pPr lvl="1"/>
            <a:r>
              <a:rPr lang="en-AU" dirty="0" smtClean="0"/>
              <a:t>Structured discretion at the project approval stage</a:t>
            </a:r>
          </a:p>
          <a:p>
            <a:pPr lvl="1"/>
            <a:r>
              <a:rPr lang="en-AU" dirty="0" smtClean="0"/>
              <a:t>Monitoring, credible enforcement and regulatory culture</a:t>
            </a:r>
          </a:p>
          <a:p>
            <a:pPr lvl="1"/>
            <a:r>
              <a:rPr lang="en-AU" dirty="0" smtClean="0"/>
              <a:t>Accountability</a:t>
            </a:r>
          </a:p>
          <a:p>
            <a:pPr lvl="2"/>
            <a:r>
              <a:rPr lang="en-AU" sz="2400" dirty="0" smtClean="0"/>
              <a:t>Open government</a:t>
            </a:r>
          </a:p>
          <a:p>
            <a:pPr lvl="2"/>
            <a:r>
              <a:rPr lang="en-AU" sz="2400" dirty="0" smtClean="0"/>
              <a:t>Open standing for civil enforcement</a:t>
            </a:r>
          </a:p>
          <a:p>
            <a:pPr lvl="2"/>
            <a:r>
              <a:rPr lang="en-AU" sz="2400" dirty="0" smtClean="0"/>
              <a:t>Third party appeals</a:t>
            </a:r>
          </a:p>
          <a:p>
            <a:pPr lvl="1"/>
            <a:endParaRPr lang="en-AU"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37</a:t>
            </a:fld>
            <a:endParaRPr lang="en-AU" dirty="0"/>
          </a:p>
        </p:txBody>
      </p:sp>
      <p:sp>
        <p:nvSpPr>
          <p:cNvPr id="4" name="Content Placeholder 3"/>
          <p:cNvSpPr>
            <a:spLocks noGrp="1"/>
          </p:cNvSpPr>
          <p:nvPr>
            <p:ph sz="quarter" idx="1"/>
          </p:nvPr>
        </p:nvSpPr>
        <p:spPr>
          <a:xfrm>
            <a:off x="612648" y="1600200"/>
            <a:ext cx="8153400" cy="4781128"/>
          </a:xfrm>
        </p:spPr>
        <p:txBody>
          <a:bodyPr>
            <a:normAutofit lnSpcReduction="10000"/>
          </a:bodyPr>
          <a:lstStyle/>
          <a:p>
            <a:r>
              <a:rPr lang="en-AU" dirty="0" smtClean="0"/>
              <a:t>CSG regulation</a:t>
            </a:r>
          </a:p>
          <a:p>
            <a:pPr lvl="1"/>
            <a:r>
              <a:rPr lang="en-AU" dirty="0" smtClean="0"/>
              <a:t>A precautionary framework</a:t>
            </a:r>
          </a:p>
          <a:p>
            <a:pPr lvl="1"/>
            <a:r>
              <a:rPr lang="en-AU" dirty="0" smtClean="0"/>
              <a:t>A moratorium until </a:t>
            </a:r>
          </a:p>
          <a:p>
            <a:pPr lvl="2"/>
            <a:r>
              <a:rPr lang="en-AU" dirty="0" smtClean="0"/>
              <a:t>Baseline data has been compiled</a:t>
            </a:r>
          </a:p>
          <a:p>
            <a:pPr lvl="2"/>
            <a:r>
              <a:rPr lang="en-AU" dirty="0" smtClean="0"/>
              <a:t>Strategic land-use and infrastructure plans are in place</a:t>
            </a:r>
          </a:p>
          <a:p>
            <a:pPr lvl="3"/>
            <a:r>
              <a:rPr lang="en-AU" dirty="0" smtClean="0"/>
              <a:t>Including no-go areas for mining operations</a:t>
            </a:r>
          </a:p>
          <a:p>
            <a:pPr lvl="2"/>
            <a:r>
              <a:rPr lang="en-AU" dirty="0" smtClean="0"/>
              <a:t>CSM is integrated with water planning and management</a:t>
            </a:r>
          </a:p>
          <a:p>
            <a:pPr lvl="1"/>
            <a:r>
              <a:rPr lang="en-AU" dirty="0" smtClean="0"/>
              <a:t>Improved land access provisions that ensure the informed consent of landowners</a:t>
            </a:r>
          </a:p>
          <a:p>
            <a:pPr lvl="1"/>
            <a:r>
              <a:rPr lang="en-AU" dirty="0" smtClean="0"/>
              <a:t>No permitting beyond the capacity to monitor and enforce</a:t>
            </a:r>
          </a:p>
          <a:p>
            <a:pPr lvl="1"/>
            <a:endParaRPr lang="en-AU"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dirty="0"/>
          </a:p>
        </p:txBody>
      </p:sp>
      <p:sp>
        <p:nvSpPr>
          <p:cNvPr id="3" name="Slide Number Placeholder 2"/>
          <p:cNvSpPr>
            <a:spLocks noGrp="1"/>
          </p:cNvSpPr>
          <p:nvPr>
            <p:ph type="sldNum" sz="quarter" idx="12"/>
          </p:nvPr>
        </p:nvSpPr>
        <p:spPr/>
        <p:txBody>
          <a:bodyPr>
            <a:normAutofit fontScale="85000" lnSpcReduction="20000"/>
          </a:bodyPr>
          <a:lstStyle/>
          <a:p>
            <a:fld id="{F9E389D1-6EFA-499E-84CA-ECBE42917E00}" type="slidenum">
              <a:rPr lang="en-AU" smtClean="0"/>
              <a:pPr/>
              <a:t>38</a:t>
            </a:fld>
            <a:endParaRPr lang="en-AU" dirty="0"/>
          </a:p>
        </p:txBody>
      </p:sp>
      <p:sp>
        <p:nvSpPr>
          <p:cNvPr id="4" name="Content Placeholder 3"/>
          <p:cNvSpPr>
            <a:spLocks noGrp="1"/>
          </p:cNvSpPr>
          <p:nvPr>
            <p:ph sz="quarter" idx="1"/>
          </p:nvPr>
        </p:nvSpPr>
        <p:spPr>
          <a:xfrm>
            <a:off x="612648" y="1844824"/>
            <a:ext cx="8153400" cy="4251176"/>
          </a:xfrm>
        </p:spPr>
        <p:txBody>
          <a:bodyPr/>
          <a:lstStyle/>
          <a:p>
            <a:r>
              <a:rPr lang="en-AU" dirty="0" smtClean="0"/>
              <a:t>Adaptive management?</a:t>
            </a:r>
          </a:p>
          <a:p>
            <a:pPr lvl="2"/>
            <a:r>
              <a:rPr lang="en-AU" dirty="0" smtClean="0"/>
              <a:t>Not appropriate where harm may be irreversible</a:t>
            </a:r>
          </a:p>
          <a:p>
            <a:pPr lvl="2"/>
            <a:r>
              <a:rPr lang="en-AU" dirty="0" smtClean="0"/>
              <a:t>A deception given the finality of approvals in planning law</a:t>
            </a:r>
          </a:p>
          <a:p>
            <a:pPr lvl="2"/>
            <a:endParaRPr lang="en-AU" dirty="0" smtClean="0"/>
          </a:p>
          <a:p>
            <a:pPr marL="444500" lvl="1" indent="-6350">
              <a:buNone/>
            </a:pPr>
            <a:r>
              <a:rPr lang="en-US" dirty="0" smtClean="0"/>
              <a:t>“Adaptive management should not be the strategy of first resort – it is what we invoke when we have already lost the initiative, when we are already in trouble and we sense that we are as ill-informed about causes, drivers, and responses of the system under stress as we are about solutions.” – Alan Randall, </a:t>
            </a:r>
            <a:r>
              <a:rPr lang="en-US" i="1" dirty="0" smtClean="0"/>
              <a:t>Risk and Precaution</a:t>
            </a:r>
            <a:endParaRPr lang="en-AU" i="1" dirty="0" smtClean="0"/>
          </a:p>
          <a:p>
            <a:pPr lvl="1">
              <a:buNone/>
            </a:pPr>
            <a:endParaRPr lang="en-AU"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1995</TotalTime>
  <Words>2694</Words>
  <Application>Microsoft Office PowerPoint</Application>
  <PresentationFormat>On-screen Show (4:3)</PresentationFormat>
  <Paragraphs>296</Paragraphs>
  <Slides>38</Slides>
  <Notes>19</Notes>
  <HiddenSlides>0</HiddenSlides>
  <MMClips>0</MMClips>
  <ScaleCrop>false</ScaleCrop>
  <HeadingPairs>
    <vt:vector size="4" baseType="variant">
      <vt:variant>
        <vt:lpstr>Theme</vt:lpstr>
      </vt:variant>
      <vt:variant>
        <vt:i4>2</vt:i4>
      </vt:variant>
      <vt:variant>
        <vt:lpstr>Slide Titles</vt:lpstr>
      </vt:variant>
      <vt:variant>
        <vt:i4>38</vt:i4>
      </vt:variant>
    </vt:vector>
  </HeadingPairs>
  <TitlesOfParts>
    <vt:vector size="40" baseType="lpstr">
      <vt:lpstr>Median</vt:lpstr>
      <vt:lpstr>Custom Design</vt:lpstr>
      <vt:lpstr>coal seam gas  Australia</vt:lpstr>
      <vt:lpstr>The context: fossil fuelled Australian economy </vt:lpstr>
      <vt:lpstr>Slide 3</vt:lpstr>
      <vt:lpstr>Australian Energy Exports (2008-09 $billions)</vt:lpstr>
      <vt:lpstr>Australian Coal Seam Gas Industry</vt:lpstr>
      <vt:lpstr>Slide 6</vt:lpstr>
      <vt:lpstr>Slide 7</vt:lpstr>
      <vt:lpstr>Slide 8</vt:lpstr>
      <vt:lpstr>Slide 9</vt:lpstr>
      <vt:lpstr>Titles &amp; applications for coal,  mineral and petroleum/CSG in NSW</vt:lpstr>
      <vt:lpstr>CSG production in NSW</vt:lpstr>
      <vt:lpstr>Slide 12</vt:lpstr>
      <vt:lpstr>Slide 13</vt:lpstr>
      <vt:lpstr>Slide 14</vt:lpstr>
      <vt:lpstr>Coal seam gas mining</vt:lpstr>
      <vt:lpstr>Slide 16</vt:lpstr>
      <vt:lpstr>Slide 17</vt:lpstr>
      <vt:lpstr>Slide 18</vt:lpstr>
      <vt:lpstr>Slide 19</vt:lpstr>
      <vt:lpstr>Slide 20</vt:lpstr>
      <vt:lpstr>Impacts of CSM – water</vt:lpstr>
      <vt:lpstr>Slide 22</vt:lpstr>
      <vt:lpstr>Slide 23</vt:lpstr>
      <vt:lpstr>Slide 24</vt:lpstr>
      <vt:lpstr>Slide 25</vt:lpstr>
      <vt:lpstr>Further impacts of CSM</vt:lpstr>
      <vt:lpstr>Slide 27</vt:lpstr>
      <vt:lpstr>Planning and regulation</vt:lpstr>
      <vt:lpstr>Slide 29</vt:lpstr>
      <vt:lpstr>New South Wales</vt:lpstr>
      <vt:lpstr>Slide 31</vt:lpstr>
      <vt:lpstr>Slide 32</vt:lpstr>
      <vt:lpstr>Slide 33</vt:lpstr>
      <vt:lpstr>Slide 34</vt:lpstr>
      <vt:lpstr>Litigation</vt:lpstr>
      <vt:lpstr>A resilient legal system</vt:lpstr>
      <vt:lpstr>Slide 37</vt:lpstr>
      <vt:lpstr>Slide 38</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Regulating coal seam gas the NSW approach</dc:title>
  <dc:creator> </dc:creator>
  <cp:lastModifiedBy> </cp:lastModifiedBy>
  <cp:revision>64</cp:revision>
  <dcterms:created xsi:type="dcterms:W3CDTF">2011-06-15T00:25:19Z</dcterms:created>
  <dcterms:modified xsi:type="dcterms:W3CDTF">2011-07-06T06:54:23Z</dcterms:modified>
</cp:coreProperties>
</file>