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drawing5.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drawing3.xml" ContentType="application/vnd.ms-office.drawingml.diagramDrawing+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diagrams/layout4.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72"/>
  </p:notesMasterIdLst>
  <p:handoutMasterIdLst>
    <p:handoutMasterId r:id="rId73"/>
  </p:handoutMasterIdLst>
  <p:sldIdLst>
    <p:sldId id="256" r:id="rId2"/>
    <p:sldId id="257" r:id="rId3"/>
    <p:sldId id="258" r:id="rId4"/>
    <p:sldId id="259" r:id="rId5"/>
    <p:sldId id="262" r:id="rId6"/>
    <p:sldId id="263" r:id="rId7"/>
    <p:sldId id="272" r:id="rId8"/>
    <p:sldId id="260" r:id="rId9"/>
    <p:sldId id="273" r:id="rId10"/>
    <p:sldId id="264" r:id="rId11"/>
    <p:sldId id="261" r:id="rId12"/>
    <p:sldId id="270" r:id="rId13"/>
    <p:sldId id="274" r:id="rId14"/>
    <p:sldId id="275" r:id="rId15"/>
    <p:sldId id="277" r:id="rId16"/>
    <p:sldId id="276" r:id="rId17"/>
    <p:sldId id="271" r:id="rId18"/>
    <p:sldId id="283" r:id="rId19"/>
    <p:sldId id="278" r:id="rId20"/>
    <p:sldId id="279" r:id="rId21"/>
    <p:sldId id="280" r:id="rId22"/>
    <p:sldId id="281" r:id="rId23"/>
    <p:sldId id="282" r:id="rId24"/>
    <p:sldId id="265" r:id="rId25"/>
    <p:sldId id="285" r:id="rId26"/>
    <p:sldId id="312" r:id="rId27"/>
    <p:sldId id="266" r:id="rId28"/>
    <p:sldId id="267" r:id="rId29"/>
    <p:sldId id="268" r:id="rId30"/>
    <p:sldId id="269" r:id="rId31"/>
    <p:sldId id="286" r:id="rId32"/>
    <p:sldId id="287" r:id="rId33"/>
    <p:sldId id="288" r:id="rId34"/>
    <p:sldId id="290" r:id="rId35"/>
    <p:sldId id="291" r:id="rId36"/>
    <p:sldId id="292" r:id="rId37"/>
    <p:sldId id="293" r:id="rId38"/>
    <p:sldId id="296" r:id="rId39"/>
    <p:sldId id="294" r:id="rId40"/>
    <p:sldId id="295" r:id="rId41"/>
    <p:sldId id="297" r:id="rId42"/>
    <p:sldId id="298" r:id="rId43"/>
    <p:sldId id="299" r:id="rId44"/>
    <p:sldId id="300" r:id="rId45"/>
    <p:sldId id="301" r:id="rId46"/>
    <p:sldId id="304" r:id="rId47"/>
    <p:sldId id="313" r:id="rId48"/>
    <p:sldId id="314" r:id="rId49"/>
    <p:sldId id="305" r:id="rId50"/>
    <p:sldId id="306" r:id="rId51"/>
    <p:sldId id="307" r:id="rId52"/>
    <p:sldId id="302" r:id="rId53"/>
    <p:sldId id="308" r:id="rId54"/>
    <p:sldId id="303" r:id="rId55"/>
    <p:sldId id="309" r:id="rId56"/>
    <p:sldId id="310" r:id="rId57"/>
    <p:sldId id="284" r:id="rId58"/>
    <p:sldId id="311" r:id="rId59"/>
    <p:sldId id="315" r:id="rId60"/>
    <p:sldId id="316" r:id="rId61"/>
    <p:sldId id="317" r:id="rId62"/>
    <p:sldId id="318" r:id="rId63"/>
    <p:sldId id="319" r:id="rId64"/>
    <p:sldId id="320" r:id="rId65"/>
    <p:sldId id="321" r:id="rId66"/>
    <p:sldId id="322" r:id="rId67"/>
    <p:sldId id="324" r:id="rId68"/>
    <p:sldId id="325" r:id="rId69"/>
    <p:sldId id="326" r:id="rId70"/>
    <p:sldId id="323" r:id="rId7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650" autoAdjust="0"/>
  </p:normalViewPr>
  <p:slideViewPr>
    <p:cSldViewPr>
      <p:cViewPr>
        <p:scale>
          <a:sx n="50" d="100"/>
          <a:sy n="50" d="100"/>
        </p:scale>
        <p:origin x="-893" y="-5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0194"/>
    </p:cViewPr>
  </p:sorterViewPr>
  <p:notesViewPr>
    <p:cSldViewPr>
      <p:cViewPr varScale="1">
        <p:scale>
          <a:sx n="48" d="100"/>
          <a:sy n="48" d="100"/>
        </p:scale>
        <p:origin x="-2040" y="-96"/>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BFF3CB-AB73-4745-BA01-0B9923E9DBB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4A9E406C-F3BE-4818-A673-20ED70DA457D}">
      <dgm:prSet phldrT="[Text]"/>
      <dgm:spPr/>
      <dgm:t>
        <a:bodyPr/>
        <a:lstStyle/>
        <a:p>
          <a:r>
            <a:rPr lang="en-US" dirty="0" smtClean="0"/>
            <a:t>Conservation/wise use of wetlands and their resources</a:t>
          </a:r>
          <a:endParaRPr lang="en-US" dirty="0"/>
        </a:p>
      </dgm:t>
    </dgm:pt>
    <dgm:pt modelId="{4887B1AB-2CE8-4BE0-9DF5-CEAF8F0FF9A5}" type="parTrans" cxnId="{BF14F164-7148-45B7-86EB-D849D9F407B2}">
      <dgm:prSet/>
      <dgm:spPr/>
      <dgm:t>
        <a:bodyPr/>
        <a:lstStyle/>
        <a:p>
          <a:endParaRPr lang="en-US"/>
        </a:p>
      </dgm:t>
    </dgm:pt>
    <dgm:pt modelId="{C8B6E3AA-D670-482C-9DEB-EAA60DD4767B}" type="sibTrans" cxnId="{BF14F164-7148-45B7-86EB-D849D9F407B2}">
      <dgm:prSet/>
      <dgm:spPr/>
      <dgm:t>
        <a:bodyPr/>
        <a:lstStyle/>
        <a:p>
          <a:endParaRPr lang="en-US"/>
        </a:p>
      </dgm:t>
    </dgm:pt>
    <dgm:pt modelId="{11E605C4-4DCF-4AC6-8B09-211D6015658D}">
      <dgm:prSet phldrT="[Text]"/>
      <dgm:spPr/>
      <dgm:t>
        <a:bodyPr/>
        <a:lstStyle/>
        <a:p>
          <a:r>
            <a:rPr lang="en-US" dirty="0" smtClean="0"/>
            <a:t>Conservation of water catchments and flood control</a:t>
          </a:r>
          <a:endParaRPr lang="en-US" dirty="0"/>
        </a:p>
      </dgm:t>
    </dgm:pt>
    <dgm:pt modelId="{716B4F9F-F75E-44E4-8D15-2631FD8835BF}" type="parTrans" cxnId="{87DEC871-738F-4F21-8C1A-E357473E4735}">
      <dgm:prSet/>
      <dgm:spPr/>
      <dgm:t>
        <a:bodyPr/>
        <a:lstStyle/>
        <a:p>
          <a:endParaRPr lang="en-US"/>
        </a:p>
      </dgm:t>
    </dgm:pt>
    <dgm:pt modelId="{6A0F9B91-FE78-4F05-8248-E91F3DB5A28C}" type="sibTrans" cxnId="{87DEC871-738F-4F21-8C1A-E357473E4735}">
      <dgm:prSet/>
      <dgm:spPr/>
      <dgm:t>
        <a:bodyPr/>
        <a:lstStyle/>
        <a:p>
          <a:endParaRPr lang="en-US"/>
        </a:p>
      </dgm:t>
    </dgm:pt>
    <dgm:pt modelId="{1910303A-3AA0-4A1A-B990-6882772F6B63}">
      <dgm:prSet phldrT="[Text]"/>
      <dgm:spPr/>
      <dgm:t>
        <a:bodyPr/>
        <a:lstStyle/>
        <a:p>
          <a:r>
            <a:rPr lang="en-US" dirty="0" smtClean="0"/>
            <a:t>Sustainable use of wetlands for ecological/tourism purposes</a:t>
          </a:r>
          <a:endParaRPr lang="en-US" dirty="0"/>
        </a:p>
      </dgm:t>
    </dgm:pt>
    <dgm:pt modelId="{4203EA4A-5509-470F-B2B7-FD1BB111FB25}" type="parTrans" cxnId="{1216EC50-F172-4A26-BD5D-159E467025B9}">
      <dgm:prSet/>
      <dgm:spPr/>
      <dgm:t>
        <a:bodyPr/>
        <a:lstStyle/>
        <a:p>
          <a:endParaRPr lang="en-US"/>
        </a:p>
      </dgm:t>
    </dgm:pt>
    <dgm:pt modelId="{7FE05B93-D260-46CB-A054-BF13D4CBEB90}" type="sibTrans" cxnId="{1216EC50-F172-4A26-BD5D-159E467025B9}">
      <dgm:prSet/>
      <dgm:spPr/>
      <dgm:t>
        <a:bodyPr/>
        <a:lstStyle/>
        <a:p>
          <a:endParaRPr lang="en-US"/>
        </a:p>
      </dgm:t>
    </dgm:pt>
    <dgm:pt modelId="{1F87BB25-431E-4B95-85D0-1FD980F2222E}">
      <dgm:prSet phldrT="[Text]"/>
      <dgm:spPr/>
      <dgm:t>
        <a:bodyPr/>
        <a:lstStyle/>
        <a:p>
          <a:r>
            <a:rPr lang="en-US" dirty="0" smtClean="0"/>
            <a:t>Protection as habitats for species of fauna and flora</a:t>
          </a:r>
          <a:endParaRPr lang="en-US" dirty="0"/>
        </a:p>
      </dgm:t>
    </dgm:pt>
    <dgm:pt modelId="{2B68D569-BF8B-4CB7-99C2-CE0C0D44F6F1}" type="parTrans" cxnId="{5E897EFD-3CD9-4938-8ACC-2B85C5D9E8B1}">
      <dgm:prSet/>
      <dgm:spPr/>
      <dgm:t>
        <a:bodyPr/>
        <a:lstStyle/>
        <a:p>
          <a:endParaRPr lang="en-US"/>
        </a:p>
      </dgm:t>
    </dgm:pt>
    <dgm:pt modelId="{ECF0B0B8-916B-4EB9-9592-BAF95E530F8B}" type="sibTrans" cxnId="{5E897EFD-3CD9-4938-8ACC-2B85C5D9E8B1}">
      <dgm:prSet/>
      <dgm:spPr/>
      <dgm:t>
        <a:bodyPr/>
        <a:lstStyle/>
        <a:p>
          <a:endParaRPr lang="en-US"/>
        </a:p>
      </dgm:t>
    </dgm:pt>
    <dgm:pt modelId="{5221997E-67EF-427B-8870-A702E0C849BE}">
      <dgm:prSet phldrT="[Text]"/>
      <dgm:spPr/>
      <dgm:t>
        <a:bodyPr/>
        <a:lstStyle/>
        <a:p>
          <a:r>
            <a:rPr lang="en-US" dirty="0" smtClean="0"/>
            <a:t>Minimize and control pollution</a:t>
          </a:r>
          <a:endParaRPr lang="en-US" dirty="0"/>
        </a:p>
      </dgm:t>
    </dgm:pt>
    <dgm:pt modelId="{669E02C8-BDA7-4DCD-908E-6E5F6A3660BF}" type="parTrans" cxnId="{79ADC4EC-02B3-4A44-9F1C-C665DDE4F920}">
      <dgm:prSet/>
      <dgm:spPr/>
      <dgm:t>
        <a:bodyPr/>
        <a:lstStyle/>
        <a:p>
          <a:endParaRPr lang="en-US"/>
        </a:p>
      </dgm:t>
    </dgm:pt>
    <dgm:pt modelId="{15D47470-9FBA-4A24-88DF-0BFC2D9DFA61}" type="sibTrans" cxnId="{79ADC4EC-02B3-4A44-9F1C-C665DDE4F920}">
      <dgm:prSet/>
      <dgm:spPr/>
      <dgm:t>
        <a:bodyPr/>
        <a:lstStyle/>
        <a:p>
          <a:endParaRPr lang="en-US"/>
        </a:p>
      </dgm:t>
    </dgm:pt>
    <dgm:pt modelId="{8956729D-3E7E-43B0-B775-D290470AA282}" type="pres">
      <dgm:prSet presAssocID="{EFBFF3CB-AB73-4745-BA01-0B9923E9DBB1}" presName="diagram" presStyleCnt="0">
        <dgm:presLayoutVars>
          <dgm:dir/>
          <dgm:resizeHandles val="exact"/>
        </dgm:presLayoutVars>
      </dgm:prSet>
      <dgm:spPr/>
      <dgm:t>
        <a:bodyPr/>
        <a:lstStyle/>
        <a:p>
          <a:endParaRPr lang="en-US"/>
        </a:p>
      </dgm:t>
    </dgm:pt>
    <dgm:pt modelId="{261FC341-46C0-4135-BACA-56ADD406334D}" type="pres">
      <dgm:prSet presAssocID="{4A9E406C-F3BE-4818-A673-20ED70DA457D}" presName="node" presStyleLbl="node1" presStyleIdx="0" presStyleCnt="5">
        <dgm:presLayoutVars>
          <dgm:bulletEnabled val="1"/>
        </dgm:presLayoutVars>
      </dgm:prSet>
      <dgm:spPr/>
      <dgm:t>
        <a:bodyPr/>
        <a:lstStyle/>
        <a:p>
          <a:endParaRPr lang="en-US"/>
        </a:p>
      </dgm:t>
    </dgm:pt>
    <dgm:pt modelId="{FF3D860E-3491-403F-8F58-D90D2EC0EC01}" type="pres">
      <dgm:prSet presAssocID="{C8B6E3AA-D670-482C-9DEB-EAA60DD4767B}" presName="sibTrans" presStyleCnt="0"/>
      <dgm:spPr/>
    </dgm:pt>
    <dgm:pt modelId="{DBF48F1C-B470-423B-891B-99CCBEFD6E22}" type="pres">
      <dgm:prSet presAssocID="{11E605C4-4DCF-4AC6-8B09-211D6015658D}" presName="node" presStyleLbl="node1" presStyleIdx="1" presStyleCnt="5">
        <dgm:presLayoutVars>
          <dgm:bulletEnabled val="1"/>
        </dgm:presLayoutVars>
      </dgm:prSet>
      <dgm:spPr/>
      <dgm:t>
        <a:bodyPr/>
        <a:lstStyle/>
        <a:p>
          <a:endParaRPr lang="en-US"/>
        </a:p>
      </dgm:t>
    </dgm:pt>
    <dgm:pt modelId="{044974A0-A4A0-482B-8AC3-F5D5DDC6C658}" type="pres">
      <dgm:prSet presAssocID="{6A0F9B91-FE78-4F05-8248-E91F3DB5A28C}" presName="sibTrans" presStyleCnt="0"/>
      <dgm:spPr/>
    </dgm:pt>
    <dgm:pt modelId="{A31DD621-6E81-4719-9765-4BCE1D102219}" type="pres">
      <dgm:prSet presAssocID="{1910303A-3AA0-4A1A-B990-6882772F6B63}" presName="node" presStyleLbl="node1" presStyleIdx="2" presStyleCnt="5">
        <dgm:presLayoutVars>
          <dgm:bulletEnabled val="1"/>
        </dgm:presLayoutVars>
      </dgm:prSet>
      <dgm:spPr/>
      <dgm:t>
        <a:bodyPr/>
        <a:lstStyle/>
        <a:p>
          <a:endParaRPr lang="en-US"/>
        </a:p>
      </dgm:t>
    </dgm:pt>
    <dgm:pt modelId="{BF6C24FA-F041-41E0-B3E2-8643F543209F}" type="pres">
      <dgm:prSet presAssocID="{7FE05B93-D260-46CB-A054-BF13D4CBEB90}" presName="sibTrans" presStyleCnt="0"/>
      <dgm:spPr/>
    </dgm:pt>
    <dgm:pt modelId="{46B566FC-57EA-4C9E-9B35-27F287B7D48D}" type="pres">
      <dgm:prSet presAssocID="{1F87BB25-431E-4B95-85D0-1FD980F2222E}" presName="node" presStyleLbl="node1" presStyleIdx="3" presStyleCnt="5">
        <dgm:presLayoutVars>
          <dgm:bulletEnabled val="1"/>
        </dgm:presLayoutVars>
      </dgm:prSet>
      <dgm:spPr/>
      <dgm:t>
        <a:bodyPr/>
        <a:lstStyle/>
        <a:p>
          <a:endParaRPr lang="en-US"/>
        </a:p>
      </dgm:t>
    </dgm:pt>
    <dgm:pt modelId="{C4C24D2F-3171-4609-8828-A8D83068156B}" type="pres">
      <dgm:prSet presAssocID="{ECF0B0B8-916B-4EB9-9592-BAF95E530F8B}" presName="sibTrans" presStyleCnt="0"/>
      <dgm:spPr/>
    </dgm:pt>
    <dgm:pt modelId="{3FBEAA10-68E9-43ED-ADEB-22D01F8ADD33}" type="pres">
      <dgm:prSet presAssocID="{5221997E-67EF-427B-8870-A702E0C849BE}" presName="node" presStyleLbl="node1" presStyleIdx="4" presStyleCnt="5">
        <dgm:presLayoutVars>
          <dgm:bulletEnabled val="1"/>
        </dgm:presLayoutVars>
      </dgm:prSet>
      <dgm:spPr/>
      <dgm:t>
        <a:bodyPr/>
        <a:lstStyle/>
        <a:p>
          <a:endParaRPr lang="en-US"/>
        </a:p>
      </dgm:t>
    </dgm:pt>
  </dgm:ptLst>
  <dgm:cxnLst>
    <dgm:cxn modelId="{1216EC50-F172-4A26-BD5D-159E467025B9}" srcId="{EFBFF3CB-AB73-4745-BA01-0B9923E9DBB1}" destId="{1910303A-3AA0-4A1A-B990-6882772F6B63}" srcOrd="2" destOrd="0" parTransId="{4203EA4A-5509-470F-B2B7-FD1BB111FB25}" sibTransId="{7FE05B93-D260-46CB-A054-BF13D4CBEB90}"/>
    <dgm:cxn modelId="{25EC924F-A14D-464E-9A9F-59863C5E6F04}" type="presOf" srcId="{1910303A-3AA0-4A1A-B990-6882772F6B63}" destId="{A31DD621-6E81-4719-9765-4BCE1D102219}" srcOrd="0" destOrd="0" presId="urn:microsoft.com/office/officeart/2005/8/layout/default"/>
    <dgm:cxn modelId="{684936F4-190F-40CA-BBAC-90F772569C39}" type="presOf" srcId="{EFBFF3CB-AB73-4745-BA01-0B9923E9DBB1}" destId="{8956729D-3E7E-43B0-B775-D290470AA282}" srcOrd="0" destOrd="0" presId="urn:microsoft.com/office/officeart/2005/8/layout/default"/>
    <dgm:cxn modelId="{87DEC871-738F-4F21-8C1A-E357473E4735}" srcId="{EFBFF3CB-AB73-4745-BA01-0B9923E9DBB1}" destId="{11E605C4-4DCF-4AC6-8B09-211D6015658D}" srcOrd="1" destOrd="0" parTransId="{716B4F9F-F75E-44E4-8D15-2631FD8835BF}" sibTransId="{6A0F9B91-FE78-4F05-8248-E91F3DB5A28C}"/>
    <dgm:cxn modelId="{5E897EFD-3CD9-4938-8ACC-2B85C5D9E8B1}" srcId="{EFBFF3CB-AB73-4745-BA01-0B9923E9DBB1}" destId="{1F87BB25-431E-4B95-85D0-1FD980F2222E}" srcOrd="3" destOrd="0" parTransId="{2B68D569-BF8B-4CB7-99C2-CE0C0D44F6F1}" sibTransId="{ECF0B0B8-916B-4EB9-9592-BAF95E530F8B}"/>
    <dgm:cxn modelId="{1DF596CF-5A7B-4E24-B998-55C4F53744F6}" type="presOf" srcId="{11E605C4-4DCF-4AC6-8B09-211D6015658D}" destId="{DBF48F1C-B470-423B-891B-99CCBEFD6E22}" srcOrd="0" destOrd="0" presId="urn:microsoft.com/office/officeart/2005/8/layout/default"/>
    <dgm:cxn modelId="{79ADC4EC-02B3-4A44-9F1C-C665DDE4F920}" srcId="{EFBFF3CB-AB73-4745-BA01-0B9923E9DBB1}" destId="{5221997E-67EF-427B-8870-A702E0C849BE}" srcOrd="4" destOrd="0" parTransId="{669E02C8-BDA7-4DCD-908E-6E5F6A3660BF}" sibTransId="{15D47470-9FBA-4A24-88DF-0BFC2D9DFA61}"/>
    <dgm:cxn modelId="{FA213603-D6DA-4FF1-9623-5DB7890E0A35}" type="presOf" srcId="{4A9E406C-F3BE-4818-A673-20ED70DA457D}" destId="{261FC341-46C0-4135-BACA-56ADD406334D}" srcOrd="0" destOrd="0" presId="urn:microsoft.com/office/officeart/2005/8/layout/default"/>
    <dgm:cxn modelId="{ACB52A7C-251C-4495-930D-B566C417816A}" type="presOf" srcId="{1F87BB25-431E-4B95-85D0-1FD980F2222E}" destId="{46B566FC-57EA-4C9E-9B35-27F287B7D48D}" srcOrd="0" destOrd="0" presId="urn:microsoft.com/office/officeart/2005/8/layout/default"/>
    <dgm:cxn modelId="{BF14F164-7148-45B7-86EB-D849D9F407B2}" srcId="{EFBFF3CB-AB73-4745-BA01-0B9923E9DBB1}" destId="{4A9E406C-F3BE-4818-A673-20ED70DA457D}" srcOrd="0" destOrd="0" parTransId="{4887B1AB-2CE8-4BE0-9DF5-CEAF8F0FF9A5}" sibTransId="{C8B6E3AA-D670-482C-9DEB-EAA60DD4767B}"/>
    <dgm:cxn modelId="{B05ACBAE-9816-490F-9615-7A63FD905F0D}" type="presOf" srcId="{5221997E-67EF-427B-8870-A702E0C849BE}" destId="{3FBEAA10-68E9-43ED-ADEB-22D01F8ADD33}" srcOrd="0" destOrd="0" presId="urn:microsoft.com/office/officeart/2005/8/layout/default"/>
    <dgm:cxn modelId="{7C320618-4213-438F-9649-CE7F2CBBB054}" type="presParOf" srcId="{8956729D-3E7E-43B0-B775-D290470AA282}" destId="{261FC341-46C0-4135-BACA-56ADD406334D}" srcOrd="0" destOrd="0" presId="urn:microsoft.com/office/officeart/2005/8/layout/default"/>
    <dgm:cxn modelId="{FDF422A5-178C-45AD-BF1C-94A0E0751CD7}" type="presParOf" srcId="{8956729D-3E7E-43B0-B775-D290470AA282}" destId="{FF3D860E-3491-403F-8F58-D90D2EC0EC01}" srcOrd="1" destOrd="0" presId="urn:microsoft.com/office/officeart/2005/8/layout/default"/>
    <dgm:cxn modelId="{1CC07694-5E90-448C-A0B7-775EC0A505B0}" type="presParOf" srcId="{8956729D-3E7E-43B0-B775-D290470AA282}" destId="{DBF48F1C-B470-423B-891B-99CCBEFD6E22}" srcOrd="2" destOrd="0" presId="urn:microsoft.com/office/officeart/2005/8/layout/default"/>
    <dgm:cxn modelId="{1B597856-EDDB-47DC-B881-6FA2F8038165}" type="presParOf" srcId="{8956729D-3E7E-43B0-B775-D290470AA282}" destId="{044974A0-A4A0-482B-8AC3-F5D5DDC6C658}" srcOrd="3" destOrd="0" presId="urn:microsoft.com/office/officeart/2005/8/layout/default"/>
    <dgm:cxn modelId="{0CCFE5A4-6AF4-4CCB-9987-2A0539F59FAB}" type="presParOf" srcId="{8956729D-3E7E-43B0-B775-D290470AA282}" destId="{A31DD621-6E81-4719-9765-4BCE1D102219}" srcOrd="4" destOrd="0" presId="urn:microsoft.com/office/officeart/2005/8/layout/default"/>
    <dgm:cxn modelId="{355B7E70-8EFE-4DD9-9310-CDFD1F7B93BA}" type="presParOf" srcId="{8956729D-3E7E-43B0-B775-D290470AA282}" destId="{BF6C24FA-F041-41E0-B3E2-8643F543209F}" srcOrd="5" destOrd="0" presId="urn:microsoft.com/office/officeart/2005/8/layout/default"/>
    <dgm:cxn modelId="{78AD5A43-777E-44A1-BD9A-9B1922CBDFEE}" type="presParOf" srcId="{8956729D-3E7E-43B0-B775-D290470AA282}" destId="{46B566FC-57EA-4C9E-9B35-27F287B7D48D}" srcOrd="6" destOrd="0" presId="urn:microsoft.com/office/officeart/2005/8/layout/default"/>
    <dgm:cxn modelId="{EBDE26B3-3C41-4B3A-9BB5-6A7E84C08A14}" type="presParOf" srcId="{8956729D-3E7E-43B0-B775-D290470AA282}" destId="{C4C24D2F-3171-4609-8828-A8D83068156B}" srcOrd="7" destOrd="0" presId="urn:microsoft.com/office/officeart/2005/8/layout/default"/>
    <dgm:cxn modelId="{2C8A2699-2FDE-48A7-8EE2-7AEBFF6A2A40}" type="presParOf" srcId="{8956729D-3E7E-43B0-B775-D290470AA282}" destId="{3FBEAA10-68E9-43ED-ADEB-22D01F8ADD33}" srcOrd="8" destOrd="0" presId="urn:microsoft.com/office/officeart/2005/8/layout/defaul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A73F6E-3E08-4429-896D-F1379A1FADF6}"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US"/>
        </a:p>
      </dgm:t>
    </dgm:pt>
    <dgm:pt modelId="{41D13A5D-6988-4A3E-AACF-02B969F31D93}">
      <dgm:prSet phldrT="[Text]"/>
      <dgm:spPr/>
      <dgm:t>
        <a:bodyPr/>
        <a:lstStyle/>
        <a:p>
          <a:r>
            <a:rPr lang="en-US" b="1" dirty="0" smtClean="0"/>
            <a:t>Key guidelines: Reg. 3 (a) – (d)</a:t>
          </a:r>
        </a:p>
      </dgm:t>
    </dgm:pt>
    <dgm:pt modelId="{BD6DFC7C-DE9F-4367-8A47-EAC5545DEC9C}" type="parTrans" cxnId="{9DE93F7B-35C0-4128-A2F2-AD9CA4A98607}">
      <dgm:prSet/>
      <dgm:spPr/>
      <dgm:t>
        <a:bodyPr/>
        <a:lstStyle/>
        <a:p>
          <a:endParaRPr lang="en-US"/>
        </a:p>
      </dgm:t>
    </dgm:pt>
    <dgm:pt modelId="{83820854-F289-4EB3-B998-1D2033114F2F}" type="sibTrans" cxnId="{9DE93F7B-35C0-4128-A2F2-AD9CA4A98607}">
      <dgm:prSet/>
      <dgm:spPr/>
      <dgm:t>
        <a:bodyPr/>
        <a:lstStyle/>
        <a:p>
          <a:endParaRPr lang="en-US"/>
        </a:p>
      </dgm:t>
    </dgm:pt>
    <dgm:pt modelId="{17DF60EA-A3D1-4481-BE88-AC5A69D4DCB6}">
      <dgm:prSet phldrT="[Text]"/>
      <dgm:spPr/>
      <dgm:t>
        <a:bodyPr/>
        <a:lstStyle/>
        <a:p>
          <a:r>
            <a:rPr lang="en-US" dirty="0" smtClean="0"/>
            <a:t>Sustainable utilization of Nigeria’s wetlands</a:t>
          </a:r>
          <a:endParaRPr lang="en-US" dirty="0"/>
        </a:p>
      </dgm:t>
    </dgm:pt>
    <dgm:pt modelId="{007BDF9C-F601-4225-BDF6-7C37DDDD56F9}" type="parTrans" cxnId="{3C14E868-084A-4B60-8635-1EED411A1D02}">
      <dgm:prSet/>
      <dgm:spPr/>
      <dgm:t>
        <a:bodyPr/>
        <a:lstStyle/>
        <a:p>
          <a:endParaRPr lang="en-US"/>
        </a:p>
      </dgm:t>
    </dgm:pt>
    <dgm:pt modelId="{0A908696-D7EB-495C-9FBC-E4714C60D397}" type="sibTrans" cxnId="{3C14E868-084A-4B60-8635-1EED411A1D02}">
      <dgm:prSet/>
      <dgm:spPr/>
      <dgm:t>
        <a:bodyPr/>
        <a:lstStyle/>
        <a:p>
          <a:endParaRPr lang="en-US"/>
        </a:p>
      </dgm:t>
    </dgm:pt>
    <dgm:pt modelId="{D3A414AE-5E6D-4401-AD9E-D901A38B1498}">
      <dgm:prSet phldrT="[Text]"/>
      <dgm:spPr/>
      <dgm:t>
        <a:bodyPr/>
        <a:lstStyle/>
        <a:p>
          <a:r>
            <a:rPr lang="en-US" dirty="0" smtClean="0"/>
            <a:t>EIA on all activities in wetlands</a:t>
          </a:r>
          <a:endParaRPr lang="en-US" dirty="0"/>
        </a:p>
      </dgm:t>
    </dgm:pt>
    <dgm:pt modelId="{62FA80C4-24F7-4225-9D1F-F3B8915876C9}" type="parTrans" cxnId="{DD4E14BB-12C5-4538-8476-AE30700A5BBB}">
      <dgm:prSet/>
      <dgm:spPr/>
      <dgm:t>
        <a:bodyPr/>
        <a:lstStyle/>
        <a:p>
          <a:endParaRPr lang="en-US"/>
        </a:p>
      </dgm:t>
    </dgm:pt>
    <dgm:pt modelId="{5021B472-AB66-4AAF-AD5B-1498354388CD}" type="sibTrans" cxnId="{DD4E14BB-12C5-4538-8476-AE30700A5BBB}">
      <dgm:prSet/>
      <dgm:spPr/>
      <dgm:t>
        <a:bodyPr/>
        <a:lstStyle/>
        <a:p>
          <a:endParaRPr lang="en-US"/>
        </a:p>
      </dgm:t>
    </dgm:pt>
    <dgm:pt modelId="{329B0C3C-4B18-4B46-92A7-4DBF164E7F30}">
      <dgm:prSet phldrT="[Text]"/>
      <dgm:spPr/>
      <dgm:t>
        <a:bodyPr/>
        <a:lstStyle/>
        <a:p>
          <a:r>
            <a:rPr lang="en-US" dirty="0" smtClean="0"/>
            <a:t>Incorporation of wise use of wetlands into national and local approaches</a:t>
          </a:r>
          <a:endParaRPr lang="en-US" dirty="0"/>
        </a:p>
      </dgm:t>
    </dgm:pt>
    <dgm:pt modelId="{631AD124-7521-4B04-96D8-D7D00CF3AF53}" type="parTrans" cxnId="{AA76A45A-268C-4FF9-864C-8D4EA9BA9EA1}">
      <dgm:prSet/>
      <dgm:spPr/>
      <dgm:t>
        <a:bodyPr/>
        <a:lstStyle/>
        <a:p>
          <a:endParaRPr lang="en-US"/>
        </a:p>
      </dgm:t>
    </dgm:pt>
    <dgm:pt modelId="{C8BC1F16-51A0-46CE-97E0-672269E85F67}" type="sibTrans" cxnId="{AA76A45A-268C-4FF9-864C-8D4EA9BA9EA1}">
      <dgm:prSet/>
      <dgm:spPr/>
      <dgm:t>
        <a:bodyPr/>
        <a:lstStyle/>
        <a:p>
          <a:endParaRPr lang="en-US"/>
        </a:p>
      </dgm:t>
    </dgm:pt>
    <dgm:pt modelId="{7B8595F9-2DB0-4AA1-8BB5-49B9F23D7B14}">
      <dgm:prSet phldrT="[Text]"/>
      <dgm:spPr/>
      <dgm:t>
        <a:bodyPr/>
        <a:lstStyle/>
        <a:p>
          <a:r>
            <a:rPr lang="en-US" dirty="0" smtClean="0"/>
            <a:t>Application of best practices for conservation of wetlands</a:t>
          </a:r>
          <a:endParaRPr lang="en-US" dirty="0"/>
        </a:p>
      </dgm:t>
    </dgm:pt>
    <dgm:pt modelId="{A79EAFD7-F339-43F1-AF31-114E361B6281}" type="parTrans" cxnId="{84922BF3-40C9-4D38-AB5D-01590C468592}">
      <dgm:prSet/>
      <dgm:spPr/>
      <dgm:t>
        <a:bodyPr/>
        <a:lstStyle/>
        <a:p>
          <a:endParaRPr lang="en-US"/>
        </a:p>
      </dgm:t>
    </dgm:pt>
    <dgm:pt modelId="{A6DC3319-C582-464D-AB59-D3E824723FF5}" type="sibTrans" cxnId="{84922BF3-40C9-4D38-AB5D-01590C468592}">
      <dgm:prSet/>
      <dgm:spPr/>
      <dgm:t>
        <a:bodyPr/>
        <a:lstStyle/>
        <a:p>
          <a:endParaRPr lang="en-US"/>
        </a:p>
      </dgm:t>
    </dgm:pt>
    <dgm:pt modelId="{AC6487CD-409C-49B4-BAF7-739D031E1CB5}" type="pres">
      <dgm:prSet presAssocID="{E7A73F6E-3E08-4429-896D-F1379A1FADF6}" presName="diagram" presStyleCnt="0">
        <dgm:presLayoutVars>
          <dgm:chMax val="1"/>
          <dgm:dir/>
          <dgm:animLvl val="ctr"/>
          <dgm:resizeHandles val="exact"/>
        </dgm:presLayoutVars>
      </dgm:prSet>
      <dgm:spPr/>
      <dgm:t>
        <a:bodyPr/>
        <a:lstStyle/>
        <a:p>
          <a:endParaRPr lang="en-US"/>
        </a:p>
      </dgm:t>
    </dgm:pt>
    <dgm:pt modelId="{326BC02C-F273-49A0-9429-52C7BFB266FB}" type="pres">
      <dgm:prSet presAssocID="{E7A73F6E-3E08-4429-896D-F1379A1FADF6}" presName="matrix" presStyleCnt="0"/>
      <dgm:spPr/>
    </dgm:pt>
    <dgm:pt modelId="{FB6AF460-28BE-4615-87F9-A00A9B86C167}" type="pres">
      <dgm:prSet presAssocID="{E7A73F6E-3E08-4429-896D-F1379A1FADF6}" presName="tile1" presStyleLbl="node1" presStyleIdx="0" presStyleCnt="4"/>
      <dgm:spPr/>
      <dgm:t>
        <a:bodyPr/>
        <a:lstStyle/>
        <a:p>
          <a:endParaRPr lang="en-US"/>
        </a:p>
      </dgm:t>
    </dgm:pt>
    <dgm:pt modelId="{42D7E91A-3AD9-429E-94FE-6F7484E600DC}" type="pres">
      <dgm:prSet presAssocID="{E7A73F6E-3E08-4429-896D-F1379A1FADF6}" presName="tile1text" presStyleLbl="node1" presStyleIdx="0" presStyleCnt="4">
        <dgm:presLayoutVars>
          <dgm:chMax val="0"/>
          <dgm:chPref val="0"/>
          <dgm:bulletEnabled val="1"/>
        </dgm:presLayoutVars>
      </dgm:prSet>
      <dgm:spPr/>
      <dgm:t>
        <a:bodyPr/>
        <a:lstStyle/>
        <a:p>
          <a:endParaRPr lang="en-US"/>
        </a:p>
      </dgm:t>
    </dgm:pt>
    <dgm:pt modelId="{CD8A8793-9779-4467-BBD3-5CB7BFBCCC81}" type="pres">
      <dgm:prSet presAssocID="{E7A73F6E-3E08-4429-896D-F1379A1FADF6}" presName="tile2" presStyleLbl="node1" presStyleIdx="1" presStyleCnt="4"/>
      <dgm:spPr/>
      <dgm:t>
        <a:bodyPr/>
        <a:lstStyle/>
        <a:p>
          <a:endParaRPr lang="en-US"/>
        </a:p>
      </dgm:t>
    </dgm:pt>
    <dgm:pt modelId="{6E8ADDBF-BB76-49C9-86B0-BA485DE7F9AA}" type="pres">
      <dgm:prSet presAssocID="{E7A73F6E-3E08-4429-896D-F1379A1FADF6}" presName="tile2text" presStyleLbl="node1" presStyleIdx="1" presStyleCnt="4">
        <dgm:presLayoutVars>
          <dgm:chMax val="0"/>
          <dgm:chPref val="0"/>
          <dgm:bulletEnabled val="1"/>
        </dgm:presLayoutVars>
      </dgm:prSet>
      <dgm:spPr/>
      <dgm:t>
        <a:bodyPr/>
        <a:lstStyle/>
        <a:p>
          <a:endParaRPr lang="en-US"/>
        </a:p>
      </dgm:t>
    </dgm:pt>
    <dgm:pt modelId="{C25E45C7-EDFD-42D5-929B-4FAE27F79B40}" type="pres">
      <dgm:prSet presAssocID="{E7A73F6E-3E08-4429-896D-F1379A1FADF6}" presName="tile3" presStyleLbl="node1" presStyleIdx="2" presStyleCnt="4"/>
      <dgm:spPr/>
      <dgm:t>
        <a:bodyPr/>
        <a:lstStyle/>
        <a:p>
          <a:endParaRPr lang="en-US"/>
        </a:p>
      </dgm:t>
    </dgm:pt>
    <dgm:pt modelId="{7EBD73C3-6E3F-4474-A63F-7D69B1D25DE9}" type="pres">
      <dgm:prSet presAssocID="{E7A73F6E-3E08-4429-896D-F1379A1FADF6}" presName="tile3text" presStyleLbl="node1" presStyleIdx="2" presStyleCnt="4">
        <dgm:presLayoutVars>
          <dgm:chMax val="0"/>
          <dgm:chPref val="0"/>
          <dgm:bulletEnabled val="1"/>
        </dgm:presLayoutVars>
      </dgm:prSet>
      <dgm:spPr/>
      <dgm:t>
        <a:bodyPr/>
        <a:lstStyle/>
        <a:p>
          <a:endParaRPr lang="en-US"/>
        </a:p>
      </dgm:t>
    </dgm:pt>
    <dgm:pt modelId="{9CAE3360-1AB2-4988-91C6-398BF3172A11}" type="pres">
      <dgm:prSet presAssocID="{E7A73F6E-3E08-4429-896D-F1379A1FADF6}" presName="tile4" presStyleLbl="node1" presStyleIdx="3" presStyleCnt="4"/>
      <dgm:spPr/>
      <dgm:t>
        <a:bodyPr/>
        <a:lstStyle/>
        <a:p>
          <a:endParaRPr lang="en-US"/>
        </a:p>
      </dgm:t>
    </dgm:pt>
    <dgm:pt modelId="{978B1DA3-D121-42F2-8429-A9E157A32CD5}" type="pres">
      <dgm:prSet presAssocID="{E7A73F6E-3E08-4429-896D-F1379A1FADF6}" presName="tile4text" presStyleLbl="node1" presStyleIdx="3" presStyleCnt="4">
        <dgm:presLayoutVars>
          <dgm:chMax val="0"/>
          <dgm:chPref val="0"/>
          <dgm:bulletEnabled val="1"/>
        </dgm:presLayoutVars>
      </dgm:prSet>
      <dgm:spPr/>
      <dgm:t>
        <a:bodyPr/>
        <a:lstStyle/>
        <a:p>
          <a:endParaRPr lang="en-US"/>
        </a:p>
      </dgm:t>
    </dgm:pt>
    <dgm:pt modelId="{8168BB0A-2377-4255-BDAE-21D69BD55140}" type="pres">
      <dgm:prSet presAssocID="{E7A73F6E-3E08-4429-896D-F1379A1FADF6}" presName="centerTile" presStyleLbl="fgShp" presStyleIdx="0" presStyleCnt="1">
        <dgm:presLayoutVars>
          <dgm:chMax val="0"/>
          <dgm:chPref val="0"/>
        </dgm:presLayoutVars>
      </dgm:prSet>
      <dgm:spPr/>
      <dgm:t>
        <a:bodyPr/>
        <a:lstStyle/>
        <a:p>
          <a:endParaRPr lang="en-US"/>
        </a:p>
      </dgm:t>
    </dgm:pt>
  </dgm:ptLst>
  <dgm:cxnLst>
    <dgm:cxn modelId="{84922BF3-40C9-4D38-AB5D-01590C468592}" srcId="{41D13A5D-6988-4A3E-AACF-02B969F31D93}" destId="{7B8595F9-2DB0-4AA1-8BB5-49B9F23D7B14}" srcOrd="3" destOrd="0" parTransId="{A79EAFD7-F339-43F1-AF31-114E361B6281}" sibTransId="{A6DC3319-C582-464D-AB59-D3E824723FF5}"/>
    <dgm:cxn modelId="{868146CE-2421-4D11-B813-1294A69176E9}" type="presOf" srcId="{41D13A5D-6988-4A3E-AACF-02B969F31D93}" destId="{8168BB0A-2377-4255-BDAE-21D69BD55140}" srcOrd="0" destOrd="0" presId="urn:microsoft.com/office/officeart/2005/8/layout/matrix1"/>
    <dgm:cxn modelId="{46BBCBAE-6D32-4BBC-A276-F7CE116875B7}" type="presOf" srcId="{D3A414AE-5E6D-4401-AD9E-D901A38B1498}" destId="{CD8A8793-9779-4467-BBD3-5CB7BFBCCC81}" srcOrd="0" destOrd="0" presId="urn:microsoft.com/office/officeart/2005/8/layout/matrix1"/>
    <dgm:cxn modelId="{F3AEF064-2E6B-4E44-8338-D078466C65D5}" type="presOf" srcId="{E7A73F6E-3E08-4429-896D-F1379A1FADF6}" destId="{AC6487CD-409C-49B4-BAF7-739D031E1CB5}" srcOrd="0" destOrd="0" presId="urn:microsoft.com/office/officeart/2005/8/layout/matrix1"/>
    <dgm:cxn modelId="{030200D5-48F4-4D87-9AFF-3432C54D62CE}" type="presOf" srcId="{17DF60EA-A3D1-4481-BE88-AC5A69D4DCB6}" destId="{42D7E91A-3AD9-429E-94FE-6F7484E600DC}" srcOrd="1" destOrd="0" presId="urn:microsoft.com/office/officeart/2005/8/layout/matrix1"/>
    <dgm:cxn modelId="{1ACB1406-9152-4BB6-984E-AA90CB43A78F}" type="presOf" srcId="{329B0C3C-4B18-4B46-92A7-4DBF164E7F30}" destId="{C25E45C7-EDFD-42D5-929B-4FAE27F79B40}" srcOrd="0" destOrd="0" presId="urn:microsoft.com/office/officeart/2005/8/layout/matrix1"/>
    <dgm:cxn modelId="{3C14E868-084A-4B60-8635-1EED411A1D02}" srcId="{41D13A5D-6988-4A3E-AACF-02B969F31D93}" destId="{17DF60EA-A3D1-4481-BE88-AC5A69D4DCB6}" srcOrd="0" destOrd="0" parTransId="{007BDF9C-F601-4225-BDF6-7C37DDDD56F9}" sibTransId="{0A908696-D7EB-495C-9FBC-E4714C60D397}"/>
    <dgm:cxn modelId="{AA76A45A-268C-4FF9-864C-8D4EA9BA9EA1}" srcId="{41D13A5D-6988-4A3E-AACF-02B969F31D93}" destId="{329B0C3C-4B18-4B46-92A7-4DBF164E7F30}" srcOrd="2" destOrd="0" parTransId="{631AD124-7521-4B04-96D8-D7D00CF3AF53}" sibTransId="{C8BC1F16-51A0-46CE-97E0-672269E85F67}"/>
    <dgm:cxn modelId="{B51BB4FB-8708-40D0-9EC6-717570F0D873}" type="presOf" srcId="{7B8595F9-2DB0-4AA1-8BB5-49B9F23D7B14}" destId="{978B1DA3-D121-42F2-8429-A9E157A32CD5}" srcOrd="1" destOrd="0" presId="urn:microsoft.com/office/officeart/2005/8/layout/matrix1"/>
    <dgm:cxn modelId="{6B50F645-2453-416E-92AE-BA72B9D93718}" type="presOf" srcId="{329B0C3C-4B18-4B46-92A7-4DBF164E7F30}" destId="{7EBD73C3-6E3F-4474-A63F-7D69B1D25DE9}" srcOrd="1" destOrd="0" presId="urn:microsoft.com/office/officeart/2005/8/layout/matrix1"/>
    <dgm:cxn modelId="{BE94EE15-00AD-49D6-AFE0-7E3039064076}" type="presOf" srcId="{17DF60EA-A3D1-4481-BE88-AC5A69D4DCB6}" destId="{FB6AF460-28BE-4615-87F9-A00A9B86C167}" srcOrd="0" destOrd="0" presId="urn:microsoft.com/office/officeart/2005/8/layout/matrix1"/>
    <dgm:cxn modelId="{55091284-73C8-4F25-B523-011C37F5C0F4}" type="presOf" srcId="{7B8595F9-2DB0-4AA1-8BB5-49B9F23D7B14}" destId="{9CAE3360-1AB2-4988-91C6-398BF3172A11}" srcOrd="0" destOrd="0" presId="urn:microsoft.com/office/officeart/2005/8/layout/matrix1"/>
    <dgm:cxn modelId="{D795EAB6-399F-4F25-8BB9-BF02197EFA1A}" type="presOf" srcId="{D3A414AE-5E6D-4401-AD9E-D901A38B1498}" destId="{6E8ADDBF-BB76-49C9-86B0-BA485DE7F9AA}" srcOrd="1" destOrd="0" presId="urn:microsoft.com/office/officeart/2005/8/layout/matrix1"/>
    <dgm:cxn modelId="{9DE93F7B-35C0-4128-A2F2-AD9CA4A98607}" srcId="{E7A73F6E-3E08-4429-896D-F1379A1FADF6}" destId="{41D13A5D-6988-4A3E-AACF-02B969F31D93}" srcOrd="0" destOrd="0" parTransId="{BD6DFC7C-DE9F-4367-8A47-EAC5545DEC9C}" sibTransId="{83820854-F289-4EB3-B998-1D2033114F2F}"/>
    <dgm:cxn modelId="{DD4E14BB-12C5-4538-8476-AE30700A5BBB}" srcId="{41D13A5D-6988-4A3E-AACF-02B969F31D93}" destId="{D3A414AE-5E6D-4401-AD9E-D901A38B1498}" srcOrd="1" destOrd="0" parTransId="{62FA80C4-24F7-4225-9D1F-F3B8915876C9}" sibTransId="{5021B472-AB66-4AAF-AD5B-1498354388CD}"/>
    <dgm:cxn modelId="{EF1B9292-DDD1-4CBE-9A2E-33492D35F6A0}" type="presParOf" srcId="{AC6487CD-409C-49B4-BAF7-739D031E1CB5}" destId="{326BC02C-F273-49A0-9429-52C7BFB266FB}" srcOrd="0" destOrd="0" presId="urn:microsoft.com/office/officeart/2005/8/layout/matrix1"/>
    <dgm:cxn modelId="{C54B83DC-EA3F-4081-AC2E-4DA9CE1B8D6D}" type="presParOf" srcId="{326BC02C-F273-49A0-9429-52C7BFB266FB}" destId="{FB6AF460-28BE-4615-87F9-A00A9B86C167}" srcOrd="0" destOrd="0" presId="urn:microsoft.com/office/officeart/2005/8/layout/matrix1"/>
    <dgm:cxn modelId="{6F9E965F-F0D8-470D-893B-BDAC4F70D063}" type="presParOf" srcId="{326BC02C-F273-49A0-9429-52C7BFB266FB}" destId="{42D7E91A-3AD9-429E-94FE-6F7484E600DC}" srcOrd="1" destOrd="0" presId="urn:microsoft.com/office/officeart/2005/8/layout/matrix1"/>
    <dgm:cxn modelId="{D57B3B7A-1DCD-4AA2-AEF9-1C480ADEDB71}" type="presParOf" srcId="{326BC02C-F273-49A0-9429-52C7BFB266FB}" destId="{CD8A8793-9779-4467-BBD3-5CB7BFBCCC81}" srcOrd="2" destOrd="0" presId="urn:microsoft.com/office/officeart/2005/8/layout/matrix1"/>
    <dgm:cxn modelId="{7193FE06-9AD5-4D7C-859E-D3EB1692F45E}" type="presParOf" srcId="{326BC02C-F273-49A0-9429-52C7BFB266FB}" destId="{6E8ADDBF-BB76-49C9-86B0-BA485DE7F9AA}" srcOrd="3" destOrd="0" presId="urn:microsoft.com/office/officeart/2005/8/layout/matrix1"/>
    <dgm:cxn modelId="{AEF543CD-36C9-4F88-B3B2-82DCF4AB3B94}" type="presParOf" srcId="{326BC02C-F273-49A0-9429-52C7BFB266FB}" destId="{C25E45C7-EDFD-42D5-929B-4FAE27F79B40}" srcOrd="4" destOrd="0" presId="urn:microsoft.com/office/officeart/2005/8/layout/matrix1"/>
    <dgm:cxn modelId="{390EA602-CD80-4AB1-B85E-06C2464E160F}" type="presParOf" srcId="{326BC02C-F273-49A0-9429-52C7BFB266FB}" destId="{7EBD73C3-6E3F-4474-A63F-7D69B1D25DE9}" srcOrd="5" destOrd="0" presId="urn:microsoft.com/office/officeart/2005/8/layout/matrix1"/>
    <dgm:cxn modelId="{BEE68307-8DB4-4989-90CA-FD649C935C16}" type="presParOf" srcId="{326BC02C-F273-49A0-9429-52C7BFB266FB}" destId="{9CAE3360-1AB2-4988-91C6-398BF3172A11}" srcOrd="6" destOrd="0" presId="urn:microsoft.com/office/officeart/2005/8/layout/matrix1"/>
    <dgm:cxn modelId="{08F8EB94-FE9C-4F77-98D1-DB3D1206C1BA}" type="presParOf" srcId="{326BC02C-F273-49A0-9429-52C7BFB266FB}" destId="{978B1DA3-D121-42F2-8429-A9E157A32CD5}" srcOrd="7" destOrd="0" presId="urn:microsoft.com/office/officeart/2005/8/layout/matrix1"/>
    <dgm:cxn modelId="{6B92A581-7FF3-4605-B720-08733B470D7C}" type="presParOf" srcId="{AC6487CD-409C-49B4-BAF7-739D031E1CB5}" destId="{8168BB0A-2377-4255-BDAE-21D69BD55140}" srcOrd="1" destOrd="0" presId="urn:microsoft.com/office/officeart/2005/8/layout/matrix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D2C2D89-411A-4676-B934-3F457C07AEE3}"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US"/>
        </a:p>
      </dgm:t>
    </dgm:pt>
    <dgm:pt modelId="{FED9D982-CD5B-46EE-9980-0C8384856110}">
      <dgm:prSet phldrT="[Text]"/>
      <dgm:spPr/>
      <dgm:t>
        <a:bodyPr/>
        <a:lstStyle/>
        <a:p>
          <a:r>
            <a:rPr lang="en-US" b="1" dirty="0" smtClean="0"/>
            <a:t>Federal/States/Local governments collaboration</a:t>
          </a:r>
          <a:endParaRPr lang="en-US" b="1" dirty="0"/>
        </a:p>
      </dgm:t>
    </dgm:pt>
    <dgm:pt modelId="{3CED1C09-B137-4444-97CC-2EF31032F1FD}" type="parTrans" cxnId="{B8168538-0A54-4194-9A15-DD7213CB48AC}">
      <dgm:prSet/>
      <dgm:spPr/>
      <dgm:t>
        <a:bodyPr/>
        <a:lstStyle/>
        <a:p>
          <a:endParaRPr lang="en-US"/>
        </a:p>
      </dgm:t>
    </dgm:pt>
    <dgm:pt modelId="{5476FC86-3718-4FC3-9881-E7535DACED11}" type="sibTrans" cxnId="{B8168538-0A54-4194-9A15-DD7213CB48AC}">
      <dgm:prSet/>
      <dgm:spPr/>
      <dgm:t>
        <a:bodyPr/>
        <a:lstStyle/>
        <a:p>
          <a:endParaRPr lang="en-US"/>
        </a:p>
      </dgm:t>
    </dgm:pt>
    <dgm:pt modelId="{5D5729A1-C338-44DD-BF9B-90A1AD4223F9}">
      <dgm:prSet phldrT="[Text]"/>
      <dgm:spPr/>
      <dgm:t>
        <a:bodyPr/>
        <a:lstStyle/>
        <a:p>
          <a:r>
            <a:rPr lang="en-US" dirty="0" smtClean="0"/>
            <a:t>Reg.4 : Compilation of Inventory of wetlands, inspection of wetlands/ involving the public/convening meetings of local inhabitants and stakeholders</a:t>
          </a:r>
          <a:endParaRPr lang="en-US" dirty="0"/>
        </a:p>
      </dgm:t>
    </dgm:pt>
    <dgm:pt modelId="{551D324B-07E4-45BB-985C-02ABF014B27B}" type="parTrans" cxnId="{2F0F41EA-2C0F-4165-9609-B527ED2A5544}">
      <dgm:prSet/>
      <dgm:spPr/>
      <dgm:t>
        <a:bodyPr/>
        <a:lstStyle/>
        <a:p>
          <a:endParaRPr lang="en-US"/>
        </a:p>
      </dgm:t>
    </dgm:pt>
    <dgm:pt modelId="{52A6B432-8E49-40D1-99C1-DB4A807AD4F2}" type="sibTrans" cxnId="{2F0F41EA-2C0F-4165-9609-B527ED2A5544}">
      <dgm:prSet/>
      <dgm:spPr/>
      <dgm:t>
        <a:bodyPr/>
        <a:lstStyle/>
        <a:p>
          <a:endParaRPr lang="en-US"/>
        </a:p>
      </dgm:t>
    </dgm:pt>
    <dgm:pt modelId="{DC94A2C1-13FA-44B6-A943-0F2083A4EDD5}">
      <dgm:prSet phldrT="[Text]"/>
      <dgm:spPr/>
      <dgm:t>
        <a:bodyPr/>
        <a:lstStyle/>
        <a:p>
          <a:r>
            <a:rPr lang="en-US" dirty="0" smtClean="0"/>
            <a:t>Reg. 5:  Furnishing of particulars on intra-state wetlands by state governments/oversight-enforcement action </a:t>
          </a:r>
          <a:endParaRPr lang="en-US" dirty="0"/>
        </a:p>
      </dgm:t>
    </dgm:pt>
    <dgm:pt modelId="{81678CBE-2B9C-4B87-9C57-75CE753CFD20}" type="parTrans" cxnId="{7A8179E8-225B-4771-AA93-766EE3DDE47C}">
      <dgm:prSet/>
      <dgm:spPr/>
      <dgm:t>
        <a:bodyPr/>
        <a:lstStyle/>
        <a:p>
          <a:endParaRPr lang="en-US"/>
        </a:p>
      </dgm:t>
    </dgm:pt>
    <dgm:pt modelId="{0DC47457-581B-4523-987A-7D104B9D667B}" type="sibTrans" cxnId="{7A8179E8-225B-4771-AA93-766EE3DDE47C}">
      <dgm:prSet/>
      <dgm:spPr/>
      <dgm:t>
        <a:bodyPr/>
        <a:lstStyle/>
        <a:p>
          <a:endParaRPr lang="en-US"/>
        </a:p>
      </dgm:t>
    </dgm:pt>
    <dgm:pt modelId="{8940A56F-7B20-4DBD-AA5A-C6C63F79B7F6}">
      <dgm:prSet phldrT="[Text]"/>
      <dgm:spPr/>
      <dgm:t>
        <a:bodyPr/>
        <a:lstStyle/>
        <a:p>
          <a:r>
            <a:rPr lang="en-US" dirty="0" smtClean="0"/>
            <a:t>Reg. 7:  Declaration of Specially Protected Areas</a:t>
          </a:r>
          <a:endParaRPr lang="en-US" dirty="0"/>
        </a:p>
      </dgm:t>
    </dgm:pt>
    <dgm:pt modelId="{13D34449-8A12-4A15-9332-94512813CB8B}" type="parTrans" cxnId="{A1726DEB-B6E2-4733-A0EF-AD63F816439B}">
      <dgm:prSet/>
      <dgm:spPr/>
      <dgm:t>
        <a:bodyPr/>
        <a:lstStyle/>
        <a:p>
          <a:endParaRPr lang="en-US"/>
        </a:p>
      </dgm:t>
    </dgm:pt>
    <dgm:pt modelId="{4A8EC218-6E8A-4E77-BB90-364E03EA32E9}" type="sibTrans" cxnId="{A1726DEB-B6E2-4733-A0EF-AD63F816439B}">
      <dgm:prSet/>
      <dgm:spPr/>
      <dgm:t>
        <a:bodyPr/>
        <a:lstStyle/>
        <a:p>
          <a:endParaRPr lang="en-US"/>
        </a:p>
      </dgm:t>
    </dgm:pt>
    <dgm:pt modelId="{2E52E49E-AE02-47A9-9260-32FBDF951A3F}">
      <dgm:prSet phldrT="[Text]"/>
      <dgm:spPr/>
      <dgm:t>
        <a:bodyPr/>
        <a:lstStyle/>
        <a:p>
          <a:r>
            <a:rPr lang="en-US" dirty="0" smtClean="0"/>
            <a:t>Reg.6: Role of Local </a:t>
          </a:r>
          <a:r>
            <a:rPr lang="en-US" dirty="0" err="1" smtClean="0"/>
            <a:t>govts</a:t>
          </a:r>
          <a:r>
            <a:rPr lang="en-US" dirty="0" smtClean="0"/>
            <a:t>./ensuring compliance with and enforcement of  the Agency’s Wetlands Regulations/ conduct public awareness  campaigns on wise use and conservation of wetlands</a:t>
          </a:r>
          <a:endParaRPr lang="en-US" dirty="0"/>
        </a:p>
      </dgm:t>
    </dgm:pt>
    <dgm:pt modelId="{87F4D697-2F03-4308-8F44-E6B019BD9E5A}" type="parTrans" cxnId="{07DF508C-AB94-4735-912E-097DD410C058}">
      <dgm:prSet/>
      <dgm:spPr/>
      <dgm:t>
        <a:bodyPr/>
        <a:lstStyle/>
        <a:p>
          <a:endParaRPr lang="en-US"/>
        </a:p>
      </dgm:t>
    </dgm:pt>
    <dgm:pt modelId="{C638A6B6-927F-4F6B-9788-D1010E81C79E}" type="sibTrans" cxnId="{07DF508C-AB94-4735-912E-097DD410C058}">
      <dgm:prSet/>
      <dgm:spPr/>
      <dgm:t>
        <a:bodyPr/>
        <a:lstStyle/>
        <a:p>
          <a:endParaRPr lang="en-US"/>
        </a:p>
      </dgm:t>
    </dgm:pt>
    <dgm:pt modelId="{EF7604C1-014F-4AA0-B289-EF730969A5A9}" type="pres">
      <dgm:prSet presAssocID="{4D2C2D89-411A-4676-B934-3F457C07AEE3}" presName="diagram" presStyleCnt="0">
        <dgm:presLayoutVars>
          <dgm:chMax val="1"/>
          <dgm:dir/>
          <dgm:animLvl val="ctr"/>
          <dgm:resizeHandles val="exact"/>
        </dgm:presLayoutVars>
      </dgm:prSet>
      <dgm:spPr/>
      <dgm:t>
        <a:bodyPr/>
        <a:lstStyle/>
        <a:p>
          <a:endParaRPr lang="en-US"/>
        </a:p>
      </dgm:t>
    </dgm:pt>
    <dgm:pt modelId="{2F7D5525-0118-4837-B808-7B342AF7A26A}" type="pres">
      <dgm:prSet presAssocID="{4D2C2D89-411A-4676-B934-3F457C07AEE3}" presName="matrix" presStyleCnt="0"/>
      <dgm:spPr/>
    </dgm:pt>
    <dgm:pt modelId="{0767BAAB-62F9-4DAC-A7F5-62C387341F8B}" type="pres">
      <dgm:prSet presAssocID="{4D2C2D89-411A-4676-B934-3F457C07AEE3}" presName="tile1" presStyleLbl="node1" presStyleIdx="0" presStyleCnt="4"/>
      <dgm:spPr/>
      <dgm:t>
        <a:bodyPr/>
        <a:lstStyle/>
        <a:p>
          <a:endParaRPr lang="en-US"/>
        </a:p>
      </dgm:t>
    </dgm:pt>
    <dgm:pt modelId="{FE4BF3D7-8B97-426B-8353-9FA1994B50BC}" type="pres">
      <dgm:prSet presAssocID="{4D2C2D89-411A-4676-B934-3F457C07AEE3}" presName="tile1text" presStyleLbl="node1" presStyleIdx="0" presStyleCnt="4">
        <dgm:presLayoutVars>
          <dgm:chMax val="0"/>
          <dgm:chPref val="0"/>
          <dgm:bulletEnabled val="1"/>
        </dgm:presLayoutVars>
      </dgm:prSet>
      <dgm:spPr/>
      <dgm:t>
        <a:bodyPr/>
        <a:lstStyle/>
        <a:p>
          <a:endParaRPr lang="en-US"/>
        </a:p>
      </dgm:t>
    </dgm:pt>
    <dgm:pt modelId="{2F475530-05D6-4BC9-B78E-366006317BE5}" type="pres">
      <dgm:prSet presAssocID="{4D2C2D89-411A-4676-B934-3F457C07AEE3}" presName="tile2" presStyleLbl="node1" presStyleIdx="1" presStyleCnt="4"/>
      <dgm:spPr/>
      <dgm:t>
        <a:bodyPr/>
        <a:lstStyle/>
        <a:p>
          <a:endParaRPr lang="en-US"/>
        </a:p>
      </dgm:t>
    </dgm:pt>
    <dgm:pt modelId="{ACDA9A3A-AFAD-428A-AF9C-8E2B97A890F2}" type="pres">
      <dgm:prSet presAssocID="{4D2C2D89-411A-4676-B934-3F457C07AEE3}" presName="tile2text" presStyleLbl="node1" presStyleIdx="1" presStyleCnt="4">
        <dgm:presLayoutVars>
          <dgm:chMax val="0"/>
          <dgm:chPref val="0"/>
          <dgm:bulletEnabled val="1"/>
        </dgm:presLayoutVars>
      </dgm:prSet>
      <dgm:spPr/>
      <dgm:t>
        <a:bodyPr/>
        <a:lstStyle/>
        <a:p>
          <a:endParaRPr lang="en-US"/>
        </a:p>
      </dgm:t>
    </dgm:pt>
    <dgm:pt modelId="{B77331E3-6C32-4C2A-A3E4-81F90E82F2BF}" type="pres">
      <dgm:prSet presAssocID="{4D2C2D89-411A-4676-B934-3F457C07AEE3}" presName="tile3" presStyleLbl="node1" presStyleIdx="2" presStyleCnt="4"/>
      <dgm:spPr/>
      <dgm:t>
        <a:bodyPr/>
        <a:lstStyle/>
        <a:p>
          <a:endParaRPr lang="en-US"/>
        </a:p>
      </dgm:t>
    </dgm:pt>
    <dgm:pt modelId="{914414B9-96DC-4971-8F0F-8EBA0735D002}" type="pres">
      <dgm:prSet presAssocID="{4D2C2D89-411A-4676-B934-3F457C07AEE3}" presName="tile3text" presStyleLbl="node1" presStyleIdx="2" presStyleCnt="4">
        <dgm:presLayoutVars>
          <dgm:chMax val="0"/>
          <dgm:chPref val="0"/>
          <dgm:bulletEnabled val="1"/>
        </dgm:presLayoutVars>
      </dgm:prSet>
      <dgm:spPr/>
      <dgm:t>
        <a:bodyPr/>
        <a:lstStyle/>
        <a:p>
          <a:endParaRPr lang="en-US"/>
        </a:p>
      </dgm:t>
    </dgm:pt>
    <dgm:pt modelId="{BD6474FA-1905-4BF4-ACF8-88A5F64E60E4}" type="pres">
      <dgm:prSet presAssocID="{4D2C2D89-411A-4676-B934-3F457C07AEE3}" presName="tile4" presStyleLbl="node1" presStyleIdx="3" presStyleCnt="4"/>
      <dgm:spPr/>
      <dgm:t>
        <a:bodyPr/>
        <a:lstStyle/>
        <a:p>
          <a:endParaRPr lang="en-US"/>
        </a:p>
      </dgm:t>
    </dgm:pt>
    <dgm:pt modelId="{FA4A0996-523B-4A4C-8079-CB50821BACBD}" type="pres">
      <dgm:prSet presAssocID="{4D2C2D89-411A-4676-B934-3F457C07AEE3}" presName="tile4text" presStyleLbl="node1" presStyleIdx="3" presStyleCnt="4">
        <dgm:presLayoutVars>
          <dgm:chMax val="0"/>
          <dgm:chPref val="0"/>
          <dgm:bulletEnabled val="1"/>
        </dgm:presLayoutVars>
      </dgm:prSet>
      <dgm:spPr/>
      <dgm:t>
        <a:bodyPr/>
        <a:lstStyle/>
        <a:p>
          <a:endParaRPr lang="en-US"/>
        </a:p>
      </dgm:t>
    </dgm:pt>
    <dgm:pt modelId="{CF38FC1A-DA3B-4BF3-883B-7B03B1DD98F3}" type="pres">
      <dgm:prSet presAssocID="{4D2C2D89-411A-4676-B934-3F457C07AEE3}" presName="centerTile" presStyleLbl="fgShp" presStyleIdx="0" presStyleCnt="1">
        <dgm:presLayoutVars>
          <dgm:chMax val="0"/>
          <dgm:chPref val="0"/>
        </dgm:presLayoutVars>
      </dgm:prSet>
      <dgm:spPr/>
      <dgm:t>
        <a:bodyPr/>
        <a:lstStyle/>
        <a:p>
          <a:endParaRPr lang="en-US"/>
        </a:p>
      </dgm:t>
    </dgm:pt>
  </dgm:ptLst>
  <dgm:cxnLst>
    <dgm:cxn modelId="{E665FB72-A602-4217-A93E-6649CD11FD14}" type="presOf" srcId="{DC94A2C1-13FA-44B6-A943-0F2083A4EDD5}" destId="{ACDA9A3A-AFAD-428A-AF9C-8E2B97A890F2}" srcOrd="1" destOrd="0" presId="urn:microsoft.com/office/officeart/2005/8/layout/matrix1"/>
    <dgm:cxn modelId="{E241353B-178D-4292-B677-761CD5DA5834}" type="presOf" srcId="{5D5729A1-C338-44DD-BF9B-90A1AD4223F9}" destId="{0767BAAB-62F9-4DAC-A7F5-62C387341F8B}" srcOrd="0" destOrd="0" presId="urn:microsoft.com/office/officeart/2005/8/layout/matrix1"/>
    <dgm:cxn modelId="{A1726DEB-B6E2-4733-A0EF-AD63F816439B}" srcId="{FED9D982-CD5B-46EE-9980-0C8384856110}" destId="{8940A56F-7B20-4DBD-AA5A-C6C63F79B7F6}" srcOrd="2" destOrd="0" parTransId="{13D34449-8A12-4A15-9332-94512813CB8B}" sibTransId="{4A8EC218-6E8A-4E77-BB90-364E03EA32E9}"/>
    <dgm:cxn modelId="{59FE62CF-059E-4D6A-8BD5-96C51EF58C74}" type="presOf" srcId="{FED9D982-CD5B-46EE-9980-0C8384856110}" destId="{CF38FC1A-DA3B-4BF3-883B-7B03B1DD98F3}" srcOrd="0" destOrd="0" presId="urn:microsoft.com/office/officeart/2005/8/layout/matrix1"/>
    <dgm:cxn modelId="{B8168538-0A54-4194-9A15-DD7213CB48AC}" srcId="{4D2C2D89-411A-4676-B934-3F457C07AEE3}" destId="{FED9D982-CD5B-46EE-9980-0C8384856110}" srcOrd="0" destOrd="0" parTransId="{3CED1C09-B137-4444-97CC-2EF31032F1FD}" sibTransId="{5476FC86-3718-4FC3-9881-E7535DACED11}"/>
    <dgm:cxn modelId="{7A8179E8-225B-4771-AA93-766EE3DDE47C}" srcId="{FED9D982-CD5B-46EE-9980-0C8384856110}" destId="{DC94A2C1-13FA-44B6-A943-0F2083A4EDD5}" srcOrd="1" destOrd="0" parTransId="{81678CBE-2B9C-4B87-9C57-75CE753CFD20}" sibTransId="{0DC47457-581B-4523-987A-7D104B9D667B}"/>
    <dgm:cxn modelId="{A5264940-75F2-47B2-9698-B0425AAFCD5E}" type="presOf" srcId="{2E52E49E-AE02-47A9-9260-32FBDF951A3F}" destId="{BD6474FA-1905-4BF4-ACF8-88A5F64E60E4}" srcOrd="0" destOrd="0" presId="urn:microsoft.com/office/officeart/2005/8/layout/matrix1"/>
    <dgm:cxn modelId="{5CCF96A8-23E5-48F6-8DEF-258EC200094C}" type="presOf" srcId="{4D2C2D89-411A-4676-B934-3F457C07AEE3}" destId="{EF7604C1-014F-4AA0-B289-EF730969A5A9}" srcOrd="0" destOrd="0" presId="urn:microsoft.com/office/officeart/2005/8/layout/matrix1"/>
    <dgm:cxn modelId="{2F0F41EA-2C0F-4165-9609-B527ED2A5544}" srcId="{FED9D982-CD5B-46EE-9980-0C8384856110}" destId="{5D5729A1-C338-44DD-BF9B-90A1AD4223F9}" srcOrd="0" destOrd="0" parTransId="{551D324B-07E4-45BB-985C-02ABF014B27B}" sibTransId="{52A6B432-8E49-40D1-99C1-DB4A807AD4F2}"/>
    <dgm:cxn modelId="{78AC64ED-1612-4558-BA89-C52C523CFDF6}" type="presOf" srcId="{8940A56F-7B20-4DBD-AA5A-C6C63F79B7F6}" destId="{B77331E3-6C32-4C2A-A3E4-81F90E82F2BF}" srcOrd="0" destOrd="0" presId="urn:microsoft.com/office/officeart/2005/8/layout/matrix1"/>
    <dgm:cxn modelId="{07DF508C-AB94-4735-912E-097DD410C058}" srcId="{FED9D982-CD5B-46EE-9980-0C8384856110}" destId="{2E52E49E-AE02-47A9-9260-32FBDF951A3F}" srcOrd="3" destOrd="0" parTransId="{87F4D697-2F03-4308-8F44-E6B019BD9E5A}" sibTransId="{C638A6B6-927F-4F6B-9788-D1010E81C79E}"/>
    <dgm:cxn modelId="{BC8B42AD-4FE3-45CC-8BA5-991215262BF1}" type="presOf" srcId="{8940A56F-7B20-4DBD-AA5A-C6C63F79B7F6}" destId="{914414B9-96DC-4971-8F0F-8EBA0735D002}" srcOrd="1" destOrd="0" presId="urn:microsoft.com/office/officeart/2005/8/layout/matrix1"/>
    <dgm:cxn modelId="{340503BD-8C2A-4CD7-B526-ADD47A3C35B8}" type="presOf" srcId="{2E52E49E-AE02-47A9-9260-32FBDF951A3F}" destId="{FA4A0996-523B-4A4C-8079-CB50821BACBD}" srcOrd="1" destOrd="0" presId="urn:microsoft.com/office/officeart/2005/8/layout/matrix1"/>
    <dgm:cxn modelId="{02C291BB-C07A-4285-8DCF-87650C3E3355}" type="presOf" srcId="{5D5729A1-C338-44DD-BF9B-90A1AD4223F9}" destId="{FE4BF3D7-8B97-426B-8353-9FA1994B50BC}" srcOrd="1" destOrd="0" presId="urn:microsoft.com/office/officeart/2005/8/layout/matrix1"/>
    <dgm:cxn modelId="{89AC92B3-A384-40E0-B49C-38AC08F2286D}" type="presOf" srcId="{DC94A2C1-13FA-44B6-A943-0F2083A4EDD5}" destId="{2F475530-05D6-4BC9-B78E-366006317BE5}" srcOrd="0" destOrd="0" presId="urn:microsoft.com/office/officeart/2005/8/layout/matrix1"/>
    <dgm:cxn modelId="{209402A0-F7DE-4E8F-B235-838F33456A3F}" type="presParOf" srcId="{EF7604C1-014F-4AA0-B289-EF730969A5A9}" destId="{2F7D5525-0118-4837-B808-7B342AF7A26A}" srcOrd="0" destOrd="0" presId="urn:microsoft.com/office/officeart/2005/8/layout/matrix1"/>
    <dgm:cxn modelId="{3A3D927A-6913-4583-B752-CE7AF0699119}" type="presParOf" srcId="{2F7D5525-0118-4837-B808-7B342AF7A26A}" destId="{0767BAAB-62F9-4DAC-A7F5-62C387341F8B}" srcOrd="0" destOrd="0" presId="urn:microsoft.com/office/officeart/2005/8/layout/matrix1"/>
    <dgm:cxn modelId="{2615190D-CDB1-4AC6-9FE4-EFA0F15A6095}" type="presParOf" srcId="{2F7D5525-0118-4837-B808-7B342AF7A26A}" destId="{FE4BF3D7-8B97-426B-8353-9FA1994B50BC}" srcOrd="1" destOrd="0" presId="urn:microsoft.com/office/officeart/2005/8/layout/matrix1"/>
    <dgm:cxn modelId="{D465ED43-E264-445E-BAFD-3ABE42779054}" type="presParOf" srcId="{2F7D5525-0118-4837-B808-7B342AF7A26A}" destId="{2F475530-05D6-4BC9-B78E-366006317BE5}" srcOrd="2" destOrd="0" presId="urn:microsoft.com/office/officeart/2005/8/layout/matrix1"/>
    <dgm:cxn modelId="{1AB8BE82-AB31-4353-BE15-92FD250679E6}" type="presParOf" srcId="{2F7D5525-0118-4837-B808-7B342AF7A26A}" destId="{ACDA9A3A-AFAD-428A-AF9C-8E2B97A890F2}" srcOrd="3" destOrd="0" presId="urn:microsoft.com/office/officeart/2005/8/layout/matrix1"/>
    <dgm:cxn modelId="{CDC42F94-D41C-47A6-81D4-9AD93FA3F567}" type="presParOf" srcId="{2F7D5525-0118-4837-B808-7B342AF7A26A}" destId="{B77331E3-6C32-4C2A-A3E4-81F90E82F2BF}" srcOrd="4" destOrd="0" presId="urn:microsoft.com/office/officeart/2005/8/layout/matrix1"/>
    <dgm:cxn modelId="{D0703CD0-ECD8-41BC-9A95-E6655B415716}" type="presParOf" srcId="{2F7D5525-0118-4837-B808-7B342AF7A26A}" destId="{914414B9-96DC-4971-8F0F-8EBA0735D002}" srcOrd="5" destOrd="0" presId="urn:microsoft.com/office/officeart/2005/8/layout/matrix1"/>
    <dgm:cxn modelId="{540B4A0A-AA6D-43B7-8AA4-6F53A42D79F8}" type="presParOf" srcId="{2F7D5525-0118-4837-B808-7B342AF7A26A}" destId="{BD6474FA-1905-4BF4-ACF8-88A5F64E60E4}" srcOrd="6" destOrd="0" presId="urn:microsoft.com/office/officeart/2005/8/layout/matrix1"/>
    <dgm:cxn modelId="{292F4ADD-4E18-4741-AAC0-FD1F84804ADC}" type="presParOf" srcId="{2F7D5525-0118-4837-B808-7B342AF7A26A}" destId="{FA4A0996-523B-4A4C-8079-CB50821BACBD}" srcOrd="7" destOrd="0" presId="urn:microsoft.com/office/officeart/2005/8/layout/matrix1"/>
    <dgm:cxn modelId="{DA0266E4-3EAC-4AED-8CDD-4D78608B967C}" type="presParOf" srcId="{EF7604C1-014F-4AA0-B289-EF730969A5A9}" destId="{CF38FC1A-DA3B-4BF3-883B-7B03B1DD98F3}" srcOrd="1" destOrd="0" presId="urn:microsoft.com/office/officeart/2005/8/layout/matrix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90BEF5E-E60B-4AA8-AEFF-0A31F91303E5}"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US"/>
        </a:p>
      </dgm:t>
    </dgm:pt>
    <dgm:pt modelId="{5F49B1E8-34A3-4746-ADA2-D3CA0C343252}">
      <dgm:prSet phldrT="[Text]"/>
      <dgm:spPr/>
      <dgm:t>
        <a:bodyPr/>
        <a:lstStyle/>
        <a:p>
          <a:r>
            <a:rPr lang="en-US" dirty="0" smtClean="0"/>
            <a:t>Law as a tool of environmental control/management</a:t>
          </a:r>
          <a:endParaRPr lang="en-US" dirty="0"/>
        </a:p>
      </dgm:t>
    </dgm:pt>
    <dgm:pt modelId="{2002B240-47EF-4F55-947B-976F19DA464E}" type="parTrans" cxnId="{42F23612-A839-471C-8174-1D0349E0A598}">
      <dgm:prSet/>
      <dgm:spPr/>
      <dgm:t>
        <a:bodyPr/>
        <a:lstStyle/>
        <a:p>
          <a:endParaRPr lang="en-US"/>
        </a:p>
      </dgm:t>
    </dgm:pt>
    <dgm:pt modelId="{93C76C01-4E83-4198-B5F3-DE10796630FE}" type="sibTrans" cxnId="{42F23612-A839-471C-8174-1D0349E0A598}">
      <dgm:prSet/>
      <dgm:spPr/>
      <dgm:t>
        <a:bodyPr/>
        <a:lstStyle/>
        <a:p>
          <a:endParaRPr lang="en-US"/>
        </a:p>
      </dgm:t>
    </dgm:pt>
    <dgm:pt modelId="{A45E012B-5ED2-40C8-AF83-6A31994F6973}">
      <dgm:prSet phldrT="[Text]"/>
      <dgm:spPr/>
      <dgm:t>
        <a:bodyPr/>
        <a:lstStyle/>
        <a:p>
          <a:r>
            <a:rPr lang="en-US" dirty="0" smtClean="0"/>
            <a:t>Policies/Strategies*</a:t>
          </a:r>
          <a:endParaRPr lang="en-US" dirty="0"/>
        </a:p>
      </dgm:t>
    </dgm:pt>
    <dgm:pt modelId="{778F5C50-1097-4498-AA03-FCDEABF9DA78}" type="parTrans" cxnId="{D08B76BE-2349-4327-A07A-33B093AD7480}">
      <dgm:prSet/>
      <dgm:spPr/>
      <dgm:t>
        <a:bodyPr/>
        <a:lstStyle/>
        <a:p>
          <a:endParaRPr lang="en-US"/>
        </a:p>
      </dgm:t>
    </dgm:pt>
    <dgm:pt modelId="{3512A39B-D61D-4D9D-BD89-C46354F0D41C}" type="sibTrans" cxnId="{D08B76BE-2349-4327-A07A-33B093AD7480}">
      <dgm:prSet/>
      <dgm:spPr/>
      <dgm:t>
        <a:bodyPr/>
        <a:lstStyle/>
        <a:p>
          <a:endParaRPr lang="en-US"/>
        </a:p>
      </dgm:t>
    </dgm:pt>
    <dgm:pt modelId="{25160818-5E58-4747-A53F-4E1101C45C7C}">
      <dgm:prSet phldrT="[Text]"/>
      <dgm:spPr/>
      <dgm:t>
        <a:bodyPr/>
        <a:lstStyle/>
        <a:p>
          <a:r>
            <a:rPr lang="en-US" dirty="0" smtClean="0"/>
            <a:t>Environment/Sustainable development: two faces of same coin</a:t>
          </a:r>
          <a:endParaRPr lang="en-US" dirty="0"/>
        </a:p>
      </dgm:t>
    </dgm:pt>
    <dgm:pt modelId="{9612CEF8-FC5D-417F-864B-35C1B5A7ECC4}" type="parTrans" cxnId="{1E94FC62-DC33-4BED-89C0-D73DD57F1E3E}">
      <dgm:prSet/>
      <dgm:spPr/>
      <dgm:t>
        <a:bodyPr/>
        <a:lstStyle/>
        <a:p>
          <a:endParaRPr lang="en-US"/>
        </a:p>
      </dgm:t>
    </dgm:pt>
    <dgm:pt modelId="{CA88AAFB-1552-42A7-AE43-5A3C59C9FB57}" type="sibTrans" cxnId="{1E94FC62-DC33-4BED-89C0-D73DD57F1E3E}">
      <dgm:prSet/>
      <dgm:spPr/>
      <dgm:t>
        <a:bodyPr/>
        <a:lstStyle/>
        <a:p>
          <a:endParaRPr lang="en-US"/>
        </a:p>
      </dgm:t>
    </dgm:pt>
    <dgm:pt modelId="{68B046E8-5703-43FC-87A2-6ED78EE47225}">
      <dgm:prSet phldrT="[Text]"/>
      <dgm:spPr/>
      <dgm:t>
        <a:bodyPr/>
        <a:lstStyle/>
        <a:p>
          <a:r>
            <a:rPr lang="en-US" dirty="0" smtClean="0"/>
            <a:t>Laws/Institutions*</a:t>
          </a:r>
          <a:endParaRPr lang="en-US" dirty="0"/>
        </a:p>
      </dgm:t>
    </dgm:pt>
    <dgm:pt modelId="{087CFC08-2540-4C79-9C9E-D506FD6AF75F}" type="parTrans" cxnId="{EF324E6D-1113-43CD-95B0-E1699BC9514D}">
      <dgm:prSet/>
      <dgm:spPr/>
      <dgm:t>
        <a:bodyPr/>
        <a:lstStyle/>
        <a:p>
          <a:endParaRPr lang="en-US"/>
        </a:p>
      </dgm:t>
    </dgm:pt>
    <dgm:pt modelId="{99ED86F0-F7CA-45EE-AEB8-8D72E668638C}" type="sibTrans" cxnId="{EF324E6D-1113-43CD-95B0-E1699BC9514D}">
      <dgm:prSet/>
      <dgm:spPr/>
      <dgm:t>
        <a:bodyPr/>
        <a:lstStyle/>
        <a:p>
          <a:endParaRPr lang="en-US"/>
        </a:p>
      </dgm:t>
    </dgm:pt>
    <dgm:pt modelId="{193F6311-F451-409B-A825-96352423BCE2}">
      <dgm:prSet phldrT="[Text]"/>
      <dgm:spPr/>
      <dgm:t>
        <a:bodyPr/>
        <a:lstStyle/>
        <a:p>
          <a:r>
            <a:rPr lang="en-US" dirty="0" smtClean="0"/>
            <a:t>Economic institutions/Market incentives*</a:t>
          </a:r>
          <a:endParaRPr lang="en-US" dirty="0"/>
        </a:p>
      </dgm:t>
    </dgm:pt>
    <dgm:pt modelId="{B50159BF-957C-405D-98AF-F986257A4FA2}" type="parTrans" cxnId="{091CDF6E-1050-4678-8727-567D0FF94C8C}">
      <dgm:prSet/>
      <dgm:spPr/>
      <dgm:t>
        <a:bodyPr/>
        <a:lstStyle/>
        <a:p>
          <a:endParaRPr lang="en-US"/>
        </a:p>
      </dgm:t>
    </dgm:pt>
    <dgm:pt modelId="{29FDD187-C7E1-40E8-9687-23069082ED66}" type="sibTrans" cxnId="{091CDF6E-1050-4678-8727-567D0FF94C8C}">
      <dgm:prSet/>
      <dgm:spPr/>
      <dgm:t>
        <a:bodyPr/>
        <a:lstStyle/>
        <a:p>
          <a:endParaRPr lang="en-US"/>
        </a:p>
      </dgm:t>
    </dgm:pt>
    <dgm:pt modelId="{4A40BFA4-1113-4850-B6E0-7EC885692FFB}">
      <dgm:prSet phldrT="[Text]"/>
      <dgm:spPr/>
      <dgm:t>
        <a:bodyPr/>
        <a:lstStyle/>
        <a:p>
          <a:r>
            <a:rPr lang="en-US" dirty="0" smtClean="0"/>
            <a:t>Environmental laws to promote sustainable development</a:t>
          </a:r>
          <a:endParaRPr lang="en-US" dirty="0"/>
        </a:p>
      </dgm:t>
    </dgm:pt>
    <dgm:pt modelId="{E7DBD4B9-C0AB-454F-BA7F-81B081C35151}" type="parTrans" cxnId="{E8DD8CEB-7C8F-43B8-92A3-AA6EF7E05C0B}">
      <dgm:prSet/>
      <dgm:spPr/>
      <dgm:t>
        <a:bodyPr/>
        <a:lstStyle/>
        <a:p>
          <a:endParaRPr lang="en-US"/>
        </a:p>
      </dgm:t>
    </dgm:pt>
    <dgm:pt modelId="{0E60D5C7-9D7B-4156-811F-1A72C9C6BA03}" type="sibTrans" cxnId="{E8DD8CEB-7C8F-43B8-92A3-AA6EF7E05C0B}">
      <dgm:prSet/>
      <dgm:spPr/>
      <dgm:t>
        <a:bodyPr/>
        <a:lstStyle/>
        <a:p>
          <a:endParaRPr lang="en-US"/>
        </a:p>
      </dgm:t>
    </dgm:pt>
    <dgm:pt modelId="{C623C1EF-C9CB-4786-A9BA-A4F9DB8ED503}">
      <dgm:prSet phldrT="[Text]"/>
      <dgm:spPr/>
      <dgm:t>
        <a:bodyPr/>
        <a:lstStyle/>
        <a:p>
          <a:r>
            <a:rPr lang="en-US" dirty="0" smtClean="0"/>
            <a:t>Information gathering/Assimilation/Dissemination*</a:t>
          </a:r>
          <a:endParaRPr lang="en-US" dirty="0"/>
        </a:p>
      </dgm:t>
    </dgm:pt>
    <dgm:pt modelId="{DCCA5551-8F60-449F-9E9C-4BFB4D33C662}" type="parTrans" cxnId="{D21DA18A-6CF2-4B3E-A0C5-56EFA06D7A9F}">
      <dgm:prSet/>
      <dgm:spPr/>
      <dgm:t>
        <a:bodyPr/>
        <a:lstStyle/>
        <a:p>
          <a:endParaRPr lang="en-US"/>
        </a:p>
      </dgm:t>
    </dgm:pt>
    <dgm:pt modelId="{FC91373F-04BD-4D1F-9183-15623686E3DC}" type="sibTrans" cxnId="{D21DA18A-6CF2-4B3E-A0C5-56EFA06D7A9F}">
      <dgm:prSet/>
      <dgm:spPr/>
      <dgm:t>
        <a:bodyPr/>
        <a:lstStyle/>
        <a:p>
          <a:endParaRPr lang="en-US"/>
        </a:p>
      </dgm:t>
    </dgm:pt>
    <dgm:pt modelId="{16D8901B-3BBD-4BA7-8500-FB48CE58D929}">
      <dgm:prSet phldrT="[Text]"/>
      <dgm:spPr/>
      <dgm:t>
        <a:bodyPr/>
        <a:lstStyle/>
        <a:p>
          <a:r>
            <a:rPr lang="en-US" dirty="0" smtClean="0"/>
            <a:t>Capacity building*</a:t>
          </a:r>
          <a:endParaRPr lang="en-US" dirty="0"/>
        </a:p>
      </dgm:t>
    </dgm:pt>
    <dgm:pt modelId="{CDA7EA96-9EB3-489B-BE7F-DBB886E2E818}" type="parTrans" cxnId="{07B70BFB-3C55-4938-96A1-7499199B9AE4}">
      <dgm:prSet/>
      <dgm:spPr/>
      <dgm:t>
        <a:bodyPr/>
        <a:lstStyle/>
        <a:p>
          <a:endParaRPr lang="en-US"/>
        </a:p>
      </dgm:t>
    </dgm:pt>
    <dgm:pt modelId="{BC86AF7E-4385-45D6-A3EF-DE8189CD0EEB}" type="sibTrans" cxnId="{07B70BFB-3C55-4938-96A1-7499199B9AE4}">
      <dgm:prSet/>
      <dgm:spPr/>
      <dgm:t>
        <a:bodyPr/>
        <a:lstStyle/>
        <a:p>
          <a:endParaRPr lang="en-US"/>
        </a:p>
      </dgm:t>
    </dgm:pt>
    <dgm:pt modelId="{9D6579E0-7ED5-4C40-AC11-EFA6506BC0CC}">
      <dgm:prSet phldrT="[Text]"/>
      <dgm:spPr/>
      <dgm:t>
        <a:bodyPr/>
        <a:lstStyle/>
        <a:p>
          <a:r>
            <a:rPr lang="en-US" dirty="0" smtClean="0"/>
            <a:t>Institutions/machinery	*</a:t>
          </a:r>
          <a:endParaRPr lang="en-US" dirty="0"/>
        </a:p>
      </dgm:t>
    </dgm:pt>
    <dgm:pt modelId="{13DEC5F8-7891-4458-A96C-099F6947011E}" type="sibTrans" cxnId="{AE1B11BD-A6E6-45D3-B664-8894B8D496DA}">
      <dgm:prSet/>
      <dgm:spPr/>
      <dgm:t>
        <a:bodyPr/>
        <a:lstStyle/>
        <a:p>
          <a:endParaRPr lang="en-US"/>
        </a:p>
      </dgm:t>
    </dgm:pt>
    <dgm:pt modelId="{751BB559-DB93-4301-9CEE-90B8B2438789}" type="parTrans" cxnId="{AE1B11BD-A6E6-45D3-B664-8894B8D496DA}">
      <dgm:prSet/>
      <dgm:spPr/>
      <dgm:t>
        <a:bodyPr/>
        <a:lstStyle/>
        <a:p>
          <a:endParaRPr lang="en-US"/>
        </a:p>
      </dgm:t>
    </dgm:pt>
    <dgm:pt modelId="{9A3E4594-9823-4671-9CC0-B7A422CF7528}" type="pres">
      <dgm:prSet presAssocID="{590BEF5E-E60B-4AA8-AEFF-0A31F91303E5}" presName="Name0" presStyleCnt="0">
        <dgm:presLayoutVars>
          <dgm:dir/>
          <dgm:animLvl val="lvl"/>
          <dgm:resizeHandles val="exact"/>
        </dgm:presLayoutVars>
      </dgm:prSet>
      <dgm:spPr/>
      <dgm:t>
        <a:bodyPr/>
        <a:lstStyle/>
        <a:p>
          <a:endParaRPr lang="en-US"/>
        </a:p>
      </dgm:t>
    </dgm:pt>
    <dgm:pt modelId="{0AB1924D-F7B1-426B-9D76-ED566714F52D}" type="pres">
      <dgm:prSet presAssocID="{4A40BFA4-1113-4850-B6E0-7EC885692FFB}" presName="boxAndChildren" presStyleCnt="0"/>
      <dgm:spPr/>
    </dgm:pt>
    <dgm:pt modelId="{F5BF7565-1552-4E5C-8B6C-32189C521B09}" type="pres">
      <dgm:prSet presAssocID="{4A40BFA4-1113-4850-B6E0-7EC885692FFB}" presName="parentTextBox" presStyleLbl="node1" presStyleIdx="0" presStyleCnt="3"/>
      <dgm:spPr/>
      <dgm:t>
        <a:bodyPr/>
        <a:lstStyle/>
        <a:p>
          <a:endParaRPr lang="en-US"/>
        </a:p>
      </dgm:t>
    </dgm:pt>
    <dgm:pt modelId="{2416A2D6-AFE7-4F58-9E76-1985827A139C}" type="pres">
      <dgm:prSet presAssocID="{4A40BFA4-1113-4850-B6E0-7EC885692FFB}" presName="entireBox" presStyleLbl="node1" presStyleIdx="0" presStyleCnt="3"/>
      <dgm:spPr/>
      <dgm:t>
        <a:bodyPr/>
        <a:lstStyle/>
        <a:p>
          <a:endParaRPr lang="en-US"/>
        </a:p>
      </dgm:t>
    </dgm:pt>
    <dgm:pt modelId="{576F5875-4935-4D90-B248-0B7E849D58B7}" type="pres">
      <dgm:prSet presAssocID="{4A40BFA4-1113-4850-B6E0-7EC885692FFB}" presName="descendantBox" presStyleCnt="0"/>
      <dgm:spPr/>
    </dgm:pt>
    <dgm:pt modelId="{50E9DACB-0EE9-4493-AD84-FAF763230AD1}" type="pres">
      <dgm:prSet presAssocID="{C623C1EF-C9CB-4786-A9BA-A4F9DB8ED503}" presName="childTextBox" presStyleLbl="fgAccFollowNode1" presStyleIdx="0" presStyleCnt="6">
        <dgm:presLayoutVars>
          <dgm:bulletEnabled val="1"/>
        </dgm:presLayoutVars>
      </dgm:prSet>
      <dgm:spPr/>
      <dgm:t>
        <a:bodyPr/>
        <a:lstStyle/>
        <a:p>
          <a:endParaRPr lang="en-US"/>
        </a:p>
      </dgm:t>
    </dgm:pt>
    <dgm:pt modelId="{F7E8FA8C-3B0E-4AFD-B911-BD8B709B1657}" type="pres">
      <dgm:prSet presAssocID="{16D8901B-3BBD-4BA7-8500-FB48CE58D929}" presName="childTextBox" presStyleLbl="fgAccFollowNode1" presStyleIdx="1" presStyleCnt="6">
        <dgm:presLayoutVars>
          <dgm:bulletEnabled val="1"/>
        </dgm:presLayoutVars>
      </dgm:prSet>
      <dgm:spPr/>
      <dgm:t>
        <a:bodyPr/>
        <a:lstStyle/>
        <a:p>
          <a:endParaRPr lang="en-US"/>
        </a:p>
      </dgm:t>
    </dgm:pt>
    <dgm:pt modelId="{7A1CD29B-B442-4F66-965B-D6C444B49B54}" type="pres">
      <dgm:prSet presAssocID="{CA88AAFB-1552-42A7-AE43-5A3C59C9FB57}" presName="sp" presStyleCnt="0"/>
      <dgm:spPr/>
    </dgm:pt>
    <dgm:pt modelId="{CDB78F8E-606C-4CC0-9FAE-539E97994C30}" type="pres">
      <dgm:prSet presAssocID="{25160818-5E58-4747-A53F-4E1101C45C7C}" presName="arrowAndChildren" presStyleCnt="0"/>
      <dgm:spPr/>
    </dgm:pt>
    <dgm:pt modelId="{16550B2A-9D61-455D-B787-FFD1CABC3108}" type="pres">
      <dgm:prSet presAssocID="{25160818-5E58-4747-A53F-4E1101C45C7C}" presName="parentTextArrow" presStyleLbl="node1" presStyleIdx="0" presStyleCnt="3"/>
      <dgm:spPr/>
      <dgm:t>
        <a:bodyPr/>
        <a:lstStyle/>
        <a:p>
          <a:endParaRPr lang="en-US"/>
        </a:p>
      </dgm:t>
    </dgm:pt>
    <dgm:pt modelId="{B118B209-4A36-4D92-94BF-4E9C49DBA536}" type="pres">
      <dgm:prSet presAssocID="{25160818-5E58-4747-A53F-4E1101C45C7C}" presName="arrow" presStyleLbl="node1" presStyleIdx="1" presStyleCnt="3"/>
      <dgm:spPr/>
      <dgm:t>
        <a:bodyPr/>
        <a:lstStyle/>
        <a:p>
          <a:endParaRPr lang="en-US"/>
        </a:p>
      </dgm:t>
    </dgm:pt>
    <dgm:pt modelId="{08035D7C-FEE8-4B49-B3E3-B70C8E709A36}" type="pres">
      <dgm:prSet presAssocID="{25160818-5E58-4747-A53F-4E1101C45C7C}" presName="descendantArrow" presStyleCnt="0"/>
      <dgm:spPr/>
    </dgm:pt>
    <dgm:pt modelId="{34F9797C-A92C-45D8-BC60-7FC0CE9B15C0}" type="pres">
      <dgm:prSet presAssocID="{68B046E8-5703-43FC-87A2-6ED78EE47225}" presName="childTextArrow" presStyleLbl="fgAccFollowNode1" presStyleIdx="2" presStyleCnt="6">
        <dgm:presLayoutVars>
          <dgm:bulletEnabled val="1"/>
        </dgm:presLayoutVars>
      </dgm:prSet>
      <dgm:spPr/>
      <dgm:t>
        <a:bodyPr/>
        <a:lstStyle/>
        <a:p>
          <a:endParaRPr lang="en-US"/>
        </a:p>
      </dgm:t>
    </dgm:pt>
    <dgm:pt modelId="{CBBDD017-2F4D-480E-9D45-9B151D56BC09}" type="pres">
      <dgm:prSet presAssocID="{193F6311-F451-409B-A825-96352423BCE2}" presName="childTextArrow" presStyleLbl="fgAccFollowNode1" presStyleIdx="3" presStyleCnt="6">
        <dgm:presLayoutVars>
          <dgm:bulletEnabled val="1"/>
        </dgm:presLayoutVars>
      </dgm:prSet>
      <dgm:spPr/>
      <dgm:t>
        <a:bodyPr/>
        <a:lstStyle/>
        <a:p>
          <a:endParaRPr lang="en-US"/>
        </a:p>
      </dgm:t>
    </dgm:pt>
    <dgm:pt modelId="{6C02FDD2-A11A-4E74-A0A5-7435E79F5037}" type="pres">
      <dgm:prSet presAssocID="{93C76C01-4E83-4198-B5F3-DE10796630FE}" presName="sp" presStyleCnt="0"/>
      <dgm:spPr/>
    </dgm:pt>
    <dgm:pt modelId="{324A063D-F326-465C-8AAD-A591BD58A1FD}" type="pres">
      <dgm:prSet presAssocID="{5F49B1E8-34A3-4746-ADA2-D3CA0C343252}" presName="arrowAndChildren" presStyleCnt="0"/>
      <dgm:spPr/>
    </dgm:pt>
    <dgm:pt modelId="{0E0770AE-D02A-45B4-8F96-CCF43E37E476}" type="pres">
      <dgm:prSet presAssocID="{5F49B1E8-34A3-4746-ADA2-D3CA0C343252}" presName="parentTextArrow" presStyleLbl="node1" presStyleIdx="1" presStyleCnt="3"/>
      <dgm:spPr/>
      <dgm:t>
        <a:bodyPr/>
        <a:lstStyle/>
        <a:p>
          <a:endParaRPr lang="en-US"/>
        </a:p>
      </dgm:t>
    </dgm:pt>
    <dgm:pt modelId="{872F2801-D2BE-4898-9F1B-4B5A6EA3B1C9}" type="pres">
      <dgm:prSet presAssocID="{5F49B1E8-34A3-4746-ADA2-D3CA0C343252}" presName="arrow" presStyleLbl="node1" presStyleIdx="2" presStyleCnt="3"/>
      <dgm:spPr/>
      <dgm:t>
        <a:bodyPr/>
        <a:lstStyle/>
        <a:p>
          <a:endParaRPr lang="en-US"/>
        </a:p>
      </dgm:t>
    </dgm:pt>
    <dgm:pt modelId="{29FCDA70-E29A-495A-BFC9-A1B6F125D948}" type="pres">
      <dgm:prSet presAssocID="{5F49B1E8-34A3-4746-ADA2-D3CA0C343252}" presName="descendantArrow" presStyleCnt="0"/>
      <dgm:spPr/>
    </dgm:pt>
    <dgm:pt modelId="{55CC5B8F-9E44-41BB-A8EC-D77B10977A65}" type="pres">
      <dgm:prSet presAssocID="{9D6579E0-7ED5-4C40-AC11-EFA6506BC0CC}" presName="childTextArrow" presStyleLbl="fgAccFollowNode1" presStyleIdx="4" presStyleCnt="6">
        <dgm:presLayoutVars>
          <dgm:bulletEnabled val="1"/>
        </dgm:presLayoutVars>
      </dgm:prSet>
      <dgm:spPr/>
      <dgm:t>
        <a:bodyPr/>
        <a:lstStyle/>
        <a:p>
          <a:endParaRPr lang="en-US"/>
        </a:p>
      </dgm:t>
    </dgm:pt>
    <dgm:pt modelId="{A8D5DBF3-F966-4427-AB16-46B156452A88}" type="pres">
      <dgm:prSet presAssocID="{A45E012B-5ED2-40C8-AF83-6A31994F6973}" presName="childTextArrow" presStyleLbl="fgAccFollowNode1" presStyleIdx="5" presStyleCnt="6">
        <dgm:presLayoutVars>
          <dgm:bulletEnabled val="1"/>
        </dgm:presLayoutVars>
      </dgm:prSet>
      <dgm:spPr/>
      <dgm:t>
        <a:bodyPr/>
        <a:lstStyle/>
        <a:p>
          <a:endParaRPr lang="en-US"/>
        </a:p>
      </dgm:t>
    </dgm:pt>
  </dgm:ptLst>
  <dgm:cxnLst>
    <dgm:cxn modelId="{C804115A-AE1F-4CA5-B92E-CC4F5CAF8291}" type="presOf" srcId="{4A40BFA4-1113-4850-B6E0-7EC885692FFB}" destId="{F5BF7565-1552-4E5C-8B6C-32189C521B09}" srcOrd="0" destOrd="0" presId="urn:microsoft.com/office/officeart/2005/8/layout/process4"/>
    <dgm:cxn modelId="{84629962-D9A7-47CA-8B33-923529AC53EE}" type="presOf" srcId="{5F49B1E8-34A3-4746-ADA2-D3CA0C343252}" destId="{0E0770AE-D02A-45B4-8F96-CCF43E37E476}" srcOrd="0" destOrd="0" presId="urn:microsoft.com/office/officeart/2005/8/layout/process4"/>
    <dgm:cxn modelId="{F21006DC-EC37-40E2-9E18-F4935490E558}" type="presOf" srcId="{590BEF5E-E60B-4AA8-AEFF-0A31F91303E5}" destId="{9A3E4594-9823-4671-9CC0-B7A422CF7528}" srcOrd="0" destOrd="0" presId="urn:microsoft.com/office/officeart/2005/8/layout/process4"/>
    <dgm:cxn modelId="{D21DA18A-6CF2-4B3E-A0C5-56EFA06D7A9F}" srcId="{4A40BFA4-1113-4850-B6E0-7EC885692FFB}" destId="{C623C1EF-C9CB-4786-A9BA-A4F9DB8ED503}" srcOrd="0" destOrd="0" parTransId="{DCCA5551-8F60-449F-9E9C-4BFB4D33C662}" sibTransId="{FC91373F-04BD-4D1F-9183-15623686E3DC}"/>
    <dgm:cxn modelId="{5A57816C-B074-450B-907A-AFF9F20A813E}" type="presOf" srcId="{A45E012B-5ED2-40C8-AF83-6A31994F6973}" destId="{A8D5DBF3-F966-4427-AB16-46B156452A88}" srcOrd="0" destOrd="0" presId="urn:microsoft.com/office/officeart/2005/8/layout/process4"/>
    <dgm:cxn modelId="{E8DD8CEB-7C8F-43B8-92A3-AA6EF7E05C0B}" srcId="{590BEF5E-E60B-4AA8-AEFF-0A31F91303E5}" destId="{4A40BFA4-1113-4850-B6E0-7EC885692FFB}" srcOrd="2" destOrd="0" parTransId="{E7DBD4B9-C0AB-454F-BA7F-81B081C35151}" sibTransId="{0E60D5C7-9D7B-4156-811F-1A72C9C6BA03}"/>
    <dgm:cxn modelId="{AE1B11BD-A6E6-45D3-B664-8894B8D496DA}" srcId="{5F49B1E8-34A3-4746-ADA2-D3CA0C343252}" destId="{9D6579E0-7ED5-4C40-AC11-EFA6506BC0CC}" srcOrd="0" destOrd="0" parTransId="{751BB559-DB93-4301-9CEE-90B8B2438789}" sibTransId="{13DEC5F8-7891-4458-A96C-099F6947011E}"/>
    <dgm:cxn modelId="{1E94FC62-DC33-4BED-89C0-D73DD57F1E3E}" srcId="{590BEF5E-E60B-4AA8-AEFF-0A31F91303E5}" destId="{25160818-5E58-4747-A53F-4E1101C45C7C}" srcOrd="1" destOrd="0" parTransId="{9612CEF8-FC5D-417F-864B-35C1B5A7ECC4}" sibTransId="{CA88AAFB-1552-42A7-AE43-5A3C59C9FB57}"/>
    <dgm:cxn modelId="{18AA50F8-7534-47FA-ADEE-2CDB2F5A2316}" type="presOf" srcId="{4A40BFA4-1113-4850-B6E0-7EC885692FFB}" destId="{2416A2D6-AFE7-4F58-9E76-1985827A139C}" srcOrd="1" destOrd="0" presId="urn:microsoft.com/office/officeart/2005/8/layout/process4"/>
    <dgm:cxn modelId="{0C004EF1-3E85-4D49-84F9-8F1BD42FB6DF}" type="presOf" srcId="{9D6579E0-7ED5-4C40-AC11-EFA6506BC0CC}" destId="{55CC5B8F-9E44-41BB-A8EC-D77B10977A65}" srcOrd="0" destOrd="0" presId="urn:microsoft.com/office/officeart/2005/8/layout/process4"/>
    <dgm:cxn modelId="{42F23612-A839-471C-8174-1D0349E0A598}" srcId="{590BEF5E-E60B-4AA8-AEFF-0A31F91303E5}" destId="{5F49B1E8-34A3-4746-ADA2-D3CA0C343252}" srcOrd="0" destOrd="0" parTransId="{2002B240-47EF-4F55-947B-976F19DA464E}" sibTransId="{93C76C01-4E83-4198-B5F3-DE10796630FE}"/>
    <dgm:cxn modelId="{D08B76BE-2349-4327-A07A-33B093AD7480}" srcId="{5F49B1E8-34A3-4746-ADA2-D3CA0C343252}" destId="{A45E012B-5ED2-40C8-AF83-6A31994F6973}" srcOrd="1" destOrd="0" parTransId="{778F5C50-1097-4498-AA03-FCDEABF9DA78}" sibTransId="{3512A39B-D61D-4D9D-BD89-C46354F0D41C}"/>
    <dgm:cxn modelId="{069E62D1-97A5-44C6-A9FB-D13B60A7946B}" type="presOf" srcId="{C623C1EF-C9CB-4786-A9BA-A4F9DB8ED503}" destId="{50E9DACB-0EE9-4493-AD84-FAF763230AD1}" srcOrd="0" destOrd="0" presId="urn:microsoft.com/office/officeart/2005/8/layout/process4"/>
    <dgm:cxn modelId="{B58740AE-E969-4C83-A6E1-3EA67D7EAD3F}" type="presOf" srcId="{68B046E8-5703-43FC-87A2-6ED78EE47225}" destId="{34F9797C-A92C-45D8-BC60-7FC0CE9B15C0}" srcOrd="0" destOrd="0" presId="urn:microsoft.com/office/officeart/2005/8/layout/process4"/>
    <dgm:cxn modelId="{5D49CD8C-931A-4172-BC2F-9A2A664C6A02}" type="presOf" srcId="{193F6311-F451-409B-A825-96352423BCE2}" destId="{CBBDD017-2F4D-480E-9D45-9B151D56BC09}" srcOrd="0" destOrd="0" presId="urn:microsoft.com/office/officeart/2005/8/layout/process4"/>
    <dgm:cxn modelId="{5365E12F-E030-405D-8C61-EF2F32C71A00}" type="presOf" srcId="{16D8901B-3BBD-4BA7-8500-FB48CE58D929}" destId="{F7E8FA8C-3B0E-4AFD-B911-BD8B709B1657}" srcOrd="0" destOrd="0" presId="urn:microsoft.com/office/officeart/2005/8/layout/process4"/>
    <dgm:cxn modelId="{07B70BFB-3C55-4938-96A1-7499199B9AE4}" srcId="{4A40BFA4-1113-4850-B6E0-7EC885692FFB}" destId="{16D8901B-3BBD-4BA7-8500-FB48CE58D929}" srcOrd="1" destOrd="0" parTransId="{CDA7EA96-9EB3-489B-BE7F-DBB886E2E818}" sibTransId="{BC86AF7E-4385-45D6-A3EF-DE8189CD0EEB}"/>
    <dgm:cxn modelId="{091CDF6E-1050-4678-8727-567D0FF94C8C}" srcId="{25160818-5E58-4747-A53F-4E1101C45C7C}" destId="{193F6311-F451-409B-A825-96352423BCE2}" srcOrd="1" destOrd="0" parTransId="{B50159BF-957C-405D-98AF-F986257A4FA2}" sibTransId="{29FDD187-C7E1-40E8-9687-23069082ED66}"/>
    <dgm:cxn modelId="{9202F0E1-DF4D-4157-84F9-03243EB8C610}" type="presOf" srcId="{25160818-5E58-4747-A53F-4E1101C45C7C}" destId="{16550B2A-9D61-455D-B787-FFD1CABC3108}" srcOrd="0" destOrd="0" presId="urn:microsoft.com/office/officeart/2005/8/layout/process4"/>
    <dgm:cxn modelId="{EF324E6D-1113-43CD-95B0-E1699BC9514D}" srcId="{25160818-5E58-4747-A53F-4E1101C45C7C}" destId="{68B046E8-5703-43FC-87A2-6ED78EE47225}" srcOrd="0" destOrd="0" parTransId="{087CFC08-2540-4C79-9C9E-D506FD6AF75F}" sibTransId="{99ED86F0-F7CA-45EE-AEB8-8D72E668638C}"/>
    <dgm:cxn modelId="{F1FCC411-F86A-481E-8237-E066F51D8D5B}" type="presOf" srcId="{5F49B1E8-34A3-4746-ADA2-D3CA0C343252}" destId="{872F2801-D2BE-4898-9F1B-4B5A6EA3B1C9}" srcOrd="1" destOrd="0" presId="urn:microsoft.com/office/officeart/2005/8/layout/process4"/>
    <dgm:cxn modelId="{DA7F2956-8DB4-4396-8641-FE17C5457F42}" type="presOf" srcId="{25160818-5E58-4747-A53F-4E1101C45C7C}" destId="{B118B209-4A36-4D92-94BF-4E9C49DBA536}" srcOrd="1" destOrd="0" presId="urn:microsoft.com/office/officeart/2005/8/layout/process4"/>
    <dgm:cxn modelId="{7C239CB1-3028-45FA-B4D3-D5D3AB482B2C}" type="presParOf" srcId="{9A3E4594-9823-4671-9CC0-B7A422CF7528}" destId="{0AB1924D-F7B1-426B-9D76-ED566714F52D}" srcOrd="0" destOrd="0" presId="urn:microsoft.com/office/officeart/2005/8/layout/process4"/>
    <dgm:cxn modelId="{A509EDF2-05ED-4A37-AA14-5C8EBBD0EC98}" type="presParOf" srcId="{0AB1924D-F7B1-426B-9D76-ED566714F52D}" destId="{F5BF7565-1552-4E5C-8B6C-32189C521B09}" srcOrd="0" destOrd="0" presId="urn:microsoft.com/office/officeart/2005/8/layout/process4"/>
    <dgm:cxn modelId="{0DA249EE-2C66-4555-872E-EBC0C27159C7}" type="presParOf" srcId="{0AB1924D-F7B1-426B-9D76-ED566714F52D}" destId="{2416A2D6-AFE7-4F58-9E76-1985827A139C}" srcOrd="1" destOrd="0" presId="urn:microsoft.com/office/officeart/2005/8/layout/process4"/>
    <dgm:cxn modelId="{F2CE0598-1AAD-42FA-AEAE-2218D48D71DB}" type="presParOf" srcId="{0AB1924D-F7B1-426B-9D76-ED566714F52D}" destId="{576F5875-4935-4D90-B248-0B7E849D58B7}" srcOrd="2" destOrd="0" presId="urn:microsoft.com/office/officeart/2005/8/layout/process4"/>
    <dgm:cxn modelId="{A07F6CDF-DE45-4F2C-AF79-9452443066D0}" type="presParOf" srcId="{576F5875-4935-4D90-B248-0B7E849D58B7}" destId="{50E9DACB-0EE9-4493-AD84-FAF763230AD1}" srcOrd="0" destOrd="0" presId="urn:microsoft.com/office/officeart/2005/8/layout/process4"/>
    <dgm:cxn modelId="{05D11EBC-A39A-4CB7-9F24-6FCDA9A2BD6B}" type="presParOf" srcId="{576F5875-4935-4D90-B248-0B7E849D58B7}" destId="{F7E8FA8C-3B0E-4AFD-B911-BD8B709B1657}" srcOrd="1" destOrd="0" presId="urn:microsoft.com/office/officeart/2005/8/layout/process4"/>
    <dgm:cxn modelId="{105BC976-0B59-4285-8403-A33544A88D84}" type="presParOf" srcId="{9A3E4594-9823-4671-9CC0-B7A422CF7528}" destId="{7A1CD29B-B442-4F66-965B-D6C444B49B54}" srcOrd="1" destOrd="0" presId="urn:microsoft.com/office/officeart/2005/8/layout/process4"/>
    <dgm:cxn modelId="{A6468BCA-9E33-4327-A01F-3167BC4951D8}" type="presParOf" srcId="{9A3E4594-9823-4671-9CC0-B7A422CF7528}" destId="{CDB78F8E-606C-4CC0-9FAE-539E97994C30}" srcOrd="2" destOrd="0" presId="urn:microsoft.com/office/officeart/2005/8/layout/process4"/>
    <dgm:cxn modelId="{A945303B-5E1C-4576-AB19-46D3A8438FCD}" type="presParOf" srcId="{CDB78F8E-606C-4CC0-9FAE-539E97994C30}" destId="{16550B2A-9D61-455D-B787-FFD1CABC3108}" srcOrd="0" destOrd="0" presId="urn:microsoft.com/office/officeart/2005/8/layout/process4"/>
    <dgm:cxn modelId="{DEC02DA0-1CA5-40AA-8D4A-7D1A6C27A1EB}" type="presParOf" srcId="{CDB78F8E-606C-4CC0-9FAE-539E97994C30}" destId="{B118B209-4A36-4D92-94BF-4E9C49DBA536}" srcOrd="1" destOrd="0" presId="urn:microsoft.com/office/officeart/2005/8/layout/process4"/>
    <dgm:cxn modelId="{C6174E5C-4343-4DE3-9BB4-B29ADF92511E}" type="presParOf" srcId="{CDB78F8E-606C-4CC0-9FAE-539E97994C30}" destId="{08035D7C-FEE8-4B49-B3E3-B70C8E709A36}" srcOrd="2" destOrd="0" presId="urn:microsoft.com/office/officeart/2005/8/layout/process4"/>
    <dgm:cxn modelId="{096390D4-2614-4C48-8DE9-85CBDCAE161D}" type="presParOf" srcId="{08035D7C-FEE8-4B49-B3E3-B70C8E709A36}" destId="{34F9797C-A92C-45D8-BC60-7FC0CE9B15C0}" srcOrd="0" destOrd="0" presId="urn:microsoft.com/office/officeart/2005/8/layout/process4"/>
    <dgm:cxn modelId="{06B078B5-027A-4E80-AD1D-E7A28680A7D9}" type="presParOf" srcId="{08035D7C-FEE8-4B49-B3E3-B70C8E709A36}" destId="{CBBDD017-2F4D-480E-9D45-9B151D56BC09}" srcOrd="1" destOrd="0" presId="urn:microsoft.com/office/officeart/2005/8/layout/process4"/>
    <dgm:cxn modelId="{6A87F1BE-B2D4-4995-96A9-2170E448E735}" type="presParOf" srcId="{9A3E4594-9823-4671-9CC0-B7A422CF7528}" destId="{6C02FDD2-A11A-4E74-A0A5-7435E79F5037}" srcOrd="3" destOrd="0" presId="urn:microsoft.com/office/officeart/2005/8/layout/process4"/>
    <dgm:cxn modelId="{A96262AD-78DF-4857-A143-FB0693F02860}" type="presParOf" srcId="{9A3E4594-9823-4671-9CC0-B7A422CF7528}" destId="{324A063D-F326-465C-8AAD-A591BD58A1FD}" srcOrd="4" destOrd="0" presId="urn:microsoft.com/office/officeart/2005/8/layout/process4"/>
    <dgm:cxn modelId="{E48168EC-A7BD-4F29-867D-1B5ACBC384D1}" type="presParOf" srcId="{324A063D-F326-465C-8AAD-A591BD58A1FD}" destId="{0E0770AE-D02A-45B4-8F96-CCF43E37E476}" srcOrd="0" destOrd="0" presId="urn:microsoft.com/office/officeart/2005/8/layout/process4"/>
    <dgm:cxn modelId="{EB77BBB7-690C-41B8-99BA-46BE4AE9B47B}" type="presParOf" srcId="{324A063D-F326-465C-8AAD-A591BD58A1FD}" destId="{872F2801-D2BE-4898-9F1B-4B5A6EA3B1C9}" srcOrd="1" destOrd="0" presId="urn:microsoft.com/office/officeart/2005/8/layout/process4"/>
    <dgm:cxn modelId="{904B95D9-7CDE-494C-9F09-92D4305BEAD0}" type="presParOf" srcId="{324A063D-F326-465C-8AAD-A591BD58A1FD}" destId="{29FCDA70-E29A-495A-BFC9-A1B6F125D948}" srcOrd="2" destOrd="0" presId="urn:microsoft.com/office/officeart/2005/8/layout/process4"/>
    <dgm:cxn modelId="{583995F1-5808-4305-9FD8-FB2126F8EF4E}" type="presParOf" srcId="{29FCDA70-E29A-495A-BFC9-A1B6F125D948}" destId="{55CC5B8F-9E44-41BB-A8EC-D77B10977A65}" srcOrd="0" destOrd="0" presId="urn:microsoft.com/office/officeart/2005/8/layout/process4"/>
    <dgm:cxn modelId="{2C09B129-D99A-4D76-92AF-CFF81AB542F9}" type="presParOf" srcId="{29FCDA70-E29A-495A-BFC9-A1B6F125D948}" destId="{A8D5DBF3-F966-4427-AB16-46B156452A88}" srcOrd="1" destOrd="0" presId="urn:microsoft.com/office/officeart/2005/8/layout/process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EF5B029-DA3D-44A3-A9CB-247F9A402546}"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US"/>
        </a:p>
      </dgm:t>
    </dgm:pt>
    <dgm:pt modelId="{25A0F236-7320-4C15-89DB-9D2484979A7B}">
      <dgm:prSet phldrT="[Text]"/>
      <dgm:spPr/>
      <dgm:t>
        <a:bodyPr/>
        <a:lstStyle/>
        <a:p>
          <a:r>
            <a:rPr lang="en-US" dirty="0" smtClean="0"/>
            <a:t>Develop essential analytical tools</a:t>
          </a:r>
          <a:endParaRPr lang="en-US" dirty="0"/>
        </a:p>
      </dgm:t>
    </dgm:pt>
    <dgm:pt modelId="{FDF7CFB3-A70D-4D43-929F-2838DBF702A0}" type="parTrans" cxnId="{3827860A-D3CD-47D2-BFC5-1589B274FB5C}">
      <dgm:prSet/>
      <dgm:spPr/>
      <dgm:t>
        <a:bodyPr/>
        <a:lstStyle/>
        <a:p>
          <a:endParaRPr lang="en-US"/>
        </a:p>
      </dgm:t>
    </dgm:pt>
    <dgm:pt modelId="{F66C6328-3251-4995-AD14-FC641E3F87B7}" type="sibTrans" cxnId="{3827860A-D3CD-47D2-BFC5-1589B274FB5C}">
      <dgm:prSet/>
      <dgm:spPr/>
      <dgm:t>
        <a:bodyPr/>
        <a:lstStyle/>
        <a:p>
          <a:endParaRPr lang="en-US"/>
        </a:p>
      </dgm:t>
    </dgm:pt>
    <dgm:pt modelId="{E9FFBA3F-78D2-45A6-83D2-CEFC15F61D19}">
      <dgm:prSet phldrT="[Text]"/>
      <dgm:spPr/>
      <dgm:t>
        <a:bodyPr/>
        <a:lstStyle/>
        <a:p>
          <a:r>
            <a:rPr lang="en-US" dirty="0" smtClean="0"/>
            <a:t>Data bank*</a:t>
          </a:r>
          <a:endParaRPr lang="en-US" dirty="0"/>
        </a:p>
      </dgm:t>
    </dgm:pt>
    <dgm:pt modelId="{BA99B985-DD75-44FB-A28B-B825F5456FA1}" type="parTrans" cxnId="{3A3C74A6-12CB-463E-82D1-FF4C7D159C2F}">
      <dgm:prSet/>
      <dgm:spPr/>
      <dgm:t>
        <a:bodyPr/>
        <a:lstStyle/>
        <a:p>
          <a:endParaRPr lang="en-US"/>
        </a:p>
      </dgm:t>
    </dgm:pt>
    <dgm:pt modelId="{ED7195F3-B02B-4324-9D59-BAC48DAF9FA2}" type="sibTrans" cxnId="{3A3C74A6-12CB-463E-82D1-FF4C7D159C2F}">
      <dgm:prSet/>
      <dgm:spPr/>
      <dgm:t>
        <a:bodyPr/>
        <a:lstStyle/>
        <a:p>
          <a:endParaRPr lang="en-US"/>
        </a:p>
      </dgm:t>
    </dgm:pt>
    <dgm:pt modelId="{9552B6AA-2E62-42F4-B7A6-160B73F497CF}">
      <dgm:prSet phldrT="[Text]"/>
      <dgm:spPr/>
      <dgm:t>
        <a:bodyPr/>
        <a:lstStyle/>
        <a:p>
          <a:r>
            <a:rPr lang="en-US" dirty="0" smtClean="0"/>
            <a:t>EIA/EA*</a:t>
          </a:r>
          <a:endParaRPr lang="en-US" dirty="0"/>
        </a:p>
      </dgm:t>
    </dgm:pt>
    <dgm:pt modelId="{9575D617-190C-4245-B027-A20484BA1886}" type="parTrans" cxnId="{FB86E27C-7759-43F5-8B75-6A1A36A4C0F7}">
      <dgm:prSet/>
      <dgm:spPr/>
      <dgm:t>
        <a:bodyPr/>
        <a:lstStyle/>
        <a:p>
          <a:endParaRPr lang="en-US"/>
        </a:p>
      </dgm:t>
    </dgm:pt>
    <dgm:pt modelId="{070661E3-2AB0-446C-A2DA-95FD018FE8C7}" type="sibTrans" cxnId="{FB86E27C-7759-43F5-8B75-6A1A36A4C0F7}">
      <dgm:prSet/>
      <dgm:spPr/>
      <dgm:t>
        <a:bodyPr/>
        <a:lstStyle/>
        <a:p>
          <a:endParaRPr lang="en-US"/>
        </a:p>
      </dgm:t>
    </dgm:pt>
    <dgm:pt modelId="{0609F00F-A49D-4959-AD9A-930E9EE3833B}">
      <dgm:prSet phldrT="[Text]"/>
      <dgm:spPr/>
      <dgm:t>
        <a:bodyPr/>
        <a:lstStyle/>
        <a:p>
          <a:r>
            <a:rPr lang="en-US" dirty="0" smtClean="0"/>
            <a:t>Law  instrument to achieve balance between environment/development</a:t>
          </a:r>
          <a:endParaRPr lang="en-US" dirty="0"/>
        </a:p>
      </dgm:t>
    </dgm:pt>
    <dgm:pt modelId="{95A77AC6-23B8-4B79-8B22-AEB06163F0BD}" type="parTrans" cxnId="{4ADD639B-5C2D-42B6-91E6-49545B4694E2}">
      <dgm:prSet/>
      <dgm:spPr/>
      <dgm:t>
        <a:bodyPr/>
        <a:lstStyle/>
        <a:p>
          <a:endParaRPr lang="en-US"/>
        </a:p>
      </dgm:t>
    </dgm:pt>
    <dgm:pt modelId="{27D5B0DA-A9EA-48AF-99F8-03892C2BB02E}" type="sibTrans" cxnId="{4ADD639B-5C2D-42B6-91E6-49545B4694E2}">
      <dgm:prSet/>
      <dgm:spPr/>
      <dgm:t>
        <a:bodyPr/>
        <a:lstStyle/>
        <a:p>
          <a:endParaRPr lang="en-US"/>
        </a:p>
      </dgm:t>
    </dgm:pt>
    <dgm:pt modelId="{F31BAB7B-B4EC-431E-81B8-44071AC16F67}">
      <dgm:prSet phldrT="[Text]"/>
      <dgm:spPr/>
      <dgm:t>
        <a:bodyPr/>
        <a:lstStyle/>
        <a:p>
          <a:r>
            <a:rPr lang="en-US" dirty="0" smtClean="0"/>
            <a:t>Education*</a:t>
          </a:r>
          <a:endParaRPr lang="en-US" dirty="0"/>
        </a:p>
      </dgm:t>
    </dgm:pt>
    <dgm:pt modelId="{AEE04489-6CB3-4597-8BE0-BDEFD7D59DD1}" type="parTrans" cxnId="{3C8D1798-D68E-4AA8-BD68-21E82683F2B5}">
      <dgm:prSet/>
      <dgm:spPr/>
      <dgm:t>
        <a:bodyPr/>
        <a:lstStyle/>
        <a:p>
          <a:endParaRPr lang="en-US"/>
        </a:p>
      </dgm:t>
    </dgm:pt>
    <dgm:pt modelId="{073CEE9A-25B6-495C-9A1E-57C4DB830DB5}" type="sibTrans" cxnId="{3C8D1798-D68E-4AA8-BD68-21E82683F2B5}">
      <dgm:prSet/>
      <dgm:spPr/>
      <dgm:t>
        <a:bodyPr/>
        <a:lstStyle/>
        <a:p>
          <a:endParaRPr lang="en-US"/>
        </a:p>
      </dgm:t>
    </dgm:pt>
    <dgm:pt modelId="{A92BBA49-E98C-4489-9D5F-076A68173DC5}">
      <dgm:prSet phldrT="[Text]"/>
      <dgm:spPr/>
      <dgm:t>
        <a:bodyPr/>
        <a:lstStyle/>
        <a:p>
          <a:r>
            <a:rPr lang="en-US" dirty="0" smtClean="0"/>
            <a:t>Community Involvement*</a:t>
          </a:r>
          <a:endParaRPr lang="en-US" dirty="0"/>
        </a:p>
      </dgm:t>
    </dgm:pt>
    <dgm:pt modelId="{88FD89FF-3EAF-494E-BC50-6B0FAA41538D}" type="parTrans" cxnId="{68ACBE65-A2B8-4D22-92A8-11AB63C91845}">
      <dgm:prSet/>
      <dgm:spPr/>
      <dgm:t>
        <a:bodyPr/>
        <a:lstStyle/>
        <a:p>
          <a:endParaRPr lang="en-US"/>
        </a:p>
      </dgm:t>
    </dgm:pt>
    <dgm:pt modelId="{B6C3B65D-083F-409A-BF0F-1B770FD4D755}" type="sibTrans" cxnId="{68ACBE65-A2B8-4D22-92A8-11AB63C91845}">
      <dgm:prSet/>
      <dgm:spPr/>
      <dgm:t>
        <a:bodyPr/>
        <a:lstStyle/>
        <a:p>
          <a:endParaRPr lang="en-US"/>
        </a:p>
      </dgm:t>
    </dgm:pt>
    <dgm:pt modelId="{CC6EF74B-7C2A-4309-99D3-CB2AD392AF14}">
      <dgm:prSet phldrT="[Text]"/>
      <dgm:spPr/>
      <dgm:t>
        <a:bodyPr/>
        <a:lstStyle/>
        <a:p>
          <a:r>
            <a:rPr lang="en-US" dirty="0" smtClean="0"/>
            <a:t>R&amp;D/Technology transfer*</a:t>
          </a:r>
          <a:endParaRPr lang="en-US" dirty="0"/>
        </a:p>
      </dgm:t>
    </dgm:pt>
    <dgm:pt modelId="{92558E58-F3B3-4165-B9DE-6AD2A0F1599D}" type="parTrans" cxnId="{F745E688-D193-413E-99F8-5435FC41D1E2}">
      <dgm:prSet/>
      <dgm:spPr/>
      <dgm:t>
        <a:bodyPr/>
        <a:lstStyle/>
        <a:p>
          <a:endParaRPr lang="en-US"/>
        </a:p>
      </dgm:t>
    </dgm:pt>
    <dgm:pt modelId="{0E933DDA-901C-4461-BDE0-1276CA1A59E5}" type="sibTrans" cxnId="{F745E688-D193-413E-99F8-5435FC41D1E2}">
      <dgm:prSet/>
      <dgm:spPr/>
      <dgm:t>
        <a:bodyPr/>
        <a:lstStyle/>
        <a:p>
          <a:endParaRPr lang="en-US"/>
        </a:p>
      </dgm:t>
    </dgm:pt>
    <dgm:pt modelId="{0C655D94-E569-4804-8A89-FF2F2711D2E8}">
      <dgm:prSet phldrT="[Text]"/>
      <dgm:spPr/>
      <dgm:t>
        <a:bodyPr/>
        <a:lstStyle/>
        <a:p>
          <a:r>
            <a:rPr lang="en-US" dirty="0" smtClean="0"/>
            <a:t>Financing*</a:t>
          </a:r>
          <a:endParaRPr lang="en-US" dirty="0"/>
        </a:p>
      </dgm:t>
    </dgm:pt>
    <dgm:pt modelId="{27C11D6F-85E4-4533-AE67-5E516233BFB3}" type="parTrans" cxnId="{3583333B-4F6F-43FE-95AA-E9F86A9AF684}">
      <dgm:prSet/>
      <dgm:spPr/>
      <dgm:t>
        <a:bodyPr/>
        <a:lstStyle/>
        <a:p>
          <a:endParaRPr lang="en-US"/>
        </a:p>
      </dgm:t>
    </dgm:pt>
    <dgm:pt modelId="{21579C53-5657-4B00-AE53-D313F17074D2}" type="sibTrans" cxnId="{3583333B-4F6F-43FE-95AA-E9F86A9AF684}">
      <dgm:prSet/>
      <dgm:spPr/>
      <dgm:t>
        <a:bodyPr/>
        <a:lstStyle/>
        <a:p>
          <a:endParaRPr lang="en-US"/>
        </a:p>
      </dgm:t>
    </dgm:pt>
    <dgm:pt modelId="{BBCF31EA-2038-4106-8F85-6D3993C40751}">
      <dgm:prSet phldrT="[Text]"/>
      <dgm:spPr/>
      <dgm:t>
        <a:bodyPr/>
        <a:lstStyle/>
        <a:p>
          <a:r>
            <a:rPr lang="en-US" dirty="0" smtClean="0"/>
            <a:t>Vital  Socio-economic considerations</a:t>
          </a:r>
          <a:endParaRPr lang="en-US" dirty="0"/>
        </a:p>
      </dgm:t>
    </dgm:pt>
    <dgm:pt modelId="{CD6EA718-244E-4E51-BCDB-68E3713E3675}" type="sibTrans" cxnId="{E4B181D9-AC2A-4831-A46F-41B8DFE80925}">
      <dgm:prSet/>
      <dgm:spPr/>
      <dgm:t>
        <a:bodyPr/>
        <a:lstStyle/>
        <a:p>
          <a:endParaRPr lang="en-US"/>
        </a:p>
      </dgm:t>
    </dgm:pt>
    <dgm:pt modelId="{62060377-D7CC-41E1-9F63-9493446A4516}" type="parTrans" cxnId="{E4B181D9-AC2A-4831-A46F-41B8DFE80925}">
      <dgm:prSet/>
      <dgm:spPr/>
      <dgm:t>
        <a:bodyPr/>
        <a:lstStyle/>
        <a:p>
          <a:endParaRPr lang="en-US"/>
        </a:p>
      </dgm:t>
    </dgm:pt>
    <dgm:pt modelId="{1C90B714-E2AC-4F09-B714-DDFCF3A43739}" type="pres">
      <dgm:prSet presAssocID="{CEF5B029-DA3D-44A3-A9CB-247F9A402546}" presName="Name0" presStyleCnt="0">
        <dgm:presLayoutVars>
          <dgm:dir/>
          <dgm:animLvl val="lvl"/>
          <dgm:resizeHandles val="exact"/>
        </dgm:presLayoutVars>
      </dgm:prSet>
      <dgm:spPr/>
      <dgm:t>
        <a:bodyPr/>
        <a:lstStyle/>
        <a:p>
          <a:endParaRPr lang="en-US"/>
        </a:p>
      </dgm:t>
    </dgm:pt>
    <dgm:pt modelId="{0AB7837C-EDAB-4C1F-8598-2D9E1FDE621B}" type="pres">
      <dgm:prSet presAssocID="{BBCF31EA-2038-4106-8F85-6D3993C40751}" presName="boxAndChildren" presStyleCnt="0"/>
      <dgm:spPr/>
    </dgm:pt>
    <dgm:pt modelId="{E338C56F-56FA-41A5-90A5-85330025E789}" type="pres">
      <dgm:prSet presAssocID="{BBCF31EA-2038-4106-8F85-6D3993C40751}" presName="parentTextBox" presStyleLbl="node1" presStyleIdx="0" presStyleCnt="3"/>
      <dgm:spPr/>
      <dgm:t>
        <a:bodyPr/>
        <a:lstStyle/>
        <a:p>
          <a:endParaRPr lang="en-US"/>
        </a:p>
      </dgm:t>
    </dgm:pt>
    <dgm:pt modelId="{D7A63F22-921B-49AA-B87A-4DCE956D90DF}" type="pres">
      <dgm:prSet presAssocID="{BBCF31EA-2038-4106-8F85-6D3993C40751}" presName="entireBox" presStyleLbl="node1" presStyleIdx="0" presStyleCnt="3"/>
      <dgm:spPr/>
      <dgm:t>
        <a:bodyPr/>
        <a:lstStyle/>
        <a:p>
          <a:endParaRPr lang="en-US"/>
        </a:p>
      </dgm:t>
    </dgm:pt>
    <dgm:pt modelId="{E7FF3C67-D32D-446B-9854-A5A2546BB30A}" type="pres">
      <dgm:prSet presAssocID="{BBCF31EA-2038-4106-8F85-6D3993C40751}" presName="descendantBox" presStyleCnt="0"/>
      <dgm:spPr/>
    </dgm:pt>
    <dgm:pt modelId="{3AEFBE14-4367-4DD8-BE08-89DEA191532B}" type="pres">
      <dgm:prSet presAssocID="{CC6EF74B-7C2A-4309-99D3-CB2AD392AF14}" presName="childTextBox" presStyleLbl="fgAccFollowNode1" presStyleIdx="0" presStyleCnt="6">
        <dgm:presLayoutVars>
          <dgm:bulletEnabled val="1"/>
        </dgm:presLayoutVars>
      </dgm:prSet>
      <dgm:spPr/>
      <dgm:t>
        <a:bodyPr/>
        <a:lstStyle/>
        <a:p>
          <a:endParaRPr lang="en-US"/>
        </a:p>
      </dgm:t>
    </dgm:pt>
    <dgm:pt modelId="{F5F02F74-16C8-4833-AA46-1811CD83CF0B}" type="pres">
      <dgm:prSet presAssocID="{0C655D94-E569-4804-8A89-FF2F2711D2E8}" presName="childTextBox" presStyleLbl="fgAccFollowNode1" presStyleIdx="1" presStyleCnt="6">
        <dgm:presLayoutVars>
          <dgm:bulletEnabled val="1"/>
        </dgm:presLayoutVars>
      </dgm:prSet>
      <dgm:spPr/>
      <dgm:t>
        <a:bodyPr/>
        <a:lstStyle/>
        <a:p>
          <a:endParaRPr lang="en-US"/>
        </a:p>
      </dgm:t>
    </dgm:pt>
    <dgm:pt modelId="{F02F6E29-A8FE-41D8-A0E7-D1FE07568230}" type="pres">
      <dgm:prSet presAssocID="{27D5B0DA-A9EA-48AF-99F8-03892C2BB02E}" presName="sp" presStyleCnt="0"/>
      <dgm:spPr/>
    </dgm:pt>
    <dgm:pt modelId="{A208CA10-DE37-4026-969E-59EAC8BB4D03}" type="pres">
      <dgm:prSet presAssocID="{0609F00F-A49D-4959-AD9A-930E9EE3833B}" presName="arrowAndChildren" presStyleCnt="0"/>
      <dgm:spPr/>
    </dgm:pt>
    <dgm:pt modelId="{3E33E5C8-98F7-4011-B1AB-206FBEBBC80C}" type="pres">
      <dgm:prSet presAssocID="{0609F00F-A49D-4959-AD9A-930E9EE3833B}" presName="parentTextArrow" presStyleLbl="node1" presStyleIdx="0" presStyleCnt="3"/>
      <dgm:spPr/>
      <dgm:t>
        <a:bodyPr/>
        <a:lstStyle/>
        <a:p>
          <a:endParaRPr lang="en-US"/>
        </a:p>
      </dgm:t>
    </dgm:pt>
    <dgm:pt modelId="{CCDB99EC-B437-4724-8C0D-32FAD0CA92F9}" type="pres">
      <dgm:prSet presAssocID="{0609F00F-A49D-4959-AD9A-930E9EE3833B}" presName="arrow" presStyleLbl="node1" presStyleIdx="1" presStyleCnt="3"/>
      <dgm:spPr/>
      <dgm:t>
        <a:bodyPr/>
        <a:lstStyle/>
        <a:p>
          <a:endParaRPr lang="en-US"/>
        </a:p>
      </dgm:t>
    </dgm:pt>
    <dgm:pt modelId="{B638AA49-66EF-4026-9ACF-D284EE1E210F}" type="pres">
      <dgm:prSet presAssocID="{0609F00F-A49D-4959-AD9A-930E9EE3833B}" presName="descendantArrow" presStyleCnt="0"/>
      <dgm:spPr/>
    </dgm:pt>
    <dgm:pt modelId="{2D174947-02D5-46D3-96CC-EFFAAAA1202C}" type="pres">
      <dgm:prSet presAssocID="{F31BAB7B-B4EC-431E-81B8-44071AC16F67}" presName="childTextArrow" presStyleLbl="fgAccFollowNode1" presStyleIdx="2" presStyleCnt="6">
        <dgm:presLayoutVars>
          <dgm:bulletEnabled val="1"/>
        </dgm:presLayoutVars>
      </dgm:prSet>
      <dgm:spPr/>
      <dgm:t>
        <a:bodyPr/>
        <a:lstStyle/>
        <a:p>
          <a:endParaRPr lang="en-US"/>
        </a:p>
      </dgm:t>
    </dgm:pt>
    <dgm:pt modelId="{5AFDD532-0240-4519-BD2A-73E246067D07}" type="pres">
      <dgm:prSet presAssocID="{A92BBA49-E98C-4489-9D5F-076A68173DC5}" presName="childTextArrow" presStyleLbl="fgAccFollowNode1" presStyleIdx="3" presStyleCnt="6">
        <dgm:presLayoutVars>
          <dgm:bulletEnabled val="1"/>
        </dgm:presLayoutVars>
      </dgm:prSet>
      <dgm:spPr/>
      <dgm:t>
        <a:bodyPr/>
        <a:lstStyle/>
        <a:p>
          <a:endParaRPr lang="en-US"/>
        </a:p>
      </dgm:t>
    </dgm:pt>
    <dgm:pt modelId="{843751D8-755E-4651-A887-3A467D01D603}" type="pres">
      <dgm:prSet presAssocID="{F66C6328-3251-4995-AD14-FC641E3F87B7}" presName="sp" presStyleCnt="0"/>
      <dgm:spPr/>
    </dgm:pt>
    <dgm:pt modelId="{BA2EB7A5-F62B-4807-BD44-45192F1C47BE}" type="pres">
      <dgm:prSet presAssocID="{25A0F236-7320-4C15-89DB-9D2484979A7B}" presName="arrowAndChildren" presStyleCnt="0"/>
      <dgm:spPr/>
    </dgm:pt>
    <dgm:pt modelId="{F78EA3B4-FE83-419B-B5E1-92153A09374B}" type="pres">
      <dgm:prSet presAssocID="{25A0F236-7320-4C15-89DB-9D2484979A7B}" presName="parentTextArrow" presStyleLbl="node1" presStyleIdx="1" presStyleCnt="3"/>
      <dgm:spPr/>
      <dgm:t>
        <a:bodyPr/>
        <a:lstStyle/>
        <a:p>
          <a:endParaRPr lang="en-US"/>
        </a:p>
      </dgm:t>
    </dgm:pt>
    <dgm:pt modelId="{1ACBE880-172F-4822-82E2-799D7EB07305}" type="pres">
      <dgm:prSet presAssocID="{25A0F236-7320-4C15-89DB-9D2484979A7B}" presName="arrow" presStyleLbl="node1" presStyleIdx="2" presStyleCnt="3"/>
      <dgm:spPr/>
      <dgm:t>
        <a:bodyPr/>
        <a:lstStyle/>
        <a:p>
          <a:endParaRPr lang="en-US"/>
        </a:p>
      </dgm:t>
    </dgm:pt>
    <dgm:pt modelId="{F467ADB2-1E17-43EE-91C7-4187C177CA9A}" type="pres">
      <dgm:prSet presAssocID="{25A0F236-7320-4C15-89DB-9D2484979A7B}" presName="descendantArrow" presStyleCnt="0"/>
      <dgm:spPr/>
    </dgm:pt>
    <dgm:pt modelId="{06CD1CD7-1E19-4330-A359-F13A22128728}" type="pres">
      <dgm:prSet presAssocID="{E9FFBA3F-78D2-45A6-83D2-CEFC15F61D19}" presName="childTextArrow" presStyleLbl="fgAccFollowNode1" presStyleIdx="4" presStyleCnt="6">
        <dgm:presLayoutVars>
          <dgm:bulletEnabled val="1"/>
        </dgm:presLayoutVars>
      </dgm:prSet>
      <dgm:spPr/>
      <dgm:t>
        <a:bodyPr/>
        <a:lstStyle/>
        <a:p>
          <a:endParaRPr lang="en-US"/>
        </a:p>
      </dgm:t>
    </dgm:pt>
    <dgm:pt modelId="{8A8564B0-7B54-4215-A579-46A14769B0E1}" type="pres">
      <dgm:prSet presAssocID="{9552B6AA-2E62-42F4-B7A6-160B73F497CF}" presName="childTextArrow" presStyleLbl="fgAccFollowNode1" presStyleIdx="5" presStyleCnt="6">
        <dgm:presLayoutVars>
          <dgm:bulletEnabled val="1"/>
        </dgm:presLayoutVars>
      </dgm:prSet>
      <dgm:spPr/>
      <dgm:t>
        <a:bodyPr/>
        <a:lstStyle/>
        <a:p>
          <a:endParaRPr lang="en-US"/>
        </a:p>
      </dgm:t>
    </dgm:pt>
  </dgm:ptLst>
  <dgm:cxnLst>
    <dgm:cxn modelId="{3583333B-4F6F-43FE-95AA-E9F86A9AF684}" srcId="{BBCF31EA-2038-4106-8F85-6D3993C40751}" destId="{0C655D94-E569-4804-8A89-FF2F2711D2E8}" srcOrd="1" destOrd="0" parTransId="{27C11D6F-85E4-4533-AE67-5E516233BFB3}" sibTransId="{21579C53-5657-4B00-AE53-D313F17074D2}"/>
    <dgm:cxn modelId="{F745E688-D193-413E-99F8-5435FC41D1E2}" srcId="{BBCF31EA-2038-4106-8F85-6D3993C40751}" destId="{CC6EF74B-7C2A-4309-99D3-CB2AD392AF14}" srcOrd="0" destOrd="0" parTransId="{92558E58-F3B3-4165-B9DE-6AD2A0F1599D}" sibTransId="{0E933DDA-901C-4461-BDE0-1276CA1A59E5}"/>
    <dgm:cxn modelId="{E01FC92C-DF13-4E06-B500-482F8FBF61B4}" type="presOf" srcId="{E9FFBA3F-78D2-45A6-83D2-CEFC15F61D19}" destId="{06CD1CD7-1E19-4330-A359-F13A22128728}" srcOrd="0" destOrd="0" presId="urn:microsoft.com/office/officeart/2005/8/layout/process4"/>
    <dgm:cxn modelId="{FE711937-57E3-4D09-ADBB-ED920DD94BAD}" type="presOf" srcId="{9552B6AA-2E62-42F4-B7A6-160B73F497CF}" destId="{8A8564B0-7B54-4215-A579-46A14769B0E1}" srcOrd="0" destOrd="0" presId="urn:microsoft.com/office/officeart/2005/8/layout/process4"/>
    <dgm:cxn modelId="{BFECD557-46E1-4664-9153-BE361898891E}" type="presOf" srcId="{BBCF31EA-2038-4106-8F85-6D3993C40751}" destId="{E338C56F-56FA-41A5-90A5-85330025E789}" srcOrd="0" destOrd="0" presId="urn:microsoft.com/office/officeart/2005/8/layout/process4"/>
    <dgm:cxn modelId="{C553A8A2-D622-414D-8D3D-91281C3B3DC1}" type="presOf" srcId="{BBCF31EA-2038-4106-8F85-6D3993C40751}" destId="{D7A63F22-921B-49AA-B87A-4DCE956D90DF}" srcOrd="1" destOrd="0" presId="urn:microsoft.com/office/officeart/2005/8/layout/process4"/>
    <dgm:cxn modelId="{308D2661-5533-4A79-9BB1-7A75EB80F0B0}" type="presOf" srcId="{0C655D94-E569-4804-8A89-FF2F2711D2E8}" destId="{F5F02F74-16C8-4833-AA46-1811CD83CF0B}" srcOrd="0" destOrd="0" presId="urn:microsoft.com/office/officeart/2005/8/layout/process4"/>
    <dgm:cxn modelId="{3A3C74A6-12CB-463E-82D1-FF4C7D159C2F}" srcId="{25A0F236-7320-4C15-89DB-9D2484979A7B}" destId="{E9FFBA3F-78D2-45A6-83D2-CEFC15F61D19}" srcOrd="0" destOrd="0" parTransId="{BA99B985-DD75-44FB-A28B-B825F5456FA1}" sibTransId="{ED7195F3-B02B-4324-9D59-BAC48DAF9FA2}"/>
    <dgm:cxn modelId="{8D9D5666-C00E-40A4-B78C-5363B7187818}" type="presOf" srcId="{F31BAB7B-B4EC-431E-81B8-44071AC16F67}" destId="{2D174947-02D5-46D3-96CC-EFFAAAA1202C}" srcOrd="0" destOrd="0" presId="urn:microsoft.com/office/officeart/2005/8/layout/process4"/>
    <dgm:cxn modelId="{E4B181D9-AC2A-4831-A46F-41B8DFE80925}" srcId="{CEF5B029-DA3D-44A3-A9CB-247F9A402546}" destId="{BBCF31EA-2038-4106-8F85-6D3993C40751}" srcOrd="2" destOrd="0" parTransId="{62060377-D7CC-41E1-9F63-9493446A4516}" sibTransId="{CD6EA718-244E-4E51-BCDB-68E3713E3675}"/>
    <dgm:cxn modelId="{36E6F8A0-1331-4E0B-AFC9-A3F351400DAB}" type="presOf" srcId="{CEF5B029-DA3D-44A3-A9CB-247F9A402546}" destId="{1C90B714-E2AC-4F09-B714-DDFCF3A43739}" srcOrd="0" destOrd="0" presId="urn:microsoft.com/office/officeart/2005/8/layout/process4"/>
    <dgm:cxn modelId="{743C7B24-94A4-4913-8192-C037FA02EA15}" type="presOf" srcId="{A92BBA49-E98C-4489-9D5F-076A68173DC5}" destId="{5AFDD532-0240-4519-BD2A-73E246067D07}" srcOrd="0" destOrd="0" presId="urn:microsoft.com/office/officeart/2005/8/layout/process4"/>
    <dgm:cxn modelId="{ECC9BEA0-BC80-44E2-997A-A1044FE2AA14}" type="presOf" srcId="{CC6EF74B-7C2A-4309-99D3-CB2AD392AF14}" destId="{3AEFBE14-4367-4DD8-BE08-89DEA191532B}" srcOrd="0" destOrd="0" presId="urn:microsoft.com/office/officeart/2005/8/layout/process4"/>
    <dgm:cxn modelId="{600BABBD-22E6-4FC9-86C5-66F7779D42B0}" type="presOf" srcId="{25A0F236-7320-4C15-89DB-9D2484979A7B}" destId="{1ACBE880-172F-4822-82E2-799D7EB07305}" srcOrd="1" destOrd="0" presId="urn:microsoft.com/office/officeart/2005/8/layout/process4"/>
    <dgm:cxn modelId="{3C8D1798-D68E-4AA8-BD68-21E82683F2B5}" srcId="{0609F00F-A49D-4959-AD9A-930E9EE3833B}" destId="{F31BAB7B-B4EC-431E-81B8-44071AC16F67}" srcOrd="0" destOrd="0" parTransId="{AEE04489-6CB3-4597-8BE0-BDEFD7D59DD1}" sibTransId="{073CEE9A-25B6-495C-9A1E-57C4DB830DB5}"/>
    <dgm:cxn modelId="{6DB2C1F1-8A9A-4E4D-A760-3C98FED51105}" type="presOf" srcId="{25A0F236-7320-4C15-89DB-9D2484979A7B}" destId="{F78EA3B4-FE83-419B-B5E1-92153A09374B}" srcOrd="0" destOrd="0" presId="urn:microsoft.com/office/officeart/2005/8/layout/process4"/>
    <dgm:cxn modelId="{BFABEBC4-EC8D-479B-A295-E388291B82DB}" type="presOf" srcId="{0609F00F-A49D-4959-AD9A-930E9EE3833B}" destId="{CCDB99EC-B437-4724-8C0D-32FAD0CA92F9}" srcOrd="1" destOrd="0" presId="urn:microsoft.com/office/officeart/2005/8/layout/process4"/>
    <dgm:cxn modelId="{CF9C277C-0C98-42DB-8AEC-236A98AC9A6D}" type="presOf" srcId="{0609F00F-A49D-4959-AD9A-930E9EE3833B}" destId="{3E33E5C8-98F7-4011-B1AB-206FBEBBC80C}" srcOrd="0" destOrd="0" presId="urn:microsoft.com/office/officeart/2005/8/layout/process4"/>
    <dgm:cxn modelId="{4ADD639B-5C2D-42B6-91E6-49545B4694E2}" srcId="{CEF5B029-DA3D-44A3-A9CB-247F9A402546}" destId="{0609F00F-A49D-4959-AD9A-930E9EE3833B}" srcOrd="1" destOrd="0" parTransId="{95A77AC6-23B8-4B79-8B22-AEB06163F0BD}" sibTransId="{27D5B0DA-A9EA-48AF-99F8-03892C2BB02E}"/>
    <dgm:cxn modelId="{68ACBE65-A2B8-4D22-92A8-11AB63C91845}" srcId="{0609F00F-A49D-4959-AD9A-930E9EE3833B}" destId="{A92BBA49-E98C-4489-9D5F-076A68173DC5}" srcOrd="1" destOrd="0" parTransId="{88FD89FF-3EAF-494E-BC50-6B0FAA41538D}" sibTransId="{B6C3B65D-083F-409A-BF0F-1B770FD4D755}"/>
    <dgm:cxn modelId="{3827860A-D3CD-47D2-BFC5-1589B274FB5C}" srcId="{CEF5B029-DA3D-44A3-A9CB-247F9A402546}" destId="{25A0F236-7320-4C15-89DB-9D2484979A7B}" srcOrd="0" destOrd="0" parTransId="{FDF7CFB3-A70D-4D43-929F-2838DBF702A0}" sibTransId="{F66C6328-3251-4995-AD14-FC641E3F87B7}"/>
    <dgm:cxn modelId="{FB86E27C-7759-43F5-8B75-6A1A36A4C0F7}" srcId="{25A0F236-7320-4C15-89DB-9D2484979A7B}" destId="{9552B6AA-2E62-42F4-B7A6-160B73F497CF}" srcOrd="1" destOrd="0" parTransId="{9575D617-190C-4245-B027-A20484BA1886}" sibTransId="{070661E3-2AB0-446C-A2DA-95FD018FE8C7}"/>
    <dgm:cxn modelId="{206A6C32-75B1-4A61-BCE7-FD618B12FF93}" type="presParOf" srcId="{1C90B714-E2AC-4F09-B714-DDFCF3A43739}" destId="{0AB7837C-EDAB-4C1F-8598-2D9E1FDE621B}" srcOrd="0" destOrd="0" presId="urn:microsoft.com/office/officeart/2005/8/layout/process4"/>
    <dgm:cxn modelId="{B7C8A680-3631-43BA-9536-529069B7AB63}" type="presParOf" srcId="{0AB7837C-EDAB-4C1F-8598-2D9E1FDE621B}" destId="{E338C56F-56FA-41A5-90A5-85330025E789}" srcOrd="0" destOrd="0" presId="urn:microsoft.com/office/officeart/2005/8/layout/process4"/>
    <dgm:cxn modelId="{B961466F-FAE6-4093-A4BD-D25428DA3DDF}" type="presParOf" srcId="{0AB7837C-EDAB-4C1F-8598-2D9E1FDE621B}" destId="{D7A63F22-921B-49AA-B87A-4DCE956D90DF}" srcOrd="1" destOrd="0" presId="urn:microsoft.com/office/officeart/2005/8/layout/process4"/>
    <dgm:cxn modelId="{1982513D-8211-448D-BDDE-5D9107E677E2}" type="presParOf" srcId="{0AB7837C-EDAB-4C1F-8598-2D9E1FDE621B}" destId="{E7FF3C67-D32D-446B-9854-A5A2546BB30A}" srcOrd="2" destOrd="0" presId="urn:microsoft.com/office/officeart/2005/8/layout/process4"/>
    <dgm:cxn modelId="{B46213E0-BD48-40CC-BFDE-434D90D66436}" type="presParOf" srcId="{E7FF3C67-D32D-446B-9854-A5A2546BB30A}" destId="{3AEFBE14-4367-4DD8-BE08-89DEA191532B}" srcOrd="0" destOrd="0" presId="urn:microsoft.com/office/officeart/2005/8/layout/process4"/>
    <dgm:cxn modelId="{9073AF6D-EEBF-4000-8EF3-A7C944E08074}" type="presParOf" srcId="{E7FF3C67-D32D-446B-9854-A5A2546BB30A}" destId="{F5F02F74-16C8-4833-AA46-1811CD83CF0B}" srcOrd="1" destOrd="0" presId="urn:microsoft.com/office/officeart/2005/8/layout/process4"/>
    <dgm:cxn modelId="{D8452A2D-C906-44B9-88A3-0DEB036B8AFF}" type="presParOf" srcId="{1C90B714-E2AC-4F09-B714-DDFCF3A43739}" destId="{F02F6E29-A8FE-41D8-A0E7-D1FE07568230}" srcOrd="1" destOrd="0" presId="urn:microsoft.com/office/officeart/2005/8/layout/process4"/>
    <dgm:cxn modelId="{38AAEBDE-133D-4ED4-B8E9-B327E108AEA9}" type="presParOf" srcId="{1C90B714-E2AC-4F09-B714-DDFCF3A43739}" destId="{A208CA10-DE37-4026-969E-59EAC8BB4D03}" srcOrd="2" destOrd="0" presId="urn:microsoft.com/office/officeart/2005/8/layout/process4"/>
    <dgm:cxn modelId="{02688EE1-8F5B-4AD3-83F8-B26B5F831CA1}" type="presParOf" srcId="{A208CA10-DE37-4026-969E-59EAC8BB4D03}" destId="{3E33E5C8-98F7-4011-B1AB-206FBEBBC80C}" srcOrd="0" destOrd="0" presId="urn:microsoft.com/office/officeart/2005/8/layout/process4"/>
    <dgm:cxn modelId="{33973B7B-C1E8-4C7E-8E4F-A6253508BA24}" type="presParOf" srcId="{A208CA10-DE37-4026-969E-59EAC8BB4D03}" destId="{CCDB99EC-B437-4724-8C0D-32FAD0CA92F9}" srcOrd="1" destOrd="0" presId="urn:microsoft.com/office/officeart/2005/8/layout/process4"/>
    <dgm:cxn modelId="{C4A2D4AA-D749-4B1E-9286-9E83123CA5B6}" type="presParOf" srcId="{A208CA10-DE37-4026-969E-59EAC8BB4D03}" destId="{B638AA49-66EF-4026-9ACF-D284EE1E210F}" srcOrd="2" destOrd="0" presId="urn:microsoft.com/office/officeart/2005/8/layout/process4"/>
    <dgm:cxn modelId="{33322249-BD10-4549-93A3-96DB9817E66E}" type="presParOf" srcId="{B638AA49-66EF-4026-9ACF-D284EE1E210F}" destId="{2D174947-02D5-46D3-96CC-EFFAAAA1202C}" srcOrd="0" destOrd="0" presId="urn:microsoft.com/office/officeart/2005/8/layout/process4"/>
    <dgm:cxn modelId="{DBB8E7DC-E8C2-49EF-9C61-15B9AE7FCDBB}" type="presParOf" srcId="{B638AA49-66EF-4026-9ACF-D284EE1E210F}" destId="{5AFDD532-0240-4519-BD2A-73E246067D07}" srcOrd="1" destOrd="0" presId="urn:microsoft.com/office/officeart/2005/8/layout/process4"/>
    <dgm:cxn modelId="{17D03D25-D47D-4BDD-95C2-0FC981C45FE5}" type="presParOf" srcId="{1C90B714-E2AC-4F09-B714-DDFCF3A43739}" destId="{843751D8-755E-4651-A887-3A467D01D603}" srcOrd="3" destOrd="0" presId="urn:microsoft.com/office/officeart/2005/8/layout/process4"/>
    <dgm:cxn modelId="{A0F92934-1347-4179-B583-EB37B1A13EBA}" type="presParOf" srcId="{1C90B714-E2AC-4F09-B714-DDFCF3A43739}" destId="{BA2EB7A5-F62B-4807-BD44-45192F1C47BE}" srcOrd="4" destOrd="0" presId="urn:microsoft.com/office/officeart/2005/8/layout/process4"/>
    <dgm:cxn modelId="{09066644-521E-4DAE-9F8F-4F186D92E789}" type="presParOf" srcId="{BA2EB7A5-F62B-4807-BD44-45192F1C47BE}" destId="{F78EA3B4-FE83-419B-B5E1-92153A09374B}" srcOrd="0" destOrd="0" presId="urn:microsoft.com/office/officeart/2005/8/layout/process4"/>
    <dgm:cxn modelId="{2DE3EDBE-8988-4346-AD27-52964713A6AE}" type="presParOf" srcId="{BA2EB7A5-F62B-4807-BD44-45192F1C47BE}" destId="{1ACBE880-172F-4822-82E2-799D7EB07305}" srcOrd="1" destOrd="0" presId="urn:microsoft.com/office/officeart/2005/8/layout/process4"/>
    <dgm:cxn modelId="{82AD20DD-2F8E-4B8D-A0A4-450974121059}" type="presParOf" srcId="{BA2EB7A5-F62B-4807-BD44-45192F1C47BE}" destId="{F467ADB2-1E17-43EE-91C7-4187C177CA9A}" srcOrd="2" destOrd="0" presId="urn:microsoft.com/office/officeart/2005/8/layout/process4"/>
    <dgm:cxn modelId="{E81500AC-69E1-45E5-819D-067C2EC9DD45}" type="presParOf" srcId="{F467ADB2-1E17-43EE-91C7-4187C177CA9A}" destId="{06CD1CD7-1E19-4330-A359-F13A22128728}" srcOrd="0" destOrd="0" presId="urn:microsoft.com/office/officeart/2005/8/layout/process4"/>
    <dgm:cxn modelId="{FDE9F0B4-927B-470A-ADC5-F379B3407E65}" type="presParOf" srcId="{F467ADB2-1E17-43EE-91C7-4187C177CA9A}" destId="{8A8564B0-7B54-4215-A579-46A14769B0E1}" srcOrd="1" destOrd="0" presId="urn:microsoft.com/office/officeart/2005/8/layout/process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3.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21F99B0-76E4-458E-A89A-07998D87EF61}" type="datetimeFigureOut">
              <a:rPr lang="en-US" smtClean="0"/>
              <a:pPr/>
              <a:t>6/20/2011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995F60E-C996-430E-B100-30206F15A671}"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FA549B7-0BDD-4CA8-8C43-F01E0F7BA0E2}" type="datetimeFigureOut">
              <a:rPr lang="en-US" smtClean="0"/>
              <a:pPr/>
              <a:t>6/20/2011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81B86E-8DDF-418B-B569-A47FF14599F3}"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B20A8F4-046F-4CD0-A0CC-0452D3769DA7}" type="datetime1">
              <a:rPr lang="en-US" smtClean="0"/>
              <a:pPr/>
              <a:t>6/20/2011</a:t>
            </a:fld>
            <a:endParaRPr lang="en-US"/>
          </a:p>
        </p:txBody>
      </p:sp>
      <p:sp>
        <p:nvSpPr>
          <p:cNvPr id="19" name="Footer Placeholder 18"/>
          <p:cNvSpPr>
            <a:spLocks noGrp="1"/>
          </p:cNvSpPr>
          <p:nvPr>
            <p:ph type="ftr" sz="quarter" idx="11"/>
          </p:nvPr>
        </p:nvSpPr>
        <p:spPr/>
        <p:txBody>
          <a:bodyPr/>
          <a:lstStyle/>
          <a:p>
            <a:r>
              <a:rPr lang="en-US" smtClean="0"/>
              <a:t>Okorodudu-Fubara: IUCNAEL Colloquium, South Africa 2011.</a:t>
            </a:r>
            <a:endParaRPr lang="en-US"/>
          </a:p>
        </p:txBody>
      </p:sp>
      <p:sp>
        <p:nvSpPr>
          <p:cNvPr id="27" name="Slide Number Placeholder 26"/>
          <p:cNvSpPr>
            <a:spLocks noGrp="1"/>
          </p:cNvSpPr>
          <p:nvPr>
            <p:ph type="sldNum" sz="quarter" idx="12"/>
          </p:nvPr>
        </p:nvSpPr>
        <p:spPr/>
        <p:txBody>
          <a:bodyPr/>
          <a:lstStyle/>
          <a:p>
            <a:fld id="{C063C5DB-81A2-4C35-9112-FFEAF792094A}"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A316C42-DD9D-4214-8F17-8150343A8C2B}" type="datetime1">
              <a:rPr lang="en-US" smtClean="0"/>
              <a:pPr/>
              <a:t>6/20/2011</a:t>
            </a:fld>
            <a:endParaRPr lang="en-US"/>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6" name="Slide Number Placeholder 5"/>
          <p:cNvSpPr>
            <a:spLocks noGrp="1"/>
          </p:cNvSpPr>
          <p:nvPr>
            <p:ph type="sldNum" sz="quarter" idx="12"/>
          </p:nvPr>
        </p:nvSpPr>
        <p:spPr/>
        <p:txBody>
          <a:bodyPr/>
          <a:lstStyle/>
          <a:p>
            <a:fld id="{C063C5DB-81A2-4C35-9112-FFEAF792094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7F0E8572-3A6E-4523-9D63-B29762D04129}" type="datetime1">
              <a:rPr lang="en-US" smtClean="0"/>
              <a:pPr/>
              <a:t>6/20/2011</a:t>
            </a:fld>
            <a:endParaRPr lang="en-US"/>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6" name="Slide Number Placeholder 5"/>
          <p:cNvSpPr>
            <a:spLocks noGrp="1"/>
          </p:cNvSpPr>
          <p:nvPr>
            <p:ph type="sldNum" sz="quarter" idx="12"/>
          </p:nvPr>
        </p:nvSpPr>
        <p:spPr/>
        <p:txBody>
          <a:bodyPr/>
          <a:lstStyle/>
          <a:p>
            <a:fld id="{C063C5DB-81A2-4C35-9112-FFEAF792094A}"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C1F88-C0C5-4A6E-B28D-FA3BA53A529B}" type="datetime1">
              <a:rPr lang="en-US" smtClean="0"/>
              <a:pPr/>
              <a:t>6/20/2011</a:t>
            </a:fld>
            <a:endParaRPr lang="en-US"/>
          </a:p>
        </p:txBody>
      </p:sp>
      <p:sp>
        <p:nvSpPr>
          <p:cNvPr id="6" name="Footer Placeholder 5"/>
          <p:cNvSpPr>
            <a:spLocks noGrp="1"/>
          </p:cNvSpPr>
          <p:nvPr>
            <p:ph type="ftr" sz="quarter" idx="11"/>
          </p:nvPr>
        </p:nvSpPr>
        <p:spPr/>
        <p:txBody>
          <a:bodyPr/>
          <a:lstStyle/>
          <a:p>
            <a:r>
              <a:rPr lang="en-US" smtClean="0"/>
              <a:t>Okorodudu-Fubara: IUCNAEL Colloquium, South Africa 2011.</a:t>
            </a:r>
            <a:endParaRPr lang="en-US"/>
          </a:p>
        </p:txBody>
      </p:sp>
      <p:sp>
        <p:nvSpPr>
          <p:cNvPr id="7" name="Slide Number Placeholder 6"/>
          <p:cNvSpPr>
            <a:spLocks noGrp="1"/>
          </p:cNvSpPr>
          <p:nvPr>
            <p:ph type="sldNum" sz="quarter" idx="12"/>
          </p:nvPr>
        </p:nvSpPr>
        <p:spPr/>
        <p:txBody>
          <a:bodyPr/>
          <a:lstStyle/>
          <a:p>
            <a:fld id="{C063C5DB-81A2-4C35-9112-FFEAF792094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471717F-4E5E-42CD-B967-4BA65EEF029C}" type="datetime1">
              <a:rPr lang="en-US" smtClean="0"/>
              <a:pPr/>
              <a:t>6/20/2011</a:t>
            </a:fld>
            <a:endParaRPr lang="en-US"/>
          </a:p>
        </p:txBody>
      </p:sp>
      <p:sp>
        <p:nvSpPr>
          <p:cNvPr id="8" name="Footer Placeholder 7"/>
          <p:cNvSpPr>
            <a:spLocks noGrp="1"/>
          </p:cNvSpPr>
          <p:nvPr>
            <p:ph type="ftr" sz="quarter" idx="11"/>
          </p:nvPr>
        </p:nvSpPr>
        <p:spPr/>
        <p:txBody>
          <a:bodyPr/>
          <a:lstStyle/>
          <a:p>
            <a:r>
              <a:rPr lang="en-US" smtClean="0"/>
              <a:t>Okorodudu-Fubara: IUCNAEL Colloquium, South Africa 2011.</a:t>
            </a:r>
            <a:endParaRPr lang="en-US"/>
          </a:p>
        </p:txBody>
      </p:sp>
      <p:sp>
        <p:nvSpPr>
          <p:cNvPr id="9" name="Slide Number Placeholder 8"/>
          <p:cNvSpPr>
            <a:spLocks noGrp="1"/>
          </p:cNvSpPr>
          <p:nvPr>
            <p:ph type="sldNum" sz="quarter" idx="12"/>
          </p:nvPr>
        </p:nvSpPr>
        <p:spPr/>
        <p:txBody>
          <a:bodyPr/>
          <a:lstStyle/>
          <a:p>
            <a:fld id="{C063C5DB-81A2-4C35-9112-FFEAF792094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7738CF8-CBB0-40E6-9D53-E199CED1C46D}" type="datetime1">
              <a:rPr lang="en-US" smtClean="0"/>
              <a:pPr/>
              <a:t>6/20/2011</a:t>
            </a:fld>
            <a:endParaRPr lang="en-US"/>
          </a:p>
        </p:txBody>
      </p:sp>
      <p:sp>
        <p:nvSpPr>
          <p:cNvPr id="4" name="Footer Placeholder 3"/>
          <p:cNvSpPr>
            <a:spLocks noGrp="1"/>
          </p:cNvSpPr>
          <p:nvPr>
            <p:ph type="ftr" sz="quarter" idx="11"/>
          </p:nvPr>
        </p:nvSpPr>
        <p:spPr/>
        <p:txBody>
          <a:bodyPr/>
          <a:lstStyle/>
          <a:p>
            <a:r>
              <a:rPr lang="en-US" smtClean="0"/>
              <a:t>Okorodudu-Fubara: IUCNAEL Colloquium, South Africa 2011.</a:t>
            </a:r>
            <a:endParaRPr lang="en-US"/>
          </a:p>
        </p:txBody>
      </p:sp>
      <p:sp>
        <p:nvSpPr>
          <p:cNvPr id="5" name="Slide Number Placeholder 4"/>
          <p:cNvSpPr>
            <a:spLocks noGrp="1"/>
          </p:cNvSpPr>
          <p:nvPr>
            <p:ph type="sldNum" sz="quarter" idx="12"/>
          </p:nvPr>
        </p:nvSpPr>
        <p:spPr/>
        <p:txBody>
          <a:bodyPr/>
          <a:lstStyle/>
          <a:p>
            <a:fld id="{C063C5DB-81A2-4C35-9112-FFEAF792094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D72EC-9B41-461E-8AB7-77E364752EE0}" type="datetime1">
              <a:rPr lang="en-US" smtClean="0"/>
              <a:pPr/>
              <a:t>6/20/2011</a:t>
            </a:fld>
            <a:endParaRPr lang="en-US"/>
          </a:p>
        </p:txBody>
      </p:sp>
      <p:sp>
        <p:nvSpPr>
          <p:cNvPr id="3" name="Footer Placeholder 2"/>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4CB239A-571F-4465-8270-EE67FCFA42C0}" type="datetime1">
              <a:rPr lang="en-US" smtClean="0"/>
              <a:pPr/>
              <a:t>6/20/2011</a:t>
            </a:fld>
            <a:endParaRPr lang="en-US"/>
          </a:p>
        </p:txBody>
      </p:sp>
      <p:sp>
        <p:nvSpPr>
          <p:cNvPr id="6" name="Footer Placeholder 5"/>
          <p:cNvSpPr>
            <a:spLocks noGrp="1"/>
          </p:cNvSpPr>
          <p:nvPr>
            <p:ph type="ftr" sz="quarter" idx="11"/>
          </p:nvPr>
        </p:nvSpPr>
        <p:spPr/>
        <p:txBody>
          <a:bodyPr/>
          <a:lstStyle/>
          <a:p>
            <a:r>
              <a:rPr lang="en-US" smtClean="0"/>
              <a:t>Okorodudu-Fubara: IUCNAEL Colloquium, South Africa 2011.</a:t>
            </a:r>
            <a:endParaRPr lang="en-US"/>
          </a:p>
        </p:txBody>
      </p:sp>
      <p:sp>
        <p:nvSpPr>
          <p:cNvPr id="7" name="Slide Number Placeholder 6"/>
          <p:cNvSpPr>
            <a:spLocks noGrp="1"/>
          </p:cNvSpPr>
          <p:nvPr>
            <p:ph type="sldNum" sz="quarter" idx="12"/>
          </p:nvPr>
        </p:nvSpPr>
        <p:spPr/>
        <p:txBody>
          <a:bodyPr/>
          <a:lstStyle/>
          <a:p>
            <a:fld id="{C063C5DB-81A2-4C35-9112-FFEAF792094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2C4F46F-7AB7-4E2A-BE9C-9DEB943B0C6D}" type="datetime1">
              <a:rPr lang="en-US" smtClean="0"/>
              <a:pPr/>
              <a:t>6/20/2011</a:t>
            </a:fld>
            <a:endParaRPr lang="en-US"/>
          </a:p>
        </p:txBody>
      </p:sp>
      <p:sp>
        <p:nvSpPr>
          <p:cNvPr id="6" name="Footer Placeholder 5"/>
          <p:cNvSpPr>
            <a:spLocks noGrp="1"/>
          </p:cNvSpPr>
          <p:nvPr>
            <p:ph type="ftr" sz="quarter" idx="11"/>
          </p:nvPr>
        </p:nvSpPr>
        <p:spPr/>
        <p:txBody>
          <a:bodyPr/>
          <a:lstStyle/>
          <a:p>
            <a:r>
              <a:rPr lang="en-US" smtClean="0"/>
              <a:t>Okorodudu-Fubara: IUCNAEL Colloquium, South Africa 2011.</a:t>
            </a:r>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C063C5DB-81A2-4C35-9112-FFEAF792094A}"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6EE3E7D-D25D-4EB5-9723-3E9D983190C6}" type="datetime1">
              <a:rPr lang="en-US" smtClean="0"/>
              <a:pPr/>
              <a:t>6/20/2011</a:t>
            </a:fld>
            <a:endParaRPr lang="en-US"/>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6" name="Slide Number Placeholder 5"/>
          <p:cNvSpPr>
            <a:spLocks noGrp="1"/>
          </p:cNvSpPr>
          <p:nvPr>
            <p:ph type="sldNum" sz="quarter" idx="12"/>
          </p:nvPr>
        </p:nvSpPr>
        <p:spPr/>
        <p:txBody>
          <a:bodyPr/>
          <a:lstStyle/>
          <a:p>
            <a:fld id="{C063C5DB-81A2-4C35-9112-FFEAF792094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E26EBB0-6AEB-484C-92E6-7F228EA50F65}" type="datetime1">
              <a:rPr lang="en-US" smtClean="0"/>
              <a:pPr/>
              <a:t>6/20/2011</a:t>
            </a:fld>
            <a:endParaRPr lang="en-US"/>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6" name="Slide Number Placeholder 5"/>
          <p:cNvSpPr>
            <a:spLocks noGrp="1"/>
          </p:cNvSpPr>
          <p:nvPr>
            <p:ph type="sldNum" sz="quarter" idx="12"/>
          </p:nvPr>
        </p:nvSpPr>
        <p:spPr/>
        <p:txBody>
          <a:bodyPr/>
          <a:lstStyle/>
          <a:p>
            <a:fld id="{C063C5DB-81A2-4C35-9112-FFEAF792094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742ECD5-FEA7-4EF1-A73D-51D5965EBD2E}" type="datetime1">
              <a:rPr lang="en-US" smtClean="0"/>
              <a:pPr/>
              <a:t>6/20/2011</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r>
              <a:rPr lang="en-US" smtClean="0"/>
              <a:t>Okorodudu-Fubara: IUCNAEL Colloquium, South Africa 2011.</a:t>
            </a: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063C5DB-81A2-4C35-9112-FFEAF792094A}"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609600" y="1676400"/>
            <a:ext cx="7772400" cy="1470025"/>
          </a:xfrm>
        </p:spPr>
        <p:txBody>
          <a:bodyPr>
            <a:noAutofit/>
          </a:bodyPr>
          <a:lstStyle/>
          <a:p>
            <a:r>
              <a:rPr lang="en-US" sz="3600" b="1" dirty="0" smtClean="0"/>
              <a:t>‘LAND USE PLANNING and WATER LAW: Discordant Regulatory Provisions on Wetlands Conservation in Nigeria’</a:t>
            </a:r>
            <a:endParaRPr lang="en-US" sz="3600" b="1" dirty="0"/>
          </a:p>
        </p:txBody>
      </p:sp>
      <p:sp>
        <p:nvSpPr>
          <p:cNvPr id="3" name="Subtitle 2"/>
          <p:cNvSpPr>
            <a:spLocks noGrp="1"/>
          </p:cNvSpPr>
          <p:nvPr>
            <p:ph type="subTitle" idx="1"/>
          </p:nvPr>
        </p:nvSpPr>
        <p:spPr/>
        <p:txBody>
          <a:bodyPr>
            <a:normAutofit fontScale="92500" lnSpcReduction="10000"/>
          </a:bodyPr>
          <a:lstStyle/>
          <a:p>
            <a:r>
              <a:rPr lang="en-US" dirty="0" smtClean="0">
                <a:solidFill>
                  <a:schemeClr val="tx1"/>
                </a:solidFill>
              </a:rPr>
              <a:t>By:</a:t>
            </a:r>
          </a:p>
          <a:p>
            <a:r>
              <a:rPr lang="en-US" dirty="0" smtClean="0">
                <a:solidFill>
                  <a:schemeClr val="tx1"/>
                </a:solidFill>
              </a:rPr>
              <a:t>Margaret OKORODUDU-FUBARA</a:t>
            </a:r>
          </a:p>
          <a:p>
            <a:r>
              <a:rPr lang="en-US" dirty="0" smtClean="0">
                <a:solidFill>
                  <a:schemeClr val="tx1"/>
                </a:solidFill>
              </a:rPr>
              <a:t>Professor of Environmental Law</a:t>
            </a:r>
          </a:p>
          <a:p>
            <a:r>
              <a:rPr lang="en-US" dirty="0" smtClean="0">
                <a:solidFill>
                  <a:schemeClr val="tx1"/>
                </a:solidFill>
              </a:rPr>
              <a:t>Obafemi Awolowo University, Ile-Ife, Nigeria</a:t>
            </a:r>
            <a:r>
              <a:rPr lang="en-US" dirty="0" smtClean="0"/>
              <a:t>.</a:t>
            </a:r>
            <a:endParaRPr lang="en-US" dirty="0"/>
          </a:p>
        </p:txBody>
      </p:sp>
      <p:sp>
        <p:nvSpPr>
          <p:cNvPr id="6" name="Footer Placeholder 5"/>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Presented @</a:t>
            </a:r>
            <a:endParaRPr lang="en-US" b="1" dirty="0"/>
          </a:p>
        </p:txBody>
      </p:sp>
      <p:sp>
        <p:nvSpPr>
          <p:cNvPr id="3" name="Content Placeholder 2"/>
          <p:cNvSpPr>
            <a:spLocks noGrp="1"/>
          </p:cNvSpPr>
          <p:nvPr>
            <p:ph idx="1"/>
          </p:nvPr>
        </p:nvSpPr>
        <p:spPr/>
        <p:txBody>
          <a:bodyPr/>
          <a:lstStyle/>
          <a:p>
            <a:r>
              <a:rPr lang="en-US" dirty="0" smtClean="0"/>
              <a:t>IUCN ACADEMY OF ENVIRONMENTAL LAW 2011 COLLOQUIUM: SOUTH AFRICA</a:t>
            </a:r>
          </a:p>
          <a:p>
            <a:r>
              <a:rPr lang="en-US" dirty="0" smtClean="0"/>
              <a:t>Theme… “WATER AND THE LAW: TOWARDS SUSTAINABILITY”</a:t>
            </a:r>
          </a:p>
          <a:p>
            <a:r>
              <a:rPr lang="en-US" dirty="0" smtClean="0"/>
              <a:t>Venue… Mpekweni Beach Resort, Eastern Cape, SOUTH AFRICA</a:t>
            </a:r>
          </a:p>
          <a:p>
            <a:r>
              <a:rPr lang="en-US" dirty="0" smtClean="0"/>
              <a:t>Date… 3 – 7 July, 2011</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Outline</a:t>
            </a:r>
            <a:endParaRPr lang="en-US" b="1" dirty="0"/>
          </a:p>
        </p:txBody>
      </p:sp>
      <p:sp>
        <p:nvSpPr>
          <p:cNvPr id="3" name="Content Placeholder 2"/>
          <p:cNvSpPr>
            <a:spLocks noGrp="1"/>
          </p:cNvSpPr>
          <p:nvPr>
            <p:ph idx="1"/>
          </p:nvPr>
        </p:nvSpPr>
        <p:spPr/>
        <p:txBody>
          <a:bodyPr>
            <a:normAutofit/>
          </a:bodyPr>
          <a:lstStyle/>
          <a:p>
            <a:r>
              <a:rPr lang="en-US" dirty="0" smtClean="0"/>
              <a:t>Nigeria… geo-ecological profile</a:t>
            </a:r>
          </a:p>
          <a:p>
            <a:r>
              <a:rPr lang="en-US" dirty="0" smtClean="0"/>
              <a:t>Global threat of water scarcity</a:t>
            </a:r>
          </a:p>
          <a:p>
            <a:r>
              <a:rPr lang="en-US" dirty="0" smtClean="0"/>
              <a:t>Drivers of water crisis in Nigeria</a:t>
            </a:r>
          </a:p>
          <a:p>
            <a:r>
              <a:rPr lang="en-US" dirty="0" smtClean="0"/>
              <a:t>Protection of wetlands</a:t>
            </a:r>
          </a:p>
          <a:p>
            <a:r>
              <a:rPr lang="en-US" dirty="0" smtClean="0"/>
              <a:t>Legal regime on wetlands in Nigeria</a:t>
            </a:r>
          </a:p>
          <a:p>
            <a:r>
              <a:rPr lang="en-US" dirty="0" smtClean="0"/>
              <a:t>Exemption of ‘traditional uses of wetlands’</a:t>
            </a:r>
          </a:p>
          <a:p>
            <a:r>
              <a:rPr lang="en-US" dirty="0" smtClean="0"/>
              <a:t>Discordant features of Nigeria’s wetlands regime</a:t>
            </a:r>
          </a:p>
          <a:p>
            <a:r>
              <a:rPr lang="en-US" dirty="0" smtClean="0"/>
              <a:t>Way forward</a:t>
            </a:r>
          </a:p>
          <a:p>
            <a:pPr>
              <a:buNone/>
            </a:pPr>
            <a:endParaRPr lang="en-US" dirty="0" smtClean="0"/>
          </a:p>
          <a:p>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NIGERIA… geo-ecological profile</a:t>
            </a:r>
            <a:endParaRPr lang="en-US" b="1" dirty="0"/>
          </a:p>
        </p:txBody>
      </p:sp>
      <p:sp>
        <p:nvSpPr>
          <p:cNvPr id="3" name="Content Placeholder 2"/>
          <p:cNvSpPr>
            <a:spLocks noGrp="1"/>
          </p:cNvSpPr>
          <p:nvPr>
            <p:ph idx="1"/>
          </p:nvPr>
        </p:nvSpPr>
        <p:spPr/>
        <p:txBody>
          <a:bodyPr>
            <a:normAutofit fontScale="92500"/>
          </a:bodyPr>
          <a:lstStyle/>
          <a:p>
            <a:r>
              <a:rPr lang="en-US" dirty="0" smtClean="0"/>
              <a:t>Total land area …923,773 sq. km</a:t>
            </a:r>
          </a:p>
          <a:p>
            <a:r>
              <a:rPr lang="en-US" dirty="0" smtClean="0"/>
              <a:t>Population… 150m</a:t>
            </a:r>
          </a:p>
          <a:p>
            <a:r>
              <a:rPr lang="en-US" dirty="0" smtClean="0"/>
              <a:t>Borders… north/Rep. of Niger; west/Rep. of Benin; east/Rep. of Cameroon and south/the Atlantic Ocean</a:t>
            </a:r>
          </a:p>
          <a:p>
            <a:r>
              <a:rPr lang="en-US" dirty="0" smtClean="0"/>
              <a:t>Abundant renewable and non-renewable natural resources</a:t>
            </a:r>
          </a:p>
          <a:p>
            <a:r>
              <a:rPr lang="en-US" dirty="0" smtClean="0"/>
              <a:t>… fishery, rare species of wild life, timber, mineral resources, food crops, water…</a:t>
            </a:r>
          </a:p>
          <a:p>
            <a:r>
              <a:rPr lang="en-US" dirty="0" smtClean="0"/>
              <a:t>Thick mangrove/rain forests zones in the south tapering into savannahs/semi-arid ecosystems in the north </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Geo-ecological profile (2) </a:t>
            </a:r>
            <a:endParaRPr lang="en-US" b="1" dirty="0"/>
          </a:p>
        </p:txBody>
      </p:sp>
      <p:sp>
        <p:nvSpPr>
          <p:cNvPr id="3" name="Content Placeholder 2"/>
          <p:cNvSpPr>
            <a:spLocks noGrp="1"/>
          </p:cNvSpPr>
          <p:nvPr>
            <p:ph idx="1"/>
          </p:nvPr>
        </p:nvSpPr>
        <p:spPr/>
        <p:txBody>
          <a:bodyPr>
            <a:normAutofit/>
          </a:bodyPr>
          <a:lstStyle/>
          <a:p>
            <a:r>
              <a:rPr lang="en-US" dirty="0" smtClean="0"/>
              <a:t>2 major plateaux (Jos and Udi), and the north central high plains</a:t>
            </a:r>
          </a:p>
          <a:p>
            <a:r>
              <a:rPr lang="en-US" dirty="0" smtClean="0"/>
              <a:t>Sedimentary rocks in the lowland areas…the Sokoto plains, Chad Basin, Niger-Benue trough, west and south-east areas of Nigeria, and coastal margins and swamps; picturesque mountainous waterfalls</a:t>
            </a:r>
          </a:p>
          <a:p>
            <a:r>
              <a:rPr lang="en-US" dirty="0" smtClean="0"/>
              <a:t>Prominent soft rocks along the Niger Delta, Niger-Benue trough and Lake Chad Basin</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Geo-ecological profile(3)</a:t>
            </a:r>
            <a:endParaRPr lang="en-US" b="1" dirty="0"/>
          </a:p>
        </p:txBody>
      </p:sp>
      <p:sp>
        <p:nvSpPr>
          <p:cNvPr id="3" name="Content Placeholder 2"/>
          <p:cNvSpPr>
            <a:spLocks noGrp="1"/>
          </p:cNvSpPr>
          <p:nvPr>
            <p:ph idx="1"/>
          </p:nvPr>
        </p:nvSpPr>
        <p:spPr/>
        <p:txBody>
          <a:bodyPr>
            <a:normAutofit/>
          </a:bodyPr>
          <a:lstStyle/>
          <a:p>
            <a:r>
              <a:rPr lang="en-US" dirty="0" smtClean="0"/>
              <a:t>2 major rivers… ‘Niger’ and ‘Benue’</a:t>
            </a:r>
          </a:p>
          <a:p>
            <a:r>
              <a:rPr lang="en-US" dirty="0" smtClean="0"/>
              <a:t>Confluence of both rivers at Lokoja</a:t>
            </a:r>
          </a:p>
          <a:p>
            <a:r>
              <a:rPr lang="en-US" dirty="0" smtClean="0"/>
              <a:t>Taper into a network of creeks and tributaries to form the Niger Delta… opens out into the Gulf of Guinea</a:t>
            </a:r>
          </a:p>
          <a:p>
            <a:r>
              <a:rPr lang="en-US" dirty="0" smtClean="0"/>
              <a:t>Other tributary rivers drain into the Niger-Benue trough and Lake Chad</a:t>
            </a:r>
          </a:p>
          <a:p>
            <a:r>
              <a:rPr lang="en-US" dirty="0" smtClean="0"/>
              <a:t>Major rivers… Cross, Imo, Ogun, Osun, Benin, Qua Iboe, etc. empty directly into the Atlantic Ocean</a:t>
            </a:r>
          </a:p>
          <a:p>
            <a:r>
              <a:rPr lang="en-US" dirty="0" smtClean="0"/>
              <a:t>Most small rivers are seasonal</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7</a:t>
            </a:fld>
            <a:endParaRPr lang="en-US"/>
          </a:p>
        </p:txBody>
      </p:sp>
      <p:pic>
        <p:nvPicPr>
          <p:cNvPr id="1026" name="Picture 2"/>
          <p:cNvPicPr>
            <a:picLocks noChangeAspect="1" noChangeArrowheads="1"/>
          </p:cNvPicPr>
          <p:nvPr/>
        </p:nvPicPr>
        <p:blipFill>
          <a:blip r:embed="rId2" cstate="print"/>
          <a:srcRect/>
          <a:stretch>
            <a:fillRect/>
          </a:stretch>
        </p:blipFill>
        <p:spPr bwMode="auto">
          <a:xfrm>
            <a:off x="-131581" y="0"/>
            <a:ext cx="9275581" cy="6858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Global threat of water scarcity</a:t>
            </a:r>
            <a:endParaRPr lang="en-US" b="1" dirty="0"/>
          </a:p>
        </p:txBody>
      </p:sp>
      <p:sp>
        <p:nvSpPr>
          <p:cNvPr id="3" name="Content Placeholder 2"/>
          <p:cNvSpPr>
            <a:spLocks noGrp="1"/>
          </p:cNvSpPr>
          <p:nvPr>
            <p:ph idx="1"/>
          </p:nvPr>
        </p:nvSpPr>
        <p:spPr/>
        <p:txBody>
          <a:bodyPr>
            <a:normAutofit/>
          </a:bodyPr>
          <a:lstStyle/>
          <a:p>
            <a:r>
              <a:rPr lang="en-US" dirty="0" smtClean="0"/>
              <a:t>Over 1b of the world’s population of app. 6.1b lack access to portable water</a:t>
            </a:r>
          </a:p>
          <a:p>
            <a:r>
              <a:rPr lang="en-US" dirty="0" smtClean="0"/>
              <a:t>Scarcity… lack of enough water (quantity) or lack of access to safe water (quality)</a:t>
            </a:r>
          </a:p>
          <a:p>
            <a:r>
              <a:rPr lang="en-US" dirty="0" smtClean="0"/>
              <a:t>Acute situation defined globally by vivid evidence of economic and physical water scarcity </a:t>
            </a:r>
          </a:p>
          <a:p>
            <a:r>
              <a:rPr lang="en-US" dirty="0" smtClean="0"/>
              <a:t>MDG – 7 </a:t>
            </a:r>
            <a:r>
              <a:rPr lang="en-US" b="1" dirty="0" smtClean="0"/>
              <a:t>target 10  </a:t>
            </a:r>
            <a:r>
              <a:rPr lang="en-US" dirty="0" smtClean="0"/>
              <a:t>to halve, by 2015 proportion of people without sustainable access to safe drinking water and basic sanitation</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US"/>
          </a:p>
        </p:txBody>
      </p:sp>
      <p:sp>
        <p:nvSpPr>
          <p:cNvPr id="8" name="Text Placeholder 7"/>
          <p:cNvSpPr>
            <a:spLocks noGrp="1"/>
          </p:cNvSpPr>
          <p:nvPr>
            <p:ph type="body" sz="half" idx="2"/>
          </p:nvPr>
        </p:nvSpPr>
        <p:spPr/>
        <p:txBody>
          <a:bodyPr/>
          <a:lstStyle/>
          <a:p>
            <a:endParaRPr lang="en-US"/>
          </a:p>
        </p:txBody>
      </p:sp>
      <p:sp>
        <p:nvSpPr>
          <p:cNvPr id="9" name="Footer Placeholder 8"/>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9</a:t>
            </a:fld>
            <a:endParaRPr lang="en-US"/>
          </a:p>
        </p:txBody>
      </p:sp>
      <p:sp>
        <p:nvSpPr>
          <p:cNvPr id="7" name="Picture Placeholder 6"/>
          <p:cNvSpPr>
            <a:spLocks noGrp="1"/>
          </p:cNvSpPr>
          <p:nvPr>
            <p:ph type="pic" idx="1"/>
          </p:nvPr>
        </p:nvSpPr>
        <p:spPr/>
      </p:sp>
      <p:pic>
        <p:nvPicPr>
          <p:cNvPr id="1026" name="Picture 2"/>
          <p:cNvPicPr>
            <a:picLocks noChangeAspect="1" noChangeArrowheads="1"/>
          </p:cNvPicPr>
          <p:nvPr/>
        </p:nvPicPr>
        <p:blipFill>
          <a:blip r:embed="rId2" cstate="print"/>
          <a:srcRect/>
          <a:stretch>
            <a:fillRect/>
          </a:stretch>
        </p:blipFill>
        <p:spPr bwMode="auto">
          <a:xfrm>
            <a:off x="381000" y="304800"/>
            <a:ext cx="8360209" cy="625943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Global threat of water scarcity(2)</a:t>
            </a:r>
            <a:endParaRPr lang="en-US" b="1" dirty="0"/>
          </a:p>
        </p:txBody>
      </p:sp>
      <p:sp>
        <p:nvSpPr>
          <p:cNvPr id="3" name="Content Placeholder 2"/>
          <p:cNvSpPr>
            <a:spLocks noGrp="1"/>
          </p:cNvSpPr>
          <p:nvPr>
            <p:ph idx="1"/>
          </p:nvPr>
        </p:nvSpPr>
        <p:spPr/>
        <p:txBody>
          <a:bodyPr>
            <a:normAutofit/>
          </a:bodyPr>
          <a:lstStyle/>
          <a:p>
            <a:r>
              <a:rPr lang="en-US" dirty="0" smtClean="0"/>
              <a:t>Impediment to realization of MDG 7</a:t>
            </a:r>
          </a:p>
          <a:p>
            <a:r>
              <a:rPr lang="en-US" dirty="0" smtClean="0"/>
              <a:t>5m people die each year from poor drinking water, poor sanitation, or dirty environment</a:t>
            </a:r>
          </a:p>
          <a:p>
            <a:r>
              <a:rPr lang="en-US" dirty="0" smtClean="0"/>
              <a:t>About half global population suffer water-related diseases – diarrhea, schistosomiasis, trachoma, ascaris, guinea-worm, or hook-worm – (WHO)</a:t>
            </a:r>
          </a:p>
          <a:p>
            <a:r>
              <a:rPr lang="en-US" dirty="0" smtClean="0"/>
              <a:t>Water scarcity exacerbated by growing urbanization, population and needs for water in agriculture, industry and households</a:t>
            </a:r>
          </a:p>
          <a:p>
            <a:r>
              <a:rPr lang="en-US" dirty="0" smtClean="0"/>
              <a:t>Looming water warfare</a:t>
            </a:r>
          </a:p>
          <a:p>
            <a:endParaRPr lang="en-US" dirty="0" smtClean="0"/>
          </a:p>
          <a:p>
            <a:pPr>
              <a:buNone/>
            </a:pP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Nigeria- Drivers of water scarcity </a:t>
            </a:r>
            <a:endParaRPr lang="en-US" b="1" dirty="0"/>
          </a:p>
        </p:txBody>
      </p:sp>
      <p:sp>
        <p:nvSpPr>
          <p:cNvPr id="3" name="Content Placeholder 2"/>
          <p:cNvSpPr>
            <a:spLocks noGrp="1"/>
          </p:cNvSpPr>
          <p:nvPr>
            <p:ph idx="1"/>
          </p:nvPr>
        </p:nvSpPr>
        <p:spPr/>
        <p:txBody>
          <a:bodyPr>
            <a:normAutofit fontScale="92500"/>
          </a:bodyPr>
          <a:lstStyle/>
          <a:p>
            <a:r>
              <a:rPr lang="en-US" dirty="0" smtClean="0"/>
              <a:t>Population growth</a:t>
            </a:r>
          </a:p>
          <a:p>
            <a:r>
              <a:rPr lang="en-US" dirty="0" smtClean="0"/>
              <a:t>Rapid urbanization</a:t>
            </a:r>
          </a:p>
          <a:p>
            <a:r>
              <a:rPr lang="en-US" dirty="0" smtClean="0"/>
              <a:t>Increase in household and industrial uses</a:t>
            </a:r>
          </a:p>
          <a:p>
            <a:r>
              <a:rPr lang="en-US" dirty="0" smtClean="0"/>
              <a:t>Lack of infrastructure to supply, manage and conserve water from natural water resources… rivers and aquifers</a:t>
            </a:r>
          </a:p>
          <a:p>
            <a:r>
              <a:rPr lang="en-US" dirty="0" smtClean="0"/>
              <a:t>Absence of good water management… weak institutional, administrative, legal and regulatory frameworks</a:t>
            </a:r>
          </a:p>
          <a:p>
            <a:r>
              <a:rPr lang="en-US" dirty="0" smtClean="0"/>
              <a:t>Climate Change, drought etc.</a:t>
            </a:r>
          </a:p>
          <a:p>
            <a:r>
              <a:rPr lang="en-US" dirty="0" smtClean="0"/>
              <a:t>Lack of awareness!</a:t>
            </a:r>
          </a:p>
          <a:p>
            <a:r>
              <a:rPr lang="en-US" dirty="0" smtClean="0"/>
              <a:t>DEGRADATION OF WETLANDS!!!</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Degradation of wetlands and water scarcity- the nexus</a:t>
            </a:r>
            <a:endParaRPr lang="en-US" b="1" dirty="0"/>
          </a:p>
        </p:txBody>
      </p:sp>
      <p:sp>
        <p:nvSpPr>
          <p:cNvPr id="3" name="Content Placeholder 2"/>
          <p:cNvSpPr>
            <a:spLocks noGrp="1"/>
          </p:cNvSpPr>
          <p:nvPr>
            <p:ph idx="1"/>
          </p:nvPr>
        </p:nvSpPr>
        <p:spPr/>
        <p:txBody>
          <a:bodyPr>
            <a:normAutofit/>
          </a:bodyPr>
          <a:lstStyle/>
          <a:p>
            <a:r>
              <a:rPr lang="en-US" dirty="0" smtClean="0"/>
              <a:t>Wetlands degradation …prominent amongst drivers of water scarcity, but often ignored</a:t>
            </a:r>
          </a:p>
          <a:p>
            <a:r>
              <a:rPr lang="en-US" dirty="0" smtClean="0"/>
              <a:t>Ecological, economic and social benefits threatened</a:t>
            </a:r>
          </a:p>
          <a:p>
            <a:r>
              <a:rPr lang="en-US" dirty="0" smtClean="0"/>
              <a:t>Hydrological values undermined</a:t>
            </a:r>
          </a:p>
          <a:p>
            <a:r>
              <a:rPr lang="en-US" dirty="0" smtClean="0"/>
              <a:t>Freshwater reservoirs around springs, streams, creeks, etc. at risk</a:t>
            </a:r>
          </a:p>
          <a:p>
            <a:r>
              <a:rPr lang="en-US" dirty="0" smtClean="0"/>
              <a:t>Wetlands …“kidneys” of natural water systems… Forests … “lungs” of the world…. they perform natural pollution filtering functions</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Hadejia Nguru Wetlands</a:t>
            </a:r>
            <a:endParaRPr lang="en-US" dirty="0"/>
          </a:p>
        </p:txBody>
      </p:sp>
      <p:sp>
        <p:nvSpPr>
          <p:cNvPr id="7" name="Text Placeholder 6"/>
          <p:cNvSpPr>
            <a:spLocks noGrp="1"/>
          </p:cNvSpPr>
          <p:nvPr>
            <p:ph type="body" sz="half" idx="2"/>
          </p:nvPr>
        </p:nvSpPr>
        <p:spPr/>
        <p:txBody>
          <a:bodyPr/>
          <a:lstStyle/>
          <a:p>
            <a:r>
              <a:rPr lang="en-US" dirty="0" smtClean="0"/>
              <a:t>Migrant Eurasian </a:t>
            </a:r>
            <a:r>
              <a:rPr lang="en-US" dirty="0" err="1" smtClean="0"/>
              <a:t>Palearctic</a:t>
            </a:r>
            <a:r>
              <a:rPr lang="en-US" dirty="0" smtClean="0"/>
              <a:t> bird</a:t>
            </a:r>
            <a:endParaRPr lang="en-US" dirty="0"/>
          </a:p>
        </p:txBody>
      </p:sp>
      <p:sp>
        <p:nvSpPr>
          <p:cNvPr id="6" name="Footer Placeholder 5"/>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13</a:t>
            </a:fld>
            <a:endParaRPr lang="en-US"/>
          </a:p>
        </p:txBody>
      </p:sp>
      <p:pic>
        <p:nvPicPr>
          <p:cNvPr id="8" name="Picture Placeholder 7" descr="03_nigeria.jpg"/>
          <p:cNvPicPr>
            <a:picLocks noGrp="1" noChangeAspect="1"/>
          </p:cNvPicPr>
          <p:nvPr>
            <p:ph type="pic" idx="1"/>
          </p:nvPr>
        </p:nvPicPr>
        <p:blipFill>
          <a:blip r:embed="rId2" cstate="print"/>
          <a:srcRect l="10935" r="10935"/>
          <a:stretch>
            <a:fillRect/>
          </a:stretch>
        </p:blip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Degraded wetland</a:t>
            </a:r>
            <a:endParaRPr lang="en-US" dirty="0"/>
          </a:p>
        </p:txBody>
      </p:sp>
      <p:sp>
        <p:nvSpPr>
          <p:cNvPr id="4" name="Text Placeholder 3"/>
          <p:cNvSpPr>
            <a:spLocks noGrp="1"/>
          </p:cNvSpPr>
          <p:nvPr>
            <p:ph type="body" sz="half" idx="2"/>
          </p:nvPr>
        </p:nvSpPr>
        <p:spPr/>
        <p:txBody>
          <a:bodyPr>
            <a:normAutofit/>
          </a:bodyPr>
          <a:lstStyle/>
          <a:p>
            <a:r>
              <a:rPr lang="en-US" dirty="0" smtClean="0"/>
              <a:t>How ‘wise’ is the statutorily required “wise use” of wetlands  under national law and the country’s ratified Ramsar Convention? Can this effectively protect  Nigeria’s wetlands under extant regulations?</a:t>
            </a:r>
            <a:endParaRPr lang="en-US" dirty="0"/>
          </a:p>
        </p:txBody>
      </p:sp>
      <p:sp>
        <p:nvSpPr>
          <p:cNvPr id="7" name="Footer Placeholder 6"/>
          <p:cNvSpPr>
            <a:spLocks noGrp="1"/>
          </p:cNvSpPr>
          <p:nvPr>
            <p:ph type="ftr" sz="quarter" idx="11"/>
          </p:nvPr>
        </p:nvSpPr>
        <p:spPr/>
        <p:txBody>
          <a:bodyPr/>
          <a:lstStyle/>
          <a:p>
            <a:r>
              <a:rPr lang="en-US" smtClean="0"/>
              <a:t>Okorodudu-Fubara: IUCNAEL Colloquium, South Africa 2011.</a:t>
            </a:r>
            <a:endParaRPr lang="en-US"/>
          </a:p>
        </p:txBody>
      </p:sp>
      <p:sp>
        <p:nvSpPr>
          <p:cNvPr id="5" name="Slide Number Placeholder 4"/>
          <p:cNvSpPr>
            <a:spLocks noGrp="1"/>
          </p:cNvSpPr>
          <p:nvPr>
            <p:ph type="sldNum" sz="quarter" idx="12"/>
          </p:nvPr>
        </p:nvSpPr>
        <p:spPr/>
        <p:txBody>
          <a:bodyPr/>
          <a:lstStyle/>
          <a:p>
            <a:fld id="{C063C5DB-81A2-4C35-9112-FFEAF792094A}" type="slidenum">
              <a:rPr lang="en-US" smtClean="0"/>
              <a:pPr/>
              <a:t>14</a:t>
            </a:fld>
            <a:endParaRPr lang="en-US"/>
          </a:p>
        </p:txBody>
      </p:sp>
      <p:pic>
        <p:nvPicPr>
          <p:cNvPr id="6" name="Picture Placeholder 5" descr="02_nigeria.jpg"/>
          <p:cNvPicPr>
            <a:picLocks noGrp="1" noChangeAspect="1"/>
          </p:cNvPicPr>
          <p:nvPr>
            <p:ph type="pic" idx="1"/>
          </p:nvPr>
        </p:nvPicPr>
        <p:blipFill>
          <a:blip r:embed="rId2" cstate="print"/>
          <a:srcRect l="5942" r="5942"/>
          <a:stretch>
            <a:fillRect/>
          </a:stretch>
        </p:blip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dirty="0" smtClean="0"/>
              <a:t>Invasive species</a:t>
            </a:r>
            <a:endParaRPr lang="en-US" dirty="0"/>
          </a:p>
        </p:txBody>
      </p:sp>
      <p:sp>
        <p:nvSpPr>
          <p:cNvPr id="13" name="Text Placeholder 12"/>
          <p:cNvSpPr>
            <a:spLocks noGrp="1"/>
          </p:cNvSpPr>
          <p:nvPr>
            <p:ph type="body" idx="2"/>
          </p:nvPr>
        </p:nvSpPr>
        <p:spPr/>
        <p:txBody>
          <a:bodyPr>
            <a:normAutofit/>
          </a:bodyPr>
          <a:lstStyle/>
          <a:p>
            <a:r>
              <a:rPr lang="en-US" dirty="0" smtClean="0"/>
              <a:t>Pilot projects undertaken to</a:t>
            </a:r>
          </a:p>
          <a:p>
            <a:endParaRPr lang="en-US" dirty="0" smtClean="0"/>
          </a:p>
          <a:p>
            <a:pPr marL="400050" indent="-400050">
              <a:buAutoNum type="romanLcParenBoth"/>
            </a:pPr>
            <a:r>
              <a:rPr lang="en-US" dirty="0" smtClean="0"/>
              <a:t>remove silt and </a:t>
            </a:r>
            <a:r>
              <a:rPr lang="en-US" dirty="0" err="1" smtClean="0"/>
              <a:t>Typha</a:t>
            </a:r>
            <a:r>
              <a:rPr lang="en-US" dirty="0" smtClean="0"/>
              <a:t> grass plants along the river course to improve inflow to Lake Chad</a:t>
            </a:r>
          </a:p>
          <a:p>
            <a:pPr marL="400050" indent="-400050">
              <a:buAutoNum type="romanLcParenBoth"/>
            </a:pPr>
            <a:r>
              <a:rPr lang="en-US" dirty="0" smtClean="0"/>
              <a:t>Reduce flooding, and</a:t>
            </a:r>
          </a:p>
          <a:p>
            <a:pPr marL="400050" indent="-400050">
              <a:buAutoNum type="romanLcParenBoth"/>
            </a:pPr>
            <a:r>
              <a:rPr lang="en-US" dirty="0" smtClean="0"/>
              <a:t>Increase agricultural productivity.</a:t>
            </a:r>
          </a:p>
          <a:p>
            <a:pPr marL="400050" indent="-400050">
              <a:buAutoNum type="romanLcParenBoth"/>
            </a:pPr>
            <a:endParaRPr lang="en-US" dirty="0" smtClean="0"/>
          </a:p>
          <a:p>
            <a:pPr marL="400050" indent="-400050"/>
            <a:r>
              <a:rPr lang="en-US" dirty="0" smtClean="0"/>
              <a:t>The invasive species, </a:t>
            </a:r>
            <a:r>
              <a:rPr lang="en-US" dirty="0" err="1" smtClean="0"/>
              <a:t>Typha</a:t>
            </a:r>
            <a:r>
              <a:rPr lang="en-US" dirty="0" smtClean="0"/>
              <a:t> grass,  impinge on farming and fishing activities making life difficult for inhabitants and those who depend on the wetlands for sustenance.</a:t>
            </a:r>
            <a:endParaRPr lang="en-US" dirty="0"/>
          </a:p>
        </p:txBody>
      </p:sp>
      <p:pic>
        <p:nvPicPr>
          <p:cNvPr id="14" name="Content Placeholder 13" descr="inp107_1.jpg"/>
          <p:cNvPicPr>
            <a:picLocks noGrp="1" noChangeAspect="1"/>
          </p:cNvPicPr>
          <p:nvPr>
            <p:ph sz="half" idx="1"/>
          </p:nvPr>
        </p:nvPicPr>
        <p:blipFill>
          <a:blip r:embed="rId2" cstate="print"/>
          <a:stretch>
            <a:fillRect/>
          </a:stretch>
        </p:blipFill>
        <p:spPr>
          <a:xfrm>
            <a:off x="3844925" y="2247900"/>
            <a:ext cx="4572000" cy="3429000"/>
          </a:xfrm>
        </p:spPr>
      </p:pic>
      <p:sp>
        <p:nvSpPr>
          <p:cNvPr id="6" name="Footer Placeholder 5"/>
          <p:cNvSpPr>
            <a:spLocks noGrp="1"/>
          </p:cNvSpPr>
          <p:nvPr>
            <p:ph type="ftr" sz="quarter" idx="11"/>
          </p:nvPr>
        </p:nvSpPr>
        <p:spPr/>
        <p:txBody>
          <a:bodyPr/>
          <a:lstStyle/>
          <a:p>
            <a:r>
              <a:rPr lang="en-US" smtClean="0"/>
              <a:t>Okorodudu-Fubara: IUCNAEL Colloquium, South Africa 2011.</a:t>
            </a:r>
            <a:endParaRPr lang="en-US"/>
          </a:p>
        </p:txBody>
      </p:sp>
      <p:sp>
        <p:nvSpPr>
          <p:cNvPr id="5" name="Slide Number Placeholder 4"/>
          <p:cNvSpPr>
            <a:spLocks noGrp="1"/>
          </p:cNvSpPr>
          <p:nvPr>
            <p:ph type="sldNum" sz="quarter" idx="12"/>
          </p:nvPr>
        </p:nvSpPr>
        <p:spPr/>
        <p:txBody>
          <a:bodyPr/>
          <a:lstStyle/>
          <a:p>
            <a:fld id="{C063C5DB-81A2-4C35-9112-FFEAF792094A}" type="slidenum">
              <a:rPr lang="en-US" smtClean="0"/>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Okorodudu-Fubara: IUCNAEL Colloquium, South Africa 2011.</a:t>
            </a:r>
            <a:endParaRPr lang="en-US"/>
          </a:p>
        </p:txBody>
      </p:sp>
      <p:sp>
        <p:nvSpPr>
          <p:cNvPr id="5" name="Slide Number Placeholder 4"/>
          <p:cNvSpPr>
            <a:spLocks noGrp="1"/>
          </p:cNvSpPr>
          <p:nvPr>
            <p:ph type="sldNum" sz="quarter" idx="12"/>
          </p:nvPr>
        </p:nvSpPr>
        <p:spPr/>
        <p:txBody>
          <a:bodyPr/>
          <a:lstStyle/>
          <a:p>
            <a:fld id="{C063C5DB-81A2-4C35-9112-FFEAF792094A}" type="slidenum">
              <a:rPr lang="en-US" smtClean="0"/>
              <a:pPr/>
              <a:t>16</a:t>
            </a:fld>
            <a:endParaRPr lang="en-US"/>
          </a:p>
        </p:txBody>
      </p:sp>
      <p:pic>
        <p:nvPicPr>
          <p:cNvPr id="6" name="Picture 5" descr="inp108_1.jpg"/>
          <p:cNvPicPr>
            <a:picLocks noChangeAspect="1"/>
          </p:cNvPicPr>
          <p:nvPr/>
        </p:nvPicPr>
        <p:blipFill>
          <a:blip r:embed="rId2" cstate="print"/>
          <a:stretch>
            <a:fillRect/>
          </a:stretch>
        </p:blipFill>
        <p:spPr>
          <a:xfrm>
            <a:off x="304800" y="0"/>
            <a:ext cx="8559800" cy="6419850"/>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“Wetlands”…are</a:t>
            </a:r>
            <a:endParaRPr lang="en-US" b="1" dirty="0"/>
          </a:p>
        </p:txBody>
      </p:sp>
      <p:sp>
        <p:nvSpPr>
          <p:cNvPr id="3" name="Content Placeholder 2"/>
          <p:cNvSpPr>
            <a:spLocks noGrp="1"/>
          </p:cNvSpPr>
          <p:nvPr>
            <p:ph idx="1"/>
          </p:nvPr>
        </p:nvSpPr>
        <p:spPr/>
        <p:txBody>
          <a:bodyPr/>
          <a:lstStyle/>
          <a:p>
            <a:r>
              <a:rPr lang="en-US" dirty="0" smtClean="0"/>
              <a:t>“…important landscape features because they hold and slowly release flood water and snow melt, recharge ground water, act as filters to cleanse water of impurities, recycle nutrients and provide recreation and wildlife viewing opportunities for millions of people.” ……………..USEPA.</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 courtesy US EPA</a:t>
            </a:r>
            <a:endParaRPr lang="en-US" dirty="0"/>
          </a:p>
        </p:txBody>
      </p:sp>
      <p:sp>
        <p:nvSpPr>
          <p:cNvPr id="7" name="Text Placeholder 6"/>
          <p:cNvSpPr>
            <a:spLocks noGrp="1"/>
          </p:cNvSpPr>
          <p:nvPr>
            <p:ph type="body" sz="half" idx="2"/>
          </p:nvPr>
        </p:nvSpPr>
        <p:spPr/>
        <p:txBody>
          <a:bodyPr/>
          <a:lstStyle/>
          <a:p>
            <a:r>
              <a:rPr lang="en-US" dirty="0" smtClean="0"/>
              <a:t>The interconnectivity of wetlands and ecosystems.</a:t>
            </a:r>
            <a:endParaRPr lang="en-US" dirty="0"/>
          </a:p>
        </p:txBody>
      </p:sp>
      <p:sp>
        <p:nvSpPr>
          <p:cNvPr id="6" name="Footer Placeholder 5"/>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18</a:t>
            </a:fld>
            <a:endParaRPr lang="en-US"/>
          </a:p>
        </p:txBody>
      </p:sp>
      <p:pic>
        <p:nvPicPr>
          <p:cNvPr id="8" name="Picture Placeholder 7" descr="1ecosystem.jpg"/>
          <p:cNvPicPr>
            <a:picLocks noGrp="1" noChangeAspect="1"/>
          </p:cNvPicPr>
          <p:nvPr>
            <p:ph type="pic" idx="1"/>
          </p:nvPr>
        </p:nvPicPr>
        <p:blipFill>
          <a:blip r:embed="rId2" cstate="print"/>
          <a:srcRect l="1937" r="1937"/>
          <a:stretch>
            <a:fillRect/>
          </a:stretch>
        </p:blip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What are wetlands?</a:t>
            </a:r>
            <a:endParaRPr lang="en-US" b="1" dirty="0"/>
          </a:p>
        </p:txBody>
      </p:sp>
      <p:sp>
        <p:nvSpPr>
          <p:cNvPr id="3" name="Content Placeholder 2"/>
          <p:cNvSpPr>
            <a:spLocks noGrp="1"/>
          </p:cNvSpPr>
          <p:nvPr>
            <p:ph idx="1"/>
          </p:nvPr>
        </p:nvSpPr>
        <p:spPr/>
        <p:txBody>
          <a:bodyPr>
            <a:normAutofit fontScale="92500" lnSpcReduction="20000"/>
          </a:bodyPr>
          <a:lstStyle/>
          <a:p>
            <a:r>
              <a:rPr lang="en-US" dirty="0" smtClean="0"/>
              <a:t>Certainly wetlands are not ‘wastelands’, and they are definitely not puddles or water pits… </a:t>
            </a:r>
            <a:r>
              <a:rPr lang="en-US" b="1" dirty="0" smtClean="0"/>
              <a:t>they are unique hydrological ecosystem very critical for sustainable life for mankind on planet earth, and rightly qualify as the ‘subject’ of and ‘matter’ of protection under the “Ranking” international environmental treaty </a:t>
            </a:r>
            <a:r>
              <a:rPr lang="en-US" dirty="0" smtClean="0"/>
              <a:t>…. </a:t>
            </a:r>
            <a:r>
              <a:rPr lang="en-US" i="1" dirty="0" smtClean="0"/>
              <a:t>The Convention on Wetlands of International Importance especially as Waterfowl Habitat, Ramsar, 1971.</a:t>
            </a:r>
          </a:p>
          <a:p>
            <a:r>
              <a:rPr lang="en-US" dirty="0" smtClean="0"/>
              <a:t>To confirm Ramsar’s “Ranking” status, note that the treaty predates the seminal global Stockholm Conference, 1972 and several leading MEAs on natural resources conservation, which no doubt drew inspiration from the Ramsar Convention, 1971.</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Defining Wetlands…Ramsar Art.1.1</a:t>
            </a:r>
            <a:endParaRPr lang="en-US" b="1" dirty="0"/>
          </a:p>
        </p:txBody>
      </p:sp>
      <p:sp>
        <p:nvSpPr>
          <p:cNvPr id="3" name="Content Placeholder 2"/>
          <p:cNvSpPr>
            <a:spLocks noGrp="1"/>
          </p:cNvSpPr>
          <p:nvPr>
            <p:ph idx="1"/>
          </p:nvPr>
        </p:nvSpPr>
        <p:spPr/>
        <p:txBody>
          <a:bodyPr/>
          <a:lstStyle/>
          <a:p>
            <a:r>
              <a:rPr lang="en-US" dirty="0" smtClean="0"/>
              <a:t>Ramsar Convention, 1971… Art. 1.1 defines wetlands as areas of… “…marsh, fen, peat land or water, whether natural or artificial, permanent or temporary, with water that is static or flowing, fresh, brackish or salt, including areas of marine water the depth of which at low tide does not exceed six metres”</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Ramsar Art.2.1</a:t>
            </a:r>
            <a:endParaRPr lang="en-US" b="1" dirty="0"/>
          </a:p>
        </p:txBody>
      </p:sp>
      <p:sp>
        <p:nvSpPr>
          <p:cNvPr id="3" name="Content Placeholder 2"/>
          <p:cNvSpPr>
            <a:spLocks noGrp="1"/>
          </p:cNvSpPr>
          <p:nvPr>
            <p:ph idx="1"/>
          </p:nvPr>
        </p:nvSpPr>
        <p:spPr/>
        <p:txBody>
          <a:bodyPr/>
          <a:lstStyle/>
          <a:p>
            <a:r>
              <a:rPr lang="en-US" dirty="0" smtClean="0"/>
              <a:t>The definition is extended further for purpose of ‘wetlands’ to be included in Ramsar List of internationally important wetlands, i.e. “…may incorporate riparian and coastal zones adjacent to the wetlands, and islands or bodies of marine water deeper than six metres at low tide lying within the wetlands.”</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Nigeria…wetlands defined</a:t>
            </a:r>
            <a:endParaRPr lang="en-US" b="1" dirty="0"/>
          </a:p>
        </p:txBody>
      </p:sp>
      <p:sp>
        <p:nvSpPr>
          <p:cNvPr id="3" name="Content Placeholder 2"/>
          <p:cNvSpPr>
            <a:spLocks noGrp="1"/>
          </p:cNvSpPr>
          <p:nvPr>
            <p:ph idx="1"/>
          </p:nvPr>
        </p:nvSpPr>
        <p:spPr/>
        <p:txBody>
          <a:bodyPr>
            <a:normAutofit/>
          </a:bodyPr>
          <a:lstStyle/>
          <a:p>
            <a:r>
              <a:rPr lang="en-US" b="1" dirty="0" smtClean="0"/>
              <a:t>Reg. 33 S.I. 26 of 2009 </a:t>
            </a:r>
            <a:r>
              <a:rPr lang="en-US" dirty="0" smtClean="0"/>
              <a:t>…“Wetlands” means areas permanently or seasonally flooded by water where plants and animals have become adapted; and include swamps, areas of marsh, banks of rivers, vegetation, areas of impeded drainage, or brackish salt”</a:t>
            </a:r>
          </a:p>
          <a:p>
            <a:r>
              <a:rPr lang="en-US" dirty="0" smtClean="0"/>
              <a:t>Cf. “Fadama”…Hausa name for irrigable land – usually low-lying plains underlay by shallow aquifers found along Nigeria’s major river systems</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Fadama Projects I, II, &amp; III</a:t>
            </a:r>
            <a:endParaRPr lang="en-US" b="1" dirty="0"/>
          </a:p>
        </p:txBody>
      </p:sp>
      <p:sp>
        <p:nvSpPr>
          <p:cNvPr id="3" name="Content Placeholder 2"/>
          <p:cNvSpPr>
            <a:spLocks noGrp="1"/>
          </p:cNvSpPr>
          <p:nvPr>
            <p:ph idx="1"/>
          </p:nvPr>
        </p:nvSpPr>
        <p:spPr/>
        <p:txBody>
          <a:bodyPr>
            <a:normAutofit/>
          </a:bodyPr>
          <a:lstStyle/>
          <a:p>
            <a:r>
              <a:rPr lang="en-US" dirty="0" smtClean="0"/>
              <a:t>World Bank funded projects</a:t>
            </a:r>
          </a:p>
          <a:p>
            <a:r>
              <a:rPr lang="en-US" dirty="0" smtClean="0"/>
              <a:t>Project sites…the land is fertile and water easily accessible</a:t>
            </a:r>
          </a:p>
          <a:p>
            <a:r>
              <a:rPr lang="en-US" dirty="0" smtClean="0"/>
              <a:t>Fadamas have also been the scene of conflict among farmers, fishermen, and pastoralists vying for land, water and grazing resources</a:t>
            </a:r>
          </a:p>
          <a:p>
            <a:r>
              <a:rPr lang="en-US" dirty="0" smtClean="0"/>
              <a:t>Fadama projects aim to unlock the potential in man and land in a sustainable and equitable manner thereby contributing to reduce rural poverty.</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23</a:t>
            </a:fld>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Protection of Wetlands</a:t>
            </a:r>
            <a:endParaRPr lang="en-US" b="1" dirty="0"/>
          </a:p>
        </p:txBody>
      </p:sp>
      <p:sp>
        <p:nvSpPr>
          <p:cNvPr id="3" name="Content Placeholder 2"/>
          <p:cNvSpPr>
            <a:spLocks noGrp="1"/>
          </p:cNvSpPr>
          <p:nvPr>
            <p:ph idx="1"/>
          </p:nvPr>
        </p:nvSpPr>
        <p:spPr/>
        <p:txBody>
          <a:bodyPr/>
          <a:lstStyle/>
          <a:p>
            <a:r>
              <a:rPr lang="en-US" dirty="0" smtClean="0"/>
              <a:t>Why do we need national laws/regulations and global treaties to protect wetlands?</a:t>
            </a:r>
          </a:p>
          <a:p>
            <a:r>
              <a:rPr lang="en-US" dirty="0" smtClean="0"/>
              <a:t>The preamble to Ramsar captures the rationale for wetlands protection</a:t>
            </a:r>
          </a:p>
          <a:p>
            <a:r>
              <a:rPr lang="en-US" dirty="0" smtClean="0"/>
              <a:t>Adequacy or otherwise of Nigeria’s wetlands regime</a:t>
            </a:r>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Hadejia Nguru Wetlands</a:t>
            </a:r>
            <a:endParaRPr lang="en-US" dirty="0"/>
          </a:p>
        </p:txBody>
      </p:sp>
      <p:sp>
        <p:nvSpPr>
          <p:cNvPr id="4" name="Text Placeholder 3"/>
          <p:cNvSpPr>
            <a:spLocks noGrp="1"/>
          </p:cNvSpPr>
          <p:nvPr>
            <p:ph type="body" sz="half" idx="2"/>
          </p:nvPr>
        </p:nvSpPr>
        <p:spPr/>
        <p:txBody>
          <a:bodyPr>
            <a:normAutofit/>
          </a:bodyPr>
          <a:lstStyle/>
          <a:p>
            <a:r>
              <a:rPr lang="en-US" dirty="0" smtClean="0"/>
              <a:t>Yobe River catchment area, showing location of the Hadejia Nguru Wetlands.</a:t>
            </a:r>
          </a:p>
          <a:p>
            <a:r>
              <a:rPr lang="en-US" dirty="0" smtClean="0"/>
              <a:t>-Wikipedia</a:t>
            </a:r>
            <a:endParaRPr lang="en-US" dirty="0"/>
          </a:p>
        </p:txBody>
      </p:sp>
      <p:sp>
        <p:nvSpPr>
          <p:cNvPr id="7" name="Footer Placeholder 6"/>
          <p:cNvSpPr>
            <a:spLocks noGrp="1"/>
          </p:cNvSpPr>
          <p:nvPr>
            <p:ph type="ftr" sz="quarter" idx="11"/>
          </p:nvPr>
        </p:nvSpPr>
        <p:spPr/>
        <p:txBody>
          <a:bodyPr/>
          <a:lstStyle/>
          <a:p>
            <a:r>
              <a:rPr lang="en-US" smtClean="0"/>
              <a:t>Okorodudu-Fubara: IUCNAEL Colloquium, South Africa 2011.</a:t>
            </a:r>
            <a:endParaRPr lang="en-US"/>
          </a:p>
        </p:txBody>
      </p:sp>
      <p:sp>
        <p:nvSpPr>
          <p:cNvPr id="5" name="Slide Number Placeholder 4"/>
          <p:cNvSpPr>
            <a:spLocks noGrp="1"/>
          </p:cNvSpPr>
          <p:nvPr>
            <p:ph type="sldNum" sz="quarter" idx="12"/>
          </p:nvPr>
        </p:nvSpPr>
        <p:spPr/>
        <p:txBody>
          <a:bodyPr/>
          <a:lstStyle/>
          <a:p>
            <a:fld id="{C063C5DB-81A2-4C35-9112-FFEAF792094A}" type="slidenum">
              <a:rPr lang="en-US" smtClean="0"/>
              <a:pPr/>
              <a:t>25</a:t>
            </a:fld>
            <a:endParaRPr lang="en-US"/>
          </a:p>
        </p:txBody>
      </p:sp>
      <p:pic>
        <p:nvPicPr>
          <p:cNvPr id="6" name="Picture Placeholder 5" descr="Yobe_river_catchment_area.png"/>
          <p:cNvPicPr>
            <a:picLocks noGrp="1" noChangeAspect="1"/>
          </p:cNvPicPr>
          <p:nvPr>
            <p:ph type="pic" idx="1"/>
          </p:nvPr>
        </p:nvPicPr>
        <p:blipFill>
          <a:blip r:embed="rId2" cstate="print"/>
          <a:srcRect l="11624" r="11624"/>
          <a:stretch>
            <a:fillRect/>
          </a:stretch>
        </p:blip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Nigeria’s Wetlands on Ramsar List</a:t>
            </a:r>
            <a:endParaRPr lang="en-US" b="1" dirty="0"/>
          </a:p>
        </p:txBody>
      </p:sp>
      <p:sp>
        <p:nvSpPr>
          <p:cNvPr id="3" name="Content Placeholder 2"/>
          <p:cNvSpPr>
            <a:spLocks noGrp="1"/>
          </p:cNvSpPr>
          <p:nvPr>
            <p:ph idx="1"/>
          </p:nvPr>
        </p:nvSpPr>
        <p:spPr/>
        <p:txBody>
          <a:bodyPr>
            <a:normAutofit fontScale="92500" lnSpcReduction="20000"/>
          </a:bodyPr>
          <a:lstStyle/>
          <a:p>
            <a:r>
              <a:rPr lang="en-US" dirty="0" smtClean="0"/>
              <a:t>Hadejia – Nguru Wetlands</a:t>
            </a:r>
          </a:p>
          <a:p>
            <a:r>
              <a:rPr lang="en-US" dirty="0" smtClean="0"/>
              <a:t>Lake Chad Wetlands</a:t>
            </a:r>
          </a:p>
          <a:p>
            <a:r>
              <a:rPr lang="en-US" dirty="0" smtClean="0"/>
              <a:t>Apoi Creek Forests</a:t>
            </a:r>
          </a:p>
          <a:p>
            <a:r>
              <a:rPr lang="en-US" dirty="0" smtClean="0"/>
              <a:t>Baturiya Wetland</a:t>
            </a:r>
          </a:p>
          <a:p>
            <a:r>
              <a:rPr lang="en-US" dirty="0" smtClean="0"/>
              <a:t>Dagona Sanctuary Lake</a:t>
            </a:r>
          </a:p>
          <a:p>
            <a:r>
              <a:rPr lang="en-US" dirty="0" smtClean="0"/>
              <a:t>Foge Islands</a:t>
            </a:r>
          </a:p>
          <a:p>
            <a:r>
              <a:rPr lang="en-US" dirty="0" smtClean="0"/>
              <a:t>Lower Kaduna-Middle Niger Floodplain</a:t>
            </a:r>
          </a:p>
          <a:p>
            <a:r>
              <a:rPr lang="en-US" dirty="0" smtClean="0"/>
              <a:t>Maladumba Lake</a:t>
            </a:r>
          </a:p>
          <a:p>
            <a:r>
              <a:rPr lang="en-US" dirty="0" smtClean="0"/>
              <a:t>Oguta Lake</a:t>
            </a:r>
          </a:p>
          <a:p>
            <a:r>
              <a:rPr lang="en-US" dirty="0" smtClean="0"/>
              <a:t>Pandam and Wase Lakes</a:t>
            </a:r>
          </a:p>
          <a:p>
            <a:r>
              <a:rPr lang="en-US" dirty="0" smtClean="0"/>
              <a:t>Upper Orashi Forests</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26</a:t>
            </a:fld>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Legal regime on wetlands-Nigeria</a:t>
            </a:r>
            <a:endParaRPr lang="en-US" b="1" dirty="0"/>
          </a:p>
        </p:txBody>
      </p:sp>
      <p:sp>
        <p:nvSpPr>
          <p:cNvPr id="3" name="Content Placeholder 2"/>
          <p:cNvSpPr>
            <a:spLocks noGrp="1"/>
          </p:cNvSpPr>
          <p:nvPr>
            <p:ph idx="1"/>
          </p:nvPr>
        </p:nvSpPr>
        <p:spPr/>
        <p:txBody>
          <a:bodyPr>
            <a:normAutofit/>
          </a:bodyPr>
          <a:lstStyle/>
          <a:p>
            <a:r>
              <a:rPr lang="en-US" dirty="0" smtClean="0"/>
              <a:t>Land Use Act</a:t>
            </a:r>
          </a:p>
          <a:p>
            <a:r>
              <a:rPr lang="en-US" dirty="0" smtClean="0"/>
              <a:t>Endangered Species Act</a:t>
            </a:r>
          </a:p>
          <a:p>
            <a:r>
              <a:rPr lang="en-US" dirty="0" smtClean="0"/>
              <a:t>Oil in Navigable Waters Act</a:t>
            </a:r>
          </a:p>
          <a:p>
            <a:r>
              <a:rPr lang="en-US" dirty="0" smtClean="0"/>
              <a:t>River Basin Development Authority Act</a:t>
            </a:r>
          </a:p>
          <a:p>
            <a:r>
              <a:rPr lang="en-US" dirty="0" smtClean="0"/>
              <a:t>Sea Fisheries Act</a:t>
            </a:r>
          </a:p>
          <a:p>
            <a:r>
              <a:rPr lang="en-US" dirty="0" smtClean="0"/>
              <a:t>Solid Minerals Act</a:t>
            </a:r>
          </a:p>
          <a:p>
            <a:r>
              <a:rPr lang="en-US" dirty="0" smtClean="0"/>
              <a:t>Petroleum Act</a:t>
            </a:r>
          </a:p>
          <a:p>
            <a:r>
              <a:rPr lang="en-US" dirty="0" smtClean="0"/>
              <a:t>Petroleum Regulations</a:t>
            </a:r>
          </a:p>
          <a:p>
            <a:r>
              <a:rPr lang="en-US" dirty="0" smtClean="0"/>
              <a:t>Environmental Impact Assessment Act</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Legal regime…(2)</a:t>
            </a:r>
            <a:endParaRPr lang="en-US" b="1" dirty="0"/>
          </a:p>
        </p:txBody>
      </p:sp>
      <p:sp>
        <p:nvSpPr>
          <p:cNvPr id="3" name="Content Placeholder 2"/>
          <p:cNvSpPr>
            <a:spLocks noGrp="1"/>
          </p:cNvSpPr>
          <p:nvPr>
            <p:ph idx="1"/>
          </p:nvPr>
        </p:nvSpPr>
        <p:spPr/>
        <p:txBody>
          <a:bodyPr>
            <a:normAutofit/>
          </a:bodyPr>
          <a:lstStyle/>
          <a:p>
            <a:r>
              <a:rPr lang="en-US" dirty="0" smtClean="0"/>
              <a:t>National Environmental Standards and Regulations Enforcement Agency (Establishment) Act, 2007</a:t>
            </a:r>
          </a:p>
          <a:p>
            <a:r>
              <a:rPr lang="en-US" dirty="0" smtClean="0"/>
              <a:t>National Environmental (Wetlands, River Banks and Lake Shores Protection) Regulations, 2009</a:t>
            </a:r>
          </a:p>
          <a:p>
            <a:r>
              <a:rPr lang="en-US" dirty="0" smtClean="0"/>
              <a:t>National Environmental (Protection of Watershed, Mountainous, Hilly and Catchment Areas) Regulations, 2009 … S.I. 26</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28</a:t>
            </a:fld>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Legal regime…relevant MEAs(3)</a:t>
            </a:r>
            <a:endParaRPr lang="en-US" b="1" dirty="0"/>
          </a:p>
        </p:txBody>
      </p:sp>
      <p:sp>
        <p:nvSpPr>
          <p:cNvPr id="3" name="Content Placeholder 2"/>
          <p:cNvSpPr>
            <a:spLocks noGrp="1"/>
          </p:cNvSpPr>
          <p:nvPr>
            <p:ph idx="1"/>
          </p:nvPr>
        </p:nvSpPr>
        <p:spPr/>
        <p:txBody>
          <a:bodyPr>
            <a:normAutofit/>
          </a:bodyPr>
          <a:lstStyle/>
          <a:p>
            <a:r>
              <a:rPr lang="en-US" dirty="0" smtClean="0"/>
              <a:t>Act Regarding Navigation and Economic Cooperation between the  States of the Niger Basin, 1963</a:t>
            </a:r>
          </a:p>
          <a:p>
            <a:r>
              <a:rPr lang="en-US" dirty="0" smtClean="0"/>
              <a:t>Convention on the Development of the Lake Chad Basin, 1964</a:t>
            </a:r>
          </a:p>
          <a:p>
            <a:r>
              <a:rPr lang="en-US" dirty="0" smtClean="0"/>
              <a:t>African Convention on the Conservation of Nature and Natural Resources, 1968</a:t>
            </a:r>
          </a:p>
          <a:p>
            <a:r>
              <a:rPr lang="en-US" dirty="0" smtClean="0"/>
              <a:t>Convention on the Protection of the World Cultural and Natural Heritage, 1972</a:t>
            </a:r>
          </a:p>
          <a:p>
            <a:r>
              <a:rPr lang="en-US" dirty="0" smtClean="0"/>
              <a:t>Convention on the Prevention of Marine Pollution by the Dumping of Wastes, 1972</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Legal regime…relevant MEAs(4)</a:t>
            </a:r>
            <a:endParaRPr lang="en-US" b="1" dirty="0"/>
          </a:p>
        </p:txBody>
      </p:sp>
      <p:sp>
        <p:nvSpPr>
          <p:cNvPr id="3" name="Content Placeholder 2"/>
          <p:cNvSpPr>
            <a:spLocks noGrp="1"/>
          </p:cNvSpPr>
          <p:nvPr>
            <p:ph idx="1"/>
          </p:nvPr>
        </p:nvSpPr>
        <p:spPr/>
        <p:txBody>
          <a:bodyPr>
            <a:normAutofit fontScale="92500" lnSpcReduction="10000"/>
          </a:bodyPr>
          <a:lstStyle/>
          <a:p>
            <a:r>
              <a:rPr lang="en-US" dirty="0" smtClean="0"/>
              <a:t>Ramsar Convention, 1971</a:t>
            </a:r>
          </a:p>
          <a:p>
            <a:r>
              <a:rPr lang="en-US" smtClean="0"/>
              <a:t>AEWA Agreement</a:t>
            </a:r>
            <a:endParaRPr lang="en-US" dirty="0" smtClean="0"/>
          </a:p>
          <a:p>
            <a:r>
              <a:rPr lang="en-US" dirty="0" smtClean="0"/>
              <a:t>Convention on International Trade in Endangered Species, 1973</a:t>
            </a:r>
          </a:p>
          <a:p>
            <a:r>
              <a:rPr lang="en-US" dirty="0" smtClean="0"/>
              <a:t>Convention on the Conservation of Migratory Species of Wild Animals, 1979</a:t>
            </a:r>
          </a:p>
          <a:p>
            <a:r>
              <a:rPr lang="en-US" dirty="0" smtClean="0"/>
              <a:t>Convention for Cooperation in the Protection and Development of the Marine and Coastal Environment of the West and Central African Region, 1981</a:t>
            </a:r>
          </a:p>
          <a:p>
            <a:r>
              <a:rPr lang="en-US" dirty="0" smtClean="0"/>
              <a:t>Convention on the Law of the Sea, 1982</a:t>
            </a:r>
          </a:p>
          <a:p>
            <a:r>
              <a:rPr lang="en-US" dirty="0" smtClean="0"/>
              <a:t>Convention on Biological Diversity, 1992 </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30</a:t>
            </a:fld>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Wetlands legal protection pre-2009</a:t>
            </a:r>
            <a:endParaRPr lang="en-US" b="1" dirty="0"/>
          </a:p>
        </p:txBody>
      </p:sp>
      <p:sp>
        <p:nvSpPr>
          <p:cNvPr id="3" name="Content Placeholder 2"/>
          <p:cNvSpPr>
            <a:spLocks noGrp="1"/>
          </p:cNvSpPr>
          <p:nvPr>
            <p:ph idx="1"/>
          </p:nvPr>
        </p:nvSpPr>
        <p:spPr/>
        <p:txBody>
          <a:bodyPr>
            <a:normAutofit/>
          </a:bodyPr>
          <a:lstStyle/>
          <a:p>
            <a:r>
              <a:rPr lang="en-US" dirty="0" smtClean="0"/>
              <a:t>Nigeria party to Ramsar treaty </a:t>
            </a:r>
          </a:p>
          <a:p>
            <a:r>
              <a:rPr lang="en-US" dirty="0" smtClean="0"/>
              <a:t>Currently 11 (eleven) Listed sites nationwide</a:t>
            </a:r>
          </a:p>
          <a:p>
            <a:r>
              <a:rPr lang="en-US" dirty="0" smtClean="0"/>
              <a:t>FMEnv/NESRA  maintains list of sites</a:t>
            </a:r>
          </a:p>
          <a:p>
            <a:r>
              <a:rPr lang="en-US" dirty="0" smtClean="0"/>
              <a:t>NESRA agency with jurisdiction over all sites</a:t>
            </a:r>
          </a:p>
          <a:p>
            <a:r>
              <a:rPr lang="en-US" dirty="0" smtClean="0"/>
              <a:t>National Wetlands Committee</a:t>
            </a:r>
          </a:p>
          <a:p>
            <a:r>
              <a:rPr lang="en-US" dirty="0" smtClean="0"/>
              <a:t>Federal with participation of States and Local governments protect Nigeria’s wetlands</a:t>
            </a:r>
          </a:p>
          <a:p>
            <a:r>
              <a:rPr lang="en-US" dirty="0" smtClean="0"/>
              <a:t>Skeletal statutory provisions on wetlands protection prior to 2009.</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31</a:t>
            </a:fld>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Pre-2009</a:t>
            </a:r>
            <a:endParaRPr lang="en-US" b="1" dirty="0"/>
          </a:p>
        </p:txBody>
      </p:sp>
      <p:sp>
        <p:nvSpPr>
          <p:cNvPr id="3" name="Content Placeholder 2"/>
          <p:cNvSpPr>
            <a:spLocks noGrp="1"/>
          </p:cNvSpPr>
          <p:nvPr>
            <p:ph idx="1"/>
          </p:nvPr>
        </p:nvSpPr>
        <p:spPr/>
        <p:txBody>
          <a:bodyPr>
            <a:normAutofit lnSpcReduction="10000"/>
          </a:bodyPr>
          <a:lstStyle/>
          <a:p>
            <a:r>
              <a:rPr lang="en-US" dirty="0" smtClean="0"/>
              <a:t>Options of federal and state governments protective measures</a:t>
            </a:r>
          </a:p>
          <a:p>
            <a:r>
              <a:rPr lang="en-US" dirty="0" smtClean="0"/>
              <a:t>Institutional and organizational arrangements</a:t>
            </a:r>
          </a:p>
          <a:p>
            <a:r>
              <a:rPr lang="en-US" dirty="0" smtClean="0"/>
              <a:t>Skeletal legislations and government policies</a:t>
            </a:r>
          </a:p>
          <a:p>
            <a:r>
              <a:rPr lang="en-US" dirty="0" smtClean="0"/>
              <a:t>Land designation as National Parks or Forest Reserves</a:t>
            </a:r>
          </a:p>
          <a:p>
            <a:r>
              <a:rPr lang="en-US" dirty="0" smtClean="0"/>
              <a:t>Private conservation easements</a:t>
            </a:r>
          </a:p>
          <a:p>
            <a:r>
              <a:rPr lang="en-US" dirty="0" smtClean="0"/>
              <a:t>Interventions by non-government organizations …NCF, etc.</a:t>
            </a:r>
          </a:p>
          <a:p>
            <a:r>
              <a:rPr lang="en-US" dirty="0" smtClean="0"/>
              <a:t>Reflection of Ramsar obligations into national law and policy</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32</a:t>
            </a:fld>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S.I. 26 of 2009</a:t>
            </a:r>
            <a:endParaRPr lang="en-US" b="1" dirty="0"/>
          </a:p>
        </p:txBody>
      </p:sp>
      <p:sp>
        <p:nvSpPr>
          <p:cNvPr id="3" name="Content Placeholder 2"/>
          <p:cNvSpPr>
            <a:spLocks noGrp="1"/>
          </p:cNvSpPr>
          <p:nvPr>
            <p:ph idx="1"/>
          </p:nvPr>
        </p:nvSpPr>
        <p:spPr/>
        <p:txBody>
          <a:bodyPr>
            <a:normAutofit/>
          </a:bodyPr>
          <a:lstStyle/>
          <a:p>
            <a:r>
              <a:rPr lang="en-US" dirty="0" smtClean="0"/>
              <a:t>S. 34 National Environmental Standards and Regulations Enforcement Agency (Establishment) Act, 2007 mandates the Minister of Environment to make Regulations pursuant to the federal statute.</a:t>
            </a:r>
          </a:p>
          <a:p>
            <a:r>
              <a:rPr lang="en-US" dirty="0" smtClean="0"/>
              <a:t>30</a:t>
            </a:r>
            <a:r>
              <a:rPr lang="en-US" baseline="30000" dirty="0" smtClean="0"/>
              <a:t>th</a:t>
            </a:r>
            <a:r>
              <a:rPr lang="en-US" dirty="0" smtClean="0"/>
              <a:t> September, 2009 Minister signed into law for the first time in the nation’s history a regulation targeted at and directly related to wetlands protection in Nigeria, the National Environmental (Wetlands, Riverbanks and Lake Shores Protection) Regulations, 2009 …S.I. 26, 2009.</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33</a:t>
            </a:fld>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S.I. 26 2009: Objectives</a:t>
            </a:r>
            <a:endParaRPr lang="en-US" b="1" dirty="0"/>
          </a:p>
        </p:txBody>
      </p:sp>
      <p:graphicFrame>
        <p:nvGraphicFramePr>
          <p:cNvPr id="5" name="Content Placeholder 4"/>
          <p:cNvGraphicFramePr>
            <a:graphicFrameLocks noGrp="1"/>
          </p:cNvGraphicFramePr>
          <p:nvPr>
            <p:ph idx="1"/>
          </p:nvPr>
        </p:nvGraphicFramePr>
        <p:xfrm>
          <a:off x="457200" y="1935163"/>
          <a:ext cx="8229600"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Footer Placeholder 5"/>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34</a:t>
            </a:fld>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81000"/>
            <a:ext cx="8229600" cy="1143000"/>
          </a:xfrm>
        </p:spPr>
        <p:txBody>
          <a:bodyPr>
            <a:normAutofit fontScale="90000"/>
          </a:bodyPr>
          <a:lstStyle/>
          <a:p>
            <a:r>
              <a:rPr lang="en-US" b="1" dirty="0" smtClean="0"/>
              <a:t>Regulating Wetlands… S.I. 26 2009</a:t>
            </a:r>
            <a:endParaRPr lang="en-US" b="1" dirty="0"/>
          </a:p>
        </p:txBody>
      </p:sp>
      <p:graphicFrame>
        <p:nvGraphicFramePr>
          <p:cNvPr id="5" name="Content Placeholder 4"/>
          <p:cNvGraphicFramePr>
            <a:graphicFrameLocks noGrp="1"/>
          </p:cNvGraphicFramePr>
          <p:nvPr>
            <p:ph idx="1"/>
          </p:nvPr>
        </p:nvGraphicFramePr>
        <p:xfrm>
          <a:off x="457200" y="1935163"/>
          <a:ext cx="8229600"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Footer Placeholder 5"/>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35</a:t>
            </a:fld>
            <a:endParaRPr 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8229600" cy="1143000"/>
          </a:xfrm>
        </p:spPr>
        <p:txBody>
          <a:bodyPr>
            <a:normAutofit fontScale="90000"/>
          </a:bodyPr>
          <a:lstStyle/>
          <a:p>
            <a:r>
              <a:rPr lang="en-US" b="1" dirty="0" smtClean="0"/>
              <a:t>S.I. 26 2009… Management of Wetlands</a:t>
            </a:r>
            <a:endParaRPr lang="en-US" b="1" dirty="0"/>
          </a:p>
        </p:txBody>
      </p:sp>
      <p:graphicFrame>
        <p:nvGraphicFramePr>
          <p:cNvPr id="5" name="Content Placeholder 4"/>
          <p:cNvGraphicFramePr>
            <a:graphicFrameLocks noGrp="1"/>
          </p:cNvGraphicFramePr>
          <p:nvPr>
            <p:ph idx="1"/>
          </p:nvPr>
        </p:nvGraphicFramePr>
        <p:xfrm>
          <a:off x="457200" y="1935163"/>
          <a:ext cx="8229600"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Footer Placeholder 5"/>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36</a:t>
            </a:fld>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S.I. 26 of 2009… Protection of Wetlands</a:t>
            </a:r>
            <a:endParaRPr lang="en-US" b="1" dirty="0"/>
          </a:p>
        </p:txBody>
      </p:sp>
      <p:sp>
        <p:nvSpPr>
          <p:cNvPr id="3" name="Content Placeholder 2"/>
          <p:cNvSpPr>
            <a:spLocks noGrp="1"/>
          </p:cNvSpPr>
          <p:nvPr>
            <p:ph idx="1"/>
          </p:nvPr>
        </p:nvSpPr>
        <p:spPr/>
        <p:txBody>
          <a:bodyPr>
            <a:normAutofit/>
          </a:bodyPr>
          <a:lstStyle/>
          <a:p>
            <a:r>
              <a:rPr lang="en-US" dirty="0" smtClean="0"/>
              <a:t>Reg. 8 (1)… Control of the </a:t>
            </a:r>
            <a:r>
              <a:rPr lang="en-US" b="1" dirty="0" smtClean="0"/>
              <a:t>use of Wetlands</a:t>
            </a:r>
          </a:p>
          <a:p>
            <a:r>
              <a:rPr lang="en-US" dirty="0" smtClean="0"/>
              <a:t>“A person desiring to carry out any of the </a:t>
            </a:r>
            <a:r>
              <a:rPr lang="en-US" b="1" dirty="0" smtClean="0"/>
              <a:t>regulated activities </a:t>
            </a:r>
            <a:r>
              <a:rPr lang="en-US" dirty="0" smtClean="0"/>
              <a:t>listed in the Second Schedule or extract any wetland produce in a wetland shall </a:t>
            </a:r>
            <a:r>
              <a:rPr lang="en-US" b="1" dirty="0" smtClean="0"/>
              <a:t>make an application </a:t>
            </a:r>
            <a:r>
              <a:rPr lang="en-US" dirty="0" smtClean="0"/>
              <a:t>as set out in Form A of the Third Schedule to these Regulations”</a:t>
            </a:r>
          </a:p>
          <a:p>
            <a:r>
              <a:rPr lang="en-US" dirty="0" smtClean="0"/>
              <a:t>NOTE… exclusion of </a:t>
            </a:r>
            <a:r>
              <a:rPr lang="en-US" b="1" dirty="0" smtClean="0"/>
              <a:t>“traditional uses of wetland resources</a:t>
            </a:r>
            <a:r>
              <a:rPr lang="en-US" dirty="0" smtClean="0"/>
              <a:t>” Reg. 8(2)(a)-(e)</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37</a:t>
            </a:fld>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S.I.26 of 2009…. Protection of Wetlands (2)</a:t>
            </a:r>
            <a:endParaRPr lang="en-US" b="1" dirty="0"/>
          </a:p>
        </p:txBody>
      </p:sp>
      <p:sp>
        <p:nvSpPr>
          <p:cNvPr id="3" name="Content Placeholder 2"/>
          <p:cNvSpPr>
            <a:spLocks noGrp="1"/>
          </p:cNvSpPr>
          <p:nvPr>
            <p:ph idx="1"/>
          </p:nvPr>
        </p:nvSpPr>
        <p:spPr/>
        <p:txBody>
          <a:bodyPr>
            <a:normAutofit/>
          </a:bodyPr>
          <a:lstStyle/>
          <a:p>
            <a:r>
              <a:rPr lang="en-US" dirty="0" smtClean="0"/>
              <a:t>Reg. 9 (1) &amp; (2)… Wetlands resource use permit</a:t>
            </a:r>
          </a:p>
          <a:p>
            <a:r>
              <a:rPr lang="en-US" dirty="0" smtClean="0"/>
              <a:t>“Subject to the provisions of these Regulations, a person </a:t>
            </a:r>
            <a:r>
              <a:rPr lang="en-US" b="1" dirty="0" smtClean="0"/>
              <a:t>shall not carry out an activity in a wetland without a permit </a:t>
            </a:r>
            <a:r>
              <a:rPr lang="en-US" dirty="0" smtClean="0"/>
              <a:t>issued by the Agency.</a:t>
            </a:r>
          </a:p>
          <a:p>
            <a:r>
              <a:rPr lang="en-US" dirty="0" smtClean="0"/>
              <a:t>Any person intending to carry out an activity listed in the Second Schedule to these Regulations shall apply to the Agency for a permit in Form A of the Third Schedule to these Regulations.”</a:t>
            </a:r>
          </a:p>
          <a:p>
            <a:r>
              <a:rPr lang="en-US" dirty="0" smtClean="0"/>
              <a:t>NOTE… subject to </a:t>
            </a:r>
            <a:r>
              <a:rPr lang="en-US" b="1" dirty="0" smtClean="0"/>
              <a:t>payment of fees </a:t>
            </a:r>
            <a:r>
              <a:rPr lang="en-US" dirty="0" smtClean="0"/>
              <a:t>prescribed by NESREA</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38</a:t>
            </a:fld>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Regulated Activities in a Wetland …Regs. 8 &amp; 9</a:t>
            </a:r>
            <a:endParaRPr lang="en-US" b="1" dirty="0"/>
          </a:p>
        </p:txBody>
      </p:sp>
      <p:sp>
        <p:nvSpPr>
          <p:cNvPr id="3" name="Content Placeholder 2"/>
          <p:cNvSpPr>
            <a:spLocks noGrp="1"/>
          </p:cNvSpPr>
          <p:nvPr>
            <p:ph idx="1"/>
          </p:nvPr>
        </p:nvSpPr>
        <p:spPr/>
        <p:txBody>
          <a:bodyPr>
            <a:normAutofit fontScale="77500" lnSpcReduction="20000"/>
          </a:bodyPr>
          <a:lstStyle/>
          <a:p>
            <a:r>
              <a:rPr lang="en-US" dirty="0" smtClean="0"/>
              <a:t>Brick making</a:t>
            </a:r>
          </a:p>
          <a:p>
            <a:r>
              <a:rPr lang="en-US" dirty="0" smtClean="0"/>
              <a:t>Recreation activities, i.e. sport fishing, maintenance of green spaces</a:t>
            </a:r>
          </a:p>
          <a:p>
            <a:r>
              <a:rPr lang="en-US" dirty="0" smtClean="0"/>
              <a:t>Cultivation</a:t>
            </a:r>
          </a:p>
          <a:p>
            <a:r>
              <a:rPr lang="en-US" dirty="0" smtClean="0"/>
              <a:t>Drainage</a:t>
            </a:r>
          </a:p>
          <a:p>
            <a:r>
              <a:rPr lang="en-US" b="1" dirty="0" smtClean="0"/>
              <a:t>Commercial exploitation of wetlands</a:t>
            </a:r>
          </a:p>
          <a:p>
            <a:r>
              <a:rPr lang="en-US" dirty="0" smtClean="0"/>
              <a:t>Sewerage filtration</a:t>
            </a:r>
          </a:p>
          <a:p>
            <a:r>
              <a:rPr lang="en-US" dirty="0" smtClean="0"/>
              <a:t>Fishing, using fish gear and weirs, fish farming and other aquaculture</a:t>
            </a:r>
          </a:p>
          <a:p>
            <a:r>
              <a:rPr lang="en-US" dirty="0" smtClean="0"/>
              <a:t>Construction of transport/communication facilities , i.e. roads, railways, telephone lines</a:t>
            </a:r>
          </a:p>
          <a:p>
            <a:r>
              <a:rPr lang="en-US" dirty="0" smtClean="0"/>
              <a:t>Burning</a:t>
            </a:r>
          </a:p>
          <a:p>
            <a:r>
              <a:rPr lang="en-US" b="1" dirty="0" smtClean="0"/>
              <a:t>Any unsustainable activity of commercial or trade nature</a:t>
            </a:r>
          </a:p>
          <a:p>
            <a:r>
              <a:rPr lang="en-US" b="1" dirty="0" smtClean="0"/>
              <a:t>QUERRY…What is an “unsustainable activity of commercial or trade nature?”</a:t>
            </a:r>
            <a:endParaRPr lang="en-US" b="1"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39</a:t>
            </a:fld>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Exemptions… Traditional uses of Wetlands resources</a:t>
            </a:r>
            <a:endParaRPr lang="en-US" b="1" dirty="0"/>
          </a:p>
        </p:txBody>
      </p:sp>
      <p:sp>
        <p:nvSpPr>
          <p:cNvPr id="3" name="Content Placeholder 2"/>
          <p:cNvSpPr>
            <a:spLocks noGrp="1"/>
          </p:cNvSpPr>
          <p:nvPr>
            <p:ph idx="1"/>
          </p:nvPr>
        </p:nvSpPr>
        <p:spPr/>
        <p:txBody>
          <a:bodyPr>
            <a:normAutofit fontScale="85000" lnSpcReduction="20000"/>
          </a:bodyPr>
          <a:lstStyle/>
          <a:p>
            <a:r>
              <a:rPr lang="en-US" b="1" dirty="0" smtClean="0"/>
              <a:t>Reg. 8 (2) (a) – (e)</a:t>
            </a:r>
          </a:p>
          <a:p>
            <a:r>
              <a:rPr lang="en-US" dirty="0" smtClean="0"/>
              <a:t>Subject to sustainable utilization the following “traditional uses of wetland resources” are </a:t>
            </a:r>
            <a:r>
              <a:rPr lang="en-US" b="1" dirty="0" smtClean="0"/>
              <a:t>exempted from application of S.I. 26 of 2009:</a:t>
            </a:r>
          </a:p>
          <a:p>
            <a:r>
              <a:rPr lang="en-US" dirty="0" smtClean="0"/>
              <a:t>Medicinal, edible plants, and other non-wood forest produce</a:t>
            </a:r>
          </a:p>
          <a:p>
            <a:r>
              <a:rPr lang="en-US" dirty="0" smtClean="0"/>
              <a:t>Cultivation of an area lower than 25% of the area of the wetland</a:t>
            </a:r>
          </a:p>
          <a:p>
            <a:r>
              <a:rPr lang="en-US" dirty="0" smtClean="0"/>
              <a:t>Fishing, using traps and baskets</a:t>
            </a:r>
          </a:p>
          <a:p>
            <a:r>
              <a:rPr lang="en-US" dirty="0" smtClean="0"/>
              <a:t>Collection of invertebrates, e.g. periwinkles, oysters, snails, crabs, etc. and</a:t>
            </a:r>
          </a:p>
          <a:p>
            <a:r>
              <a:rPr lang="en-US" dirty="0" smtClean="0"/>
              <a:t>Collection of water for domestic use</a:t>
            </a:r>
          </a:p>
          <a:p>
            <a:r>
              <a:rPr lang="en-US" b="1" dirty="0" smtClean="0"/>
              <a:t>NOTE… some of these exemptions may fall/degenerate to the level of an “unsustainable activity of commercial or trade nature.”</a:t>
            </a:r>
            <a:endParaRPr lang="en-US" b="1"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40</a:t>
            </a:fld>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S.I. 26 of 2009…. Protection of Wetlands/Offences</a:t>
            </a:r>
            <a:endParaRPr lang="en-US" b="1" dirty="0"/>
          </a:p>
        </p:txBody>
      </p:sp>
      <p:sp>
        <p:nvSpPr>
          <p:cNvPr id="3" name="Content Placeholder 2"/>
          <p:cNvSpPr>
            <a:spLocks noGrp="1"/>
          </p:cNvSpPr>
          <p:nvPr>
            <p:ph idx="1"/>
          </p:nvPr>
        </p:nvSpPr>
        <p:spPr/>
        <p:txBody>
          <a:bodyPr>
            <a:normAutofit/>
          </a:bodyPr>
          <a:lstStyle/>
          <a:p>
            <a:r>
              <a:rPr lang="en-US" dirty="0" smtClean="0"/>
              <a:t>Reg. 14 (1) &amp; (2)</a:t>
            </a:r>
          </a:p>
          <a:p>
            <a:r>
              <a:rPr lang="en-US" dirty="0" smtClean="0"/>
              <a:t>“Every land owner, occupier or user of property contiguous to a wetland shall have a duty to prevent the degradation or destruction of the wetland and shall maintain the values of the wetland.</a:t>
            </a:r>
          </a:p>
          <a:p>
            <a:r>
              <a:rPr lang="en-US" dirty="0" smtClean="0"/>
              <a:t>Any </a:t>
            </a:r>
            <a:r>
              <a:rPr lang="en-US" b="1" dirty="0" smtClean="0"/>
              <a:t>person who fails, neglects or refuses to protect a wetland </a:t>
            </a:r>
            <a:r>
              <a:rPr lang="en-US" dirty="0" smtClean="0"/>
              <a:t>under sub-regulation (1) of this regulation </a:t>
            </a:r>
            <a:r>
              <a:rPr lang="en-US" b="1" dirty="0" smtClean="0"/>
              <a:t>commits an offence.”</a:t>
            </a:r>
            <a:endParaRPr lang="en-US" b="1"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41</a:t>
            </a:fld>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Reg. 30… Offences(2)</a:t>
            </a:r>
            <a:endParaRPr lang="en-US" b="1" dirty="0"/>
          </a:p>
        </p:txBody>
      </p:sp>
      <p:sp>
        <p:nvSpPr>
          <p:cNvPr id="3" name="Content Placeholder 2"/>
          <p:cNvSpPr>
            <a:spLocks noGrp="1"/>
          </p:cNvSpPr>
          <p:nvPr>
            <p:ph idx="1"/>
          </p:nvPr>
        </p:nvSpPr>
        <p:spPr>
          <a:xfrm>
            <a:off x="609600" y="1600200"/>
            <a:ext cx="8229600" cy="4525963"/>
          </a:xfrm>
        </p:spPr>
        <p:txBody>
          <a:bodyPr>
            <a:normAutofit fontScale="92500" lnSpcReduction="20000"/>
          </a:bodyPr>
          <a:lstStyle/>
          <a:p>
            <a:r>
              <a:rPr lang="en-US" b="1" dirty="0" smtClean="0"/>
              <a:t>“A person commits an offence if he –</a:t>
            </a:r>
          </a:p>
          <a:p>
            <a:r>
              <a:rPr lang="en-US" dirty="0" smtClean="0"/>
              <a:t>Reclaims or drains a wetland</a:t>
            </a:r>
          </a:p>
          <a:p>
            <a:r>
              <a:rPr lang="en-US" dirty="0" smtClean="0"/>
              <a:t>Erects, constructs, places, alters, extends, removes or demolishes any structure that is fixed in, under or over a wetland</a:t>
            </a:r>
          </a:p>
          <a:p>
            <a:r>
              <a:rPr lang="en-US" dirty="0" smtClean="0"/>
              <a:t>Disturbs a wetland by drilling or tunneling in a manner that has or is likely to have an adverse effect on wetland</a:t>
            </a:r>
          </a:p>
          <a:p>
            <a:r>
              <a:rPr lang="en-US" dirty="0" smtClean="0"/>
              <a:t>Deposits in, on, or under any wetland a substance in a manner that has or is likely to have an adverse effect on a wetland</a:t>
            </a:r>
          </a:p>
          <a:p>
            <a:r>
              <a:rPr lang="en-US" dirty="0" smtClean="0"/>
              <a:t>Destroys, damages or disturbs any wetland in a manner that has or is likely to have an adverse effect on any plant or animal or its habitat</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42</a:t>
            </a:fld>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Reg. 30… Offences(2)</a:t>
            </a:r>
            <a:endParaRPr lang="en-US" b="1" dirty="0"/>
          </a:p>
        </p:txBody>
      </p:sp>
      <p:sp>
        <p:nvSpPr>
          <p:cNvPr id="3" name="Content Placeholder 2"/>
          <p:cNvSpPr>
            <a:spLocks noGrp="1"/>
          </p:cNvSpPr>
          <p:nvPr>
            <p:ph idx="1"/>
          </p:nvPr>
        </p:nvSpPr>
        <p:spPr/>
        <p:txBody>
          <a:bodyPr>
            <a:normAutofit fontScale="92500" lnSpcReduction="10000"/>
          </a:bodyPr>
          <a:lstStyle/>
          <a:p>
            <a:r>
              <a:rPr lang="en-US" dirty="0" smtClean="0"/>
              <a:t>Introduces any exotic plant or animal in a wetland</a:t>
            </a:r>
          </a:p>
          <a:p>
            <a:r>
              <a:rPr lang="en-US" dirty="0" smtClean="0"/>
              <a:t>Removes soil from or burns any wetland resource in a wetland</a:t>
            </a:r>
          </a:p>
          <a:p>
            <a:r>
              <a:rPr lang="en-US" dirty="0" smtClean="0"/>
              <a:t>Carries out any unauthorized activity in a protected wetland</a:t>
            </a:r>
          </a:p>
          <a:p>
            <a:r>
              <a:rPr lang="en-US" dirty="0" smtClean="0"/>
              <a:t>Carries out activities provided for in regulation 20 without a permit (i.e. to use a river bank or lake shore)</a:t>
            </a:r>
          </a:p>
          <a:p>
            <a:r>
              <a:rPr lang="en-US" dirty="0" smtClean="0"/>
              <a:t>Fails, neglects or refuses to protect a lake shore or a river bank from environmental degradation in accordance with these Regulations</a:t>
            </a:r>
          </a:p>
          <a:p>
            <a:r>
              <a:rPr lang="en-US" dirty="0" smtClean="0"/>
              <a:t>Contravenes any of the provisions of these Regulations.”</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43</a:t>
            </a:fld>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 Comparative Analysis</a:t>
            </a:r>
            <a:endParaRPr lang="en-US" b="1" dirty="0"/>
          </a:p>
        </p:txBody>
      </p:sp>
      <p:sp>
        <p:nvSpPr>
          <p:cNvPr id="3" name="Text Placeholder 2"/>
          <p:cNvSpPr>
            <a:spLocks noGrp="1"/>
          </p:cNvSpPr>
          <p:nvPr>
            <p:ph type="body" idx="1"/>
          </p:nvPr>
        </p:nvSpPr>
        <p:spPr/>
        <p:txBody>
          <a:bodyPr>
            <a:normAutofit/>
          </a:bodyPr>
          <a:lstStyle/>
          <a:p>
            <a:r>
              <a:rPr lang="en-US" dirty="0" smtClean="0"/>
              <a:t>US Wetlands Protection</a:t>
            </a:r>
            <a:endParaRPr lang="en-US" dirty="0"/>
          </a:p>
        </p:txBody>
      </p:sp>
      <p:sp>
        <p:nvSpPr>
          <p:cNvPr id="5" name="Text Placeholder 4"/>
          <p:cNvSpPr>
            <a:spLocks noGrp="1"/>
          </p:cNvSpPr>
          <p:nvPr>
            <p:ph type="body" sz="half" idx="3"/>
          </p:nvPr>
        </p:nvSpPr>
        <p:spPr/>
        <p:txBody>
          <a:bodyPr>
            <a:normAutofit fontScale="92500"/>
          </a:bodyPr>
          <a:lstStyle/>
          <a:p>
            <a:r>
              <a:rPr lang="en-US" dirty="0" smtClean="0"/>
              <a:t>Nigeria Wetlands Protection</a:t>
            </a:r>
            <a:endParaRPr lang="en-US" dirty="0"/>
          </a:p>
        </p:txBody>
      </p:sp>
      <p:sp>
        <p:nvSpPr>
          <p:cNvPr id="4" name="Content Placeholder 3"/>
          <p:cNvSpPr>
            <a:spLocks noGrp="1"/>
          </p:cNvSpPr>
          <p:nvPr>
            <p:ph sz="quarter" idx="2"/>
          </p:nvPr>
        </p:nvSpPr>
        <p:spPr/>
        <p:txBody>
          <a:bodyPr>
            <a:normAutofit fontScale="85000" lnSpcReduction="20000"/>
          </a:bodyPr>
          <a:lstStyle/>
          <a:p>
            <a:r>
              <a:rPr lang="en-US" dirty="0" smtClean="0"/>
              <a:t>Fed. </a:t>
            </a:r>
            <a:r>
              <a:rPr lang="en-US" dirty="0" err="1" smtClean="0"/>
              <a:t>Govt</a:t>
            </a:r>
            <a:r>
              <a:rPr lang="en-US" dirty="0" smtClean="0"/>
              <a:t> (US EPA/US Army Corps of Engineers) protect wetlands through regs ( s. 404 Clean Water Act) program</a:t>
            </a:r>
          </a:p>
          <a:p>
            <a:r>
              <a:rPr lang="en-US" dirty="0" smtClean="0"/>
              <a:t>Restoration of degraded wetlands</a:t>
            </a:r>
          </a:p>
          <a:p>
            <a:r>
              <a:rPr lang="en-US" dirty="0" smtClean="0"/>
              <a:t>Economic incentives and disincentives e.g. tax deductions for selling or donating  wetlands to qualified organization; ‘</a:t>
            </a:r>
            <a:r>
              <a:rPr lang="en-US" dirty="0" err="1" smtClean="0"/>
              <a:t>Swampburster</a:t>
            </a:r>
            <a:r>
              <a:rPr lang="en-US" dirty="0" smtClean="0"/>
              <a:t>’ provisions of Food Security Act; Cooperative programs</a:t>
            </a:r>
          </a:p>
          <a:p>
            <a:r>
              <a:rPr lang="en-US" dirty="0" smtClean="0"/>
              <a:t>Acquisition , </a:t>
            </a:r>
            <a:r>
              <a:rPr lang="en-US" dirty="0" err="1" smtClean="0"/>
              <a:t>e.g</a:t>
            </a:r>
            <a:r>
              <a:rPr lang="en-US" dirty="0" smtClean="0"/>
              <a:t> establishment of national wildlife refuges</a:t>
            </a:r>
            <a:endParaRPr lang="en-US" dirty="0"/>
          </a:p>
        </p:txBody>
      </p:sp>
      <p:sp>
        <p:nvSpPr>
          <p:cNvPr id="6" name="Content Placeholder 5"/>
          <p:cNvSpPr>
            <a:spLocks noGrp="1"/>
          </p:cNvSpPr>
          <p:nvPr>
            <p:ph sz="quarter" idx="4"/>
          </p:nvPr>
        </p:nvSpPr>
        <p:spPr/>
        <p:txBody>
          <a:bodyPr>
            <a:normAutofit fontScale="92500" lnSpcReduction="20000"/>
          </a:bodyPr>
          <a:lstStyle/>
          <a:p>
            <a:r>
              <a:rPr lang="en-US" dirty="0" smtClean="0"/>
              <a:t>Relatively new experience in comparison with the US</a:t>
            </a:r>
          </a:p>
          <a:p>
            <a:r>
              <a:rPr lang="en-US" dirty="0" smtClean="0"/>
              <a:t>S.I. 26 of 2009…introduce new responsibilities and duties for wetlands protection</a:t>
            </a:r>
          </a:p>
          <a:p>
            <a:r>
              <a:rPr lang="en-US" dirty="0" smtClean="0"/>
              <a:t> Defined objectives on regulations of wetlands and wetland resources</a:t>
            </a:r>
          </a:p>
          <a:p>
            <a:r>
              <a:rPr lang="en-US" dirty="0" smtClean="0"/>
              <a:t>Thrusts …command and control structure…strictly punitive in tone</a:t>
            </a:r>
          </a:p>
          <a:p>
            <a:r>
              <a:rPr lang="en-US" dirty="0" smtClean="0"/>
              <a:t>No incentives…economic or otherwise</a:t>
            </a:r>
            <a:endParaRPr lang="en-US" dirty="0"/>
          </a:p>
        </p:txBody>
      </p:sp>
      <p:sp>
        <p:nvSpPr>
          <p:cNvPr id="8" name="Footer Placeholder 7"/>
          <p:cNvSpPr>
            <a:spLocks noGrp="1"/>
          </p:cNvSpPr>
          <p:nvPr>
            <p:ph type="ftr" sz="quarter" idx="11"/>
          </p:nvPr>
        </p:nvSpPr>
        <p:spPr/>
        <p:txBody>
          <a:bodyPr/>
          <a:lstStyle/>
          <a:p>
            <a:r>
              <a:rPr lang="en-US" smtClean="0"/>
              <a:t>Okorodudu-Fubara: IUCNAEL Colloquium, South Africa 2011.</a:t>
            </a:r>
            <a:endParaRPr lang="en-US"/>
          </a:p>
        </p:txBody>
      </p:sp>
      <p:sp>
        <p:nvSpPr>
          <p:cNvPr id="7" name="Slide Number Placeholder 6"/>
          <p:cNvSpPr>
            <a:spLocks noGrp="1"/>
          </p:cNvSpPr>
          <p:nvPr>
            <p:ph type="sldNum" sz="quarter" idx="12"/>
          </p:nvPr>
        </p:nvSpPr>
        <p:spPr/>
        <p:txBody>
          <a:bodyPr/>
          <a:lstStyle/>
          <a:p>
            <a:fld id="{C063C5DB-81A2-4C35-9112-FFEAF792094A}" type="slidenum">
              <a:rPr lang="en-US" smtClean="0"/>
              <a:pPr/>
              <a:t>44</a:t>
            </a:fld>
            <a:endParaRPr 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Comparative Analysis (2)</a:t>
            </a:r>
            <a:endParaRPr lang="en-US" b="1" dirty="0"/>
          </a:p>
        </p:txBody>
      </p:sp>
      <p:sp>
        <p:nvSpPr>
          <p:cNvPr id="3" name="Text Placeholder 2"/>
          <p:cNvSpPr>
            <a:spLocks noGrp="1"/>
          </p:cNvSpPr>
          <p:nvPr>
            <p:ph type="body" idx="1"/>
          </p:nvPr>
        </p:nvSpPr>
        <p:spPr/>
        <p:txBody>
          <a:bodyPr>
            <a:normAutofit/>
          </a:bodyPr>
          <a:lstStyle/>
          <a:p>
            <a:r>
              <a:rPr lang="en-US" dirty="0" smtClean="0"/>
              <a:t>US Wetlands Protection</a:t>
            </a:r>
            <a:endParaRPr lang="en-US" dirty="0"/>
          </a:p>
        </p:txBody>
      </p:sp>
      <p:sp>
        <p:nvSpPr>
          <p:cNvPr id="5" name="Text Placeholder 4"/>
          <p:cNvSpPr>
            <a:spLocks noGrp="1"/>
          </p:cNvSpPr>
          <p:nvPr>
            <p:ph type="body" sz="half" idx="3"/>
          </p:nvPr>
        </p:nvSpPr>
        <p:spPr/>
        <p:txBody>
          <a:bodyPr>
            <a:normAutofit fontScale="92500"/>
          </a:bodyPr>
          <a:lstStyle/>
          <a:p>
            <a:r>
              <a:rPr lang="en-US" dirty="0" smtClean="0"/>
              <a:t>Nigeria Wetlands Protection</a:t>
            </a:r>
            <a:endParaRPr lang="en-US" dirty="0"/>
          </a:p>
        </p:txBody>
      </p:sp>
      <p:sp>
        <p:nvSpPr>
          <p:cNvPr id="4" name="Content Placeholder 3"/>
          <p:cNvSpPr>
            <a:spLocks noGrp="1"/>
          </p:cNvSpPr>
          <p:nvPr>
            <p:ph sz="quarter" idx="2"/>
          </p:nvPr>
        </p:nvSpPr>
        <p:spPr/>
        <p:txBody>
          <a:bodyPr>
            <a:normAutofit lnSpcReduction="10000"/>
          </a:bodyPr>
          <a:lstStyle/>
          <a:p>
            <a:r>
              <a:rPr lang="en-US" dirty="0" smtClean="0"/>
              <a:t>States enact laws regulating activities in wetlands</a:t>
            </a:r>
          </a:p>
          <a:p>
            <a:r>
              <a:rPr lang="en-US" dirty="0" smtClean="0"/>
              <a:t>Counties/towns adopt local wetlands protection ordinances/development permit system</a:t>
            </a:r>
          </a:p>
          <a:p>
            <a:r>
              <a:rPr lang="en-US" dirty="0" smtClean="0"/>
              <a:t>Integrated watershed protection initiatives..  Partnership of Federal, state, tribal, and local </a:t>
            </a:r>
            <a:r>
              <a:rPr lang="en-US" dirty="0" err="1" smtClean="0"/>
              <a:t>govts</a:t>
            </a:r>
            <a:r>
              <a:rPr lang="en-US" dirty="0" smtClean="0"/>
              <a:t>., non-profit organizations and private land owners</a:t>
            </a:r>
            <a:endParaRPr lang="en-US" dirty="0"/>
          </a:p>
        </p:txBody>
      </p:sp>
      <p:sp>
        <p:nvSpPr>
          <p:cNvPr id="6" name="Content Placeholder 5"/>
          <p:cNvSpPr>
            <a:spLocks noGrp="1"/>
          </p:cNvSpPr>
          <p:nvPr>
            <p:ph sz="quarter" idx="4"/>
          </p:nvPr>
        </p:nvSpPr>
        <p:spPr/>
        <p:txBody>
          <a:bodyPr>
            <a:normAutofit/>
          </a:bodyPr>
          <a:lstStyle/>
          <a:p>
            <a:r>
              <a:rPr lang="en-US" dirty="0" smtClean="0"/>
              <a:t>NESRA takes lead in management and control of wetlands</a:t>
            </a:r>
          </a:p>
          <a:p>
            <a:r>
              <a:rPr lang="en-US" dirty="0" smtClean="0"/>
              <a:t>Subsidiary roles of states and local government</a:t>
            </a:r>
          </a:p>
          <a:p>
            <a:r>
              <a:rPr lang="en-US" dirty="0" smtClean="0"/>
              <a:t>Federal permit system</a:t>
            </a:r>
          </a:p>
          <a:p>
            <a:r>
              <a:rPr lang="en-US" dirty="0" smtClean="0"/>
              <a:t>Constitutional conflicts?</a:t>
            </a:r>
            <a:endParaRPr lang="en-US" dirty="0"/>
          </a:p>
        </p:txBody>
      </p:sp>
      <p:sp>
        <p:nvSpPr>
          <p:cNvPr id="8" name="Footer Placeholder 7"/>
          <p:cNvSpPr>
            <a:spLocks noGrp="1"/>
          </p:cNvSpPr>
          <p:nvPr>
            <p:ph type="ftr" sz="quarter" idx="11"/>
          </p:nvPr>
        </p:nvSpPr>
        <p:spPr/>
        <p:txBody>
          <a:bodyPr/>
          <a:lstStyle/>
          <a:p>
            <a:r>
              <a:rPr lang="en-US" smtClean="0"/>
              <a:t>Okorodudu-Fubara: IUCNAEL Colloquium, South Africa 2011.</a:t>
            </a:r>
            <a:endParaRPr lang="en-US"/>
          </a:p>
        </p:txBody>
      </p:sp>
      <p:sp>
        <p:nvSpPr>
          <p:cNvPr id="7" name="Slide Number Placeholder 6"/>
          <p:cNvSpPr>
            <a:spLocks noGrp="1"/>
          </p:cNvSpPr>
          <p:nvPr>
            <p:ph type="sldNum" sz="quarter" idx="12"/>
          </p:nvPr>
        </p:nvSpPr>
        <p:spPr/>
        <p:txBody>
          <a:bodyPr/>
          <a:lstStyle/>
          <a:p>
            <a:fld id="{C063C5DB-81A2-4C35-9112-FFEAF792094A}" type="slidenum">
              <a:rPr lang="en-US" smtClean="0"/>
              <a:pPr/>
              <a:t>45</a:t>
            </a:fld>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Gaps in Law and Policy</a:t>
            </a:r>
            <a:endParaRPr lang="en-US" b="1" dirty="0"/>
          </a:p>
        </p:txBody>
      </p:sp>
      <p:sp>
        <p:nvSpPr>
          <p:cNvPr id="3" name="Content Placeholder 2"/>
          <p:cNvSpPr>
            <a:spLocks noGrp="1"/>
          </p:cNvSpPr>
          <p:nvPr>
            <p:ph idx="1"/>
          </p:nvPr>
        </p:nvSpPr>
        <p:spPr/>
        <p:txBody>
          <a:bodyPr>
            <a:normAutofit/>
          </a:bodyPr>
          <a:lstStyle/>
          <a:p>
            <a:r>
              <a:rPr lang="en-US" dirty="0" smtClean="0"/>
              <a:t>Agenda 21: call for  concerted/coherent mechanisms for management of the environment </a:t>
            </a:r>
          </a:p>
          <a:p>
            <a:r>
              <a:rPr lang="en-US" dirty="0" smtClean="0"/>
              <a:t>Linkage of critical components bonding environmental protection with sustainable development:</a:t>
            </a:r>
          </a:p>
          <a:p>
            <a:r>
              <a:rPr lang="en-US" dirty="0" smtClean="0"/>
              <a:t>Message from Agenda 21… law as instrument to achieve balance between environment and development/socio-economic consideration</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46</a:t>
            </a:fld>
            <a:endParaRPr 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Agenda 21: Components</a:t>
            </a:r>
            <a:endParaRPr lang="en-US" b="1" dirty="0"/>
          </a:p>
        </p:txBody>
      </p:sp>
      <p:graphicFrame>
        <p:nvGraphicFramePr>
          <p:cNvPr id="5" name="Content Placeholder 4"/>
          <p:cNvGraphicFramePr>
            <a:graphicFrameLocks noGrp="1"/>
          </p:cNvGraphicFramePr>
          <p:nvPr>
            <p:ph idx="1"/>
          </p:nvPr>
        </p:nvGraphicFramePr>
        <p:xfrm>
          <a:off x="457200" y="1935163"/>
          <a:ext cx="8229600"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Footer Placeholder 5"/>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47</a:t>
            </a:fld>
            <a:endParaRPr lang="en-US"/>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Agenda 21: Tools</a:t>
            </a:r>
            <a:endParaRPr lang="en-US" b="1" dirty="0"/>
          </a:p>
        </p:txBody>
      </p:sp>
      <p:graphicFrame>
        <p:nvGraphicFramePr>
          <p:cNvPr id="5" name="Content Placeholder 4"/>
          <p:cNvGraphicFramePr>
            <a:graphicFrameLocks noGrp="1"/>
          </p:cNvGraphicFramePr>
          <p:nvPr>
            <p:ph idx="1"/>
          </p:nvPr>
        </p:nvGraphicFramePr>
        <p:xfrm>
          <a:off x="457200" y="1935163"/>
          <a:ext cx="8229600"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Footer Placeholder 5"/>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48</a:t>
            </a:fld>
            <a:endParaRPr lang="en-US"/>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Discordant Regulatory Provisions</a:t>
            </a:r>
            <a:endParaRPr lang="en-US" b="1" dirty="0"/>
          </a:p>
        </p:txBody>
      </p:sp>
      <p:sp>
        <p:nvSpPr>
          <p:cNvPr id="3" name="Content Placeholder 2"/>
          <p:cNvSpPr>
            <a:spLocks noGrp="1"/>
          </p:cNvSpPr>
          <p:nvPr>
            <p:ph idx="1"/>
          </p:nvPr>
        </p:nvSpPr>
        <p:spPr/>
        <p:txBody>
          <a:bodyPr/>
          <a:lstStyle/>
          <a:p>
            <a:r>
              <a:rPr lang="en-US" b="1" dirty="0" smtClean="0"/>
              <a:t>Query….</a:t>
            </a:r>
          </a:p>
          <a:p>
            <a:r>
              <a:rPr lang="en-US" dirty="0" smtClean="0"/>
              <a:t>Can the country’s environmental Laws and Regulations on the protection of wetlands promote the overriding objective of sustainable development?</a:t>
            </a:r>
          </a:p>
          <a:p>
            <a:r>
              <a:rPr lang="en-US" b="1" dirty="0" smtClean="0"/>
              <a:t>Yes and No.</a:t>
            </a:r>
          </a:p>
          <a:p>
            <a:r>
              <a:rPr lang="en-US" dirty="0" smtClean="0"/>
              <a:t>S.I. 26 and  its related Regulations exhibit very serious disconnects.</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49</a:t>
            </a:fld>
            <a:endParaRPr 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Reg. 24 S.I. 26 of 2009</a:t>
            </a:r>
            <a:endParaRPr lang="en-US" b="1" dirty="0"/>
          </a:p>
        </p:txBody>
      </p:sp>
      <p:sp>
        <p:nvSpPr>
          <p:cNvPr id="3" name="Content Placeholder 2"/>
          <p:cNvSpPr>
            <a:spLocks noGrp="1"/>
          </p:cNvSpPr>
          <p:nvPr>
            <p:ph idx="1"/>
          </p:nvPr>
        </p:nvSpPr>
        <p:spPr/>
        <p:txBody>
          <a:bodyPr>
            <a:normAutofit lnSpcReduction="10000"/>
          </a:bodyPr>
          <a:lstStyle/>
          <a:p>
            <a:r>
              <a:rPr lang="en-US" dirty="0" smtClean="0"/>
              <a:t>“</a:t>
            </a:r>
            <a:r>
              <a:rPr lang="en-US" b="1" dirty="0" smtClean="0"/>
              <a:t>Every land owner or user </a:t>
            </a:r>
            <a:r>
              <a:rPr lang="en-US" dirty="0" smtClean="0"/>
              <a:t>in whose land a river bank or lake shore is situated shall have a duty to prevent and repair degraded river banks and lake shores through the following or any other measures –</a:t>
            </a:r>
          </a:p>
          <a:p>
            <a:r>
              <a:rPr lang="en-US" dirty="0" smtClean="0"/>
              <a:t>(a) soil engineering</a:t>
            </a:r>
          </a:p>
          <a:p>
            <a:r>
              <a:rPr lang="en-US" dirty="0" smtClean="0"/>
              <a:t>(b) agroforestry</a:t>
            </a:r>
          </a:p>
          <a:p>
            <a:r>
              <a:rPr lang="en-US" dirty="0" smtClean="0"/>
              <a:t>© mulching</a:t>
            </a:r>
          </a:p>
          <a:p>
            <a:r>
              <a:rPr lang="en-US" dirty="0" smtClean="0"/>
              <a:t>(d) grassing</a:t>
            </a:r>
          </a:p>
          <a:p>
            <a:r>
              <a:rPr lang="en-US" b="1" dirty="0" smtClean="0"/>
              <a:t>(e) control of livestock grazing</a:t>
            </a:r>
            <a:r>
              <a:rPr lang="en-US" dirty="0" smtClean="0"/>
              <a:t>; and</a:t>
            </a:r>
          </a:p>
          <a:p>
            <a:r>
              <a:rPr lang="en-US" dirty="0" smtClean="0"/>
              <a:t>(f) terracing.”</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50</a:t>
            </a:fld>
            <a:endParaRPr lang="en-US"/>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S.I. 26 of 2009</a:t>
            </a:r>
            <a:endParaRPr lang="en-US" b="1" dirty="0"/>
          </a:p>
        </p:txBody>
      </p:sp>
      <p:sp>
        <p:nvSpPr>
          <p:cNvPr id="3" name="Content Placeholder 2"/>
          <p:cNvSpPr>
            <a:spLocks noGrp="1"/>
          </p:cNvSpPr>
          <p:nvPr>
            <p:ph sz="half" idx="1"/>
          </p:nvPr>
        </p:nvSpPr>
        <p:spPr/>
        <p:txBody>
          <a:bodyPr>
            <a:normAutofit/>
          </a:bodyPr>
          <a:lstStyle/>
          <a:p>
            <a:r>
              <a:rPr lang="en-US" dirty="0" smtClean="0"/>
              <a:t>Reg. 25…Protection Zones for River Banks</a:t>
            </a:r>
          </a:p>
          <a:p>
            <a:endParaRPr lang="en-US" dirty="0" smtClean="0"/>
          </a:p>
          <a:p>
            <a:r>
              <a:rPr lang="en-US" dirty="0" smtClean="0"/>
              <a:t>Sub-reg. (4) “Each Local Government shall determine watering points and routes for animals to have access to the water in each river.”</a:t>
            </a:r>
            <a:endParaRPr lang="en-US" dirty="0"/>
          </a:p>
        </p:txBody>
      </p:sp>
      <p:sp>
        <p:nvSpPr>
          <p:cNvPr id="4" name="Content Placeholder 3"/>
          <p:cNvSpPr>
            <a:spLocks noGrp="1"/>
          </p:cNvSpPr>
          <p:nvPr>
            <p:ph sz="half" idx="2"/>
          </p:nvPr>
        </p:nvSpPr>
        <p:spPr/>
        <p:txBody>
          <a:bodyPr>
            <a:normAutofit/>
          </a:bodyPr>
          <a:lstStyle/>
          <a:p>
            <a:r>
              <a:rPr lang="en-US" dirty="0" smtClean="0"/>
              <a:t>Reg. 26…Protection Zones for Lakes</a:t>
            </a:r>
          </a:p>
          <a:p>
            <a:endParaRPr lang="en-US" dirty="0" smtClean="0"/>
          </a:p>
          <a:p>
            <a:r>
              <a:rPr lang="en-US" dirty="0" smtClean="0"/>
              <a:t>Sub-reg. (3) “Each Local Government shall determine watering points and routes for animals to have access to the water in each lake.”</a:t>
            </a:r>
            <a:endParaRPr lang="en-US" dirty="0"/>
          </a:p>
        </p:txBody>
      </p:sp>
      <p:sp>
        <p:nvSpPr>
          <p:cNvPr id="6" name="Footer Placeholder 5"/>
          <p:cNvSpPr>
            <a:spLocks noGrp="1"/>
          </p:cNvSpPr>
          <p:nvPr>
            <p:ph type="ftr" sz="quarter" idx="11"/>
          </p:nvPr>
        </p:nvSpPr>
        <p:spPr/>
        <p:txBody>
          <a:bodyPr/>
          <a:lstStyle/>
          <a:p>
            <a:r>
              <a:rPr lang="en-US" smtClean="0"/>
              <a:t>Okorodudu-Fubara: IUCNAEL Colloquium, South Africa 2011.</a:t>
            </a:r>
            <a:endParaRPr lang="en-US"/>
          </a:p>
        </p:txBody>
      </p:sp>
      <p:sp>
        <p:nvSpPr>
          <p:cNvPr id="5" name="Slide Number Placeholder 4"/>
          <p:cNvSpPr>
            <a:spLocks noGrp="1"/>
          </p:cNvSpPr>
          <p:nvPr>
            <p:ph type="sldNum" sz="quarter" idx="12"/>
          </p:nvPr>
        </p:nvSpPr>
        <p:spPr/>
        <p:txBody>
          <a:bodyPr/>
          <a:lstStyle/>
          <a:p>
            <a:fld id="{C063C5DB-81A2-4C35-9112-FFEAF792094A}" type="slidenum">
              <a:rPr lang="en-US" smtClean="0"/>
              <a:pPr/>
              <a:t>51</a:t>
            </a:fld>
            <a:endParaRPr 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Herdsmen</a:t>
            </a:r>
            <a:endParaRPr lang="en-US" dirty="0"/>
          </a:p>
        </p:txBody>
      </p:sp>
      <p:sp>
        <p:nvSpPr>
          <p:cNvPr id="4" name="Text Placeholder 3"/>
          <p:cNvSpPr>
            <a:spLocks noGrp="1"/>
          </p:cNvSpPr>
          <p:nvPr>
            <p:ph type="body" sz="half" idx="2"/>
          </p:nvPr>
        </p:nvSpPr>
        <p:spPr/>
        <p:txBody>
          <a:bodyPr/>
          <a:lstStyle/>
          <a:p>
            <a:r>
              <a:rPr lang="en-US" dirty="0" smtClean="0"/>
              <a:t>Grazing cattle on wetlands completely oblivious of extant regulations controlling use of wetlands resources.</a:t>
            </a:r>
            <a:endParaRPr lang="en-US" dirty="0"/>
          </a:p>
        </p:txBody>
      </p:sp>
      <p:sp>
        <p:nvSpPr>
          <p:cNvPr id="7" name="Footer Placeholder 6"/>
          <p:cNvSpPr>
            <a:spLocks noGrp="1"/>
          </p:cNvSpPr>
          <p:nvPr>
            <p:ph type="ftr" sz="quarter" idx="11"/>
          </p:nvPr>
        </p:nvSpPr>
        <p:spPr/>
        <p:txBody>
          <a:bodyPr/>
          <a:lstStyle/>
          <a:p>
            <a:r>
              <a:rPr lang="en-US" smtClean="0"/>
              <a:t>Okorodudu-Fubara: IUCNAEL Colloquium, South Africa 2011.</a:t>
            </a:r>
            <a:endParaRPr lang="en-US"/>
          </a:p>
        </p:txBody>
      </p:sp>
      <p:sp>
        <p:nvSpPr>
          <p:cNvPr id="5" name="Slide Number Placeholder 4"/>
          <p:cNvSpPr>
            <a:spLocks noGrp="1"/>
          </p:cNvSpPr>
          <p:nvPr>
            <p:ph type="sldNum" sz="quarter" idx="12"/>
          </p:nvPr>
        </p:nvSpPr>
        <p:spPr/>
        <p:txBody>
          <a:bodyPr/>
          <a:lstStyle/>
          <a:p>
            <a:fld id="{C063C5DB-81A2-4C35-9112-FFEAF792094A}" type="slidenum">
              <a:rPr lang="en-US" smtClean="0"/>
              <a:pPr/>
              <a:t>52</a:t>
            </a:fld>
            <a:endParaRPr lang="en-US"/>
          </a:p>
        </p:txBody>
      </p:sp>
      <p:pic>
        <p:nvPicPr>
          <p:cNvPr id="6" name="Picture Placeholder 5" descr="12_nigeria.jpg"/>
          <p:cNvPicPr>
            <a:picLocks noGrp="1" noChangeAspect="1"/>
          </p:cNvPicPr>
          <p:nvPr>
            <p:ph type="pic" idx="1"/>
          </p:nvPr>
        </p:nvPicPr>
        <p:blipFill>
          <a:blip r:embed="rId2" cstate="print"/>
          <a:srcRect l="10423" r="10423"/>
          <a:stretch>
            <a:fillRect/>
          </a:stretch>
        </p:blipFill>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S.I. 27 of 2009…Reg. 4</a:t>
            </a:r>
            <a:endParaRPr lang="en-US" b="1" dirty="0"/>
          </a:p>
        </p:txBody>
      </p:sp>
      <p:sp>
        <p:nvSpPr>
          <p:cNvPr id="3" name="Content Placeholder 2"/>
          <p:cNvSpPr>
            <a:spLocks noGrp="1"/>
          </p:cNvSpPr>
          <p:nvPr>
            <p:ph idx="1"/>
          </p:nvPr>
        </p:nvSpPr>
        <p:spPr/>
        <p:txBody>
          <a:bodyPr>
            <a:normAutofit fontScale="85000" lnSpcReduction="20000"/>
          </a:bodyPr>
          <a:lstStyle/>
          <a:p>
            <a:r>
              <a:rPr lang="en-US" dirty="0" smtClean="0"/>
              <a:t>Restriction on the use of watersheds, mountainous, hilly and catchment areas…</a:t>
            </a:r>
          </a:p>
          <a:p>
            <a:r>
              <a:rPr lang="en-US" dirty="0" smtClean="0"/>
              <a:t>“(1</a:t>
            </a:r>
            <a:r>
              <a:rPr lang="en-US" b="1" dirty="0" smtClean="0"/>
              <a:t>) A person who desires to –</a:t>
            </a:r>
          </a:p>
          <a:p>
            <a:r>
              <a:rPr lang="en-US" b="1" dirty="0" smtClean="0"/>
              <a:t>(a) graze livestock</a:t>
            </a:r>
          </a:p>
          <a:p>
            <a:r>
              <a:rPr lang="en-US" dirty="0" smtClean="0"/>
              <a:t>(b) establish a camping or other recreational facility for tourist purposes</a:t>
            </a:r>
          </a:p>
          <a:p>
            <a:r>
              <a:rPr lang="en-US" dirty="0" smtClean="0"/>
              <a:t>© plant or cultivate crops</a:t>
            </a:r>
          </a:p>
          <a:p>
            <a:r>
              <a:rPr lang="en-US" dirty="0" smtClean="0"/>
              <a:t>(d) carry out mining activities; or carry out any development activity requiring an Environmental Impact Assessment (EIA);</a:t>
            </a:r>
          </a:p>
          <a:p>
            <a:r>
              <a:rPr lang="en-US" dirty="0" smtClean="0"/>
              <a:t>…in a watershed, a mountainous, hilly or catchment area shall </a:t>
            </a:r>
            <a:r>
              <a:rPr lang="en-US" b="1" dirty="0" smtClean="0"/>
              <a:t>submit an application endorsed by the Chairman of the Local Government Area to the Agency</a:t>
            </a:r>
            <a:r>
              <a:rPr lang="en-US" dirty="0" smtClean="0"/>
              <a:t>, subject to these Regulations in the form prescribed in the Second Schedule to these Regulations.”</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53</a:t>
            </a:fld>
            <a:endParaRPr lang="en-US"/>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Grazing Livestock</a:t>
            </a:r>
            <a:endParaRPr lang="en-US" dirty="0"/>
          </a:p>
        </p:txBody>
      </p:sp>
      <p:sp>
        <p:nvSpPr>
          <p:cNvPr id="4" name="Text Placeholder 3"/>
          <p:cNvSpPr>
            <a:spLocks noGrp="1"/>
          </p:cNvSpPr>
          <p:nvPr>
            <p:ph type="body" idx="2"/>
          </p:nvPr>
        </p:nvSpPr>
        <p:spPr/>
        <p:txBody>
          <a:bodyPr>
            <a:normAutofit/>
          </a:bodyPr>
          <a:lstStyle/>
          <a:p>
            <a:r>
              <a:rPr lang="en-US" dirty="0" smtClean="0"/>
              <a:t>Do they give a damn whether or not they are S.I. 26 2009 or  S.I. 27 2009 Regulations compliant?</a:t>
            </a:r>
          </a:p>
          <a:p>
            <a:endParaRPr lang="en-US" dirty="0" smtClean="0"/>
          </a:p>
          <a:p>
            <a:r>
              <a:rPr lang="en-US" dirty="0" smtClean="0"/>
              <a:t>What are the incentives, economic or otherwise for these people?</a:t>
            </a:r>
          </a:p>
          <a:p>
            <a:endParaRPr lang="en-US" dirty="0" smtClean="0"/>
          </a:p>
          <a:p>
            <a:r>
              <a:rPr lang="en-US" dirty="0" smtClean="0"/>
              <a:t>Has </a:t>
            </a:r>
            <a:r>
              <a:rPr lang="en-US" dirty="0" err="1" smtClean="0"/>
              <a:t>govt</a:t>
            </a:r>
            <a:r>
              <a:rPr lang="en-US" dirty="0" smtClean="0"/>
              <a:t> any demonstrable role to spur citizens’ compliance?</a:t>
            </a:r>
          </a:p>
          <a:p>
            <a:endParaRPr lang="en-US" dirty="0" smtClean="0"/>
          </a:p>
          <a:p>
            <a:r>
              <a:rPr lang="en-US" dirty="0" smtClean="0"/>
              <a:t>Implications for sustainable/wise use of wetlands.</a:t>
            </a:r>
          </a:p>
          <a:p>
            <a:endParaRPr lang="en-US" dirty="0"/>
          </a:p>
        </p:txBody>
      </p:sp>
      <p:pic>
        <p:nvPicPr>
          <p:cNvPr id="6" name="Content Placeholder 5" descr="inp110_1.jpg"/>
          <p:cNvPicPr>
            <a:picLocks noGrp="1" noChangeAspect="1"/>
          </p:cNvPicPr>
          <p:nvPr>
            <p:ph sz="half" idx="1"/>
          </p:nvPr>
        </p:nvPicPr>
        <p:blipFill>
          <a:blip r:embed="rId2" cstate="print"/>
          <a:stretch>
            <a:fillRect/>
          </a:stretch>
        </p:blipFill>
        <p:spPr>
          <a:xfrm>
            <a:off x="3844925" y="2247900"/>
            <a:ext cx="4572000" cy="3429000"/>
          </a:xfrm>
        </p:spPr>
      </p:pic>
      <p:sp>
        <p:nvSpPr>
          <p:cNvPr id="7" name="Footer Placeholder 6"/>
          <p:cNvSpPr>
            <a:spLocks noGrp="1"/>
          </p:cNvSpPr>
          <p:nvPr>
            <p:ph type="ftr" sz="quarter" idx="11"/>
          </p:nvPr>
        </p:nvSpPr>
        <p:spPr/>
        <p:txBody>
          <a:bodyPr/>
          <a:lstStyle/>
          <a:p>
            <a:r>
              <a:rPr lang="en-US" smtClean="0"/>
              <a:t>Okorodudu-Fubara: IUCNAEL Colloquium, South Africa 2011.</a:t>
            </a:r>
            <a:endParaRPr lang="en-US"/>
          </a:p>
        </p:txBody>
      </p:sp>
      <p:sp>
        <p:nvSpPr>
          <p:cNvPr id="5" name="Slide Number Placeholder 4"/>
          <p:cNvSpPr>
            <a:spLocks noGrp="1"/>
          </p:cNvSpPr>
          <p:nvPr>
            <p:ph type="sldNum" sz="quarter" idx="12"/>
          </p:nvPr>
        </p:nvSpPr>
        <p:spPr/>
        <p:txBody>
          <a:bodyPr/>
          <a:lstStyle/>
          <a:p>
            <a:fld id="{C063C5DB-81A2-4C35-9112-FFEAF792094A}" type="slidenum">
              <a:rPr lang="en-US" smtClean="0"/>
              <a:pPr/>
              <a:t>54</a:t>
            </a:fld>
            <a:endParaRPr lang="en-US"/>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S.I. 27 of 2009…Reg. 9</a:t>
            </a:r>
            <a:endParaRPr lang="en-US" b="1" dirty="0"/>
          </a:p>
        </p:txBody>
      </p:sp>
      <p:sp>
        <p:nvSpPr>
          <p:cNvPr id="3" name="Content Placeholder 2"/>
          <p:cNvSpPr>
            <a:spLocks noGrp="1"/>
          </p:cNvSpPr>
          <p:nvPr>
            <p:ph sz="half" idx="1"/>
          </p:nvPr>
        </p:nvSpPr>
        <p:spPr/>
        <p:txBody>
          <a:bodyPr>
            <a:normAutofit/>
          </a:bodyPr>
          <a:lstStyle/>
          <a:p>
            <a:r>
              <a:rPr lang="en-US" dirty="0" smtClean="0"/>
              <a:t>“(1) The Agency in collaboration with the State shall restrict grazing in watersheds, mountainous, hilly and catchment areas that are identified as threatened by environmental degradation.</a:t>
            </a:r>
            <a:endParaRPr lang="en-US" dirty="0"/>
          </a:p>
        </p:txBody>
      </p:sp>
      <p:sp>
        <p:nvSpPr>
          <p:cNvPr id="4" name="Content Placeholder 3"/>
          <p:cNvSpPr>
            <a:spLocks noGrp="1"/>
          </p:cNvSpPr>
          <p:nvPr>
            <p:ph sz="half" idx="2"/>
          </p:nvPr>
        </p:nvSpPr>
        <p:spPr/>
        <p:txBody>
          <a:bodyPr>
            <a:normAutofit/>
          </a:bodyPr>
          <a:lstStyle/>
          <a:p>
            <a:r>
              <a:rPr lang="en-US" dirty="0" smtClean="0"/>
              <a:t>“(2) The Agency in collaboration with the State and Local Government may issue an order prescribing the maximum number of  animals that may graze or may be permitted to graze on any particular area of land.</a:t>
            </a:r>
            <a:endParaRPr lang="en-US" dirty="0"/>
          </a:p>
        </p:txBody>
      </p:sp>
      <p:sp>
        <p:nvSpPr>
          <p:cNvPr id="6" name="Footer Placeholder 5"/>
          <p:cNvSpPr>
            <a:spLocks noGrp="1"/>
          </p:cNvSpPr>
          <p:nvPr>
            <p:ph type="ftr" sz="quarter" idx="11"/>
          </p:nvPr>
        </p:nvSpPr>
        <p:spPr/>
        <p:txBody>
          <a:bodyPr/>
          <a:lstStyle/>
          <a:p>
            <a:r>
              <a:rPr lang="en-US" smtClean="0"/>
              <a:t>Okorodudu-Fubara: IUCNAEL Colloquium, South Africa 2011.</a:t>
            </a:r>
            <a:endParaRPr lang="en-US"/>
          </a:p>
        </p:txBody>
      </p:sp>
      <p:sp>
        <p:nvSpPr>
          <p:cNvPr id="5" name="Slide Number Placeholder 4"/>
          <p:cNvSpPr>
            <a:spLocks noGrp="1"/>
          </p:cNvSpPr>
          <p:nvPr>
            <p:ph type="sldNum" sz="quarter" idx="12"/>
          </p:nvPr>
        </p:nvSpPr>
        <p:spPr/>
        <p:txBody>
          <a:bodyPr/>
          <a:lstStyle/>
          <a:p>
            <a:fld id="{C063C5DB-81A2-4C35-9112-FFEAF792094A}" type="slidenum">
              <a:rPr lang="en-US" smtClean="0"/>
              <a:pPr/>
              <a:t>55</a:t>
            </a:fld>
            <a:endParaRPr lang="en-US"/>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S.I. 27 of 2009…Reg. 9</a:t>
            </a:r>
            <a:endParaRPr lang="en-US" b="1" dirty="0"/>
          </a:p>
        </p:txBody>
      </p:sp>
      <p:sp>
        <p:nvSpPr>
          <p:cNvPr id="3" name="Content Placeholder 2"/>
          <p:cNvSpPr>
            <a:spLocks noGrp="1"/>
          </p:cNvSpPr>
          <p:nvPr>
            <p:ph sz="half" idx="1"/>
          </p:nvPr>
        </p:nvSpPr>
        <p:spPr/>
        <p:txBody>
          <a:bodyPr>
            <a:normAutofit fontScale="77500" lnSpcReduction="20000"/>
          </a:bodyPr>
          <a:lstStyle/>
          <a:p>
            <a:r>
              <a:rPr lang="en-US" dirty="0" smtClean="0"/>
              <a:t>“(3) Any order issued under sub-regulation (2) of this regulation shall be communicated to the target audience through the appropriate channel.</a:t>
            </a:r>
          </a:p>
          <a:p>
            <a:r>
              <a:rPr lang="en-US" dirty="0" smtClean="0"/>
              <a:t>(4) A person shall not cause or permit any livestock belonging to him or under his control to graze on any watershed, mountainous, hilly or catchment area in respect of which there is in force an order made by the Agency prohibiting grazing.</a:t>
            </a:r>
            <a:endParaRPr lang="en-US" dirty="0"/>
          </a:p>
        </p:txBody>
      </p:sp>
      <p:sp>
        <p:nvSpPr>
          <p:cNvPr id="4" name="Content Placeholder 3"/>
          <p:cNvSpPr>
            <a:spLocks noGrp="1"/>
          </p:cNvSpPr>
          <p:nvPr>
            <p:ph sz="half" idx="2"/>
          </p:nvPr>
        </p:nvSpPr>
        <p:spPr/>
        <p:txBody>
          <a:bodyPr>
            <a:normAutofit fontScale="77500" lnSpcReduction="20000"/>
          </a:bodyPr>
          <a:lstStyle/>
          <a:p>
            <a:r>
              <a:rPr lang="en-US" dirty="0" smtClean="0"/>
              <a:t>“(5) Any person who causes or permits any livestock belonging to him or under his control to graze on any such watershed, mountainous, hilly or catchment area in contravention of sub-regulation (4) of this regulation commits an offence.”</a:t>
            </a:r>
          </a:p>
          <a:p>
            <a:endParaRPr lang="en-US" dirty="0" smtClean="0"/>
          </a:p>
          <a:p>
            <a:r>
              <a:rPr lang="en-US" dirty="0" smtClean="0"/>
              <a:t>Reg. 10 “Offences / Penalties</a:t>
            </a:r>
          </a:p>
          <a:p>
            <a:r>
              <a:rPr lang="en-US" dirty="0" smtClean="0"/>
              <a:t>…revocation of permit</a:t>
            </a:r>
          </a:p>
          <a:p>
            <a:r>
              <a:rPr lang="en-US" dirty="0" smtClean="0"/>
              <a:t>…liable to imprisonment or fine(#200,000/#1m corporate body + #50,000 per day offence subsists.)</a:t>
            </a:r>
          </a:p>
        </p:txBody>
      </p:sp>
      <p:sp>
        <p:nvSpPr>
          <p:cNvPr id="6" name="Footer Placeholder 5"/>
          <p:cNvSpPr>
            <a:spLocks noGrp="1"/>
          </p:cNvSpPr>
          <p:nvPr>
            <p:ph type="ftr" sz="quarter" idx="11"/>
          </p:nvPr>
        </p:nvSpPr>
        <p:spPr/>
        <p:txBody>
          <a:bodyPr/>
          <a:lstStyle/>
          <a:p>
            <a:r>
              <a:rPr lang="en-US" smtClean="0"/>
              <a:t>Okorodudu-Fubara: IUCNAEL Colloquium, South Africa 2011.</a:t>
            </a:r>
            <a:endParaRPr lang="en-US"/>
          </a:p>
        </p:txBody>
      </p:sp>
      <p:sp>
        <p:nvSpPr>
          <p:cNvPr id="5" name="Slide Number Placeholder 4"/>
          <p:cNvSpPr>
            <a:spLocks noGrp="1"/>
          </p:cNvSpPr>
          <p:nvPr>
            <p:ph type="sldNum" sz="quarter" idx="12"/>
          </p:nvPr>
        </p:nvSpPr>
        <p:spPr/>
        <p:txBody>
          <a:bodyPr/>
          <a:lstStyle/>
          <a:p>
            <a:fld id="{C063C5DB-81A2-4C35-9112-FFEAF792094A}" type="slidenum">
              <a:rPr lang="en-US" smtClean="0"/>
              <a:pPr/>
              <a:t>56</a:t>
            </a:fld>
            <a:endParaRPr lang="en-US"/>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Nigeria’s Wetlands threatened</a:t>
            </a:r>
            <a:endParaRPr lang="en-US" dirty="0"/>
          </a:p>
        </p:txBody>
      </p:sp>
      <p:sp>
        <p:nvSpPr>
          <p:cNvPr id="4" name="Text Placeholder 3"/>
          <p:cNvSpPr>
            <a:spLocks noGrp="1"/>
          </p:cNvSpPr>
          <p:nvPr>
            <p:ph type="body" sz="half" idx="2"/>
          </p:nvPr>
        </p:nvSpPr>
        <p:spPr/>
        <p:txBody>
          <a:bodyPr>
            <a:normAutofit fontScale="92500"/>
          </a:bodyPr>
          <a:lstStyle/>
          <a:p>
            <a:r>
              <a:rPr lang="en-US" dirty="0" smtClean="0"/>
              <a:t>Nigeria’s shrinking ecosystem highlighted during World Wetlands Day – Feb. 2, 2011.</a:t>
            </a:r>
            <a:r>
              <a:rPr lang="en-US" dirty="0"/>
              <a:t> </a:t>
            </a:r>
            <a:r>
              <a:rPr lang="en-US" dirty="0" smtClean="0"/>
              <a:t>The UN Food and Agriculture Organisation reports, that as ‘Nigeria joined other countries of the world to celebrate World Wetlands Day, what may mark the difference is that Nigeria’s wetlands are in ruins.”  WHY???</a:t>
            </a:r>
          </a:p>
        </p:txBody>
      </p:sp>
      <p:sp>
        <p:nvSpPr>
          <p:cNvPr id="7" name="Footer Placeholder 6"/>
          <p:cNvSpPr>
            <a:spLocks noGrp="1"/>
          </p:cNvSpPr>
          <p:nvPr>
            <p:ph type="ftr" sz="quarter" idx="11"/>
          </p:nvPr>
        </p:nvSpPr>
        <p:spPr/>
        <p:txBody>
          <a:bodyPr/>
          <a:lstStyle/>
          <a:p>
            <a:r>
              <a:rPr lang="en-US" smtClean="0"/>
              <a:t>Okorodudu-Fubara: IUCNAEL Colloquium, South Africa 2011.</a:t>
            </a:r>
            <a:endParaRPr lang="en-US"/>
          </a:p>
        </p:txBody>
      </p:sp>
      <p:sp>
        <p:nvSpPr>
          <p:cNvPr id="5" name="Slide Number Placeholder 4"/>
          <p:cNvSpPr>
            <a:spLocks noGrp="1"/>
          </p:cNvSpPr>
          <p:nvPr>
            <p:ph type="sldNum" sz="quarter" idx="12"/>
          </p:nvPr>
        </p:nvSpPr>
        <p:spPr/>
        <p:txBody>
          <a:bodyPr/>
          <a:lstStyle/>
          <a:p>
            <a:fld id="{C063C5DB-81A2-4C35-9112-FFEAF792094A}" type="slidenum">
              <a:rPr lang="en-US" smtClean="0"/>
              <a:pPr/>
              <a:t>57</a:t>
            </a:fld>
            <a:endParaRPr lang="en-US"/>
          </a:p>
        </p:txBody>
      </p:sp>
      <p:pic>
        <p:nvPicPr>
          <p:cNvPr id="6" name="Picture Placeholder 5" descr="09_nigeria.jpg"/>
          <p:cNvPicPr>
            <a:picLocks noGrp="1" noChangeAspect="1"/>
          </p:cNvPicPr>
          <p:nvPr>
            <p:ph type="pic" idx="1"/>
          </p:nvPr>
        </p:nvPicPr>
        <p:blipFill>
          <a:blip r:embed="rId2" cstate="print"/>
          <a:srcRect l="20530" r="20530"/>
          <a:stretch>
            <a:fillRect/>
          </a:stretch>
        </p:blipFill>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Matters Arising</a:t>
            </a:r>
            <a:endParaRPr lang="en-US" b="1" dirty="0"/>
          </a:p>
        </p:txBody>
      </p:sp>
      <p:sp>
        <p:nvSpPr>
          <p:cNvPr id="3" name="Content Placeholder 2"/>
          <p:cNvSpPr>
            <a:spLocks noGrp="1"/>
          </p:cNvSpPr>
          <p:nvPr>
            <p:ph idx="1"/>
          </p:nvPr>
        </p:nvSpPr>
        <p:spPr/>
        <p:txBody>
          <a:bodyPr/>
          <a:lstStyle/>
          <a:p>
            <a:r>
              <a:rPr lang="en-US" dirty="0" smtClean="0"/>
              <a:t>Laws/regulations are important…but alone cannot protect Nigeria’s threatened wetlands</a:t>
            </a:r>
          </a:p>
          <a:p>
            <a:r>
              <a:rPr lang="en-US" dirty="0" smtClean="0"/>
              <a:t>Massive wetlands loss in the country</a:t>
            </a:r>
          </a:p>
          <a:p>
            <a:r>
              <a:rPr lang="en-US" dirty="0" smtClean="0"/>
              <a:t>Drivers of wetlands degradation on the rise at govt./ corporate and individual levels</a:t>
            </a:r>
          </a:p>
          <a:p>
            <a:r>
              <a:rPr lang="en-US" dirty="0" smtClean="0"/>
              <a:t>Sustainable development/environment protection and socio-economic problems targets of laws/regulations </a:t>
            </a:r>
          </a:p>
          <a:p>
            <a:r>
              <a:rPr lang="en-US" dirty="0" smtClean="0"/>
              <a:t>.. Many of these laws are grossly people-insensitive</a:t>
            </a:r>
          </a:p>
          <a:p>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58</a:t>
            </a:fld>
            <a:endParaRPr lang="en-US"/>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S.I 26 &amp; S.I. 27.. Disconnects</a:t>
            </a:r>
            <a:endParaRPr lang="en-US" b="1" dirty="0"/>
          </a:p>
        </p:txBody>
      </p:sp>
      <p:sp>
        <p:nvSpPr>
          <p:cNvPr id="3" name="Content Placeholder 2"/>
          <p:cNvSpPr>
            <a:spLocks noGrp="1"/>
          </p:cNvSpPr>
          <p:nvPr>
            <p:ph idx="1"/>
          </p:nvPr>
        </p:nvSpPr>
        <p:spPr/>
        <p:txBody>
          <a:bodyPr>
            <a:normAutofit/>
          </a:bodyPr>
          <a:lstStyle/>
          <a:p>
            <a:r>
              <a:rPr lang="en-US" dirty="0" smtClean="0"/>
              <a:t>Herdsmen roam the length and breadth of country to graze cattle mindless of extant laws and regulations</a:t>
            </a:r>
          </a:p>
          <a:p>
            <a:r>
              <a:rPr lang="en-US" dirty="0" smtClean="0"/>
              <a:t>Lack of compliance with national wetlands protection laws/regulations</a:t>
            </a:r>
          </a:p>
          <a:p>
            <a:r>
              <a:rPr lang="en-US" dirty="0" smtClean="0"/>
              <a:t>No economic options for segment of regulated community</a:t>
            </a:r>
          </a:p>
          <a:p>
            <a:r>
              <a:rPr lang="en-US" dirty="0" smtClean="0"/>
              <a:t>Regulations silent on economic/market incentives </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59</a:t>
            </a:fld>
            <a:endParaRPr lang="en-US"/>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“Threat to Security”</a:t>
            </a:r>
            <a:endParaRPr lang="en-US" b="1" dirty="0"/>
          </a:p>
        </p:txBody>
      </p:sp>
      <p:sp>
        <p:nvSpPr>
          <p:cNvPr id="3" name="Content Placeholder 2"/>
          <p:cNvSpPr>
            <a:spLocks noGrp="1"/>
          </p:cNvSpPr>
          <p:nvPr>
            <p:ph idx="1"/>
          </p:nvPr>
        </p:nvSpPr>
        <p:spPr/>
        <p:txBody>
          <a:bodyPr>
            <a:normAutofit/>
          </a:bodyPr>
          <a:lstStyle/>
          <a:p>
            <a:r>
              <a:rPr lang="en-US" dirty="0" smtClean="0"/>
              <a:t>Events of mid-May, 2010 in Jos, Plateau State, Nigeria</a:t>
            </a:r>
          </a:p>
          <a:p>
            <a:r>
              <a:rPr lang="en-US" dirty="0" smtClean="0"/>
              <a:t>Govt. finding of ‘indiscriminate grazing of cattle by Fulani herdsmen’</a:t>
            </a:r>
          </a:p>
          <a:p>
            <a:r>
              <a:rPr lang="en-US" dirty="0" smtClean="0"/>
              <a:t>Finding a solution to incessant violence in the State</a:t>
            </a:r>
          </a:p>
          <a:p>
            <a:r>
              <a:rPr lang="en-US" dirty="0" smtClean="0"/>
              <a:t>Regulations profoundly out of touch with reality of regulated community</a:t>
            </a:r>
          </a:p>
          <a:p>
            <a:r>
              <a:rPr lang="en-US" dirty="0" smtClean="0"/>
              <a:t>Measures required to make compliance with wetlands regulations effective</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60</a:t>
            </a:fld>
            <a:endParaRPr lang="en-US"/>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The Missing Link</a:t>
            </a:r>
            <a:endParaRPr lang="en-US" b="1" dirty="0"/>
          </a:p>
        </p:txBody>
      </p:sp>
      <p:sp>
        <p:nvSpPr>
          <p:cNvPr id="3" name="Content Placeholder 2"/>
          <p:cNvSpPr>
            <a:spLocks noGrp="1"/>
          </p:cNvSpPr>
          <p:nvPr>
            <p:ph idx="1"/>
          </p:nvPr>
        </p:nvSpPr>
        <p:spPr/>
        <p:txBody>
          <a:bodyPr>
            <a:normAutofit lnSpcReduction="10000"/>
          </a:bodyPr>
          <a:lstStyle/>
          <a:p>
            <a:r>
              <a:rPr lang="en-US" dirty="0" smtClean="0"/>
              <a:t>Laws must be anchored by strong and viable enabling pillars…this is presently lacking</a:t>
            </a:r>
          </a:p>
          <a:p>
            <a:r>
              <a:rPr lang="en-US" dirty="0" smtClean="0"/>
              <a:t>Federal govt. must assume upfront and unequivocally responsibility for protection of wetlands and make the Regulations viable</a:t>
            </a:r>
          </a:p>
          <a:p>
            <a:r>
              <a:rPr lang="en-US" dirty="0" smtClean="0"/>
              <a:t>Targeted programs and activities</a:t>
            </a:r>
          </a:p>
          <a:p>
            <a:r>
              <a:rPr lang="en-US" dirty="0" smtClean="0"/>
              <a:t>Borrow a leaf from (</a:t>
            </a:r>
            <a:r>
              <a:rPr lang="en-US" dirty="0" err="1" smtClean="0"/>
              <a:t>i</a:t>
            </a:r>
            <a:r>
              <a:rPr lang="en-US" dirty="0" smtClean="0"/>
              <a:t>) international treaties, &amp; (ii) developed countries’ experience …</a:t>
            </a:r>
          </a:p>
          <a:p>
            <a:r>
              <a:rPr lang="en-US" dirty="0" smtClean="0"/>
              <a:t>Nigerian </a:t>
            </a:r>
            <a:r>
              <a:rPr lang="en-US" dirty="0" err="1" smtClean="0"/>
              <a:t>govt</a:t>
            </a:r>
            <a:r>
              <a:rPr lang="en-US" dirty="0" smtClean="0"/>
              <a:t> must take the lead and give the maximum support to make regulations practicable and same time people sensitive. </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61</a:t>
            </a:fld>
            <a:endParaRPr lang="en-US"/>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US… Clean Air Act: as a clear example</a:t>
            </a:r>
            <a:endParaRPr lang="en-US" b="1" dirty="0"/>
          </a:p>
        </p:txBody>
      </p:sp>
      <p:sp>
        <p:nvSpPr>
          <p:cNvPr id="3" name="Content Placeholder 2"/>
          <p:cNvSpPr>
            <a:spLocks noGrp="1"/>
          </p:cNvSpPr>
          <p:nvPr>
            <p:ph idx="1"/>
          </p:nvPr>
        </p:nvSpPr>
        <p:spPr/>
        <p:txBody>
          <a:bodyPr>
            <a:normAutofit/>
          </a:bodyPr>
          <a:lstStyle/>
          <a:p>
            <a:r>
              <a:rPr lang="en-US" dirty="0" smtClean="0"/>
              <a:t>“S.101 [7401] (a) The Congress find – </a:t>
            </a:r>
          </a:p>
          <a:p>
            <a:r>
              <a:rPr lang="en-US" dirty="0" smtClean="0"/>
              <a:t>………</a:t>
            </a:r>
          </a:p>
          <a:p>
            <a:r>
              <a:rPr lang="en-US" dirty="0" smtClean="0"/>
              <a:t>(3) that the prevention and control of air pollution at its source is the primary responsibility of States and local governments; and</a:t>
            </a:r>
          </a:p>
          <a:p>
            <a:r>
              <a:rPr lang="en-US" dirty="0" smtClean="0"/>
              <a:t>(4) that Federal financial assistance and leadership is essential for the development of cooperative Federal, State, regional and local governments to prevent and control air pollution.”</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62</a:t>
            </a:fld>
            <a:endParaRPr lang="en-US"/>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Missing link (2)</a:t>
            </a:r>
            <a:endParaRPr lang="en-US" b="1" dirty="0"/>
          </a:p>
        </p:txBody>
      </p:sp>
      <p:sp>
        <p:nvSpPr>
          <p:cNvPr id="3" name="Content Placeholder 2"/>
          <p:cNvSpPr>
            <a:spLocks noGrp="1"/>
          </p:cNvSpPr>
          <p:nvPr>
            <p:ph idx="1"/>
          </p:nvPr>
        </p:nvSpPr>
        <p:spPr/>
        <p:txBody>
          <a:bodyPr>
            <a:normAutofit/>
          </a:bodyPr>
          <a:lstStyle/>
          <a:p>
            <a:r>
              <a:rPr lang="en-US" dirty="0" smtClean="0"/>
              <a:t>Nigeria’s wetlands regulations …restrictive and prohibitive mechanism</a:t>
            </a:r>
          </a:p>
          <a:p>
            <a:r>
              <a:rPr lang="en-US" dirty="0" smtClean="0"/>
              <a:t>Fall out …regulatory impact at variance with specified goals/long term objective</a:t>
            </a:r>
          </a:p>
          <a:p>
            <a:r>
              <a:rPr lang="en-US" dirty="0" smtClean="0"/>
              <a:t>Cp. S.I. 27 of 2009</a:t>
            </a:r>
          </a:p>
          <a:p>
            <a:r>
              <a:rPr lang="en-US" dirty="0" smtClean="0"/>
              <a:t>The Law/Regulations …not simply a goal, but an enforceable mandate</a:t>
            </a:r>
          </a:p>
          <a:p>
            <a:r>
              <a:rPr lang="en-US" dirty="0" smtClean="0"/>
              <a:t>“Federal/State institutional machinery” creating partnership of shared responsibilities and resources</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63</a:t>
            </a:fld>
            <a:endParaRPr lang="en-US"/>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Sustainable Development</a:t>
            </a:r>
            <a:endParaRPr lang="en-US" b="1" dirty="0"/>
          </a:p>
        </p:txBody>
      </p:sp>
      <p:sp>
        <p:nvSpPr>
          <p:cNvPr id="3" name="Content Placeholder 2"/>
          <p:cNvSpPr>
            <a:spLocks noGrp="1"/>
          </p:cNvSpPr>
          <p:nvPr>
            <p:ph idx="1"/>
          </p:nvPr>
        </p:nvSpPr>
        <p:spPr/>
        <p:txBody>
          <a:bodyPr/>
          <a:lstStyle/>
          <a:p>
            <a:r>
              <a:rPr lang="en-US" dirty="0" smtClean="0"/>
              <a:t>Consider socio-economic implications of regulated issues in context of legal instrument</a:t>
            </a:r>
          </a:p>
          <a:p>
            <a:r>
              <a:rPr lang="en-US" dirty="0" smtClean="0"/>
              <a:t>Entrench implementation and compliance programmes in wetlands regulations </a:t>
            </a:r>
          </a:p>
          <a:p>
            <a:r>
              <a:rPr lang="en-US" dirty="0" smtClean="0"/>
              <a:t>Linkage between environmental instruments and socio-economic instruments</a:t>
            </a:r>
          </a:p>
          <a:p>
            <a:r>
              <a:rPr lang="en-US" dirty="0" smtClean="0"/>
              <a:t>Cp. Art. 1 CBD; Art. 3 UNFCCC</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64</a:t>
            </a:fld>
            <a:endParaRPr lang="en-US"/>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Re-Examining S.I. 26 2009 Approach</a:t>
            </a:r>
            <a:endParaRPr lang="en-US" b="1" dirty="0"/>
          </a:p>
        </p:txBody>
      </p:sp>
      <p:sp>
        <p:nvSpPr>
          <p:cNvPr id="3" name="Content Placeholder 2"/>
          <p:cNvSpPr>
            <a:spLocks noGrp="1"/>
          </p:cNvSpPr>
          <p:nvPr>
            <p:ph idx="1"/>
          </p:nvPr>
        </p:nvSpPr>
        <p:spPr/>
        <p:txBody>
          <a:bodyPr>
            <a:normAutofit/>
          </a:bodyPr>
          <a:lstStyle/>
          <a:p>
            <a:r>
              <a:rPr lang="en-US" dirty="0" smtClean="0"/>
              <a:t>Deployment of command and control mechanism…not best option</a:t>
            </a:r>
          </a:p>
          <a:p>
            <a:r>
              <a:rPr lang="en-US" dirty="0" smtClean="0"/>
              <a:t>Strictly punitive approach to wetlands protection is counter-productive and purpose-defeating</a:t>
            </a:r>
          </a:p>
          <a:p>
            <a:r>
              <a:rPr lang="en-US" dirty="0" smtClean="0"/>
              <a:t>Agency will find it difficult to enforce this Regulation</a:t>
            </a:r>
          </a:p>
          <a:p>
            <a:r>
              <a:rPr lang="en-US" dirty="0" smtClean="0"/>
              <a:t>Critical inadequacies of logistics and internal capacity.</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65</a:t>
            </a:fld>
            <a:endParaRPr lang="en-US"/>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Re-examine…</a:t>
            </a:r>
            <a:endParaRPr lang="en-US" b="1" dirty="0"/>
          </a:p>
        </p:txBody>
      </p:sp>
      <p:sp>
        <p:nvSpPr>
          <p:cNvPr id="3" name="Content Placeholder 2"/>
          <p:cNvSpPr>
            <a:spLocks noGrp="1"/>
          </p:cNvSpPr>
          <p:nvPr>
            <p:ph idx="1"/>
          </p:nvPr>
        </p:nvSpPr>
        <p:spPr/>
        <p:txBody>
          <a:bodyPr>
            <a:normAutofit/>
          </a:bodyPr>
          <a:lstStyle/>
          <a:p>
            <a:r>
              <a:rPr lang="en-US" dirty="0" smtClean="0"/>
              <a:t>Govt.’s paramount duty to care for the people and the environment</a:t>
            </a:r>
          </a:p>
          <a:p>
            <a:r>
              <a:rPr lang="en-US" dirty="0" smtClean="0"/>
              <a:t>Combine ‘command/control’ mechanism with facilitative measures to yield ‘sustainable’ compliance for sustainable development</a:t>
            </a:r>
          </a:p>
          <a:p>
            <a:r>
              <a:rPr lang="en-US" dirty="0" smtClean="0"/>
              <a:t>Govt. is not just there to wield the big stick on ‘erring’ persons</a:t>
            </a:r>
          </a:p>
          <a:p>
            <a:r>
              <a:rPr lang="en-US" dirty="0" smtClean="0"/>
              <a:t>The regulated community should be given facilitative incentives and support for maximum compliance with wetlands regulations</a:t>
            </a:r>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66</a:t>
            </a:fld>
            <a:endParaRPr lang="en-US"/>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Way Forward</a:t>
            </a:r>
            <a:endParaRPr lang="en-US" b="1" dirty="0"/>
          </a:p>
        </p:txBody>
      </p:sp>
      <p:sp>
        <p:nvSpPr>
          <p:cNvPr id="3" name="Content Placeholder 2"/>
          <p:cNvSpPr>
            <a:spLocks noGrp="1"/>
          </p:cNvSpPr>
          <p:nvPr>
            <p:ph idx="1"/>
          </p:nvPr>
        </p:nvSpPr>
        <p:spPr/>
        <p:txBody>
          <a:bodyPr>
            <a:normAutofit/>
          </a:bodyPr>
          <a:lstStyle/>
          <a:p>
            <a:r>
              <a:rPr lang="en-US" dirty="0" smtClean="0"/>
              <a:t>Retrofit national laws and policy as viable tools of the intent and spirit of man to secure the conservation/sustainable utilization of wetlands/water resources for benefit of present and future generations</a:t>
            </a:r>
          </a:p>
          <a:p>
            <a:r>
              <a:rPr lang="en-US" dirty="0" smtClean="0"/>
              <a:t>Evolve comprehensive national management plan for wetlands</a:t>
            </a:r>
          </a:p>
          <a:p>
            <a:r>
              <a:rPr lang="en-US" dirty="0" smtClean="0"/>
              <a:t>Economic incentives </a:t>
            </a:r>
          </a:p>
          <a:p>
            <a:r>
              <a:rPr lang="en-US" dirty="0" smtClean="0"/>
              <a:t>Water trading/Payment for Ecosystem Services schemes (cp. Carbon trading) to promote sustainable/ wise use of wetlands</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67</a:t>
            </a:fld>
            <a:endParaRPr lang="en-US"/>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Way Forward (2)</a:t>
            </a:r>
            <a:endParaRPr lang="en-US" b="1" dirty="0"/>
          </a:p>
        </p:txBody>
      </p:sp>
      <p:sp>
        <p:nvSpPr>
          <p:cNvPr id="3" name="Content Placeholder 2"/>
          <p:cNvSpPr>
            <a:spLocks noGrp="1"/>
          </p:cNvSpPr>
          <p:nvPr>
            <p:ph idx="1"/>
          </p:nvPr>
        </p:nvSpPr>
        <p:spPr/>
        <p:txBody>
          <a:bodyPr>
            <a:normAutofit/>
          </a:bodyPr>
          <a:lstStyle/>
          <a:p>
            <a:r>
              <a:rPr lang="en-US" dirty="0" smtClean="0"/>
              <a:t>Wetlands education/public sensitization</a:t>
            </a:r>
          </a:p>
          <a:p>
            <a:r>
              <a:rPr lang="en-US" dirty="0" smtClean="0"/>
              <a:t>Promote wetlands loss research/restoration projects</a:t>
            </a:r>
          </a:p>
          <a:p>
            <a:r>
              <a:rPr lang="en-US" dirty="0" smtClean="0"/>
              <a:t>Evolve national policy of marketing territorial landscape (wetlands) for ecotourism </a:t>
            </a:r>
          </a:p>
          <a:p>
            <a:r>
              <a:rPr lang="en-US" dirty="0" smtClean="0"/>
              <a:t>Avoid laws/regs that cannot be effectively implemented or enforced</a:t>
            </a:r>
          </a:p>
          <a:p>
            <a:r>
              <a:rPr lang="en-US" dirty="0" smtClean="0"/>
              <a:t>Enhance compliance morality/capacity of regulated community.</a:t>
            </a:r>
            <a:endParaRPr lang="en-US" dirty="0"/>
          </a:p>
        </p:txBody>
      </p:sp>
      <p:sp>
        <p:nvSpPr>
          <p:cNvPr id="5" name="Footer Placeholder 4"/>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68</a:t>
            </a:fld>
            <a:endParaRPr lang="en-US"/>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Way Forward (3)</a:t>
            </a:r>
            <a:endParaRPr lang="en-US" dirty="0"/>
          </a:p>
        </p:txBody>
      </p:sp>
      <p:sp>
        <p:nvSpPr>
          <p:cNvPr id="3" name="Content Placeholder 2"/>
          <p:cNvSpPr>
            <a:spLocks noGrp="1"/>
          </p:cNvSpPr>
          <p:nvPr>
            <p:ph idx="1"/>
          </p:nvPr>
        </p:nvSpPr>
        <p:spPr/>
        <p:txBody>
          <a:bodyPr>
            <a:normAutofit lnSpcReduction="10000"/>
          </a:bodyPr>
          <a:lstStyle/>
          <a:p>
            <a:r>
              <a:rPr lang="en-US" dirty="0" smtClean="0"/>
              <a:t>Revisit the Ramsar Convention, 1971 – 2011: 40 years of existence</a:t>
            </a:r>
          </a:p>
          <a:p>
            <a:r>
              <a:rPr lang="en-US" dirty="0" smtClean="0"/>
              <a:t>Time to consider a viable Protocol to the Ramsar Convention</a:t>
            </a:r>
          </a:p>
          <a:p>
            <a:r>
              <a:rPr lang="en-US" dirty="0" smtClean="0"/>
              <a:t>To put teeth into the seminal natural resource protection/conservation treaty</a:t>
            </a:r>
          </a:p>
          <a:p>
            <a:r>
              <a:rPr lang="en-US" dirty="0" smtClean="0"/>
              <a:t>To sharpen the Ramsar Convention to make it more effective at global and national levels</a:t>
            </a:r>
          </a:p>
          <a:p>
            <a:r>
              <a:rPr lang="en-US" dirty="0" smtClean="0"/>
              <a:t>Overall to promote sustainable development and enhance the integrity/values of wetlands for life on Earth.</a:t>
            </a:r>
            <a:endParaRPr lang="en-US" dirty="0"/>
          </a:p>
        </p:txBody>
      </p:sp>
      <p:sp>
        <p:nvSpPr>
          <p:cNvPr id="4" name="Footer Placeholder 3"/>
          <p:cNvSpPr>
            <a:spLocks noGrp="1"/>
          </p:cNvSpPr>
          <p:nvPr>
            <p:ph type="ftr" sz="quarter" idx="11"/>
          </p:nvPr>
        </p:nvSpPr>
        <p:spPr/>
        <p:txBody>
          <a:bodyPr/>
          <a:lstStyle/>
          <a:p>
            <a:r>
              <a:rPr lang="en-US" smtClean="0"/>
              <a:t>Okorodudu-Fubara: IUCNAEL Colloquium, South Africa 2011.</a:t>
            </a:r>
            <a:endParaRPr lang="en-US"/>
          </a:p>
        </p:txBody>
      </p:sp>
      <p:sp>
        <p:nvSpPr>
          <p:cNvPr id="5" name="Slide Number Placeholder 4"/>
          <p:cNvSpPr>
            <a:spLocks noGrp="1"/>
          </p:cNvSpPr>
          <p:nvPr>
            <p:ph type="sldNum" sz="quarter" idx="12"/>
          </p:nvPr>
        </p:nvSpPr>
        <p:spPr/>
        <p:txBody>
          <a:bodyPr/>
          <a:lstStyle/>
          <a:p>
            <a:fld id="{C063C5DB-81A2-4C35-9112-FFEAF792094A}" type="slidenum">
              <a:rPr lang="en-US" smtClean="0"/>
              <a:pPr/>
              <a:t>69</a:t>
            </a:fld>
            <a:endParaRPr lang="en-US"/>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Questions…..</a:t>
            </a:r>
            <a:endParaRPr lang="en-US" b="1" dirty="0"/>
          </a:p>
        </p:txBody>
      </p:sp>
      <p:sp>
        <p:nvSpPr>
          <p:cNvPr id="3" name="Content Placeholder 2"/>
          <p:cNvSpPr>
            <a:spLocks noGrp="1"/>
          </p:cNvSpPr>
          <p:nvPr>
            <p:ph idx="1"/>
          </p:nvPr>
        </p:nvSpPr>
        <p:spPr/>
        <p:txBody>
          <a:bodyPr>
            <a:normAutofit/>
          </a:bodyPr>
          <a:lstStyle/>
          <a:p>
            <a:pPr>
              <a:buNone/>
            </a:pPr>
            <a:endParaRPr lang="en-US" dirty="0" smtClean="0"/>
          </a:p>
          <a:p>
            <a:pPr>
              <a:buNone/>
            </a:pPr>
            <a:r>
              <a:rPr lang="en-US" dirty="0" smtClean="0"/>
              <a:t> </a:t>
            </a:r>
          </a:p>
          <a:p>
            <a:pPr>
              <a:buNone/>
            </a:pPr>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endParaRPr lang="en-US" dirty="0" smtClean="0"/>
          </a:p>
          <a:p>
            <a:pPr>
              <a:buNone/>
            </a:pPr>
            <a:endParaRPr lang="en-US" dirty="0"/>
          </a:p>
        </p:txBody>
      </p:sp>
      <p:sp>
        <p:nvSpPr>
          <p:cNvPr id="6" name="Footer Placeholder 5"/>
          <p:cNvSpPr>
            <a:spLocks noGrp="1"/>
          </p:cNvSpPr>
          <p:nvPr>
            <p:ph type="ftr" sz="quarter" idx="11"/>
          </p:nvPr>
        </p:nvSpPr>
        <p:spPr/>
        <p:txBody>
          <a:bodyPr/>
          <a:lstStyle/>
          <a:p>
            <a:r>
              <a:rPr lang="en-US" smtClean="0"/>
              <a:t>Okorodudu-Fubara: IUCNAEL Colloquium, South Africa 2011.</a:t>
            </a:r>
            <a:endParaRPr lang="en-US"/>
          </a:p>
        </p:txBody>
      </p:sp>
      <p:sp>
        <p:nvSpPr>
          <p:cNvPr id="4" name="Slide Number Placeholder 3"/>
          <p:cNvSpPr>
            <a:spLocks noGrp="1"/>
          </p:cNvSpPr>
          <p:nvPr>
            <p:ph type="sldNum" sz="quarter" idx="12"/>
          </p:nvPr>
        </p:nvSpPr>
        <p:spPr/>
        <p:txBody>
          <a:bodyPr/>
          <a:lstStyle/>
          <a:p>
            <a:fld id="{C063C5DB-81A2-4C35-9112-FFEAF792094A}" type="slidenum">
              <a:rPr lang="en-US" smtClean="0"/>
              <a:pPr/>
              <a:t>70</a:t>
            </a:fld>
            <a:endParaRPr lang="en-US"/>
          </a:p>
        </p:txBody>
      </p:sp>
      <p:sp>
        <p:nvSpPr>
          <p:cNvPr id="5" name="Action Button: Help 4">
            <a:hlinkClick r:id="" action="ppaction://noaction" highlightClick="1"/>
          </p:cNvPr>
          <p:cNvSpPr/>
          <p:nvPr/>
        </p:nvSpPr>
        <p:spPr>
          <a:xfrm>
            <a:off x="2819400" y="2209800"/>
            <a:ext cx="3657600" cy="3352800"/>
          </a:xfrm>
          <a:prstGeom prst="actionButtonHel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0" dirty="0"/>
          </a:p>
        </p:txBody>
      </p:sp>
    </p:spTree>
  </p:cSld>
  <p:clrMapOvr>
    <a:masterClrMapping/>
  </p:clrMapOvr>
  <p:transition>
    <p:fade thruBlk="1"/>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2764</TotalTime>
  <Words>4862</Words>
  <Application>Microsoft Office PowerPoint</Application>
  <PresentationFormat>On-screen Show (4:3)</PresentationFormat>
  <Paragraphs>538</Paragraphs>
  <Slides>70</Slides>
  <Notes>0</Notes>
  <HiddenSlides>0</HiddenSlides>
  <MMClips>0</MMClips>
  <ScaleCrop>false</ScaleCrop>
  <HeadingPairs>
    <vt:vector size="4" baseType="variant">
      <vt:variant>
        <vt:lpstr>Theme</vt:lpstr>
      </vt:variant>
      <vt:variant>
        <vt:i4>1</vt:i4>
      </vt:variant>
      <vt:variant>
        <vt:lpstr>Slide Titles</vt:lpstr>
      </vt:variant>
      <vt:variant>
        <vt:i4>70</vt:i4>
      </vt:variant>
    </vt:vector>
  </HeadingPairs>
  <TitlesOfParts>
    <vt:vector size="71" baseType="lpstr">
      <vt:lpstr>Flow</vt:lpstr>
      <vt:lpstr>‘LAND USE PLANNING and WATER LAW: Discordant Regulatory Provisions on Wetlands Conservation in Nigeria’</vt:lpstr>
      <vt:lpstr>Presented @</vt:lpstr>
      <vt:lpstr>Outline</vt:lpstr>
      <vt:lpstr>NIGERIA… geo-ecological profile</vt:lpstr>
      <vt:lpstr>Geo-ecological profile (2) </vt:lpstr>
      <vt:lpstr>Geo-ecological profile(3)</vt:lpstr>
      <vt:lpstr>Slide 7</vt:lpstr>
      <vt:lpstr>Global threat of water scarcity</vt:lpstr>
      <vt:lpstr>Slide 9</vt:lpstr>
      <vt:lpstr>Global threat of water scarcity(2)</vt:lpstr>
      <vt:lpstr>Nigeria- Drivers of water scarcity </vt:lpstr>
      <vt:lpstr>Degradation of wetlands and water scarcity- the nexus</vt:lpstr>
      <vt:lpstr>Hadejia Nguru Wetlands</vt:lpstr>
      <vt:lpstr>Degraded wetland</vt:lpstr>
      <vt:lpstr>Invasive species</vt:lpstr>
      <vt:lpstr>Slide 16</vt:lpstr>
      <vt:lpstr>“Wetlands”…are</vt:lpstr>
      <vt:lpstr>-- courtesy US EPA</vt:lpstr>
      <vt:lpstr>What are wetlands?</vt:lpstr>
      <vt:lpstr>Defining Wetlands…Ramsar Art.1.1</vt:lpstr>
      <vt:lpstr>Ramsar Art.2.1</vt:lpstr>
      <vt:lpstr>Nigeria…wetlands defined</vt:lpstr>
      <vt:lpstr>Fadama Projects I, II, &amp; III</vt:lpstr>
      <vt:lpstr>Protection of Wetlands</vt:lpstr>
      <vt:lpstr>Hadejia Nguru Wetlands</vt:lpstr>
      <vt:lpstr>Nigeria’s Wetlands on Ramsar List</vt:lpstr>
      <vt:lpstr>Legal regime on wetlands-Nigeria</vt:lpstr>
      <vt:lpstr>Legal regime…(2)</vt:lpstr>
      <vt:lpstr>Legal regime…relevant MEAs(3)</vt:lpstr>
      <vt:lpstr>Legal regime…relevant MEAs(4)</vt:lpstr>
      <vt:lpstr>Wetlands legal protection pre-2009</vt:lpstr>
      <vt:lpstr>Pre-2009</vt:lpstr>
      <vt:lpstr>S.I. 26 of 2009</vt:lpstr>
      <vt:lpstr>S.I. 26 2009: Objectives</vt:lpstr>
      <vt:lpstr>Regulating Wetlands… S.I. 26 2009</vt:lpstr>
      <vt:lpstr>S.I. 26 2009… Management of Wetlands</vt:lpstr>
      <vt:lpstr>S.I. 26 of 2009… Protection of Wetlands</vt:lpstr>
      <vt:lpstr>S.I.26 of 2009…. Protection of Wetlands (2)</vt:lpstr>
      <vt:lpstr>Regulated Activities in a Wetland …Regs. 8 &amp; 9</vt:lpstr>
      <vt:lpstr>Exemptions… Traditional uses of Wetlands resources</vt:lpstr>
      <vt:lpstr>S.I. 26 of 2009…. Protection of Wetlands/Offences</vt:lpstr>
      <vt:lpstr>Reg. 30… Offences(2)</vt:lpstr>
      <vt:lpstr>Reg. 30… Offences(2)</vt:lpstr>
      <vt:lpstr>A Comparative Analysis</vt:lpstr>
      <vt:lpstr>Comparative Analysis (2)</vt:lpstr>
      <vt:lpstr>Gaps in Law and Policy</vt:lpstr>
      <vt:lpstr>Agenda 21: Components</vt:lpstr>
      <vt:lpstr>Agenda 21: Tools</vt:lpstr>
      <vt:lpstr>Discordant Regulatory Provisions</vt:lpstr>
      <vt:lpstr>Reg. 24 S.I. 26 of 2009</vt:lpstr>
      <vt:lpstr>S.I. 26 of 2009</vt:lpstr>
      <vt:lpstr>Herdsmen</vt:lpstr>
      <vt:lpstr>S.I. 27 of 2009…Reg. 4</vt:lpstr>
      <vt:lpstr>Grazing Livestock</vt:lpstr>
      <vt:lpstr>S.I. 27 of 2009…Reg. 9</vt:lpstr>
      <vt:lpstr>S.I. 27 of 2009…Reg. 9</vt:lpstr>
      <vt:lpstr>Nigeria’s Wetlands threatened</vt:lpstr>
      <vt:lpstr>Matters Arising</vt:lpstr>
      <vt:lpstr>S.I 26 &amp; S.I. 27.. Disconnects</vt:lpstr>
      <vt:lpstr>“Threat to Security”</vt:lpstr>
      <vt:lpstr>The Missing Link</vt:lpstr>
      <vt:lpstr>US… Clean Air Act: as a clear example</vt:lpstr>
      <vt:lpstr>Missing link (2)</vt:lpstr>
      <vt:lpstr>Sustainable Development</vt:lpstr>
      <vt:lpstr>Re-Examining S.I. 26 2009 Approach</vt:lpstr>
      <vt:lpstr>Re-examine…</vt:lpstr>
      <vt:lpstr>Way Forward</vt:lpstr>
      <vt:lpstr>Way Forward (2)</vt:lpstr>
      <vt:lpstr>Way Forward (3)</vt:lpstr>
      <vt:lpstr>Questions…..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‘LAND USE PLANNING and WATER LAW: Discordant Regulatory Provisions on Wetlands Conservation in Nigeria’</dc:title>
  <dc:creator>Glaudin</dc:creator>
  <cp:lastModifiedBy>Glaudin</cp:lastModifiedBy>
  <cp:revision>139</cp:revision>
  <dcterms:created xsi:type="dcterms:W3CDTF">2011-05-02T14:34:17Z</dcterms:created>
  <dcterms:modified xsi:type="dcterms:W3CDTF">2011-06-20T10:41:41Z</dcterms:modified>
</cp:coreProperties>
</file>