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8" r:id="rId3"/>
    <p:sldId id="263" r:id="rId4"/>
    <p:sldId id="259" r:id="rId5"/>
    <p:sldId id="264" r:id="rId6"/>
    <p:sldId id="260" r:id="rId7"/>
    <p:sldId id="266" r:id="rId8"/>
    <p:sldId id="261" r:id="rId9"/>
    <p:sldId id="262" r:id="rId1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F62F"/>
    <a:srgbClr val="BD2C0F"/>
    <a:srgbClr val="FF3300"/>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Retângulo 12"/>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1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6"/>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17"/>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18"/>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9"/>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20"/>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23"/>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2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25"/>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27"/>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28"/>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29"/>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30"/>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31"/>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21F475CF-C78E-479A-812D-C987B02AE74F}" type="datetimeFigureOut">
              <a:rPr lang="pt-BR"/>
              <a:pPr>
                <a:defRPr/>
              </a:pPr>
              <a:t>4/7/2011</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50B7E84B-4B7E-4862-A5F7-90E97038C340}" type="slidenum">
              <a:rPr lang="pt-BR"/>
              <a:pPr>
                <a:defRPr/>
              </a:pPr>
              <a:t>‹#›</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62992CA7-F9F2-4437-BAA3-692FED1E5AB1}" type="datetimeFigureOut">
              <a:rPr lang="pt-BR"/>
              <a:pPr>
                <a:defRPr/>
              </a:pPr>
              <a:t>4/7/2011</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1EA15A85-8354-4DC6-9318-7746A3FD9A4C}" type="slidenum">
              <a:rPr lang="pt-BR"/>
              <a:pPr>
                <a:defRPr/>
              </a:pPr>
              <a:t>‹#›</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Retângulo 12"/>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1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6"/>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17"/>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18"/>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19"/>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20"/>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23"/>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2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2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26"/>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27"/>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2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29"/>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30"/>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31"/>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9303E5F4-9369-413C-8909-99BF5990AC72}" type="datetimeFigureOut">
              <a:rPr lang="pt-BR"/>
              <a:pPr>
                <a:defRPr/>
              </a:pPr>
              <a:t>4/7/2011</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6DFB29F4-D1DA-47E8-BA34-A884C807E20F}" type="slidenum">
              <a:rPr lang="pt-BR"/>
              <a:pPr>
                <a:defRPr/>
              </a:pPr>
              <a:t>‹#›</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9549302A-2E1F-49AF-AF62-3AB6AF12E11B}" type="datetimeFigureOut">
              <a:rPr lang="pt-BR"/>
              <a:pPr>
                <a:defRPr/>
              </a:pPr>
              <a:t>4/7/2011</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9AB05977-FC77-42BD-BAD4-DCAED68166CB}"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F7615C2F-C237-440D-99CA-F8ED530700FB}" type="datetimeFigureOut">
              <a:rPr lang="pt-BR"/>
              <a:pPr>
                <a:defRPr/>
              </a:pPr>
              <a:t>4/7/2011</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89AD08AC-87E0-4C14-B91C-2CF0841095FD}"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57F9A212-52A5-4602-BED6-AB290FF1E966}" type="datetimeFigureOut">
              <a:rPr lang="pt-BR"/>
              <a:pPr>
                <a:defRPr/>
              </a:pPr>
              <a:t>4/7/2011</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5BCFE2BE-B1CA-4DA3-BFB9-24FFF8FEDB5D}" type="slidenum">
              <a:rPr lang="pt-BR"/>
              <a:pPr>
                <a:defRPr/>
              </a:pPr>
              <a:t>‹#›</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C729AAD5-DE71-4866-99CE-0323BDAFFF95}" type="datetimeFigureOut">
              <a:rPr lang="pt-BR"/>
              <a:pPr>
                <a:defRPr/>
              </a:pPr>
              <a:t>4/7/2011</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A22C1FD5-7697-468E-8531-F1B0D99968EB}"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Conector reto 12"/>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14"/>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1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1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1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1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2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7D4B77C2-5B14-4CEC-BE56-D6E2937523FA}" type="datetimeFigureOut">
              <a:rPr lang="pt-BR"/>
              <a:pPr>
                <a:defRPr/>
              </a:pPr>
              <a:t>4/7/2011</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D314558D-5CB5-4DA9-A819-D28DA5D07575}" type="slidenum">
              <a:rPr lang="pt-BR"/>
              <a:pPr>
                <a:defRPr/>
              </a:pPr>
              <a:t>‹#›</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Conector reto 12"/>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14"/>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1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1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1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1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2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4063451D-6E34-4ED0-947D-E8ED2E498D21}" type="datetimeFigureOut">
              <a:rPr lang="pt-BR"/>
              <a:pPr>
                <a:defRPr/>
              </a:pPr>
              <a:t>4/7/2011</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66DE7C1D-CF61-4EC1-A8E9-5F54C7CB342C}" type="slidenum">
              <a:rPr lang="pt-BR"/>
              <a:pPr>
                <a:defRPr/>
              </a:pPr>
              <a:t>‹#›</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19D75EC2-3363-4942-B61E-92B1985F072D}" type="datetimeFigureOut">
              <a:rPr lang="pt-BR"/>
              <a:pPr>
                <a:defRPr/>
              </a:pPr>
              <a:t>4/7/2011</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BC3C200C-2E6E-476C-B7B4-A277822CE3D8}"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66BDE9C0-17D8-42A7-AF03-186049D0AAAE}" type="datetimeFigureOut">
              <a:rPr lang="pt-BR"/>
              <a:pPr>
                <a:defRPr/>
              </a:pPr>
              <a:t>4/7/2011</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895079C4-CC82-4C18-940A-84ABE94D141E}"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60000"/>
                <a:lumOff val="40000"/>
              </a:schemeClr>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CFD733C0-4327-4B87-BDB4-3FCBB2A13758}" type="datetimeFigureOut">
              <a:rPr lang="pt-BR"/>
              <a:pPr>
                <a:defRPr/>
              </a:pPr>
              <a:t>4/7/2011</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1F6B4EAB-DC0A-4099-8CF8-40EEBF6EC82E}" type="slidenum">
              <a:rPr lang="pt-BR"/>
              <a:pPr>
                <a:defRPr/>
              </a:pPr>
              <a:t>‹#›</a:t>
            </a:fld>
            <a:endParaRPr lang="pt-BR"/>
          </a:p>
        </p:txBody>
      </p:sp>
    </p:spTree>
  </p:cSld>
  <p:clrMap bg1="lt1" tx1="dk1" bg2="lt2" tx2="dk2" accent1="accent1" accent2="accent2" accent3="accent3" accent4="accent4" accent5="accent5" accent6="accent6" hlink="hlink" folHlink="folHlink"/>
  <p:sldLayoutIdLst>
    <p:sldLayoutId id="2147483860" r:id="rId1"/>
    <p:sldLayoutId id="2147483861" r:id="rId2"/>
    <p:sldLayoutId id="2147483862" r:id="rId3"/>
    <p:sldLayoutId id="2147483855" r:id="rId4"/>
    <p:sldLayoutId id="2147483856" r:id="rId5"/>
    <p:sldLayoutId id="2147483863" r:id="rId6"/>
    <p:sldLayoutId id="2147483857" r:id="rId7"/>
    <p:sldLayoutId id="2147483864" r:id="rId8"/>
    <p:sldLayoutId id="2147483865" r:id="rId9"/>
    <p:sldLayoutId id="2147483858" r:id="rId10"/>
    <p:sldLayoutId id="2147483859" r:id="rId1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a:defRPr>
      </a:lvl2pPr>
      <a:lvl3pPr algn="l" rtl="0" eaLnBrk="0" fontAlgn="base" hangingPunct="0">
        <a:spcBef>
          <a:spcPct val="0"/>
        </a:spcBef>
        <a:spcAft>
          <a:spcPct val="0"/>
        </a:spcAft>
        <a:defRPr sz="3000">
          <a:solidFill>
            <a:schemeClr val="tx2"/>
          </a:solidFill>
          <a:latin typeface="Century Schoolbook"/>
        </a:defRPr>
      </a:lvl3pPr>
      <a:lvl4pPr algn="l" rtl="0" eaLnBrk="0" fontAlgn="base" hangingPunct="0">
        <a:spcBef>
          <a:spcPct val="0"/>
        </a:spcBef>
        <a:spcAft>
          <a:spcPct val="0"/>
        </a:spcAft>
        <a:defRPr sz="3000">
          <a:solidFill>
            <a:schemeClr val="tx2"/>
          </a:solidFill>
          <a:latin typeface="Century Schoolbook"/>
        </a:defRPr>
      </a:lvl4pPr>
      <a:lvl5pPr algn="l" rtl="0" eaLnBrk="0" fontAlgn="base" hangingPunct="0">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82A0B9"/>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C8D7E5"/>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EBC0B1"/>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video" Target="file:///C:\Documents%20and%20Settings\WALLYSCHROEDER%20AV\Desktop\videoplayback.avi"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63713" y="260350"/>
            <a:ext cx="7380287" cy="3240088"/>
          </a:xfrm>
        </p:spPr>
        <p:txBody>
          <a:bodyPr>
            <a:normAutofit fontScale="90000"/>
          </a:bodyPr>
          <a:lstStyle/>
          <a:p>
            <a:pPr algn="ctr" eaLnBrk="1" fontAlgn="auto" hangingPunct="1">
              <a:spcAft>
                <a:spcPts val="0"/>
              </a:spcAft>
              <a:defRPr/>
            </a:pPr>
            <a:r>
              <a:rPr lang="en-US" sz="1600" dirty="0" smtClean="0">
                <a:solidFill>
                  <a:schemeClr val="accent1">
                    <a:lumMod val="50000"/>
                  </a:schemeClr>
                </a:solidFill>
                <a:latin typeface="Calibri" pitchFamily="34" charset="0"/>
                <a:cs typeface="Calibri" pitchFamily="34" charset="0"/>
              </a:rPr>
              <a:t/>
            </a:r>
            <a:br>
              <a:rPr lang="en-US" sz="1600" dirty="0" smtClean="0">
                <a:solidFill>
                  <a:schemeClr val="accent1">
                    <a:lumMod val="50000"/>
                  </a:schemeClr>
                </a:solidFill>
                <a:latin typeface="Calibri" pitchFamily="34" charset="0"/>
                <a:cs typeface="Calibri" pitchFamily="34" charset="0"/>
              </a:rPr>
            </a:br>
            <a:r>
              <a:rPr lang="en-US" sz="1600" dirty="0" smtClean="0">
                <a:solidFill>
                  <a:schemeClr val="accent1">
                    <a:lumMod val="50000"/>
                  </a:schemeClr>
                </a:solidFill>
                <a:latin typeface="Calibri" pitchFamily="34" charset="0"/>
                <a:cs typeface="Calibri" pitchFamily="34" charset="0"/>
              </a:rPr>
              <a:t/>
            </a:r>
            <a:br>
              <a:rPr lang="en-US" sz="1600" dirty="0" smtClean="0">
                <a:solidFill>
                  <a:schemeClr val="accent1">
                    <a:lumMod val="50000"/>
                  </a:schemeClr>
                </a:solidFill>
                <a:latin typeface="Calibri" pitchFamily="34" charset="0"/>
                <a:cs typeface="Calibri" pitchFamily="34" charset="0"/>
              </a:rPr>
            </a:br>
            <a:r>
              <a:rPr lang="en-US" sz="1800" dirty="0" err="1" smtClean="0">
                <a:solidFill>
                  <a:schemeClr val="accent1">
                    <a:lumMod val="50000"/>
                  </a:schemeClr>
                </a:solidFill>
                <a:latin typeface="Calibri" pitchFamily="34" charset="0"/>
                <a:cs typeface="Calibri" pitchFamily="34" charset="0"/>
              </a:rPr>
              <a:t>Iucnael</a:t>
            </a:r>
            <a:r>
              <a:rPr lang="en-US" sz="1800" dirty="0" smtClean="0">
                <a:solidFill>
                  <a:schemeClr val="accent1">
                    <a:lumMod val="50000"/>
                  </a:schemeClr>
                </a:solidFill>
                <a:latin typeface="Calibri" pitchFamily="34" charset="0"/>
                <a:cs typeface="Calibri" pitchFamily="34" charset="0"/>
              </a:rPr>
              <a:t> Colloquium</a:t>
            </a:r>
            <a:br>
              <a:rPr lang="en-US" sz="1800" dirty="0" smtClean="0">
                <a:solidFill>
                  <a:schemeClr val="accent1">
                    <a:lumMod val="50000"/>
                  </a:schemeClr>
                </a:solidFill>
                <a:latin typeface="Calibri" pitchFamily="34" charset="0"/>
                <a:cs typeface="Calibri" pitchFamily="34" charset="0"/>
              </a:rPr>
            </a:br>
            <a:r>
              <a:rPr lang="en-US" sz="1800" dirty="0" smtClean="0">
                <a:solidFill>
                  <a:schemeClr val="accent1">
                    <a:lumMod val="50000"/>
                  </a:schemeClr>
                </a:solidFill>
                <a:latin typeface="Calibri" pitchFamily="34" charset="0"/>
                <a:cs typeface="Calibri" pitchFamily="34" charset="0"/>
              </a:rPr>
              <a:t>South Africa - July 2011</a:t>
            </a:r>
            <a:r>
              <a:rPr lang="en-US" sz="1600" dirty="0" smtClean="0">
                <a:solidFill>
                  <a:schemeClr val="accent1">
                    <a:lumMod val="50000"/>
                  </a:schemeClr>
                </a:solidFill>
                <a:latin typeface="Calibri" pitchFamily="34" charset="0"/>
                <a:cs typeface="Calibri" pitchFamily="34" charset="0"/>
              </a:rPr>
              <a:t/>
            </a:r>
            <a:br>
              <a:rPr lang="en-US" sz="1600" dirty="0" smtClean="0">
                <a:solidFill>
                  <a:schemeClr val="accent1">
                    <a:lumMod val="50000"/>
                  </a:schemeClr>
                </a:solidFill>
                <a:latin typeface="Calibri" pitchFamily="34" charset="0"/>
                <a:cs typeface="Calibri" pitchFamily="34" charset="0"/>
              </a:rPr>
            </a:br>
            <a:r>
              <a:rPr lang="en-US" sz="1400" dirty="0" smtClean="0">
                <a:solidFill>
                  <a:schemeClr val="accent1">
                    <a:lumMod val="60000"/>
                    <a:lumOff val="40000"/>
                  </a:schemeClr>
                </a:solidFill>
                <a:latin typeface="Calibri" pitchFamily="34" charset="0"/>
                <a:cs typeface="Calibri" pitchFamily="34" charset="0"/>
              </a:rPr>
              <a:t/>
            </a:r>
            <a:br>
              <a:rPr lang="en-US" sz="1400" dirty="0" smtClean="0">
                <a:solidFill>
                  <a:schemeClr val="accent1">
                    <a:lumMod val="60000"/>
                    <a:lumOff val="40000"/>
                  </a:schemeClr>
                </a:solidFill>
                <a:latin typeface="Calibri" pitchFamily="34" charset="0"/>
                <a:cs typeface="Calibri" pitchFamily="34" charset="0"/>
              </a:rPr>
            </a:br>
            <a:r>
              <a:rPr lang="pt-BR" sz="2800" dirty="0" smtClean="0">
                <a:solidFill>
                  <a:schemeClr val="accent1">
                    <a:lumMod val="60000"/>
                    <a:lumOff val="40000"/>
                  </a:schemeClr>
                </a:solidFill>
                <a:latin typeface="Calibri" pitchFamily="34" charset="0"/>
                <a:cs typeface="Calibri" pitchFamily="34" charset="0"/>
              </a:rPr>
              <a:t/>
            </a:r>
            <a:br>
              <a:rPr lang="pt-BR" sz="2800" dirty="0" smtClean="0">
                <a:solidFill>
                  <a:schemeClr val="accent1">
                    <a:lumMod val="60000"/>
                    <a:lumOff val="40000"/>
                  </a:schemeClr>
                </a:solidFill>
                <a:latin typeface="Calibri" pitchFamily="34" charset="0"/>
                <a:cs typeface="Calibri" pitchFamily="34" charset="0"/>
              </a:rPr>
            </a:br>
            <a:r>
              <a:rPr lang="pt-BR" sz="2800" dirty="0" smtClean="0">
                <a:solidFill>
                  <a:schemeClr val="accent1">
                    <a:lumMod val="60000"/>
                    <a:lumOff val="40000"/>
                  </a:schemeClr>
                </a:solidFill>
                <a:latin typeface="Calibri" pitchFamily="34" charset="0"/>
                <a:cs typeface="Calibri" pitchFamily="34" charset="0"/>
              </a:rPr>
              <a:t/>
            </a:r>
            <a:br>
              <a:rPr lang="pt-BR" sz="2800" dirty="0" smtClean="0">
                <a:solidFill>
                  <a:schemeClr val="accent1">
                    <a:lumMod val="60000"/>
                    <a:lumOff val="40000"/>
                  </a:schemeClr>
                </a:solidFill>
                <a:latin typeface="Calibri" pitchFamily="34" charset="0"/>
                <a:cs typeface="Calibri" pitchFamily="34" charset="0"/>
              </a:rPr>
            </a:br>
            <a:r>
              <a:rPr lang="pt-BR" sz="2800" dirty="0" smtClean="0">
                <a:solidFill>
                  <a:schemeClr val="accent1">
                    <a:lumMod val="60000"/>
                    <a:lumOff val="40000"/>
                  </a:schemeClr>
                </a:solidFill>
                <a:latin typeface="Calibri" pitchFamily="34" charset="0"/>
                <a:cs typeface="Calibri" pitchFamily="34" charset="0"/>
              </a:rPr>
              <a:t/>
            </a:r>
            <a:br>
              <a:rPr lang="pt-BR" sz="2800" dirty="0" smtClean="0">
                <a:solidFill>
                  <a:schemeClr val="accent1">
                    <a:lumMod val="60000"/>
                    <a:lumOff val="40000"/>
                  </a:schemeClr>
                </a:solidFill>
                <a:latin typeface="Calibri" pitchFamily="34" charset="0"/>
                <a:cs typeface="Calibri" pitchFamily="34" charset="0"/>
              </a:rPr>
            </a:br>
            <a:r>
              <a:rPr lang="pt-BR" sz="2800" dirty="0" smtClean="0">
                <a:solidFill>
                  <a:schemeClr val="accent1">
                    <a:lumMod val="60000"/>
                    <a:lumOff val="40000"/>
                  </a:schemeClr>
                </a:solidFill>
                <a:latin typeface="Calibri" pitchFamily="34" charset="0"/>
                <a:cs typeface="Calibri" pitchFamily="34" charset="0"/>
              </a:rPr>
              <a:t/>
            </a:r>
            <a:br>
              <a:rPr lang="pt-BR" sz="2800" dirty="0" smtClean="0">
                <a:solidFill>
                  <a:schemeClr val="accent1">
                    <a:lumMod val="60000"/>
                    <a:lumOff val="40000"/>
                  </a:schemeClr>
                </a:solidFill>
                <a:latin typeface="Calibri" pitchFamily="34" charset="0"/>
                <a:cs typeface="Calibri" pitchFamily="34" charset="0"/>
              </a:rPr>
            </a:br>
            <a:r>
              <a:rPr lang="pt-BR" sz="3600" dirty="0" err="1" smtClean="0">
                <a:solidFill>
                  <a:srgbClr val="002060"/>
                </a:solidFill>
                <a:latin typeface="Calibri" pitchFamily="34" charset="0"/>
                <a:cs typeface="Calibri" pitchFamily="34" charset="0"/>
              </a:rPr>
              <a:t>Riparian</a:t>
            </a:r>
            <a:r>
              <a:rPr lang="pt-BR" sz="3600" dirty="0" smtClean="0">
                <a:solidFill>
                  <a:srgbClr val="002060"/>
                </a:solidFill>
                <a:latin typeface="Calibri" pitchFamily="34" charset="0"/>
                <a:cs typeface="Calibri" pitchFamily="34" charset="0"/>
              </a:rPr>
              <a:t> Forest Legal Protection</a:t>
            </a:r>
            <a:br>
              <a:rPr lang="pt-BR" sz="3600" dirty="0" smtClean="0">
                <a:solidFill>
                  <a:srgbClr val="002060"/>
                </a:solidFill>
                <a:latin typeface="Calibri" pitchFamily="34" charset="0"/>
                <a:cs typeface="Calibri" pitchFamily="34" charset="0"/>
              </a:rPr>
            </a:br>
            <a:r>
              <a:rPr lang="pt-BR" sz="3600" dirty="0" smtClean="0">
                <a:solidFill>
                  <a:srgbClr val="002060"/>
                </a:solidFill>
                <a:latin typeface="Calibri" pitchFamily="34" charset="0"/>
                <a:cs typeface="Calibri" pitchFamily="34" charset="0"/>
              </a:rPr>
              <a:t>&amp; </a:t>
            </a:r>
            <a:r>
              <a:rPr lang="pt-BR" sz="3600" dirty="0" err="1" smtClean="0">
                <a:solidFill>
                  <a:srgbClr val="002060"/>
                </a:solidFill>
                <a:latin typeface="Calibri" pitchFamily="34" charset="0"/>
                <a:cs typeface="Calibri" pitchFamily="34" charset="0"/>
              </a:rPr>
              <a:t>Water</a:t>
            </a:r>
            <a:r>
              <a:rPr lang="pt-BR" sz="3600" dirty="0" smtClean="0">
                <a:solidFill>
                  <a:srgbClr val="002060"/>
                </a:solidFill>
                <a:latin typeface="Calibri" pitchFamily="34" charset="0"/>
                <a:cs typeface="Calibri" pitchFamily="34" charset="0"/>
              </a:rPr>
              <a:t> </a:t>
            </a:r>
            <a:r>
              <a:rPr lang="pt-BR" sz="3600" dirty="0" err="1" smtClean="0">
                <a:solidFill>
                  <a:srgbClr val="002060"/>
                </a:solidFill>
                <a:latin typeface="Calibri" pitchFamily="34" charset="0"/>
                <a:cs typeface="Calibri" pitchFamily="34" charset="0"/>
              </a:rPr>
              <a:t>Resources</a:t>
            </a:r>
            <a:r>
              <a:rPr lang="pt-BR" sz="3600" dirty="0" smtClean="0">
                <a:solidFill>
                  <a:srgbClr val="002060"/>
                </a:solidFill>
                <a:latin typeface="Calibri" pitchFamily="34" charset="0"/>
                <a:cs typeface="Calibri" pitchFamily="34" charset="0"/>
              </a:rPr>
              <a:t> </a:t>
            </a:r>
            <a:r>
              <a:rPr lang="pt-BR" sz="3600" dirty="0" err="1" smtClean="0">
                <a:solidFill>
                  <a:srgbClr val="002060"/>
                </a:solidFill>
                <a:latin typeface="Calibri" pitchFamily="34" charset="0"/>
                <a:cs typeface="Calibri" pitchFamily="34" charset="0"/>
              </a:rPr>
              <a:t>Conservation</a:t>
            </a:r>
            <a:r>
              <a:rPr lang="pt-BR" sz="3600" dirty="0" smtClean="0">
                <a:solidFill>
                  <a:srgbClr val="002060"/>
                </a:solidFill>
                <a:latin typeface="Calibri" pitchFamily="34" charset="0"/>
                <a:cs typeface="Calibri" pitchFamily="34" charset="0"/>
              </a:rPr>
              <a:t> in </a:t>
            </a:r>
            <a:r>
              <a:rPr lang="pt-BR" sz="3600" dirty="0" err="1" smtClean="0">
                <a:solidFill>
                  <a:srgbClr val="002060"/>
                </a:solidFill>
                <a:latin typeface="Calibri" pitchFamily="34" charset="0"/>
                <a:cs typeface="Calibri" pitchFamily="34" charset="0"/>
              </a:rPr>
              <a:t>Brazil</a:t>
            </a:r>
            <a:endParaRPr lang="pt-BR" sz="2600" dirty="0">
              <a:solidFill>
                <a:srgbClr val="002060"/>
              </a:solidFill>
              <a:latin typeface="Calibri" pitchFamily="34" charset="0"/>
              <a:cs typeface="Calibri" pitchFamily="34" charset="0"/>
            </a:endParaRPr>
          </a:p>
        </p:txBody>
      </p:sp>
      <p:sp>
        <p:nvSpPr>
          <p:cNvPr id="3" name="Subtítulo 2"/>
          <p:cNvSpPr>
            <a:spLocks noGrp="1"/>
          </p:cNvSpPr>
          <p:nvPr>
            <p:ph type="subTitle" idx="1"/>
          </p:nvPr>
        </p:nvSpPr>
        <p:spPr>
          <a:xfrm>
            <a:off x="2051050" y="3860800"/>
            <a:ext cx="7092950" cy="2997200"/>
          </a:xfrm>
        </p:spPr>
        <p:txBody>
          <a:bodyPr>
            <a:normAutofit/>
          </a:bodyPr>
          <a:lstStyle/>
          <a:p>
            <a:pPr algn="ctr" eaLnBrk="1" fontAlgn="auto" hangingPunct="1">
              <a:spcAft>
                <a:spcPts val="0"/>
              </a:spcAft>
              <a:buFont typeface="Wingdings"/>
              <a:buNone/>
              <a:defRPr/>
            </a:pPr>
            <a:r>
              <a:rPr lang="pt-BR" dirty="0" smtClean="0">
                <a:solidFill>
                  <a:srgbClr val="002060"/>
                </a:solidFill>
              </a:rPr>
              <a:t>IMPACTS ON QUALITY AND QUANTITY OF AVAIBLE WATER</a:t>
            </a:r>
          </a:p>
          <a:p>
            <a:pPr eaLnBrk="1" fontAlgn="auto" hangingPunct="1">
              <a:spcAft>
                <a:spcPts val="0"/>
              </a:spcAft>
              <a:buFont typeface="Wingdings"/>
              <a:buNone/>
              <a:defRPr/>
            </a:pPr>
            <a:endParaRPr lang="pt-BR" sz="1700" dirty="0" smtClean="0">
              <a:solidFill>
                <a:schemeClr val="accent1">
                  <a:lumMod val="50000"/>
                </a:schemeClr>
              </a:solidFill>
            </a:endParaRPr>
          </a:p>
          <a:p>
            <a:pPr algn="r" eaLnBrk="1" fontAlgn="auto" hangingPunct="1">
              <a:spcAft>
                <a:spcPts val="0"/>
              </a:spcAft>
              <a:buFont typeface="Wingdings"/>
              <a:buNone/>
              <a:defRPr/>
            </a:pPr>
            <a:endParaRPr lang="pt-BR" sz="1400" i="1" dirty="0" smtClean="0"/>
          </a:p>
          <a:p>
            <a:pPr algn="r" eaLnBrk="1" fontAlgn="auto" hangingPunct="1">
              <a:spcAft>
                <a:spcPts val="0"/>
              </a:spcAft>
              <a:buFont typeface="Wingdings"/>
              <a:buNone/>
              <a:defRPr/>
            </a:pPr>
            <a:endParaRPr lang="pt-BR" sz="1400" i="1" dirty="0" smtClean="0"/>
          </a:p>
          <a:p>
            <a:pPr algn="r" eaLnBrk="1" fontAlgn="auto" hangingPunct="1">
              <a:spcAft>
                <a:spcPts val="0"/>
              </a:spcAft>
              <a:buFont typeface="Wingdings"/>
              <a:buNone/>
              <a:defRPr/>
            </a:pPr>
            <a:r>
              <a:rPr lang="pt-BR" sz="1400" i="1" dirty="0" err="1" smtClean="0">
                <a:solidFill>
                  <a:schemeClr val="accent1">
                    <a:lumMod val="50000"/>
                  </a:schemeClr>
                </a:solidFill>
              </a:rPr>
              <a:t>Ms</a:t>
            </a:r>
            <a:r>
              <a:rPr lang="pt-BR" sz="1400" i="1" dirty="0" smtClean="0">
                <a:solidFill>
                  <a:schemeClr val="accent1">
                    <a:lumMod val="50000"/>
                  </a:schemeClr>
                </a:solidFill>
              </a:rPr>
              <a:t>.Carolina Dutra* (Unisantos)</a:t>
            </a:r>
            <a:endParaRPr lang="pt-BR" sz="1400" dirty="0" smtClean="0">
              <a:solidFill>
                <a:schemeClr val="accent1">
                  <a:lumMod val="50000"/>
                </a:schemeClr>
              </a:solidFill>
            </a:endParaRPr>
          </a:p>
          <a:p>
            <a:pPr algn="r" eaLnBrk="1" fontAlgn="auto" hangingPunct="1">
              <a:spcAft>
                <a:spcPts val="0"/>
              </a:spcAft>
              <a:buFont typeface="Wingdings"/>
              <a:buNone/>
              <a:defRPr/>
            </a:pPr>
            <a:r>
              <a:rPr lang="pt-BR" sz="1400" i="1" dirty="0" err="1" smtClean="0">
                <a:solidFill>
                  <a:schemeClr val="accent1">
                    <a:lumMod val="50000"/>
                  </a:schemeClr>
                </a:solidFill>
              </a:rPr>
              <a:t>Ms</a:t>
            </a:r>
            <a:r>
              <a:rPr lang="pt-BR" sz="1400" i="1" dirty="0" smtClean="0">
                <a:solidFill>
                  <a:schemeClr val="accent1">
                    <a:lumMod val="50000"/>
                  </a:schemeClr>
                </a:solidFill>
              </a:rPr>
              <a:t>. Maurício Duarte dos Santos* (Unimonte)</a:t>
            </a:r>
            <a:endParaRPr lang="pt-BR" sz="1400" dirty="0" smtClean="0">
              <a:solidFill>
                <a:schemeClr val="accent1">
                  <a:lumMod val="50000"/>
                </a:schemeClr>
              </a:solidFill>
            </a:endParaRPr>
          </a:p>
          <a:p>
            <a:pPr algn="r" eaLnBrk="1" fontAlgn="auto" hangingPunct="1">
              <a:spcAft>
                <a:spcPts val="0"/>
              </a:spcAft>
              <a:buFont typeface="Wingdings"/>
              <a:buNone/>
              <a:defRPr/>
            </a:pPr>
            <a:r>
              <a:rPr lang="pt-BR" sz="1400" i="1" dirty="0" smtClean="0">
                <a:solidFill>
                  <a:schemeClr val="accent1">
                    <a:lumMod val="50000"/>
                  </a:schemeClr>
                </a:solidFill>
              </a:rPr>
              <a:t>Dr. Vladimir Garcia Magalhães (Unisantos)</a:t>
            </a:r>
            <a:endParaRPr lang="pt-BR" sz="1400" dirty="0" smtClean="0">
              <a:solidFill>
                <a:schemeClr val="accent1">
                  <a:lumMod val="50000"/>
                </a:schemeClr>
              </a:solidFill>
            </a:endParaRPr>
          </a:p>
          <a:p>
            <a:pPr algn="r" eaLnBrk="1" fontAlgn="auto" hangingPunct="1">
              <a:spcAft>
                <a:spcPts val="0"/>
              </a:spcAft>
              <a:buFont typeface="Wingdings"/>
              <a:buNone/>
              <a:defRPr/>
            </a:pPr>
            <a:r>
              <a:rPr lang="en-US" sz="1400" i="1" dirty="0" smtClean="0">
                <a:solidFill>
                  <a:schemeClr val="accent1">
                    <a:lumMod val="50000"/>
                  </a:schemeClr>
                </a:solidFill>
              </a:rPr>
              <a:t>Ms. José Carlos </a:t>
            </a:r>
            <a:r>
              <a:rPr lang="en-US" sz="1400" i="1" dirty="0" err="1" smtClean="0">
                <a:solidFill>
                  <a:schemeClr val="accent1">
                    <a:lumMod val="50000"/>
                  </a:schemeClr>
                </a:solidFill>
              </a:rPr>
              <a:t>Loureiro</a:t>
            </a:r>
            <a:r>
              <a:rPr lang="en-US" sz="1400" i="1" dirty="0" smtClean="0">
                <a:solidFill>
                  <a:schemeClr val="accent1">
                    <a:lumMod val="50000"/>
                  </a:schemeClr>
                </a:solidFill>
              </a:rPr>
              <a:t> </a:t>
            </a:r>
            <a:r>
              <a:rPr lang="en-US" sz="1400" i="1" dirty="0" err="1" smtClean="0">
                <a:solidFill>
                  <a:schemeClr val="accent1">
                    <a:lumMod val="50000"/>
                  </a:schemeClr>
                </a:solidFill>
              </a:rPr>
              <a:t>da</a:t>
            </a:r>
            <a:r>
              <a:rPr lang="en-US" sz="1400" i="1" dirty="0" smtClean="0">
                <a:solidFill>
                  <a:schemeClr val="accent1">
                    <a:lumMod val="50000"/>
                  </a:schemeClr>
                </a:solidFill>
              </a:rPr>
              <a:t> Silva (Unisantos)</a:t>
            </a:r>
          </a:p>
          <a:p>
            <a:pPr algn="r" eaLnBrk="1" fontAlgn="auto" hangingPunct="1">
              <a:spcAft>
                <a:spcPts val="0"/>
              </a:spcAft>
              <a:buFont typeface="Wingdings"/>
              <a:buNone/>
              <a:defRPr/>
            </a:pPr>
            <a:endParaRPr lang="en-US" sz="1400" i="1" dirty="0" smtClean="0"/>
          </a:p>
          <a:p>
            <a:pPr eaLnBrk="1" fontAlgn="auto" hangingPunct="1">
              <a:spcAft>
                <a:spcPts val="0"/>
              </a:spcAft>
              <a:buFont typeface="Wingdings"/>
              <a:buNone/>
              <a:defRPr/>
            </a:pPr>
            <a:endParaRPr lang="pt-BR" sz="1700" dirty="0">
              <a:solidFill>
                <a:schemeClr val="accent1">
                  <a:lumMod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0825" y="115888"/>
            <a:ext cx="8353425" cy="792162"/>
          </a:xfrm>
        </p:spPr>
        <p:txBody>
          <a:bodyPr/>
          <a:lstStyle/>
          <a:p>
            <a:pPr algn="ctr" eaLnBrk="1" hangingPunct="1">
              <a:defRPr/>
            </a:pPr>
            <a:r>
              <a:rPr lang="pt-BR" sz="3600" b="1" dirty="0" err="1" smtClean="0">
                <a:solidFill>
                  <a:srgbClr val="002060"/>
                </a:solidFill>
                <a:latin typeface="Calibri" pitchFamily="34" charset="0"/>
                <a:cs typeface="Calibri" pitchFamily="34" charset="0"/>
              </a:rPr>
              <a:t>Water</a:t>
            </a:r>
            <a:r>
              <a:rPr lang="pt-BR" sz="3600" b="1" dirty="0" smtClean="0">
                <a:solidFill>
                  <a:srgbClr val="002060"/>
                </a:solidFill>
                <a:latin typeface="Calibri" pitchFamily="34" charset="0"/>
                <a:cs typeface="Calibri" pitchFamily="34" charset="0"/>
              </a:rPr>
              <a:t> is </a:t>
            </a:r>
            <a:r>
              <a:rPr lang="pt-BR" sz="3600" b="1" dirty="0" err="1" smtClean="0">
                <a:solidFill>
                  <a:srgbClr val="002060"/>
                </a:solidFill>
                <a:latin typeface="Calibri" pitchFamily="34" charset="0"/>
                <a:cs typeface="Calibri" pitchFamily="34" charset="0"/>
              </a:rPr>
              <a:t>Life</a:t>
            </a:r>
            <a:r>
              <a:rPr lang="pt-BR" sz="3600" b="1" dirty="0" smtClean="0">
                <a:solidFill>
                  <a:srgbClr val="002060"/>
                </a:solidFill>
                <a:latin typeface="Calibri" pitchFamily="34" charset="0"/>
                <a:cs typeface="Calibri" pitchFamily="34" charset="0"/>
              </a:rPr>
              <a:t>: a </a:t>
            </a:r>
            <a:r>
              <a:rPr lang="pt-BR" sz="3600" b="1" dirty="0" err="1" smtClean="0">
                <a:solidFill>
                  <a:srgbClr val="002060"/>
                </a:solidFill>
                <a:latin typeface="Calibri" pitchFamily="34" charset="0"/>
                <a:cs typeface="Calibri" pitchFamily="34" charset="0"/>
              </a:rPr>
              <a:t>Human</a:t>
            </a:r>
            <a:r>
              <a:rPr lang="pt-BR" sz="3600" b="1" dirty="0" smtClean="0">
                <a:solidFill>
                  <a:srgbClr val="002060"/>
                </a:solidFill>
                <a:latin typeface="Calibri" pitchFamily="34" charset="0"/>
                <a:cs typeface="Calibri" pitchFamily="34" charset="0"/>
              </a:rPr>
              <a:t> </a:t>
            </a:r>
            <a:r>
              <a:rPr lang="pt-BR" sz="3600" b="1" dirty="0" err="1" smtClean="0">
                <a:solidFill>
                  <a:srgbClr val="002060"/>
                </a:solidFill>
                <a:latin typeface="Calibri" pitchFamily="34" charset="0"/>
                <a:cs typeface="Calibri" pitchFamily="34" charset="0"/>
              </a:rPr>
              <a:t>Right</a:t>
            </a:r>
            <a:r>
              <a:rPr lang="pt-BR" sz="3600" b="1" dirty="0" smtClean="0">
                <a:solidFill>
                  <a:srgbClr val="002060"/>
                </a:solidFill>
                <a:latin typeface="Calibri" pitchFamily="34" charset="0"/>
                <a:cs typeface="Calibri" pitchFamily="34" charset="0"/>
              </a:rPr>
              <a:t>, </a:t>
            </a:r>
            <a:r>
              <a:rPr lang="pt-BR" sz="3600" b="1" dirty="0" err="1" smtClean="0">
                <a:solidFill>
                  <a:srgbClr val="002060"/>
                </a:solidFill>
                <a:latin typeface="Calibri" pitchFamily="34" charset="0"/>
                <a:cs typeface="Calibri" pitchFamily="34" charset="0"/>
              </a:rPr>
              <a:t>not</a:t>
            </a:r>
            <a:r>
              <a:rPr lang="pt-BR" sz="3600" b="1" dirty="0" smtClean="0">
                <a:solidFill>
                  <a:srgbClr val="002060"/>
                </a:solidFill>
                <a:latin typeface="Calibri" pitchFamily="34" charset="0"/>
                <a:cs typeface="Calibri" pitchFamily="34" charset="0"/>
              </a:rPr>
              <a:t> a </a:t>
            </a:r>
            <a:r>
              <a:rPr lang="pt-BR" sz="3600" b="1" dirty="0" err="1" smtClean="0">
                <a:solidFill>
                  <a:srgbClr val="002060"/>
                </a:solidFill>
                <a:latin typeface="Calibri" pitchFamily="34" charset="0"/>
                <a:cs typeface="Calibri" pitchFamily="34" charset="0"/>
              </a:rPr>
              <a:t>Privilege</a:t>
            </a:r>
            <a:endParaRPr lang="pt-BR" sz="3600" dirty="0">
              <a:latin typeface="Calibri" pitchFamily="34" charset="0"/>
              <a:cs typeface="Calibri" pitchFamily="34" charset="0"/>
            </a:endParaRPr>
          </a:p>
        </p:txBody>
      </p:sp>
      <p:sp>
        <p:nvSpPr>
          <p:cNvPr id="3" name="Espaço Reservado para Conteúdo 2"/>
          <p:cNvSpPr>
            <a:spLocks noGrp="1"/>
          </p:cNvSpPr>
          <p:nvPr>
            <p:ph sz="quarter" idx="1"/>
          </p:nvPr>
        </p:nvSpPr>
        <p:spPr>
          <a:xfrm>
            <a:off x="250825" y="1125538"/>
            <a:ext cx="8353425" cy="5348287"/>
          </a:xfrm>
        </p:spPr>
        <p:txBody>
          <a:bodyPr/>
          <a:lstStyle/>
          <a:p>
            <a:pPr algn="ctr" eaLnBrk="1" hangingPunct="1">
              <a:buFont typeface="Wingdings" pitchFamily="2" charset="2"/>
              <a:buNone/>
              <a:defRPr/>
            </a:pPr>
            <a:endParaRPr lang="en-US" sz="1200" b="1" dirty="0" smtClean="0">
              <a:solidFill>
                <a:srgbClr val="002060"/>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endParaRPr lang="en-US" sz="1000" b="1" dirty="0" smtClean="0">
              <a:solidFill>
                <a:schemeClr val="bg1"/>
              </a:solidFill>
              <a:latin typeface="Calibri" pitchFamily="34" charset="0"/>
              <a:cs typeface="Calibri" pitchFamily="34" charset="0"/>
            </a:endParaRPr>
          </a:p>
          <a:p>
            <a:pPr algn="ctr" eaLnBrk="1" hangingPunct="1">
              <a:buFont typeface="Wingdings" pitchFamily="2" charset="2"/>
              <a:buNone/>
              <a:defRPr/>
            </a:pPr>
            <a:r>
              <a:rPr lang="en-US" sz="1000" b="1" dirty="0" smtClean="0">
                <a:solidFill>
                  <a:schemeClr val="bg1"/>
                </a:solidFill>
                <a:latin typeface="Calibri" pitchFamily="34" charset="0"/>
                <a:cs typeface="Calibri" pitchFamily="34" charset="0"/>
              </a:rPr>
              <a:t>    </a:t>
            </a:r>
          </a:p>
          <a:p>
            <a:pPr algn="ctr" eaLnBrk="1" hangingPunct="1">
              <a:buFont typeface="Wingdings" pitchFamily="2" charset="2"/>
              <a:buNone/>
              <a:defRPr/>
            </a:pPr>
            <a:r>
              <a:rPr lang="en-US" sz="1000" b="1" dirty="0" smtClean="0">
                <a:solidFill>
                  <a:schemeClr val="bg1"/>
                </a:solidFill>
                <a:latin typeface="Calibri" pitchFamily="34" charset="0"/>
                <a:cs typeface="Calibri" pitchFamily="34" charset="0"/>
              </a:rPr>
              <a:t>  Water is a human right (and wrong) © Joe Mohr</a:t>
            </a:r>
          </a:p>
          <a:p>
            <a:pPr algn="r" eaLnBrk="1" hangingPunct="1">
              <a:buFont typeface="Wingdings" pitchFamily="2" charset="2"/>
              <a:buNone/>
              <a:defRPr/>
            </a:pPr>
            <a:endParaRPr lang="en-US" sz="500" b="1" dirty="0" smtClean="0">
              <a:solidFill>
                <a:srgbClr val="002060"/>
              </a:solidFill>
              <a:latin typeface="Calibri" pitchFamily="34" charset="0"/>
              <a:cs typeface="Calibri" pitchFamily="34" charset="0"/>
            </a:endParaRPr>
          </a:p>
          <a:p>
            <a:pPr algn="r" eaLnBrk="1" hangingPunct="1">
              <a:buFont typeface="Wingdings" pitchFamily="2" charset="2"/>
              <a:buNone/>
              <a:defRPr/>
            </a:pPr>
            <a:endParaRPr lang="en-US" sz="500" b="1" dirty="0" smtClean="0">
              <a:solidFill>
                <a:srgbClr val="002060"/>
              </a:solidFill>
              <a:latin typeface="Calibri" pitchFamily="34" charset="0"/>
              <a:cs typeface="Calibri" pitchFamily="34" charset="0"/>
            </a:endParaRPr>
          </a:p>
          <a:p>
            <a:pPr algn="r" eaLnBrk="1" hangingPunct="1">
              <a:buFont typeface="Wingdings" pitchFamily="2" charset="2"/>
              <a:buNone/>
              <a:defRPr/>
            </a:pPr>
            <a:endParaRPr lang="en-US" sz="200" b="1" dirty="0" smtClean="0">
              <a:solidFill>
                <a:srgbClr val="002060"/>
              </a:solidFill>
              <a:latin typeface="Calibri" pitchFamily="34" charset="0"/>
              <a:cs typeface="Calibri" pitchFamily="34" charset="0"/>
            </a:endParaRPr>
          </a:p>
          <a:p>
            <a:pPr algn="r" eaLnBrk="1" hangingPunct="1">
              <a:buFont typeface="Wingdings" pitchFamily="2" charset="2"/>
              <a:buNone/>
              <a:defRPr/>
            </a:pPr>
            <a:endParaRPr lang="en-US" sz="1200" b="1" dirty="0" smtClean="0">
              <a:solidFill>
                <a:srgbClr val="002060"/>
              </a:solidFill>
              <a:latin typeface="Calibri" pitchFamily="34" charset="0"/>
              <a:cs typeface="Calibri" pitchFamily="34" charset="0"/>
            </a:endParaRPr>
          </a:p>
          <a:p>
            <a:pPr algn="r" eaLnBrk="1" hangingPunct="1">
              <a:buFont typeface="Wingdings" pitchFamily="2" charset="2"/>
              <a:buNone/>
              <a:defRPr/>
            </a:pPr>
            <a:endParaRPr lang="en-US" sz="500" b="1" dirty="0" smtClean="0">
              <a:solidFill>
                <a:srgbClr val="002060"/>
              </a:solidFill>
              <a:latin typeface="Calibri" pitchFamily="34" charset="0"/>
              <a:cs typeface="Calibri" pitchFamily="34" charset="0"/>
            </a:endParaRPr>
          </a:p>
          <a:p>
            <a:pPr algn="r" eaLnBrk="1" hangingPunct="1">
              <a:buFont typeface="Wingdings" pitchFamily="2" charset="2"/>
              <a:buNone/>
              <a:defRPr/>
            </a:pPr>
            <a:endParaRPr lang="en-US" sz="300" b="1" dirty="0" smtClean="0">
              <a:solidFill>
                <a:srgbClr val="002060"/>
              </a:solidFill>
              <a:latin typeface="Calibri" pitchFamily="34" charset="0"/>
              <a:cs typeface="Calibri" pitchFamily="34" charset="0"/>
            </a:endParaRPr>
          </a:p>
          <a:p>
            <a:pPr algn="r" eaLnBrk="1" hangingPunct="1">
              <a:buFont typeface="Wingdings" pitchFamily="2" charset="2"/>
              <a:buNone/>
              <a:defRPr/>
            </a:pPr>
            <a:r>
              <a:rPr lang="en-US" sz="1050" b="1" dirty="0" smtClean="0">
                <a:solidFill>
                  <a:schemeClr val="accent1">
                    <a:lumMod val="75000"/>
                  </a:schemeClr>
                </a:solidFill>
                <a:latin typeface="Calibri" pitchFamily="34" charset="0"/>
                <a:cs typeface="Calibri" pitchFamily="34" charset="0"/>
              </a:rPr>
              <a:t>Movement behind Article 31,</a:t>
            </a:r>
          </a:p>
          <a:p>
            <a:pPr algn="r" eaLnBrk="1" hangingPunct="1">
              <a:buFont typeface="Wingdings" pitchFamily="2" charset="2"/>
              <a:buNone/>
              <a:defRPr/>
            </a:pPr>
            <a:r>
              <a:rPr lang="en-US" sz="1050" b="1" dirty="0" smtClean="0">
                <a:solidFill>
                  <a:schemeClr val="accent1">
                    <a:lumMod val="75000"/>
                  </a:schemeClr>
                </a:solidFill>
                <a:latin typeface="Calibri" pitchFamily="34" charset="0"/>
                <a:cs typeface="Calibri" pitchFamily="34" charset="0"/>
              </a:rPr>
              <a:t>a proposed addition of Right to Water</a:t>
            </a:r>
          </a:p>
          <a:p>
            <a:pPr algn="r" eaLnBrk="1" hangingPunct="1">
              <a:buFont typeface="Wingdings" pitchFamily="2" charset="2"/>
              <a:buNone/>
              <a:defRPr/>
            </a:pPr>
            <a:r>
              <a:rPr lang="en-US" sz="1050" b="1" dirty="0" smtClean="0">
                <a:solidFill>
                  <a:schemeClr val="accent1">
                    <a:lumMod val="75000"/>
                  </a:schemeClr>
                </a:solidFill>
                <a:latin typeface="Calibri" pitchFamily="34" charset="0"/>
                <a:cs typeface="Calibri" pitchFamily="34" charset="0"/>
              </a:rPr>
              <a:t>to the Universal Declaration of Human Rights</a:t>
            </a:r>
            <a:endParaRPr lang="pt-BR" sz="1050" b="1" dirty="0" smtClean="0">
              <a:solidFill>
                <a:schemeClr val="accent1">
                  <a:lumMod val="75000"/>
                </a:schemeClr>
              </a:solidFill>
              <a:latin typeface="Calibri" pitchFamily="34" charset="0"/>
              <a:cs typeface="Calibri" pitchFamily="34" charset="0"/>
            </a:endParaRPr>
          </a:p>
          <a:p>
            <a:pPr algn="ctr" eaLnBrk="1" hangingPunct="1">
              <a:buFont typeface="Wingdings" pitchFamily="2" charset="2"/>
              <a:buNone/>
              <a:defRPr/>
            </a:pPr>
            <a:endParaRPr lang="pt-BR" sz="1050" b="1" dirty="0" smtClean="0">
              <a:solidFill>
                <a:srgbClr val="002060"/>
              </a:solidFill>
              <a:latin typeface="Calibri" pitchFamily="34" charset="0"/>
              <a:cs typeface="Calibri" pitchFamily="34" charset="0"/>
            </a:endParaRPr>
          </a:p>
          <a:p>
            <a:pPr algn="ctr" eaLnBrk="1" hangingPunct="1">
              <a:buFont typeface="Wingdings" pitchFamily="2" charset="2"/>
              <a:buNone/>
              <a:defRPr/>
            </a:pPr>
            <a:endParaRPr lang="pt-BR" sz="1200" b="1" dirty="0">
              <a:solidFill>
                <a:srgbClr val="002060"/>
              </a:solidFill>
              <a:latin typeface="Calibri" pitchFamily="34" charset="0"/>
              <a:cs typeface="Calibri" pitchFamily="34" charset="0"/>
            </a:endParaRPr>
          </a:p>
        </p:txBody>
      </p:sp>
      <p:pic>
        <p:nvPicPr>
          <p:cNvPr id="4" name="Imagem 3" descr="HDB036.jpg"/>
          <p:cNvPicPr>
            <a:picLocks noChangeAspect="1"/>
          </p:cNvPicPr>
          <p:nvPr/>
        </p:nvPicPr>
        <p:blipFill>
          <a:blip r:embed="rId2" cstate="print"/>
          <a:srcRect l="4252" r="13533" b="3846"/>
          <a:stretch>
            <a:fillRect/>
          </a:stretch>
        </p:blipFill>
        <p:spPr>
          <a:xfrm>
            <a:off x="2339751" y="1124741"/>
            <a:ext cx="4437555" cy="3861295"/>
          </a:xfrm>
          <a:prstGeom prst="ellipse">
            <a:avLst/>
          </a:prstGeom>
          <a:ln>
            <a:noFill/>
          </a:ln>
          <a:effectLst>
            <a:softEdge rad="112500"/>
          </a:effectLst>
        </p:spPr>
      </p:pic>
      <p:pic>
        <p:nvPicPr>
          <p:cNvPr id="5" name="Imagem 13" descr="article water.jpg"/>
          <p:cNvPicPr>
            <a:picLocks noChangeAspect="1"/>
          </p:cNvPicPr>
          <p:nvPr/>
        </p:nvPicPr>
        <p:blipFill>
          <a:blip r:embed="rId3"/>
          <a:srcRect l="5333" t="16667" r="4000" b="20833"/>
          <a:stretch>
            <a:fillRect/>
          </a:stretch>
        </p:blipFill>
        <p:spPr bwMode="auto">
          <a:xfrm>
            <a:off x="179388" y="5445125"/>
            <a:ext cx="5761037" cy="1285875"/>
          </a:xfrm>
          <a:prstGeom prst="rect">
            <a:avLst/>
          </a:prstGeom>
          <a:ln>
            <a:noFill/>
          </a:ln>
          <a:effectLst>
            <a:outerShdw blurRad="190500" algn="tl" rotWithShape="0">
              <a:srgbClr val="000000">
                <a:alpha val="70000"/>
              </a:srgbClr>
            </a:outerShdw>
          </a:effectLst>
        </p:spPr>
      </p:pic>
      <p:pic>
        <p:nvPicPr>
          <p:cNvPr id="6" name="Picture 3" descr="C:\Users\Peter Parker\Desktop\IUCN 2011\Apresentação\caixa água.jpg"/>
          <p:cNvPicPr>
            <a:picLocks noChangeAspect="1" noChangeArrowheads="1"/>
          </p:cNvPicPr>
          <p:nvPr/>
        </p:nvPicPr>
        <p:blipFill>
          <a:blip r:embed="rId4" cstate="print"/>
          <a:srcRect/>
          <a:stretch>
            <a:fillRect/>
          </a:stretch>
        </p:blipFill>
        <p:spPr bwMode="auto">
          <a:xfrm>
            <a:off x="683568" y="3140968"/>
            <a:ext cx="1212533" cy="16911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m 11" descr="clean water human rigth.jpg"/>
          <p:cNvPicPr>
            <a:picLocks noChangeAspect="1"/>
          </p:cNvPicPr>
          <p:nvPr/>
        </p:nvPicPr>
        <p:blipFill>
          <a:blip r:embed="rId5" cstate="print"/>
          <a:srcRect/>
          <a:stretch>
            <a:fillRect/>
          </a:stretch>
        </p:blipFill>
        <p:spPr bwMode="auto">
          <a:xfrm>
            <a:off x="6804248" y="3933056"/>
            <a:ext cx="1714500" cy="1714500"/>
          </a:xfrm>
          <a:prstGeom prst="rect">
            <a:avLst/>
          </a:prstGeom>
          <a:ln>
            <a:noFill/>
          </a:ln>
          <a:effectLst>
            <a:softEdge rad="112500"/>
          </a:effectLst>
        </p:spPr>
      </p:pic>
      <p:pic>
        <p:nvPicPr>
          <p:cNvPr id="8" name="Picture 4" descr="C:\Users\Peter Parker\Desktop\IUCN 2011\Apresentação\un water.jpg"/>
          <p:cNvPicPr>
            <a:picLocks noChangeAspect="1" noChangeArrowheads="1"/>
          </p:cNvPicPr>
          <p:nvPr/>
        </p:nvPicPr>
        <p:blipFill>
          <a:blip r:embed="rId6" cstate="print"/>
          <a:srcRect/>
          <a:stretch>
            <a:fillRect/>
          </a:stretch>
        </p:blipFill>
        <p:spPr bwMode="auto">
          <a:xfrm>
            <a:off x="683568" y="1412776"/>
            <a:ext cx="1219200" cy="1047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2" descr="C:\Users\Peter Parker\Desktop\IUCN 2011\Apresentação\children dies.jpg"/>
          <p:cNvPicPr>
            <a:picLocks noChangeAspect="1" noChangeArrowheads="1"/>
          </p:cNvPicPr>
          <p:nvPr/>
        </p:nvPicPr>
        <p:blipFill>
          <a:blip r:embed="rId7" cstate="print"/>
          <a:srcRect/>
          <a:stretch>
            <a:fillRect/>
          </a:stretch>
        </p:blipFill>
        <p:spPr bwMode="auto">
          <a:xfrm rot="774870">
            <a:off x="7174064" y="1534098"/>
            <a:ext cx="1257545" cy="151857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rredondar Retângulo em um Canto Diagonal 5"/>
          <p:cNvSpPr/>
          <p:nvPr/>
        </p:nvSpPr>
        <p:spPr>
          <a:xfrm>
            <a:off x="395288" y="5732463"/>
            <a:ext cx="8137525" cy="936625"/>
          </a:xfrm>
          <a:prstGeom prst="round2DiagRect">
            <a:avLst/>
          </a:prstGeom>
          <a:solidFill>
            <a:schemeClr val="accent3">
              <a:lumMod val="40000"/>
              <a:lumOff val="60000"/>
              <a:alpha val="82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2" name="Título 1"/>
          <p:cNvSpPr>
            <a:spLocks noGrp="1"/>
          </p:cNvSpPr>
          <p:nvPr>
            <p:ph type="title"/>
          </p:nvPr>
        </p:nvSpPr>
        <p:spPr>
          <a:xfrm>
            <a:off x="250825" y="274638"/>
            <a:ext cx="7673975" cy="922337"/>
          </a:xfrm>
        </p:spPr>
        <p:txBody>
          <a:bodyPr/>
          <a:lstStyle/>
          <a:p>
            <a:pPr algn="ctr" eaLnBrk="1" hangingPunct="1">
              <a:defRPr/>
            </a:pPr>
            <a:r>
              <a:rPr lang="pt-BR" sz="3600" b="1" dirty="0" err="1" smtClean="0">
                <a:solidFill>
                  <a:srgbClr val="002060"/>
                </a:solidFill>
                <a:latin typeface="Calibri" pitchFamily="34" charset="0"/>
                <a:cs typeface="Calibri" pitchFamily="34" charset="0"/>
              </a:rPr>
              <a:t>Water</a:t>
            </a:r>
            <a:r>
              <a:rPr lang="pt-BR" sz="3600" b="1" dirty="0" smtClean="0">
                <a:solidFill>
                  <a:srgbClr val="002060"/>
                </a:solidFill>
                <a:latin typeface="Calibri" pitchFamily="34" charset="0"/>
                <a:cs typeface="Calibri" pitchFamily="34" charset="0"/>
              </a:rPr>
              <a:t> </a:t>
            </a:r>
            <a:r>
              <a:rPr lang="pt-BR" sz="3600" b="1" dirty="0" err="1" smtClean="0">
                <a:solidFill>
                  <a:srgbClr val="002060"/>
                </a:solidFill>
                <a:latin typeface="Calibri" pitchFamily="34" charset="0"/>
                <a:cs typeface="Calibri" pitchFamily="34" charset="0"/>
              </a:rPr>
              <a:t>resources</a:t>
            </a:r>
            <a:r>
              <a:rPr lang="pt-BR" sz="3600" b="1" dirty="0" smtClean="0">
                <a:solidFill>
                  <a:srgbClr val="002060"/>
                </a:solidFill>
                <a:latin typeface="Calibri" pitchFamily="34" charset="0"/>
                <a:cs typeface="Calibri" pitchFamily="34" charset="0"/>
              </a:rPr>
              <a:t> in </a:t>
            </a:r>
            <a:r>
              <a:rPr lang="pt-BR" sz="3600" b="1" dirty="0" err="1" smtClean="0">
                <a:solidFill>
                  <a:srgbClr val="002060"/>
                </a:solidFill>
                <a:latin typeface="Calibri" pitchFamily="34" charset="0"/>
                <a:cs typeface="Calibri" pitchFamily="34" charset="0"/>
              </a:rPr>
              <a:t>brazil</a:t>
            </a:r>
            <a:endParaRPr lang="pt-BR" sz="3600" b="1" dirty="0">
              <a:solidFill>
                <a:srgbClr val="002060"/>
              </a:solidFill>
              <a:latin typeface="Calibri" pitchFamily="34" charset="0"/>
              <a:cs typeface="Calibri" pitchFamily="34" charset="0"/>
            </a:endParaRPr>
          </a:p>
        </p:txBody>
      </p:sp>
      <p:sp>
        <p:nvSpPr>
          <p:cNvPr id="3" name="Espaço Reservado para Conteúdo 2"/>
          <p:cNvSpPr>
            <a:spLocks noGrp="1"/>
          </p:cNvSpPr>
          <p:nvPr>
            <p:ph sz="quarter" idx="1"/>
          </p:nvPr>
        </p:nvSpPr>
        <p:spPr>
          <a:xfrm>
            <a:off x="250825" y="1600200"/>
            <a:ext cx="8353425" cy="3629025"/>
          </a:xfrm>
        </p:spPr>
        <p:txBody>
          <a:bodyPr/>
          <a:lstStyle/>
          <a:p>
            <a:pPr eaLnBrk="1" hangingPunct="1">
              <a:buFont typeface="Wingdings" pitchFamily="2" charset="2"/>
              <a:buNone/>
            </a:pPr>
            <a:r>
              <a:rPr lang="pt-BR" b="1" smtClean="0">
                <a:solidFill>
                  <a:srgbClr val="355D7E"/>
                </a:solidFill>
                <a:latin typeface="Calibri" pitchFamily="34" charset="0"/>
                <a:ea typeface="Calibri" pitchFamily="34" charset="0"/>
                <a:cs typeface="Calibri" pitchFamily="34" charset="0"/>
              </a:rPr>
              <a:t>Quantity and Quality</a:t>
            </a:r>
          </a:p>
          <a:p>
            <a:pPr eaLnBrk="1" hangingPunct="1">
              <a:buFont typeface="Wingdings" pitchFamily="2" charset="2"/>
              <a:buNone/>
            </a:pPr>
            <a:r>
              <a:rPr lang="pt-BR" b="1" smtClean="0">
                <a:solidFill>
                  <a:srgbClr val="2AF62F"/>
                </a:solidFill>
                <a:latin typeface="Calibri" pitchFamily="34" charset="0"/>
                <a:ea typeface="Calibri" pitchFamily="34" charset="0"/>
                <a:cs typeface="Calibri" pitchFamily="34" charset="0"/>
              </a:rPr>
              <a:t>√</a:t>
            </a:r>
            <a:r>
              <a:rPr lang="pt-BR" smtClean="0">
                <a:solidFill>
                  <a:srgbClr val="355D7E"/>
                </a:solidFill>
                <a:latin typeface="Calibri" pitchFamily="34" charset="0"/>
                <a:ea typeface="Calibri" pitchFamily="34" charset="0"/>
                <a:cs typeface="Calibri" pitchFamily="34" charset="0"/>
              </a:rPr>
              <a:t> 13% of the Planet’s freshwater;</a:t>
            </a:r>
          </a:p>
          <a:p>
            <a:pPr eaLnBrk="1" hangingPunct="1">
              <a:buFont typeface="Wingdings" pitchFamily="2" charset="2"/>
              <a:buNone/>
            </a:pPr>
            <a:r>
              <a:rPr lang="pt-BR" b="1" smtClean="0">
                <a:solidFill>
                  <a:srgbClr val="2AF62F"/>
                </a:solidFill>
                <a:latin typeface="Calibri" pitchFamily="34" charset="0"/>
                <a:ea typeface="Calibri" pitchFamily="34" charset="0"/>
                <a:cs typeface="Calibri" pitchFamily="34" charset="0"/>
              </a:rPr>
              <a:t>√</a:t>
            </a:r>
            <a:r>
              <a:rPr lang="pt-BR" smtClean="0">
                <a:solidFill>
                  <a:srgbClr val="355D7E"/>
                </a:solidFill>
                <a:latin typeface="Calibri" pitchFamily="34" charset="0"/>
                <a:ea typeface="Calibri" pitchFamily="34" charset="0"/>
                <a:cs typeface="Calibri" pitchFamily="34" charset="0"/>
              </a:rPr>
              <a:t> 50% of Latin America’s freshwater;</a:t>
            </a:r>
          </a:p>
          <a:p>
            <a:pPr eaLnBrk="1" hangingPunct="1">
              <a:buFont typeface="Wingdings" pitchFamily="2" charset="2"/>
              <a:buNone/>
            </a:pPr>
            <a:r>
              <a:rPr lang="en-US" smtClean="0">
                <a:solidFill>
                  <a:srgbClr val="FF0000"/>
                </a:solidFill>
                <a:latin typeface="Calibri" pitchFamily="34" charset="0"/>
                <a:ea typeface="Calibri" pitchFamily="34" charset="0"/>
                <a:cs typeface="Calibri" pitchFamily="34" charset="0"/>
              </a:rPr>
              <a:t>x</a:t>
            </a:r>
            <a:r>
              <a:rPr lang="en-US" smtClean="0">
                <a:solidFill>
                  <a:srgbClr val="355D7E"/>
                </a:solidFill>
                <a:latin typeface="Calibri" pitchFamily="34" charset="0"/>
                <a:ea typeface="Calibri" pitchFamily="34" charset="0"/>
                <a:cs typeface="Calibri" pitchFamily="34" charset="0"/>
              </a:rPr>
              <a:t> Pollution and shortage of water in several regions.</a:t>
            </a:r>
          </a:p>
          <a:p>
            <a:pPr eaLnBrk="1" hangingPunct="1"/>
            <a:endParaRPr lang="en-US" smtClean="0">
              <a:solidFill>
                <a:srgbClr val="355D7E"/>
              </a:solidFill>
              <a:latin typeface="Calibri" pitchFamily="34" charset="0"/>
              <a:ea typeface="Calibri" pitchFamily="34" charset="0"/>
              <a:cs typeface="Calibri" pitchFamily="34" charset="0"/>
            </a:endParaRPr>
          </a:p>
          <a:p>
            <a:pPr eaLnBrk="1" hangingPunct="1">
              <a:buFont typeface="Wingdings" pitchFamily="2" charset="2"/>
              <a:buNone/>
            </a:pPr>
            <a:r>
              <a:rPr lang="en-US" b="1" smtClean="0">
                <a:solidFill>
                  <a:srgbClr val="355D7E"/>
                </a:solidFill>
                <a:latin typeface="Calibri" pitchFamily="34" charset="0"/>
                <a:ea typeface="Calibri" pitchFamily="34" charset="0"/>
                <a:cs typeface="Calibri" pitchFamily="34" charset="0"/>
              </a:rPr>
              <a:t>Legal Framework</a:t>
            </a:r>
          </a:p>
          <a:p>
            <a:pPr eaLnBrk="1" hangingPunct="1"/>
            <a:r>
              <a:rPr lang="en-US" smtClean="0">
                <a:solidFill>
                  <a:srgbClr val="355D7E"/>
                </a:solidFill>
                <a:latin typeface="Calibri" pitchFamily="34" charset="0"/>
                <a:ea typeface="Calibri" pitchFamily="34" charset="0"/>
                <a:cs typeface="Calibri" pitchFamily="34" charset="0"/>
              </a:rPr>
              <a:t>Water Code of 1934 </a:t>
            </a:r>
            <a:r>
              <a:rPr lang="en-US" sz="1800" i="1" smtClean="0">
                <a:solidFill>
                  <a:srgbClr val="355D7E"/>
                </a:solidFill>
                <a:latin typeface="Calibri" pitchFamily="34" charset="0"/>
                <a:ea typeface="Calibri" pitchFamily="34" charset="0"/>
                <a:cs typeface="Calibri" pitchFamily="34" charset="0"/>
              </a:rPr>
              <a:t>(private ownership system)</a:t>
            </a:r>
            <a:r>
              <a:rPr lang="en-US" smtClean="0">
                <a:solidFill>
                  <a:srgbClr val="355D7E"/>
                </a:solidFill>
                <a:latin typeface="Calibri" pitchFamily="34" charset="0"/>
                <a:ea typeface="Calibri" pitchFamily="34" charset="0"/>
                <a:cs typeface="Calibri" pitchFamily="34" charset="0"/>
              </a:rPr>
              <a:t>;</a:t>
            </a:r>
          </a:p>
          <a:p>
            <a:pPr eaLnBrk="1" hangingPunct="1"/>
            <a:r>
              <a:rPr lang="en-US" smtClean="0">
                <a:solidFill>
                  <a:srgbClr val="355D7E"/>
                </a:solidFill>
                <a:latin typeface="Calibri" pitchFamily="34" charset="0"/>
                <a:ea typeface="Calibri" pitchFamily="34" charset="0"/>
                <a:cs typeface="Calibri" pitchFamily="34" charset="0"/>
              </a:rPr>
              <a:t>Federal Constitution of 1988 </a:t>
            </a:r>
            <a:r>
              <a:rPr lang="en-US" sz="1800" i="1" smtClean="0">
                <a:solidFill>
                  <a:srgbClr val="355D7E"/>
                </a:solidFill>
                <a:latin typeface="Calibri" pitchFamily="34" charset="0"/>
                <a:ea typeface="Calibri" pitchFamily="34" charset="0"/>
                <a:cs typeface="Calibri" pitchFamily="34" charset="0"/>
              </a:rPr>
              <a:t>(access to water, requisite to dignified life)</a:t>
            </a:r>
            <a:r>
              <a:rPr lang="en-US" smtClean="0">
                <a:solidFill>
                  <a:srgbClr val="355D7E"/>
                </a:solidFill>
                <a:latin typeface="Calibri" pitchFamily="34" charset="0"/>
                <a:ea typeface="Calibri" pitchFamily="34" charset="0"/>
                <a:cs typeface="Calibri" pitchFamily="34" charset="0"/>
              </a:rPr>
              <a:t>;</a:t>
            </a:r>
          </a:p>
          <a:p>
            <a:pPr eaLnBrk="1" hangingPunct="1"/>
            <a:r>
              <a:rPr lang="en-US" smtClean="0">
                <a:solidFill>
                  <a:srgbClr val="355D7E"/>
                </a:solidFill>
                <a:latin typeface="Calibri" pitchFamily="34" charset="0"/>
                <a:ea typeface="Calibri" pitchFamily="34" charset="0"/>
                <a:cs typeface="Calibri" pitchFamily="34" charset="0"/>
              </a:rPr>
              <a:t>National Water Policy </a:t>
            </a:r>
            <a:r>
              <a:rPr lang="en-US" sz="1800" i="1" smtClean="0">
                <a:solidFill>
                  <a:srgbClr val="355D7E"/>
                </a:solidFill>
                <a:latin typeface="Calibri" pitchFamily="34" charset="0"/>
                <a:ea typeface="Calibri" pitchFamily="34" charset="0"/>
                <a:cs typeface="Calibri" pitchFamily="34" charset="0"/>
              </a:rPr>
              <a:t>(Federal Law n. 9433/97, sustainability of water uses)</a:t>
            </a:r>
            <a:r>
              <a:rPr lang="en-US" smtClean="0">
                <a:solidFill>
                  <a:srgbClr val="355D7E"/>
                </a:solidFill>
                <a:latin typeface="Calibri" pitchFamily="34" charset="0"/>
                <a:ea typeface="Calibri" pitchFamily="34" charset="0"/>
                <a:cs typeface="Calibri" pitchFamily="34" charset="0"/>
              </a:rPr>
              <a:t>.</a:t>
            </a:r>
          </a:p>
          <a:p>
            <a:pPr eaLnBrk="1" hangingPunct="1">
              <a:buFont typeface="Wingdings" pitchFamily="2" charset="2"/>
              <a:buNone/>
            </a:pPr>
            <a:endParaRPr lang="en-US" smtClean="0">
              <a:solidFill>
                <a:srgbClr val="355D7E"/>
              </a:solidFill>
              <a:latin typeface="Calibri" pitchFamily="34" charset="0"/>
              <a:ea typeface="Calibri" pitchFamily="34" charset="0"/>
              <a:cs typeface="Calibri" pitchFamily="34" charset="0"/>
            </a:endParaRPr>
          </a:p>
          <a:p>
            <a:pPr algn="ctr" eaLnBrk="1" hangingPunct="1">
              <a:buFont typeface="Wingdings" pitchFamily="2" charset="2"/>
              <a:buNone/>
            </a:pPr>
            <a:r>
              <a:rPr lang="pt-BR" b="1" smtClean="0">
                <a:solidFill>
                  <a:srgbClr val="0070C0"/>
                </a:solidFill>
                <a:latin typeface="Calibri" pitchFamily="34" charset="0"/>
                <a:ea typeface="Calibri" pitchFamily="34" charset="0"/>
                <a:cs typeface="Calibri" pitchFamily="34" charset="0"/>
              </a:rPr>
              <a:t>Water protection depends on riparian forest conservation!</a:t>
            </a:r>
          </a:p>
          <a:p>
            <a:pPr eaLnBrk="1" hangingPunct="1">
              <a:buFont typeface="Wingdings" pitchFamily="2" charset="2"/>
              <a:buNone/>
            </a:pPr>
            <a:endParaRPr lang="en-US" smtClean="0">
              <a:solidFill>
                <a:srgbClr val="355D7E"/>
              </a:solidFill>
              <a:latin typeface="Calibri" pitchFamily="34" charset="0"/>
              <a:ea typeface="Calibri" pitchFamily="34" charset="0"/>
              <a:cs typeface="Calibri" pitchFamily="34" charset="0"/>
            </a:endParaRPr>
          </a:p>
          <a:p>
            <a:pPr eaLnBrk="1" hangingPunct="1">
              <a:buFont typeface="Wingdings" pitchFamily="2" charset="2"/>
              <a:buNone/>
            </a:pPr>
            <a:endParaRPr lang="pt-BR" smtClean="0">
              <a:solidFill>
                <a:srgbClr val="355D7E"/>
              </a:solidFill>
              <a:latin typeface="Calibri" pitchFamily="34" charset="0"/>
              <a:ea typeface="Calibri" pitchFamily="34" charset="0"/>
              <a:cs typeface="Calibri" pitchFamily="34" charset="0"/>
            </a:endParaRPr>
          </a:p>
          <a:p>
            <a:pPr algn="ctr" eaLnBrk="1" hangingPunct="1">
              <a:buFont typeface="Wingdings" pitchFamily="2" charset="2"/>
              <a:buNone/>
            </a:pPr>
            <a:endParaRPr lang="pt-BR" sz="100" b="1" smtClean="0">
              <a:solidFill>
                <a:srgbClr val="355D7E"/>
              </a:solidFill>
              <a:latin typeface="Calibri" pitchFamily="34" charset="0"/>
              <a:ea typeface="Calibri" pitchFamily="34" charset="0"/>
              <a:cs typeface="Calibri" pitchFamily="34" charset="0"/>
            </a:endParaRPr>
          </a:p>
          <a:p>
            <a:pPr algn="ctr" eaLnBrk="1" hangingPunct="1">
              <a:buFont typeface="Wingdings" pitchFamily="2" charset="2"/>
              <a:buNone/>
            </a:pPr>
            <a:r>
              <a:rPr lang="pt-BR" sz="2600" b="1" smtClean="0">
                <a:solidFill>
                  <a:srgbClr val="0070C0"/>
                </a:solidFill>
                <a:latin typeface="Calibri" pitchFamily="34" charset="0"/>
                <a:ea typeface="Calibri" pitchFamily="34" charset="0"/>
                <a:cs typeface="Calibri" pitchFamily="34" charset="0"/>
              </a:rPr>
              <a:t> </a:t>
            </a:r>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0825" y="274638"/>
            <a:ext cx="7673975" cy="922337"/>
          </a:xfrm>
        </p:spPr>
        <p:txBody>
          <a:bodyPr/>
          <a:lstStyle/>
          <a:p>
            <a:pPr eaLnBrk="1" hangingPunct="1">
              <a:defRPr/>
            </a:pPr>
            <a:r>
              <a:rPr lang="pt-BR" sz="3600" b="1" dirty="0" err="1" smtClean="0">
                <a:solidFill>
                  <a:srgbClr val="002060"/>
                </a:solidFill>
                <a:latin typeface="Calibri" pitchFamily="34" charset="0"/>
                <a:cs typeface="Calibri" pitchFamily="34" charset="0"/>
              </a:rPr>
              <a:t>Riparian</a:t>
            </a:r>
            <a:r>
              <a:rPr lang="pt-BR" sz="3600" b="1" dirty="0" smtClean="0">
                <a:solidFill>
                  <a:srgbClr val="002060"/>
                </a:solidFill>
                <a:latin typeface="Calibri" pitchFamily="34" charset="0"/>
                <a:cs typeface="Calibri" pitchFamily="34" charset="0"/>
              </a:rPr>
              <a:t> Forest</a:t>
            </a:r>
            <a:endParaRPr lang="pt-BR" sz="3600" b="1" dirty="0">
              <a:solidFill>
                <a:srgbClr val="002060"/>
              </a:solidFill>
              <a:latin typeface="Calibri" pitchFamily="34" charset="0"/>
              <a:cs typeface="Calibri" pitchFamily="34" charset="0"/>
            </a:endParaRPr>
          </a:p>
        </p:txBody>
      </p:sp>
      <p:sp>
        <p:nvSpPr>
          <p:cNvPr id="4" name="Espaço Reservado para Conteúdo 3"/>
          <p:cNvSpPr>
            <a:spLocks noGrp="1"/>
          </p:cNvSpPr>
          <p:nvPr>
            <p:ph sz="quarter" idx="1"/>
          </p:nvPr>
        </p:nvSpPr>
        <p:spPr>
          <a:xfrm>
            <a:off x="250825" y="1600200"/>
            <a:ext cx="7850188" cy="5141913"/>
          </a:xfrm>
        </p:spPr>
        <p:txBody>
          <a:bodyPr/>
          <a:lstStyle/>
          <a:p>
            <a:pPr eaLnBrk="1" hangingPunct="1">
              <a:buFont typeface="Wingdings" pitchFamily="2" charset="2"/>
              <a:buNone/>
            </a:pPr>
            <a:r>
              <a:rPr lang="pt-BR" b="1" smtClean="0">
                <a:solidFill>
                  <a:srgbClr val="355D7E"/>
                </a:solidFill>
                <a:latin typeface="Calibri" pitchFamily="34" charset="0"/>
                <a:ea typeface="Calibri" pitchFamily="34" charset="0"/>
                <a:cs typeface="Calibri" pitchFamily="34" charset="0"/>
              </a:rPr>
              <a:t>Legal Regime</a:t>
            </a:r>
          </a:p>
          <a:p>
            <a:pPr eaLnBrk="1" hangingPunct="1"/>
            <a:r>
              <a:rPr lang="en-US" smtClean="0">
                <a:solidFill>
                  <a:srgbClr val="355D7E"/>
                </a:solidFill>
                <a:latin typeface="Calibri" pitchFamily="34" charset="0"/>
                <a:ea typeface="Calibri" pitchFamily="34" charset="0"/>
                <a:cs typeface="Calibri" pitchFamily="34" charset="0"/>
              </a:rPr>
              <a:t>Forest Code (Federal Law n. 4.771/1965);</a:t>
            </a:r>
          </a:p>
          <a:p>
            <a:pPr eaLnBrk="1" hangingPunct="1"/>
            <a:r>
              <a:rPr lang="en-US" smtClean="0">
                <a:solidFill>
                  <a:srgbClr val="355D7E"/>
                </a:solidFill>
                <a:latin typeface="Calibri" pitchFamily="34" charset="0"/>
                <a:ea typeface="Calibri" pitchFamily="34" charset="0"/>
                <a:cs typeface="Calibri" pitchFamily="34" charset="0"/>
              </a:rPr>
              <a:t>Permanent preservation area – “APP” (article 1);</a:t>
            </a:r>
          </a:p>
          <a:p>
            <a:pPr eaLnBrk="1" hangingPunct="1"/>
            <a:r>
              <a:rPr lang="en-US" smtClean="0">
                <a:solidFill>
                  <a:srgbClr val="355D7E"/>
                </a:solidFill>
                <a:latin typeface="Calibri" pitchFamily="34" charset="0"/>
                <a:ea typeface="Calibri" pitchFamily="34" charset="0"/>
                <a:cs typeface="Calibri" pitchFamily="34" charset="0"/>
              </a:rPr>
              <a:t>Recognition of its environmental service.</a:t>
            </a:r>
          </a:p>
          <a:p>
            <a:pPr eaLnBrk="1" hangingPunct="1"/>
            <a:endParaRPr lang="en-US" sz="1800" smtClean="0">
              <a:solidFill>
                <a:srgbClr val="355D7E"/>
              </a:solidFill>
              <a:latin typeface="Calibri" pitchFamily="34" charset="0"/>
              <a:ea typeface="Calibri" pitchFamily="34" charset="0"/>
              <a:cs typeface="Calibri" pitchFamily="34" charset="0"/>
            </a:endParaRPr>
          </a:p>
          <a:p>
            <a:pPr algn="just" eaLnBrk="1" hangingPunct="1">
              <a:buFont typeface="Wingdings" pitchFamily="2" charset="2"/>
              <a:buNone/>
            </a:pPr>
            <a:r>
              <a:rPr lang="en-US" sz="1600" i="1" smtClean="0">
                <a:solidFill>
                  <a:srgbClr val="355D7E"/>
                </a:solidFill>
                <a:latin typeface="Calibri" pitchFamily="34" charset="0"/>
                <a:ea typeface="Calibri" pitchFamily="34" charset="0"/>
                <a:cs typeface="Calibri" pitchFamily="34" charset="0"/>
              </a:rPr>
              <a:t>	</a:t>
            </a:r>
            <a:r>
              <a:rPr lang="en-US" sz="1700" i="1" smtClean="0">
                <a:solidFill>
                  <a:srgbClr val="355D7E"/>
                </a:solidFill>
                <a:latin typeface="Calibri" pitchFamily="34" charset="0"/>
                <a:ea typeface="Calibri" pitchFamily="34" charset="0"/>
                <a:cs typeface="Calibri" pitchFamily="34" charset="0"/>
              </a:rPr>
              <a:t>“Article 1 – The existing forests in the national territory and the other forms of vegetation, recognized as a utility to the lands where it grows, are common interest goods to all of the country’s inhabitants, putting into practice property rights, having the limitation that general legislation and specially the present one establishes.</a:t>
            </a:r>
            <a:endParaRPr lang="pt-BR" sz="1700" i="1" smtClean="0">
              <a:solidFill>
                <a:srgbClr val="355D7E"/>
              </a:solidFill>
              <a:latin typeface="Calibri" pitchFamily="34" charset="0"/>
              <a:ea typeface="Calibri" pitchFamily="34" charset="0"/>
              <a:cs typeface="Calibri" pitchFamily="34" charset="0"/>
            </a:endParaRPr>
          </a:p>
          <a:p>
            <a:pPr algn="just" eaLnBrk="1" hangingPunct="1">
              <a:buFont typeface="Wingdings" pitchFamily="2" charset="2"/>
              <a:buNone/>
            </a:pPr>
            <a:r>
              <a:rPr lang="en-US" sz="1700" i="1" smtClean="0">
                <a:solidFill>
                  <a:srgbClr val="355D7E"/>
                </a:solidFill>
                <a:latin typeface="Calibri" pitchFamily="34" charset="0"/>
                <a:ea typeface="Calibri" pitchFamily="34" charset="0"/>
                <a:cs typeface="Calibri" pitchFamily="34" charset="0"/>
              </a:rPr>
              <a:t>	§ 2 – Considering the purpose of this Code, it is understood as:</a:t>
            </a:r>
          </a:p>
          <a:p>
            <a:pPr algn="just" eaLnBrk="1" hangingPunct="1">
              <a:buFont typeface="Wingdings" pitchFamily="2" charset="2"/>
              <a:buNone/>
            </a:pPr>
            <a:r>
              <a:rPr lang="en-US" sz="1700" i="1" smtClean="0">
                <a:solidFill>
                  <a:srgbClr val="355D7E"/>
                </a:solidFill>
                <a:latin typeface="Calibri" pitchFamily="34" charset="0"/>
                <a:ea typeface="Calibri" pitchFamily="34" charset="0"/>
                <a:cs typeface="Calibri" pitchFamily="34" charset="0"/>
              </a:rPr>
              <a:t>	II – </a:t>
            </a:r>
            <a:r>
              <a:rPr lang="en-US" sz="1700" i="1" u="sng" smtClean="0">
                <a:solidFill>
                  <a:srgbClr val="355D7E"/>
                </a:solidFill>
                <a:latin typeface="Calibri" pitchFamily="34" charset="0"/>
                <a:ea typeface="Calibri" pitchFamily="34" charset="0"/>
                <a:cs typeface="Calibri" pitchFamily="34" charset="0"/>
              </a:rPr>
              <a:t>permanent preservation area</a:t>
            </a:r>
            <a:r>
              <a:rPr lang="en-US" sz="1700" i="1" smtClean="0">
                <a:solidFill>
                  <a:srgbClr val="355D7E"/>
                </a:solidFill>
                <a:latin typeface="Calibri" pitchFamily="34" charset="0"/>
                <a:ea typeface="Calibri" pitchFamily="34" charset="0"/>
                <a:cs typeface="Calibri" pitchFamily="34" charset="0"/>
              </a:rPr>
              <a:t>: the protected area in terms of 2</a:t>
            </a:r>
            <a:r>
              <a:rPr lang="en-US" sz="1700" i="1" baseline="30000" smtClean="0">
                <a:solidFill>
                  <a:srgbClr val="355D7E"/>
                </a:solidFill>
                <a:latin typeface="Calibri" pitchFamily="34" charset="0"/>
                <a:ea typeface="Calibri" pitchFamily="34" charset="0"/>
                <a:cs typeface="Calibri" pitchFamily="34" charset="0"/>
              </a:rPr>
              <a:t>nd</a:t>
            </a:r>
            <a:r>
              <a:rPr lang="en-US" sz="1700" i="1" smtClean="0">
                <a:solidFill>
                  <a:srgbClr val="355D7E"/>
                </a:solidFill>
                <a:latin typeface="Calibri" pitchFamily="34" charset="0"/>
                <a:ea typeface="Calibri" pitchFamily="34" charset="0"/>
                <a:cs typeface="Calibri" pitchFamily="34" charset="0"/>
              </a:rPr>
              <a:t> and 3</a:t>
            </a:r>
            <a:r>
              <a:rPr lang="en-US" sz="1700" i="1" baseline="30000" smtClean="0">
                <a:solidFill>
                  <a:srgbClr val="355D7E"/>
                </a:solidFill>
                <a:latin typeface="Calibri" pitchFamily="34" charset="0"/>
                <a:ea typeface="Calibri" pitchFamily="34" charset="0"/>
                <a:cs typeface="Calibri" pitchFamily="34" charset="0"/>
              </a:rPr>
              <a:t>rd</a:t>
            </a:r>
            <a:r>
              <a:rPr lang="en-US" sz="1700" i="1" smtClean="0">
                <a:solidFill>
                  <a:srgbClr val="355D7E"/>
                </a:solidFill>
                <a:latin typeface="Calibri" pitchFamily="34" charset="0"/>
                <a:ea typeface="Calibri" pitchFamily="34" charset="0"/>
                <a:cs typeface="Calibri" pitchFamily="34" charset="0"/>
              </a:rPr>
              <a:t> articles of this Law, covered or not by native vegetation, with the </a:t>
            </a:r>
            <a:r>
              <a:rPr lang="en-US" sz="1700" b="1" i="1" smtClean="0">
                <a:solidFill>
                  <a:srgbClr val="355D7E"/>
                </a:solidFill>
                <a:latin typeface="Calibri" pitchFamily="34" charset="0"/>
                <a:ea typeface="Calibri" pitchFamily="34" charset="0"/>
                <a:cs typeface="Calibri" pitchFamily="34" charset="0"/>
              </a:rPr>
              <a:t>environmental function of preserving  water resources</a:t>
            </a:r>
            <a:r>
              <a:rPr lang="en-US" sz="1700" i="1" smtClean="0">
                <a:solidFill>
                  <a:srgbClr val="355D7E"/>
                </a:solidFill>
                <a:latin typeface="Calibri" pitchFamily="34" charset="0"/>
                <a:ea typeface="Calibri" pitchFamily="34" charset="0"/>
                <a:cs typeface="Calibri" pitchFamily="34" charset="0"/>
              </a:rPr>
              <a:t>, the landscape, the geological stability,  biodiversity, the fauna and flora gene flow, to protect the soil and to ensure the well-being of human population” </a:t>
            </a:r>
            <a:r>
              <a:rPr lang="en-US" sz="1000" i="1" smtClean="0">
                <a:solidFill>
                  <a:srgbClr val="355D7E"/>
                </a:solidFill>
                <a:latin typeface="Calibri" pitchFamily="34" charset="0"/>
                <a:ea typeface="Calibri" pitchFamily="34" charset="0"/>
                <a:cs typeface="Calibri" pitchFamily="34" charset="0"/>
              </a:rPr>
              <a:t>(free traduction)</a:t>
            </a:r>
            <a:r>
              <a:rPr lang="en-US" sz="1700" i="1" smtClean="0">
                <a:solidFill>
                  <a:srgbClr val="355D7E"/>
                </a:solidFill>
                <a:latin typeface="Calibri" pitchFamily="34" charset="0"/>
                <a:ea typeface="Calibri" pitchFamily="34" charset="0"/>
                <a:cs typeface="Calibri" pitchFamily="34" charset="0"/>
              </a:rPr>
              <a:t>.  </a:t>
            </a:r>
            <a:endParaRPr lang="pt-BR" sz="1700" i="1" smtClean="0">
              <a:solidFill>
                <a:srgbClr val="355D7E"/>
              </a:solidFill>
              <a:latin typeface="Calibri" pitchFamily="34" charset="0"/>
              <a:ea typeface="Calibri" pitchFamily="34" charset="0"/>
              <a:cs typeface="Calibri" pitchFamily="34" charset="0"/>
            </a:endParaRPr>
          </a:p>
          <a:p>
            <a:pPr eaLnBrk="1" hangingPunct="1"/>
            <a:endParaRPr lang="pt-BR" sz="2000" smtClean="0"/>
          </a:p>
        </p:txBody>
      </p:sp>
      <p:pic>
        <p:nvPicPr>
          <p:cNvPr id="6" name="Imagem 5" descr="riparian.jpg"/>
          <p:cNvPicPr>
            <a:picLocks noChangeAspect="1"/>
          </p:cNvPicPr>
          <p:nvPr/>
        </p:nvPicPr>
        <p:blipFill>
          <a:blip r:embed="rId2" cstate="print"/>
          <a:stretch>
            <a:fillRect/>
          </a:stretch>
        </p:blipFill>
        <p:spPr>
          <a:xfrm>
            <a:off x="7380312" y="116632"/>
            <a:ext cx="1228725" cy="36004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ímbolo de 'Não' 4"/>
          <p:cNvSpPr/>
          <p:nvPr/>
        </p:nvSpPr>
        <p:spPr>
          <a:xfrm>
            <a:off x="1619250" y="1412875"/>
            <a:ext cx="5832475" cy="5184775"/>
          </a:xfrm>
          <a:prstGeom prst="noSmoking">
            <a:avLst/>
          </a:prstGeom>
          <a:solidFill>
            <a:srgbClr val="BD2C0F">
              <a:alpha val="21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ln>
                <a:solidFill>
                  <a:srgbClr val="FF3300"/>
                </a:solidFill>
              </a:ln>
              <a:solidFill>
                <a:schemeClr val="tx1"/>
              </a:solidFill>
              <a:effectLst>
                <a:glow rad="101600">
                  <a:schemeClr val="accent2">
                    <a:satMod val="175000"/>
                    <a:alpha val="40000"/>
                  </a:schemeClr>
                </a:glow>
              </a:effectLst>
            </a:endParaRPr>
          </a:p>
        </p:txBody>
      </p:sp>
      <p:sp>
        <p:nvSpPr>
          <p:cNvPr id="2" name="Título 1"/>
          <p:cNvSpPr>
            <a:spLocks noGrp="1"/>
          </p:cNvSpPr>
          <p:nvPr>
            <p:ph type="title"/>
          </p:nvPr>
        </p:nvSpPr>
        <p:spPr>
          <a:xfrm>
            <a:off x="250825" y="274638"/>
            <a:ext cx="8353425" cy="706437"/>
          </a:xfrm>
        </p:spPr>
        <p:txBody>
          <a:bodyPr/>
          <a:lstStyle/>
          <a:p>
            <a:pPr algn="ctr" eaLnBrk="1" hangingPunct="1">
              <a:defRPr/>
            </a:pPr>
            <a:r>
              <a:rPr lang="pt-BR" sz="3600" b="1" dirty="0" err="1" smtClean="0">
                <a:solidFill>
                  <a:srgbClr val="002060"/>
                </a:solidFill>
                <a:latin typeface="Calibri" pitchFamily="34" charset="0"/>
                <a:cs typeface="Calibri" pitchFamily="34" charset="0"/>
              </a:rPr>
              <a:t>Riparian</a:t>
            </a:r>
            <a:r>
              <a:rPr lang="pt-BR" sz="3600" b="1" dirty="0" smtClean="0">
                <a:solidFill>
                  <a:srgbClr val="002060"/>
                </a:solidFill>
                <a:latin typeface="Calibri" pitchFamily="34" charset="0"/>
                <a:cs typeface="Calibri" pitchFamily="34" charset="0"/>
              </a:rPr>
              <a:t> </a:t>
            </a:r>
            <a:r>
              <a:rPr lang="pt-BR" sz="3600" b="1" dirty="0" err="1" smtClean="0">
                <a:solidFill>
                  <a:srgbClr val="002060"/>
                </a:solidFill>
                <a:latin typeface="Calibri" pitchFamily="34" charset="0"/>
                <a:cs typeface="Calibri" pitchFamily="34" charset="0"/>
              </a:rPr>
              <a:t>forest</a:t>
            </a:r>
            <a:r>
              <a:rPr lang="pt-BR" sz="3600" b="1" dirty="0" smtClean="0">
                <a:solidFill>
                  <a:srgbClr val="002060"/>
                </a:solidFill>
                <a:latin typeface="Calibri" pitchFamily="34" charset="0"/>
                <a:cs typeface="Calibri" pitchFamily="34" charset="0"/>
              </a:rPr>
              <a:t> </a:t>
            </a:r>
            <a:r>
              <a:rPr lang="pt-BR" sz="3600" b="1" dirty="0" err="1" smtClean="0">
                <a:solidFill>
                  <a:srgbClr val="002060"/>
                </a:solidFill>
                <a:latin typeface="Calibri" pitchFamily="34" charset="0"/>
                <a:cs typeface="Calibri" pitchFamily="34" charset="0"/>
              </a:rPr>
              <a:t>deforestation</a:t>
            </a:r>
            <a:r>
              <a:rPr lang="pt-BR" sz="3600" b="1" dirty="0" smtClean="0">
                <a:solidFill>
                  <a:srgbClr val="002060"/>
                </a:solidFill>
                <a:latin typeface="Calibri" pitchFamily="34" charset="0"/>
                <a:cs typeface="Calibri" pitchFamily="34" charset="0"/>
              </a:rPr>
              <a:t>: </a:t>
            </a:r>
            <a:r>
              <a:rPr lang="pt-BR" sz="3600" b="1" dirty="0" err="1" smtClean="0">
                <a:solidFill>
                  <a:srgbClr val="002060"/>
                </a:solidFill>
                <a:latin typeface="Calibri" pitchFamily="34" charset="0"/>
                <a:cs typeface="Calibri" pitchFamily="34" charset="0"/>
              </a:rPr>
              <a:t>impacts</a:t>
            </a:r>
            <a:endParaRPr lang="pt-BR" sz="3600" b="1" dirty="0">
              <a:solidFill>
                <a:srgbClr val="002060"/>
              </a:solidFill>
              <a:latin typeface="Calibri" pitchFamily="34" charset="0"/>
              <a:cs typeface="Calibri" pitchFamily="34" charset="0"/>
            </a:endParaRPr>
          </a:p>
        </p:txBody>
      </p:sp>
      <p:sp>
        <p:nvSpPr>
          <p:cNvPr id="3" name="Espaço Reservado para Conteúdo 2"/>
          <p:cNvSpPr>
            <a:spLocks noGrp="1"/>
          </p:cNvSpPr>
          <p:nvPr>
            <p:ph sz="quarter" idx="1"/>
          </p:nvPr>
        </p:nvSpPr>
        <p:spPr>
          <a:xfrm>
            <a:off x="251520" y="1268760"/>
            <a:ext cx="8280920" cy="5400600"/>
          </a:xfrm>
        </p:spPr>
        <p:txBody>
          <a:bodyPr numCol="2"/>
          <a:lstStyle/>
          <a:p>
            <a:pPr eaLnBrk="1" hangingPunct="1">
              <a:defRPr/>
            </a:pPr>
            <a:endParaRPr lang="en-US" dirty="0" smtClean="0">
              <a:latin typeface="Calibri" pitchFamily="34" charset="0"/>
              <a:cs typeface="Calibri" pitchFamily="34" charset="0"/>
            </a:endParaRPr>
          </a:p>
          <a:p>
            <a:pPr eaLnBrk="1" hangingPunct="1">
              <a:buFont typeface="Wingdings" pitchFamily="2" charset="2"/>
              <a:buNone/>
              <a:defRPr/>
            </a:pPr>
            <a:endParaRPr lang="en-US" dirty="0" smtClean="0">
              <a:latin typeface="Calibri" pitchFamily="34" charset="0"/>
              <a:cs typeface="Calibri" pitchFamily="34" charset="0"/>
            </a:endParaRPr>
          </a:p>
          <a:p>
            <a:pPr eaLnBrk="1" hangingPunct="1">
              <a:defRPr/>
            </a:pPr>
            <a:endParaRPr lang="en-US" dirty="0" smtClean="0">
              <a:latin typeface="Calibri" pitchFamily="34" charset="0"/>
              <a:cs typeface="Calibri" pitchFamily="34" charset="0"/>
            </a:endParaRPr>
          </a:p>
          <a:p>
            <a:pPr eaLnBrk="1" hangingPunct="1">
              <a:defRPr/>
            </a:pPr>
            <a:endParaRPr lang="en-US" dirty="0" smtClean="0">
              <a:solidFill>
                <a:schemeClr val="accent1">
                  <a:lumMod val="50000"/>
                </a:schemeClr>
              </a:solidFill>
              <a:latin typeface="Calibri" pitchFamily="34" charset="0"/>
              <a:cs typeface="Calibri" pitchFamily="34" charset="0"/>
            </a:endParaRPr>
          </a:p>
          <a:p>
            <a:pPr eaLnBrk="1" hangingPunct="1">
              <a:defRPr/>
            </a:pPr>
            <a:r>
              <a:rPr lang="en-US" dirty="0" smtClean="0">
                <a:solidFill>
                  <a:schemeClr val="accent1">
                    <a:lumMod val="50000"/>
                  </a:schemeClr>
                </a:solidFill>
                <a:latin typeface="Calibri" pitchFamily="34" charset="0"/>
                <a:cs typeface="Calibri" pitchFamily="34" charset="0"/>
              </a:rPr>
              <a:t>Riparian forests in Brazil are being increasingly destroyed!</a:t>
            </a:r>
          </a:p>
          <a:p>
            <a:pPr eaLnBrk="1" hangingPunct="1">
              <a:defRPr/>
            </a:pPr>
            <a:endParaRPr lang="en-US" sz="1800" dirty="0" smtClean="0">
              <a:solidFill>
                <a:schemeClr val="accent1">
                  <a:lumMod val="50000"/>
                </a:schemeClr>
              </a:solidFill>
              <a:latin typeface="Calibri" pitchFamily="34" charset="0"/>
              <a:cs typeface="Calibri" pitchFamily="34" charset="0"/>
            </a:endParaRPr>
          </a:p>
          <a:p>
            <a:pPr eaLnBrk="1" hangingPunct="1">
              <a:defRPr/>
            </a:pPr>
            <a:r>
              <a:rPr lang="en-US" dirty="0" smtClean="0">
                <a:solidFill>
                  <a:schemeClr val="accent1">
                    <a:lumMod val="50000"/>
                  </a:schemeClr>
                </a:solidFill>
                <a:latin typeface="Calibri" pitchFamily="34" charset="0"/>
                <a:cs typeface="Calibri" pitchFamily="34" charset="0"/>
              </a:rPr>
              <a:t>Few regional and local studies, but no national statistics!</a:t>
            </a:r>
          </a:p>
          <a:p>
            <a:pPr eaLnBrk="1" hangingPunct="1">
              <a:defRPr/>
            </a:pPr>
            <a:endParaRPr lang="pt-BR" dirty="0" smtClean="0">
              <a:solidFill>
                <a:schemeClr val="accent1">
                  <a:lumMod val="50000"/>
                </a:schemeClr>
              </a:solidFill>
              <a:latin typeface="Calibri" pitchFamily="34" charset="0"/>
              <a:cs typeface="Calibri" pitchFamily="34" charset="0"/>
            </a:endParaRPr>
          </a:p>
          <a:p>
            <a:pPr eaLnBrk="1" hangingPunct="1">
              <a:defRPr/>
            </a:pPr>
            <a:endParaRPr lang="pt-BR" dirty="0" smtClean="0">
              <a:solidFill>
                <a:schemeClr val="accent1">
                  <a:lumMod val="50000"/>
                </a:schemeClr>
              </a:solidFill>
              <a:latin typeface="Calibri" pitchFamily="34" charset="0"/>
              <a:cs typeface="Calibri" pitchFamily="34" charset="0"/>
            </a:endParaRPr>
          </a:p>
          <a:p>
            <a:pPr eaLnBrk="1" hangingPunct="1">
              <a:defRPr/>
            </a:pPr>
            <a:endParaRPr lang="pt-BR" dirty="0" smtClean="0">
              <a:solidFill>
                <a:schemeClr val="accent1">
                  <a:lumMod val="50000"/>
                </a:schemeClr>
              </a:solidFill>
              <a:latin typeface="Calibri" pitchFamily="34" charset="0"/>
              <a:cs typeface="Calibri" pitchFamily="34" charset="0"/>
            </a:endParaRPr>
          </a:p>
          <a:p>
            <a:pPr eaLnBrk="1" hangingPunct="1">
              <a:defRPr/>
            </a:pPr>
            <a:endParaRPr lang="en-US" sz="400" dirty="0" smtClean="0">
              <a:solidFill>
                <a:schemeClr val="accent1">
                  <a:lumMod val="50000"/>
                </a:schemeClr>
              </a:solidFill>
              <a:latin typeface="Calibri" pitchFamily="34" charset="0"/>
              <a:cs typeface="Calibri" pitchFamily="34" charset="0"/>
            </a:endParaRPr>
          </a:p>
          <a:p>
            <a:pPr eaLnBrk="1" hangingPunct="1">
              <a:defRPr/>
            </a:pPr>
            <a:endParaRPr lang="pt-BR" sz="400" dirty="0" smtClean="0">
              <a:solidFill>
                <a:schemeClr val="accent1">
                  <a:lumMod val="50000"/>
                </a:schemeClr>
              </a:solidFill>
              <a:latin typeface="Calibri" pitchFamily="34" charset="0"/>
              <a:cs typeface="Calibri" pitchFamily="34" charset="0"/>
            </a:endParaRPr>
          </a:p>
          <a:p>
            <a:pPr eaLnBrk="1" hangingPunct="1">
              <a:buFont typeface="Wingdings" pitchFamily="2" charset="2"/>
              <a:buNone/>
              <a:defRPr/>
            </a:pPr>
            <a:r>
              <a:rPr lang="pt-BR" sz="800" dirty="0" smtClean="0">
                <a:solidFill>
                  <a:schemeClr val="accent1">
                    <a:lumMod val="50000"/>
                  </a:schemeClr>
                </a:solidFill>
                <a:latin typeface="Calibri" pitchFamily="34" charset="0"/>
                <a:cs typeface="Calibri" pitchFamily="34" charset="0"/>
              </a:rPr>
              <a:t>	</a:t>
            </a:r>
          </a:p>
          <a:p>
            <a:pPr eaLnBrk="1" hangingPunct="1">
              <a:buFont typeface="Wingdings" pitchFamily="2" charset="2"/>
              <a:buNone/>
              <a:defRPr/>
            </a:pPr>
            <a:r>
              <a:rPr lang="pt-BR" dirty="0" smtClean="0">
                <a:solidFill>
                  <a:schemeClr val="accent1">
                    <a:lumMod val="50000"/>
                  </a:schemeClr>
                </a:solidFill>
                <a:latin typeface="Calibri" pitchFamily="34" charset="0"/>
                <a:cs typeface="Calibri" pitchFamily="34" charset="0"/>
              </a:rPr>
              <a:t>	</a:t>
            </a:r>
            <a:r>
              <a:rPr lang="pt-BR" dirty="0" err="1" smtClean="0">
                <a:solidFill>
                  <a:schemeClr val="accent1">
                    <a:lumMod val="50000"/>
                  </a:schemeClr>
                </a:solidFill>
                <a:latin typeface="Calibri" pitchFamily="34" charset="0"/>
                <a:cs typeface="Calibri" pitchFamily="34" charset="0"/>
              </a:rPr>
              <a:t>Impacts</a:t>
            </a:r>
            <a:r>
              <a:rPr lang="pt-BR" dirty="0" smtClean="0">
                <a:solidFill>
                  <a:schemeClr val="accent1">
                    <a:lumMod val="50000"/>
                  </a:schemeClr>
                </a:solidFill>
                <a:latin typeface="Calibri" pitchFamily="34" charset="0"/>
                <a:cs typeface="Calibri" pitchFamily="34" charset="0"/>
              </a:rPr>
              <a:t> </a:t>
            </a:r>
            <a:r>
              <a:rPr lang="pt-BR" dirty="0" err="1" smtClean="0">
                <a:solidFill>
                  <a:schemeClr val="accent1">
                    <a:lumMod val="50000"/>
                  </a:schemeClr>
                </a:solidFill>
                <a:latin typeface="Calibri" pitchFamily="34" charset="0"/>
                <a:cs typeface="Calibri" pitchFamily="34" charset="0"/>
              </a:rPr>
              <a:t>of</a:t>
            </a:r>
            <a:r>
              <a:rPr lang="pt-BR" dirty="0" smtClean="0">
                <a:solidFill>
                  <a:schemeClr val="accent1">
                    <a:lumMod val="50000"/>
                  </a:schemeClr>
                </a:solidFill>
                <a:latin typeface="Calibri" pitchFamily="34" charset="0"/>
                <a:cs typeface="Calibri" pitchFamily="34" charset="0"/>
              </a:rPr>
              <a:t> </a:t>
            </a:r>
            <a:r>
              <a:rPr lang="pt-BR" dirty="0" err="1" smtClean="0">
                <a:solidFill>
                  <a:schemeClr val="accent1">
                    <a:lumMod val="50000"/>
                  </a:schemeClr>
                </a:solidFill>
                <a:latin typeface="Calibri" pitchFamily="34" charset="0"/>
                <a:cs typeface="Calibri" pitchFamily="34" charset="0"/>
              </a:rPr>
              <a:t>the</a:t>
            </a:r>
            <a:r>
              <a:rPr lang="pt-BR" dirty="0" smtClean="0">
                <a:solidFill>
                  <a:schemeClr val="accent1">
                    <a:lumMod val="50000"/>
                  </a:schemeClr>
                </a:solidFill>
                <a:latin typeface="Calibri" pitchFamily="34" charset="0"/>
                <a:cs typeface="Calibri" pitchFamily="34" charset="0"/>
              </a:rPr>
              <a:t> </a:t>
            </a:r>
            <a:r>
              <a:rPr lang="pt-BR" dirty="0" err="1" smtClean="0">
                <a:solidFill>
                  <a:schemeClr val="accent1">
                    <a:lumMod val="50000"/>
                  </a:schemeClr>
                </a:solidFill>
                <a:latin typeface="Calibri" pitchFamily="34" charset="0"/>
                <a:cs typeface="Calibri" pitchFamily="34" charset="0"/>
              </a:rPr>
              <a:t>riparian</a:t>
            </a:r>
            <a:r>
              <a:rPr lang="pt-BR" dirty="0" smtClean="0">
                <a:solidFill>
                  <a:schemeClr val="accent1">
                    <a:lumMod val="50000"/>
                  </a:schemeClr>
                </a:solidFill>
                <a:latin typeface="Calibri" pitchFamily="34" charset="0"/>
                <a:cs typeface="Calibri" pitchFamily="34" charset="0"/>
              </a:rPr>
              <a:t> </a:t>
            </a:r>
            <a:r>
              <a:rPr lang="pt-BR" dirty="0" err="1" smtClean="0">
                <a:solidFill>
                  <a:schemeClr val="accent1">
                    <a:lumMod val="50000"/>
                  </a:schemeClr>
                </a:solidFill>
                <a:latin typeface="Calibri" pitchFamily="34" charset="0"/>
                <a:cs typeface="Calibri" pitchFamily="34" charset="0"/>
              </a:rPr>
              <a:t>area</a:t>
            </a:r>
            <a:r>
              <a:rPr lang="pt-BR" dirty="0" smtClean="0">
                <a:solidFill>
                  <a:schemeClr val="accent1">
                    <a:lumMod val="50000"/>
                  </a:schemeClr>
                </a:solidFill>
                <a:latin typeface="Calibri" pitchFamily="34" charset="0"/>
                <a:cs typeface="Calibri" pitchFamily="34" charset="0"/>
              </a:rPr>
              <a:t> </a:t>
            </a:r>
            <a:r>
              <a:rPr lang="pt-BR" dirty="0" err="1" smtClean="0">
                <a:solidFill>
                  <a:schemeClr val="accent1">
                    <a:lumMod val="50000"/>
                  </a:schemeClr>
                </a:solidFill>
                <a:latin typeface="Calibri" pitchFamily="34" charset="0"/>
                <a:cs typeface="Calibri" pitchFamily="34" charset="0"/>
              </a:rPr>
              <a:t>deforestation</a:t>
            </a:r>
            <a:r>
              <a:rPr lang="pt-BR"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Silting</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of</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rivers</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and</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changes</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on</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their</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courses</a:t>
            </a:r>
            <a:r>
              <a:rPr lang="pt-BR" sz="2000" i="1"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Grounding</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of</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wetlands</a:t>
            </a:r>
            <a:r>
              <a:rPr lang="pt-BR" sz="2000" i="1"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Erosion</a:t>
            </a:r>
            <a:r>
              <a:rPr lang="pt-BR" sz="2000" i="1"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Leaching</a:t>
            </a:r>
            <a:r>
              <a:rPr lang="pt-BR" sz="2000" i="1"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Loss</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of</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biodiversity</a:t>
            </a:r>
            <a:r>
              <a:rPr lang="pt-BR" sz="2000" i="1" dirty="0" smtClean="0">
                <a:solidFill>
                  <a:schemeClr val="accent1">
                    <a:lumMod val="50000"/>
                  </a:schemeClr>
                </a:solidFill>
                <a:latin typeface="Calibri" pitchFamily="34" charset="0"/>
                <a:cs typeface="Calibri" pitchFamily="34" charset="0"/>
              </a:rPr>
              <a:t> (fauna </a:t>
            </a:r>
            <a:r>
              <a:rPr lang="pt-BR" sz="2000" i="1" dirty="0" err="1" smtClean="0">
                <a:solidFill>
                  <a:schemeClr val="accent1">
                    <a:lumMod val="50000"/>
                  </a:schemeClr>
                </a:solidFill>
                <a:latin typeface="Calibri" pitchFamily="34" charset="0"/>
                <a:cs typeface="Calibri" pitchFamily="34" charset="0"/>
              </a:rPr>
              <a:t>and</a:t>
            </a:r>
            <a:r>
              <a:rPr lang="pt-BR" sz="2000" i="1" dirty="0" smtClean="0">
                <a:solidFill>
                  <a:schemeClr val="accent1">
                    <a:lumMod val="50000"/>
                  </a:schemeClr>
                </a:solidFill>
                <a:latin typeface="Calibri" pitchFamily="34" charset="0"/>
                <a:cs typeface="Calibri" pitchFamily="34" charset="0"/>
              </a:rPr>
              <a:t> flora);</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Loss</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of</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ecological</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corridors</a:t>
            </a:r>
            <a:r>
              <a:rPr lang="pt-BR" sz="2000" i="1"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Greenhouse</a:t>
            </a:r>
            <a:r>
              <a:rPr lang="pt-BR" sz="2000" i="1" dirty="0" smtClean="0">
                <a:solidFill>
                  <a:schemeClr val="accent1">
                    <a:lumMod val="50000"/>
                  </a:schemeClr>
                </a:solidFill>
                <a:latin typeface="Calibri" pitchFamily="34" charset="0"/>
                <a:cs typeface="Calibri" pitchFamily="34" charset="0"/>
              </a:rPr>
              <a:t> gases </a:t>
            </a:r>
            <a:r>
              <a:rPr lang="pt-BR" sz="2000" i="1" dirty="0" err="1" smtClean="0">
                <a:solidFill>
                  <a:schemeClr val="accent1">
                    <a:lumMod val="50000"/>
                  </a:schemeClr>
                </a:solidFill>
                <a:latin typeface="Calibri" pitchFamily="34" charset="0"/>
                <a:cs typeface="Calibri" pitchFamily="34" charset="0"/>
              </a:rPr>
              <a:t>emission</a:t>
            </a:r>
            <a:r>
              <a:rPr lang="pt-BR" sz="2000" i="1" dirty="0" smtClean="0">
                <a:solidFill>
                  <a:schemeClr val="accent1">
                    <a:lumMod val="50000"/>
                  </a:schemeClr>
                </a:solidFill>
                <a:latin typeface="Calibri" pitchFamily="34" charset="0"/>
                <a:cs typeface="Calibri" pitchFamily="34" charset="0"/>
              </a:rPr>
              <a:t>;</a:t>
            </a:r>
          </a:p>
          <a:p>
            <a:pPr eaLnBrk="1" hangingPunct="1">
              <a:buFont typeface="Wingdings" pitchFamily="2" charset="2"/>
              <a:buNone/>
              <a:defRPr/>
            </a:pP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Increased</a:t>
            </a:r>
            <a:r>
              <a:rPr lang="pt-BR" sz="2000" i="1" dirty="0" smtClean="0">
                <a:solidFill>
                  <a:schemeClr val="accent1">
                    <a:lumMod val="50000"/>
                  </a:schemeClr>
                </a:solidFill>
                <a:latin typeface="Calibri" pitchFamily="34" charset="0"/>
                <a:cs typeface="Calibri" pitchFamily="34" charset="0"/>
              </a:rPr>
              <a:t> </a:t>
            </a:r>
            <a:r>
              <a:rPr lang="pt-BR" sz="2000" i="1" dirty="0" err="1" smtClean="0">
                <a:solidFill>
                  <a:schemeClr val="accent1">
                    <a:lumMod val="50000"/>
                  </a:schemeClr>
                </a:solidFill>
                <a:latin typeface="Calibri" pitchFamily="34" charset="0"/>
                <a:cs typeface="Calibri" pitchFamily="34" charset="0"/>
              </a:rPr>
              <a:t>vulnerability</a:t>
            </a:r>
            <a:r>
              <a:rPr lang="pt-BR" sz="2000" i="1" dirty="0" smtClean="0">
                <a:solidFill>
                  <a:schemeClr val="accent1">
                    <a:lumMod val="50000"/>
                  </a:schemeClr>
                </a:solidFill>
                <a:latin typeface="Calibri" pitchFamily="34" charset="0"/>
                <a:cs typeface="Calibri" pitchFamily="34" charset="0"/>
              </a:rPr>
              <a:t> to natural </a:t>
            </a:r>
            <a:r>
              <a:rPr lang="pt-BR" sz="2000" i="1" dirty="0" err="1" smtClean="0">
                <a:solidFill>
                  <a:schemeClr val="accent1">
                    <a:lumMod val="50000"/>
                  </a:schemeClr>
                </a:solidFill>
                <a:latin typeface="Calibri" pitchFamily="34" charset="0"/>
                <a:cs typeface="Calibri" pitchFamily="34" charset="0"/>
              </a:rPr>
              <a:t>disasters</a:t>
            </a:r>
            <a:r>
              <a:rPr lang="pt-BR" sz="2000" i="1" dirty="0" smtClean="0">
                <a:solidFill>
                  <a:schemeClr val="accent1">
                    <a:lumMod val="50000"/>
                  </a:schemeClr>
                </a:solidFill>
                <a:latin typeface="Calibri" pitchFamily="34" charset="0"/>
                <a:cs typeface="Calibri" pitchFamily="34" charset="0"/>
              </a:rPr>
              <a:t>.</a:t>
            </a:r>
            <a:endParaRPr lang="pt-BR" sz="2000" i="1" dirty="0">
              <a:solidFill>
                <a:schemeClr val="accent1">
                  <a:lumMod val="50000"/>
                </a:schemeClr>
              </a:solidFill>
              <a:latin typeface="Calibri" pitchFamily="34" charset="0"/>
              <a:cs typeface="Calibri" pitchFamily="34" charset="0"/>
            </a:endParaRPr>
          </a:p>
        </p:txBody>
      </p:sp>
      <p:pic>
        <p:nvPicPr>
          <p:cNvPr id="6" name="Imagem 5" descr="rio favela.jpg"/>
          <p:cNvPicPr>
            <a:picLocks noChangeAspect="1"/>
          </p:cNvPicPr>
          <p:nvPr/>
        </p:nvPicPr>
        <p:blipFill>
          <a:blip r:embed="rId2" cstate="print">
            <a:lum bright="18000"/>
          </a:blip>
          <a:stretch>
            <a:fillRect/>
          </a:stretch>
        </p:blipFill>
        <p:spPr>
          <a:xfrm>
            <a:off x="971600" y="5013176"/>
            <a:ext cx="2639202" cy="1681200"/>
          </a:xfrm>
          <a:prstGeom prst="rect">
            <a:avLst/>
          </a:prstGeom>
          <a:ln>
            <a:noFill/>
          </a:ln>
          <a:effectLst>
            <a:softEdge rad="112500"/>
          </a:effectLst>
        </p:spPr>
      </p:pic>
      <p:pic>
        <p:nvPicPr>
          <p:cNvPr id="7" name="Imagem 6" descr="imagesCAJ162AR.jpg"/>
          <p:cNvPicPr>
            <a:picLocks noChangeAspect="1"/>
          </p:cNvPicPr>
          <p:nvPr/>
        </p:nvPicPr>
        <p:blipFill>
          <a:blip r:embed="rId3" cstate="print">
            <a:lum bright="30000"/>
          </a:blip>
          <a:stretch>
            <a:fillRect/>
          </a:stretch>
        </p:blipFill>
        <p:spPr>
          <a:xfrm>
            <a:off x="899592" y="1196752"/>
            <a:ext cx="2678400" cy="166342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0825" y="274638"/>
            <a:ext cx="8353425" cy="1209675"/>
          </a:xfrm>
        </p:spPr>
        <p:txBody>
          <a:bodyPr/>
          <a:lstStyle/>
          <a:p>
            <a:pPr eaLnBrk="1" hangingPunct="1">
              <a:defRPr/>
            </a:pPr>
            <a:r>
              <a:rPr lang="pt-BR" sz="3400" b="1" dirty="0" err="1" smtClean="0">
                <a:solidFill>
                  <a:srgbClr val="002060"/>
                </a:solidFill>
                <a:latin typeface="Calibri" pitchFamily="34" charset="0"/>
                <a:cs typeface="Calibri" pitchFamily="34" charset="0"/>
              </a:rPr>
              <a:t>Decreasing</a:t>
            </a:r>
            <a:r>
              <a:rPr lang="pt-BR" sz="3400" b="1" dirty="0" smtClean="0">
                <a:solidFill>
                  <a:srgbClr val="002060"/>
                </a:solidFill>
                <a:latin typeface="Calibri" pitchFamily="34" charset="0"/>
                <a:cs typeface="Calibri" pitchFamily="34" charset="0"/>
              </a:rPr>
              <a:t> Legal </a:t>
            </a:r>
            <a:r>
              <a:rPr lang="pt-BR" sz="3400" b="1" dirty="0" err="1" smtClean="0">
                <a:solidFill>
                  <a:srgbClr val="002060"/>
                </a:solidFill>
                <a:latin typeface="Calibri" pitchFamily="34" charset="0"/>
                <a:cs typeface="Calibri" pitchFamily="34" charset="0"/>
              </a:rPr>
              <a:t>Protection</a:t>
            </a:r>
            <a:r>
              <a:rPr lang="pt-BR" sz="3400" b="1" dirty="0" smtClean="0">
                <a:solidFill>
                  <a:srgbClr val="002060"/>
                </a:solidFill>
                <a:latin typeface="Calibri" pitchFamily="34" charset="0"/>
                <a:cs typeface="Calibri" pitchFamily="34" charset="0"/>
              </a:rPr>
              <a:t>:</a:t>
            </a:r>
            <a:br>
              <a:rPr lang="pt-BR" sz="3400" b="1" dirty="0" smtClean="0">
                <a:solidFill>
                  <a:srgbClr val="002060"/>
                </a:solidFill>
                <a:latin typeface="Calibri" pitchFamily="34" charset="0"/>
                <a:cs typeface="Calibri" pitchFamily="34" charset="0"/>
              </a:rPr>
            </a:br>
            <a:r>
              <a:rPr lang="pt-BR" sz="3400" b="1" dirty="0" smtClean="0">
                <a:solidFill>
                  <a:srgbClr val="002060"/>
                </a:solidFill>
                <a:latin typeface="Calibri" pitchFamily="34" charset="0"/>
                <a:cs typeface="Calibri" pitchFamily="34" charset="0"/>
              </a:rPr>
              <a:t>More </a:t>
            </a:r>
            <a:r>
              <a:rPr lang="pt-BR" sz="3400" b="1" dirty="0" err="1" smtClean="0">
                <a:solidFill>
                  <a:srgbClr val="002060"/>
                </a:solidFill>
                <a:latin typeface="Calibri" pitchFamily="34" charset="0"/>
                <a:cs typeface="Calibri" pitchFamily="34" charset="0"/>
              </a:rPr>
              <a:t>Impacts</a:t>
            </a:r>
            <a:r>
              <a:rPr lang="pt-BR" sz="3400" b="1" dirty="0" smtClean="0">
                <a:solidFill>
                  <a:srgbClr val="002060"/>
                </a:solidFill>
                <a:latin typeface="Calibri" pitchFamily="34" charset="0"/>
                <a:cs typeface="Calibri" pitchFamily="34" charset="0"/>
              </a:rPr>
              <a:t>!</a:t>
            </a:r>
            <a:endParaRPr lang="pt-BR" sz="3400" b="1" dirty="0">
              <a:solidFill>
                <a:srgbClr val="002060"/>
              </a:solidFill>
              <a:latin typeface="Calibri" pitchFamily="34" charset="0"/>
              <a:cs typeface="Calibri" pitchFamily="34" charset="0"/>
            </a:endParaRPr>
          </a:p>
        </p:txBody>
      </p:sp>
      <p:sp>
        <p:nvSpPr>
          <p:cNvPr id="3" name="Espaço Reservado para Conteúdo 2"/>
          <p:cNvSpPr>
            <a:spLocks noGrp="1"/>
          </p:cNvSpPr>
          <p:nvPr>
            <p:ph sz="quarter" idx="1"/>
          </p:nvPr>
        </p:nvSpPr>
        <p:spPr>
          <a:xfrm>
            <a:off x="250825" y="1628775"/>
            <a:ext cx="8353425" cy="5040313"/>
          </a:xfrm>
        </p:spPr>
        <p:txBody>
          <a:bodyPr/>
          <a:lstStyle/>
          <a:p>
            <a:pPr eaLnBrk="1" hangingPunct="1">
              <a:buFont typeface="Wingdings" pitchFamily="2" charset="2"/>
              <a:buNone/>
              <a:defRPr/>
            </a:pPr>
            <a:r>
              <a:rPr lang="en-US" b="1" dirty="0" smtClean="0">
                <a:solidFill>
                  <a:schemeClr val="accent1">
                    <a:lumMod val="50000"/>
                  </a:schemeClr>
                </a:solidFill>
                <a:latin typeface="Calibri" pitchFamily="34" charset="0"/>
                <a:cs typeface="Calibri" pitchFamily="34" charset="0"/>
              </a:rPr>
              <a:t>A proposal for a “New” Forest Code</a:t>
            </a:r>
          </a:p>
          <a:p>
            <a:pPr algn="r" eaLnBrk="1" hangingPunct="1">
              <a:buFont typeface="Wingdings" pitchFamily="2" charset="2"/>
              <a:buNone/>
              <a:defRPr/>
            </a:pPr>
            <a:r>
              <a:rPr lang="en-US" b="1" dirty="0" smtClean="0">
                <a:solidFill>
                  <a:schemeClr val="accent1">
                    <a:lumMod val="50000"/>
                  </a:schemeClr>
                </a:solidFill>
                <a:latin typeface="Calibri" pitchFamily="34" charset="0"/>
                <a:cs typeface="Calibri" pitchFamily="34" charset="0"/>
              </a:rPr>
              <a:t>has started to be voted by National Congress               </a:t>
            </a:r>
            <a:r>
              <a:rPr lang="en-US" sz="1300" b="1" i="1" dirty="0" smtClean="0">
                <a:solidFill>
                  <a:schemeClr val="accent1">
                    <a:lumMod val="50000"/>
                  </a:schemeClr>
                </a:solidFill>
                <a:latin typeface="Calibri" pitchFamily="34" charset="0"/>
                <a:cs typeface="Calibri" pitchFamily="34" charset="0"/>
              </a:rPr>
              <a:t>Info: Brazilian Report</a:t>
            </a:r>
          </a:p>
          <a:p>
            <a:pPr algn="r" eaLnBrk="1" hangingPunct="1">
              <a:buFont typeface="Wingdings" pitchFamily="2" charset="2"/>
              <a:buNone/>
              <a:defRPr/>
            </a:pPr>
            <a:r>
              <a:rPr lang="en-US" sz="1350" b="1" dirty="0" smtClean="0">
                <a:solidFill>
                  <a:schemeClr val="accent1">
                    <a:lumMod val="50000"/>
                  </a:schemeClr>
                </a:solidFill>
                <a:latin typeface="Calibri" pitchFamily="34" charset="0"/>
                <a:cs typeface="Calibri" pitchFamily="34" charset="0"/>
              </a:rPr>
              <a:t>                                                                                                                                                                                </a:t>
            </a:r>
            <a:r>
              <a:rPr lang="en-US" sz="1300" b="1" i="1" dirty="0" smtClean="0">
                <a:solidFill>
                  <a:schemeClr val="accent1">
                    <a:lumMod val="50000"/>
                  </a:schemeClr>
                </a:solidFill>
                <a:latin typeface="Calibri" pitchFamily="34" charset="0"/>
                <a:cs typeface="Calibri" pitchFamily="34" charset="0"/>
              </a:rPr>
              <a:t>IUCN E-Journal 2011</a:t>
            </a:r>
          </a:p>
          <a:p>
            <a:pPr eaLnBrk="1" hangingPunct="1">
              <a:buFont typeface="Wingdings" pitchFamily="2" charset="2"/>
              <a:buNone/>
              <a:defRPr/>
            </a:pPr>
            <a:r>
              <a:rPr lang="en-US" sz="1400" b="1" dirty="0" smtClean="0">
                <a:solidFill>
                  <a:schemeClr val="accent1">
                    <a:lumMod val="50000"/>
                  </a:schemeClr>
                </a:solidFill>
                <a:latin typeface="Calibri" pitchFamily="34" charset="0"/>
                <a:cs typeface="Calibri" pitchFamily="34" charset="0"/>
              </a:rPr>
              <a:t>                                                                                                                                                                        </a:t>
            </a:r>
          </a:p>
          <a:p>
            <a:pPr eaLnBrk="1" hangingPunct="1">
              <a:defRPr/>
            </a:pPr>
            <a:endParaRPr lang="en-US" dirty="0" smtClean="0"/>
          </a:p>
          <a:p>
            <a:pPr eaLnBrk="1" hangingPunct="1">
              <a:defRPr/>
            </a:pPr>
            <a:endParaRPr lang="pt-BR" dirty="0"/>
          </a:p>
        </p:txBody>
      </p:sp>
      <p:graphicFrame>
        <p:nvGraphicFramePr>
          <p:cNvPr id="4" name="Tabela 3"/>
          <p:cNvGraphicFramePr>
            <a:graphicFrameLocks noGrp="1"/>
          </p:cNvGraphicFramePr>
          <p:nvPr/>
        </p:nvGraphicFramePr>
        <p:xfrm>
          <a:off x="250825" y="2924175"/>
          <a:ext cx="8496300" cy="3818890"/>
        </p:xfrm>
        <a:graphic>
          <a:graphicData uri="http://schemas.openxmlformats.org/drawingml/2006/table">
            <a:tbl>
              <a:tblPr/>
              <a:tblGrid>
                <a:gridCol w="4248150"/>
                <a:gridCol w="4248150"/>
              </a:tblGrid>
              <a:tr h="4000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700" b="1" i="0" u="none" strike="noStrike" cap="none" normalizeH="0" baseline="0" smtClean="0">
                          <a:ln>
                            <a:noFill/>
                          </a:ln>
                          <a:solidFill>
                            <a:srgbClr val="FFFFFF"/>
                          </a:solidFill>
                          <a:effectLst/>
                          <a:latin typeface="Calibri" pitchFamily="34" charset="0"/>
                          <a:cs typeface="Arial" pitchFamily="34" charset="0"/>
                        </a:rPr>
                        <a:t>Proposal of Changes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700" b="1" i="0" u="none" strike="noStrike" cap="none" normalizeH="0" baseline="0" smtClean="0">
                          <a:ln>
                            <a:noFill/>
                          </a:ln>
                          <a:solidFill>
                            <a:srgbClr val="FFFFFF"/>
                          </a:solidFill>
                          <a:effectLst/>
                          <a:latin typeface="Calibri" pitchFamily="34" charset="0"/>
                          <a:cs typeface="Arial" pitchFamily="34" charset="0"/>
                        </a:rPr>
                        <a:t>Science’s Position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r>
              <a:tr h="82391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300" b="0" i="0" u="sng" strike="noStrike" cap="none" normalizeH="0" baseline="0" smtClean="0">
                          <a:ln>
                            <a:noFill/>
                          </a:ln>
                          <a:solidFill>
                            <a:srgbClr val="355D7E"/>
                          </a:solidFill>
                          <a:effectLst/>
                          <a:latin typeface="Calibri" pitchFamily="34" charset="0"/>
                          <a:cs typeface="Arial" pitchFamily="34" charset="0"/>
                        </a:rPr>
                        <a:t>Art. 4, I</a:t>
                      </a:r>
                      <a:r>
                        <a:rPr kumimoji="0" lang="en-US" sz="1300" b="0" i="0" u="none" strike="noStrike" cap="none" normalizeH="0" baseline="0" smtClean="0">
                          <a:ln>
                            <a:noFill/>
                          </a:ln>
                          <a:solidFill>
                            <a:srgbClr val="355D7E"/>
                          </a:solidFill>
                          <a:effectLst/>
                          <a:latin typeface="Calibri" pitchFamily="34" charset="0"/>
                          <a:cs typeface="Arial" pitchFamily="34" charset="0"/>
                        </a:rPr>
                        <a:t>: change the reference border of the strips along with the water streams, starting on the border of the lower bed of the natural water course (no more on the higher margin).</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none" strike="noStrike" cap="none" normalizeH="0" baseline="0" smtClean="0">
                          <a:ln>
                            <a:noFill/>
                          </a:ln>
                          <a:solidFill>
                            <a:srgbClr val="355D7E"/>
                          </a:solidFill>
                          <a:effectLst/>
                          <a:latin typeface="Calibri" pitchFamily="34" charset="0"/>
                          <a:cs typeface="Arial" pitchFamily="34" charset="0"/>
                        </a:rPr>
                        <a:t>This change in the reference border would mean losing 60% of protection for these areas. </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r>
              <a:tr h="660400">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sng" strike="noStrike" cap="none" normalizeH="0" baseline="0" smtClean="0">
                          <a:ln>
                            <a:noFill/>
                          </a:ln>
                          <a:solidFill>
                            <a:srgbClr val="355D7E"/>
                          </a:solidFill>
                          <a:effectLst/>
                          <a:latin typeface="Calibri" pitchFamily="34" charset="0"/>
                          <a:cs typeface="Arial" pitchFamily="34" charset="0"/>
                        </a:rPr>
                        <a:t>Art. 4, I, a</a:t>
                      </a:r>
                      <a:r>
                        <a:rPr kumimoji="0" lang="en-US" sz="1300" b="0" i="0" u="none" strike="noStrike" cap="none" normalizeH="0" baseline="0" smtClean="0">
                          <a:ln>
                            <a:noFill/>
                          </a:ln>
                          <a:solidFill>
                            <a:srgbClr val="355D7E"/>
                          </a:solidFill>
                          <a:effectLst/>
                          <a:latin typeface="Calibri" pitchFamily="34" charset="0"/>
                          <a:cs typeface="Arial" pitchFamily="34" charset="0"/>
                        </a:rPr>
                        <a:t>: reduction of APPs from 30 to 15 meters for rivers with up to 5m of width.</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none" strike="noStrike" cap="none" normalizeH="0" baseline="0" smtClean="0">
                          <a:ln>
                            <a:noFill/>
                          </a:ln>
                          <a:solidFill>
                            <a:srgbClr val="355D7E"/>
                          </a:solidFill>
                          <a:effectLst/>
                          <a:latin typeface="Calibri" pitchFamily="34" charset="0"/>
                          <a:cs typeface="Arial" pitchFamily="34" charset="0"/>
                        </a:rPr>
                        <a:t>These strips amount to over 50% of the extension of the drainage network.</a:t>
                      </a:r>
                      <a:r>
                        <a:rPr kumimoji="0" lang="pt-BR" sz="1300" b="0" i="0" u="none" strike="noStrike" cap="none" normalizeH="0" baseline="0" smtClean="0">
                          <a:ln>
                            <a:noFill/>
                          </a:ln>
                          <a:solidFill>
                            <a:srgbClr val="355D7E"/>
                          </a:solidFill>
                          <a:effectLst/>
                          <a:latin typeface="Calibri" pitchFamily="34" charset="0"/>
                          <a:cs typeface="Arial" pitchFamily="34" charset="0"/>
                        </a:rPr>
                        <a:t> </a:t>
                      </a:r>
                      <a:r>
                        <a:rPr kumimoji="0" lang="en-US" sz="1300" b="0" i="0" u="none" strike="noStrike" cap="none" normalizeH="0" baseline="0" smtClean="0">
                          <a:ln>
                            <a:noFill/>
                          </a:ln>
                          <a:solidFill>
                            <a:srgbClr val="355D7E"/>
                          </a:solidFill>
                          <a:effectLst/>
                          <a:latin typeface="Calibri" pitchFamily="34" charset="0"/>
                          <a:cs typeface="Arial" pitchFamily="34" charset="0"/>
                        </a:rPr>
                        <a:t>Such reduction would result in a decrease of 31% in the areas protected by riparian APPs.</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r>
              <a:tr h="441325">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sng" strike="noStrike" cap="none" normalizeH="0" baseline="0" smtClean="0">
                          <a:ln>
                            <a:noFill/>
                          </a:ln>
                          <a:solidFill>
                            <a:srgbClr val="355D7E"/>
                          </a:solidFill>
                          <a:effectLst/>
                          <a:latin typeface="Calibri" pitchFamily="34" charset="0"/>
                          <a:cs typeface="Arial" pitchFamily="34" charset="0"/>
                        </a:rPr>
                        <a:t>Art. 4, §1</a:t>
                      </a:r>
                      <a:r>
                        <a:rPr kumimoji="0" lang="en-US" sz="1300" b="0" i="0" u="none" strike="noStrike" cap="none" normalizeH="0" baseline="0" smtClean="0">
                          <a:ln>
                            <a:noFill/>
                          </a:ln>
                          <a:solidFill>
                            <a:srgbClr val="355D7E"/>
                          </a:solidFill>
                          <a:effectLst/>
                          <a:latin typeface="Calibri" pitchFamily="34" charset="0"/>
                          <a:cs typeface="Arial" pitchFamily="34" charset="0"/>
                        </a:rPr>
                        <a:t>: The lowlands will be excluded of protected areas concept.</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none" strike="noStrike" cap="none" normalizeH="0" baseline="0" smtClean="0">
                          <a:ln>
                            <a:noFill/>
                          </a:ln>
                          <a:solidFill>
                            <a:srgbClr val="355D7E"/>
                          </a:solidFill>
                          <a:effectLst/>
                          <a:latin typeface="Calibri" pitchFamily="34" charset="0"/>
                          <a:cs typeface="Arial" pitchFamily="34" charset="0"/>
                        </a:rPr>
                        <a:t>Increasing vulnerability of the environment to disasters, especially by floods and erosion.</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r>
              <a:tr h="641350">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sng" strike="noStrike" cap="none" normalizeH="0" baseline="0" smtClean="0">
                          <a:ln>
                            <a:noFill/>
                          </a:ln>
                          <a:solidFill>
                            <a:srgbClr val="355D7E"/>
                          </a:solidFill>
                          <a:effectLst/>
                          <a:latin typeface="Calibri" pitchFamily="34" charset="0"/>
                          <a:cs typeface="Arial" pitchFamily="34" charset="0"/>
                        </a:rPr>
                        <a:t>Art. 5</a:t>
                      </a:r>
                      <a:r>
                        <a:rPr kumimoji="0" lang="en-US" sz="1300" b="0" i="0" u="none" strike="noStrike" cap="none" normalizeH="0" baseline="0" smtClean="0">
                          <a:ln>
                            <a:noFill/>
                          </a:ln>
                          <a:solidFill>
                            <a:srgbClr val="355D7E"/>
                          </a:solidFill>
                          <a:effectLst/>
                          <a:latin typeface="Calibri" pitchFamily="34" charset="0"/>
                          <a:cs typeface="Arial" pitchFamily="34" charset="0"/>
                        </a:rPr>
                        <a:t>: Reduction of protected areas in artificial reservoirs</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none" strike="noStrike" cap="none" normalizeH="0" baseline="0" smtClean="0">
                          <a:ln>
                            <a:noFill/>
                          </a:ln>
                          <a:solidFill>
                            <a:srgbClr val="355D7E"/>
                          </a:solidFill>
                          <a:effectLst/>
                          <a:latin typeface="Calibri" pitchFamily="34" charset="0"/>
                          <a:cs typeface="Arial" pitchFamily="34" charset="0"/>
                        </a:rPr>
                        <a:t>The Conama’s Resolution 302 will be revoked and this reduction could be defined on each environmental license.</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r>
              <a:tr h="704850">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sng" strike="noStrike" cap="none" normalizeH="0" baseline="0" smtClean="0">
                          <a:ln>
                            <a:noFill/>
                          </a:ln>
                          <a:solidFill>
                            <a:srgbClr val="355D7E"/>
                          </a:solidFill>
                          <a:effectLst/>
                          <a:latin typeface="Calibri" pitchFamily="34" charset="0"/>
                          <a:cs typeface="Arial" pitchFamily="34" charset="0"/>
                        </a:rPr>
                        <a:t>Art. 3, §1</a:t>
                      </a:r>
                      <a:r>
                        <a:rPr kumimoji="0" lang="en-US" sz="1300" b="0" i="0" u="none" strike="noStrike" cap="none" normalizeH="0" baseline="0" smtClean="0">
                          <a:ln>
                            <a:noFill/>
                          </a:ln>
                          <a:solidFill>
                            <a:srgbClr val="355D7E"/>
                          </a:solidFill>
                          <a:effectLst/>
                          <a:latin typeface="Calibri" pitchFamily="34" charset="0"/>
                          <a:cs typeface="Arial" pitchFamily="34" charset="0"/>
                        </a:rPr>
                        <a:t>: The Project creates the possibility to the Federate States to increase or decrease up to 50% the APP’s strips.</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c>
                  <a:txBody>
                    <a:bodyPr/>
                    <a:lstStyle/>
                    <a:p>
                      <a:pPr marL="0" marR="0" lvl="0" indent="0" algn="just" defTabSz="914400" rtl="0" eaLnBrk="1" fontAlgn="base" latinLnBrk="0" hangingPunct="1">
                        <a:lnSpc>
                          <a:spcPct val="120000"/>
                        </a:lnSpc>
                        <a:spcBef>
                          <a:spcPct val="0"/>
                        </a:spcBef>
                        <a:spcAft>
                          <a:spcPct val="0"/>
                        </a:spcAft>
                        <a:buClrTx/>
                        <a:buSzTx/>
                        <a:buFontTx/>
                        <a:buNone/>
                        <a:tabLst/>
                      </a:pPr>
                      <a:r>
                        <a:rPr kumimoji="0" lang="en-US" sz="1300" b="0" i="0" u="none" strike="noStrike" cap="none" normalizeH="0" baseline="0" smtClean="0">
                          <a:ln>
                            <a:noFill/>
                          </a:ln>
                          <a:solidFill>
                            <a:srgbClr val="355D7E"/>
                          </a:solidFill>
                          <a:effectLst/>
                          <a:latin typeface="Calibri" pitchFamily="34" charset="0"/>
                          <a:cs typeface="Arial" pitchFamily="34" charset="0"/>
                        </a:rPr>
                        <a:t>This change will lead to a non-uniform system.</a:t>
                      </a:r>
                      <a:endParaRPr kumimoji="0" lang="pt-BR" sz="1300" b="0" i="0" u="none" strike="noStrike" cap="none" normalizeH="0" baseline="0" smtClean="0">
                        <a:ln>
                          <a:noFill/>
                        </a:ln>
                        <a:solidFill>
                          <a:srgbClr val="355D7E"/>
                        </a:solidFill>
                        <a:effectLst/>
                        <a:latin typeface="Calibri"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alpha val="20000"/>
                      </a:schemeClr>
                    </a:solidFill>
                  </a:tcPr>
                </a:tc>
              </a:tr>
            </a:tbl>
          </a:graphicData>
        </a:graphic>
      </p:graphicFrame>
      <p:pic>
        <p:nvPicPr>
          <p:cNvPr id="13339" name="Picture 29"/>
          <p:cNvPicPr>
            <a:picLocks noChangeAspect="1" noChangeArrowheads="1"/>
          </p:cNvPicPr>
          <p:nvPr/>
        </p:nvPicPr>
        <p:blipFill>
          <a:blip r:embed="rId2"/>
          <a:srcRect/>
          <a:stretch>
            <a:fillRect/>
          </a:stretch>
        </p:blipFill>
        <p:spPr bwMode="auto">
          <a:xfrm>
            <a:off x="7019925" y="188913"/>
            <a:ext cx="1500188" cy="2024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0825" y="115888"/>
            <a:ext cx="8353425" cy="792162"/>
          </a:xfrm>
        </p:spPr>
        <p:txBody>
          <a:bodyPr/>
          <a:lstStyle/>
          <a:p>
            <a:pPr algn="ctr" eaLnBrk="1" hangingPunct="1">
              <a:defRPr/>
            </a:pPr>
            <a:r>
              <a:rPr lang="pt-BR" sz="3400" b="1" dirty="0" err="1" smtClean="0">
                <a:solidFill>
                  <a:srgbClr val="002060"/>
                </a:solidFill>
                <a:latin typeface="Calibri" pitchFamily="34" charset="0"/>
                <a:cs typeface="Calibri" pitchFamily="34" charset="0"/>
              </a:rPr>
              <a:t>Decreasing</a:t>
            </a:r>
            <a:r>
              <a:rPr lang="pt-BR" sz="3400" b="1" dirty="0" smtClean="0">
                <a:solidFill>
                  <a:srgbClr val="002060"/>
                </a:solidFill>
                <a:latin typeface="Calibri" pitchFamily="34" charset="0"/>
                <a:cs typeface="Calibri" pitchFamily="34" charset="0"/>
              </a:rPr>
              <a:t> Legal </a:t>
            </a:r>
            <a:r>
              <a:rPr lang="pt-BR" sz="3400" b="1" dirty="0" err="1" smtClean="0">
                <a:solidFill>
                  <a:srgbClr val="002060"/>
                </a:solidFill>
                <a:latin typeface="Calibri" pitchFamily="34" charset="0"/>
                <a:cs typeface="Calibri" pitchFamily="34" charset="0"/>
              </a:rPr>
              <a:t>Protection</a:t>
            </a:r>
            <a:r>
              <a:rPr lang="pt-BR" sz="3400" b="1" dirty="0" smtClean="0">
                <a:solidFill>
                  <a:srgbClr val="002060"/>
                </a:solidFill>
                <a:latin typeface="Calibri" pitchFamily="34" charset="0"/>
                <a:cs typeface="Calibri" pitchFamily="34" charset="0"/>
              </a:rPr>
              <a:t>: More </a:t>
            </a:r>
            <a:r>
              <a:rPr lang="pt-BR" sz="3400" b="1" dirty="0" err="1" smtClean="0">
                <a:solidFill>
                  <a:srgbClr val="002060"/>
                </a:solidFill>
                <a:latin typeface="Calibri" pitchFamily="34" charset="0"/>
                <a:cs typeface="Calibri" pitchFamily="34" charset="0"/>
              </a:rPr>
              <a:t>Impacts</a:t>
            </a:r>
            <a:r>
              <a:rPr lang="pt-BR" sz="3400" b="1" dirty="0" smtClean="0">
                <a:solidFill>
                  <a:srgbClr val="002060"/>
                </a:solidFill>
                <a:latin typeface="Calibri" pitchFamily="34" charset="0"/>
                <a:cs typeface="Calibri" pitchFamily="34" charset="0"/>
              </a:rPr>
              <a:t>!</a:t>
            </a:r>
            <a:endParaRPr lang="pt-BR" sz="3400" dirty="0"/>
          </a:p>
        </p:txBody>
      </p:sp>
      <p:graphicFrame>
        <p:nvGraphicFramePr>
          <p:cNvPr id="4" name="Espaço Reservado para Conteúdo 3"/>
          <p:cNvGraphicFramePr>
            <a:graphicFrameLocks noGrp="1"/>
          </p:cNvGraphicFramePr>
          <p:nvPr>
            <p:ph sz="quarter" idx="1"/>
          </p:nvPr>
        </p:nvGraphicFramePr>
        <p:xfrm>
          <a:off x="250825" y="1700213"/>
          <a:ext cx="8358420" cy="1292062"/>
        </p:xfrm>
        <a:graphic>
          <a:graphicData uri="http://schemas.openxmlformats.org/drawingml/2006/table">
            <a:tbl>
              <a:tblPr firstRow="1" bandRow="1">
                <a:tableStyleId>{5C22544A-7EE6-4342-B048-85BDC9FD1C3A}</a:tableStyleId>
              </a:tblPr>
              <a:tblGrid>
                <a:gridCol w="1584872"/>
                <a:gridCol w="1152128"/>
                <a:gridCol w="1152128"/>
                <a:gridCol w="2232248"/>
                <a:gridCol w="2237044"/>
              </a:tblGrid>
              <a:tr h="288627">
                <a:tc rowSpan="2">
                  <a:txBody>
                    <a:bodyPr/>
                    <a:lstStyle/>
                    <a:p>
                      <a:pPr algn="l"/>
                      <a:r>
                        <a:rPr kumimoji="0" lang="pt-BR" sz="1000" b="1" i="1" kern="1200" baseline="0" dirty="0" smtClean="0">
                          <a:solidFill>
                            <a:schemeClr val="bg1"/>
                          </a:solidFill>
                          <a:latin typeface="Calibri" pitchFamily="34" charset="0"/>
                          <a:ea typeface="+mn-ea"/>
                          <a:cs typeface="Calibri" pitchFamily="34" charset="0"/>
                        </a:rPr>
                        <a:t>*Source: </a:t>
                      </a:r>
                      <a:r>
                        <a:rPr kumimoji="0" lang="pt-BR" sz="1000" b="1" i="1" kern="1200" baseline="0" dirty="0" err="1" smtClean="0">
                          <a:solidFill>
                            <a:schemeClr val="bg1"/>
                          </a:solidFill>
                          <a:latin typeface="Calibri" pitchFamily="34" charset="0"/>
                          <a:ea typeface="+mn-ea"/>
                          <a:cs typeface="Calibri" pitchFamily="34" charset="0"/>
                        </a:rPr>
                        <a:t>Sparovek</a:t>
                      </a:r>
                      <a:r>
                        <a:rPr kumimoji="0" lang="pt-BR" sz="1000" b="1" i="1" kern="1200" baseline="0" dirty="0" smtClean="0">
                          <a:solidFill>
                            <a:schemeClr val="bg1"/>
                          </a:solidFill>
                          <a:latin typeface="Calibri" pitchFamily="34" charset="0"/>
                          <a:ea typeface="+mn-ea"/>
                          <a:cs typeface="Calibri" pitchFamily="34" charset="0"/>
                        </a:rPr>
                        <a:t>, G.</a:t>
                      </a:r>
                    </a:p>
                    <a:p>
                      <a:pPr algn="l"/>
                      <a:r>
                        <a:rPr kumimoji="0" lang="pt-BR" sz="1000" b="1" i="1" kern="1200" baseline="0" dirty="0" smtClean="0">
                          <a:solidFill>
                            <a:schemeClr val="bg1"/>
                          </a:solidFill>
                          <a:latin typeface="Calibri" pitchFamily="34" charset="0"/>
                          <a:ea typeface="+mn-ea"/>
                          <a:cs typeface="Calibri" pitchFamily="34" charset="0"/>
                        </a:rPr>
                        <a:t>  </a:t>
                      </a:r>
                      <a:r>
                        <a:rPr kumimoji="0" lang="pt-BR" sz="1000" b="1" i="1" kern="1200" baseline="0" dirty="0" err="1" smtClean="0">
                          <a:solidFill>
                            <a:schemeClr val="bg1"/>
                          </a:solidFill>
                          <a:latin typeface="Calibri" pitchFamily="34" charset="0"/>
                          <a:ea typeface="+mn-ea"/>
                          <a:cs typeface="Calibri" pitchFamily="34" charset="0"/>
                        </a:rPr>
                        <a:t>Esalq</a:t>
                      </a:r>
                      <a:r>
                        <a:rPr kumimoji="0" lang="pt-BR" sz="1000" b="1" i="1" kern="1200" baseline="0" dirty="0" smtClean="0">
                          <a:solidFill>
                            <a:schemeClr val="bg1"/>
                          </a:solidFill>
                          <a:latin typeface="Calibri" pitchFamily="34" charset="0"/>
                          <a:ea typeface="+mn-ea"/>
                          <a:cs typeface="Calibri" pitchFamily="34" charset="0"/>
                        </a:rPr>
                        <a:t>/USP – 2011</a:t>
                      </a:r>
                      <a:endParaRPr lang="pt-BR" sz="1000" i="1" dirty="0">
                        <a:solidFill>
                          <a:schemeClr val="bg1"/>
                        </a:solidFill>
                        <a:latin typeface="Calibri" pitchFamily="34" charset="0"/>
                        <a:cs typeface="Calibri" pitchFamily="34" charset="0"/>
                      </a:endParaRPr>
                    </a:p>
                  </a:txBody>
                  <a:tcPr>
                    <a:noFill/>
                  </a:tcPr>
                </a:tc>
                <a:tc gridSpan="2">
                  <a:txBody>
                    <a:bodyPr/>
                    <a:lstStyle/>
                    <a:p>
                      <a:pPr algn="ctr"/>
                      <a:r>
                        <a:rPr lang="pt-BR" sz="1400" b="1" dirty="0" smtClean="0">
                          <a:latin typeface="Calibri" pitchFamily="34" charset="0"/>
                          <a:cs typeface="Calibri" pitchFamily="34" charset="0"/>
                        </a:rPr>
                        <a:t>Permanent Protection Areas</a:t>
                      </a:r>
                      <a:endParaRPr lang="pt-BR" sz="1400" b="1" dirty="0">
                        <a:latin typeface="Calibri" pitchFamily="34" charset="0"/>
                        <a:cs typeface="Calibri" pitchFamily="34" charset="0"/>
                      </a:endParaRPr>
                    </a:p>
                  </a:txBody>
                  <a:tcPr>
                    <a:noFill/>
                  </a:tcPr>
                </a:tc>
                <a:tc hMerge="1">
                  <a:txBody>
                    <a:bodyPr/>
                    <a:lstStyle/>
                    <a:p>
                      <a:endParaRPr lang="pt-BR"/>
                    </a:p>
                  </a:txBody>
                  <a:tcPr/>
                </a:tc>
                <a:tc rowSpan="2">
                  <a:txBody>
                    <a:bodyPr/>
                    <a:lstStyle/>
                    <a:p>
                      <a:pPr algn="ctr"/>
                      <a:r>
                        <a:rPr lang="pt-BR" sz="1400" b="1" dirty="0" err="1" smtClean="0">
                          <a:latin typeface="Calibri" pitchFamily="34" charset="0"/>
                          <a:cs typeface="Calibri" pitchFamily="34" charset="0"/>
                        </a:rPr>
                        <a:t>Unprotected</a:t>
                      </a:r>
                      <a:r>
                        <a:rPr lang="pt-BR" sz="1400" b="1" dirty="0" smtClean="0">
                          <a:latin typeface="Calibri" pitchFamily="34" charset="0"/>
                          <a:cs typeface="Calibri" pitchFamily="34" charset="0"/>
                        </a:rPr>
                        <a:t> Natural </a:t>
                      </a:r>
                      <a:r>
                        <a:rPr lang="pt-BR" sz="1400" b="1" dirty="0" err="1" smtClean="0">
                          <a:latin typeface="Calibri" pitchFamily="34" charset="0"/>
                          <a:cs typeface="Calibri" pitchFamily="34" charset="0"/>
                        </a:rPr>
                        <a:t>Vegetation</a:t>
                      </a:r>
                      <a:endParaRPr lang="pt-BR" sz="1400" b="1" dirty="0">
                        <a:latin typeface="Calibri" pitchFamily="34" charset="0"/>
                        <a:cs typeface="Calibri" pitchFamily="34" charset="0"/>
                      </a:endParaRPr>
                    </a:p>
                  </a:txBody>
                  <a:tcPr>
                    <a:noFill/>
                  </a:tcPr>
                </a:tc>
                <a:tc rowSpan="2">
                  <a:txBody>
                    <a:bodyPr/>
                    <a:lstStyle/>
                    <a:p>
                      <a:pPr algn="ctr"/>
                      <a:r>
                        <a:rPr lang="pt-BR" sz="1400" b="1" dirty="0" err="1" smtClean="0">
                          <a:latin typeface="Calibri" pitchFamily="34" charset="0"/>
                          <a:cs typeface="Calibri" pitchFamily="34" charset="0"/>
                        </a:rPr>
                        <a:t>Loss</a:t>
                      </a:r>
                      <a:r>
                        <a:rPr lang="pt-BR" sz="1400" b="1" dirty="0" smtClean="0">
                          <a:latin typeface="Calibri" pitchFamily="34" charset="0"/>
                          <a:cs typeface="Calibri" pitchFamily="34" charset="0"/>
                        </a:rPr>
                        <a:t> </a:t>
                      </a:r>
                      <a:r>
                        <a:rPr lang="pt-BR" sz="1400" b="1" dirty="0" err="1" smtClean="0">
                          <a:latin typeface="Calibri" pitchFamily="34" charset="0"/>
                          <a:cs typeface="Calibri" pitchFamily="34" charset="0"/>
                        </a:rPr>
                        <a:t>of</a:t>
                      </a:r>
                      <a:r>
                        <a:rPr lang="pt-BR" sz="1400" b="1" dirty="0" smtClean="0">
                          <a:latin typeface="Calibri" pitchFamily="34" charset="0"/>
                          <a:cs typeface="Calibri" pitchFamily="34" charset="0"/>
                        </a:rPr>
                        <a:t> </a:t>
                      </a:r>
                      <a:r>
                        <a:rPr lang="pt-BR" sz="1400" b="1" dirty="0" err="1" smtClean="0">
                          <a:latin typeface="Calibri" pitchFamily="34" charset="0"/>
                          <a:cs typeface="Calibri" pitchFamily="34" charset="0"/>
                        </a:rPr>
                        <a:t>Agricultural</a:t>
                      </a:r>
                      <a:r>
                        <a:rPr lang="pt-BR" sz="1400" b="1" dirty="0" smtClean="0">
                          <a:latin typeface="Calibri" pitchFamily="34" charset="0"/>
                          <a:cs typeface="Calibri" pitchFamily="34" charset="0"/>
                        </a:rPr>
                        <a:t> Areas</a:t>
                      </a:r>
                      <a:endParaRPr lang="pt-BR" sz="1400" b="1" dirty="0">
                        <a:latin typeface="Calibri" pitchFamily="34" charset="0"/>
                        <a:cs typeface="Calibri" pitchFamily="34" charset="0"/>
                      </a:endParaRPr>
                    </a:p>
                  </a:txBody>
                  <a:tcPr>
                    <a:noFill/>
                  </a:tcPr>
                </a:tc>
              </a:tr>
              <a:tr h="199851">
                <a:tc vMerge="1">
                  <a:txBody>
                    <a:bodyPr/>
                    <a:lstStyle/>
                    <a:p>
                      <a:endParaRPr lang="pt-BR"/>
                    </a:p>
                  </a:txBody>
                  <a:tcPr/>
                </a:tc>
                <a:tc>
                  <a:txBody>
                    <a:bodyPr/>
                    <a:lstStyle/>
                    <a:p>
                      <a:pPr algn="ctr"/>
                      <a:r>
                        <a:rPr lang="pt-BR" sz="1200" b="1" dirty="0" err="1" smtClean="0">
                          <a:solidFill>
                            <a:schemeClr val="accent1">
                              <a:lumMod val="50000"/>
                            </a:schemeClr>
                          </a:solidFill>
                          <a:latin typeface="Calibri" pitchFamily="34" charset="0"/>
                          <a:cs typeface="Calibri" pitchFamily="34" charset="0"/>
                        </a:rPr>
                        <a:t>Required</a:t>
                      </a:r>
                      <a:endParaRPr lang="pt-BR" sz="1200" b="1"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200" b="1" dirty="0" smtClean="0">
                          <a:solidFill>
                            <a:schemeClr val="accent1">
                              <a:lumMod val="50000"/>
                            </a:schemeClr>
                          </a:solidFill>
                          <a:latin typeface="Calibri" pitchFamily="34" charset="0"/>
                          <a:cs typeface="Calibri" pitchFamily="34" charset="0"/>
                        </a:rPr>
                        <a:t>To </a:t>
                      </a:r>
                      <a:r>
                        <a:rPr lang="pt-BR" sz="1200" b="1" dirty="0" err="1" smtClean="0">
                          <a:solidFill>
                            <a:schemeClr val="accent1">
                              <a:lumMod val="50000"/>
                            </a:schemeClr>
                          </a:solidFill>
                          <a:latin typeface="Calibri" pitchFamily="34" charset="0"/>
                          <a:cs typeface="Calibri" pitchFamily="34" charset="0"/>
                        </a:rPr>
                        <a:t>restore</a:t>
                      </a:r>
                      <a:endParaRPr lang="pt-BR" sz="1200" b="1" dirty="0">
                        <a:solidFill>
                          <a:schemeClr val="accent1">
                            <a:lumMod val="50000"/>
                          </a:schemeClr>
                        </a:solidFill>
                        <a:latin typeface="Calibri" pitchFamily="34" charset="0"/>
                        <a:cs typeface="Calibri" pitchFamily="34" charset="0"/>
                      </a:endParaRPr>
                    </a:p>
                  </a:txBody>
                  <a:tcPr>
                    <a:noFill/>
                  </a:tcPr>
                </a:tc>
                <a:tc vMerge="1">
                  <a:txBody>
                    <a:bodyPr/>
                    <a:lstStyle/>
                    <a:p>
                      <a:endParaRPr lang="pt-BR"/>
                    </a:p>
                  </a:txBody>
                  <a:tcPr/>
                </a:tc>
                <a:tc vMerge="1">
                  <a:txBody>
                    <a:bodyPr/>
                    <a:lstStyle/>
                    <a:p>
                      <a:endParaRPr lang="pt-BR"/>
                    </a:p>
                  </a:txBody>
                  <a:tcPr/>
                </a:tc>
              </a:tr>
              <a:tr h="356471">
                <a:tc>
                  <a:txBody>
                    <a:bodyPr/>
                    <a:lstStyle/>
                    <a:p>
                      <a:r>
                        <a:rPr lang="pt-BR" sz="1400" i="1" dirty="0" err="1" smtClean="0">
                          <a:solidFill>
                            <a:schemeClr val="accent1">
                              <a:lumMod val="50000"/>
                            </a:schemeClr>
                          </a:solidFill>
                          <a:latin typeface="Calibri" pitchFamily="34" charset="0"/>
                          <a:cs typeface="Calibri" pitchFamily="34" charset="0"/>
                        </a:rPr>
                        <a:t>Current</a:t>
                      </a:r>
                      <a:r>
                        <a:rPr lang="pt-BR" sz="1400" i="1" dirty="0" smtClean="0">
                          <a:solidFill>
                            <a:schemeClr val="accent1">
                              <a:lumMod val="50000"/>
                            </a:schemeClr>
                          </a:solidFill>
                          <a:latin typeface="Calibri" pitchFamily="34" charset="0"/>
                          <a:cs typeface="Calibri" pitchFamily="34" charset="0"/>
                        </a:rPr>
                        <a:t> Forest Law</a:t>
                      </a:r>
                      <a:endParaRPr lang="pt-BR" sz="1400" i="1"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190</a:t>
                      </a:r>
                      <a:endParaRPr lang="pt-BR" sz="1400"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55</a:t>
                      </a:r>
                      <a:endParaRPr lang="pt-BR" sz="1400"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134</a:t>
                      </a:r>
                      <a:endParaRPr lang="pt-BR" sz="1400"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97</a:t>
                      </a:r>
                      <a:endParaRPr lang="pt-BR" sz="1400" dirty="0">
                        <a:solidFill>
                          <a:schemeClr val="accent1">
                            <a:lumMod val="50000"/>
                          </a:schemeClr>
                        </a:solidFill>
                        <a:latin typeface="Calibri" pitchFamily="34" charset="0"/>
                        <a:cs typeface="Calibri" pitchFamily="34" charset="0"/>
                      </a:endParaRPr>
                    </a:p>
                  </a:txBody>
                  <a:tcPr>
                    <a:noFill/>
                  </a:tcPr>
                </a:tc>
              </a:tr>
              <a:tr h="356471">
                <a:tc>
                  <a:txBody>
                    <a:bodyPr/>
                    <a:lstStyle/>
                    <a:p>
                      <a:r>
                        <a:rPr lang="pt-BR" sz="1400" i="1" dirty="0" err="1" smtClean="0">
                          <a:solidFill>
                            <a:schemeClr val="accent1">
                              <a:lumMod val="50000"/>
                            </a:schemeClr>
                          </a:solidFill>
                          <a:latin typeface="Calibri" pitchFamily="34" charset="0"/>
                          <a:cs typeface="Calibri" pitchFamily="34" charset="0"/>
                        </a:rPr>
                        <a:t>Proposed</a:t>
                      </a:r>
                      <a:r>
                        <a:rPr lang="pt-BR" sz="1400" i="1" dirty="0" smtClean="0">
                          <a:solidFill>
                            <a:schemeClr val="accent1">
                              <a:lumMod val="50000"/>
                            </a:schemeClr>
                          </a:solidFill>
                          <a:latin typeface="Calibri" pitchFamily="34" charset="0"/>
                          <a:cs typeface="Calibri" pitchFamily="34" charset="0"/>
                        </a:rPr>
                        <a:t> Law</a:t>
                      </a:r>
                      <a:endParaRPr lang="pt-BR" sz="1400" i="1"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135</a:t>
                      </a:r>
                      <a:endParaRPr lang="pt-BR" sz="1400"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0</a:t>
                      </a:r>
                      <a:endParaRPr lang="pt-BR" sz="1400"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156</a:t>
                      </a:r>
                      <a:endParaRPr lang="pt-BR" sz="1400" dirty="0">
                        <a:solidFill>
                          <a:schemeClr val="accent1">
                            <a:lumMod val="50000"/>
                          </a:schemeClr>
                        </a:solidFill>
                        <a:latin typeface="Calibri" pitchFamily="34" charset="0"/>
                        <a:cs typeface="Calibri" pitchFamily="34" charset="0"/>
                      </a:endParaRPr>
                    </a:p>
                  </a:txBody>
                  <a:tcPr>
                    <a:noFill/>
                  </a:tcPr>
                </a:tc>
                <a:tc>
                  <a:txBody>
                    <a:bodyPr/>
                    <a:lstStyle/>
                    <a:p>
                      <a:pPr algn="ctr"/>
                      <a:r>
                        <a:rPr lang="pt-BR" sz="1400" dirty="0" smtClean="0">
                          <a:solidFill>
                            <a:schemeClr val="accent1">
                              <a:lumMod val="50000"/>
                            </a:schemeClr>
                          </a:solidFill>
                          <a:latin typeface="Calibri" pitchFamily="34" charset="0"/>
                          <a:cs typeface="Calibri" pitchFamily="34" charset="0"/>
                        </a:rPr>
                        <a:t>0</a:t>
                      </a:r>
                      <a:endParaRPr lang="pt-BR" sz="1400" dirty="0">
                        <a:solidFill>
                          <a:schemeClr val="accent1">
                            <a:lumMod val="50000"/>
                          </a:schemeClr>
                        </a:solidFill>
                        <a:latin typeface="Calibri" pitchFamily="34" charset="0"/>
                        <a:cs typeface="Calibri" pitchFamily="34" charset="0"/>
                      </a:endParaRPr>
                    </a:p>
                  </a:txBody>
                  <a:tcPr>
                    <a:noFill/>
                  </a:tcPr>
                </a:tc>
              </a:tr>
            </a:tbl>
          </a:graphicData>
        </a:graphic>
      </p:graphicFrame>
      <p:pic>
        <p:nvPicPr>
          <p:cNvPr id="14373" name="Imagem 4" descr="19-ad2a16c353.jpg"/>
          <p:cNvPicPr>
            <a:picLocks noChangeAspect="1"/>
          </p:cNvPicPr>
          <p:nvPr/>
        </p:nvPicPr>
        <p:blipFill>
          <a:blip r:embed="rId2"/>
          <a:srcRect/>
          <a:stretch>
            <a:fillRect/>
          </a:stretch>
        </p:blipFill>
        <p:spPr bwMode="auto">
          <a:xfrm>
            <a:off x="250825" y="3789363"/>
            <a:ext cx="4022725" cy="3028950"/>
          </a:xfrm>
          <a:prstGeom prst="rect">
            <a:avLst/>
          </a:prstGeom>
          <a:noFill/>
          <a:ln w="9525">
            <a:noFill/>
            <a:miter lim="800000"/>
            <a:headEnd/>
            <a:tailEnd/>
          </a:ln>
        </p:spPr>
      </p:pic>
      <p:sp>
        <p:nvSpPr>
          <p:cNvPr id="6" name="Retângulo 5"/>
          <p:cNvSpPr/>
          <p:nvPr/>
        </p:nvSpPr>
        <p:spPr>
          <a:xfrm>
            <a:off x="4211638" y="3844925"/>
            <a:ext cx="4321175" cy="3016250"/>
          </a:xfrm>
          <a:prstGeom prst="rect">
            <a:avLst/>
          </a:prstGeom>
        </p:spPr>
        <p:txBody>
          <a:bodyPr>
            <a:spAutoFit/>
          </a:bodyPr>
          <a:lstStyle/>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lgn="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dirty="0">
              <a:solidFill>
                <a:schemeClr val="bg1"/>
              </a:solidFill>
            </a:endParaRPr>
          </a:p>
          <a:p>
            <a:pPr>
              <a:defRPr/>
            </a:pPr>
            <a:endParaRPr lang="pt-BR" sz="1000" i="1" dirty="0">
              <a:solidFill>
                <a:schemeClr val="bg1"/>
              </a:solidFill>
              <a:latin typeface="Calibri" pitchFamily="34" charset="0"/>
              <a:cs typeface="Calibri" pitchFamily="34" charset="0"/>
            </a:endParaRPr>
          </a:p>
          <a:p>
            <a:pPr>
              <a:defRPr/>
            </a:pPr>
            <a:r>
              <a:rPr lang="pt-BR" sz="1000" i="1" dirty="0">
                <a:solidFill>
                  <a:schemeClr val="accent1">
                    <a:lumMod val="75000"/>
                  </a:schemeClr>
                </a:solidFill>
                <a:latin typeface="Calibri" pitchFamily="34" charset="0"/>
                <a:cs typeface="Calibri" pitchFamily="34" charset="0"/>
              </a:rPr>
              <a:t>*Source: Climate Observatory</a:t>
            </a:r>
          </a:p>
        </p:txBody>
      </p:sp>
      <p:sp>
        <p:nvSpPr>
          <p:cNvPr id="7" name="Texto explicativo em forma de nuvem 6"/>
          <p:cNvSpPr/>
          <p:nvPr/>
        </p:nvSpPr>
        <p:spPr>
          <a:xfrm>
            <a:off x="5508625" y="3933825"/>
            <a:ext cx="2808288" cy="1295400"/>
          </a:xfrm>
          <a:prstGeom prst="cloudCallout">
            <a:avLst/>
          </a:prstGeom>
          <a:solidFill>
            <a:schemeClr val="accent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1600" i="1" dirty="0">
                <a:solidFill>
                  <a:schemeClr val="bg1"/>
                </a:solidFill>
                <a:latin typeface="Calibri" pitchFamily="34" charset="0"/>
                <a:cs typeface="Calibri" pitchFamily="34" charset="0"/>
              </a:rPr>
              <a:t>     Can you imagine</a:t>
            </a:r>
          </a:p>
          <a:p>
            <a:pPr algn="ctr">
              <a:defRPr/>
            </a:pPr>
            <a:r>
              <a:rPr lang="pt-BR" sz="1600" i="1" dirty="0">
                <a:solidFill>
                  <a:schemeClr val="bg1"/>
                </a:solidFill>
                <a:latin typeface="Calibri" pitchFamily="34" charset="0"/>
                <a:cs typeface="Calibri" pitchFamily="34" charset="0"/>
              </a:rPr>
              <a:t>     a reason for it?</a:t>
            </a:r>
          </a:p>
        </p:txBody>
      </p:sp>
      <p:sp>
        <p:nvSpPr>
          <p:cNvPr id="9" name="Retângulo 8"/>
          <p:cNvSpPr/>
          <p:nvPr/>
        </p:nvSpPr>
        <p:spPr>
          <a:xfrm>
            <a:off x="0" y="981075"/>
            <a:ext cx="9144000" cy="5716588"/>
          </a:xfrm>
          <a:prstGeom prst="rect">
            <a:avLst/>
          </a:prstGeom>
        </p:spPr>
        <p:txBody>
          <a:bodyPr>
            <a:spAutoFit/>
          </a:bodyPr>
          <a:lstStyle/>
          <a:p>
            <a:pPr algn="ctr">
              <a:defRPr/>
            </a:pPr>
            <a:endParaRPr lang="pt-BR" sz="1400" b="1" dirty="0">
              <a:solidFill>
                <a:schemeClr val="accent1">
                  <a:lumMod val="50000"/>
                </a:schemeClr>
              </a:solidFill>
            </a:endParaRPr>
          </a:p>
          <a:p>
            <a:pPr algn="ctr">
              <a:defRPr/>
            </a:pPr>
            <a:r>
              <a:rPr lang="pt-BR" sz="1400" b="1" dirty="0" err="1">
                <a:solidFill>
                  <a:schemeClr val="accent1">
                    <a:lumMod val="50000"/>
                  </a:schemeClr>
                </a:solidFill>
              </a:rPr>
              <a:t>Estimates</a:t>
            </a:r>
            <a:r>
              <a:rPr lang="pt-BR" sz="1400" b="1" dirty="0">
                <a:solidFill>
                  <a:schemeClr val="accent1">
                    <a:lumMod val="50000"/>
                  </a:schemeClr>
                </a:solidFill>
              </a:rPr>
              <a:t> </a:t>
            </a:r>
            <a:r>
              <a:rPr lang="pt-BR" sz="1400" b="1" dirty="0" err="1">
                <a:solidFill>
                  <a:schemeClr val="accent1">
                    <a:lumMod val="50000"/>
                  </a:schemeClr>
                </a:solidFill>
              </a:rPr>
              <a:t>of</a:t>
            </a:r>
            <a:r>
              <a:rPr lang="pt-BR" sz="1400" b="1" dirty="0">
                <a:solidFill>
                  <a:schemeClr val="accent1">
                    <a:lumMod val="50000"/>
                  </a:schemeClr>
                </a:solidFill>
              </a:rPr>
              <a:t> </a:t>
            </a:r>
            <a:r>
              <a:rPr lang="pt-BR" sz="1400" b="1" dirty="0" err="1">
                <a:solidFill>
                  <a:schemeClr val="accent1">
                    <a:lumMod val="50000"/>
                  </a:schemeClr>
                </a:solidFill>
              </a:rPr>
              <a:t>protected</a:t>
            </a:r>
            <a:r>
              <a:rPr lang="pt-BR" sz="1400" b="1" dirty="0">
                <a:solidFill>
                  <a:schemeClr val="accent1">
                    <a:lumMod val="50000"/>
                  </a:schemeClr>
                </a:solidFill>
              </a:rPr>
              <a:t> areas </a:t>
            </a:r>
            <a:r>
              <a:rPr lang="pt-BR" sz="1400" b="1" dirty="0" err="1">
                <a:solidFill>
                  <a:schemeClr val="accent1">
                    <a:lumMod val="50000"/>
                  </a:schemeClr>
                </a:solidFill>
              </a:rPr>
              <a:t>and</a:t>
            </a:r>
            <a:r>
              <a:rPr lang="pt-BR" sz="1400" b="1" dirty="0">
                <a:solidFill>
                  <a:schemeClr val="accent1">
                    <a:lumMod val="50000"/>
                  </a:schemeClr>
                </a:solidFill>
              </a:rPr>
              <a:t> </a:t>
            </a:r>
            <a:r>
              <a:rPr lang="pt-BR" sz="1400" b="1" dirty="0" err="1">
                <a:solidFill>
                  <a:schemeClr val="accent1">
                    <a:lumMod val="50000"/>
                  </a:schemeClr>
                </a:solidFill>
              </a:rPr>
              <a:t>loss</a:t>
            </a:r>
            <a:r>
              <a:rPr lang="pt-BR" sz="1400" b="1" dirty="0">
                <a:solidFill>
                  <a:schemeClr val="accent1">
                    <a:lumMod val="50000"/>
                  </a:schemeClr>
                </a:solidFill>
              </a:rPr>
              <a:t> </a:t>
            </a:r>
            <a:r>
              <a:rPr lang="pt-BR" sz="1400" b="1" dirty="0" err="1">
                <a:solidFill>
                  <a:schemeClr val="accent1">
                    <a:lumMod val="50000"/>
                  </a:schemeClr>
                </a:solidFill>
              </a:rPr>
              <a:t>of</a:t>
            </a:r>
            <a:r>
              <a:rPr lang="pt-BR" sz="1400" b="1" dirty="0">
                <a:solidFill>
                  <a:schemeClr val="accent1">
                    <a:lumMod val="50000"/>
                  </a:schemeClr>
                </a:solidFill>
              </a:rPr>
              <a:t> </a:t>
            </a:r>
            <a:r>
              <a:rPr lang="pt-BR" sz="1400" b="1" dirty="0" err="1">
                <a:solidFill>
                  <a:schemeClr val="accent1">
                    <a:lumMod val="50000"/>
                  </a:schemeClr>
                </a:solidFill>
              </a:rPr>
              <a:t>agricultural</a:t>
            </a:r>
            <a:r>
              <a:rPr lang="pt-BR" sz="1400" b="1" dirty="0">
                <a:solidFill>
                  <a:schemeClr val="accent1">
                    <a:lumMod val="50000"/>
                  </a:schemeClr>
                </a:solidFill>
              </a:rPr>
              <a:t> areas </a:t>
            </a:r>
            <a:r>
              <a:rPr lang="pt-BR" sz="1400" b="1" dirty="0" err="1">
                <a:solidFill>
                  <a:schemeClr val="accent1">
                    <a:lumMod val="50000"/>
                  </a:schemeClr>
                </a:solidFill>
              </a:rPr>
              <a:t>according</a:t>
            </a:r>
            <a:r>
              <a:rPr lang="pt-BR" sz="1400" b="1" dirty="0">
                <a:solidFill>
                  <a:schemeClr val="accent1">
                    <a:lumMod val="50000"/>
                  </a:schemeClr>
                </a:solidFill>
              </a:rPr>
              <a:t> to </a:t>
            </a:r>
            <a:r>
              <a:rPr lang="pt-BR" sz="1400" b="1" dirty="0" err="1">
                <a:solidFill>
                  <a:schemeClr val="accent1">
                    <a:lumMod val="50000"/>
                  </a:schemeClr>
                </a:solidFill>
              </a:rPr>
              <a:t>current</a:t>
            </a:r>
            <a:r>
              <a:rPr lang="pt-BR" sz="1400" b="1" dirty="0">
                <a:solidFill>
                  <a:schemeClr val="accent1">
                    <a:lumMod val="50000"/>
                  </a:schemeClr>
                </a:solidFill>
              </a:rPr>
              <a:t> </a:t>
            </a:r>
            <a:r>
              <a:rPr lang="pt-BR" sz="1400" b="1" dirty="0" err="1">
                <a:solidFill>
                  <a:schemeClr val="accent1">
                    <a:lumMod val="50000"/>
                  </a:schemeClr>
                </a:solidFill>
              </a:rPr>
              <a:t>and</a:t>
            </a:r>
            <a:r>
              <a:rPr lang="pt-BR" sz="1400" b="1" dirty="0">
                <a:solidFill>
                  <a:schemeClr val="accent1">
                    <a:lumMod val="50000"/>
                  </a:schemeClr>
                </a:solidFill>
              </a:rPr>
              <a:t> </a:t>
            </a:r>
            <a:r>
              <a:rPr lang="pt-BR" sz="1400" b="1" dirty="0" err="1">
                <a:solidFill>
                  <a:schemeClr val="accent1">
                    <a:lumMod val="50000"/>
                  </a:schemeClr>
                </a:solidFill>
              </a:rPr>
              <a:t>proposed</a:t>
            </a:r>
            <a:r>
              <a:rPr lang="pt-BR" sz="1400" b="1" dirty="0">
                <a:solidFill>
                  <a:schemeClr val="accent1">
                    <a:lumMod val="50000"/>
                  </a:schemeClr>
                </a:solidFill>
              </a:rPr>
              <a:t> </a:t>
            </a:r>
            <a:r>
              <a:rPr lang="pt-BR" sz="1400" b="1" dirty="0" err="1">
                <a:solidFill>
                  <a:schemeClr val="accent1">
                    <a:lumMod val="50000"/>
                  </a:schemeClr>
                </a:solidFill>
              </a:rPr>
              <a:t>legislation</a:t>
            </a:r>
            <a:endParaRPr lang="pt-BR" sz="140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defRPr/>
            </a:pPr>
            <a:endParaRPr lang="pt-BR" sz="1350" b="1" dirty="0">
              <a:solidFill>
                <a:schemeClr val="accent1">
                  <a:lumMod val="50000"/>
                </a:schemeClr>
              </a:solidFill>
            </a:endParaRPr>
          </a:p>
          <a:p>
            <a:pPr>
              <a:defRPr/>
            </a:pPr>
            <a:r>
              <a:rPr lang="pt-BR" sz="1350" b="1" dirty="0">
                <a:solidFill>
                  <a:schemeClr val="accent1">
                    <a:lumMod val="50000"/>
                  </a:schemeClr>
                </a:solidFill>
              </a:rPr>
              <a:t>  </a:t>
            </a:r>
            <a:r>
              <a:rPr lang="pt-BR" sz="1350" b="1" dirty="0" err="1">
                <a:solidFill>
                  <a:schemeClr val="accent1">
                    <a:lumMod val="50000"/>
                  </a:schemeClr>
                </a:solidFill>
              </a:rPr>
              <a:t>Area</a:t>
            </a:r>
            <a:r>
              <a:rPr lang="pt-BR" sz="1350" b="1" dirty="0">
                <a:solidFill>
                  <a:schemeClr val="accent1">
                    <a:lumMod val="50000"/>
                  </a:schemeClr>
                </a:solidFill>
              </a:rPr>
              <a:t> </a:t>
            </a:r>
            <a:r>
              <a:rPr lang="pt-BR" sz="1350" b="1" dirty="0" err="1">
                <a:solidFill>
                  <a:schemeClr val="accent1">
                    <a:lumMod val="50000"/>
                  </a:schemeClr>
                </a:solidFill>
              </a:rPr>
              <a:t>equivalent</a:t>
            </a:r>
            <a:r>
              <a:rPr lang="pt-BR" sz="1350" b="1" dirty="0">
                <a:solidFill>
                  <a:schemeClr val="accent1">
                    <a:lumMod val="50000"/>
                  </a:schemeClr>
                </a:solidFill>
              </a:rPr>
              <a:t> to </a:t>
            </a:r>
            <a:r>
              <a:rPr lang="pt-BR" sz="1350" b="1" dirty="0" err="1">
                <a:solidFill>
                  <a:schemeClr val="accent1">
                    <a:lumMod val="50000"/>
                  </a:schemeClr>
                </a:solidFill>
              </a:rPr>
              <a:t>reduction</a:t>
            </a:r>
            <a:r>
              <a:rPr lang="pt-BR" sz="1350" b="1" dirty="0">
                <a:solidFill>
                  <a:schemeClr val="accent1">
                    <a:lumMod val="50000"/>
                  </a:schemeClr>
                </a:solidFill>
              </a:rPr>
              <a:t> </a:t>
            </a:r>
            <a:r>
              <a:rPr lang="pt-BR" sz="1350" b="1" dirty="0" err="1">
                <a:solidFill>
                  <a:schemeClr val="accent1">
                    <a:lumMod val="50000"/>
                  </a:schemeClr>
                </a:solidFill>
              </a:rPr>
              <a:t>of</a:t>
            </a:r>
            <a:r>
              <a:rPr lang="pt-BR" sz="1350" b="1" dirty="0">
                <a:solidFill>
                  <a:schemeClr val="accent1">
                    <a:lumMod val="50000"/>
                  </a:schemeClr>
                </a:solidFill>
              </a:rPr>
              <a:t> </a:t>
            </a:r>
            <a:r>
              <a:rPr lang="pt-BR" sz="1350" b="1" dirty="0" err="1">
                <a:solidFill>
                  <a:schemeClr val="accent1">
                    <a:lumMod val="50000"/>
                  </a:schemeClr>
                </a:solidFill>
              </a:rPr>
              <a:t>riparian</a:t>
            </a:r>
            <a:r>
              <a:rPr lang="pt-BR" sz="1350" b="1" dirty="0">
                <a:solidFill>
                  <a:schemeClr val="accent1">
                    <a:lumMod val="50000"/>
                  </a:schemeClr>
                </a:solidFill>
              </a:rPr>
              <a:t> </a:t>
            </a:r>
            <a:r>
              <a:rPr lang="pt-BR" sz="1350" b="1" dirty="0" err="1">
                <a:solidFill>
                  <a:schemeClr val="accent1">
                    <a:lumMod val="50000"/>
                  </a:schemeClr>
                </a:solidFill>
              </a:rPr>
              <a:t>forest</a:t>
            </a:r>
            <a:r>
              <a:rPr lang="pt-BR" sz="1350" b="1" dirty="0">
                <a:solidFill>
                  <a:schemeClr val="accent1">
                    <a:lumMod val="50000"/>
                  </a:schemeClr>
                </a:solidFill>
              </a:rPr>
              <a:t> </a:t>
            </a:r>
            <a:r>
              <a:rPr lang="pt-BR" sz="1350" b="1" dirty="0" err="1">
                <a:solidFill>
                  <a:schemeClr val="accent1">
                    <a:lumMod val="50000"/>
                  </a:schemeClr>
                </a:solidFill>
              </a:rPr>
              <a:t>of</a:t>
            </a:r>
            <a:r>
              <a:rPr lang="pt-BR" sz="1350" b="1" dirty="0">
                <a:solidFill>
                  <a:schemeClr val="accent1">
                    <a:lumMod val="50000"/>
                  </a:schemeClr>
                </a:solidFill>
              </a:rPr>
              <a:t> </a:t>
            </a:r>
            <a:r>
              <a:rPr lang="pt-BR" sz="1350" b="1" dirty="0" err="1">
                <a:solidFill>
                  <a:schemeClr val="accent1">
                    <a:lumMod val="50000"/>
                  </a:schemeClr>
                </a:solidFill>
              </a:rPr>
              <a:t>rivers</a:t>
            </a:r>
            <a:r>
              <a:rPr lang="pt-BR" sz="1350" b="1" dirty="0">
                <a:solidFill>
                  <a:schemeClr val="accent1">
                    <a:lumMod val="50000"/>
                  </a:schemeClr>
                </a:solidFill>
              </a:rPr>
              <a:t> </a:t>
            </a:r>
            <a:r>
              <a:rPr lang="pt-BR" sz="1350" b="1" dirty="0" err="1">
                <a:solidFill>
                  <a:schemeClr val="accent1">
                    <a:lumMod val="50000"/>
                  </a:schemeClr>
                </a:solidFill>
              </a:rPr>
              <a:t>with</a:t>
            </a:r>
            <a:endParaRPr lang="pt-BR" sz="1350" b="1" dirty="0">
              <a:solidFill>
                <a:schemeClr val="accent1">
                  <a:lumMod val="50000"/>
                </a:schemeClr>
              </a:solidFill>
            </a:endParaRPr>
          </a:p>
          <a:p>
            <a:pPr>
              <a:defRPr/>
            </a:pPr>
            <a:r>
              <a:rPr lang="pt-BR" sz="1350" b="1" dirty="0">
                <a:solidFill>
                  <a:schemeClr val="accent1">
                    <a:lumMod val="50000"/>
                  </a:schemeClr>
                </a:solidFill>
              </a:rPr>
              <a:t>  5m </a:t>
            </a:r>
            <a:r>
              <a:rPr lang="pt-BR" sz="1350" b="1" dirty="0" err="1">
                <a:solidFill>
                  <a:schemeClr val="accent1">
                    <a:lumMod val="50000"/>
                  </a:schemeClr>
                </a:solidFill>
              </a:rPr>
              <a:t>of</a:t>
            </a:r>
            <a:r>
              <a:rPr lang="pt-BR" sz="1350" b="1" dirty="0">
                <a:solidFill>
                  <a:schemeClr val="accent1">
                    <a:lumMod val="50000"/>
                  </a:schemeClr>
                </a:solidFill>
              </a:rPr>
              <a:t> </a:t>
            </a:r>
            <a:r>
              <a:rPr lang="pt-BR" sz="1350" b="1" dirty="0" err="1">
                <a:solidFill>
                  <a:schemeClr val="accent1">
                    <a:lumMod val="50000"/>
                  </a:schemeClr>
                </a:solidFill>
              </a:rPr>
              <a:t>width</a:t>
            </a:r>
            <a:r>
              <a:rPr lang="pt-BR" sz="1350" b="1" dirty="0">
                <a:solidFill>
                  <a:schemeClr val="accent1">
                    <a:lumMod val="50000"/>
                  </a:schemeClr>
                </a:solidFill>
              </a:rPr>
              <a:t> </a:t>
            </a:r>
            <a:r>
              <a:rPr lang="pt-BR" sz="1350" b="1" dirty="0" err="1">
                <a:solidFill>
                  <a:schemeClr val="accent1">
                    <a:lumMod val="50000"/>
                  </a:schemeClr>
                </a:solidFill>
              </a:rPr>
              <a:t>according</a:t>
            </a:r>
            <a:r>
              <a:rPr lang="pt-BR" sz="1350" b="1" dirty="0">
                <a:solidFill>
                  <a:schemeClr val="accent1">
                    <a:lumMod val="50000"/>
                  </a:schemeClr>
                </a:solidFill>
              </a:rPr>
              <a:t> to </a:t>
            </a:r>
            <a:r>
              <a:rPr lang="pt-BR" sz="1350" b="1" dirty="0" err="1">
                <a:solidFill>
                  <a:schemeClr val="accent1">
                    <a:lumMod val="50000"/>
                  </a:schemeClr>
                </a:solidFill>
              </a:rPr>
              <a:t>proposed</a:t>
            </a:r>
            <a:r>
              <a:rPr lang="pt-BR" sz="1350" b="1" dirty="0">
                <a:solidFill>
                  <a:schemeClr val="accent1">
                    <a:lumMod val="50000"/>
                  </a:schemeClr>
                </a:solidFill>
              </a:rPr>
              <a:t> </a:t>
            </a:r>
            <a:r>
              <a:rPr lang="pt-BR" sz="1350" b="1" dirty="0" err="1">
                <a:solidFill>
                  <a:schemeClr val="accent1">
                    <a:lumMod val="50000"/>
                  </a:schemeClr>
                </a:solidFill>
              </a:rPr>
              <a:t>legislation</a:t>
            </a:r>
            <a:r>
              <a:rPr lang="pt-BR" sz="1350" b="1" dirty="0">
                <a:solidFill>
                  <a:schemeClr val="accent1">
                    <a:lumMod val="50000"/>
                  </a:schemeClr>
                </a:solidFill>
              </a:rPr>
              <a:t> in </a:t>
            </a:r>
            <a:r>
              <a:rPr lang="pt-BR" sz="1350" b="1" dirty="0" err="1">
                <a:solidFill>
                  <a:schemeClr val="accent1">
                    <a:lumMod val="50000"/>
                  </a:schemeClr>
                </a:solidFill>
              </a:rPr>
              <a:t>biomes</a:t>
            </a:r>
            <a:endParaRPr lang="pt-BR" sz="1350" b="1" dirty="0">
              <a:solidFill>
                <a:schemeClr val="accent1">
                  <a:lumMod val="50000"/>
                </a:schemeClr>
              </a:solidFill>
            </a:endParaRPr>
          </a:p>
          <a:p>
            <a:pPr>
              <a:defRPr/>
            </a:pPr>
            <a:r>
              <a:rPr lang="pt-BR" sz="1350" b="1" dirty="0">
                <a:solidFill>
                  <a:schemeClr val="accent1">
                    <a:lumMod val="50000"/>
                  </a:schemeClr>
                </a:solidFill>
              </a:rPr>
              <a:t>                                                                                         </a:t>
            </a: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a:p>
            <a:pPr algn="ctr">
              <a:defRPr/>
            </a:pPr>
            <a:endParaRPr lang="pt-BR" sz="1350" b="1" dirty="0">
              <a:solidFill>
                <a:schemeClr val="accent1">
                  <a:lumMod val="50000"/>
                </a:schemeClr>
              </a:solidFill>
            </a:endParaRPr>
          </a:p>
        </p:txBody>
      </p:sp>
      <p:pic>
        <p:nvPicPr>
          <p:cNvPr id="11" name="Imagem 10" descr="water money.jpg"/>
          <p:cNvPicPr>
            <a:picLocks noChangeAspect="1"/>
          </p:cNvPicPr>
          <p:nvPr/>
        </p:nvPicPr>
        <p:blipFill>
          <a:blip r:embed="rId3" cstate="print"/>
          <a:stretch>
            <a:fillRect/>
          </a:stretch>
        </p:blipFill>
        <p:spPr>
          <a:xfrm>
            <a:off x="4860032" y="5373216"/>
            <a:ext cx="1578769" cy="1150144"/>
          </a:xfrm>
          <a:prstGeom prst="rect">
            <a:avLst/>
          </a:prstGeom>
          <a:ln>
            <a:noFill/>
          </a:ln>
          <a:effectLst>
            <a:softEdge rad="112500"/>
          </a:effectLst>
        </p:spPr>
      </p:pic>
      <p:pic>
        <p:nvPicPr>
          <p:cNvPr id="10" name="Imagem 9" descr="imagesCAARAVX8.jpg"/>
          <p:cNvPicPr>
            <a:picLocks noChangeAspect="1"/>
          </p:cNvPicPr>
          <p:nvPr/>
        </p:nvPicPr>
        <p:blipFill>
          <a:blip r:embed="rId4" cstate="print"/>
          <a:stretch>
            <a:fillRect/>
          </a:stretch>
        </p:blipFill>
        <p:spPr>
          <a:xfrm>
            <a:off x="7020272" y="5373216"/>
            <a:ext cx="1805969" cy="1152000"/>
          </a:xfrm>
          <a:prstGeom prst="rect">
            <a:avLst/>
          </a:prstGeom>
          <a:ln>
            <a:noFill/>
          </a:ln>
          <a:effectLst>
            <a:softEdge rad="112500"/>
          </a:effectLst>
        </p:spPr>
      </p:pic>
      <p:sp>
        <p:nvSpPr>
          <p:cNvPr id="12" name="Mais 11"/>
          <p:cNvSpPr/>
          <p:nvPr/>
        </p:nvSpPr>
        <p:spPr>
          <a:xfrm>
            <a:off x="4427538" y="5732463"/>
            <a:ext cx="431800" cy="433387"/>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13" name="Igual 12"/>
          <p:cNvSpPr/>
          <p:nvPr/>
        </p:nvSpPr>
        <p:spPr>
          <a:xfrm>
            <a:off x="6588125" y="5805488"/>
            <a:ext cx="431800" cy="4318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2" presetClass="entr" presetSubtype="4"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par>
                          <p:cTn id="13" fill="hold">
                            <p:stCondLst>
                              <p:cond delay="2500"/>
                            </p:stCondLst>
                            <p:childTnLst>
                              <p:par>
                                <p:cTn id="14" presetID="21"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4)">
                                      <p:cBhvr>
                                        <p:cTn id="16" dur="2000"/>
                                        <p:tgtEl>
                                          <p:spTgt spid="11"/>
                                        </p:tgtEl>
                                      </p:cBhvr>
                                    </p:animEffect>
                                  </p:childTnLst>
                                </p:cTn>
                              </p:par>
                            </p:childTnLst>
                          </p:cTn>
                        </p:par>
                        <p:par>
                          <p:cTn id="17" fill="hold">
                            <p:stCondLst>
                              <p:cond delay="4500"/>
                            </p:stCondLst>
                            <p:childTnLst>
                              <p:par>
                                <p:cTn id="18" presetID="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par>
                          <p:cTn id="22" fill="hold">
                            <p:stCondLst>
                              <p:cond delay="5000"/>
                            </p:stCondLst>
                            <p:childTnLst>
                              <p:par>
                                <p:cTn id="23" presetID="21" presetClass="entr" presetSubtype="4"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4)">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0825" y="274638"/>
            <a:ext cx="8353425" cy="922337"/>
          </a:xfrm>
        </p:spPr>
        <p:txBody>
          <a:bodyPr/>
          <a:lstStyle/>
          <a:p>
            <a:pPr eaLnBrk="1" hangingPunct="1">
              <a:defRPr/>
            </a:pPr>
            <a:r>
              <a:rPr lang="pt-BR" sz="3400" b="1" dirty="0" err="1" smtClean="0">
                <a:solidFill>
                  <a:srgbClr val="002060"/>
                </a:solidFill>
                <a:latin typeface="Calibri" pitchFamily="34" charset="0"/>
                <a:cs typeface="Calibri" pitchFamily="34" charset="0"/>
              </a:rPr>
              <a:t>Conclusion</a:t>
            </a:r>
            <a:endParaRPr lang="pt-BR" sz="3400" b="1" dirty="0">
              <a:solidFill>
                <a:srgbClr val="002060"/>
              </a:solidFill>
              <a:latin typeface="Calibri" pitchFamily="34" charset="0"/>
              <a:cs typeface="Calibri" pitchFamily="34" charset="0"/>
            </a:endParaRPr>
          </a:p>
        </p:txBody>
      </p:sp>
      <p:sp>
        <p:nvSpPr>
          <p:cNvPr id="3" name="Espaço Reservado para Conteúdo 2"/>
          <p:cNvSpPr>
            <a:spLocks noGrp="1"/>
          </p:cNvSpPr>
          <p:nvPr>
            <p:ph sz="quarter" idx="1"/>
          </p:nvPr>
        </p:nvSpPr>
        <p:spPr>
          <a:xfrm>
            <a:off x="250825" y="1268413"/>
            <a:ext cx="8353425" cy="5400675"/>
          </a:xfrm>
        </p:spPr>
        <p:txBody>
          <a:bodyPr/>
          <a:lstStyle/>
          <a:p>
            <a:pPr algn="ctr" eaLnBrk="1" hangingPunct="1">
              <a:buFont typeface="Wingdings" pitchFamily="2" charset="2"/>
              <a:buNone/>
              <a:defRPr/>
            </a:pPr>
            <a:r>
              <a:rPr lang="pt-BR" b="1" dirty="0" err="1" smtClean="0">
                <a:solidFill>
                  <a:schemeClr val="accent1">
                    <a:lumMod val="50000"/>
                  </a:schemeClr>
                </a:solidFill>
                <a:latin typeface="Calibri" pitchFamily="34" charset="0"/>
                <a:cs typeface="Calibri" pitchFamily="34" charset="0"/>
              </a:rPr>
              <a:t>National</a:t>
            </a:r>
            <a:r>
              <a:rPr lang="pt-BR" b="1" dirty="0" smtClean="0">
                <a:solidFill>
                  <a:schemeClr val="accent1">
                    <a:lumMod val="50000"/>
                  </a:schemeClr>
                </a:solidFill>
                <a:latin typeface="Calibri" pitchFamily="34" charset="0"/>
                <a:cs typeface="Calibri" pitchFamily="34" charset="0"/>
              </a:rPr>
              <a:t> </a:t>
            </a:r>
            <a:r>
              <a:rPr lang="pt-BR" b="1" dirty="0" err="1" smtClean="0">
                <a:solidFill>
                  <a:schemeClr val="accent1">
                    <a:lumMod val="50000"/>
                  </a:schemeClr>
                </a:solidFill>
                <a:latin typeface="Calibri" pitchFamily="34" charset="0"/>
                <a:cs typeface="Calibri" pitchFamily="34" charset="0"/>
              </a:rPr>
              <a:t>Policy</a:t>
            </a:r>
            <a:r>
              <a:rPr lang="pt-BR" b="1" dirty="0" smtClean="0">
                <a:solidFill>
                  <a:schemeClr val="accent1">
                    <a:lumMod val="50000"/>
                  </a:schemeClr>
                </a:solidFill>
                <a:latin typeface="Calibri" pitchFamily="34" charset="0"/>
                <a:cs typeface="Calibri" pitchFamily="34" charset="0"/>
              </a:rPr>
              <a:t> </a:t>
            </a:r>
            <a:r>
              <a:rPr lang="pt-BR" b="1" dirty="0" err="1" smtClean="0">
                <a:solidFill>
                  <a:schemeClr val="accent1">
                    <a:lumMod val="50000"/>
                  </a:schemeClr>
                </a:solidFill>
                <a:latin typeface="Calibri" pitchFamily="34" charset="0"/>
                <a:cs typeface="Calibri" pitchFamily="34" charset="0"/>
              </a:rPr>
              <a:t>on</a:t>
            </a:r>
            <a:r>
              <a:rPr lang="pt-BR" b="1" dirty="0" smtClean="0">
                <a:solidFill>
                  <a:schemeClr val="accent1">
                    <a:lumMod val="50000"/>
                  </a:schemeClr>
                </a:solidFill>
                <a:latin typeface="Calibri" pitchFamily="34" charset="0"/>
                <a:cs typeface="Calibri" pitchFamily="34" charset="0"/>
              </a:rPr>
              <a:t> </a:t>
            </a:r>
            <a:r>
              <a:rPr lang="pt-BR" b="1" dirty="0" err="1" smtClean="0">
                <a:solidFill>
                  <a:schemeClr val="accent1">
                    <a:lumMod val="50000"/>
                  </a:schemeClr>
                </a:solidFill>
                <a:latin typeface="Calibri" pitchFamily="34" charset="0"/>
                <a:cs typeface="Calibri" pitchFamily="34" charset="0"/>
              </a:rPr>
              <a:t>Water</a:t>
            </a:r>
            <a:r>
              <a:rPr lang="pt-BR" b="1" dirty="0" smtClean="0">
                <a:solidFill>
                  <a:schemeClr val="accent1">
                    <a:lumMod val="50000"/>
                  </a:schemeClr>
                </a:solidFill>
                <a:latin typeface="Calibri" pitchFamily="34" charset="0"/>
                <a:cs typeface="Calibri" pitchFamily="34" charset="0"/>
              </a:rPr>
              <a:t> </a:t>
            </a:r>
            <a:r>
              <a:rPr lang="pt-BR" b="1" dirty="0" err="1" smtClean="0">
                <a:solidFill>
                  <a:schemeClr val="accent1">
                    <a:lumMod val="50000"/>
                  </a:schemeClr>
                </a:solidFill>
                <a:latin typeface="Calibri" pitchFamily="34" charset="0"/>
                <a:cs typeface="Calibri" pitchFamily="34" charset="0"/>
              </a:rPr>
              <a:t>Resources</a:t>
            </a:r>
            <a:r>
              <a:rPr lang="pt-BR" b="1" dirty="0" smtClean="0">
                <a:solidFill>
                  <a:schemeClr val="accent1">
                    <a:lumMod val="50000"/>
                  </a:schemeClr>
                </a:solidFill>
                <a:latin typeface="Calibri" pitchFamily="34" charset="0"/>
                <a:cs typeface="Calibri" pitchFamily="34" charset="0"/>
              </a:rPr>
              <a:t> and Forest </a:t>
            </a:r>
            <a:r>
              <a:rPr lang="pt-BR" b="1" dirty="0" err="1" smtClean="0">
                <a:solidFill>
                  <a:schemeClr val="accent1">
                    <a:lumMod val="50000"/>
                  </a:schemeClr>
                </a:solidFill>
                <a:latin typeface="Calibri" pitchFamily="34" charset="0"/>
                <a:cs typeface="Calibri" pitchFamily="34" charset="0"/>
              </a:rPr>
              <a:t>Code</a:t>
            </a:r>
            <a:r>
              <a:rPr lang="pt-BR" b="1" dirty="0" smtClean="0">
                <a:solidFill>
                  <a:schemeClr val="accent1">
                    <a:lumMod val="50000"/>
                  </a:schemeClr>
                </a:solidFill>
                <a:latin typeface="Calibri" pitchFamily="34" charset="0"/>
                <a:cs typeface="Calibri" pitchFamily="34" charset="0"/>
              </a:rPr>
              <a:t>:</a:t>
            </a:r>
          </a:p>
          <a:p>
            <a:pPr algn="ctr" eaLnBrk="1" hangingPunct="1">
              <a:buFont typeface="Wingdings" pitchFamily="2" charset="2"/>
              <a:buNone/>
              <a:defRPr/>
            </a:pPr>
            <a:r>
              <a:rPr lang="pt-BR" b="1" i="1" dirty="0" err="1" smtClean="0">
                <a:solidFill>
                  <a:schemeClr val="accent1">
                    <a:lumMod val="50000"/>
                  </a:schemeClr>
                </a:solidFill>
                <a:latin typeface="Calibri" pitchFamily="34" charset="0"/>
                <a:cs typeface="Calibri" pitchFamily="34" charset="0"/>
              </a:rPr>
              <a:t>Interaction</a:t>
            </a:r>
            <a:r>
              <a:rPr lang="pt-BR" b="1" i="1" dirty="0" smtClean="0">
                <a:solidFill>
                  <a:schemeClr val="accent1">
                    <a:lumMod val="50000"/>
                  </a:schemeClr>
                </a:solidFill>
                <a:latin typeface="Calibri" pitchFamily="34" charset="0"/>
                <a:cs typeface="Calibri" pitchFamily="34" charset="0"/>
              </a:rPr>
              <a:t>? </a:t>
            </a:r>
            <a:r>
              <a:rPr lang="pt-BR" b="1" i="1" dirty="0" err="1" smtClean="0">
                <a:solidFill>
                  <a:schemeClr val="accent1">
                    <a:lumMod val="50000"/>
                  </a:schemeClr>
                </a:solidFill>
                <a:latin typeface="Calibri" pitchFamily="34" charset="0"/>
                <a:cs typeface="Calibri" pitchFamily="34" charset="0"/>
              </a:rPr>
              <a:t>Harmonization</a:t>
            </a:r>
            <a:r>
              <a:rPr lang="pt-BR" b="1" i="1" dirty="0" smtClean="0">
                <a:solidFill>
                  <a:schemeClr val="accent1">
                    <a:lumMod val="50000"/>
                  </a:schemeClr>
                </a:solidFill>
                <a:latin typeface="Calibri" pitchFamily="34" charset="0"/>
                <a:cs typeface="Calibri" pitchFamily="34" charset="0"/>
              </a:rPr>
              <a:t>?</a:t>
            </a:r>
          </a:p>
          <a:p>
            <a:pPr algn="ctr" eaLnBrk="1" hangingPunct="1">
              <a:buFont typeface="Wingdings" pitchFamily="2" charset="2"/>
              <a:buNone/>
              <a:defRPr/>
            </a:pPr>
            <a:endParaRPr lang="pt-BR" b="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r>
              <a:rPr lang="pt-BR" b="1" dirty="0" smtClean="0">
                <a:solidFill>
                  <a:schemeClr val="accent1">
                    <a:lumMod val="50000"/>
                  </a:schemeClr>
                </a:solidFill>
                <a:latin typeface="Calibri" pitchFamily="34" charset="0"/>
                <a:cs typeface="Calibri" pitchFamily="34" charset="0"/>
              </a:rPr>
              <a:t>Future </a:t>
            </a:r>
            <a:r>
              <a:rPr lang="pt-BR" b="1" dirty="0" err="1" smtClean="0">
                <a:solidFill>
                  <a:schemeClr val="accent1">
                    <a:lumMod val="50000"/>
                  </a:schemeClr>
                </a:solidFill>
                <a:latin typeface="Calibri" pitchFamily="34" charset="0"/>
                <a:cs typeface="Calibri" pitchFamily="34" charset="0"/>
              </a:rPr>
              <a:t>Scenario</a:t>
            </a:r>
            <a:r>
              <a:rPr lang="pt-BR" b="1" dirty="0" smtClean="0">
                <a:solidFill>
                  <a:schemeClr val="accent1">
                    <a:lumMod val="50000"/>
                  </a:schemeClr>
                </a:solidFill>
                <a:latin typeface="Calibri" pitchFamily="34" charset="0"/>
                <a:cs typeface="Calibri" pitchFamily="34" charset="0"/>
              </a:rPr>
              <a:t>:</a:t>
            </a:r>
          </a:p>
          <a:p>
            <a:pPr algn="ctr" eaLnBrk="1" hangingPunct="1">
              <a:buFont typeface="Wingdings" pitchFamily="2" charset="2"/>
              <a:buNone/>
              <a:defRPr/>
            </a:pPr>
            <a:r>
              <a:rPr lang="pt-BR" b="1" i="1" dirty="0" err="1" smtClean="0">
                <a:solidFill>
                  <a:schemeClr val="accent1">
                    <a:lumMod val="50000"/>
                  </a:schemeClr>
                </a:solidFill>
                <a:latin typeface="Calibri" pitchFamily="34" charset="0"/>
                <a:cs typeface="Calibri" pitchFamily="34" charset="0"/>
              </a:rPr>
              <a:t>Disasters</a:t>
            </a:r>
            <a:r>
              <a:rPr lang="pt-BR" b="1" i="1" dirty="0" smtClean="0">
                <a:solidFill>
                  <a:schemeClr val="accent1">
                    <a:lumMod val="50000"/>
                  </a:schemeClr>
                </a:solidFill>
                <a:latin typeface="Calibri" pitchFamily="34" charset="0"/>
                <a:cs typeface="Calibri" pitchFamily="34" charset="0"/>
              </a:rPr>
              <a:t>?</a:t>
            </a:r>
          </a:p>
          <a:p>
            <a:pPr algn="ctr" eaLnBrk="1" hangingPunct="1">
              <a:buFont typeface="Wingdings" pitchFamily="2" charset="2"/>
              <a:buNone/>
              <a:defRPr/>
            </a:pPr>
            <a:endParaRPr lang="en-US"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en-US"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en-US"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en-US"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en-US"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en-US"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en-US" sz="1600"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r>
              <a:rPr lang="en-US" sz="1600" b="1" i="1" dirty="0" smtClean="0">
                <a:solidFill>
                  <a:schemeClr val="accent1">
                    <a:lumMod val="50000"/>
                  </a:schemeClr>
                </a:solidFill>
                <a:latin typeface="Calibri" pitchFamily="34" charset="0"/>
                <a:cs typeface="Calibri" pitchFamily="34" charset="0"/>
              </a:rPr>
              <a:t>Source: Greenpeace.</a:t>
            </a:r>
            <a:endParaRPr lang="pt-BR" sz="1600" b="1" i="1" dirty="0" smtClean="0">
              <a:solidFill>
                <a:schemeClr val="accent1">
                  <a:lumMod val="50000"/>
                </a:schemeClr>
              </a:solidFill>
              <a:latin typeface="Calibri" pitchFamily="34" charset="0"/>
              <a:cs typeface="Calibri" pitchFamily="34" charset="0"/>
            </a:endParaRPr>
          </a:p>
          <a:p>
            <a:pPr algn="ctr" eaLnBrk="1" hangingPunct="1">
              <a:buFont typeface="Wingdings" pitchFamily="2" charset="2"/>
              <a:buNone/>
              <a:defRPr/>
            </a:pPr>
            <a:endParaRPr lang="pt-BR" sz="2200" dirty="0"/>
          </a:p>
        </p:txBody>
      </p:sp>
      <p:pic>
        <p:nvPicPr>
          <p:cNvPr id="5" name="videoplayback.avi">
            <a:hlinkClick r:id="" action="ppaction://media"/>
          </p:cNvPr>
          <p:cNvPicPr>
            <a:picLocks noRot="1" noChangeAspect="1"/>
          </p:cNvPicPr>
          <p:nvPr>
            <a:videoFile r:link="rId1"/>
          </p:nvPr>
        </p:nvPicPr>
        <p:blipFill>
          <a:blip r:embed="rId3"/>
          <a:stretch>
            <a:fillRect/>
          </a:stretch>
        </p:blipFill>
        <p:spPr>
          <a:xfrm>
            <a:off x="2571736" y="3714752"/>
            <a:ext cx="3657143" cy="274285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Espaço Reservado para Conteúdo 3" descr="brazil water.jpg"/>
          <p:cNvPicPr>
            <a:picLocks noGrp="1" noChangeAspect="1"/>
          </p:cNvPicPr>
          <p:nvPr>
            <p:ph sz="quarter" idx="1"/>
          </p:nvPr>
        </p:nvPicPr>
        <p:blipFill>
          <a:blip r:embed="rId2" cstate="print">
            <a:lum bright="34000"/>
          </a:blip>
          <a:srcRect/>
          <a:stretch>
            <a:fillRect/>
          </a:stretch>
        </p:blipFill>
        <p:spPr>
          <a:xfrm>
            <a:off x="611560" y="620688"/>
            <a:ext cx="7704856" cy="4968552"/>
          </a:xfrm>
          <a:solidFill>
            <a:srgbClr val="FFFFFF">
              <a:shade val="85000"/>
            </a:srgbClr>
          </a:solidFill>
          <a:ln w="88900" cap="sq">
            <a:solidFill>
              <a:srgbClr val="FFFFFF"/>
            </a:solidFill>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ítulo 1"/>
          <p:cNvSpPr>
            <a:spLocks noGrp="1"/>
          </p:cNvSpPr>
          <p:nvPr>
            <p:ph type="title"/>
          </p:nvPr>
        </p:nvSpPr>
        <p:spPr>
          <a:xfrm>
            <a:off x="457200" y="2852738"/>
            <a:ext cx="8218488" cy="3600450"/>
          </a:xfrm>
        </p:spPr>
        <p:txBody>
          <a:bodyPr/>
          <a:lstStyle/>
          <a:p>
            <a:pPr algn="ctr" eaLnBrk="1" hangingPunct="1">
              <a:defRPr/>
            </a:pPr>
            <a:r>
              <a:rPr lang="pt-BR" sz="4000" b="1" i="1" dirty="0" err="1" smtClean="0">
                <a:solidFill>
                  <a:schemeClr val="accent1">
                    <a:lumMod val="50000"/>
                  </a:schemeClr>
                </a:solidFill>
                <a:latin typeface="Calibri" pitchFamily="34" charset="0"/>
                <a:cs typeface="Calibri" pitchFamily="34" charset="0"/>
              </a:rPr>
              <a:t>Many</a:t>
            </a:r>
            <a:r>
              <a:rPr lang="pt-BR" sz="4000" b="1" i="1" dirty="0" smtClean="0">
                <a:solidFill>
                  <a:schemeClr val="accent1">
                    <a:lumMod val="50000"/>
                  </a:schemeClr>
                </a:solidFill>
                <a:latin typeface="Calibri" pitchFamily="34" charset="0"/>
                <a:cs typeface="Calibri" pitchFamily="34" charset="0"/>
              </a:rPr>
              <a:t> </a:t>
            </a:r>
            <a:r>
              <a:rPr lang="pt-BR" sz="4000" b="1" i="1" dirty="0" err="1" smtClean="0">
                <a:solidFill>
                  <a:schemeClr val="accent1">
                    <a:lumMod val="50000"/>
                  </a:schemeClr>
                </a:solidFill>
                <a:latin typeface="Calibri" pitchFamily="34" charset="0"/>
                <a:cs typeface="Calibri" pitchFamily="34" charset="0"/>
              </a:rPr>
              <a:t>Thanks</a:t>
            </a:r>
            <a:r>
              <a:rPr lang="pt-BR" sz="4000" b="1" i="1" dirty="0" smtClean="0">
                <a:solidFill>
                  <a:schemeClr val="accent1">
                    <a:lumMod val="50000"/>
                  </a:schemeClr>
                </a:solidFill>
                <a:latin typeface="Calibri" pitchFamily="34" charset="0"/>
                <a:cs typeface="Calibri" pitchFamily="34" charset="0"/>
              </a:rPr>
              <a:t>!                    </a:t>
            </a:r>
            <a:br>
              <a:rPr lang="pt-BR" sz="4000" b="1" i="1" dirty="0" smtClean="0">
                <a:solidFill>
                  <a:schemeClr val="accent1">
                    <a:lumMod val="50000"/>
                  </a:schemeClr>
                </a:solidFill>
                <a:latin typeface="Calibri" pitchFamily="34" charset="0"/>
                <a:cs typeface="Calibri" pitchFamily="34" charset="0"/>
              </a:rPr>
            </a:br>
            <a:r>
              <a:rPr lang="pt-BR" sz="1050" b="1" i="1" dirty="0" smtClean="0">
                <a:solidFill>
                  <a:schemeClr val="accent1">
                    <a:lumMod val="50000"/>
                  </a:schemeClr>
                </a:solidFill>
                <a:latin typeface="Calibri" pitchFamily="34" charset="0"/>
                <a:cs typeface="Calibri" pitchFamily="34" charset="0"/>
              </a:rPr>
              <a:t>Carolina_dutra@terra.com.br                   mduarte.law@hotmail.com</a:t>
            </a:r>
            <a:endParaRPr lang="pt-BR" sz="1050" b="1" i="1" dirty="0">
              <a:solidFill>
                <a:schemeClr val="accent1">
                  <a:lumMod val="50000"/>
                </a:schemeClr>
              </a:solidFill>
              <a:latin typeface="Calibri" pitchFamily="34" charset="0"/>
              <a:cs typeface="Calibri" pitchFamily="34" charset="0"/>
            </a:endParaRPr>
          </a:p>
        </p:txBody>
      </p:sp>
    </p:spTree>
  </p:cSld>
  <p:clrMapOvr>
    <a:masterClrMapping/>
  </p:clrMapOvr>
  <p:transition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diamond(in)">
                                      <p:cBhvr>
                                        <p:cTn id="7" dur="1000"/>
                                        <p:tgtEl>
                                          <p:spTgt spid="17410"/>
                                        </p:tgtEl>
                                      </p:cBhvr>
                                    </p:animEffect>
                                  </p:childTnLst>
                                </p:cTn>
                              </p:par>
                            </p:childTnLst>
                          </p:cTn>
                        </p:par>
                        <p:par>
                          <p:cTn id="8" fill="hold">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Median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Median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Oriel</Template>
  <TotalTime>1078</TotalTime>
  <Words>592</Words>
  <Application>Microsoft Office PowerPoint</Application>
  <PresentationFormat>On-screen Show (4:3)</PresentationFormat>
  <Paragraphs>180</Paragraphs>
  <Slides>9</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Century Schoolbook</vt:lpstr>
      <vt:lpstr>Wingdings</vt:lpstr>
      <vt:lpstr>Wingdings 2</vt:lpstr>
      <vt:lpstr>Calibri</vt:lpstr>
      <vt:lpstr>Balcão Envidraçado</vt:lpstr>
      <vt:lpstr>  Iucnael Colloquium South Africa - July 2011      Riparian Forest Legal Protection &amp; Water Resources Conservation in Brazil</vt:lpstr>
      <vt:lpstr>Water is Life: a Human Right, not a Privilege</vt:lpstr>
      <vt:lpstr>Water resources in brazil</vt:lpstr>
      <vt:lpstr>Riparian Forest</vt:lpstr>
      <vt:lpstr>Riparian forest deforestation: impacts</vt:lpstr>
      <vt:lpstr>Decreasing Legal Protection: More Impacts!</vt:lpstr>
      <vt:lpstr>Decreasing Legal Protection: More Impacts!</vt:lpstr>
      <vt:lpstr>Conclusion</vt:lpstr>
      <vt:lpstr>Many Thanks!                     Carolina_dutra@terra.com.br                   mduarte.law@hotmail.com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Riparian Forest Legal Protection &amp; Water Resources Conservation in Brazil</dc:title>
  <dc:creator>User</dc:creator>
  <cp:lastModifiedBy>WALLY</cp:lastModifiedBy>
  <cp:revision>120</cp:revision>
  <dcterms:created xsi:type="dcterms:W3CDTF">2011-06-15T18:49:32Z</dcterms:created>
  <dcterms:modified xsi:type="dcterms:W3CDTF">2011-07-04T09:30:55Z</dcterms:modified>
</cp:coreProperties>
</file>